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80" r:id="rId2"/>
    <p:sldId id="284" r:id="rId3"/>
    <p:sldId id="524" r:id="rId4"/>
    <p:sldId id="525" r:id="rId5"/>
    <p:sldId id="526" r:id="rId6"/>
    <p:sldId id="529" r:id="rId7"/>
    <p:sldId id="532" r:id="rId8"/>
    <p:sldId id="534" r:id="rId9"/>
    <p:sldId id="535" r:id="rId10"/>
    <p:sldId id="536" r:id="rId11"/>
    <p:sldId id="539" r:id="rId12"/>
    <p:sldId id="540" r:id="rId13"/>
    <p:sldId id="543" r:id="rId14"/>
    <p:sldId id="544" r:id="rId15"/>
    <p:sldId id="545" r:id="rId16"/>
    <p:sldId id="546" r:id="rId17"/>
    <p:sldId id="547" r:id="rId18"/>
    <p:sldId id="548" r:id="rId19"/>
    <p:sldId id="549" r:id="rId20"/>
    <p:sldId id="550" r:id="rId21"/>
    <p:sldId id="551" r:id="rId22"/>
    <p:sldId id="552" r:id="rId23"/>
    <p:sldId id="553" r:id="rId24"/>
    <p:sldId id="554" r:id="rId25"/>
    <p:sldId id="555" r:id="rId26"/>
    <p:sldId id="556" r:id="rId27"/>
    <p:sldId id="557" r:id="rId28"/>
    <p:sldId id="558" r:id="rId29"/>
    <p:sldId id="559" r:id="rId30"/>
    <p:sldId id="560" r:id="rId31"/>
    <p:sldId id="561" r:id="rId32"/>
    <p:sldId id="562" r:id="rId33"/>
    <p:sldId id="563" r:id="rId34"/>
    <p:sldId id="564" r:id="rId35"/>
    <p:sldId id="565" r:id="rId36"/>
    <p:sldId id="566" r:id="rId37"/>
    <p:sldId id="567" r:id="rId38"/>
    <p:sldId id="568" r:id="rId39"/>
    <p:sldId id="569" r:id="rId40"/>
    <p:sldId id="570" r:id="rId41"/>
    <p:sldId id="571" r:id="rId42"/>
    <p:sldId id="572" r:id="rId43"/>
    <p:sldId id="573" r:id="rId44"/>
    <p:sldId id="574" r:id="rId45"/>
    <p:sldId id="575" r:id="rId46"/>
    <p:sldId id="576" r:id="rId47"/>
    <p:sldId id="577" r:id="rId48"/>
    <p:sldId id="578" r:id="rId49"/>
    <p:sldId id="393"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600"/>
    <a:srgbClr val="FF7300"/>
    <a:srgbClr val="C64242"/>
    <a:srgbClr val="558AB5"/>
    <a:srgbClr val="3C6688"/>
    <a:srgbClr val="D3C9BA"/>
    <a:srgbClr val="942C2C"/>
    <a:srgbClr val="C45900"/>
    <a:srgbClr val="B88C00"/>
    <a:srgbClr val="B05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6" d="100"/>
          <a:sy n="66" d="100"/>
        </p:scale>
        <p:origin x="-876" y="-102"/>
      </p:cViewPr>
      <p:guideLst>
        <p:guide orient="horz" pos="2183"/>
        <p:guide pos="3840"/>
      </p:guideLst>
    </p:cSldViewPr>
  </p:slideViewPr>
  <p:notesTextViewPr>
    <p:cViewPr>
      <p:scale>
        <a:sx n="1" d="1"/>
        <a:sy n="1" d="1"/>
      </p:scale>
      <p:origin x="0" y="0"/>
    </p:cViewPr>
  </p:notesTextViewPr>
  <p:sorterViewPr>
    <p:cViewPr>
      <p:scale>
        <a:sx n="125" d="100"/>
        <a:sy n="125" d="100"/>
      </p:scale>
      <p:origin x="0" y="-1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0371C-77C7-4D1D-A9E5-884631FD9AF0}" type="datetimeFigureOut">
              <a:rPr lang="zh-CN" altLang="en-US" smtClean="0"/>
              <a:t>2017/5/18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03BB1-5819-4018-8C0C-B0C8725FB3B1}" type="slidenum">
              <a:rPr lang="zh-CN" altLang="en-US" smtClean="0"/>
              <a:t>‹#›</a:t>
            </a:fld>
            <a:endParaRPr lang="zh-CN" altLang="en-US"/>
          </a:p>
        </p:txBody>
      </p:sp>
    </p:spTree>
    <p:extLst>
      <p:ext uri="{BB962C8B-B14F-4D97-AF65-F5344CB8AC3E}">
        <p14:creationId xmlns:p14="http://schemas.microsoft.com/office/powerpoint/2010/main" val="2399357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3520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94148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150982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53420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02792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315226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400222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82CA3816-4A6E-4E16-8C42-52AFF6FAA1AD}" type="slidenum">
              <a:rPr lang="zh-CN" altLang="en-US"/>
              <a:pPr>
                <a:defRPr/>
              </a:pPr>
              <a:t>‹#›</a:t>
            </a:fld>
            <a:endParaRPr lang="zh-CN" altLang="en-US"/>
          </a:p>
        </p:txBody>
      </p:sp>
    </p:spTree>
    <p:extLst>
      <p:ext uri="{BB962C8B-B14F-4D97-AF65-F5344CB8AC3E}">
        <p14:creationId xmlns:p14="http://schemas.microsoft.com/office/powerpoint/2010/main" val="261410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grpSp>
        <p:nvGrpSpPr>
          <p:cNvPr id="29" name="组合 28"/>
          <p:cNvGrpSpPr/>
          <p:nvPr userDrawn="1"/>
        </p:nvGrpSpPr>
        <p:grpSpPr>
          <a:xfrm>
            <a:off x="3116943" y="1652764"/>
            <a:ext cx="6005288" cy="3886137"/>
            <a:chOff x="2619831" y="1175654"/>
            <a:chExt cx="6966857" cy="4508387"/>
          </a:xfrm>
        </p:grpSpPr>
        <p:grpSp>
          <p:nvGrpSpPr>
            <p:cNvPr id="12" name="组合 11"/>
            <p:cNvGrpSpPr/>
            <p:nvPr userDrawn="1"/>
          </p:nvGrpSpPr>
          <p:grpSpPr>
            <a:xfrm>
              <a:off x="2619831" y="1175654"/>
              <a:ext cx="6966857" cy="943429"/>
              <a:chOff x="2859314" y="1030514"/>
              <a:chExt cx="6966857" cy="943429"/>
            </a:xfrm>
          </p:grpSpPr>
          <p:sp>
            <p:nvSpPr>
              <p:cNvPr id="10" name="圆角矩形 9"/>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6966857" cy="943429"/>
              <a:chOff x="2859314" y="1030514"/>
              <a:chExt cx="6966857" cy="943429"/>
            </a:xfrm>
          </p:grpSpPr>
          <p:sp>
            <p:nvSpPr>
              <p:cNvPr id="14" name="圆角矩形 13"/>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6966857" cy="943429"/>
              <a:chOff x="2859314" y="1030514"/>
              <a:chExt cx="6966857" cy="943429"/>
            </a:xfrm>
          </p:grpSpPr>
          <p:sp>
            <p:nvSpPr>
              <p:cNvPr id="18" name="圆角矩形 17"/>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6966857" cy="943429"/>
              <a:chOff x="2859314" y="1030514"/>
              <a:chExt cx="6966857" cy="943429"/>
            </a:xfrm>
          </p:grpSpPr>
          <p:sp>
            <p:nvSpPr>
              <p:cNvPr id="22" name="圆角矩形 21"/>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717447" y="270597"/>
            <a:ext cx="3126177"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rgbClr val="FF7300"/>
                </a:solidFill>
                <a:effectLst/>
                <a:uLnTx/>
                <a:uFillTx/>
                <a:latin typeface="+mn-lt"/>
                <a:ea typeface="+mn-ea"/>
              </a:rPr>
              <a:t>目  录 </a:t>
            </a:r>
            <a:r>
              <a:rPr kumimoji="0" lang="en-US" altLang="zh-CN" sz="24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2062572" y="-697159"/>
            <a:ext cx="45719" cy="327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341935"/>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7219" userDrawn="1">
          <p15:clr>
            <a:srgbClr val="FBAE40"/>
          </p15:clr>
        </p15:guide>
        <p15:guide id="3" pos="438" userDrawn="1">
          <p15:clr>
            <a:srgbClr val="FBAE40"/>
          </p15:clr>
        </p15:guide>
        <p15:guide id="4" orient="horz" pos="3884" userDrawn="1">
          <p15:clr>
            <a:srgbClr val="FBAE40"/>
          </p15:clr>
        </p15:guide>
        <p15:guide id="5" orient="horz" pos="572" userDrawn="1">
          <p15:clr>
            <a:srgbClr val="FBAE40"/>
          </p15:clr>
        </p15:guide>
        <p15:guide id="6"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grpSp>
        <p:nvGrpSpPr>
          <p:cNvPr id="29" name="组合 28"/>
          <p:cNvGrpSpPr/>
          <p:nvPr userDrawn="1"/>
        </p:nvGrpSpPr>
        <p:grpSpPr>
          <a:xfrm>
            <a:off x="4542970" y="1550110"/>
            <a:ext cx="6270173" cy="3771080"/>
            <a:chOff x="2619831" y="1175654"/>
            <a:chExt cx="7496093" cy="4508387"/>
          </a:xfrm>
        </p:grpSpPr>
        <p:grpSp>
          <p:nvGrpSpPr>
            <p:cNvPr id="12" name="组合 11"/>
            <p:cNvGrpSpPr/>
            <p:nvPr userDrawn="1"/>
          </p:nvGrpSpPr>
          <p:grpSpPr>
            <a:xfrm>
              <a:off x="2619831" y="1175654"/>
              <a:ext cx="7496093" cy="943429"/>
              <a:chOff x="2859314" y="1030514"/>
              <a:chExt cx="7496093" cy="943429"/>
            </a:xfrm>
          </p:grpSpPr>
          <p:sp>
            <p:nvSpPr>
              <p:cNvPr id="10" name="圆角矩形 9"/>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7496093" cy="943429"/>
              <a:chOff x="2859314" y="1030514"/>
              <a:chExt cx="7496093" cy="943429"/>
            </a:xfrm>
          </p:grpSpPr>
          <p:sp>
            <p:nvSpPr>
              <p:cNvPr id="14" name="圆角矩形 13"/>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558AB5"/>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558AB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558AB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7496093" cy="943429"/>
              <a:chOff x="2859314" y="1030514"/>
              <a:chExt cx="7496093" cy="943429"/>
            </a:xfrm>
          </p:grpSpPr>
          <p:sp>
            <p:nvSpPr>
              <p:cNvPr id="18" name="圆角矩形 17"/>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C64242"/>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C6424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C6424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7496093" cy="943429"/>
              <a:chOff x="2859314" y="1030514"/>
              <a:chExt cx="7496093" cy="943429"/>
            </a:xfrm>
          </p:grpSpPr>
          <p:sp>
            <p:nvSpPr>
              <p:cNvPr id="22" name="圆角矩形 21"/>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EFB6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EFB6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EFB6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984992" y="2466154"/>
            <a:ext cx="2816797" cy="193899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0" normalizeH="0" baseline="0" noProof="0" dirty="0" smtClean="0">
                <a:ln>
                  <a:noFill/>
                </a:ln>
                <a:solidFill>
                  <a:srgbClr val="FF7300"/>
                </a:solidFill>
                <a:effectLst/>
                <a:uLnTx/>
                <a:uFillTx/>
                <a:latin typeface="+mn-lt"/>
                <a:ea typeface="+mn-ea"/>
              </a:rPr>
              <a:t>目 录 </a:t>
            </a:r>
            <a:endParaRPr kumimoji="0" lang="en-US" altLang="zh-CN" sz="8000" b="1" i="0" u="none" strike="noStrike" kern="1200" cap="none" spc="0" normalizeH="0" baseline="0" noProof="0" dirty="0" smtClean="0">
              <a:ln>
                <a:noFill/>
              </a:ln>
              <a:solidFill>
                <a:srgbClr val="FF7300"/>
              </a:solidFill>
              <a:effectLst/>
              <a:uLnTx/>
              <a:uFillTx/>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5" name="直角三角形 24"/>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7986202"/>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436" userDrawn="1">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sp>
        <p:nvSpPr>
          <p:cNvPr id="26" name="矩形 25"/>
          <p:cNvSpPr/>
          <p:nvPr userDrawn="1"/>
        </p:nvSpPr>
        <p:spPr>
          <a:xfrm>
            <a:off x="717447" y="270597"/>
            <a:ext cx="6895670"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srgbClr val="FF7300"/>
                </a:solidFill>
                <a:effectLst/>
                <a:uLnTx/>
                <a:uFillTx/>
                <a:latin typeface="+mn-lt"/>
                <a:ea typeface="+mn-ea"/>
              </a:rPr>
              <a:t>CLICK TO ADD </a:t>
            </a:r>
            <a:r>
              <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rPr>
              <a:t>YOUR TEXT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3988572" y="-2623159"/>
            <a:ext cx="45719" cy="71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7266229"/>
      </p:ext>
    </p:extLst>
  </p:cSld>
  <p:clrMapOvr>
    <a:masterClrMapping/>
  </p:clrMapOvr>
  <p:extLst>
    <p:ext uri="{DCECCB84-F9BA-43D5-87BE-67443E8EF086}">
      <p15:sldGuideLst xmlns:p15="http://schemas.microsoft.com/office/powerpoint/2012/main" xmlns="">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直角三角形 1"/>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12" name="直角三角形 11"/>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3112531"/>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7" name="直角三角形 6"/>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41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12536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52955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B01B7B-B779-40E5-A0E1-7CBBDA04599E}" type="datetimeFigureOut">
              <a:rPr lang="zh-CN" altLang="en-US" smtClean="0"/>
              <a:t>2017/5/18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6402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01B7B-B779-40E5-A0E1-7CBBDA04599E}" type="datetimeFigureOut">
              <a:rPr lang="zh-CN" altLang="en-US" smtClean="0"/>
              <a:t>2017/5/18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4071358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image.baidu.com/i?ct=503316480&amp;z=0&amp;tn=baiduimagedetail&amp;word=%C9%F3%BC%C6&amp;in=17132&amp;cl=2&amp;cm=1&amp;sc=0&amp;lm=-1&amp;pn=13&amp;rn=1&amp;di=14383728840&amp;ln=2000&amp;fr=&amp;ic=0&amp;s=0&amp;se=1" TargetMode="Externa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image.baidu.com/i?ct=503316480&amp;z=0&amp;tn=baiduimagedetail&amp;word=%D6%D2%B3%CF&amp;in=30654&amp;cl=2&amp;cm=1&amp;sc=0&amp;lm=-1&amp;pn=9&amp;rn=1&amp;di=10125923505&amp;ln=2000&amp;fr=&amp;ic=0&amp;s=0&amp;se=1" TargetMode="External"/><Relationship Id="rId1" Type="http://schemas.openxmlformats.org/officeDocument/2006/relationships/slideLayout" Target="../slideLayouts/slideLayout11.xml"/><Relationship Id="rId5" Type="http://schemas.openxmlformats.org/officeDocument/2006/relationships/image" Target="../media/image5.jpeg"/><Relationship Id="rId4" Type="http://schemas.openxmlformats.org/officeDocument/2006/relationships/hyperlink" Target="http://image.baidu.com/i?ct=503316480&amp;z=0&amp;tn=baiduimagedetail&amp;word=%D6%D2%B3%CF&amp;in=20875&amp;cl=2&amp;cm=1&amp;sc=0&amp;lm=-1&amp;pn=5&amp;rn=1&amp;di=12134789640&amp;ln=2000&amp;fr=&amp;ic=0&amp;s=0&amp;se=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image.baidu.com/i?ct=503316480&amp;z=0&amp;tn=baiduimagedetail&amp;word=%BB%E1%BC%C6%D0%C5%CF%A2&amp;in=3820&amp;cl=2&amp;cm=1&amp;sc=0&amp;lm=-1&amp;pn=19&amp;rn=1&amp;di=24905079675&amp;ln=2000&amp;fr=&amp;ic=0&amp;s=0&amp;se=1"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image.baidu.com/i?ct=503316480&amp;z=0&amp;tn=baiduimagedetail&amp;word=%BB%E1%BC%C6%D0%C5%CF%A2&amp;in=17882&amp;cl=2&amp;cm=1&amp;sc=0&amp;lm=-1&amp;pn=32&amp;rn=1&amp;di=28937239170&amp;ln=2000&amp;fr=&amp;ic=0&amp;s=0&amp;se=1" TargetMode="Externa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image.baidu.com/i?ct=503316480&amp;z=0&amp;tn=baiduimagedetail&amp;word=%BB%E1%BC%C6%D0%C5%CF%A2&amp;in=24409&amp;cl=2&amp;cm=1&amp;sc=0&amp;lm=-1&amp;pn=49&amp;rn=1&amp;di=6669498225&amp;ln=2000&amp;fr=&amp;ic=0&amp;s=0&amp;se=1" TargetMode="Externa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image.baidu.com/i?ct=503316480&amp;z=0&amp;tn=baiduimagedetail&amp;word=%BB%E1%BC%C6%D0%C5%CF%A2&amp;in=29384&amp;cl=2&amp;cm=1&amp;sc=0&amp;lm=-1&amp;pn=79&amp;rn=1&amp;di=33862513155&amp;ln=2000&amp;fr=&amp;ic=0&amp;s=0&amp;se=1" TargetMode="Externa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image.baidu.com/i?ct=503316480&amp;z=0&amp;tn=baiduimagedetail&amp;word=%D4%EC%BC%D9&amp;in=15111&amp;cl=2&amp;cm=1&amp;sc=0&amp;lm=-1&amp;pn=0&amp;rn=1&amp;di=24880650975&amp;ln=2000&amp;fr=&amp;ic=0&amp;s=0&amp;se=1" TargetMode="Externa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image.baidu.com/i?ct=503316480&amp;z=0&amp;tn=baiduimagedetail&amp;word=%C9%F3%BC%C6%B1%EA%D6%BE&amp;in=13909&amp;cl=2&amp;cm=1&amp;sc=0&amp;lm=-1&amp;pn=0&amp;rn=1&amp;di=17289155580&amp;ln=2000&amp;fr=&amp;ic=0&amp;s=0&amp;se=1" TargetMode="Externa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image.baidu.com/i?ct=503316480&amp;z=0&amp;tn=baiduimagedetail&amp;word=%C9%F3%BC%C6&amp;in=11865&amp;cl=2&amp;cm=1&amp;sc=0&amp;lm=-1&amp;pn=1&amp;rn=1&amp;di=26819974125&amp;ln=2000&amp;fr=&amp;ic=0&amp;s=0&amp;se=1" TargetMode="External"/><Relationship Id="rId1" Type="http://schemas.openxmlformats.org/officeDocument/2006/relationships/slideLayout" Target="../slideLayouts/slideLayout11.xml"/><Relationship Id="rId5" Type="http://schemas.openxmlformats.org/officeDocument/2006/relationships/image" Target="../media/image14.jpeg"/><Relationship Id="rId4" Type="http://schemas.openxmlformats.org/officeDocument/2006/relationships/hyperlink" Target="http://image.baidu.com/i?ct=503316480&amp;z=0&amp;tn=baiduimagedetail&amp;word=%C9%F3%BC%C6&amp;in=30462&amp;cl=2&amp;cm=1&amp;sc=0&amp;lm=-1&amp;pn=7&amp;rn=1&amp;di=5430223215&amp;ln=2000&amp;fr=&amp;ic=0&amp;s=0&amp;se=1"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image.baidu.com/i?ct=503316480&amp;z=0&amp;tn=baiduimagedetail&amp;word=%BB%E1%BC%C6%CA%A6&amp;in=5713&amp;cl=2&amp;cm=1&amp;sc=0&amp;lm=-1&amp;pn=6&amp;rn=1&amp;di=7195177620&amp;ln=2000&amp;fr=&amp;ic=0&amp;s=0&amp;se=1"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6000" b="1" dirty="0" smtClean="0">
                <a:solidFill>
                  <a:schemeClr val="tx2"/>
                </a:solidFill>
                <a:latin typeface="微软雅黑" pitchFamily="34" charset="-122"/>
                <a:ea typeface="微软雅黑" pitchFamily="34" charset="-122"/>
                <a:sym typeface="微软雅黑" pitchFamily="34" charset="-122"/>
              </a:rPr>
              <a:t>商业伦理与社会责任</a:t>
            </a:r>
            <a:endParaRPr lang="en-US" altLang="zh-CN" sz="60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1748058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body" idx="1"/>
          </p:nvPr>
        </p:nvSpPr>
        <p:spPr>
          <a:xfrm>
            <a:off x="838200" y="754743"/>
            <a:ext cx="10515600" cy="5422220"/>
          </a:xfrm>
        </p:spPr>
        <p:txBody>
          <a:bodyPr>
            <a:normAutofit lnSpcReduction="10000"/>
          </a:bodyPr>
          <a:lstStyle/>
          <a:p>
            <a:pPr eaLnBrk="1" hangingPunct="1"/>
            <a:r>
              <a:rPr lang="zh-CN" dirty="0" smtClean="0">
                <a:solidFill>
                  <a:srgbClr val="CC3399"/>
                </a:solidFill>
              </a:rPr>
              <a:t>财务会计</a:t>
            </a:r>
            <a:r>
              <a:rPr lang="zh-CN" dirty="0" smtClean="0"/>
              <a:t>是通过对企业已经完成的资金活动进行全面的系统的核算与监督，为外部与企业有经济利害关系的投资人、债权人和政府有关部门提供企业的财务状况与赢利能力等经济信息而进行的管理活动。财务会计人员记录企业的经济活动，同时为外部相关主体提供会计报表和财务报告</a:t>
            </a:r>
            <a:r>
              <a:rPr lang="zh-CN" dirty="0" smtClean="0"/>
              <a:t>。</a:t>
            </a:r>
            <a:endParaRPr lang="en-US" altLang="zh-CN" dirty="0" smtClean="0"/>
          </a:p>
          <a:p>
            <a:pPr eaLnBrk="1" hangingPunct="1"/>
            <a:endParaRPr lang="en-US" altLang="zh-CN" dirty="0" smtClean="0"/>
          </a:p>
          <a:p>
            <a:r>
              <a:rPr lang="zh-CN" altLang="en-US" dirty="0" smtClean="0"/>
              <a:t>审计</a:t>
            </a:r>
            <a:r>
              <a:rPr lang="zh-CN" altLang="en-US" dirty="0"/>
              <a:t>指专职机构和人员对被审计单位的财政收支及经济活动的真实性、合法性和效益性进行审查与评价的独立性的监督活动。随着经济发展的要求，审计扩展到企业内部，形成内部审计和外部审计并存的局面，审计的本质是一项独立的经济监督活动</a:t>
            </a:r>
            <a:r>
              <a:rPr lang="zh-CN" altLang="en-US" dirty="0" smtClean="0"/>
              <a:t>。</a:t>
            </a:r>
            <a:endParaRPr lang="en-US" altLang="zh-CN" dirty="0" smtClean="0"/>
          </a:p>
          <a:p>
            <a:endParaRPr lang="en-US" altLang="zh-CN" dirty="0" smtClean="0"/>
          </a:p>
          <a:p>
            <a:r>
              <a:rPr lang="zh-CN" altLang="en-US" dirty="0"/>
              <a:t>咨询业务是为企业提供外部会计服务的机构派生的新兴业务。会计事务所借助其专业能力，为公司调整资本结构、投融资、会计规范化方面提供完整的咨询服务</a:t>
            </a:r>
            <a:r>
              <a:rPr lang="zh-CN" altLang="en-US" dirty="0" smtClean="0"/>
              <a:t>。</a:t>
            </a:r>
            <a:endParaRPr lang="en-US" altLang="zh-CN" dirty="0"/>
          </a:p>
          <a:p>
            <a:endParaRPr lang="zh-CN" altLang="en-US" dirty="0"/>
          </a:p>
          <a:p>
            <a:pPr eaLnBrk="1" hangingPunct="1"/>
            <a:endParaRPr lang="zh-CN" dirty="0" smtClean="0"/>
          </a:p>
        </p:txBody>
      </p:sp>
    </p:spTree>
    <p:extLst>
      <p:ext uri="{BB962C8B-B14F-4D97-AF65-F5344CB8AC3E}">
        <p14:creationId xmlns:p14="http://schemas.microsoft.com/office/powerpoint/2010/main" val="418495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nvSpPr>
        <p:spPr bwMode="auto">
          <a:xfrm>
            <a:off x="1007533" y="692150"/>
            <a:ext cx="9144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buFontTx/>
              <a:buNone/>
            </a:pPr>
            <a:r>
              <a:rPr lang="zh-CN" altLang="en-US" sz="4000" dirty="0">
                <a:solidFill>
                  <a:srgbClr val="000000"/>
                </a:solidFill>
                <a:latin typeface="黑体" panose="02010609060101010101" pitchFamily="49" charset="-122"/>
                <a:ea typeface="黑体" panose="02010609060101010101" pitchFamily="49" charset="-122"/>
              </a:rPr>
              <a:t>谁需要会计信息</a:t>
            </a:r>
            <a:r>
              <a:rPr lang="zh-CN" altLang="zh-CN" sz="4000" dirty="0">
                <a:solidFill>
                  <a:srgbClr val="000000"/>
                </a:solidFill>
                <a:latin typeface="黑体" panose="02010609060101010101" pitchFamily="49" charset="-122"/>
                <a:ea typeface="黑体" panose="02010609060101010101" pitchFamily="49" charset="-122"/>
              </a:rPr>
              <a:t>?</a:t>
            </a:r>
          </a:p>
        </p:txBody>
      </p:sp>
      <p:sp>
        <p:nvSpPr>
          <p:cNvPr id="390147" name="Rectangle 3"/>
          <p:cNvSpPr>
            <a:spLocks noGrp="1" noChangeArrowheads="1"/>
          </p:cNvSpPr>
          <p:nvPr/>
        </p:nvSpPr>
        <p:spPr bwMode="auto">
          <a:xfrm>
            <a:off x="1583268" y="1917700"/>
            <a:ext cx="8919633"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管理者</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所有者</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债权人</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供应商</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政府部门</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员工</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其他</a:t>
            </a:r>
          </a:p>
        </p:txBody>
      </p:sp>
    </p:spTree>
    <p:extLst>
      <p:ext uri="{BB962C8B-B14F-4D97-AF65-F5344CB8AC3E}">
        <p14:creationId xmlns:p14="http://schemas.microsoft.com/office/powerpoint/2010/main" val="241964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nvSpPr>
        <p:spPr bwMode="auto">
          <a:xfrm>
            <a:off x="624417" y="981075"/>
            <a:ext cx="10972800" cy="543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en-US" sz="3200" dirty="0">
                <a:solidFill>
                  <a:srgbClr val="000000"/>
                </a:solidFill>
                <a:latin typeface="黑体" panose="02010609060101010101" pitchFamily="49" charset="-122"/>
                <a:ea typeface="黑体" panose="02010609060101010101" pitchFamily="49" charset="-122"/>
              </a:rPr>
              <a:t>一、会计伦理缺失：一个世界性难题</a:t>
            </a:r>
          </a:p>
          <a:p>
            <a:pPr marL="342900" indent="-342900" eaLnBrk="1" hangingPunct="1">
              <a:spcBef>
                <a:spcPct val="20000"/>
              </a:spcBef>
              <a:buFontTx/>
              <a:buNone/>
            </a:pPr>
            <a:r>
              <a:rPr lang="zh-CN" altLang="en-US" sz="3200" dirty="0" smtClean="0">
                <a:solidFill>
                  <a:srgbClr val="000000"/>
                </a:solidFill>
                <a:latin typeface="黑体" panose="02010609060101010101" pitchFamily="49" charset="-122"/>
                <a:ea typeface="黑体" panose="02010609060101010101" pitchFamily="49" charset="-122"/>
              </a:rPr>
              <a:t>      美国</a:t>
            </a:r>
            <a:r>
              <a:rPr lang="zh-CN" altLang="en-US" sz="3200" dirty="0">
                <a:solidFill>
                  <a:srgbClr val="000000"/>
                </a:solidFill>
                <a:latin typeface="黑体" panose="02010609060101010101" pitchFamily="49" charset="-122"/>
                <a:ea typeface="黑体" panose="02010609060101010101" pitchFamily="49" charset="-122"/>
              </a:rPr>
              <a:t>西德尼戴维森在其主编的</a:t>
            </a: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现代会计手册</a:t>
            </a:r>
            <a:r>
              <a:rPr lang="zh-CN" altLang="zh-CN" sz="3200" dirty="0">
                <a:solidFill>
                  <a:srgbClr val="000000"/>
                </a:solidFill>
                <a:latin typeface="黑体" panose="02010609060101010101" pitchFamily="49" charset="-122"/>
                <a:ea typeface="黑体" panose="02010609060101010101" pitchFamily="49" charset="-122"/>
              </a:rPr>
              <a:t>》(1997</a:t>
            </a:r>
            <a:r>
              <a:rPr lang="zh-CN" altLang="en-US" sz="3200" dirty="0">
                <a:solidFill>
                  <a:srgbClr val="000000"/>
                </a:solidFill>
                <a:latin typeface="黑体" panose="02010609060101010101" pitchFamily="49" charset="-122"/>
                <a:ea typeface="黑体" panose="02010609060101010101" pitchFamily="49" charset="-122"/>
              </a:rPr>
              <a:t>年版</a:t>
            </a: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一书中指出：“会计是</a:t>
            </a: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个信息系统。它旨在向利害相关的各个方面传输一家企业或其他个体的富有意义的经济信息。”由于会计工作是向国家、社会和企业的各方提供信息的工作，因此其“伦理”水平显得尤为重要。</a:t>
            </a:r>
          </a:p>
        </p:txBody>
      </p:sp>
    </p:spTree>
    <p:extLst>
      <p:ext uri="{BB962C8B-B14F-4D97-AF65-F5344CB8AC3E}">
        <p14:creationId xmlns:p14="http://schemas.microsoft.com/office/powerpoint/2010/main" val="1437046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nvSpPr>
        <p:spPr bwMode="auto">
          <a:xfrm>
            <a:off x="609600" y="914401"/>
            <a:ext cx="10972800" cy="521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en-US" sz="3200" dirty="0">
                <a:solidFill>
                  <a:srgbClr val="000000"/>
                </a:solidFill>
                <a:latin typeface="黑体" panose="02010609060101010101" pitchFamily="49" charset="-122"/>
                <a:ea typeface="黑体" panose="02010609060101010101" pitchFamily="49" charset="-122"/>
              </a:rPr>
              <a:t>二、企业会计伦理体系的构成</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公正性</a:t>
            </a: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公道正派、不偏不倚。 </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真实性 </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忠诚性 </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勇敢性 </a:t>
            </a:r>
          </a:p>
        </p:txBody>
      </p:sp>
      <p:pic>
        <p:nvPicPr>
          <p:cNvPr id="394243" name="Picture 3" descr="u=530520857,2593932122&amp;fm=0&amp;gp=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353014">
            <a:off x="6299200" y="2971800"/>
            <a:ext cx="29464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9191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nvSpPr>
        <p:spPr bwMode="auto">
          <a:xfrm>
            <a:off x="590552" y="103188"/>
            <a:ext cx="10991849"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dirty="0">
                <a:solidFill>
                  <a:srgbClr val="000000"/>
                </a:solidFill>
                <a:latin typeface="黑体" panose="02010609060101010101" pitchFamily="49" charset="-122"/>
                <a:ea typeface="黑体" panose="02010609060101010101" pitchFamily="49" charset="-122"/>
              </a:rPr>
              <a:t>公正性</a:t>
            </a:r>
          </a:p>
        </p:txBody>
      </p:sp>
      <p:sp>
        <p:nvSpPr>
          <p:cNvPr id="395267" name="Rectangle 3"/>
          <p:cNvSpPr>
            <a:spLocks noGrp="1" noChangeArrowheads="1"/>
          </p:cNvSpPr>
          <p:nvPr/>
        </p:nvSpPr>
        <p:spPr bwMode="auto">
          <a:xfrm>
            <a:off x="609600" y="1600201"/>
            <a:ext cx="109728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2800" dirty="0" smtClean="0">
                <a:solidFill>
                  <a:srgbClr val="000000"/>
                </a:solidFill>
                <a:latin typeface="黑体" panose="02010609060101010101" pitchFamily="49" charset="-122"/>
                <a:ea typeface="黑体" panose="02010609060101010101" pitchFamily="49" charset="-122"/>
              </a:rPr>
              <a:t>    最先</a:t>
            </a:r>
            <a:r>
              <a:rPr lang="zh-CN" altLang="en-US" sz="2800" dirty="0">
                <a:solidFill>
                  <a:srgbClr val="000000"/>
                </a:solidFill>
                <a:latin typeface="黑体" panose="02010609060101010101" pitchFamily="49" charset="-122"/>
                <a:ea typeface="黑体" panose="02010609060101010101" pitchFamily="49" charset="-122"/>
              </a:rPr>
              <a:t>将公正引入会计伦理范畴的是美国会计学家斯科特。他于</a:t>
            </a:r>
            <a:r>
              <a:rPr lang="zh-CN" altLang="zh-CN" sz="2800" dirty="0">
                <a:solidFill>
                  <a:srgbClr val="000000"/>
                </a:solidFill>
                <a:latin typeface="黑体" panose="02010609060101010101" pitchFamily="49" charset="-122"/>
                <a:ea typeface="黑体" panose="02010609060101010101" pitchFamily="49" charset="-122"/>
              </a:rPr>
              <a:t>1952</a:t>
            </a:r>
            <a:r>
              <a:rPr lang="zh-CN" altLang="en-US" sz="2800" dirty="0">
                <a:solidFill>
                  <a:srgbClr val="000000"/>
                </a:solidFill>
                <a:latin typeface="黑体" panose="02010609060101010101" pitchFamily="49" charset="-122"/>
                <a:ea typeface="黑体" panose="02010609060101010101" pitchFamily="49" charset="-122"/>
              </a:rPr>
              <a:t>年在</a:t>
            </a:r>
            <a:r>
              <a:rPr lang="zh-CN"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会计原则的基础</a:t>
            </a:r>
            <a:r>
              <a:rPr lang="zh-CN"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中将会计的公正性表述为“会计原则、程序和技术应公正，不偏不倚，它们不应该服务于特殊的利益”，并提出三个著名标准：（</a:t>
            </a:r>
            <a:r>
              <a:rPr lang="zh-CN" altLang="zh-CN" sz="2800" dirty="0">
                <a:solidFill>
                  <a:srgbClr val="000000"/>
                </a:solidFill>
                <a:latin typeface="黑体" panose="02010609060101010101" pitchFamily="49" charset="-122"/>
                <a:ea typeface="黑体" panose="02010609060101010101" pitchFamily="49" charset="-122"/>
              </a:rPr>
              <a:t>1</a:t>
            </a:r>
            <a:r>
              <a:rPr lang="zh-CN" altLang="en-US" sz="2800" dirty="0">
                <a:solidFill>
                  <a:srgbClr val="000000"/>
                </a:solidFill>
                <a:latin typeface="黑体" panose="02010609060101010101" pitchFamily="49" charset="-122"/>
                <a:ea typeface="黑体" panose="02010609060101010101" pitchFamily="49" charset="-122"/>
              </a:rPr>
              <a:t>）会计程序对一切利害关系方面都必须公正对待；（</a:t>
            </a:r>
            <a:r>
              <a:rPr lang="zh-CN" altLang="zh-CN" sz="2800" dirty="0">
                <a:solidFill>
                  <a:srgbClr val="000000"/>
                </a:solidFill>
                <a:latin typeface="黑体" panose="02010609060101010101" pitchFamily="49" charset="-122"/>
                <a:ea typeface="黑体" panose="02010609060101010101" pitchFamily="49" charset="-122"/>
              </a:rPr>
              <a:t>2</a:t>
            </a:r>
            <a:r>
              <a:rPr lang="zh-CN" altLang="en-US" sz="2800" dirty="0">
                <a:solidFill>
                  <a:srgbClr val="000000"/>
                </a:solidFill>
                <a:latin typeface="黑体" panose="02010609060101010101" pitchFamily="49" charset="-122"/>
                <a:ea typeface="黑体" panose="02010609060101010101" pitchFamily="49" charset="-122"/>
              </a:rPr>
              <a:t>）财务报告应该毫不歪曲地作真实和正当的陈述；③会计数据应该是“公正”的、无偏见和不偏不倚的，而不是为特定的方面服务。 </a:t>
            </a:r>
          </a:p>
        </p:txBody>
      </p:sp>
    </p:spTree>
    <p:extLst>
      <p:ext uri="{BB962C8B-B14F-4D97-AF65-F5344CB8AC3E}">
        <p14:creationId xmlns:p14="http://schemas.microsoft.com/office/powerpoint/2010/main" val="734111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nvSpPr>
        <p:spPr bwMode="auto">
          <a:xfrm>
            <a:off x="590552" y="103188"/>
            <a:ext cx="10991849"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dirty="0">
                <a:solidFill>
                  <a:srgbClr val="000000"/>
                </a:solidFill>
                <a:latin typeface="黑体" panose="02010609060101010101" pitchFamily="49" charset="-122"/>
                <a:ea typeface="黑体" panose="02010609060101010101" pitchFamily="49" charset="-122"/>
              </a:rPr>
              <a:t>真实性</a:t>
            </a:r>
          </a:p>
        </p:txBody>
      </p:sp>
      <p:sp>
        <p:nvSpPr>
          <p:cNvPr id="396291" name="Rectangle 3"/>
          <p:cNvSpPr>
            <a:spLocks noGrp="1" noChangeArrowheads="1"/>
          </p:cNvSpPr>
          <p:nvPr/>
        </p:nvSpPr>
        <p:spPr bwMode="auto">
          <a:xfrm>
            <a:off x="304800" y="1447800"/>
            <a:ext cx="115824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美国著名会计学家麦克尼尔在</a:t>
            </a: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会计的真实性</a:t>
            </a: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中就指出；“财务报表只有在它们揭示资产的现行价值以及由于价值变动所发生的利益或损失时才显示出真实性，虽然价值的增加是应该标明为实现或未实现的”。</a:t>
            </a:r>
          </a:p>
          <a:p>
            <a:pPr marL="342900" indent="-342900" eaLnBrk="1" hangingPunct="1">
              <a:spcBef>
                <a:spcPct val="20000"/>
              </a:spcBef>
              <a:buFontTx/>
              <a:buChar char="•"/>
            </a:pPr>
            <a:r>
              <a:rPr lang="zh-CN" altLang="zh-CN" sz="3200" dirty="0">
                <a:solidFill>
                  <a:srgbClr val="000000"/>
                </a:solidFill>
                <a:latin typeface="黑体" panose="02010609060101010101" pitchFamily="49" charset="-122"/>
                <a:ea typeface="黑体" panose="02010609060101010101" pitchFamily="49" charset="-122"/>
              </a:rPr>
              <a:t> 1952</a:t>
            </a:r>
            <a:r>
              <a:rPr lang="zh-CN" altLang="en-US" sz="3200" dirty="0">
                <a:solidFill>
                  <a:srgbClr val="000000"/>
                </a:solidFill>
                <a:latin typeface="黑体" panose="02010609060101010101" pitchFamily="49" charset="-122"/>
                <a:ea typeface="黑体" panose="02010609060101010101" pitchFamily="49" charset="-122"/>
              </a:rPr>
              <a:t>年斯科特在</a:t>
            </a: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会计原则的基础</a:t>
            </a: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一文中，将真实性解释为：“财务报告应该毫无虚假地、真实地描述。”</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真实性是会计的生命，是会计存在的价值所在。</a:t>
            </a:r>
          </a:p>
        </p:txBody>
      </p:sp>
    </p:spTree>
    <p:extLst>
      <p:ext uri="{BB962C8B-B14F-4D97-AF65-F5344CB8AC3E}">
        <p14:creationId xmlns:p14="http://schemas.microsoft.com/office/powerpoint/2010/main" val="2604462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nvSpPr>
        <p:spPr bwMode="auto">
          <a:xfrm>
            <a:off x="590552" y="103188"/>
            <a:ext cx="10991849"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dirty="0">
                <a:solidFill>
                  <a:srgbClr val="000000"/>
                </a:solidFill>
                <a:latin typeface="黑体" panose="02010609060101010101" pitchFamily="49" charset="-122"/>
                <a:ea typeface="黑体" panose="02010609060101010101" pitchFamily="49" charset="-122"/>
              </a:rPr>
              <a:t>忠诚</a:t>
            </a:r>
          </a:p>
        </p:txBody>
      </p:sp>
      <p:sp>
        <p:nvSpPr>
          <p:cNvPr id="397315" name="Rectangle 3"/>
          <p:cNvSpPr>
            <a:spLocks noGrp="1" noChangeArrowheads="1"/>
          </p:cNvSpPr>
          <p:nvPr/>
        </p:nvSpPr>
        <p:spPr bwMode="auto">
          <a:xfrm>
            <a:off x="609600" y="1600201"/>
            <a:ext cx="109728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忠诚就是“尽心竭力”。它包含两层含义，其一是忠心耿耿，尽心尽力；其二是诚实，全心全意．实事求是，表里如一。</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会计人负有双重受托责任、扮演着委托人和代理人之间的中介角色，忠诚是双向的。</a:t>
            </a:r>
          </a:p>
        </p:txBody>
      </p:sp>
      <p:pic>
        <p:nvPicPr>
          <p:cNvPr id="397316" name="Picture 4" descr="u=11505168,3419187240&amp;fm=0&amp;gp=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343400"/>
            <a:ext cx="21336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97317" name="Picture 5" descr="u=757052717,413286455&amp;fm=0&amp;gp=0">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3600" y="4343400"/>
            <a:ext cx="17780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6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nvSpPr>
        <p:spPr bwMode="auto">
          <a:xfrm>
            <a:off x="590552" y="103188"/>
            <a:ext cx="10991849"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dirty="0">
                <a:solidFill>
                  <a:srgbClr val="000000"/>
                </a:solidFill>
                <a:latin typeface="黑体" panose="02010609060101010101" pitchFamily="49" charset="-122"/>
                <a:ea typeface="黑体" panose="02010609060101010101" pitchFamily="49" charset="-122"/>
              </a:rPr>
              <a:t>勇敢性</a:t>
            </a:r>
            <a:r>
              <a:rPr lang="zh-CN" altLang="en-US" sz="4400" dirty="0">
                <a:solidFill>
                  <a:srgbClr val="000000"/>
                </a:solidFill>
                <a:ea typeface="宋体" pitchFamily="2" charset="-122"/>
              </a:rPr>
              <a:t> </a:t>
            </a:r>
          </a:p>
        </p:txBody>
      </p:sp>
      <p:sp>
        <p:nvSpPr>
          <p:cNvPr id="398339" name="Rectangle 3"/>
          <p:cNvSpPr>
            <a:spLocks noGrp="1" noChangeArrowheads="1"/>
          </p:cNvSpPr>
          <p:nvPr/>
        </p:nvSpPr>
        <p:spPr bwMode="auto">
          <a:xfrm>
            <a:off x="508000" y="1600201"/>
            <a:ext cx="109728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是指会计人的勇气、胆量、无惧无畏。会计勇敢性的意义在于使会计人有正义感，坚持原则，实事求是，不畏强权，不谋私利，敢于直言，勇于披露真实信息，它是实现会计公正性、真实性、忠诚性的必要条件。无私才能无畏，无畏才能勇敢，勇敢才能坚持原则、追求真理。</a:t>
            </a:r>
          </a:p>
        </p:txBody>
      </p:sp>
    </p:spTree>
    <p:extLst>
      <p:ext uri="{BB962C8B-B14F-4D97-AF65-F5344CB8AC3E}">
        <p14:creationId xmlns:p14="http://schemas.microsoft.com/office/powerpoint/2010/main" val="3865104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nvSpPr>
        <p:spPr bwMode="auto">
          <a:xfrm>
            <a:off x="609600" y="908721"/>
            <a:ext cx="10972800" cy="5059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en-US" sz="3200" dirty="0">
                <a:solidFill>
                  <a:srgbClr val="000000"/>
                </a:solidFill>
                <a:latin typeface="黑体" panose="02010609060101010101" pitchFamily="49" charset="-122"/>
                <a:ea typeface="黑体" panose="02010609060101010101" pitchFamily="49" charset="-122"/>
              </a:rPr>
              <a:t>三、会计信息的真实性</a:t>
            </a:r>
          </a:p>
          <a:p>
            <a:pPr marL="342900" indent="-342900" eaLnBrk="1" hangingPunct="1">
              <a:spcBef>
                <a:spcPct val="20000"/>
              </a:spcBef>
              <a:buFontTx/>
              <a:buNone/>
            </a:pPr>
            <a:r>
              <a:rPr lang="zh-CN" altLang="zh-CN" sz="3200" b="1" u="sng" dirty="0">
                <a:solidFill>
                  <a:srgbClr val="009999"/>
                </a:solidFill>
                <a:latin typeface="黑体" panose="02010609060101010101" pitchFamily="49" charset="-122"/>
                <a:ea typeface="黑体" panose="02010609060101010101" pitchFamily="49" charset="-122"/>
              </a:rPr>
              <a:t>1.</a:t>
            </a:r>
            <a:r>
              <a:rPr lang="zh-CN" altLang="en-US" sz="3200" b="1" u="sng" dirty="0">
                <a:solidFill>
                  <a:srgbClr val="009999"/>
                </a:solidFill>
                <a:latin typeface="黑体" panose="02010609060101010101" pitchFamily="49" charset="-122"/>
                <a:ea typeface="黑体" panose="02010609060101010101" pitchFamily="49" charset="-122"/>
              </a:rPr>
              <a:t>会计信息的重要作用</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帮助投资者和贷款人进行合理决策 </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评估和预测未来的现金流动 </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有助于政府部门进行宏观调控 </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有利于加强和改善经营管理 </a:t>
            </a:r>
          </a:p>
        </p:txBody>
      </p:sp>
    </p:spTree>
    <p:extLst>
      <p:ext uri="{BB962C8B-B14F-4D97-AF65-F5344CB8AC3E}">
        <p14:creationId xmlns:p14="http://schemas.microsoft.com/office/powerpoint/2010/main" val="3295851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nvSpPr>
        <p:spPr bwMode="auto">
          <a:xfrm>
            <a:off x="609600" y="908721"/>
            <a:ext cx="10972800" cy="498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zh-CN" sz="3200" b="1" dirty="0">
                <a:solidFill>
                  <a:srgbClr val="009999"/>
                </a:solidFill>
                <a:latin typeface="黑体" panose="02010609060101010101" pitchFamily="49" charset="-122"/>
                <a:ea typeface="黑体" panose="02010609060101010101" pitchFamily="49" charset="-122"/>
              </a:rPr>
              <a:t>2. </a:t>
            </a:r>
            <a:r>
              <a:rPr lang="zh-CN" altLang="en-US" sz="3200" b="1" dirty="0">
                <a:solidFill>
                  <a:srgbClr val="009999"/>
                </a:solidFill>
                <a:latin typeface="黑体" panose="02010609060101010101" pitchFamily="49" charset="-122"/>
                <a:ea typeface="黑体" panose="02010609060101010101" pitchFamily="49" charset="-122"/>
              </a:rPr>
              <a:t>会计信息真实性的伦理审视</a:t>
            </a:r>
          </a:p>
          <a:p>
            <a:pPr marL="342900" indent="-342900" eaLnBrk="1" hangingPunct="1">
              <a:spcBef>
                <a:spcPct val="20000"/>
              </a:spcBef>
              <a:buFontTx/>
              <a:buChar char="•"/>
            </a:pPr>
            <a:r>
              <a:rPr lang="zh-CN" altLang="en-US" sz="3200" b="1" dirty="0">
                <a:solidFill>
                  <a:srgbClr val="000000"/>
                </a:solidFill>
                <a:latin typeface="黑体" panose="02010609060101010101" pitchFamily="49" charset="-122"/>
                <a:ea typeface="黑体" panose="02010609060101010101" pitchFamily="49" charset="-122"/>
              </a:rPr>
              <a:t>管理者层面</a:t>
            </a:r>
            <a:r>
              <a:rPr lang="zh-CN" altLang="zh-CN" sz="3200" b="1" dirty="0">
                <a:solidFill>
                  <a:srgbClr val="000000"/>
                </a:solidFill>
                <a:latin typeface="黑体" panose="02010609060101010101" pitchFamily="49" charset="-122"/>
                <a:ea typeface="黑体" panose="02010609060101010101" pitchFamily="49" charset="-122"/>
              </a:rPr>
              <a:t>—</a:t>
            </a:r>
            <a:r>
              <a:rPr lang="zh-CN" altLang="en-US" sz="3200" b="1" dirty="0">
                <a:solidFill>
                  <a:srgbClr val="000000"/>
                </a:solidFill>
                <a:latin typeface="黑体" panose="02010609060101010101" pitchFamily="49" charset="-122"/>
                <a:ea typeface="黑体" panose="02010609060101010101" pitchFamily="49" charset="-122"/>
              </a:rPr>
              <a:t>政绩</a:t>
            </a:r>
          </a:p>
          <a:p>
            <a:pPr marL="342900" indent="-342900" eaLnBrk="1" hangingPunct="1">
              <a:spcBef>
                <a:spcPct val="20000"/>
              </a:spcBef>
              <a:buFontTx/>
              <a:buChar char="•"/>
            </a:pPr>
            <a:r>
              <a:rPr lang="zh-CN" altLang="en-US" sz="3200" b="1" dirty="0">
                <a:solidFill>
                  <a:srgbClr val="000000"/>
                </a:solidFill>
                <a:latin typeface="黑体" panose="02010609060101010101" pitchFamily="49" charset="-122"/>
                <a:ea typeface="黑体" panose="02010609060101010101" pitchFamily="49" charset="-122"/>
              </a:rPr>
              <a:t>业务人员方面</a:t>
            </a: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贪婪</a:t>
            </a:r>
          </a:p>
        </p:txBody>
      </p:sp>
      <p:pic>
        <p:nvPicPr>
          <p:cNvPr id="400387" name="Picture 3" descr="u=3392639893,1972244308&amp;fm=0&amp;gp=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200" y="3295650"/>
            <a:ext cx="2540000" cy="241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4384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4400" b="1" dirty="0" smtClean="0">
                <a:solidFill>
                  <a:schemeClr val="tx2"/>
                </a:solidFill>
                <a:latin typeface="微软雅黑" pitchFamily="34" charset="-122"/>
                <a:ea typeface="微软雅黑" pitchFamily="34" charset="-122"/>
                <a:sym typeface="微软雅黑" pitchFamily="34" charset="-122"/>
              </a:rPr>
              <a:t>第</a:t>
            </a:r>
            <a:r>
              <a:rPr lang="en-US" altLang="zh-CN" sz="4400" b="1" dirty="0" smtClean="0">
                <a:solidFill>
                  <a:schemeClr val="tx2"/>
                </a:solidFill>
                <a:latin typeface="微软雅黑" pitchFamily="34" charset="-122"/>
                <a:ea typeface="微软雅黑" pitchFamily="34" charset="-122"/>
                <a:sym typeface="微软雅黑" pitchFamily="34" charset="-122"/>
              </a:rPr>
              <a:t>10</a:t>
            </a:r>
            <a:r>
              <a:rPr lang="zh-CN" altLang="en-US" sz="4400" b="1" dirty="0" smtClean="0">
                <a:solidFill>
                  <a:schemeClr val="tx2"/>
                </a:solidFill>
                <a:latin typeface="微软雅黑" pitchFamily="34" charset="-122"/>
                <a:ea typeface="微软雅黑" pitchFamily="34" charset="-122"/>
                <a:sym typeface="微软雅黑" pitchFamily="34" charset="-122"/>
              </a:rPr>
              <a:t>章  财务活动</a:t>
            </a:r>
            <a:r>
              <a:rPr lang="zh-CN" altLang="en-US" sz="4400" b="1" dirty="0" smtClean="0">
                <a:solidFill>
                  <a:schemeClr val="tx2"/>
                </a:solidFill>
                <a:latin typeface="微软雅黑" pitchFamily="34" charset="-122"/>
                <a:ea typeface="微软雅黑" pitchFamily="34" charset="-122"/>
                <a:sym typeface="微软雅黑" pitchFamily="34" charset="-122"/>
              </a:rPr>
              <a:t>中的伦理问题</a:t>
            </a:r>
            <a:endParaRPr lang="en-US" altLang="zh-CN" sz="44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381694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nvSpPr>
        <p:spPr bwMode="auto">
          <a:xfrm>
            <a:off x="590552" y="103188"/>
            <a:ext cx="10991849"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dirty="0">
                <a:solidFill>
                  <a:srgbClr val="000000"/>
                </a:solidFill>
                <a:latin typeface="黑体" panose="02010609060101010101" pitchFamily="49" charset="-122"/>
                <a:ea typeface="黑体" panose="02010609060101010101" pitchFamily="49" charset="-122"/>
              </a:rPr>
              <a:t>（二）会计人员的职业道德</a:t>
            </a:r>
          </a:p>
        </p:txBody>
      </p:sp>
      <p:sp>
        <p:nvSpPr>
          <p:cNvPr id="401411" name="Rectangle 3"/>
          <p:cNvSpPr>
            <a:spLocks noGrp="1" noChangeArrowheads="1"/>
          </p:cNvSpPr>
          <p:nvPr/>
        </p:nvSpPr>
        <p:spPr bwMode="auto">
          <a:xfrm>
            <a:off x="609600" y="1600201"/>
            <a:ext cx="109728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609600" indent="-609600" algn="ctr" eaLnBrk="1" hangingPunct="1">
              <a:spcBef>
                <a:spcPct val="20000"/>
              </a:spcBef>
              <a:buFontTx/>
              <a:buNone/>
            </a:pPr>
            <a:r>
              <a:rPr lang="zh-CN" altLang="en-US" sz="3200" dirty="0">
                <a:solidFill>
                  <a:srgbClr val="000000"/>
                </a:solidFill>
                <a:latin typeface="黑体" panose="02010609060101010101" pitchFamily="49" charset="-122"/>
                <a:ea typeface="黑体" panose="02010609060101010101" pitchFamily="49" charset="-122"/>
              </a:rPr>
              <a:t>为什么需要会计职业道德？</a:t>
            </a:r>
          </a:p>
          <a:p>
            <a:pPr marL="609600" indent="-6096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会计工作是政府、投资人、企业等到作出决策的依据。</a:t>
            </a:r>
          </a:p>
          <a:p>
            <a:pPr marL="609600" indent="-6096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各种会计信息需求者之间的利益冲突，会给会计人员提出不同的要求。</a:t>
            </a:r>
          </a:p>
          <a:p>
            <a:pPr marL="609600" indent="-6096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会计信息的需求者与提供者之间的存在严重的信息不对称。</a:t>
            </a:r>
          </a:p>
        </p:txBody>
      </p:sp>
    </p:spTree>
    <p:extLst>
      <p:ext uri="{BB962C8B-B14F-4D97-AF65-F5344CB8AC3E}">
        <p14:creationId xmlns:p14="http://schemas.microsoft.com/office/powerpoint/2010/main" val="2112219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nvSpPr>
        <p:spPr bwMode="auto">
          <a:xfrm>
            <a:off x="609600" y="428171"/>
            <a:ext cx="10972800" cy="601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algn="ctr" eaLnBrk="1" hangingPunct="1">
              <a:spcBef>
                <a:spcPct val="20000"/>
              </a:spcBef>
              <a:buFontTx/>
              <a:buNone/>
            </a:pPr>
            <a:r>
              <a:rPr lang="zh-CN" altLang="en-US" sz="2800" dirty="0">
                <a:solidFill>
                  <a:srgbClr val="000000"/>
                </a:solidFill>
                <a:latin typeface="黑体" panose="02010609060101010101" pitchFamily="49" charset="-122"/>
                <a:ea typeface="黑体" panose="02010609060101010101" pitchFamily="49" charset="-122"/>
              </a:rPr>
              <a:t>会计人员职业道德准则</a:t>
            </a:r>
          </a:p>
          <a:p>
            <a:pPr marL="342900" indent="-342900" eaLnBrk="1" hangingPunct="1">
              <a:spcBef>
                <a:spcPct val="20000"/>
              </a:spcBef>
              <a:buFontTx/>
              <a:buNone/>
            </a:pPr>
            <a:r>
              <a:rPr lang="zh-CN" altLang="en-US" sz="2800" dirty="0">
                <a:solidFill>
                  <a:srgbClr val="000000"/>
                </a:solidFill>
                <a:latin typeface="黑体" panose="02010609060101010101" pitchFamily="49" charset="-122"/>
                <a:ea typeface="黑体" panose="02010609060101010101" pitchFamily="49" charset="-122"/>
              </a:rPr>
              <a:t>国外会计人员职业道德准则</a:t>
            </a:r>
          </a:p>
          <a:p>
            <a:pPr marL="342900" indent="-342900" eaLnBrk="1" hangingPunct="1">
              <a:spcBef>
                <a:spcPct val="20000"/>
              </a:spcBef>
              <a:buFontTx/>
              <a:buNone/>
            </a:pPr>
            <a:r>
              <a:rPr lang="zh-CN" altLang="zh-CN" sz="2800" dirty="0">
                <a:solidFill>
                  <a:srgbClr val="000000"/>
                </a:solidFill>
                <a:latin typeface="黑体" panose="02010609060101010101" pitchFamily="49" charset="-122"/>
                <a:ea typeface="黑体" panose="02010609060101010101" pitchFamily="49" charset="-122"/>
              </a:rPr>
              <a:t>1.</a:t>
            </a:r>
            <a:r>
              <a:rPr lang="zh-CN" altLang="en-US" sz="2800" dirty="0">
                <a:solidFill>
                  <a:srgbClr val="000000"/>
                </a:solidFill>
                <a:latin typeface="黑体" panose="02010609060101010101" pitchFamily="49" charset="-122"/>
                <a:ea typeface="黑体" panose="02010609060101010101" pitchFamily="49" charset="-122"/>
              </a:rPr>
              <a:t>国际会计师联合会在</a:t>
            </a:r>
            <a:r>
              <a:rPr lang="zh-CN" altLang="zh-CN" sz="2800" dirty="0">
                <a:solidFill>
                  <a:srgbClr val="000000"/>
                </a:solidFill>
                <a:latin typeface="黑体" panose="02010609060101010101" pitchFamily="49" charset="-122"/>
                <a:ea typeface="黑体" panose="02010609060101010101" pitchFamily="49" charset="-122"/>
              </a:rPr>
              <a:t>2004/10</a:t>
            </a:r>
            <a:r>
              <a:rPr lang="zh-CN" altLang="en-US" sz="2800" dirty="0">
                <a:solidFill>
                  <a:srgbClr val="000000"/>
                </a:solidFill>
                <a:latin typeface="黑体" panose="02010609060101010101" pitchFamily="49" charset="-122"/>
                <a:ea typeface="黑体" panose="02010609060101010101" pitchFamily="49" charset="-122"/>
              </a:rPr>
              <a:t>发布的</a:t>
            </a:r>
            <a:r>
              <a:rPr lang="zh-CN"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职业会计师道德准则</a:t>
            </a:r>
            <a:r>
              <a:rPr lang="zh-CN"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中列出了</a:t>
            </a:r>
            <a:r>
              <a:rPr lang="zh-CN" altLang="zh-CN" sz="2800" dirty="0">
                <a:solidFill>
                  <a:srgbClr val="000000"/>
                </a:solidFill>
                <a:latin typeface="黑体" panose="02010609060101010101" pitchFamily="49" charset="-122"/>
                <a:ea typeface="黑体" panose="02010609060101010101" pitchFamily="49" charset="-122"/>
              </a:rPr>
              <a:t>5</a:t>
            </a:r>
            <a:r>
              <a:rPr lang="zh-CN" altLang="en-US" sz="2800" dirty="0">
                <a:solidFill>
                  <a:srgbClr val="000000"/>
                </a:solidFill>
                <a:latin typeface="黑体" panose="02010609060101010101" pitchFamily="49" charset="-122"/>
                <a:ea typeface="黑体" panose="02010609060101010101" pitchFamily="49" charset="-122"/>
              </a:rPr>
              <a:t>项原则：</a:t>
            </a:r>
          </a:p>
          <a:p>
            <a:pPr marL="342900" indent="-342900" eaLnBrk="1" hangingPunct="1">
              <a:spcBef>
                <a:spcPct val="20000"/>
              </a:spcBef>
              <a:buFontTx/>
              <a:buChar char="•"/>
            </a:pPr>
            <a:r>
              <a:rPr lang="zh-CN" altLang="en-US" sz="2800" dirty="0">
                <a:solidFill>
                  <a:srgbClr val="000000"/>
                </a:solidFill>
                <a:latin typeface="黑体" panose="02010609060101010101" pitchFamily="49" charset="-122"/>
                <a:ea typeface="黑体" panose="02010609060101010101" pitchFamily="49" charset="-122"/>
              </a:rPr>
              <a:t>诚信。要求会计师必须在所有职业和商业关系中坦率、诚实。</a:t>
            </a:r>
          </a:p>
          <a:p>
            <a:pPr marL="342900" indent="-342900" eaLnBrk="1" hangingPunct="1">
              <a:spcBef>
                <a:spcPct val="20000"/>
              </a:spcBef>
              <a:buFontTx/>
              <a:buChar char="•"/>
            </a:pPr>
            <a:r>
              <a:rPr lang="zh-CN" altLang="en-US" sz="2800" dirty="0">
                <a:solidFill>
                  <a:srgbClr val="000000"/>
                </a:solidFill>
                <a:latin typeface="黑体" panose="02010609060101010101" pitchFamily="49" charset="-122"/>
                <a:ea typeface="黑体" panose="02010609060101010101" pitchFamily="49" charset="-122"/>
              </a:rPr>
              <a:t>客观性。不应当允许偏见，利益冲突或他人的影响超越职业道德。</a:t>
            </a:r>
          </a:p>
          <a:p>
            <a:pPr marL="342900" indent="-342900" eaLnBrk="1" hangingPunct="1">
              <a:spcBef>
                <a:spcPct val="20000"/>
              </a:spcBef>
              <a:buFontTx/>
              <a:buChar char="•"/>
            </a:pPr>
            <a:r>
              <a:rPr lang="zh-CN" altLang="en-US" sz="2800" dirty="0">
                <a:solidFill>
                  <a:srgbClr val="000000"/>
                </a:solidFill>
                <a:latin typeface="黑体" panose="02010609060101010101" pitchFamily="49" charset="-122"/>
                <a:ea typeface="黑体" panose="02010609060101010101" pitchFamily="49" charset="-122"/>
              </a:rPr>
              <a:t>专业胜任能力和应有的谨慎。</a:t>
            </a:r>
          </a:p>
          <a:p>
            <a:pPr marL="342900" indent="-342900" eaLnBrk="1" hangingPunct="1">
              <a:spcBef>
                <a:spcPct val="20000"/>
              </a:spcBef>
              <a:buFontTx/>
              <a:buChar char="•"/>
            </a:pPr>
            <a:r>
              <a:rPr lang="zh-CN" altLang="en-US" sz="2800" dirty="0">
                <a:solidFill>
                  <a:srgbClr val="000000"/>
                </a:solidFill>
                <a:latin typeface="黑体" panose="02010609060101010101" pitchFamily="49" charset="-122"/>
                <a:ea typeface="黑体" panose="02010609060101010101" pitchFamily="49" charset="-122"/>
              </a:rPr>
              <a:t>保密性。</a:t>
            </a:r>
          </a:p>
          <a:p>
            <a:pPr marL="342900" indent="-342900" eaLnBrk="1" hangingPunct="1">
              <a:spcBef>
                <a:spcPct val="20000"/>
              </a:spcBef>
              <a:buFontTx/>
              <a:buChar char="•"/>
            </a:pPr>
            <a:r>
              <a:rPr lang="zh-CN" altLang="en-US" sz="2800" dirty="0">
                <a:solidFill>
                  <a:srgbClr val="000000"/>
                </a:solidFill>
                <a:latin typeface="黑体" panose="02010609060101010101" pitchFamily="49" charset="-122"/>
                <a:ea typeface="黑体" panose="02010609060101010101" pitchFamily="49" charset="-122"/>
              </a:rPr>
              <a:t>职业行为。应当遵守相关的法律和规章，并且避免任何有损整体职业信誉的行为。</a:t>
            </a:r>
          </a:p>
        </p:txBody>
      </p:sp>
    </p:spTree>
    <p:extLst>
      <p:ext uri="{BB962C8B-B14F-4D97-AF65-F5344CB8AC3E}">
        <p14:creationId xmlns:p14="http://schemas.microsoft.com/office/powerpoint/2010/main" val="4114971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nvSpPr>
        <p:spPr bwMode="auto">
          <a:xfrm>
            <a:off x="609600" y="980726"/>
            <a:ext cx="10972800" cy="498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zh-CN" sz="3200" dirty="0">
                <a:solidFill>
                  <a:srgbClr val="000000"/>
                </a:solidFill>
                <a:latin typeface="黑体" panose="02010609060101010101" pitchFamily="49" charset="-122"/>
                <a:ea typeface="黑体" panose="02010609060101010101" pitchFamily="49" charset="-122"/>
              </a:rPr>
              <a:t>2.</a:t>
            </a:r>
            <a:r>
              <a:rPr lang="zh-CN" altLang="en-US" sz="3200" dirty="0">
                <a:solidFill>
                  <a:srgbClr val="000000"/>
                </a:solidFill>
                <a:latin typeface="黑体" panose="02010609060101010101" pitchFamily="49" charset="-122"/>
                <a:ea typeface="黑体" panose="02010609060101010101" pitchFamily="49" charset="-122"/>
              </a:rPr>
              <a:t>管理会计师协会发布的道德行为准则</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专业胜任力与应有的谨慎</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保密性</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诚信</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客观性与独立性</a:t>
            </a:r>
            <a:endParaRPr lang="en-US" altLang="zh-CN" sz="3200" dirty="0">
              <a:solidFill>
                <a:srgbClr val="000000"/>
              </a:solidFill>
              <a:latin typeface="黑体" panose="02010609060101010101" pitchFamily="49" charset="-122"/>
              <a:ea typeface="黑体" panose="02010609060101010101" pitchFamily="49" charset="-122"/>
            </a:endParaRP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职业行为</a:t>
            </a:r>
          </a:p>
        </p:txBody>
      </p:sp>
    </p:spTree>
    <p:extLst>
      <p:ext uri="{BB962C8B-B14F-4D97-AF65-F5344CB8AC3E}">
        <p14:creationId xmlns:p14="http://schemas.microsoft.com/office/powerpoint/2010/main" val="518857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nvSpPr>
        <p:spPr bwMode="auto">
          <a:xfrm>
            <a:off x="609600" y="1600201"/>
            <a:ext cx="109728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zh-CN" sz="3200" dirty="0">
                <a:solidFill>
                  <a:srgbClr val="000000"/>
                </a:solidFill>
                <a:latin typeface="黑体" panose="02010609060101010101" pitchFamily="49" charset="-122"/>
                <a:ea typeface="黑体" panose="02010609060101010101" pitchFamily="49" charset="-122"/>
              </a:rPr>
              <a:t>3.</a:t>
            </a:r>
            <a:r>
              <a:rPr lang="zh-CN" altLang="en-US" sz="3200" dirty="0">
                <a:solidFill>
                  <a:srgbClr val="000000"/>
                </a:solidFill>
                <a:latin typeface="黑体" panose="02010609060101010101" pitchFamily="49" charset="-122"/>
                <a:ea typeface="黑体" panose="02010609060101010101" pitchFamily="49" charset="-122"/>
              </a:rPr>
              <a:t>美国注册会计师协会的标准</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责任</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公众利益</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诚信</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客观性与独立性</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应有的谨慎</a:t>
            </a:r>
          </a:p>
        </p:txBody>
      </p:sp>
      <p:pic>
        <p:nvPicPr>
          <p:cNvPr id="404483" name="Picture 3" descr="u=3269064795,3842500836&amp;fm=0&amp;gp=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0" y="3429000"/>
            <a:ext cx="34544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87503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nvSpPr>
        <p:spPr bwMode="auto">
          <a:xfrm>
            <a:off x="624417" y="908721"/>
            <a:ext cx="10972800" cy="490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en-US" sz="3200" dirty="0">
                <a:solidFill>
                  <a:srgbClr val="000000"/>
                </a:solidFill>
                <a:ea typeface="宋体" pitchFamily="2" charset="-122"/>
              </a:rPr>
              <a:t>中国注册会计师职业道德准则</a:t>
            </a:r>
          </a:p>
          <a:p>
            <a:pPr marL="342900" indent="-342900" eaLnBrk="1" hangingPunct="1">
              <a:spcBef>
                <a:spcPct val="20000"/>
              </a:spcBef>
              <a:buFontTx/>
              <a:buChar char="•"/>
            </a:pPr>
            <a:r>
              <a:rPr lang="zh-CN" altLang="zh-CN" sz="3200" dirty="0">
                <a:solidFill>
                  <a:srgbClr val="000000"/>
                </a:solidFill>
                <a:ea typeface="宋体" pitchFamily="2" charset="-122"/>
              </a:rPr>
              <a:t>1996/12</a:t>
            </a:r>
            <a:r>
              <a:rPr lang="zh-CN" altLang="en-US" sz="3200" dirty="0">
                <a:solidFill>
                  <a:srgbClr val="000000"/>
                </a:solidFill>
                <a:ea typeface="宋体" pitchFamily="2" charset="-122"/>
              </a:rPr>
              <a:t>，中国注册会计师协会发布了</a:t>
            </a:r>
            <a:r>
              <a:rPr lang="zh-CN" altLang="zh-CN" sz="3200" dirty="0">
                <a:solidFill>
                  <a:srgbClr val="000000"/>
                </a:solidFill>
                <a:ea typeface="宋体" pitchFamily="2" charset="-122"/>
              </a:rPr>
              <a:t>《</a:t>
            </a:r>
            <a:r>
              <a:rPr lang="zh-CN" altLang="en-US" sz="3200" dirty="0">
                <a:solidFill>
                  <a:srgbClr val="000000"/>
                </a:solidFill>
                <a:ea typeface="宋体" pitchFamily="2" charset="-122"/>
              </a:rPr>
              <a:t>中国注册会计师职业道德守则</a:t>
            </a:r>
            <a:r>
              <a:rPr lang="zh-CN" altLang="zh-CN" sz="3200" dirty="0">
                <a:solidFill>
                  <a:srgbClr val="000000"/>
                </a:solidFill>
                <a:ea typeface="宋体" pitchFamily="2" charset="-122"/>
              </a:rPr>
              <a:t>》</a:t>
            </a:r>
            <a:r>
              <a:rPr lang="zh-CN" altLang="en-US" sz="3200" dirty="0">
                <a:solidFill>
                  <a:srgbClr val="000000"/>
                </a:solidFill>
                <a:ea typeface="宋体" pitchFamily="2" charset="-122"/>
              </a:rPr>
              <a:t>，职业道德是注册会计师的职业道德、职业纪律、专业胜任力及职业责任等几个方面。</a:t>
            </a:r>
          </a:p>
          <a:p>
            <a:pPr marL="342900" indent="-342900" eaLnBrk="1" hangingPunct="1">
              <a:spcBef>
                <a:spcPct val="20000"/>
              </a:spcBef>
              <a:buFontTx/>
              <a:buChar char="•"/>
            </a:pPr>
            <a:r>
              <a:rPr lang="zh-CN" altLang="en-US" sz="3200" dirty="0">
                <a:solidFill>
                  <a:srgbClr val="000000"/>
                </a:solidFill>
                <a:ea typeface="宋体" pitchFamily="2" charset="-122"/>
              </a:rPr>
              <a:t>坚持独立、客观和公正原则</a:t>
            </a:r>
          </a:p>
          <a:p>
            <a:pPr marL="342900" indent="-342900" eaLnBrk="1" hangingPunct="1">
              <a:spcBef>
                <a:spcPct val="20000"/>
              </a:spcBef>
              <a:buFontTx/>
              <a:buChar char="•"/>
            </a:pPr>
            <a:r>
              <a:rPr lang="zh-CN" altLang="en-US" sz="3200" dirty="0">
                <a:solidFill>
                  <a:srgbClr val="000000"/>
                </a:solidFill>
                <a:ea typeface="宋体" pitchFamily="2" charset="-122"/>
              </a:rPr>
              <a:t>应确保专业胜任力</a:t>
            </a:r>
          </a:p>
          <a:p>
            <a:pPr marL="342900" indent="-342900" eaLnBrk="1" hangingPunct="1">
              <a:spcBef>
                <a:spcPct val="20000"/>
              </a:spcBef>
              <a:buFontTx/>
              <a:buChar char="•"/>
            </a:pPr>
            <a:r>
              <a:rPr lang="zh-CN" altLang="en-US" sz="3200" dirty="0">
                <a:solidFill>
                  <a:srgbClr val="000000"/>
                </a:solidFill>
                <a:ea typeface="宋体" pitchFamily="2" charset="-122"/>
              </a:rPr>
              <a:t>恪守对客户的责任</a:t>
            </a:r>
          </a:p>
          <a:p>
            <a:pPr marL="342900" indent="-342900" eaLnBrk="1" hangingPunct="1">
              <a:spcBef>
                <a:spcPct val="20000"/>
              </a:spcBef>
              <a:buFontTx/>
              <a:buChar char="•"/>
            </a:pPr>
            <a:r>
              <a:rPr lang="zh-CN" altLang="en-US" sz="3200" dirty="0">
                <a:solidFill>
                  <a:srgbClr val="000000"/>
                </a:solidFill>
                <a:ea typeface="宋体" pitchFamily="2" charset="-122"/>
              </a:rPr>
              <a:t>履行对同行的责任</a:t>
            </a:r>
          </a:p>
          <a:p>
            <a:pPr marL="342900" indent="-342900" eaLnBrk="1" hangingPunct="1">
              <a:spcBef>
                <a:spcPct val="20000"/>
              </a:spcBef>
              <a:buFontTx/>
              <a:buChar char="•"/>
            </a:pPr>
            <a:r>
              <a:rPr lang="zh-CN" altLang="en-US" sz="3200" dirty="0">
                <a:solidFill>
                  <a:srgbClr val="000000"/>
                </a:solidFill>
                <a:ea typeface="宋体" pitchFamily="2" charset="-122"/>
              </a:rPr>
              <a:t>其他责任 </a:t>
            </a:r>
          </a:p>
        </p:txBody>
      </p:sp>
    </p:spTree>
    <p:extLst>
      <p:ext uri="{BB962C8B-B14F-4D97-AF65-F5344CB8AC3E}">
        <p14:creationId xmlns:p14="http://schemas.microsoft.com/office/powerpoint/2010/main" val="1634280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nvSpPr>
        <p:spPr bwMode="auto">
          <a:xfrm>
            <a:off x="1625600" y="617538"/>
            <a:ext cx="91440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buFontTx/>
              <a:buNone/>
            </a:pPr>
            <a:r>
              <a:rPr lang="zh-CN" altLang="en-US" sz="4000" dirty="0">
                <a:solidFill>
                  <a:srgbClr val="000000"/>
                </a:solidFill>
                <a:latin typeface="黑体" panose="02010609060101010101" pitchFamily="49" charset="-122"/>
                <a:ea typeface="黑体" panose="02010609060101010101" pitchFamily="49" charset="-122"/>
              </a:rPr>
              <a:t>我国会计人员职业道德规范</a:t>
            </a:r>
          </a:p>
        </p:txBody>
      </p:sp>
      <p:sp>
        <p:nvSpPr>
          <p:cNvPr id="406531" name="Rectangle 3"/>
          <p:cNvSpPr>
            <a:spLocks noGrp="1" noChangeArrowheads="1"/>
          </p:cNvSpPr>
          <p:nvPr/>
        </p:nvSpPr>
        <p:spPr bwMode="auto">
          <a:xfrm>
            <a:off x="2256368" y="2276476"/>
            <a:ext cx="8919633"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80000"/>
              </a:lnSpc>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敬业爱岗</a:t>
            </a:r>
          </a:p>
          <a:p>
            <a:pPr marL="342900" indent="-342900" eaLnBrk="1" hangingPunct="1">
              <a:lnSpc>
                <a:spcPct val="80000"/>
              </a:lnSpc>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依法办事</a:t>
            </a:r>
          </a:p>
          <a:p>
            <a:pPr marL="342900" indent="-342900" eaLnBrk="1" hangingPunct="1">
              <a:lnSpc>
                <a:spcPct val="80000"/>
              </a:lnSpc>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客观公正</a:t>
            </a:r>
          </a:p>
          <a:p>
            <a:pPr marL="342900" indent="-342900" eaLnBrk="1" hangingPunct="1">
              <a:lnSpc>
                <a:spcPct val="80000"/>
              </a:lnSpc>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诚实守信</a:t>
            </a:r>
          </a:p>
          <a:p>
            <a:pPr marL="342900" indent="-342900" eaLnBrk="1" hangingPunct="1">
              <a:lnSpc>
                <a:spcPct val="80000"/>
              </a:lnSpc>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搞好服务</a:t>
            </a:r>
          </a:p>
          <a:p>
            <a:pPr marL="342900" indent="-342900" eaLnBrk="1" hangingPunct="1">
              <a:lnSpc>
                <a:spcPct val="80000"/>
              </a:lnSpc>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保守秘密</a:t>
            </a:r>
          </a:p>
          <a:p>
            <a:pPr marL="342900" indent="-342900" eaLnBrk="1" hangingPunct="1">
              <a:lnSpc>
                <a:spcPct val="80000"/>
              </a:lnSpc>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廉洁自律</a:t>
            </a:r>
          </a:p>
        </p:txBody>
      </p:sp>
    </p:spTree>
    <p:extLst>
      <p:ext uri="{BB962C8B-B14F-4D97-AF65-F5344CB8AC3E}">
        <p14:creationId xmlns:p14="http://schemas.microsoft.com/office/powerpoint/2010/main" val="642700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nvSpPr>
        <p:spPr bwMode="auto">
          <a:xfrm>
            <a:off x="912285" y="620713"/>
            <a:ext cx="93853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buFontTx/>
              <a:buNone/>
            </a:pPr>
            <a:r>
              <a:rPr lang="zh-CN" altLang="en-US" sz="4000" dirty="0">
                <a:solidFill>
                  <a:srgbClr val="000000"/>
                </a:solidFill>
                <a:latin typeface="黑体" panose="02010609060101010101" pitchFamily="49" charset="-122"/>
                <a:ea typeface="黑体" panose="02010609060101010101" pitchFamily="49" charset="-122"/>
              </a:rPr>
              <a:t>（三）会计活动中的伦理问题</a:t>
            </a:r>
          </a:p>
        </p:txBody>
      </p:sp>
      <p:grpSp>
        <p:nvGrpSpPr>
          <p:cNvPr id="407555" name="Group 3"/>
          <p:cNvGrpSpPr>
            <a:grpSpLocks/>
          </p:cNvGrpSpPr>
          <p:nvPr/>
        </p:nvGrpSpPr>
        <p:grpSpPr bwMode="auto">
          <a:xfrm>
            <a:off x="527051" y="2205039"/>
            <a:ext cx="10752667" cy="3870325"/>
            <a:chOff x="0" y="0"/>
            <a:chExt cx="5080" cy="2438"/>
          </a:xfrm>
        </p:grpSpPr>
        <p:sp>
          <p:nvSpPr>
            <p:cNvPr id="407556" name="Oval 4"/>
            <p:cNvSpPr>
              <a:spLocks noChangeArrowheads="1"/>
            </p:cNvSpPr>
            <p:nvPr/>
          </p:nvSpPr>
          <p:spPr bwMode="auto">
            <a:xfrm>
              <a:off x="1592" y="518"/>
              <a:ext cx="1488" cy="1488"/>
            </a:xfrm>
            <a:prstGeom prst="ellipse">
              <a:avLst/>
            </a:prstGeom>
            <a:noFill/>
            <a:ln w="63500">
              <a:solidFill>
                <a:schemeClr val="bg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07557" name="Text Box 5"/>
            <p:cNvSpPr txBox="1">
              <a:spLocks noChangeArrowheads="1"/>
            </p:cNvSpPr>
            <p:nvPr/>
          </p:nvSpPr>
          <p:spPr bwMode="auto">
            <a:xfrm>
              <a:off x="2365" y="0"/>
              <a:ext cx="18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eaLnBrk="1" latinLnBrk="1" hangingPunct="1">
                <a:buFontTx/>
                <a:buNone/>
              </a:pPr>
              <a:r>
                <a:rPr lang="zh-CN" altLang="en-US" sz="2000" b="1">
                  <a:solidFill>
                    <a:srgbClr val="000000"/>
                  </a:solidFill>
                  <a:latin typeface="Verdana" pitchFamily="34" charset="0"/>
                  <a:ea typeface="楷体_GB2312" charset="-122"/>
                </a:rPr>
                <a:t>财务会计中的伦理问题</a:t>
              </a:r>
              <a:endParaRPr lang="zh-CN" altLang="en-US" sz="2000">
                <a:solidFill>
                  <a:srgbClr val="000000"/>
                </a:solidFill>
                <a:latin typeface="Verdana" pitchFamily="34" charset="0"/>
                <a:ea typeface="楷体_GB2312" charset="-122"/>
              </a:endParaRPr>
            </a:p>
          </p:txBody>
        </p:sp>
        <p:sp>
          <p:nvSpPr>
            <p:cNvPr id="407558" name="Text Box 6"/>
            <p:cNvSpPr txBox="1">
              <a:spLocks noChangeArrowheads="1"/>
            </p:cNvSpPr>
            <p:nvPr/>
          </p:nvSpPr>
          <p:spPr bwMode="auto">
            <a:xfrm>
              <a:off x="0" y="1862"/>
              <a:ext cx="1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r" eaLnBrk="1" latinLnBrk="1" hangingPunct="1">
                <a:buFontTx/>
                <a:buNone/>
              </a:pPr>
              <a:r>
                <a:rPr lang="zh-CN" altLang="en-US" sz="2000" b="1">
                  <a:solidFill>
                    <a:srgbClr val="000000"/>
                  </a:solidFill>
                  <a:latin typeface="Verdana" pitchFamily="34" charset="0"/>
                  <a:ea typeface="楷体_GB2312" charset="-122"/>
                </a:rPr>
                <a:t>审计中的伦理问题</a:t>
              </a:r>
              <a:endParaRPr lang="zh-CN" altLang="en-US" sz="2000">
                <a:solidFill>
                  <a:srgbClr val="000000"/>
                </a:solidFill>
                <a:latin typeface="Verdana" pitchFamily="34" charset="0"/>
                <a:ea typeface="楷体_GB2312" charset="-122"/>
              </a:endParaRPr>
            </a:p>
          </p:txBody>
        </p:sp>
        <p:sp>
          <p:nvSpPr>
            <p:cNvPr id="407559" name="Text Box 7"/>
            <p:cNvSpPr txBox="1">
              <a:spLocks noChangeArrowheads="1"/>
            </p:cNvSpPr>
            <p:nvPr/>
          </p:nvSpPr>
          <p:spPr bwMode="auto">
            <a:xfrm>
              <a:off x="3454" y="1678"/>
              <a:ext cx="162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eaLnBrk="1" latinLnBrk="1" hangingPunct="1">
                <a:buFontTx/>
                <a:buNone/>
              </a:pPr>
              <a:r>
                <a:rPr lang="zh-CN" altLang="en-US" sz="2000" b="1">
                  <a:solidFill>
                    <a:srgbClr val="000000"/>
                  </a:solidFill>
                  <a:latin typeface="Verdana" pitchFamily="34" charset="0"/>
                  <a:ea typeface="楷体_GB2312" charset="-122"/>
                </a:rPr>
                <a:t>咨询中的伦理问题</a:t>
              </a:r>
            </a:p>
            <a:p>
              <a:pPr algn="r" eaLnBrk="1" latinLnBrk="1" hangingPunct="1">
                <a:buFontTx/>
                <a:buNone/>
              </a:pPr>
              <a:r>
                <a:rPr lang="en-US" altLang="zh-CN" sz="1400">
                  <a:solidFill>
                    <a:srgbClr val="000000"/>
                  </a:solidFill>
                  <a:latin typeface="Verdana" pitchFamily="34" charset="0"/>
                  <a:ea typeface="Gulim" pitchFamily="34" charset="-127"/>
                </a:rPr>
                <a:t> </a:t>
              </a:r>
            </a:p>
          </p:txBody>
        </p:sp>
        <p:grpSp>
          <p:nvGrpSpPr>
            <p:cNvPr id="407560" name="Group 8"/>
            <p:cNvGrpSpPr>
              <a:grpSpLocks/>
            </p:cNvGrpSpPr>
            <p:nvPr/>
          </p:nvGrpSpPr>
          <p:grpSpPr bwMode="auto">
            <a:xfrm>
              <a:off x="1405" y="76"/>
              <a:ext cx="1057" cy="1057"/>
              <a:chOff x="0" y="0"/>
              <a:chExt cx="1057" cy="1057"/>
            </a:xfrm>
          </p:grpSpPr>
          <p:sp>
            <p:nvSpPr>
              <p:cNvPr id="407567" name="Oval 9"/>
              <p:cNvSpPr>
                <a:spLocks noChangeArrowheads="1"/>
              </p:cNvSpPr>
              <p:nvPr/>
            </p:nvSpPr>
            <p:spPr bwMode="auto">
              <a:xfrm>
                <a:off x="0" y="0"/>
                <a:ext cx="1057" cy="1057"/>
              </a:xfrm>
              <a:prstGeom prst="ellipse">
                <a:avLst/>
              </a:prstGeom>
              <a:gradFill rotWithShape="0">
                <a:gsLst>
                  <a:gs pos="0">
                    <a:schemeClr val="accent2"/>
                  </a:gs>
                  <a:gs pos="100000">
                    <a:srgbClr val="CC99FF"/>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07568" name="Oval 10"/>
              <p:cNvSpPr>
                <a:spLocks noChangeArrowheads="1"/>
              </p:cNvSpPr>
              <p:nvPr/>
            </p:nvSpPr>
            <p:spPr bwMode="auto">
              <a:xfrm>
                <a:off x="49" y="44"/>
                <a:ext cx="948" cy="949"/>
              </a:xfrm>
              <a:prstGeom prst="ellipse">
                <a:avLst/>
              </a:prstGeom>
              <a:gradFill rotWithShape="0">
                <a:gsLst>
                  <a:gs pos="0">
                    <a:srgbClr val="CC99FF"/>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buFontTx/>
                  <a:buNone/>
                </a:pPr>
                <a:r>
                  <a:rPr lang="zh-CN" altLang="en-US" sz="1800" b="1">
                    <a:solidFill>
                      <a:srgbClr val="FFFFFF"/>
                    </a:solidFill>
                    <a:latin typeface="Verdana" pitchFamily="34" charset="0"/>
                    <a:ea typeface="Gulim" pitchFamily="34" charset="-127"/>
                  </a:rPr>
                  <a:t>1</a:t>
                </a:r>
                <a:endParaRPr lang="ko-KR" altLang="en-US" sz="1800" b="1">
                  <a:solidFill>
                    <a:srgbClr val="FFFFFF"/>
                  </a:solidFill>
                  <a:latin typeface="Verdana" pitchFamily="34" charset="0"/>
                  <a:ea typeface="Gulim" pitchFamily="34" charset="-127"/>
                </a:endParaRPr>
              </a:p>
            </p:txBody>
          </p:sp>
        </p:grpSp>
        <p:grpSp>
          <p:nvGrpSpPr>
            <p:cNvPr id="407561" name="Group 11"/>
            <p:cNvGrpSpPr>
              <a:grpSpLocks/>
            </p:cNvGrpSpPr>
            <p:nvPr/>
          </p:nvGrpSpPr>
          <p:grpSpPr bwMode="auto">
            <a:xfrm>
              <a:off x="1454" y="1381"/>
              <a:ext cx="1057" cy="1057"/>
              <a:chOff x="0" y="0"/>
              <a:chExt cx="1057" cy="1057"/>
            </a:xfrm>
          </p:grpSpPr>
          <p:sp>
            <p:nvSpPr>
              <p:cNvPr id="407565" name="Oval 12"/>
              <p:cNvSpPr>
                <a:spLocks noChangeArrowheads="1"/>
              </p:cNvSpPr>
              <p:nvPr/>
            </p:nvSpPr>
            <p:spPr bwMode="auto">
              <a:xfrm>
                <a:off x="0" y="0"/>
                <a:ext cx="1057" cy="1057"/>
              </a:xfrm>
              <a:prstGeom prst="ellipse">
                <a:avLst/>
              </a:prstGeom>
              <a:gradFill rotWithShape="0">
                <a:gsLst>
                  <a:gs pos="0">
                    <a:schemeClr val="accent2"/>
                  </a:gs>
                  <a:gs pos="100000">
                    <a:srgbClr val="CC99FF"/>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07566" name="Oval 13"/>
              <p:cNvSpPr>
                <a:spLocks noChangeArrowheads="1"/>
              </p:cNvSpPr>
              <p:nvPr/>
            </p:nvSpPr>
            <p:spPr bwMode="auto">
              <a:xfrm>
                <a:off x="49" y="44"/>
                <a:ext cx="948" cy="949"/>
              </a:xfrm>
              <a:prstGeom prst="ellipse">
                <a:avLst/>
              </a:prstGeom>
              <a:gradFill rotWithShape="0">
                <a:gsLst>
                  <a:gs pos="0">
                    <a:srgbClr val="CC99FF"/>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buFontTx/>
                  <a:buNone/>
                </a:pPr>
                <a:r>
                  <a:rPr lang="zh-CN" altLang="en-US" sz="1800" b="1">
                    <a:solidFill>
                      <a:srgbClr val="FFFFFF"/>
                    </a:solidFill>
                    <a:latin typeface="Verdana" pitchFamily="34" charset="0"/>
                    <a:ea typeface="Gulim" pitchFamily="34" charset="-127"/>
                  </a:rPr>
                  <a:t>2</a:t>
                </a:r>
                <a:endParaRPr lang="ko-KR" altLang="en-US" sz="1800" b="1">
                  <a:solidFill>
                    <a:srgbClr val="FFFFFF"/>
                  </a:solidFill>
                  <a:latin typeface="Verdana" pitchFamily="34" charset="0"/>
                  <a:ea typeface="Gulim" pitchFamily="34" charset="-127"/>
                </a:endParaRPr>
              </a:p>
            </p:txBody>
          </p:sp>
        </p:grpSp>
        <p:grpSp>
          <p:nvGrpSpPr>
            <p:cNvPr id="407562" name="Group 14"/>
            <p:cNvGrpSpPr>
              <a:grpSpLocks/>
            </p:cNvGrpSpPr>
            <p:nvPr/>
          </p:nvGrpSpPr>
          <p:grpSpPr bwMode="auto">
            <a:xfrm>
              <a:off x="2696" y="700"/>
              <a:ext cx="1057" cy="1057"/>
              <a:chOff x="0" y="0"/>
              <a:chExt cx="1057" cy="1057"/>
            </a:xfrm>
          </p:grpSpPr>
          <p:sp>
            <p:nvSpPr>
              <p:cNvPr id="407563" name="Oval 15"/>
              <p:cNvSpPr>
                <a:spLocks noChangeArrowheads="1"/>
              </p:cNvSpPr>
              <p:nvPr/>
            </p:nvSpPr>
            <p:spPr bwMode="auto">
              <a:xfrm>
                <a:off x="0" y="0"/>
                <a:ext cx="1057" cy="1057"/>
              </a:xfrm>
              <a:prstGeom prst="ellipse">
                <a:avLst/>
              </a:prstGeom>
              <a:gradFill rotWithShape="0">
                <a:gsLst>
                  <a:gs pos="0">
                    <a:schemeClr val="accent2"/>
                  </a:gs>
                  <a:gs pos="100000">
                    <a:srgbClr val="CC99FF"/>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07564" name="Oval 16"/>
              <p:cNvSpPr>
                <a:spLocks noChangeArrowheads="1"/>
              </p:cNvSpPr>
              <p:nvPr/>
            </p:nvSpPr>
            <p:spPr bwMode="auto">
              <a:xfrm>
                <a:off x="49" y="44"/>
                <a:ext cx="948" cy="949"/>
              </a:xfrm>
              <a:prstGeom prst="ellipse">
                <a:avLst/>
              </a:prstGeom>
              <a:gradFill rotWithShape="0">
                <a:gsLst>
                  <a:gs pos="0">
                    <a:srgbClr val="CC99FF"/>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buFontTx/>
                  <a:buNone/>
                </a:pPr>
                <a:r>
                  <a:rPr lang="zh-CN" altLang="en-US" sz="1800" b="1">
                    <a:solidFill>
                      <a:srgbClr val="FFFFFF"/>
                    </a:solidFill>
                    <a:latin typeface="Verdana" pitchFamily="34" charset="0"/>
                    <a:ea typeface="Gulim" pitchFamily="34" charset="-127"/>
                  </a:rPr>
                  <a:t>3</a:t>
                </a:r>
                <a:endParaRPr lang="ko-KR" altLang="en-US" sz="1800" b="1">
                  <a:solidFill>
                    <a:srgbClr val="FFFFFF"/>
                  </a:solidFill>
                  <a:latin typeface="Verdana" pitchFamily="34" charset="0"/>
                  <a:ea typeface="Gulim" pitchFamily="34" charset="-127"/>
                </a:endParaRPr>
              </a:p>
            </p:txBody>
          </p:sp>
        </p:grpSp>
      </p:grpSp>
    </p:spTree>
    <p:extLst>
      <p:ext uri="{BB962C8B-B14F-4D97-AF65-F5344CB8AC3E}">
        <p14:creationId xmlns:p14="http://schemas.microsoft.com/office/powerpoint/2010/main" val="883539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nvSpPr>
        <p:spPr bwMode="auto">
          <a:xfrm>
            <a:off x="719667" y="836613"/>
            <a:ext cx="10972800" cy="445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en-US" sz="3200" dirty="0">
                <a:solidFill>
                  <a:srgbClr val="000000"/>
                </a:solidFill>
                <a:latin typeface="黑体" panose="02010609060101010101" pitchFamily="49" charset="-122"/>
                <a:ea typeface="黑体" panose="02010609060101010101" pitchFamily="49" charset="-122"/>
              </a:rPr>
              <a:t>财务会计中的伦理问题</a:t>
            </a:r>
          </a:p>
          <a:p>
            <a:pPr marL="342900" indent="-342900" eaLnBrk="1" hangingPunct="1">
              <a:spcBef>
                <a:spcPct val="20000"/>
              </a:spcBef>
              <a:buFontTx/>
              <a:buNone/>
            </a:pPr>
            <a:r>
              <a:rPr lang="zh-CN" altLang="zh-CN" sz="3200" dirty="0">
                <a:solidFill>
                  <a:srgbClr val="000000"/>
                </a:solidFill>
                <a:latin typeface="黑体" panose="02010609060101010101" pitchFamily="49" charset="-122"/>
                <a:ea typeface="黑体" panose="02010609060101010101" pitchFamily="49" charset="-122"/>
              </a:rPr>
              <a:t>  </a:t>
            </a:r>
          </a:p>
          <a:p>
            <a:pPr marL="342900" indent="-342900" eaLnBrk="1" hangingPunct="1">
              <a:spcBef>
                <a:spcPct val="20000"/>
              </a:spcBef>
              <a:buFontTx/>
              <a:buNone/>
            </a:pPr>
            <a:r>
              <a:rPr lang="zh-CN" altLang="zh-CN" sz="3200" dirty="0">
                <a:solidFill>
                  <a:srgbClr val="000000"/>
                </a:solidFill>
                <a:latin typeface="黑体" panose="02010609060101010101" pitchFamily="49" charset="-122"/>
                <a:ea typeface="黑体" panose="02010609060101010101" pitchFamily="49" charset="-122"/>
              </a:rPr>
              <a:t>  </a:t>
            </a:r>
            <a:r>
              <a:rPr lang="zh-CN" altLang="en-US" sz="3200" b="1" dirty="0">
                <a:solidFill>
                  <a:srgbClr val="CC3399"/>
                </a:solidFill>
                <a:latin typeface="黑体" panose="02010609060101010101" pitchFamily="49" charset="-122"/>
                <a:ea typeface="黑体" panose="02010609060101010101" pitchFamily="49" charset="-122"/>
              </a:rPr>
              <a:t>会计信息失真</a:t>
            </a:r>
            <a:r>
              <a:rPr lang="zh-CN" altLang="en-US" sz="3200" dirty="0">
                <a:solidFill>
                  <a:srgbClr val="000000"/>
                </a:solidFill>
                <a:latin typeface="黑体" panose="02010609060101010101" pitchFamily="49" charset="-122"/>
                <a:ea typeface="黑体" panose="02010609060101010101" pitchFamily="49" charset="-122"/>
              </a:rPr>
              <a:t>是指会计信息的形成与提供违背了客观的真实性原则，不能正确反映会计主体真实的财务状况和经营成果。包括特定项目信息与实际不符，整体信息相对于事实不完整、不充分。  </a:t>
            </a:r>
          </a:p>
          <a:p>
            <a:pPr marL="342900" indent="-342900" eaLnBrk="1" hangingPunct="1">
              <a:spcBef>
                <a:spcPct val="20000"/>
              </a:spcBef>
              <a:buFontTx/>
              <a:buNone/>
            </a:pPr>
            <a:r>
              <a:rPr lang="zh-CN" altLang="en-US" sz="3200" dirty="0">
                <a:solidFill>
                  <a:srgbClr val="000000"/>
                </a:solidFill>
                <a:ea typeface="宋体" pitchFamily="2" charset="-122"/>
              </a:rPr>
              <a:t> </a:t>
            </a:r>
          </a:p>
        </p:txBody>
      </p:sp>
      <p:pic>
        <p:nvPicPr>
          <p:cNvPr id="408579" name="Picture 3" descr="u=995934102,3062444164&amp;fm=0&amp;gp=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600" y="4724400"/>
            <a:ext cx="32512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41236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nvSpPr>
        <p:spPr bwMode="auto">
          <a:xfrm>
            <a:off x="304800" y="381000"/>
            <a:ext cx="11379200" cy="617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lnSpc>
                <a:spcPct val="90000"/>
              </a:lnSpc>
              <a:spcBef>
                <a:spcPct val="20000"/>
              </a:spcBef>
              <a:buFontTx/>
              <a:buNone/>
            </a:pPr>
            <a:r>
              <a:rPr lang="en-US" altLang="zh-CN" sz="3200" b="1" dirty="0">
                <a:solidFill>
                  <a:srgbClr val="000000"/>
                </a:solidFill>
                <a:latin typeface="黑体" panose="02010609060101010101" pitchFamily="49" charset="-122"/>
                <a:ea typeface="黑体" panose="02010609060101010101" pitchFamily="49" charset="-122"/>
              </a:rPr>
              <a:t>1</a:t>
            </a:r>
            <a:r>
              <a:rPr lang="zh-CN" altLang="en-US" sz="3200" b="1" dirty="0">
                <a:solidFill>
                  <a:srgbClr val="000000"/>
                </a:solidFill>
                <a:latin typeface="黑体" panose="02010609060101010101" pitchFamily="49" charset="-122"/>
                <a:ea typeface="黑体" panose="02010609060101010101" pitchFamily="49" charset="-122"/>
              </a:rPr>
              <a:t>、规则性失真、违规性失真和行为性失真</a:t>
            </a:r>
          </a:p>
          <a:p>
            <a:pPr marL="342900" indent="-342900" eaLnBrk="1" hangingPunct="1">
              <a:lnSpc>
                <a:spcPct val="90000"/>
              </a:lnSpc>
              <a:spcBef>
                <a:spcPct val="20000"/>
              </a:spcBef>
              <a:buFontTx/>
              <a:buNone/>
            </a:pPr>
            <a:r>
              <a:rPr lang="zh-CN" altLang="en-US" sz="3200" b="1" dirty="0">
                <a:solidFill>
                  <a:srgbClr val="CC3399"/>
                </a:solidFill>
                <a:latin typeface="黑体" panose="02010609060101010101" pitchFamily="49" charset="-122"/>
                <a:ea typeface="黑体" panose="02010609060101010101" pitchFamily="49" charset="-122"/>
              </a:rPr>
              <a:t>规则性失真</a:t>
            </a:r>
            <a:r>
              <a:rPr lang="zh-CN" altLang="en-US" sz="3200" dirty="0">
                <a:solidFill>
                  <a:srgbClr val="000000"/>
                </a:solidFill>
                <a:latin typeface="黑体" panose="02010609060101010101" pitchFamily="49" charset="-122"/>
                <a:ea typeface="黑体" panose="02010609060101010101" pitchFamily="49" charset="-122"/>
              </a:rPr>
              <a:t>：会计信息是会计规则执行人根据一定的会计规则而生产出来的。高质量会计规则是产生高质量会计信息的基础，因此， 会计信息失真首先与会计规则的质量相关。</a:t>
            </a:r>
          </a:p>
          <a:p>
            <a:pPr marL="342900" indent="-342900" eaLnBrk="1" hangingPunct="1">
              <a:lnSpc>
                <a:spcPct val="90000"/>
              </a:lnSpc>
              <a:spcBef>
                <a:spcPct val="20000"/>
              </a:spcBef>
              <a:buFontTx/>
              <a:buNone/>
            </a:pPr>
            <a:r>
              <a:rPr lang="zh-CN" altLang="en-US" sz="3200" dirty="0">
                <a:solidFill>
                  <a:srgbClr val="CC3399"/>
                </a:solidFill>
                <a:latin typeface="黑体" panose="02010609060101010101" pitchFamily="49" charset="-122"/>
                <a:ea typeface="黑体" panose="02010609060101010101" pitchFamily="49" charset="-122"/>
              </a:rPr>
              <a:t>违规性失真</a:t>
            </a:r>
            <a:r>
              <a:rPr lang="zh-CN" altLang="en-US" sz="3200" dirty="0">
                <a:solidFill>
                  <a:srgbClr val="000000"/>
                </a:solidFill>
                <a:latin typeface="黑体" panose="02010609060101010101" pitchFamily="49" charset="-122"/>
                <a:ea typeface="黑体" panose="02010609060101010101" pitchFamily="49" charset="-122"/>
              </a:rPr>
              <a:t>：会计规则执行人故意违背会计规则造成会计信息失真。</a:t>
            </a:r>
          </a:p>
          <a:p>
            <a:pPr marL="342900" indent="-342900" eaLnBrk="1" hangingPunct="1">
              <a:lnSpc>
                <a:spcPct val="90000"/>
              </a:lnSpc>
              <a:spcBef>
                <a:spcPct val="20000"/>
              </a:spcBef>
              <a:buFontTx/>
              <a:buNone/>
            </a:pPr>
            <a:r>
              <a:rPr lang="zh-CN" altLang="en-US" sz="3200" b="1" dirty="0">
                <a:solidFill>
                  <a:srgbClr val="CC3399"/>
                </a:solidFill>
                <a:latin typeface="黑体" panose="02010609060101010101" pitchFamily="49" charset="-122"/>
                <a:ea typeface="黑体" panose="02010609060101010101" pitchFamily="49" charset="-122"/>
              </a:rPr>
              <a:t>行为性失真</a:t>
            </a:r>
            <a:r>
              <a:rPr lang="zh-CN" altLang="en-US" sz="3200" dirty="0">
                <a:solidFill>
                  <a:srgbClr val="000000"/>
                </a:solidFill>
                <a:latin typeface="黑体" panose="02010609060101010101" pitchFamily="49" charset="-122"/>
                <a:ea typeface="黑体" panose="02010609060101010101" pitchFamily="49" charset="-122"/>
              </a:rPr>
              <a:t>：会计规则执行人由于客观上的原因在会计规则的执行上存在偏差造成会计信息失真。</a:t>
            </a:r>
          </a:p>
          <a:p>
            <a:pPr marL="342900" indent="-342900" eaLnBrk="1" hangingPunct="1">
              <a:lnSpc>
                <a:spcPct val="90000"/>
              </a:lnSpc>
              <a:spcBef>
                <a:spcPct val="20000"/>
              </a:spcBef>
              <a:buFontTx/>
              <a:buNone/>
            </a:pPr>
            <a:endParaRPr lang="zh-CN" altLang="en-US" sz="3200" dirty="0">
              <a:solidFill>
                <a:srgbClr val="000000"/>
              </a:solidFill>
              <a:ea typeface="宋体" pitchFamily="2" charset="-122"/>
            </a:endParaRPr>
          </a:p>
          <a:p>
            <a:pPr marL="342900" indent="-342900" eaLnBrk="1" hangingPunct="1">
              <a:lnSpc>
                <a:spcPct val="90000"/>
              </a:lnSpc>
              <a:spcBef>
                <a:spcPct val="20000"/>
              </a:spcBef>
              <a:buFontTx/>
              <a:buNone/>
            </a:pPr>
            <a:r>
              <a:rPr lang="zh-CN" altLang="en-US" sz="3200" dirty="0">
                <a:solidFill>
                  <a:srgbClr val="000000"/>
                </a:solidFill>
                <a:ea typeface="宋体" pitchFamily="2" charset="-122"/>
              </a:rPr>
              <a:t> </a:t>
            </a:r>
          </a:p>
        </p:txBody>
      </p:sp>
      <p:pic>
        <p:nvPicPr>
          <p:cNvPr id="409603" name="Picture 3" descr="u=2275375387,3407491669&amp;fm=0&amp;gp=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00" y="4876801"/>
            <a:ext cx="2946400" cy="162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4471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nvSpPr>
        <p:spPr bwMode="auto">
          <a:xfrm>
            <a:off x="590552" y="103188"/>
            <a:ext cx="10991849"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3600" dirty="0">
                <a:solidFill>
                  <a:srgbClr val="000000"/>
                </a:solidFill>
                <a:latin typeface="黑体" panose="02010609060101010101" pitchFamily="49" charset="-122"/>
                <a:ea typeface="黑体" panose="02010609060101010101" pitchFamily="49" charset="-122"/>
              </a:rPr>
              <a:t>会计信息规则性</a:t>
            </a:r>
            <a:r>
              <a:rPr lang="zh-CN" altLang="en-US" sz="3600" dirty="0" smtClean="0">
                <a:solidFill>
                  <a:srgbClr val="000000"/>
                </a:solidFill>
                <a:latin typeface="黑体" panose="02010609060101010101" pitchFamily="49" charset="-122"/>
                <a:ea typeface="黑体" panose="02010609060101010101" pitchFamily="49" charset="-122"/>
              </a:rPr>
              <a:t>失真</a:t>
            </a:r>
            <a:r>
              <a:rPr lang="en-US" altLang="zh-CN" sz="3600" dirty="0" smtClean="0">
                <a:solidFill>
                  <a:srgbClr val="000000"/>
                </a:solidFill>
                <a:latin typeface="黑体" panose="02010609060101010101" pitchFamily="49" charset="-122"/>
                <a:ea typeface="黑体" panose="02010609060101010101" pitchFamily="49" charset="-122"/>
              </a:rPr>
              <a:t>——</a:t>
            </a:r>
            <a:r>
              <a:rPr lang="zh-CN" altLang="en-US" sz="3600" dirty="0" smtClean="0">
                <a:solidFill>
                  <a:srgbClr val="000000"/>
                </a:solidFill>
                <a:latin typeface="黑体" panose="02010609060101010101" pitchFamily="49" charset="-122"/>
                <a:ea typeface="黑体" panose="02010609060101010101" pitchFamily="49" charset="-122"/>
              </a:rPr>
              <a:t>安然</a:t>
            </a:r>
            <a:r>
              <a:rPr lang="zh-CN" altLang="en-US" sz="3600" dirty="0">
                <a:solidFill>
                  <a:srgbClr val="000000"/>
                </a:solidFill>
                <a:latin typeface="黑体" panose="02010609060101010101" pitchFamily="49" charset="-122"/>
                <a:ea typeface="黑体" panose="02010609060101010101" pitchFamily="49" charset="-122"/>
              </a:rPr>
              <a:t>事件</a:t>
            </a:r>
          </a:p>
        </p:txBody>
      </p:sp>
      <p:sp>
        <p:nvSpPr>
          <p:cNvPr id="410627" name="Rectangle 3"/>
          <p:cNvSpPr>
            <a:spLocks noGrp="1" noChangeArrowheads="1"/>
          </p:cNvSpPr>
          <p:nvPr/>
        </p:nvSpPr>
        <p:spPr bwMode="auto">
          <a:xfrm>
            <a:off x="609600" y="1600201"/>
            <a:ext cx="109728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安然公司利用关联企业结构，避免企业直接的债务负担，同时灵活地扩大企业规模。安然公司通过将水厂等剥离给马林信托基金的方式也获得大量资金。由于安然公司对它们所拥有的股份达不到合并会计报表的要求，这样的“受益”成为安然公司的营业利润，取得资金的背后无法反映相应的债务。  </a:t>
            </a:r>
          </a:p>
        </p:txBody>
      </p:sp>
    </p:spTree>
    <p:extLst>
      <p:ext uri="{BB962C8B-B14F-4D97-AF65-F5344CB8AC3E}">
        <p14:creationId xmlns:p14="http://schemas.microsoft.com/office/powerpoint/2010/main" val="159493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bwMode="auto">
          <a:xfrm>
            <a:off x="911424" y="2276873"/>
            <a:ext cx="10363200" cy="399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a:bodyPr>
          <a:lstStyle/>
          <a:p>
            <a:pPr eaLnBrk="1" hangingPunct="1">
              <a:spcBef>
                <a:spcPct val="20000"/>
              </a:spcBef>
              <a:buFontTx/>
              <a:buNone/>
            </a:pPr>
            <a:r>
              <a:rPr lang="zh-CN" altLang="en-US" sz="3200" dirty="0">
                <a:solidFill>
                  <a:srgbClr val="000000"/>
                </a:solidFill>
                <a:latin typeface="黑体" panose="02010609060101010101" pitchFamily="49" charset="-122"/>
                <a:ea typeface="黑体" panose="02010609060101010101" pitchFamily="49" charset="-122"/>
              </a:rPr>
              <a:t>百工从事，皆有法度。</a:t>
            </a: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孟子</a:t>
            </a:r>
          </a:p>
          <a:p>
            <a:pPr eaLnBrk="1" hangingPunct="1">
              <a:spcBef>
                <a:spcPct val="20000"/>
              </a:spcBef>
              <a:buFontTx/>
              <a:buNone/>
            </a:pPr>
            <a:r>
              <a:rPr lang="zh-CN" altLang="en-US" sz="3200" dirty="0">
                <a:solidFill>
                  <a:srgbClr val="000000"/>
                </a:solidFill>
                <a:latin typeface="黑体" panose="02010609060101010101" pitchFamily="49" charset="-122"/>
                <a:ea typeface="黑体" panose="02010609060101010101" pitchFamily="49" charset="-122"/>
              </a:rPr>
              <a:t>利润和社会责任之间并没有冲突。</a:t>
            </a:r>
          </a:p>
          <a:p>
            <a:pPr algn="r" eaLnBrk="1" hangingPunct="1">
              <a:spcBef>
                <a:spcPct val="20000"/>
              </a:spcBef>
              <a:buFontTx/>
              <a:buNone/>
            </a:pP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彼得</a:t>
            </a: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杜拉克</a:t>
            </a:r>
          </a:p>
        </p:txBody>
      </p:sp>
    </p:spTree>
    <p:extLst>
      <p:ext uri="{BB962C8B-B14F-4D97-AF65-F5344CB8AC3E}">
        <p14:creationId xmlns:p14="http://schemas.microsoft.com/office/powerpoint/2010/main" val="42316081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nvSpPr>
        <p:spPr bwMode="auto">
          <a:xfrm>
            <a:off x="609600" y="1600201"/>
            <a:ext cx="109728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lnSpc>
                <a:spcPct val="90000"/>
              </a:lnSpc>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目前包括美国在内的许多国家的会计规则都规定</a:t>
            </a:r>
            <a:r>
              <a:rPr lang="zh-CN" altLang="zh-CN" sz="3200" dirty="0">
                <a:solidFill>
                  <a:srgbClr val="000000"/>
                </a:solidFill>
                <a:latin typeface="黑体" panose="02010609060101010101" pitchFamily="49" charset="-122"/>
                <a:ea typeface="黑体" panose="02010609060101010101" pitchFamily="49" charset="-122"/>
              </a:rPr>
              <a:t>, </a:t>
            </a:r>
            <a:r>
              <a:rPr lang="zh-CN" altLang="en-US" sz="3200" dirty="0">
                <a:solidFill>
                  <a:srgbClr val="000000"/>
                </a:solidFill>
                <a:latin typeface="黑体" panose="02010609060101010101" pitchFamily="49" charset="-122"/>
                <a:ea typeface="黑体" panose="02010609060101010101" pitchFamily="49" charset="-122"/>
              </a:rPr>
              <a:t>投资公司在占有被投资公司</a:t>
            </a:r>
            <a:r>
              <a:rPr lang="zh-CN" altLang="zh-CN" sz="3200" dirty="0">
                <a:solidFill>
                  <a:srgbClr val="000000"/>
                </a:solidFill>
                <a:latin typeface="黑体" panose="02010609060101010101" pitchFamily="49" charset="-122"/>
                <a:ea typeface="黑体" panose="02010609060101010101" pitchFamily="49" charset="-122"/>
              </a:rPr>
              <a:t>50%</a:t>
            </a:r>
            <a:r>
              <a:rPr lang="zh-CN" altLang="en-US" sz="3200" dirty="0">
                <a:solidFill>
                  <a:srgbClr val="000000"/>
                </a:solidFill>
                <a:latin typeface="黑体" panose="02010609060101010101" pitchFamily="49" charset="-122"/>
                <a:ea typeface="黑体" panose="02010609060101010101" pitchFamily="49" charset="-122"/>
              </a:rPr>
              <a:t>以上股份时才要求编制合并会计报表。而安然公司则运用这一规则</a:t>
            </a:r>
            <a:r>
              <a:rPr lang="zh-CN" altLang="zh-CN" sz="3200" dirty="0">
                <a:solidFill>
                  <a:srgbClr val="000000"/>
                </a:solidFill>
                <a:latin typeface="黑体" panose="02010609060101010101" pitchFamily="49" charset="-122"/>
                <a:ea typeface="黑体" panose="02010609060101010101" pitchFamily="49" charset="-122"/>
              </a:rPr>
              <a:t>, </a:t>
            </a:r>
            <a:r>
              <a:rPr lang="zh-CN" altLang="en-US" sz="3200" dirty="0">
                <a:solidFill>
                  <a:srgbClr val="000000"/>
                </a:solidFill>
                <a:latin typeface="黑体" panose="02010609060101010101" pitchFamily="49" charset="-122"/>
                <a:ea typeface="黑体" panose="02010609060101010101" pitchFamily="49" charset="-122"/>
              </a:rPr>
              <a:t>它拥有许多子公司</a:t>
            </a:r>
            <a:r>
              <a:rPr lang="zh-CN" altLang="zh-CN" sz="3200" dirty="0">
                <a:solidFill>
                  <a:srgbClr val="000000"/>
                </a:solidFill>
                <a:latin typeface="黑体" panose="02010609060101010101" pitchFamily="49" charset="-122"/>
                <a:ea typeface="黑体" panose="02010609060101010101" pitchFamily="49" charset="-122"/>
              </a:rPr>
              <a:t>50 %</a:t>
            </a:r>
            <a:r>
              <a:rPr lang="zh-CN" altLang="en-US" sz="3200" dirty="0">
                <a:solidFill>
                  <a:srgbClr val="000000"/>
                </a:solidFill>
                <a:latin typeface="黑体" panose="02010609060101010101" pitchFamily="49" charset="-122"/>
                <a:ea typeface="黑体" panose="02010609060101010101" pitchFamily="49" charset="-122"/>
              </a:rPr>
              <a:t>的股份， 但不需要合并会计报表，从而使利润的来源和负债的存在得到了隐藏。仅从这个角度看，安然公司并没有违背会计规则，而真正的问题却在于有关合并会计报表的会计规则。</a:t>
            </a:r>
          </a:p>
        </p:txBody>
      </p:sp>
    </p:spTree>
    <p:extLst>
      <p:ext uri="{BB962C8B-B14F-4D97-AF65-F5344CB8AC3E}">
        <p14:creationId xmlns:p14="http://schemas.microsoft.com/office/powerpoint/2010/main" val="2959969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nvSpPr>
        <p:spPr bwMode="auto">
          <a:xfrm>
            <a:off x="609600" y="908721"/>
            <a:ext cx="10972800" cy="498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en-US" altLang="zh-CN" sz="3200" b="1" dirty="0">
                <a:solidFill>
                  <a:srgbClr val="000000"/>
                </a:solidFill>
                <a:ea typeface="宋体" pitchFamily="2" charset="-122"/>
              </a:rPr>
              <a:t>2</a:t>
            </a:r>
            <a:r>
              <a:rPr lang="zh-CN" altLang="en-US" sz="3200" b="1" dirty="0">
                <a:solidFill>
                  <a:srgbClr val="000000"/>
                </a:solidFill>
                <a:ea typeface="宋体" pitchFamily="2" charset="-122"/>
              </a:rPr>
              <a:t>、</a:t>
            </a:r>
            <a:r>
              <a:rPr lang="zh-CN" altLang="en-US" sz="3200" dirty="0">
                <a:solidFill>
                  <a:srgbClr val="000000"/>
                </a:solidFill>
                <a:latin typeface="黑体" panose="02010609060101010101" pitchFamily="49" charset="-122"/>
                <a:ea typeface="黑体" panose="02010609060101010101" pitchFamily="49" charset="-122"/>
              </a:rPr>
              <a:t>无意失真和故意失真</a:t>
            </a:r>
          </a:p>
          <a:p>
            <a:pPr marL="342900" indent="-342900">
              <a:lnSpc>
                <a:spcPct val="90000"/>
              </a:lnSpc>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   无意失真是在会计核算中存在的非故意的过失，财会人员由于种种原因可能在会计核算中发生各类失误。</a:t>
            </a:r>
          </a:p>
          <a:p>
            <a:pPr marL="342900" indent="-342900">
              <a:lnSpc>
                <a:spcPct val="90000"/>
              </a:lnSpc>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   故意失真是指故意的，有目的的，有预谋的，有针对性的财务造假和欺诈行为，也称为会计舞弊。 </a:t>
            </a:r>
          </a:p>
        </p:txBody>
      </p:sp>
    </p:spTree>
    <p:extLst>
      <p:ext uri="{BB962C8B-B14F-4D97-AF65-F5344CB8AC3E}">
        <p14:creationId xmlns:p14="http://schemas.microsoft.com/office/powerpoint/2010/main" val="2975764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nvSpPr>
        <p:spPr bwMode="auto">
          <a:xfrm>
            <a:off x="590552" y="103188"/>
            <a:ext cx="10991849"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b="1" dirty="0">
                <a:solidFill>
                  <a:srgbClr val="000000"/>
                </a:solidFill>
                <a:latin typeface="黑体" panose="02010609060101010101" pitchFamily="49" charset="-122"/>
                <a:ea typeface="黑体" panose="02010609060101010101" pitchFamily="49" charset="-122"/>
              </a:rPr>
              <a:t>无意失真</a:t>
            </a:r>
            <a:r>
              <a:rPr lang="zh-CN" altLang="en-US" sz="4400" dirty="0">
                <a:solidFill>
                  <a:srgbClr val="000000"/>
                </a:solidFill>
                <a:latin typeface="黑体" panose="02010609060101010101" pitchFamily="49" charset="-122"/>
                <a:ea typeface="黑体" panose="02010609060101010101" pitchFamily="49" charset="-122"/>
              </a:rPr>
              <a:t>的特点</a:t>
            </a:r>
          </a:p>
        </p:txBody>
      </p:sp>
      <p:sp>
        <p:nvSpPr>
          <p:cNvPr id="413699" name="Rectangle 3"/>
          <p:cNvSpPr>
            <a:spLocks noGrp="1" noChangeArrowheads="1"/>
          </p:cNvSpPr>
          <p:nvPr/>
        </p:nvSpPr>
        <p:spPr bwMode="auto">
          <a:xfrm>
            <a:off x="609600" y="1600201"/>
            <a:ext cx="111760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zh-CN" sz="3200" dirty="0">
                <a:solidFill>
                  <a:srgbClr val="000000"/>
                </a:solidFill>
                <a:ea typeface="宋体" pitchFamily="2" charset="-122"/>
              </a:rPr>
              <a:t/>
            </a:r>
            <a:br>
              <a:rPr lang="zh-CN" altLang="zh-CN" sz="3200" dirty="0">
                <a:solidFill>
                  <a:srgbClr val="000000"/>
                </a:solidFill>
                <a:ea typeface="宋体" pitchFamily="2" charset="-122"/>
              </a:rPr>
            </a:br>
            <a:r>
              <a:rPr lang="zh-CN" altLang="zh-CN" sz="3200" dirty="0">
                <a:solidFill>
                  <a:srgbClr val="000000"/>
                </a:solidFill>
                <a:latin typeface="黑体" panose="02010609060101010101" pitchFamily="49" charset="-122"/>
                <a:ea typeface="黑体" panose="02010609060101010101" pitchFamily="49" charset="-122"/>
              </a:rPr>
              <a:t>1)</a:t>
            </a:r>
            <a:r>
              <a:rPr lang="zh-CN" altLang="en-US" sz="3200" dirty="0">
                <a:solidFill>
                  <a:srgbClr val="000000"/>
                </a:solidFill>
                <a:latin typeface="黑体" panose="02010609060101010101" pitchFamily="49" charset="-122"/>
                <a:ea typeface="黑体" panose="02010609060101010101" pitchFamily="49" charset="-122"/>
              </a:rPr>
              <a:t>并非出于故意，从客观后果上看，经办人员并没有从中获益；</a:t>
            </a:r>
            <a:br>
              <a:rPr lang="zh-CN" altLang="en-US" sz="3200" dirty="0">
                <a:solidFill>
                  <a:srgbClr val="000000"/>
                </a:solidFill>
                <a:latin typeface="黑体" panose="02010609060101010101" pitchFamily="49" charset="-122"/>
                <a:ea typeface="黑体" panose="02010609060101010101" pitchFamily="49" charset="-122"/>
              </a:rPr>
            </a:br>
            <a:r>
              <a:rPr lang="zh-CN" altLang="zh-CN" sz="3200" dirty="0">
                <a:solidFill>
                  <a:srgbClr val="000000"/>
                </a:solidFill>
                <a:latin typeface="黑体" panose="02010609060101010101" pitchFamily="49" charset="-122"/>
                <a:ea typeface="黑体" panose="02010609060101010101" pitchFamily="49" charset="-122"/>
              </a:rPr>
              <a:t>2)</a:t>
            </a:r>
            <a:r>
              <a:rPr lang="zh-CN" altLang="en-US" sz="3200" dirty="0">
                <a:solidFill>
                  <a:srgbClr val="000000"/>
                </a:solidFill>
                <a:latin typeface="黑体" panose="02010609060101010101" pitchFamily="49" charset="-122"/>
                <a:ea typeface="黑体" panose="02010609060101010101" pitchFamily="49" charset="-122"/>
              </a:rPr>
              <a:t>不影响会计信息的合法性、真实性；</a:t>
            </a:r>
            <a:br>
              <a:rPr lang="zh-CN" altLang="en-US" sz="3200" dirty="0">
                <a:solidFill>
                  <a:srgbClr val="000000"/>
                </a:solidFill>
                <a:latin typeface="黑体" panose="02010609060101010101" pitchFamily="49" charset="-122"/>
                <a:ea typeface="黑体" panose="02010609060101010101" pitchFamily="49" charset="-122"/>
              </a:rPr>
            </a:br>
            <a:r>
              <a:rPr lang="zh-CN" altLang="zh-CN" sz="3200" dirty="0">
                <a:solidFill>
                  <a:srgbClr val="000000"/>
                </a:solidFill>
                <a:latin typeface="黑体" panose="02010609060101010101" pitchFamily="49" charset="-122"/>
                <a:ea typeface="黑体" panose="02010609060101010101" pitchFamily="49" charset="-122"/>
              </a:rPr>
              <a:t>3)</a:t>
            </a:r>
            <a:r>
              <a:rPr lang="zh-CN" altLang="en-US" sz="3200" dirty="0">
                <a:solidFill>
                  <a:srgbClr val="000000"/>
                </a:solidFill>
                <a:latin typeface="黑体" panose="02010609060101010101" pitchFamily="49" charset="-122"/>
                <a:ea typeface="黑体" panose="02010609060101010101" pitchFamily="49" charset="-122"/>
              </a:rPr>
              <a:t>只是个人行为，而非团伙行为；</a:t>
            </a:r>
          </a:p>
          <a:p>
            <a:pPr marL="342900" indent="-342900" eaLnBrk="1" hangingPunct="1">
              <a:spcBef>
                <a:spcPct val="20000"/>
              </a:spcBef>
              <a:buFontTx/>
              <a:buNone/>
            </a:pPr>
            <a:r>
              <a:rPr lang="zh-CN" altLang="zh-CN" sz="3200" dirty="0">
                <a:solidFill>
                  <a:srgbClr val="000000"/>
                </a:solidFill>
                <a:latin typeface="黑体" panose="02010609060101010101" pitchFamily="49" charset="-122"/>
                <a:ea typeface="黑体" panose="02010609060101010101" pitchFamily="49" charset="-122"/>
              </a:rPr>
              <a:t>  4</a:t>
            </a:r>
            <a:r>
              <a:rPr lang="zh-CN" altLang="en-US" sz="3200" dirty="0">
                <a:solidFill>
                  <a:srgbClr val="000000"/>
                </a:solidFill>
                <a:latin typeface="黑体" panose="02010609060101010101" pitchFamily="49" charset="-122"/>
                <a:ea typeface="黑体" panose="02010609060101010101" pitchFamily="49" charset="-122"/>
              </a:rPr>
              <a:t>）易于查找和纠正，一般不具有隐蔽性。</a:t>
            </a:r>
          </a:p>
        </p:txBody>
      </p:sp>
    </p:spTree>
    <p:extLst>
      <p:ext uri="{BB962C8B-B14F-4D97-AF65-F5344CB8AC3E}">
        <p14:creationId xmlns:p14="http://schemas.microsoft.com/office/powerpoint/2010/main" val="3790876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nvSpPr>
        <p:spPr bwMode="auto">
          <a:xfrm>
            <a:off x="590552" y="103188"/>
            <a:ext cx="10991849"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b="1" dirty="0">
                <a:solidFill>
                  <a:srgbClr val="009999"/>
                </a:solidFill>
                <a:latin typeface="黑体" panose="02010609060101010101" pitchFamily="49" charset="-122"/>
                <a:ea typeface="黑体" panose="02010609060101010101" pitchFamily="49" charset="-122"/>
              </a:rPr>
              <a:t>故意失真内容</a:t>
            </a:r>
          </a:p>
        </p:txBody>
      </p:sp>
      <p:sp>
        <p:nvSpPr>
          <p:cNvPr id="414723" name="Rectangle 3"/>
          <p:cNvSpPr>
            <a:spLocks noGrp="1" noChangeArrowheads="1"/>
          </p:cNvSpPr>
          <p:nvPr/>
        </p:nvSpPr>
        <p:spPr bwMode="auto">
          <a:xfrm>
            <a:off x="609600" y="1600201"/>
            <a:ext cx="109728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lnSpc>
                <a:spcPct val="90000"/>
              </a:lnSpc>
              <a:spcBef>
                <a:spcPct val="20000"/>
              </a:spcBef>
              <a:buFontTx/>
              <a:buChar char="•"/>
            </a:pPr>
            <a:r>
              <a:rPr lang="zh-CN" altLang="zh-CN" sz="3200" dirty="0">
                <a:solidFill>
                  <a:srgbClr val="000000"/>
                </a:solidFill>
                <a:latin typeface="黑体" panose="02010609060101010101" pitchFamily="49" charset="-122"/>
                <a:ea typeface="黑体" panose="02010609060101010101" pitchFamily="49" charset="-122"/>
              </a:rPr>
              <a:t>1)</a:t>
            </a:r>
            <a:r>
              <a:rPr lang="zh-CN" altLang="en-US" sz="3200" dirty="0">
                <a:solidFill>
                  <a:srgbClr val="000000"/>
                </a:solidFill>
                <a:latin typeface="黑体" panose="02010609060101010101" pitchFamily="49" charset="-122"/>
                <a:ea typeface="黑体" panose="02010609060101010101" pitchFamily="49" charset="-122"/>
              </a:rPr>
              <a:t>伪造，编造记录或凭证；</a:t>
            </a:r>
            <a:br>
              <a:rPr lang="zh-CN" altLang="en-US" sz="3200" dirty="0">
                <a:solidFill>
                  <a:srgbClr val="000000"/>
                </a:solidFill>
                <a:latin typeface="黑体" panose="02010609060101010101" pitchFamily="49" charset="-122"/>
                <a:ea typeface="黑体" panose="02010609060101010101" pitchFamily="49" charset="-122"/>
              </a:rPr>
            </a:br>
            <a:r>
              <a:rPr lang="zh-CN" altLang="en-US" sz="3200" dirty="0">
                <a:solidFill>
                  <a:srgbClr val="000000"/>
                </a:solidFill>
                <a:latin typeface="黑体" panose="02010609060101010101" pitchFamily="49" charset="-122"/>
                <a:ea typeface="黑体" panose="02010609060101010101" pitchFamily="49" charset="-122"/>
              </a:rPr>
              <a:t/>
            </a:r>
            <a:br>
              <a:rPr lang="zh-CN" altLang="en-US" sz="3200" dirty="0">
                <a:solidFill>
                  <a:srgbClr val="000000"/>
                </a:solidFill>
                <a:latin typeface="黑体" panose="02010609060101010101" pitchFamily="49" charset="-122"/>
                <a:ea typeface="黑体" panose="02010609060101010101" pitchFamily="49" charset="-122"/>
              </a:rPr>
            </a:br>
            <a:r>
              <a:rPr lang="zh-CN" altLang="zh-CN" sz="3200" dirty="0">
                <a:solidFill>
                  <a:srgbClr val="000000"/>
                </a:solidFill>
                <a:latin typeface="黑体" panose="02010609060101010101" pitchFamily="49" charset="-122"/>
                <a:ea typeface="黑体" panose="02010609060101010101" pitchFamily="49" charset="-122"/>
              </a:rPr>
              <a:t>2)</a:t>
            </a:r>
            <a:r>
              <a:rPr lang="zh-CN" altLang="en-US" sz="3200" dirty="0">
                <a:solidFill>
                  <a:srgbClr val="000000"/>
                </a:solidFill>
                <a:latin typeface="黑体" panose="02010609060101010101" pitchFamily="49" charset="-122"/>
                <a:ea typeface="黑体" panose="02010609060101010101" pitchFamily="49" charset="-122"/>
              </a:rPr>
              <a:t>侵占资产；</a:t>
            </a:r>
            <a:br>
              <a:rPr lang="zh-CN" altLang="en-US" sz="3200" dirty="0">
                <a:solidFill>
                  <a:srgbClr val="000000"/>
                </a:solidFill>
                <a:latin typeface="黑体" panose="02010609060101010101" pitchFamily="49" charset="-122"/>
                <a:ea typeface="黑体" panose="02010609060101010101" pitchFamily="49" charset="-122"/>
              </a:rPr>
            </a:br>
            <a:r>
              <a:rPr lang="zh-CN" altLang="en-US" sz="3200" dirty="0">
                <a:solidFill>
                  <a:srgbClr val="000000"/>
                </a:solidFill>
                <a:latin typeface="黑体" panose="02010609060101010101" pitchFamily="49" charset="-122"/>
                <a:ea typeface="黑体" panose="02010609060101010101" pitchFamily="49" charset="-122"/>
              </a:rPr>
              <a:t/>
            </a:r>
            <a:br>
              <a:rPr lang="zh-CN" altLang="en-US" sz="3200" dirty="0">
                <a:solidFill>
                  <a:srgbClr val="000000"/>
                </a:solidFill>
                <a:latin typeface="黑体" panose="02010609060101010101" pitchFamily="49" charset="-122"/>
                <a:ea typeface="黑体" panose="02010609060101010101" pitchFamily="49" charset="-122"/>
              </a:rPr>
            </a:br>
            <a:r>
              <a:rPr lang="zh-CN" altLang="zh-CN" sz="3200" dirty="0">
                <a:solidFill>
                  <a:srgbClr val="000000"/>
                </a:solidFill>
                <a:latin typeface="黑体" panose="02010609060101010101" pitchFamily="49" charset="-122"/>
                <a:ea typeface="黑体" panose="02010609060101010101" pitchFamily="49" charset="-122"/>
              </a:rPr>
              <a:t>3)</a:t>
            </a:r>
            <a:r>
              <a:rPr lang="zh-CN" altLang="en-US" sz="3200" dirty="0">
                <a:solidFill>
                  <a:srgbClr val="000000"/>
                </a:solidFill>
                <a:latin typeface="黑体" panose="02010609060101010101" pitchFamily="49" charset="-122"/>
                <a:ea typeface="黑体" panose="02010609060101010101" pitchFamily="49" charset="-122"/>
              </a:rPr>
              <a:t>隐瞒或删除交易或事项；</a:t>
            </a:r>
            <a:br>
              <a:rPr lang="zh-CN" altLang="en-US" sz="3200" dirty="0">
                <a:solidFill>
                  <a:srgbClr val="000000"/>
                </a:solidFill>
                <a:latin typeface="黑体" panose="02010609060101010101" pitchFamily="49" charset="-122"/>
                <a:ea typeface="黑体" panose="02010609060101010101" pitchFamily="49" charset="-122"/>
              </a:rPr>
            </a:br>
            <a:r>
              <a:rPr lang="zh-CN" altLang="en-US" sz="3200" dirty="0">
                <a:solidFill>
                  <a:srgbClr val="000000"/>
                </a:solidFill>
                <a:latin typeface="黑体" panose="02010609060101010101" pitchFamily="49" charset="-122"/>
                <a:ea typeface="黑体" panose="02010609060101010101" pitchFamily="49" charset="-122"/>
              </a:rPr>
              <a:t/>
            </a:r>
            <a:br>
              <a:rPr lang="zh-CN" altLang="en-US" sz="3200" dirty="0">
                <a:solidFill>
                  <a:srgbClr val="000000"/>
                </a:solidFill>
                <a:latin typeface="黑体" panose="02010609060101010101" pitchFamily="49" charset="-122"/>
                <a:ea typeface="黑体" panose="02010609060101010101" pitchFamily="49" charset="-122"/>
              </a:rPr>
            </a:br>
            <a:r>
              <a:rPr lang="zh-CN" altLang="zh-CN" sz="3200" dirty="0">
                <a:solidFill>
                  <a:srgbClr val="000000"/>
                </a:solidFill>
                <a:latin typeface="黑体" panose="02010609060101010101" pitchFamily="49" charset="-122"/>
                <a:ea typeface="黑体" panose="02010609060101010101" pitchFamily="49" charset="-122"/>
              </a:rPr>
              <a:t>4)</a:t>
            </a:r>
            <a:r>
              <a:rPr lang="zh-CN" altLang="en-US" sz="3200" dirty="0">
                <a:solidFill>
                  <a:srgbClr val="000000"/>
                </a:solidFill>
                <a:latin typeface="黑体" panose="02010609060101010101" pitchFamily="49" charset="-122"/>
                <a:ea typeface="黑体" panose="02010609060101010101" pitchFamily="49" charset="-122"/>
              </a:rPr>
              <a:t>记录虚假的交易或事项；</a:t>
            </a:r>
            <a:br>
              <a:rPr lang="zh-CN" altLang="en-US" sz="3200" dirty="0">
                <a:solidFill>
                  <a:srgbClr val="000000"/>
                </a:solidFill>
                <a:latin typeface="黑体" panose="02010609060101010101" pitchFamily="49" charset="-122"/>
                <a:ea typeface="黑体" panose="02010609060101010101" pitchFamily="49" charset="-122"/>
              </a:rPr>
            </a:br>
            <a:r>
              <a:rPr lang="zh-CN" altLang="en-US" sz="3200" dirty="0">
                <a:solidFill>
                  <a:srgbClr val="000000"/>
                </a:solidFill>
                <a:latin typeface="黑体" panose="02010609060101010101" pitchFamily="49" charset="-122"/>
                <a:ea typeface="黑体" panose="02010609060101010101" pitchFamily="49" charset="-122"/>
              </a:rPr>
              <a:t/>
            </a:r>
            <a:br>
              <a:rPr lang="zh-CN" altLang="en-US" sz="3200" dirty="0">
                <a:solidFill>
                  <a:srgbClr val="000000"/>
                </a:solidFill>
                <a:latin typeface="黑体" panose="02010609060101010101" pitchFamily="49" charset="-122"/>
                <a:ea typeface="黑体" panose="02010609060101010101" pitchFamily="49" charset="-122"/>
              </a:rPr>
            </a:br>
            <a:r>
              <a:rPr lang="zh-CN" altLang="zh-CN" sz="3200" dirty="0">
                <a:solidFill>
                  <a:srgbClr val="000000"/>
                </a:solidFill>
                <a:latin typeface="黑体" panose="02010609060101010101" pitchFamily="49" charset="-122"/>
                <a:ea typeface="黑体" panose="02010609060101010101" pitchFamily="49" charset="-122"/>
              </a:rPr>
              <a:t>5)</a:t>
            </a:r>
            <a:r>
              <a:rPr lang="zh-CN" altLang="en-US" sz="3200" dirty="0">
                <a:solidFill>
                  <a:srgbClr val="000000"/>
                </a:solidFill>
                <a:latin typeface="黑体" panose="02010609060101010101" pitchFamily="49" charset="-122"/>
                <a:ea typeface="黑体" panose="02010609060101010101" pitchFamily="49" charset="-122"/>
              </a:rPr>
              <a:t>蓄意使用不当的会计政策。</a:t>
            </a:r>
          </a:p>
        </p:txBody>
      </p:sp>
    </p:spTree>
    <p:extLst>
      <p:ext uri="{BB962C8B-B14F-4D97-AF65-F5344CB8AC3E}">
        <p14:creationId xmlns:p14="http://schemas.microsoft.com/office/powerpoint/2010/main" val="1156137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nvSpPr>
        <p:spPr bwMode="auto">
          <a:xfrm>
            <a:off x="609600" y="1600201"/>
            <a:ext cx="109728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dirty="0">
                <a:solidFill>
                  <a:srgbClr val="000000"/>
                </a:solidFill>
                <a:ea typeface="宋体" pitchFamily="2" charset="-122"/>
              </a:rPr>
              <a:t>讨论题：</a:t>
            </a:r>
          </a:p>
          <a:p>
            <a:pPr marL="342900" indent="-342900" eaLnBrk="1" hangingPunct="1">
              <a:spcBef>
                <a:spcPct val="20000"/>
              </a:spcBef>
              <a:buFontTx/>
              <a:buChar char="•"/>
            </a:pPr>
            <a:r>
              <a:rPr lang="zh-CN" altLang="zh-CN" sz="3200" dirty="0">
                <a:solidFill>
                  <a:srgbClr val="000000"/>
                </a:solidFill>
                <a:ea typeface="宋体" pitchFamily="2" charset="-122"/>
              </a:rPr>
              <a:t> </a:t>
            </a:r>
          </a:p>
          <a:p>
            <a:pPr marL="342900" indent="-342900" eaLnBrk="1" hangingPunct="1">
              <a:spcBef>
                <a:spcPct val="20000"/>
              </a:spcBef>
              <a:buFontTx/>
              <a:buChar char="•"/>
            </a:pPr>
            <a:r>
              <a:rPr lang="zh-CN" altLang="zh-CN" sz="4000" dirty="0">
                <a:solidFill>
                  <a:srgbClr val="000000"/>
                </a:solidFill>
                <a:ea typeface="宋体" pitchFamily="2" charset="-122"/>
              </a:rPr>
              <a:t>  </a:t>
            </a:r>
            <a:r>
              <a:rPr lang="zh-CN" altLang="en-US" sz="4000" dirty="0">
                <a:solidFill>
                  <a:srgbClr val="000000"/>
                </a:solidFill>
                <a:ea typeface="宋体" pitchFamily="2" charset="-122"/>
              </a:rPr>
              <a:t>会计信息舞弊的根源有哪些？</a:t>
            </a:r>
            <a:r>
              <a:rPr lang="zh-CN" altLang="en-US" sz="3200" dirty="0">
                <a:solidFill>
                  <a:srgbClr val="000000"/>
                </a:solidFill>
                <a:ea typeface="宋体" pitchFamily="2" charset="-122"/>
              </a:rPr>
              <a:t> </a:t>
            </a:r>
          </a:p>
        </p:txBody>
      </p:sp>
    </p:spTree>
    <p:extLst>
      <p:ext uri="{BB962C8B-B14F-4D97-AF65-F5344CB8AC3E}">
        <p14:creationId xmlns:p14="http://schemas.microsoft.com/office/powerpoint/2010/main" val="35883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nvSpPr>
        <p:spPr bwMode="auto">
          <a:xfrm>
            <a:off x="590552" y="103188"/>
            <a:ext cx="10991849"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zh-CN" sz="4400" dirty="0">
                <a:solidFill>
                  <a:srgbClr val="000000"/>
                </a:solidFill>
                <a:ea typeface="宋体" pitchFamily="2" charset="-122"/>
              </a:rPr>
              <a:t>◆</a:t>
            </a:r>
            <a:r>
              <a:rPr lang="zh-CN" altLang="en-US" sz="4400" dirty="0">
                <a:solidFill>
                  <a:srgbClr val="000000"/>
                </a:solidFill>
                <a:latin typeface="黑体" panose="02010609060101010101" pitchFamily="49" charset="-122"/>
                <a:ea typeface="黑体" panose="02010609060101010101" pitchFamily="49" charset="-122"/>
              </a:rPr>
              <a:t>受现实利益的驱动</a:t>
            </a:r>
          </a:p>
        </p:txBody>
      </p:sp>
      <p:sp>
        <p:nvSpPr>
          <p:cNvPr id="416771" name="Rectangle 3"/>
          <p:cNvSpPr>
            <a:spLocks noGrp="1" noChangeArrowheads="1"/>
          </p:cNvSpPr>
          <p:nvPr/>
        </p:nvSpPr>
        <p:spPr bwMode="auto">
          <a:xfrm>
            <a:off x="609600" y="1600201"/>
            <a:ext cx="109728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endParaRPr lang="zh-CN" altLang="zh-CN" sz="3200" dirty="0">
              <a:solidFill>
                <a:srgbClr val="000000"/>
              </a:solidFill>
              <a:ea typeface="宋体" pitchFamily="2" charset="-122"/>
            </a:endParaRP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第一，是管理者突出政绩的需要 </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第二，出于企业顺利取得银行贷款的考虑 </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第三，基于企业成功上市融资的需要 </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第四，基于保留上市主体资格的考虑 </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第五，企业为了少纳税的需要</a:t>
            </a:r>
          </a:p>
        </p:txBody>
      </p:sp>
    </p:spTree>
    <p:extLst>
      <p:ext uri="{BB962C8B-B14F-4D97-AF65-F5344CB8AC3E}">
        <p14:creationId xmlns:p14="http://schemas.microsoft.com/office/powerpoint/2010/main" val="986148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nvSpPr>
        <p:spPr bwMode="auto">
          <a:xfrm>
            <a:off x="609600" y="1600201"/>
            <a:ext cx="109728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发现的机会较少</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惩罚力度有限</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诉讼程序复杂  </a:t>
            </a:r>
          </a:p>
          <a:p>
            <a:pPr marL="342900" indent="-342900" eaLnBrk="1" hangingPunct="1">
              <a:spcBef>
                <a:spcPct val="20000"/>
              </a:spcBef>
              <a:buFontTx/>
              <a:buChar char="•"/>
            </a:pPr>
            <a:endParaRPr lang="zh-CN" altLang="zh-CN" sz="3200" dirty="0">
              <a:solidFill>
                <a:srgbClr val="000000"/>
              </a:solidFill>
              <a:ea typeface="宋体" pitchFamily="2" charset="-122"/>
            </a:endParaRPr>
          </a:p>
        </p:txBody>
      </p:sp>
      <p:sp>
        <p:nvSpPr>
          <p:cNvPr id="417795" name="Rectangle 3"/>
          <p:cNvSpPr>
            <a:spLocks noGrp="1" noChangeArrowheads="1"/>
          </p:cNvSpPr>
          <p:nvPr/>
        </p:nvSpPr>
        <p:spPr bwMode="auto">
          <a:xfrm>
            <a:off x="590552" y="103188"/>
            <a:ext cx="10991849"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zh-CN" sz="4400" dirty="0">
                <a:solidFill>
                  <a:srgbClr val="000000"/>
                </a:solidFill>
                <a:ea typeface="宋体" pitchFamily="2" charset="-122"/>
              </a:rPr>
              <a:t>◆</a:t>
            </a:r>
            <a:r>
              <a:rPr lang="zh-CN" altLang="en-US" sz="4400" dirty="0">
                <a:solidFill>
                  <a:srgbClr val="000000"/>
                </a:solidFill>
                <a:latin typeface="黑体" panose="02010609060101010101" pitchFamily="49" charset="-122"/>
                <a:ea typeface="黑体" panose="02010609060101010101" pitchFamily="49" charset="-122"/>
              </a:rPr>
              <a:t>造假成本低廉</a:t>
            </a:r>
          </a:p>
        </p:txBody>
      </p:sp>
      <p:pic>
        <p:nvPicPr>
          <p:cNvPr id="417796" name="Picture 4" descr="u=3948362065,1642877993&amp;fm=0&amp;gp=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9600" y="3429000"/>
            <a:ext cx="28448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19595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nvSpPr>
        <p:spPr bwMode="auto">
          <a:xfrm>
            <a:off x="590552" y="103188"/>
            <a:ext cx="10991849"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zh-CN" sz="4400" dirty="0">
                <a:solidFill>
                  <a:srgbClr val="000000"/>
                </a:solidFill>
                <a:ea typeface="宋体" pitchFamily="2" charset="-122"/>
              </a:rPr>
              <a:t>◆</a:t>
            </a:r>
            <a:r>
              <a:rPr lang="zh-CN" altLang="en-US" sz="4400" dirty="0">
                <a:solidFill>
                  <a:srgbClr val="000000"/>
                </a:solidFill>
                <a:latin typeface="黑体" panose="02010609060101010101" pitchFamily="49" charset="-122"/>
                <a:ea typeface="黑体" panose="02010609060101010101" pitchFamily="49" charset="-122"/>
              </a:rPr>
              <a:t>审计监督不力 </a:t>
            </a:r>
          </a:p>
        </p:txBody>
      </p:sp>
      <p:sp>
        <p:nvSpPr>
          <p:cNvPr id="418819" name="Rectangle 3"/>
          <p:cNvSpPr>
            <a:spLocks noGrp="1" noChangeArrowheads="1"/>
          </p:cNvSpPr>
          <p:nvPr/>
        </p:nvSpPr>
        <p:spPr bwMode="auto">
          <a:xfrm>
            <a:off x="609600" y="1600201"/>
            <a:ext cx="109728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现代审计广泛运用抽样技术实施审计，其抽样判断本身就可能带来审计风险 。</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审计单位同被审计单位长期合作</a:t>
            </a:r>
          </a:p>
        </p:txBody>
      </p:sp>
      <p:pic>
        <p:nvPicPr>
          <p:cNvPr id="418820" name="Picture 4" descr="u=2415238712,3534670059&amp;fm=0&amp;gp=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810000"/>
            <a:ext cx="21336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173205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nvSpPr>
        <p:spPr bwMode="auto">
          <a:xfrm>
            <a:off x="590552" y="103188"/>
            <a:ext cx="10991849"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zh-CN" sz="4400" dirty="0">
                <a:solidFill>
                  <a:srgbClr val="000000"/>
                </a:solidFill>
                <a:ea typeface="宋体" pitchFamily="2" charset="-122"/>
              </a:rPr>
              <a:t>◆</a:t>
            </a:r>
            <a:r>
              <a:rPr lang="zh-CN" altLang="en-US" sz="4400" dirty="0">
                <a:solidFill>
                  <a:srgbClr val="000000"/>
                </a:solidFill>
                <a:latin typeface="黑体" panose="02010609060101010101" pitchFamily="49" charset="-122"/>
                <a:ea typeface="黑体" panose="02010609060101010101" pitchFamily="49" charset="-122"/>
              </a:rPr>
              <a:t>公司治理结构存在缺陷 </a:t>
            </a:r>
          </a:p>
        </p:txBody>
      </p:sp>
      <p:sp>
        <p:nvSpPr>
          <p:cNvPr id="419843" name="Rectangle 3"/>
          <p:cNvSpPr>
            <a:spLocks noGrp="1" noChangeArrowheads="1"/>
          </p:cNvSpPr>
          <p:nvPr/>
        </p:nvSpPr>
        <p:spPr bwMode="auto">
          <a:xfrm>
            <a:off x="609600" y="2133601"/>
            <a:ext cx="10972800" cy="392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上市公司：“一股独大”的现象普遍，治理机制形同虚设。</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国有企业：“所有者虚位”问题，导致内部人控制。</a:t>
            </a:r>
          </a:p>
          <a:p>
            <a:pPr marL="342900" indent="-342900" eaLnBrk="1" hangingPunct="1">
              <a:spcBef>
                <a:spcPct val="20000"/>
              </a:spcBef>
              <a:buFontTx/>
              <a:buChar char="•"/>
            </a:pPr>
            <a:r>
              <a:rPr lang="zh-CN" altLang="zh-CN" sz="3200" dirty="0">
                <a:solidFill>
                  <a:srgbClr val="000000"/>
                </a:solidFill>
                <a:ea typeface="宋体" pitchFamily="2" charset="-122"/>
              </a:rPr>
              <a:t> </a:t>
            </a:r>
          </a:p>
        </p:txBody>
      </p:sp>
    </p:spTree>
    <p:extLst>
      <p:ext uri="{BB962C8B-B14F-4D97-AF65-F5344CB8AC3E}">
        <p14:creationId xmlns:p14="http://schemas.microsoft.com/office/powerpoint/2010/main" val="2127231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nvSpPr>
        <p:spPr bwMode="auto">
          <a:xfrm>
            <a:off x="609600" y="914401"/>
            <a:ext cx="10972800" cy="521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None/>
            </a:pPr>
            <a:r>
              <a:rPr lang="zh-CN" altLang="en-US" sz="3200" b="1" dirty="0">
                <a:solidFill>
                  <a:srgbClr val="000000"/>
                </a:solidFill>
                <a:latin typeface="黑体" panose="02010609060101010101" pitchFamily="49" charset="-122"/>
                <a:ea typeface="黑体" panose="02010609060101010101" pitchFamily="49" charset="-122"/>
              </a:rPr>
              <a:t>审计中的伦理问题</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审计指专职机构和人员对被审计单位的财政收支及经济活动的</a:t>
            </a:r>
            <a:r>
              <a:rPr lang="zh-CN" altLang="en-US" sz="3200" dirty="0">
                <a:solidFill>
                  <a:srgbClr val="CC3399"/>
                </a:solidFill>
                <a:latin typeface="黑体" panose="02010609060101010101" pitchFamily="49" charset="-122"/>
                <a:ea typeface="黑体" panose="02010609060101010101" pitchFamily="49" charset="-122"/>
              </a:rPr>
              <a:t>真实性、合法性和效益性</a:t>
            </a:r>
            <a:r>
              <a:rPr lang="zh-CN" altLang="en-US" sz="3200" dirty="0">
                <a:solidFill>
                  <a:srgbClr val="000000"/>
                </a:solidFill>
                <a:latin typeface="黑体" panose="02010609060101010101" pitchFamily="49" charset="-122"/>
                <a:ea typeface="黑体" panose="02010609060101010101" pitchFamily="49" charset="-122"/>
              </a:rPr>
              <a:t>进行审查与评价的</a:t>
            </a:r>
            <a:r>
              <a:rPr lang="zh-CN" altLang="en-US" sz="3200" dirty="0">
                <a:solidFill>
                  <a:srgbClr val="CC3399"/>
                </a:solidFill>
                <a:latin typeface="黑体" panose="02010609060101010101" pitchFamily="49" charset="-122"/>
                <a:ea typeface="黑体" panose="02010609060101010101" pitchFamily="49" charset="-122"/>
              </a:rPr>
              <a:t>独立性</a:t>
            </a:r>
            <a:r>
              <a:rPr lang="zh-CN" altLang="en-US" sz="3200" dirty="0">
                <a:solidFill>
                  <a:srgbClr val="000000"/>
                </a:solidFill>
                <a:latin typeface="黑体" panose="02010609060101010101" pitchFamily="49" charset="-122"/>
                <a:ea typeface="黑体" panose="02010609060101010101" pitchFamily="49" charset="-122"/>
              </a:rPr>
              <a:t>的监督活动。随着经济发展的要求，审计扩展到企业内部，形成内部审计和外部审计并存的局面，</a:t>
            </a:r>
            <a:r>
              <a:rPr lang="zh-CN" altLang="en-US" sz="3200" b="1" dirty="0">
                <a:solidFill>
                  <a:srgbClr val="CC3399"/>
                </a:solidFill>
                <a:latin typeface="黑体" panose="02010609060101010101" pitchFamily="49" charset="-122"/>
                <a:ea typeface="黑体" panose="02010609060101010101" pitchFamily="49" charset="-122"/>
              </a:rPr>
              <a:t>审计的本质是一项独立的经济监督活动。</a:t>
            </a:r>
          </a:p>
          <a:p>
            <a:pPr marL="342900" indent="-342900" eaLnBrk="1" hangingPunct="1">
              <a:spcBef>
                <a:spcPct val="20000"/>
              </a:spcBef>
              <a:buFontTx/>
              <a:buNone/>
            </a:pPr>
            <a:endParaRPr lang="zh-CN" altLang="zh-CN" sz="3200" b="1" dirty="0">
              <a:solidFill>
                <a:srgbClr val="000000"/>
              </a:solidFill>
              <a:ea typeface="宋体" pitchFamily="2" charset="-122"/>
            </a:endParaRPr>
          </a:p>
        </p:txBody>
      </p:sp>
    </p:spTree>
    <p:extLst>
      <p:ext uri="{BB962C8B-B14F-4D97-AF65-F5344CB8AC3E}">
        <p14:creationId xmlns:p14="http://schemas.microsoft.com/office/powerpoint/2010/main" val="1030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nvSpPr>
        <p:spPr bwMode="auto">
          <a:xfrm>
            <a:off x="590552" y="103188"/>
            <a:ext cx="10991849"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000" dirty="0">
                <a:solidFill>
                  <a:srgbClr val="000000"/>
                </a:solidFill>
                <a:latin typeface="黑体" panose="02010609060101010101" pitchFamily="49" charset="-122"/>
                <a:ea typeface="黑体" panose="02010609060101010101" pitchFamily="49" charset="-122"/>
              </a:rPr>
              <a:t>案例讨论</a:t>
            </a:r>
          </a:p>
        </p:txBody>
      </p:sp>
      <p:sp>
        <p:nvSpPr>
          <p:cNvPr id="375811" name="Rectangle 3"/>
          <p:cNvSpPr>
            <a:spLocks noGrp="1" noChangeArrowheads="1"/>
          </p:cNvSpPr>
          <p:nvPr/>
        </p:nvSpPr>
        <p:spPr bwMode="auto">
          <a:xfrm>
            <a:off x="609600" y="1600201"/>
            <a:ext cx="109728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银广夏事件 </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麦科特事件</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安然事件</a:t>
            </a:r>
            <a:r>
              <a:rPr lang="zh-CN" altLang="en-US" sz="3200" dirty="0" smtClean="0">
                <a:solidFill>
                  <a:srgbClr val="000000"/>
                </a:solidFill>
                <a:latin typeface="黑体" panose="02010609060101010101" pitchFamily="49" charset="-122"/>
                <a:ea typeface="黑体" panose="02010609060101010101" pitchFamily="49" charset="-122"/>
              </a:rPr>
              <a:t>回顾</a:t>
            </a:r>
            <a:endParaRPr lang="zh-CN" altLang="en-US" sz="3200" dirty="0">
              <a:solidFill>
                <a:srgbClr val="0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63789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nvSpPr>
        <p:spPr bwMode="auto">
          <a:xfrm>
            <a:off x="912284" y="617538"/>
            <a:ext cx="104648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buFontTx/>
              <a:buNone/>
            </a:pPr>
            <a:r>
              <a:rPr lang="zh-CN" altLang="en-US" sz="4000" dirty="0">
                <a:solidFill>
                  <a:srgbClr val="000000"/>
                </a:solidFill>
                <a:latin typeface="黑体" panose="02010609060101010101" pitchFamily="49" charset="-122"/>
                <a:ea typeface="黑体" panose="02010609060101010101" pitchFamily="49" charset="-122"/>
              </a:rPr>
              <a:t>注册会计师执业中存在的伦理问题</a:t>
            </a:r>
          </a:p>
        </p:txBody>
      </p:sp>
      <p:grpSp>
        <p:nvGrpSpPr>
          <p:cNvPr id="421891" name="Group 3"/>
          <p:cNvGrpSpPr>
            <a:grpSpLocks/>
          </p:cNvGrpSpPr>
          <p:nvPr/>
        </p:nvGrpSpPr>
        <p:grpSpPr bwMode="auto">
          <a:xfrm>
            <a:off x="912284" y="1700213"/>
            <a:ext cx="10160000" cy="4405313"/>
            <a:chOff x="0" y="0"/>
            <a:chExt cx="4800" cy="2775"/>
          </a:xfrm>
        </p:grpSpPr>
        <p:sp>
          <p:nvSpPr>
            <p:cNvPr id="251908" name="Oval 4"/>
            <p:cNvSpPr>
              <a:spLocks noChangeArrowheads="1"/>
            </p:cNvSpPr>
            <p:nvPr/>
          </p:nvSpPr>
          <p:spPr bwMode="auto">
            <a:xfrm>
              <a:off x="1222" y="481"/>
              <a:ext cx="2313" cy="2294"/>
            </a:xfrm>
            <a:prstGeom prst="ellipse">
              <a:avLst/>
            </a:prstGeom>
            <a:gradFill rotWithShape="1">
              <a:gsLst>
                <a:gs pos="0">
                  <a:schemeClr val="accent2"/>
                </a:gs>
                <a:gs pos="100000">
                  <a:schemeClr val="accent2">
                    <a:gamma/>
                    <a:tint val="0"/>
                    <a:invGamma/>
                  </a:schemeClr>
                </a:gs>
              </a:gsLst>
              <a:lin ang="5400000" scaled="1"/>
            </a:gradFill>
            <a:ln w="9525" cap="flat" cmpd="sng">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grpSp>
          <p:nvGrpSpPr>
            <p:cNvPr id="421893" name="Group 5"/>
            <p:cNvGrpSpPr>
              <a:grpSpLocks/>
            </p:cNvGrpSpPr>
            <p:nvPr/>
          </p:nvGrpSpPr>
          <p:grpSpPr bwMode="auto">
            <a:xfrm>
              <a:off x="1789" y="1055"/>
              <a:ext cx="1178" cy="1235"/>
              <a:chOff x="0" y="0"/>
              <a:chExt cx="1680" cy="1680"/>
            </a:xfrm>
          </p:grpSpPr>
          <p:sp>
            <p:nvSpPr>
              <p:cNvPr id="421938" name="Oval 6"/>
              <p:cNvSpPr>
                <a:spLocks noChangeArrowheads="1"/>
              </p:cNvSpPr>
              <p:nvPr/>
            </p:nvSpPr>
            <p:spPr bwMode="auto">
              <a:xfrm>
                <a:off x="0" y="0"/>
                <a:ext cx="1680" cy="1680"/>
              </a:xfrm>
              <a:prstGeom prst="ellipse">
                <a:avLst/>
              </a:prstGeom>
              <a:gradFill rotWithShape="1">
                <a:gsLst>
                  <a:gs pos="0">
                    <a:srgbClr val="FF6600"/>
                  </a:gs>
                  <a:gs pos="100000">
                    <a:srgbClr val="742E0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21939" name="未知"/>
              <p:cNvSpPr>
                <a:spLocks/>
              </p:cNvSpPr>
              <p:nvPr/>
            </p:nvSpPr>
            <p:spPr bwMode="auto">
              <a:xfrm>
                <a:off x="192" y="28"/>
                <a:ext cx="1296" cy="634"/>
              </a:xfrm>
              <a:custGeom>
                <a:avLst/>
                <a:gdLst>
                  <a:gd name="T0" fmla="*/ 1074 w 1321"/>
                  <a:gd name="T1" fmla="*/ 126 h 712"/>
                  <a:gd name="T2" fmla="*/ 1088 w 1321"/>
                  <a:gd name="T3" fmla="*/ 139 h 712"/>
                  <a:gd name="T4" fmla="*/ 1091 w 1321"/>
                  <a:gd name="T5" fmla="*/ 151 h 712"/>
                  <a:gd name="T6" fmla="*/ 1086 w 1321"/>
                  <a:gd name="T7" fmla="*/ 162 h 712"/>
                  <a:gd name="T8" fmla="*/ 1072 w 1321"/>
                  <a:gd name="T9" fmla="*/ 171 h 712"/>
                  <a:gd name="T10" fmla="*/ 1051 w 1321"/>
                  <a:gd name="T11" fmla="*/ 182 h 712"/>
                  <a:gd name="T12" fmla="*/ 1023 w 1321"/>
                  <a:gd name="T13" fmla="*/ 190 h 712"/>
                  <a:gd name="T14" fmla="*/ 988 w 1321"/>
                  <a:gd name="T15" fmla="*/ 197 h 712"/>
                  <a:gd name="T16" fmla="*/ 948 w 1321"/>
                  <a:gd name="T17" fmla="*/ 204 h 712"/>
                  <a:gd name="T18" fmla="*/ 902 w 1321"/>
                  <a:gd name="T19" fmla="*/ 209 h 712"/>
                  <a:gd name="T20" fmla="*/ 852 w 1321"/>
                  <a:gd name="T21" fmla="*/ 214 h 712"/>
                  <a:gd name="T22" fmla="*/ 799 w 1321"/>
                  <a:gd name="T23" fmla="*/ 216 h 712"/>
                  <a:gd name="T24" fmla="*/ 740 w 1321"/>
                  <a:gd name="T25" fmla="*/ 221 h 712"/>
                  <a:gd name="T26" fmla="*/ 681 w 1321"/>
                  <a:gd name="T27" fmla="*/ 222 h 712"/>
                  <a:gd name="T28" fmla="*/ 657 w 1321"/>
                  <a:gd name="T29" fmla="*/ 223 h 712"/>
                  <a:gd name="T30" fmla="*/ 393 w 1321"/>
                  <a:gd name="T31" fmla="*/ 223 h 712"/>
                  <a:gd name="T32" fmla="*/ 389 w 1321"/>
                  <a:gd name="T33" fmla="*/ 223 h 712"/>
                  <a:gd name="T34" fmla="*/ 337 w 1321"/>
                  <a:gd name="T35" fmla="*/ 222 h 712"/>
                  <a:gd name="T36" fmla="*/ 287 w 1321"/>
                  <a:gd name="T37" fmla="*/ 221 h 712"/>
                  <a:gd name="T38" fmla="*/ 240 w 1321"/>
                  <a:gd name="T39" fmla="*/ 218 h 712"/>
                  <a:gd name="T40" fmla="*/ 195 w 1321"/>
                  <a:gd name="T41" fmla="*/ 215 h 712"/>
                  <a:gd name="T42" fmla="*/ 155 w 1321"/>
                  <a:gd name="T43" fmla="*/ 212 h 712"/>
                  <a:gd name="T44" fmla="*/ 118 w 1321"/>
                  <a:gd name="T45" fmla="*/ 207 h 712"/>
                  <a:gd name="T46" fmla="*/ 82 w 1321"/>
                  <a:gd name="T47" fmla="*/ 203 h 712"/>
                  <a:gd name="T48" fmla="*/ 57 w 1321"/>
                  <a:gd name="T49" fmla="*/ 198 h 712"/>
                  <a:gd name="T50" fmla="*/ 29 w 1321"/>
                  <a:gd name="T51" fmla="*/ 191 h 712"/>
                  <a:gd name="T52" fmla="*/ 18 w 1321"/>
                  <a:gd name="T53" fmla="*/ 183 h 712"/>
                  <a:gd name="T54" fmla="*/ 6 w 1321"/>
                  <a:gd name="T55" fmla="*/ 174 h 712"/>
                  <a:gd name="T56" fmla="*/ 0 w 1321"/>
                  <a:gd name="T57" fmla="*/ 164 h 712"/>
                  <a:gd name="T58" fmla="*/ 0 w 1321"/>
                  <a:gd name="T59" fmla="*/ 163 h 712"/>
                  <a:gd name="T60" fmla="*/ 4 w 1321"/>
                  <a:gd name="T61" fmla="*/ 151 h 712"/>
                  <a:gd name="T62" fmla="*/ 16 w 1321"/>
                  <a:gd name="T63" fmla="*/ 140 h 712"/>
                  <a:gd name="T64" fmla="*/ 41 w 1321"/>
                  <a:gd name="T65" fmla="*/ 116 h 712"/>
                  <a:gd name="T66" fmla="*/ 76 w 1321"/>
                  <a:gd name="T67" fmla="*/ 93 h 712"/>
                  <a:gd name="T68" fmla="*/ 122 w 1321"/>
                  <a:gd name="T69" fmla="*/ 74 h 712"/>
                  <a:gd name="T70" fmla="*/ 169 w 1321"/>
                  <a:gd name="T71" fmla="*/ 54 h 712"/>
                  <a:gd name="T72" fmla="*/ 223 w 1321"/>
                  <a:gd name="T73" fmla="*/ 38 h 712"/>
                  <a:gd name="T74" fmla="*/ 282 w 1321"/>
                  <a:gd name="T75" fmla="*/ 26 h 712"/>
                  <a:gd name="T76" fmla="*/ 342 w 1321"/>
                  <a:gd name="T77" fmla="*/ 14 h 712"/>
                  <a:gd name="T78" fmla="*/ 411 w 1321"/>
                  <a:gd name="T79" fmla="*/ 7 h 712"/>
                  <a:gd name="T80" fmla="*/ 480 w 1321"/>
                  <a:gd name="T81" fmla="*/ 4 h 712"/>
                  <a:gd name="T82" fmla="*/ 551 w 1321"/>
                  <a:gd name="T83" fmla="*/ 0 h 712"/>
                  <a:gd name="T84" fmla="*/ 551 w 1321"/>
                  <a:gd name="T85" fmla="*/ 0 h 712"/>
                  <a:gd name="T86" fmla="*/ 627 w 1321"/>
                  <a:gd name="T87" fmla="*/ 4 h 712"/>
                  <a:gd name="T88" fmla="*/ 700 w 1321"/>
                  <a:gd name="T89" fmla="*/ 7 h 712"/>
                  <a:gd name="T90" fmla="*/ 770 w 1321"/>
                  <a:gd name="T91" fmla="*/ 16 h 712"/>
                  <a:gd name="T92" fmla="*/ 835 w 1321"/>
                  <a:gd name="T93" fmla="*/ 28 h 712"/>
                  <a:gd name="T94" fmla="*/ 894 w 1321"/>
                  <a:gd name="T95" fmla="*/ 43 h 712"/>
                  <a:gd name="T96" fmla="*/ 949 w 1321"/>
                  <a:gd name="T97" fmla="*/ 61 h 712"/>
                  <a:gd name="T98" fmla="*/ 998 w 1321"/>
                  <a:gd name="T99" fmla="*/ 80 h 712"/>
                  <a:gd name="T100" fmla="*/ 1040 w 1321"/>
                  <a:gd name="T101" fmla="*/ 102 h 712"/>
                  <a:gd name="T102" fmla="*/ 1074 w 1321"/>
                  <a:gd name="T103" fmla="*/ 126 h 712"/>
                  <a:gd name="T104" fmla="*/ 1074 w 1321"/>
                  <a:gd name="T105" fmla="*/ 126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660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1912" name="Text Box 8"/>
            <p:cNvSpPr txBox="1">
              <a:spLocks noChangeArrowheads="1"/>
            </p:cNvSpPr>
            <p:nvPr/>
          </p:nvSpPr>
          <p:spPr bwMode="auto">
            <a:xfrm>
              <a:off x="2139" y="1528"/>
              <a:ext cx="52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defRPr/>
              </a:pPr>
              <a:r>
                <a:rPr lang="zh-CN" altLang="en-US" sz="1800" b="1">
                  <a:solidFill>
                    <a:srgbClr val="FFFF00"/>
                  </a:solidFill>
                  <a:effectLst>
                    <a:outerShdw blurRad="38100" dist="38100" dir="2700000" algn="tl">
                      <a:srgbClr val="C0C0C0"/>
                    </a:outerShdw>
                  </a:effectLst>
                  <a:ea typeface="宋体" pitchFamily="2" charset="-122"/>
                </a:rPr>
                <a:t>审计伦理</a:t>
              </a:r>
            </a:p>
          </p:txBody>
        </p:sp>
        <p:grpSp>
          <p:nvGrpSpPr>
            <p:cNvPr id="421895" name="Group 9"/>
            <p:cNvGrpSpPr>
              <a:grpSpLocks/>
            </p:cNvGrpSpPr>
            <p:nvPr/>
          </p:nvGrpSpPr>
          <p:grpSpPr bwMode="auto">
            <a:xfrm>
              <a:off x="2138" y="260"/>
              <a:ext cx="393" cy="382"/>
              <a:chOff x="0" y="0"/>
              <a:chExt cx="432" cy="415"/>
            </a:xfrm>
          </p:grpSpPr>
          <p:grpSp>
            <p:nvGrpSpPr>
              <p:cNvPr id="421934" name="Group 10"/>
              <p:cNvGrpSpPr>
                <a:grpSpLocks/>
              </p:cNvGrpSpPr>
              <p:nvPr/>
            </p:nvGrpSpPr>
            <p:grpSpPr bwMode="auto">
              <a:xfrm>
                <a:off x="0" y="0"/>
                <a:ext cx="432" cy="415"/>
                <a:chOff x="0" y="0"/>
                <a:chExt cx="1680" cy="1680"/>
              </a:xfrm>
            </p:grpSpPr>
            <p:sp>
              <p:nvSpPr>
                <p:cNvPr id="251915" name="Oval 11"/>
                <p:cNvSpPr>
                  <a:spLocks noChangeArrowheads="1"/>
                </p:cNvSpPr>
                <p:nvPr/>
              </p:nvSpPr>
              <p:spPr bwMode="auto">
                <a:xfrm>
                  <a:off x="0" y="0"/>
                  <a:ext cx="1680" cy="1680"/>
                </a:xfrm>
                <a:prstGeom prst="ellipse">
                  <a:avLst/>
                </a:prstGeom>
                <a:gradFill rotWithShape="1">
                  <a:gsLst>
                    <a:gs pos="0">
                      <a:schemeClr val="accent2"/>
                    </a:gs>
                    <a:gs pos="100000">
                      <a:schemeClr val="accent2">
                        <a:gamma/>
                        <a:shade val="4235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421937" name="未知"/>
                <p:cNvSpPr>
                  <a:spLocks/>
                </p:cNvSpPr>
                <p:nvPr/>
              </p:nvSpPr>
              <p:spPr bwMode="auto">
                <a:xfrm>
                  <a:off x="192" y="28"/>
                  <a:ext cx="1296" cy="634"/>
                </a:xfrm>
                <a:custGeom>
                  <a:avLst/>
                  <a:gdLst>
                    <a:gd name="T0" fmla="*/ 1074 w 1321"/>
                    <a:gd name="T1" fmla="*/ 126 h 712"/>
                    <a:gd name="T2" fmla="*/ 1088 w 1321"/>
                    <a:gd name="T3" fmla="*/ 139 h 712"/>
                    <a:gd name="T4" fmla="*/ 1091 w 1321"/>
                    <a:gd name="T5" fmla="*/ 151 h 712"/>
                    <a:gd name="T6" fmla="*/ 1086 w 1321"/>
                    <a:gd name="T7" fmla="*/ 162 h 712"/>
                    <a:gd name="T8" fmla="*/ 1072 w 1321"/>
                    <a:gd name="T9" fmla="*/ 171 h 712"/>
                    <a:gd name="T10" fmla="*/ 1051 w 1321"/>
                    <a:gd name="T11" fmla="*/ 182 h 712"/>
                    <a:gd name="T12" fmla="*/ 1023 w 1321"/>
                    <a:gd name="T13" fmla="*/ 190 h 712"/>
                    <a:gd name="T14" fmla="*/ 988 w 1321"/>
                    <a:gd name="T15" fmla="*/ 197 h 712"/>
                    <a:gd name="T16" fmla="*/ 948 w 1321"/>
                    <a:gd name="T17" fmla="*/ 204 h 712"/>
                    <a:gd name="T18" fmla="*/ 902 w 1321"/>
                    <a:gd name="T19" fmla="*/ 209 h 712"/>
                    <a:gd name="T20" fmla="*/ 852 w 1321"/>
                    <a:gd name="T21" fmla="*/ 214 h 712"/>
                    <a:gd name="T22" fmla="*/ 799 w 1321"/>
                    <a:gd name="T23" fmla="*/ 216 h 712"/>
                    <a:gd name="T24" fmla="*/ 740 w 1321"/>
                    <a:gd name="T25" fmla="*/ 221 h 712"/>
                    <a:gd name="T26" fmla="*/ 681 w 1321"/>
                    <a:gd name="T27" fmla="*/ 222 h 712"/>
                    <a:gd name="T28" fmla="*/ 657 w 1321"/>
                    <a:gd name="T29" fmla="*/ 223 h 712"/>
                    <a:gd name="T30" fmla="*/ 393 w 1321"/>
                    <a:gd name="T31" fmla="*/ 223 h 712"/>
                    <a:gd name="T32" fmla="*/ 389 w 1321"/>
                    <a:gd name="T33" fmla="*/ 223 h 712"/>
                    <a:gd name="T34" fmla="*/ 337 w 1321"/>
                    <a:gd name="T35" fmla="*/ 222 h 712"/>
                    <a:gd name="T36" fmla="*/ 287 w 1321"/>
                    <a:gd name="T37" fmla="*/ 221 h 712"/>
                    <a:gd name="T38" fmla="*/ 240 w 1321"/>
                    <a:gd name="T39" fmla="*/ 218 h 712"/>
                    <a:gd name="T40" fmla="*/ 195 w 1321"/>
                    <a:gd name="T41" fmla="*/ 215 h 712"/>
                    <a:gd name="T42" fmla="*/ 155 w 1321"/>
                    <a:gd name="T43" fmla="*/ 212 h 712"/>
                    <a:gd name="T44" fmla="*/ 118 w 1321"/>
                    <a:gd name="T45" fmla="*/ 207 h 712"/>
                    <a:gd name="T46" fmla="*/ 82 w 1321"/>
                    <a:gd name="T47" fmla="*/ 203 h 712"/>
                    <a:gd name="T48" fmla="*/ 57 w 1321"/>
                    <a:gd name="T49" fmla="*/ 198 h 712"/>
                    <a:gd name="T50" fmla="*/ 29 w 1321"/>
                    <a:gd name="T51" fmla="*/ 191 h 712"/>
                    <a:gd name="T52" fmla="*/ 18 w 1321"/>
                    <a:gd name="T53" fmla="*/ 183 h 712"/>
                    <a:gd name="T54" fmla="*/ 6 w 1321"/>
                    <a:gd name="T55" fmla="*/ 174 h 712"/>
                    <a:gd name="T56" fmla="*/ 0 w 1321"/>
                    <a:gd name="T57" fmla="*/ 164 h 712"/>
                    <a:gd name="T58" fmla="*/ 0 w 1321"/>
                    <a:gd name="T59" fmla="*/ 163 h 712"/>
                    <a:gd name="T60" fmla="*/ 4 w 1321"/>
                    <a:gd name="T61" fmla="*/ 151 h 712"/>
                    <a:gd name="T62" fmla="*/ 16 w 1321"/>
                    <a:gd name="T63" fmla="*/ 140 h 712"/>
                    <a:gd name="T64" fmla="*/ 41 w 1321"/>
                    <a:gd name="T65" fmla="*/ 116 h 712"/>
                    <a:gd name="T66" fmla="*/ 76 w 1321"/>
                    <a:gd name="T67" fmla="*/ 93 h 712"/>
                    <a:gd name="T68" fmla="*/ 122 w 1321"/>
                    <a:gd name="T69" fmla="*/ 74 h 712"/>
                    <a:gd name="T70" fmla="*/ 169 w 1321"/>
                    <a:gd name="T71" fmla="*/ 54 h 712"/>
                    <a:gd name="T72" fmla="*/ 223 w 1321"/>
                    <a:gd name="T73" fmla="*/ 38 h 712"/>
                    <a:gd name="T74" fmla="*/ 282 w 1321"/>
                    <a:gd name="T75" fmla="*/ 26 h 712"/>
                    <a:gd name="T76" fmla="*/ 342 w 1321"/>
                    <a:gd name="T77" fmla="*/ 14 h 712"/>
                    <a:gd name="T78" fmla="*/ 411 w 1321"/>
                    <a:gd name="T79" fmla="*/ 7 h 712"/>
                    <a:gd name="T80" fmla="*/ 480 w 1321"/>
                    <a:gd name="T81" fmla="*/ 4 h 712"/>
                    <a:gd name="T82" fmla="*/ 551 w 1321"/>
                    <a:gd name="T83" fmla="*/ 0 h 712"/>
                    <a:gd name="T84" fmla="*/ 551 w 1321"/>
                    <a:gd name="T85" fmla="*/ 0 h 712"/>
                    <a:gd name="T86" fmla="*/ 627 w 1321"/>
                    <a:gd name="T87" fmla="*/ 4 h 712"/>
                    <a:gd name="T88" fmla="*/ 700 w 1321"/>
                    <a:gd name="T89" fmla="*/ 7 h 712"/>
                    <a:gd name="T90" fmla="*/ 770 w 1321"/>
                    <a:gd name="T91" fmla="*/ 16 h 712"/>
                    <a:gd name="T92" fmla="*/ 835 w 1321"/>
                    <a:gd name="T93" fmla="*/ 28 h 712"/>
                    <a:gd name="T94" fmla="*/ 894 w 1321"/>
                    <a:gd name="T95" fmla="*/ 43 h 712"/>
                    <a:gd name="T96" fmla="*/ 949 w 1321"/>
                    <a:gd name="T97" fmla="*/ 61 h 712"/>
                    <a:gd name="T98" fmla="*/ 998 w 1321"/>
                    <a:gd name="T99" fmla="*/ 80 h 712"/>
                    <a:gd name="T100" fmla="*/ 1040 w 1321"/>
                    <a:gd name="T101" fmla="*/ 102 h 712"/>
                    <a:gd name="T102" fmla="*/ 1074 w 1321"/>
                    <a:gd name="T103" fmla="*/ 126 h 712"/>
                    <a:gd name="T104" fmla="*/ 1074 w 1321"/>
                    <a:gd name="T105" fmla="*/ 126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1917" name="Text Box 13"/>
              <p:cNvSpPr txBox="1">
                <a:spLocks noChangeArrowheads="1"/>
              </p:cNvSpPr>
              <p:nvPr/>
            </p:nvSpPr>
            <p:spPr bwMode="auto">
              <a:xfrm>
                <a:off x="131" y="64"/>
                <a:ext cx="187"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defRPr/>
                </a:pPr>
                <a:r>
                  <a:rPr lang="zh-CN" altLang="zh-CN" sz="1800" b="1">
                    <a:solidFill>
                      <a:srgbClr val="FFFFFF"/>
                    </a:solidFill>
                    <a:effectLst>
                      <a:outerShdw blurRad="38100" dist="38100" dir="2700000" algn="tl">
                        <a:srgbClr val="C0C0C0"/>
                      </a:outerShdw>
                    </a:effectLst>
                    <a:latin typeface="Verdana" pitchFamily="34" charset="0"/>
                    <a:ea typeface="宋体" pitchFamily="2" charset="-122"/>
                  </a:rPr>
                  <a:t>B</a:t>
                </a:r>
              </a:p>
            </p:txBody>
          </p:sp>
        </p:grpSp>
        <p:grpSp>
          <p:nvGrpSpPr>
            <p:cNvPr id="421896" name="Group 14"/>
            <p:cNvGrpSpPr>
              <a:grpSpLocks/>
            </p:cNvGrpSpPr>
            <p:nvPr/>
          </p:nvGrpSpPr>
          <p:grpSpPr bwMode="auto">
            <a:xfrm>
              <a:off x="1771" y="2179"/>
              <a:ext cx="183" cy="162"/>
              <a:chOff x="0" y="0"/>
              <a:chExt cx="201" cy="176"/>
            </a:xfrm>
          </p:grpSpPr>
          <p:sp>
            <p:nvSpPr>
              <p:cNvPr id="251919" name="Oval 15"/>
              <p:cNvSpPr>
                <a:spLocks noChangeArrowheads="1"/>
              </p:cNvSpPr>
              <p:nvPr/>
            </p:nvSpPr>
            <p:spPr bwMode="auto">
              <a:xfrm rot="18227093">
                <a:off x="3" y="85"/>
                <a:ext cx="81"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251920" name="Oval 16"/>
              <p:cNvSpPr>
                <a:spLocks noChangeArrowheads="1"/>
              </p:cNvSpPr>
              <p:nvPr/>
            </p:nvSpPr>
            <p:spPr bwMode="auto">
              <a:xfrm rot="18227093">
                <a:off x="111" y="-3"/>
                <a:ext cx="81" cy="88"/>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grpSp>
        <p:grpSp>
          <p:nvGrpSpPr>
            <p:cNvPr id="421897" name="Group 17"/>
            <p:cNvGrpSpPr>
              <a:grpSpLocks/>
            </p:cNvGrpSpPr>
            <p:nvPr/>
          </p:nvGrpSpPr>
          <p:grpSpPr bwMode="auto">
            <a:xfrm>
              <a:off x="1396" y="2331"/>
              <a:ext cx="393" cy="397"/>
              <a:chOff x="0" y="0"/>
              <a:chExt cx="432" cy="432"/>
            </a:xfrm>
          </p:grpSpPr>
          <p:grpSp>
            <p:nvGrpSpPr>
              <p:cNvPr id="421928" name="Group 18"/>
              <p:cNvGrpSpPr>
                <a:grpSpLocks/>
              </p:cNvGrpSpPr>
              <p:nvPr/>
            </p:nvGrpSpPr>
            <p:grpSpPr bwMode="auto">
              <a:xfrm>
                <a:off x="0" y="0"/>
                <a:ext cx="432" cy="432"/>
                <a:chOff x="0" y="0"/>
                <a:chExt cx="1680" cy="1680"/>
              </a:xfrm>
            </p:grpSpPr>
            <p:sp>
              <p:nvSpPr>
                <p:cNvPr id="251923" name="Oval 19"/>
                <p:cNvSpPr>
                  <a:spLocks noChangeArrowheads="1"/>
                </p:cNvSpPr>
                <p:nvPr/>
              </p:nvSpPr>
              <p:spPr bwMode="auto">
                <a:xfrm>
                  <a:off x="0" y="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421931" name="未知"/>
                <p:cNvSpPr>
                  <a:spLocks/>
                </p:cNvSpPr>
                <p:nvPr/>
              </p:nvSpPr>
              <p:spPr bwMode="auto">
                <a:xfrm>
                  <a:off x="192" y="28"/>
                  <a:ext cx="1296" cy="634"/>
                </a:xfrm>
                <a:custGeom>
                  <a:avLst/>
                  <a:gdLst>
                    <a:gd name="T0" fmla="*/ 1074 w 1321"/>
                    <a:gd name="T1" fmla="*/ 126 h 712"/>
                    <a:gd name="T2" fmla="*/ 1088 w 1321"/>
                    <a:gd name="T3" fmla="*/ 139 h 712"/>
                    <a:gd name="T4" fmla="*/ 1091 w 1321"/>
                    <a:gd name="T5" fmla="*/ 151 h 712"/>
                    <a:gd name="T6" fmla="*/ 1086 w 1321"/>
                    <a:gd name="T7" fmla="*/ 162 h 712"/>
                    <a:gd name="T8" fmla="*/ 1072 w 1321"/>
                    <a:gd name="T9" fmla="*/ 171 h 712"/>
                    <a:gd name="T10" fmla="*/ 1051 w 1321"/>
                    <a:gd name="T11" fmla="*/ 182 h 712"/>
                    <a:gd name="T12" fmla="*/ 1023 w 1321"/>
                    <a:gd name="T13" fmla="*/ 190 h 712"/>
                    <a:gd name="T14" fmla="*/ 988 w 1321"/>
                    <a:gd name="T15" fmla="*/ 197 h 712"/>
                    <a:gd name="T16" fmla="*/ 948 w 1321"/>
                    <a:gd name="T17" fmla="*/ 204 h 712"/>
                    <a:gd name="T18" fmla="*/ 902 w 1321"/>
                    <a:gd name="T19" fmla="*/ 209 h 712"/>
                    <a:gd name="T20" fmla="*/ 852 w 1321"/>
                    <a:gd name="T21" fmla="*/ 214 h 712"/>
                    <a:gd name="T22" fmla="*/ 799 w 1321"/>
                    <a:gd name="T23" fmla="*/ 216 h 712"/>
                    <a:gd name="T24" fmla="*/ 740 w 1321"/>
                    <a:gd name="T25" fmla="*/ 221 h 712"/>
                    <a:gd name="T26" fmla="*/ 681 w 1321"/>
                    <a:gd name="T27" fmla="*/ 222 h 712"/>
                    <a:gd name="T28" fmla="*/ 657 w 1321"/>
                    <a:gd name="T29" fmla="*/ 223 h 712"/>
                    <a:gd name="T30" fmla="*/ 393 w 1321"/>
                    <a:gd name="T31" fmla="*/ 223 h 712"/>
                    <a:gd name="T32" fmla="*/ 389 w 1321"/>
                    <a:gd name="T33" fmla="*/ 223 h 712"/>
                    <a:gd name="T34" fmla="*/ 337 w 1321"/>
                    <a:gd name="T35" fmla="*/ 222 h 712"/>
                    <a:gd name="T36" fmla="*/ 287 w 1321"/>
                    <a:gd name="T37" fmla="*/ 221 h 712"/>
                    <a:gd name="T38" fmla="*/ 240 w 1321"/>
                    <a:gd name="T39" fmla="*/ 218 h 712"/>
                    <a:gd name="T40" fmla="*/ 195 w 1321"/>
                    <a:gd name="T41" fmla="*/ 215 h 712"/>
                    <a:gd name="T42" fmla="*/ 155 w 1321"/>
                    <a:gd name="T43" fmla="*/ 212 h 712"/>
                    <a:gd name="T44" fmla="*/ 118 w 1321"/>
                    <a:gd name="T45" fmla="*/ 207 h 712"/>
                    <a:gd name="T46" fmla="*/ 82 w 1321"/>
                    <a:gd name="T47" fmla="*/ 203 h 712"/>
                    <a:gd name="T48" fmla="*/ 57 w 1321"/>
                    <a:gd name="T49" fmla="*/ 198 h 712"/>
                    <a:gd name="T50" fmla="*/ 29 w 1321"/>
                    <a:gd name="T51" fmla="*/ 191 h 712"/>
                    <a:gd name="T52" fmla="*/ 18 w 1321"/>
                    <a:gd name="T53" fmla="*/ 183 h 712"/>
                    <a:gd name="T54" fmla="*/ 6 w 1321"/>
                    <a:gd name="T55" fmla="*/ 174 h 712"/>
                    <a:gd name="T56" fmla="*/ 0 w 1321"/>
                    <a:gd name="T57" fmla="*/ 164 h 712"/>
                    <a:gd name="T58" fmla="*/ 0 w 1321"/>
                    <a:gd name="T59" fmla="*/ 163 h 712"/>
                    <a:gd name="T60" fmla="*/ 4 w 1321"/>
                    <a:gd name="T61" fmla="*/ 151 h 712"/>
                    <a:gd name="T62" fmla="*/ 16 w 1321"/>
                    <a:gd name="T63" fmla="*/ 140 h 712"/>
                    <a:gd name="T64" fmla="*/ 41 w 1321"/>
                    <a:gd name="T65" fmla="*/ 116 h 712"/>
                    <a:gd name="T66" fmla="*/ 76 w 1321"/>
                    <a:gd name="T67" fmla="*/ 93 h 712"/>
                    <a:gd name="T68" fmla="*/ 122 w 1321"/>
                    <a:gd name="T69" fmla="*/ 74 h 712"/>
                    <a:gd name="T70" fmla="*/ 169 w 1321"/>
                    <a:gd name="T71" fmla="*/ 54 h 712"/>
                    <a:gd name="T72" fmla="*/ 223 w 1321"/>
                    <a:gd name="T73" fmla="*/ 38 h 712"/>
                    <a:gd name="T74" fmla="*/ 282 w 1321"/>
                    <a:gd name="T75" fmla="*/ 26 h 712"/>
                    <a:gd name="T76" fmla="*/ 342 w 1321"/>
                    <a:gd name="T77" fmla="*/ 14 h 712"/>
                    <a:gd name="T78" fmla="*/ 411 w 1321"/>
                    <a:gd name="T79" fmla="*/ 7 h 712"/>
                    <a:gd name="T80" fmla="*/ 480 w 1321"/>
                    <a:gd name="T81" fmla="*/ 4 h 712"/>
                    <a:gd name="T82" fmla="*/ 551 w 1321"/>
                    <a:gd name="T83" fmla="*/ 0 h 712"/>
                    <a:gd name="T84" fmla="*/ 551 w 1321"/>
                    <a:gd name="T85" fmla="*/ 0 h 712"/>
                    <a:gd name="T86" fmla="*/ 627 w 1321"/>
                    <a:gd name="T87" fmla="*/ 4 h 712"/>
                    <a:gd name="T88" fmla="*/ 700 w 1321"/>
                    <a:gd name="T89" fmla="*/ 7 h 712"/>
                    <a:gd name="T90" fmla="*/ 770 w 1321"/>
                    <a:gd name="T91" fmla="*/ 16 h 712"/>
                    <a:gd name="T92" fmla="*/ 835 w 1321"/>
                    <a:gd name="T93" fmla="*/ 28 h 712"/>
                    <a:gd name="T94" fmla="*/ 894 w 1321"/>
                    <a:gd name="T95" fmla="*/ 43 h 712"/>
                    <a:gd name="T96" fmla="*/ 949 w 1321"/>
                    <a:gd name="T97" fmla="*/ 61 h 712"/>
                    <a:gd name="T98" fmla="*/ 998 w 1321"/>
                    <a:gd name="T99" fmla="*/ 80 h 712"/>
                    <a:gd name="T100" fmla="*/ 1040 w 1321"/>
                    <a:gd name="T101" fmla="*/ 102 h 712"/>
                    <a:gd name="T102" fmla="*/ 1074 w 1321"/>
                    <a:gd name="T103" fmla="*/ 126 h 712"/>
                    <a:gd name="T104" fmla="*/ 1074 w 1321"/>
                    <a:gd name="T105" fmla="*/ 126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1925" name="Text Box 21"/>
              <p:cNvSpPr txBox="1">
                <a:spLocks noChangeArrowheads="1"/>
              </p:cNvSpPr>
              <p:nvPr/>
            </p:nvSpPr>
            <p:spPr bwMode="auto">
              <a:xfrm>
                <a:off x="123" y="81"/>
                <a:ext cx="177"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defRPr/>
                </a:pPr>
                <a:r>
                  <a:rPr lang="zh-CN" altLang="zh-CN" sz="1800" b="1">
                    <a:solidFill>
                      <a:srgbClr val="FFFFFF"/>
                    </a:solidFill>
                    <a:effectLst>
                      <a:outerShdw blurRad="38100" dist="38100" dir="2700000" algn="tl">
                        <a:srgbClr val="C0C0C0"/>
                      </a:outerShdw>
                    </a:effectLst>
                    <a:latin typeface="Verdana" pitchFamily="34" charset="0"/>
                    <a:ea typeface="宋体" pitchFamily="2" charset="-122"/>
                  </a:rPr>
                  <a:t>E</a:t>
                </a:r>
              </a:p>
            </p:txBody>
          </p:sp>
        </p:grpSp>
        <p:grpSp>
          <p:nvGrpSpPr>
            <p:cNvPr id="421898" name="Group 22"/>
            <p:cNvGrpSpPr>
              <a:grpSpLocks/>
            </p:cNvGrpSpPr>
            <p:nvPr/>
          </p:nvGrpSpPr>
          <p:grpSpPr bwMode="auto">
            <a:xfrm>
              <a:off x="3318" y="1055"/>
              <a:ext cx="391" cy="401"/>
              <a:chOff x="0" y="0"/>
              <a:chExt cx="430" cy="437"/>
            </a:xfrm>
          </p:grpSpPr>
          <p:grpSp>
            <p:nvGrpSpPr>
              <p:cNvPr id="421924" name="Group 23"/>
              <p:cNvGrpSpPr>
                <a:grpSpLocks/>
              </p:cNvGrpSpPr>
              <p:nvPr/>
            </p:nvGrpSpPr>
            <p:grpSpPr bwMode="auto">
              <a:xfrm>
                <a:off x="0" y="0"/>
                <a:ext cx="430" cy="437"/>
                <a:chOff x="0" y="0"/>
                <a:chExt cx="1680" cy="1680"/>
              </a:xfrm>
            </p:grpSpPr>
            <p:sp>
              <p:nvSpPr>
                <p:cNvPr id="251928" name="Oval 24"/>
                <p:cNvSpPr>
                  <a:spLocks noChangeArrowheads="1"/>
                </p:cNvSpPr>
                <p:nvPr/>
              </p:nvSpPr>
              <p:spPr bwMode="auto">
                <a:xfrm>
                  <a:off x="0" y="0"/>
                  <a:ext cx="1680" cy="1680"/>
                </a:xfrm>
                <a:prstGeom prst="ellipse">
                  <a:avLst/>
                </a:prstGeom>
                <a:gradFill rotWithShape="1">
                  <a:gsLst>
                    <a:gs pos="0">
                      <a:schemeClr val="hlink"/>
                    </a:gs>
                    <a:gs pos="100000">
                      <a:schemeClr val="hlink">
                        <a:gamma/>
                        <a:tint val="57647"/>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421927" name="未知"/>
                <p:cNvSpPr>
                  <a:spLocks/>
                </p:cNvSpPr>
                <p:nvPr/>
              </p:nvSpPr>
              <p:spPr bwMode="auto">
                <a:xfrm>
                  <a:off x="192" y="28"/>
                  <a:ext cx="1296" cy="634"/>
                </a:xfrm>
                <a:custGeom>
                  <a:avLst/>
                  <a:gdLst>
                    <a:gd name="T0" fmla="*/ 1074 w 1321"/>
                    <a:gd name="T1" fmla="*/ 126 h 712"/>
                    <a:gd name="T2" fmla="*/ 1088 w 1321"/>
                    <a:gd name="T3" fmla="*/ 139 h 712"/>
                    <a:gd name="T4" fmla="*/ 1091 w 1321"/>
                    <a:gd name="T5" fmla="*/ 151 h 712"/>
                    <a:gd name="T6" fmla="*/ 1086 w 1321"/>
                    <a:gd name="T7" fmla="*/ 162 h 712"/>
                    <a:gd name="T8" fmla="*/ 1072 w 1321"/>
                    <a:gd name="T9" fmla="*/ 171 h 712"/>
                    <a:gd name="T10" fmla="*/ 1051 w 1321"/>
                    <a:gd name="T11" fmla="*/ 182 h 712"/>
                    <a:gd name="T12" fmla="*/ 1023 w 1321"/>
                    <a:gd name="T13" fmla="*/ 190 h 712"/>
                    <a:gd name="T14" fmla="*/ 988 w 1321"/>
                    <a:gd name="T15" fmla="*/ 197 h 712"/>
                    <a:gd name="T16" fmla="*/ 948 w 1321"/>
                    <a:gd name="T17" fmla="*/ 204 h 712"/>
                    <a:gd name="T18" fmla="*/ 902 w 1321"/>
                    <a:gd name="T19" fmla="*/ 209 h 712"/>
                    <a:gd name="T20" fmla="*/ 852 w 1321"/>
                    <a:gd name="T21" fmla="*/ 214 h 712"/>
                    <a:gd name="T22" fmla="*/ 799 w 1321"/>
                    <a:gd name="T23" fmla="*/ 216 h 712"/>
                    <a:gd name="T24" fmla="*/ 740 w 1321"/>
                    <a:gd name="T25" fmla="*/ 221 h 712"/>
                    <a:gd name="T26" fmla="*/ 681 w 1321"/>
                    <a:gd name="T27" fmla="*/ 222 h 712"/>
                    <a:gd name="T28" fmla="*/ 657 w 1321"/>
                    <a:gd name="T29" fmla="*/ 223 h 712"/>
                    <a:gd name="T30" fmla="*/ 393 w 1321"/>
                    <a:gd name="T31" fmla="*/ 223 h 712"/>
                    <a:gd name="T32" fmla="*/ 389 w 1321"/>
                    <a:gd name="T33" fmla="*/ 223 h 712"/>
                    <a:gd name="T34" fmla="*/ 337 w 1321"/>
                    <a:gd name="T35" fmla="*/ 222 h 712"/>
                    <a:gd name="T36" fmla="*/ 287 w 1321"/>
                    <a:gd name="T37" fmla="*/ 221 h 712"/>
                    <a:gd name="T38" fmla="*/ 240 w 1321"/>
                    <a:gd name="T39" fmla="*/ 218 h 712"/>
                    <a:gd name="T40" fmla="*/ 195 w 1321"/>
                    <a:gd name="T41" fmla="*/ 215 h 712"/>
                    <a:gd name="T42" fmla="*/ 155 w 1321"/>
                    <a:gd name="T43" fmla="*/ 212 h 712"/>
                    <a:gd name="T44" fmla="*/ 118 w 1321"/>
                    <a:gd name="T45" fmla="*/ 207 h 712"/>
                    <a:gd name="T46" fmla="*/ 82 w 1321"/>
                    <a:gd name="T47" fmla="*/ 203 h 712"/>
                    <a:gd name="T48" fmla="*/ 57 w 1321"/>
                    <a:gd name="T49" fmla="*/ 198 h 712"/>
                    <a:gd name="T50" fmla="*/ 29 w 1321"/>
                    <a:gd name="T51" fmla="*/ 191 h 712"/>
                    <a:gd name="T52" fmla="*/ 18 w 1321"/>
                    <a:gd name="T53" fmla="*/ 183 h 712"/>
                    <a:gd name="T54" fmla="*/ 6 w 1321"/>
                    <a:gd name="T55" fmla="*/ 174 h 712"/>
                    <a:gd name="T56" fmla="*/ 0 w 1321"/>
                    <a:gd name="T57" fmla="*/ 164 h 712"/>
                    <a:gd name="T58" fmla="*/ 0 w 1321"/>
                    <a:gd name="T59" fmla="*/ 163 h 712"/>
                    <a:gd name="T60" fmla="*/ 4 w 1321"/>
                    <a:gd name="T61" fmla="*/ 151 h 712"/>
                    <a:gd name="T62" fmla="*/ 16 w 1321"/>
                    <a:gd name="T63" fmla="*/ 140 h 712"/>
                    <a:gd name="T64" fmla="*/ 41 w 1321"/>
                    <a:gd name="T65" fmla="*/ 116 h 712"/>
                    <a:gd name="T66" fmla="*/ 76 w 1321"/>
                    <a:gd name="T67" fmla="*/ 93 h 712"/>
                    <a:gd name="T68" fmla="*/ 122 w 1321"/>
                    <a:gd name="T69" fmla="*/ 74 h 712"/>
                    <a:gd name="T70" fmla="*/ 169 w 1321"/>
                    <a:gd name="T71" fmla="*/ 54 h 712"/>
                    <a:gd name="T72" fmla="*/ 223 w 1321"/>
                    <a:gd name="T73" fmla="*/ 38 h 712"/>
                    <a:gd name="T74" fmla="*/ 282 w 1321"/>
                    <a:gd name="T75" fmla="*/ 26 h 712"/>
                    <a:gd name="T76" fmla="*/ 342 w 1321"/>
                    <a:gd name="T77" fmla="*/ 14 h 712"/>
                    <a:gd name="T78" fmla="*/ 411 w 1321"/>
                    <a:gd name="T79" fmla="*/ 7 h 712"/>
                    <a:gd name="T80" fmla="*/ 480 w 1321"/>
                    <a:gd name="T81" fmla="*/ 4 h 712"/>
                    <a:gd name="T82" fmla="*/ 551 w 1321"/>
                    <a:gd name="T83" fmla="*/ 0 h 712"/>
                    <a:gd name="T84" fmla="*/ 551 w 1321"/>
                    <a:gd name="T85" fmla="*/ 0 h 712"/>
                    <a:gd name="T86" fmla="*/ 627 w 1321"/>
                    <a:gd name="T87" fmla="*/ 4 h 712"/>
                    <a:gd name="T88" fmla="*/ 700 w 1321"/>
                    <a:gd name="T89" fmla="*/ 7 h 712"/>
                    <a:gd name="T90" fmla="*/ 770 w 1321"/>
                    <a:gd name="T91" fmla="*/ 16 h 712"/>
                    <a:gd name="T92" fmla="*/ 835 w 1321"/>
                    <a:gd name="T93" fmla="*/ 28 h 712"/>
                    <a:gd name="T94" fmla="*/ 894 w 1321"/>
                    <a:gd name="T95" fmla="*/ 43 h 712"/>
                    <a:gd name="T96" fmla="*/ 949 w 1321"/>
                    <a:gd name="T97" fmla="*/ 61 h 712"/>
                    <a:gd name="T98" fmla="*/ 998 w 1321"/>
                    <a:gd name="T99" fmla="*/ 80 h 712"/>
                    <a:gd name="T100" fmla="*/ 1040 w 1321"/>
                    <a:gd name="T101" fmla="*/ 102 h 712"/>
                    <a:gd name="T102" fmla="*/ 1074 w 1321"/>
                    <a:gd name="T103" fmla="*/ 126 h 712"/>
                    <a:gd name="T104" fmla="*/ 1074 w 1321"/>
                    <a:gd name="T105" fmla="*/ 126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hlink"/>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1930" name="Text Box 26"/>
              <p:cNvSpPr txBox="1">
                <a:spLocks noChangeArrowheads="1"/>
              </p:cNvSpPr>
              <p:nvPr/>
            </p:nvSpPr>
            <p:spPr bwMode="auto">
              <a:xfrm>
                <a:off x="117" y="60"/>
                <a:ext cx="183"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defRPr/>
                </a:pPr>
                <a:r>
                  <a:rPr lang="zh-CN" altLang="zh-CN" sz="1800" b="1">
                    <a:solidFill>
                      <a:srgbClr val="FFFFFF"/>
                    </a:solidFill>
                    <a:effectLst>
                      <a:outerShdw blurRad="38100" dist="38100" dir="2700000" algn="tl">
                        <a:srgbClr val="C0C0C0"/>
                      </a:outerShdw>
                    </a:effectLst>
                    <a:latin typeface="Verdana" pitchFamily="34" charset="0"/>
                    <a:ea typeface="宋体" pitchFamily="2" charset="-122"/>
                  </a:rPr>
                  <a:t>C</a:t>
                </a:r>
              </a:p>
            </p:txBody>
          </p:sp>
        </p:grpSp>
        <p:grpSp>
          <p:nvGrpSpPr>
            <p:cNvPr id="421899" name="Group 27"/>
            <p:cNvGrpSpPr>
              <a:grpSpLocks/>
            </p:cNvGrpSpPr>
            <p:nvPr/>
          </p:nvGrpSpPr>
          <p:grpSpPr bwMode="auto">
            <a:xfrm>
              <a:off x="2967" y="2334"/>
              <a:ext cx="375" cy="360"/>
              <a:chOff x="0" y="0"/>
              <a:chExt cx="412" cy="392"/>
            </a:xfrm>
          </p:grpSpPr>
          <p:grpSp>
            <p:nvGrpSpPr>
              <p:cNvPr id="421920" name="Group 28"/>
              <p:cNvGrpSpPr>
                <a:grpSpLocks/>
              </p:cNvGrpSpPr>
              <p:nvPr/>
            </p:nvGrpSpPr>
            <p:grpSpPr bwMode="auto">
              <a:xfrm>
                <a:off x="0" y="0"/>
                <a:ext cx="412" cy="392"/>
                <a:chOff x="0" y="0"/>
                <a:chExt cx="1680" cy="1680"/>
              </a:xfrm>
            </p:grpSpPr>
            <p:sp>
              <p:nvSpPr>
                <p:cNvPr id="251933" name="Oval 29"/>
                <p:cNvSpPr>
                  <a:spLocks noChangeArrowheads="1"/>
                </p:cNvSpPr>
                <p:nvPr/>
              </p:nvSpPr>
              <p:spPr bwMode="auto">
                <a:xfrm>
                  <a:off x="0" y="0"/>
                  <a:ext cx="1680" cy="1680"/>
                </a:xfrm>
                <a:prstGeom prst="ellipse">
                  <a:avLst/>
                </a:prstGeom>
                <a:gradFill rotWithShape="1">
                  <a:gsLst>
                    <a:gs pos="0">
                      <a:schemeClr val="bg2"/>
                    </a:gs>
                    <a:gs pos="100000">
                      <a:schemeClr val="bg2">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421923" name="未知"/>
                <p:cNvSpPr>
                  <a:spLocks/>
                </p:cNvSpPr>
                <p:nvPr/>
              </p:nvSpPr>
              <p:spPr bwMode="auto">
                <a:xfrm>
                  <a:off x="192" y="28"/>
                  <a:ext cx="1296" cy="634"/>
                </a:xfrm>
                <a:custGeom>
                  <a:avLst/>
                  <a:gdLst>
                    <a:gd name="T0" fmla="*/ 1074 w 1321"/>
                    <a:gd name="T1" fmla="*/ 126 h 712"/>
                    <a:gd name="T2" fmla="*/ 1088 w 1321"/>
                    <a:gd name="T3" fmla="*/ 139 h 712"/>
                    <a:gd name="T4" fmla="*/ 1091 w 1321"/>
                    <a:gd name="T5" fmla="*/ 151 h 712"/>
                    <a:gd name="T6" fmla="*/ 1086 w 1321"/>
                    <a:gd name="T7" fmla="*/ 162 h 712"/>
                    <a:gd name="T8" fmla="*/ 1072 w 1321"/>
                    <a:gd name="T9" fmla="*/ 171 h 712"/>
                    <a:gd name="T10" fmla="*/ 1051 w 1321"/>
                    <a:gd name="T11" fmla="*/ 182 h 712"/>
                    <a:gd name="T12" fmla="*/ 1023 w 1321"/>
                    <a:gd name="T13" fmla="*/ 190 h 712"/>
                    <a:gd name="T14" fmla="*/ 988 w 1321"/>
                    <a:gd name="T15" fmla="*/ 197 h 712"/>
                    <a:gd name="T16" fmla="*/ 948 w 1321"/>
                    <a:gd name="T17" fmla="*/ 204 h 712"/>
                    <a:gd name="T18" fmla="*/ 902 w 1321"/>
                    <a:gd name="T19" fmla="*/ 209 h 712"/>
                    <a:gd name="T20" fmla="*/ 852 w 1321"/>
                    <a:gd name="T21" fmla="*/ 214 h 712"/>
                    <a:gd name="T22" fmla="*/ 799 w 1321"/>
                    <a:gd name="T23" fmla="*/ 216 h 712"/>
                    <a:gd name="T24" fmla="*/ 740 w 1321"/>
                    <a:gd name="T25" fmla="*/ 221 h 712"/>
                    <a:gd name="T26" fmla="*/ 681 w 1321"/>
                    <a:gd name="T27" fmla="*/ 222 h 712"/>
                    <a:gd name="T28" fmla="*/ 657 w 1321"/>
                    <a:gd name="T29" fmla="*/ 223 h 712"/>
                    <a:gd name="T30" fmla="*/ 393 w 1321"/>
                    <a:gd name="T31" fmla="*/ 223 h 712"/>
                    <a:gd name="T32" fmla="*/ 389 w 1321"/>
                    <a:gd name="T33" fmla="*/ 223 h 712"/>
                    <a:gd name="T34" fmla="*/ 337 w 1321"/>
                    <a:gd name="T35" fmla="*/ 222 h 712"/>
                    <a:gd name="T36" fmla="*/ 287 w 1321"/>
                    <a:gd name="T37" fmla="*/ 221 h 712"/>
                    <a:gd name="T38" fmla="*/ 240 w 1321"/>
                    <a:gd name="T39" fmla="*/ 218 h 712"/>
                    <a:gd name="T40" fmla="*/ 195 w 1321"/>
                    <a:gd name="T41" fmla="*/ 215 h 712"/>
                    <a:gd name="T42" fmla="*/ 155 w 1321"/>
                    <a:gd name="T43" fmla="*/ 212 h 712"/>
                    <a:gd name="T44" fmla="*/ 118 w 1321"/>
                    <a:gd name="T45" fmla="*/ 207 h 712"/>
                    <a:gd name="T46" fmla="*/ 82 w 1321"/>
                    <a:gd name="T47" fmla="*/ 203 h 712"/>
                    <a:gd name="T48" fmla="*/ 57 w 1321"/>
                    <a:gd name="T49" fmla="*/ 198 h 712"/>
                    <a:gd name="T50" fmla="*/ 29 w 1321"/>
                    <a:gd name="T51" fmla="*/ 191 h 712"/>
                    <a:gd name="T52" fmla="*/ 18 w 1321"/>
                    <a:gd name="T53" fmla="*/ 183 h 712"/>
                    <a:gd name="T54" fmla="*/ 6 w 1321"/>
                    <a:gd name="T55" fmla="*/ 174 h 712"/>
                    <a:gd name="T56" fmla="*/ 0 w 1321"/>
                    <a:gd name="T57" fmla="*/ 164 h 712"/>
                    <a:gd name="T58" fmla="*/ 0 w 1321"/>
                    <a:gd name="T59" fmla="*/ 163 h 712"/>
                    <a:gd name="T60" fmla="*/ 4 w 1321"/>
                    <a:gd name="T61" fmla="*/ 151 h 712"/>
                    <a:gd name="T62" fmla="*/ 16 w 1321"/>
                    <a:gd name="T63" fmla="*/ 140 h 712"/>
                    <a:gd name="T64" fmla="*/ 41 w 1321"/>
                    <a:gd name="T65" fmla="*/ 116 h 712"/>
                    <a:gd name="T66" fmla="*/ 76 w 1321"/>
                    <a:gd name="T67" fmla="*/ 93 h 712"/>
                    <a:gd name="T68" fmla="*/ 122 w 1321"/>
                    <a:gd name="T69" fmla="*/ 74 h 712"/>
                    <a:gd name="T70" fmla="*/ 169 w 1321"/>
                    <a:gd name="T71" fmla="*/ 54 h 712"/>
                    <a:gd name="T72" fmla="*/ 223 w 1321"/>
                    <a:gd name="T73" fmla="*/ 38 h 712"/>
                    <a:gd name="T74" fmla="*/ 282 w 1321"/>
                    <a:gd name="T75" fmla="*/ 26 h 712"/>
                    <a:gd name="T76" fmla="*/ 342 w 1321"/>
                    <a:gd name="T77" fmla="*/ 14 h 712"/>
                    <a:gd name="T78" fmla="*/ 411 w 1321"/>
                    <a:gd name="T79" fmla="*/ 7 h 712"/>
                    <a:gd name="T80" fmla="*/ 480 w 1321"/>
                    <a:gd name="T81" fmla="*/ 4 h 712"/>
                    <a:gd name="T82" fmla="*/ 551 w 1321"/>
                    <a:gd name="T83" fmla="*/ 0 h 712"/>
                    <a:gd name="T84" fmla="*/ 551 w 1321"/>
                    <a:gd name="T85" fmla="*/ 0 h 712"/>
                    <a:gd name="T86" fmla="*/ 627 w 1321"/>
                    <a:gd name="T87" fmla="*/ 4 h 712"/>
                    <a:gd name="T88" fmla="*/ 700 w 1321"/>
                    <a:gd name="T89" fmla="*/ 7 h 712"/>
                    <a:gd name="T90" fmla="*/ 770 w 1321"/>
                    <a:gd name="T91" fmla="*/ 16 h 712"/>
                    <a:gd name="T92" fmla="*/ 835 w 1321"/>
                    <a:gd name="T93" fmla="*/ 28 h 712"/>
                    <a:gd name="T94" fmla="*/ 894 w 1321"/>
                    <a:gd name="T95" fmla="*/ 43 h 712"/>
                    <a:gd name="T96" fmla="*/ 949 w 1321"/>
                    <a:gd name="T97" fmla="*/ 61 h 712"/>
                    <a:gd name="T98" fmla="*/ 998 w 1321"/>
                    <a:gd name="T99" fmla="*/ 80 h 712"/>
                    <a:gd name="T100" fmla="*/ 1040 w 1321"/>
                    <a:gd name="T101" fmla="*/ 102 h 712"/>
                    <a:gd name="T102" fmla="*/ 1074 w 1321"/>
                    <a:gd name="T103" fmla="*/ 126 h 712"/>
                    <a:gd name="T104" fmla="*/ 1074 w 1321"/>
                    <a:gd name="T105" fmla="*/ 126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bg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1935" name="Text Box 31"/>
              <p:cNvSpPr txBox="1">
                <a:spLocks noChangeArrowheads="1"/>
              </p:cNvSpPr>
              <p:nvPr/>
            </p:nvSpPr>
            <p:spPr bwMode="auto">
              <a:xfrm>
                <a:off x="129" y="21"/>
                <a:ext cx="196"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defRPr/>
                </a:pPr>
                <a:r>
                  <a:rPr lang="zh-CN" altLang="zh-CN" sz="1800" b="1">
                    <a:solidFill>
                      <a:srgbClr val="FFFFFF"/>
                    </a:solidFill>
                    <a:effectLst>
                      <a:outerShdw blurRad="38100" dist="38100" dir="2700000" algn="tl">
                        <a:srgbClr val="C0C0C0"/>
                      </a:outerShdw>
                    </a:effectLst>
                    <a:latin typeface="Verdana" pitchFamily="34" charset="0"/>
                    <a:ea typeface="宋体" pitchFamily="2" charset="-122"/>
                  </a:rPr>
                  <a:t>D</a:t>
                </a:r>
              </a:p>
            </p:txBody>
          </p:sp>
        </p:grpSp>
        <p:grpSp>
          <p:nvGrpSpPr>
            <p:cNvPr id="421900" name="Group 32"/>
            <p:cNvGrpSpPr>
              <a:grpSpLocks/>
            </p:cNvGrpSpPr>
            <p:nvPr/>
          </p:nvGrpSpPr>
          <p:grpSpPr bwMode="auto">
            <a:xfrm>
              <a:off x="1091" y="1055"/>
              <a:ext cx="393" cy="397"/>
              <a:chOff x="0" y="0"/>
              <a:chExt cx="432" cy="432"/>
            </a:xfrm>
          </p:grpSpPr>
          <p:grpSp>
            <p:nvGrpSpPr>
              <p:cNvPr id="421916" name="Group 33"/>
              <p:cNvGrpSpPr>
                <a:grpSpLocks/>
              </p:cNvGrpSpPr>
              <p:nvPr/>
            </p:nvGrpSpPr>
            <p:grpSpPr bwMode="auto">
              <a:xfrm>
                <a:off x="0" y="0"/>
                <a:ext cx="432" cy="432"/>
                <a:chOff x="0" y="0"/>
                <a:chExt cx="1680" cy="1680"/>
              </a:xfrm>
            </p:grpSpPr>
            <p:sp>
              <p:nvSpPr>
                <p:cNvPr id="251938" name="Oval 34"/>
                <p:cNvSpPr>
                  <a:spLocks noChangeArrowheads="1"/>
                </p:cNvSpPr>
                <p:nvPr/>
              </p:nvSpPr>
              <p:spPr bwMode="auto">
                <a:xfrm>
                  <a:off x="0" y="0"/>
                  <a:ext cx="1680" cy="1680"/>
                </a:xfrm>
                <a:prstGeom prst="ellipse">
                  <a:avLst/>
                </a:prstGeom>
                <a:gradFill rotWithShape="1">
                  <a:gsLst>
                    <a:gs pos="0">
                      <a:schemeClr val="accent1"/>
                    </a:gs>
                    <a:gs pos="100000">
                      <a:schemeClr val="accent1">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421919" name="未知"/>
                <p:cNvSpPr>
                  <a:spLocks/>
                </p:cNvSpPr>
                <p:nvPr/>
              </p:nvSpPr>
              <p:spPr bwMode="auto">
                <a:xfrm>
                  <a:off x="192" y="28"/>
                  <a:ext cx="1296" cy="634"/>
                </a:xfrm>
                <a:custGeom>
                  <a:avLst/>
                  <a:gdLst>
                    <a:gd name="T0" fmla="*/ 1074 w 1321"/>
                    <a:gd name="T1" fmla="*/ 126 h 712"/>
                    <a:gd name="T2" fmla="*/ 1088 w 1321"/>
                    <a:gd name="T3" fmla="*/ 139 h 712"/>
                    <a:gd name="T4" fmla="*/ 1091 w 1321"/>
                    <a:gd name="T5" fmla="*/ 151 h 712"/>
                    <a:gd name="T6" fmla="*/ 1086 w 1321"/>
                    <a:gd name="T7" fmla="*/ 162 h 712"/>
                    <a:gd name="T8" fmla="*/ 1072 w 1321"/>
                    <a:gd name="T9" fmla="*/ 171 h 712"/>
                    <a:gd name="T10" fmla="*/ 1051 w 1321"/>
                    <a:gd name="T11" fmla="*/ 182 h 712"/>
                    <a:gd name="T12" fmla="*/ 1023 w 1321"/>
                    <a:gd name="T13" fmla="*/ 190 h 712"/>
                    <a:gd name="T14" fmla="*/ 988 w 1321"/>
                    <a:gd name="T15" fmla="*/ 197 h 712"/>
                    <a:gd name="T16" fmla="*/ 948 w 1321"/>
                    <a:gd name="T17" fmla="*/ 204 h 712"/>
                    <a:gd name="T18" fmla="*/ 902 w 1321"/>
                    <a:gd name="T19" fmla="*/ 209 h 712"/>
                    <a:gd name="T20" fmla="*/ 852 w 1321"/>
                    <a:gd name="T21" fmla="*/ 214 h 712"/>
                    <a:gd name="T22" fmla="*/ 799 w 1321"/>
                    <a:gd name="T23" fmla="*/ 216 h 712"/>
                    <a:gd name="T24" fmla="*/ 740 w 1321"/>
                    <a:gd name="T25" fmla="*/ 221 h 712"/>
                    <a:gd name="T26" fmla="*/ 681 w 1321"/>
                    <a:gd name="T27" fmla="*/ 222 h 712"/>
                    <a:gd name="T28" fmla="*/ 657 w 1321"/>
                    <a:gd name="T29" fmla="*/ 223 h 712"/>
                    <a:gd name="T30" fmla="*/ 393 w 1321"/>
                    <a:gd name="T31" fmla="*/ 223 h 712"/>
                    <a:gd name="T32" fmla="*/ 389 w 1321"/>
                    <a:gd name="T33" fmla="*/ 223 h 712"/>
                    <a:gd name="T34" fmla="*/ 337 w 1321"/>
                    <a:gd name="T35" fmla="*/ 222 h 712"/>
                    <a:gd name="T36" fmla="*/ 287 w 1321"/>
                    <a:gd name="T37" fmla="*/ 221 h 712"/>
                    <a:gd name="T38" fmla="*/ 240 w 1321"/>
                    <a:gd name="T39" fmla="*/ 218 h 712"/>
                    <a:gd name="T40" fmla="*/ 195 w 1321"/>
                    <a:gd name="T41" fmla="*/ 215 h 712"/>
                    <a:gd name="T42" fmla="*/ 155 w 1321"/>
                    <a:gd name="T43" fmla="*/ 212 h 712"/>
                    <a:gd name="T44" fmla="*/ 118 w 1321"/>
                    <a:gd name="T45" fmla="*/ 207 h 712"/>
                    <a:gd name="T46" fmla="*/ 82 w 1321"/>
                    <a:gd name="T47" fmla="*/ 203 h 712"/>
                    <a:gd name="T48" fmla="*/ 57 w 1321"/>
                    <a:gd name="T49" fmla="*/ 198 h 712"/>
                    <a:gd name="T50" fmla="*/ 29 w 1321"/>
                    <a:gd name="T51" fmla="*/ 191 h 712"/>
                    <a:gd name="T52" fmla="*/ 18 w 1321"/>
                    <a:gd name="T53" fmla="*/ 183 h 712"/>
                    <a:gd name="T54" fmla="*/ 6 w 1321"/>
                    <a:gd name="T55" fmla="*/ 174 h 712"/>
                    <a:gd name="T56" fmla="*/ 0 w 1321"/>
                    <a:gd name="T57" fmla="*/ 164 h 712"/>
                    <a:gd name="T58" fmla="*/ 0 w 1321"/>
                    <a:gd name="T59" fmla="*/ 163 h 712"/>
                    <a:gd name="T60" fmla="*/ 4 w 1321"/>
                    <a:gd name="T61" fmla="*/ 151 h 712"/>
                    <a:gd name="T62" fmla="*/ 16 w 1321"/>
                    <a:gd name="T63" fmla="*/ 140 h 712"/>
                    <a:gd name="T64" fmla="*/ 41 w 1321"/>
                    <a:gd name="T65" fmla="*/ 116 h 712"/>
                    <a:gd name="T66" fmla="*/ 76 w 1321"/>
                    <a:gd name="T67" fmla="*/ 93 h 712"/>
                    <a:gd name="T68" fmla="*/ 122 w 1321"/>
                    <a:gd name="T69" fmla="*/ 74 h 712"/>
                    <a:gd name="T70" fmla="*/ 169 w 1321"/>
                    <a:gd name="T71" fmla="*/ 54 h 712"/>
                    <a:gd name="T72" fmla="*/ 223 w 1321"/>
                    <a:gd name="T73" fmla="*/ 38 h 712"/>
                    <a:gd name="T74" fmla="*/ 282 w 1321"/>
                    <a:gd name="T75" fmla="*/ 26 h 712"/>
                    <a:gd name="T76" fmla="*/ 342 w 1321"/>
                    <a:gd name="T77" fmla="*/ 14 h 712"/>
                    <a:gd name="T78" fmla="*/ 411 w 1321"/>
                    <a:gd name="T79" fmla="*/ 7 h 712"/>
                    <a:gd name="T80" fmla="*/ 480 w 1321"/>
                    <a:gd name="T81" fmla="*/ 4 h 712"/>
                    <a:gd name="T82" fmla="*/ 551 w 1321"/>
                    <a:gd name="T83" fmla="*/ 0 h 712"/>
                    <a:gd name="T84" fmla="*/ 551 w 1321"/>
                    <a:gd name="T85" fmla="*/ 0 h 712"/>
                    <a:gd name="T86" fmla="*/ 627 w 1321"/>
                    <a:gd name="T87" fmla="*/ 4 h 712"/>
                    <a:gd name="T88" fmla="*/ 700 w 1321"/>
                    <a:gd name="T89" fmla="*/ 7 h 712"/>
                    <a:gd name="T90" fmla="*/ 770 w 1321"/>
                    <a:gd name="T91" fmla="*/ 16 h 712"/>
                    <a:gd name="T92" fmla="*/ 835 w 1321"/>
                    <a:gd name="T93" fmla="*/ 28 h 712"/>
                    <a:gd name="T94" fmla="*/ 894 w 1321"/>
                    <a:gd name="T95" fmla="*/ 43 h 712"/>
                    <a:gd name="T96" fmla="*/ 949 w 1321"/>
                    <a:gd name="T97" fmla="*/ 61 h 712"/>
                    <a:gd name="T98" fmla="*/ 998 w 1321"/>
                    <a:gd name="T99" fmla="*/ 80 h 712"/>
                    <a:gd name="T100" fmla="*/ 1040 w 1321"/>
                    <a:gd name="T101" fmla="*/ 102 h 712"/>
                    <a:gd name="T102" fmla="*/ 1074 w 1321"/>
                    <a:gd name="T103" fmla="*/ 126 h 712"/>
                    <a:gd name="T104" fmla="*/ 1074 w 1321"/>
                    <a:gd name="T105" fmla="*/ 126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1940" name="Text Box 36"/>
              <p:cNvSpPr txBox="1">
                <a:spLocks noChangeArrowheads="1"/>
              </p:cNvSpPr>
              <p:nvPr/>
            </p:nvSpPr>
            <p:spPr bwMode="auto">
              <a:xfrm>
                <a:off x="130" y="48"/>
                <a:ext cx="189"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defRPr/>
                </a:pPr>
                <a:r>
                  <a:rPr lang="zh-CN" altLang="zh-CN" sz="1800" b="1">
                    <a:solidFill>
                      <a:srgbClr val="FFFFFF"/>
                    </a:solidFill>
                    <a:effectLst>
                      <a:outerShdw blurRad="38100" dist="38100" dir="2700000" algn="tl">
                        <a:srgbClr val="C0C0C0"/>
                      </a:outerShdw>
                    </a:effectLst>
                    <a:latin typeface="Verdana" pitchFamily="34" charset="0"/>
                    <a:ea typeface="宋体" pitchFamily="2" charset="-122"/>
                  </a:rPr>
                  <a:t>A</a:t>
                </a:r>
              </a:p>
            </p:txBody>
          </p:sp>
        </p:grpSp>
        <p:sp>
          <p:nvSpPr>
            <p:cNvPr id="251941" name="Oval 37"/>
            <p:cNvSpPr>
              <a:spLocks noChangeArrowheads="1"/>
            </p:cNvSpPr>
            <p:nvPr/>
          </p:nvSpPr>
          <p:spPr bwMode="auto">
            <a:xfrm rot="18227093">
              <a:off x="2920" y="2238"/>
              <a:ext cx="75" cy="79"/>
            </a:xfrm>
            <a:prstGeom prst="ellipse">
              <a:avLst/>
            </a:prstGeom>
            <a:gradFill rotWithShape="1">
              <a:gsLst>
                <a:gs pos="0">
                  <a:schemeClr val="bg2"/>
                </a:gs>
                <a:gs pos="100000">
                  <a:schemeClr val="bg2">
                    <a:gamma/>
                    <a:shade val="66667"/>
                    <a:invGamma/>
                  </a:schemeClr>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251942" name="Oval 38"/>
            <p:cNvSpPr>
              <a:spLocks noChangeArrowheads="1"/>
            </p:cNvSpPr>
            <p:nvPr/>
          </p:nvSpPr>
          <p:spPr bwMode="auto">
            <a:xfrm rot="18227093">
              <a:off x="2832" y="2150"/>
              <a:ext cx="75" cy="79"/>
            </a:xfrm>
            <a:prstGeom prst="ellipse">
              <a:avLst/>
            </a:prstGeom>
            <a:gradFill rotWithShape="1">
              <a:gsLst>
                <a:gs pos="0">
                  <a:schemeClr val="bg2"/>
                </a:gs>
                <a:gs pos="100000">
                  <a:schemeClr val="bg2">
                    <a:gamma/>
                    <a:shade val="66667"/>
                    <a:invGamma/>
                  </a:schemeClr>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grpSp>
          <p:nvGrpSpPr>
            <p:cNvPr id="421903" name="Group 39"/>
            <p:cNvGrpSpPr>
              <a:grpSpLocks/>
            </p:cNvGrpSpPr>
            <p:nvPr/>
          </p:nvGrpSpPr>
          <p:grpSpPr bwMode="auto">
            <a:xfrm>
              <a:off x="1527" y="1319"/>
              <a:ext cx="210" cy="120"/>
              <a:chOff x="0" y="0"/>
              <a:chExt cx="231" cy="130"/>
            </a:xfrm>
          </p:grpSpPr>
          <p:sp>
            <p:nvSpPr>
              <p:cNvPr id="251944" name="Oval 40"/>
              <p:cNvSpPr>
                <a:spLocks noChangeArrowheads="1"/>
              </p:cNvSpPr>
              <p:nvPr/>
            </p:nvSpPr>
            <p:spPr bwMode="auto">
              <a:xfrm rot="18227093">
                <a:off x="0" y="0"/>
                <a:ext cx="81" cy="87"/>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251945" name="Oval 41"/>
              <p:cNvSpPr>
                <a:spLocks noChangeArrowheads="1"/>
              </p:cNvSpPr>
              <p:nvPr/>
            </p:nvSpPr>
            <p:spPr bwMode="auto">
              <a:xfrm rot="18227093">
                <a:off x="141" y="39"/>
                <a:ext cx="81" cy="88"/>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grpSp>
        <p:grpSp>
          <p:nvGrpSpPr>
            <p:cNvPr id="421904" name="Group 42"/>
            <p:cNvGrpSpPr>
              <a:grpSpLocks/>
            </p:cNvGrpSpPr>
            <p:nvPr/>
          </p:nvGrpSpPr>
          <p:grpSpPr bwMode="auto">
            <a:xfrm>
              <a:off x="2313" y="727"/>
              <a:ext cx="79" cy="239"/>
              <a:chOff x="0" y="0"/>
              <a:chExt cx="87" cy="260"/>
            </a:xfrm>
          </p:grpSpPr>
          <p:sp>
            <p:nvSpPr>
              <p:cNvPr id="251947" name="Oval 43"/>
              <p:cNvSpPr>
                <a:spLocks noChangeArrowheads="1"/>
              </p:cNvSpPr>
              <p:nvPr/>
            </p:nvSpPr>
            <p:spPr bwMode="auto">
              <a:xfrm rot="18227093">
                <a:off x="3" y="-3"/>
                <a:ext cx="82"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251948" name="Oval 44"/>
              <p:cNvSpPr>
                <a:spLocks noChangeArrowheads="1"/>
              </p:cNvSpPr>
              <p:nvPr/>
            </p:nvSpPr>
            <p:spPr bwMode="auto">
              <a:xfrm rot="18227093">
                <a:off x="3" y="169"/>
                <a:ext cx="82"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grpSp>
        <p:sp>
          <p:nvSpPr>
            <p:cNvPr id="251949" name="Oval 45"/>
            <p:cNvSpPr>
              <a:spLocks noChangeArrowheads="1"/>
            </p:cNvSpPr>
            <p:nvPr/>
          </p:nvSpPr>
          <p:spPr bwMode="auto">
            <a:xfrm rot="18227093">
              <a:off x="3149" y="1328"/>
              <a:ext cx="75"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251950" name="Oval 46"/>
            <p:cNvSpPr>
              <a:spLocks noChangeArrowheads="1"/>
            </p:cNvSpPr>
            <p:nvPr/>
          </p:nvSpPr>
          <p:spPr bwMode="auto">
            <a:xfrm rot="18227093">
              <a:off x="3007" y="1400"/>
              <a:ext cx="75"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cap="flat"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421907" name="Text Box 47"/>
            <p:cNvSpPr txBox="1">
              <a:spLocks noChangeArrowheads="1"/>
            </p:cNvSpPr>
            <p:nvPr/>
          </p:nvSpPr>
          <p:spPr bwMode="auto">
            <a:xfrm>
              <a:off x="0" y="1143"/>
              <a:ext cx="10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a:buFontTx/>
                <a:buNone/>
              </a:pPr>
              <a:r>
                <a:rPr lang="zh-CN" altLang="en-US" sz="1800" b="1">
                  <a:solidFill>
                    <a:srgbClr val="000000"/>
                  </a:solidFill>
                  <a:ea typeface="宋体" pitchFamily="2" charset="-122"/>
                </a:rPr>
                <a:t>审计造假</a:t>
              </a:r>
            </a:p>
          </p:txBody>
        </p:sp>
        <p:sp>
          <p:nvSpPr>
            <p:cNvPr id="421908" name="Text Box 48"/>
            <p:cNvSpPr txBox="1">
              <a:spLocks noChangeArrowheads="1"/>
            </p:cNvSpPr>
            <p:nvPr/>
          </p:nvSpPr>
          <p:spPr bwMode="auto">
            <a:xfrm>
              <a:off x="1152" y="0"/>
              <a:ext cx="24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a:buFontTx/>
                <a:buNone/>
              </a:pPr>
              <a:r>
                <a:rPr lang="zh-CN" altLang="en-US" sz="1800" b="1">
                  <a:solidFill>
                    <a:srgbClr val="000000"/>
                  </a:solidFill>
                  <a:ea typeface="宋体" pitchFamily="2" charset="-122"/>
                </a:rPr>
                <a:t>采用不正当手段招揽客户</a:t>
              </a:r>
            </a:p>
          </p:txBody>
        </p:sp>
        <p:sp>
          <p:nvSpPr>
            <p:cNvPr id="421909" name="Text Box 49"/>
            <p:cNvSpPr txBox="1">
              <a:spLocks noChangeArrowheads="1"/>
            </p:cNvSpPr>
            <p:nvPr/>
          </p:nvSpPr>
          <p:spPr bwMode="auto">
            <a:xfrm>
              <a:off x="3709" y="1151"/>
              <a:ext cx="10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a:buFontTx/>
                <a:buNone/>
              </a:pPr>
              <a:r>
                <a:rPr lang="zh-CN" altLang="en-US" sz="1800" b="1">
                  <a:solidFill>
                    <a:srgbClr val="000000"/>
                  </a:solidFill>
                  <a:ea typeface="宋体" pitchFamily="2" charset="-122"/>
                </a:rPr>
                <a:t>承接不能胜任业务</a:t>
              </a:r>
            </a:p>
          </p:txBody>
        </p:sp>
        <p:sp>
          <p:nvSpPr>
            <p:cNvPr id="421910" name="Text Box 50"/>
            <p:cNvSpPr txBox="1">
              <a:spLocks noChangeArrowheads="1"/>
            </p:cNvSpPr>
            <p:nvPr/>
          </p:nvSpPr>
          <p:spPr bwMode="auto">
            <a:xfrm>
              <a:off x="218" y="2466"/>
              <a:ext cx="10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a:buFontTx/>
                <a:buNone/>
              </a:pPr>
              <a:r>
                <a:rPr lang="zh-CN" altLang="en-US" sz="1800" b="1">
                  <a:solidFill>
                    <a:srgbClr val="000000"/>
                  </a:solidFill>
                  <a:ea typeface="宋体" pitchFamily="2" charset="-122"/>
                </a:rPr>
                <a:t>收费不合理</a:t>
              </a:r>
            </a:p>
          </p:txBody>
        </p:sp>
        <p:sp>
          <p:nvSpPr>
            <p:cNvPr id="421911" name="Text Box 51"/>
            <p:cNvSpPr txBox="1">
              <a:spLocks noChangeArrowheads="1"/>
            </p:cNvSpPr>
            <p:nvPr/>
          </p:nvSpPr>
          <p:spPr bwMode="auto">
            <a:xfrm>
              <a:off x="3360" y="2466"/>
              <a:ext cx="10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ctr">
                <a:buFontTx/>
                <a:buNone/>
              </a:pPr>
              <a:r>
                <a:rPr lang="zh-CN" altLang="en-US" sz="1800" b="1">
                  <a:solidFill>
                    <a:srgbClr val="000000"/>
                  </a:solidFill>
                  <a:ea typeface="宋体" pitchFamily="2" charset="-122"/>
                </a:rPr>
                <a:t>泄露客户商业秘密</a:t>
              </a:r>
            </a:p>
          </p:txBody>
        </p:sp>
      </p:grpSp>
    </p:spTree>
    <p:extLst>
      <p:ext uri="{BB962C8B-B14F-4D97-AF65-F5344CB8AC3E}">
        <p14:creationId xmlns:p14="http://schemas.microsoft.com/office/powerpoint/2010/main" val="3526937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nvSpPr>
        <p:spPr bwMode="auto">
          <a:xfrm>
            <a:off x="624417" y="692151"/>
            <a:ext cx="10972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buFontTx/>
              <a:buNone/>
            </a:pPr>
            <a:r>
              <a:rPr lang="zh-CN" altLang="en-US" sz="3600" dirty="0">
                <a:solidFill>
                  <a:srgbClr val="000000"/>
                </a:solidFill>
                <a:latin typeface="黑体" panose="02010609060101010101" pitchFamily="49" charset="-122"/>
                <a:ea typeface="黑体" panose="02010609060101010101" pitchFamily="49" charset="-122"/>
              </a:rPr>
              <a:t>注册会计师执业中存在伦理问题的成因</a:t>
            </a:r>
            <a:r>
              <a:rPr lang="zh-CN" altLang="en-US" sz="5400" dirty="0">
                <a:solidFill>
                  <a:srgbClr val="000000"/>
                </a:solidFill>
                <a:latin typeface="黑体" panose="02010609060101010101" pitchFamily="49" charset="-122"/>
                <a:ea typeface="黑体" panose="02010609060101010101" pitchFamily="49" charset="-122"/>
              </a:rPr>
              <a:t> </a:t>
            </a:r>
          </a:p>
        </p:txBody>
      </p:sp>
      <p:grpSp>
        <p:nvGrpSpPr>
          <p:cNvPr id="422915" name="Group 3"/>
          <p:cNvGrpSpPr>
            <a:grpSpLocks/>
          </p:cNvGrpSpPr>
          <p:nvPr/>
        </p:nvGrpSpPr>
        <p:grpSpPr bwMode="auto">
          <a:xfrm>
            <a:off x="1390651" y="2060575"/>
            <a:ext cx="8940800" cy="4114800"/>
            <a:chOff x="0" y="0"/>
            <a:chExt cx="4224" cy="2592"/>
          </a:xfrm>
        </p:grpSpPr>
        <p:sp>
          <p:nvSpPr>
            <p:cNvPr id="422916" name="AutoShape 4"/>
            <p:cNvSpPr>
              <a:spLocks noChangeArrowheads="1"/>
            </p:cNvSpPr>
            <p:nvPr/>
          </p:nvSpPr>
          <p:spPr bwMode="auto">
            <a:xfrm>
              <a:off x="3203" y="867"/>
              <a:ext cx="1021" cy="1725"/>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22917" name="AutoShape 5"/>
            <p:cNvSpPr>
              <a:spLocks noChangeArrowheads="1"/>
            </p:cNvSpPr>
            <p:nvPr/>
          </p:nvSpPr>
          <p:spPr bwMode="auto">
            <a:xfrm>
              <a:off x="2135" y="867"/>
              <a:ext cx="1015" cy="1725"/>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22918" name="AutoShape 6"/>
            <p:cNvSpPr>
              <a:spLocks noChangeArrowheads="1"/>
            </p:cNvSpPr>
            <p:nvPr/>
          </p:nvSpPr>
          <p:spPr bwMode="auto">
            <a:xfrm>
              <a:off x="1075" y="867"/>
              <a:ext cx="985" cy="1725"/>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22919" name="AutoShape 7"/>
            <p:cNvSpPr>
              <a:spLocks noChangeArrowheads="1"/>
            </p:cNvSpPr>
            <p:nvPr/>
          </p:nvSpPr>
          <p:spPr bwMode="auto">
            <a:xfrm>
              <a:off x="0" y="867"/>
              <a:ext cx="1021" cy="1725"/>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grpSp>
          <p:nvGrpSpPr>
            <p:cNvPr id="422920" name="Group 8"/>
            <p:cNvGrpSpPr>
              <a:grpSpLocks/>
            </p:cNvGrpSpPr>
            <p:nvPr/>
          </p:nvGrpSpPr>
          <p:grpSpPr bwMode="auto">
            <a:xfrm>
              <a:off x="139" y="0"/>
              <a:ext cx="3714" cy="590"/>
              <a:chOff x="0" y="0"/>
              <a:chExt cx="4080" cy="720"/>
            </a:xfrm>
          </p:grpSpPr>
          <p:sp>
            <p:nvSpPr>
              <p:cNvPr id="252937" name="Rectangle 9"/>
              <p:cNvSpPr>
                <a:spLocks noChangeArrowheads="1"/>
              </p:cNvSpPr>
              <p:nvPr/>
            </p:nvSpPr>
            <p:spPr bwMode="auto">
              <a:xfrm rot="3419336">
                <a:off x="0" y="48"/>
                <a:ext cx="672" cy="672"/>
              </a:xfrm>
              <a:prstGeom prst="rect">
                <a:avLst/>
              </a:prstGeom>
              <a:gradFill rotWithShape="1">
                <a:gsLst>
                  <a:gs pos="0">
                    <a:schemeClr val="hlink"/>
                  </a:gs>
                  <a:gs pos="100000">
                    <a:schemeClr val="hlink">
                      <a:gamma/>
                      <a:shade val="46275"/>
                      <a:invGamma/>
                    </a:schemeClr>
                  </a:gs>
                </a:gsLst>
                <a:lin ang="5400000" scaled="1"/>
              </a:gradFill>
              <a:ln w="9525" cap="flat" cmpd="sng">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1" hangingPunct="1">
                  <a:buFontTx/>
                  <a:buNone/>
                  <a:defRPr/>
                </a:pPr>
                <a:endParaRPr lang="zh-CN" altLang="en-US" sz="1800">
                  <a:solidFill>
                    <a:srgbClr val="000000"/>
                  </a:solidFill>
                  <a:ea typeface="宋体" pitchFamily="2" charset="-122"/>
                </a:endParaRPr>
              </a:p>
            </p:txBody>
          </p:sp>
          <p:grpSp>
            <p:nvGrpSpPr>
              <p:cNvPr id="422930" name="Group 10"/>
              <p:cNvGrpSpPr>
                <a:grpSpLocks/>
              </p:cNvGrpSpPr>
              <p:nvPr/>
            </p:nvGrpSpPr>
            <p:grpSpPr bwMode="auto">
              <a:xfrm>
                <a:off x="672" y="144"/>
                <a:ext cx="624" cy="96"/>
                <a:chOff x="0" y="0"/>
                <a:chExt cx="468" cy="244"/>
              </a:xfrm>
            </p:grpSpPr>
            <p:sp>
              <p:nvSpPr>
                <p:cNvPr id="422944" name="Oval 11"/>
                <p:cNvSpPr>
                  <a:spLocks noChangeArrowheads="1"/>
                </p:cNvSpPr>
                <p:nvPr/>
              </p:nvSpPr>
              <p:spPr bwMode="auto">
                <a:xfrm>
                  <a:off x="0" y="0"/>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22945" name="Rectangle 12"/>
                <p:cNvSpPr>
                  <a:spLocks noChangeArrowheads="1"/>
                </p:cNvSpPr>
                <p:nvPr/>
              </p:nvSpPr>
              <p:spPr bwMode="auto">
                <a:xfrm>
                  <a:off x="45" y="2"/>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252941" name="Oval 13"/>
                <p:cNvSpPr>
                  <a:spLocks noChangeArrowheads="1"/>
                </p:cNvSpPr>
                <p:nvPr/>
              </p:nvSpPr>
              <p:spPr bwMode="auto">
                <a:xfrm>
                  <a:off x="397" y="3"/>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252942" name="Oval 14"/>
                <p:cNvSpPr>
                  <a:spLocks noChangeArrowheads="1"/>
                </p:cNvSpPr>
                <p:nvPr/>
              </p:nvSpPr>
              <p:spPr bwMode="auto">
                <a:xfrm>
                  <a:off x="435" y="81"/>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grpSp>
          <p:sp>
            <p:nvSpPr>
              <p:cNvPr id="422931" name="Rectangle 15"/>
              <p:cNvSpPr>
                <a:spLocks noChangeArrowheads="1"/>
              </p:cNvSpPr>
              <p:nvPr/>
            </p:nvSpPr>
            <p:spPr bwMode="auto">
              <a:xfrm rot="3419336">
                <a:off x="1152" y="0"/>
                <a:ext cx="672" cy="672"/>
              </a:xfrm>
              <a:prstGeom prst="rect">
                <a:avLst/>
              </a:prstGeom>
              <a:solidFill>
                <a:schemeClr val="accent1"/>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1" hangingPunct="1">
                  <a:buFontTx/>
                  <a:buNone/>
                </a:pPr>
                <a:endParaRPr lang="zh-CN" altLang="en-US" sz="1800">
                  <a:solidFill>
                    <a:srgbClr val="000000"/>
                  </a:solidFill>
                  <a:ea typeface="宋体" pitchFamily="2" charset="-122"/>
                </a:endParaRPr>
              </a:p>
            </p:txBody>
          </p:sp>
          <p:grpSp>
            <p:nvGrpSpPr>
              <p:cNvPr id="422932" name="Group 16"/>
              <p:cNvGrpSpPr>
                <a:grpSpLocks/>
              </p:cNvGrpSpPr>
              <p:nvPr/>
            </p:nvGrpSpPr>
            <p:grpSpPr bwMode="auto">
              <a:xfrm>
                <a:off x="1824" y="144"/>
                <a:ext cx="624" cy="96"/>
                <a:chOff x="0" y="0"/>
                <a:chExt cx="468" cy="244"/>
              </a:xfrm>
            </p:grpSpPr>
            <p:sp>
              <p:nvSpPr>
                <p:cNvPr id="422940" name="Oval 17"/>
                <p:cNvSpPr>
                  <a:spLocks noChangeArrowheads="1"/>
                </p:cNvSpPr>
                <p:nvPr/>
              </p:nvSpPr>
              <p:spPr bwMode="auto">
                <a:xfrm>
                  <a:off x="0" y="0"/>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22941" name="Rectangle 18"/>
                <p:cNvSpPr>
                  <a:spLocks noChangeArrowheads="1"/>
                </p:cNvSpPr>
                <p:nvPr/>
              </p:nvSpPr>
              <p:spPr bwMode="auto">
                <a:xfrm>
                  <a:off x="45" y="2"/>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252947" name="Oval 19"/>
                <p:cNvSpPr>
                  <a:spLocks noChangeArrowheads="1"/>
                </p:cNvSpPr>
                <p:nvPr/>
              </p:nvSpPr>
              <p:spPr bwMode="auto">
                <a:xfrm>
                  <a:off x="397" y="3"/>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252948" name="Oval 20"/>
                <p:cNvSpPr>
                  <a:spLocks noChangeArrowheads="1"/>
                </p:cNvSpPr>
                <p:nvPr/>
              </p:nvSpPr>
              <p:spPr bwMode="auto">
                <a:xfrm>
                  <a:off x="435" y="81"/>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grpSp>
          <p:sp>
            <p:nvSpPr>
              <p:cNvPr id="252949" name="Rectangle 21"/>
              <p:cNvSpPr>
                <a:spLocks noChangeArrowheads="1"/>
              </p:cNvSpPr>
              <p:nvPr/>
            </p:nvSpPr>
            <p:spPr bwMode="auto">
              <a:xfrm rot="3419336">
                <a:off x="2256" y="2"/>
                <a:ext cx="671" cy="669"/>
              </a:xfrm>
              <a:prstGeom prst="rect">
                <a:avLst/>
              </a:prstGeom>
              <a:gradFill rotWithShape="1">
                <a:gsLst>
                  <a:gs pos="0">
                    <a:schemeClr val="hlink"/>
                  </a:gs>
                  <a:gs pos="100000">
                    <a:schemeClr val="hlink">
                      <a:gamma/>
                      <a:shade val="46275"/>
                      <a:invGamma/>
                    </a:schemeClr>
                  </a:gs>
                </a:gsLst>
                <a:lin ang="5400000" scaled="1"/>
              </a:gradFill>
              <a:ln w="9525" cap="flat" cmpd="sng">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1" hangingPunct="1">
                  <a:buFontTx/>
                  <a:buNone/>
                  <a:defRPr/>
                </a:pPr>
                <a:endParaRPr lang="zh-CN" altLang="en-US" sz="1800">
                  <a:solidFill>
                    <a:srgbClr val="000000"/>
                  </a:solidFill>
                  <a:ea typeface="宋体" pitchFamily="2" charset="-122"/>
                </a:endParaRPr>
              </a:p>
            </p:txBody>
          </p:sp>
          <p:grpSp>
            <p:nvGrpSpPr>
              <p:cNvPr id="422934" name="Group 22"/>
              <p:cNvGrpSpPr>
                <a:grpSpLocks/>
              </p:cNvGrpSpPr>
              <p:nvPr/>
            </p:nvGrpSpPr>
            <p:grpSpPr bwMode="auto">
              <a:xfrm>
                <a:off x="2976" y="144"/>
                <a:ext cx="816" cy="96"/>
                <a:chOff x="0" y="0"/>
                <a:chExt cx="468" cy="244"/>
              </a:xfrm>
            </p:grpSpPr>
            <p:sp>
              <p:nvSpPr>
                <p:cNvPr id="422936" name="Oval 23"/>
                <p:cNvSpPr>
                  <a:spLocks noChangeArrowheads="1"/>
                </p:cNvSpPr>
                <p:nvPr/>
              </p:nvSpPr>
              <p:spPr bwMode="auto">
                <a:xfrm>
                  <a:off x="0" y="0"/>
                  <a:ext cx="79" cy="242"/>
                </a:xfrm>
                <a:prstGeom prst="ellipse">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422937" name="Rectangle 24"/>
                <p:cNvSpPr>
                  <a:spLocks noChangeArrowheads="1"/>
                </p:cNvSpPr>
                <p:nvPr/>
              </p:nvSpPr>
              <p:spPr bwMode="auto">
                <a:xfrm>
                  <a:off x="45" y="2"/>
                  <a:ext cx="388" cy="242"/>
                </a:xfrm>
                <a:prstGeom prst="rect">
                  <a:avLst/>
                </a:prstGeom>
                <a:gradFill rotWithShape="0">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252953" name="Oval 25"/>
                <p:cNvSpPr>
                  <a:spLocks noChangeArrowheads="1"/>
                </p:cNvSpPr>
                <p:nvPr/>
              </p:nvSpPr>
              <p:spPr bwMode="auto">
                <a:xfrm>
                  <a:off x="397" y="3"/>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sp>
              <p:nvSpPr>
                <p:cNvPr id="252954" name="Oval 26"/>
                <p:cNvSpPr>
                  <a:spLocks noChangeArrowheads="1"/>
                </p:cNvSpPr>
                <p:nvPr/>
              </p:nvSpPr>
              <p:spPr bwMode="auto">
                <a:xfrm>
                  <a:off x="435" y="81"/>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defRPr/>
                  </a:pPr>
                  <a:endParaRPr lang="zh-CN" altLang="en-US" sz="1800">
                    <a:solidFill>
                      <a:srgbClr val="000000"/>
                    </a:solidFill>
                    <a:ea typeface="宋体" pitchFamily="2" charset="-122"/>
                  </a:endParaRPr>
                </a:p>
              </p:txBody>
            </p:sp>
          </p:grpSp>
          <p:sp>
            <p:nvSpPr>
              <p:cNvPr id="422935" name="Rectangle 27"/>
              <p:cNvSpPr>
                <a:spLocks noChangeArrowheads="1"/>
              </p:cNvSpPr>
              <p:nvPr/>
            </p:nvSpPr>
            <p:spPr bwMode="auto">
              <a:xfrm rot="3419336">
                <a:off x="3408" y="0"/>
                <a:ext cx="672" cy="672"/>
              </a:xfrm>
              <a:prstGeom prst="rect">
                <a:avLst/>
              </a:prstGeom>
              <a:solidFill>
                <a:schemeClr val="accent1"/>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eaLnBrk="1" hangingPunct="1">
                  <a:buFontTx/>
                  <a:buNone/>
                </a:pPr>
                <a:endParaRPr lang="zh-CN" altLang="en-US" sz="1800">
                  <a:solidFill>
                    <a:srgbClr val="000000"/>
                  </a:solidFill>
                  <a:ea typeface="宋体" pitchFamily="2" charset="-122"/>
                </a:endParaRPr>
              </a:p>
            </p:txBody>
          </p:sp>
        </p:grpSp>
        <p:sp>
          <p:nvSpPr>
            <p:cNvPr id="422921" name="Rectangle 28"/>
            <p:cNvSpPr>
              <a:spLocks noChangeArrowheads="1"/>
            </p:cNvSpPr>
            <p:nvPr/>
          </p:nvSpPr>
          <p:spPr bwMode="auto">
            <a:xfrm>
              <a:off x="348" y="184"/>
              <a:ext cx="1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Tx/>
                <a:buNone/>
              </a:pPr>
              <a:r>
                <a:rPr lang="zh-CN" altLang="zh-CN" sz="1800" b="1">
                  <a:solidFill>
                    <a:srgbClr val="FFFFFF"/>
                  </a:solidFill>
                  <a:ea typeface="宋体" pitchFamily="2" charset="-122"/>
                </a:rPr>
                <a:t>1</a:t>
              </a:r>
            </a:p>
          </p:txBody>
        </p:sp>
        <p:sp>
          <p:nvSpPr>
            <p:cNvPr id="422922" name="Rectangle 29"/>
            <p:cNvSpPr>
              <a:spLocks noChangeArrowheads="1"/>
            </p:cNvSpPr>
            <p:nvPr/>
          </p:nvSpPr>
          <p:spPr bwMode="auto">
            <a:xfrm>
              <a:off x="1437" y="184"/>
              <a:ext cx="1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Tx/>
                <a:buNone/>
              </a:pPr>
              <a:r>
                <a:rPr lang="zh-CN" altLang="zh-CN" sz="1800" b="1">
                  <a:solidFill>
                    <a:srgbClr val="FFFFFF"/>
                  </a:solidFill>
                  <a:ea typeface="宋体" pitchFamily="2" charset="-122"/>
                </a:rPr>
                <a:t>2</a:t>
              </a:r>
            </a:p>
          </p:txBody>
        </p:sp>
        <p:sp>
          <p:nvSpPr>
            <p:cNvPr id="422923" name="Rectangle 30"/>
            <p:cNvSpPr>
              <a:spLocks noChangeArrowheads="1"/>
            </p:cNvSpPr>
            <p:nvPr/>
          </p:nvSpPr>
          <p:spPr bwMode="auto">
            <a:xfrm>
              <a:off x="2435" y="184"/>
              <a:ext cx="1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Tx/>
                <a:buNone/>
              </a:pPr>
              <a:r>
                <a:rPr lang="zh-CN" altLang="zh-CN" sz="1800" b="1">
                  <a:solidFill>
                    <a:srgbClr val="FFFFFF"/>
                  </a:solidFill>
                  <a:ea typeface="宋体" pitchFamily="2" charset="-122"/>
                </a:rPr>
                <a:t>3</a:t>
              </a:r>
            </a:p>
          </p:txBody>
        </p:sp>
        <p:sp>
          <p:nvSpPr>
            <p:cNvPr id="422924" name="Rectangle 31"/>
            <p:cNvSpPr>
              <a:spLocks noChangeArrowheads="1"/>
            </p:cNvSpPr>
            <p:nvPr/>
          </p:nvSpPr>
          <p:spPr bwMode="auto">
            <a:xfrm>
              <a:off x="3433" y="18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Tx/>
                <a:buNone/>
              </a:pPr>
              <a:r>
                <a:rPr lang="zh-CN" altLang="zh-CN" sz="1800" b="1">
                  <a:solidFill>
                    <a:srgbClr val="FFFFFF"/>
                  </a:solidFill>
                  <a:ea typeface="宋体" pitchFamily="2" charset="-122"/>
                </a:rPr>
                <a:t>4</a:t>
              </a:r>
            </a:p>
          </p:txBody>
        </p:sp>
        <p:sp>
          <p:nvSpPr>
            <p:cNvPr id="422925" name="Rectangle 32"/>
            <p:cNvSpPr>
              <a:spLocks noChangeArrowheads="1"/>
            </p:cNvSpPr>
            <p:nvPr/>
          </p:nvSpPr>
          <p:spPr bwMode="auto">
            <a:xfrm>
              <a:off x="46" y="1406"/>
              <a:ext cx="8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buFontTx/>
                <a:buNone/>
              </a:pPr>
              <a:r>
                <a:rPr lang="zh-CN" altLang="en-US" sz="2000" b="1">
                  <a:solidFill>
                    <a:srgbClr val="000000"/>
                  </a:solidFill>
                  <a:ea typeface="宋体" pitchFamily="2" charset="-122"/>
                </a:rPr>
                <a:t>利益驱动</a:t>
              </a:r>
              <a:endParaRPr lang="zh-CN" altLang="en-US" sz="1400" b="1">
                <a:solidFill>
                  <a:srgbClr val="000000"/>
                </a:solidFill>
                <a:ea typeface="宋体" pitchFamily="2" charset="-122"/>
              </a:endParaRPr>
            </a:p>
          </p:txBody>
        </p:sp>
        <p:sp>
          <p:nvSpPr>
            <p:cNvPr id="422926" name="Rectangle 33"/>
            <p:cNvSpPr>
              <a:spLocks noChangeArrowheads="1"/>
            </p:cNvSpPr>
            <p:nvPr/>
          </p:nvSpPr>
          <p:spPr bwMode="auto">
            <a:xfrm>
              <a:off x="1134" y="1361"/>
              <a:ext cx="862"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Tx/>
                <a:buNone/>
              </a:pPr>
              <a:r>
                <a:rPr lang="zh-CN" altLang="en-US" sz="2000" b="1">
                  <a:solidFill>
                    <a:srgbClr val="000000"/>
                  </a:solidFill>
                  <a:ea typeface="宋体" pitchFamily="2" charset="-122"/>
                </a:rPr>
                <a:t>注册会计师执业的环境不完善</a:t>
              </a:r>
              <a:endParaRPr lang="zh-CN" altLang="en-US" sz="1800" b="1">
                <a:solidFill>
                  <a:srgbClr val="000000"/>
                </a:solidFill>
                <a:ea typeface="宋体" pitchFamily="2" charset="-122"/>
              </a:endParaRPr>
            </a:p>
          </p:txBody>
        </p:sp>
        <p:sp>
          <p:nvSpPr>
            <p:cNvPr id="422927" name="Rectangle 34"/>
            <p:cNvSpPr>
              <a:spLocks noChangeArrowheads="1"/>
            </p:cNvSpPr>
            <p:nvPr/>
          </p:nvSpPr>
          <p:spPr bwMode="auto">
            <a:xfrm>
              <a:off x="2223" y="1406"/>
              <a:ext cx="862"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Tx/>
                <a:buNone/>
              </a:pPr>
              <a:r>
                <a:rPr lang="zh-CN" altLang="en-US" sz="2000" b="1">
                  <a:solidFill>
                    <a:srgbClr val="000000"/>
                  </a:solidFill>
                  <a:ea typeface="宋体" pitchFamily="2" charset="-122"/>
                </a:rPr>
                <a:t>审计制度本身存在缺陷</a:t>
              </a:r>
            </a:p>
          </p:txBody>
        </p:sp>
        <p:sp>
          <p:nvSpPr>
            <p:cNvPr id="422928" name="Rectangle 35"/>
            <p:cNvSpPr>
              <a:spLocks noChangeArrowheads="1"/>
            </p:cNvSpPr>
            <p:nvPr/>
          </p:nvSpPr>
          <p:spPr bwMode="auto">
            <a:xfrm>
              <a:off x="3312" y="1361"/>
              <a:ext cx="862"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buFontTx/>
                <a:buNone/>
              </a:pPr>
              <a:r>
                <a:rPr lang="zh-CN" altLang="en-US" sz="2000" b="1">
                  <a:solidFill>
                    <a:srgbClr val="000000"/>
                  </a:solidFill>
                  <a:ea typeface="宋体" pitchFamily="2" charset="-122"/>
                </a:rPr>
                <a:t>注册会计师专业胜任能力低</a:t>
              </a:r>
              <a:endParaRPr lang="zh-CN" altLang="en-US" sz="1400" b="1">
                <a:solidFill>
                  <a:srgbClr val="000000"/>
                </a:solidFill>
                <a:ea typeface="宋体" pitchFamily="2" charset="-122"/>
              </a:endParaRPr>
            </a:p>
          </p:txBody>
        </p:sp>
      </p:grpSp>
    </p:spTree>
    <p:extLst>
      <p:ext uri="{BB962C8B-B14F-4D97-AF65-F5344CB8AC3E}">
        <p14:creationId xmlns:p14="http://schemas.microsoft.com/office/powerpoint/2010/main" val="2755830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nvSpPr>
        <p:spPr bwMode="auto">
          <a:xfrm>
            <a:off x="609600" y="908721"/>
            <a:ext cx="10972800" cy="4913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咨询中的伦理问题</a:t>
            </a:r>
          </a:p>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随着审计风险、注册会计师法律责任的不断提高，审计市场竞争日益激烈，会计公司的发展战略趋向多元化发展。</a:t>
            </a:r>
            <a:r>
              <a:rPr lang="zh-CN" altLang="zh-CN" sz="3200" dirty="0">
                <a:solidFill>
                  <a:srgbClr val="000000"/>
                </a:solidFill>
                <a:latin typeface="黑体" panose="02010609060101010101" pitchFamily="49" charset="-122"/>
                <a:ea typeface="黑体" panose="02010609060101010101" pitchFamily="49" charset="-122"/>
              </a:rPr>
              <a:t>1954</a:t>
            </a:r>
            <a:r>
              <a:rPr lang="zh-CN" altLang="en-US" sz="3200" dirty="0">
                <a:solidFill>
                  <a:srgbClr val="000000"/>
                </a:solidFill>
                <a:latin typeface="黑体" panose="02010609060101010101" pitchFamily="49" charset="-122"/>
                <a:ea typeface="黑体" panose="02010609060101010101" pitchFamily="49" charset="-122"/>
              </a:rPr>
              <a:t>年安达信与</a:t>
            </a:r>
            <a:r>
              <a:rPr lang="zh-CN" altLang="zh-CN" sz="3200" dirty="0">
                <a:solidFill>
                  <a:srgbClr val="000000"/>
                </a:solidFill>
                <a:latin typeface="黑体" panose="02010609060101010101" pitchFamily="49" charset="-122"/>
                <a:ea typeface="黑体" panose="02010609060101010101" pitchFamily="49" charset="-122"/>
              </a:rPr>
              <a:t>GE</a:t>
            </a:r>
            <a:r>
              <a:rPr lang="zh-CN" altLang="en-US" sz="3200" dirty="0">
                <a:solidFill>
                  <a:srgbClr val="000000"/>
                </a:solidFill>
                <a:latin typeface="黑体" panose="02010609060101010101" pitchFamily="49" charset="-122"/>
                <a:ea typeface="黑体" panose="02010609060101010101" pitchFamily="49" charset="-122"/>
              </a:rPr>
              <a:t>安装使用工薪系统自动化的计算机，标志首先迈出重要一步。</a:t>
            </a:r>
            <a:r>
              <a:rPr lang="zh-CN" altLang="zh-CN" sz="3200" dirty="0">
                <a:solidFill>
                  <a:srgbClr val="000000"/>
                </a:solidFill>
                <a:latin typeface="黑体" panose="02010609060101010101" pitchFamily="49" charset="-122"/>
                <a:ea typeface="黑体" panose="02010609060101010101" pitchFamily="49" charset="-122"/>
              </a:rPr>
              <a:t>90</a:t>
            </a:r>
            <a:r>
              <a:rPr lang="zh-CN" altLang="en-US" sz="3200" dirty="0">
                <a:solidFill>
                  <a:srgbClr val="000000"/>
                </a:solidFill>
                <a:latin typeface="黑体" panose="02010609060101010101" pitchFamily="49" charset="-122"/>
                <a:ea typeface="黑体" panose="02010609060101010101" pitchFamily="49" charset="-122"/>
              </a:rPr>
              <a:t>年代后迅速发展。</a:t>
            </a:r>
          </a:p>
          <a:p>
            <a:pPr marL="342900" indent="-342900" eaLnBrk="1" hangingPunct="1">
              <a:spcBef>
                <a:spcPct val="20000"/>
              </a:spcBef>
              <a:buFontTx/>
              <a:buChar char="•"/>
            </a:pPr>
            <a:endParaRPr lang="zh-CN" altLang="zh-CN" sz="3200" dirty="0">
              <a:solidFill>
                <a:srgbClr val="000000"/>
              </a:solidFill>
              <a:ea typeface="宋体" pitchFamily="2" charset="-122"/>
            </a:endParaRPr>
          </a:p>
          <a:p>
            <a:pPr marL="342900" indent="-342900" eaLnBrk="1" hangingPunct="1">
              <a:spcBef>
                <a:spcPct val="20000"/>
              </a:spcBef>
              <a:buFontTx/>
              <a:buChar char="•"/>
            </a:pPr>
            <a:endParaRPr lang="zh-CN" altLang="zh-CN" sz="3200" dirty="0">
              <a:solidFill>
                <a:srgbClr val="000000"/>
              </a:solidFill>
              <a:ea typeface="宋体" pitchFamily="2" charset="-122"/>
            </a:endParaRPr>
          </a:p>
        </p:txBody>
      </p:sp>
    </p:spTree>
    <p:extLst>
      <p:ext uri="{BB962C8B-B14F-4D97-AF65-F5344CB8AC3E}">
        <p14:creationId xmlns:p14="http://schemas.microsoft.com/office/powerpoint/2010/main" val="824024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nvSpPr>
        <p:spPr bwMode="auto">
          <a:xfrm>
            <a:off x="590552" y="103188"/>
            <a:ext cx="10991849"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000" dirty="0">
                <a:solidFill>
                  <a:srgbClr val="000000"/>
                </a:solidFill>
                <a:latin typeface="黑体" panose="02010609060101010101" pitchFamily="49" charset="-122"/>
                <a:ea typeface="黑体" panose="02010609060101010101" pitchFamily="49" charset="-122"/>
              </a:rPr>
              <a:t>五大会计事务所咨询业务情况</a:t>
            </a:r>
          </a:p>
        </p:txBody>
      </p:sp>
      <p:sp>
        <p:nvSpPr>
          <p:cNvPr id="424963" name="Text Box 4"/>
          <p:cNvSpPr txBox="1">
            <a:spLocks noChangeArrowheads="1"/>
          </p:cNvSpPr>
          <p:nvPr/>
        </p:nvSpPr>
        <p:spPr bwMode="auto">
          <a:xfrm>
            <a:off x="8017934" y="5302251"/>
            <a:ext cx="31300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MS PGothic" pitchFamily="34" charset="-128"/>
              </a:defRPr>
            </a:lvl1pPr>
            <a:lvl2pPr>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lvl="1" eaLnBrk="1" hangingPunct="1">
              <a:buFontTx/>
              <a:buNone/>
            </a:pPr>
            <a:r>
              <a:rPr lang="zh-CN" altLang="en-US" sz="1800">
                <a:solidFill>
                  <a:srgbClr val="008000"/>
                </a:solidFill>
                <a:ea typeface="宋体" pitchFamily="2" charset="-122"/>
              </a:rPr>
              <a:t>安永 (Ernst &amp; Young)</a:t>
            </a:r>
          </a:p>
          <a:p>
            <a:pPr lvl="1" eaLnBrk="1" hangingPunct="1">
              <a:buFontTx/>
              <a:buNone/>
            </a:pPr>
            <a:r>
              <a:rPr lang="zh-CN" altLang="en-US" sz="1800">
                <a:solidFill>
                  <a:srgbClr val="008000"/>
                </a:solidFill>
                <a:ea typeface="宋体" pitchFamily="2" charset="-122"/>
              </a:rPr>
              <a:t>德勤 (Deloitte &amp; Touche)</a:t>
            </a:r>
          </a:p>
          <a:p>
            <a:pPr lvl="1" eaLnBrk="1" hangingPunct="1">
              <a:buFontTx/>
              <a:buNone/>
            </a:pPr>
            <a:r>
              <a:rPr lang="zh-CN" altLang="en-US" sz="1800">
                <a:solidFill>
                  <a:srgbClr val="008000"/>
                </a:solidFill>
                <a:ea typeface="宋体" pitchFamily="2" charset="-122"/>
              </a:rPr>
              <a:t>毕马威 (KPMG)</a:t>
            </a:r>
          </a:p>
          <a:p>
            <a:pPr lvl="1" eaLnBrk="1" hangingPunct="1">
              <a:buFontTx/>
              <a:buNone/>
            </a:pPr>
            <a:r>
              <a:rPr lang="zh-CN" altLang="en-US" sz="1800">
                <a:solidFill>
                  <a:srgbClr val="008000"/>
                </a:solidFill>
                <a:ea typeface="宋体" pitchFamily="2" charset="-122"/>
              </a:rPr>
              <a:t>普华永道 (PWC)</a:t>
            </a:r>
          </a:p>
          <a:p>
            <a:pPr lvl="1" eaLnBrk="1" hangingPunct="1">
              <a:buFontTx/>
              <a:buNone/>
            </a:pPr>
            <a:r>
              <a:rPr lang="zh-CN" altLang="en-US" sz="1800">
                <a:solidFill>
                  <a:srgbClr val="008000"/>
                </a:solidFill>
                <a:ea typeface="宋体" pitchFamily="2" charset="-122"/>
              </a:rPr>
              <a:t>安达信（已倒闭）</a:t>
            </a:r>
          </a:p>
          <a:p>
            <a:pPr eaLnBrk="1" hangingPunct="1">
              <a:buFontTx/>
              <a:buNone/>
            </a:pPr>
            <a:endParaRPr lang="zh-CN" altLang="en-US" sz="1800">
              <a:solidFill>
                <a:srgbClr val="000000"/>
              </a:solidFill>
              <a:ea typeface="宋体" pitchFamily="2" charset="-122"/>
            </a:endParaRPr>
          </a:p>
        </p:txBody>
      </p:sp>
      <p:pic>
        <p:nvPicPr>
          <p:cNvPr id="4249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398589"/>
            <a:ext cx="81280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8029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nvSpPr>
        <p:spPr bwMode="auto">
          <a:xfrm>
            <a:off x="609600" y="1600201"/>
            <a:ext cx="10972800" cy="445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咨询业务是为企业提供外部会计服务的机构派生的新兴业务。会计事务所借助其专业能力，为公司调整资本结构、投融资、会计规范化方面提供完整的咨询服务。</a:t>
            </a:r>
          </a:p>
        </p:txBody>
      </p:sp>
      <p:pic>
        <p:nvPicPr>
          <p:cNvPr id="425987" name="Picture 3" descr="u=4237919336,3950338530&amp;fm=0&amp;gp=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72979">
            <a:off x="5892800" y="3810000"/>
            <a:ext cx="28448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25988" name="Picture 4" descr="u=1463064040,378114281&amp;fm=0&amp;gp=0">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243915">
            <a:off x="2438400" y="4038600"/>
            <a:ext cx="26416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18572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nvSpPr>
        <p:spPr bwMode="auto">
          <a:xfrm>
            <a:off x="624418" y="692150"/>
            <a:ext cx="10991849"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dirty="0">
                <a:solidFill>
                  <a:srgbClr val="000000"/>
                </a:solidFill>
                <a:latin typeface="黑体" panose="02010609060101010101" pitchFamily="49" charset="-122"/>
                <a:ea typeface="黑体" panose="02010609060101010101" pitchFamily="49" charset="-122"/>
              </a:rPr>
              <a:t>讨论：</a:t>
            </a:r>
          </a:p>
        </p:txBody>
      </p:sp>
      <p:sp>
        <p:nvSpPr>
          <p:cNvPr id="427011" name="Rectangle 3"/>
          <p:cNvSpPr>
            <a:spLocks noGrp="1" noChangeArrowheads="1"/>
          </p:cNvSpPr>
          <p:nvPr/>
        </p:nvSpPr>
        <p:spPr bwMode="auto">
          <a:xfrm>
            <a:off x="624417" y="1630364"/>
            <a:ext cx="10972800" cy="428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2800" dirty="0">
                <a:solidFill>
                  <a:srgbClr val="000000"/>
                </a:solidFill>
                <a:latin typeface="黑体" panose="02010609060101010101" pitchFamily="49" charset="-122"/>
                <a:ea typeface="黑体" panose="02010609060101010101" pitchFamily="49" charset="-122"/>
              </a:rPr>
              <a:t>非审计业务是否会影响审计的独立性？</a:t>
            </a:r>
          </a:p>
        </p:txBody>
      </p:sp>
      <p:sp>
        <p:nvSpPr>
          <p:cNvPr id="427012" name="Rectangle 4"/>
          <p:cNvSpPr>
            <a:spLocks noGrp="1" noChangeArrowheads="1"/>
          </p:cNvSpPr>
          <p:nvPr/>
        </p:nvSpPr>
        <p:spPr bwMode="auto">
          <a:xfrm>
            <a:off x="2351618" y="2924176"/>
            <a:ext cx="8621183"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1" hangingPunct="1">
              <a:spcBef>
                <a:spcPct val="20000"/>
              </a:spcBef>
              <a:buFontTx/>
              <a:buNone/>
            </a:pPr>
            <a:r>
              <a:rPr lang="zh-CN" altLang="en-US" sz="3200" dirty="0">
                <a:solidFill>
                  <a:srgbClr val="000000"/>
                </a:solidFill>
                <a:latin typeface="黑体" panose="02010609060101010101" pitchFamily="49" charset="-122"/>
                <a:ea typeface="黑体" panose="02010609060101010101" pitchFamily="49" charset="-122"/>
              </a:rPr>
              <a:t>案例：安然事件</a:t>
            </a:r>
          </a:p>
          <a:p>
            <a:pPr marL="342900" indent="-342900" algn="ctr" eaLnBrk="1" hangingPunct="1">
              <a:spcBef>
                <a:spcPct val="20000"/>
              </a:spcBef>
              <a:buFontTx/>
              <a:buNone/>
            </a:pPr>
            <a:r>
              <a:rPr lang="zh-CN" altLang="zh-CN" sz="3200" dirty="0">
                <a:solidFill>
                  <a:srgbClr val="000000"/>
                </a:solidFill>
                <a:latin typeface="黑体" panose="02010609060101010101" pitchFamily="49" charset="-122"/>
                <a:ea typeface="黑体" panose="02010609060101010101" pitchFamily="49" charset="-122"/>
              </a:rPr>
              <a:t>        </a:t>
            </a:r>
            <a:r>
              <a:rPr lang="zh-CN" altLang="en-US" sz="3200" dirty="0" smtClean="0">
                <a:solidFill>
                  <a:srgbClr val="000000"/>
                </a:solidFill>
                <a:latin typeface="黑体" panose="02010609060101010101" pitchFamily="49" charset="-122"/>
                <a:ea typeface="黑体" panose="02010609060101010101" pitchFamily="49" charset="-122"/>
              </a:rPr>
              <a:t>银</a:t>
            </a:r>
            <a:r>
              <a:rPr lang="zh-CN" altLang="en-US" sz="3200" dirty="0">
                <a:solidFill>
                  <a:srgbClr val="000000"/>
                </a:solidFill>
                <a:latin typeface="黑体" panose="02010609060101010101" pitchFamily="49" charset="-122"/>
                <a:ea typeface="黑体" panose="02010609060101010101" pitchFamily="49" charset="-122"/>
              </a:rPr>
              <a:t>广夏事件</a:t>
            </a:r>
            <a:endParaRPr lang="zh-CN" altLang="en-US" sz="3600" dirty="0">
              <a:solidFill>
                <a:srgbClr val="008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70002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body" idx="1"/>
          </p:nvPr>
        </p:nvSpPr>
        <p:spPr>
          <a:xfrm>
            <a:off x="609600" y="620713"/>
            <a:ext cx="10972800" cy="5505450"/>
          </a:xfrm>
        </p:spPr>
        <p:txBody>
          <a:bodyPr/>
          <a:lstStyle/>
          <a:p>
            <a:pPr eaLnBrk="1" hangingPunct="1">
              <a:lnSpc>
                <a:spcPct val="90000"/>
              </a:lnSpc>
            </a:pPr>
            <a:r>
              <a:rPr lang="zh-CN" sz="2800" b="1" dirty="0" smtClean="0"/>
              <a:t>反方观点：</a:t>
            </a:r>
          </a:p>
          <a:p>
            <a:pPr eaLnBrk="1" hangingPunct="1">
              <a:lnSpc>
                <a:spcPct val="90000"/>
              </a:lnSpc>
            </a:pPr>
            <a:r>
              <a:rPr lang="zh-CN" sz="2800" dirty="0" smtClean="0"/>
              <a:t>非审计业务影响审计的独立性</a:t>
            </a:r>
          </a:p>
          <a:p>
            <a:pPr eaLnBrk="1" hangingPunct="1">
              <a:lnSpc>
                <a:spcPct val="90000"/>
              </a:lnSpc>
            </a:pPr>
            <a:r>
              <a:rPr lang="zh-CN" sz="2800" dirty="0" smtClean="0"/>
              <a:t>至少影响形式上的独立性</a:t>
            </a:r>
          </a:p>
          <a:p>
            <a:pPr eaLnBrk="1" hangingPunct="1">
              <a:lnSpc>
                <a:spcPct val="90000"/>
              </a:lnSpc>
            </a:pPr>
            <a:r>
              <a:rPr lang="zh-CN" sz="2800" dirty="0" smtClean="0"/>
              <a:t>易使双方形成共同利益</a:t>
            </a:r>
          </a:p>
          <a:p>
            <a:pPr eaLnBrk="1" hangingPunct="1">
              <a:lnSpc>
                <a:spcPct val="90000"/>
              </a:lnSpc>
            </a:pPr>
            <a:endParaRPr lang="zh-CN" altLang="zh-CN" sz="2800" b="1" dirty="0" smtClean="0"/>
          </a:p>
          <a:p>
            <a:pPr eaLnBrk="1" hangingPunct="1">
              <a:lnSpc>
                <a:spcPct val="90000"/>
              </a:lnSpc>
            </a:pPr>
            <a:r>
              <a:rPr lang="zh-CN" sz="2800" b="1" dirty="0" smtClean="0"/>
              <a:t>正方观点：</a:t>
            </a:r>
          </a:p>
          <a:p>
            <a:pPr eaLnBrk="1" hangingPunct="1">
              <a:lnSpc>
                <a:spcPct val="90000"/>
              </a:lnSpc>
            </a:pPr>
            <a:r>
              <a:rPr lang="zh-CN" sz="2800" dirty="0" smtClean="0"/>
              <a:t>可以发展壮大事务所实力。</a:t>
            </a:r>
          </a:p>
          <a:p>
            <a:pPr eaLnBrk="1" hangingPunct="1">
              <a:lnSpc>
                <a:spcPct val="90000"/>
              </a:lnSpc>
            </a:pPr>
            <a:r>
              <a:rPr lang="zh-CN" sz="2800" dirty="0" smtClean="0"/>
              <a:t>降低企业成本上升，提高效率。</a:t>
            </a:r>
          </a:p>
          <a:p>
            <a:pPr eaLnBrk="1" hangingPunct="1">
              <a:lnSpc>
                <a:spcPct val="90000"/>
              </a:lnSpc>
            </a:pPr>
            <a:r>
              <a:rPr lang="zh-CN" sz="2800" dirty="0" smtClean="0"/>
              <a:t>非审计服务与审计服务的目的、手段及对象都不同，不会与审计服务相冲突，不会损失独立性。</a:t>
            </a:r>
          </a:p>
          <a:p>
            <a:pPr eaLnBrk="1" hangingPunct="1">
              <a:lnSpc>
                <a:spcPct val="90000"/>
              </a:lnSpc>
            </a:pPr>
            <a:r>
              <a:rPr lang="zh-CN" sz="2800" dirty="0" smtClean="0"/>
              <a:t>注册会计师的独立性是相对的，不是绝对的。</a:t>
            </a:r>
          </a:p>
        </p:txBody>
      </p:sp>
    </p:spTree>
    <p:extLst>
      <p:ext uri="{BB962C8B-B14F-4D97-AF65-F5344CB8AC3E}">
        <p14:creationId xmlns:p14="http://schemas.microsoft.com/office/powerpoint/2010/main" val="418584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nvSpPr>
        <p:spPr bwMode="auto">
          <a:xfrm>
            <a:off x="624417" y="1628800"/>
            <a:ext cx="10972800" cy="445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3200" dirty="0">
                <a:solidFill>
                  <a:srgbClr val="000000"/>
                </a:solidFill>
                <a:latin typeface="黑体" panose="02010609060101010101" pitchFamily="49" charset="-122"/>
                <a:ea typeface="黑体" panose="02010609060101010101" pitchFamily="49" charset="-122"/>
              </a:rPr>
              <a:t>安然事件后，各国增加了对会计师事务所从事咨询业的限制。</a:t>
            </a:r>
            <a:r>
              <a:rPr lang="zh-CN" altLang="zh-CN" sz="3200" dirty="0">
                <a:solidFill>
                  <a:srgbClr val="000000"/>
                </a:solidFill>
                <a:latin typeface="黑体" panose="02010609060101010101" pitchFamily="49" charset="-122"/>
                <a:ea typeface="黑体" panose="02010609060101010101" pitchFamily="49" charset="-122"/>
              </a:rPr>
              <a:t>2002</a:t>
            </a:r>
            <a:r>
              <a:rPr lang="zh-CN" altLang="en-US" sz="3200" dirty="0">
                <a:solidFill>
                  <a:srgbClr val="000000"/>
                </a:solidFill>
                <a:latin typeface="黑体" panose="02010609060101010101" pitchFamily="49" charset="-122"/>
                <a:ea typeface="黑体" panose="02010609060101010101" pitchFamily="49" charset="-122"/>
              </a:rPr>
              <a:t>年</a:t>
            </a:r>
            <a:r>
              <a:rPr lang="zh-CN" altLang="zh-CN" sz="3200" dirty="0">
                <a:solidFill>
                  <a:srgbClr val="000000"/>
                </a:solidFill>
                <a:latin typeface="黑体" panose="02010609060101010101" pitchFamily="49" charset="-122"/>
                <a:ea typeface="黑体" panose="02010609060101010101" pitchFamily="49" charset="-122"/>
              </a:rPr>
              <a:t>7</a:t>
            </a:r>
            <a:r>
              <a:rPr lang="zh-CN" altLang="en-US" sz="3200" dirty="0">
                <a:solidFill>
                  <a:srgbClr val="000000"/>
                </a:solidFill>
                <a:latin typeface="黑体" panose="02010609060101010101" pitchFamily="49" charset="-122"/>
                <a:ea typeface="黑体" panose="02010609060101010101" pitchFamily="49" charset="-122"/>
              </a:rPr>
              <a:t>月，美国国会通过了</a:t>
            </a: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萨班斯</a:t>
            </a: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奥克斯利法案</a:t>
            </a: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，规定禁止执行审计事务所为审计用户提供列入禁止清单的非审计服务，对开未明确禁止的服务也要经过公司审计委员会事先批准。</a:t>
            </a:r>
          </a:p>
          <a:p>
            <a:pPr marL="342900" indent="-342900" eaLnBrk="1" hangingPunct="1">
              <a:spcBef>
                <a:spcPct val="20000"/>
              </a:spcBef>
              <a:buFontTx/>
              <a:buChar char="•"/>
            </a:pPr>
            <a:r>
              <a:rPr lang="zh-CN" altLang="en-US" sz="3200" dirty="0" smtClean="0">
                <a:solidFill>
                  <a:srgbClr val="000000"/>
                </a:solidFill>
                <a:latin typeface="黑体" panose="02010609060101010101" pitchFamily="49" charset="-122"/>
                <a:ea typeface="黑体" panose="02010609060101010101" pitchFamily="49" charset="-122"/>
              </a:rPr>
              <a:t>审计</a:t>
            </a:r>
            <a:r>
              <a:rPr lang="zh-CN" altLang="en-US" sz="3200" dirty="0">
                <a:solidFill>
                  <a:srgbClr val="000000"/>
                </a:solidFill>
                <a:latin typeface="黑体" panose="02010609060101010101" pitchFamily="49" charset="-122"/>
                <a:ea typeface="黑体" panose="02010609060101010101" pitchFamily="49" charset="-122"/>
              </a:rPr>
              <a:t>委员会</a:t>
            </a:r>
            <a:r>
              <a:rPr lang="zh-CN" altLang="zh-CN" sz="3200" dirty="0">
                <a:solidFill>
                  <a:srgbClr val="000000"/>
                </a:solidFill>
                <a:latin typeface="黑体" panose="02010609060101010101" pitchFamily="49" charset="-122"/>
                <a:ea typeface="黑体" panose="02010609060101010101" pitchFamily="49" charset="-122"/>
              </a:rPr>
              <a:t>(audit committee)</a:t>
            </a:r>
            <a:r>
              <a:rPr lang="zh-CN" altLang="en-US" sz="3200" dirty="0">
                <a:solidFill>
                  <a:srgbClr val="000000"/>
                </a:solidFill>
                <a:latin typeface="黑体" panose="02010609060101010101" pitchFamily="49" charset="-122"/>
                <a:ea typeface="黑体" panose="02010609060101010101" pitchFamily="49" charset="-122"/>
              </a:rPr>
              <a:t>是美国上市公司治理结构稳定的三个重要支柱</a:t>
            </a: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管理层、审计委员会、外部审计</a:t>
            </a:r>
            <a:r>
              <a:rPr lang="zh-CN"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之一 。</a:t>
            </a:r>
          </a:p>
        </p:txBody>
      </p:sp>
    </p:spTree>
    <p:extLst>
      <p:ext uri="{BB962C8B-B14F-4D97-AF65-F5344CB8AC3E}">
        <p14:creationId xmlns:p14="http://schemas.microsoft.com/office/powerpoint/2010/main" val="4016642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nvSpPr>
        <p:spPr bwMode="auto">
          <a:xfrm>
            <a:off x="431801" y="692150"/>
            <a:ext cx="11425767"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buFontTx/>
              <a:buNone/>
            </a:pPr>
            <a:r>
              <a:rPr lang="zh-CN" altLang="en-US" sz="4000" dirty="0">
                <a:solidFill>
                  <a:srgbClr val="000000"/>
                </a:solidFill>
                <a:latin typeface="黑体" panose="02010609060101010101" pitchFamily="49" charset="-122"/>
                <a:ea typeface="黑体" panose="02010609060101010101" pitchFamily="49" charset="-122"/>
              </a:rPr>
              <a:t>在提供咨询服务时应奉行的原则</a:t>
            </a:r>
            <a:r>
              <a:rPr lang="zh-CN" altLang="en-US" sz="5400" dirty="0">
                <a:solidFill>
                  <a:srgbClr val="000000"/>
                </a:solidFill>
                <a:latin typeface="黑体" panose="02010609060101010101" pitchFamily="49" charset="-122"/>
                <a:ea typeface="黑体" panose="02010609060101010101" pitchFamily="49" charset="-122"/>
              </a:rPr>
              <a:t> </a:t>
            </a:r>
          </a:p>
        </p:txBody>
      </p:sp>
      <p:sp>
        <p:nvSpPr>
          <p:cNvPr id="430083" name="Rectangle 3"/>
          <p:cNvSpPr>
            <a:spLocks noGrp="1" noChangeArrowheads="1"/>
          </p:cNvSpPr>
          <p:nvPr/>
        </p:nvSpPr>
        <p:spPr bwMode="auto">
          <a:xfrm>
            <a:off x="527051" y="2420938"/>
            <a:ext cx="11425767" cy="367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FontTx/>
              <a:buNone/>
            </a:pPr>
            <a:r>
              <a:rPr lang="zh-CN" altLang="zh-CN" sz="3200" dirty="0">
                <a:solidFill>
                  <a:srgbClr val="000000"/>
                </a:solidFill>
                <a:ea typeface="宋体" pitchFamily="2" charset="-122"/>
              </a:rPr>
              <a:t>   </a:t>
            </a:r>
            <a:r>
              <a:rPr lang="zh-CN" altLang="en-US" sz="3200" dirty="0">
                <a:solidFill>
                  <a:srgbClr val="000000"/>
                </a:solidFill>
                <a:latin typeface="黑体" panose="02010609060101010101" pitchFamily="49" charset="-122"/>
                <a:ea typeface="黑体" panose="02010609060101010101" pitchFamily="49" charset="-122"/>
              </a:rPr>
              <a:t>当注册会计师向同一客户既提供咨询服务，又提供审计等鉴证服务时，必须遵守独立性准则的要求，以避免两种服务的同时提供对审计独立性的损害。 </a:t>
            </a:r>
          </a:p>
        </p:txBody>
      </p:sp>
    </p:spTree>
    <p:extLst>
      <p:ext uri="{BB962C8B-B14F-4D97-AF65-F5344CB8AC3E}">
        <p14:creationId xmlns:p14="http://schemas.microsoft.com/office/powerpoint/2010/main" val="975498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3685" y="2716440"/>
            <a:ext cx="10515600" cy="1325563"/>
          </a:xfrm>
        </p:spPr>
        <p:txBody>
          <a:bodyPr/>
          <a:lstStyle/>
          <a:p>
            <a:pPr algn="ctr"/>
            <a:r>
              <a:rPr lang="zh-CN" altLang="en-US" dirty="0" smtClean="0"/>
              <a:t>谢谢！</a:t>
            </a:r>
            <a:endParaRPr lang="zh-CN" altLang="en-US" dirty="0"/>
          </a:p>
        </p:txBody>
      </p:sp>
    </p:spTree>
    <p:extLst>
      <p:ext uri="{BB962C8B-B14F-4D97-AF65-F5344CB8AC3E}">
        <p14:creationId xmlns:p14="http://schemas.microsoft.com/office/powerpoint/2010/main" val="2454799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nvSpPr>
        <p:spPr bwMode="auto">
          <a:xfrm>
            <a:off x="609600" y="274638"/>
            <a:ext cx="10972800" cy="886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buFontTx/>
              <a:buNone/>
            </a:pPr>
            <a:r>
              <a:rPr lang="zh-CN" altLang="en-US" sz="4000" dirty="0">
                <a:solidFill>
                  <a:srgbClr val="000000"/>
                </a:solidFill>
                <a:latin typeface="黑体" panose="02010609060101010101" pitchFamily="49" charset="-122"/>
                <a:ea typeface="黑体" panose="02010609060101010101" pitchFamily="49" charset="-122"/>
              </a:rPr>
              <a:t>弥天大谎</a:t>
            </a:r>
            <a:r>
              <a:rPr lang="zh-CN" altLang="zh-CN" sz="4000" dirty="0">
                <a:solidFill>
                  <a:srgbClr val="000000"/>
                </a:solidFill>
                <a:latin typeface="黑体" panose="02010609060101010101" pitchFamily="49" charset="-122"/>
                <a:ea typeface="黑体" panose="02010609060101010101" pitchFamily="49" charset="-122"/>
              </a:rPr>
              <a:t>——</a:t>
            </a:r>
            <a:r>
              <a:rPr lang="zh-CN" altLang="en-US" sz="4000" dirty="0">
                <a:solidFill>
                  <a:srgbClr val="000000"/>
                </a:solidFill>
                <a:latin typeface="黑体" panose="02010609060101010101" pitchFamily="49" charset="-122"/>
                <a:ea typeface="黑体" panose="02010609060101010101" pitchFamily="49" charset="-122"/>
              </a:rPr>
              <a:t>中国安然事件 </a:t>
            </a:r>
          </a:p>
        </p:txBody>
      </p:sp>
      <p:sp>
        <p:nvSpPr>
          <p:cNvPr id="376835" name="Rectangle 3"/>
          <p:cNvSpPr>
            <a:spLocks noGrp="1" noChangeArrowheads="1"/>
          </p:cNvSpPr>
          <p:nvPr/>
        </p:nvSpPr>
        <p:spPr bwMode="auto">
          <a:xfrm>
            <a:off x="159657" y="1291771"/>
            <a:ext cx="11872685" cy="5355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80000"/>
              </a:lnSpc>
              <a:spcBef>
                <a:spcPct val="20000"/>
              </a:spcBef>
              <a:buFontTx/>
              <a:buChar char="•"/>
            </a:pPr>
            <a:r>
              <a:rPr lang="zh-CN" altLang="en-US" sz="2800" dirty="0" smtClean="0">
                <a:solidFill>
                  <a:srgbClr val="000000"/>
                </a:solidFill>
                <a:latin typeface="黑体" panose="02010609060101010101" pitchFamily="49" charset="-122"/>
                <a:ea typeface="黑体" panose="02010609060101010101" pitchFamily="49" charset="-122"/>
              </a:rPr>
              <a:t>   </a:t>
            </a:r>
            <a:r>
              <a:rPr lang="zh-CN" altLang="en-US" sz="2400" dirty="0" smtClean="0">
                <a:solidFill>
                  <a:srgbClr val="000000"/>
                </a:solidFill>
                <a:latin typeface="黑体" panose="02010609060101010101" pitchFamily="49" charset="-122"/>
                <a:ea typeface="黑体" panose="02010609060101010101" pitchFamily="49" charset="-122"/>
              </a:rPr>
              <a:t>银</a:t>
            </a:r>
            <a:r>
              <a:rPr lang="zh-CN" altLang="en-US" sz="2400" dirty="0">
                <a:solidFill>
                  <a:srgbClr val="000000"/>
                </a:solidFill>
                <a:latin typeface="黑体" panose="02010609060101010101" pitchFamily="49" charset="-122"/>
                <a:ea typeface="黑体" panose="02010609060101010101" pitchFamily="49" charset="-122"/>
              </a:rPr>
              <a:t>广夏公司全称为广夏（银川）实业股份有限公司，现证券简称为</a:t>
            </a:r>
            <a:r>
              <a:rPr lang="zh-CN" altLang="zh-CN" sz="2400" dirty="0">
                <a:solidFill>
                  <a:srgbClr val="000000"/>
                </a:solidFill>
                <a:latin typeface="黑体" panose="02010609060101010101" pitchFamily="49" charset="-122"/>
                <a:ea typeface="黑体" panose="02010609060101010101" pitchFamily="49" charset="-122"/>
              </a:rPr>
              <a:t>ST</a:t>
            </a:r>
            <a:r>
              <a:rPr lang="zh-CN" altLang="en-US" sz="2400" dirty="0">
                <a:solidFill>
                  <a:srgbClr val="000000"/>
                </a:solidFill>
                <a:latin typeface="黑体" panose="02010609060101010101" pitchFamily="49" charset="-122"/>
                <a:ea typeface="黑体" panose="02010609060101010101" pitchFamily="49" charset="-122"/>
              </a:rPr>
              <a:t>银广夏（</a:t>
            </a:r>
            <a:r>
              <a:rPr lang="zh-CN" altLang="zh-CN" sz="2400" dirty="0">
                <a:solidFill>
                  <a:srgbClr val="000000"/>
                </a:solidFill>
                <a:latin typeface="黑体" panose="02010609060101010101" pitchFamily="49" charset="-122"/>
                <a:ea typeface="黑体" panose="02010609060101010101" pitchFamily="49" charset="-122"/>
              </a:rPr>
              <a:t>000557</a:t>
            </a:r>
            <a:r>
              <a:rPr lang="zh-CN" altLang="en-US" sz="2400" dirty="0">
                <a:solidFill>
                  <a:srgbClr val="000000"/>
                </a:solidFill>
                <a:latin typeface="黑体" panose="02010609060101010101" pitchFamily="49" charset="-122"/>
                <a:ea typeface="黑体" panose="02010609060101010101" pitchFamily="49" charset="-122"/>
              </a:rPr>
              <a:t>）。</a:t>
            </a:r>
            <a:r>
              <a:rPr lang="zh-CN" altLang="zh-CN" sz="2400" dirty="0">
                <a:solidFill>
                  <a:srgbClr val="000000"/>
                </a:solidFill>
                <a:latin typeface="黑体" panose="02010609060101010101" pitchFamily="49" charset="-122"/>
                <a:ea typeface="黑体" panose="02010609060101010101" pitchFamily="49" charset="-122"/>
              </a:rPr>
              <a:t>1994</a:t>
            </a:r>
            <a:r>
              <a:rPr lang="zh-CN" altLang="en-US" sz="2400" dirty="0">
                <a:solidFill>
                  <a:srgbClr val="000000"/>
                </a:solidFill>
                <a:latin typeface="黑体" panose="02010609060101010101" pitchFamily="49" charset="-122"/>
                <a:ea typeface="黑体" panose="02010609060101010101" pitchFamily="49" charset="-122"/>
              </a:rPr>
              <a:t>年</a:t>
            </a:r>
            <a:r>
              <a:rPr lang="zh-CN" altLang="zh-CN" sz="2400" dirty="0">
                <a:solidFill>
                  <a:srgbClr val="000000"/>
                </a:solidFill>
                <a:latin typeface="黑体" panose="02010609060101010101" pitchFamily="49" charset="-122"/>
                <a:ea typeface="黑体" panose="02010609060101010101" pitchFamily="49" charset="-122"/>
              </a:rPr>
              <a:t>6</a:t>
            </a:r>
            <a:r>
              <a:rPr lang="zh-CN" altLang="en-US" sz="2400" dirty="0">
                <a:solidFill>
                  <a:srgbClr val="000000"/>
                </a:solidFill>
                <a:latin typeface="黑体" panose="02010609060101010101" pitchFamily="49" charset="-122"/>
                <a:ea typeface="黑体" panose="02010609060101010101" pitchFamily="49" charset="-122"/>
              </a:rPr>
              <a:t>月上市的银广夏公司，曾因其骄人的业绩和诱人的前景而被称为“中国第一蓝筹股”。</a:t>
            </a:r>
            <a:r>
              <a:rPr lang="zh-CN" altLang="zh-CN" sz="2400" dirty="0">
                <a:solidFill>
                  <a:srgbClr val="000000"/>
                </a:solidFill>
                <a:latin typeface="黑体" panose="02010609060101010101" pitchFamily="49" charset="-122"/>
                <a:ea typeface="黑体" panose="02010609060101010101" pitchFamily="49" charset="-122"/>
              </a:rPr>
              <a:t>2001</a:t>
            </a:r>
            <a:r>
              <a:rPr lang="zh-CN" altLang="en-US" sz="2400" dirty="0">
                <a:solidFill>
                  <a:srgbClr val="000000"/>
                </a:solidFill>
                <a:latin typeface="黑体" panose="02010609060101010101" pitchFamily="49" charset="-122"/>
                <a:ea typeface="黑体" panose="02010609060101010101" pitchFamily="49" charset="-122"/>
              </a:rPr>
              <a:t>年</a:t>
            </a:r>
            <a:r>
              <a:rPr lang="zh-CN" altLang="zh-CN" sz="2400" dirty="0">
                <a:solidFill>
                  <a:srgbClr val="000000"/>
                </a:solidFill>
                <a:latin typeface="黑体" panose="02010609060101010101" pitchFamily="49" charset="-122"/>
                <a:ea typeface="黑体" panose="02010609060101010101" pitchFamily="49" charset="-122"/>
              </a:rPr>
              <a:t>8</a:t>
            </a:r>
            <a:r>
              <a:rPr lang="zh-CN" altLang="en-US" sz="2400" dirty="0">
                <a:solidFill>
                  <a:srgbClr val="000000"/>
                </a:solidFill>
                <a:latin typeface="黑体" panose="02010609060101010101" pitchFamily="49" charset="-122"/>
                <a:ea typeface="黑体" panose="02010609060101010101" pitchFamily="49" charset="-122"/>
              </a:rPr>
              <a:t>月，</a:t>
            </a:r>
            <a:r>
              <a:rPr lang="zh-CN"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财经</a:t>
            </a:r>
            <a:r>
              <a:rPr lang="zh-CN"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杂志发表“银广夏陷阱”一文，银广夏虚构财务报表事件被曝光。专家认为，天津广夏出口德国诚信贸易公司的为“不可能的产量、不可能的价格、不可能的产品”。以天津广夏萃取设备的产能，即使通宵达旦运作，也生产不出所宣称的数量；天津广夏萃取产品出口价格高到近乎荒谬；对德出口合同中的某些产品，根本不能用二氧化碳超临界萃取设备提取</a:t>
            </a:r>
            <a:r>
              <a:rPr lang="zh-CN" altLang="en-US" sz="2400" dirty="0" smtClean="0">
                <a:solidFill>
                  <a:srgbClr val="000000"/>
                </a:solidFill>
                <a:latin typeface="黑体" panose="02010609060101010101" pitchFamily="49" charset="-122"/>
                <a:ea typeface="黑体" panose="02010609060101010101" pitchFamily="49" charset="-122"/>
              </a:rPr>
              <a:t>。</a:t>
            </a:r>
            <a:endParaRPr lang="en-US" altLang="zh-CN" sz="2400" dirty="0" smtClean="0">
              <a:solidFill>
                <a:srgbClr val="000000"/>
              </a:solidFill>
              <a:latin typeface="黑体" panose="02010609060101010101" pitchFamily="49" charset="-122"/>
              <a:ea typeface="黑体" panose="02010609060101010101" pitchFamily="49" charset="-122"/>
            </a:endParaRPr>
          </a:p>
          <a:p>
            <a:pPr marL="342900" indent="-342900">
              <a:lnSpc>
                <a:spcPct val="80000"/>
              </a:lnSpc>
              <a:spcBef>
                <a:spcPct val="20000"/>
              </a:spcBef>
              <a:buFontTx/>
              <a:buChar char="•"/>
            </a:pPr>
            <a:r>
              <a:rPr lang="zh-CN" altLang="en-US" sz="2400" dirty="0" smtClean="0">
                <a:solidFill>
                  <a:srgbClr val="000000"/>
                </a:solidFill>
                <a:latin typeface="黑体" panose="02010609060101010101" pitchFamily="49" charset="-122"/>
                <a:ea typeface="黑体" panose="02010609060101010101" pitchFamily="49" charset="-122"/>
              </a:rPr>
              <a:t>    根据</a:t>
            </a:r>
            <a:r>
              <a:rPr lang="zh-CN" altLang="en-US" sz="2400" dirty="0">
                <a:solidFill>
                  <a:srgbClr val="000000"/>
                </a:solidFill>
                <a:latin typeface="黑体" panose="02010609060101010101" pitchFamily="49" charset="-122"/>
                <a:ea typeface="黑体" panose="02010609060101010101" pitchFamily="49" charset="-122"/>
              </a:rPr>
              <a:t>银广夏</a:t>
            </a:r>
            <a:r>
              <a:rPr lang="en-US" altLang="zh-CN" sz="2400" dirty="0">
                <a:solidFill>
                  <a:srgbClr val="000000"/>
                </a:solidFill>
                <a:latin typeface="黑体" panose="02010609060101010101" pitchFamily="49" charset="-122"/>
                <a:ea typeface="黑体" panose="02010609060101010101" pitchFamily="49" charset="-122"/>
              </a:rPr>
              <a:t>1999</a:t>
            </a:r>
            <a:r>
              <a:rPr lang="zh-CN" altLang="en-US" sz="2400" dirty="0">
                <a:solidFill>
                  <a:srgbClr val="000000"/>
                </a:solidFill>
                <a:latin typeface="黑体" panose="02010609060101010101" pitchFamily="49" charset="-122"/>
                <a:ea typeface="黑体" panose="02010609060101010101" pitchFamily="49" charset="-122"/>
              </a:rPr>
              <a:t>年年报，银广夏的每股盈利当年达到前所未有的</a:t>
            </a:r>
            <a:r>
              <a:rPr lang="en-US" altLang="zh-CN" sz="2400" dirty="0">
                <a:solidFill>
                  <a:srgbClr val="000000"/>
                </a:solidFill>
                <a:latin typeface="黑体" panose="02010609060101010101" pitchFamily="49" charset="-122"/>
                <a:ea typeface="黑体" panose="02010609060101010101" pitchFamily="49" charset="-122"/>
              </a:rPr>
              <a:t>0.51</a:t>
            </a:r>
            <a:r>
              <a:rPr lang="zh-CN" altLang="en-US" sz="2400" dirty="0">
                <a:solidFill>
                  <a:srgbClr val="000000"/>
                </a:solidFill>
                <a:latin typeface="黑体" panose="02010609060101010101" pitchFamily="49" charset="-122"/>
                <a:ea typeface="黑体" panose="02010609060101010101" pitchFamily="49" charset="-122"/>
              </a:rPr>
              <a:t>元；其股价则先知先觉，从</a:t>
            </a:r>
            <a:r>
              <a:rPr lang="en-US" altLang="zh-CN" sz="2400" dirty="0">
                <a:solidFill>
                  <a:srgbClr val="000000"/>
                </a:solidFill>
                <a:latin typeface="黑体" panose="02010609060101010101" pitchFamily="49" charset="-122"/>
                <a:ea typeface="黑体" panose="02010609060101010101" pitchFamily="49" charset="-122"/>
              </a:rPr>
              <a:t>1999</a:t>
            </a:r>
            <a:r>
              <a:rPr lang="zh-CN" altLang="en-US" sz="2400" dirty="0">
                <a:solidFill>
                  <a:srgbClr val="000000"/>
                </a:solidFill>
                <a:latin typeface="黑体" panose="02010609060101010101" pitchFamily="49" charset="-122"/>
                <a:ea typeface="黑体" panose="02010609060101010101" pitchFamily="49" charset="-122"/>
              </a:rPr>
              <a:t>年</a:t>
            </a:r>
            <a:r>
              <a:rPr lang="en-US" altLang="zh-CN" sz="2400" dirty="0">
                <a:solidFill>
                  <a:srgbClr val="000000"/>
                </a:solidFill>
                <a:latin typeface="黑体" panose="02010609060101010101" pitchFamily="49" charset="-122"/>
                <a:ea typeface="黑体" panose="02010609060101010101" pitchFamily="49" charset="-122"/>
              </a:rPr>
              <a:t>12</a:t>
            </a:r>
            <a:r>
              <a:rPr lang="zh-CN" altLang="en-US" sz="2400" dirty="0">
                <a:solidFill>
                  <a:srgbClr val="000000"/>
                </a:solidFill>
                <a:latin typeface="黑体" panose="02010609060101010101" pitchFamily="49" charset="-122"/>
                <a:ea typeface="黑体" panose="02010609060101010101" pitchFamily="49" charset="-122"/>
              </a:rPr>
              <a:t>月</a:t>
            </a:r>
            <a:r>
              <a:rPr lang="en-US" altLang="zh-CN" sz="2400" dirty="0">
                <a:solidFill>
                  <a:srgbClr val="000000"/>
                </a:solidFill>
                <a:latin typeface="黑体" panose="02010609060101010101" pitchFamily="49" charset="-122"/>
                <a:ea typeface="黑体" panose="02010609060101010101" pitchFamily="49" charset="-122"/>
              </a:rPr>
              <a:t>30</a:t>
            </a:r>
            <a:r>
              <a:rPr lang="zh-CN" altLang="en-US" sz="2400" dirty="0">
                <a:solidFill>
                  <a:srgbClr val="000000"/>
                </a:solidFill>
                <a:latin typeface="黑体" panose="02010609060101010101" pitchFamily="49" charset="-122"/>
                <a:ea typeface="黑体" panose="02010609060101010101" pitchFamily="49" charset="-122"/>
              </a:rPr>
              <a:t>日的</a:t>
            </a:r>
            <a:r>
              <a:rPr lang="en-US" altLang="zh-CN" sz="2400" dirty="0">
                <a:solidFill>
                  <a:srgbClr val="000000"/>
                </a:solidFill>
                <a:latin typeface="黑体" panose="02010609060101010101" pitchFamily="49" charset="-122"/>
                <a:ea typeface="黑体" panose="02010609060101010101" pitchFamily="49" charset="-122"/>
              </a:rPr>
              <a:t>13.97</a:t>
            </a:r>
            <a:r>
              <a:rPr lang="zh-CN" altLang="en-US" sz="2400" dirty="0">
                <a:solidFill>
                  <a:srgbClr val="000000"/>
                </a:solidFill>
                <a:latin typeface="黑体" panose="02010609060101010101" pitchFamily="49" charset="-122"/>
                <a:ea typeface="黑体" panose="02010609060101010101" pitchFamily="49" charset="-122"/>
              </a:rPr>
              <a:t>元启动，一路狂升，至</a:t>
            </a:r>
            <a:r>
              <a:rPr lang="en-US" altLang="zh-CN" sz="2400" dirty="0">
                <a:solidFill>
                  <a:srgbClr val="000000"/>
                </a:solidFill>
                <a:latin typeface="黑体" panose="02010609060101010101" pitchFamily="49" charset="-122"/>
                <a:ea typeface="黑体" panose="02010609060101010101" pitchFamily="49" charset="-122"/>
              </a:rPr>
              <a:t>2000</a:t>
            </a:r>
            <a:r>
              <a:rPr lang="zh-CN" altLang="en-US" sz="2400" dirty="0">
                <a:solidFill>
                  <a:srgbClr val="000000"/>
                </a:solidFill>
                <a:latin typeface="黑体" panose="02010609060101010101" pitchFamily="49" charset="-122"/>
                <a:ea typeface="黑体" panose="02010609060101010101" pitchFamily="49" charset="-122"/>
              </a:rPr>
              <a:t>年</a:t>
            </a:r>
            <a:r>
              <a:rPr lang="en-US" altLang="zh-CN" sz="2400" dirty="0">
                <a:solidFill>
                  <a:srgbClr val="000000"/>
                </a:solidFill>
                <a:latin typeface="黑体" panose="02010609060101010101" pitchFamily="49" charset="-122"/>
                <a:ea typeface="黑体" panose="02010609060101010101" pitchFamily="49" charset="-122"/>
              </a:rPr>
              <a:t>4</a:t>
            </a:r>
            <a:r>
              <a:rPr lang="zh-CN" altLang="en-US" sz="2400" dirty="0">
                <a:solidFill>
                  <a:srgbClr val="000000"/>
                </a:solidFill>
                <a:latin typeface="黑体" panose="02010609060101010101" pitchFamily="49" charset="-122"/>
                <a:ea typeface="黑体" panose="02010609060101010101" pitchFamily="49" charset="-122"/>
              </a:rPr>
              <a:t>月</a:t>
            </a:r>
            <a:r>
              <a:rPr lang="en-US" altLang="zh-CN" sz="2400" dirty="0">
                <a:solidFill>
                  <a:srgbClr val="000000"/>
                </a:solidFill>
                <a:latin typeface="黑体" panose="02010609060101010101" pitchFamily="49" charset="-122"/>
                <a:ea typeface="黑体" panose="02010609060101010101" pitchFamily="49" charset="-122"/>
              </a:rPr>
              <a:t>19</a:t>
            </a:r>
            <a:r>
              <a:rPr lang="zh-CN" altLang="en-US" sz="2400" dirty="0">
                <a:solidFill>
                  <a:srgbClr val="000000"/>
                </a:solidFill>
                <a:latin typeface="黑体" panose="02010609060101010101" pitchFamily="49" charset="-122"/>
                <a:ea typeface="黑体" panose="02010609060101010101" pitchFamily="49" charset="-122"/>
              </a:rPr>
              <a:t>日涨至</a:t>
            </a:r>
            <a:r>
              <a:rPr lang="en-US" altLang="zh-CN" sz="2400" dirty="0">
                <a:solidFill>
                  <a:srgbClr val="000000"/>
                </a:solidFill>
                <a:latin typeface="黑体" panose="02010609060101010101" pitchFamily="49" charset="-122"/>
                <a:ea typeface="黑体" panose="02010609060101010101" pitchFamily="49" charset="-122"/>
              </a:rPr>
              <a:t>35.83</a:t>
            </a:r>
            <a:r>
              <a:rPr lang="zh-CN" altLang="en-US" sz="2400" dirty="0">
                <a:solidFill>
                  <a:srgbClr val="000000"/>
                </a:solidFill>
                <a:latin typeface="黑体" panose="02010609060101010101" pitchFamily="49" charset="-122"/>
                <a:ea typeface="黑体" panose="02010609060101010101" pitchFamily="49" charset="-122"/>
              </a:rPr>
              <a:t>元。次日实施了优厚的分红方案</a:t>
            </a:r>
            <a:r>
              <a:rPr lang="en-US" altLang="zh-CN" sz="2400" dirty="0">
                <a:solidFill>
                  <a:srgbClr val="000000"/>
                </a:solidFill>
                <a:latin typeface="黑体" panose="02010609060101010101" pitchFamily="49" charset="-122"/>
                <a:ea typeface="黑体" panose="02010609060101010101" pitchFamily="49" charset="-122"/>
              </a:rPr>
              <a:t>10</a:t>
            </a:r>
            <a:r>
              <a:rPr lang="zh-CN" altLang="en-US" sz="2400" dirty="0">
                <a:solidFill>
                  <a:srgbClr val="000000"/>
                </a:solidFill>
                <a:latin typeface="黑体" panose="02010609060101010101" pitchFamily="49" charset="-122"/>
                <a:ea typeface="黑体" panose="02010609060101010101" pitchFamily="49" charset="-122"/>
              </a:rPr>
              <a:t>转赠</a:t>
            </a:r>
            <a:r>
              <a:rPr lang="en-US" altLang="zh-CN" sz="2400" dirty="0">
                <a:solidFill>
                  <a:srgbClr val="000000"/>
                </a:solidFill>
                <a:latin typeface="黑体" panose="02010609060101010101" pitchFamily="49" charset="-122"/>
                <a:ea typeface="黑体" panose="02010609060101010101" pitchFamily="49" charset="-122"/>
              </a:rPr>
              <a:t>10</a:t>
            </a:r>
            <a:r>
              <a:rPr lang="zh-CN" altLang="en-US" sz="2400" dirty="0">
                <a:solidFill>
                  <a:srgbClr val="000000"/>
                </a:solidFill>
                <a:latin typeface="黑体" panose="02010609060101010101" pitchFamily="49" charset="-122"/>
                <a:ea typeface="黑体" panose="02010609060101010101" pitchFamily="49" charset="-122"/>
              </a:rPr>
              <a:t>后，即进入填权行情，于</a:t>
            </a:r>
            <a:r>
              <a:rPr lang="en-US" altLang="zh-CN" sz="2400" dirty="0">
                <a:solidFill>
                  <a:srgbClr val="000000"/>
                </a:solidFill>
                <a:latin typeface="黑体" panose="02010609060101010101" pitchFamily="49" charset="-122"/>
                <a:ea typeface="黑体" panose="02010609060101010101" pitchFamily="49" charset="-122"/>
              </a:rPr>
              <a:t>2000</a:t>
            </a:r>
            <a:r>
              <a:rPr lang="zh-CN" altLang="en-US" sz="2400" dirty="0">
                <a:solidFill>
                  <a:srgbClr val="000000"/>
                </a:solidFill>
                <a:latin typeface="黑体" panose="02010609060101010101" pitchFamily="49" charset="-122"/>
                <a:ea typeface="黑体" panose="02010609060101010101" pitchFamily="49" charset="-122"/>
              </a:rPr>
              <a:t>年</a:t>
            </a:r>
            <a:r>
              <a:rPr lang="en-US" altLang="zh-CN" sz="2400" dirty="0">
                <a:solidFill>
                  <a:srgbClr val="000000"/>
                </a:solidFill>
                <a:latin typeface="黑体" panose="02010609060101010101" pitchFamily="49" charset="-122"/>
                <a:ea typeface="黑体" panose="02010609060101010101" pitchFamily="49" charset="-122"/>
              </a:rPr>
              <a:t>12</a:t>
            </a:r>
            <a:r>
              <a:rPr lang="zh-CN" altLang="en-US" sz="2400" dirty="0">
                <a:solidFill>
                  <a:srgbClr val="000000"/>
                </a:solidFill>
                <a:latin typeface="黑体" panose="02010609060101010101" pitchFamily="49" charset="-122"/>
                <a:ea typeface="黑体" panose="02010609060101010101" pitchFamily="49" charset="-122"/>
              </a:rPr>
              <a:t>月</a:t>
            </a:r>
            <a:r>
              <a:rPr lang="en-US" altLang="zh-CN" sz="2400" dirty="0">
                <a:solidFill>
                  <a:srgbClr val="000000"/>
                </a:solidFill>
                <a:latin typeface="黑体" panose="02010609060101010101" pitchFamily="49" charset="-122"/>
                <a:ea typeface="黑体" panose="02010609060101010101" pitchFamily="49" charset="-122"/>
              </a:rPr>
              <a:t>29</a:t>
            </a:r>
            <a:r>
              <a:rPr lang="zh-CN" altLang="en-US" sz="2400" dirty="0">
                <a:solidFill>
                  <a:srgbClr val="000000"/>
                </a:solidFill>
                <a:latin typeface="黑体" panose="02010609060101010101" pitchFamily="49" charset="-122"/>
                <a:ea typeface="黑体" panose="02010609060101010101" pitchFamily="49" charset="-122"/>
              </a:rPr>
              <a:t>日完全填权并创下</a:t>
            </a:r>
            <a:r>
              <a:rPr lang="en-US" altLang="zh-CN" sz="2400" dirty="0">
                <a:solidFill>
                  <a:srgbClr val="000000"/>
                </a:solidFill>
                <a:latin typeface="黑体" panose="02010609060101010101" pitchFamily="49" charset="-122"/>
                <a:ea typeface="黑体" panose="02010609060101010101" pitchFamily="49" charset="-122"/>
              </a:rPr>
              <a:t>37.99</a:t>
            </a:r>
            <a:r>
              <a:rPr lang="zh-CN" altLang="en-US" sz="2400" dirty="0">
                <a:solidFill>
                  <a:srgbClr val="000000"/>
                </a:solidFill>
                <a:latin typeface="黑体" panose="02010609060101010101" pitchFamily="49" charset="-122"/>
                <a:ea typeface="黑体" panose="02010609060101010101" pitchFamily="49" charset="-122"/>
              </a:rPr>
              <a:t>元新高，折合为除权前的价格</a:t>
            </a:r>
            <a:r>
              <a:rPr lang="en-US" altLang="zh-CN" sz="2400" dirty="0">
                <a:solidFill>
                  <a:srgbClr val="000000"/>
                </a:solidFill>
                <a:latin typeface="黑体" panose="02010609060101010101" pitchFamily="49" charset="-122"/>
                <a:ea typeface="黑体" panose="02010609060101010101" pitchFamily="49" charset="-122"/>
              </a:rPr>
              <a:t>75.98</a:t>
            </a:r>
            <a:r>
              <a:rPr lang="zh-CN" altLang="en-US" sz="2400" dirty="0">
                <a:solidFill>
                  <a:srgbClr val="000000"/>
                </a:solidFill>
                <a:latin typeface="黑体" panose="02010609060101010101" pitchFamily="49" charset="-122"/>
                <a:ea typeface="黑体" panose="02010609060101010101" pitchFamily="49" charset="-122"/>
              </a:rPr>
              <a:t>元，较一年前启动时的价位上涨</a:t>
            </a:r>
            <a:r>
              <a:rPr lang="en-US" altLang="zh-CN" sz="2400" dirty="0">
                <a:solidFill>
                  <a:srgbClr val="000000"/>
                </a:solidFill>
                <a:latin typeface="黑体" panose="02010609060101010101" pitchFamily="49" charset="-122"/>
                <a:ea typeface="黑体" panose="02010609060101010101" pitchFamily="49" charset="-122"/>
              </a:rPr>
              <a:t>440</a:t>
            </a:r>
            <a:r>
              <a:rPr lang="zh-CN" altLang="en-US" sz="2400" dirty="0">
                <a:solidFill>
                  <a:srgbClr val="000000"/>
                </a:solidFill>
                <a:latin typeface="黑体" panose="02010609060101010101" pitchFamily="49" charset="-122"/>
                <a:ea typeface="黑体" panose="02010609060101010101" pitchFamily="49" charset="-122"/>
              </a:rPr>
              <a:t>％，较之于</a:t>
            </a:r>
            <a:r>
              <a:rPr lang="en-US" altLang="zh-CN" sz="2400" dirty="0">
                <a:solidFill>
                  <a:srgbClr val="000000"/>
                </a:solidFill>
                <a:latin typeface="黑体" panose="02010609060101010101" pitchFamily="49" charset="-122"/>
                <a:ea typeface="黑体" panose="02010609060101010101" pitchFamily="49" charset="-122"/>
              </a:rPr>
              <a:t>1999</a:t>
            </a:r>
            <a:r>
              <a:rPr lang="zh-CN" altLang="en-US" sz="2400" dirty="0">
                <a:solidFill>
                  <a:srgbClr val="000000"/>
                </a:solidFill>
                <a:latin typeface="黑体" panose="02010609060101010101" pitchFamily="49" charset="-122"/>
                <a:ea typeface="黑体" panose="02010609060101010101" pitchFamily="49" charset="-122"/>
              </a:rPr>
              <a:t>年“</a:t>
            </a:r>
            <a:r>
              <a:rPr lang="en-US" altLang="zh-CN" sz="2400" dirty="0">
                <a:solidFill>
                  <a:srgbClr val="000000"/>
                </a:solidFill>
                <a:latin typeface="黑体" panose="02010609060101010101" pitchFamily="49" charset="-122"/>
                <a:ea typeface="黑体" panose="02010609060101010101" pitchFamily="49" charset="-122"/>
              </a:rPr>
              <a:t>5·19</a:t>
            </a:r>
            <a:r>
              <a:rPr lang="zh-CN" altLang="en-US" sz="2400" dirty="0">
                <a:solidFill>
                  <a:srgbClr val="000000"/>
                </a:solidFill>
                <a:latin typeface="黑体" panose="02010609060101010101" pitchFamily="49" charset="-122"/>
                <a:ea typeface="黑体" panose="02010609060101010101" pitchFamily="49" charset="-122"/>
              </a:rPr>
              <a:t>行情”发动前，则上涨了</a:t>
            </a:r>
            <a:r>
              <a:rPr lang="en-US" altLang="zh-CN" sz="2400" dirty="0">
                <a:solidFill>
                  <a:srgbClr val="000000"/>
                </a:solidFill>
                <a:latin typeface="黑体" panose="02010609060101010101" pitchFamily="49" charset="-122"/>
                <a:ea typeface="黑体" panose="02010609060101010101" pitchFamily="49" charset="-122"/>
              </a:rPr>
              <a:t>8</a:t>
            </a:r>
            <a:r>
              <a:rPr lang="zh-CN" altLang="en-US" sz="2400" dirty="0">
                <a:solidFill>
                  <a:srgbClr val="000000"/>
                </a:solidFill>
                <a:latin typeface="黑体" panose="02010609060101010101" pitchFamily="49" charset="-122"/>
                <a:ea typeface="黑体" panose="02010609060101010101" pitchFamily="49" charset="-122"/>
              </a:rPr>
              <a:t>倍多；</a:t>
            </a:r>
            <a:r>
              <a:rPr lang="en-US" altLang="zh-CN" sz="2400" dirty="0">
                <a:solidFill>
                  <a:srgbClr val="000000"/>
                </a:solidFill>
                <a:latin typeface="黑体" panose="02010609060101010101" pitchFamily="49" charset="-122"/>
                <a:ea typeface="黑体" panose="02010609060101010101" pitchFamily="49" charset="-122"/>
              </a:rPr>
              <a:t>2000</a:t>
            </a:r>
            <a:r>
              <a:rPr lang="zh-CN" altLang="en-US" sz="2400" dirty="0">
                <a:solidFill>
                  <a:srgbClr val="000000"/>
                </a:solidFill>
                <a:latin typeface="黑体" panose="02010609060101010101" pitchFamily="49" charset="-122"/>
                <a:ea typeface="黑体" panose="02010609060101010101" pitchFamily="49" charset="-122"/>
              </a:rPr>
              <a:t>年全年涨幅高居深沪两市第二</a:t>
            </a:r>
            <a:r>
              <a:rPr lang="zh-CN" altLang="en-US" sz="2400" dirty="0" smtClean="0">
                <a:solidFill>
                  <a:srgbClr val="000000"/>
                </a:solidFill>
                <a:latin typeface="黑体" panose="02010609060101010101" pitchFamily="49" charset="-122"/>
                <a:ea typeface="黑体" panose="02010609060101010101" pitchFamily="49" charset="-122"/>
              </a:rPr>
              <a:t>。</a:t>
            </a:r>
            <a:endParaRPr lang="en-US" altLang="zh-CN" sz="2400" dirty="0" smtClean="0">
              <a:solidFill>
                <a:srgbClr val="000000"/>
              </a:solidFill>
              <a:latin typeface="黑体" panose="02010609060101010101" pitchFamily="49" charset="-122"/>
              <a:ea typeface="黑体" panose="02010609060101010101" pitchFamily="49" charset="-122"/>
            </a:endParaRPr>
          </a:p>
          <a:p>
            <a:pPr marL="342900" indent="-342900">
              <a:lnSpc>
                <a:spcPct val="80000"/>
              </a:lnSpc>
              <a:spcBef>
                <a:spcPct val="20000"/>
              </a:spcBef>
              <a:buFontTx/>
              <a:buChar char="•"/>
            </a:pPr>
            <a:r>
              <a:rPr lang="zh-CN" altLang="en-US" sz="2400" dirty="0" smtClean="0">
                <a:solidFill>
                  <a:srgbClr val="000000"/>
                </a:solidFill>
                <a:latin typeface="黑体" panose="02010609060101010101" pitchFamily="49" charset="-122"/>
                <a:ea typeface="黑体" panose="02010609060101010101" pitchFamily="49" charset="-122"/>
              </a:rPr>
              <a:t>    银</a:t>
            </a:r>
            <a:r>
              <a:rPr lang="zh-CN" altLang="en-US" sz="2400" dirty="0">
                <a:solidFill>
                  <a:srgbClr val="000000"/>
                </a:solidFill>
                <a:latin typeface="黑体" panose="02010609060101010101" pitchFamily="49" charset="-122"/>
                <a:ea typeface="黑体" panose="02010609060101010101" pitchFamily="49" charset="-122"/>
              </a:rPr>
              <a:t>广夏公司自</a:t>
            </a:r>
            <a:r>
              <a:rPr lang="en-US" altLang="zh-CN" sz="2400" dirty="0">
                <a:solidFill>
                  <a:srgbClr val="000000"/>
                </a:solidFill>
                <a:latin typeface="黑体" panose="02010609060101010101" pitchFamily="49" charset="-122"/>
                <a:ea typeface="黑体" panose="02010609060101010101" pitchFamily="49" charset="-122"/>
              </a:rPr>
              <a:t>1998</a:t>
            </a:r>
            <a:r>
              <a:rPr lang="zh-CN" altLang="en-US" sz="2400" dirty="0">
                <a:solidFill>
                  <a:srgbClr val="000000"/>
                </a:solidFill>
                <a:latin typeface="黑体" panose="02010609060101010101" pitchFamily="49" charset="-122"/>
                <a:ea typeface="黑体" panose="02010609060101010101" pitchFamily="49" charset="-122"/>
              </a:rPr>
              <a:t>年至</a:t>
            </a:r>
            <a:r>
              <a:rPr lang="en-US" altLang="zh-CN" sz="2400" dirty="0">
                <a:solidFill>
                  <a:srgbClr val="000000"/>
                </a:solidFill>
                <a:latin typeface="黑体" panose="02010609060101010101" pitchFamily="49" charset="-122"/>
                <a:ea typeface="黑体" panose="02010609060101010101" pitchFamily="49" charset="-122"/>
              </a:rPr>
              <a:t>2001</a:t>
            </a:r>
            <a:r>
              <a:rPr lang="zh-CN" altLang="en-US" sz="2400" dirty="0">
                <a:solidFill>
                  <a:srgbClr val="000000"/>
                </a:solidFill>
                <a:latin typeface="黑体" panose="02010609060101010101" pitchFamily="49" charset="-122"/>
                <a:ea typeface="黑体" panose="02010609060101010101" pitchFamily="49" charset="-122"/>
              </a:rPr>
              <a:t>年期间财务造假累计虚增利润</a:t>
            </a:r>
            <a:r>
              <a:rPr lang="en-US" altLang="zh-CN" sz="2400" dirty="0">
                <a:solidFill>
                  <a:srgbClr val="000000"/>
                </a:solidFill>
                <a:latin typeface="黑体" panose="02010609060101010101" pitchFamily="49" charset="-122"/>
                <a:ea typeface="黑体" panose="02010609060101010101" pitchFamily="49" charset="-122"/>
              </a:rPr>
              <a:t>77 156.7</a:t>
            </a:r>
            <a:r>
              <a:rPr lang="zh-CN" altLang="en-US" sz="2400" dirty="0">
                <a:solidFill>
                  <a:srgbClr val="000000"/>
                </a:solidFill>
                <a:latin typeface="黑体" panose="02010609060101010101" pitchFamily="49" charset="-122"/>
                <a:ea typeface="黑体" panose="02010609060101010101" pitchFamily="49" charset="-122"/>
              </a:rPr>
              <a:t>万元，实际亏损 </a:t>
            </a:r>
            <a:r>
              <a:rPr lang="en-US" altLang="zh-CN" sz="2400" dirty="0">
                <a:solidFill>
                  <a:srgbClr val="000000"/>
                </a:solidFill>
                <a:latin typeface="黑体" panose="02010609060101010101" pitchFamily="49" charset="-122"/>
                <a:ea typeface="黑体" panose="02010609060101010101" pitchFamily="49" charset="-122"/>
              </a:rPr>
              <a:t>14 940.1</a:t>
            </a:r>
            <a:r>
              <a:rPr lang="zh-CN" altLang="en-US" sz="2400" dirty="0">
                <a:solidFill>
                  <a:srgbClr val="000000"/>
                </a:solidFill>
                <a:latin typeface="黑体" panose="02010609060101010101" pitchFamily="49" charset="-122"/>
                <a:ea typeface="黑体" panose="02010609060101010101" pitchFamily="49" charset="-122"/>
              </a:rPr>
              <a:t>万元。从原料购进到生产、销售、出口等环节，公司伪造了全部单据，包括销售合同和发票、银行票据、海关出口报关单和所得税免税文件。</a:t>
            </a:r>
            <a:r>
              <a:rPr lang="en-US" altLang="zh-CN" sz="2400" dirty="0">
                <a:solidFill>
                  <a:srgbClr val="000000"/>
                </a:solidFill>
                <a:latin typeface="黑体" panose="02010609060101010101" pitchFamily="49" charset="-122"/>
                <a:ea typeface="黑体" panose="02010609060101010101" pitchFamily="49" charset="-122"/>
              </a:rPr>
              <a:t>2001</a:t>
            </a:r>
            <a:r>
              <a:rPr lang="zh-CN" altLang="en-US" sz="2400" dirty="0">
                <a:solidFill>
                  <a:srgbClr val="000000"/>
                </a:solidFill>
                <a:latin typeface="黑体" panose="02010609060101010101" pitchFamily="49" charset="-122"/>
                <a:ea typeface="黑体" panose="02010609060101010101" pitchFamily="49" charset="-122"/>
              </a:rPr>
              <a:t>年</a:t>
            </a:r>
            <a:r>
              <a:rPr lang="en-US" altLang="zh-CN" sz="2400" dirty="0">
                <a:solidFill>
                  <a:srgbClr val="000000"/>
                </a:solidFill>
                <a:latin typeface="黑体" panose="02010609060101010101" pitchFamily="49" charset="-122"/>
                <a:ea typeface="黑体" panose="02010609060101010101" pitchFamily="49" charset="-122"/>
              </a:rPr>
              <a:t>9</a:t>
            </a:r>
            <a:r>
              <a:rPr lang="zh-CN" altLang="en-US" sz="2400" dirty="0">
                <a:solidFill>
                  <a:srgbClr val="000000"/>
                </a:solidFill>
                <a:latin typeface="黑体" panose="02010609060101010101" pitchFamily="49" charset="-122"/>
                <a:ea typeface="黑体" panose="02010609060101010101" pitchFamily="49" charset="-122"/>
              </a:rPr>
              <a:t>月后，因涉及银广夏利润造假案，导致深圳中天勤这家审计最多上市公司财务报表的会计师事务所解体。</a:t>
            </a:r>
            <a:endParaRPr lang="zh-CN" altLang="en-US" sz="2400" dirty="0">
              <a:solidFill>
                <a:srgbClr val="0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2744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nvSpPr>
        <p:spPr bwMode="auto">
          <a:xfrm>
            <a:off x="590550" y="214085"/>
            <a:ext cx="10991849"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p>
            <a:pPr algn="ctr" eaLnBrk="1" hangingPunct="1">
              <a:buFontTx/>
              <a:buNone/>
            </a:pPr>
            <a:r>
              <a:rPr lang="zh-CN" altLang="en-US" sz="4400" dirty="0">
                <a:solidFill>
                  <a:srgbClr val="000000"/>
                </a:solidFill>
                <a:latin typeface="黑体" panose="02010609060101010101" pitchFamily="49" charset="-122"/>
                <a:ea typeface="黑体" panose="02010609060101010101" pitchFamily="49" charset="-122"/>
              </a:rPr>
              <a:t>麦科特</a:t>
            </a:r>
            <a:r>
              <a:rPr lang="zh-CN" altLang="zh-CN" sz="4400" dirty="0">
                <a:solidFill>
                  <a:srgbClr val="000000"/>
                </a:solidFill>
                <a:latin typeface="黑体" panose="02010609060101010101" pitchFamily="49" charset="-122"/>
                <a:ea typeface="黑体" panose="02010609060101010101" pitchFamily="49" charset="-122"/>
              </a:rPr>
              <a:t>——</a:t>
            </a:r>
            <a:r>
              <a:rPr lang="zh-CN" altLang="en-US" sz="4400" dirty="0">
                <a:solidFill>
                  <a:srgbClr val="000000"/>
                </a:solidFill>
                <a:latin typeface="黑体" panose="02010609060101010101" pitchFamily="49" charset="-122"/>
                <a:ea typeface="黑体" panose="02010609060101010101" pitchFamily="49" charset="-122"/>
              </a:rPr>
              <a:t>欺诈上市 </a:t>
            </a:r>
          </a:p>
        </p:txBody>
      </p:sp>
      <p:sp>
        <p:nvSpPr>
          <p:cNvPr id="379907" name="Rectangle 3"/>
          <p:cNvSpPr>
            <a:spLocks noGrp="1" noChangeArrowheads="1"/>
          </p:cNvSpPr>
          <p:nvPr/>
        </p:nvSpPr>
        <p:spPr bwMode="auto">
          <a:xfrm>
            <a:off x="362857" y="1103086"/>
            <a:ext cx="11538857" cy="4859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lnSpc>
                <a:spcPct val="90000"/>
              </a:lnSpc>
              <a:spcBef>
                <a:spcPct val="20000"/>
              </a:spcBef>
              <a:buFontTx/>
              <a:buChar char="•"/>
            </a:pPr>
            <a:r>
              <a:rPr lang="zh-CN" altLang="en-US" sz="2400" dirty="0">
                <a:solidFill>
                  <a:srgbClr val="000000"/>
                </a:solidFill>
                <a:latin typeface="黑体" panose="02010609060101010101" pitchFamily="49" charset="-122"/>
                <a:ea typeface="黑体" panose="02010609060101010101" pitchFamily="49" charset="-122"/>
              </a:rPr>
              <a:t>麦科特公司全称麦科特光电股份有限公司，</a:t>
            </a:r>
            <a:r>
              <a:rPr lang="zh-CN" altLang="zh-CN" sz="2400" dirty="0">
                <a:solidFill>
                  <a:srgbClr val="000000"/>
                </a:solidFill>
                <a:latin typeface="黑体" panose="02010609060101010101" pitchFamily="49" charset="-122"/>
                <a:ea typeface="黑体" panose="02010609060101010101" pitchFamily="49" charset="-122"/>
              </a:rPr>
              <a:t>2000</a:t>
            </a:r>
            <a:r>
              <a:rPr lang="zh-CN" altLang="en-US" sz="2400" dirty="0">
                <a:solidFill>
                  <a:srgbClr val="000000"/>
                </a:solidFill>
                <a:latin typeface="黑体" panose="02010609060101010101" pitchFamily="49" charset="-122"/>
                <a:ea typeface="黑体" panose="02010609060101010101" pitchFamily="49" charset="-122"/>
              </a:rPr>
              <a:t>年</a:t>
            </a:r>
            <a:r>
              <a:rPr lang="zh-CN" altLang="zh-CN" sz="2400" dirty="0">
                <a:solidFill>
                  <a:srgbClr val="000000"/>
                </a:solidFill>
                <a:latin typeface="黑体" panose="02010609060101010101" pitchFamily="49" charset="-122"/>
                <a:ea typeface="黑体" panose="02010609060101010101" pitchFamily="49" charset="-122"/>
              </a:rPr>
              <a:t>8</a:t>
            </a:r>
            <a:r>
              <a:rPr lang="zh-CN" altLang="en-US" sz="2400" dirty="0">
                <a:solidFill>
                  <a:srgbClr val="000000"/>
                </a:solidFill>
                <a:latin typeface="黑体" panose="02010609060101010101" pitchFamily="49" charset="-122"/>
                <a:ea typeface="黑体" panose="02010609060101010101" pitchFamily="49" charset="-122"/>
              </a:rPr>
              <a:t>月</a:t>
            </a:r>
            <a:r>
              <a:rPr lang="zh-CN" altLang="zh-CN" sz="2400" dirty="0">
                <a:solidFill>
                  <a:srgbClr val="000000"/>
                </a:solidFill>
                <a:latin typeface="黑体" panose="02010609060101010101" pitchFamily="49" charset="-122"/>
                <a:ea typeface="黑体" panose="02010609060101010101" pitchFamily="49" charset="-122"/>
              </a:rPr>
              <a:t>7</a:t>
            </a:r>
            <a:r>
              <a:rPr lang="zh-CN" altLang="en-US" sz="2400" dirty="0">
                <a:solidFill>
                  <a:srgbClr val="000000"/>
                </a:solidFill>
                <a:latin typeface="黑体" panose="02010609060101010101" pitchFamily="49" charset="-122"/>
                <a:ea typeface="黑体" panose="02010609060101010101" pitchFamily="49" charset="-122"/>
              </a:rPr>
              <a:t>日在深交所上市</a:t>
            </a:r>
            <a:r>
              <a:rPr lang="zh-CN"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代码</a:t>
            </a:r>
            <a:r>
              <a:rPr lang="zh-CN" altLang="zh-CN" sz="2400" dirty="0">
                <a:solidFill>
                  <a:srgbClr val="000000"/>
                </a:solidFill>
                <a:latin typeface="黑体" panose="02010609060101010101" pitchFamily="49" charset="-122"/>
                <a:ea typeface="黑体" panose="02010609060101010101" pitchFamily="49" charset="-122"/>
              </a:rPr>
              <a:t>000150)</a:t>
            </a:r>
            <a:r>
              <a:rPr lang="zh-CN" altLang="en-US" sz="2400" dirty="0">
                <a:solidFill>
                  <a:srgbClr val="000000"/>
                </a:solidFill>
                <a:latin typeface="黑体" panose="02010609060101010101" pitchFamily="49" charset="-122"/>
                <a:ea typeface="黑体" panose="02010609060101010101" pitchFamily="49" charset="-122"/>
              </a:rPr>
              <a:t>，拥有光学机械、纺织轻化、生物医药、精工电子、投资贸易等五大产业，是全国最大光学生产基地之一。麦科特上市之初曾被多次举报，早在</a:t>
            </a:r>
            <a:r>
              <a:rPr lang="zh-CN" altLang="zh-CN" sz="2400" dirty="0">
                <a:solidFill>
                  <a:srgbClr val="000000"/>
                </a:solidFill>
                <a:latin typeface="黑体" panose="02010609060101010101" pitchFamily="49" charset="-122"/>
                <a:ea typeface="黑体" panose="02010609060101010101" pitchFamily="49" charset="-122"/>
              </a:rPr>
              <a:t>2000</a:t>
            </a:r>
            <a:r>
              <a:rPr lang="zh-CN" altLang="en-US" sz="2400" dirty="0">
                <a:solidFill>
                  <a:srgbClr val="000000"/>
                </a:solidFill>
                <a:latin typeface="黑体" panose="02010609060101010101" pitchFamily="49" charset="-122"/>
                <a:ea typeface="黑体" panose="02010609060101010101" pitchFamily="49" charset="-122"/>
              </a:rPr>
              <a:t>年</a:t>
            </a:r>
            <a:r>
              <a:rPr lang="zh-CN" altLang="zh-CN" sz="2400" dirty="0">
                <a:solidFill>
                  <a:srgbClr val="000000"/>
                </a:solidFill>
                <a:latin typeface="黑体" panose="02010609060101010101" pitchFamily="49" charset="-122"/>
                <a:ea typeface="黑体" panose="02010609060101010101" pitchFamily="49" charset="-122"/>
              </a:rPr>
              <a:t>11</a:t>
            </a:r>
            <a:r>
              <a:rPr lang="zh-CN" altLang="en-US" sz="2400" dirty="0">
                <a:solidFill>
                  <a:srgbClr val="000000"/>
                </a:solidFill>
                <a:latin typeface="黑体" panose="02010609060101010101" pitchFamily="49" charset="-122"/>
                <a:ea typeface="黑体" panose="02010609060101010101" pitchFamily="49" charset="-122"/>
              </a:rPr>
              <a:t>月证监会就开始对其调查 。</a:t>
            </a:r>
            <a:r>
              <a:rPr lang="zh-CN" altLang="zh-CN" sz="2400" dirty="0">
                <a:solidFill>
                  <a:srgbClr val="000000"/>
                </a:solidFill>
                <a:latin typeface="黑体" panose="02010609060101010101" pitchFamily="49" charset="-122"/>
                <a:ea typeface="黑体" panose="02010609060101010101" pitchFamily="49" charset="-122"/>
              </a:rPr>
              <a:t>2001</a:t>
            </a:r>
            <a:r>
              <a:rPr lang="zh-CN" altLang="en-US" sz="2400" dirty="0">
                <a:solidFill>
                  <a:srgbClr val="000000"/>
                </a:solidFill>
                <a:latin typeface="黑体" panose="02010609060101010101" pitchFamily="49" charset="-122"/>
                <a:ea typeface="黑体" panose="02010609060101010101" pitchFamily="49" charset="-122"/>
              </a:rPr>
              <a:t>年</a:t>
            </a:r>
            <a:r>
              <a:rPr lang="zh-CN" altLang="zh-CN" sz="2400" dirty="0">
                <a:solidFill>
                  <a:srgbClr val="000000"/>
                </a:solidFill>
                <a:latin typeface="黑体" panose="02010609060101010101" pitchFamily="49" charset="-122"/>
                <a:ea typeface="黑体" panose="02010609060101010101" pitchFamily="49" charset="-122"/>
              </a:rPr>
              <a:t>9</a:t>
            </a:r>
            <a:r>
              <a:rPr lang="zh-CN" altLang="en-US" sz="2400" dirty="0">
                <a:solidFill>
                  <a:srgbClr val="000000"/>
                </a:solidFill>
                <a:latin typeface="黑体" panose="02010609060101010101" pitchFamily="49" charset="-122"/>
                <a:ea typeface="黑体" panose="02010609060101010101" pitchFamily="49" charset="-122"/>
              </a:rPr>
              <a:t>月</a:t>
            </a:r>
            <a:r>
              <a:rPr lang="zh-CN" altLang="zh-CN" sz="2400" dirty="0">
                <a:solidFill>
                  <a:srgbClr val="000000"/>
                </a:solidFill>
                <a:latin typeface="黑体" panose="02010609060101010101" pitchFamily="49" charset="-122"/>
                <a:ea typeface="黑体" panose="02010609060101010101" pitchFamily="49" charset="-122"/>
              </a:rPr>
              <a:t>22</a:t>
            </a:r>
            <a:r>
              <a:rPr lang="zh-CN" altLang="en-US" sz="2400" dirty="0">
                <a:solidFill>
                  <a:srgbClr val="000000"/>
                </a:solidFill>
                <a:latin typeface="黑体" panose="02010609060101010101" pitchFamily="49" charset="-122"/>
                <a:ea typeface="黑体" panose="02010609060101010101" pitchFamily="49" charset="-122"/>
              </a:rPr>
              <a:t>日中国证监会通过媒体发表公开谈话，将麦科特的问题定性为“欺诈发行上市”，对在麦科特上市过程中由会计师、评估师、律师及券商出具的审计报告书、资产评估书、法律意见书及发行申报文件，中国证监会发言人一概给出了“严重失实”的结论，并认定其中有涉嫌犯罪的行为</a:t>
            </a:r>
            <a:r>
              <a:rPr lang="zh-CN" altLang="en-US" sz="2400" dirty="0" smtClean="0">
                <a:solidFill>
                  <a:srgbClr val="000000"/>
                </a:solidFill>
                <a:latin typeface="黑体" panose="02010609060101010101" pitchFamily="49" charset="-122"/>
                <a:ea typeface="黑体" panose="02010609060101010101" pitchFamily="49" charset="-122"/>
              </a:rPr>
              <a:t>。</a:t>
            </a:r>
            <a:endParaRPr lang="en-US" altLang="zh-CN" sz="2400" dirty="0" smtClean="0">
              <a:solidFill>
                <a:srgbClr val="000000"/>
              </a:solidFill>
              <a:latin typeface="黑体" panose="02010609060101010101" pitchFamily="49" charset="-122"/>
              <a:ea typeface="黑体" panose="02010609060101010101" pitchFamily="49" charset="-122"/>
            </a:endParaRPr>
          </a:p>
          <a:p>
            <a:pPr marL="342900" indent="-342900">
              <a:lnSpc>
                <a:spcPct val="90000"/>
              </a:lnSpc>
              <a:spcBef>
                <a:spcPct val="20000"/>
              </a:spcBef>
              <a:buFontTx/>
              <a:buChar char="•"/>
            </a:pPr>
            <a:r>
              <a:rPr lang="zh-CN" altLang="en-US" sz="2400" dirty="0">
                <a:solidFill>
                  <a:srgbClr val="000000"/>
                </a:solidFill>
                <a:latin typeface="黑体" panose="02010609060101010101" pitchFamily="49" charset="-122"/>
                <a:ea typeface="黑体" panose="02010609060101010101" pitchFamily="49" charset="-122"/>
              </a:rPr>
              <a:t>麦科特光电股份有限公司利用虚构巨额利润、欺诈上市。证监会通过对麦科特利润虚假问题调查，查明该公司的问题主要为通过伪造进口设备融资租赁合同，虚构固定资产</a:t>
            </a:r>
            <a:r>
              <a:rPr lang="en-US" altLang="zh-CN" sz="2400" dirty="0">
                <a:solidFill>
                  <a:srgbClr val="000000"/>
                </a:solidFill>
                <a:latin typeface="黑体" panose="02010609060101010101" pitchFamily="49" charset="-122"/>
                <a:ea typeface="黑体" panose="02010609060101010101" pitchFamily="49" charset="-122"/>
              </a:rPr>
              <a:t>9074</a:t>
            </a:r>
            <a:r>
              <a:rPr lang="zh-CN" altLang="en-US" sz="2400" dirty="0">
                <a:solidFill>
                  <a:srgbClr val="000000"/>
                </a:solidFill>
                <a:latin typeface="黑体" panose="02010609060101010101" pitchFamily="49" charset="-122"/>
                <a:ea typeface="黑体" panose="02010609060101010101" pitchFamily="49" charset="-122"/>
              </a:rPr>
              <a:t>万港元；采用伪造材料和产品购销合同、虚开进出口发票、伪造海关印章等手段虚构收入</a:t>
            </a:r>
            <a:r>
              <a:rPr lang="en-US" altLang="zh-CN" sz="2400" dirty="0">
                <a:solidFill>
                  <a:srgbClr val="000000"/>
                </a:solidFill>
                <a:latin typeface="黑体" panose="02010609060101010101" pitchFamily="49" charset="-122"/>
                <a:ea typeface="黑体" panose="02010609060101010101" pitchFamily="49" charset="-122"/>
              </a:rPr>
              <a:t>30118</a:t>
            </a:r>
            <a:r>
              <a:rPr lang="zh-CN" altLang="en-US" sz="2400" dirty="0">
                <a:solidFill>
                  <a:srgbClr val="000000"/>
                </a:solidFill>
                <a:latin typeface="黑体" panose="02010609060101010101" pitchFamily="49" charset="-122"/>
                <a:ea typeface="黑体" panose="02010609060101010101" pitchFamily="49" charset="-122"/>
              </a:rPr>
              <a:t>万港元，虚构成本</a:t>
            </a:r>
            <a:r>
              <a:rPr lang="en-US" altLang="zh-CN" sz="2400" dirty="0">
                <a:solidFill>
                  <a:srgbClr val="000000"/>
                </a:solidFill>
                <a:latin typeface="黑体" panose="02010609060101010101" pitchFamily="49" charset="-122"/>
                <a:ea typeface="黑体" panose="02010609060101010101" pitchFamily="49" charset="-122"/>
              </a:rPr>
              <a:t>20798</a:t>
            </a:r>
            <a:r>
              <a:rPr lang="zh-CN" altLang="en-US" sz="2400" dirty="0">
                <a:solidFill>
                  <a:srgbClr val="000000"/>
                </a:solidFill>
                <a:latin typeface="黑体" panose="02010609060101010101" pitchFamily="49" charset="-122"/>
                <a:ea typeface="黑体" panose="02010609060101010101" pitchFamily="49" charset="-122"/>
              </a:rPr>
              <a:t>万港元，虚构利润</a:t>
            </a:r>
            <a:r>
              <a:rPr lang="en-US" altLang="zh-CN" sz="2400" dirty="0">
                <a:solidFill>
                  <a:srgbClr val="000000"/>
                </a:solidFill>
                <a:latin typeface="黑体" panose="02010609060101010101" pitchFamily="49" charset="-122"/>
                <a:ea typeface="黑体" panose="02010609060101010101" pitchFamily="49" charset="-122"/>
              </a:rPr>
              <a:t>9320</a:t>
            </a:r>
            <a:r>
              <a:rPr lang="zh-CN" altLang="en-US" sz="2400" dirty="0">
                <a:solidFill>
                  <a:srgbClr val="000000"/>
                </a:solidFill>
                <a:latin typeface="黑体" panose="02010609060101010101" pitchFamily="49" charset="-122"/>
                <a:ea typeface="黑体" panose="02010609060101010101" pitchFamily="49" charset="-122"/>
              </a:rPr>
              <a:t>万港元，其中</a:t>
            </a:r>
            <a:r>
              <a:rPr lang="en-US" altLang="zh-CN" sz="2400" dirty="0">
                <a:solidFill>
                  <a:srgbClr val="000000"/>
                </a:solidFill>
                <a:latin typeface="黑体" panose="02010609060101010101" pitchFamily="49" charset="-122"/>
                <a:ea typeface="黑体" panose="02010609060101010101" pitchFamily="49" charset="-122"/>
              </a:rPr>
              <a:t>1997</a:t>
            </a:r>
            <a:r>
              <a:rPr lang="zh-CN" altLang="en-US" sz="2400" dirty="0">
                <a:solidFill>
                  <a:srgbClr val="000000"/>
                </a:solidFill>
                <a:latin typeface="黑体" panose="02010609060101010101" pitchFamily="49" charset="-122"/>
                <a:ea typeface="黑体" panose="02010609060101010101" pitchFamily="49" charset="-122"/>
              </a:rPr>
              <a:t>年虚构利润</a:t>
            </a:r>
            <a:r>
              <a:rPr lang="en-US" altLang="zh-CN" sz="2400" dirty="0">
                <a:solidFill>
                  <a:srgbClr val="000000"/>
                </a:solidFill>
                <a:latin typeface="黑体" panose="02010609060101010101" pitchFamily="49" charset="-122"/>
                <a:ea typeface="黑体" panose="02010609060101010101" pitchFamily="49" charset="-122"/>
              </a:rPr>
              <a:t>4164</a:t>
            </a:r>
            <a:r>
              <a:rPr lang="zh-CN" altLang="en-US" sz="2400" dirty="0">
                <a:solidFill>
                  <a:srgbClr val="000000"/>
                </a:solidFill>
                <a:latin typeface="黑体" panose="02010609060101010101" pitchFamily="49" charset="-122"/>
                <a:ea typeface="黑体" panose="02010609060101010101" pitchFamily="49" charset="-122"/>
              </a:rPr>
              <a:t>万港元，</a:t>
            </a:r>
            <a:r>
              <a:rPr lang="en-US" altLang="zh-CN" sz="2400" dirty="0">
                <a:solidFill>
                  <a:srgbClr val="000000"/>
                </a:solidFill>
                <a:latin typeface="黑体" panose="02010609060101010101" pitchFamily="49" charset="-122"/>
                <a:ea typeface="黑体" panose="02010609060101010101" pitchFamily="49" charset="-122"/>
              </a:rPr>
              <a:t>1998</a:t>
            </a:r>
            <a:r>
              <a:rPr lang="zh-CN" altLang="en-US" sz="2400" dirty="0">
                <a:solidFill>
                  <a:srgbClr val="000000"/>
                </a:solidFill>
                <a:latin typeface="黑体" panose="02010609060101010101" pitchFamily="49" charset="-122"/>
                <a:ea typeface="黑体" panose="02010609060101010101" pitchFamily="49" charset="-122"/>
              </a:rPr>
              <a:t>年虚构利润</a:t>
            </a:r>
            <a:r>
              <a:rPr lang="en-US" altLang="zh-CN" sz="2400" dirty="0">
                <a:solidFill>
                  <a:srgbClr val="000000"/>
                </a:solidFill>
                <a:latin typeface="黑体" panose="02010609060101010101" pitchFamily="49" charset="-122"/>
                <a:ea typeface="黑体" panose="02010609060101010101" pitchFamily="49" charset="-122"/>
              </a:rPr>
              <a:t>3825</a:t>
            </a:r>
            <a:r>
              <a:rPr lang="zh-CN" altLang="en-US" sz="2400" dirty="0">
                <a:solidFill>
                  <a:srgbClr val="000000"/>
                </a:solidFill>
                <a:latin typeface="黑体" panose="02010609060101010101" pitchFamily="49" charset="-122"/>
                <a:ea typeface="黑体" panose="02010609060101010101" pitchFamily="49" charset="-122"/>
              </a:rPr>
              <a:t>万港元，</a:t>
            </a:r>
            <a:r>
              <a:rPr lang="en-US" altLang="zh-CN" sz="2400" dirty="0">
                <a:solidFill>
                  <a:srgbClr val="000000"/>
                </a:solidFill>
                <a:latin typeface="黑体" panose="02010609060101010101" pitchFamily="49" charset="-122"/>
                <a:ea typeface="黑体" panose="02010609060101010101" pitchFamily="49" charset="-122"/>
              </a:rPr>
              <a:t>1999</a:t>
            </a:r>
            <a:r>
              <a:rPr lang="zh-CN" altLang="en-US" sz="2400" dirty="0">
                <a:solidFill>
                  <a:srgbClr val="000000"/>
                </a:solidFill>
                <a:latin typeface="黑体" panose="02010609060101010101" pitchFamily="49" charset="-122"/>
                <a:ea typeface="黑体" panose="02010609060101010101" pitchFamily="49" charset="-122"/>
              </a:rPr>
              <a:t>年虚构利润</a:t>
            </a:r>
            <a:r>
              <a:rPr lang="en-US" altLang="zh-CN" sz="2400" dirty="0">
                <a:solidFill>
                  <a:srgbClr val="000000"/>
                </a:solidFill>
                <a:latin typeface="黑体" panose="02010609060101010101" pitchFamily="49" charset="-122"/>
                <a:ea typeface="黑体" panose="02010609060101010101" pitchFamily="49" charset="-122"/>
              </a:rPr>
              <a:t>1331</a:t>
            </a:r>
            <a:r>
              <a:rPr lang="zh-CN" altLang="en-US" sz="2400" dirty="0">
                <a:solidFill>
                  <a:srgbClr val="000000"/>
                </a:solidFill>
                <a:latin typeface="黑体" panose="02010609060101010101" pitchFamily="49" charset="-122"/>
                <a:ea typeface="黑体" panose="02010609060101010101" pitchFamily="49" charset="-122"/>
              </a:rPr>
              <a:t>万港元；为达到上市规模，麦科特的行为明显属于欺诈上市。</a:t>
            </a:r>
          </a:p>
          <a:p>
            <a:pPr marL="342900" indent="-342900">
              <a:lnSpc>
                <a:spcPct val="90000"/>
              </a:lnSpc>
              <a:spcBef>
                <a:spcPct val="20000"/>
              </a:spcBef>
              <a:buFontTx/>
              <a:buChar char="•"/>
            </a:pPr>
            <a:r>
              <a:rPr lang="zh-CN" altLang="en-US" sz="2400" dirty="0">
                <a:solidFill>
                  <a:srgbClr val="000000"/>
                </a:solidFill>
                <a:latin typeface="黑体" panose="02010609060101010101" pitchFamily="49" charset="-122"/>
                <a:ea typeface="黑体" panose="02010609060101010101" pitchFamily="49" charset="-122"/>
              </a:rPr>
              <a:t>在麦科特发行上市过程中，深圳华鹏会计师事务所为其出具了严重失实的审计报告，广东大正联合资产评估有限责任公司出具了严重失实的资产评估报告，广东明大律师事务所出具了严重失实的法律意见书，南方证券有限公司参与编制了严重失实的发行申报文件。 </a:t>
            </a:r>
          </a:p>
        </p:txBody>
      </p:sp>
    </p:spTree>
    <p:extLst>
      <p:ext uri="{BB962C8B-B14F-4D97-AF65-F5344CB8AC3E}">
        <p14:creationId xmlns:p14="http://schemas.microsoft.com/office/powerpoint/2010/main" val="378340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eaLnBrk="1" hangingPunct="1"/>
            <a:r>
              <a:rPr lang="zh-CN" altLang="en-US" smtClean="0"/>
              <a:t>（</a:t>
            </a:r>
            <a:r>
              <a:rPr lang="zh-CN" smtClean="0"/>
              <a:t>一</a:t>
            </a:r>
            <a:r>
              <a:rPr lang="zh-CN" altLang="en-US" smtClean="0"/>
              <a:t>）</a:t>
            </a:r>
            <a:r>
              <a:rPr lang="zh-CN" smtClean="0"/>
              <a:t>会计伦理</a:t>
            </a:r>
          </a:p>
        </p:txBody>
      </p:sp>
      <p:sp>
        <p:nvSpPr>
          <p:cNvPr id="382979" name="Rectangle 3"/>
          <p:cNvSpPr>
            <a:spLocks noGrp="1" noChangeArrowheads="1"/>
          </p:cNvSpPr>
          <p:nvPr>
            <p:ph type="body" idx="1"/>
          </p:nvPr>
        </p:nvSpPr>
        <p:spPr>
          <a:xfrm>
            <a:off x="609600" y="2060575"/>
            <a:ext cx="10972800" cy="4065588"/>
          </a:xfrm>
        </p:spPr>
        <p:txBody>
          <a:bodyPr>
            <a:normAutofit fontScale="92500"/>
          </a:bodyPr>
          <a:lstStyle/>
          <a:p>
            <a:pPr eaLnBrk="1" hangingPunct="1"/>
            <a:r>
              <a:rPr lang="zh-CN" dirty="0" smtClean="0"/>
              <a:t>会计伦理指建立在会计关系上的伦理要求，处理与会计相关的利益主体的原则和准则，该原则和准则要反映会计服务各利益主体的要求和利益</a:t>
            </a:r>
            <a:r>
              <a:rPr lang="zh-CN" dirty="0" smtClean="0"/>
              <a:t>。</a:t>
            </a:r>
            <a:endParaRPr lang="en-US" altLang="zh-CN" dirty="0" smtClean="0"/>
          </a:p>
          <a:p>
            <a:pPr eaLnBrk="1" hangingPunct="1"/>
            <a:endParaRPr lang="en-US" altLang="zh-CN" dirty="0"/>
          </a:p>
          <a:p>
            <a:r>
              <a:rPr lang="zh-CN" altLang="en-US" dirty="0"/>
              <a:t>在现代市场经济中，企业的财务会计工作是企业管理的核心组成部分，在企业运营中具有重要的作用。</a:t>
            </a:r>
          </a:p>
          <a:p>
            <a:r>
              <a:rPr lang="zh-CN" altLang="en-US" dirty="0"/>
              <a:t>企业的会计是一种信息系统，它用货币为计量单位，对企业的财务和其他经济活动系统地加以记录、计算和汇总，并分析解释其结果。在企业中，会计主要反映企业的财务状况、经营成果和现金流量，并对企业的经营活动和财务收支进行监督。会计活动包括财务会计、审计与咨询。 </a:t>
            </a:r>
          </a:p>
        </p:txBody>
      </p:sp>
    </p:spTree>
    <p:extLst>
      <p:ext uri="{BB962C8B-B14F-4D97-AF65-F5344CB8AC3E}">
        <p14:creationId xmlns:p14="http://schemas.microsoft.com/office/powerpoint/2010/main" val="2719765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nvSpPr>
        <p:spPr bwMode="auto">
          <a:xfrm>
            <a:off x="609600" y="990600"/>
            <a:ext cx="109728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342900" indent="-342900" eaLnBrk="1" hangingPunct="1">
              <a:spcBef>
                <a:spcPct val="20000"/>
              </a:spcBef>
              <a:buFontTx/>
              <a:buChar char="•"/>
            </a:pPr>
            <a:r>
              <a:rPr lang="zh-CN" altLang="en-US" sz="2800" dirty="0">
                <a:solidFill>
                  <a:srgbClr val="000000"/>
                </a:solidFill>
                <a:latin typeface="黑体" panose="02010609060101010101" pitchFamily="49" charset="-122"/>
                <a:ea typeface="黑体" panose="02010609060101010101" pitchFamily="49" charset="-122"/>
              </a:rPr>
              <a:t>会计作为</a:t>
            </a:r>
            <a:r>
              <a:rPr lang="zh-CN"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个信息系统，为它的用户</a:t>
            </a:r>
            <a:r>
              <a:rPr lang="zh-CN"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企业的管理当局及外界有关单位提供必要的经济信息，作为企业领导制定有关决策的依据。因此，它所提供的必须是连续、系统、完整和正确的经济信息，并且要符合各种法律、规章的制定，符合公认的会计准则。</a:t>
            </a:r>
          </a:p>
        </p:txBody>
      </p:sp>
      <p:pic>
        <p:nvPicPr>
          <p:cNvPr id="385027" name="Picture 3" descr="u=227062098,1095262387&amp;fm=0&amp;gp=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228" y="3695700"/>
            <a:ext cx="26416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1752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6050" name="Group 2"/>
          <p:cNvGrpSpPr>
            <a:grpSpLocks/>
          </p:cNvGrpSpPr>
          <p:nvPr/>
        </p:nvGrpSpPr>
        <p:grpSpPr bwMode="auto">
          <a:xfrm>
            <a:off x="239185" y="2205039"/>
            <a:ext cx="10646833" cy="3870325"/>
            <a:chOff x="0" y="0"/>
            <a:chExt cx="5030" cy="2438"/>
          </a:xfrm>
        </p:grpSpPr>
        <p:sp>
          <p:nvSpPr>
            <p:cNvPr id="386052" name="Oval 3"/>
            <p:cNvSpPr>
              <a:spLocks noChangeArrowheads="1"/>
            </p:cNvSpPr>
            <p:nvPr/>
          </p:nvSpPr>
          <p:spPr bwMode="auto">
            <a:xfrm>
              <a:off x="1728" y="518"/>
              <a:ext cx="1488" cy="1488"/>
            </a:xfrm>
            <a:prstGeom prst="ellipse">
              <a:avLst/>
            </a:prstGeom>
            <a:noFill/>
            <a:ln w="63500">
              <a:solidFill>
                <a:schemeClr val="bg2"/>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386053" name="Text Box 4"/>
            <p:cNvSpPr txBox="1">
              <a:spLocks noChangeArrowheads="1"/>
            </p:cNvSpPr>
            <p:nvPr/>
          </p:nvSpPr>
          <p:spPr bwMode="auto">
            <a:xfrm>
              <a:off x="2501" y="0"/>
              <a:ext cx="18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eaLnBrk="1" latinLnBrk="1" hangingPunct="1">
                <a:buFontTx/>
                <a:buNone/>
              </a:pPr>
              <a:r>
                <a:rPr lang="zh-CN" altLang="en-US" sz="1800" b="1">
                  <a:solidFill>
                    <a:srgbClr val="000000"/>
                  </a:solidFill>
                  <a:latin typeface="Verdana" pitchFamily="34" charset="0"/>
                  <a:ea typeface="楷体_GB2312" charset="-122"/>
                </a:rPr>
                <a:t>财务会计</a:t>
              </a:r>
              <a:endParaRPr lang="zh-CN" altLang="en-US" sz="1800">
                <a:solidFill>
                  <a:srgbClr val="000000"/>
                </a:solidFill>
                <a:latin typeface="Verdana" pitchFamily="34" charset="0"/>
                <a:ea typeface="楷体_GB2312" charset="-122"/>
              </a:endParaRPr>
            </a:p>
          </p:txBody>
        </p:sp>
        <p:sp>
          <p:nvSpPr>
            <p:cNvPr id="386054" name="Text Box 5"/>
            <p:cNvSpPr txBox="1">
              <a:spLocks noChangeArrowheads="1"/>
            </p:cNvSpPr>
            <p:nvPr/>
          </p:nvSpPr>
          <p:spPr bwMode="auto">
            <a:xfrm>
              <a:off x="0" y="1862"/>
              <a:ext cx="14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algn="r" eaLnBrk="1" latinLnBrk="1" hangingPunct="1">
                <a:buFontTx/>
                <a:buNone/>
              </a:pPr>
              <a:r>
                <a:rPr lang="zh-CN" altLang="en-US" sz="1800" b="1">
                  <a:solidFill>
                    <a:srgbClr val="000000"/>
                  </a:solidFill>
                  <a:latin typeface="Verdana" pitchFamily="34" charset="0"/>
                  <a:ea typeface="楷体_GB2312" charset="-122"/>
                </a:rPr>
                <a:t>审计</a:t>
              </a:r>
              <a:endParaRPr lang="zh-CN" altLang="en-US" sz="1800">
                <a:solidFill>
                  <a:srgbClr val="000000"/>
                </a:solidFill>
                <a:latin typeface="Verdana" pitchFamily="34" charset="0"/>
                <a:ea typeface="楷体_GB2312" charset="-122"/>
              </a:endParaRPr>
            </a:p>
          </p:txBody>
        </p:sp>
        <p:sp>
          <p:nvSpPr>
            <p:cNvPr id="386055" name="Text Box 6"/>
            <p:cNvSpPr txBox="1">
              <a:spLocks noChangeArrowheads="1"/>
            </p:cNvSpPr>
            <p:nvPr/>
          </p:nvSpPr>
          <p:spPr bwMode="auto">
            <a:xfrm>
              <a:off x="3590" y="1678"/>
              <a:ext cx="144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buFont typeface="Arial" pitchFamily="34" charset="0"/>
                <a:defRPr sz="2400">
                  <a:solidFill>
                    <a:schemeClr val="tx1"/>
                  </a:solidFill>
                  <a:latin typeface="Arial" pitchFamily="34" charset="0"/>
                  <a:ea typeface="MS PGothic" pitchFamily="34" charset="-128"/>
                </a:defRPr>
              </a:lvl9pPr>
            </a:lstStyle>
            <a:p>
              <a:pPr eaLnBrk="1" latinLnBrk="1" hangingPunct="1">
                <a:buFontTx/>
                <a:buNone/>
              </a:pPr>
              <a:r>
                <a:rPr lang="zh-CN" altLang="en-US" sz="1800" b="1">
                  <a:solidFill>
                    <a:srgbClr val="000000"/>
                  </a:solidFill>
                  <a:latin typeface="Verdana" pitchFamily="34" charset="0"/>
                  <a:ea typeface="楷体_GB2312" charset="-122"/>
                </a:rPr>
                <a:t>咨询</a:t>
              </a:r>
            </a:p>
            <a:p>
              <a:pPr algn="r" eaLnBrk="1" latinLnBrk="1" hangingPunct="1">
                <a:buFontTx/>
                <a:buNone/>
              </a:pPr>
              <a:r>
                <a:rPr lang="en-US" altLang="zh-CN" sz="1400">
                  <a:solidFill>
                    <a:srgbClr val="000000"/>
                  </a:solidFill>
                  <a:latin typeface="Verdana" pitchFamily="34" charset="0"/>
                  <a:ea typeface="Gulim" pitchFamily="34" charset="-127"/>
                </a:rPr>
                <a:t> </a:t>
              </a:r>
            </a:p>
          </p:txBody>
        </p:sp>
        <p:grpSp>
          <p:nvGrpSpPr>
            <p:cNvPr id="386056" name="Group 7"/>
            <p:cNvGrpSpPr>
              <a:grpSpLocks/>
            </p:cNvGrpSpPr>
            <p:nvPr/>
          </p:nvGrpSpPr>
          <p:grpSpPr bwMode="auto">
            <a:xfrm>
              <a:off x="1541" y="76"/>
              <a:ext cx="1057" cy="1057"/>
              <a:chOff x="0" y="0"/>
              <a:chExt cx="1057" cy="1057"/>
            </a:xfrm>
          </p:grpSpPr>
          <p:sp>
            <p:nvSpPr>
              <p:cNvPr id="386063" name="Oval 8"/>
              <p:cNvSpPr>
                <a:spLocks noChangeArrowheads="1"/>
              </p:cNvSpPr>
              <p:nvPr/>
            </p:nvSpPr>
            <p:spPr bwMode="auto">
              <a:xfrm>
                <a:off x="0" y="0"/>
                <a:ext cx="1057" cy="1057"/>
              </a:xfrm>
              <a:prstGeom prst="ellipse">
                <a:avLst/>
              </a:prstGeom>
              <a:gradFill rotWithShape="0">
                <a:gsLst>
                  <a:gs pos="0">
                    <a:schemeClr val="accent2"/>
                  </a:gs>
                  <a:gs pos="100000">
                    <a:srgbClr val="CC99FF"/>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386064" name="Oval 9"/>
              <p:cNvSpPr>
                <a:spLocks noChangeArrowheads="1"/>
              </p:cNvSpPr>
              <p:nvPr/>
            </p:nvSpPr>
            <p:spPr bwMode="auto">
              <a:xfrm>
                <a:off x="49" y="44"/>
                <a:ext cx="948" cy="949"/>
              </a:xfrm>
              <a:prstGeom prst="ellipse">
                <a:avLst/>
              </a:prstGeom>
              <a:gradFill rotWithShape="0">
                <a:gsLst>
                  <a:gs pos="0">
                    <a:srgbClr val="CC99FF"/>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buFontTx/>
                  <a:buNone/>
                </a:pPr>
                <a:r>
                  <a:rPr lang="zh-CN" altLang="en-US" sz="1800" b="1">
                    <a:solidFill>
                      <a:srgbClr val="FFFFFF"/>
                    </a:solidFill>
                    <a:latin typeface="Verdana" pitchFamily="34" charset="0"/>
                    <a:ea typeface="Gulim" pitchFamily="34" charset="-127"/>
                  </a:rPr>
                  <a:t>1</a:t>
                </a:r>
                <a:endParaRPr lang="ko-KR" altLang="en-US" sz="1800" b="1">
                  <a:solidFill>
                    <a:srgbClr val="FFFFFF"/>
                  </a:solidFill>
                  <a:latin typeface="Verdana" pitchFamily="34" charset="0"/>
                  <a:ea typeface="Gulim" pitchFamily="34" charset="-127"/>
                </a:endParaRPr>
              </a:p>
            </p:txBody>
          </p:sp>
        </p:grpSp>
        <p:grpSp>
          <p:nvGrpSpPr>
            <p:cNvPr id="386057" name="Group 10"/>
            <p:cNvGrpSpPr>
              <a:grpSpLocks/>
            </p:cNvGrpSpPr>
            <p:nvPr/>
          </p:nvGrpSpPr>
          <p:grpSpPr bwMode="auto">
            <a:xfrm>
              <a:off x="1590" y="1381"/>
              <a:ext cx="1057" cy="1057"/>
              <a:chOff x="0" y="0"/>
              <a:chExt cx="1057" cy="1057"/>
            </a:xfrm>
          </p:grpSpPr>
          <p:sp>
            <p:nvSpPr>
              <p:cNvPr id="386061" name="Oval 11"/>
              <p:cNvSpPr>
                <a:spLocks noChangeArrowheads="1"/>
              </p:cNvSpPr>
              <p:nvPr/>
            </p:nvSpPr>
            <p:spPr bwMode="auto">
              <a:xfrm>
                <a:off x="0" y="0"/>
                <a:ext cx="1057" cy="1057"/>
              </a:xfrm>
              <a:prstGeom prst="ellipse">
                <a:avLst/>
              </a:prstGeom>
              <a:gradFill rotWithShape="0">
                <a:gsLst>
                  <a:gs pos="0">
                    <a:schemeClr val="accent2"/>
                  </a:gs>
                  <a:gs pos="100000">
                    <a:srgbClr val="CC99FF"/>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386062" name="Oval 12"/>
              <p:cNvSpPr>
                <a:spLocks noChangeArrowheads="1"/>
              </p:cNvSpPr>
              <p:nvPr/>
            </p:nvSpPr>
            <p:spPr bwMode="auto">
              <a:xfrm>
                <a:off x="49" y="44"/>
                <a:ext cx="948" cy="949"/>
              </a:xfrm>
              <a:prstGeom prst="ellipse">
                <a:avLst/>
              </a:prstGeom>
              <a:gradFill rotWithShape="0">
                <a:gsLst>
                  <a:gs pos="0">
                    <a:srgbClr val="CC99FF"/>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buFontTx/>
                  <a:buNone/>
                </a:pPr>
                <a:r>
                  <a:rPr lang="zh-CN" altLang="en-US" sz="1800" b="1">
                    <a:solidFill>
                      <a:srgbClr val="FFFFFF"/>
                    </a:solidFill>
                    <a:latin typeface="Verdana" pitchFamily="34" charset="0"/>
                    <a:ea typeface="Gulim" pitchFamily="34" charset="-127"/>
                  </a:rPr>
                  <a:t>2</a:t>
                </a:r>
                <a:endParaRPr lang="ko-KR" altLang="en-US" sz="1800" b="1">
                  <a:solidFill>
                    <a:srgbClr val="FFFFFF"/>
                  </a:solidFill>
                  <a:latin typeface="Verdana" pitchFamily="34" charset="0"/>
                  <a:ea typeface="Gulim" pitchFamily="34" charset="-127"/>
                </a:endParaRPr>
              </a:p>
            </p:txBody>
          </p:sp>
        </p:grpSp>
        <p:grpSp>
          <p:nvGrpSpPr>
            <p:cNvPr id="386058" name="Group 13"/>
            <p:cNvGrpSpPr>
              <a:grpSpLocks/>
            </p:cNvGrpSpPr>
            <p:nvPr/>
          </p:nvGrpSpPr>
          <p:grpSpPr bwMode="auto">
            <a:xfrm>
              <a:off x="2832" y="700"/>
              <a:ext cx="1057" cy="1057"/>
              <a:chOff x="0" y="0"/>
              <a:chExt cx="1057" cy="1057"/>
            </a:xfrm>
          </p:grpSpPr>
          <p:sp>
            <p:nvSpPr>
              <p:cNvPr id="386059" name="Oval 14"/>
              <p:cNvSpPr>
                <a:spLocks noChangeArrowheads="1"/>
              </p:cNvSpPr>
              <p:nvPr/>
            </p:nvSpPr>
            <p:spPr bwMode="auto">
              <a:xfrm>
                <a:off x="0" y="0"/>
                <a:ext cx="1057" cy="1057"/>
              </a:xfrm>
              <a:prstGeom prst="ellipse">
                <a:avLst/>
              </a:prstGeom>
              <a:gradFill rotWithShape="0">
                <a:gsLst>
                  <a:gs pos="0">
                    <a:schemeClr val="accent2"/>
                  </a:gs>
                  <a:gs pos="100000">
                    <a:srgbClr val="CC99FF"/>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buFontTx/>
                  <a:buNone/>
                </a:pPr>
                <a:endParaRPr lang="zh-CN" altLang="en-US" sz="1800">
                  <a:solidFill>
                    <a:srgbClr val="000000"/>
                  </a:solidFill>
                  <a:ea typeface="宋体" pitchFamily="2" charset="-122"/>
                </a:endParaRPr>
              </a:p>
            </p:txBody>
          </p:sp>
          <p:sp>
            <p:nvSpPr>
              <p:cNvPr id="386060" name="Oval 15"/>
              <p:cNvSpPr>
                <a:spLocks noChangeArrowheads="1"/>
              </p:cNvSpPr>
              <p:nvPr/>
            </p:nvSpPr>
            <p:spPr bwMode="auto">
              <a:xfrm>
                <a:off x="49" y="44"/>
                <a:ext cx="948" cy="949"/>
              </a:xfrm>
              <a:prstGeom prst="ellipse">
                <a:avLst/>
              </a:prstGeom>
              <a:gradFill rotWithShape="0">
                <a:gsLst>
                  <a:gs pos="0">
                    <a:srgbClr val="CC99FF"/>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buFontTx/>
                  <a:buNone/>
                </a:pPr>
                <a:r>
                  <a:rPr lang="zh-CN" altLang="en-US" sz="1800" b="1">
                    <a:solidFill>
                      <a:srgbClr val="FFFFFF"/>
                    </a:solidFill>
                    <a:latin typeface="Verdana" pitchFamily="34" charset="0"/>
                    <a:ea typeface="Gulim" pitchFamily="34" charset="-127"/>
                  </a:rPr>
                  <a:t>3</a:t>
                </a:r>
                <a:endParaRPr lang="ko-KR" altLang="en-US" sz="1800" b="1">
                  <a:solidFill>
                    <a:srgbClr val="FFFFFF"/>
                  </a:solidFill>
                  <a:latin typeface="Verdana" pitchFamily="34" charset="0"/>
                  <a:ea typeface="Gulim" pitchFamily="34" charset="-127"/>
                </a:endParaRPr>
              </a:p>
            </p:txBody>
          </p:sp>
        </p:grpSp>
      </p:grpSp>
      <p:sp>
        <p:nvSpPr>
          <p:cNvPr id="386051" name="Rectangle 16"/>
          <p:cNvSpPr>
            <a:spLocks noGrp="1" noChangeArrowheads="1"/>
          </p:cNvSpPr>
          <p:nvPr/>
        </p:nvSpPr>
        <p:spPr bwMode="auto">
          <a:xfrm>
            <a:off x="814918" y="620713"/>
            <a:ext cx="93853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buFontTx/>
              <a:buNone/>
            </a:pPr>
            <a:r>
              <a:rPr lang="zh-CN" altLang="en-US" sz="4400" dirty="0">
                <a:solidFill>
                  <a:srgbClr val="000000"/>
                </a:solidFill>
                <a:latin typeface="黑体" panose="02010609060101010101" pitchFamily="49" charset="-122"/>
                <a:ea typeface="黑体" panose="02010609060101010101" pitchFamily="49" charset="-122"/>
              </a:rPr>
              <a:t>会计活动</a:t>
            </a:r>
            <a:r>
              <a:rPr lang="zh-CN" altLang="en-US" sz="5400" dirty="0">
                <a:solidFill>
                  <a:srgbClr val="000000"/>
                </a:solidFill>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2325565031"/>
      </p:ext>
    </p:extLst>
  </p:cSld>
  <p:clrMapOvr>
    <a:masterClrMapping/>
  </p:clrMapOvr>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1652</TotalTime>
  <Words>3027</Words>
  <Application>Microsoft Office PowerPoint</Application>
  <PresentationFormat>自定义</PresentationFormat>
  <Paragraphs>212</Paragraphs>
  <Slides>49</Slides>
  <Notes>0</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PowerPoint 演示文稿</vt:lpstr>
      <vt:lpstr>PowerPoint 演示文稿</vt:lpstr>
      <vt:lpstr>PowerPoint 演示文稿</vt:lpstr>
      <vt:lpstr>PowerPoint 演示文稿</vt:lpstr>
      <vt:lpstr>PowerPoint 演示文稿</vt:lpstr>
      <vt:lpstr>PowerPoint 演示文稿</vt:lpstr>
      <vt:lpstr>（一）会计伦理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Company>提供最新电脑系统下载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mycomputer</dc:creator>
  <cp:lastModifiedBy>WHDX</cp:lastModifiedBy>
  <cp:revision>155</cp:revision>
  <dcterms:created xsi:type="dcterms:W3CDTF">2014-06-24T14:23:09Z</dcterms:created>
  <dcterms:modified xsi:type="dcterms:W3CDTF">2017-05-18T02:27:45Z</dcterms:modified>
</cp:coreProperties>
</file>