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80" r:id="rId2"/>
    <p:sldId id="284" r:id="rId3"/>
    <p:sldId id="394" r:id="rId4"/>
    <p:sldId id="395" r:id="rId5"/>
    <p:sldId id="396" r:id="rId6"/>
    <p:sldId id="397" r:id="rId7"/>
    <p:sldId id="398" r:id="rId8"/>
    <p:sldId id="399" r:id="rId9"/>
    <p:sldId id="400" r:id="rId10"/>
    <p:sldId id="401" r:id="rId11"/>
    <p:sldId id="402" r:id="rId12"/>
    <p:sldId id="403" r:id="rId13"/>
    <p:sldId id="404" r:id="rId14"/>
    <p:sldId id="405" r:id="rId15"/>
    <p:sldId id="406" r:id="rId16"/>
    <p:sldId id="407" r:id="rId17"/>
    <p:sldId id="408" r:id="rId18"/>
    <p:sldId id="409" r:id="rId19"/>
    <p:sldId id="410" r:id="rId20"/>
    <p:sldId id="411" r:id="rId21"/>
    <p:sldId id="412" r:id="rId22"/>
    <p:sldId id="413" r:id="rId23"/>
    <p:sldId id="414" r:id="rId24"/>
    <p:sldId id="415" r:id="rId25"/>
    <p:sldId id="416" r:id="rId26"/>
    <p:sldId id="417" r:id="rId27"/>
    <p:sldId id="418" r:id="rId28"/>
    <p:sldId id="419" r:id="rId29"/>
    <p:sldId id="393" r:id="rId3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83"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FB600"/>
    <a:srgbClr val="FF7300"/>
    <a:srgbClr val="C64242"/>
    <a:srgbClr val="558AB5"/>
    <a:srgbClr val="3C6688"/>
    <a:srgbClr val="D3C9BA"/>
    <a:srgbClr val="942C2C"/>
    <a:srgbClr val="C45900"/>
    <a:srgbClr val="B88C00"/>
    <a:srgbClr val="B05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howGuides="1">
      <p:cViewPr varScale="1">
        <p:scale>
          <a:sx n="66" d="100"/>
          <a:sy n="66" d="100"/>
        </p:scale>
        <p:origin x="-876" y="-102"/>
      </p:cViewPr>
      <p:guideLst>
        <p:guide orient="horz" pos="2183"/>
        <p:guide pos="3840"/>
      </p:guideLst>
    </p:cSldViewPr>
  </p:slideViewPr>
  <p:notesTextViewPr>
    <p:cViewPr>
      <p:scale>
        <a:sx n="1" d="1"/>
        <a:sy n="1" d="1"/>
      </p:scale>
      <p:origin x="0" y="0"/>
    </p:cViewPr>
  </p:notesTextViewPr>
  <p:sorterViewPr>
    <p:cViewPr>
      <p:scale>
        <a:sx n="125" d="100"/>
        <a:sy n="125" d="100"/>
      </p:scale>
      <p:origin x="0" y="-138"/>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60371C-77C7-4D1D-A9E5-884631FD9AF0}" type="datetimeFigureOut">
              <a:rPr lang="zh-CN" altLang="en-US" smtClean="0"/>
              <a:t>2017/5/26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6003BB1-5819-4018-8C0C-B0C8725FB3B1}" type="slidenum">
              <a:rPr lang="zh-CN" altLang="en-US" smtClean="0"/>
              <a:t>‹#›</a:t>
            </a:fld>
            <a:endParaRPr lang="zh-CN" altLang="en-US"/>
          </a:p>
        </p:txBody>
      </p:sp>
    </p:spTree>
    <p:extLst>
      <p:ext uri="{BB962C8B-B14F-4D97-AF65-F5344CB8AC3E}">
        <p14:creationId xmlns:p14="http://schemas.microsoft.com/office/powerpoint/2010/main" val="23993578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11B01B7B-B779-40E5-A0E1-7CBBDA04599E}" type="datetimeFigureOut">
              <a:rPr lang="zh-CN" altLang="en-US" smtClean="0"/>
              <a:t>2017/5/26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CA49D1F-7A44-4ABE-8497-54EDB733AF8D}" type="slidenum">
              <a:rPr lang="zh-CN" altLang="en-US" smtClean="0"/>
              <a:t>‹#›</a:t>
            </a:fld>
            <a:endParaRPr lang="zh-CN" altLang="en-US"/>
          </a:p>
        </p:txBody>
      </p:sp>
    </p:spTree>
    <p:extLst>
      <p:ext uri="{BB962C8B-B14F-4D97-AF65-F5344CB8AC3E}">
        <p14:creationId xmlns:p14="http://schemas.microsoft.com/office/powerpoint/2010/main" val="38352061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11B01B7B-B779-40E5-A0E1-7CBBDA04599E}" type="datetimeFigureOut">
              <a:rPr lang="zh-CN" altLang="en-US" smtClean="0"/>
              <a:t>2017/5/26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CA49D1F-7A44-4ABE-8497-54EDB733AF8D}" type="slidenum">
              <a:rPr lang="zh-CN" altLang="en-US" smtClean="0"/>
              <a:t>‹#›</a:t>
            </a:fld>
            <a:endParaRPr lang="zh-CN" altLang="en-US"/>
          </a:p>
        </p:txBody>
      </p:sp>
    </p:spTree>
    <p:extLst>
      <p:ext uri="{BB962C8B-B14F-4D97-AF65-F5344CB8AC3E}">
        <p14:creationId xmlns:p14="http://schemas.microsoft.com/office/powerpoint/2010/main" val="9414859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1B01B7B-B779-40E5-A0E1-7CBBDA04599E}" type="datetimeFigureOut">
              <a:rPr lang="zh-CN" altLang="en-US" smtClean="0"/>
              <a:t>2017/5/26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CA49D1F-7A44-4ABE-8497-54EDB733AF8D}" type="slidenum">
              <a:rPr lang="zh-CN" altLang="en-US" smtClean="0"/>
              <a:t>‹#›</a:t>
            </a:fld>
            <a:endParaRPr lang="zh-CN" altLang="en-US"/>
          </a:p>
        </p:txBody>
      </p:sp>
    </p:spTree>
    <p:extLst>
      <p:ext uri="{BB962C8B-B14F-4D97-AF65-F5344CB8AC3E}">
        <p14:creationId xmlns:p14="http://schemas.microsoft.com/office/powerpoint/2010/main" val="31509821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11B01B7B-B779-40E5-A0E1-7CBBDA04599E}" type="datetimeFigureOut">
              <a:rPr lang="zh-CN" altLang="en-US" smtClean="0"/>
              <a:t>2017/5/26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CA49D1F-7A44-4ABE-8497-54EDB733AF8D}" type="slidenum">
              <a:rPr lang="zh-CN" altLang="en-US" smtClean="0"/>
              <a:t>‹#›</a:t>
            </a:fld>
            <a:endParaRPr lang="zh-CN" altLang="en-US"/>
          </a:p>
        </p:txBody>
      </p:sp>
    </p:spTree>
    <p:extLst>
      <p:ext uri="{BB962C8B-B14F-4D97-AF65-F5344CB8AC3E}">
        <p14:creationId xmlns:p14="http://schemas.microsoft.com/office/powerpoint/2010/main" val="2534204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11B01B7B-B779-40E5-A0E1-7CBBDA04599E}" type="datetimeFigureOut">
              <a:rPr lang="zh-CN" altLang="en-US" smtClean="0"/>
              <a:t>2017/5/26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CA49D1F-7A44-4ABE-8497-54EDB733AF8D}" type="slidenum">
              <a:rPr lang="zh-CN" altLang="en-US" smtClean="0"/>
              <a:t>‹#›</a:t>
            </a:fld>
            <a:endParaRPr lang="zh-CN" altLang="en-US"/>
          </a:p>
        </p:txBody>
      </p:sp>
    </p:spTree>
    <p:extLst>
      <p:ext uri="{BB962C8B-B14F-4D97-AF65-F5344CB8AC3E}">
        <p14:creationId xmlns:p14="http://schemas.microsoft.com/office/powerpoint/2010/main" val="20279227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1B01B7B-B779-40E5-A0E1-7CBBDA04599E}" type="datetimeFigureOut">
              <a:rPr lang="zh-CN" altLang="en-US" smtClean="0"/>
              <a:t>2017/5/26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CA49D1F-7A44-4ABE-8497-54EDB733AF8D}" type="slidenum">
              <a:rPr lang="zh-CN" altLang="en-US" smtClean="0"/>
              <a:t>‹#›</a:t>
            </a:fld>
            <a:endParaRPr lang="zh-CN" altLang="en-US"/>
          </a:p>
        </p:txBody>
      </p:sp>
    </p:spTree>
    <p:extLst>
      <p:ext uri="{BB962C8B-B14F-4D97-AF65-F5344CB8AC3E}">
        <p14:creationId xmlns:p14="http://schemas.microsoft.com/office/powerpoint/2010/main" val="13152266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1B01B7B-B779-40E5-A0E1-7CBBDA04599E}" type="datetimeFigureOut">
              <a:rPr lang="zh-CN" altLang="en-US" smtClean="0"/>
              <a:t>2017/5/26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CA49D1F-7A44-4ABE-8497-54EDB733AF8D}" type="slidenum">
              <a:rPr lang="zh-CN" altLang="en-US" smtClean="0"/>
              <a:t>‹#›</a:t>
            </a:fld>
            <a:endParaRPr lang="zh-CN" altLang="en-US"/>
          </a:p>
        </p:txBody>
      </p:sp>
    </p:spTree>
    <p:extLst>
      <p:ext uri="{BB962C8B-B14F-4D97-AF65-F5344CB8AC3E}">
        <p14:creationId xmlns:p14="http://schemas.microsoft.com/office/powerpoint/2010/main" val="4002221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a:ln/>
        </p:spPr>
        <p:txBody>
          <a:bodyPr/>
          <a:lstStyle>
            <a:lvl1pPr>
              <a:defRPr/>
            </a:lvl1pPr>
          </a:lstStyle>
          <a:p>
            <a:pPr>
              <a:defRPr/>
            </a:pPr>
            <a:endParaRPr lang="zh-CN" altLang="zh-CN"/>
          </a:p>
        </p:txBody>
      </p:sp>
    </p:spTree>
    <p:extLst>
      <p:ext uri="{BB962C8B-B14F-4D97-AF65-F5344CB8AC3E}">
        <p14:creationId xmlns:p14="http://schemas.microsoft.com/office/powerpoint/2010/main" val="27616661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11B01B7B-B779-40E5-A0E1-7CBBDA04599E}" type="datetimeFigureOut">
              <a:rPr lang="zh-CN" altLang="en-US" smtClean="0"/>
              <a:t>2017/5/26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CA49D1F-7A44-4ABE-8497-54EDB733AF8D}" type="slidenum">
              <a:rPr lang="zh-CN" altLang="en-US" smtClean="0"/>
              <a:t>‹#›</a:t>
            </a:fld>
            <a:endParaRPr lang="zh-CN" altLang="en-US"/>
          </a:p>
        </p:txBody>
      </p:sp>
      <p:pic>
        <p:nvPicPr>
          <p:cNvPr id="9" name="图片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692368" y="6369046"/>
            <a:ext cx="1702708" cy="472974"/>
          </a:xfrm>
          <a:prstGeom prst="rect">
            <a:avLst/>
          </a:prstGeom>
        </p:spPr>
      </p:pic>
      <p:grpSp>
        <p:nvGrpSpPr>
          <p:cNvPr id="29" name="组合 28"/>
          <p:cNvGrpSpPr/>
          <p:nvPr userDrawn="1"/>
        </p:nvGrpSpPr>
        <p:grpSpPr>
          <a:xfrm>
            <a:off x="3116943" y="1652764"/>
            <a:ext cx="6005288" cy="3886137"/>
            <a:chOff x="2619831" y="1175654"/>
            <a:chExt cx="6966857" cy="4508387"/>
          </a:xfrm>
        </p:grpSpPr>
        <p:grpSp>
          <p:nvGrpSpPr>
            <p:cNvPr id="12" name="组合 11"/>
            <p:cNvGrpSpPr/>
            <p:nvPr userDrawn="1"/>
          </p:nvGrpSpPr>
          <p:grpSpPr>
            <a:xfrm>
              <a:off x="2619831" y="1175654"/>
              <a:ext cx="6966857" cy="943429"/>
              <a:chOff x="2859314" y="1030514"/>
              <a:chExt cx="6966857" cy="943429"/>
            </a:xfrm>
          </p:grpSpPr>
          <p:sp>
            <p:nvSpPr>
              <p:cNvPr id="10" name="圆角矩形 9"/>
              <p:cNvSpPr/>
              <p:nvPr userDrawn="1"/>
            </p:nvSpPr>
            <p:spPr>
              <a:xfrm>
                <a:off x="3214914" y="1077685"/>
                <a:ext cx="6611257" cy="849087"/>
              </a:xfrm>
              <a:prstGeom prst="roundRect">
                <a:avLst>
                  <a:gd name="adj" fmla="val 50000"/>
                </a:avLst>
              </a:prstGeom>
              <a:solidFill>
                <a:srgbClr val="D3C9BA"/>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solidFill>
                      <a:srgbClr val="FF7300"/>
                    </a:solidFill>
                  </a:rPr>
                  <a:t>CLICK TO ADD YOUR TEXT</a:t>
                </a:r>
              </a:p>
            </p:txBody>
          </p:sp>
          <p:sp>
            <p:nvSpPr>
              <p:cNvPr id="8" name="椭圆 7"/>
              <p:cNvSpPr/>
              <p:nvPr userDrawn="1"/>
            </p:nvSpPr>
            <p:spPr>
              <a:xfrm>
                <a:off x="2859314" y="1030514"/>
                <a:ext cx="943429" cy="943429"/>
              </a:xfrm>
              <a:prstGeom prst="ellipse">
                <a:avLst/>
              </a:prstGeom>
              <a:solidFill>
                <a:srgbClr val="FF7300"/>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userDrawn="1"/>
            </p:nvSpPr>
            <p:spPr>
              <a:xfrm>
                <a:off x="3008085" y="1179285"/>
                <a:ext cx="645886" cy="645886"/>
              </a:xfrm>
              <a:prstGeom prst="ellipse">
                <a:avLst/>
              </a:prstGeom>
              <a:solidFill>
                <a:srgbClr val="FF7300"/>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3200" dirty="0" smtClean="0">
                    <a:latin typeface="汉仪圆叠体简" panose="02010609000101010101" pitchFamily="49" charset="-122"/>
                    <a:ea typeface="汉仪圆叠体简" panose="02010609000101010101" pitchFamily="49" charset="-122"/>
                  </a:rPr>
                  <a:t>1</a:t>
                </a:r>
                <a:endParaRPr lang="zh-CN" altLang="en-US" sz="3200" dirty="0" smtClean="0">
                  <a:latin typeface="汉仪圆叠体简" panose="02010609000101010101" pitchFamily="49" charset="-122"/>
                  <a:ea typeface="汉仪圆叠体简" panose="02010609000101010101" pitchFamily="49" charset="-122"/>
                </a:endParaRPr>
              </a:p>
            </p:txBody>
          </p:sp>
        </p:grpSp>
        <p:grpSp>
          <p:nvGrpSpPr>
            <p:cNvPr id="13" name="组合 12"/>
            <p:cNvGrpSpPr/>
            <p:nvPr userDrawn="1"/>
          </p:nvGrpSpPr>
          <p:grpSpPr>
            <a:xfrm>
              <a:off x="2619831" y="2363973"/>
              <a:ext cx="6966857" cy="943429"/>
              <a:chOff x="2859314" y="1030514"/>
              <a:chExt cx="6966857" cy="943429"/>
            </a:xfrm>
          </p:grpSpPr>
          <p:sp>
            <p:nvSpPr>
              <p:cNvPr id="14" name="圆角矩形 13"/>
              <p:cNvSpPr/>
              <p:nvPr userDrawn="1"/>
            </p:nvSpPr>
            <p:spPr>
              <a:xfrm>
                <a:off x="3214914" y="1077685"/>
                <a:ext cx="6611257" cy="849087"/>
              </a:xfrm>
              <a:prstGeom prst="roundRect">
                <a:avLst>
                  <a:gd name="adj" fmla="val 50000"/>
                </a:avLst>
              </a:prstGeom>
              <a:solidFill>
                <a:srgbClr val="D3C9BA"/>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smtClean="0">
                    <a:ln>
                      <a:noFill/>
                    </a:ln>
                    <a:solidFill>
                      <a:srgbClr val="FF7300"/>
                    </a:solidFill>
                    <a:effectLst/>
                    <a:uLnTx/>
                    <a:uFillTx/>
                    <a:latin typeface="+mn-lt"/>
                    <a:ea typeface="+mn-ea"/>
                  </a:rPr>
                  <a:t>CLICK TO ADD YOUR TEXT</a:t>
                </a:r>
              </a:p>
            </p:txBody>
          </p:sp>
          <p:sp>
            <p:nvSpPr>
              <p:cNvPr id="15" name="椭圆 14"/>
              <p:cNvSpPr/>
              <p:nvPr userDrawn="1"/>
            </p:nvSpPr>
            <p:spPr>
              <a:xfrm>
                <a:off x="2859314" y="1030514"/>
                <a:ext cx="943429" cy="943429"/>
              </a:xfrm>
              <a:prstGeom prst="ellipse">
                <a:avLst/>
              </a:prstGeom>
              <a:solidFill>
                <a:srgbClr val="FF7300"/>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userDrawn="1"/>
            </p:nvSpPr>
            <p:spPr>
              <a:xfrm>
                <a:off x="3008085" y="1179285"/>
                <a:ext cx="645886" cy="645886"/>
              </a:xfrm>
              <a:prstGeom prst="ellipse">
                <a:avLst/>
              </a:prstGeom>
              <a:solidFill>
                <a:srgbClr val="FF7300"/>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3200" b="0" i="0" u="none" strike="noStrike" kern="1200" cap="none" spc="0" normalizeH="0" baseline="0" noProof="0" dirty="0" smtClean="0">
                    <a:ln>
                      <a:noFill/>
                    </a:ln>
                    <a:solidFill>
                      <a:prstClr val="white"/>
                    </a:solidFill>
                    <a:effectLst/>
                    <a:uLnTx/>
                    <a:uFillTx/>
                    <a:latin typeface="汉仪圆叠体简" panose="02010609000101010101" pitchFamily="49" charset="-122"/>
                    <a:ea typeface="汉仪圆叠体简" panose="02010609000101010101" pitchFamily="49" charset="-122"/>
                  </a:rPr>
                  <a:t>2</a:t>
                </a:r>
                <a:endParaRPr kumimoji="0" lang="zh-CN" altLang="en-US" sz="3200" b="0" i="0" u="none" strike="noStrike" kern="1200" cap="none" spc="0" normalizeH="0" baseline="0" noProof="0" dirty="0" smtClean="0">
                  <a:ln>
                    <a:noFill/>
                  </a:ln>
                  <a:solidFill>
                    <a:prstClr val="white"/>
                  </a:solidFill>
                  <a:effectLst/>
                  <a:uLnTx/>
                  <a:uFillTx/>
                  <a:latin typeface="汉仪圆叠体简" panose="02010609000101010101" pitchFamily="49" charset="-122"/>
                  <a:ea typeface="汉仪圆叠体简" panose="02010609000101010101" pitchFamily="49" charset="-122"/>
                </a:endParaRPr>
              </a:p>
            </p:txBody>
          </p:sp>
        </p:grpSp>
        <p:grpSp>
          <p:nvGrpSpPr>
            <p:cNvPr id="17" name="组合 16"/>
            <p:cNvGrpSpPr/>
            <p:nvPr userDrawn="1"/>
          </p:nvGrpSpPr>
          <p:grpSpPr>
            <a:xfrm>
              <a:off x="2619831" y="3552292"/>
              <a:ext cx="6966857" cy="943429"/>
              <a:chOff x="2859314" y="1030514"/>
              <a:chExt cx="6966857" cy="943429"/>
            </a:xfrm>
          </p:grpSpPr>
          <p:sp>
            <p:nvSpPr>
              <p:cNvPr id="18" name="圆角矩形 17"/>
              <p:cNvSpPr/>
              <p:nvPr userDrawn="1"/>
            </p:nvSpPr>
            <p:spPr>
              <a:xfrm>
                <a:off x="3214914" y="1077685"/>
                <a:ext cx="6611257" cy="849087"/>
              </a:xfrm>
              <a:prstGeom prst="roundRect">
                <a:avLst>
                  <a:gd name="adj" fmla="val 50000"/>
                </a:avLst>
              </a:prstGeom>
              <a:solidFill>
                <a:srgbClr val="D3C9BA"/>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smtClean="0">
                    <a:ln>
                      <a:noFill/>
                    </a:ln>
                    <a:solidFill>
                      <a:srgbClr val="FF7300"/>
                    </a:solidFill>
                    <a:effectLst/>
                    <a:uLnTx/>
                    <a:uFillTx/>
                    <a:latin typeface="+mn-lt"/>
                    <a:ea typeface="+mn-ea"/>
                  </a:rPr>
                  <a:t>CLICK TO ADD YOUR TEXT</a:t>
                </a:r>
              </a:p>
            </p:txBody>
          </p:sp>
          <p:sp>
            <p:nvSpPr>
              <p:cNvPr id="19" name="椭圆 18"/>
              <p:cNvSpPr/>
              <p:nvPr userDrawn="1"/>
            </p:nvSpPr>
            <p:spPr>
              <a:xfrm>
                <a:off x="2859314" y="1030514"/>
                <a:ext cx="943429" cy="943429"/>
              </a:xfrm>
              <a:prstGeom prst="ellipse">
                <a:avLst/>
              </a:prstGeom>
              <a:solidFill>
                <a:srgbClr val="FF7300"/>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userDrawn="1"/>
            </p:nvSpPr>
            <p:spPr>
              <a:xfrm>
                <a:off x="3008085" y="1179285"/>
                <a:ext cx="645886" cy="645886"/>
              </a:xfrm>
              <a:prstGeom prst="ellipse">
                <a:avLst/>
              </a:prstGeom>
              <a:solidFill>
                <a:srgbClr val="FF7300"/>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3200" b="0" i="0" u="none" strike="noStrike" kern="1200" cap="none" spc="0" normalizeH="0" baseline="0" noProof="0" dirty="0" smtClean="0">
                    <a:ln>
                      <a:noFill/>
                    </a:ln>
                    <a:solidFill>
                      <a:prstClr val="white"/>
                    </a:solidFill>
                    <a:effectLst/>
                    <a:uLnTx/>
                    <a:uFillTx/>
                    <a:latin typeface="汉仪圆叠体简" panose="02010609000101010101" pitchFamily="49" charset="-122"/>
                    <a:ea typeface="汉仪圆叠体简" panose="02010609000101010101" pitchFamily="49" charset="-122"/>
                  </a:rPr>
                  <a:t>3</a:t>
                </a:r>
                <a:endParaRPr kumimoji="0" lang="zh-CN" altLang="en-US" sz="3200" b="0" i="0" u="none" strike="noStrike" kern="1200" cap="none" spc="0" normalizeH="0" baseline="0" noProof="0" dirty="0" smtClean="0">
                  <a:ln>
                    <a:noFill/>
                  </a:ln>
                  <a:solidFill>
                    <a:prstClr val="white"/>
                  </a:solidFill>
                  <a:effectLst/>
                  <a:uLnTx/>
                  <a:uFillTx/>
                  <a:latin typeface="汉仪圆叠体简" panose="02010609000101010101" pitchFamily="49" charset="-122"/>
                  <a:ea typeface="汉仪圆叠体简" panose="02010609000101010101" pitchFamily="49" charset="-122"/>
                </a:endParaRPr>
              </a:p>
            </p:txBody>
          </p:sp>
        </p:grpSp>
        <p:grpSp>
          <p:nvGrpSpPr>
            <p:cNvPr id="21" name="组合 20"/>
            <p:cNvGrpSpPr/>
            <p:nvPr userDrawn="1"/>
          </p:nvGrpSpPr>
          <p:grpSpPr>
            <a:xfrm>
              <a:off x="2619831" y="4740612"/>
              <a:ext cx="6966857" cy="943429"/>
              <a:chOff x="2859314" y="1030514"/>
              <a:chExt cx="6966857" cy="943429"/>
            </a:xfrm>
          </p:grpSpPr>
          <p:sp>
            <p:nvSpPr>
              <p:cNvPr id="22" name="圆角矩形 21"/>
              <p:cNvSpPr/>
              <p:nvPr userDrawn="1"/>
            </p:nvSpPr>
            <p:spPr>
              <a:xfrm>
                <a:off x="3214914" y="1077685"/>
                <a:ext cx="6611257" cy="849087"/>
              </a:xfrm>
              <a:prstGeom prst="roundRect">
                <a:avLst>
                  <a:gd name="adj" fmla="val 50000"/>
                </a:avLst>
              </a:prstGeom>
              <a:solidFill>
                <a:srgbClr val="D3C9BA"/>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smtClean="0">
                    <a:ln>
                      <a:noFill/>
                    </a:ln>
                    <a:solidFill>
                      <a:srgbClr val="FF7300"/>
                    </a:solidFill>
                    <a:effectLst/>
                    <a:uLnTx/>
                    <a:uFillTx/>
                    <a:latin typeface="+mn-lt"/>
                    <a:ea typeface="+mn-ea"/>
                  </a:rPr>
                  <a:t>CLICK TO ADD YOUR TEXT</a:t>
                </a:r>
              </a:p>
            </p:txBody>
          </p:sp>
          <p:sp>
            <p:nvSpPr>
              <p:cNvPr id="23" name="椭圆 22"/>
              <p:cNvSpPr/>
              <p:nvPr userDrawn="1"/>
            </p:nvSpPr>
            <p:spPr>
              <a:xfrm>
                <a:off x="2859314" y="1030514"/>
                <a:ext cx="943429" cy="943429"/>
              </a:xfrm>
              <a:prstGeom prst="ellipse">
                <a:avLst/>
              </a:prstGeom>
              <a:solidFill>
                <a:srgbClr val="FF7300"/>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userDrawn="1"/>
            </p:nvSpPr>
            <p:spPr>
              <a:xfrm>
                <a:off x="3008085" y="1179285"/>
                <a:ext cx="645886" cy="645886"/>
              </a:xfrm>
              <a:prstGeom prst="ellipse">
                <a:avLst/>
              </a:prstGeom>
              <a:solidFill>
                <a:srgbClr val="FF7300"/>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3200" b="0" i="0" u="none" strike="noStrike" kern="1200" cap="none" spc="0" normalizeH="0" baseline="0" noProof="0" dirty="0" smtClean="0">
                    <a:ln>
                      <a:noFill/>
                    </a:ln>
                    <a:solidFill>
                      <a:prstClr val="white"/>
                    </a:solidFill>
                    <a:effectLst/>
                    <a:uLnTx/>
                    <a:uFillTx/>
                    <a:latin typeface="汉仪圆叠体简" panose="02010609000101010101" pitchFamily="49" charset="-122"/>
                    <a:ea typeface="汉仪圆叠体简" panose="02010609000101010101" pitchFamily="49" charset="-122"/>
                  </a:rPr>
                  <a:t>4</a:t>
                </a:r>
                <a:endParaRPr kumimoji="0" lang="zh-CN" altLang="en-US" sz="3200" b="0" i="0" u="none" strike="noStrike" kern="1200" cap="none" spc="0" normalizeH="0" baseline="0" noProof="0" dirty="0" smtClean="0">
                  <a:ln>
                    <a:noFill/>
                  </a:ln>
                  <a:solidFill>
                    <a:prstClr val="white"/>
                  </a:solidFill>
                  <a:effectLst/>
                  <a:uLnTx/>
                  <a:uFillTx/>
                  <a:latin typeface="汉仪圆叠体简" panose="02010609000101010101" pitchFamily="49" charset="-122"/>
                  <a:ea typeface="汉仪圆叠体简" panose="02010609000101010101" pitchFamily="49" charset="-122"/>
                </a:endParaRPr>
              </a:p>
            </p:txBody>
          </p:sp>
        </p:grpSp>
      </p:grpSp>
      <p:sp>
        <p:nvSpPr>
          <p:cNvPr id="26" name="矩形 25"/>
          <p:cNvSpPr/>
          <p:nvPr userDrawn="1"/>
        </p:nvSpPr>
        <p:spPr>
          <a:xfrm>
            <a:off x="717447" y="270597"/>
            <a:ext cx="3126177" cy="707886"/>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4000" b="1" i="0" u="none" strike="noStrike" kern="1200" cap="none" spc="0" normalizeH="0" baseline="0" noProof="0" dirty="0" smtClean="0">
                <a:ln>
                  <a:noFill/>
                </a:ln>
                <a:solidFill>
                  <a:srgbClr val="FF7300"/>
                </a:solidFill>
                <a:effectLst/>
                <a:uLnTx/>
                <a:uFillTx/>
                <a:latin typeface="+mn-lt"/>
                <a:ea typeface="+mn-ea"/>
              </a:rPr>
              <a:t>目  录 </a:t>
            </a:r>
            <a:r>
              <a:rPr kumimoji="0" lang="en-US" altLang="zh-CN" sz="2400" b="0" i="0" u="none" strike="noStrike" kern="1200" cap="none" spc="0" normalizeH="0" baseline="0" noProof="0" dirty="0" smtClean="0">
                <a:ln>
                  <a:noFill/>
                </a:ln>
                <a:solidFill>
                  <a:schemeClr val="bg1">
                    <a:lumMod val="65000"/>
                  </a:schemeClr>
                </a:solidFill>
                <a:effectLst/>
                <a:uLnTx/>
                <a:uFillTx/>
                <a:latin typeface="+mn-lt"/>
                <a:ea typeface="+mn-ea"/>
              </a:rPr>
              <a:t>CONTENT</a:t>
            </a:r>
          </a:p>
        </p:txBody>
      </p:sp>
      <p:sp>
        <p:nvSpPr>
          <p:cNvPr id="27" name="矩形 26"/>
          <p:cNvSpPr/>
          <p:nvPr userDrawn="1"/>
        </p:nvSpPr>
        <p:spPr>
          <a:xfrm>
            <a:off x="1" y="6356350"/>
            <a:ext cx="9694408" cy="501650"/>
          </a:xfrm>
          <a:prstGeom prst="rect">
            <a:avLst/>
          </a:prstGeom>
          <a:solidFill>
            <a:srgbClr val="FF7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userDrawn="1"/>
        </p:nvSpPr>
        <p:spPr>
          <a:xfrm>
            <a:off x="11395302" y="6356350"/>
            <a:ext cx="831396" cy="501650"/>
          </a:xfrm>
          <a:prstGeom prst="rect">
            <a:avLst/>
          </a:prstGeom>
          <a:solidFill>
            <a:srgbClr val="FF7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p:cNvSpPr/>
          <p:nvPr userDrawn="1"/>
        </p:nvSpPr>
        <p:spPr>
          <a:xfrm>
            <a:off x="717447" y="401224"/>
            <a:ext cx="45719" cy="828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userDrawn="1"/>
        </p:nvSpPr>
        <p:spPr>
          <a:xfrm rot="16200000">
            <a:off x="2062572" y="-697159"/>
            <a:ext cx="45719" cy="3276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53341935"/>
      </p:ext>
    </p:extLst>
  </p:cSld>
  <p:clrMapOvr>
    <a:masterClrMapping/>
  </p:clrMapOvr>
  <p:extLst>
    <p:ext uri="{DCECCB84-F9BA-43D5-87BE-67443E8EF086}">
      <p15:sldGuideLst xmlns="" xmlns:p15="http://schemas.microsoft.com/office/powerpoint/2012/main">
        <p15:guide id="1" orient="horz" pos="2160" userDrawn="1">
          <p15:clr>
            <a:srgbClr val="FBAE40"/>
          </p15:clr>
        </p15:guide>
        <p15:guide id="2" pos="7219" userDrawn="1">
          <p15:clr>
            <a:srgbClr val="FBAE40"/>
          </p15:clr>
        </p15:guide>
        <p15:guide id="3" pos="438" userDrawn="1">
          <p15:clr>
            <a:srgbClr val="FBAE40"/>
          </p15:clr>
        </p15:guide>
        <p15:guide id="4" orient="horz" pos="3884" userDrawn="1">
          <p15:clr>
            <a:srgbClr val="FBAE40"/>
          </p15:clr>
        </p15:guide>
        <p15:guide id="5" orient="horz" pos="572" userDrawn="1">
          <p15:clr>
            <a:srgbClr val="FBAE40"/>
          </p15:clr>
        </p15:guide>
        <p15:guide id="6"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11B01B7B-B779-40E5-A0E1-7CBBDA04599E}" type="datetimeFigureOut">
              <a:rPr lang="zh-CN" altLang="en-US" smtClean="0"/>
              <a:t>2017/5/26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CA49D1F-7A44-4ABE-8497-54EDB733AF8D}" type="slidenum">
              <a:rPr lang="zh-CN" altLang="en-US" smtClean="0"/>
              <a:t>‹#›</a:t>
            </a:fld>
            <a:endParaRPr lang="zh-CN" altLang="en-US"/>
          </a:p>
        </p:txBody>
      </p:sp>
      <p:grpSp>
        <p:nvGrpSpPr>
          <p:cNvPr id="29" name="组合 28"/>
          <p:cNvGrpSpPr/>
          <p:nvPr userDrawn="1"/>
        </p:nvGrpSpPr>
        <p:grpSpPr>
          <a:xfrm>
            <a:off x="4542970" y="1550110"/>
            <a:ext cx="6270173" cy="3771080"/>
            <a:chOff x="2619831" y="1175654"/>
            <a:chExt cx="7496093" cy="4508387"/>
          </a:xfrm>
        </p:grpSpPr>
        <p:grpSp>
          <p:nvGrpSpPr>
            <p:cNvPr id="12" name="组合 11"/>
            <p:cNvGrpSpPr/>
            <p:nvPr userDrawn="1"/>
          </p:nvGrpSpPr>
          <p:grpSpPr>
            <a:xfrm>
              <a:off x="2619831" y="1175654"/>
              <a:ext cx="7496093" cy="943429"/>
              <a:chOff x="2859314" y="1030514"/>
              <a:chExt cx="7496093" cy="943429"/>
            </a:xfrm>
          </p:grpSpPr>
          <p:sp>
            <p:nvSpPr>
              <p:cNvPr id="10" name="圆角矩形 9"/>
              <p:cNvSpPr/>
              <p:nvPr userDrawn="1"/>
            </p:nvSpPr>
            <p:spPr>
              <a:xfrm>
                <a:off x="3214914" y="1077686"/>
                <a:ext cx="7140493" cy="849087"/>
              </a:xfrm>
              <a:prstGeom prst="roundRect">
                <a:avLst>
                  <a:gd name="adj" fmla="val 50000"/>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solidFill>
                      <a:srgbClr val="FF7300"/>
                    </a:solidFill>
                  </a:rPr>
                  <a:t>CLICK TO ADD YOUR TEXT</a:t>
                </a:r>
              </a:p>
            </p:txBody>
          </p:sp>
          <p:sp>
            <p:nvSpPr>
              <p:cNvPr id="8" name="椭圆 7"/>
              <p:cNvSpPr/>
              <p:nvPr userDrawn="1"/>
            </p:nvSpPr>
            <p:spPr>
              <a:xfrm>
                <a:off x="2859314" y="1030514"/>
                <a:ext cx="943429" cy="943429"/>
              </a:xfrm>
              <a:prstGeom prst="ellipse">
                <a:avLst/>
              </a:prstGeom>
              <a:solidFill>
                <a:srgbClr val="FF7300"/>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userDrawn="1"/>
            </p:nvSpPr>
            <p:spPr>
              <a:xfrm>
                <a:off x="3008085" y="1179285"/>
                <a:ext cx="645886" cy="645886"/>
              </a:xfrm>
              <a:prstGeom prst="ellipse">
                <a:avLst/>
              </a:prstGeom>
              <a:solidFill>
                <a:srgbClr val="FF7300"/>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3200" dirty="0" smtClean="0">
                    <a:latin typeface="汉仪圆叠体简" panose="02010609000101010101" pitchFamily="49" charset="-122"/>
                    <a:ea typeface="汉仪圆叠体简" panose="02010609000101010101" pitchFamily="49" charset="-122"/>
                  </a:rPr>
                  <a:t>1</a:t>
                </a:r>
                <a:endParaRPr lang="zh-CN" altLang="en-US" sz="3200" dirty="0" smtClean="0">
                  <a:latin typeface="汉仪圆叠体简" panose="02010609000101010101" pitchFamily="49" charset="-122"/>
                  <a:ea typeface="汉仪圆叠体简" panose="02010609000101010101" pitchFamily="49" charset="-122"/>
                </a:endParaRPr>
              </a:p>
            </p:txBody>
          </p:sp>
        </p:grpSp>
        <p:grpSp>
          <p:nvGrpSpPr>
            <p:cNvPr id="13" name="组合 12"/>
            <p:cNvGrpSpPr/>
            <p:nvPr userDrawn="1"/>
          </p:nvGrpSpPr>
          <p:grpSpPr>
            <a:xfrm>
              <a:off x="2619831" y="2363973"/>
              <a:ext cx="7496093" cy="943429"/>
              <a:chOff x="2859314" y="1030514"/>
              <a:chExt cx="7496093" cy="943429"/>
            </a:xfrm>
          </p:grpSpPr>
          <p:sp>
            <p:nvSpPr>
              <p:cNvPr id="14" name="圆角矩形 13"/>
              <p:cNvSpPr/>
              <p:nvPr userDrawn="1"/>
            </p:nvSpPr>
            <p:spPr>
              <a:xfrm>
                <a:off x="3214914" y="1077686"/>
                <a:ext cx="7140493" cy="849087"/>
              </a:xfrm>
              <a:prstGeom prst="roundRect">
                <a:avLst>
                  <a:gd name="adj" fmla="val 50000"/>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smtClean="0">
                    <a:ln>
                      <a:noFill/>
                    </a:ln>
                    <a:solidFill>
                      <a:srgbClr val="558AB5"/>
                    </a:solidFill>
                    <a:effectLst/>
                    <a:uLnTx/>
                    <a:uFillTx/>
                    <a:latin typeface="+mn-lt"/>
                    <a:ea typeface="+mn-ea"/>
                  </a:rPr>
                  <a:t>CLICK TO ADD YOUR TEXT</a:t>
                </a:r>
              </a:p>
            </p:txBody>
          </p:sp>
          <p:sp>
            <p:nvSpPr>
              <p:cNvPr id="15" name="椭圆 14"/>
              <p:cNvSpPr/>
              <p:nvPr userDrawn="1"/>
            </p:nvSpPr>
            <p:spPr>
              <a:xfrm>
                <a:off x="2859314" y="1030514"/>
                <a:ext cx="943429" cy="943429"/>
              </a:xfrm>
              <a:prstGeom prst="ellipse">
                <a:avLst/>
              </a:prstGeom>
              <a:solidFill>
                <a:srgbClr val="558AB5"/>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userDrawn="1"/>
            </p:nvSpPr>
            <p:spPr>
              <a:xfrm>
                <a:off x="3008085" y="1179285"/>
                <a:ext cx="645886" cy="645886"/>
              </a:xfrm>
              <a:prstGeom prst="ellipse">
                <a:avLst/>
              </a:prstGeom>
              <a:solidFill>
                <a:srgbClr val="558AB5"/>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3200" b="0" i="0" u="none" strike="noStrike" kern="1200" cap="none" spc="0" normalizeH="0" baseline="0" noProof="0" dirty="0" smtClean="0">
                    <a:ln>
                      <a:noFill/>
                    </a:ln>
                    <a:solidFill>
                      <a:prstClr val="white"/>
                    </a:solidFill>
                    <a:effectLst/>
                    <a:uLnTx/>
                    <a:uFillTx/>
                    <a:latin typeface="汉仪圆叠体简" panose="02010609000101010101" pitchFamily="49" charset="-122"/>
                    <a:ea typeface="汉仪圆叠体简" panose="02010609000101010101" pitchFamily="49" charset="-122"/>
                  </a:rPr>
                  <a:t>2</a:t>
                </a:r>
                <a:endParaRPr kumimoji="0" lang="zh-CN" altLang="en-US" sz="3200" b="0" i="0" u="none" strike="noStrike" kern="1200" cap="none" spc="0" normalizeH="0" baseline="0" noProof="0" dirty="0" smtClean="0">
                  <a:ln>
                    <a:noFill/>
                  </a:ln>
                  <a:solidFill>
                    <a:prstClr val="white"/>
                  </a:solidFill>
                  <a:effectLst/>
                  <a:uLnTx/>
                  <a:uFillTx/>
                  <a:latin typeface="汉仪圆叠体简" panose="02010609000101010101" pitchFamily="49" charset="-122"/>
                  <a:ea typeface="汉仪圆叠体简" panose="02010609000101010101" pitchFamily="49" charset="-122"/>
                </a:endParaRPr>
              </a:p>
            </p:txBody>
          </p:sp>
        </p:grpSp>
        <p:grpSp>
          <p:nvGrpSpPr>
            <p:cNvPr id="17" name="组合 16"/>
            <p:cNvGrpSpPr/>
            <p:nvPr userDrawn="1"/>
          </p:nvGrpSpPr>
          <p:grpSpPr>
            <a:xfrm>
              <a:off x="2619831" y="3552292"/>
              <a:ext cx="7496093" cy="943429"/>
              <a:chOff x="2859314" y="1030514"/>
              <a:chExt cx="7496093" cy="943429"/>
            </a:xfrm>
          </p:grpSpPr>
          <p:sp>
            <p:nvSpPr>
              <p:cNvPr id="18" name="圆角矩形 17"/>
              <p:cNvSpPr/>
              <p:nvPr userDrawn="1"/>
            </p:nvSpPr>
            <p:spPr>
              <a:xfrm>
                <a:off x="3214914" y="1077686"/>
                <a:ext cx="7140493" cy="849087"/>
              </a:xfrm>
              <a:prstGeom prst="roundRect">
                <a:avLst>
                  <a:gd name="adj" fmla="val 50000"/>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smtClean="0">
                    <a:ln>
                      <a:noFill/>
                    </a:ln>
                    <a:solidFill>
                      <a:srgbClr val="C64242"/>
                    </a:solidFill>
                    <a:effectLst/>
                    <a:uLnTx/>
                    <a:uFillTx/>
                    <a:latin typeface="+mn-lt"/>
                    <a:ea typeface="+mn-ea"/>
                  </a:rPr>
                  <a:t>CLICK TO ADD YOUR TEXT</a:t>
                </a:r>
              </a:p>
            </p:txBody>
          </p:sp>
          <p:sp>
            <p:nvSpPr>
              <p:cNvPr id="19" name="椭圆 18"/>
              <p:cNvSpPr/>
              <p:nvPr userDrawn="1"/>
            </p:nvSpPr>
            <p:spPr>
              <a:xfrm>
                <a:off x="2859314" y="1030514"/>
                <a:ext cx="943429" cy="943429"/>
              </a:xfrm>
              <a:prstGeom prst="ellipse">
                <a:avLst/>
              </a:prstGeom>
              <a:solidFill>
                <a:srgbClr val="C64242"/>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userDrawn="1"/>
            </p:nvSpPr>
            <p:spPr>
              <a:xfrm>
                <a:off x="3008085" y="1179285"/>
                <a:ext cx="645886" cy="645886"/>
              </a:xfrm>
              <a:prstGeom prst="ellipse">
                <a:avLst/>
              </a:prstGeom>
              <a:solidFill>
                <a:srgbClr val="C64242"/>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3200" b="0" i="0" u="none" strike="noStrike" kern="1200" cap="none" spc="0" normalizeH="0" baseline="0" noProof="0" dirty="0" smtClean="0">
                    <a:ln>
                      <a:noFill/>
                    </a:ln>
                    <a:solidFill>
                      <a:prstClr val="white"/>
                    </a:solidFill>
                    <a:effectLst/>
                    <a:uLnTx/>
                    <a:uFillTx/>
                    <a:latin typeface="汉仪圆叠体简" panose="02010609000101010101" pitchFamily="49" charset="-122"/>
                    <a:ea typeface="汉仪圆叠体简" panose="02010609000101010101" pitchFamily="49" charset="-122"/>
                  </a:rPr>
                  <a:t>3</a:t>
                </a:r>
                <a:endParaRPr kumimoji="0" lang="zh-CN" altLang="en-US" sz="3200" b="0" i="0" u="none" strike="noStrike" kern="1200" cap="none" spc="0" normalizeH="0" baseline="0" noProof="0" dirty="0" smtClean="0">
                  <a:ln>
                    <a:noFill/>
                  </a:ln>
                  <a:solidFill>
                    <a:prstClr val="white"/>
                  </a:solidFill>
                  <a:effectLst/>
                  <a:uLnTx/>
                  <a:uFillTx/>
                  <a:latin typeface="汉仪圆叠体简" panose="02010609000101010101" pitchFamily="49" charset="-122"/>
                  <a:ea typeface="汉仪圆叠体简" panose="02010609000101010101" pitchFamily="49" charset="-122"/>
                </a:endParaRPr>
              </a:p>
            </p:txBody>
          </p:sp>
        </p:grpSp>
        <p:grpSp>
          <p:nvGrpSpPr>
            <p:cNvPr id="21" name="组合 20"/>
            <p:cNvGrpSpPr/>
            <p:nvPr userDrawn="1"/>
          </p:nvGrpSpPr>
          <p:grpSpPr>
            <a:xfrm>
              <a:off x="2619831" y="4740612"/>
              <a:ext cx="7496093" cy="943429"/>
              <a:chOff x="2859314" y="1030514"/>
              <a:chExt cx="7496093" cy="943429"/>
            </a:xfrm>
          </p:grpSpPr>
          <p:sp>
            <p:nvSpPr>
              <p:cNvPr id="22" name="圆角矩形 21"/>
              <p:cNvSpPr/>
              <p:nvPr userDrawn="1"/>
            </p:nvSpPr>
            <p:spPr>
              <a:xfrm>
                <a:off x="3214914" y="1077686"/>
                <a:ext cx="7140493" cy="849087"/>
              </a:xfrm>
              <a:prstGeom prst="roundRect">
                <a:avLst>
                  <a:gd name="adj" fmla="val 50000"/>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smtClean="0">
                    <a:ln>
                      <a:noFill/>
                    </a:ln>
                    <a:solidFill>
                      <a:srgbClr val="EFB600"/>
                    </a:solidFill>
                    <a:effectLst/>
                    <a:uLnTx/>
                    <a:uFillTx/>
                    <a:latin typeface="+mn-lt"/>
                    <a:ea typeface="+mn-ea"/>
                  </a:rPr>
                  <a:t>CLICK TO ADD YOUR TEXT</a:t>
                </a:r>
              </a:p>
            </p:txBody>
          </p:sp>
          <p:sp>
            <p:nvSpPr>
              <p:cNvPr id="23" name="椭圆 22"/>
              <p:cNvSpPr/>
              <p:nvPr userDrawn="1"/>
            </p:nvSpPr>
            <p:spPr>
              <a:xfrm>
                <a:off x="2859314" y="1030514"/>
                <a:ext cx="943429" cy="943429"/>
              </a:xfrm>
              <a:prstGeom prst="ellipse">
                <a:avLst/>
              </a:prstGeom>
              <a:solidFill>
                <a:srgbClr val="EFB600"/>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userDrawn="1"/>
            </p:nvSpPr>
            <p:spPr>
              <a:xfrm>
                <a:off x="3008085" y="1179285"/>
                <a:ext cx="645886" cy="645886"/>
              </a:xfrm>
              <a:prstGeom prst="ellipse">
                <a:avLst/>
              </a:prstGeom>
              <a:solidFill>
                <a:srgbClr val="EFB600"/>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3200" b="0" i="0" u="none" strike="noStrike" kern="1200" cap="none" spc="0" normalizeH="0" baseline="0" noProof="0" dirty="0" smtClean="0">
                    <a:ln>
                      <a:noFill/>
                    </a:ln>
                    <a:solidFill>
                      <a:prstClr val="white"/>
                    </a:solidFill>
                    <a:effectLst/>
                    <a:uLnTx/>
                    <a:uFillTx/>
                    <a:latin typeface="汉仪圆叠体简" panose="02010609000101010101" pitchFamily="49" charset="-122"/>
                    <a:ea typeface="汉仪圆叠体简" panose="02010609000101010101" pitchFamily="49" charset="-122"/>
                  </a:rPr>
                  <a:t>4</a:t>
                </a:r>
                <a:endParaRPr kumimoji="0" lang="zh-CN" altLang="en-US" sz="3200" b="0" i="0" u="none" strike="noStrike" kern="1200" cap="none" spc="0" normalizeH="0" baseline="0" noProof="0" dirty="0" smtClean="0">
                  <a:ln>
                    <a:noFill/>
                  </a:ln>
                  <a:solidFill>
                    <a:prstClr val="white"/>
                  </a:solidFill>
                  <a:effectLst/>
                  <a:uLnTx/>
                  <a:uFillTx/>
                  <a:latin typeface="汉仪圆叠体简" panose="02010609000101010101" pitchFamily="49" charset="-122"/>
                  <a:ea typeface="汉仪圆叠体简" panose="02010609000101010101" pitchFamily="49" charset="-122"/>
                </a:endParaRPr>
              </a:p>
            </p:txBody>
          </p:sp>
        </p:grpSp>
      </p:grpSp>
      <p:sp>
        <p:nvSpPr>
          <p:cNvPr id="26" name="矩形 25"/>
          <p:cNvSpPr/>
          <p:nvPr userDrawn="1"/>
        </p:nvSpPr>
        <p:spPr>
          <a:xfrm>
            <a:off x="984992" y="2466154"/>
            <a:ext cx="2816797" cy="193899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8000" b="1" i="0" u="none" strike="noStrike" kern="1200" cap="none" spc="0" normalizeH="0" baseline="0" noProof="0" dirty="0" smtClean="0">
                <a:ln>
                  <a:noFill/>
                </a:ln>
                <a:solidFill>
                  <a:srgbClr val="FF7300"/>
                </a:solidFill>
                <a:effectLst/>
                <a:uLnTx/>
                <a:uFillTx/>
                <a:latin typeface="+mn-lt"/>
                <a:ea typeface="+mn-ea"/>
              </a:rPr>
              <a:t>目 录 </a:t>
            </a:r>
            <a:endParaRPr kumimoji="0" lang="en-US" altLang="zh-CN" sz="8000" b="1" i="0" u="none" strike="noStrike" kern="1200" cap="none" spc="0" normalizeH="0" baseline="0" noProof="0" dirty="0" smtClean="0">
              <a:ln>
                <a:noFill/>
              </a:ln>
              <a:solidFill>
                <a:srgbClr val="FF7300"/>
              </a:solidFill>
              <a:effectLst/>
              <a:uLnTx/>
              <a:uFillTx/>
              <a:latin typeface="+mn-lt"/>
              <a:ea typeface="+mn-ea"/>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4000" b="0" i="0" u="none" strike="noStrike" kern="1200" cap="none" spc="0" normalizeH="0" baseline="0" noProof="0" dirty="0" smtClean="0">
                <a:ln>
                  <a:noFill/>
                </a:ln>
                <a:solidFill>
                  <a:schemeClr val="bg1">
                    <a:lumMod val="65000"/>
                  </a:schemeClr>
                </a:solidFill>
                <a:effectLst/>
                <a:uLnTx/>
                <a:uFillTx/>
                <a:latin typeface="+mn-lt"/>
                <a:ea typeface="+mn-ea"/>
              </a:rPr>
              <a:t>CONTENT</a:t>
            </a:r>
          </a:p>
        </p:txBody>
      </p:sp>
      <p:sp>
        <p:nvSpPr>
          <p:cNvPr id="25" name="直角三角形 24"/>
          <p:cNvSpPr/>
          <p:nvPr userDrawn="1"/>
        </p:nvSpPr>
        <p:spPr>
          <a:xfrm rot="5400000">
            <a:off x="-14514" y="-14514"/>
            <a:ext cx="2017485" cy="2017485"/>
          </a:xfrm>
          <a:prstGeom prst="rtTriangle">
            <a:avLst/>
          </a:prstGeom>
          <a:solidFill>
            <a:srgbClr val="FF7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直角三角形 26"/>
          <p:cNvSpPr/>
          <p:nvPr userDrawn="1"/>
        </p:nvSpPr>
        <p:spPr>
          <a:xfrm rot="16200000">
            <a:off x="10189027" y="4856513"/>
            <a:ext cx="2016000" cy="2016000"/>
          </a:xfrm>
          <a:prstGeom prst="rtTriangle">
            <a:avLst/>
          </a:prstGeom>
          <a:solidFill>
            <a:srgbClr val="EFB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537986202"/>
      </p:ext>
    </p:extLst>
  </p:cSld>
  <p:clrMapOvr>
    <a:masterClrMapping/>
  </p:clrMapOvr>
  <p:extLst mod="1">
    <p:ext uri="{DCECCB84-F9BA-43D5-87BE-67443E8EF086}">
      <p15:sldGuideLst xmlns="" xmlns:p15="http://schemas.microsoft.com/office/powerpoint/2012/main">
        <p15:guide id="1" orient="horz" pos="2160">
          <p15:clr>
            <a:srgbClr val="FBAE40"/>
          </p15:clr>
        </p15:guide>
        <p15:guide id="2" pos="7219">
          <p15:clr>
            <a:srgbClr val="FBAE40"/>
          </p15:clr>
        </p15:guide>
        <p15:guide id="3" pos="438">
          <p15:clr>
            <a:srgbClr val="FBAE40"/>
          </p15:clr>
        </p15:guide>
        <p15:guide id="4" orient="horz" pos="3884">
          <p15:clr>
            <a:srgbClr val="FBAE40"/>
          </p15:clr>
        </p15:guide>
        <p15:guide id="5" orient="horz" pos="436" userDrawn="1">
          <p15:clr>
            <a:srgbClr val="FBAE40"/>
          </p15:clr>
        </p15:guide>
        <p15:guide id="6" pos="384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11B01B7B-B779-40E5-A0E1-7CBBDA04599E}" type="datetimeFigureOut">
              <a:rPr lang="zh-CN" altLang="en-US" smtClean="0"/>
              <a:t>2017/5/26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CA49D1F-7A44-4ABE-8497-54EDB733AF8D}" type="slidenum">
              <a:rPr lang="zh-CN" altLang="en-US" smtClean="0"/>
              <a:t>‹#›</a:t>
            </a:fld>
            <a:endParaRPr lang="zh-CN" altLang="en-US"/>
          </a:p>
        </p:txBody>
      </p:sp>
      <p:pic>
        <p:nvPicPr>
          <p:cNvPr id="9" name="图片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692368" y="6369046"/>
            <a:ext cx="1702708" cy="472974"/>
          </a:xfrm>
          <a:prstGeom prst="rect">
            <a:avLst/>
          </a:prstGeom>
        </p:spPr>
      </p:pic>
      <p:sp>
        <p:nvSpPr>
          <p:cNvPr id="26" name="矩形 25"/>
          <p:cNvSpPr/>
          <p:nvPr userDrawn="1"/>
        </p:nvSpPr>
        <p:spPr>
          <a:xfrm>
            <a:off x="717447" y="270597"/>
            <a:ext cx="6895670" cy="707886"/>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4000" b="1" i="0" u="none" strike="noStrike" kern="1200" cap="none" spc="0" normalizeH="0" baseline="0" noProof="0" dirty="0" smtClean="0">
                <a:ln>
                  <a:noFill/>
                </a:ln>
                <a:solidFill>
                  <a:srgbClr val="FF7300"/>
                </a:solidFill>
                <a:effectLst/>
                <a:uLnTx/>
                <a:uFillTx/>
                <a:latin typeface="+mn-lt"/>
                <a:ea typeface="+mn-ea"/>
              </a:rPr>
              <a:t>CLICK TO ADD </a:t>
            </a:r>
            <a:r>
              <a:rPr kumimoji="0" lang="en-US" altLang="zh-CN" sz="4000" b="1" i="0" u="none" strike="noStrike" kern="1200" cap="none" spc="0" normalizeH="0" baseline="0" noProof="0" dirty="0" smtClean="0">
                <a:ln>
                  <a:noFill/>
                </a:ln>
                <a:solidFill>
                  <a:schemeClr val="tx1">
                    <a:lumMod val="50000"/>
                    <a:lumOff val="50000"/>
                  </a:schemeClr>
                </a:solidFill>
                <a:effectLst/>
                <a:uLnTx/>
                <a:uFillTx/>
                <a:latin typeface="+mn-lt"/>
                <a:ea typeface="+mn-ea"/>
              </a:rPr>
              <a:t>YOUR TEXT</a:t>
            </a:r>
          </a:p>
        </p:txBody>
      </p:sp>
      <p:sp>
        <p:nvSpPr>
          <p:cNvPr id="27" name="矩形 26"/>
          <p:cNvSpPr/>
          <p:nvPr userDrawn="1"/>
        </p:nvSpPr>
        <p:spPr>
          <a:xfrm>
            <a:off x="1" y="6356350"/>
            <a:ext cx="9694408" cy="501650"/>
          </a:xfrm>
          <a:prstGeom prst="rect">
            <a:avLst/>
          </a:prstGeom>
          <a:solidFill>
            <a:srgbClr val="FF7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userDrawn="1"/>
        </p:nvSpPr>
        <p:spPr>
          <a:xfrm>
            <a:off x="11395302" y="6356350"/>
            <a:ext cx="831396" cy="501650"/>
          </a:xfrm>
          <a:prstGeom prst="rect">
            <a:avLst/>
          </a:prstGeom>
          <a:solidFill>
            <a:srgbClr val="FF7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p:cNvSpPr/>
          <p:nvPr userDrawn="1"/>
        </p:nvSpPr>
        <p:spPr>
          <a:xfrm>
            <a:off x="717447" y="401224"/>
            <a:ext cx="45719" cy="828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userDrawn="1"/>
        </p:nvSpPr>
        <p:spPr>
          <a:xfrm rot="16200000">
            <a:off x="3988572" y="-2623159"/>
            <a:ext cx="45719" cy="7128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647266229"/>
      </p:ext>
    </p:extLst>
  </p:cSld>
  <p:clrMapOvr>
    <a:masterClrMapping/>
  </p:clrMapOvr>
  <p:extLst>
    <p:ext uri="{DCECCB84-F9BA-43D5-87BE-67443E8EF086}">
      <p15:sldGuideLst xmlns="" xmlns:p15="http://schemas.microsoft.com/office/powerpoint/2012/main">
        <p15:guide id="1" orient="horz" pos="2160">
          <p15:clr>
            <a:srgbClr val="FBAE40"/>
          </p15:clr>
        </p15:guide>
        <p15:guide id="2" pos="7219">
          <p15:clr>
            <a:srgbClr val="FBAE40"/>
          </p15:clr>
        </p15:guide>
        <p15:guide id="3" pos="438">
          <p15:clr>
            <a:srgbClr val="FBAE40"/>
          </p15:clr>
        </p15:guide>
        <p15:guide id="4" orient="horz" pos="3884">
          <p15:clr>
            <a:srgbClr val="FBAE40"/>
          </p15:clr>
        </p15:guide>
        <p15:guide id="5" orient="horz" pos="572">
          <p15:clr>
            <a:srgbClr val="FBAE40"/>
          </p15:clr>
        </p15:guide>
        <p15:guide id="6" pos="384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2" name="直角三角形 1"/>
          <p:cNvSpPr/>
          <p:nvPr userDrawn="1"/>
        </p:nvSpPr>
        <p:spPr>
          <a:xfrm rot="5400000">
            <a:off x="-14514" y="-14514"/>
            <a:ext cx="2017485" cy="2017485"/>
          </a:xfrm>
          <a:prstGeom prst="rtTriangle">
            <a:avLst/>
          </a:prstGeom>
          <a:solidFill>
            <a:srgbClr val="FF7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日期占位符 2"/>
          <p:cNvSpPr>
            <a:spLocks noGrp="1"/>
          </p:cNvSpPr>
          <p:nvPr>
            <p:ph type="dt" sz="half" idx="10"/>
          </p:nvPr>
        </p:nvSpPr>
        <p:spPr/>
        <p:txBody>
          <a:bodyPr/>
          <a:lstStyle/>
          <a:p>
            <a:fld id="{11B01B7B-B779-40E5-A0E1-7CBBDA04599E}" type="datetimeFigureOut">
              <a:rPr lang="zh-CN" altLang="en-US" smtClean="0"/>
              <a:t>2017/5/26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CA49D1F-7A44-4ABE-8497-54EDB733AF8D}" type="slidenum">
              <a:rPr lang="zh-CN" altLang="en-US" smtClean="0"/>
              <a:t>‹#›</a:t>
            </a:fld>
            <a:endParaRPr lang="zh-CN" altLang="en-US"/>
          </a:p>
        </p:txBody>
      </p:sp>
      <p:sp>
        <p:nvSpPr>
          <p:cNvPr id="12" name="直角三角形 11"/>
          <p:cNvSpPr/>
          <p:nvPr userDrawn="1"/>
        </p:nvSpPr>
        <p:spPr>
          <a:xfrm rot="16200000">
            <a:off x="10189027" y="4856513"/>
            <a:ext cx="2016000" cy="2016000"/>
          </a:xfrm>
          <a:prstGeom prst="rtTriangle">
            <a:avLst/>
          </a:prstGeom>
          <a:solidFill>
            <a:srgbClr val="EFB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943112531"/>
      </p:ext>
    </p:extLst>
  </p:cSld>
  <p:clrMapOvr>
    <a:masterClrMapping/>
  </p:clrMapOvr>
  <p:extLst mod="1">
    <p:ext uri="{DCECCB84-F9BA-43D5-87BE-67443E8EF086}">
      <p15:sldGuideLst xmlns="" xmlns:p15="http://schemas.microsoft.com/office/powerpoint/2012/main">
        <p15:guide id="1" orient="horz" pos="2160">
          <p15:clr>
            <a:srgbClr val="FBAE40"/>
          </p15:clr>
        </p15:guide>
        <p15:guide id="2" pos="7219">
          <p15:clr>
            <a:srgbClr val="FBAE40"/>
          </p15:clr>
        </p15:guide>
        <p15:guide id="3" pos="438">
          <p15:clr>
            <a:srgbClr val="FBAE40"/>
          </p15:clr>
        </p15:guide>
        <p15:guide id="4" orient="horz" pos="3884">
          <p15:clr>
            <a:srgbClr val="FBAE40"/>
          </p15:clr>
        </p15:guide>
        <p15:guide id="5" orient="horz" pos="572">
          <p15:clr>
            <a:srgbClr val="FBAE40"/>
          </p15:clr>
        </p15:guide>
        <p15:guide id="6" pos="384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lvl1pPr>
              <a:defRPr sz="3200"/>
            </a:lvl1pPr>
          </a:lstStyle>
          <a:p>
            <a:r>
              <a:rPr lang="zh-CN" altLang="en-US" dirty="0" smtClean="0"/>
              <a:t>单击此处编辑母版标题样式</a:t>
            </a:r>
            <a:endParaRPr lang="zh-CN" altLang="en-US" dirty="0"/>
          </a:p>
        </p:txBody>
      </p:sp>
      <p:sp>
        <p:nvSpPr>
          <p:cNvPr id="4" name="日期占位符 3"/>
          <p:cNvSpPr>
            <a:spLocks noGrp="1"/>
          </p:cNvSpPr>
          <p:nvPr>
            <p:ph type="dt" sz="half" idx="10"/>
          </p:nvPr>
        </p:nvSpPr>
        <p:spPr/>
        <p:txBody>
          <a:bodyPr/>
          <a:lstStyle/>
          <a:p>
            <a:fld id="{11B01B7B-B779-40E5-A0E1-7CBBDA04599E}" type="datetimeFigureOut">
              <a:rPr lang="zh-CN" altLang="en-US" smtClean="0"/>
              <a:t>2017/5/26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CA49D1F-7A44-4ABE-8497-54EDB733AF8D}" type="slidenum">
              <a:rPr lang="zh-CN" altLang="en-US" smtClean="0"/>
              <a:t>‹#›</a:t>
            </a:fld>
            <a:endParaRPr lang="zh-CN" altLang="en-US"/>
          </a:p>
        </p:txBody>
      </p:sp>
      <p:sp>
        <p:nvSpPr>
          <p:cNvPr id="7" name="直角三角形 6"/>
          <p:cNvSpPr/>
          <p:nvPr userDrawn="1"/>
        </p:nvSpPr>
        <p:spPr>
          <a:xfrm rot="5400000">
            <a:off x="-14514" y="-14514"/>
            <a:ext cx="2017485" cy="2017485"/>
          </a:xfrm>
          <a:prstGeom prst="rtTriangle">
            <a:avLst/>
          </a:prstGeom>
          <a:solidFill>
            <a:srgbClr val="FF7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直角三角形 7"/>
          <p:cNvSpPr/>
          <p:nvPr userDrawn="1"/>
        </p:nvSpPr>
        <p:spPr>
          <a:xfrm rot="16200000">
            <a:off x="10189027" y="4856513"/>
            <a:ext cx="2016000" cy="2016000"/>
          </a:xfrm>
          <a:prstGeom prst="rtTriangle">
            <a:avLst/>
          </a:prstGeom>
          <a:solidFill>
            <a:srgbClr val="EFB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7941465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11B01B7B-B779-40E5-A0E1-7CBBDA04599E}" type="datetimeFigureOut">
              <a:rPr lang="zh-CN" altLang="en-US" smtClean="0"/>
              <a:t>2017/5/26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CA49D1F-7A44-4ABE-8497-54EDB733AF8D}" type="slidenum">
              <a:rPr lang="zh-CN" altLang="en-US" smtClean="0"/>
              <a:t>‹#›</a:t>
            </a:fld>
            <a:endParaRPr lang="zh-CN" altLang="en-US"/>
          </a:p>
        </p:txBody>
      </p:sp>
    </p:spTree>
    <p:extLst>
      <p:ext uri="{BB962C8B-B14F-4D97-AF65-F5344CB8AC3E}">
        <p14:creationId xmlns:p14="http://schemas.microsoft.com/office/powerpoint/2010/main" val="2125362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11B01B7B-B779-40E5-A0E1-7CBBDA04599E}" type="datetimeFigureOut">
              <a:rPr lang="zh-CN" altLang="en-US" smtClean="0"/>
              <a:t>2017/5/26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CA49D1F-7A44-4ABE-8497-54EDB733AF8D}" type="slidenum">
              <a:rPr lang="zh-CN" altLang="en-US" smtClean="0"/>
              <a:t>‹#›</a:t>
            </a:fld>
            <a:endParaRPr lang="zh-CN" altLang="en-US"/>
          </a:p>
        </p:txBody>
      </p:sp>
    </p:spTree>
    <p:extLst>
      <p:ext uri="{BB962C8B-B14F-4D97-AF65-F5344CB8AC3E}">
        <p14:creationId xmlns:p14="http://schemas.microsoft.com/office/powerpoint/2010/main" val="35295572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11B01B7B-B779-40E5-A0E1-7CBBDA04599E}" type="datetimeFigureOut">
              <a:rPr lang="zh-CN" altLang="en-US" smtClean="0"/>
              <a:t>2017/5/26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CA49D1F-7A44-4ABE-8497-54EDB733AF8D}" type="slidenum">
              <a:rPr lang="zh-CN" altLang="en-US" smtClean="0"/>
              <a:t>‹#›</a:t>
            </a:fld>
            <a:endParaRPr lang="zh-CN" altLang="en-US"/>
          </a:p>
        </p:txBody>
      </p:sp>
    </p:spTree>
    <p:extLst>
      <p:ext uri="{BB962C8B-B14F-4D97-AF65-F5344CB8AC3E}">
        <p14:creationId xmlns:p14="http://schemas.microsoft.com/office/powerpoint/2010/main" val="1640288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B01B7B-B779-40E5-A0E1-7CBBDA04599E}" type="datetimeFigureOut">
              <a:rPr lang="zh-CN" altLang="en-US" smtClean="0"/>
              <a:t>2017/5/26</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CA49D1F-7A44-4ABE-8497-54EDB733AF8D}" type="slidenum">
              <a:rPr lang="zh-CN" altLang="en-US" smtClean="0"/>
              <a:t>‹#›</a:t>
            </a:fld>
            <a:endParaRPr lang="zh-CN" altLang="en-US"/>
          </a:p>
        </p:txBody>
      </p:sp>
    </p:spTree>
    <p:extLst>
      <p:ext uri="{BB962C8B-B14F-4D97-AF65-F5344CB8AC3E}">
        <p14:creationId xmlns:p14="http://schemas.microsoft.com/office/powerpoint/2010/main" val="3840713587"/>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4" r:id="rId3"/>
    <p:sldLayoutId id="2147483662" r:id="rId4"/>
    <p:sldLayoutId id="2147483663" r:id="rId5"/>
    <p:sldLayoutId id="2147483650" r:id="rId6"/>
    <p:sldLayoutId id="2147483651" r:id="rId7"/>
    <p:sldLayoutId id="2147483652" r:id="rId8"/>
    <p:sldLayoutId id="2147483653" r:id="rId9"/>
    <p:sldLayoutId id="2147483654" r:id="rId10"/>
    <p:sldLayoutId id="2147483655" r:id="rId11"/>
    <p:sldLayoutId id="2147483656" r:id="rId12"/>
    <p:sldLayoutId id="2147483657" r:id="rId13"/>
    <p:sldLayoutId id="2147483658" r:id="rId14"/>
    <p:sldLayoutId id="2147483659" r:id="rId15"/>
    <p:sldLayoutId id="2147483665"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矩形 6"/>
          <p:cNvSpPr>
            <a:spLocks noChangeArrowheads="1"/>
          </p:cNvSpPr>
          <p:nvPr/>
        </p:nvSpPr>
        <p:spPr bwMode="auto">
          <a:xfrm>
            <a:off x="0" y="2571750"/>
            <a:ext cx="1296988" cy="1157288"/>
          </a:xfrm>
          <a:prstGeom prst="rect">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charset="0"/>
              <a:buNone/>
            </a:pPr>
            <a:endParaRPr lang="zh-CN" altLang="zh-CN">
              <a:solidFill>
                <a:srgbClr val="FFFFFF"/>
              </a:solidFill>
              <a:latin typeface="宋体" pitchFamily="2" charset="-122"/>
              <a:sym typeface="宋体" pitchFamily="2" charset="-122"/>
            </a:endParaRPr>
          </a:p>
        </p:txBody>
      </p:sp>
      <p:sp>
        <p:nvSpPr>
          <p:cNvPr id="2051" name="矩形 7"/>
          <p:cNvSpPr>
            <a:spLocks noChangeArrowheads="1"/>
          </p:cNvSpPr>
          <p:nvPr/>
        </p:nvSpPr>
        <p:spPr bwMode="auto">
          <a:xfrm>
            <a:off x="11023600" y="2571750"/>
            <a:ext cx="1168400" cy="1157288"/>
          </a:xfrm>
          <a:prstGeom prst="rect">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charset="0"/>
              <a:buNone/>
            </a:pPr>
            <a:endParaRPr lang="zh-CN" altLang="zh-CN">
              <a:solidFill>
                <a:srgbClr val="FFFFFF"/>
              </a:solidFill>
              <a:latin typeface="宋体" pitchFamily="2" charset="-122"/>
              <a:sym typeface="宋体" pitchFamily="2" charset="-122"/>
            </a:endParaRPr>
          </a:p>
        </p:txBody>
      </p:sp>
      <p:sp>
        <p:nvSpPr>
          <p:cNvPr id="3076" name="文本框 13"/>
          <p:cNvSpPr>
            <a:spLocks noChangeArrowheads="1"/>
          </p:cNvSpPr>
          <p:nvPr/>
        </p:nvSpPr>
        <p:spPr bwMode="auto">
          <a:xfrm>
            <a:off x="130175" y="2713038"/>
            <a:ext cx="121920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charset="0"/>
              <a:buNone/>
            </a:pPr>
            <a:r>
              <a:rPr lang="zh-CN" altLang="en-US" sz="6000" b="1" dirty="0" smtClean="0">
                <a:solidFill>
                  <a:schemeClr val="tx2"/>
                </a:solidFill>
                <a:latin typeface="微软雅黑" pitchFamily="34" charset="-122"/>
                <a:ea typeface="微软雅黑" pitchFamily="34" charset="-122"/>
                <a:sym typeface="微软雅黑" pitchFamily="34" charset="-122"/>
              </a:rPr>
              <a:t>商业伦理与社会责任</a:t>
            </a:r>
            <a:endParaRPr lang="en-US" altLang="zh-CN" sz="6000" b="1" dirty="0">
              <a:solidFill>
                <a:schemeClr val="tx2"/>
              </a:solidFill>
              <a:latin typeface="微软雅黑" pitchFamily="34" charset="-122"/>
              <a:ea typeface="微软雅黑" pitchFamily="34" charset="-122"/>
              <a:sym typeface="微软雅黑" pitchFamily="34" charset="-122"/>
            </a:endParaRPr>
          </a:p>
        </p:txBody>
      </p:sp>
      <p:sp>
        <p:nvSpPr>
          <p:cNvPr id="2053" name="矩形 26"/>
          <p:cNvSpPr>
            <a:spLocks noChangeArrowheads="1"/>
          </p:cNvSpPr>
          <p:nvPr/>
        </p:nvSpPr>
        <p:spPr bwMode="auto">
          <a:xfrm>
            <a:off x="1628775" y="5699125"/>
            <a:ext cx="530225" cy="1158875"/>
          </a:xfrm>
          <a:prstGeom prst="rect">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charset="0"/>
              <a:buNone/>
            </a:pPr>
            <a:endParaRPr lang="zh-CN" altLang="zh-CN">
              <a:solidFill>
                <a:srgbClr val="FFFFFF"/>
              </a:solidFill>
              <a:latin typeface="宋体" pitchFamily="2" charset="-122"/>
              <a:sym typeface="宋体" pitchFamily="2" charset="-122"/>
            </a:endParaRPr>
          </a:p>
        </p:txBody>
      </p:sp>
      <p:sp>
        <p:nvSpPr>
          <p:cNvPr id="2054" name="矩形 27"/>
          <p:cNvSpPr>
            <a:spLocks noChangeArrowheads="1"/>
          </p:cNvSpPr>
          <p:nvPr/>
        </p:nvSpPr>
        <p:spPr bwMode="auto">
          <a:xfrm>
            <a:off x="2325688" y="6118225"/>
            <a:ext cx="447675" cy="739775"/>
          </a:xfrm>
          <a:prstGeom prst="rect">
            <a:avLst/>
          </a:prstGeom>
          <a:solidFill>
            <a:srgbClr val="F4A03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charset="0"/>
              <a:buNone/>
            </a:pPr>
            <a:endParaRPr lang="zh-CN" altLang="zh-CN">
              <a:solidFill>
                <a:srgbClr val="FFFFFF"/>
              </a:solidFill>
              <a:latin typeface="宋体" pitchFamily="2" charset="-122"/>
              <a:sym typeface="宋体" pitchFamily="2" charset="-122"/>
            </a:endParaRPr>
          </a:p>
        </p:txBody>
      </p:sp>
      <p:sp>
        <p:nvSpPr>
          <p:cNvPr id="2055" name="矩形 28"/>
          <p:cNvSpPr>
            <a:spLocks noChangeArrowheads="1"/>
          </p:cNvSpPr>
          <p:nvPr/>
        </p:nvSpPr>
        <p:spPr bwMode="auto">
          <a:xfrm>
            <a:off x="2941638" y="5851525"/>
            <a:ext cx="530225" cy="1006475"/>
          </a:xfrm>
          <a:prstGeom prst="rect">
            <a:avLst/>
          </a:prstGeom>
          <a:solidFill>
            <a:srgbClr val="87BB3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charset="0"/>
              <a:buNone/>
            </a:pPr>
            <a:endParaRPr lang="zh-CN" altLang="zh-CN">
              <a:solidFill>
                <a:srgbClr val="FFFFFF"/>
              </a:solidFill>
              <a:latin typeface="宋体" pitchFamily="2" charset="-122"/>
              <a:sym typeface="宋体" pitchFamily="2" charset="-122"/>
            </a:endParaRPr>
          </a:p>
        </p:txBody>
      </p:sp>
      <p:sp>
        <p:nvSpPr>
          <p:cNvPr id="2056" name="等腰三角形 46"/>
          <p:cNvSpPr>
            <a:spLocks noChangeArrowheads="1"/>
          </p:cNvSpPr>
          <p:nvPr/>
        </p:nvSpPr>
        <p:spPr bwMode="auto">
          <a:xfrm>
            <a:off x="3640138" y="5645150"/>
            <a:ext cx="950912" cy="1212850"/>
          </a:xfrm>
          <a:prstGeom prst="triangle">
            <a:avLst>
              <a:gd name="adj" fmla="val 50000"/>
            </a:avLst>
          </a:prstGeom>
          <a:solidFill>
            <a:srgbClr val="ED7D3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charset="0"/>
              <a:buNone/>
            </a:pPr>
            <a:endParaRPr lang="zh-CN" altLang="zh-CN">
              <a:solidFill>
                <a:srgbClr val="FFFFFF"/>
              </a:solidFill>
              <a:latin typeface="宋体" pitchFamily="2" charset="-122"/>
              <a:sym typeface="宋体" pitchFamily="2" charset="-122"/>
            </a:endParaRPr>
          </a:p>
        </p:txBody>
      </p:sp>
      <p:sp>
        <p:nvSpPr>
          <p:cNvPr id="2057" name="等腰三角形 47"/>
          <p:cNvSpPr>
            <a:spLocks noChangeArrowheads="1"/>
          </p:cNvSpPr>
          <p:nvPr/>
        </p:nvSpPr>
        <p:spPr bwMode="auto">
          <a:xfrm>
            <a:off x="4759325" y="6118225"/>
            <a:ext cx="739775" cy="739775"/>
          </a:xfrm>
          <a:prstGeom prst="triangle">
            <a:avLst>
              <a:gd name="adj" fmla="val 50000"/>
            </a:avLst>
          </a:prstGeom>
          <a:solidFill>
            <a:srgbClr val="87BB3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charset="0"/>
              <a:buNone/>
            </a:pPr>
            <a:endParaRPr lang="zh-CN" altLang="zh-CN">
              <a:solidFill>
                <a:srgbClr val="FFFFFF"/>
              </a:solidFill>
              <a:latin typeface="宋体" pitchFamily="2" charset="-122"/>
              <a:sym typeface="宋体" pitchFamily="2" charset="-122"/>
            </a:endParaRPr>
          </a:p>
        </p:txBody>
      </p:sp>
      <p:sp>
        <p:nvSpPr>
          <p:cNvPr id="2058" name="等腰三角形 48"/>
          <p:cNvSpPr>
            <a:spLocks noChangeArrowheads="1"/>
          </p:cNvSpPr>
          <p:nvPr/>
        </p:nvSpPr>
        <p:spPr bwMode="auto">
          <a:xfrm>
            <a:off x="5702300" y="5645150"/>
            <a:ext cx="746125" cy="1212850"/>
          </a:xfrm>
          <a:prstGeom prst="triangle">
            <a:avLst>
              <a:gd name="adj" fmla="val 50000"/>
            </a:avLst>
          </a:prstGeom>
          <a:solidFill>
            <a:srgbClr val="FBCE4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charset="0"/>
              <a:buNone/>
            </a:pPr>
            <a:endParaRPr lang="zh-CN" altLang="zh-CN">
              <a:solidFill>
                <a:srgbClr val="FFFFFF"/>
              </a:solidFill>
              <a:latin typeface="宋体" pitchFamily="2" charset="-122"/>
              <a:sym typeface="宋体" pitchFamily="2" charset="-122"/>
            </a:endParaRPr>
          </a:p>
        </p:txBody>
      </p:sp>
      <p:sp>
        <p:nvSpPr>
          <p:cNvPr id="2059" name="矩形 49"/>
          <p:cNvSpPr>
            <a:spLocks noChangeArrowheads="1"/>
          </p:cNvSpPr>
          <p:nvPr/>
        </p:nvSpPr>
        <p:spPr bwMode="auto">
          <a:xfrm>
            <a:off x="6750050" y="5699125"/>
            <a:ext cx="528638" cy="1158875"/>
          </a:xfrm>
          <a:prstGeom prst="rect">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charset="0"/>
              <a:buNone/>
            </a:pPr>
            <a:endParaRPr lang="zh-CN" altLang="zh-CN">
              <a:solidFill>
                <a:srgbClr val="FFFFFF"/>
              </a:solidFill>
              <a:latin typeface="宋体" pitchFamily="2" charset="-122"/>
              <a:sym typeface="宋体" pitchFamily="2" charset="-122"/>
            </a:endParaRPr>
          </a:p>
        </p:txBody>
      </p:sp>
      <p:sp>
        <p:nvSpPr>
          <p:cNvPr id="2060" name="矩形 50"/>
          <p:cNvSpPr>
            <a:spLocks noChangeArrowheads="1"/>
          </p:cNvSpPr>
          <p:nvPr/>
        </p:nvSpPr>
        <p:spPr bwMode="auto">
          <a:xfrm>
            <a:off x="7445375" y="6118225"/>
            <a:ext cx="447675" cy="739775"/>
          </a:xfrm>
          <a:prstGeom prst="rect">
            <a:avLst/>
          </a:prstGeom>
          <a:solidFill>
            <a:srgbClr val="F4A03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charset="0"/>
              <a:buNone/>
            </a:pPr>
            <a:endParaRPr lang="zh-CN" altLang="zh-CN">
              <a:solidFill>
                <a:srgbClr val="FFFFFF"/>
              </a:solidFill>
              <a:latin typeface="宋体" pitchFamily="2" charset="-122"/>
              <a:sym typeface="宋体" pitchFamily="2" charset="-122"/>
            </a:endParaRPr>
          </a:p>
        </p:txBody>
      </p:sp>
      <p:sp>
        <p:nvSpPr>
          <p:cNvPr id="2061" name="矩形 51"/>
          <p:cNvSpPr>
            <a:spLocks noChangeArrowheads="1"/>
          </p:cNvSpPr>
          <p:nvPr/>
        </p:nvSpPr>
        <p:spPr bwMode="auto">
          <a:xfrm>
            <a:off x="8061325" y="5851525"/>
            <a:ext cx="530225" cy="1006475"/>
          </a:xfrm>
          <a:prstGeom prst="rect">
            <a:avLst/>
          </a:prstGeom>
          <a:solidFill>
            <a:srgbClr val="87BB3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charset="0"/>
              <a:buNone/>
            </a:pPr>
            <a:endParaRPr lang="zh-CN" altLang="zh-CN">
              <a:solidFill>
                <a:srgbClr val="FFFFFF"/>
              </a:solidFill>
              <a:latin typeface="宋体" pitchFamily="2" charset="-122"/>
              <a:sym typeface="宋体" pitchFamily="2" charset="-122"/>
            </a:endParaRPr>
          </a:p>
        </p:txBody>
      </p:sp>
      <p:sp>
        <p:nvSpPr>
          <p:cNvPr id="2062" name="等腰三角形 52"/>
          <p:cNvSpPr>
            <a:spLocks noChangeArrowheads="1"/>
          </p:cNvSpPr>
          <p:nvPr/>
        </p:nvSpPr>
        <p:spPr bwMode="auto">
          <a:xfrm>
            <a:off x="8759825" y="5645150"/>
            <a:ext cx="950913" cy="1212850"/>
          </a:xfrm>
          <a:prstGeom prst="triangle">
            <a:avLst>
              <a:gd name="adj" fmla="val 50000"/>
            </a:avLst>
          </a:prstGeom>
          <a:solidFill>
            <a:srgbClr val="ED7D3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charset="0"/>
              <a:buNone/>
            </a:pPr>
            <a:endParaRPr lang="zh-CN" altLang="zh-CN">
              <a:solidFill>
                <a:srgbClr val="FFFFFF"/>
              </a:solidFill>
              <a:latin typeface="宋体" pitchFamily="2" charset="-122"/>
              <a:sym typeface="宋体" pitchFamily="2" charset="-122"/>
            </a:endParaRPr>
          </a:p>
        </p:txBody>
      </p:sp>
      <p:sp>
        <p:nvSpPr>
          <p:cNvPr id="2063" name="等腰三角形 53"/>
          <p:cNvSpPr>
            <a:spLocks noChangeArrowheads="1"/>
          </p:cNvSpPr>
          <p:nvPr/>
        </p:nvSpPr>
        <p:spPr bwMode="auto">
          <a:xfrm>
            <a:off x="9879013" y="6118225"/>
            <a:ext cx="741362" cy="739775"/>
          </a:xfrm>
          <a:prstGeom prst="triangle">
            <a:avLst>
              <a:gd name="adj" fmla="val 50000"/>
            </a:avLst>
          </a:prstGeom>
          <a:solidFill>
            <a:srgbClr val="87BB3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charset="0"/>
              <a:buNone/>
            </a:pPr>
            <a:endParaRPr lang="zh-CN" altLang="zh-CN">
              <a:solidFill>
                <a:srgbClr val="FFFFFF"/>
              </a:solidFill>
              <a:latin typeface="宋体" pitchFamily="2" charset="-122"/>
              <a:sym typeface="宋体" pitchFamily="2" charset="-122"/>
            </a:endParaRPr>
          </a:p>
        </p:txBody>
      </p:sp>
      <p:sp>
        <p:nvSpPr>
          <p:cNvPr id="2064" name="等腰三角形 54"/>
          <p:cNvSpPr>
            <a:spLocks noChangeArrowheads="1"/>
          </p:cNvSpPr>
          <p:nvPr/>
        </p:nvSpPr>
        <p:spPr bwMode="auto">
          <a:xfrm>
            <a:off x="10821988" y="5645150"/>
            <a:ext cx="746125" cy="1212850"/>
          </a:xfrm>
          <a:prstGeom prst="triangle">
            <a:avLst>
              <a:gd name="adj" fmla="val 50000"/>
            </a:avLst>
          </a:prstGeom>
          <a:solidFill>
            <a:srgbClr val="FBCE4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charset="0"/>
              <a:buNone/>
            </a:pPr>
            <a:endParaRPr lang="zh-CN" altLang="zh-CN">
              <a:solidFill>
                <a:srgbClr val="FFFFFF"/>
              </a:solidFill>
              <a:latin typeface="宋体" pitchFamily="2" charset="-122"/>
              <a:sym typeface="宋体" pitchFamily="2" charset="-122"/>
            </a:endParaRPr>
          </a:p>
        </p:txBody>
      </p:sp>
      <p:sp>
        <p:nvSpPr>
          <p:cNvPr id="2065" name="等腰三角形 55"/>
          <p:cNvSpPr>
            <a:spLocks noChangeArrowheads="1"/>
          </p:cNvSpPr>
          <p:nvPr/>
        </p:nvSpPr>
        <p:spPr bwMode="auto">
          <a:xfrm>
            <a:off x="650875" y="5645150"/>
            <a:ext cx="746125" cy="1212850"/>
          </a:xfrm>
          <a:prstGeom prst="triangle">
            <a:avLst>
              <a:gd name="adj" fmla="val 50000"/>
            </a:avLst>
          </a:prstGeom>
          <a:solidFill>
            <a:srgbClr val="FBCE4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charset="0"/>
              <a:buNone/>
            </a:pPr>
            <a:endParaRPr lang="zh-CN" altLang="zh-CN">
              <a:solidFill>
                <a:srgbClr val="FFFFFF"/>
              </a:solidFill>
              <a:latin typeface="宋体" pitchFamily="2" charset="-122"/>
              <a:sym typeface="宋体" pitchFamily="2" charset="-122"/>
            </a:endParaRPr>
          </a:p>
        </p:txBody>
      </p:sp>
    </p:spTree>
    <p:extLst>
      <p:ext uri="{BB962C8B-B14F-4D97-AF65-F5344CB8AC3E}">
        <p14:creationId xmlns:p14="http://schemas.microsoft.com/office/powerpoint/2010/main" val="174805881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3076"/>
                                        </p:tgtEl>
                                        <p:attrNameLst>
                                          <p:attrName>style.visibility</p:attrName>
                                        </p:attrNameLst>
                                      </p:cBhvr>
                                      <p:to>
                                        <p:strVal val="visible"/>
                                      </p:to>
                                    </p:set>
                                    <p:animEffect>
                                      <p:cBhvr>
                                        <p:cTn id="7" dur="1000"/>
                                        <p:tgtEl>
                                          <p:spTgt spid="3076"/>
                                        </p:tgtEl>
                                      </p:cBhvr>
                                    </p:animEffect>
                                    <p:anim calcmode="lin" valueType="num">
                                      <p:cBhvr>
                                        <p:cTn id="8" dur="1000" fill="hold"/>
                                        <p:tgtEl>
                                          <p:spTgt spid="3076"/>
                                        </p:tgtEl>
                                        <p:attrNameLst>
                                          <p:attrName>ppt_x</p:attrName>
                                        </p:attrNameLst>
                                      </p:cBhvr>
                                      <p:tavLst>
                                        <p:tav tm="0">
                                          <p:val>
                                            <p:strVal val="#ppt_x"/>
                                          </p:val>
                                        </p:tav>
                                        <p:tav tm="100000">
                                          <p:val>
                                            <p:strVal val="#ppt_x"/>
                                          </p:val>
                                        </p:tav>
                                      </p:tavLst>
                                    </p:anim>
                                    <p:anim calcmode="lin" valueType="num">
                                      <p:cBhvr>
                                        <p:cTn id="9" dur="1000" fill="hold"/>
                                        <p:tgtEl>
                                          <p:spTgt spid="307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6" grpId="0" bldLvl="0"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1625600" y="617538"/>
            <a:ext cx="9144000" cy="754062"/>
          </a:xfrm>
        </p:spPr>
        <p:txBody>
          <a:bodyPr/>
          <a:lstStyle/>
          <a:p>
            <a:pPr algn="ctr" eaLnBrk="1" hangingPunct="1"/>
            <a:r>
              <a:rPr lang="en-US" altLang="zh-CN" sz="4000" smtClean="0">
                <a:latin typeface="Times New Roman" pitchFamily="18" charset="0"/>
              </a:rPr>
              <a:t>De George</a:t>
            </a:r>
            <a:r>
              <a:rPr lang="zh-CN" altLang="en-US" sz="4000" smtClean="0"/>
              <a:t>的国际经营七原则</a:t>
            </a:r>
          </a:p>
        </p:txBody>
      </p:sp>
      <p:sp>
        <p:nvSpPr>
          <p:cNvPr id="11267" name="Rectangle 3"/>
          <p:cNvSpPr>
            <a:spLocks noGrp="1" noChangeArrowheads="1"/>
          </p:cNvSpPr>
          <p:nvPr>
            <p:ph type="body" idx="1"/>
          </p:nvPr>
        </p:nvSpPr>
        <p:spPr>
          <a:xfrm>
            <a:off x="812800" y="1981200"/>
            <a:ext cx="10769600" cy="4114800"/>
          </a:xfrm>
        </p:spPr>
        <p:txBody>
          <a:bodyPr/>
          <a:lstStyle/>
          <a:p>
            <a:pPr eaLnBrk="1" hangingPunct="1"/>
            <a:r>
              <a:rPr lang="zh-CN" altLang="en-US" sz="2800" smtClean="0">
                <a:latin typeface="宋体" charset="-122"/>
              </a:rPr>
              <a:t>不应造成任何故意的直接的伤害</a:t>
            </a:r>
          </a:p>
          <a:p>
            <a:pPr eaLnBrk="1" hangingPunct="1"/>
            <a:r>
              <a:rPr lang="zh-CN" altLang="en-US" sz="2800" smtClean="0">
                <a:latin typeface="宋体" charset="-122"/>
                <a:cs typeface="Times New Roman" pitchFamily="18" charset="0"/>
              </a:rPr>
              <a:t>应当为东道国带来利益而不是伤害</a:t>
            </a:r>
            <a:r>
              <a:rPr lang="zh-CN" altLang="en-US" sz="2800" smtClean="0">
                <a:latin typeface="宋体" charset="-122"/>
              </a:rPr>
              <a:t> </a:t>
            </a:r>
          </a:p>
          <a:p>
            <a:pPr eaLnBrk="1" hangingPunct="1"/>
            <a:r>
              <a:rPr lang="zh-CN" altLang="en-US" sz="2800" smtClean="0">
                <a:latin typeface="宋体" charset="-122"/>
                <a:cs typeface="Times New Roman" pitchFamily="18" charset="0"/>
              </a:rPr>
              <a:t>跨国公司的活动应当为东道国发展作贡献</a:t>
            </a:r>
            <a:r>
              <a:rPr lang="zh-CN" altLang="en-US" sz="2800" smtClean="0">
                <a:latin typeface="宋体" charset="-122"/>
              </a:rPr>
              <a:t> </a:t>
            </a:r>
          </a:p>
          <a:p>
            <a:pPr eaLnBrk="1" hangingPunct="1"/>
            <a:r>
              <a:rPr lang="zh-CN" altLang="en-US" sz="2800" smtClean="0">
                <a:latin typeface="宋体" charset="-122"/>
                <a:cs typeface="Times New Roman" pitchFamily="18" charset="0"/>
              </a:rPr>
              <a:t>应当尊重其雇员的人权</a:t>
            </a:r>
            <a:r>
              <a:rPr lang="zh-CN" altLang="en-US" sz="2800" smtClean="0">
                <a:latin typeface="宋体" charset="-122"/>
              </a:rPr>
              <a:t> </a:t>
            </a:r>
          </a:p>
          <a:p>
            <a:pPr eaLnBrk="1" hangingPunct="1"/>
            <a:r>
              <a:rPr lang="zh-CN" altLang="en-US" sz="2800" smtClean="0">
                <a:latin typeface="宋体" charset="-122"/>
                <a:cs typeface="Times New Roman" pitchFamily="18" charset="0"/>
              </a:rPr>
              <a:t>只要当地文化不违背道德准则，跨国公司就应当尊重它</a:t>
            </a:r>
            <a:r>
              <a:rPr lang="zh-CN" altLang="en-US" sz="2800" smtClean="0">
                <a:latin typeface="宋体" charset="-122"/>
              </a:rPr>
              <a:t> </a:t>
            </a:r>
          </a:p>
          <a:p>
            <a:pPr eaLnBrk="1" hangingPunct="1"/>
            <a:r>
              <a:rPr lang="zh-CN" altLang="en-US" sz="2800" smtClean="0">
                <a:latin typeface="宋体" charset="-122"/>
                <a:cs typeface="Times New Roman" pitchFamily="18" charset="0"/>
              </a:rPr>
              <a:t>应当缴纳其公平分摊的税款</a:t>
            </a:r>
            <a:r>
              <a:rPr lang="zh-CN" altLang="en-US" sz="2800" smtClean="0">
                <a:latin typeface="宋体" charset="-122"/>
              </a:rPr>
              <a:t> </a:t>
            </a:r>
          </a:p>
          <a:p>
            <a:pPr eaLnBrk="1" hangingPunct="1"/>
            <a:r>
              <a:rPr lang="zh-CN" altLang="en-US" sz="2800" smtClean="0">
                <a:latin typeface="宋体" charset="-122"/>
                <a:cs typeface="Times New Roman" pitchFamily="18" charset="0"/>
              </a:rPr>
              <a:t>应当与当地政府合作开发和实施公正的背景机制</a:t>
            </a:r>
            <a:r>
              <a:rPr lang="zh-CN" altLang="en-US" sz="2800" smtClean="0">
                <a:latin typeface="宋体" charset="-122"/>
              </a:rPr>
              <a:t> </a:t>
            </a:r>
          </a:p>
        </p:txBody>
      </p:sp>
    </p:spTree>
    <p:extLst>
      <p:ext uri="{BB962C8B-B14F-4D97-AF65-F5344CB8AC3E}">
        <p14:creationId xmlns:p14="http://schemas.microsoft.com/office/powerpoint/2010/main" val="3277042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1625600" y="617538"/>
            <a:ext cx="9144000" cy="754062"/>
          </a:xfrm>
        </p:spPr>
        <p:txBody>
          <a:bodyPr/>
          <a:lstStyle/>
          <a:p>
            <a:pPr algn="ctr" eaLnBrk="1" hangingPunct="1"/>
            <a:r>
              <a:rPr lang="en-US" altLang="zh-CN" sz="4000" smtClean="0">
                <a:latin typeface="Times New Roman" pitchFamily="18" charset="0"/>
              </a:rPr>
              <a:t>OECD</a:t>
            </a:r>
            <a:r>
              <a:rPr lang="zh-CN" altLang="en-US" sz="4000" smtClean="0">
                <a:latin typeface="宋体" charset="-122"/>
              </a:rPr>
              <a:t>的跨国公司准则（</a:t>
            </a:r>
            <a:r>
              <a:rPr lang="en-US" altLang="zh-CN" sz="4000" smtClean="0">
                <a:latin typeface="宋体" charset="-122"/>
              </a:rPr>
              <a:t>1</a:t>
            </a:r>
            <a:r>
              <a:rPr lang="zh-CN" altLang="en-US" sz="4000" smtClean="0">
                <a:latin typeface="宋体" charset="-122"/>
              </a:rPr>
              <a:t>）</a:t>
            </a:r>
          </a:p>
        </p:txBody>
      </p:sp>
      <p:sp>
        <p:nvSpPr>
          <p:cNvPr id="12291" name="Rectangle 3"/>
          <p:cNvSpPr>
            <a:spLocks noGrp="1" noChangeArrowheads="1"/>
          </p:cNvSpPr>
          <p:nvPr>
            <p:ph type="body" idx="1"/>
          </p:nvPr>
        </p:nvSpPr>
        <p:spPr>
          <a:xfrm>
            <a:off x="2544234" y="2205038"/>
            <a:ext cx="8631767" cy="3890962"/>
          </a:xfrm>
        </p:spPr>
        <p:txBody>
          <a:bodyPr/>
          <a:lstStyle/>
          <a:p>
            <a:pPr eaLnBrk="1" hangingPunct="1"/>
            <a:r>
              <a:rPr lang="zh-CN" altLang="en-US" sz="3200" smtClean="0"/>
              <a:t>概念与原则</a:t>
            </a:r>
          </a:p>
          <a:p>
            <a:pPr eaLnBrk="1" hangingPunct="1"/>
            <a:r>
              <a:rPr lang="zh-CN" altLang="en-US" sz="3200" smtClean="0"/>
              <a:t>一般政策</a:t>
            </a:r>
          </a:p>
          <a:p>
            <a:pPr eaLnBrk="1" hangingPunct="1"/>
            <a:r>
              <a:rPr lang="zh-CN" altLang="en-US" sz="3200" smtClean="0"/>
              <a:t>信息发布</a:t>
            </a:r>
          </a:p>
          <a:p>
            <a:pPr eaLnBrk="1" hangingPunct="1"/>
            <a:r>
              <a:rPr lang="zh-CN" altLang="en-US" sz="3200" smtClean="0"/>
              <a:t>劳资关系</a:t>
            </a:r>
          </a:p>
          <a:p>
            <a:pPr eaLnBrk="1" hangingPunct="1"/>
            <a:r>
              <a:rPr lang="zh-CN" altLang="en-US" sz="3200" smtClean="0"/>
              <a:t>环境</a:t>
            </a:r>
          </a:p>
        </p:txBody>
      </p:sp>
    </p:spTree>
    <p:extLst>
      <p:ext uri="{BB962C8B-B14F-4D97-AF65-F5344CB8AC3E}">
        <p14:creationId xmlns:p14="http://schemas.microsoft.com/office/powerpoint/2010/main" val="20168284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1625600" y="617538"/>
            <a:ext cx="9144000" cy="754062"/>
          </a:xfrm>
        </p:spPr>
        <p:txBody>
          <a:bodyPr/>
          <a:lstStyle/>
          <a:p>
            <a:pPr algn="ctr" eaLnBrk="1" hangingPunct="1"/>
            <a:r>
              <a:rPr lang="en-US" altLang="zh-CN" sz="4000" smtClean="0">
                <a:latin typeface="Times New Roman" pitchFamily="18" charset="0"/>
              </a:rPr>
              <a:t>OECD</a:t>
            </a:r>
            <a:r>
              <a:rPr lang="zh-CN" altLang="en-US" sz="4000" smtClean="0"/>
              <a:t>的跨国公司准则</a:t>
            </a:r>
            <a:r>
              <a:rPr lang="zh-CN" altLang="en-US" sz="4000" smtClean="0">
                <a:latin typeface="宋体" charset="-122"/>
              </a:rPr>
              <a:t>（</a:t>
            </a:r>
            <a:r>
              <a:rPr lang="en-US" altLang="zh-CN" sz="4000" smtClean="0">
                <a:latin typeface="宋体" charset="-122"/>
              </a:rPr>
              <a:t>2</a:t>
            </a:r>
            <a:r>
              <a:rPr lang="zh-CN" altLang="en-US" sz="4000" smtClean="0">
                <a:latin typeface="宋体" charset="-122"/>
              </a:rPr>
              <a:t>）</a:t>
            </a:r>
          </a:p>
        </p:txBody>
      </p:sp>
      <p:sp>
        <p:nvSpPr>
          <p:cNvPr id="13315" name="Rectangle 3"/>
          <p:cNvSpPr>
            <a:spLocks noGrp="1" noChangeArrowheads="1"/>
          </p:cNvSpPr>
          <p:nvPr>
            <p:ph type="body" idx="1"/>
          </p:nvPr>
        </p:nvSpPr>
        <p:spPr>
          <a:xfrm>
            <a:off x="2639485" y="2349500"/>
            <a:ext cx="8536516" cy="3746500"/>
          </a:xfrm>
        </p:spPr>
        <p:txBody>
          <a:bodyPr/>
          <a:lstStyle/>
          <a:p>
            <a:pPr eaLnBrk="1" hangingPunct="1"/>
            <a:r>
              <a:rPr lang="zh-CN" altLang="en-US" sz="3200" smtClean="0"/>
              <a:t>反对行贿</a:t>
            </a:r>
          </a:p>
          <a:p>
            <a:pPr eaLnBrk="1" hangingPunct="1"/>
            <a:r>
              <a:rPr lang="zh-CN" altLang="en-US" sz="3200" smtClean="0"/>
              <a:t>消费者利益</a:t>
            </a:r>
          </a:p>
          <a:p>
            <a:pPr eaLnBrk="1" hangingPunct="1"/>
            <a:r>
              <a:rPr lang="zh-CN" altLang="en-US" sz="3200" smtClean="0"/>
              <a:t>科学技术</a:t>
            </a:r>
          </a:p>
          <a:p>
            <a:pPr eaLnBrk="1" hangingPunct="1"/>
            <a:r>
              <a:rPr lang="zh-CN" altLang="en-US" sz="3200" smtClean="0"/>
              <a:t>竞争</a:t>
            </a:r>
          </a:p>
          <a:p>
            <a:pPr eaLnBrk="1" hangingPunct="1"/>
            <a:r>
              <a:rPr lang="zh-CN" altLang="en-US" sz="3200" smtClean="0"/>
              <a:t>税收</a:t>
            </a:r>
          </a:p>
        </p:txBody>
      </p:sp>
    </p:spTree>
    <p:extLst>
      <p:ext uri="{BB962C8B-B14F-4D97-AF65-F5344CB8AC3E}">
        <p14:creationId xmlns:p14="http://schemas.microsoft.com/office/powerpoint/2010/main" val="12924352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1625600" y="617538"/>
            <a:ext cx="9144000" cy="754062"/>
          </a:xfrm>
        </p:spPr>
        <p:txBody>
          <a:bodyPr/>
          <a:lstStyle/>
          <a:p>
            <a:pPr algn="ctr" eaLnBrk="1" hangingPunct="1"/>
            <a:r>
              <a:rPr lang="zh-CN" altLang="en-US" sz="4000" smtClean="0">
                <a:latin typeface="宋体" charset="-122"/>
              </a:rPr>
              <a:t>全球协议（</a:t>
            </a:r>
            <a:r>
              <a:rPr lang="en-US" altLang="zh-CN" sz="4000" smtClean="0">
                <a:latin typeface="宋体" charset="-122"/>
              </a:rPr>
              <a:t>1</a:t>
            </a:r>
            <a:r>
              <a:rPr lang="zh-CN" altLang="en-US" sz="4000" smtClean="0">
                <a:latin typeface="宋体" charset="-122"/>
              </a:rPr>
              <a:t>）</a:t>
            </a:r>
          </a:p>
        </p:txBody>
      </p:sp>
      <p:sp>
        <p:nvSpPr>
          <p:cNvPr id="14339" name="Rectangle 3"/>
          <p:cNvSpPr>
            <a:spLocks noGrp="1" noChangeArrowheads="1"/>
          </p:cNvSpPr>
          <p:nvPr>
            <p:ph type="body" idx="1"/>
          </p:nvPr>
        </p:nvSpPr>
        <p:spPr>
          <a:xfrm>
            <a:off x="609600" y="2276476"/>
            <a:ext cx="10871200" cy="4124325"/>
          </a:xfrm>
        </p:spPr>
        <p:txBody>
          <a:bodyPr/>
          <a:lstStyle/>
          <a:p>
            <a:pPr algn="just" eaLnBrk="1" hangingPunct="1">
              <a:buFont typeface="Wingdings" pitchFamily="2" charset="2"/>
              <a:buNone/>
            </a:pPr>
            <a:r>
              <a:rPr lang="en-US" altLang="zh-CN" sz="3200" smtClean="0">
                <a:latin typeface="宋体" charset="-122"/>
              </a:rPr>
              <a:t>1.</a:t>
            </a:r>
            <a:r>
              <a:rPr lang="zh-CN" altLang="en-US" sz="3200" smtClean="0">
                <a:latin typeface="宋体" charset="-122"/>
              </a:rPr>
              <a:t>人权原则</a:t>
            </a:r>
            <a:endParaRPr lang="zh-CN" altLang="en-US" sz="3200" smtClean="0">
              <a:latin typeface="宋体" charset="-122"/>
              <a:cs typeface="Times New Roman" pitchFamily="18" charset="0"/>
            </a:endParaRPr>
          </a:p>
          <a:p>
            <a:pPr algn="just" eaLnBrk="1" hangingPunct="1">
              <a:buFont typeface="Wingdings" pitchFamily="2" charset="2"/>
              <a:buNone/>
            </a:pPr>
            <a:r>
              <a:rPr lang="zh-CN" altLang="en-US" sz="3200" smtClean="0">
                <a:latin typeface="宋体" charset="-122"/>
              </a:rPr>
              <a:t>原则</a:t>
            </a:r>
            <a:r>
              <a:rPr lang="en-US" altLang="zh-CN" sz="3200" smtClean="0">
                <a:latin typeface="宋体" charset="-122"/>
              </a:rPr>
              <a:t>1</a:t>
            </a:r>
            <a:r>
              <a:rPr lang="zh-CN" altLang="en-US" sz="3200" smtClean="0">
                <a:latin typeface="宋体" charset="-122"/>
              </a:rPr>
              <a:t>：企业应在其影响范围内对保护国际人权给予支持和尊重；</a:t>
            </a:r>
            <a:endParaRPr lang="zh-CN" altLang="en-US" sz="3200" smtClean="0">
              <a:latin typeface="宋体" charset="-122"/>
              <a:cs typeface="Times New Roman" pitchFamily="18" charset="0"/>
            </a:endParaRPr>
          </a:p>
          <a:p>
            <a:pPr algn="just" eaLnBrk="1" hangingPunct="1">
              <a:buFont typeface="Wingdings" pitchFamily="2" charset="2"/>
              <a:buNone/>
            </a:pPr>
            <a:r>
              <a:rPr lang="zh-CN" altLang="en-US" sz="3200" smtClean="0">
                <a:latin typeface="宋体" charset="-122"/>
              </a:rPr>
              <a:t>原则</a:t>
            </a:r>
            <a:r>
              <a:rPr lang="en-US" altLang="zh-CN" sz="3200" smtClean="0">
                <a:latin typeface="宋体" charset="-122"/>
              </a:rPr>
              <a:t>2</a:t>
            </a:r>
            <a:r>
              <a:rPr lang="zh-CN" altLang="en-US" sz="3200" smtClean="0">
                <a:latin typeface="宋体" charset="-122"/>
              </a:rPr>
              <a:t>：企业应保证不与践踏人权者同流合污。</a:t>
            </a:r>
            <a:endParaRPr lang="zh-CN" altLang="en-US" sz="3200" smtClean="0">
              <a:latin typeface="宋体" charset="-122"/>
              <a:cs typeface="Times New Roman" pitchFamily="18" charset="0"/>
            </a:endParaRPr>
          </a:p>
        </p:txBody>
      </p:sp>
    </p:spTree>
    <p:extLst>
      <p:ext uri="{BB962C8B-B14F-4D97-AF65-F5344CB8AC3E}">
        <p14:creationId xmlns:p14="http://schemas.microsoft.com/office/powerpoint/2010/main" val="39496405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1625600" y="617538"/>
            <a:ext cx="9144000" cy="754062"/>
          </a:xfrm>
        </p:spPr>
        <p:txBody>
          <a:bodyPr/>
          <a:lstStyle/>
          <a:p>
            <a:pPr algn="ctr" eaLnBrk="1" hangingPunct="1"/>
            <a:r>
              <a:rPr lang="zh-CN" altLang="en-US" sz="4000" smtClean="0">
                <a:latin typeface="宋体" charset="-122"/>
              </a:rPr>
              <a:t>全球协议（</a:t>
            </a:r>
            <a:r>
              <a:rPr lang="en-US" altLang="zh-CN" sz="4000" smtClean="0">
                <a:latin typeface="宋体" charset="-122"/>
              </a:rPr>
              <a:t>2</a:t>
            </a:r>
            <a:r>
              <a:rPr lang="zh-CN" altLang="en-US" sz="4000" smtClean="0">
                <a:latin typeface="宋体" charset="-122"/>
              </a:rPr>
              <a:t>）</a:t>
            </a:r>
          </a:p>
        </p:txBody>
      </p:sp>
      <p:sp>
        <p:nvSpPr>
          <p:cNvPr id="15363" name="Rectangle 3"/>
          <p:cNvSpPr>
            <a:spLocks noGrp="1" noChangeArrowheads="1"/>
          </p:cNvSpPr>
          <p:nvPr>
            <p:ph type="body" idx="1"/>
          </p:nvPr>
        </p:nvSpPr>
        <p:spPr>
          <a:xfrm>
            <a:off x="1102784" y="2133600"/>
            <a:ext cx="10378016" cy="4267200"/>
          </a:xfrm>
        </p:spPr>
        <p:txBody>
          <a:bodyPr/>
          <a:lstStyle/>
          <a:p>
            <a:pPr algn="just" eaLnBrk="1" hangingPunct="1">
              <a:buFont typeface="Wingdings" pitchFamily="2" charset="2"/>
              <a:buNone/>
            </a:pPr>
            <a:r>
              <a:rPr lang="en-US" altLang="zh-CN" sz="3200" smtClean="0">
                <a:latin typeface="宋体" charset="-122"/>
              </a:rPr>
              <a:t>2.</a:t>
            </a:r>
            <a:r>
              <a:rPr lang="zh-CN" altLang="en-US" sz="3200" smtClean="0">
                <a:latin typeface="宋体" charset="-122"/>
              </a:rPr>
              <a:t>劳工原则</a:t>
            </a:r>
            <a:endParaRPr lang="zh-CN" altLang="en-US" sz="3200" smtClean="0">
              <a:latin typeface="宋体" charset="-122"/>
              <a:cs typeface="Times New Roman" pitchFamily="18" charset="0"/>
            </a:endParaRPr>
          </a:p>
          <a:p>
            <a:pPr algn="just" eaLnBrk="1" hangingPunct="1">
              <a:buFont typeface="Wingdings" pitchFamily="2" charset="2"/>
              <a:buNone/>
            </a:pPr>
            <a:r>
              <a:rPr lang="zh-CN" altLang="en-US" sz="3200" smtClean="0">
                <a:latin typeface="宋体" charset="-122"/>
              </a:rPr>
              <a:t>原则</a:t>
            </a:r>
            <a:r>
              <a:rPr lang="en-US" altLang="zh-CN" sz="3200" smtClean="0">
                <a:latin typeface="宋体" charset="-122"/>
              </a:rPr>
              <a:t>3</a:t>
            </a:r>
            <a:r>
              <a:rPr lang="zh-CN" altLang="en-US" sz="3200" smtClean="0">
                <a:latin typeface="宋体" charset="-122"/>
              </a:rPr>
              <a:t>：企业界应支持结社自由及切实承认集体谈判权；</a:t>
            </a:r>
            <a:endParaRPr lang="zh-CN" altLang="en-US" sz="3200" smtClean="0">
              <a:latin typeface="宋体" charset="-122"/>
              <a:cs typeface="Times New Roman" pitchFamily="18" charset="0"/>
            </a:endParaRPr>
          </a:p>
          <a:p>
            <a:pPr algn="just" eaLnBrk="1" hangingPunct="1">
              <a:buFont typeface="Wingdings" pitchFamily="2" charset="2"/>
              <a:buNone/>
            </a:pPr>
            <a:r>
              <a:rPr lang="zh-CN" altLang="en-US" sz="3200" smtClean="0">
                <a:latin typeface="宋体" charset="-122"/>
              </a:rPr>
              <a:t>原则</a:t>
            </a:r>
            <a:r>
              <a:rPr lang="en-US" altLang="zh-CN" sz="3200" smtClean="0">
                <a:latin typeface="宋体" charset="-122"/>
              </a:rPr>
              <a:t>4</a:t>
            </a:r>
            <a:r>
              <a:rPr lang="zh-CN" altLang="en-US" sz="3200" smtClean="0">
                <a:latin typeface="宋体" charset="-122"/>
              </a:rPr>
              <a:t>：消除一切形式的强迫和强制劳动；</a:t>
            </a:r>
            <a:endParaRPr lang="zh-CN" altLang="en-US" sz="3200" smtClean="0">
              <a:latin typeface="宋体" charset="-122"/>
              <a:cs typeface="Times New Roman" pitchFamily="18" charset="0"/>
            </a:endParaRPr>
          </a:p>
          <a:p>
            <a:pPr algn="just" eaLnBrk="1" hangingPunct="1">
              <a:buFont typeface="Wingdings" pitchFamily="2" charset="2"/>
              <a:buNone/>
            </a:pPr>
            <a:r>
              <a:rPr lang="zh-CN" altLang="en-US" sz="3200" smtClean="0">
                <a:latin typeface="宋体" charset="-122"/>
              </a:rPr>
              <a:t>原则</a:t>
            </a:r>
            <a:r>
              <a:rPr lang="en-US" altLang="zh-CN" sz="3200" smtClean="0">
                <a:latin typeface="宋体" charset="-122"/>
              </a:rPr>
              <a:t>5</a:t>
            </a:r>
            <a:r>
              <a:rPr lang="zh-CN" altLang="en-US" sz="3200" smtClean="0">
                <a:latin typeface="宋体" charset="-122"/>
              </a:rPr>
              <a:t>：切实废除童工现象；</a:t>
            </a:r>
            <a:endParaRPr lang="zh-CN" altLang="en-US" sz="3200" smtClean="0">
              <a:latin typeface="宋体" charset="-122"/>
              <a:cs typeface="Times New Roman" pitchFamily="18" charset="0"/>
            </a:endParaRPr>
          </a:p>
          <a:p>
            <a:pPr algn="just" eaLnBrk="1" hangingPunct="1">
              <a:buFont typeface="Wingdings" pitchFamily="2" charset="2"/>
              <a:buNone/>
            </a:pPr>
            <a:r>
              <a:rPr lang="zh-CN" altLang="en-US" sz="3200" smtClean="0">
                <a:latin typeface="宋体" charset="-122"/>
              </a:rPr>
              <a:t>原则</a:t>
            </a:r>
            <a:r>
              <a:rPr lang="en-US" altLang="zh-CN" sz="3200" smtClean="0">
                <a:latin typeface="宋体" charset="-122"/>
              </a:rPr>
              <a:t>6</a:t>
            </a:r>
            <a:r>
              <a:rPr lang="zh-CN" altLang="en-US" sz="3200" smtClean="0">
                <a:latin typeface="宋体" charset="-122"/>
              </a:rPr>
              <a:t>：消除就业和职业方面的歧视行为。</a:t>
            </a:r>
            <a:endParaRPr lang="zh-CN" altLang="en-US" sz="3200" smtClean="0">
              <a:latin typeface="宋体" charset="-122"/>
              <a:cs typeface="Times New Roman" pitchFamily="18" charset="0"/>
            </a:endParaRPr>
          </a:p>
        </p:txBody>
      </p:sp>
    </p:spTree>
    <p:extLst>
      <p:ext uri="{BB962C8B-B14F-4D97-AF65-F5344CB8AC3E}">
        <p14:creationId xmlns:p14="http://schemas.microsoft.com/office/powerpoint/2010/main" val="25348181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1625600" y="617538"/>
            <a:ext cx="9144000" cy="754062"/>
          </a:xfrm>
        </p:spPr>
        <p:txBody>
          <a:bodyPr/>
          <a:lstStyle/>
          <a:p>
            <a:pPr algn="ctr" eaLnBrk="1" hangingPunct="1"/>
            <a:r>
              <a:rPr lang="zh-CN" altLang="en-US" sz="4000" smtClean="0">
                <a:latin typeface="宋体" charset="-122"/>
              </a:rPr>
              <a:t>全球协议（</a:t>
            </a:r>
            <a:r>
              <a:rPr lang="en-US" altLang="zh-CN" sz="4000" smtClean="0">
                <a:latin typeface="宋体" charset="-122"/>
              </a:rPr>
              <a:t>3</a:t>
            </a:r>
            <a:r>
              <a:rPr lang="zh-CN" altLang="en-US" sz="4000" smtClean="0">
                <a:latin typeface="宋体" charset="-122"/>
              </a:rPr>
              <a:t>）</a:t>
            </a:r>
          </a:p>
        </p:txBody>
      </p:sp>
      <p:sp>
        <p:nvSpPr>
          <p:cNvPr id="16387" name="Rectangle 3"/>
          <p:cNvSpPr>
            <a:spLocks noGrp="1" noChangeArrowheads="1"/>
          </p:cNvSpPr>
          <p:nvPr>
            <p:ph type="body" idx="1"/>
          </p:nvPr>
        </p:nvSpPr>
        <p:spPr>
          <a:xfrm>
            <a:off x="719667" y="2133600"/>
            <a:ext cx="10847917" cy="3962400"/>
          </a:xfrm>
        </p:spPr>
        <p:txBody>
          <a:bodyPr/>
          <a:lstStyle/>
          <a:p>
            <a:pPr algn="just" eaLnBrk="1" hangingPunct="1">
              <a:buFont typeface="Wingdings" pitchFamily="2" charset="2"/>
              <a:buNone/>
            </a:pPr>
            <a:r>
              <a:rPr lang="en-US" altLang="zh-CN" sz="3200" smtClean="0">
                <a:latin typeface="宋体" charset="-122"/>
              </a:rPr>
              <a:t>3.</a:t>
            </a:r>
            <a:r>
              <a:rPr lang="zh-CN" altLang="en-US" sz="3200" smtClean="0">
                <a:latin typeface="宋体" charset="-122"/>
              </a:rPr>
              <a:t>环境原则</a:t>
            </a:r>
          </a:p>
          <a:p>
            <a:pPr algn="just" eaLnBrk="1" hangingPunct="1">
              <a:buFont typeface="Wingdings" pitchFamily="2" charset="2"/>
              <a:buNone/>
            </a:pPr>
            <a:r>
              <a:rPr lang="zh-CN" altLang="en-US" sz="3200" smtClean="0">
                <a:latin typeface="宋体" charset="-122"/>
              </a:rPr>
              <a:t>原则</a:t>
            </a:r>
            <a:r>
              <a:rPr lang="en-US" altLang="zh-CN" sz="3200" smtClean="0">
                <a:latin typeface="宋体" charset="-122"/>
              </a:rPr>
              <a:t>7</a:t>
            </a:r>
            <a:r>
              <a:rPr lang="zh-CN" altLang="en-US" sz="3200" smtClean="0">
                <a:latin typeface="宋体" charset="-122"/>
              </a:rPr>
              <a:t>：企业应支持采用预防性方法来应付环境挑战；</a:t>
            </a:r>
            <a:endParaRPr lang="zh-CN" altLang="en-US" sz="3200" smtClean="0">
              <a:latin typeface="宋体" charset="-122"/>
              <a:cs typeface="Times New Roman" pitchFamily="18" charset="0"/>
            </a:endParaRPr>
          </a:p>
          <a:p>
            <a:pPr algn="just" eaLnBrk="1" hangingPunct="1">
              <a:buFont typeface="Wingdings" pitchFamily="2" charset="2"/>
              <a:buNone/>
            </a:pPr>
            <a:r>
              <a:rPr lang="zh-CN" altLang="en-US" sz="3200" smtClean="0">
                <a:latin typeface="宋体" charset="-122"/>
              </a:rPr>
              <a:t>原则</a:t>
            </a:r>
            <a:r>
              <a:rPr lang="en-US" altLang="zh-CN" sz="3200" smtClean="0">
                <a:latin typeface="宋体" charset="-122"/>
              </a:rPr>
              <a:t>8</a:t>
            </a:r>
            <a:r>
              <a:rPr lang="zh-CN" altLang="en-US" sz="3200" smtClean="0">
                <a:latin typeface="宋体" charset="-122"/>
              </a:rPr>
              <a:t>：采取主动行动，促进在环境方面采取更负责任的做法；</a:t>
            </a:r>
            <a:endParaRPr lang="zh-CN" altLang="en-US" sz="3200" smtClean="0">
              <a:latin typeface="宋体" charset="-122"/>
              <a:cs typeface="Times New Roman" pitchFamily="18" charset="0"/>
            </a:endParaRPr>
          </a:p>
          <a:p>
            <a:pPr algn="just" eaLnBrk="1" hangingPunct="1">
              <a:buFont typeface="Wingdings" pitchFamily="2" charset="2"/>
              <a:buNone/>
            </a:pPr>
            <a:r>
              <a:rPr lang="zh-CN" altLang="en-US" sz="3200" smtClean="0">
                <a:latin typeface="宋体" charset="-122"/>
              </a:rPr>
              <a:t>原则</a:t>
            </a:r>
            <a:r>
              <a:rPr lang="en-US" altLang="zh-CN" sz="3200" smtClean="0">
                <a:latin typeface="宋体" charset="-122"/>
              </a:rPr>
              <a:t>9</a:t>
            </a:r>
            <a:r>
              <a:rPr lang="zh-CN" altLang="en-US" sz="3200" smtClean="0">
                <a:latin typeface="宋体" charset="-122"/>
              </a:rPr>
              <a:t>：鼓励开发和推广不损害环境的技术。</a:t>
            </a:r>
          </a:p>
        </p:txBody>
      </p:sp>
    </p:spTree>
    <p:extLst>
      <p:ext uri="{BB962C8B-B14F-4D97-AF65-F5344CB8AC3E}">
        <p14:creationId xmlns:p14="http://schemas.microsoft.com/office/powerpoint/2010/main" val="9298085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1625600" y="617538"/>
            <a:ext cx="9144000" cy="754062"/>
          </a:xfrm>
        </p:spPr>
        <p:txBody>
          <a:bodyPr/>
          <a:lstStyle/>
          <a:p>
            <a:pPr algn="ctr" eaLnBrk="1" hangingPunct="1"/>
            <a:r>
              <a:rPr lang="zh-CN" altLang="en-US" sz="4000" smtClean="0">
                <a:latin typeface="宋体" charset="-122"/>
              </a:rPr>
              <a:t>全球协议（</a:t>
            </a:r>
            <a:r>
              <a:rPr lang="en-US" altLang="zh-CN" sz="4000" smtClean="0">
                <a:latin typeface="宋体" charset="-122"/>
              </a:rPr>
              <a:t>4</a:t>
            </a:r>
            <a:r>
              <a:rPr lang="zh-CN" altLang="en-US" sz="4000" smtClean="0">
                <a:latin typeface="宋体" charset="-122"/>
              </a:rPr>
              <a:t>）</a:t>
            </a:r>
          </a:p>
        </p:txBody>
      </p:sp>
      <p:sp>
        <p:nvSpPr>
          <p:cNvPr id="17411" name="Rectangle 3"/>
          <p:cNvSpPr>
            <a:spLocks noGrp="1" noChangeArrowheads="1"/>
          </p:cNvSpPr>
          <p:nvPr>
            <p:ph type="body" idx="1"/>
          </p:nvPr>
        </p:nvSpPr>
        <p:spPr>
          <a:xfrm>
            <a:off x="1016000" y="2133600"/>
            <a:ext cx="10160000" cy="3962400"/>
          </a:xfrm>
        </p:spPr>
        <p:txBody>
          <a:bodyPr/>
          <a:lstStyle/>
          <a:p>
            <a:pPr algn="just" eaLnBrk="1" hangingPunct="1">
              <a:buFont typeface="Wingdings" pitchFamily="2" charset="2"/>
              <a:buNone/>
            </a:pPr>
            <a:r>
              <a:rPr lang="en-US" altLang="zh-CN" sz="3200" smtClean="0">
                <a:latin typeface="宋体" charset="-122"/>
              </a:rPr>
              <a:t>4.</a:t>
            </a:r>
            <a:r>
              <a:rPr lang="zh-CN" altLang="en-US" sz="3200" smtClean="0">
                <a:latin typeface="宋体" charset="-122"/>
              </a:rPr>
              <a:t>反腐败原则</a:t>
            </a:r>
            <a:endParaRPr lang="zh-CN" altLang="en-US" sz="3200" smtClean="0">
              <a:latin typeface="宋体" charset="-122"/>
              <a:cs typeface="Times New Roman" pitchFamily="18" charset="0"/>
            </a:endParaRPr>
          </a:p>
          <a:p>
            <a:pPr algn="just" eaLnBrk="1" hangingPunct="1">
              <a:buFont typeface="Wingdings" pitchFamily="2" charset="2"/>
              <a:buNone/>
            </a:pPr>
            <a:r>
              <a:rPr lang="zh-CN" altLang="en-US" sz="3200" smtClean="0">
                <a:latin typeface="宋体" charset="-122"/>
              </a:rPr>
              <a:t>原则</a:t>
            </a:r>
            <a:r>
              <a:rPr lang="en-US" altLang="zh-CN" sz="3200" smtClean="0">
                <a:latin typeface="宋体" charset="-122"/>
              </a:rPr>
              <a:t>10</a:t>
            </a:r>
            <a:r>
              <a:rPr lang="zh-CN" altLang="en-US" sz="3200" smtClean="0">
                <a:latin typeface="宋体" charset="-122"/>
              </a:rPr>
              <a:t>：推广并且采用反对包括勒索和贿赂在内的各种形式腐败的举措。</a:t>
            </a:r>
          </a:p>
        </p:txBody>
      </p:sp>
    </p:spTree>
    <p:extLst>
      <p:ext uri="{BB962C8B-B14F-4D97-AF65-F5344CB8AC3E}">
        <p14:creationId xmlns:p14="http://schemas.microsoft.com/office/powerpoint/2010/main" val="15650850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1390651" y="617538"/>
            <a:ext cx="9601200" cy="754062"/>
          </a:xfrm>
        </p:spPr>
        <p:txBody>
          <a:bodyPr/>
          <a:lstStyle/>
          <a:p>
            <a:pPr algn="ctr" eaLnBrk="1" hangingPunct="1"/>
            <a:r>
              <a:rPr lang="zh-CN" altLang="en-US" sz="4000" smtClean="0">
                <a:latin typeface="方正舒体" pitchFamily="2" charset="-122"/>
              </a:rPr>
              <a:t>克拉克森原则（</a:t>
            </a:r>
            <a:r>
              <a:rPr lang="en-US" altLang="zh-CN" sz="4000" smtClean="0">
                <a:latin typeface="方正舒体" pitchFamily="2" charset="-122"/>
              </a:rPr>
              <a:t>1</a:t>
            </a:r>
            <a:r>
              <a:rPr lang="zh-CN" altLang="en-US" sz="4000" smtClean="0">
                <a:latin typeface="方正舒体" pitchFamily="2" charset="-122"/>
              </a:rPr>
              <a:t>）</a:t>
            </a:r>
          </a:p>
        </p:txBody>
      </p:sp>
      <p:sp>
        <p:nvSpPr>
          <p:cNvPr id="18435" name="Rectangle 3"/>
          <p:cNvSpPr>
            <a:spLocks noGrp="1" noChangeArrowheads="1"/>
          </p:cNvSpPr>
          <p:nvPr>
            <p:ph type="body" idx="1"/>
          </p:nvPr>
        </p:nvSpPr>
        <p:spPr>
          <a:xfrm>
            <a:off x="527051" y="2286001"/>
            <a:ext cx="11233149" cy="3667125"/>
          </a:xfrm>
        </p:spPr>
        <p:txBody>
          <a:bodyPr/>
          <a:lstStyle/>
          <a:p>
            <a:pPr eaLnBrk="1" hangingPunct="1"/>
            <a:r>
              <a:rPr lang="zh-CN" altLang="en-US" sz="3200" smtClean="0">
                <a:latin typeface="宋体" charset="-122"/>
              </a:rPr>
              <a:t>原则</a:t>
            </a:r>
            <a:r>
              <a:rPr lang="en-US" altLang="zh-CN" sz="3200" smtClean="0">
                <a:latin typeface="宋体" charset="-122"/>
              </a:rPr>
              <a:t>1</a:t>
            </a:r>
            <a:r>
              <a:rPr lang="zh-CN" altLang="en-US" sz="3200" smtClean="0">
                <a:latin typeface="宋体" charset="-122"/>
              </a:rPr>
              <a:t>：管理者应该承认和积极地监控所有合法的利益相关者的关注点，并应该在决策和运营中恰当地考虑他们的利益。</a:t>
            </a:r>
          </a:p>
          <a:p>
            <a:pPr eaLnBrk="1" hangingPunct="1"/>
            <a:r>
              <a:rPr lang="zh-CN" altLang="en-US" sz="3200" smtClean="0">
                <a:latin typeface="宋体" charset="-122"/>
              </a:rPr>
              <a:t>原则</a:t>
            </a:r>
            <a:r>
              <a:rPr lang="en-US" altLang="zh-CN" sz="3200" smtClean="0">
                <a:latin typeface="宋体" charset="-122"/>
              </a:rPr>
              <a:t>2</a:t>
            </a:r>
            <a:r>
              <a:rPr lang="zh-CN" altLang="en-US" sz="3200" smtClean="0">
                <a:latin typeface="宋体" charset="-122"/>
              </a:rPr>
              <a:t>：管理者应该倾听利益相关者并与之公开地交流，了解他们各自的关注点和贡献，以及他们由于与企业发生联系而可能承受的风险。</a:t>
            </a:r>
          </a:p>
        </p:txBody>
      </p:sp>
    </p:spTree>
    <p:extLst>
      <p:ext uri="{BB962C8B-B14F-4D97-AF65-F5344CB8AC3E}">
        <p14:creationId xmlns:p14="http://schemas.microsoft.com/office/powerpoint/2010/main" val="542153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1390651" y="617538"/>
            <a:ext cx="9601200" cy="754062"/>
          </a:xfrm>
        </p:spPr>
        <p:txBody>
          <a:bodyPr/>
          <a:lstStyle/>
          <a:p>
            <a:pPr algn="ctr" eaLnBrk="1" hangingPunct="1"/>
            <a:r>
              <a:rPr lang="zh-CN" altLang="en-US" sz="4000" smtClean="0">
                <a:latin typeface="方正舒体" pitchFamily="2" charset="-122"/>
              </a:rPr>
              <a:t>克拉克森原则（</a:t>
            </a:r>
            <a:r>
              <a:rPr lang="en-US" altLang="zh-CN" sz="4000" smtClean="0">
                <a:latin typeface="方正舒体" pitchFamily="2" charset="-122"/>
              </a:rPr>
              <a:t>2</a:t>
            </a:r>
            <a:r>
              <a:rPr lang="zh-CN" altLang="en-US" sz="4000" smtClean="0">
                <a:latin typeface="方正舒体" pitchFamily="2" charset="-122"/>
              </a:rPr>
              <a:t>）</a:t>
            </a:r>
          </a:p>
        </p:txBody>
      </p:sp>
      <p:sp>
        <p:nvSpPr>
          <p:cNvPr id="19459" name="Rectangle 3"/>
          <p:cNvSpPr>
            <a:spLocks noGrp="1" noChangeArrowheads="1"/>
          </p:cNvSpPr>
          <p:nvPr>
            <p:ph type="body" idx="1"/>
          </p:nvPr>
        </p:nvSpPr>
        <p:spPr>
          <a:xfrm>
            <a:off x="912285" y="2286001"/>
            <a:ext cx="10847916" cy="3667125"/>
          </a:xfrm>
        </p:spPr>
        <p:txBody>
          <a:bodyPr/>
          <a:lstStyle/>
          <a:p>
            <a:pPr eaLnBrk="1" hangingPunct="1"/>
            <a:r>
              <a:rPr lang="zh-CN" altLang="en-US" sz="3200" smtClean="0">
                <a:latin typeface="宋体" charset="-122"/>
              </a:rPr>
              <a:t>原则</a:t>
            </a:r>
            <a:r>
              <a:rPr lang="en-US" altLang="zh-CN" sz="3200" smtClean="0">
                <a:latin typeface="宋体" charset="-122"/>
              </a:rPr>
              <a:t>3</a:t>
            </a:r>
            <a:r>
              <a:rPr lang="zh-CN" altLang="en-US" sz="3200" smtClean="0">
                <a:latin typeface="宋体" charset="-122"/>
              </a:rPr>
              <a:t>：管理者应该采用对每个利益相关者的关注点和能力敏感的过程和行为模式。</a:t>
            </a:r>
          </a:p>
          <a:p>
            <a:pPr eaLnBrk="1" hangingPunct="1"/>
            <a:r>
              <a:rPr lang="zh-CN" altLang="en-US" sz="3200" smtClean="0">
                <a:latin typeface="宋体" charset="-122"/>
              </a:rPr>
              <a:t>原则</a:t>
            </a:r>
            <a:r>
              <a:rPr lang="en-US" altLang="zh-CN" sz="3200" smtClean="0">
                <a:latin typeface="宋体" charset="-122"/>
              </a:rPr>
              <a:t>4</a:t>
            </a:r>
            <a:r>
              <a:rPr lang="zh-CN" altLang="en-US" sz="3200" smtClean="0">
                <a:latin typeface="宋体" charset="-122"/>
              </a:rPr>
              <a:t>：管理者应该认识到利益相关者之间付出和回报的交互作用，并在考虑他们各自的风险和脆弱性的基础上，力求在他们之间公平地分配企业行为的收益和负担。</a:t>
            </a:r>
          </a:p>
        </p:txBody>
      </p:sp>
    </p:spTree>
    <p:extLst>
      <p:ext uri="{BB962C8B-B14F-4D97-AF65-F5344CB8AC3E}">
        <p14:creationId xmlns:p14="http://schemas.microsoft.com/office/powerpoint/2010/main" val="24308965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1390651" y="617538"/>
            <a:ext cx="9601200" cy="754062"/>
          </a:xfrm>
        </p:spPr>
        <p:txBody>
          <a:bodyPr/>
          <a:lstStyle/>
          <a:p>
            <a:pPr algn="ctr" eaLnBrk="1" hangingPunct="1"/>
            <a:r>
              <a:rPr lang="zh-CN" altLang="en-US" sz="4000" smtClean="0">
                <a:latin typeface="方正舒体" pitchFamily="2" charset="-122"/>
              </a:rPr>
              <a:t>克拉克森原则（</a:t>
            </a:r>
            <a:r>
              <a:rPr lang="en-US" altLang="zh-CN" sz="4000" smtClean="0">
                <a:latin typeface="方正舒体" pitchFamily="2" charset="-122"/>
              </a:rPr>
              <a:t>3</a:t>
            </a:r>
            <a:r>
              <a:rPr lang="zh-CN" altLang="en-US" sz="4000" smtClean="0">
                <a:latin typeface="方正舒体" pitchFamily="2" charset="-122"/>
              </a:rPr>
              <a:t>）</a:t>
            </a:r>
          </a:p>
        </p:txBody>
      </p:sp>
      <p:sp>
        <p:nvSpPr>
          <p:cNvPr id="20483" name="Rectangle 3"/>
          <p:cNvSpPr>
            <a:spLocks noGrp="1" noChangeArrowheads="1"/>
          </p:cNvSpPr>
          <p:nvPr>
            <p:ph type="body" idx="1"/>
          </p:nvPr>
        </p:nvSpPr>
        <p:spPr>
          <a:xfrm>
            <a:off x="431800" y="1916113"/>
            <a:ext cx="11328400" cy="4037012"/>
          </a:xfrm>
        </p:spPr>
        <p:txBody>
          <a:bodyPr/>
          <a:lstStyle/>
          <a:p>
            <a:pPr eaLnBrk="1" hangingPunct="1"/>
            <a:r>
              <a:rPr lang="zh-CN" altLang="en-US" sz="3200" smtClean="0">
                <a:latin typeface="宋体" charset="-122"/>
              </a:rPr>
              <a:t>原则</a:t>
            </a:r>
            <a:r>
              <a:rPr lang="en-US" altLang="zh-CN" sz="3200" smtClean="0">
                <a:latin typeface="宋体" charset="-122"/>
              </a:rPr>
              <a:t>5</a:t>
            </a:r>
            <a:r>
              <a:rPr lang="zh-CN" altLang="en-US" sz="3200" smtClean="0">
                <a:latin typeface="宋体" charset="-122"/>
              </a:rPr>
              <a:t>：管理者应该和其他实体（包括公共的和民间的）通力合作，从而保证将企业活动所带来的风险和伤害最小化，当风险和伤害不可避免时能够获得恰当的补偿。</a:t>
            </a:r>
          </a:p>
          <a:p>
            <a:pPr eaLnBrk="1" hangingPunct="1"/>
            <a:r>
              <a:rPr lang="zh-CN" altLang="en-US" sz="3200" smtClean="0">
                <a:latin typeface="宋体" charset="-122"/>
              </a:rPr>
              <a:t>原则</a:t>
            </a:r>
            <a:r>
              <a:rPr lang="en-US" altLang="zh-CN" sz="3200" smtClean="0">
                <a:latin typeface="宋体" charset="-122"/>
              </a:rPr>
              <a:t>6</a:t>
            </a:r>
            <a:r>
              <a:rPr lang="zh-CN" altLang="en-US" sz="3200" smtClean="0">
                <a:latin typeface="宋体" charset="-122"/>
              </a:rPr>
              <a:t>：管理者应该彻底避免可能危及到不可剥夺的人权（如生命权）的行为，或者会引起以下风险的行为：如果被清楚地了解后，明显不会被相关的利益相关者所接受。</a:t>
            </a:r>
          </a:p>
        </p:txBody>
      </p:sp>
    </p:spTree>
    <p:extLst>
      <p:ext uri="{BB962C8B-B14F-4D97-AF65-F5344CB8AC3E}">
        <p14:creationId xmlns:p14="http://schemas.microsoft.com/office/powerpoint/2010/main" val="21474797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矩形 6"/>
          <p:cNvSpPr>
            <a:spLocks noChangeArrowheads="1"/>
          </p:cNvSpPr>
          <p:nvPr/>
        </p:nvSpPr>
        <p:spPr bwMode="auto">
          <a:xfrm>
            <a:off x="0" y="2571750"/>
            <a:ext cx="1296988" cy="1157288"/>
          </a:xfrm>
          <a:prstGeom prst="rect">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charset="0"/>
              <a:buNone/>
            </a:pPr>
            <a:endParaRPr lang="zh-CN" altLang="zh-CN">
              <a:solidFill>
                <a:srgbClr val="FFFFFF"/>
              </a:solidFill>
              <a:latin typeface="宋体" pitchFamily="2" charset="-122"/>
              <a:sym typeface="宋体" pitchFamily="2" charset="-122"/>
            </a:endParaRPr>
          </a:p>
        </p:txBody>
      </p:sp>
      <p:sp>
        <p:nvSpPr>
          <p:cNvPr id="2051" name="矩形 7"/>
          <p:cNvSpPr>
            <a:spLocks noChangeArrowheads="1"/>
          </p:cNvSpPr>
          <p:nvPr/>
        </p:nvSpPr>
        <p:spPr bwMode="auto">
          <a:xfrm>
            <a:off x="11023600" y="2571750"/>
            <a:ext cx="1168400" cy="1157288"/>
          </a:xfrm>
          <a:prstGeom prst="rect">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charset="0"/>
              <a:buNone/>
            </a:pPr>
            <a:endParaRPr lang="zh-CN" altLang="zh-CN">
              <a:solidFill>
                <a:srgbClr val="FFFFFF"/>
              </a:solidFill>
              <a:latin typeface="宋体" pitchFamily="2" charset="-122"/>
              <a:sym typeface="宋体" pitchFamily="2" charset="-122"/>
            </a:endParaRPr>
          </a:p>
        </p:txBody>
      </p:sp>
      <p:sp>
        <p:nvSpPr>
          <p:cNvPr id="3076" name="文本框 13"/>
          <p:cNvSpPr>
            <a:spLocks noChangeArrowheads="1"/>
          </p:cNvSpPr>
          <p:nvPr/>
        </p:nvSpPr>
        <p:spPr bwMode="auto">
          <a:xfrm>
            <a:off x="130175" y="2713038"/>
            <a:ext cx="121920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charset="0"/>
              <a:buNone/>
            </a:pPr>
            <a:r>
              <a:rPr lang="zh-CN" altLang="en-US" sz="4800" b="1" dirty="0" smtClean="0">
                <a:solidFill>
                  <a:schemeClr val="tx2"/>
                </a:solidFill>
                <a:latin typeface="微软雅黑" pitchFamily="34" charset="-122"/>
                <a:ea typeface="微软雅黑" pitchFamily="34" charset="-122"/>
                <a:sym typeface="微软雅黑" pitchFamily="34" charset="-122"/>
              </a:rPr>
              <a:t>第</a:t>
            </a:r>
            <a:r>
              <a:rPr lang="en-US" altLang="zh-CN" sz="4800" b="1" dirty="0" smtClean="0">
                <a:solidFill>
                  <a:schemeClr val="tx2"/>
                </a:solidFill>
                <a:latin typeface="微软雅黑" pitchFamily="34" charset="-122"/>
                <a:ea typeface="微软雅黑" pitchFamily="34" charset="-122"/>
                <a:sym typeface="微软雅黑" pitchFamily="34" charset="-122"/>
              </a:rPr>
              <a:t>11</a:t>
            </a:r>
            <a:r>
              <a:rPr lang="zh-CN" altLang="en-US" sz="4800" b="1" dirty="0" smtClean="0">
                <a:solidFill>
                  <a:schemeClr val="tx2"/>
                </a:solidFill>
                <a:latin typeface="微软雅黑" pitchFamily="34" charset="-122"/>
                <a:ea typeface="微软雅黑" pitchFamily="34" charset="-122"/>
                <a:sym typeface="微软雅黑" pitchFamily="34" charset="-122"/>
              </a:rPr>
              <a:t>章  国际经营中的伦理问题</a:t>
            </a:r>
            <a:endParaRPr lang="en-US" altLang="zh-CN" sz="4800" b="1" dirty="0">
              <a:solidFill>
                <a:schemeClr val="tx2"/>
              </a:solidFill>
              <a:latin typeface="微软雅黑" pitchFamily="34" charset="-122"/>
              <a:ea typeface="微软雅黑" pitchFamily="34" charset="-122"/>
              <a:sym typeface="微软雅黑" pitchFamily="34" charset="-122"/>
            </a:endParaRPr>
          </a:p>
        </p:txBody>
      </p:sp>
      <p:sp>
        <p:nvSpPr>
          <p:cNvPr id="2053" name="矩形 26"/>
          <p:cNvSpPr>
            <a:spLocks noChangeArrowheads="1"/>
          </p:cNvSpPr>
          <p:nvPr/>
        </p:nvSpPr>
        <p:spPr bwMode="auto">
          <a:xfrm>
            <a:off x="1628775" y="5699125"/>
            <a:ext cx="530225" cy="1158875"/>
          </a:xfrm>
          <a:prstGeom prst="rect">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charset="0"/>
              <a:buNone/>
            </a:pPr>
            <a:endParaRPr lang="zh-CN" altLang="zh-CN">
              <a:solidFill>
                <a:srgbClr val="FFFFFF"/>
              </a:solidFill>
              <a:latin typeface="宋体" pitchFamily="2" charset="-122"/>
              <a:sym typeface="宋体" pitchFamily="2" charset="-122"/>
            </a:endParaRPr>
          </a:p>
        </p:txBody>
      </p:sp>
      <p:sp>
        <p:nvSpPr>
          <p:cNvPr id="2054" name="矩形 27"/>
          <p:cNvSpPr>
            <a:spLocks noChangeArrowheads="1"/>
          </p:cNvSpPr>
          <p:nvPr/>
        </p:nvSpPr>
        <p:spPr bwMode="auto">
          <a:xfrm>
            <a:off x="2325688" y="6118225"/>
            <a:ext cx="447675" cy="739775"/>
          </a:xfrm>
          <a:prstGeom prst="rect">
            <a:avLst/>
          </a:prstGeom>
          <a:solidFill>
            <a:srgbClr val="F4A03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charset="0"/>
              <a:buNone/>
            </a:pPr>
            <a:endParaRPr lang="zh-CN" altLang="zh-CN">
              <a:solidFill>
                <a:srgbClr val="FFFFFF"/>
              </a:solidFill>
              <a:latin typeface="宋体" pitchFamily="2" charset="-122"/>
              <a:sym typeface="宋体" pitchFamily="2" charset="-122"/>
            </a:endParaRPr>
          </a:p>
        </p:txBody>
      </p:sp>
      <p:sp>
        <p:nvSpPr>
          <p:cNvPr id="2055" name="矩形 28"/>
          <p:cNvSpPr>
            <a:spLocks noChangeArrowheads="1"/>
          </p:cNvSpPr>
          <p:nvPr/>
        </p:nvSpPr>
        <p:spPr bwMode="auto">
          <a:xfrm>
            <a:off x="2941638" y="5851525"/>
            <a:ext cx="530225" cy="1006475"/>
          </a:xfrm>
          <a:prstGeom prst="rect">
            <a:avLst/>
          </a:prstGeom>
          <a:solidFill>
            <a:srgbClr val="87BB3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charset="0"/>
              <a:buNone/>
            </a:pPr>
            <a:endParaRPr lang="zh-CN" altLang="zh-CN">
              <a:solidFill>
                <a:srgbClr val="FFFFFF"/>
              </a:solidFill>
              <a:latin typeface="宋体" pitchFamily="2" charset="-122"/>
              <a:sym typeface="宋体" pitchFamily="2" charset="-122"/>
            </a:endParaRPr>
          </a:p>
        </p:txBody>
      </p:sp>
      <p:sp>
        <p:nvSpPr>
          <p:cNvPr id="2056" name="等腰三角形 46"/>
          <p:cNvSpPr>
            <a:spLocks noChangeArrowheads="1"/>
          </p:cNvSpPr>
          <p:nvPr/>
        </p:nvSpPr>
        <p:spPr bwMode="auto">
          <a:xfrm>
            <a:off x="3640138" y="5645150"/>
            <a:ext cx="950912" cy="1212850"/>
          </a:xfrm>
          <a:prstGeom prst="triangle">
            <a:avLst>
              <a:gd name="adj" fmla="val 50000"/>
            </a:avLst>
          </a:prstGeom>
          <a:solidFill>
            <a:srgbClr val="ED7D3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charset="0"/>
              <a:buNone/>
            </a:pPr>
            <a:endParaRPr lang="zh-CN" altLang="zh-CN">
              <a:solidFill>
                <a:srgbClr val="FFFFFF"/>
              </a:solidFill>
              <a:latin typeface="宋体" pitchFamily="2" charset="-122"/>
              <a:sym typeface="宋体" pitchFamily="2" charset="-122"/>
            </a:endParaRPr>
          </a:p>
        </p:txBody>
      </p:sp>
      <p:sp>
        <p:nvSpPr>
          <p:cNvPr id="2057" name="等腰三角形 47"/>
          <p:cNvSpPr>
            <a:spLocks noChangeArrowheads="1"/>
          </p:cNvSpPr>
          <p:nvPr/>
        </p:nvSpPr>
        <p:spPr bwMode="auto">
          <a:xfrm>
            <a:off x="4759325" y="6118225"/>
            <a:ext cx="739775" cy="739775"/>
          </a:xfrm>
          <a:prstGeom prst="triangle">
            <a:avLst>
              <a:gd name="adj" fmla="val 50000"/>
            </a:avLst>
          </a:prstGeom>
          <a:solidFill>
            <a:srgbClr val="87BB3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charset="0"/>
              <a:buNone/>
            </a:pPr>
            <a:endParaRPr lang="zh-CN" altLang="zh-CN">
              <a:solidFill>
                <a:srgbClr val="FFFFFF"/>
              </a:solidFill>
              <a:latin typeface="宋体" pitchFamily="2" charset="-122"/>
              <a:sym typeface="宋体" pitchFamily="2" charset="-122"/>
            </a:endParaRPr>
          </a:p>
        </p:txBody>
      </p:sp>
      <p:sp>
        <p:nvSpPr>
          <p:cNvPr id="2058" name="等腰三角形 48"/>
          <p:cNvSpPr>
            <a:spLocks noChangeArrowheads="1"/>
          </p:cNvSpPr>
          <p:nvPr/>
        </p:nvSpPr>
        <p:spPr bwMode="auto">
          <a:xfrm>
            <a:off x="5702300" y="5645150"/>
            <a:ext cx="746125" cy="1212850"/>
          </a:xfrm>
          <a:prstGeom prst="triangle">
            <a:avLst>
              <a:gd name="adj" fmla="val 50000"/>
            </a:avLst>
          </a:prstGeom>
          <a:solidFill>
            <a:srgbClr val="FBCE4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charset="0"/>
              <a:buNone/>
            </a:pPr>
            <a:endParaRPr lang="zh-CN" altLang="zh-CN">
              <a:solidFill>
                <a:srgbClr val="FFFFFF"/>
              </a:solidFill>
              <a:latin typeface="宋体" pitchFamily="2" charset="-122"/>
              <a:sym typeface="宋体" pitchFamily="2" charset="-122"/>
            </a:endParaRPr>
          </a:p>
        </p:txBody>
      </p:sp>
      <p:sp>
        <p:nvSpPr>
          <p:cNvPr id="2059" name="矩形 49"/>
          <p:cNvSpPr>
            <a:spLocks noChangeArrowheads="1"/>
          </p:cNvSpPr>
          <p:nvPr/>
        </p:nvSpPr>
        <p:spPr bwMode="auto">
          <a:xfrm>
            <a:off x="6750050" y="5699125"/>
            <a:ext cx="528638" cy="1158875"/>
          </a:xfrm>
          <a:prstGeom prst="rect">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charset="0"/>
              <a:buNone/>
            </a:pPr>
            <a:endParaRPr lang="zh-CN" altLang="zh-CN">
              <a:solidFill>
                <a:srgbClr val="FFFFFF"/>
              </a:solidFill>
              <a:latin typeface="宋体" pitchFamily="2" charset="-122"/>
              <a:sym typeface="宋体" pitchFamily="2" charset="-122"/>
            </a:endParaRPr>
          </a:p>
        </p:txBody>
      </p:sp>
      <p:sp>
        <p:nvSpPr>
          <p:cNvPr id="2060" name="矩形 50"/>
          <p:cNvSpPr>
            <a:spLocks noChangeArrowheads="1"/>
          </p:cNvSpPr>
          <p:nvPr/>
        </p:nvSpPr>
        <p:spPr bwMode="auto">
          <a:xfrm>
            <a:off x="7445375" y="6118225"/>
            <a:ext cx="447675" cy="739775"/>
          </a:xfrm>
          <a:prstGeom prst="rect">
            <a:avLst/>
          </a:prstGeom>
          <a:solidFill>
            <a:srgbClr val="F4A03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charset="0"/>
              <a:buNone/>
            </a:pPr>
            <a:endParaRPr lang="zh-CN" altLang="zh-CN">
              <a:solidFill>
                <a:srgbClr val="FFFFFF"/>
              </a:solidFill>
              <a:latin typeface="宋体" pitchFamily="2" charset="-122"/>
              <a:sym typeface="宋体" pitchFamily="2" charset="-122"/>
            </a:endParaRPr>
          </a:p>
        </p:txBody>
      </p:sp>
      <p:sp>
        <p:nvSpPr>
          <p:cNvPr id="2061" name="矩形 51"/>
          <p:cNvSpPr>
            <a:spLocks noChangeArrowheads="1"/>
          </p:cNvSpPr>
          <p:nvPr/>
        </p:nvSpPr>
        <p:spPr bwMode="auto">
          <a:xfrm>
            <a:off x="8061325" y="5851525"/>
            <a:ext cx="530225" cy="1006475"/>
          </a:xfrm>
          <a:prstGeom prst="rect">
            <a:avLst/>
          </a:prstGeom>
          <a:solidFill>
            <a:srgbClr val="87BB3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charset="0"/>
              <a:buNone/>
            </a:pPr>
            <a:endParaRPr lang="zh-CN" altLang="zh-CN">
              <a:solidFill>
                <a:srgbClr val="FFFFFF"/>
              </a:solidFill>
              <a:latin typeface="宋体" pitchFamily="2" charset="-122"/>
              <a:sym typeface="宋体" pitchFamily="2" charset="-122"/>
            </a:endParaRPr>
          </a:p>
        </p:txBody>
      </p:sp>
      <p:sp>
        <p:nvSpPr>
          <p:cNvPr id="2062" name="等腰三角形 52"/>
          <p:cNvSpPr>
            <a:spLocks noChangeArrowheads="1"/>
          </p:cNvSpPr>
          <p:nvPr/>
        </p:nvSpPr>
        <p:spPr bwMode="auto">
          <a:xfrm>
            <a:off x="8759825" y="5645150"/>
            <a:ext cx="950913" cy="1212850"/>
          </a:xfrm>
          <a:prstGeom prst="triangle">
            <a:avLst>
              <a:gd name="adj" fmla="val 50000"/>
            </a:avLst>
          </a:prstGeom>
          <a:solidFill>
            <a:srgbClr val="ED7D3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charset="0"/>
              <a:buNone/>
            </a:pPr>
            <a:endParaRPr lang="zh-CN" altLang="zh-CN">
              <a:solidFill>
                <a:srgbClr val="FFFFFF"/>
              </a:solidFill>
              <a:latin typeface="宋体" pitchFamily="2" charset="-122"/>
              <a:sym typeface="宋体" pitchFamily="2" charset="-122"/>
            </a:endParaRPr>
          </a:p>
        </p:txBody>
      </p:sp>
      <p:sp>
        <p:nvSpPr>
          <p:cNvPr id="2063" name="等腰三角形 53"/>
          <p:cNvSpPr>
            <a:spLocks noChangeArrowheads="1"/>
          </p:cNvSpPr>
          <p:nvPr/>
        </p:nvSpPr>
        <p:spPr bwMode="auto">
          <a:xfrm>
            <a:off x="9879013" y="6118225"/>
            <a:ext cx="741362" cy="739775"/>
          </a:xfrm>
          <a:prstGeom prst="triangle">
            <a:avLst>
              <a:gd name="adj" fmla="val 50000"/>
            </a:avLst>
          </a:prstGeom>
          <a:solidFill>
            <a:srgbClr val="87BB3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charset="0"/>
              <a:buNone/>
            </a:pPr>
            <a:endParaRPr lang="zh-CN" altLang="zh-CN">
              <a:solidFill>
                <a:srgbClr val="FFFFFF"/>
              </a:solidFill>
              <a:latin typeface="宋体" pitchFamily="2" charset="-122"/>
              <a:sym typeface="宋体" pitchFamily="2" charset="-122"/>
            </a:endParaRPr>
          </a:p>
        </p:txBody>
      </p:sp>
      <p:sp>
        <p:nvSpPr>
          <p:cNvPr id="2064" name="等腰三角形 54"/>
          <p:cNvSpPr>
            <a:spLocks noChangeArrowheads="1"/>
          </p:cNvSpPr>
          <p:nvPr/>
        </p:nvSpPr>
        <p:spPr bwMode="auto">
          <a:xfrm>
            <a:off x="10821988" y="5645150"/>
            <a:ext cx="746125" cy="1212850"/>
          </a:xfrm>
          <a:prstGeom prst="triangle">
            <a:avLst>
              <a:gd name="adj" fmla="val 50000"/>
            </a:avLst>
          </a:prstGeom>
          <a:solidFill>
            <a:srgbClr val="FBCE4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charset="0"/>
              <a:buNone/>
            </a:pPr>
            <a:endParaRPr lang="zh-CN" altLang="zh-CN">
              <a:solidFill>
                <a:srgbClr val="FFFFFF"/>
              </a:solidFill>
              <a:latin typeface="宋体" pitchFamily="2" charset="-122"/>
              <a:sym typeface="宋体" pitchFamily="2" charset="-122"/>
            </a:endParaRPr>
          </a:p>
        </p:txBody>
      </p:sp>
      <p:sp>
        <p:nvSpPr>
          <p:cNvPr id="2065" name="等腰三角形 55"/>
          <p:cNvSpPr>
            <a:spLocks noChangeArrowheads="1"/>
          </p:cNvSpPr>
          <p:nvPr/>
        </p:nvSpPr>
        <p:spPr bwMode="auto">
          <a:xfrm>
            <a:off x="650875" y="5645150"/>
            <a:ext cx="746125" cy="1212850"/>
          </a:xfrm>
          <a:prstGeom prst="triangle">
            <a:avLst>
              <a:gd name="adj" fmla="val 50000"/>
            </a:avLst>
          </a:prstGeom>
          <a:solidFill>
            <a:srgbClr val="FBCE4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charset="0"/>
              <a:buNone/>
            </a:pPr>
            <a:endParaRPr lang="zh-CN" altLang="zh-CN">
              <a:solidFill>
                <a:srgbClr val="FFFFFF"/>
              </a:solidFill>
              <a:latin typeface="宋体" pitchFamily="2" charset="-122"/>
              <a:sym typeface="宋体" pitchFamily="2" charset="-122"/>
            </a:endParaRPr>
          </a:p>
        </p:txBody>
      </p:sp>
    </p:spTree>
    <p:extLst>
      <p:ext uri="{BB962C8B-B14F-4D97-AF65-F5344CB8AC3E}">
        <p14:creationId xmlns:p14="http://schemas.microsoft.com/office/powerpoint/2010/main" val="381694927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3076"/>
                                        </p:tgtEl>
                                        <p:attrNameLst>
                                          <p:attrName>style.visibility</p:attrName>
                                        </p:attrNameLst>
                                      </p:cBhvr>
                                      <p:to>
                                        <p:strVal val="visible"/>
                                      </p:to>
                                    </p:set>
                                    <p:animEffect>
                                      <p:cBhvr>
                                        <p:cTn id="7" dur="1000"/>
                                        <p:tgtEl>
                                          <p:spTgt spid="3076"/>
                                        </p:tgtEl>
                                      </p:cBhvr>
                                    </p:animEffect>
                                    <p:anim calcmode="lin" valueType="num">
                                      <p:cBhvr>
                                        <p:cTn id="8" dur="1000" fill="hold"/>
                                        <p:tgtEl>
                                          <p:spTgt spid="3076"/>
                                        </p:tgtEl>
                                        <p:attrNameLst>
                                          <p:attrName>ppt_x</p:attrName>
                                        </p:attrNameLst>
                                      </p:cBhvr>
                                      <p:tavLst>
                                        <p:tav tm="0">
                                          <p:val>
                                            <p:strVal val="#ppt_x"/>
                                          </p:val>
                                        </p:tav>
                                        <p:tav tm="100000">
                                          <p:val>
                                            <p:strVal val="#ppt_x"/>
                                          </p:val>
                                        </p:tav>
                                      </p:tavLst>
                                    </p:anim>
                                    <p:anim calcmode="lin" valueType="num">
                                      <p:cBhvr>
                                        <p:cTn id="9" dur="1000" fill="hold"/>
                                        <p:tgtEl>
                                          <p:spTgt spid="307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6" grpId="0" bldLvl="0"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1390651" y="617538"/>
            <a:ext cx="9601200" cy="754062"/>
          </a:xfrm>
        </p:spPr>
        <p:txBody>
          <a:bodyPr/>
          <a:lstStyle/>
          <a:p>
            <a:pPr algn="ctr" eaLnBrk="1" hangingPunct="1"/>
            <a:r>
              <a:rPr lang="zh-CN" altLang="en-US" sz="4000" smtClean="0">
                <a:latin typeface="方正舒体" pitchFamily="2" charset="-122"/>
              </a:rPr>
              <a:t>克拉克森原则（</a:t>
            </a:r>
            <a:r>
              <a:rPr lang="en-US" altLang="zh-CN" sz="4000" smtClean="0">
                <a:latin typeface="方正舒体" pitchFamily="2" charset="-122"/>
              </a:rPr>
              <a:t>4</a:t>
            </a:r>
            <a:r>
              <a:rPr lang="zh-CN" altLang="en-US" sz="4000" smtClean="0">
                <a:latin typeface="方正舒体" pitchFamily="2" charset="-122"/>
              </a:rPr>
              <a:t>）</a:t>
            </a:r>
          </a:p>
        </p:txBody>
      </p:sp>
      <p:sp>
        <p:nvSpPr>
          <p:cNvPr id="21507" name="Rectangle 3"/>
          <p:cNvSpPr>
            <a:spLocks noGrp="1" noChangeArrowheads="1"/>
          </p:cNvSpPr>
          <p:nvPr>
            <p:ph type="body" idx="1"/>
          </p:nvPr>
        </p:nvSpPr>
        <p:spPr>
          <a:xfrm>
            <a:off x="912285" y="2286001"/>
            <a:ext cx="10847916" cy="3667125"/>
          </a:xfrm>
        </p:spPr>
        <p:txBody>
          <a:bodyPr/>
          <a:lstStyle/>
          <a:p>
            <a:pPr eaLnBrk="1" hangingPunct="1"/>
            <a:r>
              <a:rPr lang="zh-CN" altLang="en-US" sz="3200" smtClean="0">
                <a:latin typeface="宋体" charset="-122"/>
              </a:rPr>
              <a:t>原则</a:t>
            </a:r>
            <a:r>
              <a:rPr lang="en-US" altLang="zh-CN" sz="3200" smtClean="0">
                <a:latin typeface="宋体" charset="-122"/>
              </a:rPr>
              <a:t>7</a:t>
            </a:r>
            <a:r>
              <a:rPr lang="zh-CN" altLang="en-US" sz="3200" smtClean="0">
                <a:latin typeface="宋体" charset="-122"/>
              </a:rPr>
              <a:t>：管理者应该承认以下两者的潜在冲突：（</a:t>
            </a:r>
            <a:r>
              <a:rPr lang="en-US" altLang="zh-CN" sz="3200" smtClean="0">
                <a:latin typeface="宋体" charset="-122"/>
              </a:rPr>
              <a:t>1</a:t>
            </a:r>
            <a:r>
              <a:rPr lang="zh-CN" altLang="en-US" sz="3200" smtClean="0">
                <a:latin typeface="宋体" charset="-122"/>
              </a:rPr>
              <a:t>）他们自己作为利益相关者的角色，（</a:t>
            </a:r>
            <a:r>
              <a:rPr lang="en-US" altLang="zh-CN" sz="3200" smtClean="0">
                <a:latin typeface="宋体" charset="-122"/>
              </a:rPr>
              <a:t>2</a:t>
            </a:r>
            <a:r>
              <a:rPr lang="zh-CN" altLang="en-US" sz="3200" smtClean="0">
                <a:latin typeface="宋体" charset="-122"/>
              </a:rPr>
              <a:t>）他们对利益相关者的利益在法律和道德上的责任，并且应该通过公开的沟通、恰当的报告和激励体系，必要时还可以采用第三方评价，来处理这样的冲突。</a:t>
            </a:r>
          </a:p>
        </p:txBody>
      </p:sp>
    </p:spTree>
    <p:extLst>
      <p:ext uri="{BB962C8B-B14F-4D97-AF65-F5344CB8AC3E}">
        <p14:creationId xmlns:p14="http://schemas.microsoft.com/office/powerpoint/2010/main" val="34826500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1390651" y="692151"/>
            <a:ext cx="9601200" cy="754063"/>
          </a:xfrm>
        </p:spPr>
        <p:txBody>
          <a:bodyPr/>
          <a:lstStyle/>
          <a:p>
            <a:pPr algn="ctr" eaLnBrk="1" hangingPunct="1"/>
            <a:r>
              <a:rPr lang="zh-CN" altLang="en-US" sz="4000" smtClean="0">
                <a:latin typeface="方正舒体" pitchFamily="2" charset="-122"/>
              </a:rPr>
              <a:t>微观社会契约的优先准则（</a:t>
            </a:r>
            <a:r>
              <a:rPr lang="en-US" altLang="zh-CN" sz="4000" smtClean="0">
                <a:latin typeface="方正舒体" pitchFamily="2" charset="-122"/>
              </a:rPr>
              <a:t>1</a:t>
            </a:r>
            <a:r>
              <a:rPr lang="zh-CN" altLang="en-US" sz="4000" smtClean="0">
                <a:latin typeface="方正舒体" pitchFamily="2" charset="-122"/>
              </a:rPr>
              <a:t>）</a:t>
            </a:r>
            <a:r>
              <a:rPr lang="zh-CN" altLang="en-US" smtClean="0"/>
              <a:t> </a:t>
            </a:r>
          </a:p>
        </p:txBody>
      </p:sp>
      <p:sp>
        <p:nvSpPr>
          <p:cNvPr id="22531" name="Rectangle 3"/>
          <p:cNvSpPr>
            <a:spLocks noGrp="1" noChangeArrowheads="1"/>
          </p:cNvSpPr>
          <p:nvPr>
            <p:ph type="body" idx="1"/>
          </p:nvPr>
        </p:nvSpPr>
        <p:spPr>
          <a:xfrm>
            <a:off x="431800" y="1916113"/>
            <a:ext cx="11328400" cy="4037012"/>
          </a:xfrm>
        </p:spPr>
        <p:txBody>
          <a:bodyPr/>
          <a:lstStyle/>
          <a:p>
            <a:pPr eaLnBrk="1" hangingPunct="1"/>
            <a:r>
              <a:rPr lang="zh-CN" altLang="en-US" sz="3200" smtClean="0"/>
              <a:t>对于仅在社团内部发生的交易，如果对其他人或社会没有较大的不利影响，应该由社团的规范支配。</a:t>
            </a:r>
          </a:p>
          <a:p>
            <a:pPr eaLnBrk="1" hangingPunct="1"/>
            <a:r>
              <a:rPr lang="zh-CN" altLang="en-US" sz="3200" smtClean="0"/>
              <a:t>只要对其他人或社团无较大不利影响，解决优先权问题的社团规范就应适用。</a:t>
            </a:r>
          </a:p>
          <a:p>
            <a:pPr eaLnBrk="1" hangingPunct="1"/>
            <a:r>
              <a:rPr lang="zh-CN" altLang="en-US" sz="3200" smtClean="0"/>
              <a:t>作为规范来源的社团规模越大、越开放，其规范的优先权越大。</a:t>
            </a:r>
          </a:p>
        </p:txBody>
      </p:sp>
    </p:spTree>
    <p:extLst>
      <p:ext uri="{BB962C8B-B14F-4D97-AF65-F5344CB8AC3E}">
        <p14:creationId xmlns:p14="http://schemas.microsoft.com/office/powerpoint/2010/main" val="33857502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1390651" y="692151"/>
            <a:ext cx="9601200" cy="754063"/>
          </a:xfrm>
        </p:spPr>
        <p:txBody>
          <a:bodyPr/>
          <a:lstStyle/>
          <a:p>
            <a:pPr algn="ctr" eaLnBrk="1" hangingPunct="1"/>
            <a:r>
              <a:rPr lang="zh-CN" altLang="en-US" sz="4000" smtClean="0">
                <a:latin typeface="方正舒体" pitchFamily="2" charset="-122"/>
              </a:rPr>
              <a:t>微观社会契约的优先准则（</a:t>
            </a:r>
            <a:r>
              <a:rPr lang="en-US" altLang="zh-CN" sz="4000" smtClean="0">
                <a:latin typeface="方正舒体" pitchFamily="2" charset="-122"/>
              </a:rPr>
              <a:t>2</a:t>
            </a:r>
            <a:r>
              <a:rPr lang="zh-CN" altLang="en-US" sz="4000" smtClean="0">
                <a:latin typeface="方正舒体" pitchFamily="2" charset="-122"/>
              </a:rPr>
              <a:t>）</a:t>
            </a:r>
            <a:r>
              <a:rPr lang="zh-CN" altLang="en-US" smtClean="0"/>
              <a:t> </a:t>
            </a:r>
          </a:p>
        </p:txBody>
      </p:sp>
      <p:sp>
        <p:nvSpPr>
          <p:cNvPr id="23555" name="Rectangle 3"/>
          <p:cNvSpPr>
            <a:spLocks noGrp="1" noChangeArrowheads="1"/>
          </p:cNvSpPr>
          <p:nvPr>
            <p:ph type="body" idx="1"/>
          </p:nvPr>
        </p:nvSpPr>
        <p:spPr>
          <a:xfrm>
            <a:off x="431800" y="1916113"/>
            <a:ext cx="11328400" cy="4037012"/>
          </a:xfrm>
        </p:spPr>
        <p:txBody>
          <a:bodyPr/>
          <a:lstStyle/>
          <a:p>
            <a:pPr eaLnBrk="1" hangingPunct="1"/>
            <a:r>
              <a:rPr lang="zh-CN" altLang="en-US" sz="3200" smtClean="0"/>
              <a:t>维护交易所处的经济环境所必需的规范应优先于有可能破坏这种环境的规范。</a:t>
            </a:r>
          </a:p>
          <a:p>
            <a:pPr eaLnBrk="1" hangingPunct="1"/>
            <a:r>
              <a:rPr lang="zh-CN" altLang="en-US" sz="3200" smtClean="0"/>
              <a:t>当存在多种互相矛盾的规范时，规范间的一致性提供了确定优先权的基础。为大多数规范所共同接受的规则应优先得到尊重。</a:t>
            </a:r>
          </a:p>
          <a:p>
            <a:pPr eaLnBrk="1" hangingPunct="1"/>
            <a:r>
              <a:rPr lang="zh-CN" altLang="en-US" sz="3200" smtClean="0"/>
              <a:t>明确的规范通常应优先于不太明确的比较笼统的规范。</a:t>
            </a:r>
          </a:p>
        </p:txBody>
      </p:sp>
    </p:spTree>
    <p:extLst>
      <p:ext uri="{BB962C8B-B14F-4D97-AF65-F5344CB8AC3E}">
        <p14:creationId xmlns:p14="http://schemas.microsoft.com/office/powerpoint/2010/main" val="32876496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1390651" y="617538"/>
            <a:ext cx="9601200" cy="754062"/>
          </a:xfrm>
        </p:spPr>
        <p:txBody>
          <a:bodyPr/>
          <a:lstStyle/>
          <a:p>
            <a:pPr algn="ctr" eaLnBrk="1" hangingPunct="1"/>
            <a:r>
              <a:rPr lang="zh-CN" altLang="en-US" sz="4000" smtClean="0">
                <a:latin typeface="宋体" charset="-122"/>
              </a:rPr>
              <a:t>国际经营中的伦理评价（</a:t>
            </a:r>
            <a:r>
              <a:rPr lang="en-US" altLang="zh-CN" sz="4000" smtClean="0">
                <a:latin typeface="宋体" charset="-122"/>
              </a:rPr>
              <a:t>1</a:t>
            </a:r>
            <a:r>
              <a:rPr lang="zh-CN" altLang="en-US" sz="4000" smtClean="0">
                <a:latin typeface="宋体" charset="-122"/>
              </a:rPr>
              <a:t>）</a:t>
            </a:r>
          </a:p>
        </p:txBody>
      </p:sp>
      <p:sp>
        <p:nvSpPr>
          <p:cNvPr id="24579" name="Rectangle 3"/>
          <p:cNvSpPr>
            <a:spLocks noGrp="1" noChangeArrowheads="1"/>
          </p:cNvSpPr>
          <p:nvPr>
            <p:ph type="body" idx="1"/>
          </p:nvPr>
        </p:nvSpPr>
        <p:spPr>
          <a:xfrm>
            <a:off x="431800" y="2205038"/>
            <a:ext cx="11328400" cy="3024187"/>
          </a:xfrm>
        </p:spPr>
        <p:txBody>
          <a:bodyPr/>
          <a:lstStyle/>
          <a:p>
            <a:pPr eaLnBrk="1" hangingPunct="1">
              <a:lnSpc>
                <a:spcPct val="80000"/>
              </a:lnSpc>
              <a:buFont typeface="Wingdings" pitchFamily="2" charset="2"/>
              <a:buNone/>
            </a:pPr>
            <a:r>
              <a:rPr lang="en-US" altLang="zh-CN" sz="3200" smtClean="0"/>
              <a:t>   </a:t>
            </a:r>
            <a:r>
              <a:rPr lang="zh-CN" altLang="en-US" sz="3200" smtClean="0"/>
              <a:t>在当地的文化背景下，公司的该政策或行为意味着什么？根据当地的文化，该政策或行为是伦理上可接受的吗？是否严重违背了功利主义原则、权利原则、公正原则、关怀原则，以至于在伦理上不可接受？从美德论角度看，该政策或行为是否有利于实践和促进高尚的品德？</a:t>
            </a:r>
          </a:p>
        </p:txBody>
      </p:sp>
    </p:spTree>
    <p:extLst>
      <p:ext uri="{BB962C8B-B14F-4D97-AF65-F5344CB8AC3E}">
        <p14:creationId xmlns:p14="http://schemas.microsoft.com/office/powerpoint/2010/main" val="7085016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1390651" y="617538"/>
            <a:ext cx="9601200" cy="754062"/>
          </a:xfrm>
        </p:spPr>
        <p:txBody>
          <a:bodyPr/>
          <a:lstStyle/>
          <a:p>
            <a:pPr algn="ctr" eaLnBrk="1" hangingPunct="1"/>
            <a:r>
              <a:rPr lang="zh-CN" altLang="en-US" sz="4000" smtClean="0">
                <a:latin typeface="宋体" charset="-122"/>
              </a:rPr>
              <a:t>国际经营中的伦理评价（</a:t>
            </a:r>
            <a:r>
              <a:rPr lang="en-US" altLang="zh-CN" sz="4000" smtClean="0">
                <a:latin typeface="宋体" charset="-122"/>
              </a:rPr>
              <a:t>2</a:t>
            </a:r>
            <a:r>
              <a:rPr lang="zh-CN" altLang="en-US" sz="4000" smtClean="0">
                <a:latin typeface="宋体" charset="-122"/>
              </a:rPr>
              <a:t>）</a:t>
            </a:r>
          </a:p>
        </p:txBody>
      </p:sp>
      <p:sp>
        <p:nvSpPr>
          <p:cNvPr id="25603" name="Rectangle 3"/>
          <p:cNvSpPr>
            <a:spLocks noGrp="1" noChangeArrowheads="1"/>
          </p:cNvSpPr>
          <p:nvPr>
            <p:ph type="body" idx="1"/>
          </p:nvPr>
        </p:nvSpPr>
        <p:spPr>
          <a:xfrm>
            <a:off x="431800" y="1916113"/>
            <a:ext cx="11328400" cy="4037012"/>
          </a:xfrm>
        </p:spPr>
        <p:txBody>
          <a:bodyPr/>
          <a:lstStyle/>
          <a:p>
            <a:pPr eaLnBrk="1" hangingPunct="1">
              <a:lnSpc>
                <a:spcPct val="80000"/>
              </a:lnSpc>
              <a:buFont typeface="Wingdings" pitchFamily="2" charset="2"/>
              <a:buNone/>
            </a:pPr>
            <a:r>
              <a:rPr lang="en-US" altLang="zh-CN" sz="3200" smtClean="0"/>
              <a:t>   </a:t>
            </a:r>
            <a:r>
              <a:rPr lang="zh-CN" altLang="en-US" sz="3200" smtClean="0"/>
              <a:t>考虑到东道国的技术、社会、经济发展水平以及政府为促进发展正在采取的措施，公司的该政策或行为的结果，从功利主义原则、权利原则、公正原则、关怀原则和美德论角度看，是伦理上可以接受的吗？在东道国的环境中实施发达国家中更严厉的法律或惯例，对东道国及其发展会造成伤害吗？是否更加符合功利主义原则、权利原则、公正原则、关怀原则？是否有利于实践和促进高尚的品德？</a:t>
            </a:r>
          </a:p>
        </p:txBody>
      </p:sp>
    </p:spTree>
    <p:extLst>
      <p:ext uri="{BB962C8B-B14F-4D97-AF65-F5344CB8AC3E}">
        <p14:creationId xmlns:p14="http://schemas.microsoft.com/office/powerpoint/2010/main" val="35984207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1390651" y="617538"/>
            <a:ext cx="9601200" cy="754062"/>
          </a:xfrm>
        </p:spPr>
        <p:txBody>
          <a:bodyPr/>
          <a:lstStyle/>
          <a:p>
            <a:pPr algn="ctr" eaLnBrk="1" hangingPunct="1"/>
            <a:r>
              <a:rPr lang="zh-CN" altLang="en-US" sz="4000" smtClean="0">
                <a:latin typeface="宋体" charset="-122"/>
              </a:rPr>
              <a:t>国际经营中的伦理评价（</a:t>
            </a:r>
            <a:r>
              <a:rPr lang="en-US" altLang="zh-CN" sz="4000" smtClean="0">
                <a:latin typeface="宋体" charset="-122"/>
              </a:rPr>
              <a:t>3</a:t>
            </a:r>
            <a:r>
              <a:rPr lang="zh-CN" altLang="en-US" sz="4000" smtClean="0">
                <a:latin typeface="宋体" charset="-122"/>
              </a:rPr>
              <a:t>）</a:t>
            </a:r>
          </a:p>
        </p:txBody>
      </p:sp>
      <p:sp>
        <p:nvSpPr>
          <p:cNvPr id="26627" name="Rectangle 3"/>
          <p:cNvSpPr>
            <a:spLocks noGrp="1" noChangeArrowheads="1"/>
          </p:cNvSpPr>
          <p:nvPr>
            <p:ph type="body" idx="1"/>
          </p:nvPr>
        </p:nvSpPr>
        <p:spPr>
          <a:xfrm>
            <a:off x="431800" y="2205039"/>
            <a:ext cx="11328400" cy="3748087"/>
          </a:xfrm>
        </p:spPr>
        <p:txBody>
          <a:bodyPr/>
          <a:lstStyle/>
          <a:p>
            <a:pPr eaLnBrk="1" hangingPunct="1">
              <a:lnSpc>
                <a:spcPct val="80000"/>
              </a:lnSpc>
              <a:buFont typeface="Wingdings" pitchFamily="2" charset="2"/>
              <a:buNone/>
            </a:pPr>
            <a:r>
              <a:rPr lang="en-US" altLang="zh-CN" sz="3200" smtClean="0"/>
              <a:t>   </a:t>
            </a:r>
            <a:r>
              <a:rPr lang="zh-CN" altLang="en-US" sz="3200" smtClean="0"/>
              <a:t>如果公司的该政策或行为是东道国政府的法律、法令允许甚至要求的，那么需要问一下，该政府是否真正代表该国所有公民的意愿？该政策或行为违背功利主义原则、权利原则、公正原则、关怀原则了吗？从美德论角度看，是否应该受到谴责？</a:t>
            </a:r>
          </a:p>
        </p:txBody>
      </p:sp>
    </p:spTree>
    <p:extLst>
      <p:ext uri="{BB962C8B-B14F-4D97-AF65-F5344CB8AC3E}">
        <p14:creationId xmlns:p14="http://schemas.microsoft.com/office/powerpoint/2010/main" val="11270719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1390651" y="617538"/>
            <a:ext cx="9601200" cy="754062"/>
          </a:xfrm>
        </p:spPr>
        <p:txBody>
          <a:bodyPr/>
          <a:lstStyle/>
          <a:p>
            <a:pPr algn="ctr" eaLnBrk="1" hangingPunct="1"/>
            <a:r>
              <a:rPr lang="zh-CN" altLang="en-US" sz="4000" smtClean="0">
                <a:latin typeface="宋体" charset="-122"/>
              </a:rPr>
              <a:t>国际经营中的伦理评价（</a:t>
            </a:r>
            <a:r>
              <a:rPr lang="en-US" altLang="zh-CN" sz="4000" smtClean="0">
                <a:latin typeface="宋体" charset="-122"/>
              </a:rPr>
              <a:t>4</a:t>
            </a:r>
            <a:r>
              <a:rPr lang="zh-CN" altLang="en-US" sz="4000" smtClean="0">
                <a:latin typeface="宋体" charset="-122"/>
              </a:rPr>
              <a:t>）</a:t>
            </a:r>
          </a:p>
        </p:txBody>
      </p:sp>
      <p:sp>
        <p:nvSpPr>
          <p:cNvPr id="27651" name="Rectangle 3"/>
          <p:cNvSpPr>
            <a:spLocks noGrp="1" noChangeArrowheads="1"/>
          </p:cNvSpPr>
          <p:nvPr>
            <p:ph type="body" idx="1"/>
          </p:nvPr>
        </p:nvSpPr>
        <p:spPr>
          <a:xfrm>
            <a:off x="527051" y="2205039"/>
            <a:ext cx="11233149" cy="3748087"/>
          </a:xfrm>
        </p:spPr>
        <p:txBody>
          <a:bodyPr/>
          <a:lstStyle/>
          <a:p>
            <a:pPr eaLnBrk="1" hangingPunct="1">
              <a:lnSpc>
                <a:spcPct val="80000"/>
              </a:lnSpc>
              <a:buFont typeface="Wingdings" pitchFamily="2" charset="2"/>
              <a:buNone/>
            </a:pPr>
            <a:r>
              <a:rPr lang="en-US" altLang="zh-CN" sz="3200" smtClean="0"/>
              <a:t>   </a:t>
            </a:r>
            <a:r>
              <a:rPr lang="zh-CN" altLang="en-US" sz="3200" smtClean="0"/>
              <a:t>如果从本国的标准衡量，公司的该政策或行为涉及的当地的做法在道德上是有问题的，如性别歧视、行贿等，那么需要问一下，不采用这种做法，在东道国中从事经营是否可行？如果不可行，需要进一步问一下，这种做法对功利主义原则、权利原则、公正原则、关怀原则的违背是否严重到了要从该国撤出的程度？从美德论角度看，这种做法的危害是否已大到要从该国撤出的程度？ </a:t>
            </a:r>
          </a:p>
        </p:txBody>
      </p:sp>
    </p:spTree>
    <p:extLst>
      <p:ext uri="{BB962C8B-B14F-4D97-AF65-F5344CB8AC3E}">
        <p14:creationId xmlns:p14="http://schemas.microsoft.com/office/powerpoint/2010/main" val="1565973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1390651" y="657225"/>
            <a:ext cx="9505949" cy="719138"/>
          </a:xfrm>
        </p:spPr>
        <p:txBody>
          <a:bodyPr/>
          <a:lstStyle/>
          <a:p>
            <a:pPr algn="ctr" eaLnBrk="1" hangingPunct="1"/>
            <a:r>
              <a:rPr lang="zh-CN" altLang="en-US" sz="4000" smtClean="0"/>
              <a:t>国际经营中的典型伦理问题</a:t>
            </a:r>
          </a:p>
        </p:txBody>
      </p:sp>
      <p:sp>
        <p:nvSpPr>
          <p:cNvPr id="28675" name="Rectangle 3"/>
          <p:cNvSpPr>
            <a:spLocks noGrp="1" noChangeArrowheads="1"/>
          </p:cNvSpPr>
          <p:nvPr>
            <p:ph type="body" idx="1"/>
          </p:nvPr>
        </p:nvSpPr>
        <p:spPr>
          <a:xfrm>
            <a:off x="2540001" y="2438401"/>
            <a:ext cx="8555567" cy="3660775"/>
          </a:xfrm>
        </p:spPr>
        <p:txBody>
          <a:bodyPr/>
          <a:lstStyle/>
          <a:p>
            <a:pPr algn="just" eaLnBrk="1" hangingPunct="1"/>
            <a:r>
              <a:rPr lang="zh-CN" altLang="en-US" sz="3200" smtClean="0"/>
              <a:t>市场歧视问题</a:t>
            </a:r>
          </a:p>
          <a:p>
            <a:pPr algn="just" eaLnBrk="1" hangingPunct="1"/>
            <a:r>
              <a:rPr lang="zh-CN" altLang="en-US" sz="3200" smtClean="0"/>
              <a:t>转移价格</a:t>
            </a:r>
          </a:p>
          <a:p>
            <a:pPr algn="just" eaLnBrk="1" hangingPunct="1"/>
            <a:r>
              <a:rPr lang="zh-CN" altLang="en-US" sz="3200" smtClean="0"/>
              <a:t>有害产业转移</a:t>
            </a:r>
          </a:p>
          <a:p>
            <a:pPr algn="just" eaLnBrk="1" hangingPunct="1"/>
            <a:r>
              <a:rPr lang="zh-CN" altLang="en-US" sz="3200" smtClean="0"/>
              <a:t>品牌控制</a:t>
            </a:r>
          </a:p>
        </p:txBody>
      </p:sp>
    </p:spTree>
    <p:extLst>
      <p:ext uri="{BB962C8B-B14F-4D97-AF65-F5344CB8AC3E}">
        <p14:creationId xmlns:p14="http://schemas.microsoft.com/office/powerpoint/2010/main" val="19989761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1390651" y="692151"/>
            <a:ext cx="9601200" cy="754063"/>
          </a:xfrm>
        </p:spPr>
        <p:txBody>
          <a:bodyPr/>
          <a:lstStyle/>
          <a:p>
            <a:pPr algn="ctr" eaLnBrk="1" hangingPunct="1"/>
            <a:r>
              <a:rPr lang="zh-CN" altLang="en-US" sz="4000" smtClean="0">
                <a:latin typeface="方正舒体" pitchFamily="2" charset="-122"/>
              </a:rPr>
              <a:t>中西伦理文化比较</a:t>
            </a:r>
            <a:r>
              <a:rPr lang="zh-CN" altLang="en-US" sz="4400" smtClean="0"/>
              <a:t> </a:t>
            </a:r>
          </a:p>
        </p:txBody>
      </p:sp>
      <p:sp>
        <p:nvSpPr>
          <p:cNvPr id="29699" name="Rectangle 3"/>
          <p:cNvSpPr>
            <a:spLocks noGrp="1" noChangeArrowheads="1"/>
          </p:cNvSpPr>
          <p:nvPr>
            <p:ph type="body" idx="1"/>
          </p:nvPr>
        </p:nvSpPr>
        <p:spPr>
          <a:xfrm>
            <a:off x="2844801" y="2286001"/>
            <a:ext cx="8532284" cy="3667125"/>
          </a:xfrm>
        </p:spPr>
        <p:txBody>
          <a:bodyPr/>
          <a:lstStyle/>
          <a:p>
            <a:pPr eaLnBrk="1" hangingPunct="1"/>
            <a:r>
              <a:rPr lang="zh-CN" altLang="en-US" sz="3200" smtClean="0">
                <a:latin typeface="宋体" charset="-122"/>
              </a:rPr>
              <a:t>人与自然</a:t>
            </a:r>
            <a:r>
              <a:rPr lang="zh-CN" altLang="en-US" sz="3200" smtClean="0"/>
              <a:t> </a:t>
            </a:r>
          </a:p>
          <a:p>
            <a:pPr eaLnBrk="1" hangingPunct="1"/>
            <a:r>
              <a:rPr lang="zh-CN" altLang="en-US" sz="3200" smtClean="0">
                <a:latin typeface="宋体" charset="-122"/>
              </a:rPr>
              <a:t>个体与群体</a:t>
            </a:r>
            <a:r>
              <a:rPr lang="zh-CN" altLang="en-US" sz="3200" smtClean="0"/>
              <a:t> </a:t>
            </a:r>
          </a:p>
          <a:p>
            <a:pPr eaLnBrk="1" hangingPunct="1"/>
            <a:r>
              <a:rPr lang="zh-CN" altLang="en-US" sz="3200" smtClean="0">
                <a:latin typeface="宋体" charset="-122"/>
              </a:rPr>
              <a:t>竞争与和谐</a:t>
            </a:r>
            <a:r>
              <a:rPr lang="zh-CN" altLang="en-US" sz="3200" smtClean="0"/>
              <a:t> </a:t>
            </a:r>
          </a:p>
          <a:p>
            <a:pPr eaLnBrk="1" hangingPunct="1"/>
            <a:r>
              <a:rPr lang="zh-CN" altLang="en-US" sz="3200" smtClean="0">
                <a:latin typeface="宋体" charset="-122"/>
              </a:rPr>
              <a:t>道德教育与制度约束</a:t>
            </a:r>
            <a:r>
              <a:rPr lang="zh-CN" altLang="en-US" sz="3200" smtClean="0"/>
              <a:t> </a:t>
            </a:r>
          </a:p>
        </p:txBody>
      </p:sp>
    </p:spTree>
    <p:extLst>
      <p:ext uri="{BB962C8B-B14F-4D97-AF65-F5344CB8AC3E}">
        <p14:creationId xmlns:p14="http://schemas.microsoft.com/office/powerpoint/2010/main" val="26982203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3685" y="2716440"/>
            <a:ext cx="10515600" cy="1325563"/>
          </a:xfrm>
        </p:spPr>
        <p:txBody>
          <a:bodyPr/>
          <a:lstStyle/>
          <a:p>
            <a:pPr algn="ctr"/>
            <a:r>
              <a:rPr lang="zh-CN" altLang="en-US" dirty="0" smtClean="0"/>
              <a:t>谢谢！</a:t>
            </a:r>
            <a:endParaRPr lang="zh-CN" altLang="en-US" dirty="0"/>
          </a:p>
        </p:txBody>
      </p:sp>
    </p:spTree>
    <p:extLst>
      <p:ext uri="{BB962C8B-B14F-4D97-AF65-F5344CB8AC3E}">
        <p14:creationId xmlns:p14="http://schemas.microsoft.com/office/powerpoint/2010/main" val="245479934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1625600" y="617538"/>
            <a:ext cx="9144000" cy="754062"/>
          </a:xfrm>
        </p:spPr>
        <p:txBody>
          <a:bodyPr/>
          <a:lstStyle/>
          <a:p>
            <a:pPr algn="ctr" eaLnBrk="1" hangingPunct="1"/>
            <a:r>
              <a:rPr lang="zh-CN" altLang="en-US" sz="4000" smtClean="0"/>
              <a:t>国际经营中的伦理难题</a:t>
            </a:r>
          </a:p>
        </p:txBody>
      </p:sp>
      <p:sp>
        <p:nvSpPr>
          <p:cNvPr id="4099" name="Rectangle 3"/>
          <p:cNvSpPr>
            <a:spLocks noGrp="1" noChangeArrowheads="1"/>
          </p:cNvSpPr>
          <p:nvPr>
            <p:ph type="body" idx="1"/>
          </p:nvPr>
        </p:nvSpPr>
        <p:spPr>
          <a:xfrm>
            <a:off x="624418" y="2492376"/>
            <a:ext cx="10551583" cy="3603625"/>
          </a:xfrm>
        </p:spPr>
        <p:txBody>
          <a:bodyPr/>
          <a:lstStyle/>
          <a:p>
            <a:pPr eaLnBrk="1" hangingPunct="1">
              <a:buFont typeface="Wingdings" pitchFamily="2" charset="2"/>
              <a:buNone/>
            </a:pPr>
            <a:r>
              <a:rPr lang="en-US" altLang="zh-CN" sz="3200" smtClean="0"/>
              <a:t>   </a:t>
            </a:r>
            <a:r>
              <a:rPr lang="zh-CN" altLang="en-US" sz="3200" smtClean="0"/>
              <a:t>在国际经营中，跨国公司必须面对这样的问题：东道国的伦理规范和经营方式是否会和母国的有所不同？如果伦理规范有差异，应该以哪一种规范为准？</a:t>
            </a:r>
          </a:p>
        </p:txBody>
      </p:sp>
    </p:spTree>
    <p:extLst>
      <p:ext uri="{BB962C8B-B14F-4D97-AF65-F5344CB8AC3E}">
        <p14:creationId xmlns:p14="http://schemas.microsoft.com/office/powerpoint/2010/main" val="11357567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609600" y="620713"/>
            <a:ext cx="10972800" cy="792162"/>
          </a:xfrm>
        </p:spPr>
        <p:txBody>
          <a:bodyPr/>
          <a:lstStyle/>
          <a:p>
            <a:pPr algn="ctr" eaLnBrk="1" hangingPunct="1"/>
            <a:r>
              <a:rPr lang="zh-CN" altLang="en-US" sz="4000" smtClean="0"/>
              <a:t>两种极端</a:t>
            </a:r>
          </a:p>
        </p:txBody>
      </p:sp>
      <p:sp>
        <p:nvSpPr>
          <p:cNvPr id="5123" name="Rectangle 3"/>
          <p:cNvSpPr>
            <a:spLocks noGrp="1" noChangeArrowheads="1"/>
          </p:cNvSpPr>
          <p:nvPr>
            <p:ph type="body" idx="1"/>
          </p:nvPr>
        </p:nvSpPr>
        <p:spPr>
          <a:xfrm>
            <a:off x="334433" y="2420939"/>
            <a:ext cx="11252200" cy="3551237"/>
          </a:xfrm>
        </p:spPr>
        <p:txBody>
          <a:bodyPr/>
          <a:lstStyle/>
          <a:p>
            <a:pPr eaLnBrk="1" hangingPunct="1"/>
            <a:r>
              <a:rPr lang="zh-CN" altLang="en-US" sz="3200" smtClean="0"/>
              <a:t>伦理优越主义：跨国公司在国外经营时继续奉行本国的伦理标准。</a:t>
            </a:r>
          </a:p>
          <a:p>
            <a:pPr eaLnBrk="1" hangingPunct="1"/>
            <a:r>
              <a:rPr lang="zh-CN" altLang="en-US" sz="3200" smtClean="0"/>
              <a:t>伦理相对主义：跨国公司在国外经营时奉行他国的伦理标准，即入乡随俗。 </a:t>
            </a:r>
          </a:p>
        </p:txBody>
      </p:sp>
    </p:spTree>
    <p:extLst>
      <p:ext uri="{BB962C8B-B14F-4D97-AF65-F5344CB8AC3E}">
        <p14:creationId xmlns:p14="http://schemas.microsoft.com/office/powerpoint/2010/main" val="23692360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1625600" y="617538"/>
            <a:ext cx="9144000" cy="754062"/>
          </a:xfrm>
        </p:spPr>
        <p:txBody>
          <a:bodyPr/>
          <a:lstStyle/>
          <a:p>
            <a:pPr algn="ctr" eaLnBrk="1" hangingPunct="1"/>
            <a:r>
              <a:rPr lang="zh-CN" altLang="en-US" sz="4000" smtClean="0"/>
              <a:t>伦理冲突</a:t>
            </a:r>
          </a:p>
        </p:txBody>
      </p:sp>
      <p:sp>
        <p:nvSpPr>
          <p:cNvPr id="6147" name="Rectangle 3"/>
          <p:cNvSpPr>
            <a:spLocks noGrp="1" noChangeArrowheads="1"/>
          </p:cNvSpPr>
          <p:nvPr>
            <p:ph type="body" idx="1"/>
          </p:nvPr>
        </p:nvSpPr>
        <p:spPr>
          <a:xfrm>
            <a:off x="624418" y="2492376"/>
            <a:ext cx="10551583" cy="3603625"/>
          </a:xfrm>
        </p:spPr>
        <p:txBody>
          <a:bodyPr/>
          <a:lstStyle/>
          <a:p>
            <a:pPr eaLnBrk="1" hangingPunct="1">
              <a:buFont typeface="Wingdings" pitchFamily="2" charset="2"/>
              <a:buNone/>
            </a:pPr>
            <a:r>
              <a:rPr lang="en-US" altLang="zh-CN" sz="3200" smtClean="0"/>
              <a:t>   </a:t>
            </a:r>
            <a:r>
              <a:rPr lang="zh-CN" altLang="en-US" sz="3200" smtClean="0"/>
              <a:t>由于不同国家和地区间的政治、经济、文化、宗教等各个方面的差异，难免会产生伦理冲突和困境。 </a:t>
            </a:r>
          </a:p>
        </p:txBody>
      </p:sp>
    </p:spTree>
    <p:extLst>
      <p:ext uri="{BB962C8B-B14F-4D97-AF65-F5344CB8AC3E}">
        <p14:creationId xmlns:p14="http://schemas.microsoft.com/office/powerpoint/2010/main" val="42717778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609600" y="692151"/>
            <a:ext cx="10972800" cy="720725"/>
          </a:xfrm>
        </p:spPr>
        <p:txBody>
          <a:bodyPr/>
          <a:lstStyle/>
          <a:p>
            <a:pPr algn="ctr" eaLnBrk="1" hangingPunct="1"/>
            <a:r>
              <a:rPr lang="zh-CN" altLang="en-US" sz="4000" smtClean="0"/>
              <a:t>伦理置换</a:t>
            </a:r>
            <a:r>
              <a:rPr lang="zh-CN" altLang="en-US" smtClean="0"/>
              <a:t> </a:t>
            </a:r>
          </a:p>
        </p:txBody>
      </p:sp>
      <p:sp>
        <p:nvSpPr>
          <p:cNvPr id="7171" name="Rectangle 3"/>
          <p:cNvSpPr>
            <a:spLocks noGrp="1" noChangeArrowheads="1"/>
          </p:cNvSpPr>
          <p:nvPr>
            <p:ph type="body" idx="1"/>
          </p:nvPr>
        </p:nvSpPr>
        <p:spPr>
          <a:xfrm>
            <a:off x="711200" y="2544764"/>
            <a:ext cx="10972800" cy="3551237"/>
          </a:xfrm>
        </p:spPr>
        <p:txBody>
          <a:bodyPr/>
          <a:lstStyle/>
          <a:p>
            <a:pPr eaLnBrk="1" hangingPunct="1">
              <a:buFont typeface="Wingdings" pitchFamily="2" charset="2"/>
              <a:buNone/>
            </a:pPr>
            <a:r>
              <a:rPr lang="en-US" altLang="zh-CN" sz="3200" smtClean="0"/>
              <a:t>   </a:t>
            </a:r>
            <a:r>
              <a:rPr lang="zh-CN" altLang="en-US" sz="3200" smtClean="0"/>
              <a:t>伦理置换指通过寻求在有别于出现伦理困境的层次上的解决办法，去解决某个困境。</a:t>
            </a:r>
          </a:p>
        </p:txBody>
      </p:sp>
    </p:spTree>
    <p:extLst>
      <p:ext uri="{BB962C8B-B14F-4D97-AF65-F5344CB8AC3E}">
        <p14:creationId xmlns:p14="http://schemas.microsoft.com/office/powerpoint/2010/main" val="33535695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1625600" y="617538"/>
            <a:ext cx="9144000" cy="754062"/>
          </a:xfrm>
        </p:spPr>
        <p:txBody>
          <a:bodyPr/>
          <a:lstStyle/>
          <a:p>
            <a:pPr algn="ctr" eaLnBrk="1" hangingPunct="1"/>
            <a:r>
              <a:rPr lang="zh-CN" altLang="en-US" sz="4000" smtClean="0"/>
              <a:t>对共同伦理规范的需要</a:t>
            </a:r>
          </a:p>
        </p:txBody>
      </p:sp>
      <p:sp>
        <p:nvSpPr>
          <p:cNvPr id="8195" name="Rectangle 3"/>
          <p:cNvSpPr>
            <a:spLocks noGrp="1" noChangeArrowheads="1"/>
          </p:cNvSpPr>
          <p:nvPr>
            <p:ph type="body" idx="1"/>
          </p:nvPr>
        </p:nvSpPr>
        <p:spPr>
          <a:xfrm>
            <a:off x="719667" y="2492376"/>
            <a:ext cx="10456333" cy="3603625"/>
          </a:xfrm>
        </p:spPr>
        <p:txBody>
          <a:bodyPr/>
          <a:lstStyle/>
          <a:p>
            <a:pPr eaLnBrk="1" hangingPunct="1">
              <a:buFont typeface="Wingdings" pitchFamily="2" charset="2"/>
              <a:buNone/>
            </a:pPr>
            <a:r>
              <a:rPr lang="en-US" altLang="zh-CN" sz="2800" smtClean="0">
                <a:latin typeface="宋体" charset="-122"/>
              </a:rPr>
              <a:t>  </a:t>
            </a:r>
            <a:r>
              <a:rPr lang="zh-CN" altLang="en-US" sz="3200" smtClean="0">
                <a:latin typeface="宋体" charset="-122"/>
              </a:rPr>
              <a:t>跨国公司在经营中遇到国家间伦理问题时，国际性的伦理规范的存在就是解决此类伦理困境的必要条件。</a:t>
            </a:r>
            <a:r>
              <a:rPr lang="zh-CN" altLang="en-US" sz="3200" smtClean="0"/>
              <a:t> </a:t>
            </a:r>
          </a:p>
        </p:txBody>
      </p:sp>
    </p:spTree>
    <p:extLst>
      <p:ext uri="{BB962C8B-B14F-4D97-AF65-F5344CB8AC3E}">
        <p14:creationId xmlns:p14="http://schemas.microsoft.com/office/powerpoint/2010/main" val="23253760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1625600" y="617538"/>
            <a:ext cx="9144000" cy="754062"/>
          </a:xfrm>
        </p:spPr>
        <p:txBody>
          <a:bodyPr/>
          <a:lstStyle/>
          <a:p>
            <a:pPr algn="ctr" eaLnBrk="1" hangingPunct="1"/>
            <a:r>
              <a:rPr lang="zh-CN" altLang="en-US" sz="4000" smtClean="0"/>
              <a:t>跨国公司的责任</a:t>
            </a:r>
          </a:p>
        </p:txBody>
      </p:sp>
      <p:sp>
        <p:nvSpPr>
          <p:cNvPr id="9219" name="Rectangle 3"/>
          <p:cNvSpPr>
            <a:spLocks noGrp="1" noChangeArrowheads="1"/>
          </p:cNvSpPr>
          <p:nvPr>
            <p:ph type="body" idx="1"/>
          </p:nvPr>
        </p:nvSpPr>
        <p:spPr>
          <a:xfrm>
            <a:off x="508000" y="1981200"/>
            <a:ext cx="10972800" cy="4495800"/>
          </a:xfrm>
        </p:spPr>
        <p:txBody>
          <a:bodyPr/>
          <a:lstStyle/>
          <a:p>
            <a:pPr algn="just" eaLnBrk="1" hangingPunct="1">
              <a:buFont typeface="Wingdings" pitchFamily="2" charset="2"/>
              <a:buNone/>
            </a:pPr>
            <a:r>
              <a:rPr lang="zh-CN" altLang="en-US" sz="2400" smtClean="0">
                <a:latin typeface="宋体" charset="-122"/>
              </a:rPr>
              <a:t>（</a:t>
            </a:r>
            <a:r>
              <a:rPr lang="en-US" altLang="zh-CN" sz="2400" smtClean="0">
                <a:latin typeface="宋体" charset="-122"/>
                <a:cs typeface="Times New Roman" pitchFamily="18" charset="0"/>
              </a:rPr>
              <a:t>1</a:t>
            </a:r>
            <a:r>
              <a:rPr lang="zh-CN" altLang="en-US" sz="2400" smtClean="0">
                <a:latin typeface="宋体" charset="-122"/>
              </a:rPr>
              <a:t>）与东道国合作寻求互利互惠，致力于与东道国建立长期的关系；</a:t>
            </a:r>
            <a:endParaRPr lang="zh-CN" altLang="en-US" sz="2400" smtClean="0">
              <a:latin typeface="宋体" charset="-122"/>
              <a:cs typeface="Times New Roman" pitchFamily="18" charset="0"/>
            </a:endParaRPr>
          </a:p>
          <a:p>
            <a:pPr algn="just" eaLnBrk="1" hangingPunct="1">
              <a:buFont typeface="Wingdings" pitchFamily="2" charset="2"/>
              <a:buNone/>
            </a:pPr>
            <a:r>
              <a:rPr lang="zh-CN" altLang="en-US" sz="2400" smtClean="0">
                <a:latin typeface="宋体" charset="-122"/>
              </a:rPr>
              <a:t>（</a:t>
            </a:r>
            <a:r>
              <a:rPr lang="en-US" altLang="zh-CN" sz="2400" smtClean="0">
                <a:latin typeface="宋体" charset="-122"/>
                <a:cs typeface="Times New Roman" pitchFamily="18" charset="0"/>
              </a:rPr>
              <a:t>2</a:t>
            </a:r>
            <a:r>
              <a:rPr lang="zh-CN" altLang="en-US" sz="2400" smtClean="0">
                <a:latin typeface="宋体" charset="-122"/>
              </a:rPr>
              <a:t>）尊重和保护基本的人权；</a:t>
            </a:r>
            <a:endParaRPr lang="zh-CN" altLang="en-US" sz="2400" smtClean="0">
              <a:latin typeface="宋体" charset="-122"/>
              <a:cs typeface="Times New Roman" pitchFamily="18" charset="0"/>
            </a:endParaRPr>
          </a:p>
          <a:p>
            <a:pPr algn="just" eaLnBrk="1" hangingPunct="1">
              <a:buFont typeface="Wingdings" pitchFamily="2" charset="2"/>
              <a:buNone/>
            </a:pPr>
            <a:r>
              <a:rPr lang="zh-CN" altLang="en-US" sz="2400" smtClean="0">
                <a:latin typeface="宋体" charset="-122"/>
              </a:rPr>
              <a:t>（</a:t>
            </a:r>
            <a:r>
              <a:rPr lang="en-US" altLang="zh-CN" sz="2400" smtClean="0">
                <a:latin typeface="宋体" charset="-122"/>
                <a:cs typeface="Times New Roman" pitchFamily="18" charset="0"/>
              </a:rPr>
              <a:t>3</a:t>
            </a:r>
            <a:r>
              <a:rPr lang="zh-CN" altLang="en-US" sz="2400" smtClean="0">
                <a:latin typeface="宋体" charset="-122"/>
              </a:rPr>
              <a:t>）充分、公正地披露所有与利益相关者和公众利益有关的信息；</a:t>
            </a:r>
            <a:endParaRPr lang="zh-CN" altLang="en-US" sz="2400" smtClean="0">
              <a:latin typeface="宋体" charset="-122"/>
              <a:cs typeface="Times New Roman" pitchFamily="18" charset="0"/>
            </a:endParaRPr>
          </a:p>
          <a:p>
            <a:pPr algn="just" eaLnBrk="1" hangingPunct="1">
              <a:buFont typeface="Wingdings" pitchFamily="2" charset="2"/>
              <a:buNone/>
            </a:pPr>
            <a:r>
              <a:rPr lang="zh-CN" altLang="en-US" sz="2400" smtClean="0">
                <a:latin typeface="宋体" charset="-122"/>
              </a:rPr>
              <a:t>（</a:t>
            </a:r>
            <a:r>
              <a:rPr lang="en-US" altLang="zh-CN" sz="2400" smtClean="0">
                <a:latin typeface="宋体" charset="-122"/>
                <a:cs typeface="Times New Roman" pitchFamily="18" charset="0"/>
              </a:rPr>
              <a:t>4</a:t>
            </a:r>
            <a:r>
              <a:rPr lang="zh-CN" altLang="en-US" sz="2400" smtClean="0">
                <a:latin typeface="宋体" charset="-122"/>
              </a:rPr>
              <a:t>）达到认可的环境标准，保护生态环境，有效利用自然资源；</a:t>
            </a:r>
            <a:endParaRPr lang="zh-CN" altLang="en-US" sz="2400" smtClean="0">
              <a:latin typeface="宋体" charset="-122"/>
              <a:cs typeface="Times New Roman" pitchFamily="18" charset="0"/>
            </a:endParaRPr>
          </a:p>
          <a:p>
            <a:pPr algn="just" eaLnBrk="1" hangingPunct="1">
              <a:buFont typeface="Wingdings" pitchFamily="2" charset="2"/>
              <a:buNone/>
            </a:pPr>
            <a:r>
              <a:rPr lang="zh-CN" altLang="en-US" sz="2400" smtClean="0">
                <a:latin typeface="宋体" charset="-122"/>
              </a:rPr>
              <a:t>（</a:t>
            </a:r>
            <a:r>
              <a:rPr lang="en-US" altLang="zh-CN" sz="2400" smtClean="0">
                <a:latin typeface="宋体" charset="-122"/>
                <a:cs typeface="Times New Roman" pitchFamily="18" charset="0"/>
              </a:rPr>
              <a:t>5</a:t>
            </a:r>
            <a:r>
              <a:rPr lang="zh-CN" altLang="en-US" sz="2400" smtClean="0">
                <a:latin typeface="宋体" charset="-122"/>
              </a:rPr>
              <a:t>）在健康的工作环境中生产能充分满足安全标准的产品和服务；</a:t>
            </a:r>
            <a:endParaRPr lang="zh-CN" altLang="en-US" sz="2400" smtClean="0">
              <a:latin typeface="宋体" charset="-122"/>
              <a:cs typeface="Times New Roman" pitchFamily="18" charset="0"/>
            </a:endParaRPr>
          </a:p>
          <a:p>
            <a:pPr algn="just" eaLnBrk="1" hangingPunct="1">
              <a:buFont typeface="Wingdings" pitchFamily="2" charset="2"/>
              <a:buNone/>
            </a:pPr>
            <a:r>
              <a:rPr lang="zh-CN" altLang="en-US" sz="2400" smtClean="0">
                <a:latin typeface="宋体" charset="-122"/>
              </a:rPr>
              <a:t>（</a:t>
            </a:r>
            <a:r>
              <a:rPr lang="en-US" altLang="zh-CN" sz="2400" smtClean="0">
                <a:latin typeface="宋体" charset="-122"/>
                <a:cs typeface="Times New Roman" pitchFamily="18" charset="0"/>
              </a:rPr>
              <a:t>6</a:t>
            </a:r>
            <a:r>
              <a:rPr lang="zh-CN" altLang="en-US" sz="2400" smtClean="0">
                <a:latin typeface="宋体" charset="-122"/>
              </a:rPr>
              <a:t>）承认员工有组织起来集体进行讨价还价谈判的权利；</a:t>
            </a:r>
            <a:endParaRPr lang="zh-CN" altLang="en-US" sz="2400" smtClean="0"/>
          </a:p>
        </p:txBody>
      </p:sp>
    </p:spTree>
    <p:extLst>
      <p:ext uri="{BB962C8B-B14F-4D97-AF65-F5344CB8AC3E}">
        <p14:creationId xmlns:p14="http://schemas.microsoft.com/office/powerpoint/2010/main" val="10155286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026"/>
          <p:cNvSpPr>
            <a:spLocks noGrp="1" noChangeArrowheads="1"/>
          </p:cNvSpPr>
          <p:nvPr>
            <p:ph type="title"/>
          </p:nvPr>
        </p:nvSpPr>
        <p:spPr>
          <a:xfrm>
            <a:off x="508000" y="617538"/>
            <a:ext cx="11176000" cy="754062"/>
          </a:xfrm>
        </p:spPr>
        <p:txBody>
          <a:bodyPr/>
          <a:lstStyle/>
          <a:p>
            <a:pPr algn="ctr" eaLnBrk="1" hangingPunct="1"/>
            <a:r>
              <a:rPr lang="zh-CN" altLang="en-US" sz="4000" smtClean="0"/>
              <a:t>跨国公司的责任（续）</a:t>
            </a:r>
          </a:p>
        </p:txBody>
      </p:sp>
      <p:sp>
        <p:nvSpPr>
          <p:cNvPr id="10243" name="Rectangle 1027"/>
          <p:cNvSpPr>
            <a:spLocks noGrp="1" noChangeArrowheads="1"/>
          </p:cNvSpPr>
          <p:nvPr>
            <p:ph type="body" idx="1"/>
          </p:nvPr>
        </p:nvSpPr>
        <p:spPr>
          <a:xfrm>
            <a:off x="508000" y="1981200"/>
            <a:ext cx="10972800" cy="4495800"/>
          </a:xfrm>
        </p:spPr>
        <p:txBody>
          <a:bodyPr/>
          <a:lstStyle/>
          <a:p>
            <a:pPr algn="just" eaLnBrk="1" hangingPunct="1">
              <a:buFont typeface="Wingdings" pitchFamily="2" charset="2"/>
              <a:buNone/>
            </a:pPr>
            <a:r>
              <a:rPr lang="zh-CN" altLang="en-US" sz="2400" smtClean="0">
                <a:latin typeface="宋体" charset="-122"/>
              </a:rPr>
              <a:t>（</a:t>
            </a:r>
            <a:r>
              <a:rPr lang="en-US" altLang="zh-CN" sz="2400" smtClean="0">
                <a:latin typeface="宋体" charset="-122"/>
                <a:cs typeface="Times New Roman" pitchFamily="18" charset="0"/>
              </a:rPr>
              <a:t>7</a:t>
            </a:r>
            <a:r>
              <a:rPr lang="zh-CN" altLang="en-US" sz="2400" smtClean="0">
                <a:latin typeface="宋体" charset="-122"/>
              </a:rPr>
              <a:t>）通过公正地雇用、工作保障、安全、无歧视的工作环境、再培训以减小裁员和关闭工厂带来的冲击，促进员工的福利；</a:t>
            </a:r>
            <a:endParaRPr lang="zh-CN" altLang="en-US" sz="2400" smtClean="0">
              <a:latin typeface="宋体" charset="-122"/>
              <a:cs typeface="Times New Roman" pitchFamily="18" charset="0"/>
            </a:endParaRPr>
          </a:p>
          <a:p>
            <a:pPr algn="just" eaLnBrk="1" hangingPunct="1">
              <a:buFont typeface="Wingdings" pitchFamily="2" charset="2"/>
              <a:buNone/>
            </a:pPr>
            <a:r>
              <a:rPr lang="zh-CN" altLang="en-US" sz="2400" smtClean="0">
                <a:latin typeface="宋体" charset="-122"/>
              </a:rPr>
              <a:t>（</a:t>
            </a:r>
            <a:r>
              <a:rPr lang="en-US" altLang="zh-CN" sz="2400" smtClean="0">
                <a:latin typeface="宋体" charset="-122"/>
                <a:cs typeface="Times New Roman" pitchFamily="18" charset="0"/>
              </a:rPr>
              <a:t>8</a:t>
            </a:r>
            <a:r>
              <a:rPr lang="zh-CN" altLang="en-US" sz="2400" smtClean="0">
                <a:latin typeface="宋体" charset="-122"/>
              </a:rPr>
              <a:t>）通过以公平合理的价格提供高质量的产品和服务谋求长远利润；</a:t>
            </a:r>
            <a:endParaRPr lang="zh-CN" altLang="en-US" sz="2400" smtClean="0">
              <a:latin typeface="宋体" charset="-122"/>
              <a:cs typeface="Times New Roman" pitchFamily="18" charset="0"/>
            </a:endParaRPr>
          </a:p>
          <a:p>
            <a:pPr algn="just" eaLnBrk="1" hangingPunct="1">
              <a:buFont typeface="Wingdings" pitchFamily="2" charset="2"/>
              <a:buNone/>
            </a:pPr>
            <a:r>
              <a:rPr lang="zh-CN" altLang="en-US" sz="2400" smtClean="0">
                <a:latin typeface="宋体" charset="-122"/>
              </a:rPr>
              <a:t>（</a:t>
            </a:r>
            <a:r>
              <a:rPr lang="en-US" altLang="zh-CN" sz="2400" smtClean="0">
                <a:latin typeface="宋体" charset="-122"/>
                <a:cs typeface="Times New Roman" pitchFamily="18" charset="0"/>
              </a:rPr>
              <a:t>9</a:t>
            </a:r>
            <a:r>
              <a:rPr lang="zh-CN" altLang="en-US" sz="2400" smtClean="0">
                <a:latin typeface="宋体" charset="-122"/>
              </a:rPr>
              <a:t>）在恰当的层次和恰当阶段，让利益相关者参与决策；</a:t>
            </a:r>
            <a:endParaRPr lang="zh-CN" altLang="en-US" sz="2400" smtClean="0">
              <a:latin typeface="宋体" charset="-122"/>
              <a:cs typeface="Times New Roman" pitchFamily="18" charset="0"/>
            </a:endParaRPr>
          </a:p>
          <a:p>
            <a:pPr algn="just" eaLnBrk="1" hangingPunct="1">
              <a:buFont typeface="Wingdings" pitchFamily="2" charset="2"/>
              <a:buNone/>
            </a:pPr>
            <a:r>
              <a:rPr lang="zh-CN" altLang="en-US" sz="2400" smtClean="0">
                <a:latin typeface="宋体" charset="-122"/>
              </a:rPr>
              <a:t>（</a:t>
            </a:r>
            <a:r>
              <a:rPr lang="en-US" altLang="zh-CN" sz="2400" smtClean="0">
                <a:latin typeface="宋体" charset="-122"/>
                <a:cs typeface="Times New Roman" pitchFamily="18" charset="0"/>
              </a:rPr>
              <a:t>10</a:t>
            </a:r>
            <a:r>
              <a:rPr lang="zh-CN" altLang="en-US" sz="2400" smtClean="0">
                <a:latin typeface="宋体" charset="-122"/>
              </a:rPr>
              <a:t>）为制定和实施内部伦理准则提供领导和资源；</a:t>
            </a:r>
            <a:endParaRPr lang="zh-CN" altLang="en-US" sz="2400" smtClean="0">
              <a:latin typeface="宋体" charset="-122"/>
              <a:cs typeface="Times New Roman" pitchFamily="18" charset="0"/>
            </a:endParaRPr>
          </a:p>
          <a:p>
            <a:pPr algn="just" eaLnBrk="1" hangingPunct="1">
              <a:buFont typeface="Wingdings" pitchFamily="2" charset="2"/>
              <a:buNone/>
            </a:pPr>
            <a:r>
              <a:rPr lang="zh-CN" altLang="en-US" sz="2400" smtClean="0">
                <a:latin typeface="宋体" charset="-122"/>
              </a:rPr>
              <a:t>（</a:t>
            </a:r>
            <a:r>
              <a:rPr lang="en-US" altLang="zh-CN" sz="2400" smtClean="0">
                <a:latin typeface="宋体" charset="-122"/>
                <a:cs typeface="Times New Roman" pitchFamily="18" charset="0"/>
              </a:rPr>
              <a:t>11</a:t>
            </a:r>
            <a:r>
              <a:rPr lang="zh-CN" altLang="en-US" sz="2400" smtClean="0">
                <a:latin typeface="宋体" charset="-122"/>
              </a:rPr>
              <a:t>）是尊重当地的做法和习惯还是奉行公司自身的伦理准则，取决于哪一种做法对当地更有利；</a:t>
            </a:r>
            <a:endParaRPr lang="zh-CN" altLang="en-US" sz="2400" smtClean="0">
              <a:latin typeface="宋体" charset="-122"/>
              <a:cs typeface="Times New Roman" pitchFamily="18" charset="0"/>
            </a:endParaRPr>
          </a:p>
          <a:p>
            <a:pPr algn="just" eaLnBrk="1" hangingPunct="1">
              <a:buFont typeface="Wingdings" pitchFamily="2" charset="2"/>
              <a:buNone/>
            </a:pPr>
            <a:r>
              <a:rPr lang="zh-CN" altLang="en-US" sz="2400" smtClean="0">
                <a:latin typeface="宋体" charset="-122"/>
              </a:rPr>
              <a:t>（</a:t>
            </a:r>
            <a:r>
              <a:rPr lang="en-US" altLang="zh-CN" sz="2400" smtClean="0">
                <a:latin typeface="宋体" charset="-122"/>
              </a:rPr>
              <a:t>12</a:t>
            </a:r>
            <a:r>
              <a:rPr lang="zh-CN" altLang="en-US" sz="2400" smtClean="0">
                <a:latin typeface="宋体" charset="-122"/>
              </a:rPr>
              <a:t>）尊重国际法，支持制订和实施能达成广泛国际共识的国际企业行为准则。</a:t>
            </a:r>
            <a:r>
              <a:rPr lang="zh-CN" altLang="en-US" sz="2400" smtClean="0">
                <a:latin typeface="宋体" charset="-122"/>
                <a:cs typeface="Times New Roman" pitchFamily="18" charset="0"/>
              </a:rPr>
              <a:t> </a:t>
            </a:r>
          </a:p>
        </p:txBody>
      </p:sp>
    </p:spTree>
    <p:extLst>
      <p:ext uri="{BB962C8B-B14F-4D97-AF65-F5344CB8AC3E}">
        <p14:creationId xmlns:p14="http://schemas.microsoft.com/office/powerpoint/2010/main" val="663072912"/>
      </p:ext>
    </p:extLst>
  </p:cSld>
  <p:clrMapOvr>
    <a:masterClrMapping/>
  </p:clrMapOvr>
</p:sld>
</file>

<file path=ppt/theme/theme1.xml><?xml version="1.0" encoding="utf-8"?>
<a:theme xmlns:a="http://schemas.openxmlformats.org/drawingml/2006/main" name="Office 主题">
  <a:themeElements>
    <a:clrScheme name="视点">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1967</TotalTime>
  <Words>1613</Words>
  <Application>Microsoft Office PowerPoint</Application>
  <PresentationFormat>自定义</PresentationFormat>
  <Paragraphs>103</Paragraphs>
  <Slides>29</Slides>
  <Notes>0</Notes>
  <HiddenSlides>0</HiddenSlides>
  <MMClips>0</MMClips>
  <ScaleCrop>false</ScaleCrop>
  <HeadingPairs>
    <vt:vector size="4" baseType="variant">
      <vt:variant>
        <vt:lpstr>主题</vt:lpstr>
      </vt:variant>
      <vt:variant>
        <vt:i4>1</vt:i4>
      </vt:variant>
      <vt:variant>
        <vt:lpstr>幻灯片标题</vt:lpstr>
      </vt:variant>
      <vt:variant>
        <vt:i4>29</vt:i4>
      </vt:variant>
    </vt:vector>
  </HeadingPairs>
  <TitlesOfParts>
    <vt:vector size="30" baseType="lpstr">
      <vt:lpstr>Office 主题</vt:lpstr>
      <vt:lpstr>PowerPoint 演示文稿</vt:lpstr>
      <vt:lpstr>PowerPoint 演示文稿</vt:lpstr>
      <vt:lpstr>国际经营中的伦理难题</vt:lpstr>
      <vt:lpstr>两种极端</vt:lpstr>
      <vt:lpstr>伦理冲突</vt:lpstr>
      <vt:lpstr>伦理置换 </vt:lpstr>
      <vt:lpstr>对共同伦理规范的需要</vt:lpstr>
      <vt:lpstr>跨国公司的责任</vt:lpstr>
      <vt:lpstr>跨国公司的责任（续）</vt:lpstr>
      <vt:lpstr>De George的国际经营七原则</vt:lpstr>
      <vt:lpstr>OECD的跨国公司准则（1）</vt:lpstr>
      <vt:lpstr>OECD的跨国公司准则（2）</vt:lpstr>
      <vt:lpstr>全球协议（1）</vt:lpstr>
      <vt:lpstr>全球协议（2）</vt:lpstr>
      <vt:lpstr>全球协议（3）</vt:lpstr>
      <vt:lpstr>全球协议（4）</vt:lpstr>
      <vt:lpstr>克拉克森原则（1）</vt:lpstr>
      <vt:lpstr>克拉克森原则（2）</vt:lpstr>
      <vt:lpstr>克拉克森原则（3）</vt:lpstr>
      <vt:lpstr>克拉克森原则（4）</vt:lpstr>
      <vt:lpstr>微观社会契约的优先准则（1） </vt:lpstr>
      <vt:lpstr>微观社会契约的优先准则（2） </vt:lpstr>
      <vt:lpstr>国际经营中的伦理评价（1）</vt:lpstr>
      <vt:lpstr>国际经营中的伦理评价（2）</vt:lpstr>
      <vt:lpstr>国际经营中的伦理评价（3）</vt:lpstr>
      <vt:lpstr>国际经营中的伦理评价（4）</vt:lpstr>
      <vt:lpstr>国际经营中的典型伦理问题</vt:lpstr>
      <vt:lpstr>中西伦理文化比较 </vt:lpstr>
      <vt:lpstr>谢谢！</vt:lpstr>
    </vt:vector>
  </TitlesOfParts>
  <Company>提供最新电脑系统下载</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mycomputer</dc:creator>
  <cp:lastModifiedBy>WHDX</cp:lastModifiedBy>
  <cp:revision>154</cp:revision>
  <dcterms:created xsi:type="dcterms:W3CDTF">2014-06-24T14:23:09Z</dcterms:created>
  <dcterms:modified xsi:type="dcterms:W3CDTF">2017-05-26T13:56:46Z</dcterms:modified>
</cp:coreProperties>
</file>