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80" r:id="rId2"/>
    <p:sldId id="284" r:id="rId3"/>
    <p:sldId id="406" r:id="rId4"/>
    <p:sldId id="301" r:id="rId5"/>
    <p:sldId id="302" r:id="rId6"/>
    <p:sldId id="303" r:id="rId7"/>
    <p:sldId id="285" r:id="rId8"/>
    <p:sldId id="271" r:id="rId9"/>
    <p:sldId id="304" r:id="rId10"/>
    <p:sldId id="305" r:id="rId11"/>
    <p:sldId id="306" r:id="rId12"/>
    <p:sldId id="308" r:id="rId13"/>
    <p:sldId id="309" r:id="rId14"/>
    <p:sldId id="310" r:id="rId15"/>
    <p:sldId id="319" r:id="rId16"/>
    <p:sldId id="320" r:id="rId17"/>
    <p:sldId id="318" r:id="rId18"/>
    <p:sldId id="321" r:id="rId19"/>
    <p:sldId id="322" r:id="rId20"/>
    <p:sldId id="286" r:id="rId21"/>
    <p:sldId id="323" r:id="rId22"/>
    <p:sldId id="287" r:id="rId23"/>
    <p:sldId id="300" r:id="rId24"/>
    <p:sldId id="324" r:id="rId25"/>
    <p:sldId id="325" r:id="rId26"/>
    <p:sldId id="326" r:id="rId27"/>
    <p:sldId id="327" r:id="rId28"/>
    <p:sldId id="396" r:id="rId29"/>
    <p:sldId id="397" r:id="rId30"/>
    <p:sldId id="398" r:id="rId31"/>
    <p:sldId id="399" r:id="rId32"/>
    <p:sldId id="394" r:id="rId33"/>
    <p:sldId id="395" r:id="rId34"/>
    <p:sldId id="328" r:id="rId35"/>
    <p:sldId id="338" r:id="rId36"/>
    <p:sldId id="340" r:id="rId37"/>
    <p:sldId id="341" r:id="rId38"/>
    <p:sldId id="400" r:id="rId39"/>
    <p:sldId id="401" r:id="rId40"/>
    <p:sldId id="402" r:id="rId41"/>
    <p:sldId id="403" r:id="rId42"/>
    <p:sldId id="404" r:id="rId43"/>
    <p:sldId id="391" r:id="rId44"/>
    <p:sldId id="339" r:id="rId45"/>
    <p:sldId id="342" r:id="rId46"/>
    <p:sldId id="289" r:id="rId47"/>
    <p:sldId id="365" r:id="rId48"/>
    <p:sldId id="364" r:id="rId49"/>
    <p:sldId id="363" r:id="rId50"/>
    <p:sldId id="343" r:id="rId51"/>
    <p:sldId id="344" r:id="rId52"/>
    <p:sldId id="345" r:id="rId53"/>
    <p:sldId id="347" r:id="rId54"/>
    <p:sldId id="348" r:id="rId55"/>
    <p:sldId id="349" r:id="rId56"/>
    <p:sldId id="350" r:id="rId57"/>
    <p:sldId id="351" r:id="rId58"/>
    <p:sldId id="352" r:id="rId59"/>
    <p:sldId id="353" r:id="rId60"/>
    <p:sldId id="354" r:id="rId61"/>
    <p:sldId id="355" r:id="rId62"/>
    <p:sldId id="356" r:id="rId63"/>
    <p:sldId id="357" r:id="rId64"/>
    <p:sldId id="358" r:id="rId65"/>
    <p:sldId id="359" r:id="rId66"/>
    <p:sldId id="361" r:id="rId67"/>
    <p:sldId id="291" r:id="rId68"/>
    <p:sldId id="405" r:id="rId69"/>
    <p:sldId id="371" r:id="rId70"/>
    <p:sldId id="373" r:id="rId71"/>
    <p:sldId id="374" r:id="rId72"/>
    <p:sldId id="375" r:id="rId73"/>
    <p:sldId id="376" r:id="rId74"/>
    <p:sldId id="377" r:id="rId75"/>
    <p:sldId id="378" r:id="rId76"/>
    <p:sldId id="379" r:id="rId77"/>
    <p:sldId id="380" r:id="rId78"/>
    <p:sldId id="381" r:id="rId79"/>
    <p:sldId id="382" r:id="rId80"/>
    <p:sldId id="383" r:id="rId81"/>
    <p:sldId id="384" r:id="rId82"/>
    <p:sldId id="385" r:id="rId83"/>
    <p:sldId id="386" r:id="rId84"/>
    <p:sldId id="387" r:id="rId85"/>
    <p:sldId id="388" r:id="rId86"/>
    <p:sldId id="366" r:id="rId87"/>
    <p:sldId id="367" r:id="rId88"/>
    <p:sldId id="368" r:id="rId89"/>
    <p:sldId id="369" r:id="rId90"/>
    <p:sldId id="370" r:id="rId91"/>
    <p:sldId id="392" r:id="rId92"/>
    <p:sldId id="393" r:id="rId9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B600"/>
    <a:srgbClr val="FF7300"/>
    <a:srgbClr val="C64242"/>
    <a:srgbClr val="558AB5"/>
    <a:srgbClr val="3C6688"/>
    <a:srgbClr val="D3C9BA"/>
    <a:srgbClr val="942C2C"/>
    <a:srgbClr val="C45900"/>
    <a:srgbClr val="B88C00"/>
    <a:srgbClr val="B05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6" d="100"/>
          <a:sy n="66" d="100"/>
        </p:scale>
        <p:origin x="-876" y="-102"/>
      </p:cViewPr>
      <p:guideLst>
        <p:guide orient="horz" pos="2183"/>
        <p:guide pos="3840"/>
      </p:guideLst>
    </p:cSldViewPr>
  </p:slideViewPr>
  <p:notesTextViewPr>
    <p:cViewPr>
      <p:scale>
        <a:sx n="1" d="1"/>
        <a:sy n="1" d="1"/>
      </p:scale>
      <p:origin x="0" y="0"/>
    </p:cViewPr>
  </p:notesTextViewPr>
  <p:sorterViewPr>
    <p:cViewPr>
      <p:scale>
        <a:sx n="125" d="100"/>
        <a:sy n="125" d="100"/>
      </p:scale>
      <p:origin x="0" y="-13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0371C-77C7-4D1D-A9E5-884631FD9AF0}" type="datetimeFigureOut">
              <a:rPr lang="zh-CN" altLang="en-US" smtClean="0"/>
              <a:t>2019/2/18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03BB1-5819-4018-8C0C-B0C8725FB3B1}" type="slidenum">
              <a:rPr lang="zh-CN" altLang="en-US" smtClean="0"/>
              <a:t>‹#›</a:t>
            </a:fld>
            <a:endParaRPr lang="zh-CN" altLang="en-US"/>
          </a:p>
        </p:txBody>
      </p:sp>
    </p:spTree>
    <p:extLst>
      <p:ext uri="{BB962C8B-B14F-4D97-AF65-F5344CB8AC3E}">
        <p14:creationId xmlns:p14="http://schemas.microsoft.com/office/powerpoint/2010/main" val="2399357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7136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D2481552-F10A-44F3-B8CC-09BC3B6E33CF}" type="slidenum">
              <a:rPr lang="en-US" altLang="zh-CN" sz="1200">
                <a:solidFill>
                  <a:srgbClr val="000000"/>
                </a:solidFill>
                <a:latin typeface="Times New Roman" pitchFamily="18" charset="0"/>
                <a:ea typeface="MS PGothic" pitchFamily="34" charset="-128"/>
              </a:rPr>
              <a:pPr algn="r" eaLnBrk="1" hangingPunct="1"/>
              <a:t>16</a:t>
            </a:fld>
            <a:endParaRPr lang="en-US" altLang="zh-CN" sz="1200">
              <a:solidFill>
                <a:srgbClr val="000000"/>
              </a:solidFill>
              <a:latin typeface="Times New Roman" pitchFamily="18" charset="0"/>
              <a:ea typeface="MS PGothic" pitchFamily="34" charset="-128"/>
            </a:endParaRPr>
          </a:p>
        </p:txBody>
      </p:sp>
      <p:sp>
        <p:nvSpPr>
          <p:cNvPr id="271363" name="Rectangle 2"/>
          <p:cNvSpPr>
            <a:spLocks noGrp="1" noRot="1" noChangeAspect="1" noChangeArrowheads="1" noTextEdit="1"/>
          </p:cNvSpPr>
          <p:nvPr>
            <p:ph type="sldImg"/>
          </p:nvPr>
        </p:nvSpPr>
        <p:spPr>
          <a:ln>
            <a:solidFill>
              <a:srgbClr val="000000"/>
            </a:solidFill>
            <a:miter lim="800000"/>
            <a:headEnd/>
            <a:tailEnd/>
          </a:ln>
        </p:spPr>
      </p:sp>
      <p:sp>
        <p:nvSpPr>
          <p:cNvPr id="271364" name="Rectangle 3"/>
          <p:cNvSpPr>
            <a:spLocks noGrp="1" noChangeArrowheads="1"/>
          </p:cNvSpPr>
          <p:nvPr>
            <p:ph type="body" idx="1"/>
          </p:nvPr>
        </p:nvSpPr>
        <p:spPr>
          <a:noFill/>
        </p:spPr>
        <p:txBody>
          <a:bodyPr anchor="t"/>
          <a:lstStyle/>
          <a:p>
            <a:pPr>
              <a:spcBef>
                <a:spcPct val="0"/>
              </a:spcBef>
            </a:pPr>
            <a:r>
              <a:rPr lang="en-US" altLang="zh-CN" b="1" smtClean="0"/>
              <a:t>Increased awareness of ethical issues in the following industries:</a:t>
            </a:r>
            <a:endParaRPr lang="en-US" altLang="zh-CN" smtClean="0"/>
          </a:p>
          <a:p>
            <a:pPr marL="742950" lvl="1" indent="-285750">
              <a:spcBef>
                <a:spcPct val="0"/>
              </a:spcBef>
            </a:pPr>
            <a:r>
              <a:rPr lang="en-US" altLang="zh-CN" smtClean="0"/>
              <a:t>Accounting fraud</a:t>
            </a:r>
          </a:p>
          <a:p>
            <a:pPr marL="742950" lvl="1" indent="-285750">
              <a:spcBef>
                <a:spcPct val="0"/>
              </a:spcBef>
            </a:pPr>
            <a:r>
              <a:rPr lang="en-US" altLang="zh-CN" smtClean="0"/>
              <a:t>Insider trading of stocks and bonds</a:t>
            </a:r>
          </a:p>
          <a:p>
            <a:pPr marL="742950" lvl="1" indent="-285750">
              <a:spcBef>
                <a:spcPct val="0"/>
              </a:spcBef>
            </a:pPr>
            <a:r>
              <a:rPr lang="en-US" altLang="zh-CN" smtClean="0"/>
              <a:t>Falsifying of organizational documents</a:t>
            </a:r>
          </a:p>
          <a:p>
            <a:pPr marL="742950" lvl="1" indent="-285750">
              <a:spcBef>
                <a:spcPct val="0"/>
              </a:spcBef>
            </a:pPr>
            <a:r>
              <a:rPr lang="en-US" altLang="zh-CN" smtClean="0"/>
              <a:t>Deceptive advertising</a:t>
            </a:r>
          </a:p>
          <a:p>
            <a:pPr marL="742950" lvl="1" indent="-285750">
              <a:spcBef>
                <a:spcPct val="0"/>
              </a:spcBef>
            </a:pPr>
            <a:r>
              <a:rPr lang="en-US" altLang="zh-CN" smtClean="0"/>
              <a:t>Defective products</a:t>
            </a:r>
          </a:p>
          <a:p>
            <a:pPr marL="742950" lvl="1" indent="-285750">
              <a:spcBef>
                <a:spcPct val="0"/>
              </a:spcBef>
            </a:pPr>
            <a:r>
              <a:rPr lang="en-US" altLang="zh-CN" smtClean="0"/>
              <a:t>Bribery </a:t>
            </a:r>
          </a:p>
          <a:p>
            <a:pPr marL="742950" lvl="1" indent="-285750">
              <a:spcBef>
                <a:spcPct val="0"/>
              </a:spcBef>
            </a:pPr>
            <a:r>
              <a:rPr lang="en-US" altLang="zh-CN" smtClean="0"/>
              <a:t>Employee theft</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20</a:t>
            </a:fld>
            <a:endParaRPr lang="zh-CN" altLang="en-US"/>
          </a:p>
        </p:txBody>
      </p:sp>
    </p:spTree>
    <p:extLst>
      <p:ext uri="{BB962C8B-B14F-4D97-AF65-F5344CB8AC3E}">
        <p14:creationId xmlns:p14="http://schemas.microsoft.com/office/powerpoint/2010/main" val="2665196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1B01B7B-B779-40E5-A0E1-7CBBDA04599E}" type="datetimeFigureOut">
              <a:rPr lang="zh-CN" altLang="en-US" smtClean="0"/>
              <a:t>2019/2/18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835206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1B01B7B-B779-40E5-A0E1-7CBBDA04599E}" type="datetimeFigureOut">
              <a:rPr lang="zh-CN" altLang="en-US" smtClean="0"/>
              <a:t>2019/2/18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941485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B01B7B-B779-40E5-A0E1-7CBBDA04599E}" type="datetimeFigureOut">
              <a:rPr lang="zh-CN" altLang="en-US" smtClean="0"/>
              <a:t>2019/2/18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150982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B01B7B-B779-40E5-A0E1-7CBBDA04599E}" type="datetimeFigureOut">
              <a:rPr lang="zh-CN" altLang="en-US" smtClean="0"/>
              <a:t>2019/2/18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253420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B01B7B-B779-40E5-A0E1-7CBBDA04599E}" type="datetimeFigureOut">
              <a:rPr lang="zh-CN" altLang="en-US" smtClean="0"/>
              <a:t>2019/2/18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2027922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B01B7B-B779-40E5-A0E1-7CBBDA04599E}" type="datetimeFigureOut">
              <a:rPr lang="zh-CN" altLang="en-US" smtClean="0"/>
              <a:t>2019/2/18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1315226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B01B7B-B779-40E5-A0E1-7CBBDA04599E}" type="datetimeFigureOut">
              <a:rPr lang="zh-CN" altLang="en-US" smtClean="0"/>
              <a:t>2019/2/18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400222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504046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82CA3816-4A6E-4E16-8C42-52AFF6FAA1AD}" type="slidenum">
              <a:rPr lang="zh-CN" altLang="en-US"/>
              <a:pPr>
                <a:defRPr/>
              </a:pPr>
              <a:t>‹#›</a:t>
            </a:fld>
            <a:endParaRPr lang="zh-CN" altLang="en-US"/>
          </a:p>
        </p:txBody>
      </p:sp>
    </p:spTree>
    <p:extLst>
      <p:ext uri="{BB962C8B-B14F-4D97-AF65-F5344CB8AC3E}">
        <p14:creationId xmlns:p14="http://schemas.microsoft.com/office/powerpoint/2010/main" val="261410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B01B7B-B779-40E5-A0E1-7CBBDA04599E}" type="datetimeFigureOut">
              <a:rPr lang="zh-CN" altLang="en-US" smtClean="0"/>
              <a:t>2019/2/18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92368" y="6369046"/>
            <a:ext cx="1702708" cy="472974"/>
          </a:xfrm>
          <a:prstGeom prst="rect">
            <a:avLst/>
          </a:prstGeom>
        </p:spPr>
      </p:pic>
      <p:grpSp>
        <p:nvGrpSpPr>
          <p:cNvPr id="29" name="组合 28"/>
          <p:cNvGrpSpPr/>
          <p:nvPr userDrawn="1"/>
        </p:nvGrpSpPr>
        <p:grpSpPr>
          <a:xfrm>
            <a:off x="3116943" y="1652764"/>
            <a:ext cx="6005288" cy="3886137"/>
            <a:chOff x="2619831" y="1175654"/>
            <a:chExt cx="6966857" cy="4508387"/>
          </a:xfrm>
        </p:grpSpPr>
        <p:grpSp>
          <p:nvGrpSpPr>
            <p:cNvPr id="12" name="组合 11"/>
            <p:cNvGrpSpPr/>
            <p:nvPr userDrawn="1"/>
          </p:nvGrpSpPr>
          <p:grpSpPr>
            <a:xfrm>
              <a:off x="2619831" y="1175654"/>
              <a:ext cx="6966857" cy="943429"/>
              <a:chOff x="2859314" y="1030514"/>
              <a:chExt cx="6966857" cy="943429"/>
            </a:xfrm>
          </p:grpSpPr>
          <p:sp>
            <p:nvSpPr>
              <p:cNvPr id="10" name="圆角矩形 9"/>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FF7300"/>
                    </a:solidFill>
                  </a:rPr>
                  <a:t>CLICK TO ADD YOUR TEXT</a:t>
                </a:r>
              </a:p>
            </p:txBody>
          </p:sp>
          <p:sp>
            <p:nvSpPr>
              <p:cNvPr id="8" name="椭圆 7"/>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smtClean="0">
                    <a:latin typeface="汉仪圆叠体简" panose="02010609000101010101" pitchFamily="49" charset="-122"/>
                    <a:ea typeface="汉仪圆叠体简" panose="02010609000101010101" pitchFamily="49" charset="-122"/>
                  </a:rPr>
                  <a:t>1</a:t>
                </a:r>
                <a:endParaRPr lang="zh-CN" altLang="en-US" sz="3200" dirty="0" smtClean="0">
                  <a:latin typeface="汉仪圆叠体简" panose="02010609000101010101" pitchFamily="49" charset="-122"/>
                  <a:ea typeface="汉仪圆叠体简" panose="02010609000101010101" pitchFamily="49" charset="-122"/>
                </a:endParaRPr>
              </a:p>
            </p:txBody>
          </p:sp>
        </p:grpSp>
        <p:grpSp>
          <p:nvGrpSpPr>
            <p:cNvPr id="13" name="组合 12"/>
            <p:cNvGrpSpPr/>
            <p:nvPr userDrawn="1"/>
          </p:nvGrpSpPr>
          <p:grpSpPr>
            <a:xfrm>
              <a:off x="2619831" y="2363973"/>
              <a:ext cx="6966857" cy="943429"/>
              <a:chOff x="2859314" y="1030514"/>
              <a:chExt cx="6966857" cy="943429"/>
            </a:xfrm>
          </p:grpSpPr>
          <p:sp>
            <p:nvSpPr>
              <p:cNvPr id="14" name="圆角矩形 13"/>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FF7300"/>
                    </a:solidFill>
                    <a:effectLst/>
                    <a:uLnTx/>
                    <a:uFillTx/>
                    <a:latin typeface="+mn-lt"/>
                    <a:ea typeface="+mn-ea"/>
                  </a:rPr>
                  <a:t>CLICK TO ADD YOUR TEXT</a:t>
                </a:r>
              </a:p>
            </p:txBody>
          </p:sp>
          <p:sp>
            <p:nvSpPr>
              <p:cNvPr id="15" name="椭圆 14"/>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2</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17" name="组合 16"/>
            <p:cNvGrpSpPr/>
            <p:nvPr userDrawn="1"/>
          </p:nvGrpSpPr>
          <p:grpSpPr>
            <a:xfrm>
              <a:off x="2619831" y="3552292"/>
              <a:ext cx="6966857" cy="943429"/>
              <a:chOff x="2859314" y="1030514"/>
              <a:chExt cx="6966857" cy="943429"/>
            </a:xfrm>
          </p:grpSpPr>
          <p:sp>
            <p:nvSpPr>
              <p:cNvPr id="18" name="圆角矩形 17"/>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FF7300"/>
                    </a:solidFill>
                    <a:effectLst/>
                    <a:uLnTx/>
                    <a:uFillTx/>
                    <a:latin typeface="+mn-lt"/>
                    <a:ea typeface="+mn-ea"/>
                  </a:rPr>
                  <a:t>CLICK TO ADD YOUR TEXT</a:t>
                </a:r>
              </a:p>
            </p:txBody>
          </p:sp>
          <p:sp>
            <p:nvSpPr>
              <p:cNvPr id="19" name="椭圆 18"/>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3</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21" name="组合 20"/>
            <p:cNvGrpSpPr/>
            <p:nvPr userDrawn="1"/>
          </p:nvGrpSpPr>
          <p:grpSpPr>
            <a:xfrm>
              <a:off x="2619831" y="4740612"/>
              <a:ext cx="6966857" cy="943429"/>
              <a:chOff x="2859314" y="1030514"/>
              <a:chExt cx="6966857" cy="943429"/>
            </a:xfrm>
          </p:grpSpPr>
          <p:sp>
            <p:nvSpPr>
              <p:cNvPr id="22" name="圆角矩形 21"/>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FF7300"/>
                    </a:solidFill>
                    <a:effectLst/>
                    <a:uLnTx/>
                    <a:uFillTx/>
                    <a:latin typeface="+mn-lt"/>
                    <a:ea typeface="+mn-ea"/>
                  </a:rPr>
                  <a:t>CLICK TO ADD YOUR TEXT</a:t>
                </a:r>
              </a:p>
            </p:txBody>
          </p:sp>
          <p:sp>
            <p:nvSpPr>
              <p:cNvPr id="23" name="椭圆 22"/>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4</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sp>
        <p:nvSpPr>
          <p:cNvPr id="26" name="矩形 25"/>
          <p:cNvSpPr/>
          <p:nvPr userDrawn="1"/>
        </p:nvSpPr>
        <p:spPr>
          <a:xfrm>
            <a:off x="717447" y="270597"/>
            <a:ext cx="3126177"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smtClean="0">
                <a:ln>
                  <a:noFill/>
                </a:ln>
                <a:solidFill>
                  <a:srgbClr val="FF7300"/>
                </a:solidFill>
                <a:effectLst/>
                <a:uLnTx/>
                <a:uFillTx/>
                <a:latin typeface="+mn-lt"/>
                <a:ea typeface="+mn-ea"/>
              </a:rPr>
              <a:t>目  录 </a:t>
            </a:r>
            <a:r>
              <a:rPr kumimoji="0" lang="en-US" altLang="zh-CN" sz="2400" b="0" i="0" u="none" strike="noStrike" kern="1200" cap="none" spc="0" normalizeH="0" baseline="0" noProof="0" dirty="0" smtClean="0">
                <a:ln>
                  <a:noFill/>
                </a:ln>
                <a:solidFill>
                  <a:schemeClr val="bg1">
                    <a:lumMod val="65000"/>
                  </a:schemeClr>
                </a:solidFill>
                <a:effectLst/>
                <a:uLnTx/>
                <a:uFillTx/>
                <a:latin typeface="+mn-lt"/>
                <a:ea typeface="+mn-ea"/>
              </a:rPr>
              <a:t>CONTENT</a:t>
            </a:r>
          </a:p>
        </p:txBody>
      </p:sp>
      <p:sp>
        <p:nvSpPr>
          <p:cNvPr id="27" name="矩形 26"/>
          <p:cNvSpPr/>
          <p:nvPr userDrawn="1"/>
        </p:nvSpPr>
        <p:spPr>
          <a:xfrm>
            <a:off x="1" y="6356350"/>
            <a:ext cx="9694408"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11395302" y="6356350"/>
            <a:ext cx="831396"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717447" y="401224"/>
            <a:ext cx="45719" cy="82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rot="16200000">
            <a:off x="2062572" y="-697159"/>
            <a:ext cx="45719" cy="3276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341935"/>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7219" userDrawn="1">
          <p15:clr>
            <a:srgbClr val="FBAE40"/>
          </p15:clr>
        </p15:guide>
        <p15:guide id="3" pos="438" userDrawn="1">
          <p15:clr>
            <a:srgbClr val="FBAE40"/>
          </p15:clr>
        </p15:guide>
        <p15:guide id="4" orient="horz" pos="3884" userDrawn="1">
          <p15:clr>
            <a:srgbClr val="FBAE40"/>
          </p15:clr>
        </p15:guide>
        <p15:guide id="5" orient="horz" pos="572" userDrawn="1">
          <p15:clr>
            <a:srgbClr val="FBAE40"/>
          </p15:clr>
        </p15:guide>
        <p15:guide id="6"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B01B7B-B779-40E5-A0E1-7CBBDA04599E}" type="datetimeFigureOut">
              <a:rPr lang="zh-CN" altLang="en-US" smtClean="0"/>
              <a:t>2019/2/18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grpSp>
        <p:nvGrpSpPr>
          <p:cNvPr id="29" name="组合 28"/>
          <p:cNvGrpSpPr/>
          <p:nvPr userDrawn="1"/>
        </p:nvGrpSpPr>
        <p:grpSpPr>
          <a:xfrm>
            <a:off x="4542970" y="1550110"/>
            <a:ext cx="6270173" cy="3771080"/>
            <a:chOff x="2619831" y="1175654"/>
            <a:chExt cx="7496093" cy="4508387"/>
          </a:xfrm>
        </p:grpSpPr>
        <p:grpSp>
          <p:nvGrpSpPr>
            <p:cNvPr id="12" name="组合 11"/>
            <p:cNvGrpSpPr/>
            <p:nvPr userDrawn="1"/>
          </p:nvGrpSpPr>
          <p:grpSpPr>
            <a:xfrm>
              <a:off x="2619831" y="1175654"/>
              <a:ext cx="7496093" cy="943429"/>
              <a:chOff x="2859314" y="1030514"/>
              <a:chExt cx="7496093" cy="943429"/>
            </a:xfrm>
          </p:grpSpPr>
          <p:sp>
            <p:nvSpPr>
              <p:cNvPr id="10" name="圆角矩形 9"/>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FF7300"/>
                    </a:solidFill>
                  </a:rPr>
                  <a:t>CLICK TO ADD YOUR TEXT</a:t>
                </a:r>
              </a:p>
            </p:txBody>
          </p:sp>
          <p:sp>
            <p:nvSpPr>
              <p:cNvPr id="8" name="椭圆 7"/>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smtClean="0">
                    <a:latin typeface="汉仪圆叠体简" panose="02010609000101010101" pitchFamily="49" charset="-122"/>
                    <a:ea typeface="汉仪圆叠体简" panose="02010609000101010101" pitchFamily="49" charset="-122"/>
                  </a:rPr>
                  <a:t>1</a:t>
                </a:r>
                <a:endParaRPr lang="zh-CN" altLang="en-US" sz="3200" dirty="0" smtClean="0">
                  <a:latin typeface="汉仪圆叠体简" panose="02010609000101010101" pitchFamily="49" charset="-122"/>
                  <a:ea typeface="汉仪圆叠体简" panose="02010609000101010101" pitchFamily="49" charset="-122"/>
                </a:endParaRPr>
              </a:p>
            </p:txBody>
          </p:sp>
        </p:grpSp>
        <p:grpSp>
          <p:nvGrpSpPr>
            <p:cNvPr id="13" name="组合 12"/>
            <p:cNvGrpSpPr/>
            <p:nvPr userDrawn="1"/>
          </p:nvGrpSpPr>
          <p:grpSpPr>
            <a:xfrm>
              <a:off x="2619831" y="2363973"/>
              <a:ext cx="7496093" cy="943429"/>
              <a:chOff x="2859314" y="1030514"/>
              <a:chExt cx="7496093" cy="943429"/>
            </a:xfrm>
          </p:grpSpPr>
          <p:sp>
            <p:nvSpPr>
              <p:cNvPr id="14" name="圆角矩形 13"/>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558AB5"/>
                    </a:solidFill>
                    <a:effectLst/>
                    <a:uLnTx/>
                    <a:uFillTx/>
                    <a:latin typeface="+mn-lt"/>
                    <a:ea typeface="+mn-ea"/>
                  </a:rPr>
                  <a:t>CLICK TO ADD YOUR TEXT</a:t>
                </a:r>
              </a:p>
            </p:txBody>
          </p:sp>
          <p:sp>
            <p:nvSpPr>
              <p:cNvPr id="15" name="椭圆 14"/>
              <p:cNvSpPr/>
              <p:nvPr userDrawn="1"/>
            </p:nvSpPr>
            <p:spPr>
              <a:xfrm>
                <a:off x="2859314" y="1030514"/>
                <a:ext cx="943429" cy="943429"/>
              </a:xfrm>
              <a:prstGeom prst="ellipse">
                <a:avLst/>
              </a:prstGeom>
              <a:solidFill>
                <a:srgbClr val="558AB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3008085" y="1179285"/>
                <a:ext cx="645886" cy="645886"/>
              </a:xfrm>
              <a:prstGeom prst="ellipse">
                <a:avLst/>
              </a:prstGeom>
              <a:solidFill>
                <a:srgbClr val="558AB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2</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17" name="组合 16"/>
            <p:cNvGrpSpPr/>
            <p:nvPr userDrawn="1"/>
          </p:nvGrpSpPr>
          <p:grpSpPr>
            <a:xfrm>
              <a:off x="2619831" y="3552292"/>
              <a:ext cx="7496093" cy="943429"/>
              <a:chOff x="2859314" y="1030514"/>
              <a:chExt cx="7496093" cy="943429"/>
            </a:xfrm>
          </p:grpSpPr>
          <p:sp>
            <p:nvSpPr>
              <p:cNvPr id="18" name="圆角矩形 17"/>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C64242"/>
                    </a:solidFill>
                    <a:effectLst/>
                    <a:uLnTx/>
                    <a:uFillTx/>
                    <a:latin typeface="+mn-lt"/>
                    <a:ea typeface="+mn-ea"/>
                  </a:rPr>
                  <a:t>CLICK TO ADD YOUR TEXT</a:t>
                </a:r>
              </a:p>
            </p:txBody>
          </p:sp>
          <p:sp>
            <p:nvSpPr>
              <p:cNvPr id="19" name="椭圆 18"/>
              <p:cNvSpPr/>
              <p:nvPr userDrawn="1"/>
            </p:nvSpPr>
            <p:spPr>
              <a:xfrm>
                <a:off x="2859314" y="1030514"/>
                <a:ext cx="943429" cy="943429"/>
              </a:xfrm>
              <a:prstGeom prst="ellipse">
                <a:avLst/>
              </a:prstGeom>
              <a:solidFill>
                <a:srgbClr val="C6424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3008085" y="1179285"/>
                <a:ext cx="645886" cy="645886"/>
              </a:xfrm>
              <a:prstGeom prst="ellipse">
                <a:avLst/>
              </a:prstGeom>
              <a:solidFill>
                <a:srgbClr val="C6424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3</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21" name="组合 20"/>
            <p:cNvGrpSpPr/>
            <p:nvPr userDrawn="1"/>
          </p:nvGrpSpPr>
          <p:grpSpPr>
            <a:xfrm>
              <a:off x="2619831" y="4740612"/>
              <a:ext cx="7496093" cy="943429"/>
              <a:chOff x="2859314" y="1030514"/>
              <a:chExt cx="7496093" cy="943429"/>
            </a:xfrm>
          </p:grpSpPr>
          <p:sp>
            <p:nvSpPr>
              <p:cNvPr id="22" name="圆角矩形 21"/>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EFB600"/>
                    </a:solidFill>
                    <a:effectLst/>
                    <a:uLnTx/>
                    <a:uFillTx/>
                    <a:latin typeface="+mn-lt"/>
                    <a:ea typeface="+mn-ea"/>
                  </a:rPr>
                  <a:t>CLICK TO ADD YOUR TEXT</a:t>
                </a:r>
              </a:p>
            </p:txBody>
          </p:sp>
          <p:sp>
            <p:nvSpPr>
              <p:cNvPr id="23" name="椭圆 22"/>
              <p:cNvSpPr/>
              <p:nvPr userDrawn="1"/>
            </p:nvSpPr>
            <p:spPr>
              <a:xfrm>
                <a:off x="2859314" y="1030514"/>
                <a:ext cx="943429" cy="943429"/>
              </a:xfrm>
              <a:prstGeom prst="ellipse">
                <a:avLst/>
              </a:prstGeom>
              <a:solidFill>
                <a:srgbClr val="EFB6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3008085" y="1179285"/>
                <a:ext cx="645886" cy="645886"/>
              </a:xfrm>
              <a:prstGeom prst="ellipse">
                <a:avLst/>
              </a:prstGeom>
              <a:solidFill>
                <a:srgbClr val="EFB6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4</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sp>
        <p:nvSpPr>
          <p:cNvPr id="26" name="矩形 25"/>
          <p:cNvSpPr/>
          <p:nvPr userDrawn="1"/>
        </p:nvSpPr>
        <p:spPr>
          <a:xfrm>
            <a:off x="984992" y="2466154"/>
            <a:ext cx="2816797" cy="193899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8000" b="1" i="0" u="none" strike="noStrike" kern="1200" cap="none" spc="0" normalizeH="0" baseline="0" noProof="0" dirty="0" smtClean="0">
                <a:ln>
                  <a:noFill/>
                </a:ln>
                <a:solidFill>
                  <a:srgbClr val="FF7300"/>
                </a:solidFill>
                <a:effectLst/>
                <a:uLnTx/>
                <a:uFillTx/>
                <a:latin typeface="+mn-lt"/>
                <a:ea typeface="+mn-ea"/>
              </a:rPr>
              <a:t>目 录 </a:t>
            </a:r>
            <a:endParaRPr kumimoji="0" lang="en-US" altLang="zh-CN" sz="8000" b="1" i="0" u="none" strike="noStrike" kern="1200" cap="none" spc="0" normalizeH="0" baseline="0" noProof="0" dirty="0" smtClean="0">
              <a:ln>
                <a:noFill/>
              </a:ln>
              <a:solidFill>
                <a:srgbClr val="FF7300"/>
              </a:solidFill>
              <a:effectLst/>
              <a:uLnTx/>
              <a:uFillTx/>
              <a:latin typeface="+mn-lt"/>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smtClean="0">
                <a:ln>
                  <a:noFill/>
                </a:ln>
                <a:solidFill>
                  <a:schemeClr val="bg1">
                    <a:lumMod val="65000"/>
                  </a:schemeClr>
                </a:solidFill>
                <a:effectLst/>
                <a:uLnTx/>
                <a:uFillTx/>
                <a:latin typeface="+mn-lt"/>
                <a:ea typeface="+mn-ea"/>
              </a:rPr>
              <a:t>CONTENT</a:t>
            </a:r>
          </a:p>
        </p:txBody>
      </p:sp>
      <p:sp>
        <p:nvSpPr>
          <p:cNvPr id="25" name="直角三角形 24"/>
          <p:cNvSpPr/>
          <p:nvPr userDrawn="1"/>
        </p:nvSpPr>
        <p:spPr>
          <a:xfrm rot="5400000">
            <a:off x="-14514" y="-14514"/>
            <a:ext cx="2017485" cy="2017485"/>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userDrawn="1"/>
        </p:nvSpPr>
        <p:spPr>
          <a:xfrm rot="16200000">
            <a:off x="10189027" y="4856513"/>
            <a:ext cx="2016000" cy="2016000"/>
          </a:xfrm>
          <a:prstGeom prst="rtTriangle">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37986202"/>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7219">
          <p15:clr>
            <a:srgbClr val="FBAE40"/>
          </p15:clr>
        </p15:guide>
        <p15:guide id="3" pos="438">
          <p15:clr>
            <a:srgbClr val="FBAE40"/>
          </p15:clr>
        </p15:guide>
        <p15:guide id="4" orient="horz" pos="3884">
          <p15:clr>
            <a:srgbClr val="FBAE40"/>
          </p15:clr>
        </p15:guide>
        <p15:guide id="5" orient="horz" pos="436" userDrawn="1">
          <p15:clr>
            <a:srgbClr val="FBAE40"/>
          </p15:clr>
        </p15:guide>
        <p15:guide id="6"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B01B7B-B779-40E5-A0E1-7CBBDA04599E}" type="datetimeFigureOut">
              <a:rPr lang="zh-CN" altLang="en-US" smtClean="0"/>
              <a:t>2019/2/18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92368" y="6369046"/>
            <a:ext cx="1702708" cy="472974"/>
          </a:xfrm>
          <a:prstGeom prst="rect">
            <a:avLst/>
          </a:prstGeom>
        </p:spPr>
      </p:pic>
      <p:sp>
        <p:nvSpPr>
          <p:cNvPr id="26" name="矩形 25"/>
          <p:cNvSpPr/>
          <p:nvPr userDrawn="1"/>
        </p:nvSpPr>
        <p:spPr>
          <a:xfrm>
            <a:off x="717447" y="270597"/>
            <a:ext cx="6895670"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smtClean="0">
                <a:ln>
                  <a:noFill/>
                </a:ln>
                <a:solidFill>
                  <a:srgbClr val="FF7300"/>
                </a:solidFill>
                <a:effectLst/>
                <a:uLnTx/>
                <a:uFillTx/>
                <a:latin typeface="+mn-lt"/>
                <a:ea typeface="+mn-ea"/>
              </a:rPr>
              <a:t>CLICK TO ADD </a:t>
            </a:r>
            <a:r>
              <a:rPr kumimoji="0" lang="en-US" altLang="zh-CN" sz="4000" b="1" i="0" u="none" strike="noStrike" kern="1200" cap="none" spc="0" normalizeH="0" baseline="0" noProof="0" dirty="0" smtClean="0">
                <a:ln>
                  <a:noFill/>
                </a:ln>
                <a:solidFill>
                  <a:schemeClr val="tx1">
                    <a:lumMod val="50000"/>
                    <a:lumOff val="50000"/>
                  </a:schemeClr>
                </a:solidFill>
                <a:effectLst/>
                <a:uLnTx/>
                <a:uFillTx/>
                <a:latin typeface="+mn-lt"/>
                <a:ea typeface="+mn-ea"/>
              </a:rPr>
              <a:t>YOUR TEXT</a:t>
            </a:r>
          </a:p>
        </p:txBody>
      </p:sp>
      <p:sp>
        <p:nvSpPr>
          <p:cNvPr id="27" name="矩形 26"/>
          <p:cNvSpPr/>
          <p:nvPr userDrawn="1"/>
        </p:nvSpPr>
        <p:spPr>
          <a:xfrm>
            <a:off x="1" y="6356350"/>
            <a:ext cx="9694408"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11395302" y="6356350"/>
            <a:ext cx="831396"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717447" y="401224"/>
            <a:ext cx="45719" cy="82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rot="16200000">
            <a:off x="3988572" y="-2623159"/>
            <a:ext cx="45719" cy="712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7266229"/>
      </p:ext>
    </p:extLst>
  </p:cSld>
  <p:clrMapOvr>
    <a:masterClrMapping/>
  </p:clrMapOvr>
  <p:extLst>
    <p:ext uri="{DCECCB84-F9BA-43D5-87BE-67443E8EF086}">
      <p15:sldGuideLst xmlns:p15="http://schemas.microsoft.com/office/powerpoint/2012/main" xmlns="">
        <p15:guide id="1" orient="horz" pos="2160">
          <p15:clr>
            <a:srgbClr val="FBAE40"/>
          </p15:clr>
        </p15:guide>
        <p15:guide id="2" pos="7219">
          <p15:clr>
            <a:srgbClr val="FBAE40"/>
          </p15:clr>
        </p15:guide>
        <p15:guide id="3" pos="438">
          <p15:clr>
            <a:srgbClr val="FBAE40"/>
          </p15:clr>
        </p15:guide>
        <p15:guide id="4" orient="horz" pos="3884">
          <p15:clr>
            <a:srgbClr val="FBAE40"/>
          </p15:clr>
        </p15:guide>
        <p15:guide id="5" orient="horz" pos="572">
          <p15:clr>
            <a:srgbClr val="FBAE40"/>
          </p15:clr>
        </p15:guide>
        <p15:guide id="6"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直角三角形 1"/>
          <p:cNvSpPr/>
          <p:nvPr userDrawn="1"/>
        </p:nvSpPr>
        <p:spPr>
          <a:xfrm rot="5400000">
            <a:off x="-14514" y="-14514"/>
            <a:ext cx="2017485" cy="2017485"/>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B01B7B-B779-40E5-A0E1-7CBBDA04599E}" type="datetimeFigureOut">
              <a:rPr lang="zh-CN" altLang="en-US" smtClean="0"/>
              <a:t>2019/2/18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sp>
        <p:nvSpPr>
          <p:cNvPr id="12" name="直角三角形 11"/>
          <p:cNvSpPr/>
          <p:nvPr userDrawn="1"/>
        </p:nvSpPr>
        <p:spPr>
          <a:xfrm rot="16200000">
            <a:off x="10189027" y="4856513"/>
            <a:ext cx="2016000" cy="2016000"/>
          </a:xfrm>
          <a:prstGeom prst="rtTriangle">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3112531"/>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7219">
          <p15:clr>
            <a:srgbClr val="FBAE40"/>
          </p15:clr>
        </p15:guide>
        <p15:guide id="3" pos="438">
          <p15:clr>
            <a:srgbClr val="FBAE40"/>
          </p15:clr>
        </p15:guide>
        <p15:guide id="4" orient="horz" pos="3884">
          <p15:clr>
            <a:srgbClr val="FBAE40"/>
          </p15:clr>
        </p15:guide>
        <p15:guide id="5" orient="horz" pos="572">
          <p15:clr>
            <a:srgbClr val="FBAE40"/>
          </p15:clr>
        </p15:guide>
        <p15:guide id="6"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11B01B7B-B779-40E5-A0E1-7CBBDA04599E}" type="datetimeFigureOut">
              <a:rPr lang="zh-CN" altLang="en-US" smtClean="0"/>
              <a:t>2019/2/18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
        <p:nvSpPr>
          <p:cNvPr id="7" name="直角三角形 6"/>
          <p:cNvSpPr/>
          <p:nvPr userDrawn="1"/>
        </p:nvSpPr>
        <p:spPr>
          <a:xfrm rot="5400000">
            <a:off x="-14514" y="-14514"/>
            <a:ext cx="2017485" cy="2017485"/>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userDrawn="1"/>
        </p:nvSpPr>
        <p:spPr>
          <a:xfrm rot="16200000">
            <a:off x="10189027" y="4856513"/>
            <a:ext cx="2016000" cy="2016000"/>
          </a:xfrm>
          <a:prstGeom prst="rtTriangle">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414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1B01B7B-B779-40E5-A0E1-7CBBDA04599E}" type="datetimeFigureOut">
              <a:rPr lang="zh-CN" altLang="en-US" smtClean="0"/>
              <a:t>2019/2/18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2125362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1B01B7B-B779-40E5-A0E1-7CBBDA04599E}" type="datetimeFigureOut">
              <a:rPr lang="zh-CN" altLang="en-US" smtClean="0"/>
              <a:t>2019/2/18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529557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1B01B7B-B779-40E5-A0E1-7CBBDA04599E}" type="datetimeFigureOut">
              <a:rPr lang="zh-CN" altLang="en-US" smtClean="0"/>
              <a:t>2019/2/18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164028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01B7B-B779-40E5-A0E1-7CBBDA04599E}" type="datetimeFigureOut">
              <a:rPr lang="zh-CN" altLang="en-US" smtClean="0"/>
              <a:t>2019/2/18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84071358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62" r:id="rId4"/>
    <p:sldLayoutId id="2147483663"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5" r:id="rId16"/>
    <p:sldLayoutId id="214748366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6"/>
          <p:cNvSpPr>
            <a:spLocks noChangeArrowheads="1"/>
          </p:cNvSpPr>
          <p:nvPr/>
        </p:nvSpPr>
        <p:spPr bwMode="auto">
          <a:xfrm>
            <a:off x="0" y="2571750"/>
            <a:ext cx="1296988"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1" name="矩形 7"/>
          <p:cNvSpPr>
            <a:spLocks noChangeArrowheads="1"/>
          </p:cNvSpPr>
          <p:nvPr/>
        </p:nvSpPr>
        <p:spPr bwMode="auto">
          <a:xfrm>
            <a:off x="11023600" y="2571750"/>
            <a:ext cx="1168400"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3076" name="文本框 13"/>
          <p:cNvSpPr>
            <a:spLocks noChangeArrowheads="1"/>
          </p:cNvSpPr>
          <p:nvPr/>
        </p:nvSpPr>
        <p:spPr bwMode="auto">
          <a:xfrm>
            <a:off x="130175" y="2713038"/>
            <a:ext cx="12192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charset="0"/>
              <a:buNone/>
            </a:pPr>
            <a:r>
              <a:rPr lang="zh-CN" altLang="en-US" sz="6000" b="1" dirty="0" smtClean="0">
                <a:solidFill>
                  <a:schemeClr val="tx2"/>
                </a:solidFill>
                <a:latin typeface="微软雅黑" pitchFamily="34" charset="-122"/>
                <a:ea typeface="微软雅黑" pitchFamily="34" charset="-122"/>
                <a:sym typeface="微软雅黑" pitchFamily="34" charset="-122"/>
              </a:rPr>
              <a:t>商业伦理与社会责任</a:t>
            </a:r>
            <a:endParaRPr lang="en-US" altLang="zh-CN" sz="6000" b="1" dirty="0">
              <a:solidFill>
                <a:schemeClr val="tx2"/>
              </a:solidFill>
              <a:latin typeface="微软雅黑" pitchFamily="34" charset="-122"/>
              <a:ea typeface="微软雅黑" pitchFamily="34" charset="-122"/>
              <a:sym typeface="微软雅黑" pitchFamily="34" charset="-122"/>
            </a:endParaRPr>
          </a:p>
        </p:txBody>
      </p:sp>
      <p:sp>
        <p:nvSpPr>
          <p:cNvPr id="2053" name="矩形 26"/>
          <p:cNvSpPr>
            <a:spLocks noChangeArrowheads="1"/>
          </p:cNvSpPr>
          <p:nvPr/>
        </p:nvSpPr>
        <p:spPr bwMode="auto">
          <a:xfrm>
            <a:off x="1628775" y="5699125"/>
            <a:ext cx="530225"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4" name="矩形 27"/>
          <p:cNvSpPr>
            <a:spLocks noChangeArrowheads="1"/>
          </p:cNvSpPr>
          <p:nvPr/>
        </p:nvSpPr>
        <p:spPr bwMode="auto">
          <a:xfrm>
            <a:off x="2325688"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5" name="矩形 28"/>
          <p:cNvSpPr>
            <a:spLocks noChangeArrowheads="1"/>
          </p:cNvSpPr>
          <p:nvPr/>
        </p:nvSpPr>
        <p:spPr bwMode="auto">
          <a:xfrm>
            <a:off x="2941638"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6" name="等腰三角形 46"/>
          <p:cNvSpPr>
            <a:spLocks noChangeArrowheads="1"/>
          </p:cNvSpPr>
          <p:nvPr/>
        </p:nvSpPr>
        <p:spPr bwMode="auto">
          <a:xfrm>
            <a:off x="3640138" y="5645150"/>
            <a:ext cx="950912"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7" name="等腰三角形 47"/>
          <p:cNvSpPr>
            <a:spLocks noChangeArrowheads="1"/>
          </p:cNvSpPr>
          <p:nvPr/>
        </p:nvSpPr>
        <p:spPr bwMode="auto">
          <a:xfrm>
            <a:off x="4759325" y="6118225"/>
            <a:ext cx="739775"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8" name="等腰三角形 48"/>
          <p:cNvSpPr>
            <a:spLocks noChangeArrowheads="1"/>
          </p:cNvSpPr>
          <p:nvPr/>
        </p:nvSpPr>
        <p:spPr bwMode="auto">
          <a:xfrm>
            <a:off x="5702300"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9" name="矩形 49"/>
          <p:cNvSpPr>
            <a:spLocks noChangeArrowheads="1"/>
          </p:cNvSpPr>
          <p:nvPr/>
        </p:nvSpPr>
        <p:spPr bwMode="auto">
          <a:xfrm>
            <a:off x="6750050" y="5699125"/>
            <a:ext cx="528638"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0" name="矩形 50"/>
          <p:cNvSpPr>
            <a:spLocks noChangeArrowheads="1"/>
          </p:cNvSpPr>
          <p:nvPr/>
        </p:nvSpPr>
        <p:spPr bwMode="auto">
          <a:xfrm>
            <a:off x="7445375"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1" name="矩形 51"/>
          <p:cNvSpPr>
            <a:spLocks noChangeArrowheads="1"/>
          </p:cNvSpPr>
          <p:nvPr/>
        </p:nvSpPr>
        <p:spPr bwMode="auto">
          <a:xfrm>
            <a:off x="8061325"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2" name="等腰三角形 52"/>
          <p:cNvSpPr>
            <a:spLocks noChangeArrowheads="1"/>
          </p:cNvSpPr>
          <p:nvPr/>
        </p:nvSpPr>
        <p:spPr bwMode="auto">
          <a:xfrm>
            <a:off x="8759825" y="5645150"/>
            <a:ext cx="950913"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3" name="等腰三角形 53"/>
          <p:cNvSpPr>
            <a:spLocks noChangeArrowheads="1"/>
          </p:cNvSpPr>
          <p:nvPr/>
        </p:nvSpPr>
        <p:spPr bwMode="auto">
          <a:xfrm>
            <a:off x="9879013" y="6118225"/>
            <a:ext cx="741362"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4" name="等腰三角形 54"/>
          <p:cNvSpPr>
            <a:spLocks noChangeArrowheads="1"/>
          </p:cNvSpPr>
          <p:nvPr/>
        </p:nvSpPr>
        <p:spPr bwMode="auto">
          <a:xfrm>
            <a:off x="10821988"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5" name="等腰三角形 55"/>
          <p:cNvSpPr>
            <a:spLocks noChangeArrowheads="1"/>
          </p:cNvSpPr>
          <p:nvPr/>
        </p:nvSpPr>
        <p:spPr bwMode="auto">
          <a:xfrm>
            <a:off x="650875"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Tree>
    <p:extLst>
      <p:ext uri="{BB962C8B-B14F-4D97-AF65-F5344CB8AC3E}">
        <p14:creationId xmlns:p14="http://schemas.microsoft.com/office/powerpoint/2010/main" val="1748058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6"/>
                                        </p:tgtEl>
                                        <p:attrNameLst>
                                          <p:attrName>style.visibility</p:attrName>
                                        </p:attrNameLst>
                                      </p:cBhvr>
                                      <p:to>
                                        <p:strVal val="visible"/>
                                      </p:to>
                                    </p:set>
                                    <p:animEffect>
                                      <p:cBhvr>
                                        <p:cTn id="7" dur="1000"/>
                                        <p:tgtEl>
                                          <p:spTgt spid="3076"/>
                                        </p:tgtEl>
                                      </p:cBhvr>
                                    </p:animEffect>
                                    <p:anim calcmode="lin" valueType="num">
                                      <p:cBhvr>
                                        <p:cTn id="8" dur="1000" fill="hold"/>
                                        <p:tgtEl>
                                          <p:spTgt spid="3076"/>
                                        </p:tgtEl>
                                        <p:attrNameLst>
                                          <p:attrName>ppt_x</p:attrName>
                                        </p:attrNameLst>
                                      </p:cBhvr>
                                      <p:tavLst>
                                        <p:tav tm="0">
                                          <p:val>
                                            <p:strVal val="#ppt_x"/>
                                          </p:val>
                                        </p:tav>
                                        <p:tav tm="100000">
                                          <p:val>
                                            <p:strVal val="#ppt_x"/>
                                          </p:val>
                                        </p:tav>
                                      </p:tavLst>
                                    </p:anim>
                                    <p:anim calcmode="lin" valueType="num">
                                      <p:cBhvr>
                                        <p:cTn id="9"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商业伦理概述</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2208" y="1529897"/>
            <a:ext cx="8197850" cy="5117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4578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09600" y="274638"/>
            <a:ext cx="10972800" cy="1016000"/>
          </a:xfrm>
        </p:spPr>
        <p:txBody>
          <a:bodyPr/>
          <a:lstStyle/>
          <a:p>
            <a:pPr eaLnBrk="1" hangingPunct="1"/>
            <a:r>
              <a:rPr lang="zh-CN" altLang="en-US" sz="4000" smtClean="0"/>
              <a:t>美国</a:t>
            </a:r>
            <a:r>
              <a:rPr lang="zh-CN" sz="4000" smtClean="0"/>
              <a:t>公司丑闻备忘录</a:t>
            </a:r>
          </a:p>
        </p:txBody>
      </p:sp>
      <p:sp>
        <p:nvSpPr>
          <p:cNvPr id="17411" name="Rectangle 3"/>
          <p:cNvSpPr>
            <a:spLocks noGrp="1" noChangeArrowheads="1"/>
          </p:cNvSpPr>
          <p:nvPr>
            <p:ph type="body" idx="1"/>
          </p:nvPr>
        </p:nvSpPr>
        <p:spPr>
          <a:xfrm>
            <a:off x="624417" y="2133601"/>
            <a:ext cx="10972800" cy="4525963"/>
          </a:xfrm>
        </p:spPr>
        <p:txBody>
          <a:bodyPr>
            <a:normAutofit fontScale="92500"/>
          </a:bodyPr>
          <a:lstStyle/>
          <a:p>
            <a:pPr eaLnBrk="1" hangingPunct="1">
              <a:lnSpc>
                <a:spcPct val="90000"/>
              </a:lnSpc>
            </a:pPr>
            <a:r>
              <a:rPr lang="zh-CN" sz="2400" dirty="0" smtClean="0">
                <a:solidFill>
                  <a:srgbClr val="FF0000"/>
                </a:solidFill>
                <a:latin typeface="宋体" pitchFamily="2" charset="-122"/>
              </a:rPr>
              <a:t>安达信会计事务所</a:t>
            </a:r>
            <a:r>
              <a:rPr lang="zh-CN" sz="2400" dirty="0" smtClean="0">
                <a:latin typeface="宋体" pitchFamily="2" charset="-122"/>
              </a:rPr>
              <a:t>：销毁为安然做审计时的相关文件，并为其在安然、环球电讯、奎斯特通讯和世界电信的财务审计上的漏洞辩解。被指控犯有妨碍司法罪。</a:t>
            </a:r>
          </a:p>
          <a:p>
            <a:pPr eaLnBrk="1" hangingPunct="1">
              <a:lnSpc>
                <a:spcPct val="90000"/>
              </a:lnSpc>
            </a:pPr>
            <a:r>
              <a:rPr lang="zh-CN" sz="2400" dirty="0" smtClean="0">
                <a:solidFill>
                  <a:srgbClr val="FF0000"/>
                </a:solidFill>
                <a:latin typeface="宋体" pitchFamily="2" charset="-122"/>
              </a:rPr>
              <a:t>德勤会计事务所</a:t>
            </a:r>
            <a:r>
              <a:rPr lang="zh-CN" sz="2400" dirty="0" smtClean="0">
                <a:latin typeface="宋体" pitchFamily="2" charset="-122"/>
              </a:rPr>
              <a:t>：德勤向</a:t>
            </a:r>
            <a:r>
              <a:rPr lang="zh-CN" altLang="zh-CN" sz="2400" dirty="0" smtClean="0">
                <a:latin typeface="宋体" pitchFamily="2" charset="-122"/>
              </a:rPr>
              <a:t>A</a:t>
            </a:r>
            <a:r>
              <a:rPr lang="zh-CN" altLang="zh-CN" sz="2400" dirty="0" smtClean="0"/>
              <a:t>delphia</a:t>
            </a:r>
            <a:r>
              <a:rPr lang="zh-CN" sz="2400" dirty="0" smtClean="0">
                <a:latin typeface="宋体" pitchFamily="2" charset="-122"/>
              </a:rPr>
              <a:t>的审计委员会隐瞒创始人里加斯家族使用公司赊账购买公司股票的真相。这是导致</a:t>
            </a:r>
            <a:r>
              <a:rPr lang="zh-CN" altLang="zh-CN" sz="2400" dirty="0" smtClean="0">
                <a:latin typeface="宋体" pitchFamily="2" charset="-122"/>
              </a:rPr>
              <a:t>A</a:t>
            </a:r>
            <a:r>
              <a:rPr lang="zh-CN" altLang="zh-CN" sz="2400" dirty="0" smtClean="0"/>
              <a:t>delphia</a:t>
            </a:r>
            <a:r>
              <a:rPr lang="zh-CN" sz="2400" dirty="0" smtClean="0">
                <a:latin typeface="宋体" pitchFamily="2" charset="-122"/>
              </a:rPr>
              <a:t>债务已达３１亿美元的重要因素。</a:t>
            </a:r>
          </a:p>
          <a:p>
            <a:pPr eaLnBrk="1" hangingPunct="1">
              <a:lnSpc>
                <a:spcPct val="90000"/>
              </a:lnSpc>
            </a:pPr>
            <a:r>
              <a:rPr lang="zh-CN" sz="2400" dirty="0" smtClean="0">
                <a:solidFill>
                  <a:srgbClr val="FF0000"/>
                </a:solidFill>
                <a:latin typeface="宋体" pitchFamily="2" charset="-122"/>
              </a:rPr>
              <a:t>安永会计事务所</a:t>
            </a:r>
            <a:r>
              <a:rPr lang="zh-CN" sz="2400" dirty="0" smtClean="0">
                <a:latin typeface="宋体" pitchFamily="2" charset="-122"/>
              </a:rPr>
              <a:t>：与客户</a:t>
            </a:r>
            <a:r>
              <a:rPr lang="zh-CN" altLang="zh-CN" sz="2400" dirty="0" smtClean="0">
                <a:latin typeface="宋体" pitchFamily="2" charset="-122"/>
              </a:rPr>
              <a:t>People Soft</a:t>
            </a:r>
            <a:r>
              <a:rPr lang="zh-CN" sz="2400" dirty="0" smtClean="0">
                <a:latin typeface="宋体" pitchFamily="2" charset="-122"/>
              </a:rPr>
              <a:t>签定软件营销协议，违反了审计独立原则。美国证券交易委员要求安永归还</a:t>
            </a:r>
            <a:r>
              <a:rPr lang="zh-CN" altLang="zh-CN" sz="2400" dirty="0" smtClean="0">
                <a:latin typeface="宋体" pitchFamily="2" charset="-122"/>
              </a:rPr>
              <a:t>People Soft </a:t>
            </a:r>
            <a:r>
              <a:rPr lang="zh-CN" sz="2400" dirty="0" smtClean="0">
                <a:latin typeface="宋体" pitchFamily="2" charset="-122"/>
              </a:rPr>
              <a:t>１９９４年至２０００年支付的审计费用。除此之外，美国证交会还在细查安永为冠群电脑公司等其他公司所做的审计业务。</a:t>
            </a:r>
            <a:endParaRPr lang="en-US" altLang="zh-CN" sz="2400" dirty="0" smtClean="0">
              <a:latin typeface="宋体" pitchFamily="2" charset="-122"/>
            </a:endParaRPr>
          </a:p>
          <a:p>
            <a:r>
              <a:rPr lang="zh-CN" altLang="en-US" sz="2400" dirty="0">
                <a:latin typeface="宋体" pitchFamily="2" charset="-122"/>
              </a:rPr>
              <a:t>毕马威会计事务所：毕马威为其客户施乐公司虚报收入。同时，毕马威还向其审计客户</a:t>
            </a:r>
            <a:r>
              <a:rPr lang="en-US" altLang="zh-CN" sz="2400" dirty="0">
                <a:latin typeface="宋体" pitchFamily="2" charset="-122"/>
              </a:rPr>
              <a:t>AIM</a:t>
            </a:r>
            <a:r>
              <a:rPr lang="zh-CN" altLang="en-US" sz="2400" dirty="0">
                <a:latin typeface="宋体" pitchFamily="2" charset="-122"/>
              </a:rPr>
              <a:t>投资共同基金</a:t>
            </a:r>
            <a:r>
              <a:rPr lang="en-US" altLang="zh-CN" sz="2400" dirty="0">
                <a:latin typeface="宋体" pitchFamily="2" charset="-122"/>
              </a:rPr>
              <a:t>2500</a:t>
            </a:r>
            <a:r>
              <a:rPr lang="zh-CN" altLang="en-US" sz="2400" dirty="0">
                <a:latin typeface="宋体" pitchFamily="2" charset="-122"/>
              </a:rPr>
              <a:t>万美元，违反了审计独立原则。毕马威并不承认罪行，但同意采取措施避免今后对其客户公司的投资。</a:t>
            </a:r>
          </a:p>
          <a:p>
            <a:r>
              <a:rPr lang="zh-CN" altLang="en-US" sz="2400" dirty="0">
                <a:latin typeface="宋体" pitchFamily="2" charset="-122"/>
              </a:rPr>
              <a:t>普华永道会计事务所：为Ｍ</a:t>
            </a:r>
            <a:r>
              <a:rPr lang="en-US" altLang="zh-CN" sz="2400" dirty="0" err="1">
                <a:latin typeface="宋体" pitchFamily="2" charset="-122"/>
              </a:rPr>
              <a:t>icro</a:t>
            </a:r>
            <a:r>
              <a:rPr lang="en-US" altLang="zh-CN" sz="2400" dirty="0">
                <a:latin typeface="宋体" pitchFamily="2" charset="-122"/>
              </a:rPr>
              <a:t> Strategy</a:t>
            </a:r>
            <a:r>
              <a:rPr lang="zh-CN" altLang="en-US" sz="2400" dirty="0">
                <a:latin typeface="宋体" pitchFamily="2" charset="-122"/>
              </a:rPr>
              <a:t>做审计时，虚报该公司收入并且对美国证交会指控的罪行不予承认</a:t>
            </a:r>
            <a:r>
              <a:rPr lang="zh-CN" altLang="en-US" sz="2400" dirty="0" smtClean="0">
                <a:latin typeface="宋体" pitchFamily="2" charset="-122"/>
              </a:rPr>
              <a:t>。</a:t>
            </a:r>
            <a:r>
              <a:rPr lang="zh-CN" sz="2400" dirty="0" smtClean="0">
                <a:latin typeface="宋体" pitchFamily="2" charset="-122"/>
              </a:rPr>
              <a:t> </a:t>
            </a:r>
            <a:endParaRPr lang="zh-CN" altLang="zh-CN" sz="2400" dirty="0" smtClean="0"/>
          </a:p>
        </p:txBody>
      </p:sp>
      <p:sp>
        <p:nvSpPr>
          <p:cNvPr id="2" name="矩形 1"/>
          <p:cNvSpPr/>
          <p:nvPr/>
        </p:nvSpPr>
        <p:spPr>
          <a:xfrm>
            <a:off x="4751917" y="1350060"/>
            <a:ext cx="2037737" cy="646331"/>
          </a:xfrm>
          <a:prstGeom prst="rect">
            <a:avLst/>
          </a:prstGeom>
        </p:spPr>
        <p:txBody>
          <a:bodyPr wrap="none">
            <a:spAutoFit/>
          </a:bodyPr>
          <a:lstStyle/>
          <a:p>
            <a:pPr fontAlgn="auto">
              <a:spcBef>
                <a:spcPts val="0"/>
              </a:spcBef>
              <a:spcAft>
                <a:spcPts val="0"/>
              </a:spcAft>
              <a:defRPr/>
            </a:pPr>
            <a:r>
              <a:rPr lang="zh-CN" altLang="en-US" sz="3600" b="1" kern="0" dirty="0">
                <a:solidFill>
                  <a:srgbClr val="000000"/>
                </a:solidFill>
                <a:latin typeface="Arial"/>
                <a:ea typeface="宋体"/>
              </a:rPr>
              <a:t>会计行业</a:t>
            </a:r>
            <a:endParaRPr lang="zh-CN" altLang="en-US" dirty="0">
              <a:solidFill>
                <a:srgbClr val="000000"/>
              </a:solidFill>
              <a:latin typeface="Arial"/>
              <a:ea typeface="宋体"/>
            </a:endParaRPr>
          </a:p>
        </p:txBody>
      </p:sp>
    </p:spTree>
    <p:extLst>
      <p:ext uri="{BB962C8B-B14F-4D97-AF65-F5344CB8AC3E}">
        <p14:creationId xmlns:p14="http://schemas.microsoft.com/office/powerpoint/2010/main" val="1565119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sz="4000" smtClean="0"/>
              <a:t>能源行业</a:t>
            </a:r>
          </a:p>
        </p:txBody>
      </p:sp>
      <p:sp>
        <p:nvSpPr>
          <p:cNvPr id="19459" name="Rectangle 3"/>
          <p:cNvSpPr>
            <a:spLocks noGrp="1" noChangeArrowheads="1"/>
          </p:cNvSpPr>
          <p:nvPr>
            <p:ph type="body" idx="1"/>
          </p:nvPr>
        </p:nvSpPr>
        <p:spPr>
          <a:xfrm>
            <a:off x="624417" y="1744663"/>
            <a:ext cx="10972800" cy="5105400"/>
          </a:xfrm>
        </p:spPr>
        <p:txBody>
          <a:bodyPr/>
          <a:lstStyle/>
          <a:p>
            <a:pPr eaLnBrk="1" hangingPunct="1"/>
            <a:r>
              <a:rPr lang="zh-CN" sz="2200" dirty="0">
                <a:solidFill>
                  <a:srgbClr val="FF0000"/>
                </a:solidFill>
                <a:latin typeface="宋体" pitchFamily="2" charset="-122"/>
              </a:rPr>
              <a:t>ＣＭＳ能源公司</a:t>
            </a:r>
            <a:r>
              <a:rPr lang="zh-CN" sz="2200" dirty="0">
                <a:latin typeface="宋体" pitchFamily="2" charset="-122"/>
              </a:rPr>
              <a:t>：在和其他能源批发商做买卖时，虚报其２０００年的总收入为１０亿美元，虚报２００１年总收入为４０亿美元。美国司法部、商品期货交易委员会和联邦能源管制委员会对此案进行调查。</a:t>
            </a:r>
          </a:p>
          <a:p>
            <a:pPr eaLnBrk="1" hangingPunct="1"/>
            <a:r>
              <a:rPr lang="zh-CN" sz="2200" dirty="0">
                <a:solidFill>
                  <a:srgbClr val="FF0000"/>
                </a:solidFill>
                <a:latin typeface="宋体" pitchFamily="2" charset="-122"/>
              </a:rPr>
              <a:t>Ｄ</a:t>
            </a:r>
            <a:r>
              <a:rPr lang="zh-CN" altLang="zh-CN" sz="2200" dirty="0">
                <a:solidFill>
                  <a:srgbClr val="FF0000"/>
                </a:solidFill>
                <a:latin typeface="宋体" pitchFamily="2" charset="-122"/>
              </a:rPr>
              <a:t>ynergy</a:t>
            </a:r>
            <a:r>
              <a:rPr lang="zh-CN" sz="2200" dirty="0">
                <a:solidFill>
                  <a:srgbClr val="FF0000"/>
                </a:solidFill>
                <a:latin typeface="宋体" pitchFamily="2" charset="-122"/>
              </a:rPr>
              <a:t>能源公司</a:t>
            </a:r>
            <a:r>
              <a:rPr lang="zh-CN" sz="2200" dirty="0">
                <a:latin typeface="宋体" pitchFamily="2" charset="-122"/>
              </a:rPr>
              <a:t>：虚报其年收入，并且在进行一项天然气交易时，虚报其可投入运转的现金流量。</a:t>
            </a:r>
            <a:r>
              <a:rPr lang="zh-CN" sz="2400" dirty="0" smtClean="0">
                <a:latin typeface="楷体_GB2312" pitchFamily="49" charset="-122"/>
                <a:ea typeface="楷体_GB2312" pitchFamily="49" charset="-122"/>
              </a:rPr>
              <a:t> </a:t>
            </a:r>
          </a:p>
          <a:p>
            <a:pPr eaLnBrk="1" hangingPunct="1"/>
            <a:r>
              <a:rPr lang="zh-CN" sz="2200" dirty="0">
                <a:solidFill>
                  <a:srgbClr val="FF0000"/>
                </a:solidFill>
                <a:latin typeface="宋体" pitchFamily="2" charset="-122"/>
                <a:sym typeface="Arial" pitchFamily="34" charset="0"/>
              </a:rPr>
              <a:t>安然公司</a:t>
            </a:r>
            <a:r>
              <a:rPr lang="zh-CN" sz="2400" dirty="0" smtClean="0">
                <a:latin typeface="楷体_GB2312" pitchFamily="49" charset="-122"/>
                <a:ea typeface="楷体_GB2312" pitchFamily="49" charset="-122"/>
              </a:rPr>
              <a:t>：</a:t>
            </a:r>
            <a:r>
              <a:rPr lang="zh-CN" sz="2200" dirty="0">
                <a:latin typeface="宋体" pitchFamily="2" charset="-122"/>
              </a:rPr>
              <a:t>做假账、违反会计公开原则以虚报收入。 </a:t>
            </a:r>
          </a:p>
          <a:p>
            <a:pPr eaLnBrk="1" hangingPunct="1"/>
            <a:r>
              <a:rPr lang="zh-CN" sz="2200" dirty="0">
                <a:solidFill>
                  <a:srgbClr val="FF0000"/>
                </a:solidFill>
                <a:latin typeface="宋体" pitchFamily="2" charset="-122"/>
              </a:rPr>
              <a:t>Ｈ</a:t>
            </a:r>
            <a:r>
              <a:rPr lang="zh-CN" altLang="zh-CN" sz="2200" dirty="0">
                <a:solidFill>
                  <a:srgbClr val="FF0000"/>
                </a:solidFill>
                <a:latin typeface="宋体" pitchFamily="2" charset="-122"/>
              </a:rPr>
              <a:t>alliburton</a:t>
            </a:r>
            <a:r>
              <a:rPr lang="zh-CN" sz="2200" dirty="0">
                <a:solidFill>
                  <a:srgbClr val="FF0000"/>
                </a:solidFill>
                <a:latin typeface="宋体" pitchFamily="2" charset="-122"/>
              </a:rPr>
              <a:t>石油服务公司</a:t>
            </a:r>
            <a:r>
              <a:rPr lang="zh-CN" sz="2400" dirty="0" smtClean="0">
                <a:latin typeface="楷体_GB2312" pitchFamily="49" charset="-122"/>
                <a:ea typeface="楷体_GB2312" pitchFamily="49" charset="-122"/>
              </a:rPr>
              <a:t>：</a:t>
            </a:r>
            <a:r>
              <a:rPr lang="zh-CN" sz="2200" dirty="0">
                <a:latin typeface="宋体" pitchFamily="2" charset="-122"/>
              </a:rPr>
              <a:t>将施工超支开销记入收益报表当中，而不考虑到客户是否愿意支付超出预算的花费。</a:t>
            </a:r>
          </a:p>
          <a:p>
            <a:r>
              <a:rPr lang="zh-CN" altLang="zh-CN" sz="2200" dirty="0">
                <a:solidFill>
                  <a:srgbClr val="FF0000"/>
                </a:solidFill>
                <a:latin typeface="宋体" pitchFamily="2" charset="-122"/>
              </a:rPr>
              <a:t>Reliant</a:t>
            </a:r>
            <a:r>
              <a:rPr lang="zh-CN" sz="2200" dirty="0">
                <a:solidFill>
                  <a:srgbClr val="FF0000"/>
                </a:solidFill>
                <a:latin typeface="宋体" pitchFamily="2" charset="-122"/>
              </a:rPr>
              <a:t>资源公司</a:t>
            </a:r>
            <a:r>
              <a:rPr lang="zh-CN" sz="2200" dirty="0">
                <a:latin typeface="宋体" pitchFamily="2" charset="-122"/>
              </a:rPr>
              <a:t>：在决定公司的一些现金套利交易应当按照市场价格做账后，重新公布其２００１年两个季度的收益。 </a:t>
            </a:r>
          </a:p>
        </p:txBody>
      </p:sp>
    </p:spTree>
    <p:extLst>
      <p:ext uri="{BB962C8B-B14F-4D97-AF65-F5344CB8AC3E}">
        <p14:creationId xmlns:p14="http://schemas.microsoft.com/office/powerpoint/2010/main" val="2292786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sz="4400" smtClean="0"/>
              <a:t>软件行业</a:t>
            </a:r>
          </a:p>
        </p:txBody>
      </p:sp>
      <p:sp>
        <p:nvSpPr>
          <p:cNvPr id="20483" name="Rectangle 3"/>
          <p:cNvSpPr>
            <a:spLocks noGrp="1" noChangeArrowheads="1"/>
          </p:cNvSpPr>
          <p:nvPr>
            <p:ph type="body" idx="1"/>
          </p:nvPr>
        </p:nvSpPr>
        <p:spPr/>
        <p:txBody>
          <a:bodyPr/>
          <a:lstStyle/>
          <a:p>
            <a:pPr eaLnBrk="1" hangingPunct="1"/>
            <a:r>
              <a:rPr lang="zh-CN" altLang="en-US" sz="3200" smtClean="0">
                <a:solidFill>
                  <a:srgbClr val="FF0000"/>
                </a:solidFill>
              </a:rPr>
              <a:t>冠群电脑公司</a:t>
            </a:r>
            <a:r>
              <a:rPr lang="zh-CN" altLang="en-US" sz="3200" smtClean="0"/>
              <a:t>：虚报其1998年的总收入，以至冠群股票价格上涨。而此举正值冠群嘉奖三位高层经理10亿美元股票之时。</a:t>
            </a:r>
          </a:p>
          <a:p>
            <a:pPr eaLnBrk="1" hangingPunct="1"/>
            <a:r>
              <a:rPr lang="zh-CN" altLang="en-US" sz="3200" smtClean="0">
                <a:solidFill>
                  <a:srgbClr val="FF0000"/>
                </a:solidFill>
              </a:rPr>
              <a:t>美国网络联盟公司</a:t>
            </a:r>
            <a:r>
              <a:rPr lang="zh-CN" altLang="en-US" sz="3200" smtClean="0"/>
              <a:t>：被指控做假账，在1998年至2000年的账面上缩小开支或增加收入。</a:t>
            </a:r>
          </a:p>
        </p:txBody>
      </p:sp>
    </p:spTree>
    <p:extLst>
      <p:ext uri="{BB962C8B-B14F-4D97-AF65-F5344CB8AC3E}">
        <p14:creationId xmlns:p14="http://schemas.microsoft.com/office/powerpoint/2010/main" val="399687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sz="4000" smtClean="0"/>
              <a:t>电信行业</a:t>
            </a:r>
          </a:p>
        </p:txBody>
      </p:sp>
      <p:sp>
        <p:nvSpPr>
          <p:cNvPr id="21507" name="Rectangle 3"/>
          <p:cNvSpPr>
            <a:spLocks noGrp="1" noChangeArrowheads="1"/>
          </p:cNvSpPr>
          <p:nvPr>
            <p:ph type="body" idx="1"/>
          </p:nvPr>
        </p:nvSpPr>
        <p:spPr>
          <a:xfrm>
            <a:off x="624417" y="1700214"/>
            <a:ext cx="10972800" cy="4954587"/>
          </a:xfrm>
        </p:spPr>
        <p:txBody>
          <a:bodyPr/>
          <a:lstStyle/>
          <a:p>
            <a:pPr eaLnBrk="1" hangingPunct="1">
              <a:lnSpc>
                <a:spcPct val="90000"/>
              </a:lnSpc>
            </a:pPr>
            <a:r>
              <a:rPr lang="zh-CN" sz="2800" smtClean="0">
                <a:solidFill>
                  <a:srgbClr val="FF0000"/>
                </a:solidFill>
                <a:latin typeface="宋体" pitchFamily="2" charset="-122"/>
              </a:rPr>
              <a:t>环球电讯</a:t>
            </a:r>
            <a:r>
              <a:rPr lang="zh-CN" sz="2800" smtClean="0">
                <a:latin typeface="宋体" pitchFamily="2" charset="-122"/>
              </a:rPr>
              <a:t>：与其他运营商做容量交易以虚报其总收入。</a:t>
            </a:r>
          </a:p>
          <a:p>
            <a:pPr eaLnBrk="1" hangingPunct="1">
              <a:lnSpc>
                <a:spcPct val="90000"/>
              </a:lnSpc>
            </a:pPr>
            <a:r>
              <a:rPr lang="zh-CN" sz="2800" smtClean="0">
                <a:solidFill>
                  <a:srgbClr val="FF0000"/>
                </a:solidFill>
                <a:latin typeface="宋体" pitchFamily="2" charset="-122"/>
                <a:sym typeface="Arial" pitchFamily="34" charset="0"/>
              </a:rPr>
              <a:t>朗讯科技</a:t>
            </a:r>
            <a:r>
              <a:rPr lang="zh-CN" sz="2800" smtClean="0">
                <a:latin typeface="宋体" pitchFamily="2" charset="-122"/>
              </a:rPr>
              <a:t>：在分销商卖出产品之前，就将６</a:t>
            </a:r>
            <a:r>
              <a:rPr lang="zh-CN" altLang="zh-CN" sz="2800" smtClean="0">
                <a:latin typeface="宋体" pitchFamily="2" charset="-122"/>
              </a:rPr>
              <a:t>.</a:t>
            </a:r>
            <a:r>
              <a:rPr lang="zh-CN" sz="2800" smtClean="0">
                <a:latin typeface="宋体" pitchFamily="2" charset="-122"/>
              </a:rPr>
              <a:t>７９亿美元作为销售收入记账。 </a:t>
            </a:r>
          </a:p>
          <a:p>
            <a:pPr eaLnBrk="1" hangingPunct="1">
              <a:lnSpc>
                <a:spcPct val="90000"/>
              </a:lnSpc>
            </a:pPr>
            <a:r>
              <a:rPr lang="zh-CN" sz="2800" smtClean="0">
                <a:solidFill>
                  <a:srgbClr val="FF0000"/>
                </a:solidFill>
                <a:latin typeface="宋体" pitchFamily="2" charset="-122"/>
              </a:rPr>
              <a:t>奎斯特通讯</a:t>
            </a:r>
            <a:r>
              <a:rPr lang="zh-CN" sz="2800" smtClean="0">
                <a:latin typeface="宋体" pitchFamily="2" charset="-122"/>
              </a:rPr>
              <a:t>：与其他运营商进行容量交易，同时将设备售给客户时以因特网服务为交换，目的都在于虚报收入。 </a:t>
            </a:r>
          </a:p>
          <a:p>
            <a:pPr eaLnBrk="1" hangingPunct="1">
              <a:lnSpc>
                <a:spcPct val="90000"/>
              </a:lnSpc>
            </a:pPr>
            <a:r>
              <a:rPr lang="zh-CN" sz="2800" smtClean="0">
                <a:solidFill>
                  <a:srgbClr val="FF0000"/>
                </a:solidFill>
                <a:latin typeface="宋体" pitchFamily="2" charset="-122"/>
              </a:rPr>
              <a:t>世界通信公司</a:t>
            </a:r>
            <a:r>
              <a:rPr lang="zh-CN" sz="2800" smtClean="0">
                <a:latin typeface="宋体" pitchFamily="2" charset="-122"/>
              </a:rPr>
              <a:t>：给公司前ＣＥＯ Ｂｅｒｎａｒｄ Ｅｂｂｅｒｓ贷款４</a:t>
            </a:r>
            <a:r>
              <a:rPr lang="zh-CN" altLang="zh-CN" sz="2800" smtClean="0">
                <a:latin typeface="宋体" pitchFamily="2" charset="-122"/>
              </a:rPr>
              <a:t>.</a:t>
            </a:r>
            <a:r>
              <a:rPr lang="zh-CN" sz="2800" smtClean="0">
                <a:latin typeface="宋体" pitchFamily="2" charset="-122"/>
              </a:rPr>
              <a:t>０８２亿美元，违反了会计制度。美国证交会目前已查出其１９９９年至２０００年间虚报利润１０亿多美元，２００１年及</a:t>
            </a:r>
            <a:r>
              <a:rPr lang="zh-CN" altLang="zh-CN" sz="2800" smtClean="0">
                <a:latin typeface="宋体" pitchFamily="2" charset="-122"/>
              </a:rPr>
              <a:t>2002</a:t>
            </a:r>
            <a:r>
              <a:rPr lang="zh-CN" sz="2800" smtClean="0">
                <a:latin typeface="宋体" pitchFamily="2" charset="-122"/>
              </a:rPr>
              <a:t>年初虚报税前利润３８亿美元。</a:t>
            </a:r>
          </a:p>
        </p:txBody>
      </p:sp>
    </p:spTree>
    <p:extLst>
      <p:ext uri="{BB962C8B-B14F-4D97-AF65-F5344CB8AC3E}">
        <p14:creationId xmlns:p14="http://schemas.microsoft.com/office/powerpoint/2010/main" val="4009204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商业伦理概述</a:t>
            </a:r>
            <a:endParaRPr lang="zh-CN" altLang="en-US" dirty="0"/>
          </a:p>
        </p:txBody>
      </p:sp>
      <p:sp>
        <p:nvSpPr>
          <p:cNvPr id="5" name="Rectangle 3"/>
          <p:cNvSpPr txBox="1">
            <a:spLocks noChangeArrowheads="1"/>
          </p:cNvSpPr>
          <p:nvPr/>
        </p:nvSpPr>
        <p:spPr>
          <a:xfrm>
            <a:off x="1103086" y="1638300"/>
            <a:ext cx="10058400" cy="45799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kern="100" smtClean="0">
                <a:cs typeface="Arial"/>
              </a:rPr>
              <a:t>        美国</a:t>
            </a:r>
            <a:r>
              <a:rPr lang="zh-CN" altLang="zh-CN" kern="100" smtClean="0">
                <a:cs typeface="Arial"/>
              </a:rPr>
              <a:t>伦理资源中心（</a:t>
            </a:r>
            <a:r>
              <a:rPr lang="zh-CN" altLang="zh-CN" kern="100" smtClean="0">
                <a:ea typeface="Arial"/>
              </a:rPr>
              <a:t>The Ethics Resource Center</a:t>
            </a:r>
            <a:r>
              <a:rPr lang="zh-CN" altLang="zh-CN" kern="100" smtClean="0">
                <a:cs typeface="Arial"/>
              </a:rPr>
              <a:t>）做了一个全国企业伦理调查，从</a:t>
            </a:r>
            <a:r>
              <a:rPr lang="zh-CN" altLang="zh-CN" kern="100" smtClean="0">
                <a:ea typeface="Arial"/>
              </a:rPr>
              <a:t>3000</a:t>
            </a:r>
            <a:r>
              <a:rPr lang="zh-CN" altLang="zh-CN" kern="100" smtClean="0">
                <a:cs typeface="Arial"/>
              </a:rPr>
              <a:t>名美国雇员那里收集关键的伦理与合规结果的可靠资料，以帮助发现并更好地理解对雇员来说非常重要的伦理议题。</a:t>
            </a:r>
            <a:endParaRPr lang="en-US" altLang="zh-CN" kern="100" smtClean="0">
              <a:cs typeface="Arial"/>
            </a:endParaRPr>
          </a:p>
          <a:p>
            <a:pPr>
              <a:defRPr/>
            </a:pPr>
            <a:r>
              <a:rPr lang="en-US" altLang="zh-CN" kern="100" smtClean="0">
                <a:cs typeface="Arial"/>
              </a:rPr>
              <a:t>        </a:t>
            </a:r>
            <a:r>
              <a:rPr lang="zh-CN" altLang="zh-CN" kern="100" smtClean="0">
                <a:cs typeface="Arial"/>
              </a:rPr>
              <a:t>调查发现，越是大公司</a:t>
            </a:r>
            <a:r>
              <a:rPr lang="zh-CN" altLang="zh-CN" kern="100" smtClean="0">
                <a:ea typeface="Arial"/>
              </a:rPr>
              <a:t>——</a:t>
            </a:r>
            <a:r>
              <a:rPr lang="zh-CN" altLang="zh-CN" kern="100" smtClean="0">
                <a:cs typeface="Arial"/>
              </a:rPr>
              <a:t>拥有</a:t>
            </a:r>
            <a:r>
              <a:rPr lang="zh-CN" altLang="zh-CN" kern="100" smtClean="0">
                <a:ea typeface="Arial"/>
              </a:rPr>
              <a:t>500</a:t>
            </a:r>
            <a:r>
              <a:rPr lang="zh-CN" altLang="zh-CN" kern="100" smtClean="0">
                <a:cs typeface="Arial"/>
              </a:rPr>
              <a:t>名以上员工的公司</a:t>
            </a:r>
            <a:r>
              <a:rPr lang="zh-CN" altLang="zh-CN" kern="100" smtClean="0">
                <a:ea typeface="Arial"/>
              </a:rPr>
              <a:t>——</a:t>
            </a:r>
            <a:r>
              <a:rPr lang="zh-CN" altLang="zh-CN" kern="100" smtClean="0">
                <a:cs typeface="Arial"/>
              </a:rPr>
              <a:t>发现了越多的不当行为，同时，员工所处的层级不同，不当行为也各异。相比基层管理者和非管理人员，更多不当行为的报告来自高层管理者。低层员工似乎不太理解何为不当行为，看到不当行为甚至感觉很满意。</a:t>
            </a:r>
            <a:endParaRPr lang="zh-CN" altLang="en-US" dirty="0"/>
          </a:p>
        </p:txBody>
      </p:sp>
    </p:spTree>
    <p:extLst>
      <p:ext uri="{BB962C8B-B14F-4D97-AF65-F5344CB8AC3E}">
        <p14:creationId xmlns:p14="http://schemas.microsoft.com/office/powerpoint/2010/main" val="2899719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p:cNvSpPr>
            <a:spLocks noGrp="1" noChangeArrowheads="1"/>
          </p:cNvSpPr>
          <p:nvPr>
            <p:ph type="title" idx="4294967295"/>
          </p:nvPr>
        </p:nvSpPr>
        <p:spPr/>
        <p:txBody>
          <a:bodyPr/>
          <a:lstStyle/>
          <a:p>
            <a:pPr eaLnBrk="1" hangingPunct="1"/>
            <a:r>
              <a:rPr lang="zh-CN" altLang="en-US" sz="2800" smtClean="0"/>
              <a:t>美国人对商业的信任度(声称非常或相当相信下述各类商业的受访者的百分比)</a:t>
            </a:r>
          </a:p>
        </p:txBody>
      </p:sp>
      <p:sp>
        <p:nvSpPr>
          <p:cNvPr id="190467" name="Rectangle 7"/>
          <p:cNvSpPr>
            <a:spLocks noChangeArrowheads="1"/>
          </p:cNvSpPr>
          <p:nvPr/>
        </p:nvSpPr>
        <p:spPr bwMode="auto">
          <a:xfrm>
            <a:off x="0" y="2010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solidFill>
                <a:srgbClr val="000000"/>
              </a:solidFill>
            </a:endParaRPr>
          </a:p>
        </p:txBody>
      </p:sp>
      <p:sp>
        <p:nvSpPr>
          <p:cNvPr id="190468" name="Rectangle 9"/>
          <p:cNvSpPr>
            <a:spLocks noChangeArrowheads="1"/>
          </p:cNvSpPr>
          <p:nvPr/>
        </p:nvSpPr>
        <p:spPr bwMode="auto">
          <a:xfrm>
            <a:off x="0" y="15536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solidFill>
                <a:srgbClr val="000000"/>
              </a:solidFill>
            </a:endParaRPr>
          </a:p>
        </p:txBody>
      </p:sp>
      <p:pic>
        <p:nvPicPr>
          <p:cNvPr id="190469" name="Picture 8"/>
          <p:cNvPicPr>
            <a:picLocks noChangeAspect="1" noChangeArrowheads="1"/>
          </p:cNvPicPr>
          <p:nvPr/>
        </p:nvPicPr>
        <p:blipFill>
          <a:blip r:embed="rId3">
            <a:extLst>
              <a:ext uri="{28A0092B-C50C-407E-A947-70E740481C1C}">
                <a14:useLocalDpi xmlns:a14="http://schemas.microsoft.com/office/drawing/2010/main" val="0"/>
              </a:ext>
            </a:extLst>
          </a:blip>
          <a:srcRect l="21802" t="24747" r="17813" b="21295"/>
          <a:stretch>
            <a:fillRect/>
          </a:stretch>
        </p:blipFill>
        <p:spPr bwMode="auto">
          <a:xfrm>
            <a:off x="385234" y="1506538"/>
            <a:ext cx="11421533" cy="487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266627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商业伦理概述</a:t>
            </a:r>
            <a:endParaRPr lang="zh-CN" altLang="en-US" dirty="0"/>
          </a:p>
        </p:txBody>
      </p:sp>
      <p:sp>
        <p:nvSpPr>
          <p:cNvPr id="4" name="矩形 1"/>
          <p:cNvSpPr>
            <a:spLocks noChangeArrowheads="1"/>
          </p:cNvSpPr>
          <p:nvPr/>
        </p:nvSpPr>
        <p:spPr bwMode="auto">
          <a:xfrm>
            <a:off x="1215569" y="1427616"/>
            <a:ext cx="8886371"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400" dirty="0"/>
              <a:t>       一项由国际青年成就组织（</a:t>
            </a:r>
            <a:r>
              <a:rPr lang="en-US" altLang="zh-CN" sz="2400" dirty="0"/>
              <a:t>JA</a:t>
            </a:r>
            <a:r>
              <a:rPr lang="zh-CN" altLang="en-US" sz="2400" dirty="0"/>
              <a:t>）和德勤针对年轻人的调查表明，</a:t>
            </a:r>
            <a:r>
              <a:rPr lang="en-US" altLang="zh-CN" sz="2400" dirty="0"/>
              <a:t>71%</a:t>
            </a:r>
            <a:r>
              <a:rPr lang="zh-CN" altLang="en-US" sz="2400" dirty="0"/>
              <a:t>的人打算工作以后按符合伦理的方式做决策。但这些被调查者中，</a:t>
            </a:r>
            <a:r>
              <a:rPr lang="en-US" altLang="zh-CN" sz="2400" dirty="0"/>
              <a:t>38%</a:t>
            </a:r>
            <a:r>
              <a:rPr lang="zh-CN" altLang="en-US" sz="2400" dirty="0"/>
              <a:t>的人觉得为了成功，有时有必要撒谎、欺骗、剽窃，或者参与暴力。</a:t>
            </a:r>
            <a:endParaRPr lang="en-US" altLang="zh-CN" sz="2400" dirty="0"/>
          </a:p>
          <a:p>
            <a:pPr algn="l"/>
            <a:r>
              <a:rPr lang="en-US" altLang="zh-CN" sz="2400" dirty="0"/>
              <a:t>        </a:t>
            </a:r>
            <a:r>
              <a:rPr lang="zh-CN" altLang="en-US" sz="2400" dirty="0"/>
              <a:t>四分之一的人认为，考试作弊是可接受的，因为想追求成功，所以可以作弊。如果今天的学生是未来的领袖，而今天可接受的行为与未来可接受的行为之间存在某种关联，那么，这一论断就得到了加强：今天的领袖应该为此一恶化趋势连带的伦理风险做好准备。</a:t>
            </a:r>
            <a:endParaRPr lang="en-US" altLang="zh-CN" sz="2400" dirty="0"/>
          </a:p>
          <a:p>
            <a:pPr algn="l"/>
            <a:r>
              <a:rPr lang="en-US" altLang="zh-CN" sz="2400" dirty="0"/>
              <a:t>       </a:t>
            </a:r>
            <a:r>
              <a:rPr lang="zh-CN" altLang="en-US" sz="2400" dirty="0"/>
              <a:t>另一项德勤和</a:t>
            </a:r>
            <a:r>
              <a:rPr lang="en-US" altLang="zh-CN" sz="2400" dirty="0" err="1"/>
              <a:t>Touche</a:t>
            </a:r>
            <a:r>
              <a:rPr lang="zh-CN" altLang="en-US" sz="2400" dirty="0"/>
              <a:t>对</a:t>
            </a:r>
            <a:r>
              <a:rPr lang="en-US" altLang="zh-CN" sz="2400" dirty="0"/>
              <a:t>13-18</a:t>
            </a:r>
            <a:r>
              <a:rPr lang="zh-CN" altLang="en-US" sz="2400" dirty="0"/>
              <a:t>岁年轻人的调查表明，当被问及，做企业符合道德的人是否比不符合道德的人更成功时，</a:t>
            </a:r>
            <a:r>
              <a:rPr lang="en-US" altLang="zh-CN" sz="2400" dirty="0"/>
              <a:t>69%</a:t>
            </a:r>
            <a:r>
              <a:rPr lang="zh-CN" altLang="en-US" sz="2400" dirty="0"/>
              <a:t>的年轻人表示同意。然而，又有一项调查表明，对于抄袭其他同学的论文、下载有版权的音乐等内容作为课堂之用，许多学生并不觉得是欺诈。</a:t>
            </a:r>
          </a:p>
        </p:txBody>
      </p:sp>
    </p:spTree>
    <p:extLst>
      <p:ext uri="{BB962C8B-B14F-4D97-AF65-F5344CB8AC3E}">
        <p14:creationId xmlns:p14="http://schemas.microsoft.com/office/powerpoint/2010/main" val="853695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商业伦理概述</a:t>
            </a:r>
            <a:endParaRPr lang="zh-CN" altLang="en-US" dirty="0"/>
          </a:p>
        </p:txBody>
      </p:sp>
      <p:sp>
        <p:nvSpPr>
          <p:cNvPr id="5" name="矩形 4"/>
          <p:cNvSpPr/>
          <p:nvPr/>
        </p:nvSpPr>
        <p:spPr>
          <a:xfrm>
            <a:off x="647701" y="1452789"/>
            <a:ext cx="10310585" cy="6063198"/>
          </a:xfrm>
          <a:prstGeom prst="rect">
            <a:avLst/>
          </a:prstGeom>
        </p:spPr>
        <p:txBody>
          <a:bodyPr wrap="square">
            <a:spAutoFit/>
          </a:bodyPr>
          <a:lstStyle/>
          <a:p>
            <a:pPr marL="342900" indent="-342900" algn="just" fontAlgn="auto">
              <a:spcBef>
                <a:spcPts val="0"/>
              </a:spcBef>
              <a:spcAft>
                <a:spcPts val="0"/>
              </a:spcAft>
              <a:buFont typeface="Arial" pitchFamily="34" charset="0"/>
              <a:buChar char="•"/>
              <a:defRPr/>
            </a:pPr>
            <a:r>
              <a:rPr lang="zh-CN" altLang="zh-CN" sz="2400" dirty="0"/>
              <a:t>侮辱行为、骚扰、会计欺诈、利益冲突、有缺陷的产品、贿赂、雇员偷窃等</a:t>
            </a:r>
            <a:r>
              <a:rPr lang="zh-CN" altLang="zh-CN" sz="2400" dirty="0" smtClean="0"/>
              <a:t>问题</a:t>
            </a:r>
            <a:r>
              <a:rPr lang="zh-CN" altLang="en-US" sz="2400" dirty="0" smtClean="0"/>
              <a:t>证明了</a:t>
            </a:r>
            <a:r>
              <a:rPr lang="zh-CN" altLang="zh-CN" sz="2400" dirty="0" smtClean="0"/>
              <a:t>道德标准持续下降。</a:t>
            </a:r>
            <a:endParaRPr lang="zh-CN" altLang="en-US" sz="2400" dirty="0"/>
          </a:p>
          <a:p>
            <a:pPr marL="342900" indent="-342900" algn="just" fontAlgn="auto">
              <a:spcBef>
                <a:spcPts val="0"/>
              </a:spcBef>
              <a:spcAft>
                <a:spcPts val="0"/>
              </a:spcAft>
              <a:buFont typeface="Arial" pitchFamily="34" charset="0"/>
              <a:buChar char="•"/>
              <a:defRPr/>
            </a:pPr>
            <a:r>
              <a:rPr lang="zh-CN" altLang="zh-CN" sz="2400" dirty="0"/>
              <a:t>内线交易仍然是企业伦理的严肃问题。</a:t>
            </a:r>
          </a:p>
          <a:p>
            <a:pPr marL="342900" indent="-342900" algn="just" fontAlgn="auto">
              <a:spcBef>
                <a:spcPts val="0"/>
              </a:spcBef>
              <a:spcAft>
                <a:spcPts val="0"/>
              </a:spcAft>
              <a:buFont typeface="Arial" pitchFamily="34" charset="0"/>
              <a:buChar char="•"/>
              <a:defRPr/>
            </a:pPr>
            <a:r>
              <a:rPr lang="zh-CN" altLang="zh-CN" sz="2400" dirty="0"/>
              <a:t>虚报收入，意欲通过不符合历史做法、通用管理条例或产业实践的做法以提高公司利润率。</a:t>
            </a:r>
          </a:p>
          <a:p>
            <a:pPr marL="342900" indent="-342900" algn="just" fontAlgn="auto">
              <a:spcBef>
                <a:spcPts val="0"/>
              </a:spcBef>
              <a:spcAft>
                <a:spcPts val="0"/>
              </a:spcAft>
              <a:buFont typeface="Arial" pitchFamily="34" charset="0"/>
              <a:buChar char="•"/>
              <a:defRPr/>
            </a:pPr>
            <a:r>
              <a:rPr lang="zh-CN" altLang="zh-CN" sz="2400" dirty="0"/>
              <a:t>伦理也在公用事业中扮演重要角色。</a:t>
            </a:r>
          </a:p>
          <a:p>
            <a:pPr marL="342900" indent="-342900" algn="just" fontAlgn="auto">
              <a:spcBef>
                <a:spcPts val="0"/>
              </a:spcBef>
              <a:spcAft>
                <a:spcPts val="0"/>
              </a:spcAft>
              <a:buFont typeface="Arial" pitchFamily="34" charset="0"/>
              <a:buChar char="•"/>
              <a:defRPr/>
            </a:pPr>
            <a:r>
              <a:rPr lang="zh-CN" altLang="zh-CN" sz="2400" dirty="0" smtClean="0"/>
              <a:t>科学家</a:t>
            </a:r>
            <a:r>
              <a:rPr lang="zh-CN" altLang="zh-CN" sz="2400" dirty="0"/>
              <a:t>被指伪造研究数据，使得以此为基础的后续研究变得无效，危害了科学研究中的信任。</a:t>
            </a:r>
          </a:p>
          <a:p>
            <a:pPr marL="342900" indent="-342900" algn="just" fontAlgn="auto">
              <a:spcBef>
                <a:spcPts val="0"/>
              </a:spcBef>
              <a:spcAft>
                <a:spcPts val="0"/>
              </a:spcAft>
              <a:buFont typeface="Arial" pitchFamily="34" charset="0"/>
              <a:buChar char="•"/>
              <a:defRPr/>
            </a:pPr>
            <a:r>
              <a:rPr lang="zh-CN" altLang="zh-CN" sz="2400" dirty="0"/>
              <a:t>体育也会出现伦理问题。</a:t>
            </a:r>
            <a:r>
              <a:rPr lang="en-US" altLang="zh-CN" sz="2400" dirty="0"/>
              <a:t> </a:t>
            </a:r>
            <a:endParaRPr lang="en-US" altLang="zh-CN" sz="2400" dirty="0" smtClean="0"/>
          </a:p>
          <a:p>
            <a:pPr marL="342900" indent="-342900" algn="just" fontAlgn="auto">
              <a:spcBef>
                <a:spcPts val="0"/>
              </a:spcBef>
              <a:spcAft>
                <a:spcPts val="0"/>
              </a:spcAft>
              <a:buFont typeface="Arial" pitchFamily="34" charset="0"/>
              <a:buChar char="•"/>
              <a:defRPr/>
            </a:pPr>
            <a:endParaRPr lang="en-US" altLang="zh-CN" sz="2400" dirty="0"/>
          </a:p>
          <a:p>
            <a:pPr marL="342900" indent="-342900" algn="just" fontAlgn="auto">
              <a:spcBef>
                <a:spcPts val="0"/>
              </a:spcBef>
              <a:spcAft>
                <a:spcPts val="0"/>
              </a:spcAft>
              <a:buFont typeface="Arial" pitchFamily="34" charset="0"/>
              <a:buChar char="•"/>
              <a:defRPr/>
            </a:pPr>
            <a:r>
              <a:rPr lang="zh-CN" altLang="en-US" sz="2400" dirty="0"/>
              <a:t>无论是企业、政治、科学还是体育，大多数决策都会被判定为正确或错误、道德或不道德。就某一具体行为，个人无论持何信念，如果社会认为该行为不道德或不正确，这种判断不管是对是错都会直接影响组织完成商业目标的能力。为这一理由，就有必要理解企业伦理、认识企业伦理问题。</a:t>
            </a:r>
          </a:p>
          <a:p>
            <a:pPr marL="342900" indent="-342900" algn="just" fontAlgn="auto">
              <a:spcBef>
                <a:spcPts val="0"/>
              </a:spcBef>
              <a:spcAft>
                <a:spcPts val="0"/>
              </a:spcAft>
              <a:buFont typeface="Arial" pitchFamily="34" charset="0"/>
              <a:buChar char="•"/>
              <a:defRPr/>
            </a:pPr>
            <a:endParaRPr lang="en-US" altLang="zh-CN" sz="2400" dirty="0"/>
          </a:p>
          <a:p>
            <a:pPr algn="just" fontAlgn="auto">
              <a:spcBef>
                <a:spcPts val="0"/>
              </a:spcBef>
              <a:spcAft>
                <a:spcPts val="0"/>
              </a:spcAft>
              <a:defRPr/>
            </a:pPr>
            <a:r>
              <a:rPr lang="en-US" altLang="zh-CN" sz="2800" kern="0" dirty="0">
                <a:latin typeface="Arial"/>
                <a:ea typeface="宋体"/>
                <a:cs typeface="Arial"/>
              </a:rPr>
              <a:t>        </a:t>
            </a:r>
            <a:endParaRPr lang="zh-CN" altLang="zh-CN" sz="2800" kern="100" dirty="0">
              <a:latin typeface="Times New Roman"/>
              <a:ea typeface="宋体"/>
            </a:endParaRPr>
          </a:p>
        </p:txBody>
      </p:sp>
    </p:spTree>
    <p:extLst>
      <p:ext uri="{BB962C8B-B14F-4D97-AF65-F5344CB8AC3E}">
        <p14:creationId xmlns:p14="http://schemas.microsoft.com/office/powerpoint/2010/main" val="36845656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商业伦理为什么重要</a:t>
            </a:r>
            <a:endParaRPr lang="zh-CN" altLang="en-US" dirty="0"/>
          </a:p>
        </p:txBody>
      </p:sp>
      <p:sp>
        <p:nvSpPr>
          <p:cNvPr id="5" name="矩形 1"/>
          <p:cNvSpPr>
            <a:spLocks noChangeArrowheads="1"/>
          </p:cNvSpPr>
          <p:nvPr/>
        </p:nvSpPr>
        <p:spPr bwMode="auto">
          <a:xfrm>
            <a:off x="609600" y="2383971"/>
            <a:ext cx="107696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t>市场体系有效运作需要几个条件：</a:t>
            </a:r>
          </a:p>
          <a:p>
            <a:r>
              <a:rPr lang="en-US" altLang="zh-CN" sz="2400" dirty="0"/>
              <a:t>(1) </a:t>
            </a:r>
            <a:r>
              <a:rPr lang="zh-CN" altLang="en-US" sz="2400" dirty="0"/>
              <a:t>拥有可占有和控制私有财产的权力。</a:t>
            </a:r>
          </a:p>
          <a:p>
            <a:r>
              <a:rPr lang="en-US" altLang="zh-CN" sz="2400" dirty="0"/>
              <a:t>(2) </a:t>
            </a:r>
            <a:r>
              <a:rPr lang="zh-CN" altLang="en-US" sz="2400" dirty="0"/>
              <a:t>拥有买卖产品和服务的自由选择权。</a:t>
            </a:r>
          </a:p>
          <a:p>
            <a:r>
              <a:rPr lang="en-US" altLang="zh-CN" sz="2400" dirty="0"/>
              <a:t>(3) </a:t>
            </a:r>
            <a:r>
              <a:rPr lang="zh-CN" altLang="en-US" sz="2400" dirty="0"/>
              <a:t>能获得关于这些产品和服务的准确信息。</a:t>
            </a:r>
            <a:endParaRPr lang="en-US" altLang="zh-CN" sz="2400" dirty="0"/>
          </a:p>
          <a:p>
            <a:endParaRPr lang="en-US" altLang="zh-CN" sz="2400" dirty="0"/>
          </a:p>
          <a:p>
            <a:r>
              <a:rPr lang="zh-CN" altLang="en-US" sz="2000" dirty="0"/>
              <a:t>        当购买者或销售者不能自由交换时，或者关于产品和服务的信息不准确时，问题就出现了。市场体系不能有效地运行，于是人们将不得不购买某些产品和服务，而他们本来可以通过购买其他产品和服务获得更大的满意程度。由于市场体系按销售量来配置资源，无效的市场体系就会提供越来越多的满意度较低的产品和服务，而更大满意度的产品和服务越来越少。这样一来，这种相对低效配置产生的总满意度比其他配置方式要小。</a:t>
            </a:r>
          </a:p>
        </p:txBody>
      </p:sp>
      <p:sp>
        <p:nvSpPr>
          <p:cNvPr id="6" name="Rectangle 2"/>
          <p:cNvSpPr txBox="1">
            <a:spLocks noChangeArrowheads="1"/>
          </p:cNvSpPr>
          <p:nvPr/>
        </p:nvSpPr>
        <p:spPr bwMode="auto">
          <a:xfrm>
            <a:off x="609600" y="1473200"/>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eaLnBrk="1" hangingPunct="1">
              <a:defRPr/>
            </a:pPr>
            <a:r>
              <a:rPr lang="zh-CN" altLang="en-US" sz="2800" kern="0" dirty="0" smtClean="0"/>
              <a:t>宏观角度（市场经济）</a:t>
            </a:r>
          </a:p>
        </p:txBody>
      </p:sp>
    </p:spTree>
    <p:extLst>
      <p:ext uri="{BB962C8B-B14F-4D97-AF65-F5344CB8AC3E}">
        <p14:creationId xmlns:p14="http://schemas.microsoft.com/office/powerpoint/2010/main" val="23232710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6"/>
          <p:cNvSpPr>
            <a:spLocks noChangeArrowheads="1"/>
          </p:cNvSpPr>
          <p:nvPr/>
        </p:nvSpPr>
        <p:spPr bwMode="auto">
          <a:xfrm>
            <a:off x="0" y="2571750"/>
            <a:ext cx="1296988"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1" name="矩形 7"/>
          <p:cNvSpPr>
            <a:spLocks noChangeArrowheads="1"/>
          </p:cNvSpPr>
          <p:nvPr/>
        </p:nvSpPr>
        <p:spPr bwMode="auto">
          <a:xfrm>
            <a:off x="11023600" y="2571750"/>
            <a:ext cx="1168400"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3076" name="文本框 13"/>
          <p:cNvSpPr>
            <a:spLocks noChangeArrowheads="1"/>
          </p:cNvSpPr>
          <p:nvPr/>
        </p:nvSpPr>
        <p:spPr bwMode="auto">
          <a:xfrm>
            <a:off x="130175" y="2713038"/>
            <a:ext cx="12192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charset="0"/>
              <a:buNone/>
            </a:pPr>
            <a:r>
              <a:rPr lang="zh-CN" altLang="en-US" sz="6000" b="1" dirty="0" smtClean="0">
                <a:solidFill>
                  <a:schemeClr val="tx2"/>
                </a:solidFill>
                <a:latin typeface="微软雅黑" pitchFamily="34" charset="-122"/>
                <a:ea typeface="微软雅黑" pitchFamily="34" charset="-122"/>
                <a:sym typeface="微软雅黑" pitchFamily="34" charset="-122"/>
              </a:rPr>
              <a:t>第</a:t>
            </a:r>
            <a:r>
              <a:rPr lang="en-US" altLang="zh-CN" sz="6000" b="1" dirty="0" smtClean="0">
                <a:solidFill>
                  <a:schemeClr val="tx2"/>
                </a:solidFill>
                <a:latin typeface="微软雅黑" pitchFamily="34" charset="-122"/>
                <a:ea typeface="微软雅黑" pitchFamily="34" charset="-122"/>
                <a:sym typeface="微软雅黑" pitchFamily="34" charset="-122"/>
              </a:rPr>
              <a:t>2</a:t>
            </a:r>
            <a:r>
              <a:rPr lang="zh-CN" altLang="en-US" sz="6000" b="1" dirty="0" smtClean="0">
                <a:solidFill>
                  <a:schemeClr val="tx2"/>
                </a:solidFill>
                <a:latin typeface="微软雅黑" pitchFamily="34" charset="-122"/>
                <a:ea typeface="微软雅黑" pitchFamily="34" charset="-122"/>
                <a:sym typeface="微软雅黑" pitchFamily="34" charset="-122"/>
              </a:rPr>
              <a:t>章  商业伦理概论</a:t>
            </a:r>
            <a:endParaRPr lang="en-US" altLang="zh-CN" sz="6000" b="1" dirty="0">
              <a:solidFill>
                <a:schemeClr val="tx2"/>
              </a:solidFill>
              <a:latin typeface="微软雅黑" pitchFamily="34" charset="-122"/>
              <a:ea typeface="微软雅黑" pitchFamily="34" charset="-122"/>
              <a:sym typeface="微软雅黑" pitchFamily="34" charset="-122"/>
            </a:endParaRPr>
          </a:p>
        </p:txBody>
      </p:sp>
      <p:sp>
        <p:nvSpPr>
          <p:cNvPr id="2053" name="矩形 26"/>
          <p:cNvSpPr>
            <a:spLocks noChangeArrowheads="1"/>
          </p:cNvSpPr>
          <p:nvPr/>
        </p:nvSpPr>
        <p:spPr bwMode="auto">
          <a:xfrm>
            <a:off x="1628775" y="5699125"/>
            <a:ext cx="530225"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4" name="矩形 27"/>
          <p:cNvSpPr>
            <a:spLocks noChangeArrowheads="1"/>
          </p:cNvSpPr>
          <p:nvPr/>
        </p:nvSpPr>
        <p:spPr bwMode="auto">
          <a:xfrm>
            <a:off x="2325688"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5" name="矩形 28"/>
          <p:cNvSpPr>
            <a:spLocks noChangeArrowheads="1"/>
          </p:cNvSpPr>
          <p:nvPr/>
        </p:nvSpPr>
        <p:spPr bwMode="auto">
          <a:xfrm>
            <a:off x="2941638"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6" name="等腰三角形 46"/>
          <p:cNvSpPr>
            <a:spLocks noChangeArrowheads="1"/>
          </p:cNvSpPr>
          <p:nvPr/>
        </p:nvSpPr>
        <p:spPr bwMode="auto">
          <a:xfrm>
            <a:off x="3640138" y="5645150"/>
            <a:ext cx="950912"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7" name="等腰三角形 47"/>
          <p:cNvSpPr>
            <a:spLocks noChangeArrowheads="1"/>
          </p:cNvSpPr>
          <p:nvPr/>
        </p:nvSpPr>
        <p:spPr bwMode="auto">
          <a:xfrm>
            <a:off x="4759325" y="6118225"/>
            <a:ext cx="739775"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8" name="等腰三角形 48"/>
          <p:cNvSpPr>
            <a:spLocks noChangeArrowheads="1"/>
          </p:cNvSpPr>
          <p:nvPr/>
        </p:nvSpPr>
        <p:spPr bwMode="auto">
          <a:xfrm>
            <a:off x="5702300"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9" name="矩形 49"/>
          <p:cNvSpPr>
            <a:spLocks noChangeArrowheads="1"/>
          </p:cNvSpPr>
          <p:nvPr/>
        </p:nvSpPr>
        <p:spPr bwMode="auto">
          <a:xfrm>
            <a:off x="6750050" y="5699125"/>
            <a:ext cx="528638"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0" name="矩形 50"/>
          <p:cNvSpPr>
            <a:spLocks noChangeArrowheads="1"/>
          </p:cNvSpPr>
          <p:nvPr/>
        </p:nvSpPr>
        <p:spPr bwMode="auto">
          <a:xfrm>
            <a:off x="7445375"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1" name="矩形 51"/>
          <p:cNvSpPr>
            <a:spLocks noChangeArrowheads="1"/>
          </p:cNvSpPr>
          <p:nvPr/>
        </p:nvSpPr>
        <p:spPr bwMode="auto">
          <a:xfrm>
            <a:off x="8061325"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2" name="等腰三角形 52"/>
          <p:cNvSpPr>
            <a:spLocks noChangeArrowheads="1"/>
          </p:cNvSpPr>
          <p:nvPr/>
        </p:nvSpPr>
        <p:spPr bwMode="auto">
          <a:xfrm>
            <a:off x="8759825" y="5645150"/>
            <a:ext cx="950913"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3" name="等腰三角形 53"/>
          <p:cNvSpPr>
            <a:spLocks noChangeArrowheads="1"/>
          </p:cNvSpPr>
          <p:nvPr/>
        </p:nvSpPr>
        <p:spPr bwMode="auto">
          <a:xfrm>
            <a:off x="9879013" y="6118225"/>
            <a:ext cx="741362"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4" name="等腰三角形 54"/>
          <p:cNvSpPr>
            <a:spLocks noChangeArrowheads="1"/>
          </p:cNvSpPr>
          <p:nvPr/>
        </p:nvSpPr>
        <p:spPr bwMode="auto">
          <a:xfrm>
            <a:off x="10821988"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5" name="等腰三角形 55"/>
          <p:cNvSpPr>
            <a:spLocks noChangeArrowheads="1"/>
          </p:cNvSpPr>
          <p:nvPr/>
        </p:nvSpPr>
        <p:spPr bwMode="auto">
          <a:xfrm>
            <a:off x="650875"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Tree>
    <p:extLst>
      <p:ext uri="{BB962C8B-B14F-4D97-AF65-F5344CB8AC3E}">
        <p14:creationId xmlns:p14="http://schemas.microsoft.com/office/powerpoint/2010/main" val="381694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6"/>
                                        </p:tgtEl>
                                        <p:attrNameLst>
                                          <p:attrName>style.visibility</p:attrName>
                                        </p:attrNameLst>
                                      </p:cBhvr>
                                      <p:to>
                                        <p:strVal val="visible"/>
                                      </p:to>
                                    </p:set>
                                    <p:animEffect>
                                      <p:cBhvr>
                                        <p:cTn id="7" dur="1000"/>
                                        <p:tgtEl>
                                          <p:spTgt spid="3076"/>
                                        </p:tgtEl>
                                      </p:cBhvr>
                                    </p:animEffect>
                                    <p:anim calcmode="lin" valueType="num">
                                      <p:cBhvr>
                                        <p:cTn id="8" dur="1000" fill="hold"/>
                                        <p:tgtEl>
                                          <p:spTgt spid="3076"/>
                                        </p:tgtEl>
                                        <p:attrNameLst>
                                          <p:attrName>ppt_x</p:attrName>
                                        </p:attrNameLst>
                                      </p:cBhvr>
                                      <p:tavLst>
                                        <p:tav tm="0">
                                          <p:val>
                                            <p:strVal val="#ppt_x"/>
                                          </p:val>
                                        </p:tav>
                                        <p:tav tm="100000">
                                          <p:val>
                                            <p:strVal val="#ppt_x"/>
                                          </p:val>
                                        </p:tav>
                                      </p:tavLst>
                                    </p:anim>
                                    <p:anim calcmode="lin" valueType="num">
                                      <p:cBhvr>
                                        <p:cTn id="9"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ldLvl="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5518" y="-867302"/>
            <a:ext cx="3157537" cy="7719485"/>
            <a:chOff x="-56639" y="-632373"/>
            <a:chExt cx="2368153" cy="5789614"/>
          </a:xfrm>
        </p:grpSpPr>
        <p:sp>
          <p:nvSpPr>
            <p:cNvPr id="59" name="矩形 2"/>
            <p:cNvSpPr/>
            <p:nvPr/>
          </p:nvSpPr>
          <p:spPr>
            <a:xfrm rot="5400000">
              <a:off x="-585140" y="2039529"/>
              <a:ext cx="2340562" cy="1170284"/>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2"/>
            <p:cNvSpPr/>
            <p:nvPr/>
          </p:nvSpPr>
          <p:spPr>
            <a:xfrm rot="5400000">
              <a:off x="-335752" y="830698"/>
              <a:ext cx="1343009" cy="671506"/>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2"/>
            <p:cNvSpPr/>
            <p:nvPr/>
          </p:nvSpPr>
          <p:spPr>
            <a:xfrm rot="5400000">
              <a:off x="440446" y="1295374"/>
              <a:ext cx="804216" cy="402109"/>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2"/>
            <p:cNvSpPr/>
            <p:nvPr/>
          </p:nvSpPr>
          <p:spPr>
            <a:xfrm rot="5400000">
              <a:off x="315136" y="117698"/>
              <a:ext cx="1302985" cy="650260"/>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2"/>
            <p:cNvSpPr/>
            <p:nvPr/>
          </p:nvSpPr>
          <p:spPr>
            <a:xfrm rot="5400000">
              <a:off x="906560" y="1633477"/>
              <a:ext cx="547159" cy="273062"/>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2"/>
            <p:cNvSpPr/>
            <p:nvPr/>
          </p:nvSpPr>
          <p:spPr>
            <a:xfrm rot="5400000">
              <a:off x="906560" y="2161641"/>
              <a:ext cx="547159" cy="273062"/>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2"/>
            <p:cNvSpPr/>
            <p:nvPr/>
          </p:nvSpPr>
          <p:spPr>
            <a:xfrm rot="5400000">
              <a:off x="440446" y="2097118"/>
              <a:ext cx="804216" cy="402109"/>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2"/>
            <p:cNvSpPr/>
            <p:nvPr/>
          </p:nvSpPr>
          <p:spPr>
            <a:xfrm rot="5400000">
              <a:off x="367402" y="2970980"/>
              <a:ext cx="1094318" cy="54612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2"/>
            <p:cNvSpPr/>
            <p:nvPr/>
          </p:nvSpPr>
          <p:spPr>
            <a:xfrm rot="5400000">
              <a:off x="486335" y="3963123"/>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2"/>
            <p:cNvSpPr/>
            <p:nvPr/>
          </p:nvSpPr>
          <p:spPr>
            <a:xfrm rot="5400000">
              <a:off x="-335752" y="4149984"/>
              <a:ext cx="1343009" cy="671506"/>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2"/>
            <p:cNvSpPr/>
            <p:nvPr/>
          </p:nvSpPr>
          <p:spPr>
            <a:xfrm rot="5400000">
              <a:off x="486335" y="4623674"/>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2"/>
            <p:cNvSpPr/>
            <p:nvPr/>
          </p:nvSpPr>
          <p:spPr>
            <a:xfrm rot="5400000">
              <a:off x="795492" y="4313931"/>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2"/>
            <p:cNvSpPr/>
            <p:nvPr/>
          </p:nvSpPr>
          <p:spPr>
            <a:xfrm rot="5400000">
              <a:off x="1106720" y="4010387"/>
              <a:ext cx="611216" cy="305030"/>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2"/>
            <p:cNvSpPr/>
            <p:nvPr/>
          </p:nvSpPr>
          <p:spPr>
            <a:xfrm rot="5400000">
              <a:off x="1104649" y="3392972"/>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2"/>
            <p:cNvSpPr/>
            <p:nvPr/>
          </p:nvSpPr>
          <p:spPr>
            <a:xfrm rot="5400000">
              <a:off x="-233773" y="2840433"/>
              <a:ext cx="935087" cy="46754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2"/>
            <p:cNvSpPr/>
            <p:nvPr/>
          </p:nvSpPr>
          <p:spPr>
            <a:xfrm rot="5400000">
              <a:off x="-457281" y="-175093"/>
              <a:ext cx="1829122" cy="914562"/>
            </a:xfrm>
            <a:custGeom>
              <a:avLst/>
              <a:gdLst/>
              <a:ahLst/>
              <a:cxnLst/>
              <a:rect l="l" t="t" r="r" b="b"/>
              <a:pathLst>
                <a:path w="421675" h="210838">
                  <a:moveTo>
                    <a:pt x="210838" y="0"/>
                  </a:moveTo>
                  <a:lnTo>
                    <a:pt x="421675" y="210838"/>
                  </a:lnTo>
                  <a:lnTo>
                    <a:pt x="0" y="21083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2"/>
            <p:cNvSpPr/>
            <p:nvPr/>
          </p:nvSpPr>
          <p:spPr>
            <a:xfrm rot="5400000">
              <a:off x="151528" y="1207865"/>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2"/>
            <p:cNvSpPr/>
            <p:nvPr/>
          </p:nvSpPr>
          <p:spPr>
            <a:xfrm rot="5400000">
              <a:off x="151528" y="2228650"/>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2"/>
            <p:cNvSpPr/>
            <p:nvPr/>
          </p:nvSpPr>
          <p:spPr>
            <a:xfrm rot="5400000">
              <a:off x="-75391" y="3569140"/>
              <a:ext cx="957086" cy="47763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2"/>
            <p:cNvSpPr/>
            <p:nvPr/>
          </p:nvSpPr>
          <p:spPr>
            <a:xfrm rot="5400000">
              <a:off x="1306481" y="1184509"/>
              <a:ext cx="360071" cy="179695"/>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2"/>
            <p:cNvSpPr/>
            <p:nvPr/>
          </p:nvSpPr>
          <p:spPr>
            <a:xfrm rot="5400000">
              <a:off x="-700570" y="776139"/>
              <a:ext cx="2571422" cy="1283279"/>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2"/>
            <p:cNvSpPr/>
            <p:nvPr/>
          </p:nvSpPr>
          <p:spPr>
            <a:xfrm rot="5400000">
              <a:off x="-407031" y="2619045"/>
              <a:ext cx="1398922" cy="698138"/>
            </a:xfrm>
            <a:custGeom>
              <a:avLst/>
              <a:gdLst/>
              <a:ahLst/>
              <a:cxnLst/>
              <a:rect l="l" t="t" r="r" b="b"/>
              <a:pathLst>
                <a:path w="421675" h="210838">
                  <a:moveTo>
                    <a:pt x="210838" y="0"/>
                  </a:moveTo>
                  <a:lnTo>
                    <a:pt x="421675" y="210838"/>
                  </a:lnTo>
                  <a:lnTo>
                    <a:pt x="0" y="21083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2"/>
            <p:cNvSpPr/>
            <p:nvPr/>
          </p:nvSpPr>
          <p:spPr>
            <a:xfrm rot="5400000">
              <a:off x="361002" y="3725314"/>
              <a:ext cx="1092871" cy="545402"/>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2"/>
            <p:cNvSpPr/>
            <p:nvPr/>
          </p:nvSpPr>
          <p:spPr>
            <a:xfrm rot="5400000">
              <a:off x="1277524" y="2767053"/>
              <a:ext cx="546433" cy="272700"/>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2"/>
            <p:cNvSpPr/>
            <p:nvPr/>
          </p:nvSpPr>
          <p:spPr>
            <a:xfrm rot="5400000">
              <a:off x="1881487" y="2071264"/>
              <a:ext cx="302735" cy="151081"/>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2"/>
            <p:cNvSpPr/>
            <p:nvPr/>
          </p:nvSpPr>
          <p:spPr>
            <a:xfrm rot="5400000">
              <a:off x="1687430" y="2534823"/>
              <a:ext cx="360071" cy="179695"/>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2"/>
            <p:cNvSpPr/>
            <p:nvPr/>
          </p:nvSpPr>
          <p:spPr>
            <a:xfrm rot="5400000">
              <a:off x="1501312" y="4232261"/>
              <a:ext cx="260409" cy="12995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2"/>
            <p:cNvSpPr/>
            <p:nvPr/>
          </p:nvSpPr>
          <p:spPr>
            <a:xfrm rot="5400000">
              <a:off x="1164999" y="4749137"/>
              <a:ext cx="428960" cy="214074"/>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2"/>
            <p:cNvSpPr/>
            <p:nvPr/>
          </p:nvSpPr>
          <p:spPr>
            <a:xfrm rot="5400000">
              <a:off x="-470723" y="2255402"/>
              <a:ext cx="1882895" cy="941450"/>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2"/>
            <p:cNvSpPr/>
            <p:nvPr/>
          </p:nvSpPr>
          <p:spPr>
            <a:xfrm rot="5400000">
              <a:off x="197724" y="4221698"/>
              <a:ext cx="888492" cy="444247"/>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2"/>
            <p:cNvSpPr/>
            <p:nvPr/>
          </p:nvSpPr>
          <p:spPr>
            <a:xfrm rot="5400000">
              <a:off x="176184" y="940564"/>
              <a:ext cx="888492" cy="444247"/>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2"/>
            <p:cNvSpPr/>
            <p:nvPr/>
          </p:nvSpPr>
          <p:spPr>
            <a:xfrm rot="5400000">
              <a:off x="1184628" y="1902050"/>
              <a:ext cx="528165" cy="264083"/>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2"/>
            <p:cNvSpPr/>
            <p:nvPr/>
          </p:nvSpPr>
          <p:spPr>
            <a:xfrm rot="5400000">
              <a:off x="1226534" y="247645"/>
              <a:ext cx="260409" cy="129958"/>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2"/>
            <p:cNvSpPr/>
            <p:nvPr/>
          </p:nvSpPr>
          <p:spPr>
            <a:xfrm rot="5400000">
              <a:off x="2143823" y="3999344"/>
              <a:ext cx="223729" cy="111653"/>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6728724" y="1002692"/>
            <a:ext cx="4992555" cy="4992555"/>
            <a:chOff x="3851920" y="836712"/>
            <a:chExt cx="3744416" cy="3744416"/>
          </a:xfrm>
        </p:grpSpPr>
        <p:grpSp>
          <p:nvGrpSpPr>
            <p:cNvPr id="5" name="组合 4"/>
            <p:cNvGrpSpPr/>
            <p:nvPr/>
          </p:nvGrpSpPr>
          <p:grpSpPr>
            <a:xfrm>
              <a:off x="3851920" y="836712"/>
              <a:ext cx="3744416" cy="3744416"/>
              <a:chOff x="3851920" y="836712"/>
              <a:chExt cx="3744416" cy="3744416"/>
            </a:xfrm>
          </p:grpSpPr>
          <p:sp>
            <p:nvSpPr>
              <p:cNvPr id="7" name="椭圆 6"/>
              <p:cNvSpPr/>
              <p:nvPr/>
            </p:nvSpPr>
            <p:spPr>
              <a:xfrm>
                <a:off x="3851920" y="836712"/>
                <a:ext cx="3744416" cy="3744416"/>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4004500" y="989292"/>
                <a:ext cx="3439257" cy="3439257"/>
                <a:chOff x="2758018" y="1768555"/>
                <a:chExt cx="3439257" cy="3439257"/>
              </a:xfrm>
              <a:effectLst>
                <a:outerShdw blurRad="25400" sx="101000" sy="101000" algn="ctr" rotWithShape="0">
                  <a:schemeClr val="accent1">
                    <a:lumMod val="50000"/>
                    <a:alpha val="21000"/>
                  </a:schemeClr>
                </a:outerShdw>
              </a:effectLst>
            </p:grpSpPr>
            <p:sp>
              <p:nvSpPr>
                <p:cNvPr id="9" name="任意多边形 8"/>
                <p:cNvSpPr/>
                <p:nvPr/>
              </p:nvSpPr>
              <p:spPr>
                <a:xfrm>
                  <a:off x="2783515" y="1768555"/>
                  <a:ext cx="3413760" cy="3413760"/>
                </a:xfrm>
                <a:custGeom>
                  <a:avLst/>
                  <a:gdLst>
                    <a:gd name="connsiteX0" fmla="*/ 1706880 w 3413760"/>
                    <a:gd name="connsiteY0" fmla="*/ 0 h 3413760"/>
                    <a:gd name="connsiteX1" fmla="*/ 3413760 w 3413760"/>
                    <a:gd name="connsiteY1" fmla="*/ 1706880 h 3413760"/>
                    <a:gd name="connsiteX2" fmla="*/ 1706880 w 3413760"/>
                    <a:gd name="connsiteY2" fmla="*/ 1706880 h 3413760"/>
                    <a:gd name="connsiteX3" fmla="*/ 1706880 w 3413760"/>
                    <a:gd name="connsiteY3" fmla="*/ 0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1706880" y="0"/>
                      </a:moveTo>
                      <a:cubicBezTo>
                        <a:pt x="2649564" y="0"/>
                        <a:pt x="3413760" y="764196"/>
                        <a:pt x="3413760" y="1706880"/>
                      </a:cubicBezTo>
                      <a:lnTo>
                        <a:pt x="1706880" y="1706880"/>
                      </a:lnTo>
                      <a:lnTo>
                        <a:pt x="1706880" y="0"/>
                      </a:lnTo>
                      <a:close/>
                    </a:path>
                  </a:pathLst>
                </a:custGeom>
                <a:blipFill dpi="0" rotWithShape="1">
                  <a:blip r:embed="rId3" cstate="print">
                    <a:extLst>
                      <a:ext uri="{28A0092B-C50C-407E-A947-70E740481C1C}">
                        <a14:useLocalDpi xmlns:a14="http://schemas.microsoft.com/office/drawing/2010/main" val="0"/>
                      </a:ext>
                    </a:extLst>
                  </a:blip>
                  <a:srcRect/>
                  <a:stretch>
                    <a:fillRect l="-18706" r="-38348"/>
                  </a:stretch>
                </a:bli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96695" tIns="682345" rIns="458825" bIns="1817016" numCol="1" spcCol="1270" anchor="ctr" anchorCtr="0">
                  <a:noAutofit/>
                </a:bodyPr>
                <a:lstStyle/>
                <a:p>
                  <a:pPr algn="ctr" defTabSz="2370607">
                    <a:lnSpc>
                      <a:spcPct val="90000"/>
                    </a:lnSpc>
                    <a:spcBef>
                      <a:spcPct val="0"/>
                    </a:spcBef>
                    <a:spcAft>
                      <a:spcPct val="35000"/>
                    </a:spcAft>
                  </a:pPr>
                  <a:endParaRPr lang="zh-CN" altLang="en-US" sz="5300"/>
                </a:p>
              </p:txBody>
            </p:sp>
            <p:sp>
              <p:nvSpPr>
                <p:cNvPr id="10" name="任意多边形 9"/>
                <p:cNvSpPr/>
                <p:nvPr/>
              </p:nvSpPr>
              <p:spPr>
                <a:xfrm>
                  <a:off x="2781464" y="1794052"/>
                  <a:ext cx="3413760" cy="3413760"/>
                </a:xfrm>
                <a:custGeom>
                  <a:avLst/>
                  <a:gdLst>
                    <a:gd name="connsiteX0" fmla="*/ 3413760 w 3413760"/>
                    <a:gd name="connsiteY0" fmla="*/ 1706880 h 3413760"/>
                    <a:gd name="connsiteX1" fmla="*/ 1706880 w 3413760"/>
                    <a:gd name="connsiteY1" fmla="*/ 3413760 h 3413760"/>
                    <a:gd name="connsiteX2" fmla="*/ 1706880 w 3413760"/>
                    <a:gd name="connsiteY2" fmla="*/ 1706880 h 3413760"/>
                    <a:gd name="connsiteX3" fmla="*/ 3413760 w 3413760"/>
                    <a:gd name="connsiteY3" fmla="*/ 1706880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3413760" y="1706880"/>
                      </a:moveTo>
                      <a:cubicBezTo>
                        <a:pt x="3413760" y="2649564"/>
                        <a:pt x="2649564" y="3413760"/>
                        <a:pt x="1706880" y="3413760"/>
                      </a:cubicBezTo>
                      <a:lnTo>
                        <a:pt x="1706880" y="1706880"/>
                      </a:lnTo>
                      <a:lnTo>
                        <a:pt x="3413760" y="1706880"/>
                      </a:lnTo>
                      <a:close/>
                    </a:path>
                  </a:pathLst>
                </a:custGeom>
                <a:blipFill dpi="0" rotWithShape="1">
                  <a:blip r:embed="rId4" cstate="print">
                    <a:extLst>
                      <a:ext uri="{28A0092B-C50C-407E-A947-70E740481C1C}">
                        <a14:useLocalDpi xmlns:a14="http://schemas.microsoft.com/office/drawing/2010/main" val="0"/>
                      </a:ext>
                    </a:extLst>
                  </a:blip>
                  <a:srcRect/>
                  <a:stretch>
                    <a:fillRect l="-1616" r="-1616"/>
                  </a:stretch>
                </a:bli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9120" tIns="1849120" rIns="467360" bIns="711201" numCol="1" spcCol="1270" anchor="ctr" anchorCtr="0">
                  <a:noAutofit/>
                </a:bodyPr>
                <a:lstStyle/>
                <a:p>
                  <a:pPr algn="ctr" defTabSz="3792972">
                    <a:lnSpc>
                      <a:spcPct val="90000"/>
                    </a:lnSpc>
                    <a:spcBef>
                      <a:spcPct val="0"/>
                    </a:spcBef>
                    <a:spcAft>
                      <a:spcPct val="35000"/>
                    </a:spcAft>
                  </a:pPr>
                  <a:endParaRPr lang="zh-CN" altLang="en-US" sz="8500"/>
                </a:p>
              </p:txBody>
            </p:sp>
            <p:sp>
              <p:nvSpPr>
                <p:cNvPr id="11" name="任意多边形 10"/>
                <p:cNvSpPr/>
                <p:nvPr/>
              </p:nvSpPr>
              <p:spPr>
                <a:xfrm>
                  <a:off x="2758018" y="1794052"/>
                  <a:ext cx="3413760" cy="3413760"/>
                </a:xfrm>
                <a:custGeom>
                  <a:avLst/>
                  <a:gdLst>
                    <a:gd name="connsiteX0" fmla="*/ 1706880 w 3413760"/>
                    <a:gd name="connsiteY0" fmla="*/ 3413760 h 3413760"/>
                    <a:gd name="connsiteX1" fmla="*/ 0 w 3413760"/>
                    <a:gd name="connsiteY1" fmla="*/ 1706880 h 3413760"/>
                    <a:gd name="connsiteX2" fmla="*/ 1706880 w 3413760"/>
                    <a:gd name="connsiteY2" fmla="*/ 1706880 h 3413760"/>
                    <a:gd name="connsiteX3" fmla="*/ 1706880 w 3413760"/>
                    <a:gd name="connsiteY3" fmla="*/ 3413760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1706880" y="3413760"/>
                      </a:moveTo>
                      <a:cubicBezTo>
                        <a:pt x="764196" y="3413760"/>
                        <a:pt x="0" y="2649564"/>
                        <a:pt x="0" y="1706880"/>
                      </a:cubicBezTo>
                      <a:lnTo>
                        <a:pt x="1706880" y="1706880"/>
                      </a:lnTo>
                      <a:lnTo>
                        <a:pt x="1706880" y="3413760"/>
                      </a:lnTo>
                      <a:close/>
                    </a:path>
                  </a:pathLst>
                </a:custGeom>
                <a:blipFill dpi="0" rotWithShape="1">
                  <a:blip r:embed="rId5" cstate="print">
                    <a:extLst>
                      <a:ext uri="{28A0092B-C50C-407E-A947-70E740481C1C}">
                        <a14:useLocalDpi xmlns:a14="http://schemas.microsoft.com/office/drawing/2010/main" val="0"/>
                      </a:ext>
                    </a:extLst>
                  </a:blip>
                  <a:srcRect/>
                  <a:stretch>
                    <a:fillRect l="-6594" r="-51186"/>
                  </a:stretch>
                </a:bli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6880" tIns="1818640" rIns="1818640" bIns="680721" numCol="1" spcCol="1270" anchor="ctr" anchorCtr="0">
                  <a:noAutofit/>
                </a:bodyPr>
                <a:lstStyle/>
                <a:p>
                  <a:pPr algn="ctr" defTabSz="2370607">
                    <a:lnSpc>
                      <a:spcPct val="90000"/>
                    </a:lnSpc>
                    <a:spcBef>
                      <a:spcPct val="0"/>
                    </a:spcBef>
                    <a:spcAft>
                      <a:spcPct val="35000"/>
                    </a:spcAft>
                  </a:pPr>
                  <a:endParaRPr lang="zh-CN" altLang="en-US" sz="5300"/>
                </a:p>
              </p:txBody>
            </p:sp>
            <p:sp>
              <p:nvSpPr>
                <p:cNvPr id="12" name="任意多边形 11"/>
                <p:cNvSpPr/>
                <p:nvPr/>
              </p:nvSpPr>
              <p:spPr>
                <a:xfrm>
                  <a:off x="2758018" y="1770606"/>
                  <a:ext cx="3413760" cy="3413760"/>
                </a:xfrm>
                <a:custGeom>
                  <a:avLst/>
                  <a:gdLst>
                    <a:gd name="connsiteX0" fmla="*/ 0 w 3413760"/>
                    <a:gd name="connsiteY0" fmla="*/ 1706880 h 3413760"/>
                    <a:gd name="connsiteX1" fmla="*/ 1706880 w 3413760"/>
                    <a:gd name="connsiteY1" fmla="*/ 0 h 3413760"/>
                    <a:gd name="connsiteX2" fmla="*/ 1706880 w 3413760"/>
                    <a:gd name="connsiteY2" fmla="*/ 1706880 h 3413760"/>
                    <a:gd name="connsiteX3" fmla="*/ 0 w 3413760"/>
                    <a:gd name="connsiteY3" fmla="*/ 1706880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0" y="1706880"/>
                      </a:moveTo>
                      <a:cubicBezTo>
                        <a:pt x="0" y="764196"/>
                        <a:pt x="764196" y="0"/>
                        <a:pt x="1706880" y="0"/>
                      </a:cubicBezTo>
                      <a:lnTo>
                        <a:pt x="1706880" y="1706880"/>
                      </a:lnTo>
                      <a:lnTo>
                        <a:pt x="0" y="1706880"/>
                      </a:lnTo>
                      <a:close/>
                    </a:path>
                  </a:pathLst>
                </a:custGeom>
                <a:blipFill dpi="0" rotWithShape="1">
                  <a:blip r:embed="rId6">
                    <a:extLst>
                      <a:ext uri="{28A0092B-C50C-407E-A947-70E740481C1C}">
                        <a14:useLocalDpi xmlns:a14="http://schemas.microsoft.com/office/drawing/2010/main" val="0"/>
                      </a:ext>
                    </a:extLst>
                  </a:blip>
                  <a:srcRect/>
                  <a:stretch>
                    <a:fillRect l="-114170" r="-63336"/>
                  </a:stretch>
                </a:bli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6880" tIns="680720" rIns="1818640" bIns="1818641" numCol="1" spcCol="1270" anchor="ctr" anchorCtr="0">
                  <a:noAutofit/>
                </a:bodyPr>
                <a:lstStyle/>
                <a:p>
                  <a:pPr algn="ctr" defTabSz="2370607">
                    <a:lnSpc>
                      <a:spcPct val="90000"/>
                    </a:lnSpc>
                    <a:spcBef>
                      <a:spcPct val="0"/>
                    </a:spcBef>
                    <a:spcAft>
                      <a:spcPct val="35000"/>
                    </a:spcAft>
                  </a:pPr>
                  <a:endParaRPr lang="zh-CN" altLang="en-US" sz="5300"/>
                </a:p>
              </p:txBody>
            </p:sp>
          </p:grpSp>
        </p:grpSp>
        <p:sp>
          <p:nvSpPr>
            <p:cNvPr id="6" name="椭圆 5"/>
            <p:cNvSpPr/>
            <p:nvPr/>
          </p:nvSpPr>
          <p:spPr>
            <a:xfrm>
              <a:off x="4968044" y="1952836"/>
              <a:ext cx="1512168" cy="1512168"/>
            </a:xfrm>
            <a:prstGeom prst="ellipse">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700" dirty="0">
                  <a:solidFill>
                    <a:schemeClr val="accent1"/>
                  </a:solidFill>
                  <a:latin typeface="方正兰亭粗黑_GBK" pitchFamily="2" charset="-122"/>
                  <a:ea typeface="方正兰亭粗黑_GBK" pitchFamily="2" charset="-122"/>
                </a:rPr>
                <a:t>目录</a:t>
              </a:r>
              <a:endParaRPr lang="en-US" altLang="zh-CN" sz="3700" dirty="0">
                <a:solidFill>
                  <a:schemeClr val="accent1"/>
                </a:solidFill>
                <a:latin typeface="方正兰亭粗黑_GBK" pitchFamily="2" charset="-122"/>
                <a:ea typeface="方正兰亭粗黑_GBK" pitchFamily="2" charset="-122"/>
              </a:endParaRPr>
            </a:p>
          </p:txBody>
        </p:sp>
      </p:grpSp>
      <p:grpSp>
        <p:nvGrpSpPr>
          <p:cNvPr id="23" name="组合 22"/>
          <p:cNvGrpSpPr/>
          <p:nvPr/>
        </p:nvGrpSpPr>
        <p:grpSpPr>
          <a:xfrm>
            <a:off x="829439" y="1432769"/>
            <a:ext cx="7008779" cy="4369599"/>
            <a:chOff x="611560" y="1735977"/>
            <a:chExt cx="5256584" cy="3277199"/>
          </a:xfrm>
        </p:grpSpPr>
        <p:cxnSp>
          <p:nvCxnSpPr>
            <p:cNvPr id="31" name="直接连接符 30"/>
            <p:cNvCxnSpPr/>
            <p:nvPr/>
          </p:nvCxnSpPr>
          <p:spPr>
            <a:xfrm>
              <a:off x="611560" y="1735977"/>
              <a:ext cx="496855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11560" y="2555277"/>
              <a:ext cx="43924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11560" y="3374577"/>
              <a:ext cx="424847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11560" y="4193877"/>
              <a:ext cx="44644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11560" y="5013176"/>
              <a:ext cx="525658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7" name="Rectangle 11"/>
          <p:cNvSpPr>
            <a:spLocks noChangeArrowheads="1"/>
          </p:cNvSpPr>
          <p:nvPr/>
        </p:nvSpPr>
        <p:spPr bwMode="gray">
          <a:xfrm>
            <a:off x="1807258" y="1506931"/>
            <a:ext cx="3230794" cy="535531"/>
          </a:xfrm>
          <a:prstGeom prst="rect">
            <a:avLst/>
          </a:prstGeom>
          <a:noFill/>
          <a:ln>
            <a:noFill/>
          </a:ln>
          <a:extLst/>
        </p:spPr>
        <p:txBody>
          <a:bodyPr wrap="square">
            <a:spAutoFit/>
          </a:bodyPr>
          <a:lstStyle/>
          <a:p>
            <a:pPr lvl="1">
              <a:lnSpc>
                <a:spcPct val="90000"/>
              </a:lnSpc>
              <a:defRPr/>
            </a:pPr>
            <a:r>
              <a:rPr lang="zh-CN" altLang="en-US" sz="3200" dirty="0"/>
              <a:t>强生案例续篇</a:t>
            </a:r>
            <a:endParaRPr lang="en-US" altLang="zh-CN" sz="3200" dirty="0"/>
          </a:p>
        </p:txBody>
      </p:sp>
      <p:sp>
        <p:nvSpPr>
          <p:cNvPr id="52" name="Rectangle 11"/>
          <p:cNvSpPr>
            <a:spLocks noChangeArrowheads="1"/>
          </p:cNvSpPr>
          <p:nvPr/>
        </p:nvSpPr>
        <p:spPr bwMode="gray">
          <a:xfrm>
            <a:off x="1807257" y="2622571"/>
            <a:ext cx="3635599" cy="535531"/>
          </a:xfrm>
          <a:prstGeom prst="rect">
            <a:avLst/>
          </a:prstGeom>
          <a:noFill/>
          <a:ln>
            <a:noFill/>
          </a:ln>
          <a:extLst/>
        </p:spPr>
        <p:txBody>
          <a:bodyPr wrap="square">
            <a:spAutoFit/>
          </a:bodyPr>
          <a:lstStyle/>
          <a:p>
            <a:pPr lvl="1">
              <a:lnSpc>
                <a:spcPct val="90000"/>
              </a:lnSpc>
              <a:defRPr/>
            </a:pPr>
            <a:r>
              <a:rPr lang="zh-CN" altLang="en-US" sz="3200" dirty="0"/>
              <a:t>英特尔奔腾芯片</a:t>
            </a:r>
            <a:endParaRPr lang="en-US" altLang="zh-CN" sz="3200" dirty="0"/>
          </a:p>
        </p:txBody>
      </p:sp>
      <p:sp>
        <p:nvSpPr>
          <p:cNvPr id="55" name="Rectangle 11"/>
          <p:cNvSpPr>
            <a:spLocks noChangeArrowheads="1"/>
          </p:cNvSpPr>
          <p:nvPr/>
        </p:nvSpPr>
        <p:spPr bwMode="gray">
          <a:xfrm>
            <a:off x="1807257" y="3717034"/>
            <a:ext cx="4027485" cy="535531"/>
          </a:xfrm>
          <a:prstGeom prst="rect">
            <a:avLst/>
          </a:prstGeom>
          <a:noFill/>
          <a:ln>
            <a:noFill/>
          </a:ln>
          <a:extLst/>
        </p:spPr>
        <p:txBody>
          <a:bodyPr wrap="square">
            <a:spAutoFit/>
          </a:bodyPr>
          <a:lstStyle/>
          <a:p>
            <a:pPr lvl="1">
              <a:lnSpc>
                <a:spcPct val="90000"/>
              </a:lnSpc>
              <a:defRPr/>
            </a:pPr>
            <a:r>
              <a:rPr lang="zh-CN" altLang="en-US" sz="3200" dirty="0"/>
              <a:t>比纳特营养品公司</a:t>
            </a:r>
            <a:endParaRPr lang="en-US" altLang="zh-CN" sz="3200" dirty="0"/>
          </a:p>
        </p:txBody>
      </p:sp>
      <p:sp>
        <p:nvSpPr>
          <p:cNvPr id="58" name="Rectangle 11"/>
          <p:cNvSpPr>
            <a:spLocks noChangeArrowheads="1"/>
          </p:cNvSpPr>
          <p:nvPr/>
        </p:nvSpPr>
        <p:spPr bwMode="gray">
          <a:xfrm>
            <a:off x="1807258" y="4815414"/>
            <a:ext cx="3230794" cy="535531"/>
          </a:xfrm>
          <a:prstGeom prst="rect">
            <a:avLst/>
          </a:prstGeom>
          <a:noFill/>
          <a:ln>
            <a:noFill/>
          </a:ln>
          <a:extLst/>
        </p:spPr>
        <p:txBody>
          <a:bodyPr wrap="square">
            <a:spAutoFit/>
          </a:bodyPr>
          <a:lstStyle/>
          <a:p>
            <a:pPr lvl="1">
              <a:lnSpc>
                <a:spcPct val="90000"/>
              </a:lnSpc>
              <a:defRPr/>
            </a:pPr>
            <a:r>
              <a:rPr lang="zh-CN" altLang="en-US" sz="3200" dirty="0"/>
              <a:t>曼维尔公司</a:t>
            </a:r>
            <a:endParaRPr lang="en-US" altLang="zh-CN" sz="3200" dirty="0"/>
          </a:p>
        </p:txBody>
      </p:sp>
      <p:grpSp>
        <p:nvGrpSpPr>
          <p:cNvPr id="16" name="组合 15"/>
          <p:cNvGrpSpPr/>
          <p:nvPr/>
        </p:nvGrpSpPr>
        <p:grpSpPr>
          <a:xfrm>
            <a:off x="859502" y="1240128"/>
            <a:ext cx="851455" cy="1031763"/>
            <a:chOff x="622077" y="1100038"/>
            <a:chExt cx="638591" cy="773822"/>
          </a:xfrm>
        </p:grpSpPr>
        <p:sp>
          <p:nvSpPr>
            <p:cNvPr id="94"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652438" y="1142485"/>
              <a:ext cx="422231" cy="680956"/>
            </a:xfrm>
            <a:prstGeom prst="rect">
              <a:avLst/>
            </a:prstGeom>
            <a:noFill/>
          </p:spPr>
          <p:txBody>
            <a:bodyPr wrap="none" rtlCol="0">
              <a:spAutoFit/>
            </a:bodyPr>
            <a:lstStyle/>
            <a:p>
              <a:r>
                <a:rPr lang="en-US" altLang="zh-CN" sz="5300" dirty="0">
                  <a:solidFill>
                    <a:schemeClr val="bg1"/>
                  </a:solidFill>
                  <a:latin typeface="Swiss911 XCm BT" pitchFamily="34" charset="0"/>
                </a:rPr>
                <a:t>1</a:t>
              </a:r>
              <a:endParaRPr lang="zh-CN" altLang="en-US" sz="5300" dirty="0">
                <a:solidFill>
                  <a:schemeClr val="bg1"/>
                </a:solidFill>
                <a:latin typeface="Swiss911 XCm BT" pitchFamily="34" charset="0"/>
              </a:endParaRPr>
            </a:p>
          </p:txBody>
        </p:sp>
      </p:grpSp>
      <p:grpSp>
        <p:nvGrpSpPr>
          <p:cNvPr id="97" name="组合 96"/>
          <p:cNvGrpSpPr/>
          <p:nvPr/>
        </p:nvGrpSpPr>
        <p:grpSpPr>
          <a:xfrm>
            <a:off x="827241" y="2367486"/>
            <a:ext cx="851455" cy="1031763"/>
            <a:chOff x="622077" y="1100038"/>
            <a:chExt cx="638591" cy="773822"/>
          </a:xfrm>
        </p:grpSpPr>
        <p:sp>
          <p:nvSpPr>
            <p:cNvPr id="98"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TextBox 98"/>
            <p:cNvSpPr txBox="1"/>
            <p:nvPr/>
          </p:nvSpPr>
          <p:spPr>
            <a:xfrm>
              <a:off x="652438" y="1142485"/>
              <a:ext cx="422231" cy="680956"/>
            </a:xfrm>
            <a:prstGeom prst="rect">
              <a:avLst/>
            </a:prstGeom>
            <a:noFill/>
          </p:spPr>
          <p:txBody>
            <a:bodyPr wrap="none" rtlCol="0">
              <a:spAutoFit/>
            </a:bodyPr>
            <a:lstStyle/>
            <a:p>
              <a:r>
                <a:rPr lang="en-US" altLang="zh-CN" sz="5300" dirty="0">
                  <a:solidFill>
                    <a:schemeClr val="bg1"/>
                  </a:solidFill>
                  <a:latin typeface="Swiss911 XCm BT" pitchFamily="34" charset="0"/>
                </a:rPr>
                <a:t>2</a:t>
              </a:r>
              <a:endParaRPr lang="zh-CN" altLang="en-US" sz="5300" dirty="0">
                <a:solidFill>
                  <a:schemeClr val="bg1"/>
                </a:solidFill>
                <a:latin typeface="Swiss911 XCm BT" pitchFamily="34" charset="0"/>
              </a:endParaRPr>
            </a:p>
          </p:txBody>
        </p:sp>
      </p:grpSp>
      <p:grpSp>
        <p:nvGrpSpPr>
          <p:cNvPr id="100" name="组合 99"/>
          <p:cNvGrpSpPr/>
          <p:nvPr/>
        </p:nvGrpSpPr>
        <p:grpSpPr>
          <a:xfrm>
            <a:off x="827241" y="3417465"/>
            <a:ext cx="851455" cy="1031763"/>
            <a:chOff x="622077" y="1100038"/>
            <a:chExt cx="638591" cy="773822"/>
          </a:xfrm>
        </p:grpSpPr>
        <p:sp>
          <p:nvSpPr>
            <p:cNvPr id="101"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TextBox 101"/>
            <p:cNvSpPr txBox="1"/>
            <p:nvPr/>
          </p:nvSpPr>
          <p:spPr>
            <a:xfrm>
              <a:off x="652438" y="1142485"/>
              <a:ext cx="422231" cy="680956"/>
            </a:xfrm>
            <a:prstGeom prst="rect">
              <a:avLst/>
            </a:prstGeom>
            <a:noFill/>
          </p:spPr>
          <p:txBody>
            <a:bodyPr wrap="none" rtlCol="0">
              <a:spAutoFit/>
            </a:bodyPr>
            <a:lstStyle/>
            <a:p>
              <a:r>
                <a:rPr lang="en-US" altLang="zh-CN" sz="5300" dirty="0">
                  <a:solidFill>
                    <a:schemeClr val="bg1"/>
                  </a:solidFill>
                  <a:latin typeface="Swiss911 XCm BT" pitchFamily="34" charset="0"/>
                </a:rPr>
                <a:t>3</a:t>
              </a:r>
              <a:endParaRPr lang="zh-CN" altLang="en-US" sz="5300" dirty="0">
                <a:solidFill>
                  <a:schemeClr val="bg1"/>
                </a:solidFill>
                <a:latin typeface="Swiss911 XCm BT" pitchFamily="34" charset="0"/>
              </a:endParaRPr>
            </a:p>
          </p:txBody>
        </p:sp>
      </p:grpSp>
      <p:grpSp>
        <p:nvGrpSpPr>
          <p:cNvPr id="103" name="组合 102"/>
          <p:cNvGrpSpPr/>
          <p:nvPr/>
        </p:nvGrpSpPr>
        <p:grpSpPr>
          <a:xfrm>
            <a:off x="845134" y="4507081"/>
            <a:ext cx="851455" cy="1031763"/>
            <a:chOff x="622077" y="1100038"/>
            <a:chExt cx="638591" cy="773822"/>
          </a:xfrm>
        </p:grpSpPr>
        <p:sp>
          <p:nvSpPr>
            <p:cNvPr id="104"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TextBox 104"/>
            <p:cNvSpPr txBox="1"/>
            <p:nvPr/>
          </p:nvSpPr>
          <p:spPr>
            <a:xfrm>
              <a:off x="652438" y="1142485"/>
              <a:ext cx="422231" cy="680956"/>
            </a:xfrm>
            <a:prstGeom prst="rect">
              <a:avLst/>
            </a:prstGeom>
            <a:noFill/>
          </p:spPr>
          <p:txBody>
            <a:bodyPr wrap="none" rtlCol="0">
              <a:spAutoFit/>
            </a:bodyPr>
            <a:lstStyle/>
            <a:p>
              <a:r>
                <a:rPr lang="en-US" altLang="zh-CN" sz="5300" dirty="0">
                  <a:solidFill>
                    <a:schemeClr val="bg1"/>
                  </a:solidFill>
                  <a:latin typeface="Swiss911 XCm BT" pitchFamily="34" charset="0"/>
                </a:rPr>
                <a:t>4</a:t>
              </a:r>
              <a:endParaRPr lang="zh-CN" altLang="en-US" sz="5300" dirty="0">
                <a:solidFill>
                  <a:schemeClr val="bg1"/>
                </a:solidFill>
                <a:latin typeface="Swiss911 XCm BT" pitchFamily="34" charset="0"/>
              </a:endParaRPr>
            </a:p>
          </p:txBody>
        </p:sp>
      </p:grpSp>
      <p:grpSp>
        <p:nvGrpSpPr>
          <p:cNvPr id="106" name="组合 105"/>
          <p:cNvGrpSpPr/>
          <p:nvPr/>
        </p:nvGrpSpPr>
        <p:grpSpPr>
          <a:xfrm>
            <a:off x="841229" y="5648904"/>
            <a:ext cx="851455" cy="1031763"/>
            <a:chOff x="622077" y="1100038"/>
            <a:chExt cx="638591" cy="773822"/>
          </a:xfrm>
        </p:grpSpPr>
        <p:sp>
          <p:nvSpPr>
            <p:cNvPr id="107"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TextBox 107"/>
            <p:cNvSpPr txBox="1"/>
            <p:nvPr/>
          </p:nvSpPr>
          <p:spPr>
            <a:xfrm>
              <a:off x="652438" y="1142485"/>
              <a:ext cx="422231" cy="680956"/>
            </a:xfrm>
            <a:prstGeom prst="rect">
              <a:avLst/>
            </a:prstGeom>
            <a:noFill/>
          </p:spPr>
          <p:txBody>
            <a:bodyPr wrap="none" rtlCol="0">
              <a:spAutoFit/>
            </a:bodyPr>
            <a:lstStyle/>
            <a:p>
              <a:r>
                <a:rPr lang="en-US" altLang="zh-CN" sz="5300" dirty="0" smtClean="0">
                  <a:solidFill>
                    <a:schemeClr val="bg1"/>
                  </a:solidFill>
                  <a:latin typeface="Swiss911 XCm BT" pitchFamily="34" charset="0"/>
                </a:rPr>
                <a:t>5</a:t>
              </a:r>
              <a:endParaRPr lang="zh-CN" altLang="en-US" sz="5300" dirty="0">
                <a:solidFill>
                  <a:schemeClr val="bg1"/>
                </a:solidFill>
                <a:latin typeface="Swiss911 XCm BT" pitchFamily="34" charset="0"/>
              </a:endParaRPr>
            </a:p>
          </p:txBody>
        </p:sp>
      </p:grpSp>
      <p:sp>
        <p:nvSpPr>
          <p:cNvPr id="109" name="Rectangle 11"/>
          <p:cNvSpPr>
            <a:spLocks noChangeArrowheads="1"/>
          </p:cNvSpPr>
          <p:nvPr/>
        </p:nvSpPr>
        <p:spPr bwMode="gray">
          <a:xfrm>
            <a:off x="1931613" y="6004006"/>
            <a:ext cx="3699929" cy="535531"/>
          </a:xfrm>
          <a:prstGeom prst="rect">
            <a:avLst/>
          </a:prstGeom>
          <a:noFill/>
          <a:ln>
            <a:noFill/>
          </a:ln>
          <a:extLst/>
        </p:spPr>
        <p:txBody>
          <a:bodyPr wrap="square">
            <a:spAutoFit/>
          </a:bodyPr>
          <a:lstStyle/>
          <a:p>
            <a:pPr lvl="1">
              <a:lnSpc>
                <a:spcPct val="90000"/>
              </a:lnSpc>
              <a:defRPr/>
            </a:pPr>
            <a:r>
              <a:rPr lang="zh-CN" altLang="en-US" sz="3200" dirty="0"/>
              <a:t>福特公司</a:t>
            </a:r>
          </a:p>
        </p:txBody>
      </p:sp>
      <p:sp>
        <p:nvSpPr>
          <p:cNvPr id="92" name="Rectangle 2"/>
          <p:cNvSpPr txBox="1">
            <a:spLocks noChangeArrowheads="1"/>
          </p:cNvSpPr>
          <p:nvPr/>
        </p:nvSpPr>
        <p:spPr>
          <a:xfrm>
            <a:off x="1839305" y="228600"/>
            <a:ext cx="8458200" cy="977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t>社会看法的重要性</a:t>
            </a:r>
          </a:p>
        </p:txBody>
      </p:sp>
    </p:spTree>
    <p:extLst>
      <p:ext uri="{BB962C8B-B14F-4D97-AF65-F5344CB8AC3E}">
        <p14:creationId xmlns:p14="http://schemas.microsoft.com/office/powerpoint/2010/main" val="1682126631"/>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childTnLst>
                                </p:cTn>
                              </p:par>
                              <p:par>
                                <p:cTn id="9" presetID="49" presetClass="entr" presetSubtype="0" decel="10000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anim calcmode="lin" valueType="num">
                                      <p:cBhvr>
                                        <p:cTn id="13" dur="1000" fill="hold"/>
                                        <p:tgtEl>
                                          <p:spTgt spid="4"/>
                                        </p:tgtEl>
                                        <p:attrNameLst>
                                          <p:attrName>style.rotation</p:attrName>
                                        </p:attrNameLst>
                                      </p:cBhvr>
                                      <p:tavLst>
                                        <p:tav tm="0">
                                          <p:val>
                                            <p:fltVal val="360"/>
                                          </p:val>
                                        </p:tav>
                                        <p:tav tm="100000">
                                          <p:val>
                                            <p:fltVal val="0"/>
                                          </p:val>
                                        </p:tav>
                                      </p:tavLst>
                                    </p:anim>
                                    <p:animEffect transition="in" filter="fade">
                                      <p:cBhvr>
                                        <p:cTn id="14" dur="1000"/>
                                        <p:tgtEl>
                                          <p:spTgt spid="4"/>
                                        </p:tgtEl>
                                      </p:cBhvr>
                                    </p:animEffect>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0-#ppt_w/2"/>
                                          </p:val>
                                        </p:tav>
                                        <p:tav tm="100000">
                                          <p:val>
                                            <p:strVal val="#ppt_x"/>
                                          </p:val>
                                        </p:tav>
                                      </p:tavLst>
                                    </p:anim>
                                    <p:anim calcmode="lin" valueType="num">
                                      <p:cBhvr additive="base">
                                        <p:cTn id="19" dur="500" fill="hold"/>
                                        <p:tgtEl>
                                          <p:spTgt spid="23"/>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300" fill="hold"/>
                                        <p:tgtEl>
                                          <p:spTgt spid="16"/>
                                        </p:tgtEl>
                                        <p:attrNameLst>
                                          <p:attrName>ppt_x</p:attrName>
                                        </p:attrNameLst>
                                      </p:cBhvr>
                                      <p:tavLst>
                                        <p:tav tm="0">
                                          <p:val>
                                            <p:strVal val="0-#ppt_w/2"/>
                                          </p:val>
                                        </p:tav>
                                        <p:tav tm="100000">
                                          <p:val>
                                            <p:strVal val="#ppt_x"/>
                                          </p:val>
                                        </p:tav>
                                      </p:tavLst>
                                    </p:anim>
                                    <p:anim calcmode="lin" valueType="num">
                                      <p:cBhvr additive="base">
                                        <p:cTn id="24" dur="300" fill="hold"/>
                                        <p:tgtEl>
                                          <p:spTgt spid="16"/>
                                        </p:tgtEl>
                                        <p:attrNameLst>
                                          <p:attrName>ppt_y</p:attrName>
                                        </p:attrNameLst>
                                      </p:cBhvr>
                                      <p:tavLst>
                                        <p:tav tm="0">
                                          <p:val>
                                            <p:strVal val="#ppt_y"/>
                                          </p:val>
                                        </p:tav>
                                        <p:tav tm="100000">
                                          <p:val>
                                            <p:strVal val="#ppt_y"/>
                                          </p:val>
                                        </p:tav>
                                      </p:tavLst>
                                    </p:anim>
                                  </p:childTnLst>
                                </p:cTn>
                              </p:par>
                            </p:childTnLst>
                          </p:cTn>
                        </p:par>
                        <p:par>
                          <p:cTn id="25" fill="hold">
                            <p:stCondLst>
                              <p:cond delay="1800"/>
                            </p:stCondLst>
                            <p:childTnLst>
                              <p:par>
                                <p:cTn id="26" presetID="2" presetClass="entr" presetSubtype="8" fill="hold" nodeType="afterEffect">
                                  <p:stCondLst>
                                    <p:cond delay="0"/>
                                  </p:stCondLst>
                                  <p:childTnLst>
                                    <p:set>
                                      <p:cBhvr>
                                        <p:cTn id="27" dur="1" fill="hold">
                                          <p:stCondLst>
                                            <p:cond delay="0"/>
                                          </p:stCondLst>
                                        </p:cTn>
                                        <p:tgtEl>
                                          <p:spTgt spid="97"/>
                                        </p:tgtEl>
                                        <p:attrNameLst>
                                          <p:attrName>style.visibility</p:attrName>
                                        </p:attrNameLst>
                                      </p:cBhvr>
                                      <p:to>
                                        <p:strVal val="visible"/>
                                      </p:to>
                                    </p:set>
                                    <p:anim calcmode="lin" valueType="num">
                                      <p:cBhvr additive="base">
                                        <p:cTn id="28" dur="300" fill="hold"/>
                                        <p:tgtEl>
                                          <p:spTgt spid="97"/>
                                        </p:tgtEl>
                                        <p:attrNameLst>
                                          <p:attrName>ppt_x</p:attrName>
                                        </p:attrNameLst>
                                      </p:cBhvr>
                                      <p:tavLst>
                                        <p:tav tm="0">
                                          <p:val>
                                            <p:strVal val="0-#ppt_w/2"/>
                                          </p:val>
                                        </p:tav>
                                        <p:tav tm="100000">
                                          <p:val>
                                            <p:strVal val="#ppt_x"/>
                                          </p:val>
                                        </p:tav>
                                      </p:tavLst>
                                    </p:anim>
                                    <p:anim calcmode="lin" valueType="num">
                                      <p:cBhvr additive="base">
                                        <p:cTn id="29" dur="300" fill="hold"/>
                                        <p:tgtEl>
                                          <p:spTgt spid="97"/>
                                        </p:tgtEl>
                                        <p:attrNameLst>
                                          <p:attrName>ppt_y</p:attrName>
                                        </p:attrNameLst>
                                      </p:cBhvr>
                                      <p:tavLst>
                                        <p:tav tm="0">
                                          <p:val>
                                            <p:strVal val="#ppt_y"/>
                                          </p:val>
                                        </p:tav>
                                        <p:tav tm="100000">
                                          <p:val>
                                            <p:strVal val="#ppt_y"/>
                                          </p:val>
                                        </p:tav>
                                      </p:tavLst>
                                    </p:anim>
                                  </p:childTnLst>
                                </p:cTn>
                              </p:par>
                            </p:childTnLst>
                          </p:cTn>
                        </p:par>
                        <p:par>
                          <p:cTn id="30" fill="hold">
                            <p:stCondLst>
                              <p:cond delay="2100"/>
                            </p:stCondLst>
                            <p:childTnLst>
                              <p:par>
                                <p:cTn id="31" presetID="2" presetClass="entr" presetSubtype="8" fill="hold" nodeType="afterEffect">
                                  <p:stCondLst>
                                    <p:cond delay="0"/>
                                  </p:stCondLst>
                                  <p:childTnLst>
                                    <p:set>
                                      <p:cBhvr>
                                        <p:cTn id="32" dur="1" fill="hold">
                                          <p:stCondLst>
                                            <p:cond delay="0"/>
                                          </p:stCondLst>
                                        </p:cTn>
                                        <p:tgtEl>
                                          <p:spTgt spid="100"/>
                                        </p:tgtEl>
                                        <p:attrNameLst>
                                          <p:attrName>style.visibility</p:attrName>
                                        </p:attrNameLst>
                                      </p:cBhvr>
                                      <p:to>
                                        <p:strVal val="visible"/>
                                      </p:to>
                                    </p:set>
                                    <p:anim calcmode="lin" valueType="num">
                                      <p:cBhvr additive="base">
                                        <p:cTn id="33" dur="300" fill="hold"/>
                                        <p:tgtEl>
                                          <p:spTgt spid="100"/>
                                        </p:tgtEl>
                                        <p:attrNameLst>
                                          <p:attrName>ppt_x</p:attrName>
                                        </p:attrNameLst>
                                      </p:cBhvr>
                                      <p:tavLst>
                                        <p:tav tm="0">
                                          <p:val>
                                            <p:strVal val="0-#ppt_w/2"/>
                                          </p:val>
                                        </p:tav>
                                        <p:tav tm="100000">
                                          <p:val>
                                            <p:strVal val="#ppt_x"/>
                                          </p:val>
                                        </p:tav>
                                      </p:tavLst>
                                    </p:anim>
                                    <p:anim calcmode="lin" valueType="num">
                                      <p:cBhvr additive="base">
                                        <p:cTn id="34" dur="300" fill="hold"/>
                                        <p:tgtEl>
                                          <p:spTgt spid="100"/>
                                        </p:tgtEl>
                                        <p:attrNameLst>
                                          <p:attrName>ppt_y</p:attrName>
                                        </p:attrNameLst>
                                      </p:cBhvr>
                                      <p:tavLst>
                                        <p:tav tm="0">
                                          <p:val>
                                            <p:strVal val="#ppt_y"/>
                                          </p:val>
                                        </p:tav>
                                        <p:tav tm="100000">
                                          <p:val>
                                            <p:strVal val="#ppt_y"/>
                                          </p:val>
                                        </p:tav>
                                      </p:tavLst>
                                    </p:anim>
                                  </p:childTnLst>
                                </p:cTn>
                              </p:par>
                            </p:childTnLst>
                          </p:cTn>
                        </p:par>
                        <p:par>
                          <p:cTn id="35" fill="hold">
                            <p:stCondLst>
                              <p:cond delay="2400"/>
                            </p:stCondLst>
                            <p:childTnLst>
                              <p:par>
                                <p:cTn id="36" presetID="2" presetClass="entr" presetSubtype="8" fill="hold" nodeType="afterEffect">
                                  <p:stCondLst>
                                    <p:cond delay="0"/>
                                  </p:stCondLst>
                                  <p:childTnLst>
                                    <p:set>
                                      <p:cBhvr>
                                        <p:cTn id="37" dur="1" fill="hold">
                                          <p:stCondLst>
                                            <p:cond delay="0"/>
                                          </p:stCondLst>
                                        </p:cTn>
                                        <p:tgtEl>
                                          <p:spTgt spid="103"/>
                                        </p:tgtEl>
                                        <p:attrNameLst>
                                          <p:attrName>style.visibility</p:attrName>
                                        </p:attrNameLst>
                                      </p:cBhvr>
                                      <p:to>
                                        <p:strVal val="visible"/>
                                      </p:to>
                                    </p:set>
                                    <p:anim calcmode="lin" valueType="num">
                                      <p:cBhvr additive="base">
                                        <p:cTn id="38" dur="300" fill="hold"/>
                                        <p:tgtEl>
                                          <p:spTgt spid="103"/>
                                        </p:tgtEl>
                                        <p:attrNameLst>
                                          <p:attrName>ppt_x</p:attrName>
                                        </p:attrNameLst>
                                      </p:cBhvr>
                                      <p:tavLst>
                                        <p:tav tm="0">
                                          <p:val>
                                            <p:strVal val="0-#ppt_w/2"/>
                                          </p:val>
                                        </p:tav>
                                        <p:tav tm="100000">
                                          <p:val>
                                            <p:strVal val="#ppt_x"/>
                                          </p:val>
                                        </p:tav>
                                      </p:tavLst>
                                    </p:anim>
                                    <p:anim calcmode="lin" valueType="num">
                                      <p:cBhvr additive="base">
                                        <p:cTn id="39" dur="300" fill="hold"/>
                                        <p:tgtEl>
                                          <p:spTgt spid="103"/>
                                        </p:tgtEl>
                                        <p:attrNameLst>
                                          <p:attrName>ppt_y</p:attrName>
                                        </p:attrNameLst>
                                      </p:cBhvr>
                                      <p:tavLst>
                                        <p:tav tm="0">
                                          <p:val>
                                            <p:strVal val="#ppt_y"/>
                                          </p:val>
                                        </p:tav>
                                        <p:tav tm="100000">
                                          <p:val>
                                            <p:strVal val="#ppt_y"/>
                                          </p:val>
                                        </p:tav>
                                      </p:tavLst>
                                    </p:anim>
                                  </p:childTnLst>
                                </p:cTn>
                              </p:par>
                            </p:childTnLst>
                          </p:cTn>
                        </p:par>
                        <p:par>
                          <p:cTn id="40" fill="hold">
                            <p:stCondLst>
                              <p:cond delay="2700"/>
                            </p:stCondLst>
                            <p:childTnLst>
                              <p:par>
                                <p:cTn id="41" presetID="2" presetClass="entr" presetSubtype="8" fill="hold" nodeType="afterEffect">
                                  <p:stCondLst>
                                    <p:cond delay="0"/>
                                  </p:stCondLst>
                                  <p:childTnLst>
                                    <p:set>
                                      <p:cBhvr>
                                        <p:cTn id="42" dur="1" fill="hold">
                                          <p:stCondLst>
                                            <p:cond delay="0"/>
                                          </p:stCondLst>
                                        </p:cTn>
                                        <p:tgtEl>
                                          <p:spTgt spid="106"/>
                                        </p:tgtEl>
                                        <p:attrNameLst>
                                          <p:attrName>style.visibility</p:attrName>
                                        </p:attrNameLst>
                                      </p:cBhvr>
                                      <p:to>
                                        <p:strVal val="visible"/>
                                      </p:to>
                                    </p:set>
                                    <p:anim calcmode="lin" valueType="num">
                                      <p:cBhvr additive="base">
                                        <p:cTn id="43" dur="300" fill="hold"/>
                                        <p:tgtEl>
                                          <p:spTgt spid="106"/>
                                        </p:tgtEl>
                                        <p:attrNameLst>
                                          <p:attrName>ppt_x</p:attrName>
                                        </p:attrNameLst>
                                      </p:cBhvr>
                                      <p:tavLst>
                                        <p:tav tm="0">
                                          <p:val>
                                            <p:strVal val="0-#ppt_w/2"/>
                                          </p:val>
                                        </p:tav>
                                        <p:tav tm="100000">
                                          <p:val>
                                            <p:strVal val="#ppt_x"/>
                                          </p:val>
                                        </p:tav>
                                      </p:tavLst>
                                    </p:anim>
                                    <p:anim calcmode="lin" valueType="num">
                                      <p:cBhvr additive="base">
                                        <p:cTn id="44" dur="300" fill="hold"/>
                                        <p:tgtEl>
                                          <p:spTgt spid="1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商业伦理概述</a:t>
            </a:r>
            <a:endParaRPr lang="zh-CN" altLang="en-US" dirty="0"/>
          </a:p>
        </p:txBody>
      </p:sp>
      <p:sp>
        <p:nvSpPr>
          <p:cNvPr id="3" name="矩形 1"/>
          <p:cNvSpPr>
            <a:spLocks noChangeArrowheads="1"/>
          </p:cNvSpPr>
          <p:nvPr/>
        </p:nvSpPr>
        <p:spPr bwMode="auto">
          <a:xfrm>
            <a:off x="943429" y="341085"/>
            <a:ext cx="10145486"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endParaRPr lang="en-US" altLang="zh-CN" sz="2800" b="1" dirty="0" smtClean="0"/>
          </a:p>
          <a:p>
            <a:pPr algn="ctr"/>
            <a:r>
              <a:rPr lang="zh-CN" altLang="en-US" sz="2800" b="1" dirty="0" smtClean="0"/>
              <a:t>小    </a:t>
            </a:r>
            <a:r>
              <a:rPr lang="zh-CN" altLang="en-US" sz="2800" b="1" dirty="0"/>
              <a:t>结</a:t>
            </a:r>
            <a:endParaRPr lang="en-US" altLang="zh-CN" sz="2800" b="1" dirty="0"/>
          </a:p>
          <a:p>
            <a:endParaRPr lang="en-US" altLang="zh-CN" sz="2000" dirty="0"/>
          </a:p>
          <a:p>
            <a:r>
              <a:rPr lang="zh-CN" altLang="en-US" sz="2000" dirty="0"/>
              <a:t>        四个案例显示了有关伦理的行为和信任如何影响四家大公司的命运。这四家企业中，两个选择了合乎伦理的路（虽然一个慢了一些），而且都非常成功；第三家短时间选择了不合伦理的路，其决策者最终入狱；最后一家长期进行不合伦理的行为，结果所有者和管理者失去了他们的公司。</a:t>
            </a:r>
            <a:endParaRPr lang="en-US" altLang="zh-CN" sz="2000" dirty="0"/>
          </a:p>
          <a:p>
            <a:endParaRPr lang="en-US" altLang="zh-CN" sz="2000" dirty="0"/>
          </a:p>
          <a:p>
            <a:r>
              <a:rPr lang="zh-CN" altLang="en-US" sz="2000" dirty="0"/>
              <a:t>        </a:t>
            </a:r>
            <a:r>
              <a:rPr lang="zh-CN" altLang="en-US" sz="2000" b="1" dirty="0"/>
              <a:t>强生公司</a:t>
            </a:r>
            <a:r>
              <a:rPr lang="zh-CN" altLang="en-US" sz="2000" dirty="0"/>
              <a:t>通过迅捷的保护顾客的行动保住了信任，成功地渡过了一场灾难，并使其市场地位得到了提高</a:t>
            </a:r>
            <a:r>
              <a:rPr lang="zh-CN" altLang="en-US" sz="2000" dirty="0" smtClean="0"/>
              <a:t>。</a:t>
            </a:r>
            <a:r>
              <a:rPr lang="zh-CN" altLang="en-US" sz="2000" b="1" dirty="0" smtClean="0"/>
              <a:t>英特尔公司</a:t>
            </a:r>
            <a:r>
              <a:rPr lang="zh-CN" altLang="en-US" sz="2000" dirty="0"/>
              <a:t>则花了较长时间才认识到它遇到了大麻烦。一经认识了问题的重要性，英特尔便采取了敏捷的行动来解决问题</a:t>
            </a:r>
            <a:r>
              <a:rPr lang="zh-CN" altLang="en-US" sz="2000" dirty="0" smtClean="0"/>
              <a:t>。</a:t>
            </a:r>
            <a:r>
              <a:rPr lang="zh-CN" altLang="en-US" sz="2000" b="1" dirty="0" smtClean="0"/>
              <a:t>比</a:t>
            </a:r>
            <a:r>
              <a:rPr lang="zh-CN" altLang="en-US" sz="2000" b="1" dirty="0"/>
              <a:t>纳特公司</a:t>
            </a:r>
            <a:r>
              <a:rPr lang="zh-CN" altLang="en-US" sz="2000" dirty="0"/>
              <a:t>因为承受财务压力，为了扭亏为盈，欺骗顾客，把掺假苹果汁当作真正的苹果汁出售。即使行为被公诸于众之后，公司还在继续售假果汁。其后果是失掉顾客的信任、信心和支持，高级管理人员被罚款并铛锒入狱</a:t>
            </a:r>
            <a:r>
              <a:rPr lang="zh-CN" altLang="en-US" sz="2000" dirty="0" smtClean="0"/>
              <a:t>。</a:t>
            </a:r>
            <a:r>
              <a:rPr lang="zh-CN" altLang="en-US" sz="2000" b="1" dirty="0" smtClean="0"/>
              <a:t>曼</a:t>
            </a:r>
            <a:r>
              <a:rPr lang="zh-CN" altLang="en-US" sz="2000" b="1" dirty="0"/>
              <a:t>维尔公司</a:t>
            </a:r>
            <a:r>
              <a:rPr lang="zh-CN" altLang="en-US" sz="2000" dirty="0"/>
              <a:t>有很长的不道德行为的历史。为试图保住其核心业务，它封锁消息，以使雇员、顾客和政府对危险一无所知。它拒绝采取任何行动来保护雇员和顾客，表现了对雇员和顾客完全的不尊重。即使是证据确凿之后，曼维尔公司仍不承认危险的存在。这种行为破坏了公司与顾客间建立起来的信任。公司的末日终于来临，它“被迫”宣布破产。管理层被解散，股东们差不多失去了他们的公司。而公司失去了它最赢利的产品。现在公司主要由代表那些被公司伤害的受害人的信托基金控制。</a:t>
            </a:r>
          </a:p>
        </p:txBody>
      </p:sp>
    </p:spTree>
    <p:extLst>
      <p:ext uri="{BB962C8B-B14F-4D97-AF65-F5344CB8AC3E}">
        <p14:creationId xmlns:p14="http://schemas.microsoft.com/office/powerpoint/2010/main" val="21627177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商业伦理概述</a:t>
            </a:r>
            <a:endParaRPr lang="zh-CN" altLang="en-US" dirty="0"/>
          </a:p>
        </p:txBody>
      </p:sp>
      <p:grpSp>
        <p:nvGrpSpPr>
          <p:cNvPr id="4" name="组合 3"/>
          <p:cNvGrpSpPr/>
          <p:nvPr/>
        </p:nvGrpSpPr>
        <p:grpSpPr>
          <a:xfrm>
            <a:off x="1762793" y="2373803"/>
            <a:ext cx="2002652" cy="1980485"/>
            <a:chOff x="2496140" y="1973942"/>
            <a:chExt cx="3933369" cy="3889831"/>
          </a:xfrm>
        </p:grpSpPr>
        <p:grpSp>
          <p:nvGrpSpPr>
            <p:cNvPr id="5" name="组合 4"/>
            <p:cNvGrpSpPr/>
            <p:nvPr/>
          </p:nvGrpSpPr>
          <p:grpSpPr>
            <a:xfrm>
              <a:off x="2496140" y="1973942"/>
              <a:ext cx="3933369" cy="3889831"/>
              <a:chOff x="2496140" y="1973942"/>
              <a:chExt cx="3933369" cy="3889831"/>
            </a:xfrm>
          </p:grpSpPr>
          <p:sp>
            <p:nvSpPr>
              <p:cNvPr id="7" name="梯形 6"/>
              <p:cNvSpPr/>
              <p:nvPr/>
            </p:nvSpPr>
            <p:spPr>
              <a:xfrm>
                <a:off x="2510653" y="1973943"/>
                <a:ext cx="3889828" cy="740229"/>
              </a:xfrm>
              <a:prstGeom prst="trapezoid">
                <a:avLst>
                  <a:gd name="adj" fmla="val 97058"/>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梯形 7"/>
              <p:cNvSpPr/>
              <p:nvPr/>
            </p:nvSpPr>
            <p:spPr>
              <a:xfrm rot="5400000">
                <a:off x="4099966" y="3548744"/>
                <a:ext cx="3889828" cy="740229"/>
              </a:xfrm>
              <a:prstGeom prst="trapezoid">
                <a:avLst>
                  <a:gd name="adj" fmla="val 97058"/>
                </a:avLst>
              </a:prstGeom>
              <a:solidFill>
                <a:srgbClr val="558A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梯形 8"/>
              <p:cNvSpPr/>
              <p:nvPr/>
            </p:nvSpPr>
            <p:spPr>
              <a:xfrm flipV="1">
                <a:off x="2539681" y="5123544"/>
                <a:ext cx="3889828" cy="740229"/>
              </a:xfrm>
              <a:prstGeom prst="trapezoid">
                <a:avLst>
                  <a:gd name="adj" fmla="val 97058"/>
                </a:avLst>
              </a:prstGeom>
              <a:solidFill>
                <a:srgbClr val="C64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梯形 9"/>
              <p:cNvSpPr/>
              <p:nvPr/>
            </p:nvSpPr>
            <p:spPr>
              <a:xfrm rot="16200000">
                <a:off x="935855" y="3548744"/>
                <a:ext cx="3889828" cy="740229"/>
              </a:xfrm>
              <a:prstGeom prst="trapezoid">
                <a:avLst>
                  <a:gd name="adj" fmla="val 97058"/>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flipH="1" flipV="1">
                <a:off x="2502713" y="1967369"/>
                <a:ext cx="741600" cy="754746"/>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flipH="1">
                <a:off x="5428020" y="1979967"/>
                <a:ext cx="246743" cy="740230"/>
              </a:xfrm>
              <a:prstGeom prst="rtTriangle">
                <a:avLst/>
              </a:prstGeom>
              <a:solidFill>
                <a:srgbClr val="C4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rot="16200000" flipV="1">
                <a:off x="5928765" y="4624032"/>
                <a:ext cx="246743" cy="740230"/>
              </a:xfrm>
              <a:prstGeom prst="rtTriangle">
                <a:avLst/>
              </a:prstGeom>
              <a:solidFill>
                <a:srgbClr val="3C6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flipV="1">
                <a:off x="3250884" y="5123543"/>
                <a:ext cx="246743" cy="740230"/>
              </a:xfrm>
              <a:prstGeom prst="rtTriangle">
                <a:avLst/>
              </a:prstGeom>
              <a:solidFill>
                <a:srgbClr val="94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4"/>
              <p:cNvSpPr/>
              <p:nvPr/>
            </p:nvSpPr>
            <p:spPr>
              <a:xfrm rot="5400000" flipV="1">
                <a:off x="2764655" y="2467429"/>
                <a:ext cx="246743" cy="740230"/>
              </a:xfrm>
              <a:prstGeom prst="rtTriangle">
                <a:avLst/>
              </a:prstGeom>
              <a:solidFill>
                <a:srgbClr val="B8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六角星 5"/>
            <p:cNvSpPr/>
            <p:nvPr/>
          </p:nvSpPr>
          <p:spPr>
            <a:xfrm>
              <a:off x="3594088" y="3050121"/>
              <a:ext cx="1737473" cy="1737473"/>
            </a:xfrm>
            <a:prstGeom prst="star6">
              <a:avLst>
                <a:gd name="adj" fmla="val 23157"/>
                <a:gd name="hf" fmla="val 115470"/>
              </a:avLst>
            </a:prstGeom>
            <a:noFill/>
            <a:ln w="762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3736417" y="2756590"/>
            <a:ext cx="2236510" cy="1015663"/>
          </a:xfrm>
          <a:prstGeom prst="rect">
            <a:avLst/>
          </a:prstGeom>
          <a:noFill/>
        </p:spPr>
        <p:txBody>
          <a:bodyPr wrap="none" rtlCol="0">
            <a:spAutoFit/>
          </a:bodyPr>
          <a:lstStyle/>
          <a:p>
            <a:r>
              <a:rPr lang="en-US" altLang="zh-CN" sz="6000" dirty="0" smtClean="0">
                <a:solidFill>
                  <a:srgbClr val="FF7300"/>
                </a:solidFill>
              </a:rPr>
              <a:t>Part 2</a:t>
            </a:r>
            <a:endParaRPr lang="zh-CN" altLang="en-US" sz="6000" dirty="0">
              <a:solidFill>
                <a:srgbClr val="FF7300"/>
              </a:solidFill>
            </a:endParaRPr>
          </a:p>
        </p:txBody>
      </p:sp>
      <p:sp>
        <p:nvSpPr>
          <p:cNvPr id="17" name="矩形 16"/>
          <p:cNvSpPr/>
          <p:nvPr/>
        </p:nvSpPr>
        <p:spPr>
          <a:xfrm>
            <a:off x="3896074" y="3739027"/>
            <a:ext cx="2242922"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smtClean="0">
                <a:ln>
                  <a:noFill/>
                </a:ln>
                <a:solidFill>
                  <a:schemeClr val="tx1">
                    <a:lumMod val="50000"/>
                    <a:lumOff val="50000"/>
                  </a:schemeClr>
                </a:solidFill>
                <a:effectLst/>
                <a:uLnTx/>
                <a:uFillTx/>
                <a:latin typeface="+mn-lt"/>
                <a:ea typeface="+mn-ea"/>
              </a:rPr>
              <a:t>相关概念</a:t>
            </a:r>
            <a:endParaRPr kumimoji="0" lang="en-US" altLang="zh-CN" sz="4000" b="1" i="0" u="none" strike="noStrike" kern="1200" cap="none" spc="0" normalizeH="0" baseline="0" noProof="0" dirty="0" smtClean="0">
              <a:ln>
                <a:noFill/>
              </a:ln>
              <a:solidFill>
                <a:schemeClr val="tx1">
                  <a:lumMod val="50000"/>
                  <a:lumOff val="50000"/>
                </a:schemeClr>
              </a:solidFill>
              <a:effectLst/>
              <a:uLnTx/>
              <a:uFillTx/>
              <a:latin typeface="+mn-lt"/>
              <a:ea typeface="+mn-ea"/>
            </a:endParaRPr>
          </a:p>
        </p:txBody>
      </p:sp>
    </p:spTree>
    <p:extLst>
      <p:ext uri="{BB962C8B-B14F-4D97-AF65-F5344CB8AC3E}">
        <p14:creationId xmlns:p14="http://schemas.microsoft.com/office/powerpoint/2010/main" val="19169641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商业伦理概述</a:t>
            </a:r>
            <a:endParaRPr lang="zh-CN" altLang="en-US" dirty="0"/>
          </a:p>
        </p:txBody>
      </p:sp>
      <p:sp>
        <p:nvSpPr>
          <p:cNvPr id="5" name="Rectangle 3"/>
          <p:cNvSpPr>
            <a:spLocks noGrp="1" noChangeArrowheads="1"/>
          </p:cNvSpPr>
          <p:nvPr/>
        </p:nvSpPr>
        <p:spPr bwMode="auto">
          <a:xfrm>
            <a:off x="1016000" y="2356758"/>
            <a:ext cx="8868228"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spcBef>
                <a:spcPct val="20000"/>
              </a:spcBef>
              <a:buFontTx/>
              <a:buChar char="•"/>
            </a:pPr>
            <a:r>
              <a:rPr lang="zh-CN" altLang="en-US" sz="2400" b="1" dirty="0">
                <a:solidFill>
                  <a:srgbClr val="000000"/>
                </a:solidFill>
              </a:rPr>
              <a:t>英文伦理与伦理学都是</a:t>
            </a:r>
            <a:r>
              <a:rPr lang="en-US" altLang="zh-CN" sz="2400" b="1" dirty="0">
                <a:solidFill>
                  <a:srgbClr val="000000"/>
                </a:solidFill>
              </a:rPr>
              <a:t>Ethics, </a:t>
            </a:r>
            <a:r>
              <a:rPr lang="zh-CN" altLang="en-US" sz="2400" b="1" dirty="0">
                <a:solidFill>
                  <a:srgbClr val="000000"/>
                </a:solidFill>
              </a:rPr>
              <a:t>源于拉丁文</a:t>
            </a:r>
            <a:r>
              <a:rPr lang="en-US" altLang="zh-CN" sz="2400" b="1" dirty="0" err="1">
                <a:solidFill>
                  <a:srgbClr val="000000"/>
                </a:solidFill>
              </a:rPr>
              <a:t>Ethica</a:t>
            </a:r>
            <a:r>
              <a:rPr lang="en-US" altLang="zh-CN" sz="2400" b="1" dirty="0">
                <a:solidFill>
                  <a:srgbClr val="000000"/>
                </a:solidFill>
              </a:rPr>
              <a:t>; </a:t>
            </a:r>
            <a:r>
              <a:rPr lang="en-US" altLang="zh-CN" sz="2400" b="1" dirty="0" err="1">
                <a:solidFill>
                  <a:srgbClr val="000000"/>
                </a:solidFill>
              </a:rPr>
              <a:t>Ethica</a:t>
            </a:r>
            <a:r>
              <a:rPr lang="zh-CN" altLang="en-US" sz="2400" b="1" dirty="0">
                <a:solidFill>
                  <a:srgbClr val="000000"/>
                </a:solidFill>
              </a:rPr>
              <a:t>又出于希腊文</a:t>
            </a:r>
            <a:r>
              <a:rPr lang="en-US" altLang="zh-CN" sz="2400" b="1" dirty="0">
                <a:solidFill>
                  <a:srgbClr val="000000"/>
                </a:solidFill>
              </a:rPr>
              <a:t>Ethos, </a:t>
            </a:r>
            <a:r>
              <a:rPr lang="zh-CN" altLang="en-US" sz="2400" b="1" dirty="0">
                <a:solidFill>
                  <a:srgbClr val="000000"/>
                </a:solidFill>
              </a:rPr>
              <a:t>义为品性与气禀以及风俗与习惯。</a:t>
            </a:r>
          </a:p>
        </p:txBody>
      </p:sp>
      <p:sp>
        <p:nvSpPr>
          <p:cNvPr id="6" name="Rectangle 4"/>
          <p:cNvSpPr>
            <a:spLocks noChangeArrowheads="1"/>
          </p:cNvSpPr>
          <p:nvPr/>
        </p:nvSpPr>
        <p:spPr bwMode="auto">
          <a:xfrm>
            <a:off x="1016000" y="3387045"/>
            <a:ext cx="8868228"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spcBef>
                <a:spcPct val="20000"/>
              </a:spcBef>
              <a:buFontTx/>
              <a:buChar char="•"/>
            </a:pPr>
            <a:r>
              <a:rPr lang="zh-CN" altLang="en-US" sz="2400" b="1" dirty="0">
                <a:solidFill>
                  <a:srgbClr val="000000"/>
                </a:solidFill>
              </a:rPr>
              <a:t>道德是</a:t>
            </a:r>
            <a:r>
              <a:rPr lang="en-US" altLang="zh-CN" sz="2400" b="1" dirty="0">
                <a:solidFill>
                  <a:srgbClr val="000000"/>
                </a:solidFill>
              </a:rPr>
              <a:t>Morality, </a:t>
            </a:r>
            <a:r>
              <a:rPr lang="zh-CN" altLang="en-US" sz="2400" b="1" dirty="0">
                <a:solidFill>
                  <a:srgbClr val="000000"/>
                </a:solidFill>
              </a:rPr>
              <a:t>源于拉丁文</a:t>
            </a:r>
            <a:r>
              <a:rPr lang="en-US" altLang="zh-CN" sz="2400" b="1" dirty="0" err="1">
                <a:solidFill>
                  <a:srgbClr val="000000"/>
                </a:solidFill>
              </a:rPr>
              <a:t>Mos</a:t>
            </a:r>
            <a:r>
              <a:rPr lang="en-US" altLang="zh-CN" sz="2400" b="1" dirty="0">
                <a:solidFill>
                  <a:srgbClr val="000000"/>
                </a:solidFill>
              </a:rPr>
              <a:t>, </a:t>
            </a:r>
            <a:r>
              <a:rPr lang="zh-CN" altLang="en-US" sz="2400" b="1" dirty="0">
                <a:solidFill>
                  <a:srgbClr val="000000"/>
                </a:solidFill>
              </a:rPr>
              <a:t>也是风俗、习惯以及品性、品德。</a:t>
            </a:r>
          </a:p>
          <a:p>
            <a:pPr marL="342900" indent="-342900" algn="just">
              <a:spcBef>
                <a:spcPct val="45000"/>
              </a:spcBef>
              <a:buFontTx/>
              <a:buChar char="•"/>
            </a:pPr>
            <a:r>
              <a:rPr lang="zh-CN" altLang="en-US" sz="2400" b="1" dirty="0">
                <a:solidFill>
                  <a:srgbClr val="000000"/>
                </a:solidFill>
              </a:rPr>
              <a:t>可见，在西方伦理与道德在词源涵义上完全相同，都是指人们应当如何的行为规范：它外化为风俗习惯，内化为品性、品德。</a:t>
            </a:r>
          </a:p>
        </p:txBody>
      </p:sp>
      <p:sp>
        <p:nvSpPr>
          <p:cNvPr id="7" name="Rectangle 2"/>
          <p:cNvSpPr txBox="1">
            <a:spLocks noChangeArrowheads="1"/>
          </p:cNvSpPr>
          <p:nvPr/>
        </p:nvSpPr>
        <p:spPr>
          <a:xfrm>
            <a:off x="1905000" y="1371600"/>
            <a:ext cx="7038975" cy="7540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sz="4000" dirty="0" smtClean="0">
                <a:ea typeface="华文琥珀" pitchFamily="2" charset="-122"/>
              </a:rPr>
              <a:t>何谓伦理、道德？</a:t>
            </a:r>
          </a:p>
        </p:txBody>
      </p:sp>
    </p:spTree>
    <p:extLst>
      <p:ext uri="{BB962C8B-B14F-4D97-AF65-F5344CB8AC3E}">
        <p14:creationId xmlns:p14="http://schemas.microsoft.com/office/powerpoint/2010/main" val="1888262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1524000" y="617539"/>
            <a:ext cx="9144000" cy="700087"/>
          </a:xfrm>
        </p:spPr>
        <p:txBody>
          <a:bodyPr/>
          <a:lstStyle/>
          <a:p>
            <a:pPr algn="ctr" eaLnBrk="1" hangingPunct="1"/>
            <a:r>
              <a:rPr lang="zh-CN" sz="4000" smtClean="0"/>
              <a:t>伦理</a:t>
            </a:r>
          </a:p>
        </p:txBody>
      </p:sp>
      <p:sp>
        <p:nvSpPr>
          <p:cNvPr id="26627" name="Rectangle 3"/>
          <p:cNvSpPr>
            <a:spLocks noGrp="1" noChangeArrowheads="1"/>
          </p:cNvSpPr>
          <p:nvPr>
            <p:ph type="body" idx="4294967295"/>
          </p:nvPr>
        </p:nvSpPr>
        <p:spPr>
          <a:xfrm>
            <a:off x="1277257" y="2843667"/>
            <a:ext cx="9384695" cy="3733800"/>
          </a:xfrm>
        </p:spPr>
        <p:txBody>
          <a:bodyPr>
            <a:normAutofit fontScale="92500" lnSpcReduction="10000"/>
          </a:bodyPr>
          <a:lstStyle/>
          <a:p>
            <a:pPr eaLnBrk="1" hangingPunct="1">
              <a:buFont typeface="Wingdings" pitchFamily="2" charset="2"/>
              <a:buNone/>
            </a:pPr>
            <a:endParaRPr lang="zh-CN" altLang="en-US" sz="3600" dirty="0" smtClean="0"/>
          </a:p>
          <a:p>
            <a:pPr eaLnBrk="1" hangingPunct="1">
              <a:buFont typeface="Wingdings" pitchFamily="2" charset="2"/>
              <a:buNone/>
            </a:pPr>
            <a:endParaRPr lang="zh-CN" altLang="en-US" sz="3600" dirty="0" smtClean="0"/>
          </a:p>
          <a:p>
            <a:pPr eaLnBrk="1" hangingPunct="1">
              <a:buFont typeface="Wingdings" pitchFamily="2" charset="2"/>
              <a:buNone/>
            </a:pPr>
            <a:endParaRPr lang="zh-CN" altLang="en-US" sz="3600" dirty="0" smtClean="0"/>
          </a:p>
          <a:p>
            <a:pPr eaLnBrk="1" hangingPunct="1">
              <a:buFont typeface="Wingdings" pitchFamily="2" charset="2"/>
              <a:buNone/>
            </a:pPr>
            <a:r>
              <a:rPr lang="zh-CN" altLang="en-US" sz="3600" dirty="0" smtClean="0"/>
              <a:t>                                   伦  理</a:t>
            </a:r>
            <a:endParaRPr lang="en-US" altLang="zh-CN" sz="3600" dirty="0" smtClean="0"/>
          </a:p>
          <a:p>
            <a:pPr eaLnBrk="1" hangingPunct="1">
              <a:buFont typeface="Wingdings" pitchFamily="2" charset="2"/>
              <a:buNone/>
            </a:pPr>
            <a:r>
              <a:rPr lang="zh-CN" altLang="en-US" sz="2400" dirty="0" smtClean="0"/>
              <a:t>  </a:t>
            </a:r>
            <a:r>
              <a:rPr lang="en-US" altLang="zh-CN" sz="2400" dirty="0" smtClean="0"/>
              <a:t>“</a:t>
            </a:r>
            <a:r>
              <a:rPr lang="zh-CN" altLang="en-US" sz="2400" dirty="0" smtClean="0"/>
              <a:t>伦，从人，辈也，明道也；理，从玉，治玉也。</a:t>
            </a:r>
            <a:r>
              <a:rPr lang="en-US" altLang="zh-CN" sz="2400" dirty="0" smtClean="0"/>
              <a:t>“</a:t>
            </a:r>
          </a:p>
          <a:p>
            <a:pPr algn="r" eaLnBrk="1" hangingPunct="1">
              <a:buFont typeface="Wingdings" pitchFamily="2" charset="2"/>
              <a:buNone/>
            </a:pPr>
            <a:r>
              <a:rPr lang="zh-CN" altLang="en-US" sz="2400" dirty="0" smtClean="0"/>
              <a:t>（许慎</a:t>
            </a:r>
            <a:r>
              <a:rPr lang="en-US" altLang="zh-CN" sz="2400" dirty="0" smtClean="0"/>
              <a:t>《</a:t>
            </a:r>
            <a:r>
              <a:rPr lang="zh-CN" altLang="en-US" sz="2400" dirty="0" smtClean="0"/>
              <a:t>说文解字</a:t>
            </a:r>
            <a:r>
              <a:rPr lang="en-US" altLang="zh-CN" sz="2400" dirty="0" smtClean="0"/>
              <a:t>》）</a:t>
            </a:r>
          </a:p>
          <a:p>
            <a:pPr eaLnBrk="1" hangingPunct="1">
              <a:buFont typeface="Wingdings" pitchFamily="2" charset="2"/>
              <a:buNone/>
            </a:pPr>
            <a:r>
              <a:rPr lang="zh-CN" altLang="en-US" sz="2400" dirty="0" smtClean="0"/>
              <a:t>伦理是一种依靠社会舆论、传统习惯和人们内心信念来维系和评价的特定社会关系。</a:t>
            </a:r>
          </a:p>
        </p:txBody>
      </p:sp>
      <p:sp>
        <p:nvSpPr>
          <p:cNvPr id="9220" name="AutoShape 4"/>
          <p:cNvSpPr>
            <a:spLocks noChangeArrowheads="1"/>
          </p:cNvSpPr>
          <p:nvPr/>
        </p:nvSpPr>
        <p:spPr bwMode="auto">
          <a:xfrm>
            <a:off x="6604000" y="2362200"/>
            <a:ext cx="3759200" cy="1600200"/>
          </a:xfrm>
          <a:prstGeom prst="wedgeRectCallout">
            <a:avLst>
              <a:gd name="adj1" fmla="val -47130"/>
              <a:gd name="adj2" fmla="val 76389"/>
            </a:avLst>
          </a:prstGeom>
          <a:solidFill>
            <a:srgbClr val="C5E1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sz="3200" b="1">
                <a:solidFill>
                  <a:schemeClr val="tx2"/>
                </a:solidFill>
              </a:rPr>
              <a:t>道理和规则</a:t>
            </a:r>
          </a:p>
        </p:txBody>
      </p:sp>
      <p:sp>
        <p:nvSpPr>
          <p:cNvPr id="9221" name="AutoShape 5"/>
          <p:cNvSpPr>
            <a:spLocks noChangeArrowheads="1"/>
          </p:cNvSpPr>
          <p:nvPr/>
        </p:nvSpPr>
        <p:spPr bwMode="auto">
          <a:xfrm>
            <a:off x="1524000" y="2362200"/>
            <a:ext cx="3860800" cy="1600200"/>
          </a:xfrm>
          <a:prstGeom prst="wedgeRectCallout">
            <a:avLst>
              <a:gd name="adj1" fmla="val 43583"/>
              <a:gd name="adj2" fmla="val 75296"/>
            </a:avLst>
          </a:prstGeom>
          <a:solidFill>
            <a:srgbClr val="C5E1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zh-CN" sz="3200" b="1">
                <a:solidFill>
                  <a:schemeClr val="tx2"/>
                </a:solidFill>
              </a:rPr>
              <a:t>人伦，指人与人之间的关系</a:t>
            </a:r>
          </a:p>
        </p:txBody>
      </p:sp>
    </p:spTree>
    <p:extLst>
      <p:ext uri="{BB962C8B-B14F-4D97-AF65-F5344CB8AC3E}">
        <p14:creationId xmlns:p14="http://schemas.microsoft.com/office/powerpoint/2010/main" val="855194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221"/>
                                        </p:tgtEl>
                                        <p:attrNameLst>
                                          <p:attrName>style.visibility</p:attrName>
                                        </p:attrNameLst>
                                      </p:cBhvr>
                                      <p:to>
                                        <p:strVal val="visible"/>
                                      </p:to>
                                    </p:set>
                                    <p:anim calcmode="lin" valueType="num">
                                      <p:cBhvr>
                                        <p:cTn id="7" dur="500" fill="hold"/>
                                        <p:tgtEl>
                                          <p:spTgt spid="9221"/>
                                        </p:tgtEl>
                                        <p:attrNameLst>
                                          <p:attrName>ppt_w</p:attrName>
                                        </p:attrNameLst>
                                      </p:cBhvr>
                                      <p:tavLst>
                                        <p:tav tm="0">
                                          <p:val>
                                            <p:fltVal val="0"/>
                                          </p:val>
                                        </p:tav>
                                        <p:tav tm="100000">
                                          <p:val>
                                            <p:strVal val="#ppt_w"/>
                                          </p:val>
                                        </p:tav>
                                      </p:tavLst>
                                    </p:anim>
                                    <p:anim calcmode="lin" valueType="num">
                                      <p:cBhvr>
                                        <p:cTn id="8" dur="500" fill="hold"/>
                                        <p:tgtEl>
                                          <p:spTgt spid="9221"/>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9220"/>
                                        </p:tgtEl>
                                        <p:attrNameLst>
                                          <p:attrName>style.visibility</p:attrName>
                                        </p:attrNameLst>
                                      </p:cBhvr>
                                      <p:to>
                                        <p:strVal val="visible"/>
                                      </p:to>
                                    </p:set>
                                    <p:anim calcmode="lin" valueType="num">
                                      <p:cBhvr>
                                        <p:cTn id="13" dur="500" fill="hold"/>
                                        <p:tgtEl>
                                          <p:spTgt spid="9220"/>
                                        </p:tgtEl>
                                        <p:attrNameLst>
                                          <p:attrName>ppt_w</p:attrName>
                                        </p:attrNameLst>
                                      </p:cBhvr>
                                      <p:tavLst>
                                        <p:tav tm="0">
                                          <p:val>
                                            <p:fltVal val="0"/>
                                          </p:val>
                                        </p:tav>
                                        <p:tav tm="100000">
                                          <p:val>
                                            <p:strVal val="#ppt_w"/>
                                          </p:val>
                                        </p:tav>
                                      </p:tavLst>
                                    </p:anim>
                                    <p:anim calcmode="lin" valueType="num">
                                      <p:cBhvr>
                                        <p:cTn id="14" dur="500" fill="hold"/>
                                        <p:tgtEl>
                                          <p:spTgt spid="92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autoUpdateAnimBg="0"/>
      <p:bldP spid="9221"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1524000" y="617539"/>
            <a:ext cx="9144000" cy="700087"/>
          </a:xfrm>
        </p:spPr>
        <p:txBody>
          <a:bodyPr/>
          <a:lstStyle/>
          <a:p>
            <a:pPr algn="ctr" eaLnBrk="1" hangingPunct="1"/>
            <a:r>
              <a:rPr lang="zh-CN" sz="4000" smtClean="0"/>
              <a:t>道德</a:t>
            </a:r>
          </a:p>
        </p:txBody>
      </p:sp>
      <p:sp>
        <p:nvSpPr>
          <p:cNvPr id="27651" name="Rectangle 3"/>
          <p:cNvSpPr>
            <a:spLocks noGrp="1" noChangeArrowheads="1"/>
          </p:cNvSpPr>
          <p:nvPr>
            <p:ph type="body" idx="4294967295"/>
          </p:nvPr>
        </p:nvSpPr>
        <p:spPr>
          <a:xfrm>
            <a:off x="1009953" y="2714625"/>
            <a:ext cx="10464800" cy="3733800"/>
          </a:xfrm>
        </p:spPr>
        <p:txBody>
          <a:bodyPr>
            <a:normAutofit fontScale="92500" lnSpcReduction="10000"/>
          </a:bodyPr>
          <a:lstStyle/>
          <a:p>
            <a:pPr eaLnBrk="1" hangingPunct="1">
              <a:buFont typeface="Wingdings" pitchFamily="2" charset="2"/>
              <a:buNone/>
            </a:pPr>
            <a:endParaRPr lang="zh-CN" altLang="en-US" sz="3600" dirty="0" smtClean="0"/>
          </a:p>
          <a:p>
            <a:pPr eaLnBrk="1" hangingPunct="1">
              <a:buFont typeface="Wingdings" pitchFamily="2" charset="2"/>
              <a:buNone/>
            </a:pPr>
            <a:endParaRPr lang="zh-CN" altLang="en-US" sz="3600" dirty="0" smtClean="0"/>
          </a:p>
          <a:p>
            <a:pPr eaLnBrk="1" hangingPunct="1">
              <a:buFont typeface="Wingdings" pitchFamily="2" charset="2"/>
              <a:buNone/>
            </a:pPr>
            <a:endParaRPr lang="zh-CN" altLang="en-US" sz="3600" dirty="0" smtClean="0"/>
          </a:p>
          <a:p>
            <a:pPr eaLnBrk="1" hangingPunct="1">
              <a:buFont typeface="Wingdings" pitchFamily="2" charset="2"/>
              <a:buNone/>
            </a:pPr>
            <a:r>
              <a:rPr lang="zh-CN" altLang="en-US" sz="3600" dirty="0" smtClean="0"/>
              <a:t>                                       道  德</a:t>
            </a:r>
            <a:endParaRPr lang="en-US" altLang="zh-CN" sz="3600" dirty="0" smtClean="0"/>
          </a:p>
          <a:p>
            <a:pPr eaLnBrk="1" hangingPunct="1">
              <a:buFont typeface="Wingdings" pitchFamily="2" charset="2"/>
              <a:buNone/>
            </a:pPr>
            <a:r>
              <a:rPr lang="zh-CN" altLang="en-US" sz="2400" dirty="0" smtClean="0"/>
              <a:t>道</a:t>
            </a:r>
            <a:r>
              <a:rPr lang="en-US" altLang="zh-CN" sz="2400" dirty="0" smtClean="0"/>
              <a:t>——</a:t>
            </a:r>
            <a:r>
              <a:rPr lang="zh-CN" altLang="en-US" sz="2400" dirty="0" smtClean="0"/>
              <a:t>自然之</a:t>
            </a:r>
            <a:r>
              <a:rPr lang="en-US" altLang="zh-CN" sz="2400" dirty="0" smtClean="0"/>
              <a:t>“</a:t>
            </a:r>
            <a:r>
              <a:rPr lang="zh-CN" altLang="en-US" sz="2400" dirty="0" smtClean="0"/>
              <a:t>道</a:t>
            </a:r>
            <a:r>
              <a:rPr lang="en-US" altLang="zh-CN" sz="2400" dirty="0" smtClean="0"/>
              <a:t>”，</a:t>
            </a:r>
            <a:r>
              <a:rPr lang="zh-CN" altLang="en-US" sz="2400" dirty="0" smtClean="0"/>
              <a:t>外在于人的自然规律或自然力量（老子</a:t>
            </a:r>
            <a:r>
              <a:rPr lang="en-US" altLang="zh-CN" sz="2400" dirty="0" smtClean="0"/>
              <a:t>《</a:t>
            </a:r>
            <a:r>
              <a:rPr lang="zh-CN" altLang="en-US" sz="2400" dirty="0" smtClean="0"/>
              <a:t>道德经</a:t>
            </a:r>
            <a:r>
              <a:rPr lang="en-US" altLang="zh-CN" sz="2400" dirty="0" smtClean="0"/>
              <a:t>》）</a:t>
            </a:r>
            <a:r>
              <a:rPr lang="zh-CN" altLang="en-US" sz="2400" dirty="0" smtClean="0"/>
              <a:t>；社会之</a:t>
            </a:r>
            <a:r>
              <a:rPr lang="en-US" altLang="zh-CN" sz="2400" dirty="0" smtClean="0"/>
              <a:t>“</a:t>
            </a:r>
            <a:r>
              <a:rPr lang="zh-CN" altLang="en-US" sz="2400" dirty="0" smtClean="0"/>
              <a:t>道</a:t>
            </a:r>
            <a:r>
              <a:rPr lang="en-US" altLang="zh-CN" sz="2400" dirty="0" smtClean="0"/>
              <a:t>”</a:t>
            </a:r>
            <a:r>
              <a:rPr lang="zh-CN" altLang="en-US" sz="2400" dirty="0" smtClean="0"/>
              <a:t>，人应当遵循的社会行动准则和规范（孔子</a:t>
            </a:r>
            <a:r>
              <a:rPr lang="en-US" altLang="zh-CN" sz="2400" dirty="0" smtClean="0"/>
              <a:t>《</a:t>
            </a:r>
            <a:r>
              <a:rPr lang="zh-CN" altLang="en-US" sz="2400" dirty="0" smtClean="0"/>
              <a:t>论语</a:t>
            </a:r>
            <a:r>
              <a:rPr lang="en-US" altLang="zh-CN" sz="2400" dirty="0" smtClean="0"/>
              <a:t>》）</a:t>
            </a:r>
            <a:r>
              <a:rPr lang="zh-CN" altLang="en-US" sz="2400" dirty="0" smtClean="0"/>
              <a:t>。</a:t>
            </a:r>
            <a:endParaRPr lang="en-US" altLang="zh-CN" sz="2400" dirty="0" smtClean="0"/>
          </a:p>
          <a:p>
            <a:pPr eaLnBrk="1" hangingPunct="1">
              <a:buFont typeface="Wingdings" pitchFamily="2" charset="2"/>
              <a:buNone/>
            </a:pPr>
            <a:r>
              <a:rPr lang="zh-CN" altLang="en-US" sz="2400" dirty="0" smtClean="0"/>
              <a:t>德</a:t>
            </a:r>
            <a:r>
              <a:rPr lang="en-US" altLang="zh-CN" sz="2400" dirty="0" smtClean="0"/>
              <a:t>——</a:t>
            </a:r>
            <a:r>
              <a:rPr lang="zh-CN" altLang="en-US" sz="2400" dirty="0" smtClean="0"/>
              <a:t>德者得也，得其道于心，而不失之谓也。（朱熹</a:t>
            </a:r>
            <a:r>
              <a:rPr lang="en-US" altLang="zh-CN" sz="2400" dirty="0" smtClean="0"/>
              <a:t>《</a:t>
            </a:r>
            <a:r>
              <a:rPr lang="zh-CN" altLang="en-US" sz="2400" dirty="0" smtClean="0"/>
              <a:t>四书章句集注∙论语注</a:t>
            </a:r>
            <a:r>
              <a:rPr lang="en-US" altLang="zh-CN" sz="2400" dirty="0" smtClean="0"/>
              <a:t>》）</a:t>
            </a:r>
          </a:p>
          <a:p>
            <a:pPr eaLnBrk="1" hangingPunct="1">
              <a:buFont typeface="Wingdings" pitchFamily="2" charset="2"/>
              <a:buNone/>
            </a:pPr>
            <a:r>
              <a:rPr lang="zh-CN" altLang="en-US" sz="2400" dirty="0" smtClean="0"/>
              <a:t>                  </a:t>
            </a:r>
          </a:p>
        </p:txBody>
      </p:sp>
      <p:sp>
        <p:nvSpPr>
          <p:cNvPr id="10244" name="AutoShape 4"/>
          <p:cNvSpPr>
            <a:spLocks noChangeArrowheads="1"/>
          </p:cNvSpPr>
          <p:nvPr/>
        </p:nvSpPr>
        <p:spPr bwMode="auto">
          <a:xfrm>
            <a:off x="6959600" y="1914525"/>
            <a:ext cx="3759200" cy="1600200"/>
          </a:xfrm>
          <a:prstGeom prst="wedgeRectCallout">
            <a:avLst>
              <a:gd name="adj1" fmla="val -47130"/>
              <a:gd name="adj2" fmla="val 76389"/>
            </a:avLst>
          </a:prstGeom>
          <a:solidFill>
            <a:srgbClr val="C5E1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sz="3200" b="1">
                <a:solidFill>
                  <a:schemeClr val="tx2"/>
                </a:solidFill>
              </a:rPr>
              <a:t>德者，得也</a:t>
            </a:r>
          </a:p>
        </p:txBody>
      </p:sp>
      <p:sp>
        <p:nvSpPr>
          <p:cNvPr id="10245" name="AutoShape 5"/>
          <p:cNvSpPr>
            <a:spLocks noChangeArrowheads="1"/>
          </p:cNvSpPr>
          <p:nvPr/>
        </p:nvSpPr>
        <p:spPr bwMode="auto">
          <a:xfrm>
            <a:off x="1500717" y="1916113"/>
            <a:ext cx="3860800" cy="1600200"/>
          </a:xfrm>
          <a:prstGeom prst="wedgeRectCallout">
            <a:avLst>
              <a:gd name="adj1" fmla="val 43583"/>
              <a:gd name="adj2" fmla="val 75296"/>
            </a:avLst>
          </a:prstGeom>
          <a:solidFill>
            <a:srgbClr val="C5E1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sz="3200" b="1">
                <a:solidFill>
                  <a:schemeClr val="tx2"/>
                </a:solidFill>
              </a:rPr>
              <a:t>道者，路也</a:t>
            </a:r>
          </a:p>
        </p:txBody>
      </p:sp>
    </p:spTree>
    <p:extLst>
      <p:ext uri="{BB962C8B-B14F-4D97-AF65-F5344CB8AC3E}">
        <p14:creationId xmlns:p14="http://schemas.microsoft.com/office/powerpoint/2010/main" val="487992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245"/>
                                        </p:tgtEl>
                                        <p:attrNameLst>
                                          <p:attrName>style.visibility</p:attrName>
                                        </p:attrNameLst>
                                      </p:cBhvr>
                                      <p:to>
                                        <p:strVal val="visible"/>
                                      </p:to>
                                    </p:set>
                                    <p:anim calcmode="lin" valueType="num">
                                      <p:cBhvr>
                                        <p:cTn id="7" dur="500" fill="hold"/>
                                        <p:tgtEl>
                                          <p:spTgt spid="10245"/>
                                        </p:tgtEl>
                                        <p:attrNameLst>
                                          <p:attrName>ppt_w</p:attrName>
                                        </p:attrNameLst>
                                      </p:cBhvr>
                                      <p:tavLst>
                                        <p:tav tm="0">
                                          <p:val>
                                            <p:fltVal val="0"/>
                                          </p:val>
                                        </p:tav>
                                        <p:tav tm="100000">
                                          <p:val>
                                            <p:strVal val="#ppt_w"/>
                                          </p:val>
                                        </p:tav>
                                      </p:tavLst>
                                    </p:anim>
                                    <p:anim calcmode="lin" valueType="num">
                                      <p:cBhvr>
                                        <p:cTn id="8" dur="500" fill="hold"/>
                                        <p:tgtEl>
                                          <p:spTgt spid="10245"/>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0244"/>
                                        </p:tgtEl>
                                        <p:attrNameLst>
                                          <p:attrName>style.visibility</p:attrName>
                                        </p:attrNameLst>
                                      </p:cBhvr>
                                      <p:to>
                                        <p:strVal val="visible"/>
                                      </p:to>
                                    </p:set>
                                    <p:anim calcmode="lin" valueType="num">
                                      <p:cBhvr>
                                        <p:cTn id="13" dur="500" fill="hold"/>
                                        <p:tgtEl>
                                          <p:spTgt spid="10244"/>
                                        </p:tgtEl>
                                        <p:attrNameLst>
                                          <p:attrName>ppt_w</p:attrName>
                                        </p:attrNameLst>
                                      </p:cBhvr>
                                      <p:tavLst>
                                        <p:tav tm="0">
                                          <p:val>
                                            <p:fltVal val="0"/>
                                          </p:val>
                                        </p:tav>
                                        <p:tav tm="100000">
                                          <p:val>
                                            <p:strVal val="#ppt_w"/>
                                          </p:val>
                                        </p:tav>
                                      </p:tavLst>
                                    </p:anim>
                                    <p:anim calcmode="lin" valueType="num">
                                      <p:cBhvr>
                                        <p:cTn id="14" dur="500" fill="hold"/>
                                        <p:tgtEl>
                                          <p:spTgt spid="1024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autoUpdateAnimBg="0"/>
      <p:bldP spid="10245"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1727200" y="663575"/>
            <a:ext cx="8839200" cy="647700"/>
          </a:xfrm>
        </p:spPr>
        <p:txBody>
          <a:bodyPr/>
          <a:lstStyle/>
          <a:p>
            <a:pPr algn="ctr" eaLnBrk="1" hangingPunct="1"/>
            <a:r>
              <a:rPr lang="zh-CN" sz="4000" smtClean="0"/>
              <a:t>伦理与道德的区别</a:t>
            </a:r>
          </a:p>
        </p:txBody>
      </p:sp>
      <p:sp>
        <p:nvSpPr>
          <p:cNvPr id="28675" name="Rectangle 3"/>
          <p:cNvSpPr>
            <a:spLocks noGrp="1" noChangeArrowheads="1"/>
          </p:cNvSpPr>
          <p:nvPr>
            <p:ph type="body" idx="4294967295"/>
          </p:nvPr>
        </p:nvSpPr>
        <p:spPr>
          <a:xfrm>
            <a:off x="1007533" y="2209801"/>
            <a:ext cx="10066867" cy="3883025"/>
          </a:xfrm>
        </p:spPr>
        <p:txBody>
          <a:bodyPr/>
          <a:lstStyle/>
          <a:p>
            <a:pPr eaLnBrk="1" hangingPunct="1">
              <a:lnSpc>
                <a:spcPct val="90000"/>
              </a:lnSpc>
              <a:buFont typeface="Wingdings" pitchFamily="2" charset="2"/>
              <a:buNone/>
            </a:pPr>
            <a:r>
              <a:rPr lang="zh-CN" altLang="en-US" sz="3600" smtClean="0"/>
              <a:t>   </a:t>
            </a:r>
          </a:p>
          <a:p>
            <a:pPr eaLnBrk="1" hangingPunct="1">
              <a:lnSpc>
                <a:spcPct val="90000"/>
              </a:lnSpc>
              <a:buFont typeface="Wingdings" pitchFamily="2" charset="2"/>
              <a:buNone/>
            </a:pPr>
            <a:endParaRPr lang="zh-CN" altLang="en-US" sz="3200" smtClean="0"/>
          </a:p>
          <a:p>
            <a:pPr eaLnBrk="1" hangingPunct="1">
              <a:lnSpc>
                <a:spcPct val="90000"/>
              </a:lnSpc>
              <a:buFont typeface="Wingdings" pitchFamily="2" charset="2"/>
              <a:buNone/>
            </a:pPr>
            <a:endParaRPr lang="zh-CN" altLang="en-US" sz="3200" smtClean="0"/>
          </a:p>
          <a:p>
            <a:pPr eaLnBrk="1" hangingPunct="1">
              <a:lnSpc>
                <a:spcPct val="90000"/>
              </a:lnSpc>
              <a:buFont typeface="Wingdings" pitchFamily="2" charset="2"/>
              <a:buNone/>
            </a:pPr>
            <a:r>
              <a:rPr lang="zh-CN" altLang="en-US" sz="3200" smtClean="0"/>
              <a:t>   </a:t>
            </a:r>
            <a:r>
              <a:rPr lang="zh-CN" altLang="en-US" sz="2800" smtClean="0"/>
              <a:t>当表示规范、理论的时候，我们较倾向于用</a:t>
            </a:r>
            <a:r>
              <a:rPr lang="zh-CN" altLang="en-US" sz="2800" smtClean="0">
                <a:latin typeface="Times New Roman" pitchFamily="18" charset="0"/>
              </a:rPr>
              <a:t>“</a:t>
            </a:r>
            <a:r>
              <a:rPr lang="zh-CN" altLang="en-US" sz="2800" smtClean="0"/>
              <a:t>伦理</a:t>
            </a:r>
            <a:r>
              <a:rPr lang="zh-CN" altLang="en-US" sz="2800" smtClean="0">
                <a:latin typeface="Times New Roman" pitchFamily="18" charset="0"/>
              </a:rPr>
              <a:t>”</a:t>
            </a:r>
            <a:r>
              <a:rPr lang="zh-CN" altLang="en-US" sz="2800" smtClean="0"/>
              <a:t>一词</a:t>
            </a:r>
          </a:p>
          <a:p>
            <a:pPr eaLnBrk="1" hangingPunct="1">
              <a:lnSpc>
                <a:spcPct val="90000"/>
              </a:lnSpc>
              <a:buFont typeface="Wingdings" pitchFamily="2" charset="2"/>
              <a:buNone/>
            </a:pPr>
            <a:r>
              <a:rPr lang="zh-CN" altLang="en-US" sz="2800" smtClean="0"/>
              <a:t>   当指称现象、问题的时候，我们较倾向于用</a:t>
            </a:r>
            <a:r>
              <a:rPr lang="zh-CN" altLang="en-US" sz="2800" smtClean="0">
                <a:latin typeface="Times New Roman" pitchFamily="18" charset="0"/>
              </a:rPr>
              <a:t>“</a:t>
            </a:r>
            <a:r>
              <a:rPr lang="zh-CN" altLang="en-US" sz="2800" smtClean="0"/>
              <a:t>道德</a:t>
            </a:r>
            <a:r>
              <a:rPr lang="zh-CN" altLang="en-US" sz="2800" smtClean="0">
                <a:latin typeface="Times New Roman" pitchFamily="18" charset="0"/>
              </a:rPr>
              <a:t>”</a:t>
            </a:r>
            <a:r>
              <a:rPr lang="zh-CN" altLang="en-US" sz="2800" smtClean="0"/>
              <a:t>一词</a:t>
            </a:r>
          </a:p>
        </p:txBody>
      </p:sp>
      <p:sp>
        <p:nvSpPr>
          <p:cNvPr id="28676" name="AutoShape 4"/>
          <p:cNvSpPr>
            <a:spLocks noChangeArrowheads="1"/>
          </p:cNvSpPr>
          <p:nvPr/>
        </p:nvSpPr>
        <p:spPr bwMode="auto">
          <a:xfrm>
            <a:off x="1219200" y="2209800"/>
            <a:ext cx="4165600" cy="1600200"/>
          </a:xfrm>
          <a:prstGeom prst="roundRect">
            <a:avLst>
              <a:gd name="adj" fmla="val 16667"/>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b="1" dirty="0"/>
              <a:t>“伦理”更具客观、</a:t>
            </a:r>
          </a:p>
          <a:p>
            <a:r>
              <a:rPr lang="zh-CN" altLang="en-US" sz="2800" b="1" dirty="0"/>
              <a:t>客体、社会、</a:t>
            </a:r>
          </a:p>
          <a:p>
            <a:r>
              <a:rPr lang="zh-CN" altLang="en-US" sz="2800" b="1" dirty="0"/>
              <a:t>团体的意味</a:t>
            </a:r>
          </a:p>
        </p:txBody>
      </p:sp>
      <p:sp>
        <p:nvSpPr>
          <p:cNvPr id="28677" name="AutoShape 5"/>
          <p:cNvSpPr>
            <a:spLocks noChangeArrowheads="1"/>
          </p:cNvSpPr>
          <p:nvPr/>
        </p:nvSpPr>
        <p:spPr bwMode="auto">
          <a:xfrm>
            <a:off x="6705600" y="2209800"/>
            <a:ext cx="4064000" cy="1600200"/>
          </a:xfrm>
          <a:prstGeom prst="roundRect">
            <a:avLst>
              <a:gd name="adj" fmla="val 16667"/>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b="1" dirty="0"/>
              <a:t>“道德”更具主观、</a:t>
            </a:r>
          </a:p>
          <a:p>
            <a:r>
              <a:rPr lang="zh-CN" altLang="en-US" sz="2800" b="1" dirty="0"/>
              <a:t>主体、个人、</a:t>
            </a:r>
          </a:p>
          <a:p>
            <a:r>
              <a:rPr lang="zh-CN" altLang="en-US" sz="2800" b="1" dirty="0"/>
              <a:t>个体的意味</a:t>
            </a:r>
          </a:p>
        </p:txBody>
      </p:sp>
    </p:spTree>
    <p:extLst>
      <p:ext uri="{BB962C8B-B14F-4D97-AF65-F5344CB8AC3E}">
        <p14:creationId xmlns:p14="http://schemas.microsoft.com/office/powerpoint/2010/main" val="2332720625"/>
      </p:ext>
    </p:extLst>
  </p:cSld>
  <p:clrMapOvr>
    <a:masterClrMapping/>
  </p:clrMapOvr>
  <p:transition>
    <p:pull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09600" y="457200"/>
            <a:ext cx="10972800" cy="869950"/>
          </a:xfrm>
        </p:spPr>
        <p:txBody>
          <a:bodyPr/>
          <a:lstStyle/>
          <a:p>
            <a:pPr eaLnBrk="1" hangingPunct="1"/>
            <a:r>
              <a:rPr lang="zh-CN" altLang="en-US" sz="3200" smtClean="0">
                <a:sym typeface="Arial" pitchFamily="34" charset="0"/>
              </a:rPr>
              <a:t>伦理与道德</a:t>
            </a:r>
          </a:p>
        </p:txBody>
      </p:sp>
      <p:sp>
        <p:nvSpPr>
          <p:cNvPr id="27651" name="Rectangle 3"/>
          <p:cNvSpPr>
            <a:spLocks noGrp="1" noChangeArrowheads="1"/>
          </p:cNvSpPr>
          <p:nvPr>
            <p:ph type="body" idx="1"/>
          </p:nvPr>
        </p:nvSpPr>
        <p:spPr>
          <a:xfrm>
            <a:off x="624417" y="1700213"/>
            <a:ext cx="10972800" cy="4525962"/>
          </a:xfrm>
        </p:spPr>
        <p:txBody>
          <a:bodyPr/>
          <a:lstStyle/>
          <a:p>
            <a:pPr eaLnBrk="1" hangingPunct="1">
              <a:defRPr/>
            </a:pPr>
            <a:r>
              <a:rPr lang="zh-CN" altLang="en-US" sz="2400" dirty="0" smtClean="0"/>
              <a:t>伦理泛指人与人之间以道德手段调节的种种关系，以及处理人与人之间相互关系应当遵循的道理和规范。</a:t>
            </a:r>
            <a:endParaRPr lang="en-US" altLang="zh-CN" sz="2400" dirty="0" smtClean="0"/>
          </a:p>
          <a:p>
            <a:pPr eaLnBrk="1" hangingPunct="1">
              <a:defRPr/>
            </a:pPr>
            <a:r>
              <a:rPr lang="zh-CN" altLang="en-US" sz="2400" dirty="0" smtClean="0"/>
              <a:t>道德是非强制性地调节社会性关系的规范。</a:t>
            </a:r>
            <a:endParaRPr lang="en-US" altLang="zh-CN" sz="2400" dirty="0" smtClean="0"/>
          </a:p>
          <a:p>
            <a:pPr eaLnBrk="1" hangingPunct="1">
              <a:defRPr/>
            </a:pPr>
            <a:r>
              <a:rPr lang="zh-CN" altLang="en-US" sz="2800" dirty="0">
                <a:solidFill>
                  <a:srgbClr val="FF0000"/>
                </a:solidFill>
                <a:latin typeface="+mj-lt"/>
                <a:ea typeface="+mj-ea"/>
                <a:cs typeface="+mj-cs"/>
              </a:rPr>
              <a:t>道德与伦理的区别：</a:t>
            </a:r>
            <a:endParaRPr lang="en-US" altLang="zh-CN" sz="2800" dirty="0">
              <a:solidFill>
                <a:srgbClr val="FF0000"/>
              </a:solidFill>
              <a:latin typeface="+mj-lt"/>
              <a:ea typeface="+mj-ea"/>
              <a:cs typeface="+mj-cs"/>
            </a:endParaRPr>
          </a:p>
          <a:p>
            <a:pPr eaLnBrk="1" hangingPunct="1">
              <a:defRPr/>
            </a:pPr>
            <a:r>
              <a:rPr lang="zh-CN" altLang="en-US" sz="2400" dirty="0" smtClean="0"/>
              <a:t>（</a:t>
            </a:r>
            <a:r>
              <a:rPr lang="en-US" altLang="zh-CN" sz="2400" dirty="0" smtClean="0"/>
              <a:t>1）</a:t>
            </a:r>
            <a:r>
              <a:rPr lang="zh-CN" altLang="en-US" sz="2400" dirty="0" smtClean="0"/>
              <a:t>作为日常用语，伦理更具客观、外在、社会性意味；道德更多地或更有可能用于个人，更含主观、内在、个体性意味；</a:t>
            </a:r>
            <a:endParaRPr lang="en-US" altLang="zh-CN" sz="2400" dirty="0" smtClean="0"/>
          </a:p>
          <a:p>
            <a:pPr eaLnBrk="1" hangingPunct="1">
              <a:defRPr/>
            </a:pPr>
            <a:r>
              <a:rPr lang="zh-CN" altLang="en-US" sz="2400" dirty="0" smtClean="0"/>
              <a:t>（</a:t>
            </a:r>
            <a:r>
              <a:rPr lang="en-US" altLang="zh-CN" sz="2400" dirty="0" smtClean="0"/>
              <a:t>2）</a:t>
            </a:r>
            <a:r>
              <a:rPr lang="zh-CN" altLang="en-US" sz="2400" dirty="0" smtClean="0"/>
              <a:t>作为价值，伦理的核心是正当（适当或合适等），道德的核心是善（或美德、德性、好等）；</a:t>
            </a:r>
            <a:endParaRPr lang="en-US" altLang="zh-CN" sz="2400" dirty="0" smtClean="0"/>
          </a:p>
          <a:p>
            <a:pPr eaLnBrk="1" hangingPunct="1">
              <a:defRPr/>
            </a:pPr>
            <a:r>
              <a:rPr lang="zh-CN" altLang="en-US" sz="2400" dirty="0" smtClean="0"/>
              <a:t>（</a:t>
            </a:r>
            <a:r>
              <a:rPr lang="en-US" altLang="zh-CN" sz="2400" dirty="0" smtClean="0"/>
              <a:t>3）</a:t>
            </a:r>
            <a:r>
              <a:rPr lang="zh-CN" altLang="en-US" sz="2400" dirty="0" smtClean="0"/>
              <a:t>作为规范要求，伦理具有普遍性，道德具有独特性；</a:t>
            </a:r>
            <a:endParaRPr lang="en-US" altLang="zh-CN" sz="2400" dirty="0" smtClean="0"/>
          </a:p>
          <a:p>
            <a:pPr eaLnBrk="1" hangingPunct="1">
              <a:defRPr/>
            </a:pPr>
            <a:r>
              <a:rPr lang="zh-CN" altLang="en-US" sz="2400" dirty="0" smtClean="0"/>
              <a:t>（</a:t>
            </a:r>
            <a:r>
              <a:rPr lang="en-US" altLang="zh-CN" sz="2400" dirty="0" smtClean="0"/>
              <a:t>4）</a:t>
            </a:r>
            <a:r>
              <a:rPr lang="zh-CN" altLang="en-US" sz="2400" dirty="0" smtClean="0"/>
              <a:t>作为评价尺度，伦理的尺度是对与错，道德的尺度是善与恶。</a:t>
            </a:r>
            <a:endParaRPr lang="en-US" altLang="zh-CN" sz="2400" dirty="0" smtClean="0"/>
          </a:p>
        </p:txBody>
      </p:sp>
    </p:spTree>
    <p:extLst>
      <p:ext uri="{BB962C8B-B14F-4D97-AF65-F5344CB8AC3E}">
        <p14:creationId xmlns:p14="http://schemas.microsoft.com/office/powerpoint/2010/main" val="32601020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048000" y="762000"/>
            <a:ext cx="48173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sz="3600" b="1">
                <a:solidFill>
                  <a:schemeClr val="tx2"/>
                </a:solidFill>
              </a:rPr>
              <a:t>道德行为与非道德行为</a:t>
            </a:r>
          </a:p>
        </p:txBody>
      </p:sp>
      <p:sp>
        <p:nvSpPr>
          <p:cNvPr id="35843" name="Text Box 3"/>
          <p:cNvSpPr txBox="1">
            <a:spLocks noChangeArrowheads="1"/>
          </p:cNvSpPr>
          <p:nvPr/>
        </p:nvSpPr>
        <p:spPr bwMode="auto">
          <a:xfrm>
            <a:off x="1678517" y="3789364"/>
            <a:ext cx="1524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spcBef>
                <a:spcPct val="50000"/>
              </a:spcBef>
            </a:pPr>
            <a:r>
              <a:rPr lang="zh-CN" sz="3200" b="1"/>
              <a:t>行为</a:t>
            </a:r>
          </a:p>
        </p:txBody>
      </p:sp>
      <p:sp>
        <p:nvSpPr>
          <p:cNvPr id="35844" name="AutoShape 4"/>
          <p:cNvSpPr>
            <a:spLocks/>
          </p:cNvSpPr>
          <p:nvPr/>
        </p:nvSpPr>
        <p:spPr bwMode="auto">
          <a:xfrm>
            <a:off x="3215217" y="3357563"/>
            <a:ext cx="304800" cy="1600200"/>
          </a:xfrm>
          <a:prstGeom prst="leftBrace">
            <a:avLst>
              <a:gd name="adj1" fmla="val 5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5" name="Text Box 5"/>
          <p:cNvSpPr txBox="1">
            <a:spLocks noChangeArrowheads="1"/>
          </p:cNvSpPr>
          <p:nvPr/>
        </p:nvSpPr>
        <p:spPr bwMode="auto">
          <a:xfrm>
            <a:off x="3600451" y="2971800"/>
            <a:ext cx="2800349"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spcBef>
                <a:spcPct val="50000"/>
              </a:spcBef>
            </a:pPr>
            <a:r>
              <a:rPr lang="zh-CN" sz="3200" b="1"/>
              <a:t>道德行为</a:t>
            </a:r>
          </a:p>
        </p:txBody>
      </p:sp>
      <p:sp>
        <p:nvSpPr>
          <p:cNvPr id="35846" name="Text Box 6"/>
          <p:cNvSpPr txBox="1">
            <a:spLocks noChangeArrowheads="1"/>
          </p:cNvSpPr>
          <p:nvPr/>
        </p:nvSpPr>
        <p:spPr bwMode="auto">
          <a:xfrm>
            <a:off x="3600451" y="4572000"/>
            <a:ext cx="3206749"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spcBef>
                <a:spcPct val="50000"/>
              </a:spcBef>
            </a:pPr>
            <a:r>
              <a:rPr lang="zh-CN" sz="3200" b="1"/>
              <a:t>非道德行为</a:t>
            </a:r>
          </a:p>
        </p:txBody>
      </p:sp>
      <p:sp>
        <p:nvSpPr>
          <p:cNvPr id="35847" name="AutoShape 7"/>
          <p:cNvSpPr>
            <a:spLocks/>
          </p:cNvSpPr>
          <p:nvPr/>
        </p:nvSpPr>
        <p:spPr bwMode="auto">
          <a:xfrm>
            <a:off x="6288617" y="2636838"/>
            <a:ext cx="304800" cy="1143000"/>
          </a:xfrm>
          <a:prstGeom prst="leftBrace">
            <a:avLst>
              <a:gd name="adj1" fmla="val 4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8" name="Text Box 8"/>
          <p:cNvSpPr txBox="1">
            <a:spLocks noChangeArrowheads="1"/>
          </p:cNvSpPr>
          <p:nvPr/>
        </p:nvSpPr>
        <p:spPr bwMode="auto">
          <a:xfrm>
            <a:off x="6769100" y="2349500"/>
            <a:ext cx="3219451"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sz="2400">
                <a:solidFill>
                  <a:schemeClr val="tx1"/>
                </a:solidFill>
                <a:latin typeface="Tahoma" pitchFamily="34" charset="0"/>
                <a:ea typeface="宋体" pitchFamily="2" charset="-122"/>
              </a:defRPr>
            </a:lvl9pPr>
          </a:lstStyle>
          <a:p>
            <a:pPr algn="l" eaLnBrk="1" hangingPunct="1">
              <a:spcBef>
                <a:spcPct val="50000"/>
              </a:spcBef>
            </a:pPr>
            <a:r>
              <a:rPr lang="zh-CN" sz="3200" b="1"/>
              <a:t>道德的行为</a:t>
            </a:r>
          </a:p>
        </p:txBody>
      </p:sp>
      <p:sp>
        <p:nvSpPr>
          <p:cNvPr id="35849" name="Text Box 9"/>
          <p:cNvSpPr txBox="1">
            <a:spLocks noChangeArrowheads="1"/>
          </p:cNvSpPr>
          <p:nvPr/>
        </p:nvSpPr>
        <p:spPr bwMode="auto">
          <a:xfrm>
            <a:off x="6671734" y="3429000"/>
            <a:ext cx="3706284"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sz="2400">
                <a:solidFill>
                  <a:schemeClr val="tx1"/>
                </a:solidFill>
                <a:latin typeface="Tahoma" pitchFamily="34" charset="0"/>
                <a:ea typeface="宋体" pitchFamily="2" charset="-122"/>
              </a:defRPr>
            </a:lvl9pPr>
          </a:lstStyle>
          <a:p>
            <a:pPr algn="l" eaLnBrk="1" hangingPunct="1">
              <a:spcBef>
                <a:spcPct val="50000"/>
              </a:spcBef>
            </a:pPr>
            <a:r>
              <a:rPr lang="zh-CN" sz="3200" b="1"/>
              <a:t>不道德的行为</a:t>
            </a:r>
          </a:p>
        </p:txBody>
      </p:sp>
    </p:spTree>
    <p:extLst>
      <p:ext uri="{BB962C8B-B14F-4D97-AF65-F5344CB8AC3E}">
        <p14:creationId xmlns:p14="http://schemas.microsoft.com/office/powerpoint/2010/main" val="20284434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609600" y="609600"/>
            <a:ext cx="10972800" cy="838200"/>
          </a:xfrm>
        </p:spPr>
        <p:txBody>
          <a:bodyPr/>
          <a:lstStyle/>
          <a:p>
            <a:pPr algn="ctr" eaLnBrk="1" hangingPunct="1"/>
            <a:r>
              <a:rPr lang="zh-CN" altLang="en-US" sz="3200" smtClean="0"/>
              <a:t>道德行为</a:t>
            </a:r>
          </a:p>
        </p:txBody>
      </p:sp>
      <p:sp>
        <p:nvSpPr>
          <p:cNvPr id="36867" name="Rectangle 3"/>
          <p:cNvSpPr>
            <a:spLocks noGrp="1" noChangeArrowheads="1"/>
          </p:cNvSpPr>
          <p:nvPr>
            <p:ph type="body" idx="4294967295"/>
          </p:nvPr>
        </p:nvSpPr>
        <p:spPr>
          <a:xfrm>
            <a:off x="1102785" y="2133600"/>
            <a:ext cx="9935633" cy="2984500"/>
          </a:xfrm>
        </p:spPr>
        <p:txBody>
          <a:bodyPr/>
          <a:lstStyle/>
          <a:p>
            <a:pPr eaLnBrk="1" hangingPunct="1"/>
            <a:r>
              <a:rPr lang="zh-CN" altLang="en-US" sz="2800" smtClean="0"/>
              <a:t>道德行为，也称为伦理行为，是人们在一定道德意识支配下，表现为有利或有害于社会和他人的行为。</a:t>
            </a:r>
            <a:endParaRPr lang="en-US" altLang="zh-CN" sz="2800" smtClean="0"/>
          </a:p>
          <a:p>
            <a:pPr eaLnBrk="1" hangingPunct="1"/>
            <a:r>
              <a:rPr lang="en-US" altLang="zh-CN" sz="2400" smtClean="0"/>
              <a:t>1、</a:t>
            </a:r>
            <a:r>
              <a:rPr lang="zh-CN" altLang="en-US" sz="2400" smtClean="0"/>
              <a:t>道德行为一定是出于他人和社会利益的某种自觉的态度。</a:t>
            </a:r>
            <a:endParaRPr lang="en-US" altLang="zh-CN" sz="2400" smtClean="0"/>
          </a:p>
          <a:p>
            <a:pPr eaLnBrk="1" hangingPunct="1"/>
            <a:r>
              <a:rPr lang="en-US" altLang="zh-CN" sz="2400" smtClean="0"/>
              <a:t>2、</a:t>
            </a:r>
            <a:r>
              <a:rPr lang="zh-CN" altLang="en-US" sz="2400" smtClean="0"/>
              <a:t>道德行为必须是行为主体自主选择的结果。</a:t>
            </a:r>
            <a:endParaRPr lang="en-US" altLang="zh-CN" sz="2400" smtClean="0"/>
          </a:p>
          <a:p>
            <a:pPr eaLnBrk="1" hangingPunct="1"/>
            <a:r>
              <a:rPr lang="en-US" altLang="zh-CN" sz="2400" smtClean="0"/>
              <a:t>3、</a:t>
            </a:r>
            <a:r>
              <a:rPr lang="zh-CN" altLang="en-US" sz="2400" smtClean="0"/>
              <a:t>道德行为是意志自由的行为，可以进行善恶评价的行为。</a:t>
            </a:r>
          </a:p>
        </p:txBody>
      </p:sp>
    </p:spTree>
    <p:extLst>
      <p:ext uri="{BB962C8B-B14F-4D97-AF65-F5344CB8AC3E}">
        <p14:creationId xmlns:p14="http://schemas.microsoft.com/office/powerpoint/2010/main" val="1651127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2104571" y="1193800"/>
            <a:ext cx="7736115" cy="51831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zh-CN" dirty="0" smtClean="0">
              <a:solidFill>
                <a:srgbClr val="FF0000"/>
              </a:solidFill>
            </a:endParaRPr>
          </a:p>
          <a:p>
            <a:r>
              <a:rPr lang="zh-CN" altLang="en-US" sz="3600" dirty="0"/>
              <a:t>世界上唯有两样东西能让我们的内心受到深深的震撼，一是我们头顶浩瀚灿烂的星空，一是我们心中崇高的道德法则。</a:t>
            </a:r>
          </a:p>
          <a:p>
            <a:endParaRPr lang="zh-CN" altLang="en-US" sz="3600" dirty="0"/>
          </a:p>
          <a:p>
            <a:pPr algn="r"/>
            <a:r>
              <a:rPr lang="en-US" altLang="zh-CN" sz="3600" dirty="0"/>
              <a:t>——</a:t>
            </a:r>
            <a:r>
              <a:rPr lang="zh-CN" altLang="en-US" sz="3600" dirty="0"/>
              <a:t>康德</a:t>
            </a:r>
            <a:r>
              <a:rPr lang="en-US" altLang="zh-CN" sz="3600" dirty="0"/>
              <a:t>《</a:t>
            </a:r>
            <a:r>
              <a:rPr lang="zh-CN" altLang="en-US" sz="3600" dirty="0"/>
              <a:t>实践理性批判</a:t>
            </a:r>
            <a:r>
              <a:rPr lang="en-US" altLang="zh-CN" sz="3600" dirty="0" smtClean="0"/>
              <a:t>》</a:t>
            </a:r>
            <a:endParaRPr lang="zh-CN" sz="3600" dirty="0" smtClean="0"/>
          </a:p>
        </p:txBody>
      </p:sp>
    </p:spTree>
    <p:extLst>
      <p:ext uri="{BB962C8B-B14F-4D97-AF65-F5344CB8AC3E}">
        <p14:creationId xmlns:p14="http://schemas.microsoft.com/office/powerpoint/2010/main" val="17651713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609600" y="609600"/>
            <a:ext cx="10972800" cy="838200"/>
          </a:xfrm>
        </p:spPr>
        <p:txBody>
          <a:bodyPr/>
          <a:lstStyle/>
          <a:p>
            <a:pPr algn="ctr" eaLnBrk="1" hangingPunct="1"/>
            <a:r>
              <a:rPr lang="zh-CN" altLang="en-US" sz="3200" smtClean="0"/>
              <a:t>道德行为</a:t>
            </a:r>
          </a:p>
        </p:txBody>
      </p:sp>
      <p:sp>
        <p:nvSpPr>
          <p:cNvPr id="37891" name="Rectangle 3"/>
          <p:cNvSpPr>
            <a:spLocks noGrp="1" noChangeArrowheads="1"/>
          </p:cNvSpPr>
          <p:nvPr>
            <p:ph type="body" idx="4294967295"/>
          </p:nvPr>
        </p:nvSpPr>
        <p:spPr>
          <a:xfrm>
            <a:off x="912285" y="1700213"/>
            <a:ext cx="10847916" cy="2984500"/>
          </a:xfrm>
        </p:spPr>
        <p:txBody>
          <a:bodyPr>
            <a:noAutofit/>
          </a:bodyPr>
          <a:lstStyle/>
          <a:p>
            <a:pPr eaLnBrk="1" hangingPunct="1"/>
            <a:r>
              <a:rPr lang="zh-CN" altLang="en-US" sz="3200" dirty="0" smtClean="0"/>
              <a:t>道德行为类型的划分：道德行为</a:t>
            </a:r>
            <a:r>
              <a:rPr lang="en-US" altLang="zh-CN" sz="3200" dirty="0" smtClean="0"/>
              <a:t>/</a:t>
            </a:r>
            <a:r>
              <a:rPr lang="zh-CN" altLang="en-US" sz="3200" dirty="0" smtClean="0"/>
              <a:t>不道德行为</a:t>
            </a:r>
            <a:endParaRPr lang="en-US" altLang="zh-CN" sz="3200" dirty="0" smtClean="0"/>
          </a:p>
          <a:p>
            <a:pPr eaLnBrk="1" hangingPunct="1"/>
            <a:r>
              <a:rPr lang="en-US" altLang="zh-CN" sz="2400" dirty="0" smtClean="0"/>
              <a:t>1、</a:t>
            </a:r>
            <a:r>
              <a:rPr lang="zh-CN" altLang="en-US" sz="2400" dirty="0" smtClean="0"/>
              <a:t>动机</a:t>
            </a:r>
            <a:endParaRPr lang="en-US" altLang="zh-CN" sz="2400" dirty="0" smtClean="0"/>
          </a:p>
          <a:p>
            <a:pPr eaLnBrk="1" hangingPunct="1"/>
            <a:r>
              <a:rPr lang="en-US" altLang="zh-CN" sz="2400" dirty="0" smtClean="0"/>
              <a:t>（1）</a:t>
            </a:r>
            <a:r>
              <a:rPr lang="zh-CN" altLang="en-US" sz="2400" dirty="0" smtClean="0"/>
              <a:t>善良动机</a:t>
            </a:r>
            <a:endParaRPr lang="en-US" altLang="zh-CN" sz="2400" dirty="0" smtClean="0"/>
          </a:p>
          <a:p>
            <a:pPr eaLnBrk="1" hangingPunct="1"/>
            <a:r>
              <a:rPr lang="en-US" altLang="zh-CN" sz="2400" dirty="0" smtClean="0"/>
              <a:t>（2）</a:t>
            </a:r>
            <a:r>
              <a:rPr lang="zh-CN" altLang="en-US" sz="2400" dirty="0" smtClean="0"/>
              <a:t>邪恶动机</a:t>
            </a:r>
            <a:endParaRPr lang="en-US" altLang="zh-CN" sz="2400" dirty="0" smtClean="0"/>
          </a:p>
          <a:p>
            <a:pPr eaLnBrk="1" hangingPunct="1"/>
            <a:r>
              <a:rPr lang="en-US" altLang="zh-CN" sz="2400" dirty="0" smtClean="0"/>
              <a:t>2、</a:t>
            </a:r>
            <a:r>
              <a:rPr lang="zh-CN" altLang="en-US" sz="2400" dirty="0" smtClean="0"/>
              <a:t>效果</a:t>
            </a:r>
            <a:endParaRPr lang="en-US" altLang="zh-CN" sz="2400" dirty="0" smtClean="0"/>
          </a:p>
          <a:p>
            <a:pPr eaLnBrk="1" hangingPunct="1"/>
            <a:r>
              <a:rPr lang="en-US" altLang="zh-CN" sz="2400" dirty="0" smtClean="0"/>
              <a:t>（1）</a:t>
            </a:r>
            <a:r>
              <a:rPr lang="zh-CN" altLang="en-US" sz="2400" dirty="0" smtClean="0"/>
              <a:t>有利于他人或者社会</a:t>
            </a:r>
            <a:endParaRPr lang="en-US" altLang="zh-CN" sz="2400" dirty="0" smtClean="0"/>
          </a:p>
          <a:p>
            <a:pPr eaLnBrk="1" hangingPunct="1"/>
            <a:r>
              <a:rPr lang="en-US" altLang="zh-CN" sz="2400" dirty="0" smtClean="0"/>
              <a:t>（2）</a:t>
            </a:r>
            <a:r>
              <a:rPr lang="zh-CN" altLang="en-US" sz="2400" dirty="0" smtClean="0"/>
              <a:t>不利于或危害他人或者社会</a:t>
            </a:r>
            <a:endParaRPr lang="en-US" altLang="zh-CN" sz="2400" dirty="0" smtClean="0"/>
          </a:p>
          <a:p>
            <a:pPr eaLnBrk="1" hangingPunct="1"/>
            <a:r>
              <a:rPr lang="en-US" altLang="zh-CN" sz="2400" dirty="0" smtClean="0"/>
              <a:t>3、</a:t>
            </a:r>
            <a:r>
              <a:rPr lang="zh-CN" altLang="en-US" sz="2400" dirty="0" smtClean="0"/>
              <a:t>中间状态</a:t>
            </a:r>
            <a:endParaRPr lang="en-US" altLang="zh-CN" sz="2400" dirty="0" smtClean="0"/>
          </a:p>
          <a:p>
            <a:pPr eaLnBrk="1" hangingPunct="1"/>
            <a:r>
              <a:rPr lang="zh-CN" altLang="en-US" sz="2400" dirty="0" smtClean="0"/>
              <a:t>（</a:t>
            </a:r>
            <a:r>
              <a:rPr lang="en-US" altLang="zh-CN" sz="2400" dirty="0" smtClean="0"/>
              <a:t>1）</a:t>
            </a:r>
            <a:r>
              <a:rPr lang="zh-CN" altLang="en-US" sz="2400" dirty="0" smtClean="0"/>
              <a:t>出于善良动机，后果无益或有害（好心办坏事）</a:t>
            </a:r>
            <a:endParaRPr lang="en-US" altLang="zh-CN" sz="2400" dirty="0" smtClean="0"/>
          </a:p>
          <a:p>
            <a:pPr eaLnBrk="1" hangingPunct="1"/>
            <a:r>
              <a:rPr lang="zh-CN" altLang="en-US" sz="2400" dirty="0" smtClean="0"/>
              <a:t>（</a:t>
            </a:r>
            <a:r>
              <a:rPr lang="en-US" altLang="zh-CN" sz="2400" dirty="0" smtClean="0"/>
              <a:t>2）</a:t>
            </a:r>
            <a:r>
              <a:rPr lang="zh-CN" altLang="en-US" sz="2400" dirty="0" smtClean="0"/>
              <a:t>出于邪恶动机，后果无害或有益（歪打正着）</a:t>
            </a:r>
          </a:p>
        </p:txBody>
      </p:sp>
    </p:spTree>
    <p:extLst>
      <p:ext uri="{BB962C8B-B14F-4D97-AF65-F5344CB8AC3E}">
        <p14:creationId xmlns:p14="http://schemas.microsoft.com/office/powerpoint/2010/main" val="42642115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609600" y="609600"/>
            <a:ext cx="10972800" cy="838200"/>
          </a:xfrm>
        </p:spPr>
        <p:txBody>
          <a:bodyPr/>
          <a:lstStyle/>
          <a:p>
            <a:pPr algn="ctr" eaLnBrk="1" hangingPunct="1"/>
            <a:r>
              <a:rPr lang="zh-CN" altLang="en-US" sz="3200" smtClean="0"/>
              <a:t>非道德行为</a:t>
            </a:r>
          </a:p>
        </p:txBody>
      </p:sp>
      <p:sp>
        <p:nvSpPr>
          <p:cNvPr id="38915" name="Rectangle 3"/>
          <p:cNvSpPr>
            <a:spLocks noGrp="1" noChangeArrowheads="1"/>
          </p:cNvSpPr>
          <p:nvPr>
            <p:ph type="body" idx="4294967295"/>
          </p:nvPr>
        </p:nvSpPr>
        <p:spPr>
          <a:xfrm>
            <a:off x="1102784" y="1989138"/>
            <a:ext cx="9889067" cy="4248150"/>
          </a:xfrm>
        </p:spPr>
        <p:txBody>
          <a:bodyPr/>
          <a:lstStyle/>
          <a:p>
            <a:pPr eaLnBrk="1" hangingPunct="1"/>
            <a:r>
              <a:rPr lang="zh-CN" altLang="en-US" sz="2800" smtClean="0"/>
              <a:t>非道德行为，也称为非伦理行为，是既不是由一定的道德意识引起的，也不涉及自觉有益或有害社会和他人，既无道德意义，也不可能或不需要进行善恶评价的行为。</a:t>
            </a:r>
            <a:endParaRPr lang="en-US" altLang="zh-CN" sz="2800" smtClean="0"/>
          </a:p>
          <a:p>
            <a:pPr eaLnBrk="1" hangingPunct="1"/>
            <a:r>
              <a:rPr lang="zh-CN" altLang="en-US" sz="2800" smtClean="0"/>
              <a:t>注意：</a:t>
            </a:r>
            <a:endParaRPr lang="en-US" altLang="zh-CN" sz="2800" smtClean="0"/>
          </a:p>
          <a:p>
            <a:pPr eaLnBrk="1" hangingPunct="1"/>
            <a:r>
              <a:rPr lang="zh-CN" altLang="en-US" sz="2400" smtClean="0"/>
              <a:t>（</a:t>
            </a:r>
            <a:r>
              <a:rPr lang="en-US" altLang="zh-CN" sz="2400" smtClean="0"/>
              <a:t>1）</a:t>
            </a:r>
            <a:r>
              <a:rPr lang="zh-CN" altLang="en-US" sz="2400" smtClean="0"/>
              <a:t>在特定意义上的非道德行为，在另一层面又是具有道德意义的，可能进行道德评价。</a:t>
            </a:r>
            <a:endParaRPr lang="en-US" altLang="zh-CN" sz="2400" smtClean="0"/>
          </a:p>
          <a:p>
            <a:pPr eaLnBrk="1" hangingPunct="1"/>
            <a:r>
              <a:rPr lang="zh-CN" altLang="en-US" sz="2400" smtClean="0"/>
              <a:t>（</a:t>
            </a:r>
            <a:r>
              <a:rPr lang="en-US" altLang="zh-CN" sz="2400" smtClean="0"/>
              <a:t>2）</a:t>
            </a:r>
            <a:r>
              <a:rPr lang="zh-CN" altLang="en-US" sz="2400" smtClean="0"/>
              <a:t>道德行为并不是纯粹独立存在的行为类型，往往是同其他社会行为相伴发生并相互交叉结合的。</a:t>
            </a:r>
            <a:endParaRPr lang="zh-CN" altLang="en-US" sz="2000" smtClean="0"/>
          </a:p>
        </p:txBody>
      </p:sp>
    </p:spTree>
    <p:extLst>
      <p:ext uri="{BB962C8B-B14F-4D97-AF65-F5344CB8AC3E}">
        <p14:creationId xmlns:p14="http://schemas.microsoft.com/office/powerpoint/2010/main" val="25547558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28914"/>
            <a:ext cx="10515600" cy="5248049"/>
          </a:xfrm>
        </p:spPr>
        <p:txBody>
          <a:bodyPr>
            <a:normAutofit fontScale="85000" lnSpcReduction="20000"/>
          </a:bodyPr>
          <a:lstStyle/>
          <a:p>
            <a:pPr>
              <a:lnSpc>
                <a:spcPct val="160000"/>
              </a:lnSpc>
            </a:pPr>
            <a:r>
              <a:rPr lang="zh-CN" altLang="en-US" b="1" dirty="0" smtClean="0"/>
              <a:t>道德标准或规范：</a:t>
            </a:r>
            <a:r>
              <a:rPr lang="zh-CN" altLang="en-US" dirty="0" smtClean="0"/>
              <a:t>有关行为善恶属性的准则，以及置于道德善恶之上的价值观，通常可以表述为与行动有关的一般标准，如“带来幸福的行为才是正确的”、“滥杀无辜是错误的”、“诚实是好的”等。</a:t>
            </a:r>
            <a:endParaRPr lang="en-US" altLang="zh-CN" dirty="0" smtClean="0"/>
          </a:p>
          <a:p>
            <a:pPr>
              <a:lnSpc>
                <a:spcPct val="160000"/>
              </a:lnSpc>
            </a:pPr>
            <a:r>
              <a:rPr lang="zh-CN" altLang="en-US" b="1" dirty="0"/>
              <a:t>非</a:t>
            </a:r>
            <a:r>
              <a:rPr lang="zh-CN" altLang="en-US" b="1" dirty="0" smtClean="0"/>
              <a:t>道德标准或规范</a:t>
            </a:r>
            <a:r>
              <a:rPr lang="zh-CN" altLang="en-US" dirty="0" smtClean="0"/>
              <a:t>（有时也被成为“传统”标准与规范）：当我们对行为方式的对错或事物的好坏做出判断时，我们的判断都基于某种标准或规范，如举止得体是否符合礼仪标准，父母、老师或其他权威规定的行为准则。但这些标准并不道德标准，有时选择的是传统标准，而非道德标准。</a:t>
            </a:r>
            <a:endParaRPr lang="en-US" altLang="zh-CN" dirty="0" smtClean="0"/>
          </a:p>
          <a:p>
            <a:pPr>
              <a:lnSpc>
                <a:spcPct val="160000"/>
              </a:lnSpc>
            </a:pPr>
            <a:r>
              <a:rPr lang="zh-CN" altLang="en-US" dirty="0" smtClean="0"/>
              <a:t>道德标准是人类通用的，但非道德标准并不被当成通用标准（如家规、比赛规则、法律制度等）。</a:t>
            </a:r>
            <a:endParaRPr lang="zh-CN" altLang="en-US" dirty="0"/>
          </a:p>
        </p:txBody>
      </p:sp>
    </p:spTree>
    <p:extLst>
      <p:ext uri="{BB962C8B-B14F-4D97-AF65-F5344CB8AC3E}">
        <p14:creationId xmlns:p14="http://schemas.microsoft.com/office/powerpoint/2010/main" val="2831411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哪一组是道德标准？哪一组是传统标准？</a:t>
            </a:r>
            <a:endParaRPr lang="en-US" altLang="zh-CN" dirty="0" smtClean="0"/>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267409669"/>
              </p:ext>
            </p:extLst>
          </p:nvPr>
        </p:nvGraphicFramePr>
        <p:xfrm>
          <a:off x="1698172" y="2830285"/>
          <a:ext cx="8128000" cy="2235201"/>
        </p:xfrm>
        <a:graphic>
          <a:graphicData uri="http://schemas.openxmlformats.org/drawingml/2006/table">
            <a:tbl>
              <a:tblPr firstRow="1" bandRow="1">
                <a:tableStyleId>{5C22544A-7EE6-4342-B048-85BDC9FD1C3A}</a:tableStyleId>
              </a:tblPr>
              <a:tblGrid>
                <a:gridCol w="4078514"/>
                <a:gridCol w="4049486"/>
              </a:tblGrid>
              <a:tr h="626050">
                <a:tc>
                  <a:txBody>
                    <a:bodyPr/>
                    <a:lstStyle/>
                    <a:p>
                      <a:pPr algn="ctr"/>
                      <a:r>
                        <a:rPr lang="zh-CN" altLang="en-US" sz="2800" dirty="0" smtClean="0"/>
                        <a:t>第一组</a:t>
                      </a:r>
                      <a:endParaRPr lang="zh-CN" altLang="en-US" sz="2800" dirty="0"/>
                    </a:p>
                  </a:txBody>
                  <a:tcPr/>
                </a:tc>
                <a:tc>
                  <a:txBody>
                    <a:bodyPr/>
                    <a:lstStyle/>
                    <a:p>
                      <a:pPr algn="ctr"/>
                      <a:r>
                        <a:rPr lang="zh-CN" altLang="en-US" sz="2800" dirty="0" smtClean="0"/>
                        <a:t>第二组</a:t>
                      </a:r>
                      <a:endParaRPr lang="zh-CN" altLang="en-US" sz="2800" dirty="0"/>
                    </a:p>
                  </a:txBody>
                  <a:tcPr/>
                </a:tc>
              </a:tr>
              <a:tr h="1609151">
                <a:tc>
                  <a:txBody>
                    <a:bodyPr/>
                    <a:lstStyle/>
                    <a:p>
                      <a:pPr algn="ctr"/>
                      <a:r>
                        <a:rPr lang="zh-CN" altLang="en-US" sz="2800" dirty="0" smtClean="0"/>
                        <a:t>“不要伤害别人”</a:t>
                      </a:r>
                      <a:endParaRPr lang="en-US" altLang="zh-CN" sz="2800" dirty="0" smtClean="0"/>
                    </a:p>
                    <a:p>
                      <a:pPr algn="ctr"/>
                      <a:r>
                        <a:rPr lang="zh-CN" altLang="en-US" sz="2800" dirty="0" smtClean="0"/>
                        <a:t>“不要对别人撒谎”</a:t>
                      </a:r>
                      <a:endParaRPr lang="en-US" altLang="zh-CN" sz="2800" dirty="0" smtClean="0"/>
                    </a:p>
                    <a:p>
                      <a:pPr algn="ctr"/>
                      <a:r>
                        <a:rPr lang="zh-CN" altLang="en-US" sz="2800" dirty="0" smtClean="0"/>
                        <a:t>“不要偷别人的东西”</a:t>
                      </a:r>
                      <a:endParaRPr lang="zh-CN" altLang="en-US" sz="2800" dirty="0"/>
                    </a:p>
                  </a:txBody>
                  <a:tcPr/>
                </a:tc>
                <a:tc>
                  <a:txBody>
                    <a:bodyPr/>
                    <a:lstStyle/>
                    <a:p>
                      <a:pPr algn="ctr"/>
                      <a:r>
                        <a:rPr lang="zh-CN" altLang="en-US" sz="2800" dirty="0" smtClean="0"/>
                        <a:t>“吃东西时不要张着嘴”</a:t>
                      </a:r>
                      <a:endParaRPr lang="en-US" altLang="zh-CN" sz="2800" dirty="0" smtClean="0"/>
                    </a:p>
                    <a:p>
                      <a:pPr algn="ctr"/>
                      <a:r>
                        <a:rPr lang="zh-CN" altLang="en-US" sz="2800" dirty="0" smtClean="0"/>
                        <a:t>“不要在课上嚼口香糖”</a:t>
                      </a:r>
                      <a:endParaRPr lang="en-US" altLang="zh-CN" sz="2800" dirty="0" smtClean="0"/>
                    </a:p>
                    <a:p>
                      <a:pPr algn="ctr"/>
                      <a:r>
                        <a:rPr lang="zh-CN" altLang="en-US" sz="2800" dirty="0" smtClean="0"/>
                        <a:t>“不要穿不一样的袜子”</a:t>
                      </a:r>
                      <a:endParaRPr lang="zh-CN" altLang="en-US" sz="2800" dirty="0"/>
                    </a:p>
                  </a:txBody>
                  <a:tcPr/>
                </a:tc>
              </a:tr>
            </a:tbl>
          </a:graphicData>
        </a:graphic>
      </p:graphicFrame>
    </p:spTree>
    <p:extLst>
      <p:ext uri="{BB962C8B-B14F-4D97-AF65-F5344CB8AC3E}">
        <p14:creationId xmlns:p14="http://schemas.microsoft.com/office/powerpoint/2010/main" val="625751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09600" y="457200"/>
            <a:ext cx="10972800" cy="869950"/>
          </a:xfrm>
        </p:spPr>
        <p:txBody>
          <a:bodyPr/>
          <a:lstStyle/>
          <a:p>
            <a:pPr algn="ctr" eaLnBrk="1" hangingPunct="1"/>
            <a:r>
              <a:rPr lang="zh-CN" altLang="en-US" sz="3200" smtClean="0">
                <a:sym typeface="Arial" pitchFamily="34" charset="0"/>
              </a:rPr>
              <a:t>道德规范的特点（</a:t>
            </a:r>
            <a:r>
              <a:rPr lang="zh-CN" altLang="en-US" sz="3200" smtClean="0"/>
              <a:t>曼纽</a:t>
            </a:r>
            <a:r>
              <a:rPr lang="zh-CN" altLang="en-US" sz="3200" smtClean="0">
                <a:sym typeface="Arial" pitchFamily="34" charset="0"/>
              </a:rPr>
              <a:t>•G 维拉斯奎）</a:t>
            </a:r>
          </a:p>
        </p:txBody>
      </p:sp>
      <p:sp>
        <p:nvSpPr>
          <p:cNvPr id="30723" name="Rectangle 3"/>
          <p:cNvSpPr>
            <a:spLocks noGrp="1" noChangeArrowheads="1"/>
          </p:cNvSpPr>
          <p:nvPr>
            <p:ph type="body" idx="1"/>
          </p:nvPr>
        </p:nvSpPr>
        <p:spPr>
          <a:xfrm>
            <a:off x="624417" y="1494971"/>
            <a:ext cx="10972800" cy="4947104"/>
          </a:xfrm>
        </p:spPr>
        <p:txBody>
          <a:bodyPr>
            <a:normAutofit/>
          </a:bodyPr>
          <a:lstStyle/>
          <a:p>
            <a:pPr eaLnBrk="1" hangingPunct="1"/>
            <a:r>
              <a:rPr lang="zh-CN" altLang="en-US" sz="2400" dirty="0" smtClean="0"/>
              <a:t>1、道德规范处理的是我们认为会对人类带来利益或者造成伤害的事情（如默克公司与河盲症、麦道夫、安然公司等）；</a:t>
            </a:r>
          </a:p>
          <a:p>
            <a:pPr eaLnBrk="1" hangingPunct="1"/>
            <a:r>
              <a:rPr lang="zh-CN" altLang="en-US" sz="2400" dirty="0" smtClean="0"/>
              <a:t>2、道德规范的建立和改变不取决于某个权威机构的决定，其有效性取决于其合理性；</a:t>
            </a:r>
          </a:p>
          <a:p>
            <a:pPr eaLnBrk="1" hangingPunct="1"/>
            <a:r>
              <a:rPr lang="zh-CN" altLang="en-US" sz="2400" dirty="0" smtClean="0"/>
              <a:t>3、道德规范优先于其他价值观和自身利益；</a:t>
            </a:r>
          </a:p>
          <a:p>
            <a:pPr eaLnBrk="1" hangingPunct="1"/>
            <a:r>
              <a:rPr lang="zh-CN" altLang="en-US" sz="2400" dirty="0" smtClean="0"/>
              <a:t>4、道德规范是建立在公正、不带偏见的基础之上的；</a:t>
            </a:r>
          </a:p>
          <a:p>
            <a:pPr eaLnBrk="1" hangingPunct="1"/>
            <a:r>
              <a:rPr lang="zh-CN" altLang="en-US" sz="2400" dirty="0" smtClean="0"/>
              <a:t>5、道德规范与特定的情感、特定的词汇联系在一起（如“不道德”或“错的”，羞耻、懊悔）。</a:t>
            </a:r>
            <a:endParaRPr lang="en-US" altLang="zh-CN" sz="2400" dirty="0" smtClean="0"/>
          </a:p>
          <a:p>
            <a:pPr eaLnBrk="1" hangingPunct="1"/>
            <a:endParaRPr lang="en-US" altLang="zh-CN" sz="2400" dirty="0"/>
          </a:p>
          <a:p>
            <a:pPr eaLnBrk="1" hangingPunct="1"/>
            <a:r>
              <a:rPr lang="zh-CN" altLang="en-US" sz="2400" dirty="0" smtClean="0"/>
              <a:t>因此，道德规范是我们应对重大事件的标准，它依据正当理由而不是权威，比自身利益更加重要，以公正的考虑为基础，和特定的情感，如愧疚、羞耻相联系，具有特定的道德词汇，如义务、责任等。</a:t>
            </a:r>
          </a:p>
        </p:txBody>
      </p:sp>
    </p:spTree>
    <p:extLst>
      <p:ext uri="{BB962C8B-B14F-4D97-AF65-F5344CB8AC3E}">
        <p14:creationId xmlns:p14="http://schemas.microsoft.com/office/powerpoint/2010/main" val="20080249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609600" y="609600"/>
            <a:ext cx="10972800" cy="838200"/>
          </a:xfrm>
        </p:spPr>
        <p:txBody>
          <a:bodyPr/>
          <a:lstStyle/>
          <a:p>
            <a:pPr algn="ctr" eaLnBrk="1" hangingPunct="1"/>
            <a:r>
              <a:rPr lang="zh-CN" altLang="en-US" sz="3200" smtClean="0"/>
              <a:t>伦理上可接受、值得赞赏、应该谴责的行为</a:t>
            </a:r>
          </a:p>
        </p:txBody>
      </p:sp>
      <p:sp>
        <p:nvSpPr>
          <p:cNvPr id="39939" name="Rectangle 3"/>
          <p:cNvSpPr>
            <a:spLocks noGrp="1" noChangeArrowheads="1"/>
          </p:cNvSpPr>
          <p:nvPr>
            <p:ph type="body" idx="4294967295"/>
          </p:nvPr>
        </p:nvSpPr>
        <p:spPr>
          <a:xfrm>
            <a:off x="1102785" y="2420938"/>
            <a:ext cx="9935633" cy="2984500"/>
          </a:xfrm>
        </p:spPr>
        <p:txBody>
          <a:bodyPr/>
          <a:lstStyle/>
          <a:p>
            <a:pPr eaLnBrk="1" hangingPunct="1"/>
            <a:r>
              <a:rPr lang="zh-CN" altLang="en-US" sz="3200" smtClean="0"/>
              <a:t>伦理上可接受的行为</a:t>
            </a:r>
            <a:r>
              <a:rPr lang="zh-CN" altLang="en-US" sz="3200" smtClean="0">
                <a:latin typeface="Times New Roman" pitchFamily="18" charset="0"/>
              </a:rPr>
              <a:t>——</a:t>
            </a:r>
            <a:r>
              <a:rPr lang="zh-CN" altLang="en-US" sz="3200" smtClean="0"/>
              <a:t>广泛性的道德要求</a:t>
            </a:r>
          </a:p>
          <a:p>
            <a:pPr eaLnBrk="1" hangingPunct="1"/>
            <a:r>
              <a:rPr lang="zh-CN" altLang="en-US" sz="3200" smtClean="0"/>
              <a:t>伦理上值得赞赏的行为</a:t>
            </a:r>
            <a:r>
              <a:rPr lang="zh-CN" altLang="en-US" sz="3200" smtClean="0">
                <a:latin typeface="Times New Roman" pitchFamily="18" charset="0"/>
              </a:rPr>
              <a:t>——</a:t>
            </a:r>
            <a:r>
              <a:rPr lang="zh-CN" altLang="en-US" sz="3200" smtClean="0"/>
              <a:t>先进性的道德要求 </a:t>
            </a:r>
          </a:p>
        </p:txBody>
      </p:sp>
    </p:spTree>
    <p:extLst>
      <p:ext uri="{BB962C8B-B14F-4D97-AF65-F5344CB8AC3E}">
        <p14:creationId xmlns:p14="http://schemas.microsoft.com/office/powerpoint/2010/main" val="2158569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商业伦理概述</a:t>
            </a:r>
            <a:endParaRPr lang="zh-CN" altLang="en-US" sz="3600" dirty="0"/>
          </a:p>
        </p:txBody>
      </p:sp>
      <p:sp>
        <p:nvSpPr>
          <p:cNvPr id="5" name="矩形 4"/>
          <p:cNvSpPr/>
          <p:nvPr/>
        </p:nvSpPr>
        <p:spPr>
          <a:xfrm>
            <a:off x="1175657" y="2119767"/>
            <a:ext cx="9855200" cy="2850011"/>
          </a:xfrm>
          <a:prstGeom prst="rect">
            <a:avLst/>
          </a:prstGeom>
        </p:spPr>
        <p:txBody>
          <a:bodyPr>
            <a:spAutoFit/>
          </a:bodyPr>
          <a:lstStyle/>
          <a:p>
            <a:pPr marL="342900" indent="-342900">
              <a:spcBef>
                <a:spcPct val="20000"/>
              </a:spcBef>
              <a:buFontTx/>
              <a:buChar char="•"/>
              <a:defRPr/>
            </a:pPr>
            <a:r>
              <a:rPr lang="zh-CN" altLang="en-US" sz="2800" kern="0" dirty="0">
                <a:solidFill>
                  <a:srgbClr val="000000"/>
                </a:solidFill>
                <a:latin typeface="+mn-ea"/>
                <a:cs typeface="Arial" pitchFamily="34" charset="0"/>
              </a:rPr>
              <a:t>例子：安达信会计师事务所的职员在粉碎可能证明安达信的会计师曾经通过几个会计技巧帮助安然公司隐瞒自身债务的文件时被抓住。</a:t>
            </a:r>
            <a:endParaRPr lang="en-US" altLang="zh-CN" sz="2800" kern="0" dirty="0">
              <a:solidFill>
                <a:srgbClr val="000000"/>
              </a:solidFill>
              <a:latin typeface="+mn-ea"/>
              <a:cs typeface="Arial" pitchFamily="34" charset="0"/>
            </a:endParaRPr>
          </a:p>
          <a:p>
            <a:pPr marL="342900" indent="-342900">
              <a:spcBef>
                <a:spcPct val="20000"/>
              </a:spcBef>
              <a:buFontTx/>
              <a:buChar char="•"/>
              <a:defRPr/>
            </a:pPr>
            <a:r>
              <a:rPr lang="zh-CN" altLang="en-US" sz="2800" kern="0" dirty="0">
                <a:solidFill>
                  <a:srgbClr val="000000"/>
                </a:solidFill>
                <a:latin typeface="+mn-ea"/>
              </a:rPr>
              <a:t>美国司法部是起诉安达信会计师事务所，还是起诉粉碎文件的职员？</a:t>
            </a:r>
            <a:endParaRPr lang="en-US" altLang="zh-CN" sz="2800" kern="0" dirty="0">
              <a:solidFill>
                <a:srgbClr val="000000"/>
              </a:solidFill>
              <a:latin typeface="+mn-ea"/>
            </a:endParaRPr>
          </a:p>
          <a:p>
            <a:pPr>
              <a:spcBef>
                <a:spcPct val="20000"/>
              </a:spcBef>
              <a:defRPr/>
            </a:pPr>
            <a:endParaRPr lang="en-US" altLang="zh-CN" sz="2800" kern="0" dirty="0">
              <a:solidFill>
                <a:srgbClr val="000000"/>
              </a:solidFill>
              <a:latin typeface="Arial"/>
              <a:ea typeface="宋体"/>
            </a:endParaRPr>
          </a:p>
        </p:txBody>
      </p:sp>
    </p:spTree>
    <p:extLst>
      <p:ext uri="{BB962C8B-B14F-4D97-AF65-F5344CB8AC3E}">
        <p14:creationId xmlns:p14="http://schemas.microsoft.com/office/powerpoint/2010/main" val="12482748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商业伦理概述</a:t>
            </a:r>
            <a:endParaRPr lang="zh-CN" altLang="en-US" sz="3600" dirty="0"/>
          </a:p>
        </p:txBody>
      </p:sp>
      <p:sp>
        <p:nvSpPr>
          <p:cNvPr id="4" name="矩形 3"/>
          <p:cNvSpPr/>
          <p:nvPr/>
        </p:nvSpPr>
        <p:spPr>
          <a:xfrm>
            <a:off x="444500" y="1680029"/>
            <a:ext cx="10769600" cy="4154984"/>
          </a:xfrm>
          <a:prstGeom prst="rect">
            <a:avLst/>
          </a:prstGeom>
        </p:spPr>
        <p:txBody>
          <a:bodyPr>
            <a:spAutoFit/>
          </a:bodyPr>
          <a:lstStyle/>
          <a:p>
            <a:pPr marL="342900" indent="-342900">
              <a:spcBef>
                <a:spcPct val="20000"/>
              </a:spcBef>
              <a:buFontTx/>
              <a:buChar char="•"/>
              <a:defRPr/>
            </a:pPr>
            <a:r>
              <a:rPr lang="zh-CN" altLang="en-US" sz="2400" kern="0" dirty="0">
                <a:solidFill>
                  <a:srgbClr val="000000"/>
                </a:solidFill>
                <a:latin typeface="+mn-ea"/>
                <a:cs typeface="Arial" pitchFamily="34" charset="0"/>
              </a:rPr>
              <a:t>“公司不会犯罪，人才会犯罪”</a:t>
            </a:r>
            <a:endParaRPr lang="en-US" altLang="zh-CN" sz="2400" kern="0" dirty="0">
              <a:solidFill>
                <a:srgbClr val="000000"/>
              </a:solidFill>
              <a:latin typeface="+mn-ea"/>
              <a:cs typeface="Arial" pitchFamily="34" charset="0"/>
            </a:endParaRPr>
          </a:p>
          <a:p>
            <a:pPr marL="342900" indent="-342900">
              <a:spcBef>
                <a:spcPct val="20000"/>
              </a:spcBef>
              <a:buFontTx/>
              <a:buChar char="•"/>
              <a:defRPr/>
            </a:pPr>
            <a:r>
              <a:rPr lang="zh-CN" altLang="en-US" sz="2400" kern="0" dirty="0">
                <a:solidFill>
                  <a:srgbClr val="000000"/>
                </a:solidFill>
                <a:latin typeface="+mn-ea"/>
                <a:cs typeface="Arial" pitchFamily="34" charset="0"/>
              </a:rPr>
              <a:t>道德概念，例如责任、过错和义务能够应用于公司这种整体吗？还是只有个体才是实际的道德代理人？</a:t>
            </a:r>
            <a:endParaRPr lang="en-US" altLang="zh-CN" sz="2400" kern="0" dirty="0">
              <a:solidFill>
                <a:srgbClr val="000000"/>
              </a:solidFill>
              <a:latin typeface="+mn-ea"/>
              <a:cs typeface="Arial" pitchFamily="34" charset="0"/>
            </a:endParaRPr>
          </a:p>
          <a:p>
            <a:pPr marL="342900" indent="-342900">
              <a:spcBef>
                <a:spcPct val="20000"/>
              </a:spcBef>
              <a:buFontTx/>
              <a:buChar char="•"/>
              <a:defRPr/>
            </a:pPr>
            <a:r>
              <a:rPr lang="zh-CN" altLang="en-US" sz="2400" kern="0" dirty="0">
                <a:solidFill>
                  <a:srgbClr val="000000"/>
                </a:solidFill>
                <a:latin typeface="+mn-ea"/>
                <a:cs typeface="Arial" pitchFamily="34" charset="0"/>
              </a:rPr>
              <a:t>两种观点：</a:t>
            </a:r>
            <a:endParaRPr lang="en-US" altLang="zh-CN" sz="2400" kern="0" dirty="0">
              <a:solidFill>
                <a:srgbClr val="000000"/>
              </a:solidFill>
              <a:latin typeface="+mn-ea"/>
              <a:cs typeface="Arial" pitchFamily="34" charset="0"/>
            </a:endParaRPr>
          </a:p>
          <a:p>
            <a:pPr marL="342900" indent="-342900">
              <a:spcBef>
                <a:spcPct val="20000"/>
              </a:spcBef>
              <a:buFontTx/>
              <a:buChar char="•"/>
              <a:defRPr/>
            </a:pPr>
            <a:r>
              <a:rPr lang="zh-CN" altLang="en-US" sz="2400" kern="0" dirty="0">
                <a:solidFill>
                  <a:srgbClr val="000000"/>
                </a:solidFill>
                <a:latin typeface="+mn-ea"/>
                <a:cs typeface="Arial" pitchFamily="34" charset="0"/>
              </a:rPr>
              <a:t>第一种观点：如果我们可以说某个事物在有意识地行动，那么我们可以说该事物是“道德代理人”，即是一个能够拥有道德权利和义务，能够为自身行为负责的代理人。</a:t>
            </a:r>
            <a:endParaRPr lang="en-US" altLang="zh-CN" sz="2400" kern="0" dirty="0">
              <a:solidFill>
                <a:srgbClr val="000000"/>
              </a:solidFill>
              <a:latin typeface="+mn-ea"/>
              <a:cs typeface="Arial" pitchFamily="34" charset="0"/>
            </a:endParaRPr>
          </a:p>
          <a:p>
            <a:pPr marL="342900" indent="-342900">
              <a:spcBef>
                <a:spcPct val="20000"/>
              </a:spcBef>
              <a:buFontTx/>
              <a:buChar char="•"/>
              <a:defRPr/>
            </a:pPr>
            <a:r>
              <a:rPr lang="zh-CN" altLang="en-US" sz="2400" kern="0" dirty="0">
                <a:solidFill>
                  <a:srgbClr val="000000"/>
                </a:solidFill>
                <a:latin typeface="+mn-ea"/>
                <a:cs typeface="Arial" pitchFamily="34" charset="0"/>
              </a:rPr>
              <a:t>第二种观点：公司“在道德上负有责任”或说公司有“道德”义务是没有任何意义的。公司像机器一样，其成员必须盲从与道德无关的正式规范。</a:t>
            </a:r>
            <a:endParaRPr lang="en-US" altLang="zh-CN" sz="2400" kern="0" dirty="0">
              <a:solidFill>
                <a:srgbClr val="000000"/>
              </a:solidFill>
              <a:latin typeface="+mn-ea"/>
              <a:cs typeface="Arial" pitchFamily="34" charset="0"/>
            </a:endParaRPr>
          </a:p>
          <a:p>
            <a:pPr marL="342900" indent="-342900">
              <a:spcBef>
                <a:spcPct val="20000"/>
              </a:spcBef>
              <a:buFontTx/>
              <a:buChar char="•"/>
              <a:defRPr/>
            </a:pPr>
            <a:r>
              <a:rPr lang="zh-CN" altLang="en-US" sz="2400" kern="0" dirty="0">
                <a:solidFill>
                  <a:srgbClr val="000000"/>
                </a:solidFill>
                <a:latin typeface="+mn-ea"/>
                <a:cs typeface="Arial" pitchFamily="34" charset="0"/>
              </a:rPr>
              <a:t>问题：上述两种观点哪一个正确？</a:t>
            </a:r>
            <a:endParaRPr lang="en-US" altLang="zh-CN" sz="2400" kern="0" dirty="0">
              <a:solidFill>
                <a:srgbClr val="000000"/>
              </a:solidFill>
              <a:latin typeface="+mn-ea"/>
              <a:cs typeface="Arial" pitchFamily="34" charset="0"/>
            </a:endParaRPr>
          </a:p>
        </p:txBody>
      </p:sp>
    </p:spTree>
    <p:extLst>
      <p:ext uri="{BB962C8B-B14F-4D97-AF65-F5344CB8AC3E}">
        <p14:creationId xmlns:p14="http://schemas.microsoft.com/office/powerpoint/2010/main" val="35469997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商业伦理概述</a:t>
            </a:r>
            <a:endParaRPr lang="zh-CN" altLang="en-US" dirty="0"/>
          </a:p>
        </p:txBody>
      </p:sp>
      <p:sp>
        <p:nvSpPr>
          <p:cNvPr id="3" name="Rectangle 2"/>
          <p:cNvSpPr txBox="1">
            <a:spLocks noChangeArrowheads="1"/>
          </p:cNvSpPr>
          <p:nvPr/>
        </p:nvSpPr>
        <p:spPr>
          <a:xfrm>
            <a:off x="703943" y="1401309"/>
            <a:ext cx="10058400" cy="7540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200" dirty="0" smtClean="0"/>
              <a:t>对商业伦理的反对</a:t>
            </a:r>
            <a:endParaRPr lang="zh-CN" sz="3200" dirty="0" smtClean="0"/>
          </a:p>
        </p:txBody>
      </p:sp>
      <p:sp>
        <p:nvSpPr>
          <p:cNvPr id="4" name="矩形 3"/>
          <p:cNvSpPr/>
          <p:nvPr/>
        </p:nvSpPr>
        <p:spPr>
          <a:xfrm>
            <a:off x="1219200" y="2168065"/>
            <a:ext cx="9027886" cy="4450449"/>
          </a:xfrm>
          <a:prstGeom prst="rect">
            <a:avLst/>
          </a:prstGeom>
        </p:spPr>
        <p:txBody>
          <a:bodyPr wrap="square">
            <a:spAutoFit/>
          </a:bodyPr>
          <a:lstStyle/>
          <a:p>
            <a:pPr marL="342900" indent="-342900">
              <a:lnSpc>
                <a:spcPct val="90000"/>
              </a:lnSpc>
              <a:spcBef>
                <a:spcPct val="20000"/>
              </a:spcBef>
              <a:buFontTx/>
              <a:buChar char="•"/>
              <a:defRPr/>
            </a:pPr>
            <a:r>
              <a:rPr lang="zh-CN" altLang="en-US" sz="2400" dirty="0" smtClean="0">
                <a:latin typeface="Times New Roman" pitchFamily="18" charset="0"/>
              </a:rPr>
              <a:t>第一，在完全竞争市场中，追求利润本身会确保以最有利于社会的方式服务于社会成员。企业必须以最高的生产效率生产出社会成员需要的产品。如果不考虑价值观问题，而是专注于追求企业利润，高效生产出社会成员认为有价值的商品，社会成员的受益最大。</a:t>
            </a:r>
            <a:endParaRPr lang="en-US" altLang="zh-CN" sz="2400" dirty="0" smtClean="0">
              <a:latin typeface="Times New Roman" pitchFamily="18" charset="0"/>
            </a:endParaRPr>
          </a:p>
          <a:p>
            <a:pPr marL="342900" indent="-342900">
              <a:lnSpc>
                <a:spcPct val="90000"/>
              </a:lnSpc>
              <a:spcBef>
                <a:spcPct val="20000"/>
              </a:spcBef>
              <a:buFontTx/>
              <a:buChar char="•"/>
              <a:defRPr/>
            </a:pPr>
            <a:r>
              <a:rPr lang="zh-CN" altLang="en-US" sz="2400" dirty="0" smtClean="0">
                <a:latin typeface="Times New Roman" pitchFamily="18" charset="0"/>
              </a:rPr>
              <a:t>第二，“忠诚代理人”理论（亚历克斯</a:t>
            </a:r>
            <a:r>
              <a:rPr lang="en-US" altLang="zh-CN" sz="2400" dirty="0" smtClean="0">
                <a:latin typeface="Times New Roman" pitchFamily="18" charset="0"/>
              </a:rPr>
              <a:t>.C.</a:t>
            </a:r>
            <a:r>
              <a:rPr lang="zh-CN" altLang="en-US" sz="2400" dirty="0" smtClean="0">
                <a:latin typeface="Times New Roman" pitchFamily="18" charset="0"/>
              </a:rPr>
              <a:t>迈克尔斯）。</a:t>
            </a:r>
            <a:endParaRPr lang="en-US" altLang="zh-CN" sz="2400" dirty="0" smtClean="0">
              <a:latin typeface="Times New Roman" pitchFamily="18" charset="0"/>
            </a:endParaRPr>
          </a:p>
          <a:p>
            <a:pPr marL="342900" indent="-342900">
              <a:lnSpc>
                <a:spcPct val="90000"/>
              </a:lnSpc>
              <a:spcBef>
                <a:spcPct val="20000"/>
              </a:spcBef>
              <a:buFontTx/>
              <a:buChar char="•"/>
              <a:defRPr/>
            </a:pPr>
            <a:r>
              <a:rPr lang="zh-CN" altLang="en-US" sz="2400" dirty="0" smtClean="0">
                <a:latin typeface="Times New Roman" pitchFamily="18" charset="0"/>
              </a:rPr>
              <a:t>（</a:t>
            </a:r>
            <a:r>
              <a:rPr lang="en-US" altLang="zh-CN" sz="2400" dirty="0" smtClean="0">
                <a:latin typeface="Times New Roman" pitchFamily="18" charset="0"/>
              </a:rPr>
              <a:t>1</a:t>
            </a:r>
            <a:r>
              <a:rPr lang="zh-CN" altLang="en-US" sz="2400" dirty="0" smtClean="0">
                <a:latin typeface="Times New Roman" pitchFamily="18" charset="0"/>
              </a:rPr>
              <a:t>）作为雇主的忠诚代理人，经理有义务以雇主想要的任何方式服务于雇主（如果雇主具备代理人的专业知识）。</a:t>
            </a:r>
            <a:endParaRPr lang="en-US" altLang="zh-CN" sz="2400" dirty="0" smtClean="0">
              <a:latin typeface="Times New Roman" pitchFamily="18" charset="0"/>
            </a:endParaRPr>
          </a:p>
          <a:p>
            <a:pPr marL="342900" indent="-342900">
              <a:lnSpc>
                <a:spcPct val="90000"/>
              </a:lnSpc>
              <a:spcBef>
                <a:spcPct val="20000"/>
              </a:spcBef>
              <a:buFontTx/>
              <a:buChar char="•"/>
              <a:defRPr/>
            </a:pPr>
            <a:r>
              <a:rPr lang="zh-CN" altLang="en-US" sz="2400" dirty="0" smtClean="0">
                <a:latin typeface="Times New Roman" pitchFamily="18" charset="0"/>
              </a:rPr>
              <a:t>（</a:t>
            </a:r>
            <a:r>
              <a:rPr lang="en-US" altLang="zh-CN" sz="2400" dirty="0" smtClean="0">
                <a:latin typeface="Times New Roman" pitchFamily="18" charset="0"/>
              </a:rPr>
              <a:t>2</a:t>
            </a:r>
            <a:r>
              <a:rPr lang="zh-CN" altLang="en-US" sz="2400" dirty="0" smtClean="0">
                <a:latin typeface="Times New Roman" pitchFamily="18" charset="0"/>
              </a:rPr>
              <a:t>）雇主愿意接受任何以增加自身利润的方式带来的服务。</a:t>
            </a:r>
            <a:endParaRPr lang="en-US" altLang="zh-CN" sz="2400" dirty="0" smtClean="0">
              <a:latin typeface="Times New Roman" pitchFamily="18" charset="0"/>
            </a:endParaRPr>
          </a:p>
          <a:p>
            <a:pPr marL="342900" indent="-342900">
              <a:lnSpc>
                <a:spcPct val="90000"/>
              </a:lnSpc>
              <a:spcBef>
                <a:spcPct val="20000"/>
              </a:spcBef>
              <a:buFontTx/>
              <a:buChar char="•"/>
              <a:defRPr/>
            </a:pPr>
            <a:r>
              <a:rPr lang="zh-CN" altLang="en-US" sz="2400" dirty="0" smtClean="0">
                <a:latin typeface="Times New Roman" pitchFamily="18" charset="0"/>
              </a:rPr>
              <a:t>（</a:t>
            </a:r>
            <a:r>
              <a:rPr lang="en-US" altLang="zh-CN" sz="2400" dirty="0" smtClean="0">
                <a:latin typeface="Times New Roman" pitchFamily="18" charset="0"/>
              </a:rPr>
              <a:t>3</a:t>
            </a:r>
            <a:r>
              <a:rPr lang="zh-CN" altLang="en-US" sz="2400" dirty="0" smtClean="0">
                <a:latin typeface="Times New Roman" pitchFamily="18" charset="0"/>
              </a:rPr>
              <a:t>）作为雇主</a:t>
            </a:r>
            <a:r>
              <a:rPr lang="zh-CN" altLang="en-US" sz="2400" dirty="0">
                <a:latin typeface="Times New Roman" pitchFamily="18" charset="0"/>
              </a:rPr>
              <a:t>的</a:t>
            </a:r>
            <a:r>
              <a:rPr lang="zh-CN" altLang="en-US" sz="2400" dirty="0" smtClean="0">
                <a:latin typeface="Times New Roman" pitchFamily="18" charset="0"/>
              </a:rPr>
              <a:t>忠诚代理人，经理有义务以任何增加雇主利润的方式服务于雇主。</a:t>
            </a:r>
            <a:endParaRPr lang="en-US" altLang="zh-CN" sz="2400" dirty="0" smtClean="0">
              <a:latin typeface="Times New Roman" pitchFamily="18" charset="0"/>
            </a:endParaRPr>
          </a:p>
          <a:p>
            <a:pPr marL="342900" indent="-342900">
              <a:lnSpc>
                <a:spcPct val="90000"/>
              </a:lnSpc>
              <a:spcBef>
                <a:spcPct val="20000"/>
              </a:spcBef>
              <a:buFontTx/>
              <a:buChar char="•"/>
              <a:defRPr/>
            </a:pPr>
            <a:r>
              <a:rPr lang="zh-CN" altLang="en-US" sz="2400" dirty="0" smtClean="0">
                <a:latin typeface="Times New Roman" pitchFamily="18" charset="0"/>
              </a:rPr>
              <a:t>第三，合法的行为必然合乎道德。</a:t>
            </a:r>
            <a:endParaRPr lang="zh-CN" altLang="en-US" sz="2400" dirty="0">
              <a:latin typeface="Times New Roman" pitchFamily="18" charset="0"/>
            </a:endParaRPr>
          </a:p>
        </p:txBody>
      </p:sp>
    </p:spTree>
    <p:extLst>
      <p:ext uri="{BB962C8B-B14F-4D97-AF65-F5344CB8AC3E}">
        <p14:creationId xmlns:p14="http://schemas.microsoft.com/office/powerpoint/2010/main" val="3075625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422400" y="617538"/>
            <a:ext cx="9347200" cy="754062"/>
          </a:xfrm>
        </p:spPr>
        <p:txBody>
          <a:bodyPr/>
          <a:lstStyle/>
          <a:p>
            <a:pPr eaLnBrk="1" hangingPunct="1"/>
            <a:r>
              <a:rPr lang="zh-CN" sz="4000" smtClean="0"/>
              <a:t>法律与伦理的区别</a:t>
            </a:r>
          </a:p>
        </p:txBody>
      </p:sp>
      <p:sp>
        <p:nvSpPr>
          <p:cNvPr id="31747" name="Rectangle 3"/>
          <p:cNvSpPr>
            <a:spLocks noGrp="1" noChangeArrowheads="1"/>
          </p:cNvSpPr>
          <p:nvPr>
            <p:ph type="body" sz="half" idx="1"/>
          </p:nvPr>
        </p:nvSpPr>
        <p:spPr>
          <a:xfrm>
            <a:off x="717551" y="2305051"/>
            <a:ext cx="5056716" cy="3821113"/>
          </a:xfrm>
        </p:spPr>
        <p:txBody>
          <a:bodyPr/>
          <a:lstStyle/>
          <a:p>
            <a:pPr eaLnBrk="1" hangingPunct="1">
              <a:buFontTx/>
              <a:buNone/>
            </a:pPr>
            <a:r>
              <a:rPr lang="zh-CN" altLang="zh-CN" smtClean="0"/>
              <a:t>   </a:t>
            </a:r>
            <a:r>
              <a:rPr lang="zh-CN" smtClean="0">
                <a:latin typeface="宋体" pitchFamily="2" charset="-122"/>
              </a:rPr>
              <a:t>法律</a:t>
            </a:r>
          </a:p>
          <a:p>
            <a:pPr eaLnBrk="1" hangingPunct="1">
              <a:buFontTx/>
              <a:buNone/>
            </a:pPr>
            <a:r>
              <a:rPr lang="zh-CN" altLang="zh-CN" smtClean="0">
                <a:latin typeface="宋体" pitchFamily="2" charset="-122"/>
              </a:rPr>
              <a:t>  </a:t>
            </a:r>
            <a:r>
              <a:rPr lang="zh-CN" i="1" smtClean="0">
                <a:latin typeface="宋体" pitchFamily="2" charset="-122"/>
              </a:rPr>
              <a:t>硬约束</a:t>
            </a:r>
            <a:r>
              <a:rPr lang="zh-CN" altLang="zh-CN" i="1" smtClean="0"/>
              <a:t>——</a:t>
            </a:r>
            <a:r>
              <a:rPr lang="zh-CN" i="1" smtClean="0">
                <a:latin typeface="宋体" pitchFamily="2" charset="-122"/>
              </a:rPr>
              <a:t>通过国家机器强制执行</a:t>
            </a:r>
          </a:p>
        </p:txBody>
      </p:sp>
      <p:sp>
        <p:nvSpPr>
          <p:cNvPr id="31748" name="Rectangle 4"/>
          <p:cNvSpPr>
            <a:spLocks noGrp="1" noChangeArrowheads="1"/>
          </p:cNvSpPr>
          <p:nvPr>
            <p:ph type="body" sz="half" idx="2"/>
          </p:nvPr>
        </p:nvSpPr>
        <p:spPr>
          <a:xfrm>
            <a:off x="6203951" y="2305051"/>
            <a:ext cx="5056716" cy="3821113"/>
          </a:xfrm>
        </p:spPr>
        <p:txBody>
          <a:bodyPr/>
          <a:lstStyle/>
          <a:p>
            <a:pPr eaLnBrk="1" hangingPunct="1">
              <a:buFontTx/>
              <a:buNone/>
            </a:pPr>
            <a:r>
              <a:rPr lang="zh-CN" altLang="zh-CN" smtClean="0"/>
              <a:t>   </a:t>
            </a:r>
            <a:r>
              <a:rPr lang="zh-CN" smtClean="0">
                <a:latin typeface="宋体" pitchFamily="2" charset="-122"/>
              </a:rPr>
              <a:t>伦理</a:t>
            </a:r>
          </a:p>
          <a:p>
            <a:pPr eaLnBrk="1" hangingPunct="1">
              <a:buFontTx/>
              <a:buNone/>
            </a:pPr>
            <a:r>
              <a:rPr lang="zh-CN" altLang="zh-CN" smtClean="0">
                <a:latin typeface="宋体" pitchFamily="2" charset="-122"/>
              </a:rPr>
              <a:t>  </a:t>
            </a:r>
            <a:r>
              <a:rPr lang="zh-CN" i="1" smtClean="0"/>
              <a:t>软约束</a:t>
            </a:r>
            <a:r>
              <a:rPr lang="zh-CN" altLang="zh-CN" i="1" smtClean="0"/>
              <a:t>——</a:t>
            </a:r>
            <a:r>
              <a:rPr lang="zh-CN" i="1" smtClean="0"/>
              <a:t>通过社会舆论、传统习俗、内心信念起作用</a:t>
            </a:r>
          </a:p>
        </p:txBody>
      </p:sp>
    </p:spTree>
    <p:extLst>
      <p:ext uri="{BB962C8B-B14F-4D97-AF65-F5344CB8AC3E}">
        <p14:creationId xmlns:p14="http://schemas.microsoft.com/office/powerpoint/2010/main" val="153049378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txBox="1">
            <a:spLocks noChangeArrowheads="1"/>
          </p:cNvSpPr>
          <p:nvPr/>
        </p:nvSpPr>
        <p:spPr>
          <a:xfrm>
            <a:off x="1698171" y="1324429"/>
            <a:ext cx="8839200" cy="4191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smtClean="0"/>
              <a:t>    </a:t>
            </a:r>
            <a:r>
              <a:rPr lang="en-US" altLang="zh-CN" dirty="0" smtClean="0"/>
              <a:t>   </a:t>
            </a:r>
            <a:r>
              <a:rPr lang="zh-CN" altLang="zh-CN" sz="3600" dirty="0" smtClean="0"/>
              <a:t>“</a:t>
            </a:r>
            <a:r>
              <a:rPr lang="zh-CN" sz="3600" dirty="0" smtClean="0"/>
              <a:t>公司从事经营活动，必须遵守法律、行政法规、遵守社会公德、商业道德，诚实守信，接受政府和社会公众的监督，承担社会责任。”</a:t>
            </a:r>
          </a:p>
          <a:p>
            <a:pPr algn="r">
              <a:buFontTx/>
              <a:buNone/>
            </a:pPr>
            <a:r>
              <a:rPr lang="zh-CN" altLang="zh-CN" dirty="0" smtClean="0"/>
              <a:t>——《</a:t>
            </a:r>
            <a:r>
              <a:rPr lang="zh-CN" dirty="0" smtClean="0"/>
              <a:t>中华人民共和国公司法</a:t>
            </a:r>
            <a:r>
              <a:rPr lang="zh-CN" altLang="zh-CN" dirty="0" smtClean="0"/>
              <a:t>》</a:t>
            </a:r>
          </a:p>
          <a:p>
            <a:pPr algn="r">
              <a:buFontTx/>
              <a:buNone/>
            </a:pPr>
            <a:r>
              <a:rPr lang="zh-CN" altLang="zh-CN" dirty="0" smtClean="0"/>
              <a:t>2006</a:t>
            </a:r>
            <a:r>
              <a:rPr lang="zh-CN" dirty="0" smtClean="0"/>
              <a:t>年</a:t>
            </a:r>
            <a:r>
              <a:rPr lang="zh-CN" altLang="zh-CN" dirty="0" smtClean="0"/>
              <a:t>1</a:t>
            </a:r>
            <a:r>
              <a:rPr lang="zh-CN" dirty="0" smtClean="0"/>
              <a:t>月</a:t>
            </a:r>
            <a:r>
              <a:rPr lang="zh-CN" altLang="zh-CN" dirty="0" smtClean="0"/>
              <a:t>1</a:t>
            </a:r>
            <a:r>
              <a:rPr lang="zh-CN" dirty="0" smtClean="0"/>
              <a:t>日正式实施</a:t>
            </a:r>
          </a:p>
        </p:txBody>
      </p:sp>
    </p:spTree>
    <p:extLst>
      <p:ext uri="{BB962C8B-B14F-4D97-AF65-F5344CB8AC3E}">
        <p14:creationId xmlns:p14="http://schemas.microsoft.com/office/powerpoint/2010/main" val="19847166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422400" y="617538"/>
            <a:ext cx="9550400" cy="754062"/>
          </a:xfrm>
        </p:spPr>
        <p:txBody>
          <a:bodyPr/>
          <a:lstStyle/>
          <a:p>
            <a:pPr eaLnBrk="1" hangingPunct="1"/>
            <a:r>
              <a:rPr lang="zh-CN" sz="4000" smtClean="0"/>
              <a:t>法律与伦理的联系与区别</a:t>
            </a:r>
          </a:p>
        </p:txBody>
      </p:sp>
      <p:sp>
        <p:nvSpPr>
          <p:cNvPr id="32771" name="Rectangle 3"/>
          <p:cNvSpPr>
            <a:spLocks noGrp="1" noChangeArrowheads="1"/>
          </p:cNvSpPr>
          <p:nvPr>
            <p:ph type="body" idx="1"/>
          </p:nvPr>
        </p:nvSpPr>
        <p:spPr>
          <a:xfrm>
            <a:off x="914400" y="2176463"/>
            <a:ext cx="10278533" cy="3878262"/>
          </a:xfrm>
        </p:spPr>
        <p:txBody>
          <a:bodyPr/>
          <a:lstStyle/>
          <a:p>
            <a:pPr eaLnBrk="1" hangingPunct="1"/>
            <a:r>
              <a:rPr lang="zh-CN" sz="2800" smtClean="0"/>
              <a:t>在许多情况下，违法的行为是不道德的，合乎伦理的行为是合法的，两者是统一的。</a:t>
            </a:r>
          </a:p>
          <a:p>
            <a:pPr eaLnBrk="1" hangingPunct="1"/>
            <a:r>
              <a:rPr lang="zh-CN" sz="2800" smtClean="0">
                <a:latin typeface="宋体" pitchFamily="2" charset="-122"/>
              </a:rPr>
              <a:t>存在合法但不合伦理，合乎伦理但不合法的情形。因此，合法并不总能作为行为是否正当的充分依据。</a:t>
            </a:r>
            <a:endParaRPr lang="zh-CN" sz="2800" smtClean="0"/>
          </a:p>
          <a:p>
            <a:pPr eaLnBrk="1" hangingPunct="1"/>
            <a:r>
              <a:rPr lang="zh-CN" sz="2800" smtClean="0"/>
              <a:t>伦理往往是法律制定修改废止的依据。 </a:t>
            </a:r>
          </a:p>
        </p:txBody>
      </p:sp>
    </p:spTree>
    <p:extLst>
      <p:ext uri="{BB962C8B-B14F-4D97-AF65-F5344CB8AC3E}">
        <p14:creationId xmlns:p14="http://schemas.microsoft.com/office/powerpoint/2010/main" val="17712990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320801" y="609600"/>
            <a:ext cx="9165167" cy="838200"/>
          </a:xfrm>
        </p:spPr>
        <p:txBody>
          <a:bodyPr/>
          <a:lstStyle/>
          <a:p>
            <a:pPr eaLnBrk="1" hangingPunct="1"/>
            <a:r>
              <a:rPr lang="zh-CN" sz="4000" smtClean="0"/>
              <a:t>法律的局限性 </a:t>
            </a:r>
          </a:p>
        </p:txBody>
      </p:sp>
      <p:sp>
        <p:nvSpPr>
          <p:cNvPr id="24579" name="Rectangle 3"/>
          <p:cNvSpPr>
            <a:spLocks noGrp="1" noChangeArrowheads="1"/>
          </p:cNvSpPr>
          <p:nvPr>
            <p:ph type="body" idx="1"/>
          </p:nvPr>
        </p:nvSpPr>
        <p:spPr>
          <a:xfrm>
            <a:off x="1262743" y="1982789"/>
            <a:ext cx="9753600" cy="4040187"/>
          </a:xfrm>
        </p:spPr>
        <p:txBody>
          <a:bodyPr/>
          <a:lstStyle/>
          <a:p>
            <a:pPr eaLnBrk="1" hangingPunct="1"/>
            <a:r>
              <a:rPr lang="zh-CN" sz="2800" dirty="0" smtClean="0"/>
              <a:t>法律所要规范的行为有限</a:t>
            </a:r>
          </a:p>
          <a:p>
            <a:pPr eaLnBrk="1" hangingPunct="1"/>
            <a:r>
              <a:rPr lang="zh-CN" sz="2800" dirty="0" smtClean="0"/>
              <a:t>法律只能惩恶，不能劝善</a:t>
            </a:r>
          </a:p>
          <a:p>
            <a:pPr eaLnBrk="1" hangingPunct="1"/>
            <a:r>
              <a:rPr lang="zh-CN" sz="2800" dirty="0" smtClean="0"/>
              <a:t>立法滞后</a:t>
            </a:r>
          </a:p>
          <a:p>
            <a:pPr eaLnBrk="1" hangingPunct="1"/>
            <a:r>
              <a:rPr lang="zh-CN" sz="2800" dirty="0" smtClean="0"/>
              <a:t>法律有漏洞</a:t>
            </a:r>
          </a:p>
          <a:p>
            <a:pPr eaLnBrk="1" hangingPunct="1"/>
            <a:r>
              <a:rPr lang="zh-CN" sz="2800" dirty="0" smtClean="0"/>
              <a:t>实施上有难度</a:t>
            </a:r>
          </a:p>
          <a:p>
            <a:pPr eaLnBrk="1" hangingPunct="1"/>
            <a:r>
              <a:rPr lang="zh-CN" altLang="zh-CN" sz="2800" dirty="0" smtClean="0"/>
              <a:t> </a:t>
            </a:r>
            <a:r>
              <a:rPr lang="zh-CN" sz="2800" dirty="0" smtClean="0"/>
              <a:t>概念抽象问题</a:t>
            </a:r>
          </a:p>
          <a:p>
            <a:pPr eaLnBrk="1" hangingPunct="1"/>
            <a:r>
              <a:rPr lang="zh-CN" sz="2800" dirty="0" smtClean="0"/>
              <a:t>对象不明问题 （“有组织的不负责</a:t>
            </a:r>
            <a:r>
              <a:rPr lang="zh-CN" altLang="en-US" sz="2800" dirty="0" smtClean="0"/>
              <a:t>，如纳粹的反犹法律</a:t>
            </a:r>
            <a:r>
              <a:rPr lang="zh-CN" sz="2800" dirty="0" smtClean="0"/>
              <a:t>”）</a:t>
            </a:r>
          </a:p>
        </p:txBody>
      </p:sp>
    </p:spTree>
    <p:extLst>
      <p:ext uri="{BB962C8B-B14F-4D97-AF65-F5344CB8AC3E}">
        <p14:creationId xmlns:p14="http://schemas.microsoft.com/office/powerpoint/2010/main" val="3959534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wipe(left)">
                                      <p:cBhvr>
                                        <p:cTn id="7" dur="500"/>
                                        <p:tgtEl>
                                          <p:spTgt spid="2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wipe(left)">
                                      <p:cBhvr>
                                        <p:cTn id="12" dur="500"/>
                                        <p:tgtEl>
                                          <p:spTgt spid="24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wipe(left)">
                                      <p:cBhvr>
                                        <p:cTn id="17" dur="500"/>
                                        <p:tgtEl>
                                          <p:spTgt spid="245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wipe(left)">
                                      <p:cBhvr>
                                        <p:cTn id="22" dur="500"/>
                                        <p:tgtEl>
                                          <p:spTgt spid="245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579">
                                            <p:txEl>
                                              <p:pRg st="4" end="4"/>
                                            </p:txEl>
                                          </p:spTgt>
                                        </p:tgtEl>
                                        <p:attrNameLst>
                                          <p:attrName>style.visibility</p:attrName>
                                        </p:attrNameLst>
                                      </p:cBhvr>
                                      <p:to>
                                        <p:strVal val="visible"/>
                                      </p:to>
                                    </p:set>
                                    <p:animEffect transition="in" filter="wipe(left)">
                                      <p:cBhvr>
                                        <p:cTn id="27" dur="500"/>
                                        <p:tgtEl>
                                          <p:spTgt spid="245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579">
                                            <p:txEl>
                                              <p:pRg st="5" end="5"/>
                                            </p:txEl>
                                          </p:spTgt>
                                        </p:tgtEl>
                                        <p:attrNameLst>
                                          <p:attrName>style.visibility</p:attrName>
                                        </p:attrNameLst>
                                      </p:cBhvr>
                                      <p:to>
                                        <p:strVal val="visible"/>
                                      </p:to>
                                    </p:set>
                                    <p:animEffect transition="in" filter="wipe(left)">
                                      <p:cBhvr>
                                        <p:cTn id="32" dur="500"/>
                                        <p:tgtEl>
                                          <p:spTgt spid="2457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579">
                                            <p:txEl>
                                              <p:pRg st="6" end="6"/>
                                            </p:txEl>
                                          </p:spTgt>
                                        </p:tgtEl>
                                        <p:attrNameLst>
                                          <p:attrName>style.visibility</p:attrName>
                                        </p:attrNameLst>
                                      </p:cBhvr>
                                      <p:to>
                                        <p:strVal val="visible"/>
                                      </p:to>
                                    </p:set>
                                    <p:animEffect transition="in" filter="wipe(left)">
                                      <p:cBhvr>
                                        <p:cTn id="37"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032000" y="685801"/>
            <a:ext cx="8028517" cy="777875"/>
          </a:xfrm>
        </p:spPr>
        <p:txBody>
          <a:bodyPr/>
          <a:lstStyle/>
          <a:p>
            <a:pPr eaLnBrk="1" hangingPunct="1"/>
            <a:r>
              <a:rPr lang="zh-CN" sz="4000" smtClean="0"/>
              <a:t>道德与法律的相互作用</a:t>
            </a:r>
          </a:p>
        </p:txBody>
      </p:sp>
      <p:sp>
        <p:nvSpPr>
          <p:cNvPr id="25603" name="Rectangle 3"/>
          <p:cNvSpPr>
            <a:spLocks noGrp="1" noChangeArrowheads="1"/>
          </p:cNvSpPr>
          <p:nvPr>
            <p:ph type="body" idx="1"/>
          </p:nvPr>
        </p:nvSpPr>
        <p:spPr>
          <a:xfrm>
            <a:off x="1016000" y="2667001"/>
            <a:ext cx="10253133" cy="3465513"/>
          </a:xfrm>
        </p:spPr>
        <p:txBody>
          <a:bodyPr/>
          <a:lstStyle/>
          <a:p>
            <a:pPr algn="just" eaLnBrk="1" hangingPunct="1"/>
            <a:r>
              <a:rPr lang="zh-CN" sz="2800" smtClean="0"/>
              <a:t>道德可以引导人们尊重和信守法律，而法律可以作为维护道德的威慑力量。</a:t>
            </a:r>
          </a:p>
          <a:p>
            <a:pPr algn="just" eaLnBrk="1" hangingPunct="1"/>
            <a:r>
              <a:rPr lang="zh-CN" sz="2800" smtClean="0"/>
              <a:t>道德可以用来防范尚未发生的违法行为，而法律可以用来制止已经发生的违法和严重不道德行为</a:t>
            </a:r>
            <a:r>
              <a:rPr lang="zh-CN" sz="2400" smtClean="0"/>
              <a:t> 。</a:t>
            </a:r>
          </a:p>
        </p:txBody>
      </p:sp>
    </p:spTree>
    <p:extLst>
      <p:ext uri="{BB962C8B-B14F-4D97-AF65-F5344CB8AC3E}">
        <p14:creationId xmlns:p14="http://schemas.microsoft.com/office/powerpoint/2010/main" val="3404048069"/>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wipe(left)">
                                      <p:cBhvr>
                                        <p:cTn id="7" dur="500"/>
                                        <p:tgtEl>
                                          <p:spTgt spid="25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wipe(left)">
                                      <p:cBhvr>
                                        <p:cTn id="12" dur="500"/>
                                        <p:tgtEl>
                                          <p:spTgt spid="256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商业伦理概述</a:t>
            </a:r>
          </a:p>
        </p:txBody>
      </p:sp>
      <p:sp>
        <p:nvSpPr>
          <p:cNvPr id="3" name="矩形 2"/>
          <p:cNvSpPr/>
          <p:nvPr/>
        </p:nvSpPr>
        <p:spPr>
          <a:xfrm>
            <a:off x="1219200" y="2579074"/>
            <a:ext cx="9027886" cy="3490186"/>
          </a:xfrm>
          <a:prstGeom prst="rect">
            <a:avLst/>
          </a:prstGeom>
        </p:spPr>
        <p:txBody>
          <a:bodyPr wrap="square">
            <a:spAutoFit/>
          </a:bodyPr>
          <a:lstStyle/>
          <a:p>
            <a:pPr marL="342900" indent="-342900">
              <a:lnSpc>
                <a:spcPct val="90000"/>
              </a:lnSpc>
              <a:spcBef>
                <a:spcPct val="20000"/>
              </a:spcBef>
              <a:buFontTx/>
              <a:buChar char="•"/>
              <a:defRPr/>
            </a:pPr>
            <a:r>
              <a:rPr lang="zh-CN" altLang="en-US" sz="2400" dirty="0" smtClean="0">
                <a:latin typeface="Times New Roman" pitchFamily="18" charset="0"/>
              </a:rPr>
              <a:t>        某</a:t>
            </a:r>
            <a:r>
              <a:rPr lang="zh-CN" altLang="en-US" sz="2400" dirty="0">
                <a:latin typeface="Times New Roman" pitchFamily="18" charset="0"/>
              </a:rPr>
              <a:t>飞机生产商投资开发出一种新式飞机，巨额投入使公司财务背上了沉重负担，如果不能尽快获得大额订单，厂商就得关闭部分工厂，造成</a:t>
            </a:r>
            <a:r>
              <a:rPr lang="en-US" altLang="zh-CN" sz="2400" dirty="0">
                <a:latin typeface="Times New Roman" pitchFamily="18" charset="0"/>
              </a:rPr>
              <a:t>1.2</a:t>
            </a:r>
            <a:r>
              <a:rPr lang="zh-CN" altLang="en-US" sz="2400" dirty="0">
                <a:latin typeface="Times New Roman" pitchFamily="18" charset="0"/>
              </a:rPr>
              <a:t>万名工人失业。因此该总裁正在游说某外国政府签订一份采购协议。他无意中得知，该国主管此事的部长由于赌博欠下大笔债务，于是他暗中和部长联系，许诺一旦获得</a:t>
            </a:r>
            <a:r>
              <a:rPr lang="en-US" altLang="zh-CN" sz="2400" dirty="0">
                <a:latin typeface="Times New Roman" pitchFamily="18" charset="0"/>
              </a:rPr>
              <a:t>5</a:t>
            </a:r>
            <a:r>
              <a:rPr lang="zh-CN" altLang="en-US" sz="2400" dirty="0">
                <a:latin typeface="Times New Roman" pitchFamily="18" charset="0"/>
              </a:rPr>
              <a:t>架飞机的订单，立刻送给部长一百万美元作为酬劳。公开与私下的交易最终达成了。这名总裁认为他的行为是合理的，因为这确保了企业生存，工人就业；部长偿付了债务，外国政府获得了飞机。</a:t>
            </a:r>
            <a:endParaRPr lang="en-US" altLang="zh-CN" sz="2400" dirty="0">
              <a:latin typeface="Times New Roman" pitchFamily="18" charset="0"/>
            </a:endParaRPr>
          </a:p>
          <a:p>
            <a:pPr marL="342900" indent="-342900">
              <a:lnSpc>
                <a:spcPct val="90000"/>
              </a:lnSpc>
              <a:spcBef>
                <a:spcPct val="20000"/>
              </a:spcBef>
              <a:buFontTx/>
              <a:buChar char="•"/>
              <a:defRPr/>
            </a:pPr>
            <a:r>
              <a:rPr lang="zh-CN" altLang="en-US" sz="2400" dirty="0">
                <a:latin typeface="Times New Roman" pitchFamily="18" charset="0"/>
              </a:rPr>
              <a:t>         如果你是公司总裁，你会怎样做？</a:t>
            </a:r>
          </a:p>
        </p:txBody>
      </p:sp>
      <p:sp>
        <p:nvSpPr>
          <p:cNvPr id="4" name="Rectangle 2"/>
          <p:cNvSpPr txBox="1">
            <a:spLocks noChangeArrowheads="1"/>
          </p:cNvSpPr>
          <p:nvPr/>
        </p:nvSpPr>
        <p:spPr>
          <a:xfrm>
            <a:off x="703943" y="1633538"/>
            <a:ext cx="10058400" cy="7540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200" dirty="0"/>
              <a:t>案例讨论</a:t>
            </a:r>
            <a:r>
              <a:rPr lang="zh-CN" sz="3200" dirty="0" smtClean="0"/>
              <a:t> </a:t>
            </a:r>
          </a:p>
        </p:txBody>
      </p:sp>
    </p:spTree>
    <p:extLst>
      <p:ext uri="{BB962C8B-B14F-4D97-AF65-F5344CB8AC3E}">
        <p14:creationId xmlns:p14="http://schemas.microsoft.com/office/powerpoint/2010/main" val="37367642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商业伦理概述</a:t>
            </a:r>
            <a:endParaRPr lang="zh-CN" altLang="en-US" sz="3600" dirty="0"/>
          </a:p>
        </p:txBody>
      </p:sp>
      <p:sp>
        <p:nvSpPr>
          <p:cNvPr id="4" name="Rectangle 3"/>
          <p:cNvSpPr txBox="1">
            <a:spLocks noChangeArrowheads="1"/>
          </p:cNvSpPr>
          <p:nvPr/>
        </p:nvSpPr>
        <p:spPr>
          <a:xfrm>
            <a:off x="885371" y="1602695"/>
            <a:ext cx="9652000" cy="48688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400"/>
              </a:lnSpc>
              <a:defRPr/>
            </a:pPr>
            <a:r>
              <a:rPr lang="zh-CN" altLang="zh-CN" sz="2200" kern="100" dirty="0" smtClean="0">
                <a:cs typeface="Arial"/>
              </a:rPr>
              <a:t>伦理学应用到企业必须考虑一些特殊方面。首先，为了生存，企业必须赚钱。但通过不当行为赚取利润，组织的寿命就会缩短。其次，企业必须在自身赚钱的欲望以及社会的需要和欲求之间取得平衡。维持这样的平衡通常需要妥协或折中。</a:t>
            </a:r>
            <a:endParaRPr lang="en-US" altLang="zh-CN" sz="2200" kern="100" dirty="0" smtClean="0">
              <a:cs typeface="Arial"/>
            </a:endParaRPr>
          </a:p>
          <a:p>
            <a:pPr>
              <a:lnSpc>
                <a:spcPts val="2400"/>
              </a:lnSpc>
              <a:defRPr/>
            </a:pPr>
            <a:r>
              <a:rPr lang="zh-CN" altLang="zh-CN" sz="2200" kern="100" dirty="0" smtClean="0">
                <a:cs typeface="Arial"/>
              </a:rPr>
              <a:t>针对企业界的这一特点，社会发展出法律或隐含规则</a:t>
            </a:r>
            <a:r>
              <a:rPr lang="zh-CN" altLang="zh-CN" sz="2200" kern="100" dirty="0" smtClean="0">
                <a:ea typeface="Arial"/>
              </a:rPr>
              <a:t>——</a:t>
            </a:r>
            <a:r>
              <a:rPr lang="zh-CN" altLang="zh-CN" sz="2200" kern="100" dirty="0" smtClean="0">
                <a:cs typeface="Arial"/>
              </a:rPr>
              <a:t>以规范企业，使其在努力挣钱的同时不伤及个人或社会整体。</a:t>
            </a:r>
            <a:endParaRPr lang="en-US" altLang="zh-CN" sz="2200" kern="100" dirty="0" smtClean="0">
              <a:cs typeface="Arial"/>
            </a:endParaRPr>
          </a:p>
          <a:p>
            <a:pPr>
              <a:lnSpc>
                <a:spcPts val="2400"/>
              </a:lnSpc>
              <a:defRPr/>
            </a:pPr>
            <a:r>
              <a:rPr lang="zh-CN" altLang="zh-CN" sz="2200" kern="100" dirty="0" smtClean="0">
                <a:cs typeface="Arial"/>
              </a:rPr>
              <a:t>企业伦理的大多定义都与特定情境下是非对错的准则、规范、道德原则有关。</a:t>
            </a:r>
            <a:endParaRPr lang="en-US" altLang="zh-CN" sz="2200" kern="100" dirty="0" smtClean="0">
              <a:cs typeface="Arial"/>
            </a:endParaRPr>
          </a:p>
          <a:p>
            <a:pPr>
              <a:lnSpc>
                <a:spcPts val="2400"/>
              </a:lnSpc>
              <a:defRPr/>
            </a:pPr>
            <a:endParaRPr lang="en-US" altLang="zh-CN" sz="2200" dirty="0" smtClean="0"/>
          </a:p>
          <a:p>
            <a:pPr>
              <a:lnSpc>
                <a:spcPts val="2400"/>
              </a:lnSpc>
              <a:defRPr/>
            </a:pPr>
            <a:r>
              <a:rPr lang="zh-CN" altLang="en-US" sz="2200" dirty="0" smtClean="0"/>
              <a:t>企业</a:t>
            </a:r>
            <a:r>
              <a:rPr lang="zh-CN" altLang="en-US" sz="2200" dirty="0"/>
              <a:t>伦理（</a:t>
            </a:r>
            <a:r>
              <a:rPr lang="en-US" altLang="zh-CN" sz="2200" dirty="0"/>
              <a:t>business ethics</a:t>
            </a:r>
            <a:r>
              <a:rPr lang="zh-CN" altLang="en-US" sz="2200" dirty="0"/>
              <a:t>）由各种指导企业行为的原则、价值、规范组成。</a:t>
            </a:r>
          </a:p>
          <a:p>
            <a:pPr>
              <a:lnSpc>
                <a:spcPts val="2400"/>
              </a:lnSpc>
              <a:defRPr/>
            </a:pPr>
            <a:r>
              <a:rPr lang="zh-CN" altLang="en-US" sz="2200" dirty="0"/>
              <a:t> 原则（</a:t>
            </a:r>
            <a:r>
              <a:rPr lang="en-US" altLang="zh-CN" sz="2200" dirty="0"/>
              <a:t>principles</a:t>
            </a:r>
            <a:r>
              <a:rPr lang="zh-CN" altLang="en-US" sz="2200" dirty="0"/>
              <a:t>）</a:t>
            </a:r>
            <a:r>
              <a:rPr lang="en-US" altLang="zh-CN" sz="2200" dirty="0"/>
              <a:t>: </a:t>
            </a:r>
            <a:r>
              <a:rPr lang="zh-CN" altLang="en-US" sz="2200" dirty="0"/>
              <a:t>规定了行为的特殊、广泛的界限，是普适的、绝对的</a:t>
            </a:r>
            <a:r>
              <a:rPr lang="zh-CN" altLang="en-US" sz="2200" dirty="0" smtClean="0"/>
              <a:t>。言论自由</a:t>
            </a:r>
            <a:r>
              <a:rPr lang="zh-CN" altLang="en-US" sz="2200" dirty="0"/>
              <a:t>、基本公正、享有公民自由的权利等</a:t>
            </a:r>
          </a:p>
          <a:p>
            <a:pPr>
              <a:lnSpc>
                <a:spcPts val="2400"/>
              </a:lnSpc>
              <a:defRPr/>
            </a:pPr>
            <a:r>
              <a:rPr lang="zh-CN" altLang="en-US" sz="2200" dirty="0"/>
              <a:t>价值观（</a:t>
            </a:r>
            <a:r>
              <a:rPr lang="en-US" altLang="zh-CN" sz="2200" dirty="0"/>
              <a:t>values</a:t>
            </a:r>
            <a:r>
              <a:rPr lang="zh-CN" altLang="en-US" sz="2200" dirty="0"/>
              <a:t>）</a:t>
            </a:r>
            <a:r>
              <a:rPr lang="en-US" altLang="zh-CN" sz="2200" dirty="0"/>
              <a:t>: </a:t>
            </a:r>
            <a:r>
              <a:rPr lang="zh-CN" altLang="en-US" sz="2200" dirty="0"/>
              <a:t>用来制定社会必须执行的</a:t>
            </a:r>
            <a:r>
              <a:rPr lang="zh-CN" altLang="en-US" sz="2200" dirty="0" smtClean="0"/>
              <a:t>规范，诚信</a:t>
            </a:r>
            <a:r>
              <a:rPr lang="zh-CN" altLang="en-US" sz="2200" dirty="0"/>
              <a:t>、负责任、信任 </a:t>
            </a:r>
            <a:r>
              <a:rPr lang="zh-CN" altLang="en-US" sz="2200" dirty="0" smtClean="0"/>
              <a:t>。</a:t>
            </a:r>
            <a:endParaRPr lang="en-US" altLang="zh-CN" sz="2200" dirty="0" smtClean="0"/>
          </a:p>
          <a:p>
            <a:pPr>
              <a:lnSpc>
                <a:spcPts val="2400"/>
              </a:lnSpc>
              <a:defRPr/>
            </a:pPr>
            <a:r>
              <a:rPr lang="zh-CN" altLang="en-US" sz="2200" dirty="0" smtClean="0"/>
              <a:t>显性价值观与隐性价值观</a:t>
            </a:r>
            <a:endParaRPr lang="zh-CN" altLang="en-US" sz="2200" dirty="0"/>
          </a:p>
        </p:txBody>
      </p:sp>
    </p:spTree>
    <p:extLst>
      <p:ext uri="{BB962C8B-B14F-4D97-AF65-F5344CB8AC3E}">
        <p14:creationId xmlns:p14="http://schemas.microsoft.com/office/powerpoint/2010/main" val="4992750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商业伦理概述</a:t>
            </a:r>
            <a:endParaRPr lang="zh-CN" altLang="en-US" sz="3600" dirty="0"/>
          </a:p>
        </p:txBody>
      </p:sp>
      <p:sp>
        <p:nvSpPr>
          <p:cNvPr id="4" name="Rectangle 3"/>
          <p:cNvSpPr txBox="1">
            <a:spLocks noChangeArrowheads="1"/>
          </p:cNvSpPr>
          <p:nvPr/>
        </p:nvSpPr>
        <p:spPr>
          <a:xfrm>
            <a:off x="1850571" y="2732315"/>
            <a:ext cx="8229600" cy="326208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1、是关于企业及其成员行为的规范；</a:t>
            </a:r>
          </a:p>
          <a:p>
            <a:r>
              <a:rPr lang="zh-CN" altLang="en-US" dirty="0" smtClean="0"/>
              <a:t>2、是关于企业经营活动的善与恶、应该与不应该的规范；</a:t>
            </a:r>
          </a:p>
          <a:p>
            <a:r>
              <a:rPr lang="zh-CN" altLang="en-US" dirty="0" smtClean="0"/>
              <a:t>3、是关于怎样正确处理企业及其成员与利益相关者关系的规范；</a:t>
            </a:r>
          </a:p>
          <a:p>
            <a:r>
              <a:rPr lang="zh-CN" altLang="en-US" dirty="0" smtClean="0"/>
              <a:t>4、是通过社会舆论、内心信念和内部规范来起作用的。</a:t>
            </a:r>
          </a:p>
        </p:txBody>
      </p:sp>
      <p:sp>
        <p:nvSpPr>
          <p:cNvPr id="6" name="Rectangle 2"/>
          <p:cNvSpPr txBox="1">
            <a:spLocks noChangeArrowheads="1"/>
          </p:cNvSpPr>
          <p:nvPr/>
        </p:nvSpPr>
        <p:spPr>
          <a:xfrm>
            <a:off x="1690914" y="1412876"/>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zh-CN" altLang="en-US" smtClean="0"/>
              <a:t>企业伦理的特点</a:t>
            </a:r>
            <a:endParaRPr lang="zh-CN" altLang="en-US" dirty="0" smtClean="0"/>
          </a:p>
        </p:txBody>
      </p:sp>
    </p:spTree>
    <p:extLst>
      <p:ext uri="{BB962C8B-B14F-4D97-AF65-F5344CB8AC3E}">
        <p14:creationId xmlns:p14="http://schemas.microsoft.com/office/powerpoint/2010/main" val="1826967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导言</a:t>
            </a:r>
            <a:endParaRPr lang="zh-CN" altLang="en-US" dirty="0"/>
          </a:p>
        </p:txBody>
      </p:sp>
      <p:grpSp>
        <p:nvGrpSpPr>
          <p:cNvPr id="4" name="组合 3"/>
          <p:cNvGrpSpPr/>
          <p:nvPr/>
        </p:nvGrpSpPr>
        <p:grpSpPr>
          <a:xfrm>
            <a:off x="1762793" y="2373803"/>
            <a:ext cx="2002652" cy="1980485"/>
            <a:chOff x="2496140" y="1973942"/>
            <a:chExt cx="3933369" cy="3889831"/>
          </a:xfrm>
        </p:grpSpPr>
        <p:grpSp>
          <p:nvGrpSpPr>
            <p:cNvPr id="5" name="组合 4"/>
            <p:cNvGrpSpPr/>
            <p:nvPr/>
          </p:nvGrpSpPr>
          <p:grpSpPr>
            <a:xfrm>
              <a:off x="2496140" y="1973942"/>
              <a:ext cx="3933369" cy="3889831"/>
              <a:chOff x="2496140" y="1973942"/>
              <a:chExt cx="3933369" cy="3889831"/>
            </a:xfrm>
          </p:grpSpPr>
          <p:sp>
            <p:nvSpPr>
              <p:cNvPr id="7" name="梯形 6"/>
              <p:cNvSpPr/>
              <p:nvPr/>
            </p:nvSpPr>
            <p:spPr>
              <a:xfrm>
                <a:off x="2510653" y="1973943"/>
                <a:ext cx="3889828" cy="740229"/>
              </a:xfrm>
              <a:prstGeom prst="trapezoid">
                <a:avLst>
                  <a:gd name="adj" fmla="val 97058"/>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梯形 7"/>
              <p:cNvSpPr/>
              <p:nvPr/>
            </p:nvSpPr>
            <p:spPr>
              <a:xfrm rot="5400000">
                <a:off x="4099966" y="3548744"/>
                <a:ext cx="3889828" cy="740229"/>
              </a:xfrm>
              <a:prstGeom prst="trapezoid">
                <a:avLst>
                  <a:gd name="adj" fmla="val 97058"/>
                </a:avLst>
              </a:prstGeom>
              <a:solidFill>
                <a:srgbClr val="558A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梯形 8"/>
              <p:cNvSpPr/>
              <p:nvPr/>
            </p:nvSpPr>
            <p:spPr>
              <a:xfrm flipV="1">
                <a:off x="2539681" y="5123544"/>
                <a:ext cx="3889828" cy="740229"/>
              </a:xfrm>
              <a:prstGeom prst="trapezoid">
                <a:avLst>
                  <a:gd name="adj" fmla="val 97058"/>
                </a:avLst>
              </a:prstGeom>
              <a:solidFill>
                <a:srgbClr val="C64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梯形 9"/>
              <p:cNvSpPr/>
              <p:nvPr/>
            </p:nvSpPr>
            <p:spPr>
              <a:xfrm rot="16200000">
                <a:off x="935855" y="3548744"/>
                <a:ext cx="3889828" cy="740229"/>
              </a:xfrm>
              <a:prstGeom prst="trapezoid">
                <a:avLst>
                  <a:gd name="adj" fmla="val 97058"/>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flipH="1" flipV="1">
                <a:off x="2502713" y="1967369"/>
                <a:ext cx="741600" cy="754746"/>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flipH="1">
                <a:off x="5428020" y="1979967"/>
                <a:ext cx="246743" cy="740230"/>
              </a:xfrm>
              <a:prstGeom prst="rtTriangle">
                <a:avLst/>
              </a:prstGeom>
              <a:solidFill>
                <a:srgbClr val="C4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rot="16200000" flipV="1">
                <a:off x="5928765" y="4624032"/>
                <a:ext cx="246743" cy="740230"/>
              </a:xfrm>
              <a:prstGeom prst="rtTriangle">
                <a:avLst/>
              </a:prstGeom>
              <a:solidFill>
                <a:srgbClr val="3C6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flipV="1">
                <a:off x="3250884" y="5123543"/>
                <a:ext cx="246743" cy="740230"/>
              </a:xfrm>
              <a:prstGeom prst="rtTriangle">
                <a:avLst/>
              </a:prstGeom>
              <a:solidFill>
                <a:srgbClr val="94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4"/>
              <p:cNvSpPr/>
              <p:nvPr/>
            </p:nvSpPr>
            <p:spPr>
              <a:xfrm rot="5400000" flipV="1">
                <a:off x="2764655" y="2467429"/>
                <a:ext cx="246743" cy="740230"/>
              </a:xfrm>
              <a:prstGeom prst="rtTriangle">
                <a:avLst/>
              </a:prstGeom>
              <a:solidFill>
                <a:srgbClr val="B8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六角星 5"/>
            <p:cNvSpPr/>
            <p:nvPr/>
          </p:nvSpPr>
          <p:spPr>
            <a:xfrm>
              <a:off x="3594088" y="3050121"/>
              <a:ext cx="1737473" cy="1737473"/>
            </a:xfrm>
            <a:prstGeom prst="star6">
              <a:avLst>
                <a:gd name="adj" fmla="val 23157"/>
                <a:gd name="hf" fmla="val 115470"/>
              </a:avLst>
            </a:prstGeom>
            <a:noFill/>
            <a:ln w="762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3736417" y="2756590"/>
            <a:ext cx="2236510" cy="1015663"/>
          </a:xfrm>
          <a:prstGeom prst="rect">
            <a:avLst/>
          </a:prstGeom>
          <a:noFill/>
        </p:spPr>
        <p:txBody>
          <a:bodyPr wrap="none" rtlCol="0">
            <a:spAutoFit/>
          </a:bodyPr>
          <a:lstStyle/>
          <a:p>
            <a:r>
              <a:rPr lang="en-US" altLang="zh-CN" sz="6000" dirty="0" smtClean="0">
                <a:solidFill>
                  <a:srgbClr val="FF7300"/>
                </a:solidFill>
              </a:rPr>
              <a:t>Part 3</a:t>
            </a:r>
            <a:endParaRPr lang="zh-CN" altLang="en-US" sz="6000" dirty="0">
              <a:solidFill>
                <a:srgbClr val="FF7300"/>
              </a:solidFill>
            </a:endParaRPr>
          </a:p>
        </p:txBody>
      </p:sp>
      <p:sp>
        <p:nvSpPr>
          <p:cNvPr id="17" name="矩形 16"/>
          <p:cNvSpPr/>
          <p:nvPr/>
        </p:nvSpPr>
        <p:spPr>
          <a:xfrm>
            <a:off x="3896074" y="3739027"/>
            <a:ext cx="2242922"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smtClean="0">
                <a:ln>
                  <a:noFill/>
                </a:ln>
                <a:solidFill>
                  <a:schemeClr val="tx1">
                    <a:lumMod val="50000"/>
                    <a:lumOff val="50000"/>
                  </a:schemeClr>
                </a:solidFill>
                <a:effectLst/>
                <a:uLnTx/>
                <a:uFillTx/>
                <a:latin typeface="+mn-lt"/>
                <a:ea typeface="+mn-ea"/>
              </a:rPr>
              <a:t>发展历史</a:t>
            </a:r>
            <a:endParaRPr kumimoji="0" lang="en-US" altLang="zh-CN" sz="4000" b="1" i="0" u="none" strike="noStrike" kern="1200" cap="none" spc="0" normalizeH="0" baseline="0" noProof="0" dirty="0" smtClean="0">
              <a:ln>
                <a:noFill/>
              </a:ln>
              <a:solidFill>
                <a:schemeClr val="tx1">
                  <a:lumMod val="50000"/>
                  <a:lumOff val="50000"/>
                </a:schemeClr>
              </a:solidFill>
              <a:effectLst/>
              <a:uLnTx/>
              <a:uFillTx/>
              <a:latin typeface="+mn-lt"/>
              <a:ea typeface="+mn-ea"/>
            </a:endParaRPr>
          </a:p>
        </p:txBody>
      </p:sp>
    </p:spTree>
    <p:extLst>
      <p:ext uri="{BB962C8B-B14F-4D97-AF65-F5344CB8AC3E}">
        <p14:creationId xmlns:p14="http://schemas.microsoft.com/office/powerpoint/2010/main" val="13589631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商业伦理概述</a:t>
            </a:r>
            <a:endParaRPr lang="zh-CN" altLang="en-US" sz="3600" dirty="0"/>
          </a:p>
        </p:txBody>
      </p:sp>
      <p:sp>
        <p:nvSpPr>
          <p:cNvPr id="4" name="Rectangle 3"/>
          <p:cNvSpPr txBox="1">
            <a:spLocks noChangeArrowheads="1"/>
          </p:cNvSpPr>
          <p:nvPr/>
        </p:nvSpPr>
        <p:spPr>
          <a:xfrm>
            <a:off x="1785257" y="2133600"/>
            <a:ext cx="8215086" cy="3276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smtClean="0">
                <a:solidFill>
                  <a:schemeClr val="bg2"/>
                </a:solidFill>
              </a:rPr>
              <a:t>     </a:t>
            </a:r>
            <a:r>
              <a:rPr lang="zh-CN" altLang="en-US" dirty="0" smtClean="0">
                <a:latin typeface="宋体" pitchFamily="2" charset="-122"/>
              </a:rPr>
              <a:t>  梁启超指出中西方伦理学之差别的一个重要方面，即中国伦理是重私德而轻公德，亦即重家庭伦理而轻社会伦理和国家伦理；而西方伦理则比较完整，相比之下，更看重社会伦理和国家伦理，亦即公德重于私德。 </a:t>
            </a:r>
          </a:p>
        </p:txBody>
      </p:sp>
    </p:spTree>
    <p:extLst>
      <p:ext uri="{BB962C8B-B14F-4D97-AF65-F5344CB8AC3E}">
        <p14:creationId xmlns:p14="http://schemas.microsoft.com/office/powerpoint/2010/main" val="11732413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商业伦理概述</a:t>
            </a:r>
            <a:endParaRPr lang="zh-CN" altLang="en-US" dirty="0"/>
          </a:p>
        </p:txBody>
      </p:sp>
      <p:sp>
        <p:nvSpPr>
          <p:cNvPr id="3" name="Rectangle 2"/>
          <p:cNvSpPr>
            <a:spLocks noGrp="1" noChangeArrowheads="1"/>
          </p:cNvSpPr>
          <p:nvPr/>
        </p:nvSpPr>
        <p:spPr bwMode="auto">
          <a:xfrm>
            <a:off x="685800" y="1905000"/>
            <a:ext cx="81534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zh-CN" altLang="en-US" sz="3200" b="1" dirty="0" smtClean="0">
                <a:latin typeface="+mn-ea"/>
              </a:rPr>
              <a:t>中国儒家</a:t>
            </a:r>
            <a:r>
              <a:rPr lang="zh-CN" altLang="en-US" sz="3200" b="1" dirty="0">
                <a:latin typeface="+mn-ea"/>
              </a:rPr>
              <a:t>伦理的核心</a:t>
            </a:r>
            <a:endParaRPr lang="zh-CN" altLang="en-US" sz="2800" b="1" dirty="0">
              <a:latin typeface="+mn-ea"/>
            </a:endParaRPr>
          </a:p>
          <a:p>
            <a:pPr marL="342900" indent="-342900">
              <a:spcBef>
                <a:spcPct val="20000"/>
              </a:spcBef>
            </a:pPr>
            <a:r>
              <a:rPr lang="zh-CN" altLang="en-US" sz="2400" b="1" dirty="0">
                <a:solidFill>
                  <a:srgbClr val="000000"/>
                </a:solidFill>
              </a:rPr>
              <a:t>    </a:t>
            </a:r>
            <a:r>
              <a:rPr lang="zh-CN" altLang="en-US" sz="2400" b="1" dirty="0">
                <a:solidFill>
                  <a:srgbClr val="FF0000"/>
                </a:solidFill>
              </a:rPr>
              <a:t>仁：</a:t>
            </a:r>
            <a:r>
              <a:rPr lang="zh-CN" altLang="en-US" sz="2000" b="1" dirty="0">
                <a:solidFill>
                  <a:srgbClr val="000000"/>
                </a:solidFill>
              </a:rPr>
              <a:t>      </a:t>
            </a:r>
            <a:r>
              <a:rPr lang="zh-CN" altLang="en-US" sz="2000" b="1" dirty="0"/>
              <a:t>“仁者爱人”</a:t>
            </a:r>
          </a:p>
          <a:p>
            <a:pPr marL="342900" indent="-342900">
              <a:spcBef>
                <a:spcPct val="20000"/>
              </a:spcBef>
            </a:pPr>
            <a:r>
              <a:rPr lang="zh-CN" altLang="en-US" sz="2000" b="1" dirty="0">
                <a:solidFill>
                  <a:srgbClr val="000000"/>
                </a:solidFill>
              </a:rPr>
              <a:t>                    仁是爱人的能力，或爱人这个行为。</a:t>
            </a:r>
          </a:p>
          <a:p>
            <a:pPr marL="342900" indent="-342900">
              <a:spcBef>
                <a:spcPct val="20000"/>
              </a:spcBef>
            </a:pPr>
            <a:r>
              <a:rPr lang="zh-CN" altLang="en-US" sz="2000" b="1" dirty="0">
                <a:solidFill>
                  <a:srgbClr val="000000"/>
                </a:solidFill>
              </a:rPr>
              <a:t>                  “失仁者，己欲立而立人，己欲达而达人”    （《雍也》）</a:t>
            </a:r>
          </a:p>
          <a:p>
            <a:pPr marL="342900" indent="-342900">
              <a:spcBef>
                <a:spcPct val="20000"/>
              </a:spcBef>
            </a:pPr>
            <a:r>
              <a:rPr lang="zh-CN" altLang="en-US" sz="2000" b="1" dirty="0">
                <a:solidFill>
                  <a:srgbClr val="000000"/>
                </a:solidFill>
              </a:rPr>
              <a:t>                  “子张问仁于孔子。孔子曰：</a:t>
            </a:r>
          </a:p>
          <a:p>
            <a:pPr marL="342900" indent="-342900">
              <a:spcBef>
                <a:spcPct val="20000"/>
              </a:spcBef>
            </a:pPr>
            <a:r>
              <a:rPr lang="zh-CN" altLang="en-US" sz="2000" b="1" dirty="0">
                <a:solidFill>
                  <a:srgbClr val="000000"/>
                </a:solidFill>
              </a:rPr>
              <a:t>                  ‘能行五者于天下，为任矣。’</a:t>
            </a:r>
          </a:p>
          <a:p>
            <a:pPr marL="342900" indent="-342900">
              <a:spcBef>
                <a:spcPct val="20000"/>
              </a:spcBef>
            </a:pPr>
            <a:r>
              <a:rPr lang="zh-CN" altLang="en-US" sz="2000" b="1" dirty="0">
                <a:solidFill>
                  <a:srgbClr val="000000"/>
                </a:solidFill>
              </a:rPr>
              <a:t>                     清问之。曰：恭、宽、信、敏、惠。’”     （《阳货》）  </a:t>
            </a:r>
          </a:p>
          <a:p>
            <a:pPr marL="342900" indent="-342900">
              <a:spcBef>
                <a:spcPct val="20000"/>
              </a:spcBef>
            </a:pPr>
            <a:r>
              <a:rPr lang="zh-CN" altLang="en-US" sz="2400" b="1" dirty="0" smtClean="0">
                <a:solidFill>
                  <a:srgbClr val="FF0000"/>
                </a:solidFill>
              </a:rPr>
              <a:t>    </a:t>
            </a:r>
            <a:r>
              <a:rPr lang="zh-CN" altLang="en-US" sz="2400" b="1" dirty="0">
                <a:solidFill>
                  <a:srgbClr val="FF0000"/>
                </a:solidFill>
              </a:rPr>
              <a:t>礼：</a:t>
            </a:r>
            <a:r>
              <a:rPr lang="zh-CN" altLang="en-US" sz="2000" b="1" dirty="0">
                <a:solidFill>
                  <a:srgbClr val="000000"/>
                </a:solidFill>
              </a:rPr>
              <a:t>      “为国以礼”；“不学礼，无以立”</a:t>
            </a:r>
          </a:p>
          <a:p>
            <a:pPr marL="342900" indent="-342900">
              <a:spcBef>
                <a:spcPct val="20000"/>
              </a:spcBef>
            </a:pPr>
            <a:r>
              <a:rPr lang="zh-CN" altLang="en-US" sz="2400" b="1" dirty="0">
                <a:solidFill>
                  <a:srgbClr val="FF0000"/>
                </a:solidFill>
              </a:rPr>
              <a:t>    义：</a:t>
            </a:r>
            <a:r>
              <a:rPr lang="zh-CN" altLang="en-US" sz="2000" b="1" dirty="0">
                <a:solidFill>
                  <a:srgbClr val="000000"/>
                </a:solidFill>
              </a:rPr>
              <a:t>      适宜，恰当，正确的意思。</a:t>
            </a:r>
          </a:p>
          <a:p>
            <a:pPr marL="342900" indent="-342900">
              <a:lnSpc>
                <a:spcPct val="90000"/>
              </a:lnSpc>
              <a:spcBef>
                <a:spcPct val="20000"/>
              </a:spcBef>
            </a:pPr>
            <a:r>
              <a:rPr lang="zh-CN" altLang="en-US" sz="2000" dirty="0">
                <a:solidFill>
                  <a:srgbClr val="000000"/>
                </a:solidFill>
              </a:rPr>
              <a:t>                    </a:t>
            </a:r>
          </a:p>
        </p:txBody>
      </p:sp>
    </p:spTree>
    <p:extLst>
      <p:ext uri="{BB962C8B-B14F-4D97-AF65-F5344CB8AC3E}">
        <p14:creationId xmlns:p14="http://schemas.microsoft.com/office/powerpoint/2010/main" val="18947974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商业伦理概述</a:t>
            </a:r>
            <a:endParaRPr lang="zh-CN" altLang="en-US" sz="3600" dirty="0"/>
          </a:p>
        </p:txBody>
      </p:sp>
      <p:sp>
        <p:nvSpPr>
          <p:cNvPr id="5" name="Text Box 2"/>
          <p:cNvSpPr txBox="1">
            <a:spLocks noChangeArrowheads="1"/>
          </p:cNvSpPr>
          <p:nvPr/>
        </p:nvSpPr>
        <p:spPr bwMode="auto">
          <a:xfrm>
            <a:off x="1045482" y="1502228"/>
            <a:ext cx="7545387" cy="448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0000"/>
              </a:lnSpc>
              <a:buFont typeface="Wingdings" pitchFamily="2" charset="2"/>
              <a:buNone/>
            </a:pPr>
            <a:r>
              <a:rPr lang="zh-CN" altLang="en-US" sz="2400" dirty="0">
                <a:latin typeface="黑体" panose="02010609060101010101" pitchFamily="49" charset="-122"/>
                <a:ea typeface="黑体" panose="02010609060101010101" pitchFamily="49" charset="-122"/>
              </a:rPr>
              <a:t>见利思义， 以义谋利，义利统一，谋取阳光下的利润</a:t>
            </a:r>
          </a:p>
        </p:txBody>
      </p:sp>
      <p:sp>
        <p:nvSpPr>
          <p:cNvPr id="6" name="Text Box 3"/>
          <p:cNvSpPr txBox="1">
            <a:spLocks noChangeArrowheads="1"/>
          </p:cNvSpPr>
          <p:nvPr/>
        </p:nvSpPr>
        <p:spPr bwMode="auto">
          <a:xfrm>
            <a:off x="1045482" y="2142231"/>
            <a:ext cx="9276217"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0000"/>
              </a:lnSpc>
            </a:pPr>
            <a:r>
              <a:rPr lang="zh-CN" altLang="en-US" sz="2400" dirty="0"/>
              <a:t>“</a:t>
            </a:r>
            <a:r>
              <a:rPr lang="zh-CN" altLang="en-US" sz="2400" dirty="0">
                <a:latin typeface="黑体" panose="02010609060101010101" pitchFamily="49" charset="-122"/>
                <a:ea typeface="黑体" panose="02010609060101010101" pitchFamily="49" charset="-122"/>
              </a:rPr>
              <a:t>欲富先仁，富商不忘其德，财自道生，利缘义取，寓利于义</a:t>
            </a:r>
            <a:r>
              <a:rPr lang="zh-CN" altLang="en-US" sz="2400" dirty="0" smtClean="0">
                <a:latin typeface="黑体" panose="02010609060101010101" pitchFamily="49" charset="-122"/>
                <a:ea typeface="黑体" panose="02010609060101010101" pitchFamily="49" charset="-122"/>
              </a:rPr>
              <a:t>”，不</a:t>
            </a:r>
            <a:r>
              <a:rPr lang="zh-CN" altLang="en-US" sz="2400" dirty="0">
                <a:latin typeface="黑体" panose="02010609060101010101" pitchFamily="49" charset="-122"/>
                <a:ea typeface="黑体" panose="02010609060101010101" pitchFamily="49" charset="-122"/>
              </a:rPr>
              <a:t>为</a:t>
            </a:r>
            <a:r>
              <a:rPr lang="zh-CN" altLang="en-US" sz="2400" dirty="0" smtClean="0">
                <a:latin typeface="黑体" panose="02010609060101010101" pitchFamily="49" charset="-122"/>
                <a:ea typeface="黑体" panose="02010609060101010101" pitchFamily="49" charset="-122"/>
              </a:rPr>
              <a:t>“见利忘义，唯利是图”</a:t>
            </a:r>
            <a:r>
              <a:rPr lang="zh-CN" altLang="en-US" sz="2400" b="1" dirty="0" smtClean="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a:p>
            <a:pPr eaLnBrk="1" hangingPunct="1"/>
            <a:endParaRPr lang="zh-CN" altLang="en-US" dirty="0">
              <a:solidFill>
                <a:srgbClr val="000000"/>
              </a:solidFill>
            </a:endParaRPr>
          </a:p>
        </p:txBody>
      </p:sp>
      <p:sp>
        <p:nvSpPr>
          <p:cNvPr id="3" name="矩形 2"/>
          <p:cNvSpPr/>
          <p:nvPr/>
        </p:nvSpPr>
        <p:spPr>
          <a:xfrm>
            <a:off x="1030515" y="3324093"/>
            <a:ext cx="9782628" cy="2899255"/>
          </a:xfrm>
          <a:prstGeom prst="rect">
            <a:avLst/>
          </a:prstGeom>
        </p:spPr>
        <p:txBody>
          <a:bodyPr wrap="square">
            <a:spAutoFit/>
          </a:bodyPr>
          <a:lstStyle/>
          <a:p>
            <a:pPr marL="342900" indent="-342900">
              <a:spcBef>
                <a:spcPct val="20000"/>
              </a:spcBef>
            </a:pPr>
            <a:r>
              <a:rPr lang="zh-CN" altLang="en-US" sz="2400" dirty="0">
                <a:solidFill>
                  <a:srgbClr val="000000"/>
                </a:solidFill>
              </a:rPr>
              <a:t>涩泽荣一：日本企业之父，先后开设500家企业，“论语与算盘理论”。</a:t>
            </a:r>
          </a:p>
          <a:p>
            <a:pPr marL="342900" indent="-342900">
              <a:spcBef>
                <a:spcPct val="20000"/>
              </a:spcBef>
              <a:buFontTx/>
              <a:buChar char="•"/>
            </a:pPr>
            <a:r>
              <a:rPr lang="zh-CN" altLang="en-US" sz="2400" dirty="0">
                <a:solidFill>
                  <a:srgbClr val="000000"/>
                </a:solidFill>
              </a:rPr>
              <a:t>我从自己平生的经验得知，《论语》与算盘应该结合在一起。 </a:t>
            </a:r>
          </a:p>
          <a:p>
            <a:pPr marL="342900" indent="-342900">
              <a:spcBef>
                <a:spcPct val="20000"/>
              </a:spcBef>
              <a:buFontTx/>
              <a:buChar char="•"/>
            </a:pPr>
            <a:r>
              <a:rPr lang="zh-CN" altLang="en-US" sz="2400" dirty="0">
                <a:solidFill>
                  <a:srgbClr val="000000"/>
                </a:solidFill>
              </a:rPr>
              <a:t>若问致富之根本何在？则当以仁义道德、公正之理为本，舍此，所求之富则不可能持久。 </a:t>
            </a:r>
          </a:p>
          <a:p>
            <a:pPr marL="342900" indent="-342900">
              <a:spcBef>
                <a:spcPct val="20000"/>
              </a:spcBef>
              <a:buFontTx/>
              <a:buChar char="•"/>
            </a:pPr>
            <a:r>
              <a:rPr lang="zh-CN" altLang="en-US" sz="2400" dirty="0">
                <a:solidFill>
                  <a:srgbClr val="000000"/>
                </a:solidFill>
              </a:rPr>
              <a:t>有人以为道德之书和商才并无关系，其实，所谓商才，原应以道德为本，舍道德之无德、欺瞒、诈骗、浮华、轻佻之商才，实为卖弄小聪明、小把戏者，根本算不得真正的商才。</a:t>
            </a:r>
            <a:endParaRPr lang="zh-CN" altLang="en-US" sz="2800" dirty="0">
              <a:solidFill>
                <a:srgbClr val="000000"/>
              </a:solidFill>
            </a:endParaRPr>
          </a:p>
        </p:txBody>
      </p:sp>
    </p:spTree>
    <p:extLst>
      <p:ext uri="{BB962C8B-B14F-4D97-AF65-F5344CB8AC3E}">
        <p14:creationId xmlns:p14="http://schemas.microsoft.com/office/powerpoint/2010/main" val="2585534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2104571" y="1193800"/>
            <a:ext cx="7736115" cy="51831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zh-CN" dirty="0" smtClean="0">
              <a:solidFill>
                <a:srgbClr val="FF0000"/>
              </a:solidFill>
            </a:endParaRPr>
          </a:p>
          <a:p>
            <a:r>
              <a:rPr lang="en-US" altLang="zh-CN" dirty="0" smtClean="0"/>
              <a:t>        </a:t>
            </a:r>
            <a:r>
              <a:rPr lang="zh-CN" dirty="0" smtClean="0"/>
              <a:t>道德缺失是导致这次金融危机的一个深层次原因。一些人见利忘义，损害公众利益，丧失了道德底线。我们应该倡导：企业要承担社会责任，企业家身上要流淌着道德的血液。</a:t>
            </a:r>
          </a:p>
          <a:p>
            <a:pPr algn="r"/>
            <a:r>
              <a:rPr lang="zh-CN" altLang="zh-CN" dirty="0" smtClean="0"/>
              <a:t>——《</a:t>
            </a:r>
            <a:r>
              <a:rPr lang="zh-CN" dirty="0" smtClean="0"/>
              <a:t>温家宝总理在英国剑桥大学演讲全文</a:t>
            </a:r>
            <a:r>
              <a:rPr lang="zh-CN" altLang="zh-CN" dirty="0" smtClean="0"/>
              <a:t>》2009</a:t>
            </a:r>
            <a:r>
              <a:rPr lang="zh-CN" dirty="0" smtClean="0"/>
              <a:t>年</a:t>
            </a:r>
            <a:r>
              <a:rPr lang="zh-CN" altLang="zh-CN" dirty="0" smtClean="0"/>
              <a:t>2</a:t>
            </a:r>
            <a:r>
              <a:rPr lang="zh-CN" dirty="0" smtClean="0"/>
              <a:t>月</a:t>
            </a:r>
            <a:r>
              <a:rPr lang="zh-CN" altLang="zh-CN" dirty="0" smtClean="0"/>
              <a:t>2</a:t>
            </a:r>
            <a:r>
              <a:rPr lang="zh-CN" dirty="0" smtClean="0"/>
              <a:t>日</a:t>
            </a:r>
          </a:p>
        </p:txBody>
      </p:sp>
    </p:spTree>
    <p:extLst>
      <p:ext uri="{BB962C8B-B14F-4D97-AF65-F5344CB8AC3E}">
        <p14:creationId xmlns:p14="http://schemas.microsoft.com/office/powerpoint/2010/main" val="11595010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nvSpPr>
        <p:spPr bwMode="auto">
          <a:xfrm>
            <a:off x="609600" y="914400"/>
            <a:ext cx="11150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12800" indent="-812800" algn="ctr">
              <a:spcBef>
                <a:spcPct val="20000"/>
              </a:spcBef>
            </a:pPr>
            <a:r>
              <a:rPr lang="zh-CN" altLang="en-US" sz="3600">
                <a:solidFill>
                  <a:srgbClr val="000000"/>
                </a:solidFill>
              </a:rPr>
              <a:t>西方管理伦理思想的发展</a:t>
            </a:r>
          </a:p>
          <a:p>
            <a:pPr marL="812800" indent="-812800">
              <a:spcBef>
                <a:spcPct val="20000"/>
              </a:spcBef>
            </a:pPr>
            <a:endParaRPr lang="en-US" altLang="zh-CN" sz="2800">
              <a:solidFill>
                <a:srgbClr val="FF0000"/>
              </a:solidFill>
            </a:endParaRPr>
          </a:p>
          <a:p>
            <a:pPr marL="812800" indent="-812800">
              <a:spcBef>
                <a:spcPct val="20000"/>
              </a:spcBef>
            </a:pPr>
            <a:r>
              <a:rPr lang="zh-CN" altLang="en-US" sz="2800">
                <a:solidFill>
                  <a:srgbClr val="000000"/>
                </a:solidFill>
              </a:rPr>
              <a:t>1.古代希腊管理伦理思想的起源</a:t>
            </a:r>
          </a:p>
          <a:p>
            <a:pPr marL="812800" indent="-812800">
              <a:spcBef>
                <a:spcPct val="20000"/>
              </a:spcBef>
              <a:buFont typeface="Wingdings" pitchFamily="2" charset="2"/>
              <a:buChar char="Ø"/>
            </a:pPr>
            <a:r>
              <a:rPr lang="zh-CN" altLang="en-US" sz="2800">
                <a:solidFill>
                  <a:srgbClr val="000000"/>
                </a:solidFill>
              </a:rPr>
              <a:t>B.C.1750年，古巴比伦颁布 《汉谟拉比法典》</a:t>
            </a:r>
          </a:p>
          <a:p>
            <a:pPr marL="812800" indent="-812800">
              <a:spcBef>
                <a:spcPct val="20000"/>
              </a:spcBef>
              <a:buFont typeface="Wingdings" pitchFamily="2" charset="2"/>
              <a:buChar char="Ø"/>
            </a:pPr>
            <a:r>
              <a:rPr lang="zh-CN" altLang="en-US" sz="2800">
                <a:solidFill>
                  <a:srgbClr val="000000"/>
                </a:solidFill>
              </a:rPr>
              <a:t>代表人物：苏格拉底、柏拉图、亚里士多德</a:t>
            </a:r>
          </a:p>
          <a:p>
            <a:pPr marL="812800" indent="-812800">
              <a:spcBef>
                <a:spcPct val="20000"/>
              </a:spcBef>
              <a:buFont typeface="Wingdings" pitchFamily="2" charset="2"/>
              <a:buChar char="Ø"/>
            </a:pPr>
            <a:r>
              <a:rPr lang="zh-CN" altLang="en-US" sz="2800">
                <a:solidFill>
                  <a:srgbClr val="000000"/>
                </a:solidFill>
              </a:rPr>
              <a:t>苏格拉底：美德即知识 ，知识是德行的充分必要条件</a:t>
            </a:r>
          </a:p>
          <a:p>
            <a:pPr marL="812800" indent="-812800">
              <a:spcBef>
                <a:spcPct val="20000"/>
              </a:spcBef>
              <a:buFont typeface="Wingdings" pitchFamily="2" charset="2"/>
              <a:buChar char="Ø"/>
            </a:pPr>
            <a:r>
              <a:rPr lang="zh-CN" altLang="en-US" sz="2800">
                <a:solidFill>
                  <a:srgbClr val="000000"/>
                </a:solidFill>
              </a:rPr>
              <a:t>柏拉图：智慧、勇敢、节制、公正是美德</a:t>
            </a:r>
          </a:p>
          <a:p>
            <a:pPr marL="812800" indent="-812800">
              <a:spcBef>
                <a:spcPct val="20000"/>
              </a:spcBef>
              <a:buFont typeface="Wingdings" pitchFamily="2" charset="2"/>
              <a:buChar char="Ø"/>
            </a:pPr>
            <a:r>
              <a:rPr lang="zh-CN" altLang="en-US" sz="2800">
                <a:solidFill>
                  <a:srgbClr val="000000"/>
                </a:solidFill>
              </a:rPr>
              <a:t>亚里士多德的思想：中道、个人利益服从集体利益、强调服从、善行</a:t>
            </a:r>
          </a:p>
          <a:p>
            <a:pPr marL="812800" indent="-812800">
              <a:spcBef>
                <a:spcPct val="20000"/>
              </a:spcBef>
              <a:buFont typeface="Wingdings" pitchFamily="2" charset="2"/>
              <a:buChar char="Ø"/>
            </a:pPr>
            <a:r>
              <a:rPr lang="zh-CN" altLang="en-US" sz="2800">
                <a:solidFill>
                  <a:srgbClr val="FF0000"/>
                </a:solidFill>
              </a:rPr>
              <a:t>至理名言：遵照道德准则生活就是幸福的生活</a:t>
            </a:r>
            <a:r>
              <a:rPr lang="zh-CN" altLang="en-US" sz="2800">
                <a:solidFill>
                  <a:srgbClr val="000000"/>
                </a:solidFill>
              </a:rPr>
              <a:t> </a:t>
            </a:r>
          </a:p>
        </p:txBody>
      </p:sp>
    </p:spTree>
    <p:extLst>
      <p:ext uri="{BB962C8B-B14F-4D97-AF65-F5344CB8AC3E}">
        <p14:creationId xmlns:p14="http://schemas.microsoft.com/office/powerpoint/2010/main" val="14190761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nvSpPr>
        <p:spPr bwMode="auto">
          <a:xfrm>
            <a:off x="508000" y="2590800"/>
            <a:ext cx="10972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zh-CN" altLang="en-US" sz="2800" dirty="0">
                <a:solidFill>
                  <a:srgbClr val="000000"/>
                </a:solidFill>
              </a:rPr>
              <a:t>是世界古代史上最伟大的哲学家、科学家和教育家之一。</a:t>
            </a:r>
          </a:p>
          <a:p>
            <a:pPr marL="342900" indent="-342900">
              <a:spcBef>
                <a:spcPct val="20000"/>
              </a:spcBef>
              <a:buFontTx/>
              <a:buChar char="•"/>
            </a:pPr>
            <a:r>
              <a:rPr lang="zh-CN" altLang="en-US" sz="2800" dirty="0">
                <a:solidFill>
                  <a:srgbClr val="000000"/>
                </a:solidFill>
              </a:rPr>
              <a:t>亚里士多德一生勤奋治学，从事的学术研究涉及到逻辑学、修辞学、物理学、生物学、教育学、心理学、政治学、经济学、美学等，写下了大量的著作，他的著作是古代的百科全书 ，对世界的贡献无人可比 。恩格斯称他是“最博学的人”。</a:t>
            </a:r>
          </a:p>
          <a:p>
            <a:pPr marL="342900" indent="-342900">
              <a:spcBef>
                <a:spcPct val="20000"/>
              </a:spcBef>
              <a:buFontTx/>
              <a:buChar char="•"/>
            </a:pPr>
            <a:r>
              <a:rPr lang="zh-CN" altLang="en-US" sz="2800" dirty="0">
                <a:solidFill>
                  <a:srgbClr val="000000"/>
                </a:solidFill>
              </a:rPr>
              <a:t>其伦理思想集中体现在</a:t>
            </a:r>
            <a:r>
              <a:rPr lang="zh-CN" altLang="zh-CN" sz="2800" b="1" dirty="0">
                <a:solidFill>
                  <a:srgbClr val="FF0000"/>
                </a:solidFill>
              </a:rPr>
              <a:t>《</a:t>
            </a:r>
            <a:r>
              <a:rPr lang="zh-CN" altLang="en-US" sz="2800" b="1" dirty="0">
                <a:solidFill>
                  <a:srgbClr val="FF0000"/>
                </a:solidFill>
              </a:rPr>
              <a:t>尼各马可伦理学</a:t>
            </a:r>
            <a:r>
              <a:rPr lang="zh-CN" altLang="zh-CN" sz="2800" b="1" dirty="0">
                <a:solidFill>
                  <a:srgbClr val="FF0000"/>
                </a:solidFill>
              </a:rPr>
              <a:t>》</a:t>
            </a:r>
            <a:r>
              <a:rPr lang="zh-CN" altLang="en-US" sz="2800" dirty="0">
                <a:solidFill>
                  <a:srgbClr val="000000"/>
                </a:solidFill>
              </a:rPr>
              <a:t>、</a:t>
            </a:r>
            <a:r>
              <a:rPr lang="zh-CN" altLang="zh-CN" sz="2800" dirty="0">
                <a:solidFill>
                  <a:srgbClr val="FF0000"/>
                </a:solidFill>
              </a:rPr>
              <a:t>《</a:t>
            </a:r>
            <a:r>
              <a:rPr lang="zh-CN" altLang="en-US" sz="2800" b="1" dirty="0">
                <a:solidFill>
                  <a:srgbClr val="FF0000"/>
                </a:solidFill>
              </a:rPr>
              <a:t>政治学</a:t>
            </a:r>
            <a:r>
              <a:rPr lang="zh-CN" altLang="zh-CN" sz="2800" dirty="0">
                <a:solidFill>
                  <a:srgbClr val="FF0000"/>
                </a:solidFill>
              </a:rPr>
              <a:t>》</a:t>
            </a:r>
            <a:r>
              <a:rPr lang="zh-CN" altLang="en-US" sz="2800" dirty="0">
                <a:solidFill>
                  <a:srgbClr val="000000"/>
                </a:solidFill>
              </a:rPr>
              <a:t>等著作</a:t>
            </a:r>
            <a:r>
              <a:rPr lang="zh-CN" altLang="en-US" sz="2800" dirty="0" smtClean="0">
                <a:solidFill>
                  <a:srgbClr val="000000"/>
                </a:solidFill>
              </a:rPr>
              <a:t>中。  </a:t>
            </a:r>
            <a:r>
              <a:rPr lang="zh-CN" altLang="en-US" sz="2800" dirty="0">
                <a:solidFill>
                  <a:srgbClr val="000000"/>
                </a:solidFill>
              </a:rPr>
              <a:t/>
            </a:r>
            <a:br>
              <a:rPr lang="zh-CN" altLang="en-US" sz="2800" dirty="0">
                <a:solidFill>
                  <a:srgbClr val="000000"/>
                </a:solidFill>
              </a:rPr>
            </a:br>
            <a:endParaRPr lang="zh-CN" altLang="en-US" sz="2800" dirty="0">
              <a:solidFill>
                <a:srgbClr val="000000"/>
              </a:solidFill>
            </a:endParaRPr>
          </a:p>
          <a:p>
            <a:pPr marL="342900" indent="-342900">
              <a:lnSpc>
                <a:spcPct val="80000"/>
              </a:lnSpc>
              <a:spcBef>
                <a:spcPct val="20000"/>
              </a:spcBef>
              <a:buFontTx/>
              <a:buChar char="•"/>
            </a:pPr>
            <a:endParaRPr lang="zh-CN" altLang="zh-CN" sz="2800" dirty="0">
              <a:solidFill>
                <a:srgbClr val="000000"/>
              </a:solidFill>
            </a:endParaRPr>
          </a:p>
        </p:txBody>
      </p:sp>
      <p:sp>
        <p:nvSpPr>
          <p:cNvPr id="245763" name="Rectangle 3"/>
          <p:cNvSpPr>
            <a:spLocks noGrp="1" noChangeArrowheads="1"/>
          </p:cNvSpPr>
          <p:nvPr/>
        </p:nvSpPr>
        <p:spPr bwMode="auto">
          <a:xfrm>
            <a:off x="0" y="838200"/>
            <a:ext cx="10972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3200" b="1">
                <a:solidFill>
                  <a:srgbClr val="FF0000"/>
                </a:solidFill>
              </a:rPr>
              <a:t>亚里士多德（</a:t>
            </a:r>
            <a:r>
              <a:rPr lang="zh-CN" altLang="zh-CN" sz="3200" b="1">
                <a:solidFill>
                  <a:srgbClr val="FF0000"/>
                </a:solidFill>
              </a:rPr>
              <a:t>384 BC - 322 BC</a:t>
            </a:r>
            <a:r>
              <a:rPr lang="zh-CN" altLang="zh-CN" sz="3200">
                <a:solidFill>
                  <a:srgbClr val="FF0000"/>
                </a:solidFill>
              </a:rPr>
              <a:t> </a:t>
            </a:r>
            <a:r>
              <a:rPr lang="zh-CN" altLang="en-US" sz="3200">
                <a:solidFill>
                  <a:srgbClr val="FF0000"/>
                </a:solidFill>
              </a:rPr>
              <a:t>）</a:t>
            </a:r>
          </a:p>
        </p:txBody>
      </p:sp>
      <p:pic>
        <p:nvPicPr>
          <p:cNvPr id="245764" name="Picture 4" descr="6c63514af8480b3008f7ef2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347201" y="304800"/>
            <a:ext cx="2645833" cy="2133600"/>
          </a:xfrm>
        </p:spPr>
      </p:pic>
    </p:spTree>
    <p:extLst>
      <p:ext uri="{BB962C8B-B14F-4D97-AF65-F5344CB8AC3E}">
        <p14:creationId xmlns:p14="http://schemas.microsoft.com/office/powerpoint/2010/main" val="12708803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nvSpPr>
        <p:spPr bwMode="auto">
          <a:xfrm>
            <a:off x="609600" y="489858"/>
            <a:ext cx="109728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spcBef>
                <a:spcPct val="20000"/>
              </a:spcBef>
            </a:pPr>
            <a:r>
              <a:rPr lang="zh-CN" altLang="en-US" sz="3600" dirty="0">
                <a:solidFill>
                  <a:srgbClr val="000000"/>
                </a:solidFill>
              </a:rPr>
              <a:t>近代的管理伦理思想</a:t>
            </a:r>
          </a:p>
          <a:p>
            <a:pPr marL="342900" indent="-342900">
              <a:spcBef>
                <a:spcPct val="20000"/>
              </a:spcBef>
              <a:buFontTx/>
              <a:buChar char="•"/>
            </a:pPr>
            <a:r>
              <a:rPr lang="zh-CN" altLang="en-US" sz="2400" dirty="0" smtClean="0">
                <a:solidFill>
                  <a:srgbClr val="000000"/>
                </a:solidFill>
              </a:rPr>
              <a:t>代表</a:t>
            </a:r>
            <a:r>
              <a:rPr lang="zh-CN" altLang="en-US" sz="2400" dirty="0">
                <a:solidFill>
                  <a:srgbClr val="000000"/>
                </a:solidFill>
              </a:rPr>
              <a:t>人物：欧文 、亚当</a:t>
            </a:r>
            <a:r>
              <a:rPr lang="zh-CN" altLang="zh-CN" sz="2400" dirty="0">
                <a:solidFill>
                  <a:srgbClr val="000000"/>
                </a:solidFill>
              </a:rPr>
              <a:t>·</a:t>
            </a:r>
            <a:r>
              <a:rPr lang="zh-CN" altLang="en-US" sz="2400" dirty="0">
                <a:solidFill>
                  <a:srgbClr val="000000"/>
                </a:solidFill>
              </a:rPr>
              <a:t>斯密 、洛克、黑格尔</a:t>
            </a:r>
          </a:p>
          <a:p>
            <a:pPr marL="342900" indent="-342900">
              <a:spcBef>
                <a:spcPct val="20000"/>
              </a:spcBef>
            </a:pPr>
            <a:r>
              <a:rPr lang="zh-CN" altLang="en-US" sz="2400" b="1" dirty="0">
                <a:solidFill>
                  <a:srgbClr val="000000"/>
                </a:solidFill>
              </a:rPr>
              <a:t>（</a:t>
            </a:r>
            <a:r>
              <a:rPr lang="zh-CN" altLang="zh-CN" sz="2400" b="1" dirty="0">
                <a:solidFill>
                  <a:srgbClr val="000000"/>
                </a:solidFill>
              </a:rPr>
              <a:t>1</a:t>
            </a:r>
            <a:r>
              <a:rPr lang="zh-CN" altLang="en-US" sz="2400" b="1" dirty="0">
                <a:solidFill>
                  <a:srgbClr val="000000"/>
                </a:solidFill>
              </a:rPr>
              <a:t>）欧文－人事伦理的先驱</a:t>
            </a:r>
          </a:p>
          <a:p>
            <a:pPr marL="342900" indent="-342900">
              <a:spcBef>
                <a:spcPct val="20000"/>
              </a:spcBef>
            </a:pPr>
            <a:r>
              <a:rPr lang="zh-CN" altLang="en-US" sz="2400" dirty="0">
                <a:solidFill>
                  <a:srgbClr val="000000"/>
                </a:solidFill>
              </a:rPr>
              <a:t>主张：</a:t>
            </a:r>
            <a:r>
              <a:rPr lang="zh-CN" altLang="zh-CN" sz="2400" dirty="0">
                <a:solidFill>
                  <a:srgbClr val="000000"/>
                </a:solidFill>
              </a:rPr>
              <a:t>A.</a:t>
            </a:r>
            <a:r>
              <a:rPr lang="zh-CN" altLang="en-US" sz="2400" dirty="0">
                <a:solidFill>
                  <a:srgbClr val="000000"/>
                </a:solidFill>
              </a:rPr>
              <a:t>人道主义管理方式</a:t>
            </a:r>
          </a:p>
          <a:p>
            <a:pPr marL="342900" indent="-342900">
              <a:spcBef>
                <a:spcPct val="20000"/>
              </a:spcBef>
            </a:pPr>
            <a:r>
              <a:rPr lang="zh-CN" altLang="en-US" sz="2400" dirty="0">
                <a:solidFill>
                  <a:srgbClr val="000000"/>
                </a:solidFill>
              </a:rPr>
              <a:t>　　　</a:t>
            </a:r>
            <a:r>
              <a:rPr lang="zh-CN" altLang="zh-CN" sz="2400" dirty="0">
                <a:solidFill>
                  <a:srgbClr val="000000"/>
                </a:solidFill>
              </a:rPr>
              <a:t>B.</a:t>
            </a:r>
            <a:r>
              <a:rPr lang="zh-CN" altLang="en-US" sz="2400" dirty="0">
                <a:solidFill>
                  <a:srgbClr val="000000"/>
                </a:solidFill>
              </a:rPr>
              <a:t>管理者与被管理者之间是利益共同体</a:t>
            </a:r>
          </a:p>
          <a:p>
            <a:pPr marL="342900" indent="-342900">
              <a:spcBef>
                <a:spcPct val="20000"/>
              </a:spcBef>
            </a:pPr>
            <a:r>
              <a:rPr lang="zh-CN" altLang="en-US" sz="2400" b="1" dirty="0">
                <a:solidFill>
                  <a:srgbClr val="000000"/>
                </a:solidFill>
              </a:rPr>
              <a:t>（</a:t>
            </a:r>
            <a:r>
              <a:rPr lang="zh-CN" altLang="zh-CN" sz="2400" b="1" dirty="0">
                <a:solidFill>
                  <a:srgbClr val="000000"/>
                </a:solidFill>
              </a:rPr>
              <a:t>2</a:t>
            </a:r>
            <a:r>
              <a:rPr lang="zh-CN" altLang="en-US" sz="2400" b="1" dirty="0">
                <a:solidFill>
                  <a:srgbClr val="000000"/>
                </a:solidFill>
              </a:rPr>
              <a:t>）洛克－政治管理伦理思想</a:t>
            </a:r>
          </a:p>
          <a:p>
            <a:pPr marL="342900" indent="-342900">
              <a:spcBef>
                <a:spcPct val="20000"/>
              </a:spcBef>
            </a:pPr>
            <a:r>
              <a:rPr lang="zh-CN" altLang="en-US" sz="2400" dirty="0">
                <a:solidFill>
                  <a:srgbClr val="000000"/>
                </a:solidFill>
              </a:rPr>
              <a:t>　</a:t>
            </a:r>
            <a:r>
              <a:rPr lang="zh-CN" altLang="zh-CN" sz="2400" dirty="0">
                <a:solidFill>
                  <a:srgbClr val="000000"/>
                </a:solidFill>
              </a:rPr>
              <a:t>A.</a:t>
            </a:r>
            <a:r>
              <a:rPr lang="zh-CN" altLang="en-US" sz="2400" dirty="0">
                <a:solidFill>
                  <a:srgbClr val="000000"/>
                </a:solidFill>
              </a:rPr>
              <a:t>主权在民－</a:t>
            </a:r>
            <a:r>
              <a:rPr lang="zh-CN" altLang="zh-CN" sz="2400" dirty="0">
                <a:solidFill>
                  <a:srgbClr val="000000"/>
                </a:solidFill>
              </a:rPr>
              <a:t>《</a:t>
            </a:r>
            <a:r>
              <a:rPr lang="zh-CN" altLang="en-US" sz="2400" dirty="0">
                <a:solidFill>
                  <a:srgbClr val="000000"/>
                </a:solidFill>
              </a:rPr>
              <a:t>政府论</a:t>
            </a:r>
            <a:r>
              <a:rPr lang="zh-CN" altLang="zh-CN" sz="2400" dirty="0">
                <a:solidFill>
                  <a:srgbClr val="000000"/>
                </a:solidFill>
              </a:rPr>
              <a:t>》</a:t>
            </a:r>
          </a:p>
          <a:p>
            <a:pPr marL="342900" indent="-342900">
              <a:spcBef>
                <a:spcPct val="20000"/>
              </a:spcBef>
            </a:pPr>
            <a:r>
              <a:rPr lang="zh-CN" altLang="en-US" sz="2400" dirty="0">
                <a:solidFill>
                  <a:srgbClr val="000000"/>
                </a:solidFill>
              </a:rPr>
              <a:t>　</a:t>
            </a:r>
            <a:r>
              <a:rPr lang="zh-CN" altLang="zh-CN" sz="2400" dirty="0">
                <a:solidFill>
                  <a:srgbClr val="000000"/>
                </a:solidFill>
              </a:rPr>
              <a:t>B.</a:t>
            </a:r>
            <a:r>
              <a:rPr lang="zh-CN" altLang="en-US" sz="2400" dirty="0">
                <a:solidFill>
                  <a:srgbClr val="000000"/>
                </a:solidFill>
              </a:rPr>
              <a:t>政治必须坚持公正的</a:t>
            </a:r>
            <a:r>
              <a:rPr lang="zh-CN" altLang="en-US" sz="2400" dirty="0" smtClean="0">
                <a:solidFill>
                  <a:srgbClr val="000000"/>
                </a:solidFill>
              </a:rPr>
              <a:t>原则</a:t>
            </a:r>
            <a:endParaRPr lang="en-US" altLang="zh-CN" sz="2400" dirty="0" smtClean="0">
              <a:solidFill>
                <a:srgbClr val="000000"/>
              </a:solidFill>
            </a:endParaRPr>
          </a:p>
          <a:p>
            <a:pPr marL="342900" indent="-342900">
              <a:spcBef>
                <a:spcPct val="20000"/>
              </a:spcBef>
            </a:pPr>
            <a:r>
              <a:rPr lang="zh-CN" altLang="en-US" sz="2400" b="1" dirty="0">
                <a:solidFill>
                  <a:srgbClr val="000000"/>
                </a:solidFill>
              </a:rPr>
              <a:t>（</a:t>
            </a:r>
            <a:r>
              <a:rPr lang="en-US" altLang="zh-CN" sz="2400" b="1" dirty="0">
                <a:solidFill>
                  <a:srgbClr val="000000"/>
                </a:solidFill>
              </a:rPr>
              <a:t>3</a:t>
            </a:r>
            <a:r>
              <a:rPr lang="zh-CN" altLang="en-US" sz="2400" b="1" dirty="0">
                <a:solidFill>
                  <a:srgbClr val="000000"/>
                </a:solidFill>
              </a:rPr>
              <a:t>）亚当</a:t>
            </a:r>
            <a:r>
              <a:rPr lang="en-US" altLang="zh-CN" sz="2400" b="1" dirty="0">
                <a:solidFill>
                  <a:srgbClr val="000000"/>
                </a:solidFill>
              </a:rPr>
              <a:t>·</a:t>
            </a:r>
            <a:r>
              <a:rPr lang="zh-CN" altLang="en-US" sz="2400" b="1" dirty="0">
                <a:solidFill>
                  <a:srgbClr val="000000"/>
                </a:solidFill>
              </a:rPr>
              <a:t>斯密－市场伦理的代表人物</a:t>
            </a:r>
          </a:p>
          <a:p>
            <a:pPr marL="342900" indent="-342900">
              <a:spcBef>
                <a:spcPct val="20000"/>
              </a:spcBef>
            </a:pPr>
            <a:r>
              <a:rPr lang="zh-CN" altLang="en-US" sz="2400" dirty="0">
                <a:solidFill>
                  <a:srgbClr val="000000"/>
                </a:solidFill>
              </a:rPr>
              <a:t>　</a:t>
            </a:r>
            <a:r>
              <a:rPr lang="en-US" altLang="zh-CN" sz="2400" dirty="0">
                <a:solidFill>
                  <a:srgbClr val="000000"/>
                </a:solidFill>
              </a:rPr>
              <a:t>1759</a:t>
            </a:r>
            <a:r>
              <a:rPr lang="zh-CN" altLang="en-US" sz="2400" dirty="0">
                <a:solidFill>
                  <a:srgbClr val="000000"/>
                </a:solidFill>
              </a:rPr>
              <a:t>年发表</a:t>
            </a:r>
            <a:r>
              <a:rPr lang="en-US" altLang="zh-CN" sz="2400" dirty="0">
                <a:solidFill>
                  <a:srgbClr val="000000"/>
                </a:solidFill>
              </a:rPr>
              <a:t>《</a:t>
            </a:r>
            <a:r>
              <a:rPr lang="zh-CN" altLang="en-US" sz="2400" dirty="0">
                <a:solidFill>
                  <a:srgbClr val="000000"/>
                </a:solidFill>
              </a:rPr>
              <a:t>道德情操论</a:t>
            </a:r>
            <a:r>
              <a:rPr lang="en-US" altLang="zh-CN" sz="2400" dirty="0">
                <a:solidFill>
                  <a:srgbClr val="000000"/>
                </a:solidFill>
              </a:rPr>
              <a:t>》</a:t>
            </a:r>
            <a:r>
              <a:rPr lang="zh-CN" altLang="en-US" sz="2400" dirty="0">
                <a:solidFill>
                  <a:srgbClr val="000000"/>
                </a:solidFill>
              </a:rPr>
              <a:t>，研究了经济学与伦理学的关系，建立了经济伦理学基础</a:t>
            </a:r>
          </a:p>
          <a:p>
            <a:pPr marL="342900" indent="-342900">
              <a:spcBef>
                <a:spcPct val="20000"/>
              </a:spcBef>
            </a:pPr>
            <a:r>
              <a:rPr lang="zh-CN" altLang="en-US" sz="2400" dirty="0">
                <a:solidFill>
                  <a:srgbClr val="000000"/>
                </a:solidFill>
              </a:rPr>
              <a:t>　</a:t>
            </a:r>
            <a:r>
              <a:rPr lang="en-US" altLang="zh-CN" sz="2400" dirty="0">
                <a:solidFill>
                  <a:srgbClr val="000000"/>
                </a:solidFill>
              </a:rPr>
              <a:t>A.</a:t>
            </a:r>
            <a:r>
              <a:rPr lang="zh-CN" altLang="en-US" sz="2400" dirty="0">
                <a:solidFill>
                  <a:srgbClr val="000000"/>
                </a:solidFill>
              </a:rPr>
              <a:t>反对国家干预，认为只有市场和竞争才是经济活动的调节者</a:t>
            </a:r>
          </a:p>
          <a:p>
            <a:pPr marL="342900" indent="-342900">
              <a:spcBef>
                <a:spcPct val="20000"/>
              </a:spcBef>
            </a:pPr>
            <a:r>
              <a:rPr lang="zh-CN" altLang="en-US" sz="2400" dirty="0">
                <a:solidFill>
                  <a:srgbClr val="000000"/>
                </a:solidFill>
              </a:rPr>
              <a:t>　</a:t>
            </a:r>
            <a:r>
              <a:rPr lang="en-US" altLang="zh-CN" sz="2400" dirty="0">
                <a:solidFill>
                  <a:srgbClr val="000000"/>
                </a:solidFill>
              </a:rPr>
              <a:t>B.</a:t>
            </a:r>
            <a:r>
              <a:rPr lang="zh-CN" altLang="en-US" sz="2400" dirty="0">
                <a:solidFill>
                  <a:srgbClr val="000000"/>
                </a:solidFill>
              </a:rPr>
              <a:t>提出“经济人”假设</a:t>
            </a:r>
          </a:p>
          <a:p>
            <a:pPr marL="342900" indent="-342900">
              <a:spcBef>
                <a:spcPct val="20000"/>
              </a:spcBef>
            </a:pPr>
            <a:endParaRPr lang="zh-CN" altLang="en-US" sz="2800" dirty="0">
              <a:solidFill>
                <a:srgbClr val="000000"/>
              </a:solidFill>
            </a:endParaRPr>
          </a:p>
          <a:p>
            <a:pPr marL="342900" indent="-342900">
              <a:spcBef>
                <a:spcPct val="20000"/>
              </a:spcBef>
            </a:pPr>
            <a:endParaRPr lang="zh-CN" altLang="en-US" sz="2800" dirty="0">
              <a:solidFill>
                <a:srgbClr val="000000"/>
              </a:solidFill>
            </a:endParaRPr>
          </a:p>
          <a:p>
            <a:pPr marL="342900" indent="-342900">
              <a:spcBef>
                <a:spcPct val="20000"/>
              </a:spcBef>
            </a:pPr>
            <a:endParaRPr lang="zh-CN" altLang="en-US" sz="2800" dirty="0">
              <a:solidFill>
                <a:srgbClr val="000000"/>
              </a:solidFill>
            </a:endParaRPr>
          </a:p>
          <a:p>
            <a:pPr marL="342900" indent="-342900">
              <a:spcBef>
                <a:spcPct val="20000"/>
              </a:spcBef>
            </a:pPr>
            <a:endParaRPr lang="zh-CN" altLang="zh-CN" sz="2800" dirty="0">
              <a:solidFill>
                <a:srgbClr val="000000"/>
              </a:solidFill>
            </a:endParaRPr>
          </a:p>
        </p:txBody>
      </p:sp>
    </p:spTree>
    <p:extLst>
      <p:ext uri="{BB962C8B-B14F-4D97-AF65-F5344CB8AC3E}">
        <p14:creationId xmlns:p14="http://schemas.microsoft.com/office/powerpoint/2010/main" val="3265236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nvSpPr>
        <p:spPr bwMode="auto">
          <a:xfrm>
            <a:off x="609600" y="1752600"/>
            <a:ext cx="1124796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FontTx/>
              <a:buChar char="•"/>
            </a:pPr>
            <a:r>
              <a:rPr lang="zh-CN" altLang="en-US" sz="2800" dirty="0">
                <a:solidFill>
                  <a:srgbClr val="000000"/>
                </a:solidFill>
                <a:latin typeface="黑体" panose="02010609060101010101" pitchFamily="49" charset="-122"/>
                <a:ea typeface="黑体" panose="02010609060101010101" pitchFamily="49" charset="-122"/>
              </a:rPr>
              <a:t>古典管理理论中的管理</a:t>
            </a:r>
            <a:r>
              <a:rPr lang="zh-CN" altLang="zh-CN" sz="2800" dirty="0">
                <a:solidFill>
                  <a:srgbClr val="000000"/>
                </a:solidFill>
                <a:latin typeface="黑体" panose="02010609060101010101" pitchFamily="49" charset="-122"/>
                <a:ea typeface="黑体" panose="02010609060101010101" pitchFamily="49" charset="-122"/>
              </a:rPr>
              <a:t>(19C.</a:t>
            </a:r>
            <a:r>
              <a:rPr lang="zh-CN" altLang="en-US" sz="2800" dirty="0">
                <a:solidFill>
                  <a:srgbClr val="000000"/>
                </a:solidFill>
                <a:latin typeface="黑体" panose="02010609060101010101" pitchFamily="49" charset="-122"/>
                <a:ea typeface="黑体" panose="02010609060101010101" pitchFamily="49" charset="-122"/>
              </a:rPr>
              <a:t>初</a:t>
            </a:r>
            <a:r>
              <a:rPr lang="zh-CN" altLang="zh-CN" sz="2800" dirty="0">
                <a:solidFill>
                  <a:srgbClr val="000000"/>
                </a:solidFill>
                <a:latin typeface="黑体" panose="02010609060101010101" pitchFamily="49" charset="-122"/>
                <a:ea typeface="黑体" panose="02010609060101010101" pitchFamily="49" charset="-122"/>
              </a:rPr>
              <a:t>-20</a:t>
            </a:r>
            <a:r>
              <a:rPr lang="zh-CN" altLang="en-US" sz="2800" dirty="0">
                <a:solidFill>
                  <a:srgbClr val="000000"/>
                </a:solidFill>
                <a:latin typeface="黑体" panose="02010609060101010101" pitchFamily="49" charset="-122"/>
                <a:ea typeface="黑体" panose="02010609060101010101" pitchFamily="49" charset="-122"/>
              </a:rPr>
              <a:t>年代</a:t>
            </a:r>
            <a:r>
              <a:rPr lang="zh-CN" altLang="zh-CN" sz="2800" dirty="0">
                <a:solidFill>
                  <a:srgbClr val="000000"/>
                </a:solidFill>
                <a:latin typeface="黑体" panose="02010609060101010101" pitchFamily="49" charset="-122"/>
                <a:ea typeface="黑体" panose="02010609060101010101" pitchFamily="49" charset="-122"/>
              </a:rPr>
              <a:t>)</a:t>
            </a:r>
            <a:r>
              <a:rPr lang="en-US" altLang="zh-CN" sz="2800" dirty="0">
                <a:solidFill>
                  <a:srgbClr val="000000"/>
                </a:solidFill>
                <a:latin typeface="黑体" panose="02010609060101010101" pitchFamily="49" charset="-122"/>
                <a:ea typeface="黑体" panose="02010609060101010101" pitchFamily="49" charset="-122"/>
              </a:rPr>
              <a:t>  </a:t>
            </a:r>
            <a:r>
              <a:rPr lang="zh-CN" altLang="en-US" sz="2800" dirty="0">
                <a:solidFill>
                  <a:srgbClr val="000000"/>
                </a:solidFill>
                <a:latin typeface="黑体" panose="02010609060101010101" pitchFamily="49" charset="-122"/>
                <a:ea typeface="黑体" panose="02010609060101010101" pitchFamily="49" charset="-122"/>
              </a:rPr>
              <a:t>经济人</a:t>
            </a:r>
          </a:p>
          <a:p>
            <a:pPr marL="342900" indent="-342900">
              <a:lnSpc>
                <a:spcPct val="90000"/>
              </a:lnSpc>
              <a:spcBef>
                <a:spcPct val="20000"/>
              </a:spcBef>
            </a:pPr>
            <a:r>
              <a:rPr lang="zh-CN" altLang="zh-CN" sz="2800" dirty="0">
                <a:solidFill>
                  <a:srgbClr val="000000"/>
                </a:solidFill>
                <a:latin typeface="黑体" panose="02010609060101010101" pitchFamily="49" charset="-122"/>
                <a:ea typeface="黑体" panose="02010609060101010101" pitchFamily="49" charset="-122"/>
              </a:rPr>
              <a:t>  </a:t>
            </a:r>
            <a:r>
              <a:rPr lang="en-US" altLang="zh-CN" sz="2800" dirty="0">
                <a:solidFill>
                  <a:srgbClr val="000000"/>
                </a:solidFill>
                <a:latin typeface="黑体" panose="02010609060101010101" pitchFamily="49" charset="-122"/>
                <a:ea typeface="黑体" panose="02010609060101010101" pitchFamily="49" charset="-122"/>
              </a:rPr>
              <a:t>    </a:t>
            </a:r>
            <a:r>
              <a:rPr lang="zh-CN" altLang="en-US" sz="2800" dirty="0">
                <a:solidFill>
                  <a:srgbClr val="000000"/>
                </a:solidFill>
                <a:latin typeface="黑体" panose="02010609060101010101" pitchFamily="49" charset="-122"/>
                <a:ea typeface="黑体" panose="02010609060101010101" pitchFamily="49" charset="-122"/>
              </a:rPr>
              <a:t>管理的主要目的，应该是使雇主实现最大限度的利润，同时也使每个雇员实现最大限度的利润。</a:t>
            </a:r>
          </a:p>
          <a:p>
            <a:pPr marL="342900" indent="-342900">
              <a:lnSpc>
                <a:spcPct val="90000"/>
              </a:lnSpc>
              <a:spcBef>
                <a:spcPct val="20000"/>
              </a:spcBef>
            </a:pPr>
            <a:r>
              <a:rPr lang="zh-CN" altLang="zh-CN" sz="2800" dirty="0">
                <a:solidFill>
                  <a:srgbClr val="000000"/>
                </a:solidFill>
                <a:latin typeface="黑体" panose="02010609060101010101" pitchFamily="49" charset="-122"/>
                <a:ea typeface="黑体" panose="02010609060101010101" pitchFamily="49" charset="-122"/>
              </a:rPr>
              <a:t>                                ------</a:t>
            </a:r>
            <a:r>
              <a:rPr lang="zh-CN" altLang="en-US" sz="2800" dirty="0">
                <a:solidFill>
                  <a:srgbClr val="000000"/>
                </a:solidFill>
                <a:latin typeface="黑体" panose="02010609060101010101" pitchFamily="49" charset="-122"/>
                <a:ea typeface="黑体" panose="02010609060101010101" pitchFamily="49" charset="-122"/>
              </a:rPr>
              <a:t>泰勒</a:t>
            </a:r>
          </a:p>
          <a:p>
            <a:pPr marL="342900" indent="-342900">
              <a:lnSpc>
                <a:spcPct val="90000"/>
              </a:lnSpc>
              <a:spcBef>
                <a:spcPct val="20000"/>
              </a:spcBef>
              <a:buFontTx/>
              <a:buChar char="•"/>
            </a:pPr>
            <a:endParaRPr lang="en-US" altLang="zh-CN" sz="2800" dirty="0">
              <a:solidFill>
                <a:srgbClr val="000000"/>
              </a:solidFill>
              <a:latin typeface="黑体" panose="02010609060101010101" pitchFamily="49" charset="-122"/>
              <a:ea typeface="黑体" panose="02010609060101010101" pitchFamily="49" charset="-122"/>
            </a:endParaRPr>
          </a:p>
          <a:p>
            <a:pPr marL="342900" indent="-342900">
              <a:lnSpc>
                <a:spcPct val="90000"/>
              </a:lnSpc>
              <a:spcBef>
                <a:spcPct val="20000"/>
              </a:spcBef>
              <a:buFontTx/>
              <a:buChar char="•"/>
            </a:pPr>
            <a:r>
              <a:rPr lang="zh-CN" altLang="en-US" sz="2800" dirty="0">
                <a:solidFill>
                  <a:srgbClr val="000000"/>
                </a:solidFill>
                <a:latin typeface="黑体" panose="02010609060101010101" pitchFamily="49" charset="-122"/>
                <a:ea typeface="黑体" panose="02010609060101010101" pitchFamily="49" charset="-122"/>
              </a:rPr>
              <a:t>行为科学理论对管理伦理的影响</a:t>
            </a:r>
            <a:r>
              <a:rPr lang="zh-CN" altLang="zh-CN" sz="2800" dirty="0">
                <a:solidFill>
                  <a:srgbClr val="000000"/>
                </a:solidFill>
                <a:latin typeface="黑体" panose="02010609060101010101" pitchFamily="49" charset="-122"/>
                <a:ea typeface="黑体" panose="02010609060101010101" pitchFamily="49" charset="-122"/>
              </a:rPr>
              <a:t>---</a:t>
            </a:r>
            <a:r>
              <a:rPr lang="zh-CN" altLang="en-US" sz="2800" dirty="0">
                <a:solidFill>
                  <a:srgbClr val="000000"/>
                </a:solidFill>
                <a:latin typeface="黑体" panose="02010609060101010101" pitchFamily="49" charset="-122"/>
                <a:ea typeface="黑体" panose="02010609060101010101" pitchFamily="49" charset="-122"/>
              </a:rPr>
              <a:t>工业人道主义时期</a:t>
            </a:r>
            <a:r>
              <a:rPr lang="zh-CN" altLang="zh-CN" sz="2800" dirty="0">
                <a:solidFill>
                  <a:srgbClr val="000000"/>
                </a:solidFill>
                <a:latin typeface="黑体" panose="02010609060101010101" pitchFamily="49" charset="-122"/>
                <a:ea typeface="黑体" panose="02010609060101010101" pitchFamily="49" charset="-122"/>
              </a:rPr>
              <a:t>(19C.20</a:t>
            </a:r>
            <a:r>
              <a:rPr lang="zh-CN" altLang="en-US" sz="2800" dirty="0">
                <a:solidFill>
                  <a:srgbClr val="000000"/>
                </a:solidFill>
                <a:latin typeface="黑体" panose="02010609060101010101" pitchFamily="49" charset="-122"/>
                <a:ea typeface="黑体" panose="02010609060101010101" pitchFamily="49" charset="-122"/>
              </a:rPr>
              <a:t>年代</a:t>
            </a:r>
            <a:r>
              <a:rPr lang="zh-CN" altLang="zh-CN" sz="2800" dirty="0">
                <a:solidFill>
                  <a:srgbClr val="000000"/>
                </a:solidFill>
                <a:latin typeface="黑体" panose="02010609060101010101" pitchFamily="49" charset="-122"/>
                <a:ea typeface="黑体" panose="02010609060101010101" pitchFamily="49" charset="-122"/>
              </a:rPr>
              <a:t>-60</a:t>
            </a:r>
            <a:r>
              <a:rPr lang="zh-CN" altLang="en-US" sz="2800" dirty="0">
                <a:solidFill>
                  <a:srgbClr val="000000"/>
                </a:solidFill>
                <a:latin typeface="黑体" panose="02010609060101010101" pitchFamily="49" charset="-122"/>
                <a:ea typeface="黑体" panose="02010609060101010101" pitchFamily="49" charset="-122"/>
              </a:rPr>
              <a:t>年代</a:t>
            </a:r>
            <a:r>
              <a:rPr lang="zh-CN" altLang="zh-CN" sz="2800" dirty="0">
                <a:solidFill>
                  <a:srgbClr val="000000"/>
                </a:solidFill>
                <a:latin typeface="黑体" panose="02010609060101010101" pitchFamily="49" charset="-122"/>
                <a:ea typeface="黑体" panose="02010609060101010101" pitchFamily="49" charset="-122"/>
              </a:rPr>
              <a:t>)   </a:t>
            </a:r>
            <a:r>
              <a:rPr lang="zh-CN" altLang="en-US" sz="2800" dirty="0">
                <a:solidFill>
                  <a:srgbClr val="000000"/>
                </a:solidFill>
                <a:latin typeface="黑体" panose="02010609060101010101" pitchFamily="49" charset="-122"/>
                <a:ea typeface="黑体" panose="02010609060101010101" pitchFamily="49" charset="-122"/>
              </a:rPr>
              <a:t>社会人、自我实现人</a:t>
            </a:r>
          </a:p>
          <a:p>
            <a:pPr marL="342900" indent="-342900">
              <a:lnSpc>
                <a:spcPct val="90000"/>
              </a:lnSpc>
              <a:spcBef>
                <a:spcPct val="20000"/>
              </a:spcBef>
              <a:buFontTx/>
              <a:buChar char="•"/>
            </a:pPr>
            <a:endParaRPr lang="zh-CN" altLang="zh-CN" sz="2800" dirty="0">
              <a:solidFill>
                <a:srgbClr val="000000"/>
              </a:solidFill>
              <a:latin typeface="黑体" panose="02010609060101010101" pitchFamily="49" charset="-122"/>
              <a:ea typeface="黑体" panose="02010609060101010101" pitchFamily="49" charset="-122"/>
            </a:endParaRPr>
          </a:p>
          <a:p>
            <a:pPr marL="342900" indent="-342900">
              <a:lnSpc>
                <a:spcPct val="90000"/>
              </a:lnSpc>
              <a:spcBef>
                <a:spcPct val="20000"/>
              </a:spcBef>
              <a:buFontTx/>
              <a:buChar char="•"/>
            </a:pPr>
            <a:r>
              <a:rPr lang="zh-CN" altLang="en-US" sz="2800" dirty="0">
                <a:solidFill>
                  <a:srgbClr val="000000"/>
                </a:solidFill>
                <a:latin typeface="黑体" panose="02010609060101010101" pitchFamily="49" charset="-122"/>
                <a:ea typeface="黑体" panose="02010609060101010101" pitchFamily="49" charset="-122"/>
              </a:rPr>
              <a:t>超</a:t>
            </a:r>
            <a:r>
              <a:rPr lang="zh-CN" altLang="zh-CN" sz="2800" dirty="0">
                <a:solidFill>
                  <a:srgbClr val="000000"/>
                </a:solidFill>
                <a:latin typeface="黑体" panose="02010609060101010101" pitchFamily="49" charset="-122"/>
                <a:ea typeface="黑体" panose="02010609060101010101" pitchFamily="49" charset="-122"/>
              </a:rPr>
              <a:t>Y</a:t>
            </a:r>
            <a:r>
              <a:rPr lang="zh-CN" altLang="en-US" sz="2800" dirty="0">
                <a:solidFill>
                  <a:srgbClr val="000000"/>
                </a:solidFill>
                <a:latin typeface="黑体" panose="02010609060101010101" pitchFamily="49" charset="-122"/>
                <a:ea typeface="黑体" panose="02010609060101010101" pitchFamily="49" charset="-122"/>
              </a:rPr>
              <a:t>理论</a:t>
            </a:r>
            <a:r>
              <a:rPr lang="zh-CN" altLang="zh-CN" sz="2800" dirty="0">
                <a:solidFill>
                  <a:srgbClr val="000000"/>
                </a:solidFill>
                <a:latin typeface="黑体" panose="02010609060101010101" pitchFamily="49" charset="-122"/>
                <a:ea typeface="黑体" panose="02010609060101010101" pitchFamily="49" charset="-122"/>
              </a:rPr>
              <a:t>(60</a:t>
            </a:r>
            <a:r>
              <a:rPr lang="zh-CN" altLang="en-US" sz="2800" dirty="0">
                <a:solidFill>
                  <a:srgbClr val="000000"/>
                </a:solidFill>
                <a:latin typeface="黑体" panose="02010609060101010101" pitchFamily="49" charset="-122"/>
                <a:ea typeface="黑体" panose="02010609060101010101" pitchFamily="49" charset="-122"/>
              </a:rPr>
              <a:t>年代以后</a:t>
            </a:r>
            <a:r>
              <a:rPr lang="zh-CN" altLang="zh-CN" sz="2800" dirty="0">
                <a:solidFill>
                  <a:srgbClr val="000000"/>
                </a:solidFill>
                <a:latin typeface="黑体" panose="02010609060101010101" pitchFamily="49" charset="-122"/>
                <a:ea typeface="黑体" panose="02010609060101010101" pitchFamily="49" charset="-122"/>
              </a:rPr>
              <a:t>)</a:t>
            </a:r>
            <a:r>
              <a:rPr lang="en-US" altLang="zh-CN" sz="2800" dirty="0">
                <a:solidFill>
                  <a:srgbClr val="000000"/>
                </a:solidFill>
                <a:latin typeface="黑体" panose="02010609060101010101" pitchFamily="49" charset="-122"/>
                <a:ea typeface="黑体" panose="02010609060101010101" pitchFamily="49" charset="-122"/>
              </a:rPr>
              <a:t>  </a:t>
            </a:r>
            <a:r>
              <a:rPr lang="zh-CN" altLang="en-US" sz="2800" dirty="0">
                <a:solidFill>
                  <a:srgbClr val="000000"/>
                </a:solidFill>
                <a:latin typeface="黑体" panose="02010609060101010101" pitchFamily="49" charset="-122"/>
                <a:ea typeface="黑体" panose="02010609060101010101" pitchFamily="49" charset="-122"/>
              </a:rPr>
              <a:t>复杂人时期</a:t>
            </a:r>
          </a:p>
          <a:p>
            <a:pPr marL="342900" indent="-342900">
              <a:lnSpc>
                <a:spcPct val="90000"/>
              </a:lnSpc>
              <a:spcBef>
                <a:spcPct val="20000"/>
              </a:spcBef>
              <a:buFontTx/>
              <a:buChar char="•"/>
            </a:pPr>
            <a:endParaRPr lang="zh-CN" altLang="zh-CN" sz="2400" b="1" dirty="0">
              <a:solidFill>
                <a:srgbClr val="0033CC"/>
              </a:solidFill>
              <a:latin typeface="楷体_GB2312" pitchFamily="49" charset="-122"/>
              <a:ea typeface="楷体_GB2312" pitchFamily="49" charset="-122"/>
            </a:endParaRPr>
          </a:p>
          <a:p>
            <a:pPr marL="342900" indent="-342900">
              <a:lnSpc>
                <a:spcPct val="90000"/>
              </a:lnSpc>
              <a:spcBef>
                <a:spcPct val="20000"/>
              </a:spcBef>
            </a:pPr>
            <a:r>
              <a:rPr lang="zh-CN" altLang="zh-CN" sz="2400" dirty="0">
                <a:solidFill>
                  <a:srgbClr val="000000"/>
                </a:solidFill>
                <a:latin typeface="楷体_GB2312" pitchFamily="49" charset="-122"/>
                <a:ea typeface="楷体_GB2312" pitchFamily="49" charset="-122"/>
              </a:rPr>
              <a:t> </a:t>
            </a:r>
          </a:p>
          <a:p>
            <a:pPr marL="342900" indent="-342900">
              <a:lnSpc>
                <a:spcPct val="90000"/>
              </a:lnSpc>
              <a:spcBef>
                <a:spcPct val="20000"/>
              </a:spcBef>
            </a:pPr>
            <a:endParaRPr lang="zh-CN" altLang="zh-CN" sz="2400" dirty="0">
              <a:solidFill>
                <a:srgbClr val="000000"/>
              </a:solidFill>
              <a:latin typeface="楷体_GB2312" pitchFamily="49" charset="-122"/>
              <a:ea typeface="楷体_GB2312" pitchFamily="49" charset="-122"/>
            </a:endParaRPr>
          </a:p>
        </p:txBody>
      </p:sp>
      <p:sp>
        <p:nvSpPr>
          <p:cNvPr id="249859" name="Rectangle 3"/>
          <p:cNvSpPr>
            <a:spLocks noGrp="1" noChangeArrowheads="1"/>
          </p:cNvSpPr>
          <p:nvPr/>
        </p:nvSpPr>
        <p:spPr bwMode="auto">
          <a:xfrm>
            <a:off x="609600" y="457200"/>
            <a:ext cx="10972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3600" b="1">
                <a:solidFill>
                  <a:srgbClr val="000000"/>
                </a:solidFill>
              </a:rPr>
              <a:t>管理思想与伦理思想的发展</a:t>
            </a:r>
          </a:p>
        </p:txBody>
      </p:sp>
    </p:spTree>
    <p:extLst>
      <p:ext uri="{BB962C8B-B14F-4D97-AF65-F5344CB8AC3E}">
        <p14:creationId xmlns:p14="http://schemas.microsoft.com/office/powerpoint/2010/main" val="38877815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Box 5"/>
          <p:cNvSpPr txBox="1">
            <a:spLocks noChangeArrowheads="1"/>
          </p:cNvSpPr>
          <p:nvPr/>
        </p:nvSpPr>
        <p:spPr bwMode="auto">
          <a:xfrm>
            <a:off x="1001185" y="1970088"/>
            <a:ext cx="1333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a:solidFill>
                  <a:srgbClr val="000000"/>
                </a:solidFill>
                <a:latin typeface="楷体_GB2312" pitchFamily="49" charset="-122"/>
                <a:ea typeface="楷体_GB2312" pitchFamily="49" charset="-122"/>
              </a:rPr>
              <a:t>发端</a:t>
            </a:r>
          </a:p>
        </p:txBody>
      </p:sp>
      <p:sp>
        <p:nvSpPr>
          <p:cNvPr id="107523" name="TextBox 6"/>
          <p:cNvSpPr txBox="1">
            <a:spLocks noChangeArrowheads="1"/>
          </p:cNvSpPr>
          <p:nvPr/>
        </p:nvSpPr>
        <p:spPr bwMode="auto">
          <a:xfrm>
            <a:off x="381000" y="1143001"/>
            <a:ext cx="2667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000" dirty="0">
                <a:solidFill>
                  <a:srgbClr val="000000"/>
                </a:solidFill>
                <a:latin typeface="黑体" panose="02010609060101010101" pitchFamily="49" charset="-122"/>
                <a:ea typeface="黑体" panose="02010609060101010101" pitchFamily="49" charset="-122"/>
              </a:rPr>
              <a:t>国民财富的性质</a:t>
            </a:r>
            <a:endParaRPr lang="en-US" sz="2000" dirty="0">
              <a:solidFill>
                <a:srgbClr val="000000"/>
              </a:solidFill>
              <a:latin typeface="黑体" panose="02010609060101010101" pitchFamily="49" charset="-122"/>
              <a:ea typeface="黑体" panose="02010609060101010101" pitchFamily="49" charset="-122"/>
            </a:endParaRPr>
          </a:p>
          <a:p>
            <a:pPr algn="ctr" eaLnBrk="1" hangingPunct="1"/>
            <a:r>
              <a:rPr lang="zh-CN" altLang="en-US" sz="2000" dirty="0">
                <a:solidFill>
                  <a:srgbClr val="000000"/>
                </a:solidFill>
                <a:latin typeface="黑体" panose="02010609060101010101" pitchFamily="49" charset="-122"/>
                <a:ea typeface="黑体" panose="02010609060101010101" pitchFamily="49" charset="-122"/>
              </a:rPr>
              <a:t>道德情操论</a:t>
            </a:r>
          </a:p>
        </p:txBody>
      </p:sp>
      <p:sp>
        <p:nvSpPr>
          <p:cNvPr id="107524" name="TextBox 7"/>
          <p:cNvSpPr txBox="1">
            <a:spLocks noChangeArrowheads="1"/>
          </p:cNvSpPr>
          <p:nvPr/>
        </p:nvSpPr>
        <p:spPr bwMode="auto">
          <a:xfrm>
            <a:off x="285751" y="2779714"/>
            <a:ext cx="2667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000" dirty="0">
                <a:solidFill>
                  <a:srgbClr val="000000"/>
                </a:solidFill>
                <a:latin typeface="黑体" panose="02010609060101010101" pitchFamily="49" charset="-122"/>
                <a:ea typeface="黑体" panose="02010609060101010101" pitchFamily="49" charset="-122"/>
              </a:rPr>
              <a:t>斯密难题引发经济伦理关系争论</a:t>
            </a:r>
          </a:p>
        </p:txBody>
      </p:sp>
      <p:sp>
        <p:nvSpPr>
          <p:cNvPr id="107525" name="TextBox 9"/>
          <p:cNvSpPr txBox="1">
            <a:spLocks noChangeArrowheads="1"/>
          </p:cNvSpPr>
          <p:nvPr/>
        </p:nvSpPr>
        <p:spPr bwMode="auto">
          <a:xfrm>
            <a:off x="3793067" y="1970088"/>
            <a:ext cx="1333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a:solidFill>
                  <a:srgbClr val="000000"/>
                </a:solidFill>
                <a:latin typeface="楷体_GB2312" pitchFamily="49" charset="-122"/>
                <a:ea typeface="楷体_GB2312" pitchFamily="49" charset="-122"/>
              </a:rPr>
              <a:t>先驱</a:t>
            </a:r>
          </a:p>
        </p:txBody>
      </p:sp>
      <p:sp>
        <p:nvSpPr>
          <p:cNvPr id="107526" name="TextBox 10"/>
          <p:cNvSpPr txBox="1">
            <a:spLocks noChangeArrowheads="1"/>
          </p:cNvSpPr>
          <p:nvPr/>
        </p:nvSpPr>
        <p:spPr bwMode="auto">
          <a:xfrm>
            <a:off x="3031067" y="1160464"/>
            <a:ext cx="2667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000" dirty="0">
                <a:solidFill>
                  <a:srgbClr val="000000"/>
                </a:solidFill>
                <a:latin typeface="黑体" panose="02010609060101010101" pitchFamily="49" charset="-122"/>
                <a:ea typeface="黑体" panose="02010609060101010101" pitchFamily="49" charset="-122"/>
              </a:rPr>
              <a:t>新教伦理与资本主义精神</a:t>
            </a:r>
          </a:p>
        </p:txBody>
      </p:sp>
      <p:sp>
        <p:nvSpPr>
          <p:cNvPr id="107527" name="TextBox 11"/>
          <p:cNvSpPr txBox="1">
            <a:spLocks noChangeArrowheads="1"/>
          </p:cNvSpPr>
          <p:nvPr/>
        </p:nvSpPr>
        <p:spPr bwMode="auto">
          <a:xfrm>
            <a:off x="3048000" y="2779714"/>
            <a:ext cx="2667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000" dirty="0">
                <a:solidFill>
                  <a:srgbClr val="000000"/>
                </a:solidFill>
                <a:latin typeface="黑体" panose="02010609060101010101" pitchFamily="49" charset="-122"/>
                <a:ea typeface="黑体" panose="02010609060101010101" pitchFamily="49" charset="-122"/>
              </a:rPr>
              <a:t>宗教伦理破解斯密难题</a:t>
            </a:r>
          </a:p>
        </p:txBody>
      </p:sp>
      <p:sp>
        <p:nvSpPr>
          <p:cNvPr id="107528" name="TextBox 12"/>
          <p:cNvSpPr txBox="1">
            <a:spLocks noChangeArrowheads="1"/>
          </p:cNvSpPr>
          <p:nvPr/>
        </p:nvSpPr>
        <p:spPr bwMode="auto">
          <a:xfrm>
            <a:off x="5888567" y="1993901"/>
            <a:ext cx="13335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a:solidFill>
                  <a:srgbClr val="000000"/>
                </a:solidFill>
                <a:latin typeface="楷体_GB2312" pitchFamily="49" charset="-122"/>
                <a:ea typeface="楷体_GB2312" pitchFamily="49" charset="-122"/>
              </a:rPr>
              <a:t>发展</a:t>
            </a:r>
          </a:p>
        </p:txBody>
      </p:sp>
      <p:sp>
        <p:nvSpPr>
          <p:cNvPr id="107529" name="TextBox 13"/>
          <p:cNvSpPr txBox="1">
            <a:spLocks noChangeArrowheads="1"/>
          </p:cNvSpPr>
          <p:nvPr/>
        </p:nvSpPr>
        <p:spPr bwMode="auto">
          <a:xfrm>
            <a:off x="5143500" y="1184276"/>
            <a:ext cx="2667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000" dirty="0">
                <a:solidFill>
                  <a:srgbClr val="000000"/>
                </a:solidFill>
                <a:latin typeface="黑体" panose="02010609060101010101" pitchFamily="49" charset="-122"/>
                <a:ea typeface="黑体" panose="02010609060101010101" pitchFamily="49" charset="-122"/>
              </a:rPr>
              <a:t>伦理迷失</a:t>
            </a:r>
            <a:r>
              <a:rPr lang="en-US" sz="2000" dirty="0">
                <a:solidFill>
                  <a:srgbClr val="000000"/>
                </a:solidFill>
                <a:latin typeface="黑体" panose="02010609060101010101" pitchFamily="49" charset="-122"/>
                <a:ea typeface="黑体" panose="02010609060101010101" pitchFamily="49" charset="-122"/>
              </a:rPr>
              <a:t/>
            </a:r>
            <a:br>
              <a:rPr lang="en-US" sz="2000" dirty="0">
                <a:solidFill>
                  <a:srgbClr val="000000"/>
                </a:solidFill>
                <a:latin typeface="黑体" panose="02010609060101010101" pitchFamily="49" charset="-122"/>
                <a:ea typeface="黑体" panose="02010609060101010101" pitchFamily="49" charset="-122"/>
              </a:rPr>
            </a:br>
            <a:r>
              <a:rPr lang="zh-CN" altLang="en-US" sz="2000" dirty="0">
                <a:solidFill>
                  <a:srgbClr val="000000"/>
                </a:solidFill>
                <a:latin typeface="黑体" panose="02010609060101010101" pitchFamily="49" charset="-122"/>
                <a:ea typeface="黑体" panose="02010609060101010101" pitchFamily="49" charset="-122"/>
              </a:rPr>
              <a:t>与反思</a:t>
            </a:r>
          </a:p>
        </p:txBody>
      </p:sp>
      <p:sp>
        <p:nvSpPr>
          <p:cNvPr id="107530" name="TextBox 14"/>
          <p:cNvSpPr txBox="1">
            <a:spLocks noChangeArrowheads="1"/>
          </p:cNvSpPr>
          <p:nvPr/>
        </p:nvSpPr>
        <p:spPr bwMode="auto">
          <a:xfrm>
            <a:off x="5444066" y="2779714"/>
            <a:ext cx="2000251"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000" dirty="0">
                <a:solidFill>
                  <a:srgbClr val="000000"/>
                </a:solidFill>
                <a:latin typeface="黑体" panose="02010609060101010101" pitchFamily="49" charset="-122"/>
                <a:ea typeface="黑体" panose="02010609060101010101" pitchFamily="49" charset="-122"/>
              </a:rPr>
              <a:t>丑闻</a:t>
            </a:r>
            <a:endParaRPr lang="en-US" sz="2000" dirty="0">
              <a:solidFill>
                <a:srgbClr val="000000"/>
              </a:solidFill>
              <a:latin typeface="黑体" panose="02010609060101010101" pitchFamily="49" charset="-122"/>
              <a:ea typeface="黑体" panose="02010609060101010101" pitchFamily="49" charset="-122"/>
            </a:endParaRPr>
          </a:p>
          <a:p>
            <a:pPr algn="ctr" eaLnBrk="1" hangingPunct="1"/>
            <a:r>
              <a:rPr lang="zh-CN" altLang="en-US" sz="2000" dirty="0">
                <a:solidFill>
                  <a:srgbClr val="000000"/>
                </a:solidFill>
                <a:latin typeface="黑体" panose="02010609060101010101" pitchFamily="49" charset="-122"/>
                <a:ea typeface="黑体" panose="02010609060101010101" pitchFamily="49" charset="-122"/>
              </a:rPr>
              <a:t>不断</a:t>
            </a:r>
          </a:p>
        </p:txBody>
      </p:sp>
      <p:sp>
        <p:nvSpPr>
          <p:cNvPr id="107531" name="TextBox 15"/>
          <p:cNvSpPr txBox="1">
            <a:spLocks noChangeArrowheads="1"/>
          </p:cNvSpPr>
          <p:nvPr/>
        </p:nvSpPr>
        <p:spPr bwMode="auto">
          <a:xfrm>
            <a:off x="8096251" y="1993901"/>
            <a:ext cx="13335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a:solidFill>
                  <a:srgbClr val="000000"/>
                </a:solidFill>
                <a:latin typeface="楷体_GB2312" pitchFamily="49" charset="-122"/>
                <a:ea typeface="楷体_GB2312" pitchFamily="49" charset="-122"/>
              </a:rPr>
              <a:t>形成</a:t>
            </a:r>
          </a:p>
        </p:txBody>
      </p:sp>
      <p:sp>
        <p:nvSpPr>
          <p:cNvPr id="107532" name="TextBox 16"/>
          <p:cNvSpPr txBox="1">
            <a:spLocks noChangeArrowheads="1"/>
          </p:cNvSpPr>
          <p:nvPr/>
        </p:nvSpPr>
        <p:spPr bwMode="auto">
          <a:xfrm>
            <a:off x="7429500" y="1190626"/>
            <a:ext cx="2667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000" dirty="0">
                <a:solidFill>
                  <a:srgbClr val="000000"/>
                </a:solidFill>
                <a:latin typeface="黑体" panose="02010609060101010101" pitchFamily="49" charset="-122"/>
                <a:ea typeface="黑体" panose="02010609060101010101" pitchFamily="49" charset="-122"/>
              </a:rPr>
              <a:t>首届伦理</a:t>
            </a:r>
            <a:r>
              <a:rPr lang="en-US" sz="2000" dirty="0">
                <a:solidFill>
                  <a:srgbClr val="000000"/>
                </a:solidFill>
                <a:latin typeface="黑体" panose="02010609060101010101" pitchFamily="49" charset="-122"/>
                <a:ea typeface="黑体" panose="02010609060101010101" pitchFamily="49" charset="-122"/>
              </a:rPr>
              <a:t/>
            </a:r>
            <a:br>
              <a:rPr lang="en-US" sz="2000" dirty="0">
                <a:solidFill>
                  <a:srgbClr val="000000"/>
                </a:solidFill>
                <a:latin typeface="黑体" panose="02010609060101010101" pitchFamily="49" charset="-122"/>
                <a:ea typeface="黑体" panose="02010609060101010101" pitchFamily="49" charset="-122"/>
              </a:rPr>
            </a:br>
            <a:r>
              <a:rPr lang="zh-CN" altLang="en-US" sz="2000" dirty="0">
                <a:solidFill>
                  <a:srgbClr val="000000"/>
                </a:solidFill>
                <a:latin typeface="黑体" panose="02010609060101010101" pitchFamily="49" charset="-122"/>
                <a:ea typeface="黑体" panose="02010609060101010101" pitchFamily="49" charset="-122"/>
              </a:rPr>
              <a:t>学研讨会</a:t>
            </a:r>
          </a:p>
        </p:txBody>
      </p:sp>
      <p:sp>
        <p:nvSpPr>
          <p:cNvPr id="107533" name="TextBox 17"/>
          <p:cNvSpPr txBox="1">
            <a:spLocks noChangeArrowheads="1"/>
          </p:cNvSpPr>
          <p:nvPr/>
        </p:nvSpPr>
        <p:spPr bwMode="auto">
          <a:xfrm>
            <a:off x="7666567" y="2779714"/>
            <a:ext cx="2000251"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000" dirty="0">
                <a:solidFill>
                  <a:srgbClr val="000000"/>
                </a:solidFill>
                <a:latin typeface="黑体" panose="02010609060101010101" pitchFamily="49" charset="-122"/>
                <a:ea typeface="黑体" panose="02010609060101010101" pitchFamily="49" charset="-122"/>
              </a:rPr>
              <a:t>企业首脑</a:t>
            </a:r>
            <a:r>
              <a:rPr lang="en-US" sz="2000" dirty="0">
                <a:solidFill>
                  <a:srgbClr val="000000"/>
                </a:solidFill>
                <a:latin typeface="黑体" panose="02010609060101010101" pitchFamily="49" charset="-122"/>
                <a:ea typeface="黑体" panose="02010609060101010101" pitchFamily="49" charset="-122"/>
              </a:rPr>
              <a:t/>
            </a:r>
            <a:br>
              <a:rPr lang="en-US" sz="2000" dirty="0">
                <a:solidFill>
                  <a:srgbClr val="000000"/>
                </a:solidFill>
                <a:latin typeface="黑体" panose="02010609060101010101" pitchFamily="49" charset="-122"/>
                <a:ea typeface="黑体" panose="02010609060101010101" pitchFamily="49" charset="-122"/>
              </a:rPr>
            </a:br>
            <a:r>
              <a:rPr lang="zh-CN" altLang="en-US" sz="2000" dirty="0">
                <a:solidFill>
                  <a:srgbClr val="000000"/>
                </a:solidFill>
                <a:latin typeface="黑体" panose="02010609060101010101" pitchFamily="49" charset="-122"/>
                <a:ea typeface="黑体" panose="02010609060101010101" pitchFamily="49" charset="-122"/>
              </a:rPr>
              <a:t>圆桌会议</a:t>
            </a:r>
          </a:p>
        </p:txBody>
      </p:sp>
      <p:sp>
        <p:nvSpPr>
          <p:cNvPr id="107534" name="TextBox 18"/>
          <p:cNvSpPr txBox="1">
            <a:spLocks noChangeArrowheads="1"/>
          </p:cNvSpPr>
          <p:nvPr/>
        </p:nvSpPr>
        <p:spPr bwMode="auto">
          <a:xfrm>
            <a:off x="10096501" y="1993901"/>
            <a:ext cx="13335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a:solidFill>
                  <a:srgbClr val="000000"/>
                </a:solidFill>
                <a:latin typeface="楷体_GB2312" pitchFamily="49" charset="-122"/>
                <a:ea typeface="楷体_GB2312" pitchFamily="49" charset="-122"/>
              </a:rPr>
              <a:t>普及</a:t>
            </a:r>
          </a:p>
        </p:txBody>
      </p:sp>
      <p:sp>
        <p:nvSpPr>
          <p:cNvPr id="107535" name="矩形 32"/>
          <p:cNvSpPr>
            <a:spLocks noChangeArrowheads="1"/>
          </p:cNvSpPr>
          <p:nvPr/>
        </p:nvSpPr>
        <p:spPr bwMode="auto">
          <a:xfrm>
            <a:off x="268818" y="3716338"/>
            <a:ext cx="11239500" cy="2419124"/>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pPr>
            <a:r>
              <a:rPr lang="zh-CN" altLang="en-US" sz="2400" dirty="0">
                <a:solidFill>
                  <a:srgbClr val="000000"/>
                </a:solidFill>
                <a:latin typeface="黑体" panose="02010609060101010101" pitchFamily="49" charset="-122"/>
                <a:ea typeface="黑体" panose="02010609060101010101" pitchFamily="49" charset="-122"/>
              </a:rPr>
              <a:t>普及：从80年代后半期开始，企业伦理逐渐从美国走向全世界。1987年，欧洲学术界和企业界合作建立了欧洲企业伦理网络（</a:t>
            </a:r>
            <a:r>
              <a:rPr lang="en-US" altLang="zh-CN" sz="2400" dirty="0">
                <a:solidFill>
                  <a:srgbClr val="000000"/>
                </a:solidFill>
                <a:latin typeface="黑体" panose="02010609060101010101" pitchFamily="49" charset="-122"/>
                <a:ea typeface="黑体" panose="02010609060101010101" pitchFamily="49" charset="-122"/>
              </a:rPr>
              <a:t>the European Business Ethics Network</a:t>
            </a:r>
            <a:r>
              <a:rPr lang="en-US"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简称</a:t>
            </a:r>
            <a:r>
              <a:rPr lang="en-US" altLang="zh-CN" sz="2400" dirty="0">
                <a:solidFill>
                  <a:srgbClr val="000000"/>
                </a:solidFill>
                <a:latin typeface="黑体" panose="02010609060101010101" pitchFamily="49" charset="-122"/>
                <a:ea typeface="黑体" panose="02010609060101010101" pitchFamily="49" charset="-122"/>
              </a:rPr>
              <a:t>EBEN</a:t>
            </a:r>
            <a:r>
              <a:rPr lang="en-US" sz="2400" dirty="0">
                <a:solidFill>
                  <a:srgbClr val="000000"/>
                </a:solidFill>
                <a:latin typeface="黑体" panose="02010609060101010101" pitchFamily="49" charset="-122"/>
                <a:ea typeface="黑体" panose="02010609060101010101" pitchFamily="49" charset="-122"/>
              </a:rPr>
              <a:t>）</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围绕企业伦理的某一主题召开年会，邀请学术界和企业界人士参加，促进了双方的交流和对话。到90年代，企业伦理的影响已遍及全世界，不仅成立了“国际企业、经济与伦理学会”（</a:t>
            </a:r>
            <a:r>
              <a:rPr lang="en-US" altLang="zh-CN" sz="2400" dirty="0">
                <a:solidFill>
                  <a:srgbClr val="000000"/>
                </a:solidFill>
                <a:latin typeface="黑体" panose="02010609060101010101" pitchFamily="49" charset="-122"/>
                <a:ea typeface="黑体" panose="02010609060101010101" pitchFamily="49" charset="-122"/>
              </a:rPr>
              <a:t>ISBEE</a:t>
            </a:r>
            <a:r>
              <a:rPr lang="en-US"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而且于1996年和2000年分别在日本的东京和巴西的圣保罗召开了第一届和第二届“世界企业、经济与伦理大会”。</a:t>
            </a:r>
          </a:p>
        </p:txBody>
      </p:sp>
      <p:sp>
        <p:nvSpPr>
          <p:cNvPr id="107536" name="右箭头 4"/>
          <p:cNvSpPr>
            <a:spLocks noChangeArrowheads="1"/>
          </p:cNvSpPr>
          <p:nvPr/>
        </p:nvSpPr>
        <p:spPr bwMode="auto">
          <a:xfrm>
            <a:off x="571500" y="1565275"/>
            <a:ext cx="11430000" cy="1428750"/>
          </a:xfrm>
          <a:prstGeom prst="rightArrow">
            <a:avLst>
              <a:gd name="adj1" fmla="val 50000"/>
              <a:gd name="adj2" fmla="val 122306"/>
            </a:avLst>
          </a:prstGeom>
          <a:solidFill>
            <a:srgbClr val="FFCC99"/>
          </a:solidFill>
          <a:ln w="25400">
            <a:solidFill>
              <a:srgbClr val="89A4A7"/>
            </a:solidFill>
            <a:miter lim="800000"/>
            <a:headEnd/>
            <a:tailEnd/>
          </a:ln>
        </p:spPr>
        <p:txBody>
          <a:bodyPr anchor="ctr"/>
          <a:lstStyle/>
          <a:p>
            <a:pPr algn="ctr"/>
            <a:endParaRPr lang="zh-CN" altLang="en-US">
              <a:solidFill>
                <a:srgbClr val="FFFFFF"/>
              </a:solidFill>
              <a:latin typeface="Times New Roman" pitchFamily="18" charset="0"/>
              <a:ea typeface="楷体_GB2312" pitchFamily="49" charset="-122"/>
            </a:endParaRPr>
          </a:p>
        </p:txBody>
      </p:sp>
      <p:sp>
        <p:nvSpPr>
          <p:cNvPr id="250897" name="Text Box 17"/>
          <p:cNvSpPr txBox="1">
            <a:spLocks noChangeArrowheads="1"/>
          </p:cNvSpPr>
          <p:nvPr/>
        </p:nvSpPr>
        <p:spPr bwMode="auto">
          <a:xfrm>
            <a:off x="3048000" y="153988"/>
            <a:ext cx="6400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600" b="1" dirty="0">
                <a:solidFill>
                  <a:srgbClr val="000000"/>
                </a:solidFill>
                <a:latin typeface="黑体" panose="02010609060101010101" pitchFamily="49" charset="-122"/>
                <a:ea typeface="黑体" panose="02010609060101010101" pitchFamily="49" charset="-122"/>
              </a:rPr>
              <a:t>企业伦理的起源和发展</a:t>
            </a:r>
            <a:endParaRPr lang="zh-CN" altLang="en-US" sz="3600" dirty="0">
              <a:solidFill>
                <a:srgbClr val="0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99037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7522"/>
                                        </p:tgtEl>
                                        <p:attrNameLst>
                                          <p:attrName>style.visibility</p:attrName>
                                        </p:attrNameLst>
                                      </p:cBhvr>
                                      <p:to>
                                        <p:strVal val="visible"/>
                                      </p:to>
                                    </p:set>
                                    <p:anim calcmode="lin" valueType="num">
                                      <p:cBhvr additive="base">
                                        <p:cTn id="7" dur="500" fill="hold"/>
                                        <p:tgtEl>
                                          <p:spTgt spid="107522"/>
                                        </p:tgtEl>
                                        <p:attrNameLst>
                                          <p:attrName>ppt_x</p:attrName>
                                        </p:attrNameLst>
                                      </p:cBhvr>
                                      <p:tavLst>
                                        <p:tav tm="0">
                                          <p:val>
                                            <p:strVal val="#ppt_x"/>
                                          </p:val>
                                        </p:tav>
                                        <p:tav tm="100000">
                                          <p:val>
                                            <p:strVal val="#ppt_x"/>
                                          </p:val>
                                        </p:tav>
                                      </p:tavLst>
                                    </p:anim>
                                    <p:anim calcmode="lin" valueType="num">
                                      <p:cBhvr additive="base">
                                        <p:cTn id="8" dur="500" fill="hold"/>
                                        <p:tgtEl>
                                          <p:spTgt spid="10752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7523"/>
                                        </p:tgtEl>
                                        <p:attrNameLst>
                                          <p:attrName>style.visibility</p:attrName>
                                        </p:attrNameLst>
                                      </p:cBhvr>
                                      <p:to>
                                        <p:strVal val="visible"/>
                                      </p:to>
                                    </p:set>
                                    <p:anim calcmode="lin" valueType="num">
                                      <p:cBhvr additive="base">
                                        <p:cTn id="12" dur="500" fill="hold"/>
                                        <p:tgtEl>
                                          <p:spTgt spid="107523"/>
                                        </p:tgtEl>
                                        <p:attrNameLst>
                                          <p:attrName>ppt_x</p:attrName>
                                        </p:attrNameLst>
                                      </p:cBhvr>
                                      <p:tavLst>
                                        <p:tav tm="0">
                                          <p:val>
                                            <p:strVal val="#ppt_x"/>
                                          </p:val>
                                        </p:tav>
                                        <p:tav tm="100000">
                                          <p:val>
                                            <p:strVal val="#ppt_x"/>
                                          </p:val>
                                        </p:tav>
                                      </p:tavLst>
                                    </p:anim>
                                    <p:anim calcmode="lin" valueType="num">
                                      <p:cBhvr additive="base">
                                        <p:cTn id="13" dur="500" fill="hold"/>
                                        <p:tgtEl>
                                          <p:spTgt spid="107523"/>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07524"/>
                                        </p:tgtEl>
                                        <p:attrNameLst>
                                          <p:attrName>style.visibility</p:attrName>
                                        </p:attrNameLst>
                                      </p:cBhvr>
                                      <p:to>
                                        <p:strVal val="visible"/>
                                      </p:to>
                                    </p:set>
                                    <p:anim calcmode="lin" valueType="num">
                                      <p:cBhvr additive="base">
                                        <p:cTn id="17" dur="500" fill="hold"/>
                                        <p:tgtEl>
                                          <p:spTgt spid="107524"/>
                                        </p:tgtEl>
                                        <p:attrNameLst>
                                          <p:attrName>ppt_x</p:attrName>
                                        </p:attrNameLst>
                                      </p:cBhvr>
                                      <p:tavLst>
                                        <p:tav tm="0">
                                          <p:val>
                                            <p:strVal val="#ppt_x"/>
                                          </p:val>
                                        </p:tav>
                                        <p:tav tm="100000">
                                          <p:val>
                                            <p:strVal val="#ppt_x"/>
                                          </p:val>
                                        </p:tav>
                                      </p:tavLst>
                                    </p:anim>
                                    <p:anim calcmode="lin" valueType="num">
                                      <p:cBhvr additive="base">
                                        <p:cTn id="18" dur="500" fill="hold"/>
                                        <p:tgtEl>
                                          <p:spTgt spid="107524"/>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07525"/>
                                        </p:tgtEl>
                                        <p:attrNameLst>
                                          <p:attrName>style.visibility</p:attrName>
                                        </p:attrNameLst>
                                      </p:cBhvr>
                                      <p:to>
                                        <p:strVal val="visible"/>
                                      </p:to>
                                    </p:set>
                                    <p:anim calcmode="lin" valueType="num">
                                      <p:cBhvr additive="base">
                                        <p:cTn id="22" dur="500" fill="hold"/>
                                        <p:tgtEl>
                                          <p:spTgt spid="107525"/>
                                        </p:tgtEl>
                                        <p:attrNameLst>
                                          <p:attrName>ppt_x</p:attrName>
                                        </p:attrNameLst>
                                      </p:cBhvr>
                                      <p:tavLst>
                                        <p:tav tm="0">
                                          <p:val>
                                            <p:strVal val="#ppt_x"/>
                                          </p:val>
                                        </p:tav>
                                        <p:tav tm="100000">
                                          <p:val>
                                            <p:strVal val="#ppt_x"/>
                                          </p:val>
                                        </p:tav>
                                      </p:tavLst>
                                    </p:anim>
                                    <p:anim calcmode="lin" valueType="num">
                                      <p:cBhvr additive="base">
                                        <p:cTn id="23" dur="500" fill="hold"/>
                                        <p:tgtEl>
                                          <p:spTgt spid="107525"/>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07526"/>
                                        </p:tgtEl>
                                        <p:attrNameLst>
                                          <p:attrName>style.visibility</p:attrName>
                                        </p:attrNameLst>
                                      </p:cBhvr>
                                      <p:to>
                                        <p:strVal val="visible"/>
                                      </p:to>
                                    </p:set>
                                    <p:anim calcmode="lin" valueType="num">
                                      <p:cBhvr additive="base">
                                        <p:cTn id="27" dur="500" fill="hold"/>
                                        <p:tgtEl>
                                          <p:spTgt spid="107526"/>
                                        </p:tgtEl>
                                        <p:attrNameLst>
                                          <p:attrName>ppt_x</p:attrName>
                                        </p:attrNameLst>
                                      </p:cBhvr>
                                      <p:tavLst>
                                        <p:tav tm="0">
                                          <p:val>
                                            <p:strVal val="#ppt_x"/>
                                          </p:val>
                                        </p:tav>
                                        <p:tav tm="100000">
                                          <p:val>
                                            <p:strVal val="#ppt_x"/>
                                          </p:val>
                                        </p:tav>
                                      </p:tavLst>
                                    </p:anim>
                                    <p:anim calcmode="lin" valueType="num">
                                      <p:cBhvr additive="base">
                                        <p:cTn id="28" dur="500" fill="hold"/>
                                        <p:tgtEl>
                                          <p:spTgt spid="107526"/>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07527"/>
                                        </p:tgtEl>
                                        <p:attrNameLst>
                                          <p:attrName>style.visibility</p:attrName>
                                        </p:attrNameLst>
                                      </p:cBhvr>
                                      <p:to>
                                        <p:strVal val="visible"/>
                                      </p:to>
                                    </p:set>
                                    <p:anim calcmode="lin" valueType="num">
                                      <p:cBhvr additive="base">
                                        <p:cTn id="32" dur="500" fill="hold"/>
                                        <p:tgtEl>
                                          <p:spTgt spid="107527"/>
                                        </p:tgtEl>
                                        <p:attrNameLst>
                                          <p:attrName>ppt_x</p:attrName>
                                        </p:attrNameLst>
                                      </p:cBhvr>
                                      <p:tavLst>
                                        <p:tav tm="0">
                                          <p:val>
                                            <p:strVal val="#ppt_x"/>
                                          </p:val>
                                        </p:tav>
                                        <p:tav tm="100000">
                                          <p:val>
                                            <p:strVal val="#ppt_x"/>
                                          </p:val>
                                        </p:tav>
                                      </p:tavLst>
                                    </p:anim>
                                    <p:anim calcmode="lin" valueType="num">
                                      <p:cBhvr additive="base">
                                        <p:cTn id="33" dur="500" fill="hold"/>
                                        <p:tgtEl>
                                          <p:spTgt spid="107527"/>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07528"/>
                                        </p:tgtEl>
                                        <p:attrNameLst>
                                          <p:attrName>style.visibility</p:attrName>
                                        </p:attrNameLst>
                                      </p:cBhvr>
                                      <p:to>
                                        <p:strVal val="visible"/>
                                      </p:to>
                                    </p:set>
                                    <p:anim calcmode="lin" valueType="num">
                                      <p:cBhvr additive="base">
                                        <p:cTn id="37" dur="500" fill="hold"/>
                                        <p:tgtEl>
                                          <p:spTgt spid="107528"/>
                                        </p:tgtEl>
                                        <p:attrNameLst>
                                          <p:attrName>ppt_x</p:attrName>
                                        </p:attrNameLst>
                                      </p:cBhvr>
                                      <p:tavLst>
                                        <p:tav tm="0">
                                          <p:val>
                                            <p:strVal val="#ppt_x"/>
                                          </p:val>
                                        </p:tav>
                                        <p:tav tm="100000">
                                          <p:val>
                                            <p:strVal val="#ppt_x"/>
                                          </p:val>
                                        </p:tav>
                                      </p:tavLst>
                                    </p:anim>
                                    <p:anim calcmode="lin" valueType="num">
                                      <p:cBhvr additive="base">
                                        <p:cTn id="38" dur="500" fill="hold"/>
                                        <p:tgtEl>
                                          <p:spTgt spid="107528"/>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107529"/>
                                        </p:tgtEl>
                                        <p:attrNameLst>
                                          <p:attrName>style.visibility</p:attrName>
                                        </p:attrNameLst>
                                      </p:cBhvr>
                                      <p:to>
                                        <p:strVal val="visible"/>
                                      </p:to>
                                    </p:set>
                                    <p:anim calcmode="lin" valueType="num">
                                      <p:cBhvr additive="base">
                                        <p:cTn id="42" dur="500" fill="hold"/>
                                        <p:tgtEl>
                                          <p:spTgt spid="107529"/>
                                        </p:tgtEl>
                                        <p:attrNameLst>
                                          <p:attrName>ppt_x</p:attrName>
                                        </p:attrNameLst>
                                      </p:cBhvr>
                                      <p:tavLst>
                                        <p:tav tm="0">
                                          <p:val>
                                            <p:strVal val="#ppt_x"/>
                                          </p:val>
                                        </p:tav>
                                        <p:tav tm="100000">
                                          <p:val>
                                            <p:strVal val="#ppt_x"/>
                                          </p:val>
                                        </p:tav>
                                      </p:tavLst>
                                    </p:anim>
                                    <p:anim calcmode="lin" valueType="num">
                                      <p:cBhvr additive="base">
                                        <p:cTn id="43" dur="500" fill="hold"/>
                                        <p:tgtEl>
                                          <p:spTgt spid="107529"/>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107530"/>
                                        </p:tgtEl>
                                        <p:attrNameLst>
                                          <p:attrName>style.visibility</p:attrName>
                                        </p:attrNameLst>
                                      </p:cBhvr>
                                      <p:to>
                                        <p:strVal val="visible"/>
                                      </p:to>
                                    </p:set>
                                    <p:anim calcmode="lin" valueType="num">
                                      <p:cBhvr additive="base">
                                        <p:cTn id="47" dur="500" fill="hold"/>
                                        <p:tgtEl>
                                          <p:spTgt spid="107530"/>
                                        </p:tgtEl>
                                        <p:attrNameLst>
                                          <p:attrName>ppt_x</p:attrName>
                                        </p:attrNameLst>
                                      </p:cBhvr>
                                      <p:tavLst>
                                        <p:tav tm="0">
                                          <p:val>
                                            <p:strVal val="#ppt_x"/>
                                          </p:val>
                                        </p:tav>
                                        <p:tav tm="100000">
                                          <p:val>
                                            <p:strVal val="#ppt_x"/>
                                          </p:val>
                                        </p:tav>
                                      </p:tavLst>
                                    </p:anim>
                                    <p:anim calcmode="lin" valueType="num">
                                      <p:cBhvr additive="base">
                                        <p:cTn id="48" dur="500" fill="hold"/>
                                        <p:tgtEl>
                                          <p:spTgt spid="107530"/>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107531"/>
                                        </p:tgtEl>
                                        <p:attrNameLst>
                                          <p:attrName>style.visibility</p:attrName>
                                        </p:attrNameLst>
                                      </p:cBhvr>
                                      <p:to>
                                        <p:strVal val="visible"/>
                                      </p:to>
                                    </p:set>
                                    <p:anim calcmode="lin" valueType="num">
                                      <p:cBhvr additive="base">
                                        <p:cTn id="52" dur="500" fill="hold"/>
                                        <p:tgtEl>
                                          <p:spTgt spid="107531"/>
                                        </p:tgtEl>
                                        <p:attrNameLst>
                                          <p:attrName>ppt_x</p:attrName>
                                        </p:attrNameLst>
                                      </p:cBhvr>
                                      <p:tavLst>
                                        <p:tav tm="0">
                                          <p:val>
                                            <p:strVal val="#ppt_x"/>
                                          </p:val>
                                        </p:tav>
                                        <p:tav tm="100000">
                                          <p:val>
                                            <p:strVal val="#ppt_x"/>
                                          </p:val>
                                        </p:tav>
                                      </p:tavLst>
                                    </p:anim>
                                    <p:anim calcmode="lin" valueType="num">
                                      <p:cBhvr additive="base">
                                        <p:cTn id="53" dur="500" fill="hold"/>
                                        <p:tgtEl>
                                          <p:spTgt spid="107531"/>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107532"/>
                                        </p:tgtEl>
                                        <p:attrNameLst>
                                          <p:attrName>style.visibility</p:attrName>
                                        </p:attrNameLst>
                                      </p:cBhvr>
                                      <p:to>
                                        <p:strVal val="visible"/>
                                      </p:to>
                                    </p:set>
                                    <p:anim calcmode="lin" valueType="num">
                                      <p:cBhvr additive="base">
                                        <p:cTn id="57" dur="500" fill="hold"/>
                                        <p:tgtEl>
                                          <p:spTgt spid="107532"/>
                                        </p:tgtEl>
                                        <p:attrNameLst>
                                          <p:attrName>ppt_x</p:attrName>
                                        </p:attrNameLst>
                                      </p:cBhvr>
                                      <p:tavLst>
                                        <p:tav tm="0">
                                          <p:val>
                                            <p:strVal val="#ppt_x"/>
                                          </p:val>
                                        </p:tav>
                                        <p:tav tm="100000">
                                          <p:val>
                                            <p:strVal val="#ppt_x"/>
                                          </p:val>
                                        </p:tav>
                                      </p:tavLst>
                                    </p:anim>
                                    <p:anim calcmode="lin" valueType="num">
                                      <p:cBhvr additive="base">
                                        <p:cTn id="58" dur="500" fill="hold"/>
                                        <p:tgtEl>
                                          <p:spTgt spid="107532"/>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107533"/>
                                        </p:tgtEl>
                                        <p:attrNameLst>
                                          <p:attrName>style.visibility</p:attrName>
                                        </p:attrNameLst>
                                      </p:cBhvr>
                                      <p:to>
                                        <p:strVal val="visible"/>
                                      </p:to>
                                    </p:set>
                                    <p:anim calcmode="lin" valueType="num">
                                      <p:cBhvr additive="base">
                                        <p:cTn id="62" dur="500" fill="hold"/>
                                        <p:tgtEl>
                                          <p:spTgt spid="107533"/>
                                        </p:tgtEl>
                                        <p:attrNameLst>
                                          <p:attrName>ppt_x</p:attrName>
                                        </p:attrNameLst>
                                      </p:cBhvr>
                                      <p:tavLst>
                                        <p:tav tm="0">
                                          <p:val>
                                            <p:strVal val="#ppt_x"/>
                                          </p:val>
                                        </p:tav>
                                        <p:tav tm="100000">
                                          <p:val>
                                            <p:strVal val="#ppt_x"/>
                                          </p:val>
                                        </p:tav>
                                      </p:tavLst>
                                    </p:anim>
                                    <p:anim calcmode="lin" valueType="num">
                                      <p:cBhvr additive="base">
                                        <p:cTn id="63" dur="500" fill="hold"/>
                                        <p:tgtEl>
                                          <p:spTgt spid="107533"/>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6000"/>
                            </p:stCondLst>
                            <p:childTnLst>
                              <p:par>
                                <p:cTn id="65" presetID="2" presetClass="entr" presetSubtype="4" fill="hold" grpId="0" nodeType="afterEffect">
                                  <p:stCondLst>
                                    <p:cond delay="0"/>
                                  </p:stCondLst>
                                  <p:childTnLst>
                                    <p:set>
                                      <p:cBhvr>
                                        <p:cTn id="66" dur="1" fill="hold">
                                          <p:stCondLst>
                                            <p:cond delay="0"/>
                                          </p:stCondLst>
                                        </p:cTn>
                                        <p:tgtEl>
                                          <p:spTgt spid="107534"/>
                                        </p:tgtEl>
                                        <p:attrNameLst>
                                          <p:attrName>style.visibility</p:attrName>
                                        </p:attrNameLst>
                                      </p:cBhvr>
                                      <p:to>
                                        <p:strVal val="visible"/>
                                      </p:to>
                                    </p:set>
                                    <p:anim calcmode="lin" valueType="num">
                                      <p:cBhvr additive="base">
                                        <p:cTn id="67" dur="500" fill="hold"/>
                                        <p:tgtEl>
                                          <p:spTgt spid="107534"/>
                                        </p:tgtEl>
                                        <p:attrNameLst>
                                          <p:attrName>ppt_x</p:attrName>
                                        </p:attrNameLst>
                                      </p:cBhvr>
                                      <p:tavLst>
                                        <p:tav tm="0">
                                          <p:val>
                                            <p:strVal val="#ppt_x"/>
                                          </p:val>
                                        </p:tav>
                                        <p:tav tm="100000">
                                          <p:val>
                                            <p:strVal val="#ppt_x"/>
                                          </p:val>
                                        </p:tav>
                                      </p:tavLst>
                                    </p:anim>
                                    <p:anim calcmode="lin" valueType="num">
                                      <p:cBhvr additive="base">
                                        <p:cTn id="68" dur="500" fill="hold"/>
                                        <p:tgtEl>
                                          <p:spTgt spid="107534"/>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07535"/>
                                        </p:tgtEl>
                                        <p:attrNameLst>
                                          <p:attrName>style.visibility</p:attrName>
                                        </p:attrNameLst>
                                      </p:cBhvr>
                                      <p:to>
                                        <p:strVal val="visible"/>
                                      </p:to>
                                    </p:set>
                                    <p:anim calcmode="lin" valueType="num">
                                      <p:cBhvr additive="base">
                                        <p:cTn id="73" dur="500" fill="hold"/>
                                        <p:tgtEl>
                                          <p:spTgt spid="107535"/>
                                        </p:tgtEl>
                                        <p:attrNameLst>
                                          <p:attrName>ppt_x</p:attrName>
                                        </p:attrNameLst>
                                      </p:cBhvr>
                                      <p:tavLst>
                                        <p:tav tm="0">
                                          <p:val>
                                            <p:strVal val="#ppt_x"/>
                                          </p:val>
                                        </p:tav>
                                        <p:tav tm="100000">
                                          <p:val>
                                            <p:strVal val="#ppt_x"/>
                                          </p:val>
                                        </p:tav>
                                      </p:tavLst>
                                    </p:anim>
                                    <p:anim calcmode="lin" valueType="num">
                                      <p:cBhvr additive="base">
                                        <p:cTn id="74" dur="500" fill="hold"/>
                                        <p:tgtEl>
                                          <p:spTgt spid="107535"/>
                                        </p:tgtEl>
                                        <p:attrNameLst>
                                          <p:attrName>ppt_y</p:attrName>
                                        </p:attrNameLst>
                                      </p:cBhvr>
                                      <p:tavLst>
                                        <p:tav tm="0">
                                          <p:val>
                                            <p:strVal val="1+#ppt_h/2"/>
                                          </p:val>
                                        </p:tav>
                                        <p:tav tm="100000">
                                          <p:val>
                                            <p:strVal val="#ppt_y"/>
                                          </p:val>
                                        </p:tav>
                                      </p:tavLst>
                                    </p:anim>
                                  </p:childTnLst>
                                </p:cTn>
                              </p:par>
                            </p:childTnLst>
                          </p:cTn>
                        </p:par>
                        <p:par>
                          <p:cTn id="75" fill="hold" nodeType="afterGroup">
                            <p:stCondLst>
                              <p:cond delay="500"/>
                            </p:stCondLst>
                            <p:childTnLst>
                              <p:par>
                                <p:cTn id="76" presetID="2" presetClass="entr" presetSubtype="4" fill="hold" grpId="0" nodeType="afterEffect">
                                  <p:stCondLst>
                                    <p:cond delay="0"/>
                                  </p:stCondLst>
                                  <p:childTnLst>
                                    <p:set>
                                      <p:cBhvr>
                                        <p:cTn id="77" dur="1" fill="hold">
                                          <p:stCondLst>
                                            <p:cond delay="0"/>
                                          </p:stCondLst>
                                        </p:cTn>
                                        <p:tgtEl>
                                          <p:spTgt spid="107536"/>
                                        </p:tgtEl>
                                        <p:attrNameLst>
                                          <p:attrName>style.visibility</p:attrName>
                                        </p:attrNameLst>
                                      </p:cBhvr>
                                      <p:to>
                                        <p:strVal val="visible"/>
                                      </p:to>
                                    </p:set>
                                    <p:anim calcmode="lin" valueType="num">
                                      <p:cBhvr additive="base">
                                        <p:cTn id="78" dur="500" fill="hold"/>
                                        <p:tgtEl>
                                          <p:spTgt spid="107536"/>
                                        </p:tgtEl>
                                        <p:attrNameLst>
                                          <p:attrName>ppt_x</p:attrName>
                                        </p:attrNameLst>
                                      </p:cBhvr>
                                      <p:tavLst>
                                        <p:tav tm="0">
                                          <p:val>
                                            <p:strVal val="#ppt_x"/>
                                          </p:val>
                                        </p:tav>
                                        <p:tav tm="100000">
                                          <p:val>
                                            <p:strVal val="#ppt_x"/>
                                          </p:val>
                                        </p:tav>
                                      </p:tavLst>
                                    </p:anim>
                                    <p:anim calcmode="lin" valueType="num">
                                      <p:cBhvr additive="base">
                                        <p:cTn id="79" dur="500" fill="hold"/>
                                        <p:tgtEl>
                                          <p:spTgt spid="1075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autoUpdateAnimBg="0"/>
      <p:bldP spid="107523" grpId="0" autoUpdateAnimBg="0"/>
      <p:bldP spid="107524" grpId="0" autoUpdateAnimBg="0"/>
      <p:bldP spid="107525" grpId="0" autoUpdateAnimBg="0"/>
      <p:bldP spid="107526" grpId="0" autoUpdateAnimBg="0"/>
      <p:bldP spid="107527" grpId="0" autoUpdateAnimBg="0"/>
      <p:bldP spid="107528" grpId="0" autoUpdateAnimBg="0"/>
      <p:bldP spid="107529" grpId="0" autoUpdateAnimBg="0"/>
      <p:bldP spid="107530" grpId="0" autoUpdateAnimBg="0"/>
      <p:bldP spid="107531" grpId="0" autoUpdateAnimBg="0"/>
      <p:bldP spid="107532" grpId="0" autoUpdateAnimBg="0"/>
      <p:bldP spid="107533" grpId="0" autoUpdateAnimBg="0"/>
      <p:bldP spid="107534" grpId="0" autoUpdateAnimBg="0"/>
      <p:bldP spid="107535" grpId="0" animBg="1" autoUpdateAnimBg="0"/>
      <p:bldP spid="107536"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906" name="Rectangle 2"/>
          <p:cNvSpPr>
            <a:spLocks noGrp="1" noChangeArrowheads="1"/>
          </p:cNvSpPr>
          <p:nvPr>
            <p:ph type="title" idx="4294967295"/>
          </p:nvPr>
        </p:nvSpPr>
        <p:spPr/>
        <p:txBody>
          <a:bodyPr/>
          <a:lstStyle/>
          <a:p>
            <a:pPr eaLnBrk="1" hangingPunct="1"/>
            <a:r>
              <a:rPr lang="zh-CN" altLang="en-US" smtClean="0"/>
              <a:t>当代伦理及社会责任问题时间表</a:t>
            </a:r>
          </a:p>
        </p:txBody>
      </p:sp>
      <p:sp>
        <p:nvSpPr>
          <p:cNvPr id="251907" name="Rectangle 6"/>
          <p:cNvSpPr>
            <a:spLocks noChangeArrowheads="1"/>
          </p:cNvSpPr>
          <p:nvPr/>
        </p:nvSpPr>
        <p:spPr bwMode="auto">
          <a:xfrm>
            <a:off x="0" y="15536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solidFill>
                <a:srgbClr val="000000"/>
              </a:solidFill>
            </a:endParaRPr>
          </a:p>
        </p:txBody>
      </p:sp>
      <p:pic>
        <p:nvPicPr>
          <p:cNvPr id="2519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28801"/>
            <a:ext cx="10670117" cy="44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4653975"/>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2930" name="Rectangle 2"/>
          <p:cNvSpPr>
            <a:spLocks noGrp="1" noChangeArrowheads="1"/>
          </p:cNvSpPr>
          <p:nvPr>
            <p:ph type="title" idx="4294967295"/>
          </p:nvPr>
        </p:nvSpPr>
        <p:spPr/>
        <p:txBody>
          <a:bodyPr/>
          <a:lstStyle/>
          <a:p>
            <a:pPr eaLnBrk="1" hangingPunct="1"/>
            <a:r>
              <a:rPr lang="zh-CN" altLang="en-US" sz="3600" smtClean="0"/>
              <a:t> 1960年前</a:t>
            </a:r>
            <a:r>
              <a:rPr lang="zh-CN" altLang="en-US" smtClean="0"/>
              <a:t>: </a:t>
            </a:r>
            <a:r>
              <a:rPr lang="zh-CN" altLang="en-US" sz="3600" smtClean="0"/>
              <a:t>企业中的伦理</a:t>
            </a:r>
          </a:p>
        </p:txBody>
      </p:sp>
      <p:sp>
        <p:nvSpPr>
          <p:cNvPr id="252931" name="Rectangle 3"/>
          <p:cNvSpPr>
            <a:spLocks noGrp="1" noChangeArrowheads="1"/>
          </p:cNvSpPr>
          <p:nvPr>
            <p:ph type="body" idx="4294967295"/>
          </p:nvPr>
        </p:nvSpPr>
        <p:spPr>
          <a:xfrm>
            <a:off x="914400" y="2057400"/>
            <a:ext cx="10566400" cy="4381500"/>
          </a:xfrm>
        </p:spPr>
        <p:txBody>
          <a:bodyPr/>
          <a:lstStyle/>
          <a:p>
            <a:pPr eaLnBrk="1" hangingPunct="1"/>
            <a:r>
              <a:rPr lang="zh-CN" altLang="en-US" sz="2800" smtClean="0"/>
              <a:t>在神学与哲学范围内探讨企业伦理问题</a:t>
            </a:r>
          </a:p>
          <a:p>
            <a:pPr lvl="1" eaLnBrk="1" hangingPunct="1"/>
            <a:r>
              <a:rPr lang="zh-CN" altLang="en-US" smtClean="0"/>
              <a:t>天主教社会伦理阐述了企业道德问题、工人权利和生活工资</a:t>
            </a:r>
          </a:p>
          <a:p>
            <a:pPr lvl="1" eaLnBrk="1" hangingPunct="1"/>
            <a:r>
              <a:rPr lang="zh-CN" altLang="en-US" smtClean="0"/>
              <a:t>新教徒在神学院开发了伦理课程</a:t>
            </a:r>
          </a:p>
          <a:p>
            <a:pPr lvl="2" eaLnBrk="1" hangingPunct="1"/>
            <a:r>
              <a:rPr lang="zh-CN" altLang="en-US" sz="2800" smtClean="0"/>
              <a:t>新教徒工作伦理鼓励个人节俭、工作勤奋并在资本主义体系内获得成功</a:t>
            </a:r>
          </a:p>
        </p:txBody>
      </p:sp>
    </p:spTree>
    <p:extLst>
      <p:ext uri="{BB962C8B-B14F-4D97-AF65-F5344CB8AC3E}">
        <p14:creationId xmlns:p14="http://schemas.microsoft.com/office/powerpoint/2010/main" val="1894107893"/>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nvSpPr>
        <p:spPr bwMode="auto">
          <a:xfrm>
            <a:off x="609600" y="1066800"/>
            <a:ext cx="11277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zh-CN" altLang="en-US" sz="3600" dirty="0">
                <a:latin typeface="+mj-lt"/>
                <a:ea typeface="+mj-ea"/>
                <a:cs typeface="+mj-cs"/>
              </a:rPr>
              <a:t>20世纪60年代前，怀疑阶段</a:t>
            </a:r>
          </a:p>
          <a:p>
            <a:pPr marL="342900" indent="-342900">
              <a:spcBef>
                <a:spcPct val="20000"/>
              </a:spcBef>
            </a:pPr>
            <a:endParaRPr lang="en-US" altLang="zh-CN" sz="3600" dirty="0">
              <a:latin typeface="+mj-lt"/>
              <a:ea typeface="+mj-ea"/>
              <a:cs typeface="+mj-cs"/>
            </a:endParaRPr>
          </a:p>
          <a:p>
            <a:pPr marL="342900" indent="-342900">
              <a:spcBef>
                <a:spcPct val="20000"/>
              </a:spcBef>
            </a:pPr>
            <a:r>
              <a:rPr lang="zh-CN" altLang="en-US" sz="2800" dirty="0">
                <a:solidFill>
                  <a:srgbClr val="000000"/>
                </a:solidFill>
              </a:rPr>
              <a:t>20年代　进步运动，要求为人们提供必要生活工资</a:t>
            </a:r>
          </a:p>
          <a:p>
            <a:pPr marL="342900" indent="-342900">
              <a:spcBef>
                <a:spcPct val="20000"/>
              </a:spcBef>
            </a:pPr>
            <a:r>
              <a:rPr lang="zh-CN" altLang="en-US" sz="2800" dirty="0">
                <a:solidFill>
                  <a:srgbClr val="000000"/>
                </a:solidFill>
              </a:rPr>
              <a:t>30年代，新政要求企业与政府合作，提高家庭收入</a:t>
            </a:r>
          </a:p>
          <a:p>
            <a:pPr marL="342900" indent="-342900">
              <a:spcBef>
                <a:spcPct val="20000"/>
              </a:spcBef>
            </a:pPr>
            <a:r>
              <a:rPr lang="zh-CN" altLang="en-US" sz="2800" dirty="0">
                <a:solidFill>
                  <a:srgbClr val="000000"/>
                </a:solidFill>
              </a:rPr>
              <a:t>50年代，生活工资成为公民权利、环境责任</a:t>
            </a:r>
          </a:p>
        </p:txBody>
      </p:sp>
    </p:spTree>
    <p:extLst>
      <p:ext uri="{BB962C8B-B14F-4D97-AF65-F5344CB8AC3E}">
        <p14:creationId xmlns:p14="http://schemas.microsoft.com/office/powerpoint/2010/main" val="21082385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4978" name="Rectangle 2"/>
          <p:cNvSpPr>
            <a:spLocks noGrp="1" noChangeArrowheads="1"/>
          </p:cNvSpPr>
          <p:nvPr>
            <p:ph type="title" idx="4294967295"/>
          </p:nvPr>
        </p:nvSpPr>
        <p:spPr/>
        <p:txBody>
          <a:bodyPr/>
          <a:lstStyle/>
          <a:p>
            <a:pPr eaLnBrk="1" hangingPunct="1"/>
            <a:r>
              <a:rPr lang="zh-CN" altLang="en-US" sz="3600" dirty="0" smtClean="0"/>
              <a:t>20世纪60年代: 企业社会问题开始增加</a:t>
            </a:r>
          </a:p>
        </p:txBody>
      </p:sp>
      <p:sp>
        <p:nvSpPr>
          <p:cNvPr id="254979" name="Rectangle 3"/>
          <p:cNvSpPr>
            <a:spLocks noGrp="1" noChangeArrowheads="1"/>
          </p:cNvSpPr>
          <p:nvPr>
            <p:ph type="body" idx="4294967295"/>
          </p:nvPr>
        </p:nvSpPr>
        <p:spPr>
          <a:xfrm>
            <a:off x="982133" y="1866900"/>
            <a:ext cx="9482667" cy="4457700"/>
          </a:xfrm>
        </p:spPr>
        <p:txBody>
          <a:bodyPr/>
          <a:lstStyle/>
          <a:p>
            <a:pPr eaLnBrk="1" hangingPunct="1">
              <a:lnSpc>
                <a:spcPct val="80000"/>
              </a:lnSpc>
            </a:pPr>
            <a:r>
              <a:rPr lang="zh-CN" altLang="en-US" sz="2800" dirty="0" smtClean="0"/>
              <a:t>公众出现了明显的社会意识</a:t>
            </a:r>
          </a:p>
          <a:p>
            <a:pPr lvl="1" eaLnBrk="1" hangingPunct="1">
              <a:lnSpc>
                <a:spcPct val="80000"/>
              </a:lnSpc>
            </a:pPr>
            <a:r>
              <a:rPr lang="zh-CN" altLang="en-US" dirty="0" smtClean="0"/>
              <a:t>反企业态度开始滋生</a:t>
            </a:r>
          </a:p>
          <a:p>
            <a:pPr eaLnBrk="1" hangingPunct="1">
              <a:lnSpc>
                <a:spcPct val="80000"/>
              </a:lnSpc>
            </a:pPr>
            <a:r>
              <a:rPr lang="zh-CN" altLang="en-US" sz="2800" dirty="0" smtClean="0"/>
              <a:t>肯尼迪的《消费者权利法案》—一个用户至上主义的新时代</a:t>
            </a:r>
          </a:p>
          <a:p>
            <a:pPr lvl="1" eaLnBrk="1" hangingPunct="1">
              <a:lnSpc>
                <a:spcPct val="80000"/>
              </a:lnSpc>
            </a:pPr>
            <a:r>
              <a:rPr lang="zh-CN" altLang="en-US" dirty="0" smtClean="0"/>
              <a:t>安全权、知情权、</a:t>
            </a:r>
          </a:p>
          <a:p>
            <a:pPr lvl="1" eaLnBrk="1" hangingPunct="1">
              <a:lnSpc>
                <a:spcPct val="80000"/>
              </a:lnSpc>
              <a:buFontTx/>
              <a:buNone/>
            </a:pPr>
            <a:r>
              <a:rPr lang="zh-CN" altLang="en-US" dirty="0" smtClean="0"/>
              <a:t>选择权和话语权           </a:t>
            </a:r>
            <a:endParaRPr lang="zh-CN" altLang="en-US" i="1" dirty="0" smtClean="0"/>
          </a:p>
          <a:p>
            <a:pPr eaLnBrk="1" hangingPunct="1">
              <a:lnSpc>
                <a:spcPct val="80000"/>
              </a:lnSpc>
            </a:pPr>
            <a:r>
              <a:rPr lang="zh-CN" altLang="en-US" sz="2800" dirty="0" smtClean="0"/>
              <a:t>消费者保护组织为消费者</a:t>
            </a:r>
          </a:p>
          <a:p>
            <a:pPr eaLnBrk="1" hangingPunct="1">
              <a:lnSpc>
                <a:spcPct val="80000"/>
              </a:lnSpc>
              <a:buFontTx/>
              <a:buNone/>
            </a:pPr>
            <a:r>
              <a:rPr lang="zh-CN" altLang="en-US" sz="2800" dirty="0" smtClean="0"/>
              <a:t>保护立法而斗争</a:t>
            </a:r>
          </a:p>
          <a:p>
            <a:pPr lvl="1" eaLnBrk="1" hangingPunct="1">
              <a:lnSpc>
                <a:spcPct val="80000"/>
              </a:lnSpc>
            </a:pPr>
            <a:r>
              <a:rPr lang="zh-CN" altLang="en-US" dirty="0" smtClean="0"/>
              <a:t>拉尔夫</a:t>
            </a:r>
            <a:r>
              <a:rPr lang="zh-CN" altLang="en-US" sz="1000" dirty="0" smtClean="0"/>
              <a:t>●</a:t>
            </a:r>
            <a:r>
              <a:rPr lang="zh-CN" altLang="en-US" dirty="0" smtClean="0"/>
              <a:t>纳德</a:t>
            </a:r>
          </a:p>
        </p:txBody>
      </p:sp>
      <p:pic>
        <p:nvPicPr>
          <p:cNvPr id="254980" name="Picture 4" descr="TR0053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7201" y="3352801"/>
            <a:ext cx="4654551" cy="23145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54981" name="Rectangle 5"/>
          <p:cNvSpPr>
            <a:spLocks noChangeArrowheads="1"/>
          </p:cNvSpPr>
          <p:nvPr/>
        </p:nvSpPr>
        <p:spPr bwMode="auto">
          <a:xfrm>
            <a:off x="6807200" y="5715001"/>
            <a:ext cx="146290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spAutoFit/>
          </a:bodyPr>
          <a:lstStyle/>
          <a:p>
            <a:r>
              <a:rPr lang="en-US" altLang="zh-CN" sz="1000">
                <a:solidFill>
                  <a:srgbClr val="000000"/>
                </a:solidFill>
              </a:rPr>
              <a:t>Source: Hisham Ibrahim</a:t>
            </a:r>
          </a:p>
        </p:txBody>
      </p:sp>
    </p:spTree>
    <p:extLst>
      <p:ext uri="{BB962C8B-B14F-4D97-AF65-F5344CB8AC3E}">
        <p14:creationId xmlns:p14="http://schemas.microsoft.com/office/powerpoint/2010/main" val="1867715407"/>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nvSpPr>
        <p:spPr bwMode="auto">
          <a:xfrm>
            <a:off x="609600" y="382588"/>
            <a:ext cx="10871200" cy="6096000"/>
          </a:xfrm>
          <a:prstGeom prst="rect">
            <a:avLst/>
          </a:prstGeom>
          <a:noFill/>
          <a:ln>
            <a:noFill/>
          </a:ln>
          <a:effectLst/>
          <a:extLst/>
        </p:spPr>
        <p:txBody>
          <a:bodyPr/>
          <a:lstStyle/>
          <a:p>
            <a:pPr marL="342900" indent="-342900">
              <a:spcBef>
                <a:spcPct val="20000"/>
              </a:spcBef>
              <a:defRPr/>
            </a:pPr>
            <a:r>
              <a:rPr lang="zh-CN" altLang="en-US" sz="2800" dirty="0">
                <a:solidFill>
                  <a:srgbClr val="000000"/>
                </a:solidFill>
                <a:latin typeface="Arial"/>
                <a:ea typeface="宋体"/>
              </a:rPr>
              <a:t>　</a:t>
            </a:r>
            <a:r>
              <a:rPr lang="zh-CN" altLang="en-US" sz="2800" dirty="0">
                <a:solidFill>
                  <a:srgbClr val="000000"/>
                </a:solidFill>
                <a:latin typeface="黑体" panose="02010609060101010101" pitchFamily="49" charset="-122"/>
                <a:ea typeface="黑体" panose="02010609060101010101" pitchFamily="49" charset="-122"/>
              </a:rPr>
              <a:t> </a:t>
            </a:r>
            <a:r>
              <a:rPr lang="zh-CN" altLang="en-US" sz="2600" dirty="0">
                <a:solidFill>
                  <a:srgbClr val="000000"/>
                </a:solidFill>
                <a:latin typeface="黑体" panose="02010609060101010101" pitchFamily="49" charset="-122"/>
                <a:ea typeface="黑体" panose="02010609060101010101" pitchFamily="49" charset="-122"/>
              </a:rPr>
              <a:t>20世纪60年代，消费者权益运动阶段</a:t>
            </a:r>
          </a:p>
          <a:p>
            <a:pPr marL="457200" indent="-457200">
              <a:spcBef>
                <a:spcPct val="20000"/>
              </a:spcBef>
              <a:buFont typeface="Wingdings" pitchFamily="2" charset="2"/>
              <a:buChar char="Ø"/>
              <a:defRPr/>
            </a:pPr>
            <a:r>
              <a:rPr lang="zh-CN" altLang="en-US" sz="2600" dirty="0">
                <a:solidFill>
                  <a:srgbClr val="000000"/>
                </a:solidFill>
                <a:latin typeface="黑体" panose="02010609060101010101" pitchFamily="49" charset="-122"/>
                <a:ea typeface="黑体" panose="02010609060101010101" pitchFamily="49" charset="-122"/>
              </a:rPr>
              <a:t>1962年，肯尼迪总统发表“保护消费者利益的特别呼吁”，指出了消费者的四项基本权利：安全权、知情权、 选择权、陈情权。《消费者权益法》规定了消费者的权利,共有九项,即:安全权、知情权、自主选择权、公平交易权、求偿权、结社权、获得有关知识权、人格尊严和民族风俗习惯受尊重权、监督权。其中,前五项权利是根本,与消费者的关系最为密切,后四项权利则是由此派生出来的。 </a:t>
            </a:r>
          </a:p>
          <a:p>
            <a:pPr marL="457200" indent="-457200">
              <a:spcBef>
                <a:spcPct val="20000"/>
              </a:spcBef>
              <a:buFont typeface="Wingdings" pitchFamily="2" charset="2"/>
              <a:buChar char="Ø"/>
              <a:defRPr/>
            </a:pPr>
            <a:r>
              <a:rPr lang="zh-CN" altLang="en-US" sz="2600" dirty="0">
                <a:solidFill>
                  <a:srgbClr val="000000"/>
                </a:solidFill>
                <a:latin typeface="黑体" panose="02010609060101010101" pitchFamily="49" charset="-122"/>
                <a:ea typeface="黑体" panose="02010609060101010101" pitchFamily="49" charset="-122"/>
              </a:rPr>
              <a:t>1965　</a:t>
            </a:r>
            <a:r>
              <a:rPr lang="zh-CN" altLang="en-US" sz="2600" dirty="0" smtClean="0">
                <a:solidFill>
                  <a:srgbClr val="000000"/>
                </a:solidFill>
                <a:latin typeface="黑体" panose="02010609060101010101" pitchFamily="49" charset="-122"/>
                <a:ea typeface="黑体" panose="02010609060101010101" pitchFamily="49" charset="-122"/>
              </a:rPr>
              <a:t>拉尔夫</a:t>
            </a:r>
            <a:r>
              <a:rPr lang="en-US" altLang="zh-CN" sz="2600" dirty="0" smtClean="0">
                <a:solidFill>
                  <a:srgbClr val="000000"/>
                </a:solidFill>
                <a:latin typeface="黑体" panose="02010609060101010101" pitchFamily="49" charset="-122"/>
                <a:ea typeface="黑体" panose="02010609060101010101" pitchFamily="49" charset="-122"/>
              </a:rPr>
              <a:t>.</a:t>
            </a:r>
            <a:r>
              <a:rPr lang="zh-CN" altLang="en-US" sz="2600" dirty="0" smtClean="0">
                <a:solidFill>
                  <a:srgbClr val="000000"/>
                </a:solidFill>
                <a:latin typeface="黑体" panose="02010609060101010101" pitchFamily="49" charset="-122"/>
                <a:ea typeface="黑体" panose="02010609060101010101" pitchFamily="49" charset="-122"/>
              </a:rPr>
              <a:t>纳德发表</a:t>
            </a:r>
            <a:r>
              <a:rPr lang="zh-CN" altLang="en-US" sz="2600" dirty="0">
                <a:solidFill>
                  <a:srgbClr val="000000"/>
                </a:solidFill>
                <a:latin typeface="黑体" panose="02010609060101010101" pitchFamily="49" charset="-122"/>
                <a:ea typeface="黑体" panose="02010609060101010101" pitchFamily="49" charset="-122"/>
              </a:rPr>
              <a:t>《任何速度下都不安全》一文，被认为是现代消费运动的开端。他批评汽车制造商GM将利润和风格置于生命与安全之前的行为。</a:t>
            </a:r>
            <a:endParaRPr lang="en-US" altLang="zh-CN" sz="2600" dirty="0">
              <a:solidFill>
                <a:srgbClr val="000000"/>
              </a:solidFill>
              <a:latin typeface="黑体" panose="02010609060101010101" pitchFamily="49" charset="-122"/>
              <a:ea typeface="黑体" panose="02010609060101010101" pitchFamily="49" charset="-122"/>
            </a:endParaRPr>
          </a:p>
          <a:p>
            <a:pPr marL="457200" indent="-457200">
              <a:spcBef>
                <a:spcPct val="20000"/>
              </a:spcBef>
              <a:buFont typeface="Wingdings" pitchFamily="2" charset="2"/>
              <a:buChar char="Ø"/>
              <a:defRPr/>
            </a:pPr>
            <a:r>
              <a:rPr lang="zh-CN" altLang="en-US" sz="2600" dirty="0">
                <a:solidFill>
                  <a:srgbClr val="000000"/>
                </a:solidFill>
                <a:latin typeface="黑体" panose="02010609060101010101" pitchFamily="49" charset="-122"/>
                <a:ea typeface="黑体" panose="02010609060101010101" pitchFamily="49" charset="-122"/>
              </a:rPr>
              <a:t>1967 《肉类批发法案》，1972 《洁净水法案》，1976《有毒物质法案》</a:t>
            </a:r>
          </a:p>
        </p:txBody>
      </p:sp>
    </p:spTree>
    <p:extLst>
      <p:ext uri="{BB962C8B-B14F-4D97-AF65-F5344CB8AC3E}">
        <p14:creationId xmlns:p14="http://schemas.microsoft.com/office/powerpoint/2010/main" val="411563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1799771" y="758371"/>
            <a:ext cx="8153400"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dirty="0" smtClean="0"/>
              <a:t>案例</a:t>
            </a:r>
            <a:r>
              <a:rPr lang="zh-CN" altLang="en-US" sz="3600" b="1" dirty="0"/>
              <a:t>讨论</a:t>
            </a:r>
            <a:endParaRPr lang="en-US" altLang="zh-CN" dirty="0"/>
          </a:p>
          <a:p>
            <a:r>
              <a:rPr lang="zh-CN" altLang="en-US" dirty="0"/>
              <a:t>       </a:t>
            </a:r>
            <a:endParaRPr lang="en-US" altLang="zh-CN" dirty="0"/>
          </a:p>
          <a:p>
            <a:pPr algn="l"/>
            <a:r>
              <a:rPr lang="en-US" altLang="zh-CN" dirty="0"/>
              <a:t>      </a:t>
            </a:r>
            <a:r>
              <a:rPr lang="zh-CN" altLang="en-US" sz="2400" dirty="0"/>
              <a:t>小王在某</a:t>
            </a:r>
            <a:r>
              <a:rPr lang="en-US" altLang="zh-CN" sz="2400" dirty="0"/>
              <a:t>ERP</a:t>
            </a:r>
            <a:r>
              <a:rPr lang="zh-CN" altLang="en-US" sz="2400" dirty="0"/>
              <a:t>软件公司从事咨询顾问工作。他发现很多国内企业对</a:t>
            </a:r>
            <a:r>
              <a:rPr lang="en-US" altLang="zh-CN" sz="2400" dirty="0"/>
              <a:t>ERP</a:t>
            </a:r>
            <a:r>
              <a:rPr lang="zh-CN" altLang="en-US" sz="2400" dirty="0"/>
              <a:t>的需求不是非常明确，当在选择软件系统时，往往无法非常明确地知道自己需要什么样的软件、什么样的功能。由于有较大的销售压力，在客户没有签订购买合同或者没有支付款项前，小王只是告诉客户软件系统的优点，总是承诺软件可以解决客户的问题，而对于软件系统的不足以及缺陷避而不谈，哪怕他非常了解软件的弱项。一旦付款之后，他会告诉客户产品存在的不足，让客户配合他，或者再升级，或者购买其他的系统来满足其要求。很多缺陷都不是致命的缺陷，符合双方签订的合同约定以及相关法律的规定，但毕竟明明知道系统存在缺陷，而事先没有给客户一定的提示，小王的这种做法是否可接受</a:t>
            </a:r>
            <a:r>
              <a:rPr lang="en-US" altLang="zh-CN" sz="2400" dirty="0"/>
              <a:t>?</a:t>
            </a:r>
            <a:r>
              <a:rPr lang="zh-CN" altLang="en-US" sz="2400" dirty="0"/>
              <a:t>换成你又会怎么做？</a:t>
            </a:r>
          </a:p>
        </p:txBody>
      </p:sp>
    </p:spTree>
    <p:extLst>
      <p:ext uri="{BB962C8B-B14F-4D97-AF65-F5344CB8AC3E}">
        <p14:creationId xmlns:p14="http://schemas.microsoft.com/office/powerpoint/2010/main" val="284456232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7026" name="Rectangle 2"/>
          <p:cNvSpPr>
            <a:spLocks noGrp="1" noChangeArrowheads="1"/>
          </p:cNvSpPr>
          <p:nvPr>
            <p:ph type="title" idx="4294967295"/>
          </p:nvPr>
        </p:nvSpPr>
        <p:spPr>
          <a:xfrm>
            <a:off x="711200" y="533400"/>
            <a:ext cx="11176000" cy="990600"/>
          </a:xfrm>
        </p:spPr>
        <p:txBody>
          <a:bodyPr>
            <a:normAutofit fontScale="90000"/>
          </a:bodyPr>
          <a:lstStyle/>
          <a:p>
            <a:pPr eaLnBrk="1" hangingPunct="1"/>
            <a:r>
              <a:rPr lang="zh-CN" altLang="en-US" sz="3600" smtClean="0"/>
              <a:t>20世纪70年代: 企业伦理学</a:t>
            </a:r>
            <a:br>
              <a:rPr lang="zh-CN" altLang="en-US" sz="3600" smtClean="0"/>
            </a:br>
            <a:r>
              <a:rPr lang="zh-CN" altLang="en-US" sz="3600" smtClean="0"/>
              <a:t>这一新的领域出现</a:t>
            </a:r>
          </a:p>
        </p:txBody>
      </p:sp>
      <p:sp>
        <p:nvSpPr>
          <p:cNvPr id="257027" name="Rectangle 3"/>
          <p:cNvSpPr>
            <a:spLocks noGrp="1" noChangeArrowheads="1"/>
          </p:cNvSpPr>
          <p:nvPr>
            <p:ph type="body" idx="4294967295"/>
          </p:nvPr>
        </p:nvSpPr>
        <p:spPr>
          <a:xfrm>
            <a:off x="609600" y="1905000"/>
            <a:ext cx="11277600" cy="4457700"/>
          </a:xfrm>
        </p:spPr>
        <p:txBody>
          <a:bodyPr/>
          <a:lstStyle/>
          <a:p>
            <a:pPr eaLnBrk="1" hangingPunct="1">
              <a:lnSpc>
                <a:spcPct val="90000"/>
              </a:lnSpc>
            </a:pPr>
            <a:r>
              <a:rPr lang="zh-CN" altLang="en-US" sz="2400" smtClean="0"/>
              <a:t>商学教授开始教授并撰写有关企业社会责任的理念</a:t>
            </a:r>
          </a:p>
          <a:p>
            <a:pPr lvl="1" eaLnBrk="1" hangingPunct="1">
              <a:lnSpc>
                <a:spcPct val="90000"/>
              </a:lnSpc>
            </a:pPr>
            <a:r>
              <a:rPr lang="zh-CN" altLang="en-US" sz="2400" smtClean="0"/>
              <a:t>组织的义务在于对利益相关者最大化其正面影响、最小化其负面影响</a:t>
            </a:r>
          </a:p>
          <a:p>
            <a:pPr eaLnBrk="1" hangingPunct="1">
              <a:lnSpc>
                <a:spcPct val="90000"/>
              </a:lnSpc>
            </a:pPr>
            <a:r>
              <a:rPr lang="zh-CN" altLang="en-US" sz="2400" smtClean="0"/>
              <a:t>哲学家们的参与增加</a:t>
            </a:r>
          </a:p>
          <a:p>
            <a:pPr eaLnBrk="1" hangingPunct="1">
              <a:lnSpc>
                <a:spcPct val="90000"/>
              </a:lnSpc>
            </a:pPr>
            <a:r>
              <a:rPr lang="zh-CN" altLang="en-US" sz="2400" smtClean="0"/>
              <a:t>公司对它的公众形象更加关注</a:t>
            </a:r>
          </a:p>
          <a:p>
            <a:pPr eaLnBrk="1" hangingPunct="1">
              <a:lnSpc>
                <a:spcPct val="90000"/>
              </a:lnSpc>
            </a:pPr>
            <a:r>
              <a:rPr lang="zh-CN" altLang="en-US" sz="2400" smtClean="0"/>
              <a:t>成立了应对企业伦理问题的中心</a:t>
            </a:r>
          </a:p>
          <a:p>
            <a:pPr eaLnBrk="1" hangingPunct="1">
              <a:lnSpc>
                <a:spcPct val="90000"/>
              </a:lnSpc>
            </a:pPr>
            <a:r>
              <a:rPr lang="zh-CN" altLang="en-US" sz="2400" smtClean="0"/>
              <a:t>召开了讨论社会责任及企业伦理问题的会议</a:t>
            </a:r>
          </a:p>
          <a:p>
            <a:pPr eaLnBrk="1" hangingPunct="1">
              <a:lnSpc>
                <a:spcPct val="90000"/>
              </a:lnSpc>
            </a:pPr>
            <a:r>
              <a:rPr lang="zh-CN" altLang="en-US" sz="2400" smtClean="0"/>
              <a:t>一些主要的的伦理问题开始显现: </a:t>
            </a:r>
          </a:p>
          <a:p>
            <a:pPr lvl="1" eaLnBrk="1" hangingPunct="1">
              <a:lnSpc>
                <a:spcPct val="90000"/>
              </a:lnSpc>
            </a:pPr>
            <a:r>
              <a:rPr lang="zh-CN" altLang="en-US" sz="2400" smtClean="0"/>
              <a:t>贿赂				– 产品安全</a:t>
            </a:r>
          </a:p>
          <a:p>
            <a:pPr lvl="1" eaLnBrk="1" hangingPunct="1">
              <a:lnSpc>
                <a:spcPct val="90000"/>
              </a:lnSpc>
            </a:pPr>
            <a:r>
              <a:rPr lang="zh-CN" altLang="en-US" sz="2400" smtClean="0"/>
              <a:t>欺诈广告	                   – 环境问题</a:t>
            </a:r>
          </a:p>
          <a:p>
            <a:pPr lvl="1" eaLnBrk="1" hangingPunct="1">
              <a:lnSpc>
                <a:spcPct val="90000"/>
              </a:lnSpc>
            </a:pPr>
            <a:r>
              <a:rPr lang="zh-CN" altLang="en-US" sz="2400" smtClean="0"/>
              <a:t>价格合谋</a:t>
            </a:r>
          </a:p>
          <a:p>
            <a:pPr lvl="1" eaLnBrk="1" hangingPunct="1">
              <a:lnSpc>
                <a:spcPct val="90000"/>
              </a:lnSpc>
            </a:pPr>
            <a:endParaRPr lang="zh-CN" altLang="en-US" sz="2400" smtClean="0"/>
          </a:p>
        </p:txBody>
      </p:sp>
    </p:spTree>
    <p:extLst>
      <p:ext uri="{BB962C8B-B14F-4D97-AF65-F5344CB8AC3E}">
        <p14:creationId xmlns:p14="http://schemas.microsoft.com/office/powerpoint/2010/main" val="4010462559"/>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p:txBody>
          <a:bodyPr/>
          <a:lstStyle/>
          <a:p>
            <a:pPr eaLnBrk="1" hangingPunct="1"/>
            <a:r>
              <a:rPr lang="zh-CN" altLang="en-US" sz="3600" smtClean="0"/>
              <a:t>20世纪80年代: 巩固与发展</a:t>
            </a:r>
          </a:p>
        </p:txBody>
      </p:sp>
      <p:sp>
        <p:nvSpPr>
          <p:cNvPr id="258051" name="Rectangle 3"/>
          <p:cNvSpPr>
            <a:spLocks noGrp="1" noChangeArrowheads="1"/>
          </p:cNvSpPr>
          <p:nvPr>
            <p:ph type="body" idx="4294967295"/>
          </p:nvPr>
        </p:nvSpPr>
        <p:spPr>
          <a:xfrm>
            <a:off x="914400" y="2000250"/>
            <a:ext cx="10363200" cy="4095750"/>
          </a:xfrm>
        </p:spPr>
        <p:txBody>
          <a:bodyPr/>
          <a:lstStyle/>
          <a:p>
            <a:pPr eaLnBrk="1" hangingPunct="1">
              <a:lnSpc>
                <a:spcPct val="90000"/>
              </a:lnSpc>
            </a:pPr>
            <a:r>
              <a:rPr lang="zh-CN" altLang="en-US" sz="2800" smtClean="0"/>
              <a:t>企业伦理机构不断壮大</a:t>
            </a:r>
          </a:p>
          <a:p>
            <a:pPr eaLnBrk="1" hangingPunct="1">
              <a:lnSpc>
                <a:spcPct val="90000"/>
              </a:lnSpc>
            </a:pPr>
            <a:r>
              <a:rPr lang="zh-CN" altLang="en-US" sz="2800" smtClean="0"/>
              <a:t>各企业伦理中心提供了出版物，开发了课程，举办了会议与论坛</a:t>
            </a:r>
          </a:p>
          <a:p>
            <a:pPr eaLnBrk="1" hangingPunct="1">
              <a:lnSpc>
                <a:spcPct val="90000"/>
              </a:lnSpc>
            </a:pPr>
            <a:r>
              <a:rPr lang="zh-CN" altLang="en-US" sz="2800" smtClean="0"/>
              <a:t>公司成立了伦理与社会政策委员会</a:t>
            </a:r>
          </a:p>
          <a:p>
            <a:pPr eaLnBrk="1" hangingPunct="1">
              <a:lnSpc>
                <a:spcPct val="90000"/>
              </a:lnSpc>
            </a:pPr>
            <a:r>
              <a:rPr lang="zh-CN" altLang="en-US" sz="2800" smtClean="0"/>
              <a:t>国防工业企业伦理与行为计划 (DII)成立</a:t>
            </a:r>
          </a:p>
          <a:p>
            <a:pPr lvl="1" eaLnBrk="1" hangingPunct="1">
              <a:lnSpc>
                <a:spcPct val="90000"/>
              </a:lnSpc>
            </a:pPr>
            <a:r>
              <a:rPr lang="zh-CN" altLang="en-US" smtClean="0"/>
              <a:t>为联邦组织量刑指南（FSGO）奠定了基础</a:t>
            </a:r>
          </a:p>
          <a:p>
            <a:pPr eaLnBrk="1" hangingPunct="1">
              <a:lnSpc>
                <a:spcPct val="90000"/>
              </a:lnSpc>
            </a:pPr>
            <a:r>
              <a:rPr lang="zh-CN" altLang="en-US" sz="2800" smtClean="0"/>
              <a:t>企业对道德的支持度有所提高</a:t>
            </a:r>
          </a:p>
        </p:txBody>
      </p:sp>
    </p:spTree>
    <p:extLst>
      <p:ext uri="{BB962C8B-B14F-4D97-AF65-F5344CB8AC3E}">
        <p14:creationId xmlns:p14="http://schemas.microsoft.com/office/powerpoint/2010/main" val="2602737809"/>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9074" name="Rectangle 2"/>
          <p:cNvSpPr>
            <a:spLocks noGrp="1" noChangeArrowheads="1"/>
          </p:cNvSpPr>
          <p:nvPr>
            <p:ph type="title" idx="4294967295"/>
          </p:nvPr>
        </p:nvSpPr>
        <p:spPr>
          <a:xfrm>
            <a:off x="1016000" y="609600"/>
            <a:ext cx="11176000" cy="838200"/>
          </a:xfrm>
        </p:spPr>
        <p:txBody>
          <a:bodyPr/>
          <a:lstStyle/>
          <a:p>
            <a:pPr eaLnBrk="1" hangingPunct="1"/>
            <a:r>
              <a:rPr lang="zh-CN" altLang="en-US" sz="3600" smtClean="0"/>
              <a:t>20世纪90年代: 企业伦理之制度变化</a:t>
            </a:r>
          </a:p>
        </p:txBody>
      </p:sp>
      <p:sp>
        <p:nvSpPr>
          <p:cNvPr id="259075" name="Rectangle 3"/>
          <p:cNvSpPr>
            <a:spLocks noGrp="1" noChangeArrowheads="1"/>
          </p:cNvSpPr>
          <p:nvPr>
            <p:ph type="body" idx="4294967295"/>
          </p:nvPr>
        </p:nvSpPr>
        <p:spPr>
          <a:xfrm>
            <a:off x="624417" y="1989138"/>
            <a:ext cx="10972800" cy="4525962"/>
          </a:xfrm>
        </p:spPr>
        <p:txBody>
          <a:bodyPr/>
          <a:lstStyle/>
          <a:p>
            <a:pPr eaLnBrk="1" hangingPunct="1"/>
            <a:r>
              <a:rPr lang="zh-CN" altLang="en-US" sz="2800" smtClean="0"/>
              <a:t>联邦组织量刑指南(FSGO)</a:t>
            </a:r>
          </a:p>
          <a:p>
            <a:pPr lvl="1" eaLnBrk="1" hangingPunct="1"/>
            <a:r>
              <a:rPr lang="zh-CN" altLang="en-US" smtClean="0"/>
              <a:t>为20世纪90年代的组织伦理合规奠定了基调</a:t>
            </a:r>
          </a:p>
          <a:p>
            <a:pPr eaLnBrk="1" hangingPunct="1"/>
            <a:r>
              <a:rPr lang="zh-CN" altLang="en-US" sz="2800" smtClean="0"/>
              <a:t>防止失范行为的措施</a:t>
            </a:r>
          </a:p>
          <a:p>
            <a:pPr lvl="1" eaLnBrk="1" hangingPunct="1"/>
            <a:r>
              <a:rPr lang="zh-CN" altLang="en-US" smtClean="0"/>
              <a:t>企业能够避免或者将可能的惩罚降到最低</a:t>
            </a:r>
          </a:p>
        </p:txBody>
      </p:sp>
    </p:spTree>
    <p:extLst>
      <p:ext uri="{BB962C8B-B14F-4D97-AF65-F5344CB8AC3E}">
        <p14:creationId xmlns:p14="http://schemas.microsoft.com/office/powerpoint/2010/main" val="138495973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1122" name="Rectangle 2"/>
          <p:cNvSpPr>
            <a:spLocks noGrp="1" noChangeArrowheads="1"/>
          </p:cNvSpPr>
          <p:nvPr>
            <p:ph type="title" idx="4294967295"/>
          </p:nvPr>
        </p:nvSpPr>
        <p:spPr>
          <a:xfrm>
            <a:off x="812801" y="457200"/>
            <a:ext cx="9870017" cy="1143000"/>
          </a:xfrm>
        </p:spPr>
        <p:txBody>
          <a:bodyPr/>
          <a:lstStyle/>
          <a:p>
            <a:pPr eaLnBrk="1" hangingPunct="1"/>
            <a:r>
              <a:rPr lang="zh-CN" altLang="en-US" sz="3600" smtClean="0"/>
              <a:t>21世纪: 企业伦理新聚焦</a:t>
            </a:r>
          </a:p>
        </p:txBody>
      </p:sp>
      <p:sp>
        <p:nvSpPr>
          <p:cNvPr id="261123" name="Rectangle 3"/>
          <p:cNvSpPr>
            <a:spLocks noGrp="1" noChangeArrowheads="1"/>
          </p:cNvSpPr>
          <p:nvPr>
            <p:ph type="body" idx="4294967295"/>
          </p:nvPr>
        </p:nvSpPr>
        <p:spPr>
          <a:xfrm>
            <a:off x="914400" y="1981200"/>
            <a:ext cx="10769600" cy="4876800"/>
          </a:xfrm>
        </p:spPr>
        <p:txBody>
          <a:bodyPr/>
          <a:lstStyle/>
          <a:p>
            <a:pPr eaLnBrk="1" hangingPunct="1">
              <a:lnSpc>
                <a:spcPct val="80000"/>
              </a:lnSpc>
            </a:pPr>
            <a:r>
              <a:rPr lang="zh-CN" altLang="en-US" sz="2400" smtClean="0"/>
              <a:t>持续的企业违规问题</a:t>
            </a:r>
          </a:p>
          <a:p>
            <a:pPr lvl="1" eaLnBrk="1" hangingPunct="1">
              <a:lnSpc>
                <a:spcPct val="80000"/>
              </a:lnSpc>
            </a:pPr>
            <a:r>
              <a:rPr lang="zh-CN" altLang="en-US" sz="2400" smtClean="0"/>
              <a:t>公众和政府对提高企业道德标准的需求日益增加</a:t>
            </a:r>
          </a:p>
          <a:p>
            <a:pPr eaLnBrk="1" hangingPunct="1">
              <a:lnSpc>
                <a:spcPct val="80000"/>
              </a:lnSpc>
            </a:pPr>
            <a:r>
              <a:rPr lang="zh-CN" altLang="en-US" sz="2400" smtClean="0"/>
              <a:t>萨班斯-奥克斯法案（Sarbanes-Oxley Act ，2002)</a:t>
            </a:r>
          </a:p>
          <a:p>
            <a:pPr lvl="1" eaLnBrk="1" hangingPunct="1">
              <a:lnSpc>
                <a:spcPct val="80000"/>
              </a:lnSpc>
            </a:pPr>
            <a:r>
              <a:rPr lang="zh-CN" altLang="en-US" sz="2400" smtClean="0"/>
              <a:t>最为深远的道德伦理改革</a:t>
            </a:r>
          </a:p>
          <a:p>
            <a:pPr lvl="1" eaLnBrk="1" hangingPunct="1">
              <a:lnSpc>
                <a:spcPct val="80000"/>
              </a:lnSpc>
            </a:pPr>
            <a:r>
              <a:rPr lang="zh-CN" altLang="en-US" sz="2400" smtClean="0"/>
              <a:t>会计管制增加</a:t>
            </a:r>
          </a:p>
          <a:p>
            <a:pPr eaLnBrk="1" hangingPunct="1">
              <a:lnSpc>
                <a:spcPct val="80000"/>
              </a:lnSpc>
            </a:pPr>
            <a:r>
              <a:rPr lang="zh-CN" altLang="en-US" sz="2400" smtClean="0"/>
              <a:t>联邦组织量刑指南（FSGO ）改革(2004)</a:t>
            </a:r>
          </a:p>
          <a:p>
            <a:pPr lvl="1" eaLnBrk="1" hangingPunct="1">
              <a:lnSpc>
                <a:spcPct val="80000"/>
              </a:lnSpc>
            </a:pPr>
            <a:r>
              <a:rPr lang="zh-CN" altLang="en-US" sz="2400" smtClean="0"/>
              <a:t>要求公司的管理机构熟知公司伦理项目的内容、执行与有效性</a:t>
            </a:r>
          </a:p>
          <a:p>
            <a:pPr eaLnBrk="1" hangingPunct="1">
              <a:lnSpc>
                <a:spcPct val="80000"/>
              </a:lnSpc>
            </a:pPr>
            <a:r>
              <a:rPr lang="zh-CN" altLang="en-US" sz="2400" smtClean="0"/>
              <a:t>公司最大的危险是不能及早发现道德失范行为</a:t>
            </a:r>
          </a:p>
          <a:p>
            <a:pPr eaLnBrk="1" hangingPunct="1">
              <a:lnSpc>
                <a:spcPct val="80000"/>
              </a:lnSpc>
            </a:pPr>
            <a:r>
              <a:rPr lang="zh-CN" altLang="en-US" sz="2400" smtClean="0"/>
              <a:t>资本主义的基本假设饱受争议</a:t>
            </a:r>
          </a:p>
          <a:p>
            <a:pPr lvl="1" eaLnBrk="1" hangingPunct="1">
              <a:lnSpc>
                <a:spcPct val="80000"/>
              </a:lnSpc>
            </a:pPr>
            <a:r>
              <a:rPr lang="zh-CN" altLang="en-US" sz="2400" smtClean="0"/>
              <a:t>人们害怕全球经济衰退和金融危机</a:t>
            </a:r>
          </a:p>
        </p:txBody>
      </p:sp>
    </p:spTree>
    <p:extLst>
      <p:ext uri="{BB962C8B-B14F-4D97-AF65-F5344CB8AC3E}">
        <p14:creationId xmlns:p14="http://schemas.microsoft.com/office/powerpoint/2010/main" val="146846611"/>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1930400" y="381001"/>
            <a:ext cx="8788400" cy="639763"/>
          </a:xfrm>
        </p:spPr>
        <p:txBody>
          <a:bodyPr/>
          <a:lstStyle/>
          <a:p>
            <a:pPr eaLnBrk="1" hangingPunct="1"/>
            <a:r>
              <a:rPr lang="zh-CN" altLang="en-US" sz="3200" smtClean="0">
                <a:solidFill>
                  <a:schemeClr val="tx1"/>
                </a:solidFill>
              </a:rPr>
              <a:t>商学院变革动态</a:t>
            </a:r>
          </a:p>
        </p:txBody>
      </p:sp>
      <p:sp>
        <p:nvSpPr>
          <p:cNvPr id="230403" name="Rectangle 3"/>
          <p:cNvSpPr>
            <a:spLocks noGrp="1" noChangeArrowheads="1"/>
          </p:cNvSpPr>
          <p:nvPr>
            <p:ph type="body" idx="1"/>
          </p:nvPr>
        </p:nvSpPr>
        <p:spPr>
          <a:xfrm>
            <a:off x="1007534" y="1125538"/>
            <a:ext cx="10553700" cy="5257800"/>
          </a:xfrm>
        </p:spPr>
        <p:txBody>
          <a:bodyPr/>
          <a:lstStyle/>
          <a:p>
            <a:pPr eaLnBrk="1" hangingPunct="1">
              <a:lnSpc>
                <a:spcPct val="90000"/>
              </a:lnSpc>
              <a:buFontTx/>
              <a:buNone/>
            </a:pPr>
            <a:r>
              <a:rPr lang="zh-CN" altLang="en-US" sz="2200" smtClean="0">
                <a:latin typeface="宋体" pitchFamily="2" charset="-122"/>
              </a:rPr>
              <a:t>       加州大学的彼得·纳瓦罗（Peter Navarro）教授对世界排名前50位的美国商学院进行研究，发现商学院正进行改革，新特征：</a:t>
            </a:r>
          </a:p>
          <a:p>
            <a:pPr eaLnBrk="1" hangingPunct="1">
              <a:lnSpc>
                <a:spcPct val="90000"/>
              </a:lnSpc>
              <a:buFontTx/>
              <a:buNone/>
            </a:pPr>
            <a:r>
              <a:rPr lang="zh-CN" altLang="en-US" sz="2200" smtClean="0">
                <a:latin typeface="宋体" pitchFamily="2" charset="-122"/>
              </a:rPr>
              <a:t>● 多学科集成：课程建立于一个多学科和综合性解决问题的基础上，而不是孤立的“功能性竖井”（functional silo），使学生更多地在跨学科的通识教育上理解商业。</a:t>
            </a:r>
          </a:p>
          <a:p>
            <a:pPr eaLnBrk="1" hangingPunct="1">
              <a:lnSpc>
                <a:spcPct val="90000"/>
              </a:lnSpc>
              <a:buFontTx/>
              <a:buNone/>
            </a:pPr>
            <a:r>
              <a:rPr lang="zh-CN" altLang="en-US" sz="2200" smtClean="0">
                <a:latin typeface="宋体" pitchFamily="2" charset="-122"/>
              </a:rPr>
              <a:t>● 体验性学习：至少部分地取代或补充传统的“粉笔加演讲”，注重与现实世界中的实际问题相联系，增加实践性的练习，形成以学生为中心的学习环境。</a:t>
            </a:r>
          </a:p>
          <a:p>
            <a:pPr eaLnBrk="1" hangingPunct="1">
              <a:lnSpc>
                <a:spcPct val="90000"/>
              </a:lnSpc>
              <a:buFontTx/>
              <a:buNone/>
            </a:pPr>
            <a:r>
              <a:rPr lang="zh-CN" altLang="en-US" sz="2200" smtClean="0">
                <a:latin typeface="宋体" pitchFamily="2" charset="-122"/>
              </a:rPr>
              <a:t>● 软技能开发：沟通、领导、谈判、创业、团队建设和人际关系技巧，与传统的数据分析、管理工具等同样看重。</a:t>
            </a:r>
          </a:p>
          <a:p>
            <a:pPr eaLnBrk="1" hangingPunct="1">
              <a:lnSpc>
                <a:spcPct val="90000"/>
              </a:lnSpc>
              <a:buFontTx/>
              <a:buNone/>
            </a:pPr>
            <a:r>
              <a:rPr lang="zh-CN" altLang="en-US" sz="2200" smtClean="0">
                <a:latin typeface="宋体" pitchFamily="2" charset="-122"/>
              </a:rPr>
              <a:t>● 全球性的视角和信息技术：在一个技术迅速变化的世界，国家间的贸易、投资与金融日益相互融合与依赖，学生应当对这个世界的新变化有良好的触觉，并培养出相应的世界观。</a:t>
            </a:r>
          </a:p>
          <a:p>
            <a:pPr eaLnBrk="1" hangingPunct="1">
              <a:lnSpc>
                <a:spcPct val="90000"/>
              </a:lnSpc>
              <a:buFontTx/>
              <a:buNone/>
            </a:pPr>
            <a:r>
              <a:rPr lang="zh-CN" altLang="en-US" sz="2200" smtClean="0">
                <a:latin typeface="宋体" pitchFamily="2" charset="-122"/>
              </a:rPr>
              <a:t>● </a:t>
            </a:r>
            <a:r>
              <a:rPr lang="zh-CN" altLang="en-US" sz="2200" b="1" u="sng" smtClean="0">
                <a:latin typeface="宋体" pitchFamily="2" charset="-122"/>
              </a:rPr>
              <a:t>企业伦理和企业社会责任</a:t>
            </a:r>
            <a:r>
              <a:rPr lang="zh-CN" altLang="en-US" sz="2200" b="1" smtClean="0">
                <a:latin typeface="宋体" pitchFamily="2" charset="-122"/>
              </a:rPr>
              <a:t>：</a:t>
            </a:r>
            <a:r>
              <a:rPr lang="zh-CN" altLang="en-US" sz="2200" smtClean="0">
                <a:latin typeface="宋体" pitchFamily="2" charset="-122"/>
              </a:rPr>
              <a:t>在后安然事件的世界，商业道德和企业责任必须置于未来领导者决策的中心位置。</a:t>
            </a:r>
          </a:p>
        </p:txBody>
      </p:sp>
    </p:spTree>
    <p:extLst>
      <p:ext uri="{BB962C8B-B14F-4D97-AF65-F5344CB8AC3E}">
        <p14:creationId xmlns:p14="http://schemas.microsoft.com/office/powerpoint/2010/main" val="30482284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body" idx="1"/>
          </p:nvPr>
        </p:nvSpPr>
        <p:spPr>
          <a:xfrm>
            <a:off x="889000" y="1157968"/>
            <a:ext cx="10515600" cy="4351338"/>
          </a:xfrm>
        </p:spPr>
        <p:txBody>
          <a:bodyPr/>
          <a:lstStyle/>
          <a:p>
            <a:pPr eaLnBrk="1" hangingPunct="1">
              <a:spcBef>
                <a:spcPct val="35000"/>
              </a:spcBef>
            </a:pPr>
            <a:r>
              <a:rPr lang="zh-CN" altLang="zh-CN" sz="2800" dirty="0" smtClean="0">
                <a:latin typeface="黑体" pitchFamily="49" charset="-122"/>
                <a:ea typeface="黑体" pitchFamily="49" charset="-122"/>
              </a:rPr>
              <a:t>Fortune 500</a:t>
            </a:r>
            <a:r>
              <a:rPr lang="zh-CN" sz="2800" dirty="0" smtClean="0">
                <a:latin typeface="黑体" pitchFamily="49" charset="-122"/>
                <a:ea typeface="黑体" pitchFamily="49" charset="-122"/>
              </a:rPr>
              <a:t>强，</a:t>
            </a:r>
            <a:r>
              <a:rPr lang="zh-CN" altLang="zh-CN" sz="2800" dirty="0" smtClean="0">
                <a:latin typeface="黑体" pitchFamily="49" charset="-122"/>
                <a:ea typeface="黑体" pitchFamily="49" charset="-122"/>
              </a:rPr>
              <a:t>90%</a:t>
            </a:r>
            <a:r>
              <a:rPr lang="zh-CN" sz="2800" dirty="0" smtClean="0">
                <a:latin typeface="黑体" pitchFamily="49" charset="-122"/>
                <a:ea typeface="黑体" pitchFamily="49" charset="-122"/>
              </a:rPr>
              <a:t>的公司有成文的伦理守则；</a:t>
            </a:r>
          </a:p>
          <a:p>
            <a:pPr eaLnBrk="1" hangingPunct="1">
              <a:spcBef>
                <a:spcPct val="35000"/>
              </a:spcBef>
            </a:pPr>
            <a:r>
              <a:rPr lang="zh-CN" altLang="zh-CN" sz="2800" dirty="0" smtClean="0">
                <a:latin typeface="黑体" pitchFamily="49" charset="-122"/>
                <a:ea typeface="黑体" pitchFamily="49" charset="-122"/>
              </a:rPr>
              <a:t>60%</a:t>
            </a:r>
            <a:r>
              <a:rPr lang="zh-CN" sz="2800" dirty="0" smtClean="0">
                <a:latin typeface="黑体" pitchFamily="49" charset="-122"/>
                <a:ea typeface="黑体" pitchFamily="49" charset="-122"/>
              </a:rPr>
              <a:t>以上的美国大企业和</a:t>
            </a:r>
            <a:r>
              <a:rPr lang="zh-CN" altLang="zh-CN" sz="2800" dirty="0" smtClean="0">
                <a:latin typeface="黑体" pitchFamily="49" charset="-122"/>
                <a:ea typeface="黑体" pitchFamily="49" charset="-122"/>
              </a:rPr>
              <a:t>50%</a:t>
            </a:r>
            <a:r>
              <a:rPr lang="zh-CN" sz="2800" dirty="0" smtClean="0">
                <a:latin typeface="黑体" pitchFamily="49" charset="-122"/>
                <a:ea typeface="黑体" pitchFamily="49" charset="-122"/>
              </a:rPr>
              <a:t>的欧洲大企业设有企业伦理机构；</a:t>
            </a:r>
          </a:p>
          <a:p>
            <a:pPr eaLnBrk="1" hangingPunct="1">
              <a:spcBef>
                <a:spcPct val="35000"/>
              </a:spcBef>
            </a:pPr>
            <a:r>
              <a:rPr lang="zh-CN" sz="2800" dirty="0" smtClean="0">
                <a:latin typeface="黑体" pitchFamily="49" charset="-122"/>
                <a:ea typeface="黑体" pitchFamily="49" charset="-122"/>
              </a:rPr>
              <a:t>美国制造业和服务业前</a:t>
            </a:r>
            <a:r>
              <a:rPr lang="zh-CN" altLang="zh-CN" sz="2800" dirty="0" smtClean="0">
                <a:latin typeface="黑体" pitchFamily="49" charset="-122"/>
                <a:ea typeface="黑体" pitchFamily="49" charset="-122"/>
              </a:rPr>
              <a:t>1000</a:t>
            </a:r>
            <a:r>
              <a:rPr lang="zh-CN" sz="2800" dirty="0" smtClean="0">
                <a:latin typeface="黑体" pitchFamily="49" charset="-122"/>
                <a:ea typeface="黑体" pitchFamily="49" charset="-122"/>
              </a:rPr>
              <a:t>家企业中，</a:t>
            </a:r>
            <a:r>
              <a:rPr lang="zh-CN" altLang="zh-CN" sz="2800" dirty="0" smtClean="0">
                <a:latin typeface="黑体" pitchFamily="49" charset="-122"/>
                <a:ea typeface="黑体" pitchFamily="49" charset="-122"/>
              </a:rPr>
              <a:t>20%</a:t>
            </a:r>
            <a:r>
              <a:rPr lang="zh-CN" sz="2800" dirty="0" smtClean="0">
                <a:latin typeface="黑体" pitchFamily="49" charset="-122"/>
                <a:ea typeface="黑体" pitchFamily="49" charset="-122"/>
              </a:rPr>
              <a:t>聘有伦理主管；</a:t>
            </a:r>
          </a:p>
          <a:p>
            <a:pPr eaLnBrk="1" hangingPunct="1">
              <a:spcBef>
                <a:spcPct val="35000"/>
              </a:spcBef>
            </a:pPr>
            <a:r>
              <a:rPr lang="zh-CN" altLang="zh-CN" sz="2800" dirty="0" smtClean="0">
                <a:latin typeface="黑体" pitchFamily="49" charset="-122"/>
                <a:ea typeface="黑体" pitchFamily="49" charset="-122"/>
              </a:rPr>
              <a:t>90</a:t>
            </a:r>
            <a:r>
              <a:rPr lang="zh-CN" sz="2800" dirty="0" smtClean="0">
                <a:latin typeface="黑体" pitchFamily="49" charset="-122"/>
                <a:ea typeface="黑体" pitchFamily="49" charset="-122"/>
              </a:rPr>
              <a:t>年代中期，</a:t>
            </a:r>
            <a:r>
              <a:rPr lang="zh-CN" altLang="zh-CN" sz="2800" dirty="0" smtClean="0">
                <a:latin typeface="黑体" pitchFamily="49" charset="-122"/>
                <a:ea typeface="黑体" pitchFamily="49" charset="-122"/>
              </a:rPr>
              <a:t>40%</a:t>
            </a:r>
            <a:r>
              <a:rPr lang="zh-CN" sz="2800" dirty="0" smtClean="0">
                <a:latin typeface="黑体" pitchFamily="49" charset="-122"/>
                <a:ea typeface="黑体" pitchFamily="49" charset="-122"/>
              </a:rPr>
              <a:t>左右的美国企业进行了伦理培训。</a:t>
            </a:r>
          </a:p>
        </p:txBody>
      </p:sp>
      <p:sp>
        <p:nvSpPr>
          <p:cNvPr id="3" name="Rectangle 2"/>
          <p:cNvSpPr txBox="1">
            <a:spLocks noChangeArrowheads="1"/>
          </p:cNvSpPr>
          <p:nvPr/>
        </p:nvSpPr>
        <p:spPr>
          <a:xfrm>
            <a:off x="889000" y="3367312"/>
            <a:ext cx="10515600" cy="227987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45000"/>
              </a:spcBef>
            </a:pPr>
            <a:r>
              <a:rPr lang="zh-CN" altLang="zh-CN" dirty="0" smtClean="0">
                <a:latin typeface="黑体" pitchFamily="49" charset="-122"/>
                <a:ea typeface="黑体" pitchFamily="49" charset="-122"/>
              </a:rPr>
              <a:t>1987</a:t>
            </a:r>
            <a:r>
              <a:rPr lang="zh-CN" dirty="0" smtClean="0">
                <a:latin typeface="黑体" pitchFamily="49" charset="-122"/>
                <a:ea typeface="黑体" pitchFamily="49" charset="-122"/>
              </a:rPr>
              <a:t>年，</a:t>
            </a:r>
            <a:r>
              <a:rPr lang="zh-CN" altLang="zh-CN" dirty="0" smtClean="0">
                <a:latin typeface="黑体" pitchFamily="49" charset="-122"/>
                <a:ea typeface="黑体" pitchFamily="49" charset="-122"/>
              </a:rPr>
              <a:t>John Shad</a:t>
            </a:r>
            <a:r>
              <a:rPr lang="zh-CN" dirty="0" smtClean="0">
                <a:latin typeface="黑体" pitchFamily="49" charset="-122"/>
                <a:ea typeface="黑体" pitchFamily="49" charset="-122"/>
              </a:rPr>
              <a:t>捐款</a:t>
            </a:r>
            <a:r>
              <a:rPr lang="zh-CN" altLang="zh-CN" dirty="0" smtClean="0">
                <a:latin typeface="黑体" pitchFamily="49" charset="-122"/>
                <a:ea typeface="黑体" pitchFamily="49" charset="-122"/>
              </a:rPr>
              <a:t>2000</a:t>
            </a:r>
            <a:r>
              <a:rPr lang="zh-CN" dirty="0" smtClean="0">
                <a:latin typeface="黑体" pitchFamily="49" charset="-122"/>
                <a:ea typeface="黑体" pitchFamily="49" charset="-122"/>
              </a:rPr>
              <a:t>万美元给哈佛商学院，倡议开设“决策与伦理价值”课程，</a:t>
            </a:r>
            <a:r>
              <a:rPr lang="zh-CN" altLang="zh-CN" dirty="0" smtClean="0">
                <a:latin typeface="黑体" pitchFamily="49" charset="-122"/>
                <a:ea typeface="黑体" pitchFamily="49" charset="-122"/>
              </a:rPr>
              <a:t>HBS</a:t>
            </a:r>
            <a:r>
              <a:rPr lang="zh-CN" dirty="0" smtClean="0">
                <a:latin typeface="黑体" pitchFamily="49" charset="-122"/>
                <a:ea typeface="黑体" pitchFamily="49" charset="-122"/>
              </a:rPr>
              <a:t>从</a:t>
            </a:r>
            <a:r>
              <a:rPr lang="zh-CN" altLang="zh-CN" dirty="0" smtClean="0">
                <a:latin typeface="黑体" pitchFamily="49" charset="-122"/>
                <a:ea typeface="黑体" pitchFamily="49" charset="-122"/>
              </a:rPr>
              <a:t>1988</a:t>
            </a:r>
            <a:r>
              <a:rPr lang="zh-CN" dirty="0" smtClean="0">
                <a:latin typeface="黑体" pitchFamily="49" charset="-122"/>
                <a:ea typeface="黑体" pitchFamily="49" charset="-122"/>
              </a:rPr>
              <a:t>年起开设；</a:t>
            </a:r>
          </a:p>
          <a:p>
            <a:pPr>
              <a:spcBef>
                <a:spcPct val="45000"/>
              </a:spcBef>
            </a:pPr>
            <a:r>
              <a:rPr lang="zh-CN" dirty="0" smtClean="0">
                <a:latin typeface="黑体" pitchFamily="49" charset="-122"/>
                <a:ea typeface="黑体" pitchFamily="49" charset="-122"/>
              </a:rPr>
              <a:t>截止</a:t>
            </a:r>
            <a:r>
              <a:rPr lang="zh-CN" altLang="zh-CN" dirty="0" smtClean="0">
                <a:latin typeface="黑体" pitchFamily="49" charset="-122"/>
                <a:ea typeface="黑体" pitchFamily="49" charset="-122"/>
              </a:rPr>
              <a:t>1993</a:t>
            </a:r>
            <a:r>
              <a:rPr lang="zh-CN" dirty="0" smtClean="0">
                <a:latin typeface="黑体" pitchFamily="49" charset="-122"/>
                <a:ea typeface="黑体" pitchFamily="49" charset="-122"/>
              </a:rPr>
              <a:t>年，美国</a:t>
            </a:r>
            <a:r>
              <a:rPr lang="zh-CN" altLang="zh-CN" dirty="0" smtClean="0">
                <a:latin typeface="黑体" pitchFamily="49" charset="-122"/>
                <a:ea typeface="黑体" pitchFamily="49" charset="-122"/>
              </a:rPr>
              <a:t>90%</a:t>
            </a:r>
            <a:r>
              <a:rPr lang="zh-CN" dirty="0" smtClean="0">
                <a:latin typeface="黑体" pitchFamily="49" charset="-122"/>
                <a:ea typeface="黑体" pitchFamily="49" charset="-122"/>
              </a:rPr>
              <a:t>的商学院开设了企业伦理方面的课程；</a:t>
            </a:r>
          </a:p>
          <a:p>
            <a:pPr>
              <a:spcBef>
                <a:spcPct val="45000"/>
              </a:spcBef>
            </a:pPr>
            <a:r>
              <a:rPr lang="zh-CN" altLang="zh-CN" dirty="0" smtClean="0">
                <a:latin typeface="黑体" pitchFamily="49" charset="-122"/>
                <a:ea typeface="黑体" pitchFamily="49" charset="-122"/>
              </a:rPr>
              <a:t>80</a:t>
            </a:r>
            <a:r>
              <a:rPr lang="zh-CN" dirty="0" smtClean="0">
                <a:latin typeface="黑体" pitchFamily="49" charset="-122"/>
                <a:ea typeface="黑体" pitchFamily="49" charset="-122"/>
              </a:rPr>
              <a:t>年代以来，企业伦理学方面的研究机构、出版物在美国、加拿大、欧洲、南美、中东、日本、韩国纷纷问世。</a:t>
            </a:r>
          </a:p>
        </p:txBody>
      </p:sp>
    </p:spTree>
    <p:extLst>
      <p:ext uri="{BB962C8B-B14F-4D97-AF65-F5344CB8AC3E}">
        <p14:creationId xmlns:p14="http://schemas.microsoft.com/office/powerpoint/2010/main" val="20663379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609600" y="652010"/>
            <a:ext cx="10972800" cy="868362"/>
          </a:xfrm>
        </p:spPr>
        <p:txBody>
          <a:bodyPr>
            <a:normAutofit/>
          </a:bodyPr>
          <a:lstStyle/>
          <a:p>
            <a:pPr eaLnBrk="1" hangingPunct="1"/>
            <a:r>
              <a:rPr lang="zh-CN" altLang="zh-CN" sz="3600" dirty="0" smtClean="0"/>
              <a:t>《</a:t>
            </a:r>
            <a:r>
              <a:rPr lang="zh-CN" sz="3600" dirty="0" smtClean="0"/>
              <a:t>中国</a:t>
            </a:r>
            <a:r>
              <a:rPr lang="zh-CN" altLang="zh-CN" sz="3600" dirty="0" smtClean="0"/>
              <a:t>MBA</a:t>
            </a:r>
            <a:r>
              <a:rPr lang="zh-CN" sz="3600" dirty="0" smtClean="0"/>
              <a:t>教育西湖宣言</a:t>
            </a:r>
            <a:r>
              <a:rPr lang="zh-CN" altLang="zh-CN" sz="3600" dirty="0" smtClean="0"/>
              <a:t>》</a:t>
            </a:r>
          </a:p>
        </p:txBody>
      </p:sp>
      <p:sp>
        <p:nvSpPr>
          <p:cNvPr id="233475" name="Rectangle 3"/>
          <p:cNvSpPr>
            <a:spLocks noGrp="1" noChangeArrowheads="1"/>
          </p:cNvSpPr>
          <p:nvPr>
            <p:ph type="body" idx="1"/>
          </p:nvPr>
        </p:nvSpPr>
        <p:spPr>
          <a:xfrm>
            <a:off x="667657" y="2068285"/>
            <a:ext cx="10972800" cy="4343400"/>
          </a:xfrm>
        </p:spPr>
        <p:txBody>
          <a:bodyPr/>
          <a:lstStyle/>
          <a:p>
            <a:pPr eaLnBrk="1" hangingPunct="1">
              <a:lnSpc>
                <a:spcPct val="90000"/>
              </a:lnSpc>
              <a:buFontTx/>
              <a:buNone/>
            </a:pPr>
            <a:r>
              <a:rPr lang="zh-CN" altLang="en-US" dirty="0" smtClean="0"/>
              <a:t>         “我国MBA教育承担着为中国经济与社会发展培养管理人才的历史使命，在国家现代化建设中扮演着日益重要的角色。我国MBA教育以科学发展观为指导，以推进构建和谐社会为目标，秉持可持续发展的理念，强调管理学院（商学院）所应承担的社会责任，并倡导将社会责任教育融入MBA教育全过程。”</a:t>
            </a:r>
          </a:p>
          <a:p>
            <a:pPr algn="r" eaLnBrk="1" hangingPunct="1">
              <a:lnSpc>
                <a:spcPct val="90000"/>
              </a:lnSpc>
              <a:buFontTx/>
              <a:buNone/>
            </a:pPr>
            <a:r>
              <a:rPr lang="zh-CN" altLang="en-US" dirty="0" smtClean="0"/>
              <a:t>2006年12月</a:t>
            </a:r>
          </a:p>
        </p:txBody>
      </p:sp>
    </p:spTree>
    <p:extLst>
      <p:ext uri="{BB962C8B-B14F-4D97-AF65-F5344CB8AC3E}">
        <p14:creationId xmlns:p14="http://schemas.microsoft.com/office/powerpoint/2010/main" val="3873997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导言</a:t>
            </a:r>
            <a:endParaRPr lang="zh-CN" altLang="en-US" dirty="0"/>
          </a:p>
        </p:txBody>
      </p:sp>
      <p:grpSp>
        <p:nvGrpSpPr>
          <p:cNvPr id="4" name="组合 3"/>
          <p:cNvGrpSpPr/>
          <p:nvPr/>
        </p:nvGrpSpPr>
        <p:grpSpPr>
          <a:xfrm>
            <a:off x="1762793" y="2373803"/>
            <a:ext cx="2002652" cy="1980485"/>
            <a:chOff x="2496140" y="1973942"/>
            <a:chExt cx="3933369" cy="3889831"/>
          </a:xfrm>
        </p:grpSpPr>
        <p:grpSp>
          <p:nvGrpSpPr>
            <p:cNvPr id="5" name="组合 4"/>
            <p:cNvGrpSpPr/>
            <p:nvPr/>
          </p:nvGrpSpPr>
          <p:grpSpPr>
            <a:xfrm>
              <a:off x="2496140" y="1973942"/>
              <a:ext cx="3933369" cy="3889831"/>
              <a:chOff x="2496140" y="1973942"/>
              <a:chExt cx="3933369" cy="3889831"/>
            </a:xfrm>
          </p:grpSpPr>
          <p:sp>
            <p:nvSpPr>
              <p:cNvPr id="7" name="梯形 6"/>
              <p:cNvSpPr/>
              <p:nvPr/>
            </p:nvSpPr>
            <p:spPr>
              <a:xfrm>
                <a:off x="2510653" y="1973943"/>
                <a:ext cx="3889828" cy="740229"/>
              </a:xfrm>
              <a:prstGeom prst="trapezoid">
                <a:avLst>
                  <a:gd name="adj" fmla="val 97058"/>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梯形 7"/>
              <p:cNvSpPr/>
              <p:nvPr/>
            </p:nvSpPr>
            <p:spPr>
              <a:xfrm rot="5400000">
                <a:off x="4099966" y="3548744"/>
                <a:ext cx="3889828" cy="740229"/>
              </a:xfrm>
              <a:prstGeom prst="trapezoid">
                <a:avLst>
                  <a:gd name="adj" fmla="val 97058"/>
                </a:avLst>
              </a:prstGeom>
              <a:solidFill>
                <a:srgbClr val="558A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梯形 8"/>
              <p:cNvSpPr/>
              <p:nvPr/>
            </p:nvSpPr>
            <p:spPr>
              <a:xfrm flipV="1">
                <a:off x="2539681" y="5123544"/>
                <a:ext cx="3889828" cy="740229"/>
              </a:xfrm>
              <a:prstGeom prst="trapezoid">
                <a:avLst>
                  <a:gd name="adj" fmla="val 97058"/>
                </a:avLst>
              </a:prstGeom>
              <a:solidFill>
                <a:srgbClr val="C64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梯形 9"/>
              <p:cNvSpPr/>
              <p:nvPr/>
            </p:nvSpPr>
            <p:spPr>
              <a:xfrm rot="16200000">
                <a:off x="935855" y="3548744"/>
                <a:ext cx="3889828" cy="740229"/>
              </a:xfrm>
              <a:prstGeom prst="trapezoid">
                <a:avLst>
                  <a:gd name="adj" fmla="val 97058"/>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flipH="1" flipV="1">
                <a:off x="2502713" y="1967369"/>
                <a:ext cx="741600" cy="754746"/>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flipH="1">
                <a:off x="5428020" y="1979967"/>
                <a:ext cx="246743" cy="740230"/>
              </a:xfrm>
              <a:prstGeom prst="rtTriangle">
                <a:avLst/>
              </a:prstGeom>
              <a:solidFill>
                <a:srgbClr val="C4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rot="16200000" flipV="1">
                <a:off x="5928765" y="4624032"/>
                <a:ext cx="246743" cy="740230"/>
              </a:xfrm>
              <a:prstGeom prst="rtTriangle">
                <a:avLst/>
              </a:prstGeom>
              <a:solidFill>
                <a:srgbClr val="3C6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flipV="1">
                <a:off x="3250884" y="5123543"/>
                <a:ext cx="246743" cy="740230"/>
              </a:xfrm>
              <a:prstGeom prst="rtTriangle">
                <a:avLst/>
              </a:prstGeom>
              <a:solidFill>
                <a:srgbClr val="94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4"/>
              <p:cNvSpPr/>
              <p:nvPr/>
            </p:nvSpPr>
            <p:spPr>
              <a:xfrm rot="5400000" flipV="1">
                <a:off x="2764655" y="2467429"/>
                <a:ext cx="246743" cy="740230"/>
              </a:xfrm>
              <a:prstGeom prst="rtTriangle">
                <a:avLst/>
              </a:prstGeom>
              <a:solidFill>
                <a:srgbClr val="B8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六角星 5"/>
            <p:cNvSpPr/>
            <p:nvPr/>
          </p:nvSpPr>
          <p:spPr>
            <a:xfrm>
              <a:off x="3594088" y="3050121"/>
              <a:ext cx="1737473" cy="1737473"/>
            </a:xfrm>
            <a:prstGeom prst="star6">
              <a:avLst>
                <a:gd name="adj" fmla="val 23157"/>
                <a:gd name="hf" fmla="val 115470"/>
              </a:avLst>
            </a:prstGeom>
            <a:noFill/>
            <a:ln w="762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3736417" y="2756590"/>
            <a:ext cx="2236510" cy="1015663"/>
          </a:xfrm>
          <a:prstGeom prst="rect">
            <a:avLst/>
          </a:prstGeom>
          <a:noFill/>
        </p:spPr>
        <p:txBody>
          <a:bodyPr wrap="none" rtlCol="0">
            <a:spAutoFit/>
          </a:bodyPr>
          <a:lstStyle/>
          <a:p>
            <a:r>
              <a:rPr lang="en-US" altLang="zh-CN" sz="6000" dirty="0" smtClean="0">
                <a:solidFill>
                  <a:srgbClr val="FF7300"/>
                </a:solidFill>
              </a:rPr>
              <a:t>Part 4</a:t>
            </a:r>
            <a:endParaRPr lang="zh-CN" altLang="en-US" sz="6000" dirty="0">
              <a:solidFill>
                <a:srgbClr val="FF7300"/>
              </a:solidFill>
            </a:endParaRPr>
          </a:p>
        </p:txBody>
      </p:sp>
      <p:sp>
        <p:nvSpPr>
          <p:cNvPr id="17" name="矩形 16"/>
          <p:cNvSpPr/>
          <p:nvPr/>
        </p:nvSpPr>
        <p:spPr>
          <a:xfrm>
            <a:off x="3896074" y="3739027"/>
            <a:ext cx="2242922"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smtClean="0">
                <a:ln>
                  <a:noFill/>
                </a:ln>
                <a:solidFill>
                  <a:schemeClr val="tx1">
                    <a:lumMod val="50000"/>
                    <a:lumOff val="50000"/>
                  </a:schemeClr>
                </a:solidFill>
                <a:effectLst/>
                <a:uLnTx/>
                <a:uFillTx/>
                <a:latin typeface="+mn-lt"/>
                <a:ea typeface="+mn-ea"/>
              </a:rPr>
              <a:t>分析框架</a:t>
            </a:r>
            <a:endParaRPr kumimoji="0" lang="en-US" altLang="zh-CN" sz="4000" b="1" i="0" u="none" strike="noStrike" kern="1200" cap="none" spc="0" normalizeH="0" baseline="0" noProof="0" dirty="0" smtClean="0">
              <a:ln>
                <a:noFill/>
              </a:ln>
              <a:solidFill>
                <a:schemeClr val="tx1">
                  <a:lumMod val="50000"/>
                  <a:lumOff val="50000"/>
                </a:schemeClr>
              </a:solidFill>
              <a:effectLst/>
              <a:uLnTx/>
              <a:uFillTx/>
              <a:latin typeface="+mn-lt"/>
              <a:ea typeface="+mn-ea"/>
            </a:endParaRPr>
          </a:p>
        </p:txBody>
      </p:sp>
    </p:spTree>
    <p:extLst>
      <p:ext uri="{BB962C8B-B14F-4D97-AF65-F5344CB8AC3E}">
        <p14:creationId xmlns:p14="http://schemas.microsoft.com/office/powerpoint/2010/main" val="1468945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200151" y="620713"/>
            <a:ext cx="9385300" cy="754062"/>
          </a:xfrm>
        </p:spPr>
        <p:txBody>
          <a:bodyPr/>
          <a:lstStyle/>
          <a:p>
            <a:pPr algn="ctr"/>
            <a:r>
              <a:rPr lang="zh-CN" altLang="en-US" sz="4000" smtClean="0"/>
              <a:t>案例分析</a:t>
            </a:r>
          </a:p>
        </p:txBody>
      </p:sp>
      <p:sp>
        <p:nvSpPr>
          <p:cNvPr id="41987" name="Rectangle 3"/>
          <p:cNvSpPr>
            <a:spLocks noGrp="1" noChangeArrowheads="1"/>
          </p:cNvSpPr>
          <p:nvPr>
            <p:ph type="body" idx="1"/>
          </p:nvPr>
        </p:nvSpPr>
        <p:spPr/>
        <p:txBody>
          <a:bodyPr/>
          <a:lstStyle/>
          <a:p>
            <a:pPr>
              <a:lnSpc>
                <a:spcPct val="80000"/>
              </a:lnSpc>
            </a:pPr>
            <a:r>
              <a:rPr lang="zh-CN" altLang="en-US" sz="3600" smtClean="0"/>
              <a:t>齐二药事件</a:t>
            </a:r>
          </a:p>
          <a:p>
            <a:pPr>
              <a:lnSpc>
                <a:spcPct val="80000"/>
              </a:lnSpc>
            </a:pPr>
            <a:r>
              <a:rPr lang="zh-CN" altLang="en-US" sz="3600" smtClean="0"/>
              <a:t>南京冠生园陈馅月饼</a:t>
            </a:r>
          </a:p>
          <a:p>
            <a:pPr>
              <a:lnSpc>
                <a:spcPct val="80000"/>
              </a:lnSpc>
            </a:pPr>
            <a:endParaRPr lang="zh-CN" altLang="en-US" sz="4800" smtClean="0"/>
          </a:p>
          <a:p>
            <a:pPr lvl="1">
              <a:lnSpc>
                <a:spcPct val="80000"/>
              </a:lnSpc>
            </a:pPr>
            <a:r>
              <a:rPr lang="zh-CN" altLang="en-US" sz="3200" smtClean="0"/>
              <a:t>1.涉及哪些利益相关者及其权益？</a:t>
            </a:r>
          </a:p>
          <a:p>
            <a:pPr lvl="1">
              <a:lnSpc>
                <a:spcPct val="80000"/>
              </a:lnSpc>
            </a:pPr>
            <a:r>
              <a:rPr lang="zh-CN" altLang="en-US" sz="3200" smtClean="0"/>
              <a:t>2.各负有哪些道德责任？</a:t>
            </a:r>
          </a:p>
        </p:txBody>
      </p:sp>
    </p:spTree>
    <p:extLst>
      <p:ext uri="{BB962C8B-B14F-4D97-AF65-F5344CB8AC3E}">
        <p14:creationId xmlns:p14="http://schemas.microsoft.com/office/powerpoint/2010/main" val="947624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829432" y="418648"/>
            <a:ext cx="10593916" cy="938213"/>
          </a:xfrm>
        </p:spPr>
        <p:txBody>
          <a:bodyPr/>
          <a:lstStyle/>
          <a:p>
            <a:pPr algn="ctr" eaLnBrk="1" hangingPunct="1"/>
            <a:r>
              <a:rPr lang="zh-CN" altLang="en-US" sz="3900" b="1" dirty="0" smtClean="0"/>
              <a:t>利益相关者（</a:t>
            </a:r>
            <a:r>
              <a:rPr lang="zh-CN" altLang="en-US" sz="3900" b="1" dirty="0" smtClean="0">
                <a:latin typeface="Times New Roman" pitchFamily="18" charset="0"/>
              </a:rPr>
              <a:t>stakeholder</a:t>
            </a:r>
            <a:r>
              <a:rPr lang="zh-CN" altLang="en-US" sz="3900" b="1" dirty="0" smtClean="0"/>
              <a:t>）</a:t>
            </a:r>
            <a:r>
              <a:rPr lang="zh-CN" altLang="en-US" b="1" dirty="0" smtClean="0"/>
              <a:t> </a:t>
            </a:r>
          </a:p>
        </p:txBody>
      </p:sp>
      <p:sp>
        <p:nvSpPr>
          <p:cNvPr id="40963" name="Rectangle 3"/>
          <p:cNvSpPr>
            <a:spLocks noGrp="1" noChangeArrowheads="1"/>
          </p:cNvSpPr>
          <p:nvPr>
            <p:ph type="body" idx="4294967295"/>
          </p:nvPr>
        </p:nvSpPr>
        <p:spPr>
          <a:xfrm>
            <a:off x="725713" y="1378857"/>
            <a:ext cx="10972801" cy="5254172"/>
          </a:xfrm>
        </p:spPr>
        <p:txBody>
          <a:bodyPr>
            <a:normAutofit fontScale="77500" lnSpcReduction="20000"/>
          </a:bodyPr>
          <a:lstStyle/>
          <a:p>
            <a:pPr eaLnBrk="1" hangingPunct="1">
              <a:lnSpc>
                <a:spcPct val="120000"/>
              </a:lnSpc>
              <a:buFont typeface="Wingdings" pitchFamily="2" charset="2"/>
              <a:buNone/>
            </a:pPr>
            <a:r>
              <a:rPr lang="zh-CN" altLang="en-US" sz="3200" dirty="0" smtClean="0"/>
              <a:t>   利益相关者是指可能对组织的决策、政策、活动和目标施加影响或可能受组织的决策、政策、活动影响的所有个人和群体。</a:t>
            </a:r>
            <a:endParaRPr lang="en-US" altLang="zh-CN" sz="3200" dirty="0" smtClean="0"/>
          </a:p>
          <a:p>
            <a:pPr eaLnBrk="1" hangingPunct="1">
              <a:lnSpc>
                <a:spcPct val="120000"/>
              </a:lnSpc>
              <a:buFont typeface="Wingdings" pitchFamily="2" charset="2"/>
              <a:buNone/>
            </a:pPr>
            <a:endParaRPr lang="en-US" altLang="zh-CN" sz="2800" dirty="0" smtClean="0"/>
          </a:p>
          <a:p>
            <a:pPr eaLnBrk="1" hangingPunct="1">
              <a:lnSpc>
                <a:spcPct val="120000"/>
              </a:lnSpc>
              <a:buFont typeface="Wingdings" pitchFamily="2" charset="2"/>
              <a:buNone/>
            </a:pPr>
            <a:r>
              <a:rPr lang="en-US" altLang="zh-CN" sz="2800" dirty="0" smtClean="0"/>
              <a:t>Stake</a:t>
            </a:r>
            <a:r>
              <a:rPr lang="zh-CN" altLang="en-US" sz="2800" dirty="0" smtClean="0"/>
              <a:t>的三层含义：</a:t>
            </a:r>
            <a:endParaRPr lang="en-US" altLang="zh-CN" sz="2800" dirty="0" smtClean="0"/>
          </a:p>
          <a:p>
            <a:pPr eaLnBrk="1" hangingPunct="1">
              <a:lnSpc>
                <a:spcPct val="120000"/>
              </a:lnSpc>
              <a:buFont typeface="Wingdings" pitchFamily="2" charset="2"/>
              <a:buNone/>
            </a:pPr>
            <a:r>
              <a:rPr lang="zh-CN" altLang="en-US" sz="2400" dirty="0" smtClean="0"/>
              <a:t>（</a:t>
            </a:r>
            <a:r>
              <a:rPr lang="en-US" altLang="zh-CN" sz="2400" dirty="0" smtClean="0"/>
              <a:t>1）</a:t>
            </a:r>
            <a:r>
              <a:rPr lang="zh-CN" altLang="en-US" sz="2400" dirty="0" smtClean="0"/>
              <a:t>利益（</a:t>
            </a:r>
            <a:r>
              <a:rPr lang="en-US" altLang="zh-CN" sz="2400" dirty="0" err="1" smtClean="0"/>
              <a:t>inserest</a:t>
            </a:r>
            <a:r>
              <a:rPr lang="en-US" altLang="zh-CN" sz="2400" dirty="0" smtClean="0"/>
              <a:t>）</a:t>
            </a:r>
          </a:p>
          <a:p>
            <a:pPr eaLnBrk="1" hangingPunct="1">
              <a:lnSpc>
                <a:spcPct val="120000"/>
              </a:lnSpc>
              <a:buFont typeface="Wingdings" pitchFamily="2" charset="2"/>
              <a:buNone/>
            </a:pPr>
            <a:r>
              <a:rPr lang="zh-CN" altLang="en-US" sz="2400" dirty="0" smtClean="0"/>
              <a:t>（</a:t>
            </a:r>
            <a:r>
              <a:rPr lang="en-US" altLang="zh-CN" sz="2400" dirty="0" smtClean="0"/>
              <a:t>2）</a:t>
            </a:r>
            <a:r>
              <a:rPr lang="zh-CN" altLang="en-US" sz="2400" dirty="0" smtClean="0"/>
              <a:t>权利（</a:t>
            </a:r>
            <a:r>
              <a:rPr lang="en-US" altLang="zh-CN" sz="2400" dirty="0" smtClean="0"/>
              <a:t>right）</a:t>
            </a:r>
          </a:p>
          <a:p>
            <a:pPr eaLnBrk="1" hangingPunct="1">
              <a:lnSpc>
                <a:spcPct val="120000"/>
              </a:lnSpc>
              <a:buFont typeface="Wingdings" pitchFamily="2" charset="2"/>
              <a:buNone/>
            </a:pPr>
            <a:r>
              <a:rPr lang="zh-CN" altLang="en-US" sz="2400" dirty="0" smtClean="0"/>
              <a:t>（</a:t>
            </a:r>
            <a:r>
              <a:rPr lang="en-US" altLang="zh-CN" sz="2400" dirty="0" smtClean="0"/>
              <a:t>3）</a:t>
            </a:r>
            <a:r>
              <a:rPr lang="zh-CN" altLang="en-US" sz="2400" dirty="0" smtClean="0"/>
              <a:t>所有权（</a:t>
            </a:r>
            <a:r>
              <a:rPr lang="en-US" altLang="zh-CN" sz="2400" dirty="0" smtClean="0"/>
              <a:t>ownership）</a:t>
            </a:r>
          </a:p>
          <a:p>
            <a:pPr eaLnBrk="1" hangingPunct="1">
              <a:lnSpc>
                <a:spcPct val="120000"/>
              </a:lnSpc>
              <a:buFont typeface="Wingdings" pitchFamily="2" charset="2"/>
              <a:buNone/>
            </a:pPr>
            <a:endParaRPr lang="en-US" altLang="zh-CN" sz="2400" dirty="0"/>
          </a:p>
          <a:p>
            <a:pPr eaLnBrk="1" hangingPunct="1">
              <a:lnSpc>
                <a:spcPct val="120000"/>
              </a:lnSpc>
              <a:buFont typeface="Wingdings" pitchFamily="2" charset="2"/>
              <a:buNone/>
            </a:pPr>
            <a:r>
              <a:rPr lang="zh-CN" altLang="en-US" sz="2400" dirty="0" smtClean="0"/>
              <a:t>利益相关者理论的两大理论基础：</a:t>
            </a:r>
            <a:endParaRPr lang="en-US" altLang="zh-CN" sz="2400" dirty="0" smtClean="0"/>
          </a:p>
          <a:p>
            <a:pPr>
              <a:lnSpc>
                <a:spcPct val="110000"/>
              </a:lnSpc>
              <a:buNone/>
            </a:pPr>
            <a:r>
              <a:rPr lang="zh-CN" altLang="en-US" sz="2400" dirty="0" smtClean="0"/>
              <a:t>（</a:t>
            </a:r>
            <a:r>
              <a:rPr lang="en-US" altLang="zh-CN" sz="2400" dirty="0" smtClean="0">
                <a:sym typeface="Wingdings" panose="05000000000000000000" pitchFamily="2" charset="2"/>
              </a:rPr>
              <a:t>1）</a:t>
            </a:r>
            <a:r>
              <a:rPr lang="zh-CN" altLang="en-US" sz="2400" dirty="0" smtClean="0">
                <a:sym typeface="Wingdings" panose="05000000000000000000" pitchFamily="2" charset="2"/>
              </a:rPr>
              <a:t>契约理论：企业是一组契约</a:t>
            </a:r>
            <a:r>
              <a:rPr lang="zh-CN" altLang="en-US" sz="2400" dirty="0">
                <a:sym typeface="Wingdings" panose="05000000000000000000" pitchFamily="2" charset="2"/>
              </a:rPr>
              <a:t>，是利益相关者之间</a:t>
            </a:r>
            <a:r>
              <a:rPr lang="zh-CN" altLang="en-US" sz="2400" dirty="0" smtClean="0">
                <a:sym typeface="Wingdings" panose="05000000000000000000" pitchFamily="2" charset="2"/>
              </a:rPr>
              <a:t>的一系列多边契约。为了保证契约的公平和公正，契约各方都有平等谈判的权利，以确保所有当事人的利益至少能够被照顾到。</a:t>
            </a:r>
            <a:endParaRPr lang="en-US" altLang="zh-CN" sz="2400" dirty="0" smtClean="0">
              <a:sym typeface="Wingdings" panose="05000000000000000000" pitchFamily="2" charset="2"/>
            </a:endParaRPr>
          </a:p>
          <a:p>
            <a:pPr>
              <a:lnSpc>
                <a:spcPct val="110000"/>
              </a:lnSpc>
              <a:buNone/>
            </a:pPr>
            <a:r>
              <a:rPr lang="zh-CN" altLang="en-US" sz="2400" dirty="0" smtClean="0">
                <a:sym typeface="Wingdings" panose="05000000000000000000" pitchFamily="2" charset="2"/>
              </a:rPr>
              <a:t>（</a:t>
            </a:r>
            <a:r>
              <a:rPr lang="en-US" altLang="zh-CN" sz="2400" dirty="0" smtClean="0">
                <a:sym typeface="Wingdings" panose="05000000000000000000" pitchFamily="2" charset="2"/>
              </a:rPr>
              <a:t>2）</a:t>
            </a:r>
            <a:r>
              <a:rPr lang="zh-CN" altLang="en-US" sz="2400" dirty="0" smtClean="0">
                <a:sym typeface="Wingdings" panose="05000000000000000000" pitchFamily="2" charset="2"/>
              </a:rPr>
              <a:t>产权理论：从多元理论（多元个体判断）的角度来重新定义产权概念，这种产权关系赋予不同群体各自不同的利益。</a:t>
            </a:r>
            <a:endParaRPr lang="en-US" altLang="zh-CN" sz="2400" dirty="0" smtClean="0"/>
          </a:p>
          <a:p>
            <a:pPr eaLnBrk="1" hangingPunct="1">
              <a:buFont typeface="Wingdings" pitchFamily="2" charset="2"/>
              <a:buNone/>
            </a:pPr>
            <a:endParaRPr lang="zh-CN" altLang="en-US" sz="3200" dirty="0" smtClean="0"/>
          </a:p>
        </p:txBody>
      </p:sp>
    </p:spTree>
    <p:extLst>
      <p:ext uri="{BB962C8B-B14F-4D97-AF65-F5344CB8AC3E}">
        <p14:creationId xmlns:p14="http://schemas.microsoft.com/office/powerpoint/2010/main" val="2857520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等腰三角形 40"/>
          <p:cNvSpPr>
            <a:spLocks noChangeArrowheads="1"/>
          </p:cNvSpPr>
          <p:nvPr/>
        </p:nvSpPr>
        <p:spPr bwMode="auto">
          <a:xfrm rot="-2900030">
            <a:off x="3817937" y="1293813"/>
            <a:ext cx="765175" cy="914400"/>
          </a:xfrm>
          <a:prstGeom prst="triangle">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3075" name="等腰三角形 41"/>
          <p:cNvSpPr>
            <a:spLocks noChangeArrowheads="1"/>
          </p:cNvSpPr>
          <p:nvPr/>
        </p:nvSpPr>
        <p:spPr bwMode="auto">
          <a:xfrm rot="-8120658">
            <a:off x="3925888" y="4873625"/>
            <a:ext cx="765175" cy="914400"/>
          </a:xfrm>
          <a:prstGeom prst="triangle">
            <a:avLst>
              <a:gd name="adj" fmla="val 50000"/>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3076" name="等腰三角形 42"/>
          <p:cNvSpPr>
            <a:spLocks noChangeArrowheads="1"/>
          </p:cNvSpPr>
          <p:nvPr/>
        </p:nvSpPr>
        <p:spPr bwMode="auto">
          <a:xfrm rot="3026884">
            <a:off x="7485062" y="1290638"/>
            <a:ext cx="765175" cy="914400"/>
          </a:xfrm>
          <a:prstGeom prst="triangle">
            <a:avLst>
              <a:gd name="adj" fmla="val 50000"/>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3077" name="等腰三角形 43"/>
          <p:cNvSpPr>
            <a:spLocks noChangeArrowheads="1"/>
          </p:cNvSpPr>
          <p:nvPr/>
        </p:nvSpPr>
        <p:spPr bwMode="auto">
          <a:xfrm rot="7573868">
            <a:off x="7696200" y="4689476"/>
            <a:ext cx="765175" cy="91440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3079" name="文本框 57"/>
          <p:cNvSpPr>
            <a:spLocks noChangeArrowheads="1"/>
          </p:cNvSpPr>
          <p:nvPr/>
        </p:nvSpPr>
        <p:spPr bwMode="auto">
          <a:xfrm>
            <a:off x="1616074" y="839788"/>
            <a:ext cx="164964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charset="0"/>
              <a:buNone/>
            </a:pPr>
            <a:r>
              <a:rPr lang="zh-CN" altLang="en-US" sz="3600" b="1" dirty="0" smtClean="0">
                <a:solidFill>
                  <a:srgbClr val="7F7F7F"/>
                </a:solidFill>
                <a:latin typeface="Calibri" pitchFamily="34" charset="0"/>
                <a:sym typeface="宋体" pitchFamily="2" charset="-122"/>
              </a:rPr>
              <a:t>重要性</a:t>
            </a:r>
            <a:endParaRPr lang="zh-CN" altLang="en-US" sz="3600" b="1" dirty="0">
              <a:solidFill>
                <a:srgbClr val="7F7F7F"/>
              </a:solidFill>
              <a:latin typeface="Calibri" pitchFamily="34" charset="0"/>
              <a:sym typeface="宋体" pitchFamily="2" charset="-122"/>
            </a:endParaRPr>
          </a:p>
        </p:txBody>
      </p:sp>
      <p:sp>
        <p:nvSpPr>
          <p:cNvPr id="3081" name="文本框 59"/>
          <p:cNvSpPr>
            <a:spLocks noChangeArrowheads="1"/>
          </p:cNvSpPr>
          <p:nvPr/>
        </p:nvSpPr>
        <p:spPr bwMode="auto">
          <a:xfrm>
            <a:off x="1421712" y="5758462"/>
            <a:ext cx="218292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charset="0"/>
              <a:buNone/>
            </a:pPr>
            <a:r>
              <a:rPr lang="zh-CN" altLang="en-US" sz="3600" b="1" dirty="0" smtClean="0">
                <a:solidFill>
                  <a:srgbClr val="7F7F7F"/>
                </a:solidFill>
                <a:latin typeface="Calibri" pitchFamily="34" charset="0"/>
                <a:sym typeface="宋体" pitchFamily="2" charset="-122"/>
              </a:rPr>
              <a:t>相关概念</a:t>
            </a:r>
            <a:endParaRPr lang="zh-CN" altLang="en-US" sz="3600" b="1" dirty="0">
              <a:solidFill>
                <a:srgbClr val="7F7F7F"/>
              </a:solidFill>
              <a:latin typeface="Calibri" pitchFamily="34" charset="0"/>
              <a:sym typeface="宋体" pitchFamily="2" charset="-122"/>
            </a:endParaRPr>
          </a:p>
        </p:txBody>
      </p:sp>
      <p:sp>
        <p:nvSpPr>
          <p:cNvPr id="3083" name="文本框 61"/>
          <p:cNvSpPr>
            <a:spLocks noChangeArrowheads="1"/>
          </p:cNvSpPr>
          <p:nvPr/>
        </p:nvSpPr>
        <p:spPr bwMode="auto">
          <a:xfrm>
            <a:off x="8463796" y="765483"/>
            <a:ext cx="24949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charset="0"/>
              <a:buNone/>
            </a:pPr>
            <a:r>
              <a:rPr lang="zh-CN" altLang="en-US" sz="3600" b="1" dirty="0" smtClean="0">
                <a:solidFill>
                  <a:srgbClr val="7F7F7F"/>
                </a:solidFill>
                <a:latin typeface="Calibri" pitchFamily="34" charset="0"/>
                <a:sym typeface="宋体" pitchFamily="2" charset="-122"/>
              </a:rPr>
              <a:t>发展历史</a:t>
            </a:r>
            <a:endParaRPr lang="zh-CN" altLang="en-US" sz="3600" b="1" dirty="0">
              <a:solidFill>
                <a:srgbClr val="7F7F7F"/>
              </a:solidFill>
              <a:latin typeface="Calibri" pitchFamily="34" charset="0"/>
              <a:sym typeface="宋体" pitchFamily="2" charset="-122"/>
            </a:endParaRPr>
          </a:p>
        </p:txBody>
      </p:sp>
      <p:sp>
        <p:nvSpPr>
          <p:cNvPr id="3086" name="文本框 64"/>
          <p:cNvSpPr>
            <a:spLocks noChangeArrowheads="1"/>
          </p:cNvSpPr>
          <p:nvPr/>
        </p:nvSpPr>
        <p:spPr bwMode="auto">
          <a:xfrm>
            <a:off x="4343398" y="3255267"/>
            <a:ext cx="352425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buFont typeface="Arial" charset="0"/>
              <a:buNone/>
            </a:pPr>
            <a:r>
              <a:rPr lang="zh-CN" altLang="en-US" sz="3600" b="1" dirty="0" smtClean="0">
                <a:solidFill>
                  <a:srgbClr val="7F7F7F"/>
                </a:solidFill>
                <a:latin typeface="Calibri" pitchFamily="34" charset="0"/>
                <a:sym typeface="宋体" pitchFamily="2" charset="-122"/>
              </a:rPr>
              <a:t>商业伦理学概述</a:t>
            </a:r>
            <a:endParaRPr lang="zh-CN" altLang="en-US" sz="3600" b="1" dirty="0">
              <a:solidFill>
                <a:srgbClr val="7F7F7F"/>
              </a:solidFill>
              <a:latin typeface="Calibri" pitchFamily="34" charset="0"/>
              <a:sym typeface="宋体" pitchFamily="2" charset="-122"/>
            </a:endParaRPr>
          </a:p>
        </p:txBody>
      </p:sp>
      <p:grpSp>
        <p:nvGrpSpPr>
          <p:cNvPr id="3087" name="Group 4"/>
          <p:cNvGrpSpPr>
            <a:grpSpLocks/>
          </p:cNvGrpSpPr>
          <p:nvPr/>
        </p:nvGrpSpPr>
        <p:grpSpPr bwMode="auto">
          <a:xfrm>
            <a:off x="11007725" y="4737100"/>
            <a:ext cx="749300" cy="1754188"/>
            <a:chOff x="0" y="0"/>
            <a:chExt cx="503" cy="1178"/>
          </a:xfrm>
        </p:grpSpPr>
        <p:sp>
          <p:nvSpPr>
            <p:cNvPr id="3097" name="Freeform 5"/>
            <p:cNvSpPr>
              <a:spLocks noChangeArrowheads="1"/>
            </p:cNvSpPr>
            <p:nvPr/>
          </p:nvSpPr>
          <p:spPr bwMode="auto">
            <a:xfrm>
              <a:off x="0" y="206"/>
              <a:ext cx="503" cy="972"/>
            </a:xfrm>
            <a:custGeom>
              <a:avLst/>
              <a:gdLst>
                <a:gd name="T0" fmla="*/ 80135 w 35"/>
                <a:gd name="T1" fmla="*/ 0 h 71"/>
                <a:gd name="T2" fmla="*/ 26645 w 35"/>
                <a:gd name="T3" fmla="*/ 0 h 71"/>
                <a:gd name="T4" fmla="*/ 0 w 35"/>
                <a:gd name="T5" fmla="*/ 17989 h 71"/>
                <a:gd name="T6" fmla="*/ 0 w 35"/>
                <a:gd name="T7" fmla="*/ 17989 h 71"/>
                <a:gd name="T8" fmla="*/ 0 w 35"/>
                <a:gd name="T9" fmla="*/ 20617 h 71"/>
                <a:gd name="T10" fmla="*/ 0 w 35"/>
                <a:gd name="T11" fmla="*/ 82086 h 71"/>
                <a:gd name="T12" fmla="*/ 8882 w 35"/>
                <a:gd name="T13" fmla="*/ 89780 h 71"/>
                <a:gd name="T14" fmla="*/ 17763 w 35"/>
                <a:gd name="T15" fmla="*/ 82086 h 71"/>
                <a:gd name="T16" fmla="*/ 17763 w 35"/>
                <a:gd name="T17" fmla="*/ 28298 h 71"/>
                <a:gd name="T18" fmla="*/ 23756 w 35"/>
                <a:gd name="T19" fmla="*/ 28298 h 71"/>
                <a:gd name="T20" fmla="*/ 23756 w 35"/>
                <a:gd name="T21" fmla="*/ 79471 h 71"/>
                <a:gd name="T22" fmla="*/ 26645 w 35"/>
                <a:gd name="T23" fmla="*/ 82086 h 71"/>
                <a:gd name="T24" fmla="*/ 26645 w 35"/>
                <a:gd name="T25" fmla="*/ 171866 h 71"/>
                <a:gd name="T26" fmla="*/ 38616 w 35"/>
                <a:gd name="T27" fmla="*/ 182175 h 71"/>
                <a:gd name="T28" fmla="*/ 50401 w 35"/>
                <a:gd name="T29" fmla="*/ 171866 h 71"/>
                <a:gd name="T30" fmla="*/ 50401 w 35"/>
                <a:gd name="T31" fmla="*/ 92395 h 71"/>
                <a:gd name="T32" fmla="*/ 56379 w 35"/>
                <a:gd name="T33" fmla="*/ 92395 h 71"/>
                <a:gd name="T34" fmla="*/ 56379 w 35"/>
                <a:gd name="T35" fmla="*/ 171866 h 71"/>
                <a:gd name="T36" fmla="*/ 68365 w 35"/>
                <a:gd name="T37" fmla="*/ 182175 h 71"/>
                <a:gd name="T38" fmla="*/ 80135 w 35"/>
                <a:gd name="T39" fmla="*/ 171866 h 71"/>
                <a:gd name="T40" fmla="*/ 80135 w 35"/>
                <a:gd name="T41" fmla="*/ 79471 h 71"/>
                <a:gd name="T42" fmla="*/ 80135 w 35"/>
                <a:gd name="T43" fmla="*/ 79471 h 71"/>
                <a:gd name="T44" fmla="*/ 80135 w 35"/>
                <a:gd name="T45" fmla="*/ 28298 h 71"/>
                <a:gd name="T46" fmla="*/ 86128 w 35"/>
                <a:gd name="T47" fmla="*/ 28298 h 71"/>
                <a:gd name="T48" fmla="*/ 86128 w 35"/>
                <a:gd name="T49" fmla="*/ 82086 h 71"/>
                <a:gd name="T50" fmla="*/ 95010 w 35"/>
                <a:gd name="T51" fmla="*/ 89780 h 71"/>
                <a:gd name="T52" fmla="*/ 103891 w 35"/>
                <a:gd name="T53" fmla="*/ 82086 h 71"/>
                <a:gd name="T54" fmla="*/ 103891 w 35"/>
                <a:gd name="T55" fmla="*/ 20617 h 71"/>
                <a:gd name="T56" fmla="*/ 103891 w 35"/>
                <a:gd name="T57" fmla="*/ 17989 h 71"/>
                <a:gd name="T58" fmla="*/ 103891 w 35"/>
                <a:gd name="T59" fmla="*/ 17989 h 71"/>
                <a:gd name="T60" fmla="*/ 80135 w 35"/>
                <a:gd name="T61" fmla="*/ 0 h 7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5"/>
                <a:gd name="T94" fmla="*/ 0 h 71"/>
                <a:gd name="T95" fmla="*/ 35 w 35"/>
                <a:gd name="T96" fmla="*/ 71 h 7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5" h="71">
                  <a:moveTo>
                    <a:pt x="27" y="0"/>
                  </a:moveTo>
                  <a:cubicBezTo>
                    <a:pt x="9" y="0"/>
                    <a:pt x="9" y="0"/>
                    <a:pt x="9" y="0"/>
                  </a:cubicBezTo>
                  <a:cubicBezTo>
                    <a:pt x="3" y="0"/>
                    <a:pt x="0" y="5"/>
                    <a:pt x="0" y="7"/>
                  </a:cubicBezTo>
                  <a:cubicBezTo>
                    <a:pt x="0" y="7"/>
                    <a:pt x="0" y="7"/>
                    <a:pt x="0" y="7"/>
                  </a:cubicBezTo>
                  <a:cubicBezTo>
                    <a:pt x="0" y="8"/>
                    <a:pt x="0" y="8"/>
                    <a:pt x="0" y="8"/>
                  </a:cubicBezTo>
                  <a:cubicBezTo>
                    <a:pt x="0" y="32"/>
                    <a:pt x="0" y="32"/>
                    <a:pt x="0" y="32"/>
                  </a:cubicBezTo>
                  <a:cubicBezTo>
                    <a:pt x="0" y="34"/>
                    <a:pt x="2" y="35"/>
                    <a:pt x="3" y="35"/>
                  </a:cubicBezTo>
                  <a:cubicBezTo>
                    <a:pt x="5" y="35"/>
                    <a:pt x="6" y="34"/>
                    <a:pt x="6" y="32"/>
                  </a:cubicBezTo>
                  <a:cubicBezTo>
                    <a:pt x="6" y="11"/>
                    <a:pt x="6" y="11"/>
                    <a:pt x="6" y="11"/>
                  </a:cubicBezTo>
                  <a:cubicBezTo>
                    <a:pt x="8" y="11"/>
                    <a:pt x="8" y="11"/>
                    <a:pt x="8" y="11"/>
                  </a:cubicBezTo>
                  <a:cubicBezTo>
                    <a:pt x="8" y="31"/>
                    <a:pt x="8" y="31"/>
                    <a:pt x="8" y="31"/>
                  </a:cubicBezTo>
                  <a:cubicBezTo>
                    <a:pt x="8" y="31"/>
                    <a:pt x="9" y="32"/>
                    <a:pt x="9" y="32"/>
                  </a:cubicBezTo>
                  <a:cubicBezTo>
                    <a:pt x="9" y="67"/>
                    <a:pt x="9" y="67"/>
                    <a:pt x="9" y="67"/>
                  </a:cubicBezTo>
                  <a:cubicBezTo>
                    <a:pt x="9" y="70"/>
                    <a:pt x="10" y="71"/>
                    <a:pt x="13" y="71"/>
                  </a:cubicBezTo>
                  <a:cubicBezTo>
                    <a:pt x="15" y="71"/>
                    <a:pt x="17" y="70"/>
                    <a:pt x="17" y="67"/>
                  </a:cubicBezTo>
                  <a:cubicBezTo>
                    <a:pt x="17" y="36"/>
                    <a:pt x="17" y="36"/>
                    <a:pt x="17" y="36"/>
                  </a:cubicBezTo>
                  <a:cubicBezTo>
                    <a:pt x="19" y="36"/>
                    <a:pt x="19" y="36"/>
                    <a:pt x="19" y="36"/>
                  </a:cubicBezTo>
                  <a:cubicBezTo>
                    <a:pt x="19" y="67"/>
                    <a:pt x="19" y="67"/>
                    <a:pt x="19" y="67"/>
                  </a:cubicBezTo>
                  <a:cubicBezTo>
                    <a:pt x="19" y="70"/>
                    <a:pt x="20" y="71"/>
                    <a:pt x="23" y="71"/>
                  </a:cubicBezTo>
                  <a:cubicBezTo>
                    <a:pt x="25" y="71"/>
                    <a:pt x="27" y="70"/>
                    <a:pt x="27" y="67"/>
                  </a:cubicBezTo>
                  <a:cubicBezTo>
                    <a:pt x="27" y="31"/>
                    <a:pt x="27" y="31"/>
                    <a:pt x="27" y="31"/>
                  </a:cubicBezTo>
                  <a:cubicBezTo>
                    <a:pt x="27" y="31"/>
                    <a:pt x="27" y="31"/>
                    <a:pt x="27" y="31"/>
                  </a:cubicBezTo>
                  <a:cubicBezTo>
                    <a:pt x="27" y="11"/>
                    <a:pt x="27" y="11"/>
                    <a:pt x="27" y="11"/>
                  </a:cubicBezTo>
                  <a:cubicBezTo>
                    <a:pt x="29" y="11"/>
                    <a:pt x="29" y="11"/>
                    <a:pt x="29" y="11"/>
                  </a:cubicBezTo>
                  <a:cubicBezTo>
                    <a:pt x="29" y="32"/>
                    <a:pt x="29" y="32"/>
                    <a:pt x="29" y="32"/>
                  </a:cubicBezTo>
                  <a:cubicBezTo>
                    <a:pt x="29" y="34"/>
                    <a:pt x="30" y="35"/>
                    <a:pt x="32" y="35"/>
                  </a:cubicBezTo>
                  <a:cubicBezTo>
                    <a:pt x="33" y="35"/>
                    <a:pt x="35" y="34"/>
                    <a:pt x="35" y="32"/>
                  </a:cubicBezTo>
                  <a:cubicBezTo>
                    <a:pt x="35" y="8"/>
                    <a:pt x="35" y="8"/>
                    <a:pt x="35" y="8"/>
                  </a:cubicBezTo>
                  <a:cubicBezTo>
                    <a:pt x="35" y="7"/>
                    <a:pt x="35" y="7"/>
                    <a:pt x="35" y="7"/>
                  </a:cubicBezTo>
                  <a:cubicBezTo>
                    <a:pt x="35" y="7"/>
                    <a:pt x="35" y="7"/>
                    <a:pt x="35" y="7"/>
                  </a:cubicBezTo>
                  <a:cubicBezTo>
                    <a:pt x="35" y="4"/>
                    <a:pt x="32" y="0"/>
                    <a:pt x="27" y="0"/>
                  </a:cubicBezTo>
                  <a:close/>
                </a:path>
              </a:pathLst>
            </a:cu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98" name="Oval 6"/>
            <p:cNvSpPr>
              <a:spLocks noChangeArrowheads="1"/>
            </p:cNvSpPr>
            <p:nvPr/>
          </p:nvSpPr>
          <p:spPr bwMode="auto">
            <a:xfrm>
              <a:off x="158" y="0"/>
              <a:ext cx="187" cy="192"/>
            </a:xfrm>
            <a:prstGeom prst="ellipse">
              <a:avLst/>
            </a:prstGeom>
            <a:solidFill>
              <a:srgbClr val="ED7D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buFont typeface="Arial" charset="0"/>
                <a:buNone/>
              </a:pPr>
              <a:endParaRPr lang="zh-CN" altLang="zh-CN">
                <a:solidFill>
                  <a:srgbClr val="000000"/>
                </a:solidFill>
                <a:latin typeface="Calibri" pitchFamily="34" charset="0"/>
                <a:sym typeface="宋体" pitchFamily="2" charset="-122"/>
              </a:endParaRPr>
            </a:p>
          </p:txBody>
        </p:sp>
      </p:grpSp>
      <p:grpSp>
        <p:nvGrpSpPr>
          <p:cNvPr id="3088" name="Group 4"/>
          <p:cNvGrpSpPr>
            <a:grpSpLocks/>
          </p:cNvGrpSpPr>
          <p:nvPr/>
        </p:nvGrpSpPr>
        <p:grpSpPr bwMode="auto">
          <a:xfrm>
            <a:off x="10869613" y="608013"/>
            <a:ext cx="749300" cy="1754187"/>
            <a:chOff x="0" y="0"/>
            <a:chExt cx="503" cy="1178"/>
          </a:xfrm>
        </p:grpSpPr>
        <p:sp>
          <p:nvSpPr>
            <p:cNvPr id="3095" name="Freeform 5"/>
            <p:cNvSpPr>
              <a:spLocks noChangeArrowheads="1"/>
            </p:cNvSpPr>
            <p:nvPr/>
          </p:nvSpPr>
          <p:spPr bwMode="auto">
            <a:xfrm>
              <a:off x="0" y="206"/>
              <a:ext cx="503" cy="972"/>
            </a:xfrm>
            <a:custGeom>
              <a:avLst/>
              <a:gdLst>
                <a:gd name="T0" fmla="*/ 80135 w 35"/>
                <a:gd name="T1" fmla="*/ 0 h 71"/>
                <a:gd name="T2" fmla="*/ 26645 w 35"/>
                <a:gd name="T3" fmla="*/ 0 h 71"/>
                <a:gd name="T4" fmla="*/ 0 w 35"/>
                <a:gd name="T5" fmla="*/ 17989 h 71"/>
                <a:gd name="T6" fmla="*/ 0 w 35"/>
                <a:gd name="T7" fmla="*/ 17989 h 71"/>
                <a:gd name="T8" fmla="*/ 0 w 35"/>
                <a:gd name="T9" fmla="*/ 20617 h 71"/>
                <a:gd name="T10" fmla="*/ 0 w 35"/>
                <a:gd name="T11" fmla="*/ 82086 h 71"/>
                <a:gd name="T12" fmla="*/ 8882 w 35"/>
                <a:gd name="T13" fmla="*/ 89780 h 71"/>
                <a:gd name="T14" fmla="*/ 17763 w 35"/>
                <a:gd name="T15" fmla="*/ 82086 h 71"/>
                <a:gd name="T16" fmla="*/ 17763 w 35"/>
                <a:gd name="T17" fmla="*/ 28298 h 71"/>
                <a:gd name="T18" fmla="*/ 23756 w 35"/>
                <a:gd name="T19" fmla="*/ 28298 h 71"/>
                <a:gd name="T20" fmla="*/ 23756 w 35"/>
                <a:gd name="T21" fmla="*/ 79471 h 71"/>
                <a:gd name="T22" fmla="*/ 26645 w 35"/>
                <a:gd name="T23" fmla="*/ 82086 h 71"/>
                <a:gd name="T24" fmla="*/ 26645 w 35"/>
                <a:gd name="T25" fmla="*/ 171866 h 71"/>
                <a:gd name="T26" fmla="*/ 38616 w 35"/>
                <a:gd name="T27" fmla="*/ 182175 h 71"/>
                <a:gd name="T28" fmla="*/ 50401 w 35"/>
                <a:gd name="T29" fmla="*/ 171866 h 71"/>
                <a:gd name="T30" fmla="*/ 50401 w 35"/>
                <a:gd name="T31" fmla="*/ 92395 h 71"/>
                <a:gd name="T32" fmla="*/ 56379 w 35"/>
                <a:gd name="T33" fmla="*/ 92395 h 71"/>
                <a:gd name="T34" fmla="*/ 56379 w 35"/>
                <a:gd name="T35" fmla="*/ 171866 h 71"/>
                <a:gd name="T36" fmla="*/ 68365 w 35"/>
                <a:gd name="T37" fmla="*/ 182175 h 71"/>
                <a:gd name="T38" fmla="*/ 80135 w 35"/>
                <a:gd name="T39" fmla="*/ 171866 h 71"/>
                <a:gd name="T40" fmla="*/ 80135 w 35"/>
                <a:gd name="T41" fmla="*/ 79471 h 71"/>
                <a:gd name="T42" fmla="*/ 80135 w 35"/>
                <a:gd name="T43" fmla="*/ 79471 h 71"/>
                <a:gd name="T44" fmla="*/ 80135 w 35"/>
                <a:gd name="T45" fmla="*/ 28298 h 71"/>
                <a:gd name="T46" fmla="*/ 86128 w 35"/>
                <a:gd name="T47" fmla="*/ 28298 h 71"/>
                <a:gd name="T48" fmla="*/ 86128 w 35"/>
                <a:gd name="T49" fmla="*/ 82086 h 71"/>
                <a:gd name="T50" fmla="*/ 95010 w 35"/>
                <a:gd name="T51" fmla="*/ 89780 h 71"/>
                <a:gd name="T52" fmla="*/ 103891 w 35"/>
                <a:gd name="T53" fmla="*/ 82086 h 71"/>
                <a:gd name="T54" fmla="*/ 103891 w 35"/>
                <a:gd name="T55" fmla="*/ 20617 h 71"/>
                <a:gd name="T56" fmla="*/ 103891 w 35"/>
                <a:gd name="T57" fmla="*/ 17989 h 71"/>
                <a:gd name="T58" fmla="*/ 103891 w 35"/>
                <a:gd name="T59" fmla="*/ 17989 h 71"/>
                <a:gd name="T60" fmla="*/ 80135 w 35"/>
                <a:gd name="T61" fmla="*/ 0 h 7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5"/>
                <a:gd name="T94" fmla="*/ 0 h 71"/>
                <a:gd name="T95" fmla="*/ 35 w 35"/>
                <a:gd name="T96" fmla="*/ 71 h 7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5" h="71">
                  <a:moveTo>
                    <a:pt x="27" y="0"/>
                  </a:moveTo>
                  <a:cubicBezTo>
                    <a:pt x="9" y="0"/>
                    <a:pt x="9" y="0"/>
                    <a:pt x="9" y="0"/>
                  </a:cubicBezTo>
                  <a:cubicBezTo>
                    <a:pt x="3" y="0"/>
                    <a:pt x="0" y="5"/>
                    <a:pt x="0" y="7"/>
                  </a:cubicBezTo>
                  <a:cubicBezTo>
                    <a:pt x="0" y="7"/>
                    <a:pt x="0" y="7"/>
                    <a:pt x="0" y="7"/>
                  </a:cubicBezTo>
                  <a:cubicBezTo>
                    <a:pt x="0" y="8"/>
                    <a:pt x="0" y="8"/>
                    <a:pt x="0" y="8"/>
                  </a:cubicBezTo>
                  <a:cubicBezTo>
                    <a:pt x="0" y="32"/>
                    <a:pt x="0" y="32"/>
                    <a:pt x="0" y="32"/>
                  </a:cubicBezTo>
                  <a:cubicBezTo>
                    <a:pt x="0" y="34"/>
                    <a:pt x="2" y="35"/>
                    <a:pt x="3" y="35"/>
                  </a:cubicBezTo>
                  <a:cubicBezTo>
                    <a:pt x="5" y="35"/>
                    <a:pt x="6" y="34"/>
                    <a:pt x="6" y="32"/>
                  </a:cubicBezTo>
                  <a:cubicBezTo>
                    <a:pt x="6" y="11"/>
                    <a:pt x="6" y="11"/>
                    <a:pt x="6" y="11"/>
                  </a:cubicBezTo>
                  <a:cubicBezTo>
                    <a:pt x="8" y="11"/>
                    <a:pt x="8" y="11"/>
                    <a:pt x="8" y="11"/>
                  </a:cubicBezTo>
                  <a:cubicBezTo>
                    <a:pt x="8" y="31"/>
                    <a:pt x="8" y="31"/>
                    <a:pt x="8" y="31"/>
                  </a:cubicBezTo>
                  <a:cubicBezTo>
                    <a:pt x="8" y="31"/>
                    <a:pt x="9" y="32"/>
                    <a:pt x="9" y="32"/>
                  </a:cubicBezTo>
                  <a:cubicBezTo>
                    <a:pt x="9" y="67"/>
                    <a:pt x="9" y="67"/>
                    <a:pt x="9" y="67"/>
                  </a:cubicBezTo>
                  <a:cubicBezTo>
                    <a:pt x="9" y="70"/>
                    <a:pt x="10" y="71"/>
                    <a:pt x="13" y="71"/>
                  </a:cubicBezTo>
                  <a:cubicBezTo>
                    <a:pt x="15" y="71"/>
                    <a:pt x="17" y="70"/>
                    <a:pt x="17" y="67"/>
                  </a:cubicBezTo>
                  <a:cubicBezTo>
                    <a:pt x="17" y="36"/>
                    <a:pt x="17" y="36"/>
                    <a:pt x="17" y="36"/>
                  </a:cubicBezTo>
                  <a:cubicBezTo>
                    <a:pt x="19" y="36"/>
                    <a:pt x="19" y="36"/>
                    <a:pt x="19" y="36"/>
                  </a:cubicBezTo>
                  <a:cubicBezTo>
                    <a:pt x="19" y="67"/>
                    <a:pt x="19" y="67"/>
                    <a:pt x="19" y="67"/>
                  </a:cubicBezTo>
                  <a:cubicBezTo>
                    <a:pt x="19" y="70"/>
                    <a:pt x="20" y="71"/>
                    <a:pt x="23" y="71"/>
                  </a:cubicBezTo>
                  <a:cubicBezTo>
                    <a:pt x="25" y="71"/>
                    <a:pt x="27" y="70"/>
                    <a:pt x="27" y="67"/>
                  </a:cubicBezTo>
                  <a:cubicBezTo>
                    <a:pt x="27" y="31"/>
                    <a:pt x="27" y="31"/>
                    <a:pt x="27" y="31"/>
                  </a:cubicBezTo>
                  <a:cubicBezTo>
                    <a:pt x="27" y="31"/>
                    <a:pt x="27" y="31"/>
                    <a:pt x="27" y="31"/>
                  </a:cubicBezTo>
                  <a:cubicBezTo>
                    <a:pt x="27" y="11"/>
                    <a:pt x="27" y="11"/>
                    <a:pt x="27" y="11"/>
                  </a:cubicBezTo>
                  <a:cubicBezTo>
                    <a:pt x="29" y="11"/>
                    <a:pt x="29" y="11"/>
                    <a:pt x="29" y="11"/>
                  </a:cubicBezTo>
                  <a:cubicBezTo>
                    <a:pt x="29" y="32"/>
                    <a:pt x="29" y="32"/>
                    <a:pt x="29" y="32"/>
                  </a:cubicBezTo>
                  <a:cubicBezTo>
                    <a:pt x="29" y="34"/>
                    <a:pt x="30" y="35"/>
                    <a:pt x="32" y="35"/>
                  </a:cubicBezTo>
                  <a:cubicBezTo>
                    <a:pt x="33" y="35"/>
                    <a:pt x="35" y="34"/>
                    <a:pt x="35" y="32"/>
                  </a:cubicBezTo>
                  <a:cubicBezTo>
                    <a:pt x="35" y="8"/>
                    <a:pt x="35" y="8"/>
                    <a:pt x="35" y="8"/>
                  </a:cubicBezTo>
                  <a:cubicBezTo>
                    <a:pt x="35" y="7"/>
                    <a:pt x="35" y="7"/>
                    <a:pt x="35" y="7"/>
                  </a:cubicBezTo>
                  <a:cubicBezTo>
                    <a:pt x="35" y="7"/>
                    <a:pt x="35" y="7"/>
                    <a:pt x="35" y="7"/>
                  </a:cubicBezTo>
                  <a:cubicBezTo>
                    <a:pt x="35" y="4"/>
                    <a:pt x="32" y="0"/>
                    <a:pt x="27" y="0"/>
                  </a:cubicBezTo>
                  <a:close/>
                </a:path>
              </a:pathLst>
            </a:cu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96" name="Oval 6"/>
            <p:cNvSpPr>
              <a:spLocks noChangeArrowheads="1"/>
            </p:cNvSpPr>
            <p:nvPr/>
          </p:nvSpPr>
          <p:spPr bwMode="auto">
            <a:xfrm>
              <a:off x="158" y="0"/>
              <a:ext cx="187" cy="192"/>
            </a:xfrm>
            <a:prstGeom prst="ellipse">
              <a:avLst/>
            </a:pr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buFont typeface="Arial" charset="0"/>
                <a:buNone/>
              </a:pPr>
              <a:endParaRPr lang="zh-CN" altLang="zh-CN">
                <a:solidFill>
                  <a:srgbClr val="000000"/>
                </a:solidFill>
                <a:latin typeface="Calibri" pitchFamily="34" charset="0"/>
                <a:sym typeface="宋体" pitchFamily="2" charset="-122"/>
              </a:endParaRPr>
            </a:p>
          </p:txBody>
        </p:sp>
      </p:grpSp>
      <p:grpSp>
        <p:nvGrpSpPr>
          <p:cNvPr id="3089" name="Group 4"/>
          <p:cNvGrpSpPr>
            <a:grpSpLocks/>
          </p:cNvGrpSpPr>
          <p:nvPr/>
        </p:nvGrpSpPr>
        <p:grpSpPr bwMode="auto">
          <a:xfrm>
            <a:off x="493713" y="581025"/>
            <a:ext cx="749300" cy="1754188"/>
            <a:chOff x="0" y="0"/>
            <a:chExt cx="503" cy="1178"/>
          </a:xfrm>
        </p:grpSpPr>
        <p:sp>
          <p:nvSpPr>
            <p:cNvPr id="3093" name="Freeform 5"/>
            <p:cNvSpPr>
              <a:spLocks noChangeArrowheads="1"/>
            </p:cNvSpPr>
            <p:nvPr/>
          </p:nvSpPr>
          <p:spPr bwMode="auto">
            <a:xfrm>
              <a:off x="0" y="206"/>
              <a:ext cx="503" cy="972"/>
            </a:xfrm>
            <a:custGeom>
              <a:avLst/>
              <a:gdLst>
                <a:gd name="T0" fmla="*/ 80135 w 35"/>
                <a:gd name="T1" fmla="*/ 0 h 71"/>
                <a:gd name="T2" fmla="*/ 26645 w 35"/>
                <a:gd name="T3" fmla="*/ 0 h 71"/>
                <a:gd name="T4" fmla="*/ 0 w 35"/>
                <a:gd name="T5" fmla="*/ 17989 h 71"/>
                <a:gd name="T6" fmla="*/ 0 w 35"/>
                <a:gd name="T7" fmla="*/ 17989 h 71"/>
                <a:gd name="T8" fmla="*/ 0 w 35"/>
                <a:gd name="T9" fmla="*/ 20617 h 71"/>
                <a:gd name="T10" fmla="*/ 0 w 35"/>
                <a:gd name="T11" fmla="*/ 82086 h 71"/>
                <a:gd name="T12" fmla="*/ 8882 w 35"/>
                <a:gd name="T13" fmla="*/ 89780 h 71"/>
                <a:gd name="T14" fmla="*/ 17763 w 35"/>
                <a:gd name="T15" fmla="*/ 82086 h 71"/>
                <a:gd name="T16" fmla="*/ 17763 w 35"/>
                <a:gd name="T17" fmla="*/ 28298 h 71"/>
                <a:gd name="T18" fmla="*/ 23756 w 35"/>
                <a:gd name="T19" fmla="*/ 28298 h 71"/>
                <a:gd name="T20" fmla="*/ 23756 w 35"/>
                <a:gd name="T21" fmla="*/ 79471 h 71"/>
                <a:gd name="T22" fmla="*/ 26645 w 35"/>
                <a:gd name="T23" fmla="*/ 82086 h 71"/>
                <a:gd name="T24" fmla="*/ 26645 w 35"/>
                <a:gd name="T25" fmla="*/ 171866 h 71"/>
                <a:gd name="T26" fmla="*/ 38616 w 35"/>
                <a:gd name="T27" fmla="*/ 182175 h 71"/>
                <a:gd name="T28" fmla="*/ 50401 w 35"/>
                <a:gd name="T29" fmla="*/ 171866 h 71"/>
                <a:gd name="T30" fmla="*/ 50401 w 35"/>
                <a:gd name="T31" fmla="*/ 92395 h 71"/>
                <a:gd name="T32" fmla="*/ 56379 w 35"/>
                <a:gd name="T33" fmla="*/ 92395 h 71"/>
                <a:gd name="T34" fmla="*/ 56379 w 35"/>
                <a:gd name="T35" fmla="*/ 171866 h 71"/>
                <a:gd name="T36" fmla="*/ 68365 w 35"/>
                <a:gd name="T37" fmla="*/ 182175 h 71"/>
                <a:gd name="T38" fmla="*/ 80135 w 35"/>
                <a:gd name="T39" fmla="*/ 171866 h 71"/>
                <a:gd name="T40" fmla="*/ 80135 w 35"/>
                <a:gd name="T41" fmla="*/ 79471 h 71"/>
                <a:gd name="T42" fmla="*/ 80135 w 35"/>
                <a:gd name="T43" fmla="*/ 79471 h 71"/>
                <a:gd name="T44" fmla="*/ 80135 w 35"/>
                <a:gd name="T45" fmla="*/ 28298 h 71"/>
                <a:gd name="T46" fmla="*/ 86128 w 35"/>
                <a:gd name="T47" fmla="*/ 28298 h 71"/>
                <a:gd name="T48" fmla="*/ 86128 w 35"/>
                <a:gd name="T49" fmla="*/ 82086 h 71"/>
                <a:gd name="T50" fmla="*/ 95010 w 35"/>
                <a:gd name="T51" fmla="*/ 89780 h 71"/>
                <a:gd name="T52" fmla="*/ 103891 w 35"/>
                <a:gd name="T53" fmla="*/ 82086 h 71"/>
                <a:gd name="T54" fmla="*/ 103891 w 35"/>
                <a:gd name="T55" fmla="*/ 20617 h 71"/>
                <a:gd name="T56" fmla="*/ 103891 w 35"/>
                <a:gd name="T57" fmla="*/ 17989 h 71"/>
                <a:gd name="T58" fmla="*/ 103891 w 35"/>
                <a:gd name="T59" fmla="*/ 17989 h 71"/>
                <a:gd name="T60" fmla="*/ 80135 w 35"/>
                <a:gd name="T61" fmla="*/ 0 h 7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5"/>
                <a:gd name="T94" fmla="*/ 0 h 71"/>
                <a:gd name="T95" fmla="*/ 35 w 35"/>
                <a:gd name="T96" fmla="*/ 71 h 7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5" h="71">
                  <a:moveTo>
                    <a:pt x="27" y="0"/>
                  </a:moveTo>
                  <a:cubicBezTo>
                    <a:pt x="9" y="0"/>
                    <a:pt x="9" y="0"/>
                    <a:pt x="9" y="0"/>
                  </a:cubicBezTo>
                  <a:cubicBezTo>
                    <a:pt x="3" y="0"/>
                    <a:pt x="0" y="5"/>
                    <a:pt x="0" y="7"/>
                  </a:cubicBezTo>
                  <a:cubicBezTo>
                    <a:pt x="0" y="7"/>
                    <a:pt x="0" y="7"/>
                    <a:pt x="0" y="7"/>
                  </a:cubicBezTo>
                  <a:cubicBezTo>
                    <a:pt x="0" y="8"/>
                    <a:pt x="0" y="8"/>
                    <a:pt x="0" y="8"/>
                  </a:cubicBezTo>
                  <a:cubicBezTo>
                    <a:pt x="0" y="32"/>
                    <a:pt x="0" y="32"/>
                    <a:pt x="0" y="32"/>
                  </a:cubicBezTo>
                  <a:cubicBezTo>
                    <a:pt x="0" y="34"/>
                    <a:pt x="2" y="35"/>
                    <a:pt x="3" y="35"/>
                  </a:cubicBezTo>
                  <a:cubicBezTo>
                    <a:pt x="5" y="35"/>
                    <a:pt x="6" y="34"/>
                    <a:pt x="6" y="32"/>
                  </a:cubicBezTo>
                  <a:cubicBezTo>
                    <a:pt x="6" y="11"/>
                    <a:pt x="6" y="11"/>
                    <a:pt x="6" y="11"/>
                  </a:cubicBezTo>
                  <a:cubicBezTo>
                    <a:pt x="8" y="11"/>
                    <a:pt x="8" y="11"/>
                    <a:pt x="8" y="11"/>
                  </a:cubicBezTo>
                  <a:cubicBezTo>
                    <a:pt x="8" y="31"/>
                    <a:pt x="8" y="31"/>
                    <a:pt x="8" y="31"/>
                  </a:cubicBezTo>
                  <a:cubicBezTo>
                    <a:pt x="8" y="31"/>
                    <a:pt x="9" y="32"/>
                    <a:pt x="9" y="32"/>
                  </a:cubicBezTo>
                  <a:cubicBezTo>
                    <a:pt x="9" y="67"/>
                    <a:pt x="9" y="67"/>
                    <a:pt x="9" y="67"/>
                  </a:cubicBezTo>
                  <a:cubicBezTo>
                    <a:pt x="9" y="70"/>
                    <a:pt x="10" y="71"/>
                    <a:pt x="13" y="71"/>
                  </a:cubicBezTo>
                  <a:cubicBezTo>
                    <a:pt x="15" y="71"/>
                    <a:pt x="17" y="70"/>
                    <a:pt x="17" y="67"/>
                  </a:cubicBezTo>
                  <a:cubicBezTo>
                    <a:pt x="17" y="36"/>
                    <a:pt x="17" y="36"/>
                    <a:pt x="17" y="36"/>
                  </a:cubicBezTo>
                  <a:cubicBezTo>
                    <a:pt x="19" y="36"/>
                    <a:pt x="19" y="36"/>
                    <a:pt x="19" y="36"/>
                  </a:cubicBezTo>
                  <a:cubicBezTo>
                    <a:pt x="19" y="67"/>
                    <a:pt x="19" y="67"/>
                    <a:pt x="19" y="67"/>
                  </a:cubicBezTo>
                  <a:cubicBezTo>
                    <a:pt x="19" y="70"/>
                    <a:pt x="20" y="71"/>
                    <a:pt x="23" y="71"/>
                  </a:cubicBezTo>
                  <a:cubicBezTo>
                    <a:pt x="25" y="71"/>
                    <a:pt x="27" y="70"/>
                    <a:pt x="27" y="67"/>
                  </a:cubicBezTo>
                  <a:cubicBezTo>
                    <a:pt x="27" y="31"/>
                    <a:pt x="27" y="31"/>
                    <a:pt x="27" y="31"/>
                  </a:cubicBezTo>
                  <a:cubicBezTo>
                    <a:pt x="27" y="31"/>
                    <a:pt x="27" y="31"/>
                    <a:pt x="27" y="31"/>
                  </a:cubicBezTo>
                  <a:cubicBezTo>
                    <a:pt x="27" y="11"/>
                    <a:pt x="27" y="11"/>
                    <a:pt x="27" y="11"/>
                  </a:cubicBezTo>
                  <a:cubicBezTo>
                    <a:pt x="29" y="11"/>
                    <a:pt x="29" y="11"/>
                    <a:pt x="29" y="11"/>
                  </a:cubicBezTo>
                  <a:cubicBezTo>
                    <a:pt x="29" y="32"/>
                    <a:pt x="29" y="32"/>
                    <a:pt x="29" y="32"/>
                  </a:cubicBezTo>
                  <a:cubicBezTo>
                    <a:pt x="29" y="34"/>
                    <a:pt x="30" y="35"/>
                    <a:pt x="32" y="35"/>
                  </a:cubicBezTo>
                  <a:cubicBezTo>
                    <a:pt x="33" y="35"/>
                    <a:pt x="35" y="34"/>
                    <a:pt x="35" y="32"/>
                  </a:cubicBezTo>
                  <a:cubicBezTo>
                    <a:pt x="35" y="8"/>
                    <a:pt x="35" y="8"/>
                    <a:pt x="35" y="8"/>
                  </a:cubicBezTo>
                  <a:cubicBezTo>
                    <a:pt x="35" y="7"/>
                    <a:pt x="35" y="7"/>
                    <a:pt x="35" y="7"/>
                  </a:cubicBezTo>
                  <a:cubicBezTo>
                    <a:pt x="35" y="7"/>
                    <a:pt x="35" y="7"/>
                    <a:pt x="35" y="7"/>
                  </a:cubicBezTo>
                  <a:cubicBezTo>
                    <a:pt x="35" y="4"/>
                    <a:pt x="32" y="0"/>
                    <a:pt x="27" y="0"/>
                  </a:cubicBezTo>
                  <a:close/>
                </a:path>
              </a:pathLst>
            </a:cu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94" name="Oval 6"/>
            <p:cNvSpPr>
              <a:spLocks noChangeArrowheads="1"/>
            </p:cNvSpPr>
            <p:nvPr/>
          </p:nvSpPr>
          <p:spPr bwMode="auto">
            <a:xfrm>
              <a:off x="158" y="0"/>
              <a:ext cx="187" cy="192"/>
            </a:xfrm>
            <a:prstGeom prst="ellipse">
              <a:avLst/>
            </a:pr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buFont typeface="Arial" charset="0"/>
                <a:buNone/>
              </a:pPr>
              <a:endParaRPr lang="zh-CN" altLang="zh-CN">
                <a:solidFill>
                  <a:srgbClr val="000000"/>
                </a:solidFill>
                <a:latin typeface="Calibri" pitchFamily="34" charset="0"/>
                <a:sym typeface="宋体" pitchFamily="2" charset="-122"/>
              </a:endParaRPr>
            </a:p>
          </p:txBody>
        </p:sp>
      </p:grpSp>
      <p:grpSp>
        <p:nvGrpSpPr>
          <p:cNvPr id="3090" name="Group 4"/>
          <p:cNvGrpSpPr>
            <a:grpSpLocks/>
          </p:cNvGrpSpPr>
          <p:nvPr/>
        </p:nvGrpSpPr>
        <p:grpSpPr bwMode="auto">
          <a:xfrm>
            <a:off x="476250" y="4495800"/>
            <a:ext cx="749300" cy="1754188"/>
            <a:chOff x="0" y="0"/>
            <a:chExt cx="503" cy="1178"/>
          </a:xfrm>
        </p:grpSpPr>
        <p:sp>
          <p:nvSpPr>
            <p:cNvPr id="3091" name="Freeform 5"/>
            <p:cNvSpPr>
              <a:spLocks noChangeArrowheads="1"/>
            </p:cNvSpPr>
            <p:nvPr/>
          </p:nvSpPr>
          <p:spPr bwMode="auto">
            <a:xfrm>
              <a:off x="0" y="206"/>
              <a:ext cx="503" cy="972"/>
            </a:xfrm>
            <a:custGeom>
              <a:avLst/>
              <a:gdLst>
                <a:gd name="T0" fmla="*/ 80135 w 35"/>
                <a:gd name="T1" fmla="*/ 0 h 71"/>
                <a:gd name="T2" fmla="*/ 26645 w 35"/>
                <a:gd name="T3" fmla="*/ 0 h 71"/>
                <a:gd name="T4" fmla="*/ 0 w 35"/>
                <a:gd name="T5" fmla="*/ 17989 h 71"/>
                <a:gd name="T6" fmla="*/ 0 w 35"/>
                <a:gd name="T7" fmla="*/ 17989 h 71"/>
                <a:gd name="T8" fmla="*/ 0 w 35"/>
                <a:gd name="T9" fmla="*/ 20617 h 71"/>
                <a:gd name="T10" fmla="*/ 0 w 35"/>
                <a:gd name="T11" fmla="*/ 82086 h 71"/>
                <a:gd name="T12" fmla="*/ 8882 w 35"/>
                <a:gd name="T13" fmla="*/ 89780 h 71"/>
                <a:gd name="T14" fmla="*/ 17763 w 35"/>
                <a:gd name="T15" fmla="*/ 82086 h 71"/>
                <a:gd name="T16" fmla="*/ 17763 w 35"/>
                <a:gd name="T17" fmla="*/ 28298 h 71"/>
                <a:gd name="T18" fmla="*/ 23756 w 35"/>
                <a:gd name="T19" fmla="*/ 28298 h 71"/>
                <a:gd name="T20" fmla="*/ 23756 w 35"/>
                <a:gd name="T21" fmla="*/ 79471 h 71"/>
                <a:gd name="T22" fmla="*/ 26645 w 35"/>
                <a:gd name="T23" fmla="*/ 82086 h 71"/>
                <a:gd name="T24" fmla="*/ 26645 w 35"/>
                <a:gd name="T25" fmla="*/ 171866 h 71"/>
                <a:gd name="T26" fmla="*/ 38616 w 35"/>
                <a:gd name="T27" fmla="*/ 182175 h 71"/>
                <a:gd name="T28" fmla="*/ 50401 w 35"/>
                <a:gd name="T29" fmla="*/ 171866 h 71"/>
                <a:gd name="T30" fmla="*/ 50401 w 35"/>
                <a:gd name="T31" fmla="*/ 92395 h 71"/>
                <a:gd name="T32" fmla="*/ 56379 w 35"/>
                <a:gd name="T33" fmla="*/ 92395 h 71"/>
                <a:gd name="T34" fmla="*/ 56379 w 35"/>
                <a:gd name="T35" fmla="*/ 171866 h 71"/>
                <a:gd name="T36" fmla="*/ 68365 w 35"/>
                <a:gd name="T37" fmla="*/ 182175 h 71"/>
                <a:gd name="T38" fmla="*/ 80135 w 35"/>
                <a:gd name="T39" fmla="*/ 171866 h 71"/>
                <a:gd name="T40" fmla="*/ 80135 w 35"/>
                <a:gd name="T41" fmla="*/ 79471 h 71"/>
                <a:gd name="T42" fmla="*/ 80135 w 35"/>
                <a:gd name="T43" fmla="*/ 79471 h 71"/>
                <a:gd name="T44" fmla="*/ 80135 w 35"/>
                <a:gd name="T45" fmla="*/ 28298 h 71"/>
                <a:gd name="T46" fmla="*/ 86128 w 35"/>
                <a:gd name="T47" fmla="*/ 28298 h 71"/>
                <a:gd name="T48" fmla="*/ 86128 w 35"/>
                <a:gd name="T49" fmla="*/ 82086 h 71"/>
                <a:gd name="T50" fmla="*/ 95010 w 35"/>
                <a:gd name="T51" fmla="*/ 89780 h 71"/>
                <a:gd name="T52" fmla="*/ 103891 w 35"/>
                <a:gd name="T53" fmla="*/ 82086 h 71"/>
                <a:gd name="T54" fmla="*/ 103891 w 35"/>
                <a:gd name="T55" fmla="*/ 20617 h 71"/>
                <a:gd name="T56" fmla="*/ 103891 w 35"/>
                <a:gd name="T57" fmla="*/ 17989 h 71"/>
                <a:gd name="T58" fmla="*/ 103891 w 35"/>
                <a:gd name="T59" fmla="*/ 17989 h 71"/>
                <a:gd name="T60" fmla="*/ 80135 w 35"/>
                <a:gd name="T61" fmla="*/ 0 h 7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5"/>
                <a:gd name="T94" fmla="*/ 0 h 71"/>
                <a:gd name="T95" fmla="*/ 35 w 35"/>
                <a:gd name="T96" fmla="*/ 71 h 7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5" h="71">
                  <a:moveTo>
                    <a:pt x="27" y="0"/>
                  </a:moveTo>
                  <a:cubicBezTo>
                    <a:pt x="9" y="0"/>
                    <a:pt x="9" y="0"/>
                    <a:pt x="9" y="0"/>
                  </a:cubicBezTo>
                  <a:cubicBezTo>
                    <a:pt x="3" y="0"/>
                    <a:pt x="0" y="5"/>
                    <a:pt x="0" y="7"/>
                  </a:cubicBezTo>
                  <a:cubicBezTo>
                    <a:pt x="0" y="7"/>
                    <a:pt x="0" y="7"/>
                    <a:pt x="0" y="7"/>
                  </a:cubicBezTo>
                  <a:cubicBezTo>
                    <a:pt x="0" y="8"/>
                    <a:pt x="0" y="8"/>
                    <a:pt x="0" y="8"/>
                  </a:cubicBezTo>
                  <a:cubicBezTo>
                    <a:pt x="0" y="32"/>
                    <a:pt x="0" y="32"/>
                    <a:pt x="0" y="32"/>
                  </a:cubicBezTo>
                  <a:cubicBezTo>
                    <a:pt x="0" y="34"/>
                    <a:pt x="2" y="35"/>
                    <a:pt x="3" y="35"/>
                  </a:cubicBezTo>
                  <a:cubicBezTo>
                    <a:pt x="5" y="35"/>
                    <a:pt x="6" y="34"/>
                    <a:pt x="6" y="32"/>
                  </a:cubicBezTo>
                  <a:cubicBezTo>
                    <a:pt x="6" y="11"/>
                    <a:pt x="6" y="11"/>
                    <a:pt x="6" y="11"/>
                  </a:cubicBezTo>
                  <a:cubicBezTo>
                    <a:pt x="8" y="11"/>
                    <a:pt x="8" y="11"/>
                    <a:pt x="8" y="11"/>
                  </a:cubicBezTo>
                  <a:cubicBezTo>
                    <a:pt x="8" y="31"/>
                    <a:pt x="8" y="31"/>
                    <a:pt x="8" y="31"/>
                  </a:cubicBezTo>
                  <a:cubicBezTo>
                    <a:pt x="8" y="31"/>
                    <a:pt x="9" y="32"/>
                    <a:pt x="9" y="32"/>
                  </a:cubicBezTo>
                  <a:cubicBezTo>
                    <a:pt x="9" y="67"/>
                    <a:pt x="9" y="67"/>
                    <a:pt x="9" y="67"/>
                  </a:cubicBezTo>
                  <a:cubicBezTo>
                    <a:pt x="9" y="70"/>
                    <a:pt x="10" y="71"/>
                    <a:pt x="13" y="71"/>
                  </a:cubicBezTo>
                  <a:cubicBezTo>
                    <a:pt x="15" y="71"/>
                    <a:pt x="17" y="70"/>
                    <a:pt x="17" y="67"/>
                  </a:cubicBezTo>
                  <a:cubicBezTo>
                    <a:pt x="17" y="36"/>
                    <a:pt x="17" y="36"/>
                    <a:pt x="17" y="36"/>
                  </a:cubicBezTo>
                  <a:cubicBezTo>
                    <a:pt x="19" y="36"/>
                    <a:pt x="19" y="36"/>
                    <a:pt x="19" y="36"/>
                  </a:cubicBezTo>
                  <a:cubicBezTo>
                    <a:pt x="19" y="67"/>
                    <a:pt x="19" y="67"/>
                    <a:pt x="19" y="67"/>
                  </a:cubicBezTo>
                  <a:cubicBezTo>
                    <a:pt x="19" y="70"/>
                    <a:pt x="20" y="71"/>
                    <a:pt x="23" y="71"/>
                  </a:cubicBezTo>
                  <a:cubicBezTo>
                    <a:pt x="25" y="71"/>
                    <a:pt x="27" y="70"/>
                    <a:pt x="27" y="67"/>
                  </a:cubicBezTo>
                  <a:cubicBezTo>
                    <a:pt x="27" y="31"/>
                    <a:pt x="27" y="31"/>
                    <a:pt x="27" y="31"/>
                  </a:cubicBezTo>
                  <a:cubicBezTo>
                    <a:pt x="27" y="31"/>
                    <a:pt x="27" y="31"/>
                    <a:pt x="27" y="31"/>
                  </a:cubicBezTo>
                  <a:cubicBezTo>
                    <a:pt x="27" y="11"/>
                    <a:pt x="27" y="11"/>
                    <a:pt x="27" y="11"/>
                  </a:cubicBezTo>
                  <a:cubicBezTo>
                    <a:pt x="29" y="11"/>
                    <a:pt x="29" y="11"/>
                    <a:pt x="29" y="11"/>
                  </a:cubicBezTo>
                  <a:cubicBezTo>
                    <a:pt x="29" y="32"/>
                    <a:pt x="29" y="32"/>
                    <a:pt x="29" y="32"/>
                  </a:cubicBezTo>
                  <a:cubicBezTo>
                    <a:pt x="29" y="34"/>
                    <a:pt x="30" y="35"/>
                    <a:pt x="32" y="35"/>
                  </a:cubicBezTo>
                  <a:cubicBezTo>
                    <a:pt x="33" y="35"/>
                    <a:pt x="35" y="34"/>
                    <a:pt x="35" y="32"/>
                  </a:cubicBezTo>
                  <a:cubicBezTo>
                    <a:pt x="35" y="8"/>
                    <a:pt x="35" y="8"/>
                    <a:pt x="35" y="8"/>
                  </a:cubicBezTo>
                  <a:cubicBezTo>
                    <a:pt x="35" y="7"/>
                    <a:pt x="35" y="7"/>
                    <a:pt x="35" y="7"/>
                  </a:cubicBezTo>
                  <a:cubicBezTo>
                    <a:pt x="35" y="7"/>
                    <a:pt x="35" y="7"/>
                    <a:pt x="35" y="7"/>
                  </a:cubicBezTo>
                  <a:cubicBezTo>
                    <a:pt x="35" y="4"/>
                    <a:pt x="32" y="0"/>
                    <a:pt x="27" y="0"/>
                  </a:cubicBezTo>
                  <a:close/>
                </a:path>
              </a:pathLst>
            </a:cu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92" name="Oval 6"/>
            <p:cNvSpPr>
              <a:spLocks noChangeArrowheads="1"/>
            </p:cNvSpPr>
            <p:nvPr/>
          </p:nvSpPr>
          <p:spPr bwMode="auto">
            <a:xfrm>
              <a:off x="158" y="0"/>
              <a:ext cx="187" cy="192"/>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buFont typeface="Arial" charset="0"/>
                <a:buNone/>
              </a:pPr>
              <a:endParaRPr lang="zh-CN" altLang="zh-CN">
                <a:solidFill>
                  <a:srgbClr val="000000"/>
                </a:solidFill>
                <a:latin typeface="Calibri" pitchFamily="34" charset="0"/>
                <a:sym typeface="宋体" pitchFamily="2" charset="-122"/>
              </a:endParaRPr>
            </a:p>
          </p:txBody>
        </p:sp>
      </p:grpSp>
      <p:sp>
        <p:nvSpPr>
          <p:cNvPr id="23" name="文本框 59"/>
          <p:cNvSpPr>
            <a:spLocks noChangeArrowheads="1"/>
          </p:cNvSpPr>
          <p:nvPr/>
        </p:nvSpPr>
        <p:spPr bwMode="auto">
          <a:xfrm>
            <a:off x="8619802" y="5603657"/>
            <a:ext cx="218292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charset="0"/>
              <a:buNone/>
            </a:pPr>
            <a:r>
              <a:rPr lang="zh-CN" altLang="en-US" sz="3600" b="1" dirty="0" smtClean="0">
                <a:solidFill>
                  <a:srgbClr val="7F7F7F"/>
                </a:solidFill>
                <a:latin typeface="Calibri" pitchFamily="34" charset="0"/>
                <a:sym typeface="宋体" pitchFamily="2" charset="-122"/>
              </a:rPr>
              <a:t>分析框架</a:t>
            </a:r>
            <a:endParaRPr lang="zh-CN" altLang="en-US" sz="3600" b="1" dirty="0">
              <a:solidFill>
                <a:srgbClr val="7F7F7F"/>
              </a:solidFill>
              <a:latin typeface="Calibri" pitchFamily="34" charset="0"/>
              <a:sym typeface="宋体" pitchFamily="2" charset="-122"/>
            </a:endParaRPr>
          </a:p>
        </p:txBody>
      </p:sp>
    </p:spTree>
    <p:extLst>
      <p:ext uri="{BB962C8B-B14F-4D97-AF65-F5344CB8AC3E}">
        <p14:creationId xmlns:p14="http://schemas.microsoft.com/office/powerpoint/2010/main" val="137685266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719667" y="765176"/>
            <a:ext cx="11277600" cy="555625"/>
          </a:xfrm>
        </p:spPr>
        <p:txBody>
          <a:bodyPr>
            <a:normAutofit fontScale="90000"/>
          </a:bodyPr>
          <a:lstStyle/>
          <a:p>
            <a:pPr eaLnBrk="1" hangingPunct="1"/>
            <a:r>
              <a:rPr lang="zh-CN" altLang="en-US" sz="3600" smtClean="0"/>
              <a:t>一场企业伦理危机</a:t>
            </a:r>
          </a:p>
        </p:txBody>
      </p:sp>
      <p:sp>
        <p:nvSpPr>
          <p:cNvPr id="43011" name="Rectangle 3"/>
          <p:cNvSpPr>
            <a:spLocks noGrp="1" noChangeArrowheads="1"/>
          </p:cNvSpPr>
          <p:nvPr>
            <p:ph type="body" idx="4294967295"/>
          </p:nvPr>
        </p:nvSpPr>
        <p:spPr>
          <a:xfrm>
            <a:off x="742951" y="1638300"/>
            <a:ext cx="10905067" cy="4457700"/>
          </a:xfrm>
        </p:spPr>
        <p:txBody>
          <a:bodyPr/>
          <a:lstStyle/>
          <a:p>
            <a:pPr eaLnBrk="1" hangingPunct="1">
              <a:lnSpc>
                <a:spcPct val="90000"/>
              </a:lnSpc>
            </a:pPr>
            <a:r>
              <a:rPr lang="zh-CN" altLang="en-US" sz="2800" smtClean="0"/>
              <a:t>消费者对商业的信任度下降</a:t>
            </a:r>
          </a:p>
          <a:p>
            <a:pPr eaLnBrk="1" hangingPunct="1">
              <a:lnSpc>
                <a:spcPct val="90000"/>
              </a:lnSpc>
            </a:pPr>
            <a:r>
              <a:rPr lang="zh-CN" altLang="en-US" sz="2800" smtClean="0"/>
              <a:t>任何部门都有可能发生道德行为失当的情况</a:t>
            </a:r>
          </a:p>
          <a:p>
            <a:pPr eaLnBrk="1" hangingPunct="1">
              <a:lnSpc>
                <a:spcPct val="90000"/>
              </a:lnSpc>
            </a:pPr>
            <a:r>
              <a:rPr lang="zh-CN" altLang="en-US" sz="2800" smtClean="0"/>
              <a:t>某一行为是否道德取决于利益相关者的判断</a:t>
            </a:r>
          </a:p>
          <a:p>
            <a:pPr lvl="1">
              <a:lnSpc>
                <a:spcPct val="90000"/>
              </a:lnSpc>
            </a:pPr>
            <a:r>
              <a:rPr lang="zh-CN" altLang="en-US" sz="2800" smtClean="0"/>
              <a:t>投资者		</a:t>
            </a:r>
          </a:p>
          <a:p>
            <a:pPr lvl="1">
              <a:lnSpc>
                <a:spcPct val="90000"/>
              </a:lnSpc>
            </a:pPr>
            <a:r>
              <a:rPr lang="zh-CN" altLang="en-US" sz="2800" smtClean="0"/>
              <a:t>员工</a:t>
            </a:r>
          </a:p>
          <a:p>
            <a:pPr lvl="1">
              <a:lnSpc>
                <a:spcPct val="90000"/>
              </a:lnSpc>
            </a:pPr>
            <a:r>
              <a:rPr lang="zh-CN" altLang="en-US" sz="2800" smtClean="0"/>
              <a:t>顾客</a:t>
            </a:r>
          </a:p>
          <a:p>
            <a:pPr lvl="1">
              <a:lnSpc>
                <a:spcPct val="90000"/>
              </a:lnSpc>
            </a:pPr>
            <a:r>
              <a:rPr lang="zh-CN" altLang="en-US" sz="2800" smtClean="0"/>
              <a:t>利益集团</a:t>
            </a:r>
          </a:p>
          <a:p>
            <a:pPr lvl="1">
              <a:lnSpc>
                <a:spcPct val="90000"/>
              </a:lnSpc>
            </a:pPr>
            <a:r>
              <a:rPr lang="zh-CN" altLang="en-US" sz="2800" smtClean="0"/>
              <a:t>法律体系</a:t>
            </a:r>
          </a:p>
          <a:p>
            <a:pPr lvl="1">
              <a:lnSpc>
                <a:spcPct val="90000"/>
              </a:lnSpc>
            </a:pPr>
            <a:r>
              <a:rPr lang="zh-CN" altLang="en-US" sz="2800" smtClean="0"/>
              <a:t>公众团体</a:t>
            </a:r>
          </a:p>
        </p:txBody>
      </p:sp>
      <p:pic>
        <p:nvPicPr>
          <p:cNvPr id="43012" name="Picture 4" descr="140493RKECMYK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8618" y="3081338"/>
            <a:ext cx="4182533" cy="31369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3013" name="Rectangle 5"/>
          <p:cNvSpPr>
            <a:spLocks noChangeArrowheads="1"/>
          </p:cNvSpPr>
          <p:nvPr/>
        </p:nvSpPr>
        <p:spPr bwMode="auto">
          <a:xfrm>
            <a:off x="10160001" y="6096001"/>
            <a:ext cx="112627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spAutoFit/>
          </a:bodyPr>
          <a:lstStyle/>
          <a:p>
            <a:r>
              <a:rPr lang="en-US" altLang="zh-CN" sz="1000">
                <a:solidFill>
                  <a:srgbClr val="000000"/>
                </a:solidFill>
              </a:rPr>
              <a:t>Source: Stockbyte</a:t>
            </a:r>
          </a:p>
        </p:txBody>
      </p:sp>
    </p:spTree>
    <p:extLst>
      <p:ext uri="{BB962C8B-B14F-4D97-AF65-F5344CB8AC3E}">
        <p14:creationId xmlns:p14="http://schemas.microsoft.com/office/powerpoint/2010/main" val="4231409563"/>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2032001" y="762000"/>
            <a:ext cx="8259233" cy="666750"/>
          </a:xfrm>
        </p:spPr>
        <p:txBody>
          <a:bodyPr/>
          <a:lstStyle/>
          <a:p>
            <a:pPr algn="ctr" eaLnBrk="1" hangingPunct="1"/>
            <a:r>
              <a:rPr lang="zh-CN" sz="4000" smtClean="0"/>
              <a:t>企业是个利益关系体</a:t>
            </a:r>
          </a:p>
        </p:txBody>
      </p:sp>
      <p:sp>
        <p:nvSpPr>
          <p:cNvPr id="44035" name="Oval 3"/>
          <p:cNvSpPr>
            <a:spLocks noChangeArrowheads="1"/>
          </p:cNvSpPr>
          <p:nvPr/>
        </p:nvSpPr>
        <p:spPr bwMode="auto">
          <a:xfrm>
            <a:off x="5080000" y="3657600"/>
            <a:ext cx="18288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sz="2800">
                <a:solidFill>
                  <a:schemeClr val="bg1"/>
                </a:solidFill>
                <a:latin typeface="Times New Roman" pitchFamily="18" charset="0"/>
              </a:rPr>
              <a:t>企业</a:t>
            </a:r>
          </a:p>
        </p:txBody>
      </p:sp>
      <p:sp>
        <p:nvSpPr>
          <p:cNvPr id="44036" name="Oval 4"/>
          <p:cNvSpPr>
            <a:spLocks noChangeArrowheads="1"/>
          </p:cNvSpPr>
          <p:nvPr/>
        </p:nvSpPr>
        <p:spPr bwMode="auto">
          <a:xfrm>
            <a:off x="2641600" y="2743200"/>
            <a:ext cx="1727200" cy="990600"/>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sz="2800" b="1">
                <a:solidFill>
                  <a:srgbClr val="0033CC"/>
                </a:solidFill>
                <a:latin typeface="Times New Roman" pitchFamily="18" charset="0"/>
              </a:rPr>
              <a:t>所有者</a:t>
            </a:r>
          </a:p>
        </p:txBody>
      </p:sp>
      <p:sp>
        <p:nvSpPr>
          <p:cNvPr id="44037" name="Oval 5"/>
          <p:cNvSpPr>
            <a:spLocks noChangeArrowheads="1"/>
          </p:cNvSpPr>
          <p:nvPr/>
        </p:nvSpPr>
        <p:spPr bwMode="auto">
          <a:xfrm>
            <a:off x="5181600" y="2133600"/>
            <a:ext cx="1727200" cy="914400"/>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sz="2800" b="1">
                <a:solidFill>
                  <a:srgbClr val="0033CC"/>
                </a:solidFill>
                <a:latin typeface="Times New Roman" pitchFamily="18" charset="0"/>
              </a:rPr>
              <a:t>员工</a:t>
            </a:r>
          </a:p>
        </p:txBody>
      </p:sp>
      <p:sp>
        <p:nvSpPr>
          <p:cNvPr id="44038" name="Oval 6"/>
          <p:cNvSpPr>
            <a:spLocks noChangeArrowheads="1"/>
          </p:cNvSpPr>
          <p:nvPr/>
        </p:nvSpPr>
        <p:spPr bwMode="auto">
          <a:xfrm>
            <a:off x="7721600" y="2743200"/>
            <a:ext cx="1727200" cy="914400"/>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sz="2800" b="1">
                <a:solidFill>
                  <a:srgbClr val="0033CC"/>
                </a:solidFill>
                <a:latin typeface="Times New Roman" pitchFamily="18" charset="0"/>
              </a:rPr>
              <a:t>顾客</a:t>
            </a:r>
          </a:p>
        </p:txBody>
      </p:sp>
      <p:sp>
        <p:nvSpPr>
          <p:cNvPr id="44039" name="Oval 7"/>
          <p:cNvSpPr>
            <a:spLocks noChangeArrowheads="1"/>
          </p:cNvSpPr>
          <p:nvPr/>
        </p:nvSpPr>
        <p:spPr bwMode="auto">
          <a:xfrm>
            <a:off x="2641600" y="4495800"/>
            <a:ext cx="1727200" cy="914400"/>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sz="2800" b="1">
                <a:solidFill>
                  <a:srgbClr val="0033CC"/>
                </a:solidFill>
                <a:latin typeface="Times New Roman" pitchFamily="18" charset="0"/>
              </a:rPr>
              <a:t>供应者</a:t>
            </a:r>
          </a:p>
        </p:txBody>
      </p:sp>
      <p:sp>
        <p:nvSpPr>
          <p:cNvPr id="44040" name="Oval 8"/>
          <p:cNvSpPr>
            <a:spLocks noChangeArrowheads="1"/>
          </p:cNvSpPr>
          <p:nvPr/>
        </p:nvSpPr>
        <p:spPr bwMode="auto">
          <a:xfrm>
            <a:off x="5181600" y="5029200"/>
            <a:ext cx="1727200" cy="914400"/>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sz="2800" b="1">
                <a:solidFill>
                  <a:srgbClr val="0033CC"/>
                </a:solidFill>
                <a:latin typeface="Times New Roman" pitchFamily="18" charset="0"/>
              </a:rPr>
              <a:t>政府</a:t>
            </a:r>
          </a:p>
        </p:txBody>
      </p:sp>
      <p:sp>
        <p:nvSpPr>
          <p:cNvPr id="44041" name="Oval 9"/>
          <p:cNvSpPr>
            <a:spLocks noChangeArrowheads="1"/>
          </p:cNvSpPr>
          <p:nvPr/>
        </p:nvSpPr>
        <p:spPr bwMode="auto">
          <a:xfrm>
            <a:off x="7721600" y="4572000"/>
            <a:ext cx="1727200" cy="914400"/>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sz="2800" b="1">
                <a:solidFill>
                  <a:srgbClr val="0033CC"/>
                </a:solidFill>
                <a:latin typeface="Times New Roman" pitchFamily="18" charset="0"/>
              </a:rPr>
              <a:t>其他</a:t>
            </a:r>
          </a:p>
        </p:txBody>
      </p:sp>
      <p:sp>
        <p:nvSpPr>
          <p:cNvPr id="44042" name="Line 10"/>
          <p:cNvSpPr>
            <a:spLocks noChangeShapeType="1"/>
          </p:cNvSpPr>
          <p:nvPr/>
        </p:nvSpPr>
        <p:spPr bwMode="auto">
          <a:xfrm flipV="1">
            <a:off x="4368800" y="4267200"/>
            <a:ext cx="812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3" name="Line 11"/>
          <p:cNvSpPr>
            <a:spLocks noChangeShapeType="1"/>
          </p:cNvSpPr>
          <p:nvPr/>
        </p:nvSpPr>
        <p:spPr bwMode="auto">
          <a:xfrm flipH="1">
            <a:off x="4368800" y="4419600"/>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4" name="Line 12"/>
          <p:cNvSpPr>
            <a:spLocks noChangeShapeType="1"/>
          </p:cNvSpPr>
          <p:nvPr/>
        </p:nvSpPr>
        <p:spPr bwMode="auto">
          <a:xfrm>
            <a:off x="4267200" y="3429000"/>
            <a:ext cx="1016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5" name="Line 13"/>
          <p:cNvSpPr>
            <a:spLocks noChangeShapeType="1"/>
          </p:cNvSpPr>
          <p:nvPr/>
        </p:nvSpPr>
        <p:spPr bwMode="auto">
          <a:xfrm flipH="1" flipV="1">
            <a:off x="4165600" y="3581400"/>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6" name="Line 14"/>
          <p:cNvSpPr>
            <a:spLocks noChangeShapeType="1"/>
          </p:cNvSpPr>
          <p:nvPr/>
        </p:nvSpPr>
        <p:spPr bwMode="auto">
          <a:xfrm flipV="1">
            <a:off x="5892800" y="4495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7" name="Line 15"/>
          <p:cNvSpPr>
            <a:spLocks noChangeShapeType="1"/>
          </p:cNvSpPr>
          <p:nvPr/>
        </p:nvSpPr>
        <p:spPr bwMode="auto">
          <a:xfrm>
            <a:off x="6096000" y="4495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8" name="Line 16"/>
          <p:cNvSpPr>
            <a:spLocks noChangeShapeType="1"/>
          </p:cNvSpPr>
          <p:nvPr/>
        </p:nvSpPr>
        <p:spPr bwMode="auto">
          <a:xfrm flipH="1">
            <a:off x="5892800" y="30480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9" name="Line 17"/>
          <p:cNvSpPr>
            <a:spLocks noChangeShapeType="1"/>
          </p:cNvSpPr>
          <p:nvPr/>
        </p:nvSpPr>
        <p:spPr bwMode="auto">
          <a:xfrm flipH="1" flipV="1">
            <a:off x="6096000" y="30480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50" name="Line 18"/>
          <p:cNvSpPr>
            <a:spLocks noChangeShapeType="1"/>
          </p:cNvSpPr>
          <p:nvPr/>
        </p:nvSpPr>
        <p:spPr bwMode="auto">
          <a:xfrm flipV="1">
            <a:off x="6705600" y="3276600"/>
            <a:ext cx="1016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51" name="Line 19"/>
          <p:cNvSpPr>
            <a:spLocks noChangeShapeType="1"/>
          </p:cNvSpPr>
          <p:nvPr/>
        </p:nvSpPr>
        <p:spPr bwMode="auto">
          <a:xfrm flipH="1">
            <a:off x="6807200" y="3429000"/>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52" name="Line 20"/>
          <p:cNvSpPr>
            <a:spLocks noChangeShapeType="1"/>
          </p:cNvSpPr>
          <p:nvPr/>
        </p:nvSpPr>
        <p:spPr bwMode="auto">
          <a:xfrm>
            <a:off x="7010400" y="4267200"/>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53" name="Line 21"/>
          <p:cNvSpPr>
            <a:spLocks noChangeShapeType="1"/>
          </p:cNvSpPr>
          <p:nvPr/>
        </p:nvSpPr>
        <p:spPr bwMode="auto">
          <a:xfrm flipH="1" flipV="1">
            <a:off x="6908800" y="4419600"/>
            <a:ext cx="812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305872943"/>
      </p:ext>
    </p:extLst>
  </p:cSld>
  <p:clrMapOvr>
    <a:masterClrMapping/>
  </p:clrMapOvr>
  <p:transition spd="med">
    <p:pull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814918" y="549276"/>
            <a:ext cx="10593916" cy="938213"/>
          </a:xfrm>
        </p:spPr>
        <p:txBody>
          <a:bodyPr/>
          <a:lstStyle/>
          <a:p>
            <a:pPr algn="ctr" eaLnBrk="1" hangingPunct="1"/>
            <a:r>
              <a:rPr lang="zh-CN" sz="3900" smtClean="0"/>
              <a:t>企业与利益相关者</a:t>
            </a:r>
            <a:endParaRPr lang="zh-CN" smtClean="0"/>
          </a:p>
        </p:txBody>
      </p:sp>
      <p:sp>
        <p:nvSpPr>
          <p:cNvPr id="45059" name="Rectangle 3"/>
          <p:cNvSpPr>
            <a:spLocks noGrp="1" noChangeArrowheads="1"/>
          </p:cNvSpPr>
          <p:nvPr>
            <p:ph type="body" idx="4294967295"/>
          </p:nvPr>
        </p:nvSpPr>
        <p:spPr>
          <a:xfrm>
            <a:off x="814917" y="1844676"/>
            <a:ext cx="10363200" cy="3675063"/>
          </a:xfrm>
        </p:spPr>
        <p:txBody>
          <a:bodyPr>
            <a:normAutofit fontScale="92500" lnSpcReduction="10000"/>
          </a:bodyPr>
          <a:lstStyle/>
          <a:p>
            <a:pPr eaLnBrk="1" hangingPunct="1">
              <a:buFont typeface="Wingdings" pitchFamily="2" charset="2"/>
              <a:buNone/>
            </a:pPr>
            <a:r>
              <a:rPr lang="zh-CN" altLang="en-US" sz="3200" dirty="0" smtClean="0"/>
              <a:t>  </a:t>
            </a:r>
            <a:r>
              <a:rPr lang="zh-CN" altLang="en-US" sz="2800" dirty="0" smtClean="0"/>
              <a:t>企业需要所有者、顾客、员工、供应者、政府、社区、公众的支持，反过来说，后者也能从与企业的合作中获得好处，他们也离不开企业。企业与竞争者也存在着一定的依存关系。</a:t>
            </a:r>
          </a:p>
          <a:p>
            <a:pPr eaLnBrk="1" hangingPunct="1"/>
            <a:r>
              <a:rPr lang="zh-CN" altLang="en-US" sz="2800" dirty="0" smtClean="0"/>
              <a:t>怎样处理与利益相关者的关系是企业不可避免的、每时每刻都面临的问题。</a:t>
            </a:r>
            <a:endParaRPr lang="en-US" altLang="zh-CN" sz="2800" dirty="0" smtClean="0"/>
          </a:p>
          <a:p>
            <a:pPr eaLnBrk="1" hangingPunct="1"/>
            <a:r>
              <a:rPr lang="zh-CN" altLang="en-US" sz="2800" dirty="0" smtClean="0">
                <a:solidFill>
                  <a:srgbClr val="FF0000"/>
                </a:solidFill>
              </a:rPr>
              <a:t>利益相关者框架</a:t>
            </a:r>
          </a:p>
          <a:p>
            <a:pPr eaLnBrk="1" hangingPunct="1"/>
            <a:r>
              <a:rPr lang="zh-CN" altLang="en-US" sz="2800" dirty="0" smtClean="0"/>
              <a:t>有助于识别内部和外部的利益相关者。</a:t>
            </a:r>
          </a:p>
          <a:p>
            <a:pPr eaLnBrk="1" hangingPunct="1"/>
            <a:r>
              <a:rPr lang="zh-CN" altLang="en-US" sz="2800" dirty="0" smtClean="0"/>
              <a:t>有助于分辨出不同利益相关者团体的需求、价值观和预期，并对此予以监督和回应。</a:t>
            </a:r>
          </a:p>
        </p:txBody>
      </p:sp>
    </p:spTree>
    <p:extLst>
      <p:ext uri="{BB962C8B-B14F-4D97-AF65-F5344CB8AC3E}">
        <p14:creationId xmlns:p14="http://schemas.microsoft.com/office/powerpoint/2010/main" val="23846272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idx="4294967295"/>
          </p:nvPr>
        </p:nvSpPr>
        <p:spPr>
          <a:xfrm>
            <a:off x="1200151" y="620713"/>
            <a:ext cx="9385300" cy="754062"/>
          </a:xfrm>
        </p:spPr>
        <p:txBody>
          <a:bodyPr/>
          <a:lstStyle/>
          <a:p>
            <a:pPr algn="ctr"/>
            <a:r>
              <a:rPr lang="zh-CN" altLang="en-US" sz="4000" smtClean="0"/>
              <a:t>企业的利益相关者</a:t>
            </a:r>
          </a:p>
        </p:txBody>
      </p:sp>
      <p:sp>
        <p:nvSpPr>
          <p:cNvPr id="46083" name="Content Placeholder 4"/>
          <p:cNvSpPr>
            <a:spLocks noGrp="1"/>
          </p:cNvSpPr>
          <p:nvPr>
            <p:ph idx="4294967295"/>
          </p:nvPr>
        </p:nvSpPr>
        <p:spPr>
          <a:xfrm>
            <a:off x="914400" y="1676400"/>
            <a:ext cx="10363200" cy="4419600"/>
          </a:xfrm>
        </p:spPr>
        <p:txBody>
          <a:bodyPr/>
          <a:lstStyle/>
          <a:p>
            <a:r>
              <a:rPr lang="zh-CN" altLang="en-US" sz="2800" smtClean="0"/>
              <a:t>利益相关者指在公司产品、运营、市场、产业和成果等方面拥有权益的个人或机构，主要包括：</a:t>
            </a:r>
          </a:p>
          <a:p>
            <a:pPr lvl="1"/>
            <a:r>
              <a:rPr lang="zh-CN" altLang="en-US" sz="2400" smtClean="0"/>
              <a:t>顾客	           – 投资者</a:t>
            </a:r>
          </a:p>
          <a:p>
            <a:pPr lvl="1"/>
            <a:r>
              <a:rPr lang="zh-CN" altLang="en-US" sz="2400" smtClean="0"/>
              <a:t>员工	 	– 供应商</a:t>
            </a:r>
          </a:p>
          <a:p>
            <a:pPr lvl="1"/>
            <a:r>
              <a:rPr lang="zh-CN" altLang="en-US" sz="2400" smtClean="0"/>
              <a:t>政府机构	– 社区</a:t>
            </a:r>
          </a:p>
          <a:p>
            <a:pPr lvl="1"/>
            <a:r>
              <a:rPr lang="zh-CN" altLang="en-US" sz="2400" smtClean="0"/>
              <a:t>股东</a:t>
            </a:r>
          </a:p>
          <a:p>
            <a:r>
              <a:rPr lang="zh-CN" altLang="en-US" sz="2800" smtClean="0"/>
              <a:t>利益相关者会受企业影响，也能影响企业</a:t>
            </a:r>
          </a:p>
          <a:p>
            <a:endParaRPr lang="zh-CN" altLang="en-US" sz="2400" smtClean="0"/>
          </a:p>
        </p:txBody>
      </p:sp>
    </p:spTree>
    <p:extLst>
      <p:ext uri="{BB962C8B-B14F-4D97-AF65-F5344CB8AC3E}">
        <p14:creationId xmlns:p14="http://schemas.microsoft.com/office/powerpoint/2010/main" val="325490175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4294967295"/>
          </p:nvPr>
        </p:nvSpPr>
        <p:spPr>
          <a:xfrm>
            <a:off x="719667" y="1700213"/>
            <a:ext cx="10972800" cy="4191000"/>
          </a:xfrm>
        </p:spPr>
        <p:txBody>
          <a:bodyPr>
            <a:normAutofit lnSpcReduction="10000"/>
          </a:bodyPr>
          <a:lstStyle/>
          <a:p>
            <a:pPr eaLnBrk="1" hangingPunct="1"/>
            <a:r>
              <a:rPr lang="zh-CN" sz="2400" dirty="0" smtClean="0"/>
              <a:t>相关利益者的内涵</a:t>
            </a:r>
          </a:p>
          <a:p>
            <a:pPr eaLnBrk="1" hangingPunct="1">
              <a:buFontTx/>
              <a:buNone/>
            </a:pPr>
            <a:r>
              <a:rPr lang="zh-CN" altLang="zh-CN" sz="2400" dirty="0" smtClean="0"/>
              <a:t>            </a:t>
            </a:r>
            <a:r>
              <a:rPr lang="zh-CN" sz="2400" dirty="0" smtClean="0"/>
              <a:t>广义定义：一个组织里相关利益者是可以影响到组织目标的实现或者受其实现影响的群体或者个人。（弗里曼）</a:t>
            </a:r>
          </a:p>
          <a:p>
            <a:pPr eaLnBrk="1" hangingPunct="1">
              <a:buFontTx/>
              <a:buNone/>
            </a:pPr>
            <a:r>
              <a:rPr lang="zh-CN" altLang="zh-CN" sz="2400" dirty="0" smtClean="0"/>
              <a:t>           </a:t>
            </a:r>
            <a:r>
              <a:rPr lang="zh-CN" sz="2400" dirty="0" smtClean="0"/>
              <a:t>狭义定义：企业与之互动并在企业里具有利益或者权利的个人或群体。（卡罗尔）</a:t>
            </a:r>
          </a:p>
          <a:p>
            <a:pPr eaLnBrk="1" hangingPunct="1"/>
            <a:endParaRPr lang="zh-CN" altLang="zh-CN" sz="2400" dirty="0" smtClean="0"/>
          </a:p>
          <a:p>
            <a:pPr eaLnBrk="1" hangingPunct="1"/>
            <a:r>
              <a:rPr lang="zh-CN" sz="2400" dirty="0" smtClean="0"/>
              <a:t>利益相关者理论对企业社会责任研究的贡献</a:t>
            </a:r>
          </a:p>
          <a:p>
            <a:pPr eaLnBrk="1" hangingPunct="1"/>
            <a:r>
              <a:rPr lang="zh-CN" sz="2400" dirty="0" smtClean="0"/>
              <a:t>（</a:t>
            </a:r>
            <a:r>
              <a:rPr lang="zh-CN" altLang="zh-CN" sz="2400" dirty="0" smtClean="0"/>
              <a:t>1</a:t>
            </a:r>
            <a:r>
              <a:rPr lang="zh-CN" sz="2400" dirty="0" smtClean="0"/>
              <a:t>）明确了企业社会责任的定义</a:t>
            </a:r>
          </a:p>
          <a:p>
            <a:pPr eaLnBrk="1" hangingPunct="1"/>
            <a:r>
              <a:rPr lang="zh-CN" sz="2400" dirty="0" smtClean="0"/>
              <a:t>（</a:t>
            </a:r>
            <a:r>
              <a:rPr lang="zh-CN" altLang="zh-CN" sz="2400" dirty="0" smtClean="0"/>
              <a:t>2</a:t>
            </a:r>
            <a:r>
              <a:rPr lang="zh-CN" sz="2400" dirty="0" smtClean="0"/>
              <a:t>）找到了衡量企业社会责任的正确方法</a:t>
            </a:r>
          </a:p>
          <a:p>
            <a:pPr eaLnBrk="1" hangingPunct="1"/>
            <a:r>
              <a:rPr lang="zh-CN" sz="2400" dirty="0" smtClean="0"/>
              <a:t>（</a:t>
            </a:r>
            <a:r>
              <a:rPr lang="zh-CN" altLang="zh-CN" sz="2400" dirty="0" smtClean="0"/>
              <a:t>3</a:t>
            </a:r>
            <a:r>
              <a:rPr lang="zh-CN" sz="2400" dirty="0" smtClean="0"/>
              <a:t>）为企业社会责任提供了一种理论基础</a:t>
            </a:r>
          </a:p>
        </p:txBody>
      </p:sp>
    </p:spTree>
    <p:extLst>
      <p:ext uri="{BB962C8B-B14F-4D97-AF65-F5344CB8AC3E}">
        <p14:creationId xmlns:p14="http://schemas.microsoft.com/office/powerpoint/2010/main" val="405425372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nvSpPr>
        <p:spPr bwMode="auto">
          <a:xfrm>
            <a:off x="609600" y="908050"/>
            <a:ext cx="10972800"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defRPr/>
            </a:pPr>
            <a:r>
              <a:rPr lang="zh-CN" altLang="en-US" sz="2800" b="1" dirty="0">
                <a:solidFill>
                  <a:srgbClr val="FF0000"/>
                </a:solidFill>
                <a:latin typeface="+mn-lt"/>
                <a:ea typeface="+mn-ea"/>
                <a:sym typeface="Arial" pitchFamily="34" charset="0"/>
              </a:rPr>
              <a:t>利益相关者（</a:t>
            </a:r>
            <a:r>
              <a:rPr lang="zh-CN" altLang="zh-CN" sz="2800" b="1" dirty="0">
                <a:solidFill>
                  <a:srgbClr val="FF0000"/>
                </a:solidFill>
                <a:latin typeface="+mn-lt"/>
                <a:ea typeface="+mn-ea"/>
                <a:sym typeface="Arial" pitchFamily="34" charset="0"/>
              </a:rPr>
              <a:t>Stakeholder</a:t>
            </a:r>
            <a:r>
              <a:rPr lang="zh-CN" altLang="en-US" sz="2800" b="1" dirty="0">
                <a:solidFill>
                  <a:srgbClr val="FF0000"/>
                </a:solidFill>
                <a:latin typeface="+mn-lt"/>
                <a:ea typeface="+mn-ea"/>
                <a:sym typeface="Arial" pitchFamily="34" charset="0"/>
              </a:rPr>
              <a:t>）的起源及其演变</a:t>
            </a:r>
          </a:p>
          <a:p>
            <a:pPr marL="342900" indent="-342900">
              <a:spcBef>
                <a:spcPct val="20000"/>
              </a:spcBef>
              <a:defRPr/>
            </a:pPr>
            <a:endParaRPr lang="en-US" altLang="zh-CN" b="1" dirty="0">
              <a:latin typeface="+mn-lt"/>
              <a:ea typeface="+mn-ea"/>
              <a:sym typeface="Arial" pitchFamily="34" charset="0"/>
            </a:endParaRPr>
          </a:p>
          <a:p>
            <a:pPr marL="342900" indent="-342900">
              <a:spcBef>
                <a:spcPct val="20000"/>
              </a:spcBef>
              <a:defRPr/>
            </a:pPr>
            <a:r>
              <a:rPr lang="zh-CN" altLang="zh-CN" sz="2400" dirty="0">
                <a:sym typeface="Arial" pitchFamily="34" charset="0"/>
              </a:rPr>
              <a:t>1.</a:t>
            </a:r>
            <a:r>
              <a:rPr lang="zh-CN" altLang="en-US" sz="2400" dirty="0">
                <a:sym typeface="Arial" pitchFamily="34" charset="0"/>
              </a:rPr>
              <a:t>起源：西方学者真正提出利益相关者的概念是在</a:t>
            </a:r>
            <a:r>
              <a:rPr lang="zh-CN" altLang="zh-CN" sz="2400" dirty="0">
                <a:sym typeface="Arial" pitchFamily="34" charset="0"/>
              </a:rPr>
              <a:t>20</a:t>
            </a:r>
            <a:r>
              <a:rPr lang="zh-CN" altLang="en-US" sz="2400" dirty="0">
                <a:sym typeface="Arial" pitchFamily="34" charset="0"/>
              </a:rPr>
              <a:t>世纪</a:t>
            </a:r>
            <a:r>
              <a:rPr lang="zh-CN" altLang="zh-CN" sz="2400" dirty="0">
                <a:sym typeface="Arial" pitchFamily="34" charset="0"/>
              </a:rPr>
              <a:t>60</a:t>
            </a:r>
            <a:r>
              <a:rPr lang="zh-CN" altLang="en-US" sz="2400" dirty="0">
                <a:sym typeface="Arial" pitchFamily="34" charset="0"/>
              </a:rPr>
              <a:t>年代。一般认为，利益相关者是泛指企业中拥有一种或多种权益的个人或团体。</a:t>
            </a:r>
          </a:p>
          <a:p>
            <a:pPr marL="342900" indent="-342900" algn="l">
              <a:spcBef>
                <a:spcPct val="20000"/>
              </a:spcBef>
              <a:defRPr/>
            </a:pPr>
            <a:r>
              <a:rPr lang="zh-CN" altLang="zh-CN" sz="2400" dirty="0">
                <a:sym typeface="Arial" pitchFamily="34" charset="0"/>
              </a:rPr>
              <a:t>2.</a:t>
            </a:r>
            <a:r>
              <a:rPr lang="zh-CN" altLang="en-US" sz="2400" dirty="0">
                <a:sym typeface="Arial" pitchFamily="34" charset="0"/>
              </a:rPr>
              <a:t>股东利益至上与利益相关者的争论</a:t>
            </a:r>
          </a:p>
          <a:p>
            <a:pPr marL="342900" indent="-342900" algn="l">
              <a:spcBef>
                <a:spcPct val="20000"/>
              </a:spcBef>
              <a:buFontTx/>
              <a:buChar char="•"/>
              <a:defRPr/>
            </a:pPr>
            <a:r>
              <a:rPr lang="zh-CN" altLang="en-US" sz="2400" dirty="0">
                <a:sym typeface="Arial" pitchFamily="34" charset="0"/>
              </a:rPr>
              <a:t>股东利益至上论：由于资本的投入者就是企业的所有者，企业是权益资本投入者的企业，所以企业经营以股东利益最大化为目标来进行运作。与此相对应的企业治理制度就是“股东治理’’结构模式。</a:t>
            </a:r>
          </a:p>
          <a:p>
            <a:pPr marL="342900" indent="-342900" algn="l">
              <a:spcBef>
                <a:spcPct val="20000"/>
              </a:spcBef>
              <a:buFontTx/>
              <a:buChar char="•"/>
              <a:defRPr/>
            </a:pPr>
            <a:r>
              <a:rPr lang="zh-CN" altLang="en-US" sz="2400" dirty="0">
                <a:sym typeface="Arial" pitchFamily="34" charset="0"/>
              </a:rPr>
              <a:t>利益相关者论：作为以不同的契约形式而相联结的企业，是各个合作所有者的资源通过合约而形成的相关集合。因此，任何</a:t>
            </a:r>
            <a:r>
              <a:rPr lang="zh-CN" altLang="zh-CN" sz="2400" dirty="0">
                <a:sym typeface="Arial" pitchFamily="34" charset="0"/>
              </a:rPr>
              <a:t>—</a:t>
            </a:r>
            <a:r>
              <a:rPr lang="zh-CN" altLang="en-US" sz="2400" dirty="0">
                <a:sym typeface="Arial" pitchFamily="34" charset="0"/>
              </a:rPr>
              <a:t>个企业毫无例外地在考虑所有者权益问题时不能仅仅关注股东的利益</a:t>
            </a:r>
            <a:r>
              <a:rPr lang="zh-CN" altLang="en-US" sz="2400" dirty="0" smtClean="0">
                <a:sym typeface="Arial" pitchFamily="34" charset="0"/>
              </a:rPr>
              <a:t>。</a:t>
            </a:r>
            <a:endParaRPr lang="zh-CN" altLang="zh-CN" sz="3200" dirty="0">
              <a:solidFill>
                <a:srgbClr val="000000"/>
              </a:solidFill>
            </a:endParaRPr>
          </a:p>
        </p:txBody>
      </p:sp>
    </p:spTree>
    <p:extLst>
      <p:ext uri="{BB962C8B-B14F-4D97-AF65-F5344CB8AC3E}">
        <p14:creationId xmlns:p14="http://schemas.microsoft.com/office/powerpoint/2010/main" val="115076843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nvSpPr>
        <p:spPr bwMode="auto">
          <a:xfrm>
            <a:off x="609600" y="1066800"/>
            <a:ext cx="10972800"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defRPr/>
            </a:pPr>
            <a:r>
              <a:rPr lang="zh-CN" altLang="en-US" sz="2800" b="1" dirty="0">
                <a:solidFill>
                  <a:srgbClr val="FF0000"/>
                </a:solidFill>
                <a:sym typeface="Arial" pitchFamily="34" charset="0"/>
              </a:rPr>
              <a:t>利益相关者（</a:t>
            </a:r>
            <a:r>
              <a:rPr lang="zh-CN" altLang="zh-CN" sz="2800" b="1" dirty="0">
                <a:solidFill>
                  <a:srgbClr val="FF0000"/>
                </a:solidFill>
                <a:sym typeface="Arial" pitchFamily="34" charset="0"/>
              </a:rPr>
              <a:t>Stakeholder</a:t>
            </a:r>
            <a:r>
              <a:rPr lang="zh-CN" altLang="en-US" sz="2800" b="1" dirty="0">
                <a:solidFill>
                  <a:srgbClr val="FF0000"/>
                </a:solidFill>
                <a:sym typeface="Arial" pitchFamily="34" charset="0"/>
              </a:rPr>
              <a:t>）的起源及其演变</a:t>
            </a:r>
          </a:p>
          <a:p>
            <a:pPr marL="342900" indent="-342900">
              <a:spcBef>
                <a:spcPct val="20000"/>
              </a:spcBef>
              <a:defRPr/>
            </a:pPr>
            <a:endParaRPr lang="zh-CN" altLang="en-US" sz="2000" b="1" dirty="0">
              <a:solidFill>
                <a:srgbClr val="000000"/>
              </a:solidFill>
              <a:sym typeface="Arial" pitchFamily="34" charset="0"/>
            </a:endParaRPr>
          </a:p>
          <a:p>
            <a:pPr marL="342900" indent="-342900">
              <a:spcBef>
                <a:spcPct val="20000"/>
              </a:spcBef>
              <a:defRPr/>
            </a:pPr>
            <a:r>
              <a:rPr lang="zh-CN" altLang="en-US" sz="2400" dirty="0">
                <a:latin typeface="+mn-lt"/>
                <a:ea typeface="+mn-ea"/>
                <a:sym typeface="Arial" pitchFamily="34" charset="0"/>
              </a:rPr>
              <a:t>(1)20世纪60年代，利益相关者理论的“企业依存”观点。</a:t>
            </a:r>
          </a:p>
          <a:p>
            <a:pPr marL="342900" indent="-342900" algn="l">
              <a:spcBef>
                <a:spcPct val="20000"/>
              </a:spcBef>
              <a:defRPr/>
            </a:pPr>
            <a:r>
              <a:rPr lang="zh-CN" altLang="en-US" sz="2400" dirty="0">
                <a:latin typeface="+mn-lt"/>
                <a:ea typeface="+mn-ea"/>
                <a:sym typeface="Arial" pitchFamily="34" charset="0"/>
              </a:rPr>
              <a:t>            斯坦福大学研究小组给出的利益相关者的定义是：对企业来说存在这样一些利益群体，如果没有他们的支持，企业就无法生存。</a:t>
            </a:r>
          </a:p>
          <a:p>
            <a:pPr marL="342900" indent="-342900" algn="l">
              <a:spcBef>
                <a:spcPct val="20000"/>
              </a:spcBef>
              <a:defRPr/>
            </a:pPr>
            <a:r>
              <a:rPr lang="zh-CN" altLang="en-US" sz="2400" dirty="0">
                <a:latin typeface="+mn-lt"/>
                <a:ea typeface="+mn-ea"/>
                <a:sym typeface="Arial" pitchFamily="34" charset="0"/>
              </a:rPr>
              <a:t>            美国学者瑞安曼(Rhenman)认为，利益相关者不仅依靠企业来实现其个人目标，而且企业也是依靠他们来维持生存，强调了利益相关者与企业之间的依存性。 </a:t>
            </a:r>
          </a:p>
          <a:p>
            <a:pPr marL="342900" indent="-342900" algn="l">
              <a:spcBef>
                <a:spcPct val="20000"/>
              </a:spcBef>
              <a:defRPr/>
            </a:pPr>
            <a:r>
              <a:rPr lang="zh-CN" altLang="en-US" sz="2400" dirty="0">
                <a:latin typeface="+mn-lt"/>
                <a:ea typeface="+mn-ea"/>
                <a:sym typeface="Arial" pitchFamily="34" charset="0"/>
              </a:rPr>
              <a:t>            最早正式将“利益相关者”  一词引入管理学和经济学研究的是美国学者安索夫，他认为，“要制定出 一个理想的企业目标，必须综合平衡考虑企业的诸多利益相关者之间相互冲突的索取权，他们可能包括管理人员、工人、股东、供应商以及分销商”(1965)。</a:t>
            </a:r>
          </a:p>
        </p:txBody>
      </p:sp>
    </p:spTree>
    <p:extLst>
      <p:ext uri="{BB962C8B-B14F-4D97-AF65-F5344CB8AC3E}">
        <p14:creationId xmlns:p14="http://schemas.microsoft.com/office/powerpoint/2010/main" val="419542692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nvSpPr>
        <p:spPr bwMode="auto">
          <a:xfrm>
            <a:off x="814918" y="1628776"/>
            <a:ext cx="10369549"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defRPr/>
            </a:pPr>
            <a:r>
              <a:rPr lang="zh-CN" altLang="en-US" sz="2400" dirty="0">
                <a:latin typeface="+mn-lt"/>
                <a:ea typeface="+mn-ea"/>
                <a:sym typeface="Arial" pitchFamily="34" charset="0"/>
              </a:rPr>
              <a:t>(2)20世纪80年代至90年代中期，利益相关者理论的“战略管理”观点。</a:t>
            </a:r>
          </a:p>
          <a:p>
            <a:pPr marL="342900" indent="-342900" algn="l">
              <a:spcBef>
                <a:spcPct val="20000"/>
              </a:spcBef>
              <a:defRPr/>
            </a:pPr>
            <a:r>
              <a:rPr lang="zh-CN" altLang="en-US" sz="2400" dirty="0">
                <a:latin typeface="+mn-lt"/>
                <a:ea typeface="+mn-ea"/>
                <a:sym typeface="Arial" pitchFamily="34" charset="0"/>
              </a:rPr>
              <a:t>          1984年，弗里曼的《战略管理：一个利益相关者方法》 —书的出版，被认为是利益相关者理论正式形成的标志。书中强调利益相关者在企业战略分析、规划和实施中的作用 。</a:t>
            </a:r>
          </a:p>
          <a:p>
            <a:pPr marL="342900" indent="-342900" algn="l">
              <a:spcBef>
                <a:spcPct val="20000"/>
              </a:spcBef>
              <a:defRPr/>
            </a:pPr>
            <a:r>
              <a:rPr lang="zh-CN" altLang="en-US" sz="2400" dirty="0">
                <a:latin typeface="+mn-lt"/>
                <a:ea typeface="+mn-ea"/>
                <a:sym typeface="Arial" pitchFamily="34" charset="0"/>
              </a:rPr>
              <a:t>　       定义是：能够影响一个组织目标的实现或者能够被组织实现目标过程影响的个人和群体。</a:t>
            </a:r>
          </a:p>
          <a:p>
            <a:pPr marL="342900" indent="-342900">
              <a:spcBef>
                <a:spcPct val="20000"/>
              </a:spcBef>
              <a:defRPr/>
            </a:pPr>
            <a:endParaRPr lang="zh-CN" altLang="en-US" sz="2400" b="1" dirty="0">
              <a:latin typeface="+mn-lt"/>
              <a:ea typeface="+mn-ea"/>
              <a:sym typeface="Arial" pitchFamily="34" charset="0"/>
            </a:endParaRPr>
          </a:p>
          <a:p>
            <a:pPr marL="342900" indent="-342900">
              <a:spcBef>
                <a:spcPct val="20000"/>
              </a:spcBef>
              <a:defRPr/>
            </a:pPr>
            <a:r>
              <a:rPr lang="zh-CN" altLang="en-US" b="1" dirty="0">
                <a:latin typeface="+mn-lt"/>
                <a:ea typeface="+mn-ea"/>
                <a:sym typeface="Arial" pitchFamily="34" charset="0"/>
              </a:rPr>
              <a:t> </a:t>
            </a:r>
          </a:p>
        </p:txBody>
      </p:sp>
      <p:sp>
        <p:nvSpPr>
          <p:cNvPr id="50179" name="矩形 1"/>
          <p:cNvSpPr>
            <a:spLocks noChangeArrowheads="1"/>
          </p:cNvSpPr>
          <p:nvPr/>
        </p:nvSpPr>
        <p:spPr bwMode="auto">
          <a:xfrm>
            <a:off x="1295400" y="923925"/>
            <a:ext cx="988906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ct val="20000"/>
              </a:spcBef>
            </a:pPr>
            <a:r>
              <a:rPr lang="zh-CN" altLang="en-US" sz="2800" b="1">
                <a:solidFill>
                  <a:srgbClr val="FF0000"/>
                </a:solidFill>
                <a:sym typeface="Arial" pitchFamily="34" charset="0"/>
              </a:rPr>
              <a:t>利益相关者（</a:t>
            </a:r>
            <a:r>
              <a:rPr lang="zh-CN" altLang="zh-CN" sz="2800" b="1">
                <a:solidFill>
                  <a:srgbClr val="FF0000"/>
                </a:solidFill>
                <a:sym typeface="Arial" pitchFamily="34" charset="0"/>
              </a:rPr>
              <a:t>Stakeholder</a:t>
            </a:r>
            <a:r>
              <a:rPr lang="zh-CN" altLang="en-US" sz="2800" b="1">
                <a:solidFill>
                  <a:srgbClr val="FF0000"/>
                </a:solidFill>
                <a:sym typeface="Arial" pitchFamily="34" charset="0"/>
              </a:rPr>
              <a:t>）的起源及其演变</a:t>
            </a:r>
          </a:p>
        </p:txBody>
      </p:sp>
    </p:spTree>
    <p:extLst>
      <p:ext uri="{BB962C8B-B14F-4D97-AF65-F5344CB8AC3E}">
        <p14:creationId xmlns:p14="http://schemas.microsoft.com/office/powerpoint/2010/main" val="279693222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矩形 1"/>
          <p:cNvSpPr>
            <a:spLocks noChangeArrowheads="1"/>
          </p:cNvSpPr>
          <p:nvPr/>
        </p:nvSpPr>
        <p:spPr bwMode="auto">
          <a:xfrm>
            <a:off x="1060451" y="1844676"/>
            <a:ext cx="9889067"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ct val="20000"/>
              </a:spcBef>
            </a:pPr>
            <a:r>
              <a:rPr lang="zh-CN" altLang="en-US" sz="2400" dirty="0">
                <a:sym typeface="Arial" pitchFamily="34" charset="0"/>
              </a:rPr>
              <a:t>(3)20世纪90年代中期以后，利益相关者理论的“动态演化”观点。 </a:t>
            </a:r>
          </a:p>
          <a:p>
            <a:pPr marL="342900" indent="-342900" algn="l">
              <a:spcBef>
                <a:spcPct val="20000"/>
              </a:spcBef>
            </a:pPr>
            <a:r>
              <a:rPr lang="zh-CN" altLang="en-US" sz="2400" dirty="0">
                <a:sym typeface="Arial" pitchFamily="34" charset="0"/>
              </a:rPr>
              <a:t>　         动态演化的观点认为，企业和利益相关者的利害关系是不断变化的，随着企业考虑战略问题的改变而改变，因而应该动态看待利益相关者。 </a:t>
            </a:r>
          </a:p>
          <a:p>
            <a:pPr marL="342900" indent="-342900" algn="l">
              <a:spcBef>
                <a:spcPct val="20000"/>
              </a:spcBef>
            </a:pPr>
            <a:r>
              <a:rPr lang="zh-CN" altLang="en-US" sz="2400" dirty="0">
                <a:sym typeface="Arial" pitchFamily="34" charset="0"/>
              </a:rPr>
              <a:t>　        布莱尔（美国经济学家和法学家 ） ：着重从法律的角度来剖析现代公众公司“所有权”的经济学含义。“股东是大公司的所有者是一种误导，股东并没有像理论所假定的那样承担全部风险，其他参与者也没有像理论假定的那样脱离风险。”</a:t>
            </a:r>
          </a:p>
        </p:txBody>
      </p:sp>
      <p:sp>
        <p:nvSpPr>
          <p:cNvPr id="51203" name="矩形 2"/>
          <p:cNvSpPr>
            <a:spLocks noChangeArrowheads="1"/>
          </p:cNvSpPr>
          <p:nvPr/>
        </p:nvSpPr>
        <p:spPr bwMode="auto">
          <a:xfrm>
            <a:off x="1295400" y="923925"/>
            <a:ext cx="988906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ct val="20000"/>
              </a:spcBef>
            </a:pPr>
            <a:r>
              <a:rPr lang="zh-CN" altLang="en-US" sz="2800" b="1">
                <a:solidFill>
                  <a:srgbClr val="FF0000"/>
                </a:solidFill>
                <a:sym typeface="Arial" pitchFamily="34" charset="0"/>
              </a:rPr>
              <a:t>利益相关者（</a:t>
            </a:r>
            <a:r>
              <a:rPr lang="zh-CN" altLang="zh-CN" sz="2800" b="1">
                <a:solidFill>
                  <a:srgbClr val="FF0000"/>
                </a:solidFill>
                <a:sym typeface="Arial" pitchFamily="34" charset="0"/>
              </a:rPr>
              <a:t>Stakeholder</a:t>
            </a:r>
            <a:r>
              <a:rPr lang="zh-CN" altLang="en-US" sz="2800" b="1">
                <a:solidFill>
                  <a:srgbClr val="FF0000"/>
                </a:solidFill>
                <a:sym typeface="Arial" pitchFamily="34" charset="0"/>
              </a:rPr>
              <a:t>）的起源及其演变</a:t>
            </a:r>
          </a:p>
        </p:txBody>
      </p:sp>
    </p:spTree>
    <p:extLst>
      <p:ext uri="{BB962C8B-B14F-4D97-AF65-F5344CB8AC3E}">
        <p14:creationId xmlns:p14="http://schemas.microsoft.com/office/powerpoint/2010/main" val="41394483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82651" y="705305"/>
            <a:ext cx="10566400" cy="2369880"/>
          </a:xfrm>
          <a:prstGeom prst="rect">
            <a:avLst/>
          </a:prstGeom>
        </p:spPr>
        <p:txBody>
          <a:bodyPr>
            <a:spAutoFit/>
          </a:bodyPr>
          <a:lstStyle/>
          <a:p>
            <a:pPr>
              <a:lnSpc>
                <a:spcPct val="150000"/>
              </a:lnSpc>
              <a:spcBef>
                <a:spcPts val="1800"/>
              </a:spcBef>
              <a:spcAft>
                <a:spcPts val="1200"/>
              </a:spcAft>
              <a:defRPr/>
            </a:pPr>
            <a:r>
              <a:rPr lang="zh-CN" altLang="zh-CN" sz="2800" b="1" dirty="0">
                <a:solidFill>
                  <a:srgbClr val="FF0000"/>
                </a:solidFill>
              </a:rPr>
              <a:t>利益相关者决定了企业伦理议题</a:t>
            </a:r>
          </a:p>
          <a:p>
            <a:pPr algn="l">
              <a:defRPr/>
            </a:pPr>
            <a:r>
              <a:rPr lang="en-US" altLang="zh-CN" sz="2000" kern="100" dirty="0">
                <a:solidFill>
                  <a:srgbClr val="000000"/>
                </a:solidFill>
                <a:latin typeface="Arial"/>
                <a:ea typeface="宋体"/>
                <a:cs typeface="Arial"/>
              </a:rPr>
              <a:t>        </a:t>
            </a:r>
            <a:r>
              <a:rPr lang="zh-CN" altLang="zh-CN" sz="2400" dirty="0"/>
              <a:t>在商业环境下，利益相关者（</a:t>
            </a:r>
            <a:r>
              <a:rPr lang="en-US" altLang="zh-CN" sz="2400" dirty="0"/>
              <a:t>Stakeholders</a:t>
            </a:r>
            <a:r>
              <a:rPr lang="zh-CN" altLang="zh-CN" sz="2400" dirty="0"/>
              <a:t>）指顾客、投资人、股东、员工、供应商、政府机构、社区以及其他各类在公司产品、运营、市场、产业和成果等方面拥有权益的个人或机构。这些团体会受企业影响，也有能力影响企业，因此，</a:t>
            </a:r>
            <a:r>
              <a:rPr lang="zh-CN" altLang="en-US" sz="2400" dirty="0"/>
              <a:t>企业</a:t>
            </a:r>
            <a:r>
              <a:rPr lang="zh-CN" altLang="zh-CN" sz="2400" dirty="0"/>
              <a:t>与利益相关者之间就形成了</a:t>
            </a:r>
            <a:r>
              <a:rPr lang="en-US" altLang="zh-CN" sz="2400" dirty="0"/>
              <a:t>“</a:t>
            </a:r>
            <a:r>
              <a:rPr lang="zh-CN" altLang="zh-CN" sz="2400" dirty="0"/>
              <a:t>双向通道</a:t>
            </a:r>
            <a:r>
              <a:rPr lang="en-US" altLang="zh-CN" sz="2400" dirty="0"/>
              <a:t>”</a:t>
            </a:r>
            <a:r>
              <a:rPr lang="zh-CN" altLang="zh-CN" sz="2400" dirty="0"/>
              <a:t>关系。</a:t>
            </a:r>
            <a:endParaRPr lang="zh-CN" altLang="en-US" sz="2400" dirty="0"/>
          </a:p>
        </p:txBody>
      </p:sp>
      <p:sp>
        <p:nvSpPr>
          <p:cNvPr id="4" name="矩形 3"/>
          <p:cNvSpPr/>
          <p:nvPr/>
        </p:nvSpPr>
        <p:spPr>
          <a:xfrm>
            <a:off x="882651" y="3225121"/>
            <a:ext cx="10566400" cy="3046988"/>
          </a:xfrm>
          <a:prstGeom prst="rect">
            <a:avLst/>
          </a:prstGeom>
        </p:spPr>
        <p:txBody>
          <a:bodyPr>
            <a:spAutoFit/>
          </a:bodyPr>
          <a:lstStyle/>
          <a:p>
            <a:pPr algn="l">
              <a:defRPr/>
            </a:pPr>
            <a:r>
              <a:rPr lang="en-US" altLang="zh-CN" sz="2000" kern="100" dirty="0">
                <a:solidFill>
                  <a:srgbClr val="000000"/>
                </a:solidFill>
                <a:latin typeface="Arial"/>
                <a:ea typeface="宋体"/>
                <a:cs typeface="Arial"/>
              </a:rPr>
              <a:t>        </a:t>
            </a:r>
            <a:r>
              <a:rPr lang="zh-CN" altLang="zh-CN" sz="2400" dirty="0"/>
              <a:t>利益相关者提供的各种资源对企业的长期成功起着关键作用，只是程度深浅不同。这些资源包括有形资源和无形资源。例如，股东提供资本；供应商提供物质资源或无形知识；员工和经理提供专业技能、领导力和承诺；顾客能创造营收、展示忠诚，帮企业树立良好的口碑；当地社区提供基础设施；媒体则传播公司正面形象。当单个利益相关者对什么企业行为是适当的有相似的预期，他们便会选择成立或加入正规团体，致力于更好地明确或提倡这些价值观及预期。利益相关者有能力收回</a:t>
            </a:r>
            <a:r>
              <a:rPr lang="en-US" altLang="zh-CN" sz="2400" dirty="0"/>
              <a:t>——</a:t>
            </a:r>
            <a:r>
              <a:rPr lang="zh-CN" altLang="zh-CN" sz="2400" dirty="0"/>
              <a:t>或威胁收回</a:t>
            </a:r>
            <a:r>
              <a:rPr lang="en-US" altLang="zh-CN" sz="2400" dirty="0"/>
              <a:t>——</a:t>
            </a:r>
            <a:r>
              <a:rPr lang="zh-CN" altLang="zh-CN" sz="2400" dirty="0"/>
              <a:t>公司需要的那些资源，这赋予了他们影响公司的权力。</a:t>
            </a:r>
            <a:endParaRPr lang="zh-CN" altLang="en-US" sz="2400" dirty="0"/>
          </a:p>
        </p:txBody>
      </p:sp>
    </p:spTree>
    <p:extLst>
      <p:ext uri="{BB962C8B-B14F-4D97-AF65-F5344CB8AC3E}">
        <p14:creationId xmlns:p14="http://schemas.microsoft.com/office/powerpoint/2010/main" val="4160200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商业</a:t>
            </a:r>
            <a:r>
              <a:rPr lang="zh-CN" altLang="en-US" dirty="0" smtClean="0"/>
              <a:t>伦理概述</a:t>
            </a:r>
            <a:endParaRPr lang="zh-CN" altLang="en-US" dirty="0"/>
          </a:p>
        </p:txBody>
      </p:sp>
      <p:grpSp>
        <p:nvGrpSpPr>
          <p:cNvPr id="4" name="组合 3"/>
          <p:cNvGrpSpPr/>
          <p:nvPr/>
        </p:nvGrpSpPr>
        <p:grpSpPr>
          <a:xfrm>
            <a:off x="1762793" y="2373803"/>
            <a:ext cx="2002652" cy="1980485"/>
            <a:chOff x="2496140" y="1973942"/>
            <a:chExt cx="3933369" cy="3889831"/>
          </a:xfrm>
        </p:grpSpPr>
        <p:grpSp>
          <p:nvGrpSpPr>
            <p:cNvPr id="5" name="组合 4"/>
            <p:cNvGrpSpPr/>
            <p:nvPr/>
          </p:nvGrpSpPr>
          <p:grpSpPr>
            <a:xfrm>
              <a:off x="2496140" y="1973942"/>
              <a:ext cx="3933369" cy="3889831"/>
              <a:chOff x="2496140" y="1973942"/>
              <a:chExt cx="3933369" cy="3889831"/>
            </a:xfrm>
          </p:grpSpPr>
          <p:sp>
            <p:nvSpPr>
              <p:cNvPr id="7" name="梯形 6"/>
              <p:cNvSpPr/>
              <p:nvPr/>
            </p:nvSpPr>
            <p:spPr>
              <a:xfrm>
                <a:off x="2510653" y="1973943"/>
                <a:ext cx="3889828" cy="740229"/>
              </a:xfrm>
              <a:prstGeom prst="trapezoid">
                <a:avLst>
                  <a:gd name="adj" fmla="val 97058"/>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梯形 7"/>
              <p:cNvSpPr/>
              <p:nvPr/>
            </p:nvSpPr>
            <p:spPr>
              <a:xfrm rot="5400000">
                <a:off x="4099966" y="3548744"/>
                <a:ext cx="3889828" cy="740229"/>
              </a:xfrm>
              <a:prstGeom prst="trapezoid">
                <a:avLst>
                  <a:gd name="adj" fmla="val 97058"/>
                </a:avLst>
              </a:prstGeom>
              <a:solidFill>
                <a:srgbClr val="558A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梯形 8"/>
              <p:cNvSpPr/>
              <p:nvPr/>
            </p:nvSpPr>
            <p:spPr>
              <a:xfrm flipV="1">
                <a:off x="2539681" y="5123544"/>
                <a:ext cx="3889828" cy="740229"/>
              </a:xfrm>
              <a:prstGeom prst="trapezoid">
                <a:avLst>
                  <a:gd name="adj" fmla="val 97058"/>
                </a:avLst>
              </a:prstGeom>
              <a:solidFill>
                <a:srgbClr val="C64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梯形 9"/>
              <p:cNvSpPr/>
              <p:nvPr/>
            </p:nvSpPr>
            <p:spPr>
              <a:xfrm rot="16200000">
                <a:off x="935855" y="3548744"/>
                <a:ext cx="3889828" cy="740229"/>
              </a:xfrm>
              <a:prstGeom prst="trapezoid">
                <a:avLst>
                  <a:gd name="adj" fmla="val 97058"/>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flipH="1" flipV="1">
                <a:off x="2502713" y="1967369"/>
                <a:ext cx="741600" cy="754746"/>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flipH="1">
                <a:off x="5428020" y="1979967"/>
                <a:ext cx="246743" cy="740230"/>
              </a:xfrm>
              <a:prstGeom prst="rtTriangle">
                <a:avLst/>
              </a:prstGeom>
              <a:solidFill>
                <a:srgbClr val="C4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rot="16200000" flipV="1">
                <a:off x="5928765" y="4624032"/>
                <a:ext cx="246743" cy="740230"/>
              </a:xfrm>
              <a:prstGeom prst="rtTriangle">
                <a:avLst/>
              </a:prstGeom>
              <a:solidFill>
                <a:srgbClr val="3C6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flipV="1">
                <a:off x="3250884" y="5123543"/>
                <a:ext cx="246743" cy="740230"/>
              </a:xfrm>
              <a:prstGeom prst="rtTriangle">
                <a:avLst/>
              </a:prstGeom>
              <a:solidFill>
                <a:srgbClr val="94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4"/>
              <p:cNvSpPr/>
              <p:nvPr/>
            </p:nvSpPr>
            <p:spPr>
              <a:xfrm rot="5400000" flipV="1">
                <a:off x="2764655" y="2467429"/>
                <a:ext cx="246743" cy="740230"/>
              </a:xfrm>
              <a:prstGeom prst="rtTriangle">
                <a:avLst/>
              </a:prstGeom>
              <a:solidFill>
                <a:srgbClr val="B8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六角星 5"/>
            <p:cNvSpPr/>
            <p:nvPr/>
          </p:nvSpPr>
          <p:spPr>
            <a:xfrm>
              <a:off x="3594088" y="3050121"/>
              <a:ext cx="1737473" cy="1737473"/>
            </a:xfrm>
            <a:prstGeom prst="star6">
              <a:avLst>
                <a:gd name="adj" fmla="val 23157"/>
                <a:gd name="hf" fmla="val 115470"/>
              </a:avLst>
            </a:prstGeom>
            <a:noFill/>
            <a:ln w="762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3736417" y="2756590"/>
            <a:ext cx="2236510" cy="1015663"/>
          </a:xfrm>
          <a:prstGeom prst="rect">
            <a:avLst/>
          </a:prstGeom>
          <a:noFill/>
        </p:spPr>
        <p:txBody>
          <a:bodyPr wrap="none" rtlCol="0">
            <a:spAutoFit/>
          </a:bodyPr>
          <a:lstStyle/>
          <a:p>
            <a:r>
              <a:rPr lang="en-US" altLang="zh-CN" sz="6000" dirty="0" smtClean="0">
                <a:solidFill>
                  <a:srgbClr val="FF7300"/>
                </a:solidFill>
              </a:rPr>
              <a:t>Part 1</a:t>
            </a:r>
            <a:endParaRPr lang="zh-CN" altLang="en-US" sz="6000" dirty="0">
              <a:solidFill>
                <a:srgbClr val="FF7300"/>
              </a:solidFill>
            </a:endParaRPr>
          </a:p>
        </p:txBody>
      </p:sp>
      <p:sp>
        <p:nvSpPr>
          <p:cNvPr id="17" name="矩形 16"/>
          <p:cNvSpPr/>
          <p:nvPr/>
        </p:nvSpPr>
        <p:spPr>
          <a:xfrm>
            <a:off x="3896074" y="3739027"/>
            <a:ext cx="1728358"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smtClean="0">
                <a:ln>
                  <a:noFill/>
                </a:ln>
                <a:solidFill>
                  <a:schemeClr val="tx1">
                    <a:lumMod val="50000"/>
                    <a:lumOff val="50000"/>
                  </a:schemeClr>
                </a:solidFill>
                <a:effectLst/>
                <a:uLnTx/>
                <a:uFillTx/>
                <a:latin typeface="+mn-lt"/>
                <a:ea typeface="+mn-ea"/>
              </a:rPr>
              <a:t>重要性</a:t>
            </a:r>
            <a:endParaRPr kumimoji="0" lang="en-US" altLang="zh-CN" sz="4000" b="1" i="0" u="none" strike="noStrike" kern="1200" cap="none" spc="0" normalizeH="0" baseline="0" noProof="0" dirty="0" smtClean="0">
              <a:ln>
                <a:noFill/>
              </a:ln>
              <a:solidFill>
                <a:schemeClr val="tx1">
                  <a:lumMod val="50000"/>
                  <a:lumOff val="50000"/>
                </a:schemeClr>
              </a:solidFill>
              <a:effectLst/>
              <a:uLnTx/>
              <a:uFillTx/>
              <a:latin typeface="+mn-lt"/>
              <a:ea typeface="+mn-ea"/>
            </a:endParaRPr>
          </a:p>
        </p:txBody>
      </p:sp>
    </p:spTree>
    <p:extLst>
      <p:ext uri="{BB962C8B-B14F-4D97-AF65-F5344CB8AC3E}">
        <p14:creationId xmlns:p14="http://schemas.microsoft.com/office/powerpoint/2010/main" val="5271924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4417" y="1259467"/>
            <a:ext cx="11176000" cy="3477875"/>
          </a:xfrm>
          <a:prstGeom prst="rect">
            <a:avLst/>
          </a:prstGeom>
        </p:spPr>
        <p:txBody>
          <a:bodyPr>
            <a:spAutoFit/>
          </a:bodyPr>
          <a:lstStyle/>
          <a:p>
            <a:pPr>
              <a:lnSpc>
                <a:spcPct val="150000"/>
              </a:lnSpc>
              <a:spcBef>
                <a:spcPts val="1800"/>
              </a:spcBef>
              <a:spcAft>
                <a:spcPts val="1200"/>
              </a:spcAft>
              <a:defRPr/>
            </a:pPr>
            <a:r>
              <a:rPr lang="zh-CN" altLang="zh-CN" sz="2800" b="1" kern="100" dirty="0">
                <a:solidFill>
                  <a:srgbClr val="FF0000"/>
                </a:solidFill>
                <a:latin typeface="Arial"/>
                <a:ea typeface="宋体"/>
                <a:cs typeface="Arial"/>
              </a:rPr>
              <a:t>识别利益相关者</a:t>
            </a:r>
            <a:endParaRPr lang="en-US" altLang="zh-CN" sz="2800" b="1" kern="100" dirty="0">
              <a:solidFill>
                <a:srgbClr val="FF0000"/>
              </a:solidFill>
              <a:latin typeface="Arial"/>
              <a:ea typeface="宋体"/>
              <a:cs typeface="Arial"/>
            </a:endParaRPr>
          </a:p>
          <a:p>
            <a:pPr>
              <a:defRPr/>
            </a:pPr>
            <a:r>
              <a:rPr lang="zh-CN" altLang="zh-CN" sz="2400" dirty="0"/>
              <a:t>利益相关者有两</a:t>
            </a:r>
            <a:r>
              <a:rPr lang="zh-CN" altLang="zh-CN" sz="2400" dirty="0" smtClean="0"/>
              <a:t>类</a:t>
            </a:r>
            <a:r>
              <a:rPr lang="zh-CN" altLang="en-US" sz="2400" dirty="0" smtClean="0"/>
              <a:t>：</a:t>
            </a:r>
            <a:endParaRPr lang="en-US" altLang="zh-CN" sz="2400" dirty="0" smtClean="0"/>
          </a:p>
          <a:p>
            <a:pPr>
              <a:defRPr/>
            </a:pPr>
            <a:r>
              <a:rPr lang="en-US" altLang="zh-CN" sz="2400" dirty="0" smtClean="0"/>
              <a:t>       </a:t>
            </a:r>
            <a:r>
              <a:rPr lang="zh-CN" altLang="zh-CN" sz="2400" dirty="0" smtClean="0"/>
              <a:t>一</a:t>
            </a:r>
            <a:r>
              <a:rPr lang="zh-CN" altLang="zh-CN" sz="2400" dirty="0"/>
              <a:t>是主要利益相关者（</a:t>
            </a:r>
            <a:r>
              <a:rPr lang="en-US" altLang="zh-CN" sz="2400" dirty="0"/>
              <a:t>Primary stakeholders</a:t>
            </a:r>
            <a:r>
              <a:rPr lang="zh-CN" altLang="zh-CN" sz="2400" dirty="0"/>
              <a:t>），包括雇员、顾客、投资方、股东以及提供必要基础设施的政府和社区，和他们的持续合作对公司生存必不可少。某些公司的举措会破坏自身与主要利益相关者的关系</a:t>
            </a:r>
            <a:r>
              <a:rPr lang="zh-CN" altLang="zh-CN" sz="2400" dirty="0" smtClean="0"/>
              <a:t>。</a:t>
            </a:r>
            <a:endParaRPr lang="en-US" altLang="zh-CN" sz="2400" dirty="0" smtClean="0"/>
          </a:p>
          <a:p>
            <a:pPr>
              <a:defRPr/>
            </a:pPr>
            <a:r>
              <a:rPr lang="zh-CN" altLang="en-US" sz="2400" dirty="0" smtClean="0"/>
              <a:t>        二</a:t>
            </a:r>
            <a:r>
              <a:rPr lang="zh-CN" altLang="en-US" sz="2400" dirty="0"/>
              <a:t>是次要利益相关者（</a:t>
            </a:r>
            <a:r>
              <a:rPr lang="en-US" altLang="zh-CN" sz="2400" dirty="0"/>
              <a:t>Secondary stakeholders</a:t>
            </a:r>
            <a:r>
              <a:rPr lang="zh-CN" altLang="en-US" sz="2400" dirty="0"/>
              <a:t>），他们一般不参与公司业务，对公司的生存不是最重要。次要利益相关者包括媒体、贸易协会及特殊利益团体。</a:t>
            </a:r>
          </a:p>
          <a:p>
            <a:pPr algn="l">
              <a:defRPr/>
            </a:pPr>
            <a:endParaRPr lang="zh-CN" altLang="en-US" sz="2400" dirty="0"/>
          </a:p>
        </p:txBody>
      </p:sp>
    </p:spTree>
    <p:extLst>
      <p:ext uri="{BB962C8B-B14F-4D97-AF65-F5344CB8AC3E}">
        <p14:creationId xmlns:p14="http://schemas.microsoft.com/office/powerpoint/2010/main" val="32205496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2400" y="152400"/>
            <a:ext cx="9550400"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30999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800" y="457200"/>
            <a:ext cx="104648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00484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Oval 2"/>
          <p:cNvSpPr>
            <a:spLocks noChangeArrowheads="1"/>
          </p:cNvSpPr>
          <p:nvPr/>
        </p:nvSpPr>
        <p:spPr bwMode="auto">
          <a:xfrm>
            <a:off x="4559300" y="260350"/>
            <a:ext cx="1729317" cy="1225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sz="1400" b="1">
                <a:solidFill>
                  <a:srgbClr val="000000"/>
                </a:solidFill>
              </a:rPr>
              <a:t>本地社区</a:t>
            </a:r>
          </a:p>
        </p:txBody>
      </p:sp>
      <p:sp>
        <p:nvSpPr>
          <p:cNvPr id="56323" name="Oval 3"/>
          <p:cNvSpPr>
            <a:spLocks noChangeArrowheads="1"/>
          </p:cNvSpPr>
          <p:nvPr/>
        </p:nvSpPr>
        <p:spPr bwMode="auto">
          <a:xfrm>
            <a:off x="3024718" y="5013325"/>
            <a:ext cx="1729316" cy="1225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ndParaRPr>
          </a:p>
        </p:txBody>
      </p:sp>
      <p:sp>
        <p:nvSpPr>
          <p:cNvPr id="56324" name="Oval 4"/>
          <p:cNvSpPr>
            <a:spLocks noChangeArrowheads="1"/>
          </p:cNvSpPr>
          <p:nvPr/>
        </p:nvSpPr>
        <p:spPr bwMode="auto">
          <a:xfrm>
            <a:off x="7632700" y="1412875"/>
            <a:ext cx="1729317" cy="1225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ndParaRPr>
          </a:p>
        </p:txBody>
      </p:sp>
      <p:sp>
        <p:nvSpPr>
          <p:cNvPr id="56325" name="Oval 5"/>
          <p:cNvSpPr>
            <a:spLocks noChangeArrowheads="1"/>
          </p:cNvSpPr>
          <p:nvPr/>
        </p:nvSpPr>
        <p:spPr bwMode="auto">
          <a:xfrm>
            <a:off x="7727951" y="3429000"/>
            <a:ext cx="1729316" cy="1225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ndParaRPr>
          </a:p>
        </p:txBody>
      </p:sp>
      <p:sp>
        <p:nvSpPr>
          <p:cNvPr id="56326" name="Oval 6"/>
          <p:cNvSpPr>
            <a:spLocks noChangeArrowheads="1"/>
          </p:cNvSpPr>
          <p:nvPr/>
        </p:nvSpPr>
        <p:spPr bwMode="auto">
          <a:xfrm>
            <a:off x="1295400" y="1412875"/>
            <a:ext cx="1729317" cy="1225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ndParaRPr>
          </a:p>
        </p:txBody>
      </p:sp>
      <p:sp>
        <p:nvSpPr>
          <p:cNvPr id="56327" name="Oval 7"/>
          <p:cNvSpPr>
            <a:spLocks noChangeArrowheads="1"/>
          </p:cNvSpPr>
          <p:nvPr/>
        </p:nvSpPr>
        <p:spPr bwMode="auto">
          <a:xfrm>
            <a:off x="1102785" y="3571875"/>
            <a:ext cx="1729316" cy="1225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ndParaRPr>
          </a:p>
        </p:txBody>
      </p:sp>
      <p:sp>
        <p:nvSpPr>
          <p:cNvPr id="56328" name="Rectangle 8"/>
          <p:cNvSpPr>
            <a:spLocks noChangeArrowheads="1"/>
          </p:cNvSpPr>
          <p:nvPr/>
        </p:nvSpPr>
        <p:spPr bwMode="auto">
          <a:xfrm>
            <a:off x="3695700" y="2852738"/>
            <a:ext cx="3456517" cy="792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ndParaRPr>
          </a:p>
        </p:txBody>
      </p:sp>
      <p:sp>
        <p:nvSpPr>
          <p:cNvPr id="56329" name="Rectangle 9"/>
          <p:cNvSpPr>
            <a:spLocks noChangeArrowheads="1"/>
          </p:cNvSpPr>
          <p:nvPr/>
        </p:nvSpPr>
        <p:spPr bwMode="auto">
          <a:xfrm>
            <a:off x="7823201" y="1773238"/>
            <a:ext cx="163195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a:solidFill>
                  <a:srgbClr val="000000"/>
                </a:solidFill>
              </a:rPr>
              <a:t>国家和当地政府</a:t>
            </a:r>
          </a:p>
        </p:txBody>
      </p:sp>
      <p:sp>
        <p:nvSpPr>
          <p:cNvPr id="56330" name="Rectangle 10"/>
          <p:cNvSpPr>
            <a:spLocks noChangeArrowheads="1"/>
          </p:cNvSpPr>
          <p:nvPr/>
        </p:nvSpPr>
        <p:spPr bwMode="auto">
          <a:xfrm>
            <a:off x="8015817" y="3933825"/>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b="1">
                <a:solidFill>
                  <a:srgbClr val="000000"/>
                </a:solidFill>
              </a:rPr>
              <a:t>外国政府</a:t>
            </a:r>
          </a:p>
        </p:txBody>
      </p:sp>
      <p:sp>
        <p:nvSpPr>
          <p:cNvPr id="56331" name="Rectangle 11"/>
          <p:cNvSpPr>
            <a:spLocks noChangeArrowheads="1"/>
          </p:cNvSpPr>
          <p:nvPr/>
        </p:nvSpPr>
        <p:spPr bwMode="auto">
          <a:xfrm>
            <a:off x="3312584" y="5373688"/>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b="1">
                <a:solidFill>
                  <a:srgbClr val="000000"/>
                </a:solidFill>
              </a:rPr>
              <a:t>媒体</a:t>
            </a:r>
          </a:p>
        </p:txBody>
      </p:sp>
      <p:sp>
        <p:nvSpPr>
          <p:cNvPr id="56332" name="Rectangle 12"/>
          <p:cNvSpPr>
            <a:spLocks noChangeArrowheads="1"/>
          </p:cNvSpPr>
          <p:nvPr/>
        </p:nvSpPr>
        <p:spPr bwMode="auto">
          <a:xfrm>
            <a:off x="4464051" y="3140075"/>
            <a:ext cx="14414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b="1">
                <a:solidFill>
                  <a:srgbClr val="000000"/>
                </a:solidFill>
              </a:rPr>
              <a:t>企业（管理者）</a:t>
            </a:r>
          </a:p>
        </p:txBody>
      </p:sp>
      <p:sp>
        <p:nvSpPr>
          <p:cNvPr id="56333" name="Rectangle 13"/>
          <p:cNvSpPr>
            <a:spLocks noChangeArrowheads="1"/>
          </p:cNvSpPr>
          <p:nvPr/>
        </p:nvSpPr>
        <p:spPr bwMode="auto">
          <a:xfrm>
            <a:off x="1295401" y="3933826"/>
            <a:ext cx="13440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a:solidFill>
                  <a:srgbClr val="000000"/>
                </a:solidFill>
              </a:rPr>
              <a:t>经营支持团体</a:t>
            </a:r>
          </a:p>
        </p:txBody>
      </p:sp>
      <p:sp>
        <p:nvSpPr>
          <p:cNvPr id="56334" name="Rectangle 14"/>
          <p:cNvSpPr>
            <a:spLocks noChangeArrowheads="1"/>
          </p:cNvSpPr>
          <p:nvPr/>
        </p:nvSpPr>
        <p:spPr bwMode="auto">
          <a:xfrm>
            <a:off x="1678517" y="1844676"/>
            <a:ext cx="10562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a:solidFill>
                  <a:srgbClr val="000000"/>
                </a:solidFill>
              </a:rPr>
              <a:t>普通公众</a:t>
            </a:r>
          </a:p>
        </p:txBody>
      </p:sp>
      <p:sp>
        <p:nvSpPr>
          <p:cNvPr id="56335" name="Line 15"/>
          <p:cNvSpPr>
            <a:spLocks noChangeShapeType="1"/>
          </p:cNvSpPr>
          <p:nvPr/>
        </p:nvSpPr>
        <p:spPr bwMode="auto">
          <a:xfrm>
            <a:off x="5327651" y="1484314"/>
            <a:ext cx="0" cy="1296987"/>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6336" name="Rectangle 16"/>
          <p:cNvSpPr>
            <a:spLocks noChangeArrowheads="1"/>
          </p:cNvSpPr>
          <p:nvPr/>
        </p:nvSpPr>
        <p:spPr bwMode="auto">
          <a:xfrm>
            <a:off x="4785724" y="1628775"/>
            <a:ext cx="400110" cy="973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p>
            <a:r>
              <a:rPr lang="zh-CN" altLang="en-US" sz="1400" b="1">
                <a:solidFill>
                  <a:srgbClr val="000000"/>
                </a:solidFill>
              </a:rPr>
              <a:t>工作、环境</a:t>
            </a:r>
          </a:p>
        </p:txBody>
      </p:sp>
      <p:sp>
        <p:nvSpPr>
          <p:cNvPr id="56337" name="Line 17"/>
          <p:cNvSpPr>
            <a:spLocks noChangeShapeType="1"/>
          </p:cNvSpPr>
          <p:nvPr/>
        </p:nvSpPr>
        <p:spPr bwMode="auto">
          <a:xfrm flipV="1">
            <a:off x="4176185" y="3644901"/>
            <a:ext cx="958849" cy="1368425"/>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6338" name="Line 18"/>
          <p:cNvSpPr>
            <a:spLocks noChangeShapeType="1"/>
          </p:cNvSpPr>
          <p:nvPr/>
        </p:nvSpPr>
        <p:spPr bwMode="auto">
          <a:xfrm>
            <a:off x="3119968" y="2132014"/>
            <a:ext cx="1056217" cy="720725"/>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6339" name="Rectangle 19"/>
          <p:cNvSpPr>
            <a:spLocks noChangeArrowheads="1"/>
          </p:cNvSpPr>
          <p:nvPr/>
        </p:nvSpPr>
        <p:spPr bwMode="auto">
          <a:xfrm rot="-2789960">
            <a:off x="3055608" y="1952625"/>
            <a:ext cx="615553"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r>
              <a:rPr lang="zh-CN" altLang="en-US" sz="1400" b="1">
                <a:solidFill>
                  <a:srgbClr val="000000"/>
                </a:solidFill>
              </a:rPr>
              <a:t>有利和不利的观点</a:t>
            </a:r>
          </a:p>
        </p:txBody>
      </p:sp>
      <p:sp>
        <p:nvSpPr>
          <p:cNvPr id="56340" name="Line 20"/>
          <p:cNvSpPr>
            <a:spLocks noChangeShapeType="1"/>
          </p:cNvSpPr>
          <p:nvPr/>
        </p:nvSpPr>
        <p:spPr bwMode="auto">
          <a:xfrm flipV="1">
            <a:off x="2832100" y="3716338"/>
            <a:ext cx="1439333" cy="576262"/>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6341" name="Rectangle 21"/>
          <p:cNvSpPr>
            <a:spLocks noChangeArrowheads="1"/>
          </p:cNvSpPr>
          <p:nvPr/>
        </p:nvSpPr>
        <p:spPr bwMode="auto">
          <a:xfrm rot="-1639689">
            <a:off x="2726959" y="3714850"/>
            <a:ext cx="10823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b="1">
                <a:solidFill>
                  <a:srgbClr val="000000"/>
                </a:solidFill>
              </a:rPr>
              <a:t>建议、研究</a:t>
            </a:r>
          </a:p>
        </p:txBody>
      </p:sp>
      <p:sp>
        <p:nvSpPr>
          <p:cNvPr id="56342" name="Line 22"/>
          <p:cNvSpPr>
            <a:spLocks noChangeShapeType="1"/>
          </p:cNvSpPr>
          <p:nvPr/>
        </p:nvSpPr>
        <p:spPr bwMode="auto">
          <a:xfrm flipH="1">
            <a:off x="6288618" y="2492376"/>
            <a:ext cx="1534583" cy="360363"/>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6343" name="Rectangle 23"/>
          <p:cNvSpPr>
            <a:spLocks noChangeArrowheads="1"/>
          </p:cNvSpPr>
          <p:nvPr/>
        </p:nvSpPr>
        <p:spPr bwMode="auto">
          <a:xfrm rot="-785471">
            <a:off x="6458643" y="2182912"/>
            <a:ext cx="10823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b="1">
                <a:solidFill>
                  <a:srgbClr val="000000"/>
                </a:solidFill>
              </a:rPr>
              <a:t>监管、税收</a:t>
            </a:r>
          </a:p>
        </p:txBody>
      </p:sp>
      <p:sp>
        <p:nvSpPr>
          <p:cNvPr id="56344" name="Line 24"/>
          <p:cNvSpPr>
            <a:spLocks noChangeShapeType="1"/>
          </p:cNvSpPr>
          <p:nvPr/>
        </p:nvSpPr>
        <p:spPr bwMode="auto">
          <a:xfrm flipH="1" flipV="1">
            <a:off x="6288618" y="3644900"/>
            <a:ext cx="1439333" cy="288925"/>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6345" name="Rectangle 25"/>
          <p:cNvSpPr>
            <a:spLocks noChangeArrowheads="1"/>
          </p:cNvSpPr>
          <p:nvPr/>
        </p:nvSpPr>
        <p:spPr bwMode="auto">
          <a:xfrm rot="648651">
            <a:off x="6462876" y="3787875"/>
            <a:ext cx="10823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b="1">
                <a:solidFill>
                  <a:srgbClr val="000000"/>
                </a:solidFill>
              </a:rPr>
              <a:t>友好、敌对</a:t>
            </a:r>
          </a:p>
        </p:txBody>
      </p:sp>
      <p:sp>
        <p:nvSpPr>
          <p:cNvPr id="56346" name="Text Box 26"/>
          <p:cNvSpPr txBox="1">
            <a:spLocks noChangeArrowheads="1"/>
          </p:cNvSpPr>
          <p:nvPr/>
        </p:nvSpPr>
        <p:spPr bwMode="auto">
          <a:xfrm>
            <a:off x="1775885" y="6381750"/>
            <a:ext cx="768138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spcBef>
                <a:spcPct val="50000"/>
              </a:spcBef>
            </a:pPr>
            <a:r>
              <a:rPr lang="zh-CN" altLang="en-US" sz="1600" b="1">
                <a:solidFill>
                  <a:srgbClr val="000000"/>
                </a:solidFill>
                <a:latin typeface="Arial" pitchFamily="34" charset="0"/>
              </a:rPr>
              <a:t>图</a:t>
            </a:r>
            <a:r>
              <a:rPr lang="zh-CN" altLang="zh-CN" sz="1600" b="1">
                <a:solidFill>
                  <a:srgbClr val="000000"/>
                </a:solidFill>
                <a:latin typeface="Arial" pitchFamily="34" charset="0"/>
              </a:rPr>
              <a:t>1-2   </a:t>
            </a:r>
            <a:r>
              <a:rPr lang="zh-CN" altLang="en-US" sz="1600" b="1">
                <a:solidFill>
                  <a:srgbClr val="000000"/>
                </a:solidFill>
                <a:latin typeface="Arial" pitchFamily="34" charset="0"/>
              </a:rPr>
              <a:t>企业与其次要利益相关者之间的关系</a:t>
            </a:r>
          </a:p>
        </p:txBody>
      </p:sp>
      <p:sp>
        <p:nvSpPr>
          <p:cNvPr id="56347" name="Oval 27"/>
          <p:cNvSpPr>
            <a:spLocks noChangeArrowheads="1"/>
          </p:cNvSpPr>
          <p:nvPr/>
        </p:nvSpPr>
        <p:spPr bwMode="auto">
          <a:xfrm>
            <a:off x="6000751" y="5013325"/>
            <a:ext cx="1729316" cy="1225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ndParaRPr>
          </a:p>
        </p:txBody>
      </p:sp>
      <p:sp>
        <p:nvSpPr>
          <p:cNvPr id="56348" name="Rectangle 28"/>
          <p:cNvSpPr>
            <a:spLocks noChangeArrowheads="1"/>
          </p:cNvSpPr>
          <p:nvPr/>
        </p:nvSpPr>
        <p:spPr bwMode="auto">
          <a:xfrm>
            <a:off x="6191251" y="5373689"/>
            <a:ext cx="15367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a:solidFill>
                  <a:srgbClr val="000000"/>
                </a:solidFill>
              </a:rPr>
              <a:t>社会活动家团体</a:t>
            </a:r>
          </a:p>
        </p:txBody>
      </p:sp>
      <p:sp>
        <p:nvSpPr>
          <p:cNvPr id="56349" name="Line 29"/>
          <p:cNvSpPr>
            <a:spLocks noChangeShapeType="1"/>
          </p:cNvSpPr>
          <p:nvPr/>
        </p:nvSpPr>
        <p:spPr bwMode="auto">
          <a:xfrm flipH="1" flipV="1">
            <a:off x="5520267" y="3644901"/>
            <a:ext cx="1151467" cy="1368425"/>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6350" name="Rectangle 30"/>
          <p:cNvSpPr>
            <a:spLocks noChangeArrowheads="1"/>
          </p:cNvSpPr>
          <p:nvPr/>
        </p:nvSpPr>
        <p:spPr bwMode="auto">
          <a:xfrm rot="-3809180">
            <a:off x="3645593" y="4314924"/>
            <a:ext cx="10823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b="1">
                <a:solidFill>
                  <a:srgbClr val="000000"/>
                </a:solidFill>
              </a:rPr>
              <a:t>形象、曝光</a:t>
            </a:r>
          </a:p>
        </p:txBody>
      </p:sp>
      <p:sp>
        <p:nvSpPr>
          <p:cNvPr id="56351" name="Rectangle 31"/>
          <p:cNvSpPr>
            <a:spLocks noChangeArrowheads="1"/>
          </p:cNvSpPr>
          <p:nvPr/>
        </p:nvSpPr>
        <p:spPr bwMode="auto">
          <a:xfrm rot="3272270">
            <a:off x="5202212" y="4243486"/>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b="1">
                <a:solidFill>
                  <a:srgbClr val="000000"/>
                </a:solidFill>
              </a:rPr>
              <a:t>社会需要</a:t>
            </a:r>
          </a:p>
        </p:txBody>
      </p:sp>
    </p:spTree>
    <p:extLst>
      <p:ext uri="{BB962C8B-B14F-4D97-AF65-F5344CB8AC3E}">
        <p14:creationId xmlns:p14="http://schemas.microsoft.com/office/powerpoint/2010/main" val="35383759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1200" y="1016000"/>
            <a:ext cx="10769600" cy="2462213"/>
          </a:xfrm>
          <a:prstGeom prst="rect">
            <a:avLst/>
          </a:prstGeom>
        </p:spPr>
        <p:txBody>
          <a:bodyPr>
            <a:spAutoFit/>
          </a:bodyPr>
          <a:lstStyle/>
          <a:p>
            <a:pPr>
              <a:lnSpc>
                <a:spcPct val="150000"/>
              </a:lnSpc>
              <a:spcBef>
                <a:spcPts val="1800"/>
              </a:spcBef>
              <a:spcAft>
                <a:spcPts val="1200"/>
              </a:spcAft>
              <a:defRPr/>
            </a:pPr>
            <a:r>
              <a:rPr lang="zh-CN" altLang="zh-CN" sz="3200" b="1" kern="100" dirty="0">
                <a:solidFill>
                  <a:srgbClr val="FF0000"/>
                </a:solidFill>
                <a:latin typeface="黑体" panose="02010609060101010101" pitchFamily="49" charset="-122"/>
                <a:ea typeface="黑体" panose="02010609060101010101" pitchFamily="49" charset="-122"/>
                <a:cs typeface="Arial"/>
              </a:rPr>
              <a:t>利益相关者导向</a:t>
            </a:r>
            <a:endParaRPr lang="zh-CN" altLang="zh-CN" sz="3200" kern="100" dirty="0">
              <a:solidFill>
                <a:srgbClr val="FF0000"/>
              </a:solidFill>
              <a:latin typeface="黑体" panose="02010609060101010101" pitchFamily="49" charset="-122"/>
              <a:ea typeface="黑体" panose="02010609060101010101" pitchFamily="49" charset="-122"/>
            </a:endParaRPr>
          </a:p>
          <a:p>
            <a:pPr algn="l">
              <a:defRPr/>
            </a:pPr>
            <a:r>
              <a:rPr lang="en-US" altLang="zh-CN" sz="2000" b="1" dirty="0"/>
              <a:t>        </a:t>
            </a:r>
            <a:r>
              <a:rPr lang="zh-CN" altLang="en-US" sz="2400" dirty="0"/>
              <a:t>企业</a:t>
            </a:r>
            <a:r>
              <a:rPr lang="zh-CN" altLang="zh-CN" sz="2400" dirty="0"/>
              <a:t>对利益相关者需求的了解和满足程度即是利益相关者导向（</a:t>
            </a:r>
            <a:r>
              <a:rPr lang="en-US" altLang="zh-CN" sz="2400" dirty="0"/>
              <a:t>Stakeholder Orientation</a:t>
            </a:r>
            <a:r>
              <a:rPr lang="zh-CN" altLang="zh-CN" sz="2400" dirty="0"/>
              <a:t>）。这一定位包含了三组事项：（</a:t>
            </a:r>
            <a:r>
              <a:rPr lang="en-US" altLang="zh-CN" sz="2400" dirty="0"/>
              <a:t>1</a:t>
            </a:r>
            <a:r>
              <a:rPr lang="zh-CN" altLang="zh-CN" sz="2400" dirty="0"/>
              <a:t>）在</a:t>
            </a:r>
            <a:r>
              <a:rPr lang="zh-CN" altLang="en-US" sz="2400" dirty="0"/>
              <a:t>企业</a:t>
            </a:r>
            <a:r>
              <a:rPr lang="zh-CN" altLang="zh-CN" sz="2400" dirty="0"/>
              <a:t>范围内生成利益相关者团体的资料并评估</a:t>
            </a:r>
            <a:r>
              <a:rPr lang="zh-CN" altLang="en-US" sz="2400" dirty="0"/>
              <a:t>企业</a:t>
            </a:r>
            <a:r>
              <a:rPr lang="zh-CN" altLang="zh-CN" sz="2400" dirty="0"/>
              <a:t>对这些团体的影响；（</a:t>
            </a:r>
            <a:r>
              <a:rPr lang="en-US" altLang="zh-CN" sz="2400" dirty="0"/>
              <a:t>2</a:t>
            </a:r>
            <a:r>
              <a:rPr lang="zh-CN" altLang="zh-CN" sz="2400" dirty="0"/>
              <a:t>）在</a:t>
            </a:r>
            <a:r>
              <a:rPr lang="zh-CN" altLang="en-US" sz="2400" dirty="0"/>
              <a:t>企业</a:t>
            </a:r>
            <a:r>
              <a:rPr lang="zh-CN" altLang="zh-CN" sz="2400" dirty="0"/>
              <a:t>范围内发布信息；并且（</a:t>
            </a:r>
            <a:r>
              <a:rPr lang="en-US" altLang="zh-CN" sz="2400" dirty="0"/>
              <a:t>3</a:t>
            </a:r>
            <a:r>
              <a:rPr lang="zh-CN" altLang="zh-CN" sz="2400" dirty="0"/>
              <a:t>）</a:t>
            </a:r>
            <a:r>
              <a:rPr lang="zh-CN" altLang="en-US" sz="2400" dirty="0"/>
              <a:t>企业</a:t>
            </a:r>
            <a:r>
              <a:rPr lang="zh-CN" altLang="zh-CN" sz="2400" dirty="0"/>
              <a:t>整体对这一信息进行回应。</a:t>
            </a:r>
            <a:endParaRPr lang="zh-CN" altLang="en-US" sz="2400" dirty="0"/>
          </a:p>
        </p:txBody>
      </p:sp>
      <p:sp>
        <p:nvSpPr>
          <p:cNvPr id="57347" name="矩形 2"/>
          <p:cNvSpPr>
            <a:spLocks noChangeArrowheads="1"/>
          </p:cNvSpPr>
          <p:nvPr/>
        </p:nvSpPr>
        <p:spPr bwMode="auto">
          <a:xfrm>
            <a:off x="711200" y="3441700"/>
            <a:ext cx="109728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2000" b="1" dirty="0"/>
              <a:t>        </a:t>
            </a:r>
            <a:r>
              <a:rPr lang="zh-CN" altLang="zh-CN" sz="2400" dirty="0"/>
              <a:t>要生成利益相关者方面的资料，第一步即要判别那些与</a:t>
            </a:r>
            <a:r>
              <a:rPr lang="zh-CN" altLang="en-US" sz="2400" dirty="0"/>
              <a:t>企业</a:t>
            </a:r>
            <a:r>
              <a:rPr lang="zh-CN" altLang="zh-CN" sz="2400" dirty="0"/>
              <a:t>有关的利益相关者。必须以利益相关者团体各自拥有的权力以及这些权力间的联系为基础对他们进行分析。接下来，对于各利益相关者团体共同关切的企业行为，</a:t>
            </a:r>
            <a:r>
              <a:rPr lang="zh-CN" altLang="en-US" sz="2400" dirty="0"/>
              <a:t>企业</a:t>
            </a:r>
            <a:r>
              <a:rPr lang="zh-CN" altLang="zh-CN" sz="2400" dirty="0"/>
              <a:t>要找到这些关切有何特点。这些信息可以从正规调查研究中获取，包括调查报告、专题小组、网络搜索、新闻评论。员工和经理也可以在执行日常工作时非正式地发布这类信息。</a:t>
            </a:r>
            <a:r>
              <a:rPr lang="zh-CN" altLang="en-US" sz="2400" dirty="0"/>
              <a:t>企业</a:t>
            </a:r>
            <a:r>
              <a:rPr lang="zh-CN" altLang="zh-CN" sz="2400" dirty="0"/>
              <a:t>判别出不同的利益相关者，找到他们认为重要的议题，最后再评估</a:t>
            </a:r>
            <a:r>
              <a:rPr lang="zh-CN" altLang="en-US" sz="2400" dirty="0"/>
              <a:t>企业</a:t>
            </a:r>
            <a:r>
              <a:rPr lang="zh-CN" altLang="zh-CN" sz="2400" dirty="0"/>
              <a:t>在这些议题上产生的影响。</a:t>
            </a:r>
            <a:endParaRPr lang="zh-CN" altLang="en-US" sz="2400" dirty="0"/>
          </a:p>
        </p:txBody>
      </p:sp>
    </p:spTree>
    <p:extLst>
      <p:ext uri="{BB962C8B-B14F-4D97-AF65-F5344CB8AC3E}">
        <p14:creationId xmlns:p14="http://schemas.microsoft.com/office/powerpoint/2010/main" val="13829578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17600" y="836614"/>
            <a:ext cx="9652000" cy="4585871"/>
          </a:xfrm>
          <a:prstGeom prst="rect">
            <a:avLst/>
          </a:prstGeom>
        </p:spPr>
        <p:txBody>
          <a:bodyPr>
            <a:spAutoFit/>
          </a:bodyPr>
          <a:lstStyle/>
          <a:p>
            <a:pPr>
              <a:lnSpc>
                <a:spcPct val="150000"/>
              </a:lnSpc>
              <a:spcBef>
                <a:spcPts val="1800"/>
              </a:spcBef>
              <a:spcAft>
                <a:spcPts val="1200"/>
              </a:spcAft>
              <a:defRPr/>
            </a:pPr>
            <a:r>
              <a:rPr lang="zh-CN" altLang="zh-CN" sz="2800" b="1" kern="100" dirty="0">
                <a:solidFill>
                  <a:srgbClr val="FF0000"/>
                </a:solidFill>
                <a:latin typeface="黑体" panose="02010609060101010101" pitchFamily="49" charset="-122"/>
                <a:ea typeface="黑体" panose="02010609060101010101" pitchFamily="49" charset="-122"/>
                <a:cs typeface="Arial"/>
              </a:rPr>
              <a:t>贯彻利益相关者导向</a:t>
            </a:r>
            <a:endParaRPr lang="zh-CN" altLang="zh-CN" kern="100" dirty="0">
              <a:solidFill>
                <a:srgbClr val="FF0000"/>
              </a:solidFill>
              <a:latin typeface="黑体" panose="02010609060101010101" pitchFamily="49" charset="-122"/>
              <a:ea typeface="黑体" panose="02010609060101010101" pitchFamily="49" charset="-122"/>
            </a:endParaRPr>
          </a:p>
          <a:p>
            <a:pPr algn="l">
              <a:defRPr/>
            </a:pPr>
            <a:r>
              <a:rPr lang="en-US" altLang="zh-CN" b="1" dirty="0"/>
              <a:t>        </a:t>
            </a:r>
            <a:r>
              <a:rPr lang="zh-CN" altLang="zh-CN" sz="2400" dirty="0"/>
              <a:t>倘若一家</a:t>
            </a:r>
            <a:r>
              <a:rPr lang="zh-CN" altLang="en-US" sz="2400" dirty="0"/>
              <a:t>企业</a:t>
            </a:r>
            <a:r>
              <a:rPr lang="zh-CN" altLang="zh-CN" sz="2400" dirty="0"/>
              <a:t>开发了有效的公司治理制度，懂得企业伦理和社会责任对于取得成功有多重要，该</a:t>
            </a:r>
            <a:r>
              <a:rPr lang="zh-CN" altLang="en-US" sz="2400" dirty="0"/>
              <a:t>企业</a:t>
            </a:r>
            <a:r>
              <a:rPr lang="zh-CN" altLang="zh-CN" sz="2400" dirty="0"/>
              <a:t>就应建立一些流程来管理这些重要事项。可以有效利用利益相关者框架来管理企业伦理和责任</a:t>
            </a:r>
            <a:r>
              <a:rPr lang="zh-CN" altLang="en-US" sz="2400" dirty="0"/>
              <a:t>的</a:t>
            </a:r>
            <a:r>
              <a:rPr lang="zh-CN" altLang="zh-CN" sz="2400" dirty="0"/>
              <a:t>步骤：</a:t>
            </a:r>
            <a:endParaRPr lang="en-US" altLang="zh-CN" sz="2400" dirty="0"/>
          </a:p>
          <a:p>
            <a:pPr algn="l">
              <a:defRPr/>
            </a:pPr>
            <a:r>
              <a:rPr lang="zh-CN" altLang="zh-CN" sz="2400" dirty="0"/>
              <a:t>（</a:t>
            </a:r>
            <a:r>
              <a:rPr lang="en-US" altLang="zh-CN" sz="2400" dirty="0"/>
              <a:t>1</a:t>
            </a:r>
            <a:r>
              <a:rPr lang="zh-CN" altLang="zh-CN" sz="2400" dirty="0"/>
              <a:t>）评估</a:t>
            </a:r>
            <a:r>
              <a:rPr lang="zh-CN" altLang="en-US" sz="2400" dirty="0"/>
              <a:t>企业</a:t>
            </a:r>
            <a:r>
              <a:rPr lang="zh-CN" altLang="zh-CN" sz="2400" dirty="0"/>
              <a:t>文化；</a:t>
            </a:r>
            <a:endParaRPr lang="en-US" altLang="zh-CN" sz="2400" dirty="0"/>
          </a:p>
          <a:p>
            <a:pPr algn="l">
              <a:defRPr/>
            </a:pPr>
            <a:r>
              <a:rPr lang="zh-CN" altLang="zh-CN" sz="2400" dirty="0"/>
              <a:t>（</a:t>
            </a:r>
            <a:r>
              <a:rPr lang="en-US" altLang="zh-CN" sz="2400" dirty="0"/>
              <a:t>2</a:t>
            </a:r>
            <a:r>
              <a:rPr lang="zh-CN" altLang="zh-CN" sz="2400" dirty="0"/>
              <a:t>）识别利益相关者团体；</a:t>
            </a:r>
            <a:endParaRPr lang="en-US" altLang="zh-CN" sz="2400" dirty="0"/>
          </a:p>
          <a:p>
            <a:pPr algn="l">
              <a:defRPr/>
            </a:pPr>
            <a:r>
              <a:rPr lang="zh-CN" altLang="zh-CN" sz="2400" dirty="0"/>
              <a:t>（</a:t>
            </a:r>
            <a:r>
              <a:rPr lang="en-US" altLang="zh-CN" sz="2400" dirty="0"/>
              <a:t>3</a:t>
            </a:r>
            <a:r>
              <a:rPr lang="zh-CN" altLang="zh-CN" sz="2400" dirty="0"/>
              <a:t>）识别利益相关者议题；</a:t>
            </a:r>
            <a:endParaRPr lang="en-US" altLang="zh-CN" sz="2400" dirty="0"/>
          </a:p>
          <a:p>
            <a:pPr algn="l">
              <a:defRPr/>
            </a:pPr>
            <a:r>
              <a:rPr lang="zh-CN" altLang="zh-CN" sz="2400" dirty="0"/>
              <a:t>（</a:t>
            </a:r>
            <a:r>
              <a:rPr lang="en-US" altLang="zh-CN" sz="2400" dirty="0"/>
              <a:t>4</a:t>
            </a:r>
            <a:r>
              <a:rPr lang="zh-CN" altLang="zh-CN" sz="2400" dirty="0"/>
              <a:t>）评估</a:t>
            </a:r>
            <a:r>
              <a:rPr lang="zh-CN" altLang="en-US" sz="2400" dirty="0"/>
              <a:t>企业</a:t>
            </a:r>
            <a:r>
              <a:rPr lang="zh-CN" altLang="zh-CN" sz="2400" dirty="0"/>
              <a:t>对社会责任的承诺；</a:t>
            </a:r>
            <a:endParaRPr lang="en-US" altLang="zh-CN" sz="2400" dirty="0"/>
          </a:p>
          <a:p>
            <a:pPr algn="l">
              <a:defRPr/>
            </a:pPr>
            <a:r>
              <a:rPr lang="zh-CN" altLang="zh-CN" sz="2400" dirty="0"/>
              <a:t>（</a:t>
            </a:r>
            <a:r>
              <a:rPr lang="en-US" altLang="zh-CN" sz="2400" dirty="0"/>
              <a:t>5</a:t>
            </a:r>
            <a:r>
              <a:rPr lang="zh-CN" altLang="zh-CN" sz="2400" dirty="0"/>
              <a:t>）确认资源，决定轻重缓急；</a:t>
            </a:r>
            <a:endParaRPr lang="en-US" altLang="zh-CN" sz="2400" dirty="0"/>
          </a:p>
          <a:p>
            <a:pPr algn="l">
              <a:defRPr/>
            </a:pPr>
            <a:r>
              <a:rPr lang="zh-CN" altLang="zh-CN" sz="2400" dirty="0"/>
              <a:t>（</a:t>
            </a:r>
            <a:r>
              <a:rPr lang="en-US" altLang="zh-CN" sz="2400" dirty="0"/>
              <a:t>6</a:t>
            </a:r>
            <a:r>
              <a:rPr lang="zh-CN" altLang="zh-CN" sz="2400" dirty="0"/>
              <a:t>）获取利益相关者反馈。</a:t>
            </a:r>
            <a:endParaRPr lang="en-US" altLang="zh-CN" sz="2400" dirty="0"/>
          </a:p>
          <a:p>
            <a:pPr algn="l">
              <a:defRPr/>
            </a:pPr>
            <a:r>
              <a:rPr lang="en-US" altLang="zh-CN" sz="2400" dirty="0"/>
              <a:t>        </a:t>
            </a:r>
            <a:r>
              <a:rPr lang="zh-CN" altLang="zh-CN" sz="2400" dirty="0"/>
              <a:t>这些步骤的重点是将有关利益相关者的反馈纳入</a:t>
            </a:r>
            <a:r>
              <a:rPr lang="zh-CN" altLang="en-US" sz="2400" dirty="0"/>
              <a:t>企业</a:t>
            </a:r>
            <a:r>
              <a:rPr lang="zh-CN" altLang="zh-CN" sz="2400" dirty="0"/>
              <a:t>战略与执行。</a:t>
            </a:r>
            <a:endParaRPr lang="zh-CN" altLang="en-US" sz="2400" dirty="0"/>
          </a:p>
        </p:txBody>
      </p:sp>
    </p:spTree>
    <p:extLst>
      <p:ext uri="{BB962C8B-B14F-4D97-AF65-F5344CB8AC3E}">
        <p14:creationId xmlns:p14="http://schemas.microsoft.com/office/powerpoint/2010/main" val="17101773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4194" name="Picture 2"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784" y="1989139"/>
            <a:ext cx="9313333"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a:xfrm>
            <a:off x="1102784" y="981075"/>
            <a:ext cx="9855200" cy="927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200" dirty="0" smtClean="0"/>
              <a:t>企业伦理的益处</a:t>
            </a:r>
          </a:p>
        </p:txBody>
      </p:sp>
    </p:spTree>
    <p:extLst>
      <p:ext uri="{BB962C8B-B14F-4D97-AF65-F5344CB8AC3E}">
        <p14:creationId xmlns:p14="http://schemas.microsoft.com/office/powerpoint/2010/main" val="18699306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5218" name="Rectangle 2"/>
          <p:cNvSpPr>
            <a:spLocks noGrp="1" noChangeArrowheads="1"/>
          </p:cNvSpPr>
          <p:nvPr>
            <p:ph type="title" idx="4294967295"/>
          </p:nvPr>
        </p:nvSpPr>
        <p:spPr>
          <a:xfrm>
            <a:off x="1102784" y="981075"/>
            <a:ext cx="9855200" cy="927100"/>
          </a:xfrm>
        </p:spPr>
        <p:txBody>
          <a:bodyPr/>
          <a:lstStyle/>
          <a:p>
            <a:pPr eaLnBrk="1" hangingPunct="1"/>
            <a:r>
              <a:rPr lang="zh-CN" altLang="en-US" sz="3200" dirty="0" smtClean="0"/>
              <a:t>伦理有助于员工承诺</a:t>
            </a:r>
          </a:p>
        </p:txBody>
      </p:sp>
      <p:sp>
        <p:nvSpPr>
          <p:cNvPr id="265219" name="Rectangle 3"/>
          <p:cNvSpPr>
            <a:spLocks noGrp="1" noChangeArrowheads="1"/>
          </p:cNvSpPr>
          <p:nvPr>
            <p:ph type="body" idx="4294967295"/>
          </p:nvPr>
        </p:nvSpPr>
        <p:spPr>
          <a:xfrm>
            <a:off x="912284" y="2133600"/>
            <a:ext cx="10363200" cy="4267200"/>
          </a:xfrm>
        </p:spPr>
        <p:txBody>
          <a:bodyPr/>
          <a:lstStyle/>
          <a:p>
            <a:r>
              <a:rPr lang="zh-CN" altLang="en-US" sz="2600" smtClean="0"/>
              <a:t>员工承诺来自于员工相信他们的未来与公司未来紧密相连</a:t>
            </a:r>
          </a:p>
          <a:p>
            <a:r>
              <a:rPr lang="zh-CN" altLang="en-US" sz="2600" smtClean="0"/>
              <a:t>愿意为组织做出个人牺牲</a:t>
            </a:r>
          </a:p>
          <a:p>
            <a:pPr lvl="1"/>
            <a:r>
              <a:rPr lang="zh-CN" altLang="en-US" sz="2400" smtClean="0"/>
              <a:t>一家公司越是致力于照顾好他的员工，员工就越是想照应好公司</a:t>
            </a:r>
          </a:p>
          <a:p>
            <a:pPr lvl="1"/>
            <a:r>
              <a:rPr lang="zh-CN" altLang="en-US" sz="2400" smtClean="0"/>
              <a:t>有助于培养员工伦理文化的议题包括：安全的工作环境、有竞争力的薪水、履行对员工的所有合同义务</a:t>
            </a:r>
          </a:p>
        </p:txBody>
      </p:sp>
    </p:spTree>
    <p:extLst>
      <p:ext uri="{BB962C8B-B14F-4D97-AF65-F5344CB8AC3E}">
        <p14:creationId xmlns:p14="http://schemas.microsoft.com/office/powerpoint/2010/main" val="2049131198"/>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42" name="Rectangle 2"/>
          <p:cNvSpPr>
            <a:spLocks noGrp="1" noChangeArrowheads="1"/>
          </p:cNvSpPr>
          <p:nvPr>
            <p:ph type="title" idx="4294967295"/>
          </p:nvPr>
        </p:nvSpPr>
        <p:spPr>
          <a:xfrm>
            <a:off x="1007533" y="620713"/>
            <a:ext cx="9855200" cy="1143000"/>
          </a:xfrm>
        </p:spPr>
        <p:txBody>
          <a:bodyPr/>
          <a:lstStyle/>
          <a:p>
            <a:pPr eaLnBrk="1" hangingPunct="1"/>
            <a:r>
              <a:rPr lang="zh-CN" altLang="en-US" sz="3200" smtClean="0"/>
              <a:t>伦理有助于投资者忠诚</a:t>
            </a:r>
          </a:p>
        </p:txBody>
      </p:sp>
      <p:sp>
        <p:nvSpPr>
          <p:cNvPr id="266243" name="Rectangle 3"/>
          <p:cNvSpPr>
            <a:spLocks noGrp="1" noChangeArrowheads="1"/>
          </p:cNvSpPr>
          <p:nvPr>
            <p:ph type="body" idx="4294967295"/>
          </p:nvPr>
        </p:nvSpPr>
        <p:spPr>
          <a:xfrm>
            <a:off x="912284" y="1989138"/>
            <a:ext cx="10363200" cy="4267200"/>
          </a:xfrm>
        </p:spPr>
        <p:txBody>
          <a:bodyPr/>
          <a:lstStyle/>
          <a:p>
            <a:pPr>
              <a:lnSpc>
                <a:spcPct val="80000"/>
              </a:lnSpc>
            </a:pPr>
            <a:r>
              <a:rPr lang="zh-CN" altLang="en-US" sz="2600" smtClean="0"/>
              <a:t>被员工认为诚实和正直度较高的公司的盈利能力远远高于那些诚实和正直度较低的公司</a:t>
            </a:r>
            <a:endParaRPr lang="en-US" altLang="zh-CN" sz="2600" smtClean="0"/>
          </a:p>
          <a:p>
            <a:pPr>
              <a:lnSpc>
                <a:spcPct val="80000"/>
              </a:lnSpc>
            </a:pPr>
            <a:endParaRPr lang="zh-CN" altLang="en-US" sz="2600" smtClean="0"/>
          </a:p>
          <a:p>
            <a:pPr>
              <a:lnSpc>
                <a:spcPct val="80000"/>
              </a:lnSpc>
            </a:pPr>
            <a:r>
              <a:rPr lang="zh-CN" altLang="en-US" sz="2600" smtClean="0"/>
              <a:t>伦理文化为企业的效率、生产力、利润提供了基础</a:t>
            </a:r>
          </a:p>
        </p:txBody>
      </p:sp>
    </p:spTree>
    <p:extLst>
      <p:ext uri="{BB962C8B-B14F-4D97-AF65-F5344CB8AC3E}">
        <p14:creationId xmlns:p14="http://schemas.microsoft.com/office/powerpoint/2010/main" val="2665559672"/>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7266" name="Rectangle 2"/>
          <p:cNvSpPr>
            <a:spLocks noGrp="1" noChangeArrowheads="1"/>
          </p:cNvSpPr>
          <p:nvPr>
            <p:ph type="title" idx="4294967295"/>
          </p:nvPr>
        </p:nvSpPr>
        <p:spPr>
          <a:xfrm>
            <a:off x="1117601" y="457200"/>
            <a:ext cx="9565217" cy="1143000"/>
          </a:xfrm>
        </p:spPr>
        <p:txBody>
          <a:bodyPr/>
          <a:lstStyle/>
          <a:p>
            <a:pPr eaLnBrk="1" hangingPunct="1"/>
            <a:r>
              <a:rPr lang="zh-CN" altLang="en-US" sz="3200" smtClean="0"/>
              <a:t>伦理有助于顾客满意</a:t>
            </a:r>
          </a:p>
        </p:txBody>
      </p:sp>
      <p:sp>
        <p:nvSpPr>
          <p:cNvPr id="267267" name="Rectangle 3"/>
          <p:cNvSpPr>
            <a:spLocks noGrp="1" noChangeArrowheads="1"/>
          </p:cNvSpPr>
          <p:nvPr>
            <p:ph type="body" idx="4294967295"/>
          </p:nvPr>
        </p:nvSpPr>
        <p:spPr>
          <a:xfrm>
            <a:off x="914400" y="1676400"/>
            <a:ext cx="10769600" cy="4495800"/>
          </a:xfrm>
        </p:spPr>
        <p:txBody>
          <a:bodyPr/>
          <a:lstStyle/>
          <a:p>
            <a:pPr eaLnBrk="1" hangingPunct="1">
              <a:lnSpc>
                <a:spcPct val="90000"/>
              </a:lnSpc>
            </a:pPr>
            <a:r>
              <a:rPr lang="zh-CN" altLang="en-US" sz="2800" smtClean="0"/>
              <a:t>消费者对社会关注度高的企业反响较好</a:t>
            </a:r>
          </a:p>
          <a:p>
            <a:pPr lvl="1" eaLnBrk="1" hangingPunct="1">
              <a:lnSpc>
                <a:spcPct val="90000"/>
              </a:lnSpc>
            </a:pPr>
            <a:r>
              <a:rPr lang="zh-CN" altLang="en-US" smtClean="0"/>
              <a:t>成为一家道德良好的企业能带来巨大利润</a:t>
            </a:r>
          </a:p>
          <a:p>
            <a:pPr eaLnBrk="1" hangingPunct="1">
              <a:lnSpc>
                <a:spcPct val="90000"/>
              </a:lnSpc>
            </a:pPr>
            <a:r>
              <a:rPr lang="zh-CN" altLang="en-US" sz="2800" smtClean="0"/>
              <a:t>客户满意度决定商业成功</a:t>
            </a:r>
          </a:p>
          <a:p>
            <a:pPr eaLnBrk="1" hangingPunct="1">
              <a:lnSpc>
                <a:spcPct val="90000"/>
              </a:lnSpc>
            </a:pPr>
            <a:r>
              <a:rPr lang="zh-CN" altLang="en-US" sz="2800" smtClean="0"/>
              <a:t>一个具有很强伦理环境的企业通常将顾客利益放在第一位</a:t>
            </a:r>
          </a:p>
          <a:p>
            <a:pPr eaLnBrk="1" hangingPunct="1">
              <a:lnSpc>
                <a:spcPct val="90000"/>
              </a:lnSpc>
            </a:pPr>
            <a:r>
              <a:rPr lang="zh-CN" altLang="en-US" sz="2800" smtClean="0"/>
              <a:t>研究表明企业的道德行为和顾客满意度之间具有密切的关系</a:t>
            </a:r>
          </a:p>
        </p:txBody>
      </p:sp>
    </p:spTree>
    <p:extLst>
      <p:ext uri="{BB962C8B-B14F-4D97-AF65-F5344CB8AC3E}">
        <p14:creationId xmlns:p14="http://schemas.microsoft.com/office/powerpoint/2010/main" val="125635103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商业伦理概述</a:t>
            </a:r>
          </a:p>
        </p:txBody>
      </p:sp>
      <p:sp>
        <p:nvSpPr>
          <p:cNvPr id="3" name="Rectangle 3"/>
          <p:cNvSpPr txBox="1">
            <a:spLocks noChangeArrowheads="1"/>
          </p:cNvSpPr>
          <p:nvPr/>
        </p:nvSpPr>
        <p:spPr>
          <a:xfrm>
            <a:off x="1117601" y="1828800"/>
            <a:ext cx="9085942" cy="4610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dirty="0" smtClean="0"/>
              <a:t>商业决策受到密切关注</a:t>
            </a:r>
            <a:endParaRPr lang="en-US" altLang="zh-CN" dirty="0" smtClean="0"/>
          </a:p>
          <a:p>
            <a:pPr>
              <a:lnSpc>
                <a:spcPct val="80000"/>
              </a:lnSpc>
            </a:pPr>
            <a:endParaRPr lang="zh-CN" altLang="en-US" dirty="0" smtClean="0"/>
          </a:p>
          <a:p>
            <a:pPr lvl="1">
              <a:lnSpc>
                <a:spcPct val="80000"/>
              </a:lnSpc>
            </a:pPr>
            <a:r>
              <a:rPr lang="zh-CN" altLang="en-US" sz="3200" dirty="0" smtClean="0"/>
              <a:t>利益相关者信心下降引发全球金融危机。</a:t>
            </a:r>
          </a:p>
          <a:p>
            <a:pPr>
              <a:lnSpc>
                <a:spcPct val="80000"/>
              </a:lnSpc>
            </a:pPr>
            <a:endParaRPr lang="en-US" altLang="zh-CN" dirty="0" smtClean="0"/>
          </a:p>
          <a:p>
            <a:pPr>
              <a:lnSpc>
                <a:spcPct val="80000"/>
              </a:lnSpc>
            </a:pPr>
            <a:r>
              <a:rPr lang="zh-CN" altLang="en-US" dirty="0" smtClean="0"/>
              <a:t>企业伦理关注的问题，即特定的企业实践是否可以接受。</a:t>
            </a:r>
          </a:p>
          <a:p>
            <a:pPr>
              <a:lnSpc>
                <a:spcPct val="80000"/>
              </a:lnSpc>
            </a:pPr>
            <a:endParaRPr lang="en-US" altLang="zh-CN" dirty="0" smtClean="0"/>
          </a:p>
          <a:p>
            <a:pPr>
              <a:lnSpc>
                <a:spcPct val="80000"/>
              </a:lnSpc>
            </a:pPr>
            <a:r>
              <a:rPr lang="zh-CN" altLang="en-US" dirty="0" smtClean="0"/>
              <a:t>不存在所有人都接受的解决问题的方法。</a:t>
            </a:r>
            <a:endParaRPr lang="zh-CN" altLang="en-US" sz="4000" dirty="0" smtClean="0"/>
          </a:p>
        </p:txBody>
      </p:sp>
    </p:spTree>
    <p:extLst>
      <p:ext uri="{BB962C8B-B14F-4D97-AF65-F5344CB8AC3E}">
        <p14:creationId xmlns:p14="http://schemas.microsoft.com/office/powerpoint/2010/main" val="31526233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8290" name="Rectangle 2"/>
          <p:cNvSpPr>
            <a:spLocks noGrp="1" noChangeArrowheads="1"/>
          </p:cNvSpPr>
          <p:nvPr>
            <p:ph type="title" idx="4294967295"/>
          </p:nvPr>
        </p:nvSpPr>
        <p:spPr>
          <a:xfrm>
            <a:off x="914400" y="457200"/>
            <a:ext cx="10363200" cy="1143000"/>
          </a:xfrm>
        </p:spPr>
        <p:txBody>
          <a:bodyPr/>
          <a:lstStyle/>
          <a:p>
            <a:pPr eaLnBrk="1" hangingPunct="1"/>
            <a:r>
              <a:rPr lang="zh-CN" altLang="en-US" sz="3200" smtClean="0"/>
              <a:t>伦理有助于增加利润</a:t>
            </a:r>
          </a:p>
        </p:txBody>
      </p:sp>
      <p:sp>
        <p:nvSpPr>
          <p:cNvPr id="268291" name="Rectangle 3"/>
          <p:cNvSpPr>
            <a:spLocks noGrp="1" noChangeArrowheads="1"/>
          </p:cNvSpPr>
          <p:nvPr>
            <p:ph type="body" idx="4294967295"/>
          </p:nvPr>
        </p:nvSpPr>
        <p:spPr>
          <a:xfrm>
            <a:off x="814917" y="1773238"/>
            <a:ext cx="7112000" cy="4495800"/>
          </a:xfrm>
        </p:spPr>
        <p:txBody>
          <a:bodyPr/>
          <a:lstStyle/>
          <a:p>
            <a:pPr eaLnBrk="1" hangingPunct="1">
              <a:lnSpc>
                <a:spcPct val="90000"/>
              </a:lnSpc>
            </a:pPr>
            <a:r>
              <a:rPr lang="zh-CN" altLang="en-US" sz="2400" smtClean="0"/>
              <a:t>公司关注伦理行为正在成为战略计划的一部分</a:t>
            </a:r>
          </a:p>
          <a:p>
            <a:pPr lvl="1" eaLnBrk="1" hangingPunct="1">
              <a:lnSpc>
                <a:spcPct val="90000"/>
              </a:lnSpc>
            </a:pPr>
            <a:r>
              <a:rPr lang="zh-CN" altLang="en-US" sz="2400" smtClean="0"/>
              <a:t>有利于利润最大化</a:t>
            </a:r>
          </a:p>
          <a:p>
            <a:pPr eaLnBrk="1" hangingPunct="1">
              <a:lnSpc>
                <a:spcPct val="90000"/>
              </a:lnSpc>
            </a:pPr>
            <a:r>
              <a:rPr lang="zh-CN" altLang="en-US" sz="2400" smtClean="0"/>
              <a:t>企业的公民意识可以带来：</a:t>
            </a:r>
          </a:p>
          <a:p>
            <a:pPr lvl="1" eaLnBrk="1" hangingPunct="1">
              <a:lnSpc>
                <a:spcPct val="90000"/>
              </a:lnSpc>
            </a:pPr>
            <a:r>
              <a:rPr lang="zh-CN" altLang="en-US" sz="2400" smtClean="0"/>
              <a:t>投资和资产回报</a:t>
            </a:r>
          </a:p>
          <a:p>
            <a:pPr lvl="1" eaLnBrk="1" hangingPunct="1">
              <a:lnSpc>
                <a:spcPct val="90000"/>
              </a:lnSpc>
            </a:pPr>
            <a:r>
              <a:rPr lang="zh-CN" altLang="en-US" sz="2400" smtClean="0"/>
              <a:t>销售增长</a:t>
            </a:r>
          </a:p>
          <a:p>
            <a:pPr eaLnBrk="1" hangingPunct="1">
              <a:lnSpc>
                <a:spcPct val="90000"/>
              </a:lnSpc>
            </a:pPr>
            <a:r>
              <a:rPr lang="zh-CN" altLang="en-US" sz="2400" smtClean="0"/>
              <a:t>研究发现在企业的公民意识</a:t>
            </a:r>
          </a:p>
          <a:p>
            <a:pPr eaLnBrk="1" hangingPunct="1">
              <a:lnSpc>
                <a:spcPct val="90000"/>
              </a:lnSpc>
              <a:buFontTx/>
              <a:buNone/>
            </a:pPr>
            <a:r>
              <a:rPr lang="zh-CN" altLang="en-US" sz="2400" smtClean="0"/>
              <a:t>   与其业绩之间存在正相关关系</a:t>
            </a:r>
          </a:p>
        </p:txBody>
      </p:sp>
      <p:pic>
        <p:nvPicPr>
          <p:cNvPr id="268292" name="Picture 4" descr="BU0006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9684" y="2255838"/>
            <a:ext cx="4673600" cy="231616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68293" name="Rectangle 5"/>
          <p:cNvSpPr>
            <a:spLocks noChangeArrowheads="1"/>
          </p:cNvSpPr>
          <p:nvPr/>
        </p:nvSpPr>
        <p:spPr bwMode="auto">
          <a:xfrm>
            <a:off x="9956801" y="4572001"/>
            <a:ext cx="113268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spAutoFit/>
          </a:bodyPr>
          <a:lstStyle/>
          <a:p>
            <a:r>
              <a:rPr lang="en-US" altLang="zh-CN" sz="1000">
                <a:solidFill>
                  <a:srgbClr val="000000"/>
                </a:solidFill>
              </a:rPr>
              <a:t>Source: PhotoLink</a:t>
            </a:r>
          </a:p>
        </p:txBody>
      </p:sp>
    </p:spTree>
    <p:extLst>
      <p:ext uri="{BB962C8B-B14F-4D97-AF65-F5344CB8AC3E}">
        <p14:creationId xmlns:p14="http://schemas.microsoft.com/office/powerpoint/2010/main" val="3455091417"/>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商业伦理概述</a:t>
            </a:r>
            <a:endParaRPr lang="zh-CN" altLang="en-US" dirty="0"/>
          </a:p>
        </p:txBody>
      </p:sp>
      <p:sp>
        <p:nvSpPr>
          <p:cNvPr id="3" name="Rectangle 2"/>
          <p:cNvSpPr txBox="1">
            <a:spLocks noChangeArrowheads="1"/>
          </p:cNvSpPr>
          <p:nvPr/>
        </p:nvSpPr>
        <p:spPr>
          <a:xfrm>
            <a:off x="1787979" y="1816327"/>
            <a:ext cx="7920038" cy="4648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smtClean="0"/>
              <a:t>      </a:t>
            </a:r>
            <a:r>
              <a:rPr lang="zh-CN" altLang="zh-CN" sz="2400" dirty="0" smtClean="0">
                <a:latin typeface="Times New Roman" pitchFamily="18" charset="0"/>
              </a:rPr>
              <a:t>“</a:t>
            </a:r>
            <a:r>
              <a:rPr lang="zh-CN" sz="2400" dirty="0" smtClean="0">
                <a:latin typeface="Times New Roman" pitchFamily="18" charset="0"/>
              </a:rPr>
              <a:t>企业在追求经济效益的同时，应该在市场运作中采取谨慎、稳妥、负责的态度，充分顾及整个经济平稳运行，认真应对各种风险和隐患，主动防止因自己经营不当给经济发展和人民生活带来冲击。这是每个企业特别是跨国企业对社会应尽的责任。企业应该树立全球责任观念，自觉将社会责任纳入经营战略，遵守所在国法律和国际通行的商业习惯，完善经营模式，追求经济效益和社会效益的统一。各国政府应该加强引导和监督，通过制定和完善法律，为企业自主履行社会责任创造良好环境。”</a:t>
            </a:r>
          </a:p>
          <a:p>
            <a:pPr algn="r"/>
            <a:r>
              <a:rPr lang="zh-CN" altLang="zh-CN" sz="2400" dirty="0" smtClean="0">
                <a:latin typeface="Times New Roman" pitchFamily="18" charset="0"/>
              </a:rPr>
              <a:t>——</a:t>
            </a:r>
            <a:r>
              <a:rPr lang="zh-CN" sz="2400" dirty="0" smtClean="0">
                <a:latin typeface="Times New Roman" pitchFamily="18" charset="0"/>
              </a:rPr>
              <a:t>胡锦涛</a:t>
            </a:r>
          </a:p>
        </p:txBody>
      </p:sp>
    </p:spTree>
    <p:extLst>
      <p:ext uri="{BB962C8B-B14F-4D97-AF65-F5344CB8AC3E}">
        <p14:creationId xmlns:p14="http://schemas.microsoft.com/office/powerpoint/2010/main" val="167159394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3685" y="2716440"/>
            <a:ext cx="10515600" cy="1325563"/>
          </a:xfrm>
        </p:spPr>
        <p:txBody>
          <a:bodyPr/>
          <a:lstStyle/>
          <a:p>
            <a:pPr algn="ctr"/>
            <a:r>
              <a:rPr lang="zh-CN" altLang="en-US" dirty="0" smtClean="0"/>
              <a:t>谢谢！</a:t>
            </a:r>
            <a:endParaRPr lang="zh-CN" altLang="en-US" dirty="0"/>
          </a:p>
        </p:txBody>
      </p:sp>
    </p:spTree>
    <p:extLst>
      <p:ext uri="{BB962C8B-B14F-4D97-AF65-F5344CB8AC3E}">
        <p14:creationId xmlns:p14="http://schemas.microsoft.com/office/powerpoint/2010/main" val="24547993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1266</TotalTime>
  <Words>7885</Words>
  <Application>Microsoft Office PowerPoint</Application>
  <PresentationFormat>自定义</PresentationFormat>
  <Paragraphs>563</Paragraphs>
  <Slides>92</Slides>
  <Notes>2</Notes>
  <HiddenSlides>0</HiddenSlides>
  <MMClips>0</MMClips>
  <ScaleCrop>false</ScaleCrop>
  <HeadingPairs>
    <vt:vector size="4" baseType="variant">
      <vt:variant>
        <vt:lpstr>主题</vt:lpstr>
      </vt:variant>
      <vt:variant>
        <vt:i4>1</vt:i4>
      </vt:variant>
      <vt:variant>
        <vt:lpstr>幻灯片标题</vt:lpstr>
      </vt:variant>
      <vt:variant>
        <vt:i4>92</vt:i4>
      </vt:variant>
    </vt:vector>
  </HeadingPairs>
  <TitlesOfParts>
    <vt:vector size="9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商业伦理概述</vt:lpstr>
      <vt:lpstr>商业伦理概述</vt:lpstr>
      <vt:lpstr>商业伦理概述</vt:lpstr>
      <vt:lpstr>美国公司丑闻备忘录</vt:lpstr>
      <vt:lpstr>能源行业</vt:lpstr>
      <vt:lpstr>软件行业</vt:lpstr>
      <vt:lpstr>电信行业</vt:lpstr>
      <vt:lpstr>商业伦理概述</vt:lpstr>
      <vt:lpstr>美国人对商业的信任度(声称非常或相当相信下述各类商业的受访者的百分比)</vt:lpstr>
      <vt:lpstr>商业伦理概述</vt:lpstr>
      <vt:lpstr>商业伦理概述</vt:lpstr>
      <vt:lpstr>商业伦理为什么重要</vt:lpstr>
      <vt:lpstr>PowerPoint 演示文稿</vt:lpstr>
      <vt:lpstr>商业伦理概述</vt:lpstr>
      <vt:lpstr>商业伦理概述</vt:lpstr>
      <vt:lpstr>商业伦理概述</vt:lpstr>
      <vt:lpstr>伦理</vt:lpstr>
      <vt:lpstr>道德</vt:lpstr>
      <vt:lpstr>伦理与道德的区别</vt:lpstr>
      <vt:lpstr>伦理与道德</vt:lpstr>
      <vt:lpstr>PowerPoint 演示文稿</vt:lpstr>
      <vt:lpstr>道德行为</vt:lpstr>
      <vt:lpstr>道德行为</vt:lpstr>
      <vt:lpstr>非道德行为</vt:lpstr>
      <vt:lpstr>PowerPoint 演示文稿</vt:lpstr>
      <vt:lpstr>PowerPoint 演示文稿</vt:lpstr>
      <vt:lpstr>道德规范的特点（曼纽•G 维拉斯奎）</vt:lpstr>
      <vt:lpstr>伦理上可接受、值得赞赏、应该谴责的行为</vt:lpstr>
      <vt:lpstr>商业伦理概述</vt:lpstr>
      <vt:lpstr>商业伦理概述</vt:lpstr>
      <vt:lpstr>商业伦理概述</vt:lpstr>
      <vt:lpstr>法律与伦理的区别</vt:lpstr>
      <vt:lpstr>法律与伦理的联系与区别</vt:lpstr>
      <vt:lpstr>法律的局限性 </vt:lpstr>
      <vt:lpstr>道德与法律的相互作用</vt:lpstr>
      <vt:lpstr>商业伦理概述</vt:lpstr>
      <vt:lpstr>商业伦理概述</vt:lpstr>
      <vt:lpstr>商业伦理概述</vt:lpstr>
      <vt:lpstr>导言</vt:lpstr>
      <vt:lpstr>商业伦理概述</vt:lpstr>
      <vt:lpstr>商业伦理概述</vt:lpstr>
      <vt:lpstr>商业伦理概述</vt:lpstr>
      <vt:lpstr>PowerPoint 演示文稿</vt:lpstr>
      <vt:lpstr>PowerPoint 演示文稿</vt:lpstr>
      <vt:lpstr>PowerPoint 演示文稿</vt:lpstr>
      <vt:lpstr>PowerPoint 演示文稿</vt:lpstr>
      <vt:lpstr>PowerPoint 演示文稿</vt:lpstr>
      <vt:lpstr>当代伦理及社会责任问题时间表</vt:lpstr>
      <vt:lpstr> 1960年前: 企业中的伦理</vt:lpstr>
      <vt:lpstr>PowerPoint 演示文稿</vt:lpstr>
      <vt:lpstr>20世纪60年代: 企业社会问题开始增加</vt:lpstr>
      <vt:lpstr>PowerPoint 演示文稿</vt:lpstr>
      <vt:lpstr>20世纪70年代: 企业伦理学 这一新的领域出现</vt:lpstr>
      <vt:lpstr>20世纪80年代: 巩固与发展</vt:lpstr>
      <vt:lpstr>20世纪90年代: 企业伦理之制度变化</vt:lpstr>
      <vt:lpstr>21世纪: 企业伦理新聚焦</vt:lpstr>
      <vt:lpstr>商学院变革动态</vt:lpstr>
      <vt:lpstr>PowerPoint 演示文稿</vt:lpstr>
      <vt:lpstr>《中国MBA教育西湖宣言》</vt:lpstr>
      <vt:lpstr>导言</vt:lpstr>
      <vt:lpstr>案例分析</vt:lpstr>
      <vt:lpstr>利益相关者（stakeholder） </vt:lpstr>
      <vt:lpstr>一场企业伦理危机</vt:lpstr>
      <vt:lpstr>企业是个利益关系体</vt:lpstr>
      <vt:lpstr>企业与利益相关者</vt:lpstr>
      <vt:lpstr>企业的利益相关者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伦理有助于员工承诺</vt:lpstr>
      <vt:lpstr>伦理有助于投资者忠诚</vt:lpstr>
      <vt:lpstr>伦理有助于顾客满意</vt:lpstr>
      <vt:lpstr>伦理有助于增加利润</vt:lpstr>
      <vt:lpstr>商业伦理概述</vt:lpstr>
      <vt:lpstr>谢谢！</vt:lpstr>
    </vt:vector>
  </TitlesOfParts>
  <Company>提供最新电脑系统下载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mycomputer</dc:creator>
  <cp:lastModifiedBy>WHDX</cp:lastModifiedBy>
  <cp:revision>135</cp:revision>
  <dcterms:created xsi:type="dcterms:W3CDTF">2014-06-24T14:23:09Z</dcterms:created>
  <dcterms:modified xsi:type="dcterms:W3CDTF">2019-02-17T17:21:20Z</dcterms:modified>
</cp:coreProperties>
</file>