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0" r:id="rId2"/>
    <p:sldId id="284" r:id="rId3"/>
    <p:sldId id="301" r:id="rId4"/>
    <p:sldId id="394" r:id="rId5"/>
    <p:sldId id="395" r:id="rId6"/>
    <p:sldId id="396" r:id="rId7"/>
    <p:sldId id="397" r:id="rId8"/>
    <p:sldId id="398" r:id="rId9"/>
    <p:sldId id="399" r:id="rId10"/>
    <p:sldId id="403" r:id="rId11"/>
    <p:sldId id="400" r:id="rId12"/>
    <p:sldId id="401" r:id="rId13"/>
    <p:sldId id="402" r:id="rId14"/>
    <p:sldId id="404" r:id="rId15"/>
    <p:sldId id="405" r:id="rId16"/>
    <p:sldId id="406" r:id="rId17"/>
    <p:sldId id="412" r:id="rId18"/>
    <p:sldId id="413" r:id="rId19"/>
    <p:sldId id="415" r:id="rId20"/>
    <p:sldId id="414" r:id="rId21"/>
    <p:sldId id="416" r:id="rId22"/>
    <p:sldId id="455" r:id="rId23"/>
    <p:sldId id="457" r:id="rId24"/>
    <p:sldId id="458" r:id="rId25"/>
    <p:sldId id="459" r:id="rId26"/>
    <p:sldId id="417" r:id="rId27"/>
    <p:sldId id="418" r:id="rId28"/>
    <p:sldId id="451" r:id="rId29"/>
    <p:sldId id="452" r:id="rId30"/>
    <p:sldId id="422" r:id="rId31"/>
    <p:sldId id="423" r:id="rId32"/>
    <p:sldId id="424" r:id="rId33"/>
    <p:sldId id="434" r:id="rId34"/>
    <p:sldId id="429" r:id="rId35"/>
    <p:sldId id="431" r:id="rId36"/>
    <p:sldId id="432" r:id="rId37"/>
    <p:sldId id="433" r:id="rId38"/>
    <p:sldId id="435" r:id="rId39"/>
    <p:sldId id="443" r:id="rId40"/>
    <p:sldId id="454" r:id="rId41"/>
    <p:sldId id="444" r:id="rId42"/>
    <p:sldId id="436" r:id="rId43"/>
    <p:sldId id="438" r:id="rId44"/>
    <p:sldId id="439" r:id="rId45"/>
    <p:sldId id="440" r:id="rId46"/>
    <p:sldId id="441" r:id="rId47"/>
    <p:sldId id="442" r:id="rId48"/>
    <p:sldId id="445" r:id="rId49"/>
    <p:sldId id="449" r:id="rId50"/>
    <p:sldId id="39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7E7E6C8D-1F31-48F2-953D-843ED4F5B42B}" type="slidenum">
              <a:rPr lang="en-US" altLang="zh-CN" sz="1200" smtClean="0">
                <a:latin typeface="Times New Roman" pitchFamily="18" charset="0"/>
              </a:rPr>
              <a:pPr eaLnBrk="1" hangingPunct="1"/>
              <a:t>47</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66564" name="Rectangle 3"/>
          <p:cNvSpPr>
            <a:spLocks noGrp="1" noChangeArrowheads="1"/>
          </p:cNvSpPr>
          <p:nvPr>
            <p:ph type="body" idx="1"/>
          </p:nvPr>
        </p:nvSpPr>
        <p:spPr>
          <a:solidFill>
            <a:srgbClr val="FFFFFF"/>
          </a:solidFill>
          <a:ln>
            <a:solidFill>
              <a:srgbClr val="000000"/>
            </a:solidFill>
            <a:miter lim="800000"/>
            <a:headEnd/>
            <a:tailEnd/>
          </a:ln>
        </p:spPr>
        <p:txBody>
          <a:bodyPr lIns="103794" tIns="51897" rIns="103794" bIns="51897"/>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1F8B2AFF-88B3-487A-82FA-206F2004A1A1}" type="slidenum">
              <a:rPr lang="en-US" altLang="zh-CN" sz="1200" smtClean="0">
                <a:latin typeface="Times New Roman" pitchFamily="18" charset="0"/>
              </a:rPr>
              <a:pPr eaLnBrk="1" hangingPunct="1"/>
              <a:t>48</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67588" name="Rectangle 3"/>
          <p:cNvSpPr>
            <a:spLocks noGrp="1" noChangeArrowheads="1"/>
          </p:cNvSpPr>
          <p:nvPr>
            <p:ph type="body" idx="1"/>
          </p:nvPr>
        </p:nvSpPr>
        <p:spPr>
          <a:solidFill>
            <a:srgbClr val="FFFFFF"/>
          </a:solidFill>
          <a:ln>
            <a:solidFill>
              <a:srgbClr val="000000"/>
            </a:solidFill>
            <a:miter lim="800000"/>
            <a:headEnd/>
            <a:tailEnd/>
          </a:ln>
        </p:spPr>
        <p:txBody>
          <a:bodyPr lIns="103794" tIns="51897" rIns="103794" bIns="51897"/>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CA758D85-D32E-4140-8406-B3E43A6F3E85}" type="slidenum">
              <a:rPr lang="en-US" altLang="zh-CN" sz="1200" smtClean="0">
                <a:latin typeface="Times New Roman" pitchFamily="18" charset="0"/>
              </a:rPr>
              <a:pPr eaLnBrk="1" hangingPunct="1"/>
              <a:t>49</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68612" name="Rectangle 3"/>
          <p:cNvSpPr>
            <a:spLocks noGrp="1" noChangeArrowheads="1"/>
          </p:cNvSpPr>
          <p:nvPr>
            <p:ph type="body" idx="1"/>
          </p:nvPr>
        </p:nvSpPr>
        <p:spPr>
          <a:solidFill>
            <a:srgbClr val="FFFFFF"/>
          </a:solidFill>
          <a:ln>
            <a:solidFill>
              <a:srgbClr val="000000"/>
            </a:solidFill>
            <a:miter lim="800000"/>
            <a:headEnd/>
            <a:tailEnd/>
          </a:ln>
        </p:spPr>
        <p:txBody>
          <a:bodyPr lIns="103794" tIns="51897" rIns="103794" bIns="51897"/>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2CA3816-4A6E-4E16-8C42-52AFF6FAA1AD}" type="slidenum">
              <a:rPr lang="zh-CN" altLang="en-US"/>
              <a:pPr>
                <a:defRPr/>
              </a:pPr>
              <a:t>‹#›</a:t>
            </a:fld>
            <a:endParaRPr lang="zh-CN" altLang="en-US"/>
          </a:p>
        </p:txBody>
      </p:sp>
    </p:spTree>
    <p:extLst>
      <p:ext uri="{BB962C8B-B14F-4D97-AF65-F5344CB8AC3E}">
        <p14:creationId xmlns:p14="http://schemas.microsoft.com/office/powerpoint/2010/main" val="26141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422400" y="8382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422400" y="210185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6705600" y="2101850"/>
            <a:ext cx="5080000" cy="4114800"/>
          </a:xfrm>
        </p:spPr>
        <p:txBody>
          <a:bodyPr/>
          <a:lstStyle/>
          <a:p>
            <a:pPr lvl="0"/>
            <a:endParaRPr lang="zh-CN" altLang="en-US" noProof="0"/>
          </a:p>
        </p:txBody>
      </p:sp>
      <p:sp>
        <p:nvSpPr>
          <p:cNvPr id="5" name="日期占位符 4"/>
          <p:cNvSpPr>
            <a:spLocks noGrp="1"/>
          </p:cNvSpPr>
          <p:nvPr>
            <p:ph type="dt" sz="half" idx="10"/>
          </p:nvPr>
        </p:nvSpPr>
        <p:spPr>
          <a:xfrm>
            <a:off x="1422400" y="6413500"/>
            <a:ext cx="2540000" cy="457200"/>
          </a:xfrm>
        </p:spPr>
        <p:txBody>
          <a:bodyPr/>
          <a:lstStyle>
            <a:lvl1pPr algn="ctr">
              <a:defRPr>
                <a:solidFill>
                  <a:schemeClr val="tx1"/>
                </a:solidFill>
              </a:defRPr>
            </a:lvl1pPr>
          </a:lstStyle>
          <a:p>
            <a:pPr>
              <a:defRPr/>
            </a:pPr>
            <a:endParaRPr lang="en-US" altLang="zh-CN"/>
          </a:p>
        </p:txBody>
      </p:sp>
      <p:sp>
        <p:nvSpPr>
          <p:cNvPr id="6" name="页脚占位符 5"/>
          <p:cNvSpPr>
            <a:spLocks noGrp="1"/>
          </p:cNvSpPr>
          <p:nvPr>
            <p:ph type="ftr" sz="quarter" idx="11"/>
          </p:nvPr>
        </p:nvSpPr>
        <p:spPr>
          <a:xfrm>
            <a:off x="4572000" y="6413500"/>
            <a:ext cx="3860800" cy="457200"/>
          </a:xfrm>
        </p:spPr>
        <p:txBody>
          <a:bodyPr/>
          <a:lstStyle>
            <a:lvl1pPr>
              <a:defRPr>
                <a:solidFill>
                  <a:schemeClr val="tx1"/>
                </a:solidFill>
              </a:defRPr>
            </a:lvl1pPr>
          </a:lstStyle>
          <a:p>
            <a:pPr>
              <a:defRPr/>
            </a:pPr>
            <a:endParaRPr lang="en-US" altLang="zh-CN"/>
          </a:p>
        </p:txBody>
      </p:sp>
      <p:sp>
        <p:nvSpPr>
          <p:cNvPr id="7" name="灯片编号占位符 6"/>
          <p:cNvSpPr>
            <a:spLocks noGrp="1"/>
          </p:cNvSpPr>
          <p:nvPr>
            <p:ph type="sldNum" sz="quarter" idx="12"/>
          </p:nvPr>
        </p:nvSpPr>
        <p:spPr>
          <a:xfrm>
            <a:off x="10972800" y="6413500"/>
            <a:ext cx="1219200" cy="457200"/>
          </a:xfrm>
        </p:spPr>
        <p:txBody>
          <a:bodyPr/>
          <a:lstStyle>
            <a:lvl1pPr>
              <a:defRPr>
                <a:solidFill>
                  <a:schemeClr val="tx1"/>
                </a:solidFill>
              </a:defRPr>
            </a:lvl1pPr>
          </a:lstStyle>
          <a:p>
            <a:pPr>
              <a:defRPr/>
            </a:pPr>
            <a:fld id="{0760AC45-4695-4445-B47E-517C86C351EC}" type="slidenum">
              <a:rPr lang="en-US" altLang="zh-CN"/>
              <a:pPr>
                <a:defRPr/>
              </a:pPr>
              <a:t>‹#›</a:t>
            </a:fld>
            <a:endParaRPr lang="en-US" altLang="zh-CN"/>
          </a:p>
        </p:txBody>
      </p:sp>
    </p:spTree>
    <p:extLst>
      <p:ext uri="{BB962C8B-B14F-4D97-AF65-F5344CB8AC3E}">
        <p14:creationId xmlns:p14="http://schemas.microsoft.com/office/powerpoint/2010/main" val="749561985"/>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7" r:id="rId16"/>
    <p:sldLayoutId id="214748366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wmf"/><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14.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矩形 2"/>
          <p:cNvSpPr/>
          <p:nvPr/>
        </p:nvSpPr>
        <p:spPr>
          <a:xfrm>
            <a:off x="2432503" y="2880634"/>
            <a:ext cx="5434501" cy="2554545"/>
          </a:xfrm>
          <a:prstGeom prst="rect">
            <a:avLst/>
          </a:prstGeom>
        </p:spPr>
        <p:txBody>
          <a:bodyPr wrap="none">
            <a:spAutoFit/>
          </a:bodyPr>
          <a:lstStyle/>
          <a:p>
            <a:pPr marL="457200" indent="-457200" fontAlgn="auto">
              <a:spcBef>
                <a:spcPts val="0"/>
              </a:spcBef>
              <a:spcAft>
                <a:spcPts val="0"/>
              </a:spcAft>
              <a:buFont typeface="Arial" pitchFamily="34" charset="0"/>
              <a:buChar char="•"/>
              <a:defRPr/>
            </a:pPr>
            <a:r>
              <a:rPr lang="en-US" altLang="zh-CN" sz="3200" dirty="0">
                <a:latin typeface="+mj-lt"/>
                <a:ea typeface="+mj-ea"/>
                <a:cs typeface="+mj-cs"/>
              </a:rPr>
              <a:t>1</a:t>
            </a:r>
            <a:r>
              <a:rPr lang="zh-CN" altLang="en-US" sz="3200" dirty="0">
                <a:latin typeface="+mj-lt"/>
                <a:ea typeface="+mj-ea"/>
                <a:cs typeface="+mj-cs"/>
              </a:rPr>
              <a:t>、制定政策、法律与标准</a:t>
            </a:r>
            <a:endParaRPr lang="en-US" altLang="zh-CN" sz="3200" dirty="0">
              <a:latin typeface="+mj-lt"/>
              <a:ea typeface="+mj-ea"/>
              <a:cs typeface="+mj-cs"/>
            </a:endParaRPr>
          </a:p>
          <a:p>
            <a:pPr marL="457200" indent="-457200" fontAlgn="auto">
              <a:spcBef>
                <a:spcPts val="0"/>
              </a:spcBef>
              <a:spcAft>
                <a:spcPts val="0"/>
              </a:spcAft>
              <a:buFont typeface="Arial" pitchFamily="34" charset="0"/>
              <a:buChar char="•"/>
              <a:defRPr/>
            </a:pPr>
            <a:r>
              <a:rPr lang="en-US" altLang="zh-CN" sz="3200" dirty="0">
                <a:latin typeface="+mj-lt"/>
                <a:ea typeface="+mj-ea"/>
                <a:cs typeface="+mj-cs"/>
              </a:rPr>
              <a:t>2</a:t>
            </a:r>
            <a:r>
              <a:rPr lang="zh-CN" altLang="en-US" sz="3200" dirty="0">
                <a:latin typeface="+mj-lt"/>
                <a:ea typeface="+mj-ea"/>
                <a:cs typeface="+mj-cs"/>
              </a:rPr>
              <a:t>、举办论坛</a:t>
            </a:r>
            <a:endParaRPr lang="en-US" altLang="zh-CN" sz="3200" dirty="0">
              <a:latin typeface="+mj-lt"/>
              <a:ea typeface="+mj-ea"/>
              <a:cs typeface="+mj-cs"/>
            </a:endParaRPr>
          </a:p>
          <a:p>
            <a:pPr marL="457200" indent="-457200" fontAlgn="auto">
              <a:spcBef>
                <a:spcPts val="0"/>
              </a:spcBef>
              <a:spcAft>
                <a:spcPts val="0"/>
              </a:spcAft>
              <a:buFont typeface="Arial" pitchFamily="34" charset="0"/>
              <a:buChar char="•"/>
              <a:defRPr/>
            </a:pPr>
            <a:r>
              <a:rPr lang="en-US" altLang="zh-CN" sz="3200" dirty="0">
                <a:latin typeface="+mj-lt"/>
                <a:ea typeface="+mj-ea"/>
                <a:cs typeface="+mj-cs"/>
              </a:rPr>
              <a:t>3</a:t>
            </a:r>
            <a:r>
              <a:rPr lang="zh-CN" altLang="en-US" sz="3200" dirty="0">
                <a:latin typeface="+mj-lt"/>
                <a:ea typeface="+mj-ea"/>
                <a:cs typeface="+mj-cs"/>
              </a:rPr>
              <a:t>、评选优秀企业</a:t>
            </a:r>
            <a:endParaRPr lang="en-US" altLang="zh-CN" sz="3200" dirty="0">
              <a:latin typeface="+mj-lt"/>
              <a:ea typeface="+mj-ea"/>
              <a:cs typeface="+mj-cs"/>
            </a:endParaRPr>
          </a:p>
          <a:p>
            <a:pPr marL="457200" indent="-457200" fontAlgn="auto">
              <a:spcBef>
                <a:spcPts val="0"/>
              </a:spcBef>
              <a:spcAft>
                <a:spcPts val="0"/>
              </a:spcAft>
              <a:buFont typeface="Arial" pitchFamily="34" charset="0"/>
              <a:buChar char="•"/>
              <a:defRPr/>
            </a:pPr>
            <a:r>
              <a:rPr lang="en-US" altLang="zh-CN" sz="3200" dirty="0">
                <a:latin typeface="+mj-lt"/>
                <a:ea typeface="+mj-ea"/>
                <a:cs typeface="+mj-cs"/>
              </a:rPr>
              <a:t>4</a:t>
            </a:r>
            <a:r>
              <a:rPr lang="zh-CN" altLang="en-US" sz="3200" dirty="0">
                <a:latin typeface="+mj-lt"/>
                <a:ea typeface="+mj-ea"/>
                <a:cs typeface="+mj-cs"/>
              </a:rPr>
              <a:t>、企业实践</a:t>
            </a:r>
            <a:endParaRPr lang="en-US" altLang="zh-CN" sz="3200" dirty="0">
              <a:latin typeface="+mj-lt"/>
              <a:ea typeface="+mj-ea"/>
              <a:cs typeface="+mj-cs"/>
            </a:endParaRPr>
          </a:p>
          <a:p>
            <a:pPr marL="457200" indent="-457200" fontAlgn="auto">
              <a:spcBef>
                <a:spcPts val="0"/>
              </a:spcBef>
              <a:spcAft>
                <a:spcPts val="0"/>
              </a:spcAft>
              <a:buFont typeface="Arial" pitchFamily="34" charset="0"/>
              <a:buChar char="•"/>
              <a:defRPr/>
            </a:pPr>
            <a:r>
              <a:rPr lang="en-US" altLang="zh-CN" sz="3200" dirty="0">
                <a:latin typeface="+mj-lt"/>
                <a:ea typeface="+mj-ea"/>
                <a:cs typeface="+mj-cs"/>
              </a:rPr>
              <a:t>5</a:t>
            </a:r>
            <a:r>
              <a:rPr lang="zh-CN" altLang="en-US" sz="3200" dirty="0">
                <a:latin typeface="+mj-lt"/>
                <a:ea typeface="+mj-ea"/>
                <a:cs typeface="+mj-cs"/>
              </a:rPr>
              <a:t>、发布社会责任报告</a:t>
            </a:r>
          </a:p>
        </p:txBody>
      </p:sp>
      <p:sp>
        <p:nvSpPr>
          <p:cNvPr id="4" name="矩形 3"/>
          <p:cNvSpPr/>
          <p:nvPr/>
        </p:nvSpPr>
        <p:spPr>
          <a:xfrm>
            <a:off x="1846943" y="1759857"/>
            <a:ext cx="4698722" cy="584775"/>
          </a:xfrm>
          <a:prstGeom prst="rect">
            <a:avLst/>
          </a:prstGeom>
        </p:spPr>
        <p:txBody>
          <a:bodyPr wrap="none">
            <a:spAutoFit/>
          </a:bodyPr>
          <a:lstStyle/>
          <a:p>
            <a:pPr fontAlgn="auto">
              <a:spcBef>
                <a:spcPts val="0"/>
              </a:spcBef>
              <a:spcAft>
                <a:spcPts val="0"/>
              </a:spcAft>
              <a:defRPr/>
            </a:pPr>
            <a:r>
              <a:rPr lang="zh-CN" altLang="en-US" sz="3200" dirty="0">
                <a:latin typeface="+mj-lt"/>
                <a:ea typeface="+mj-ea"/>
                <a:cs typeface="+mj-cs"/>
              </a:rPr>
              <a:t>国内企业社会责任的发展</a:t>
            </a:r>
          </a:p>
        </p:txBody>
      </p:sp>
    </p:spTree>
    <p:extLst>
      <p:ext uri="{BB962C8B-B14F-4D97-AF65-F5344CB8AC3E}">
        <p14:creationId xmlns:p14="http://schemas.microsoft.com/office/powerpoint/2010/main" val="191249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3"/>
          <p:cNvSpPr txBox="1">
            <a:spLocks noChangeArrowheads="1"/>
          </p:cNvSpPr>
          <p:nvPr/>
        </p:nvSpPr>
        <p:spPr>
          <a:xfrm>
            <a:off x="885371" y="1861457"/>
            <a:ext cx="9681029"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zh-CN" sz="2400" b="1" dirty="0" smtClean="0"/>
              <a:t>国内</a:t>
            </a:r>
          </a:p>
          <a:p>
            <a:pPr lvl="1">
              <a:lnSpc>
                <a:spcPct val="125000"/>
              </a:lnSpc>
            </a:pPr>
            <a:r>
              <a:rPr lang="zh-CN" b="1" dirty="0" smtClean="0"/>
              <a:t>在中国．有关企业社会责任的系统研究始于改革开放以后，至今不过</a:t>
            </a:r>
            <a:r>
              <a:rPr lang="zh-CN" altLang="zh-CN" b="1" dirty="0" smtClean="0"/>
              <a:t>20</a:t>
            </a:r>
            <a:r>
              <a:rPr lang="zh-CN" b="1" dirty="0" smtClean="0"/>
              <a:t>几年的时间。</a:t>
            </a:r>
          </a:p>
          <a:p>
            <a:pPr lvl="1">
              <a:lnSpc>
                <a:spcPct val="125000"/>
              </a:lnSpc>
            </a:pPr>
            <a:r>
              <a:rPr lang="zh-CN" altLang="zh-CN" b="1" dirty="0" smtClean="0"/>
              <a:t>1990</a:t>
            </a:r>
            <a:r>
              <a:rPr lang="zh-CN" b="1" dirty="0" smtClean="0"/>
              <a:t>年，袁家方在</a:t>
            </a:r>
            <a:r>
              <a:rPr lang="zh-CN" altLang="zh-CN" b="1" dirty="0" smtClean="0"/>
              <a:t>《</a:t>
            </a:r>
            <a:r>
              <a:rPr lang="zh-CN" b="1" dirty="0" smtClean="0"/>
              <a:t>企业社会责任</a:t>
            </a:r>
            <a:r>
              <a:rPr lang="zh-CN" altLang="zh-CN" b="1" dirty="0" smtClean="0"/>
              <a:t>》</a:t>
            </a:r>
            <a:r>
              <a:rPr lang="zh-CN" b="1" dirty="0" smtClean="0"/>
              <a:t>一书中最早对企业社会责任进行了定义：：企业在争取自身的生存与发展的同时，面对社会需要和各种社会问题，为维护国家、社会和人类的根本利益所必须承担的义务。</a:t>
            </a:r>
          </a:p>
          <a:p>
            <a:pPr lvl="1">
              <a:lnSpc>
                <a:spcPct val="125000"/>
              </a:lnSpc>
            </a:pPr>
            <a:r>
              <a:rPr lang="zh-CN" altLang="zh-CN" b="1" dirty="0" smtClean="0"/>
              <a:t>90</a:t>
            </a:r>
            <a:r>
              <a:rPr lang="zh-CN" b="1" dirty="0" smtClean="0"/>
              <a:t>年代中期以后，研究增多。</a:t>
            </a:r>
          </a:p>
        </p:txBody>
      </p:sp>
    </p:spTree>
    <p:extLst>
      <p:ext uri="{BB962C8B-B14F-4D97-AF65-F5344CB8AC3E}">
        <p14:creationId xmlns:p14="http://schemas.microsoft.com/office/powerpoint/2010/main" val="106061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3"/>
          <p:cNvSpPr txBox="1">
            <a:spLocks noChangeArrowheads="1"/>
          </p:cNvSpPr>
          <p:nvPr/>
        </p:nvSpPr>
        <p:spPr>
          <a:xfrm>
            <a:off x="457200" y="2021114"/>
            <a:ext cx="10225314" cy="332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5000"/>
              </a:lnSpc>
            </a:pPr>
            <a:r>
              <a:rPr lang="zh-CN" altLang="zh-CN" b="1" dirty="0" smtClean="0"/>
              <a:t>2005</a:t>
            </a:r>
            <a:r>
              <a:rPr lang="zh-CN" b="1" dirty="0" smtClean="0"/>
              <a:t>年</a:t>
            </a:r>
            <a:r>
              <a:rPr lang="zh-CN" altLang="zh-CN" b="1" dirty="0" smtClean="0"/>
              <a:t>10</a:t>
            </a:r>
            <a:r>
              <a:rPr lang="zh-CN" b="1" dirty="0" smtClean="0"/>
              <a:t>月新</a:t>
            </a:r>
            <a:r>
              <a:rPr lang="zh-CN" altLang="zh-CN" b="1" dirty="0" smtClean="0"/>
              <a:t>《</a:t>
            </a:r>
            <a:r>
              <a:rPr lang="zh-CN" b="1" dirty="0" smtClean="0"/>
              <a:t>公司法</a:t>
            </a:r>
            <a:r>
              <a:rPr lang="zh-CN" altLang="zh-CN" b="1" dirty="0" smtClean="0"/>
              <a:t>》</a:t>
            </a:r>
            <a:r>
              <a:rPr lang="zh-CN" b="1" dirty="0" smtClean="0"/>
              <a:t>颁布，第</a:t>
            </a:r>
            <a:r>
              <a:rPr lang="zh-CN" altLang="zh-CN" b="1" dirty="0" smtClean="0"/>
              <a:t>5</a:t>
            </a:r>
            <a:r>
              <a:rPr lang="zh-CN" b="1" dirty="0" smtClean="0"/>
              <a:t>条规定：“公司从事经营活动，必须遵守法律、行政法规，遵守社会公德、商业道德，诚实守信，接受政府和社会公众的监督，承担社会责任。” 首次在法律中明确了企业的社会责任主体地位，是对传统企业的角色或目标定位的突破，是我国企业社会责任法制化建设中具有里程碑意义重大事件。</a:t>
            </a:r>
            <a:r>
              <a:rPr lang="zh-CN" dirty="0" smtClean="0"/>
              <a:t> </a:t>
            </a:r>
          </a:p>
        </p:txBody>
      </p:sp>
    </p:spTree>
    <p:extLst>
      <p:ext uri="{BB962C8B-B14F-4D97-AF65-F5344CB8AC3E}">
        <p14:creationId xmlns:p14="http://schemas.microsoft.com/office/powerpoint/2010/main" val="290873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3"/>
          <p:cNvSpPr txBox="1">
            <a:spLocks noChangeArrowheads="1"/>
          </p:cNvSpPr>
          <p:nvPr/>
        </p:nvSpPr>
        <p:spPr>
          <a:xfrm>
            <a:off x="515255" y="1611083"/>
            <a:ext cx="10747830" cy="4310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25000"/>
              </a:lnSpc>
            </a:pPr>
            <a:r>
              <a:rPr lang="zh-CN" altLang="zh-CN" sz="2000" b="1" dirty="0" smtClean="0"/>
              <a:t>2005</a:t>
            </a:r>
            <a:r>
              <a:rPr lang="zh-CN" sz="2000" b="1" dirty="0" smtClean="0"/>
              <a:t>年</a:t>
            </a:r>
            <a:r>
              <a:rPr lang="zh-CN" altLang="zh-CN" sz="2000" b="1" dirty="0" smtClean="0"/>
              <a:t>9</a:t>
            </a:r>
            <a:r>
              <a:rPr lang="zh-CN" sz="2000" b="1" dirty="0" smtClean="0"/>
              <a:t>月．在商务部的大力支持下，</a:t>
            </a:r>
            <a:r>
              <a:rPr lang="zh-CN" altLang="zh-CN" sz="2000" b="1" dirty="0" smtClean="0"/>
              <a:t>《WTO</a:t>
            </a:r>
            <a:r>
              <a:rPr lang="zh-CN" sz="2000" b="1" dirty="0" smtClean="0"/>
              <a:t>经济导刊</a:t>
            </a:r>
            <a:r>
              <a:rPr lang="zh-CN" altLang="zh-CN" sz="2000" b="1" dirty="0" smtClean="0"/>
              <a:t>》</a:t>
            </a:r>
            <a:r>
              <a:rPr lang="zh-CN" sz="2000" b="1" dirty="0" smtClean="0"/>
              <a:t>杂志杜与欧洲企业社会责任协会共同主办了“</a:t>
            </a:r>
            <a:r>
              <a:rPr lang="zh-CN" altLang="zh-CN" sz="2000" b="1" dirty="0" smtClean="0"/>
              <a:t>2005</a:t>
            </a:r>
            <a:r>
              <a:rPr lang="zh-CN" sz="2000" b="1" dirty="0" smtClean="0"/>
              <a:t>年中欧企业社会责任北京国际论坛”。与会的中国企业代表签署了</a:t>
            </a:r>
            <a:r>
              <a:rPr lang="zh-CN" altLang="zh-CN" sz="2000" b="1" dirty="0" smtClean="0"/>
              <a:t>《</a:t>
            </a:r>
            <a:r>
              <a:rPr lang="zh-CN" sz="2000" b="1" dirty="0" smtClean="0"/>
              <a:t>中国企业社会责任建设北京宣言</a:t>
            </a:r>
            <a:r>
              <a:rPr lang="zh-CN" altLang="zh-CN" sz="2000" b="1" dirty="0" smtClean="0"/>
              <a:t>》</a:t>
            </a:r>
            <a:r>
              <a:rPr lang="zh-CN" sz="2000" b="1" dirty="0" smtClean="0"/>
              <a:t>，并做出了重要承诺。</a:t>
            </a:r>
          </a:p>
          <a:p>
            <a:pPr lvl="1" algn="just">
              <a:lnSpc>
                <a:spcPct val="125000"/>
              </a:lnSpc>
            </a:pPr>
            <a:r>
              <a:rPr lang="zh-CN" altLang="zh-CN" sz="2000" b="1" dirty="0" smtClean="0"/>
              <a:t>2005</a:t>
            </a:r>
            <a:r>
              <a:rPr lang="zh-CN" sz="2000" b="1" dirty="0" smtClean="0"/>
              <a:t>年</a:t>
            </a:r>
            <a:r>
              <a:rPr lang="zh-CN" altLang="zh-CN" sz="2000" b="1" dirty="0" smtClean="0"/>
              <a:t>12</a:t>
            </a:r>
            <a:r>
              <a:rPr lang="zh-CN" sz="2000" b="1" dirty="0" smtClean="0"/>
              <a:t>月</a:t>
            </a:r>
            <a:r>
              <a:rPr lang="zh-CN" altLang="zh-CN" sz="2000" b="1" dirty="0" smtClean="0"/>
              <a:t>17-18</a:t>
            </a:r>
            <a:r>
              <a:rPr lang="zh-CN" sz="2000" b="1" dirty="0" smtClean="0"/>
              <a:t>日，由中国企业改革与发展研究会发起主办的中国企业社会责任联盟成立大会暨</a:t>
            </a:r>
            <a:r>
              <a:rPr lang="zh-CN" altLang="zh-CN" sz="2000" b="1" dirty="0" smtClean="0"/>
              <a:t>2005</a:t>
            </a:r>
            <a:r>
              <a:rPr lang="zh-CN" sz="2000" b="1" dirty="0" smtClean="0"/>
              <a:t>年中国企业社会责任论坛在北京举行。与会代表深入讨论了由中国企业改革与发展研究会企业社会责任研究分会起草的国内第一部</a:t>
            </a:r>
            <a:r>
              <a:rPr lang="zh-CN" altLang="zh-CN" sz="2000" b="1" dirty="0" smtClean="0"/>
              <a:t>《</a:t>
            </a:r>
            <a:r>
              <a:rPr lang="zh-CN" sz="2000" b="1" dirty="0" smtClean="0"/>
              <a:t>中国企业社会责任标准（草案）</a:t>
            </a:r>
            <a:r>
              <a:rPr lang="zh-CN" altLang="zh-CN" sz="2000" b="1" dirty="0" smtClean="0"/>
              <a:t>》</a:t>
            </a:r>
            <a:r>
              <a:rPr lang="zh-CN" sz="2000" b="1" dirty="0" smtClean="0"/>
              <a:t>，发表了</a:t>
            </a:r>
            <a:r>
              <a:rPr lang="zh-CN" altLang="zh-CN" sz="2000" b="1" dirty="0" smtClean="0"/>
              <a:t>《</a:t>
            </a:r>
            <a:r>
              <a:rPr lang="zh-CN" sz="2000" b="1" dirty="0" smtClean="0"/>
              <a:t>中国企业社会责任北京宣言</a:t>
            </a:r>
            <a:r>
              <a:rPr lang="zh-CN" altLang="zh-CN" sz="2000" b="1" dirty="0" smtClean="0"/>
              <a:t>》</a:t>
            </a:r>
            <a:r>
              <a:rPr lang="zh-CN" sz="2000" b="1" dirty="0" smtClean="0"/>
              <a:t>。</a:t>
            </a:r>
            <a:endParaRPr lang="zh-CN" sz="2000" dirty="0" smtClean="0"/>
          </a:p>
          <a:p>
            <a:pPr lvl="1" algn="just">
              <a:lnSpc>
                <a:spcPct val="125000"/>
              </a:lnSpc>
            </a:pPr>
            <a:r>
              <a:rPr lang="zh-CN" altLang="zh-CN" sz="2000" b="1" dirty="0" smtClean="0"/>
              <a:t>2006</a:t>
            </a:r>
            <a:r>
              <a:rPr lang="zh-CN" sz="2000" b="1" dirty="0" smtClean="0"/>
              <a:t>年</a:t>
            </a:r>
            <a:r>
              <a:rPr lang="zh-CN" altLang="zh-CN" sz="2000" b="1" dirty="0" smtClean="0"/>
              <a:t>《</a:t>
            </a:r>
            <a:r>
              <a:rPr lang="zh-CN" sz="2000" b="1" dirty="0" smtClean="0"/>
              <a:t>中国新闻周刊</a:t>
            </a:r>
            <a:r>
              <a:rPr lang="zh-CN" altLang="zh-CN" sz="2000" b="1" dirty="0" smtClean="0"/>
              <a:t>》</a:t>
            </a:r>
            <a:r>
              <a:rPr lang="zh-CN" sz="2000" b="1" dirty="0" smtClean="0"/>
              <a:t>与中国红十字基金会联合发起了“企业社会责任系列活动”。</a:t>
            </a:r>
          </a:p>
          <a:p>
            <a:pPr lvl="1" algn="just">
              <a:lnSpc>
                <a:spcPct val="125000"/>
              </a:lnSpc>
            </a:pPr>
            <a:r>
              <a:rPr lang="zh-CN" altLang="zh-CN" sz="2000" b="1" dirty="0" smtClean="0"/>
              <a:t> 2009</a:t>
            </a:r>
            <a:r>
              <a:rPr lang="zh-CN" sz="2000" b="1" dirty="0" smtClean="0"/>
              <a:t>年</a:t>
            </a:r>
            <a:r>
              <a:rPr lang="zh-CN" altLang="zh-CN" sz="2000" b="1" dirty="0" smtClean="0"/>
              <a:t>8</a:t>
            </a:r>
            <a:r>
              <a:rPr lang="zh-CN" sz="2000" b="1" dirty="0" smtClean="0"/>
              <a:t>月，我国第一个由证券交易管理官方机构制定的中国上市公司企业社会责任指数，由上海证券交易所正式发布，指数代码为</a:t>
            </a:r>
            <a:r>
              <a:rPr lang="zh-CN" altLang="zh-CN" sz="2000" b="1" dirty="0" smtClean="0"/>
              <a:t>000048</a:t>
            </a:r>
            <a:r>
              <a:rPr lang="zh-CN" sz="2000" b="1" dirty="0" smtClean="0"/>
              <a:t>，简称“责任指数”</a:t>
            </a:r>
            <a:r>
              <a:rPr lang="zh-CN" sz="1600" b="1" dirty="0" smtClean="0"/>
              <a:t>。</a:t>
            </a:r>
          </a:p>
        </p:txBody>
      </p:sp>
    </p:spTree>
    <p:extLst>
      <p:ext uri="{BB962C8B-B14F-4D97-AF65-F5344CB8AC3E}">
        <p14:creationId xmlns:p14="http://schemas.microsoft.com/office/powerpoint/2010/main" val="22189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2"/>
          <p:cNvSpPr txBox="1">
            <a:spLocks noChangeArrowheads="1"/>
          </p:cNvSpPr>
          <p:nvPr/>
        </p:nvSpPr>
        <p:spPr>
          <a:xfrm>
            <a:off x="1204232" y="2151290"/>
            <a:ext cx="8998857" cy="40172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defRPr/>
            </a:pPr>
            <a:r>
              <a:rPr lang="zh-CN" altLang="en-US" sz="2200" b="1" dirty="0">
                <a:solidFill>
                  <a:srgbClr val="000000"/>
                </a:solidFill>
                <a:sym typeface="Arial" charset="0"/>
              </a:rPr>
              <a:t>（一）企业社会责任的代表性观点</a:t>
            </a:r>
          </a:p>
          <a:p>
            <a:pPr>
              <a:lnSpc>
                <a:spcPct val="100000"/>
              </a:lnSpc>
              <a:buFontTx/>
              <a:buNone/>
              <a:defRPr/>
            </a:pPr>
            <a:r>
              <a:rPr lang="zh-CN" altLang="en-US" sz="2200" b="1" dirty="0">
                <a:solidFill>
                  <a:srgbClr val="000000"/>
                </a:solidFill>
                <a:sym typeface="Arial" charset="0"/>
              </a:rPr>
              <a:t>　　</a:t>
            </a:r>
            <a:r>
              <a:rPr lang="zh-CN" altLang="en-US" sz="2200" b="1" dirty="0" smtClean="0">
                <a:solidFill>
                  <a:srgbClr val="000000"/>
                </a:solidFill>
                <a:sym typeface="Arial" charset="0"/>
              </a:rPr>
              <a:t>  </a:t>
            </a:r>
            <a:r>
              <a:rPr lang="zh-CN" altLang="en-US" sz="2200" b="1" dirty="0" smtClean="0">
                <a:solidFill>
                  <a:srgbClr val="000000"/>
                </a:solidFill>
                <a:sym typeface="Arial" charset="0"/>
              </a:rPr>
              <a:t> 英国</a:t>
            </a:r>
            <a:r>
              <a:rPr lang="zh-CN" altLang="en-US" sz="2200" b="1" dirty="0" smtClean="0">
                <a:solidFill>
                  <a:srgbClr val="000000"/>
                </a:solidFill>
                <a:sym typeface="Arial" charset="0"/>
              </a:rPr>
              <a:t>学者奥利弗</a:t>
            </a:r>
            <a:r>
              <a:rPr lang="en-US" altLang="zh-CN" sz="2200" b="1" dirty="0" smtClean="0">
                <a:solidFill>
                  <a:srgbClr val="000000"/>
                </a:solidFill>
                <a:sym typeface="Arial" charset="0"/>
              </a:rPr>
              <a:t>·</a:t>
            </a:r>
            <a:r>
              <a:rPr lang="zh-CN" altLang="en-US" sz="2200" b="1" dirty="0">
                <a:solidFill>
                  <a:srgbClr val="000000"/>
                </a:solidFill>
                <a:sym typeface="Arial" charset="0"/>
              </a:rPr>
              <a:t>谢尔顿（</a:t>
            </a:r>
            <a:r>
              <a:rPr lang="en-US" altLang="zh-CN" sz="2200" b="1" dirty="0">
                <a:solidFill>
                  <a:srgbClr val="000000"/>
                </a:solidFill>
                <a:sym typeface="Arial" charset="0"/>
              </a:rPr>
              <a:t>Oliver Sheldon</a:t>
            </a:r>
            <a:r>
              <a:rPr lang="zh-CN" altLang="en-US" sz="2200" b="1" dirty="0">
                <a:solidFill>
                  <a:srgbClr val="000000"/>
                </a:solidFill>
                <a:sym typeface="Arial" charset="0"/>
              </a:rPr>
              <a:t>）最早于</a:t>
            </a:r>
            <a:r>
              <a:rPr lang="en-US" altLang="zh-CN" sz="2200" b="1" dirty="0">
                <a:solidFill>
                  <a:srgbClr val="000000"/>
                </a:solidFill>
                <a:sym typeface="Arial" charset="0"/>
              </a:rPr>
              <a:t>1924</a:t>
            </a:r>
            <a:r>
              <a:rPr lang="zh-CN" altLang="en-US" sz="2200" b="1" dirty="0">
                <a:solidFill>
                  <a:srgbClr val="000000"/>
                </a:solidFill>
                <a:sym typeface="Arial" charset="0"/>
              </a:rPr>
              <a:t>年在对美国企业考察后提出这</a:t>
            </a:r>
            <a:r>
              <a:rPr lang="en-US" altLang="zh-CN" sz="2200" b="1" dirty="0">
                <a:solidFill>
                  <a:srgbClr val="000000"/>
                </a:solidFill>
                <a:sym typeface="Arial" charset="0"/>
              </a:rPr>
              <a:t>—</a:t>
            </a:r>
            <a:r>
              <a:rPr lang="zh-CN" altLang="en-US" sz="2200" b="1" dirty="0">
                <a:solidFill>
                  <a:srgbClr val="000000"/>
                </a:solidFill>
                <a:sym typeface="Arial" charset="0"/>
              </a:rPr>
              <a:t>概念。</a:t>
            </a:r>
          </a:p>
          <a:p>
            <a:pPr>
              <a:lnSpc>
                <a:spcPct val="100000"/>
              </a:lnSpc>
              <a:buFontTx/>
              <a:buNone/>
              <a:defRPr/>
            </a:pPr>
            <a:r>
              <a:rPr lang="zh-CN" altLang="en-US" sz="2200" b="1" dirty="0">
                <a:solidFill>
                  <a:srgbClr val="000000"/>
                </a:solidFill>
                <a:sym typeface="Arial" charset="0"/>
              </a:rPr>
              <a:t>　　</a:t>
            </a:r>
            <a:r>
              <a:rPr lang="zh-CN" altLang="en-US" sz="2200" b="1" dirty="0" smtClean="0">
                <a:solidFill>
                  <a:srgbClr val="000000"/>
                </a:solidFill>
                <a:sym typeface="Arial" charset="0"/>
              </a:rPr>
              <a:t>  美国</a:t>
            </a:r>
            <a:r>
              <a:rPr lang="zh-CN" altLang="en-US" sz="2200" b="1" dirty="0" smtClean="0">
                <a:solidFill>
                  <a:srgbClr val="000000"/>
                </a:solidFill>
                <a:sym typeface="Arial" charset="0"/>
              </a:rPr>
              <a:t>学者</a:t>
            </a:r>
            <a:r>
              <a:rPr lang="zh-CN" altLang="en-US" sz="2200" b="1" dirty="0">
                <a:solidFill>
                  <a:srgbClr val="000000"/>
                </a:solidFill>
                <a:sym typeface="Arial" charset="0"/>
              </a:rPr>
              <a:t>鲍</a:t>
            </a:r>
            <a:r>
              <a:rPr lang="zh-CN" altLang="en-US" sz="2200" b="1" dirty="0" smtClean="0">
                <a:solidFill>
                  <a:srgbClr val="000000"/>
                </a:solidFill>
                <a:sym typeface="Arial" charset="0"/>
              </a:rPr>
              <a:t>恩</a:t>
            </a:r>
            <a:r>
              <a:rPr lang="en-US" altLang="zh-CN" sz="2200" b="1" dirty="0">
                <a:solidFill>
                  <a:srgbClr val="000000"/>
                </a:solidFill>
                <a:sym typeface="Arial" charset="0"/>
              </a:rPr>
              <a:t>(H</a:t>
            </a:r>
            <a:r>
              <a:rPr lang="zh-CN" altLang="en-US" sz="2200" b="1" dirty="0">
                <a:solidFill>
                  <a:srgbClr val="000000"/>
                </a:solidFill>
                <a:sym typeface="Arial" charset="0"/>
              </a:rPr>
              <a:t>．</a:t>
            </a:r>
            <a:r>
              <a:rPr lang="en-US" altLang="zh-CN" sz="2200" b="1" dirty="0">
                <a:solidFill>
                  <a:srgbClr val="000000"/>
                </a:solidFill>
                <a:sym typeface="Arial" charset="0"/>
              </a:rPr>
              <a:t>R</a:t>
            </a:r>
            <a:r>
              <a:rPr lang="zh-CN" altLang="en-US" sz="2200" b="1" dirty="0">
                <a:solidFill>
                  <a:srgbClr val="000000"/>
                </a:solidFill>
                <a:sym typeface="Arial" charset="0"/>
              </a:rPr>
              <a:t>．</a:t>
            </a:r>
            <a:r>
              <a:rPr lang="en-US" altLang="zh-CN" sz="2200" b="1" dirty="0">
                <a:solidFill>
                  <a:srgbClr val="000000"/>
                </a:solidFill>
                <a:sym typeface="Arial" charset="0"/>
              </a:rPr>
              <a:t>Bowen)</a:t>
            </a:r>
            <a:r>
              <a:rPr lang="zh-CN" altLang="en-US" sz="2200" b="1" dirty="0">
                <a:solidFill>
                  <a:srgbClr val="000000"/>
                </a:solidFill>
                <a:sym typeface="Arial" charset="0"/>
              </a:rPr>
              <a:t>是现代企业社会责任研究领域的开拓者。他在著作</a:t>
            </a:r>
            <a:r>
              <a:rPr lang="en-US" altLang="zh-CN" sz="2200" b="1" dirty="0">
                <a:solidFill>
                  <a:srgbClr val="000000"/>
                </a:solidFill>
                <a:sym typeface="Arial" charset="0"/>
              </a:rPr>
              <a:t>《</a:t>
            </a:r>
            <a:r>
              <a:rPr lang="zh-CN" altLang="en-US" sz="2200" b="1" dirty="0">
                <a:solidFill>
                  <a:srgbClr val="000000"/>
                </a:solidFill>
                <a:sym typeface="Arial" charset="0"/>
              </a:rPr>
              <a:t>商人的社会责任</a:t>
            </a:r>
            <a:r>
              <a:rPr lang="en-US" altLang="zh-CN" sz="2200" b="1" dirty="0">
                <a:solidFill>
                  <a:srgbClr val="000000"/>
                </a:solidFill>
                <a:sym typeface="Arial" charset="0"/>
              </a:rPr>
              <a:t>》</a:t>
            </a:r>
            <a:r>
              <a:rPr lang="zh-CN" altLang="en-US" sz="2200" b="1" dirty="0">
                <a:solidFill>
                  <a:srgbClr val="000000"/>
                </a:solidFill>
                <a:sym typeface="Arial" charset="0"/>
              </a:rPr>
              <a:t>中提出“商人应该为社会承担什么责任”的问题，给出了商人社会责任的最初定义 。</a:t>
            </a:r>
          </a:p>
          <a:p>
            <a:pPr>
              <a:lnSpc>
                <a:spcPct val="100000"/>
              </a:lnSpc>
              <a:buFontTx/>
              <a:buNone/>
              <a:defRPr/>
            </a:pPr>
            <a:r>
              <a:rPr lang="zh-CN" altLang="en-US" sz="2200" b="1" dirty="0" smtClean="0">
                <a:solidFill>
                  <a:srgbClr val="000000"/>
                </a:solidFill>
                <a:sym typeface="Arial" charset="0"/>
              </a:rPr>
              <a:t>          鲍恩</a:t>
            </a:r>
            <a:r>
              <a:rPr lang="zh-CN" altLang="en-US" sz="2200" b="1" dirty="0">
                <a:solidFill>
                  <a:srgbClr val="000000"/>
                </a:solidFill>
                <a:sym typeface="Arial" charset="0"/>
              </a:rPr>
              <a:t>：“商人有义务按照社会所期望的目标和价值来制定政策、进行决策或采取某些行动”。</a:t>
            </a:r>
          </a:p>
          <a:p>
            <a:pPr>
              <a:lnSpc>
                <a:spcPct val="100000"/>
              </a:lnSpc>
              <a:buFontTx/>
              <a:buNone/>
              <a:defRPr/>
            </a:pPr>
            <a:r>
              <a:rPr lang="zh-CN" altLang="en-US" sz="2200" b="1" dirty="0">
                <a:solidFill>
                  <a:srgbClr val="000000"/>
                </a:solidFill>
                <a:sym typeface="Arial" charset="0"/>
              </a:rPr>
              <a:t>          </a:t>
            </a:r>
            <a:r>
              <a:rPr lang="zh-CN" altLang="en-US" sz="2200" b="1" dirty="0" smtClean="0">
                <a:solidFill>
                  <a:srgbClr val="000000"/>
                </a:solidFill>
                <a:sym typeface="Arial" charset="0"/>
              </a:rPr>
              <a:t>这个</a:t>
            </a:r>
            <a:r>
              <a:rPr lang="zh-CN" altLang="en-US" sz="2200" b="1" dirty="0">
                <a:solidFill>
                  <a:srgbClr val="000000"/>
                </a:solidFill>
                <a:sym typeface="Arial" charset="0"/>
              </a:rPr>
              <a:t>定义正式提出了企业及其经营者必须承担社会责任的观点，从此开创了企业社会责任研究的领域，他因此被誉为“企业社会责任之父”。</a:t>
            </a:r>
          </a:p>
        </p:txBody>
      </p:sp>
      <p:sp>
        <p:nvSpPr>
          <p:cNvPr id="4" name="Rectangle 3"/>
          <p:cNvSpPr>
            <a:spLocks noGrp="1" noChangeArrowheads="1"/>
          </p:cNvSpPr>
          <p:nvPr/>
        </p:nvSpPr>
        <p:spPr bwMode="auto">
          <a:xfrm>
            <a:off x="1973489" y="1286102"/>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dirty="0"/>
              <a:t>二、企业社会责任的定义与内涵 </a:t>
            </a:r>
          </a:p>
        </p:txBody>
      </p:sp>
    </p:spTree>
    <p:extLst>
      <p:ext uri="{BB962C8B-B14F-4D97-AF65-F5344CB8AC3E}">
        <p14:creationId xmlns:p14="http://schemas.microsoft.com/office/powerpoint/2010/main" val="346785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2"/>
          <p:cNvSpPr>
            <a:spLocks noGrp="1" noChangeArrowheads="1"/>
          </p:cNvSpPr>
          <p:nvPr/>
        </p:nvSpPr>
        <p:spPr bwMode="auto">
          <a:xfrm>
            <a:off x="682171" y="1349828"/>
            <a:ext cx="10043886"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buFontTx/>
              <a:buChar char="•"/>
            </a:pPr>
            <a:r>
              <a:rPr lang="zh-CN" altLang="zh-CN" sz="2800" b="1" dirty="0"/>
              <a:t>“</a:t>
            </a:r>
            <a:r>
              <a:rPr lang="zh-CN" altLang="en-US" sz="2800" b="1" dirty="0"/>
              <a:t>哈佛论战”</a:t>
            </a:r>
          </a:p>
          <a:p>
            <a:pPr marL="342900" indent="-342900">
              <a:spcBef>
                <a:spcPct val="20000"/>
              </a:spcBef>
              <a:buFontTx/>
              <a:buChar char="•"/>
            </a:pPr>
            <a:r>
              <a:rPr lang="zh-CN" altLang="en-US" sz="2400" b="1" dirty="0">
                <a:solidFill>
                  <a:srgbClr val="000000"/>
                </a:solidFill>
                <a:sym typeface="Arial" charset="0"/>
              </a:rPr>
              <a:t>美国哈佛大学法学院教授贝尔</a:t>
            </a:r>
            <a:r>
              <a:rPr lang="zh-CN" altLang="zh-CN" sz="2400" b="1" dirty="0">
                <a:solidFill>
                  <a:srgbClr val="000000"/>
                </a:solidFill>
                <a:sym typeface="Arial" charset="0"/>
              </a:rPr>
              <a:t>(Berle)</a:t>
            </a:r>
            <a:r>
              <a:rPr lang="zh-CN" altLang="en-US" sz="2400" b="1" dirty="0" smtClean="0">
                <a:solidFill>
                  <a:srgbClr val="000000"/>
                </a:solidFill>
                <a:sym typeface="Arial" charset="0"/>
              </a:rPr>
              <a:t>与哥伦比亚大学商学院的多德</a:t>
            </a:r>
            <a:r>
              <a:rPr lang="zh-CN" altLang="zh-CN" sz="2400" b="1" dirty="0">
                <a:solidFill>
                  <a:srgbClr val="000000"/>
                </a:solidFill>
                <a:sym typeface="Arial" charset="0"/>
              </a:rPr>
              <a:t>( Dodd)</a:t>
            </a:r>
            <a:r>
              <a:rPr lang="zh-CN" altLang="en-US" sz="2400" b="1" dirty="0">
                <a:solidFill>
                  <a:srgbClr val="000000"/>
                </a:solidFill>
                <a:sym typeface="Arial" charset="0"/>
              </a:rPr>
              <a:t>之间在</a:t>
            </a:r>
            <a:r>
              <a:rPr lang="zh-CN" altLang="zh-CN" sz="2400" b="1" dirty="0">
                <a:solidFill>
                  <a:srgbClr val="000000"/>
                </a:solidFill>
                <a:sym typeface="Arial" charset="0"/>
              </a:rPr>
              <a:t>20C.30</a:t>
            </a:r>
            <a:r>
              <a:rPr lang="zh-CN" altLang="en-US" sz="2400" b="1" dirty="0">
                <a:solidFill>
                  <a:srgbClr val="000000"/>
                </a:solidFill>
                <a:sym typeface="Arial" charset="0"/>
              </a:rPr>
              <a:t>年代著名的论战 。</a:t>
            </a:r>
          </a:p>
          <a:p>
            <a:pPr marL="342900" indent="-342900">
              <a:spcBef>
                <a:spcPct val="20000"/>
              </a:spcBef>
              <a:buFontTx/>
              <a:buChar char="•"/>
            </a:pPr>
            <a:r>
              <a:rPr lang="zh-CN" altLang="en-US" sz="2400" b="1" dirty="0" smtClean="0">
                <a:solidFill>
                  <a:srgbClr val="000000"/>
                </a:solidFill>
                <a:sym typeface="Arial" charset="0"/>
              </a:rPr>
              <a:t>贝尔</a:t>
            </a:r>
            <a:r>
              <a:rPr lang="zh-CN" altLang="en-US" sz="2400" b="1" dirty="0">
                <a:solidFill>
                  <a:srgbClr val="000000"/>
                </a:solidFill>
                <a:sym typeface="Arial" charset="0"/>
              </a:rPr>
              <a:t>代表了传统的企业理论观点 ，他认为，企业乃营利性经济组织，一切企业权力都是为股东的利益而委托的权力，企业管理者是只受股东委托、为求股东利益而管理和控制企业的；法律的功能亦在于保护股东利益，防止管理层放弃追求利润动机的任何可能性 。</a:t>
            </a:r>
          </a:p>
          <a:p>
            <a:pPr marL="342900" indent="-342900">
              <a:spcBef>
                <a:spcPct val="20000"/>
              </a:spcBef>
              <a:buFontTx/>
              <a:buChar char="•"/>
            </a:pPr>
            <a:r>
              <a:rPr lang="zh-CN" altLang="en-US" sz="2400" b="1" dirty="0" smtClean="0">
                <a:solidFill>
                  <a:srgbClr val="000000"/>
                </a:solidFill>
                <a:sym typeface="Arial" charset="0"/>
              </a:rPr>
              <a:t>多德</a:t>
            </a:r>
            <a:r>
              <a:rPr lang="zh-CN" altLang="en-US" sz="2400" b="1" dirty="0">
                <a:solidFill>
                  <a:srgbClr val="000000"/>
                </a:solidFill>
                <a:sym typeface="Arial" charset="0"/>
              </a:rPr>
              <a:t>认为，贝利观点是不可取的 ，企业财产的运用是深受公共利益影响的 ，除股东利益外，法律和舆论在一定程度上正迫使企业承认和尊重其他人的利益；企业管理者应因此树立起对雇员、消费者和公众的社会责任观。</a:t>
            </a:r>
          </a:p>
          <a:p>
            <a:pPr marL="342900" indent="-342900">
              <a:spcBef>
                <a:spcPct val="20000"/>
              </a:spcBef>
              <a:buFontTx/>
              <a:buChar char="•"/>
            </a:pPr>
            <a:r>
              <a:rPr lang="zh-CN" altLang="en-US" sz="2400" b="1" dirty="0" smtClean="0">
                <a:solidFill>
                  <a:srgbClr val="000000"/>
                </a:solidFill>
                <a:sym typeface="Arial" charset="0"/>
              </a:rPr>
              <a:t>贝尔</a:t>
            </a:r>
            <a:r>
              <a:rPr lang="zh-CN" altLang="en-US" sz="2400" b="1" dirty="0">
                <a:solidFill>
                  <a:srgbClr val="000000"/>
                </a:solidFill>
                <a:sym typeface="Arial" charset="0"/>
              </a:rPr>
              <a:t>在</a:t>
            </a:r>
            <a:r>
              <a:rPr lang="zh-CN" altLang="zh-CN" sz="2400" b="1" dirty="0">
                <a:solidFill>
                  <a:srgbClr val="000000"/>
                </a:solidFill>
                <a:sym typeface="Arial" charset="0"/>
              </a:rPr>
              <a:t>1954</a:t>
            </a:r>
            <a:r>
              <a:rPr lang="zh-CN" altLang="en-US" sz="2400" b="1" dirty="0">
                <a:solidFill>
                  <a:srgbClr val="000000"/>
                </a:solidFill>
                <a:sym typeface="Arial" charset="0"/>
              </a:rPr>
              <a:t>年毫不隐讳地承认：“这场争论明显地以多德教授的观点获胜而告终”。 </a:t>
            </a:r>
            <a:r>
              <a:rPr lang="zh-CN" altLang="en-US" sz="2000" b="1" dirty="0">
                <a:solidFill>
                  <a:srgbClr val="000000"/>
                </a:solidFill>
                <a:sym typeface="Arial" charset="0"/>
              </a:rPr>
              <a:t> </a:t>
            </a:r>
          </a:p>
        </p:txBody>
      </p:sp>
    </p:spTree>
    <p:extLst>
      <p:ext uri="{BB962C8B-B14F-4D97-AF65-F5344CB8AC3E}">
        <p14:creationId xmlns:p14="http://schemas.microsoft.com/office/powerpoint/2010/main" val="119215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2"/>
          <p:cNvSpPr>
            <a:spLocks noGrp="1" noChangeArrowheads="1"/>
          </p:cNvSpPr>
          <p:nvPr/>
        </p:nvSpPr>
        <p:spPr bwMode="auto">
          <a:xfrm>
            <a:off x="972456" y="2340429"/>
            <a:ext cx="9506857" cy="417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2800" dirty="0"/>
              <a:t>时间： </a:t>
            </a:r>
            <a:r>
              <a:rPr lang="zh-CN" altLang="zh-CN" sz="2800" dirty="0"/>
              <a:t>20C.60</a:t>
            </a:r>
            <a:r>
              <a:rPr lang="zh-CN" altLang="en-US" sz="2800" dirty="0"/>
              <a:t>年代　</a:t>
            </a:r>
          </a:p>
          <a:p>
            <a:pPr marL="342900" indent="-342900">
              <a:spcBef>
                <a:spcPct val="20000"/>
              </a:spcBef>
              <a:buFontTx/>
              <a:buChar char="•"/>
            </a:pPr>
            <a:r>
              <a:rPr lang="zh-CN" altLang="en-US" sz="2800" b="1" dirty="0"/>
              <a:t>古典观</a:t>
            </a:r>
          </a:p>
          <a:p>
            <a:pPr marL="342900" indent="-342900">
              <a:spcBef>
                <a:spcPct val="20000"/>
              </a:spcBef>
            </a:pPr>
            <a:r>
              <a:rPr lang="zh-CN" altLang="zh-CN" sz="2400" dirty="0"/>
              <a:t>◆</a:t>
            </a:r>
            <a:r>
              <a:rPr lang="zh-CN" altLang="en-US" sz="2400" b="1" dirty="0">
                <a:sym typeface="Arial" charset="0"/>
              </a:rPr>
              <a:t>认为管理当局惟一的社会责任就是利润最大化 ，股东是企业的所有人，企业管理者则是股东的雇员，或者说是所有者的代理人；股东与管理者的这种关系，一方面意味着股东对企业的利润享有所有权，不得以企业负有社会责任为借口而加以剥夺；另一方面，则意味着企业管理者对股东负有直接责任。此种责任，通常都是依股东的期望，在遵守法律和伦理习俗基本原则的前提下努力经营企业，以尽可能多地为股东赚钱</a:t>
            </a:r>
            <a:r>
              <a:rPr lang="zh-CN" altLang="en-US" sz="2400" b="1" dirty="0" smtClean="0">
                <a:sym typeface="Arial" charset="0"/>
              </a:rPr>
              <a:t>。</a:t>
            </a:r>
            <a:endParaRPr lang="zh-CN" altLang="zh-CN" sz="2800" dirty="0">
              <a:solidFill>
                <a:srgbClr val="000000"/>
              </a:solidFill>
            </a:endParaRPr>
          </a:p>
        </p:txBody>
      </p:sp>
      <p:sp>
        <p:nvSpPr>
          <p:cNvPr id="4" name="Rectangle 3"/>
          <p:cNvSpPr>
            <a:spLocks noGrp="1" noChangeArrowheads="1"/>
          </p:cNvSpPr>
          <p:nvPr/>
        </p:nvSpPr>
        <p:spPr bwMode="auto">
          <a:xfrm>
            <a:off x="1313543" y="119742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800" b="1" dirty="0">
                <a:solidFill>
                  <a:srgbClr val="000000"/>
                </a:solidFill>
              </a:rPr>
              <a:t>古典观”和“社会经济观”之争</a:t>
            </a:r>
          </a:p>
        </p:txBody>
      </p:sp>
    </p:spTree>
    <p:extLst>
      <p:ext uri="{BB962C8B-B14F-4D97-AF65-F5344CB8AC3E}">
        <p14:creationId xmlns:p14="http://schemas.microsoft.com/office/powerpoint/2010/main" val="85472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nvSpPr>
        <p:spPr bwMode="auto">
          <a:xfrm>
            <a:off x="609600" y="914402"/>
            <a:ext cx="10972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zh-CN" altLang="zh-CN" sz="2800" dirty="0" smtClean="0">
                <a:solidFill>
                  <a:srgbClr val="FF0066"/>
                </a:solidFill>
              </a:rPr>
              <a:t>◆</a:t>
            </a:r>
            <a:r>
              <a:rPr lang="zh-CN" altLang="en-US" sz="2400" b="1" dirty="0" smtClean="0">
                <a:solidFill>
                  <a:srgbClr val="000000"/>
                </a:solidFill>
                <a:latin typeface="黑体" panose="02010609060101010101" pitchFamily="49" charset="-122"/>
                <a:ea typeface="黑体" panose="02010609060101010101" pitchFamily="49" charset="-122"/>
                <a:sym typeface="Arial" charset="0"/>
              </a:rPr>
              <a:t>代表人物：弗里德曼</a:t>
            </a:r>
            <a:r>
              <a:rPr lang="zh-CN" altLang="zh-CN" sz="2400" b="1" dirty="0" smtClean="0">
                <a:solidFill>
                  <a:srgbClr val="000000"/>
                </a:solidFill>
                <a:latin typeface="黑体" panose="02010609060101010101" pitchFamily="49" charset="-122"/>
                <a:ea typeface="黑体" panose="02010609060101010101" pitchFamily="49" charset="-122"/>
                <a:sym typeface="Arial" charset="0"/>
              </a:rPr>
              <a:t>(Friedman) </a:t>
            </a:r>
            <a:r>
              <a:rPr lang="zh-CN" altLang="en-US" sz="2400" b="1" dirty="0" smtClean="0">
                <a:solidFill>
                  <a:srgbClr val="000000"/>
                </a:solidFill>
                <a:latin typeface="黑体" panose="02010609060101010101" pitchFamily="49" charset="-122"/>
                <a:ea typeface="黑体" panose="02010609060101010101" pitchFamily="49" charset="-122"/>
                <a:sym typeface="Arial" charset="0"/>
              </a:rPr>
              <a:t>、哈耶克</a:t>
            </a:r>
            <a:r>
              <a:rPr lang="zh-CN" altLang="zh-CN" sz="2400" b="1" dirty="0" smtClean="0">
                <a:solidFill>
                  <a:srgbClr val="000000"/>
                </a:solidFill>
                <a:latin typeface="黑体" panose="02010609060101010101" pitchFamily="49" charset="-122"/>
                <a:ea typeface="黑体" panose="02010609060101010101" pitchFamily="49" charset="-122"/>
                <a:sym typeface="Arial" charset="0"/>
              </a:rPr>
              <a:t>(Hnyck)</a:t>
            </a:r>
          </a:p>
          <a:p>
            <a:pPr marL="342900" indent="-342900" fontAlgn="base">
              <a:spcBef>
                <a:spcPct val="20000"/>
              </a:spcBef>
              <a:spcAft>
                <a:spcPct val="0"/>
              </a:spcAft>
            </a:pPr>
            <a:r>
              <a:rPr lang="zh-CN" altLang="zh-CN" sz="2400" b="1" dirty="0" smtClean="0">
                <a:solidFill>
                  <a:srgbClr val="000000"/>
                </a:solidFill>
                <a:latin typeface="黑体" panose="02010609060101010101" pitchFamily="49" charset="-122"/>
                <a:ea typeface="黑体" panose="02010609060101010101" pitchFamily="49" charset="-122"/>
                <a:sym typeface="Arial" charset="0"/>
              </a:rPr>
              <a:t>◆</a:t>
            </a:r>
            <a:r>
              <a:rPr lang="zh-CN" altLang="en-US" sz="2400" b="1" dirty="0" smtClean="0">
                <a:solidFill>
                  <a:srgbClr val="000000"/>
                </a:solidFill>
                <a:latin typeface="黑体" panose="02010609060101010101" pitchFamily="49" charset="-122"/>
                <a:ea typeface="黑体" panose="02010609060101010101" pitchFamily="49" charset="-122"/>
                <a:sym typeface="Arial" charset="0"/>
              </a:rPr>
              <a:t>弗里德曼还指出，企业承担社会责任，实际上是一种资产的再分配，有人必须为这种再分配付出代价 。</a:t>
            </a:r>
          </a:p>
          <a:p>
            <a:pPr marL="342900" indent="-342900" fontAlgn="base">
              <a:spcBef>
                <a:spcPct val="20000"/>
              </a:spcBef>
              <a:spcAft>
                <a:spcPct val="0"/>
              </a:spcAft>
            </a:pPr>
            <a:endParaRPr lang="zh-CN" altLang="zh-CN" sz="3600" dirty="0" smtClean="0">
              <a:solidFill>
                <a:srgbClr val="000000"/>
              </a:solidFill>
            </a:endParaRPr>
          </a:p>
        </p:txBody>
      </p:sp>
      <p:sp>
        <p:nvSpPr>
          <p:cNvPr id="78851" name="Rectangle 3"/>
          <p:cNvSpPr>
            <a:spLocks noChangeArrowheads="1"/>
          </p:cNvSpPr>
          <p:nvPr/>
        </p:nvSpPr>
        <p:spPr bwMode="auto">
          <a:xfrm>
            <a:off x="1727200" y="2971800"/>
            <a:ext cx="1320800" cy="2209800"/>
          </a:xfrm>
          <a:prstGeom prst="rect">
            <a:avLst/>
          </a:prstGeom>
          <a:solidFill>
            <a:srgbClr val="6600CC"/>
          </a:solidFill>
          <a:ln w="9525">
            <a:solidFill>
              <a:schemeClr val="tx1"/>
            </a:solidFill>
            <a:miter lim="800000"/>
            <a:headEnd/>
            <a:tailEnd/>
          </a:ln>
        </p:spPr>
        <p:txBody>
          <a:bodyPr wrap="none" anchor="ctr"/>
          <a:lstStyle/>
          <a:p>
            <a:pPr algn="ctr" fontAlgn="base">
              <a:spcBef>
                <a:spcPct val="0"/>
              </a:spcBef>
              <a:spcAft>
                <a:spcPct val="0"/>
              </a:spcAft>
            </a:pPr>
            <a:r>
              <a:rPr lang="zh-CN" altLang="en-US" sz="2400" b="1" dirty="0" smtClean="0">
                <a:solidFill>
                  <a:srgbClr val="FFFF00"/>
                </a:solidFill>
                <a:latin typeface="Tahoma" pitchFamily="34" charset="0"/>
              </a:rPr>
              <a:t>如果</a:t>
            </a:r>
          </a:p>
          <a:p>
            <a:pPr algn="ctr" fontAlgn="base">
              <a:spcBef>
                <a:spcPct val="0"/>
              </a:spcBef>
              <a:spcAft>
                <a:spcPct val="0"/>
              </a:spcAft>
            </a:pPr>
            <a:r>
              <a:rPr lang="zh-CN" altLang="en-US" sz="2400" b="1" dirty="0" smtClean="0">
                <a:solidFill>
                  <a:srgbClr val="FFFF00"/>
                </a:solidFill>
                <a:latin typeface="Tahoma" pitchFamily="34" charset="0"/>
              </a:rPr>
              <a:t>企业</a:t>
            </a:r>
          </a:p>
          <a:p>
            <a:pPr algn="ctr" fontAlgn="base">
              <a:spcBef>
                <a:spcPct val="0"/>
              </a:spcBef>
              <a:spcAft>
                <a:spcPct val="0"/>
              </a:spcAft>
            </a:pPr>
            <a:r>
              <a:rPr lang="zh-CN" altLang="en-US" sz="2400" b="1" dirty="0" smtClean="0">
                <a:solidFill>
                  <a:srgbClr val="FFFF00"/>
                </a:solidFill>
                <a:latin typeface="Tahoma" pitchFamily="34" charset="0"/>
              </a:rPr>
              <a:t>承担</a:t>
            </a:r>
          </a:p>
          <a:p>
            <a:pPr algn="ctr" fontAlgn="base">
              <a:spcBef>
                <a:spcPct val="0"/>
              </a:spcBef>
              <a:spcAft>
                <a:spcPct val="0"/>
              </a:spcAft>
            </a:pPr>
            <a:r>
              <a:rPr lang="zh-CN" altLang="en-US" sz="2400" b="1" dirty="0" smtClean="0">
                <a:solidFill>
                  <a:srgbClr val="FFFF00"/>
                </a:solidFill>
                <a:latin typeface="Tahoma" pitchFamily="34" charset="0"/>
              </a:rPr>
              <a:t>责任</a:t>
            </a:r>
          </a:p>
        </p:txBody>
      </p:sp>
      <p:sp>
        <p:nvSpPr>
          <p:cNvPr id="78852" name="Line 4"/>
          <p:cNvSpPr>
            <a:spLocks noChangeShapeType="1"/>
          </p:cNvSpPr>
          <p:nvPr/>
        </p:nvSpPr>
        <p:spPr bwMode="auto">
          <a:xfrm>
            <a:off x="3556000" y="3124200"/>
            <a:ext cx="294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53" name="Rectangle 5"/>
          <p:cNvSpPr>
            <a:spLocks noChangeArrowheads="1"/>
          </p:cNvSpPr>
          <p:nvPr/>
        </p:nvSpPr>
        <p:spPr bwMode="auto">
          <a:xfrm>
            <a:off x="7112000" y="2895600"/>
            <a:ext cx="2235200" cy="381000"/>
          </a:xfrm>
          <a:prstGeom prst="rect">
            <a:avLst/>
          </a:prstGeom>
          <a:solidFill>
            <a:srgbClr val="6600CC"/>
          </a:solidFill>
          <a:ln w="9525">
            <a:solidFill>
              <a:schemeClr val="tx1"/>
            </a:solidFill>
            <a:miter lim="800000"/>
            <a:headEnd/>
            <a:tailEnd/>
          </a:ln>
        </p:spPr>
        <p:txBody>
          <a:bodyPr wrap="none" anchor="ctr"/>
          <a:lstStyle/>
          <a:p>
            <a:pPr algn="ctr" fontAlgn="base">
              <a:spcBef>
                <a:spcPct val="0"/>
              </a:spcBef>
              <a:spcAft>
                <a:spcPct val="0"/>
              </a:spcAft>
            </a:pPr>
            <a:r>
              <a:rPr lang="zh-CN" altLang="en-US" sz="2000" dirty="0" smtClean="0">
                <a:solidFill>
                  <a:srgbClr val="FFFF00"/>
                </a:solidFill>
                <a:latin typeface="Tahoma" pitchFamily="34" charset="0"/>
              </a:rPr>
              <a:t>股东利益受损</a:t>
            </a:r>
          </a:p>
        </p:txBody>
      </p:sp>
      <p:sp>
        <p:nvSpPr>
          <p:cNvPr id="78854" name="Line 6"/>
          <p:cNvSpPr>
            <a:spLocks noChangeShapeType="1"/>
          </p:cNvSpPr>
          <p:nvPr/>
        </p:nvSpPr>
        <p:spPr bwMode="auto">
          <a:xfrm>
            <a:off x="3860800" y="2667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55" name="Text Box 7"/>
          <p:cNvSpPr txBox="1">
            <a:spLocks noChangeArrowheads="1"/>
          </p:cNvSpPr>
          <p:nvPr/>
        </p:nvSpPr>
        <p:spPr bwMode="auto">
          <a:xfrm>
            <a:off x="4165600" y="2667001"/>
            <a:ext cx="203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zh-CN" altLang="en-US" sz="2000" dirty="0" smtClean="0">
                <a:solidFill>
                  <a:srgbClr val="000000"/>
                </a:solidFill>
                <a:latin typeface="Tahoma" pitchFamily="34" charset="0"/>
              </a:rPr>
              <a:t>股息、利润</a:t>
            </a:r>
          </a:p>
        </p:txBody>
      </p:sp>
      <p:sp>
        <p:nvSpPr>
          <p:cNvPr id="78856" name="Line 8"/>
          <p:cNvSpPr>
            <a:spLocks noChangeShapeType="1"/>
          </p:cNvSpPr>
          <p:nvPr/>
        </p:nvSpPr>
        <p:spPr bwMode="auto">
          <a:xfrm>
            <a:off x="3556000" y="4114800"/>
            <a:ext cx="294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57" name="Text Box 9"/>
          <p:cNvSpPr txBox="1">
            <a:spLocks noChangeArrowheads="1"/>
          </p:cNvSpPr>
          <p:nvPr/>
        </p:nvSpPr>
        <p:spPr bwMode="auto">
          <a:xfrm>
            <a:off x="4267200" y="3657601"/>
            <a:ext cx="162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zh-CN" altLang="en-US" sz="2000" dirty="0" smtClean="0">
                <a:solidFill>
                  <a:srgbClr val="000000"/>
                </a:solidFill>
                <a:latin typeface="Tahoma" pitchFamily="34" charset="0"/>
              </a:rPr>
              <a:t>降低工资 </a:t>
            </a:r>
          </a:p>
        </p:txBody>
      </p:sp>
      <p:sp>
        <p:nvSpPr>
          <p:cNvPr id="78858" name="Line 10"/>
          <p:cNvSpPr>
            <a:spLocks noChangeShapeType="1"/>
          </p:cNvSpPr>
          <p:nvPr/>
        </p:nvSpPr>
        <p:spPr bwMode="auto">
          <a:xfrm>
            <a:off x="3860800" y="3657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59" name="Rectangle 11"/>
          <p:cNvSpPr>
            <a:spLocks noChangeArrowheads="1"/>
          </p:cNvSpPr>
          <p:nvPr/>
        </p:nvSpPr>
        <p:spPr bwMode="auto">
          <a:xfrm>
            <a:off x="7112000" y="3810000"/>
            <a:ext cx="2235200" cy="381000"/>
          </a:xfrm>
          <a:prstGeom prst="rect">
            <a:avLst/>
          </a:prstGeom>
          <a:solidFill>
            <a:srgbClr val="6600CC"/>
          </a:solidFill>
          <a:ln w="9525">
            <a:solidFill>
              <a:schemeClr val="tx1"/>
            </a:solidFill>
            <a:miter lim="800000"/>
            <a:headEnd/>
            <a:tailEnd/>
          </a:ln>
        </p:spPr>
        <p:txBody>
          <a:bodyPr wrap="none" anchor="ctr"/>
          <a:lstStyle/>
          <a:p>
            <a:pPr algn="ctr" fontAlgn="base">
              <a:spcBef>
                <a:spcPct val="0"/>
              </a:spcBef>
              <a:spcAft>
                <a:spcPct val="0"/>
              </a:spcAft>
            </a:pPr>
            <a:r>
              <a:rPr lang="zh-CN" altLang="en-US" sz="2000" dirty="0" smtClean="0">
                <a:solidFill>
                  <a:srgbClr val="FFFF00"/>
                </a:solidFill>
                <a:latin typeface="Tahoma" pitchFamily="34" charset="0"/>
              </a:rPr>
              <a:t>雇员利益受损</a:t>
            </a:r>
          </a:p>
        </p:txBody>
      </p:sp>
      <p:sp>
        <p:nvSpPr>
          <p:cNvPr id="78860" name="Line 12"/>
          <p:cNvSpPr>
            <a:spLocks noChangeShapeType="1"/>
          </p:cNvSpPr>
          <p:nvPr/>
        </p:nvSpPr>
        <p:spPr bwMode="auto">
          <a:xfrm>
            <a:off x="3657600" y="5181600"/>
            <a:ext cx="294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61" name="Line 13"/>
          <p:cNvSpPr>
            <a:spLocks noChangeShapeType="1"/>
          </p:cNvSpPr>
          <p:nvPr/>
        </p:nvSpPr>
        <p:spPr bwMode="auto">
          <a:xfrm flipV="1">
            <a:off x="3860800" y="457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78862" name="Text Box 14"/>
          <p:cNvSpPr txBox="1">
            <a:spLocks noChangeArrowheads="1"/>
          </p:cNvSpPr>
          <p:nvPr/>
        </p:nvSpPr>
        <p:spPr bwMode="auto">
          <a:xfrm>
            <a:off x="4267200" y="4724401"/>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zh-CN" altLang="en-US" sz="2000" dirty="0" smtClean="0">
                <a:solidFill>
                  <a:srgbClr val="000000"/>
                </a:solidFill>
                <a:latin typeface="Tahoma" pitchFamily="34" charset="0"/>
              </a:rPr>
              <a:t>提价</a:t>
            </a:r>
          </a:p>
        </p:txBody>
      </p:sp>
      <p:sp>
        <p:nvSpPr>
          <p:cNvPr id="78863" name="Rectangle 15"/>
          <p:cNvSpPr>
            <a:spLocks noChangeArrowheads="1"/>
          </p:cNvSpPr>
          <p:nvPr/>
        </p:nvSpPr>
        <p:spPr bwMode="auto">
          <a:xfrm>
            <a:off x="7010400" y="4876800"/>
            <a:ext cx="2235200" cy="381000"/>
          </a:xfrm>
          <a:prstGeom prst="rect">
            <a:avLst/>
          </a:prstGeom>
          <a:solidFill>
            <a:srgbClr val="6600CC"/>
          </a:solidFill>
          <a:ln w="9525">
            <a:solidFill>
              <a:schemeClr val="tx1"/>
            </a:solidFill>
            <a:miter lim="800000"/>
            <a:headEnd/>
            <a:tailEnd/>
          </a:ln>
        </p:spPr>
        <p:txBody>
          <a:bodyPr wrap="none" anchor="ctr"/>
          <a:lstStyle/>
          <a:p>
            <a:pPr algn="ctr" fontAlgn="base">
              <a:spcBef>
                <a:spcPct val="0"/>
              </a:spcBef>
              <a:spcAft>
                <a:spcPct val="0"/>
              </a:spcAft>
            </a:pPr>
            <a:r>
              <a:rPr lang="zh-CN" altLang="en-US" sz="2000" dirty="0" smtClean="0">
                <a:solidFill>
                  <a:srgbClr val="FFFF00"/>
                </a:solidFill>
                <a:latin typeface="Tahoma" pitchFamily="34" charset="0"/>
              </a:rPr>
              <a:t>消费者利益受损</a:t>
            </a:r>
          </a:p>
        </p:txBody>
      </p:sp>
    </p:spTree>
    <p:extLst>
      <p:ext uri="{BB962C8B-B14F-4D97-AF65-F5344CB8AC3E}">
        <p14:creationId xmlns:p14="http://schemas.microsoft.com/office/powerpoint/2010/main" val="370492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2"/>
          <p:cNvSpPr>
            <a:spLocks noGrp="1" noChangeArrowheads="1"/>
          </p:cNvSpPr>
          <p:nvPr/>
        </p:nvSpPr>
        <p:spPr bwMode="auto">
          <a:xfrm>
            <a:off x="791028" y="1600200"/>
            <a:ext cx="10094686"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3200" b="1" u="sng" dirty="0">
                <a:latin typeface="黑体" panose="02010609060101010101" pitchFamily="49" charset="-122"/>
                <a:ea typeface="黑体" panose="02010609060101010101" pitchFamily="49" charset="-122"/>
              </a:rPr>
              <a:t>社会经济观</a:t>
            </a:r>
          </a:p>
          <a:p>
            <a:pPr marL="342900" indent="-342900">
              <a:spcBef>
                <a:spcPct val="20000"/>
              </a:spcBef>
            </a:pPr>
            <a:r>
              <a:rPr lang="zh-CN" altLang="zh-CN" sz="2800"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sym typeface="Arial" charset="0"/>
              </a:rPr>
              <a:t>代表人物：卡罗尔、罗宾斯、斯坦纳、格里芬、德鲁克 </a:t>
            </a:r>
          </a:p>
          <a:p>
            <a:pPr marL="342900" indent="-342900">
              <a:spcBef>
                <a:spcPct val="20000"/>
              </a:spcBef>
            </a:pPr>
            <a:r>
              <a:rPr lang="zh-CN" altLang="zh-CN" sz="2800" b="1" dirty="0">
                <a:latin typeface="黑体" panose="02010609060101010101" pitchFamily="49" charset="-122"/>
                <a:ea typeface="黑体" panose="02010609060101010101" pitchFamily="49" charset="-122"/>
                <a:sym typeface="Arial" charset="0"/>
              </a:rPr>
              <a:t>◆</a:t>
            </a:r>
            <a:r>
              <a:rPr lang="zh-CN" altLang="en-US" sz="2400" b="1" dirty="0">
                <a:latin typeface="黑体" panose="02010609060101010101" pitchFamily="49" charset="-122"/>
                <a:ea typeface="黑体" panose="02010609060101010101" pitchFamily="49" charset="-122"/>
                <a:sym typeface="Arial" charset="0"/>
              </a:rPr>
              <a:t>观点：管理当局的社会责任不只是创造利润，还包括保护和增进社会福利。企业越大，社会责任也越大，而且企业承担社会责任能够带来短期利益和长期利益 。因此，企业必须以合乎伦理的经营来增进社会福利，必须对企业所在的社区负责，资助慈善事业，在促进会进步方面发挥积极作用</a:t>
            </a:r>
            <a:r>
              <a:rPr lang="zh-CN" altLang="en-US" sz="2400" b="1" dirty="0" smtClean="0">
                <a:latin typeface="黑体" panose="02010609060101010101" pitchFamily="49" charset="-122"/>
                <a:ea typeface="黑体" panose="02010609060101010101" pitchFamily="49" charset="-122"/>
                <a:sym typeface="Arial" charset="0"/>
              </a:rPr>
              <a:t>。</a:t>
            </a:r>
            <a:endParaRPr lang="zh-CN" altLang="zh-CN" sz="2800" b="1" dirty="0">
              <a:solidFill>
                <a:srgbClr val="000000"/>
              </a:solidFill>
            </a:endParaRPr>
          </a:p>
        </p:txBody>
      </p:sp>
    </p:spTree>
    <p:extLst>
      <p:ext uri="{BB962C8B-B14F-4D97-AF65-F5344CB8AC3E}">
        <p14:creationId xmlns:p14="http://schemas.microsoft.com/office/powerpoint/2010/main" val="97825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nvSpPr>
        <p:spPr bwMode="auto">
          <a:xfrm>
            <a:off x="609600" y="914401"/>
            <a:ext cx="10972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zh-CN" altLang="en-US" b="1" dirty="0">
              <a:solidFill>
                <a:srgbClr val="000000"/>
              </a:solidFill>
              <a:sym typeface="Arial" charset="0"/>
            </a:endParaRPr>
          </a:p>
          <a:p>
            <a:pPr marL="342900" indent="-342900">
              <a:spcBef>
                <a:spcPct val="20000"/>
              </a:spcBef>
            </a:pPr>
            <a:endParaRPr lang="zh-CN" altLang="en-US" b="1" dirty="0">
              <a:solidFill>
                <a:srgbClr val="000000"/>
              </a:solidFill>
              <a:sym typeface="Arial" charset="0"/>
            </a:endParaRPr>
          </a:p>
          <a:p>
            <a:pPr marL="342900" indent="-342900">
              <a:spcBef>
                <a:spcPct val="20000"/>
              </a:spcBef>
            </a:pPr>
            <a:r>
              <a:rPr lang="zh-CN" altLang="en-US" sz="2800" b="1" dirty="0" smtClean="0">
                <a:solidFill>
                  <a:srgbClr val="000000"/>
                </a:solidFill>
                <a:sym typeface="Arial" charset="0"/>
              </a:rPr>
              <a:t>四</a:t>
            </a:r>
            <a:r>
              <a:rPr lang="zh-CN" altLang="en-US" sz="2800" b="1" dirty="0">
                <a:solidFill>
                  <a:srgbClr val="000000"/>
                </a:solidFill>
                <a:sym typeface="Arial" charset="0"/>
              </a:rPr>
              <a:t>责任模型：法律责任、伦理责任、经济责任、慈善责任</a:t>
            </a:r>
          </a:p>
        </p:txBody>
      </p:sp>
      <p:sp>
        <p:nvSpPr>
          <p:cNvPr id="80899" name="AutoShape 3"/>
          <p:cNvSpPr>
            <a:spLocks noChangeArrowheads="1"/>
          </p:cNvSpPr>
          <p:nvPr/>
        </p:nvSpPr>
        <p:spPr bwMode="auto">
          <a:xfrm>
            <a:off x="1828800" y="5334000"/>
            <a:ext cx="8534400" cy="762000"/>
          </a:xfrm>
          <a:prstGeom prst="flowChartProcess">
            <a:avLst/>
          </a:prstGeom>
          <a:solidFill>
            <a:srgbClr val="FFFFFF"/>
          </a:solidFill>
          <a:ln w="9525">
            <a:solidFill>
              <a:srgbClr val="000000"/>
            </a:solidFill>
            <a:miter lim="800000"/>
            <a:headEnd/>
            <a:tailEnd/>
          </a:ln>
        </p:spPr>
        <p:txBody>
          <a:bodyPr/>
          <a:lstStyle/>
          <a:p>
            <a:pPr algn="just"/>
            <a:r>
              <a:rPr lang="zh-CN" altLang="en-US" sz="2400" b="1" dirty="0">
                <a:solidFill>
                  <a:srgbClr val="6600CC"/>
                </a:solidFill>
                <a:latin typeface="Tahoma" pitchFamily="34" charset="0"/>
              </a:rPr>
              <a:t>经济责任：使利益相关者的财富</a:t>
            </a:r>
            <a:r>
              <a:rPr lang="zh-CN" altLang="zh-CN" sz="2400" b="1" dirty="0">
                <a:solidFill>
                  <a:srgbClr val="6600CC"/>
                </a:solidFill>
                <a:latin typeface="Tahoma" pitchFamily="34" charset="0"/>
              </a:rPr>
              <a:t>/</a:t>
            </a:r>
            <a:r>
              <a:rPr lang="zh-CN" altLang="en-US" sz="2400" b="1" dirty="0">
                <a:solidFill>
                  <a:srgbClr val="6600CC"/>
                </a:solidFill>
                <a:latin typeface="Tahoma" pitchFamily="34" charset="0"/>
              </a:rPr>
              <a:t>价值最大化</a:t>
            </a:r>
            <a:endParaRPr lang="zh-CN" altLang="en-US" sz="2400" b="1" dirty="0">
              <a:solidFill>
                <a:srgbClr val="6600CC"/>
              </a:solidFill>
              <a:latin typeface="Times New Roman" pitchFamily="18" charset="0"/>
            </a:endParaRPr>
          </a:p>
        </p:txBody>
      </p:sp>
      <p:sp>
        <p:nvSpPr>
          <p:cNvPr id="80900" name="AutoShape 4"/>
          <p:cNvSpPr>
            <a:spLocks noChangeArrowheads="1"/>
          </p:cNvSpPr>
          <p:nvPr/>
        </p:nvSpPr>
        <p:spPr bwMode="auto">
          <a:xfrm>
            <a:off x="2438400" y="4648201"/>
            <a:ext cx="7924800" cy="677863"/>
          </a:xfrm>
          <a:prstGeom prst="flowChartProcess">
            <a:avLst/>
          </a:prstGeom>
          <a:solidFill>
            <a:srgbClr val="FFFFFF"/>
          </a:solidFill>
          <a:ln w="9525">
            <a:solidFill>
              <a:srgbClr val="000000"/>
            </a:solidFill>
            <a:miter lim="800000"/>
            <a:headEnd/>
            <a:tailEnd/>
          </a:ln>
        </p:spPr>
        <p:txBody>
          <a:bodyPr/>
          <a:lstStyle/>
          <a:p>
            <a:pPr algn="just"/>
            <a:r>
              <a:rPr lang="zh-CN" altLang="en-US" sz="2400" b="1" dirty="0">
                <a:solidFill>
                  <a:srgbClr val="6600CC"/>
                </a:solidFill>
                <a:latin typeface="Times New Roman" pitchFamily="18" charset="0"/>
              </a:rPr>
              <a:t>法律责任：遵守法律条文和政府规定</a:t>
            </a:r>
          </a:p>
        </p:txBody>
      </p:sp>
      <p:sp>
        <p:nvSpPr>
          <p:cNvPr id="80901" name="AutoShape 5"/>
          <p:cNvSpPr>
            <a:spLocks noChangeArrowheads="1"/>
          </p:cNvSpPr>
          <p:nvPr/>
        </p:nvSpPr>
        <p:spPr bwMode="auto">
          <a:xfrm>
            <a:off x="3048000" y="3962400"/>
            <a:ext cx="7315200" cy="685800"/>
          </a:xfrm>
          <a:prstGeom prst="flowChartProcess">
            <a:avLst/>
          </a:prstGeom>
          <a:solidFill>
            <a:srgbClr val="FFFFFF"/>
          </a:solidFill>
          <a:ln w="9525">
            <a:solidFill>
              <a:srgbClr val="000000"/>
            </a:solidFill>
            <a:miter lim="800000"/>
            <a:headEnd/>
            <a:tailEnd/>
          </a:ln>
        </p:spPr>
        <p:txBody>
          <a:bodyPr/>
          <a:lstStyle/>
          <a:p>
            <a:pPr algn="just"/>
            <a:r>
              <a:rPr lang="zh-CN" altLang="en-US" sz="2400" b="1" dirty="0">
                <a:solidFill>
                  <a:srgbClr val="6600CC"/>
                </a:solidFill>
                <a:latin typeface="Tahoma" pitchFamily="34" charset="0"/>
              </a:rPr>
              <a:t>伦理责任：遵守由利益相关者判定的行为标准</a:t>
            </a:r>
          </a:p>
          <a:p>
            <a:pPr algn="just"/>
            <a:endParaRPr lang="zh-CN" altLang="zh-CN" sz="2000" b="1" dirty="0">
              <a:solidFill>
                <a:srgbClr val="6600CC"/>
              </a:solidFill>
              <a:latin typeface="Tahoma" pitchFamily="34" charset="0"/>
            </a:endParaRPr>
          </a:p>
        </p:txBody>
      </p:sp>
      <p:sp>
        <p:nvSpPr>
          <p:cNvPr id="80902" name="AutoShape 6"/>
          <p:cNvSpPr>
            <a:spLocks noChangeArrowheads="1"/>
          </p:cNvSpPr>
          <p:nvPr/>
        </p:nvSpPr>
        <p:spPr bwMode="auto">
          <a:xfrm>
            <a:off x="3860800" y="3200400"/>
            <a:ext cx="6502400" cy="754063"/>
          </a:xfrm>
          <a:prstGeom prst="flowChartProcess">
            <a:avLst/>
          </a:prstGeom>
          <a:solidFill>
            <a:srgbClr val="FFFFFF"/>
          </a:solidFill>
          <a:ln w="9525">
            <a:solidFill>
              <a:srgbClr val="000000"/>
            </a:solidFill>
            <a:miter lim="800000"/>
            <a:headEnd/>
            <a:tailEnd/>
          </a:ln>
        </p:spPr>
        <p:txBody>
          <a:bodyPr/>
          <a:lstStyle/>
          <a:p>
            <a:pPr algn="just"/>
            <a:r>
              <a:rPr lang="zh-CN" altLang="en-US" sz="2400" b="1" dirty="0">
                <a:solidFill>
                  <a:srgbClr val="6600CC"/>
                </a:solidFill>
                <a:latin typeface="Times New Roman" pitchFamily="18" charset="0"/>
              </a:rPr>
              <a:t>慈善责任：回馈社会</a:t>
            </a:r>
            <a:endParaRPr lang="zh-CN" altLang="en-US" sz="2400" b="1" dirty="0">
              <a:solidFill>
                <a:srgbClr val="6600CC"/>
              </a:solidFill>
              <a:latin typeface="Tahoma" pitchFamily="34" charset="0"/>
            </a:endParaRPr>
          </a:p>
        </p:txBody>
      </p:sp>
    </p:spTree>
    <p:extLst>
      <p:ext uri="{BB962C8B-B14F-4D97-AF65-F5344CB8AC3E}">
        <p14:creationId xmlns:p14="http://schemas.microsoft.com/office/powerpoint/2010/main" val="377753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第</a:t>
            </a:r>
            <a:r>
              <a:rPr lang="en-US" altLang="zh-CN" sz="6000" b="1" dirty="0" smtClean="0">
                <a:solidFill>
                  <a:schemeClr val="tx2"/>
                </a:solidFill>
                <a:latin typeface="微软雅黑" pitchFamily="34" charset="-122"/>
                <a:ea typeface="微软雅黑" pitchFamily="34" charset="-122"/>
                <a:sym typeface="微软雅黑" pitchFamily="34" charset="-122"/>
              </a:rPr>
              <a:t>3</a:t>
            </a:r>
            <a:r>
              <a:rPr lang="zh-CN" altLang="en-US" sz="6000" b="1" dirty="0" smtClean="0">
                <a:solidFill>
                  <a:schemeClr val="tx2"/>
                </a:solidFill>
                <a:latin typeface="微软雅黑" pitchFamily="34" charset="-122"/>
                <a:ea typeface="微软雅黑" pitchFamily="34" charset="-122"/>
                <a:sym typeface="微软雅黑" pitchFamily="34" charset="-122"/>
              </a:rPr>
              <a:t>章  企业社会责任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3"/>
          <p:cNvSpPr txBox="1">
            <a:spLocks noChangeArrowheads="1"/>
          </p:cNvSpPr>
          <p:nvPr/>
        </p:nvSpPr>
        <p:spPr>
          <a:xfrm>
            <a:off x="990599" y="1752600"/>
            <a:ext cx="9706429" cy="4464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pPr>
            <a:r>
              <a:rPr lang="zh-CN" altLang="en-US" sz="3200" dirty="0" smtClean="0"/>
              <a:t>卡罗尔的四</a:t>
            </a:r>
            <a:r>
              <a:rPr lang="zh-CN" altLang="en-US" sz="3200" dirty="0"/>
              <a:t>责任模型</a:t>
            </a:r>
            <a:endParaRPr lang="en-US" altLang="zh-CN" sz="3200" dirty="0" smtClean="0"/>
          </a:p>
          <a:p>
            <a:pPr algn="just">
              <a:buFont typeface="Wingdings" pitchFamily="2" charset="2"/>
              <a:buNone/>
            </a:pPr>
            <a:endParaRPr lang="en-US" altLang="zh-CN" dirty="0"/>
          </a:p>
          <a:p>
            <a:pPr algn="just">
              <a:buFont typeface="Wingdings" pitchFamily="2" charset="2"/>
              <a:buNone/>
            </a:pPr>
            <a:r>
              <a:rPr lang="en-US" altLang="zh-CN" dirty="0" smtClean="0"/>
              <a:t>1</a:t>
            </a:r>
            <a:r>
              <a:rPr lang="zh-CN" altLang="en-US" dirty="0" smtClean="0"/>
              <a:t>、经济责任：社会要求企业首先是一个经济组织，生产产品并获营利，关注相关的经济利益。</a:t>
            </a:r>
          </a:p>
          <a:p>
            <a:pPr algn="just">
              <a:buFont typeface="Wingdings" pitchFamily="2" charset="2"/>
              <a:buNone/>
            </a:pPr>
            <a:r>
              <a:rPr lang="en-US" altLang="zh-CN" dirty="0" smtClean="0"/>
              <a:t>2</a:t>
            </a:r>
            <a:r>
              <a:rPr lang="zh-CN" altLang="en-US" dirty="0" smtClean="0"/>
              <a:t>、法律责任：社会制定了要求企业遵守法律与规范。</a:t>
            </a:r>
          </a:p>
          <a:p>
            <a:pPr algn="just">
              <a:buFont typeface="Wingdings" pitchFamily="2" charset="2"/>
              <a:buNone/>
            </a:pPr>
            <a:r>
              <a:rPr lang="en-US" altLang="zh-CN" dirty="0" smtClean="0"/>
              <a:t>3</a:t>
            </a:r>
            <a:r>
              <a:rPr lang="zh-CN" altLang="en-US" dirty="0" smtClean="0"/>
              <a:t>、道德责任：道德责任包含了超越法律规定的，社会成员所期望或禁止的活动。</a:t>
            </a:r>
          </a:p>
          <a:p>
            <a:pPr>
              <a:buFont typeface="Wingdings" pitchFamily="2" charset="2"/>
              <a:buNone/>
            </a:pPr>
            <a:r>
              <a:rPr lang="en-US" altLang="zh-CN" dirty="0" smtClean="0"/>
              <a:t>4</a:t>
            </a:r>
            <a:r>
              <a:rPr lang="zh-CN" altLang="en-US" dirty="0" smtClean="0">
                <a:latin typeface="宋体" pitchFamily="2" charset="-122"/>
              </a:rPr>
              <a:t>、慈善责任：自愿的或自行处理的责任。</a:t>
            </a:r>
            <a:r>
              <a:rPr lang="zh-CN" altLang="en-US" dirty="0" smtClean="0"/>
              <a:t> </a:t>
            </a:r>
          </a:p>
        </p:txBody>
      </p:sp>
    </p:spTree>
    <p:extLst>
      <p:ext uri="{BB962C8B-B14F-4D97-AF65-F5344CB8AC3E}">
        <p14:creationId xmlns:p14="http://schemas.microsoft.com/office/powerpoint/2010/main" val="2723919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grpSp>
        <p:nvGrpSpPr>
          <p:cNvPr id="3" name="Group 4"/>
          <p:cNvGrpSpPr>
            <a:grpSpLocks/>
          </p:cNvGrpSpPr>
          <p:nvPr/>
        </p:nvGrpSpPr>
        <p:grpSpPr bwMode="auto">
          <a:xfrm>
            <a:off x="2140857" y="1941286"/>
            <a:ext cx="8077200" cy="4303713"/>
            <a:chOff x="-3" y="-3"/>
            <a:chExt cx="3337" cy="2711"/>
          </a:xfrm>
        </p:grpSpPr>
        <p:grpSp>
          <p:nvGrpSpPr>
            <p:cNvPr id="4" name="Group 5"/>
            <p:cNvGrpSpPr>
              <a:grpSpLocks/>
            </p:cNvGrpSpPr>
            <p:nvPr/>
          </p:nvGrpSpPr>
          <p:grpSpPr bwMode="auto">
            <a:xfrm>
              <a:off x="0" y="0"/>
              <a:ext cx="3331" cy="2705"/>
              <a:chOff x="0" y="0"/>
              <a:chExt cx="3331" cy="2705"/>
            </a:xfrm>
          </p:grpSpPr>
          <p:grpSp>
            <p:nvGrpSpPr>
              <p:cNvPr id="6" name="Group 6"/>
              <p:cNvGrpSpPr>
                <a:grpSpLocks/>
              </p:cNvGrpSpPr>
              <p:nvPr/>
            </p:nvGrpSpPr>
            <p:grpSpPr bwMode="auto">
              <a:xfrm>
                <a:off x="0" y="0"/>
                <a:ext cx="1103" cy="403"/>
                <a:chOff x="0" y="0"/>
                <a:chExt cx="1103" cy="403"/>
              </a:xfrm>
            </p:grpSpPr>
            <p:sp>
              <p:nvSpPr>
                <p:cNvPr id="49" name="Rectangle 7"/>
                <p:cNvSpPr>
                  <a:spLocks noChangeArrowheads="1"/>
                </p:cNvSpPr>
                <p:nvPr/>
              </p:nvSpPr>
              <p:spPr bwMode="auto">
                <a:xfrm>
                  <a:off x="43" y="0"/>
                  <a:ext cx="101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t>责任种类</a:t>
                  </a:r>
                </a:p>
                <a:p>
                  <a:pPr eaLnBrk="0" hangingPunct="0"/>
                  <a:endParaRPr lang="en-US" altLang="zh-CN" dirty="0"/>
                </a:p>
              </p:txBody>
            </p:sp>
            <p:sp>
              <p:nvSpPr>
                <p:cNvPr id="50" name="Rectangle 8"/>
                <p:cNvSpPr>
                  <a:spLocks noChangeArrowheads="1"/>
                </p:cNvSpPr>
                <p:nvPr/>
              </p:nvSpPr>
              <p:spPr bwMode="auto">
                <a:xfrm>
                  <a:off x="0" y="0"/>
                  <a:ext cx="110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 name="Group 9"/>
              <p:cNvGrpSpPr>
                <a:grpSpLocks/>
              </p:cNvGrpSpPr>
              <p:nvPr/>
            </p:nvGrpSpPr>
            <p:grpSpPr bwMode="auto">
              <a:xfrm>
                <a:off x="1103" y="0"/>
                <a:ext cx="1114" cy="403"/>
                <a:chOff x="1103" y="0"/>
                <a:chExt cx="1114" cy="403"/>
              </a:xfrm>
            </p:grpSpPr>
            <p:sp>
              <p:nvSpPr>
                <p:cNvPr id="47" name="Rectangle 10"/>
                <p:cNvSpPr>
                  <a:spLocks noChangeArrowheads="1"/>
                </p:cNvSpPr>
                <p:nvPr/>
              </p:nvSpPr>
              <p:spPr bwMode="auto">
                <a:xfrm>
                  <a:off x="1146" y="0"/>
                  <a:ext cx="10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t>现实举例</a:t>
                  </a:r>
                </a:p>
                <a:p>
                  <a:pPr eaLnBrk="0" hangingPunct="0"/>
                  <a:endParaRPr lang="en-US" altLang="zh-CN" dirty="0"/>
                </a:p>
              </p:txBody>
            </p:sp>
            <p:sp>
              <p:nvSpPr>
                <p:cNvPr id="48" name="Rectangle 11"/>
                <p:cNvSpPr>
                  <a:spLocks noChangeArrowheads="1"/>
                </p:cNvSpPr>
                <p:nvPr/>
              </p:nvSpPr>
              <p:spPr bwMode="auto">
                <a:xfrm>
                  <a:off x="1103" y="0"/>
                  <a:ext cx="11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 name="Group 12"/>
              <p:cNvGrpSpPr>
                <a:grpSpLocks/>
              </p:cNvGrpSpPr>
              <p:nvPr/>
            </p:nvGrpSpPr>
            <p:grpSpPr bwMode="auto">
              <a:xfrm>
                <a:off x="2217" y="0"/>
                <a:ext cx="1114" cy="403"/>
                <a:chOff x="2217" y="0"/>
                <a:chExt cx="1114" cy="403"/>
              </a:xfrm>
            </p:grpSpPr>
            <p:sp>
              <p:nvSpPr>
                <p:cNvPr id="45" name="Rectangle 13"/>
                <p:cNvSpPr>
                  <a:spLocks noChangeArrowheads="1"/>
                </p:cNvSpPr>
                <p:nvPr/>
              </p:nvSpPr>
              <p:spPr bwMode="auto">
                <a:xfrm>
                  <a:off x="2260" y="0"/>
                  <a:ext cx="10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t>受益者</a:t>
                  </a:r>
                </a:p>
                <a:p>
                  <a:pPr eaLnBrk="0" hangingPunct="0"/>
                  <a:endParaRPr lang="en-US" altLang="zh-CN" dirty="0"/>
                </a:p>
              </p:txBody>
            </p:sp>
            <p:sp>
              <p:nvSpPr>
                <p:cNvPr id="46" name="Rectangle 14"/>
                <p:cNvSpPr>
                  <a:spLocks noChangeArrowheads="1"/>
                </p:cNvSpPr>
                <p:nvPr/>
              </p:nvSpPr>
              <p:spPr bwMode="auto">
                <a:xfrm>
                  <a:off x="2217" y="0"/>
                  <a:ext cx="11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Group 15"/>
              <p:cNvGrpSpPr>
                <a:grpSpLocks/>
              </p:cNvGrpSpPr>
              <p:nvPr/>
            </p:nvGrpSpPr>
            <p:grpSpPr bwMode="auto">
              <a:xfrm>
                <a:off x="0" y="403"/>
                <a:ext cx="1103" cy="633"/>
                <a:chOff x="0" y="403"/>
                <a:chExt cx="1103" cy="633"/>
              </a:xfrm>
            </p:grpSpPr>
            <p:sp>
              <p:nvSpPr>
                <p:cNvPr id="43" name="Rectangle 16"/>
                <p:cNvSpPr>
                  <a:spLocks noChangeArrowheads="1"/>
                </p:cNvSpPr>
                <p:nvPr/>
              </p:nvSpPr>
              <p:spPr bwMode="auto">
                <a:xfrm>
                  <a:off x="43" y="403"/>
                  <a:ext cx="101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rgbClr val="FF3300"/>
                      </a:solidFill>
                    </a:rPr>
                    <a:t>经济责任</a:t>
                  </a:r>
                </a:p>
                <a:p>
                  <a:pPr eaLnBrk="0" hangingPunct="0"/>
                  <a:endParaRPr lang="en-US" altLang="zh-CN" dirty="0">
                    <a:solidFill>
                      <a:srgbClr val="FF3300"/>
                    </a:solidFill>
                  </a:endParaRPr>
                </a:p>
              </p:txBody>
            </p:sp>
            <p:sp>
              <p:nvSpPr>
                <p:cNvPr id="44" name="Rectangle 17"/>
                <p:cNvSpPr>
                  <a:spLocks noChangeArrowheads="1"/>
                </p:cNvSpPr>
                <p:nvPr/>
              </p:nvSpPr>
              <p:spPr bwMode="auto">
                <a:xfrm>
                  <a:off x="0" y="403"/>
                  <a:ext cx="110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 name="Group 18"/>
              <p:cNvGrpSpPr>
                <a:grpSpLocks/>
              </p:cNvGrpSpPr>
              <p:nvPr/>
            </p:nvGrpSpPr>
            <p:grpSpPr bwMode="auto">
              <a:xfrm>
                <a:off x="1103" y="403"/>
                <a:ext cx="1114" cy="633"/>
                <a:chOff x="1103" y="403"/>
                <a:chExt cx="1114" cy="633"/>
              </a:xfrm>
            </p:grpSpPr>
            <p:sp>
              <p:nvSpPr>
                <p:cNvPr id="41" name="Rectangle 19"/>
                <p:cNvSpPr>
                  <a:spLocks noChangeArrowheads="1"/>
                </p:cNvSpPr>
                <p:nvPr/>
              </p:nvSpPr>
              <p:spPr bwMode="auto">
                <a:xfrm>
                  <a:off x="1146" y="403"/>
                  <a:ext cx="102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dirty="0">
                      <a:solidFill>
                        <a:srgbClr val="0000FF"/>
                      </a:solidFill>
                    </a:rPr>
                    <a:t>赢利、销售收入最大化，成本最小化，注重</a:t>
                  </a:r>
                  <a:r>
                    <a:rPr lang="zh-CN" altLang="en-US" sz="2000" dirty="0" smtClean="0">
                      <a:solidFill>
                        <a:srgbClr val="0000FF"/>
                      </a:solidFill>
                    </a:rPr>
                    <a:t>分配</a:t>
                  </a:r>
                  <a:endParaRPr lang="en-US" altLang="zh-CN" dirty="0">
                    <a:solidFill>
                      <a:srgbClr val="0000FF"/>
                    </a:solidFill>
                  </a:endParaRPr>
                </a:p>
              </p:txBody>
            </p:sp>
            <p:sp>
              <p:nvSpPr>
                <p:cNvPr id="42" name="Rectangle 20"/>
                <p:cNvSpPr>
                  <a:spLocks noChangeArrowheads="1"/>
                </p:cNvSpPr>
                <p:nvPr/>
              </p:nvSpPr>
              <p:spPr bwMode="auto">
                <a:xfrm>
                  <a:off x="1103" y="403"/>
                  <a:ext cx="111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 name="Group 21"/>
              <p:cNvGrpSpPr>
                <a:grpSpLocks/>
              </p:cNvGrpSpPr>
              <p:nvPr/>
            </p:nvGrpSpPr>
            <p:grpSpPr bwMode="auto">
              <a:xfrm>
                <a:off x="2217" y="403"/>
                <a:ext cx="1114" cy="633"/>
                <a:chOff x="2217" y="403"/>
                <a:chExt cx="1114" cy="633"/>
              </a:xfrm>
            </p:grpSpPr>
            <p:sp>
              <p:nvSpPr>
                <p:cNvPr id="39" name="Rectangle 22"/>
                <p:cNvSpPr>
                  <a:spLocks noChangeArrowheads="1"/>
                </p:cNvSpPr>
                <p:nvPr/>
              </p:nvSpPr>
              <p:spPr bwMode="auto">
                <a:xfrm>
                  <a:off x="2260" y="403"/>
                  <a:ext cx="102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t>所有者，</a:t>
                  </a:r>
                  <a:r>
                    <a:rPr lang="zh-CN" altLang="en-US" sz="2000" dirty="0" smtClean="0"/>
                    <a:t>员工</a:t>
                  </a:r>
                  <a:endParaRPr lang="zh-CN" altLang="en-US" sz="2000" dirty="0"/>
                </a:p>
              </p:txBody>
            </p:sp>
            <p:sp>
              <p:nvSpPr>
                <p:cNvPr id="40" name="Rectangle 23"/>
                <p:cNvSpPr>
                  <a:spLocks noChangeArrowheads="1"/>
                </p:cNvSpPr>
                <p:nvPr/>
              </p:nvSpPr>
              <p:spPr bwMode="auto">
                <a:xfrm>
                  <a:off x="2217" y="403"/>
                  <a:ext cx="111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 name="Group 24"/>
              <p:cNvGrpSpPr>
                <a:grpSpLocks/>
              </p:cNvGrpSpPr>
              <p:nvPr/>
            </p:nvGrpSpPr>
            <p:grpSpPr bwMode="auto">
              <a:xfrm>
                <a:off x="0" y="1036"/>
                <a:ext cx="1103" cy="633"/>
                <a:chOff x="0" y="1036"/>
                <a:chExt cx="1103" cy="633"/>
              </a:xfrm>
            </p:grpSpPr>
            <p:sp>
              <p:nvSpPr>
                <p:cNvPr id="37" name="Rectangle 25"/>
                <p:cNvSpPr>
                  <a:spLocks noChangeArrowheads="1"/>
                </p:cNvSpPr>
                <p:nvPr/>
              </p:nvSpPr>
              <p:spPr bwMode="auto">
                <a:xfrm>
                  <a:off x="43" y="1036"/>
                  <a:ext cx="101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rgbClr val="FF3300"/>
                      </a:solidFill>
                    </a:rPr>
                    <a:t>法律责任</a:t>
                  </a:r>
                </a:p>
                <a:p>
                  <a:pPr eaLnBrk="0" hangingPunct="0"/>
                  <a:endParaRPr lang="en-US" altLang="zh-CN" dirty="0">
                    <a:solidFill>
                      <a:srgbClr val="FF3300"/>
                    </a:solidFill>
                  </a:endParaRPr>
                </a:p>
              </p:txBody>
            </p:sp>
            <p:sp>
              <p:nvSpPr>
                <p:cNvPr id="38" name="Rectangle 26"/>
                <p:cNvSpPr>
                  <a:spLocks noChangeArrowheads="1"/>
                </p:cNvSpPr>
                <p:nvPr/>
              </p:nvSpPr>
              <p:spPr bwMode="auto">
                <a:xfrm>
                  <a:off x="0" y="1036"/>
                  <a:ext cx="110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 name="Group 27"/>
              <p:cNvGrpSpPr>
                <a:grpSpLocks/>
              </p:cNvGrpSpPr>
              <p:nvPr/>
            </p:nvGrpSpPr>
            <p:grpSpPr bwMode="auto">
              <a:xfrm>
                <a:off x="1103" y="1036"/>
                <a:ext cx="1114" cy="633"/>
                <a:chOff x="1103" y="1036"/>
                <a:chExt cx="1114" cy="633"/>
              </a:xfrm>
            </p:grpSpPr>
            <p:sp>
              <p:nvSpPr>
                <p:cNvPr id="35" name="Rectangle 28"/>
                <p:cNvSpPr>
                  <a:spLocks noChangeArrowheads="1"/>
                </p:cNvSpPr>
                <p:nvPr/>
              </p:nvSpPr>
              <p:spPr bwMode="auto">
                <a:xfrm>
                  <a:off x="1146" y="1036"/>
                  <a:ext cx="102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dirty="0">
                      <a:solidFill>
                        <a:srgbClr val="0000FF"/>
                      </a:solidFill>
                    </a:rPr>
                    <a:t>避免不正当的，做道德表率，响应法律精神</a:t>
                  </a:r>
                </a:p>
                <a:p>
                  <a:pPr algn="just" eaLnBrk="0" hangingPunct="0"/>
                  <a:endParaRPr lang="en-US" altLang="zh-CN" dirty="0">
                    <a:solidFill>
                      <a:srgbClr val="0000FF"/>
                    </a:solidFill>
                  </a:endParaRPr>
                </a:p>
              </p:txBody>
            </p:sp>
            <p:sp>
              <p:nvSpPr>
                <p:cNvPr id="36" name="Rectangle 29"/>
                <p:cNvSpPr>
                  <a:spLocks noChangeArrowheads="1"/>
                </p:cNvSpPr>
                <p:nvPr/>
              </p:nvSpPr>
              <p:spPr bwMode="auto">
                <a:xfrm>
                  <a:off x="1103" y="1036"/>
                  <a:ext cx="111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 name="Group 30"/>
              <p:cNvGrpSpPr>
                <a:grpSpLocks/>
              </p:cNvGrpSpPr>
              <p:nvPr/>
            </p:nvGrpSpPr>
            <p:grpSpPr bwMode="auto">
              <a:xfrm>
                <a:off x="2217" y="1036"/>
                <a:ext cx="1114" cy="633"/>
                <a:chOff x="2217" y="1036"/>
                <a:chExt cx="1114" cy="633"/>
              </a:xfrm>
            </p:grpSpPr>
            <p:sp>
              <p:nvSpPr>
                <p:cNvPr id="33" name="Rectangle 31"/>
                <p:cNvSpPr>
                  <a:spLocks noChangeArrowheads="1"/>
                </p:cNvSpPr>
                <p:nvPr/>
              </p:nvSpPr>
              <p:spPr bwMode="auto">
                <a:xfrm>
                  <a:off x="2260" y="1036"/>
                  <a:ext cx="102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t>所有者、员工、</a:t>
                  </a:r>
                  <a:r>
                    <a:rPr lang="zh-CN" altLang="en-US" sz="2000" dirty="0" smtClean="0"/>
                    <a:t>消费者</a:t>
                  </a:r>
                  <a:endParaRPr lang="zh-CN" altLang="en-US" sz="2000" dirty="0"/>
                </a:p>
              </p:txBody>
            </p:sp>
            <p:sp>
              <p:nvSpPr>
                <p:cNvPr id="34" name="Rectangle 32"/>
                <p:cNvSpPr>
                  <a:spLocks noChangeArrowheads="1"/>
                </p:cNvSpPr>
                <p:nvPr/>
              </p:nvSpPr>
              <p:spPr bwMode="auto">
                <a:xfrm>
                  <a:off x="2217" y="1036"/>
                  <a:ext cx="111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 name="Group 33"/>
              <p:cNvGrpSpPr>
                <a:grpSpLocks/>
              </p:cNvGrpSpPr>
              <p:nvPr/>
            </p:nvGrpSpPr>
            <p:grpSpPr bwMode="auto">
              <a:xfrm>
                <a:off x="0" y="1669"/>
                <a:ext cx="1103" cy="518"/>
                <a:chOff x="0" y="1669"/>
                <a:chExt cx="1103" cy="518"/>
              </a:xfrm>
            </p:grpSpPr>
            <p:sp>
              <p:nvSpPr>
                <p:cNvPr id="31" name="Rectangle 34"/>
                <p:cNvSpPr>
                  <a:spLocks noChangeArrowheads="1"/>
                </p:cNvSpPr>
                <p:nvPr/>
              </p:nvSpPr>
              <p:spPr bwMode="auto">
                <a:xfrm>
                  <a:off x="43" y="1669"/>
                  <a:ext cx="101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rgbClr val="FF3300"/>
                      </a:solidFill>
                    </a:rPr>
                    <a:t>道德责任</a:t>
                  </a:r>
                </a:p>
                <a:p>
                  <a:pPr eaLnBrk="0" hangingPunct="0"/>
                  <a:endParaRPr lang="en-US" altLang="zh-CN" dirty="0">
                    <a:solidFill>
                      <a:srgbClr val="FF3300"/>
                    </a:solidFill>
                  </a:endParaRPr>
                </a:p>
              </p:txBody>
            </p:sp>
            <p:sp>
              <p:nvSpPr>
                <p:cNvPr id="32" name="Rectangle 35"/>
                <p:cNvSpPr>
                  <a:spLocks noChangeArrowheads="1"/>
                </p:cNvSpPr>
                <p:nvPr/>
              </p:nvSpPr>
              <p:spPr bwMode="auto">
                <a:xfrm>
                  <a:off x="0" y="1669"/>
                  <a:ext cx="110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Group 36"/>
              <p:cNvGrpSpPr>
                <a:grpSpLocks/>
              </p:cNvGrpSpPr>
              <p:nvPr/>
            </p:nvGrpSpPr>
            <p:grpSpPr bwMode="auto">
              <a:xfrm>
                <a:off x="1103" y="1669"/>
                <a:ext cx="1114" cy="518"/>
                <a:chOff x="1103" y="1669"/>
                <a:chExt cx="1114" cy="518"/>
              </a:xfrm>
            </p:grpSpPr>
            <p:sp>
              <p:nvSpPr>
                <p:cNvPr id="29" name="Rectangle 37"/>
                <p:cNvSpPr>
                  <a:spLocks noChangeArrowheads="1"/>
                </p:cNvSpPr>
                <p:nvPr/>
              </p:nvSpPr>
              <p:spPr bwMode="auto">
                <a:xfrm>
                  <a:off x="1146" y="1669"/>
                  <a:ext cx="10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dirty="0">
                      <a:solidFill>
                        <a:srgbClr val="0000FF"/>
                      </a:solidFill>
                    </a:rPr>
                    <a:t>遵守所有的法律、条例，履行合同义务</a:t>
                  </a:r>
                </a:p>
                <a:p>
                  <a:pPr algn="just" eaLnBrk="0" hangingPunct="0"/>
                  <a:endParaRPr lang="en-US" altLang="zh-CN" dirty="0">
                    <a:solidFill>
                      <a:srgbClr val="0000FF"/>
                    </a:solidFill>
                  </a:endParaRPr>
                </a:p>
              </p:txBody>
            </p:sp>
            <p:sp>
              <p:nvSpPr>
                <p:cNvPr id="30" name="Rectangle 38"/>
                <p:cNvSpPr>
                  <a:spLocks noChangeArrowheads="1"/>
                </p:cNvSpPr>
                <p:nvPr/>
              </p:nvSpPr>
              <p:spPr bwMode="auto">
                <a:xfrm>
                  <a:off x="1103" y="1669"/>
                  <a:ext cx="111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 name="Group 39"/>
              <p:cNvGrpSpPr>
                <a:grpSpLocks/>
              </p:cNvGrpSpPr>
              <p:nvPr/>
            </p:nvGrpSpPr>
            <p:grpSpPr bwMode="auto">
              <a:xfrm>
                <a:off x="2217" y="1669"/>
                <a:ext cx="1114" cy="518"/>
                <a:chOff x="2217" y="1669"/>
                <a:chExt cx="1114" cy="518"/>
              </a:xfrm>
            </p:grpSpPr>
            <p:sp>
              <p:nvSpPr>
                <p:cNvPr id="27" name="Rectangle 40"/>
                <p:cNvSpPr>
                  <a:spLocks noChangeArrowheads="1"/>
                </p:cNvSpPr>
                <p:nvPr/>
              </p:nvSpPr>
              <p:spPr bwMode="auto">
                <a:xfrm>
                  <a:off x="2260" y="1669"/>
                  <a:ext cx="10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t>消费者、员工</a:t>
                  </a:r>
                </a:p>
                <a:p>
                  <a:pPr algn="just" eaLnBrk="0" hangingPunct="0"/>
                  <a:endParaRPr lang="en-US" altLang="zh-CN" dirty="0"/>
                </a:p>
              </p:txBody>
            </p:sp>
            <p:sp>
              <p:nvSpPr>
                <p:cNvPr id="28" name="Rectangle 41"/>
                <p:cNvSpPr>
                  <a:spLocks noChangeArrowheads="1"/>
                </p:cNvSpPr>
                <p:nvPr/>
              </p:nvSpPr>
              <p:spPr bwMode="auto">
                <a:xfrm>
                  <a:off x="2217" y="1669"/>
                  <a:ext cx="111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 name="Group 42"/>
              <p:cNvGrpSpPr>
                <a:grpSpLocks/>
              </p:cNvGrpSpPr>
              <p:nvPr/>
            </p:nvGrpSpPr>
            <p:grpSpPr bwMode="auto">
              <a:xfrm>
                <a:off x="0" y="2187"/>
                <a:ext cx="1103" cy="518"/>
                <a:chOff x="0" y="2187"/>
                <a:chExt cx="1103" cy="518"/>
              </a:xfrm>
            </p:grpSpPr>
            <p:sp>
              <p:nvSpPr>
                <p:cNvPr id="25" name="Rectangle 43"/>
                <p:cNvSpPr>
                  <a:spLocks noChangeArrowheads="1"/>
                </p:cNvSpPr>
                <p:nvPr/>
              </p:nvSpPr>
              <p:spPr bwMode="auto">
                <a:xfrm>
                  <a:off x="43" y="2187"/>
                  <a:ext cx="101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rgbClr val="FF3300"/>
                      </a:solidFill>
                    </a:rPr>
                    <a:t>慈善责任</a:t>
                  </a:r>
                </a:p>
                <a:p>
                  <a:pPr eaLnBrk="0" hangingPunct="0"/>
                  <a:endParaRPr lang="en-US" altLang="zh-CN" dirty="0">
                    <a:solidFill>
                      <a:srgbClr val="FF3300"/>
                    </a:solidFill>
                  </a:endParaRPr>
                </a:p>
              </p:txBody>
            </p:sp>
            <p:sp>
              <p:nvSpPr>
                <p:cNvPr id="26" name="Rectangle 44"/>
                <p:cNvSpPr>
                  <a:spLocks noChangeArrowheads="1"/>
                </p:cNvSpPr>
                <p:nvPr/>
              </p:nvSpPr>
              <p:spPr bwMode="auto">
                <a:xfrm>
                  <a:off x="0" y="2187"/>
                  <a:ext cx="110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 name="Group 45"/>
              <p:cNvGrpSpPr>
                <a:grpSpLocks/>
              </p:cNvGrpSpPr>
              <p:nvPr/>
            </p:nvGrpSpPr>
            <p:grpSpPr bwMode="auto">
              <a:xfrm>
                <a:off x="1103" y="2187"/>
                <a:ext cx="1114" cy="518"/>
                <a:chOff x="1103" y="2187"/>
                <a:chExt cx="1114" cy="518"/>
              </a:xfrm>
            </p:grpSpPr>
            <p:sp>
              <p:nvSpPr>
                <p:cNvPr id="23" name="Rectangle 46"/>
                <p:cNvSpPr>
                  <a:spLocks noChangeArrowheads="1"/>
                </p:cNvSpPr>
                <p:nvPr/>
              </p:nvSpPr>
              <p:spPr bwMode="auto">
                <a:xfrm>
                  <a:off x="1146" y="2187"/>
                  <a:ext cx="10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dirty="0">
                      <a:solidFill>
                        <a:srgbClr val="0000FF"/>
                      </a:solidFill>
                    </a:rPr>
                    <a:t>企业捐款，支持教育，志愿活动</a:t>
                  </a:r>
                </a:p>
                <a:p>
                  <a:pPr algn="just" eaLnBrk="0" hangingPunct="0"/>
                  <a:endParaRPr lang="en-US" altLang="zh-CN" dirty="0">
                    <a:solidFill>
                      <a:srgbClr val="0000FF"/>
                    </a:solidFill>
                  </a:endParaRPr>
                </a:p>
              </p:txBody>
            </p:sp>
            <p:sp>
              <p:nvSpPr>
                <p:cNvPr id="24" name="Rectangle 47"/>
                <p:cNvSpPr>
                  <a:spLocks noChangeArrowheads="1"/>
                </p:cNvSpPr>
                <p:nvPr/>
              </p:nvSpPr>
              <p:spPr bwMode="auto">
                <a:xfrm>
                  <a:off x="1103" y="2187"/>
                  <a:ext cx="111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 name="Group 48"/>
              <p:cNvGrpSpPr>
                <a:grpSpLocks/>
              </p:cNvGrpSpPr>
              <p:nvPr/>
            </p:nvGrpSpPr>
            <p:grpSpPr bwMode="auto">
              <a:xfrm>
                <a:off x="2217" y="2187"/>
                <a:ext cx="1114" cy="518"/>
                <a:chOff x="2217" y="2187"/>
                <a:chExt cx="1114" cy="518"/>
              </a:xfrm>
            </p:grpSpPr>
            <p:sp>
              <p:nvSpPr>
                <p:cNvPr id="21" name="Rectangle 49"/>
                <p:cNvSpPr>
                  <a:spLocks noChangeArrowheads="1"/>
                </p:cNvSpPr>
                <p:nvPr/>
              </p:nvSpPr>
              <p:spPr bwMode="auto">
                <a:xfrm>
                  <a:off x="2260" y="2187"/>
                  <a:ext cx="10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dirty="0"/>
                    <a:t>社会大众、员工</a:t>
                  </a:r>
                </a:p>
                <a:p>
                  <a:pPr algn="just" eaLnBrk="0" hangingPunct="0"/>
                  <a:endParaRPr lang="en-US" altLang="zh-CN" dirty="0"/>
                </a:p>
              </p:txBody>
            </p:sp>
            <p:sp>
              <p:nvSpPr>
                <p:cNvPr id="22" name="Rectangle 50"/>
                <p:cNvSpPr>
                  <a:spLocks noChangeArrowheads="1"/>
                </p:cNvSpPr>
                <p:nvPr/>
              </p:nvSpPr>
              <p:spPr bwMode="auto">
                <a:xfrm>
                  <a:off x="2217" y="2187"/>
                  <a:ext cx="111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 name="Rectangle 51"/>
            <p:cNvSpPr>
              <a:spLocks noChangeArrowheads="1"/>
            </p:cNvSpPr>
            <p:nvPr/>
          </p:nvSpPr>
          <p:spPr bwMode="auto">
            <a:xfrm>
              <a:off x="-3" y="-3"/>
              <a:ext cx="3337" cy="2711"/>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44036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351" y="1828800"/>
            <a:ext cx="9753600" cy="2677656"/>
          </a:xfrm>
          <a:prstGeom prst="rect">
            <a:avLst/>
          </a:prstGeom>
        </p:spPr>
        <p:txBody>
          <a:bodyPr>
            <a:spAutoFit/>
          </a:bodyPr>
          <a:lstStyle/>
          <a:p>
            <a:pPr>
              <a:defRPr/>
            </a:pPr>
            <a:r>
              <a:rPr lang="en-US" altLang="zh-CN" kern="100" dirty="0">
                <a:solidFill>
                  <a:srgbClr val="000000"/>
                </a:solidFill>
                <a:latin typeface="Arial"/>
                <a:ea typeface="宋体"/>
                <a:cs typeface="Arial"/>
              </a:rPr>
              <a:t>        </a:t>
            </a:r>
            <a:r>
              <a:rPr lang="zh-CN" altLang="zh-CN" sz="2400" dirty="0"/>
              <a:t>企业公民（</a:t>
            </a:r>
            <a:r>
              <a:rPr lang="en-US" altLang="zh-CN" sz="2400" dirty="0"/>
              <a:t>Corporate Citizenship</a:t>
            </a:r>
            <a:r>
              <a:rPr lang="zh-CN" altLang="zh-CN" sz="2400" dirty="0"/>
              <a:t>）常用以描述企业在战略上对各种利益相关者应尽的经济、法律、伦理及慈善责任的履行程度。企业公民有四个相互联系的方面：持续良好的经济效益；严格的合规；超出法律要求的伦理行为；以及能够提高公司声誉、增加利益相关者支持的无偿贡献。公司想要成为企业公民，意味着注重从战略上履行利益相关者所期待的社会责任，把企业公民的哲学理念付诸实践，不断检测多大程度上完成了各种实施方案。</a:t>
            </a:r>
            <a:endParaRPr lang="zh-CN" altLang="en-US" sz="2400" dirty="0"/>
          </a:p>
        </p:txBody>
      </p:sp>
    </p:spTree>
    <p:extLst>
      <p:ext uri="{BB962C8B-B14F-4D97-AF65-F5344CB8AC3E}">
        <p14:creationId xmlns:p14="http://schemas.microsoft.com/office/powerpoint/2010/main" val="3590518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3"/>
          <p:cNvSpPr txBox="1">
            <a:spLocks noChangeArrowheads="1"/>
          </p:cNvSpPr>
          <p:nvPr/>
        </p:nvSpPr>
        <p:spPr>
          <a:xfrm>
            <a:off x="603304" y="3425370"/>
            <a:ext cx="10140951" cy="1853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pPr>
            <a:r>
              <a:rPr lang="en-US" altLang="zh-CN" dirty="0" smtClean="0"/>
              <a:t>     </a:t>
            </a:r>
            <a:r>
              <a:rPr lang="zh-CN" altLang="en-US" dirty="0" smtClean="0"/>
              <a:t>三个同心圆</a:t>
            </a:r>
            <a:r>
              <a:rPr lang="en-US" altLang="zh-CN" dirty="0" smtClean="0"/>
              <a:t>            </a:t>
            </a:r>
          </a:p>
          <a:p>
            <a:pPr>
              <a:buFont typeface="Wingdings" pitchFamily="2" charset="2"/>
              <a:buNone/>
            </a:pPr>
            <a:r>
              <a:rPr lang="en-US" altLang="zh-CN" sz="1800" dirty="0"/>
              <a:t> </a:t>
            </a:r>
            <a:r>
              <a:rPr lang="en-US" altLang="zh-CN" sz="1800" dirty="0" smtClean="0"/>
              <a:t>            </a:t>
            </a:r>
            <a:r>
              <a:rPr lang="zh-CN" altLang="en-US" sz="2400" dirty="0" smtClean="0"/>
              <a:t>美国经济发展委员会用三个同心责任圈来说明社会对企业的期望，最里圈，包括明确的有效履行经济职能的基本责任；中间一圈，包括在执行这种经济职能时对社会价值观和优先权的变化要采取一个积极态度的责任；最外圈，包括新出现的还不明确的责任。 </a:t>
            </a:r>
          </a:p>
        </p:txBody>
      </p:sp>
      <p:sp>
        <p:nvSpPr>
          <p:cNvPr id="4" name="Rectangle 3"/>
          <p:cNvSpPr txBox="1">
            <a:spLocks noChangeArrowheads="1"/>
          </p:cNvSpPr>
          <p:nvPr/>
        </p:nvSpPr>
        <p:spPr>
          <a:xfrm>
            <a:off x="657677" y="5471886"/>
            <a:ext cx="10032206" cy="12482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pPr>
            <a:r>
              <a:rPr lang="en-US" altLang="zh-CN" sz="3200" dirty="0" smtClean="0"/>
              <a:t>   </a:t>
            </a:r>
            <a:r>
              <a:rPr lang="zh-CN" altLang="en-US" dirty="0" smtClean="0"/>
              <a:t>三重底线</a:t>
            </a:r>
            <a:r>
              <a:rPr lang="en-US" altLang="zh-CN" dirty="0" smtClean="0"/>
              <a:t>      </a:t>
            </a:r>
            <a:endParaRPr lang="en-US" altLang="zh-CN" sz="3200" dirty="0" smtClean="0"/>
          </a:p>
          <a:p>
            <a:pPr>
              <a:buFont typeface="Wingdings" pitchFamily="2" charset="2"/>
              <a:buNone/>
            </a:pPr>
            <a:r>
              <a:rPr lang="en-US" altLang="zh-CN" dirty="0"/>
              <a:t> </a:t>
            </a:r>
            <a:r>
              <a:rPr lang="en-US" altLang="zh-CN" dirty="0" smtClean="0"/>
              <a:t>         </a:t>
            </a:r>
            <a:r>
              <a:rPr lang="zh-CN" altLang="en-US" sz="2400" dirty="0" smtClean="0"/>
              <a:t>企业要充分考虑利益相关方与社会的期望，以及经营活动对经济、社会和环境可能产生的不良影响。 </a:t>
            </a:r>
          </a:p>
        </p:txBody>
      </p:sp>
      <p:sp>
        <p:nvSpPr>
          <p:cNvPr id="5" name="Rectangle 3"/>
          <p:cNvSpPr txBox="1">
            <a:spLocks noChangeArrowheads="1"/>
          </p:cNvSpPr>
          <p:nvPr/>
        </p:nvSpPr>
        <p:spPr>
          <a:xfrm>
            <a:off x="712049" y="2562454"/>
            <a:ext cx="9739142" cy="697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z="1800" dirty="0" smtClean="0"/>
              <a:t>             </a:t>
            </a:r>
            <a:r>
              <a:rPr lang="zh-CN" altLang="en-US" sz="2400" dirty="0" smtClean="0"/>
              <a:t>企业有且只有一种社会责任，即在游戏规则（公开的、自由的、没有诡计与欺诈的竞争）范围内，为增加利润而运用资源、开展活动。</a:t>
            </a:r>
            <a:r>
              <a:rPr lang="zh-CN" altLang="en-US" sz="2000" dirty="0" smtClean="0"/>
              <a:t> </a:t>
            </a:r>
          </a:p>
        </p:txBody>
      </p:sp>
      <p:sp>
        <p:nvSpPr>
          <p:cNvPr id="6" name="Rectangle 2"/>
          <p:cNvSpPr txBox="1">
            <a:spLocks noChangeArrowheads="1"/>
          </p:cNvSpPr>
          <p:nvPr/>
        </p:nvSpPr>
        <p:spPr>
          <a:xfrm>
            <a:off x="2253344" y="1950584"/>
            <a:ext cx="7702550" cy="611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密尔顿</a:t>
            </a:r>
            <a:r>
              <a:rPr lang="en-US" altLang="zh-CN" sz="2800" dirty="0" smtClean="0"/>
              <a:t>·</a:t>
            </a:r>
            <a:r>
              <a:rPr lang="zh-CN" altLang="en-US" sz="2800" dirty="0" smtClean="0"/>
              <a:t>弗里德曼的观点</a:t>
            </a:r>
          </a:p>
        </p:txBody>
      </p:sp>
      <p:sp>
        <p:nvSpPr>
          <p:cNvPr id="7" name="Rectangle 2"/>
          <p:cNvSpPr txBox="1">
            <a:spLocks noChangeArrowheads="1"/>
          </p:cNvSpPr>
          <p:nvPr/>
        </p:nvSpPr>
        <p:spPr>
          <a:xfrm>
            <a:off x="2253344" y="1111477"/>
            <a:ext cx="7702550" cy="831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3600" dirty="0" smtClean="0"/>
              <a:t>其他观点</a:t>
            </a:r>
            <a:endParaRPr lang="zh-CN" altLang="en-US" sz="3600" dirty="0" smtClean="0"/>
          </a:p>
        </p:txBody>
      </p:sp>
    </p:spTree>
    <p:extLst>
      <p:ext uri="{BB962C8B-B14F-4D97-AF65-F5344CB8AC3E}">
        <p14:creationId xmlns:p14="http://schemas.microsoft.com/office/powerpoint/2010/main" val="3463718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3"/>
          <p:cNvSpPr txBox="1">
            <a:spLocks noChangeArrowheads="1"/>
          </p:cNvSpPr>
          <p:nvPr/>
        </p:nvSpPr>
        <p:spPr>
          <a:xfrm>
            <a:off x="889907" y="1915773"/>
            <a:ext cx="10024835" cy="22933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z="2000" dirty="0" smtClean="0"/>
              <a:t>    </a:t>
            </a:r>
            <a:r>
              <a:rPr lang="zh-CN" altLang="en-US" dirty="0" smtClean="0"/>
              <a:t>世界银行的定义</a:t>
            </a:r>
            <a:r>
              <a:rPr lang="en-US" altLang="zh-CN" dirty="0" smtClean="0"/>
              <a:t>           </a:t>
            </a:r>
            <a:endParaRPr lang="en-US" altLang="zh-CN" sz="2400" dirty="0" smtClean="0"/>
          </a:p>
          <a:p>
            <a:pPr>
              <a:buFont typeface="Wingdings" pitchFamily="2" charset="2"/>
              <a:buNone/>
            </a:pPr>
            <a:r>
              <a:rPr lang="en-US" altLang="zh-CN" sz="2400" dirty="0">
                <a:solidFill>
                  <a:srgbClr val="0000FF"/>
                </a:solidFill>
              </a:rPr>
              <a:t> </a:t>
            </a:r>
            <a:r>
              <a:rPr lang="en-US" altLang="zh-CN" sz="2400" dirty="0" smtClean="0">
                <a:solidFill>
                  <a:srgbClr val="0000FF"/>
                </a:solidFill>
              </a:rPr>
              <a:t>           </a:t>
            </a:r>
            <a:r>
              <a:rPr lang="zh-CN" altLang="en-US" sz="2400" dirty="0" smtClean="0"/>
              <a:t>企业社会责任，是企业与关键利益相关方的关系、价值观、遵纪守法以及尊重人、社区和环境有关的政策和实践的集合，是企业为改善利益相关方的生活质量而贡献于可持续发展的一种承诺。 </a:t>
            </a:r>
            <a:endParaRPr lang="zh-CN" altLang="en-US" dirty="0" smtClean="0"/>
          </a:p>
        </p:txBody>
      </p:sp>
      <p:sp>
        <p:nvSpPr>
          <p:cNvPr id="4" name="Rectangle 3"/>
          <p:cNvSpPr txBox="1">
            <a:spLocks noChangeArrowheads="1"/>
          </p:cNvSpPr>
          <p:nvPr/>
        </p:nvSpPr>
        <p:spPr>
          <a:xfrm>
            <a:off x="889907" y="3889830"/>
            <a:ext cx="9821636" cy="1778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dirty="0" smtClean="0"/>
              <a:t>   </a:t>
            </a:r>
            <a:r>
              <a:rPr lang="zh-CN" altLang="en-US" dirty="0" smtClean="0"/>
              <a:t>欧盟的定义</a:t>
            </a:r>
            <a:r>
              <a:rPr lang="en-US" altLang="zh-CN" dirty="0" smtClean="0"/>
              <a:t>      </a:t>
            </a:r>
          </a:p>
          <a:p>
            <a:pPr>
              <a:buFont typeface="Wingdings" pitchFamily="2" charset="2"/>
              <a:buNone/>
            </a:pPr>
            <a:r>
              <a:rPr lang="en-US" altLang="zh-CN" sz="2400" dirty="0"/>
              <a:t> </a:t>
            </a:r>
            <a:r>
              <a:rPr lang="en-US" altLang="zh-CN" sz="2400" dirty="0" smtClean="0"/>
              <a:t>         </a:t>
            </a:r>
            <a:r>
              <a:rPr lang="zh-CN" altLang="en-US" sz="2400" dirty="0" smtClean="0"/>
              <a:t>企业社会责任是指企业对给所有利益相关者造成的影响承担责任。是指企业对公正地、负责任地经营以及在改善员工及其家庭的生活质量、社区、社会的同时促进经济发展的持续承诺。 </a:t>
            </a:r>
          </a:p>
        </p:txBody>
      </p:sp>
    </p:spTree>
    <p:extLst>
      <p:ext uri="{BB962C8B-B14F-4D97-AF65-F5344CB8AC3E}">
        <p14:creationId xmlns:p14="http://schemas.microsoft.com/office/powerpoint/2010/main" val="118148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3"/>
          <p:cNvSpPr txBox="1">
            <a:spLocks noChangeArrowheads="1"/>
          </p:cNvSpPr>
          <p:nvPr/>
        </p:nvSpPr>
        <p:spPr>
          <a:xfrm>
            <a:off x="759278" y="1927452"/>
            <a:ext cx="10489293" cy="1352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dirty="0"/>
              <a:t>世界可持续发展企业委员会的定义</a:t>
            </a:r>
            <a:endParaRPr lang="en-US" altLang="zh-CN" dirty="0" smtClean="0"/>
          </a:p>
          <a:p>
            <a:pPr>
              <a:buFont typeface="Wingdings" pitchFamily="2" charset="2"/>
              <a:buNone/>
            </a:pPr>
            <a:r>
              <a:rPr lang="en-US" altLang="zh-CN" sz="2400" dirty="0">
                <a:solidFill>
                  <a:srgbClr val="0000FF"/>
                </a:solidFill>
              </a:rPr>
              <a:t> </a:t>
            </a:r>
            <a:r>
              <a:rPr lang="en-US" altLang="zh-CN" sz="2400" dirty="0" smtClean="0">
                <a:solidFill>
                  <a:srgbClr val="0000FF"/>
                </a:solidFill>
              </a:rPr>
              <a:t>         </a:t>
            </a:r>
            <a:r>
              <a:rPr lang="zh-CN" altLang="en-US" sz="2400" dirty="0" smtClean="0"/>
              <a:t>企业社会责任是企业针对社会（既包括股东也包括其他利益相关者）的合乎道德的行为。 </a:t>
            </a:r>
          </a:p>
        </p:txBody>
      </p:sp>
      <p:sp>
        <p:nvSpPr>
          <p:cNvPr id="4" name="Rectangle 3"/>
          <p:cNvSpPr txBox="1">
            <a:spLocks noChangeArrowheads="1"/>
          </p:cNvSpPr>
          <p:nvPr/>
        </p:nvSpPr>
        <p:spPr>
          <a:xfrm>
            <a:off x="759278" y="3817258"/>
            <a:ext cx="10637383" cy="16693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dirty="0"/>
              <a:t>国际标准化组织的定义 </a:t>
            </a:r>
            <a:r>
              <a:rPr lang="en-US" altLang="zh-CN" dirty="0" smtClean="0"/>
              <a:t>           </a:t>
            </a:r>
          </a:p>
          <a:p>
            <a:pPr>
              <a:buFont typeface="Wingdings" pitchFamily="2" charset="2"/>
              <a:buNone/>
            </a:pPr>
            <a:r>
              <a:rPr lang="en-US" altLang="zh-CN" sz="2000" dirty="0">
                <a:solidFill>
                  <a:srgbClr val="0000FF"/>
                </a:solidFill>
              </a:rPr>
              <a:t> </a:t>
            </a:r>
            <a:r>
              <a:rPr lang="en-US" altLang="zh-CN" sz="2000" dirty="0" smtClean="0">
                <a:solidFill>
                  <a:srgbClr val="0000FF"/>
                </a:solidFill>
              </a:rPr>
              <a:t>           </a:t>
            </a:r>
            <a:r>
              <a:rPr lang="zh-CN" altLang="en-US" sz="2400" dirty="0" smtClean="0"/>
              <a:t>所谓组织（企业）的社会责任是组织对其活动给社会和环境带来的影响承担责任的行为，这些行为要：符合社会利益和可持续发展；以道德行为为基础，符合适用法律和政府间的契约；融入组织正在进行的各项活动之中</a:t>
            </a:r>
            <a:r>
              <a:rPr lang="zh-CN" altLang="en-US" sz="2000" dirty="0" smtClean="0"/>
              <a:t>。 </a:t>
            </a:r>
          </a:p>
        </p:txBody>
      </p:sp>
    </p:spTree>
    <p:extLst>
      <p:ext uri="{BB962C8B-B14F-4D97-AF65-F5344CB8AC3E}">
        <p14:creationId xmlns:p14="http://schemas.microsoft.com/office/powerpoint/2010/main" val="106026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矩形 2"/>
          <p:cNvSpPr/>
          <p:nvPr/>
        </p:nvSpPr>
        <p:spPr>
          <a:xfrm>
            <a:off x="740229" y="2002971"/>
            <a:ext cx="10189027" cy="4081117"/>
          </a:xfrm>
          <a:prstGeom prst="rect">
            <a:avLst/>
          </a:prstGeom>
        </p:spPr>
        <p:txBody>
          <a:bodyPr wrap="square">
            <a:spAutoFit/>
          </a:bodyPr>
          <a:lstStyle/>
          <a:p>
            <a:pPr marL="342900" indent="-342900">
              <a:spcBef>
                <a:spcPct val="20000"/>
              </a:spcBef>
              <a:defRPr/>
            </a:pPr>
            <a:r>
              <a:rPr lang="zh-CN" altLang="en-US" sz="2400" b="1" kern="0" dirty="0">
                <a:solidFill>
                  <a:srgbClr val="000000"/>
                </a:solidFill>
                <a:latin typeface="黑体" panose="02010609060101010101" pitchFamily="49" charset="-122"/>
                <a:ea typeface="黑体" panose="02010609060101010101" pitchFamily="49" charset="-122"/>
                <a:sym typeface="Arial" charset="0"/>
              </a:rPr>
              <a:t>从法律角度可分为：法定和非法定的企业社会责任 </a:t>
            </a:r>
          </a:p>
          <a:p>
            <a:pPr marL="342900" indent="-342900">
              <a:spcBef>
                <a:spcPct val="20000"/>
              </a:spcBef>
              <a:defRPr/>
            </a:pPr>
            <a:r>
              <a:rPr lang="zh-CN" altLang="en-US" sz="2400" b="1" kern="0" dirty="0">
                <a:solidFill>
                  <a:srgbClr val="000000"/>
                </a:solidFill>
                <a:latin typeface="黑体" panose="02010609060101010101" pitchFamily="49" charset="-122"/>
                <a:ea typeface="黑体" panose="02010609060101010101" pitchFamily="49" charset="-122"/>
                <a:sym typeface="Arial" charset="0"/>
              </a:rPr>
              <a:t>　</a:t>
            </a:r>
            <a:r>
              <a:rPr lang="zh-CN" altLang="en-US" sz="2400" b="1" kern="0" dirty="0" smtClean="0">
                <a:solidFill>
                  <a:srgbClr val="000000"/>
                </a:solidFill>
                <a:latin typeface="黑体" panose="02010609060101010101" pitchFamily="49" charset="-122"/>
                <a:ea typeface="黑体" panose="02010609060101010101" pitchFamily="49" charset="-122"/>
                <a:sym typeface="Arial" charset="0"/>
              </a:rPr>
              <a:t>   </a:t>
            </a:r>
            <a:r>
              <a:rPr lang="zh-CN" altLang="en-US" sz="2400" kern="0" dirty="0" smtClean="0">
                <a:solidFill>
                  <a:srgbClr val="000000"/>
                </a:solidFill>
                <a:latin typeface="黑体" panose="02010609060101010101" pitchFamily="49" charset="-122"/>
                <a:ea typeface="黑体" panose="02010609060101010101" pitchFamily="49" charset="-122"/>
                <a:sym typeface="Arial" charset="0"/>
              </a:rPr>
              <a:t>法定</a:t>
            </a:r>
            <a:r>
              <a:rPr lang="zh-CN" altLang="en-US" sz="2400" kern="0" dirty="0">
                <a:solidFill>
                  <a:srgbClr val="000000"/>
                </a:solidFill>
                <a:latin typeface="黑体" panose="02010609060101010101" pitchFamily="49" charset="-122"/>
                <a:ea typeface="黑体" panose="02010609060101010101" pitchFamily="49" charset="-122"/>
                <a:sym typeface="Arial" charset="0"/>
              </a:rPr>
              <a:t>的企业社会责任是指国家有关法律、法规及相关法律性条文规定企业必须承担的社会义务。比如，企业所缴纳的税金，企业的产品质量等。非法定的企业社会责任是指除国家法定的企业社会责任以外的，企业愿意自主承担的社会义务。</a:t>
            </a:r>
          </a:p>
          <a:p>
            <a:pPr marL="342900" indent="-342900">
              <a:spcBef>
                <a:spcPct val="20000"/>
              </a:spcBef>
              <a:defRPr/>
            </a:pPr>
            <a:endParaRPr lang="zh-CN" altLang="en-US" sz="2400" b="1" kern="0" dirty="0">
              <a:solidFill>
                <a:srgbClr val="000000"/>
              </a:solidFill>
              <a:latin typeface="黑体" panose="02010609060101010101" pitchFamily="49" charset="-122"/>
              <a:ea typeface="黑体" panose="02010609060101010101" pitchFamily="49" charset="-122"/>
              <a:sym typeface="Arial" charset="0"/>
            </a:endParaRPr>
          </a:p>
          <a:p>
            <a:pPr marL="342900" indent="-342900">
              <a:spcBef>
                <a:spcPct val="20000"/>
              </a:spcBef>
              <a:defRPr/>
            </a:pPr>
            <a:r>
              <a:rPr lang="zh-CN" altLang="en-US" sz="2400" b="1" kern="0" dirty="0">
                <a:solidFill>
                  <a:srgbClr val="000000"/>
                </a:solidFill>
                <a:latin typeface="黑体" panose="02010609060101010101" pitchFamily="49" charset="-122"/>
                <a:ea typeface="黑体" panose="02010609060101010101" pitchFamily="49" charset="-122"/>
                <a:sym typeface="Arial" charset="0"/>
              </a:rPr>
              <a:t>从范围可分为：企业内层社会责任和企业外层社会责任 </a:t>
            </a:r>
          </a:p>
          <a:p>
            <a:pPr marL="342900" indent="-342900">
              <a:spcBef>
                <a:spcPct val="20000"/>
              </a:spcBef>
              <a:defRPr/>
            </a:pPr>
            <a:r>
              <a:rPr lang="zh-CN" altLang="en-US" sz="2400" b="1" kern="0" dirty="0" smtClean="0">
                <a:solidFill>
                  <a:srgbClr val="000000"/>
                </a:solidFill>
                <a:latin typeface="黑体" panose="02010609060101010101" pitchFamily="49" charset="-122"/>
                <a:ea typeface="黑体" panose="02010609060101010101" pitchFamily="49" charset="-122"/>
                <a:sym typeface="Arial" charset="0"/>
              </a:rPr>
              <a:t>     </a:t>
            </a:r>
            <a:r>
              <a:rPr lang="zh-CN" altLang="en-US" sz="2400" kern="0" dirty="0" smtClean="0">
                <a:solidFill>
                  <a:srgbClr val="000000"/>
                </a:solidFill>
                <a:latin typeface="黑体" panose="02010609060101010101" pitchFamily="49" charset="-122"/>
                <a:ea typeface="黑体" panose="02010609060101010101" pitchFamily="49" charset="-122"/>
                <a:sym typeface="Arial" charset="0"/>
              </a:rPr>
              <a:t>所谓</a:t>
            </a:r>
            <a:r>
              <a:rPr lang="zh-CN" altLang="en-US" sz="2400" kern="0" dirty="0">
                <a:solidFill>
                  <a:srgbClr val="000000"/>
                </a:solidFill>
                <a:latin typeface="黑体" panose="02010609060101010101" pitchFamily="49" charset="-122"/>
                <a:ea typeface="黑体" panose="02010609060101010101" pitchFamily="49" charset="-122"/>
                <a:sym typeface="Arial" charset="0"/>
              </a:rPr>
              <a:t>企业内层社会责任是指企业对企业内部的投资者、雇员、客户、当地社会区所应承担的社会责任。企业外层社会责任是指企业对政府、国内机构、社会团体、媒体、贸易机构、竞争者所应承担的社会责任。</a:t>
            </a:r>
          </a:p>
        </p:txBody>
      </p:sp>
    </p:spTree>
    <p:extLst>
      <p:ext uri="{BB962C8B-B14F-4D97-AF65-F5344CB8AC3E}">
        <p14:creationId xmlns:p14="http://schemas.microsoft.com/office/powerpoint/2010/main" val="338875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2"/>
          <p:cNvSpPr txBox="1">
            <a:spLocks noChangeArrowheads="1"/>
          </p:cNvSpPr>
          <p:nvPr/>
        </p:nvSpPr>
        <p:spPr>
          <a:xfrm>
            <a:off x="711200" y="2883857"/>
            <a:ext cx="10871200" cy="1992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buClr>
                <a:schemeClr val="bg1"/>
              </a:buClr>
            </a:pPr>
            <a:r>
              <a:rPr lang="en-US" altLang="zh-CN" dirty="0" smtClean="0">
                <a:solidFill>
                  <a:srgbClr val="0000FF"/>
                </a:solidFill>
                <a:latin typeface="宋体" pitchFamily="2" charset="-122"/>
              </a:rPr>
              <a:t>  </a:t>
            </a:r>
            <a:r>
              <a:rPr lang="zh-CN" altLang="en-US" sz="2800" dirty="0" smtClean="0">
                <a:latin typeface="宋体" pitchFamily="2" charset="-122"/>
              </a:rPr>
              <a:t>人们对企业社会责任的理解不一致的主要原因是对企业社会化责任的视角、形式与内涵认识有差异。</a:t>
            </a:r>
            <a:r>
              <a:rPr lang="zh-CN" altLang="en-US" sz="2800" dirty="0" smtClean="0"/>
              <a:t>               </a:t>
            </a:r>
            <a:endParaRPr lang="zh-CN" altLang="en-US" dirty="0" smtClean="0"/>
          </a:p>
        </p:txBody>
      </p:sp>
      <p:sp>
        <p:nvSpPr>
          <p:cNvPr id="4" name="Rectangle 8"/>
          <p:cNvSpPr>
            <a:spLocks noChangeArrowheads="1"/>
          </p:cNvSpPr>
          <p:nvPr/>
        </p:nvSpPr>
        <p:spPr bwMode="auto">
          <a:xfrm>
            <a:off x="1132115" y="2013858"/>
            <a:ext cx="86360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chemeClr val="bg1"/>
              </a:buClr>
            </a:pPr>
            <a:r>
              <a:rPr lang="zh-CN" altLang="en-US" sz="3200" dirty="0"/>
              <a:t>三</a:t>
            </a:r>
            <a:r>
              <a:rPr lang="zh-CN" altLang="en-US" sz="3200" dirty="0" smtClean="0"/>
              <a:t>、企业的社会</a:t>
            </a:r>
            <a:r>
              <a:rPr lang="zh-CN" altLang="en-US" sz="3200" dirty="0"/>
              <a:t>责任视角</a:t>
            </a:r>
          </a:p>
          <a:p>
            <a:pPr eaLnBrk="0" hangingPunct="0">
              <a:buClr>
                <a:schemeClr val="bg1"/>
              </a:buClr>
            </a:pPr>
            <a:endParaRPr lang="en-US" altLang="zh-CN" sz="4400" i="1" dirty="0">
              <a:solidFill>
                <a:srgbClr val="0000FF"/>
              </a:solidFill>
            </a:endParaRPr>
          </a:p>
        </p:txBody>
      </p:sp>
    </p:spTree>
    <p:extLst>
      <p:ext uri="{BB962C8B-B14F-4D97-AF65-F5344CB8AC3E}">
        <p14:creationId xmlns:p14="http://schemas.microsoft.com/office/powerpoint/2010/main" val="360710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zh-CN" altLang="en-US" dirty="0" smtClean="0"/>
              <a:t>社会责任</a:t>
            </a:r>
            <a:endParaRPr lang="zh-CN" altLang="en-US" dirty="0"/>
          </a:p>
        </p:txBody>
      </p:sp>
      <p:sp>
        <p:nvSpPr>
          <p:cNvPr id="3" name="Rectangle 2"/>
          <p:cNvSpPr txBox="1">
            <a:spLocks noChangeArrowheads="1"/>
          </p:cNvSpPr>
          <p:nvPr/>
        </p:nvSpPr>
        <p:spPr>
          <a:xfrm>
            <a:off x="1342875" y="1782536"/>
            <a:ext cx="9891183"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CN" dirty="0" smtClean="0"/>
              <a:t>1</a:t>
            </a:r>
            <a:r>
              <a:rPr lang="zh-CN" altLang="en-US" dirty="0" smtClean="0"/>
              <a:t>、企业角度还是社会角度</a:t>
            </a:r>
            <a:endParaRPr lang="zh-CN" altLang="en-US" dirty="0" smtClean="0">
              <a:latin typeface="楷体_GB2312" charset="-122"/>
            </a:endParaRPr>
          </a:p>
        </p:txBody>
      </p:sp>
      <p:sp>
        <p:nvSpPr>
          <p:cNvPr id="4" name="矩形 3"/>
          <p:cNvSpPr/>
          <p:nvPr/>
        </p:nvSpPr>
        <p:spPr>
          <a:xfrm>
            <a:off x="1342875" y="2935470"/>
            <a:ext cx="9027885" cy="2677656"/>
          </a:xfrm>
          <a:prstGeom prst="rect">
            <a:avLst/>
          </a:prstGeom>
        </p:spPr>
        <p:txBody>
          <a:bodyPr wrap="square">
            <a:spAutoFit/>
          </a:bodyPr>
          <a:lstStyle/>
          <a:p>
            <a:pPr algn="just">
              <a:lnSpc>
                <a:spcPct val="100000"/>
              </a:lnSpc>
            </a:pPr>
            <a:r>
              <a:rPr lang="en-US" altLang="zh-CN" sz="2800" dirty="0"/>
              <a:t>——</a:t>
            </a:r>
            <a:r>
              <a:rPr lang="zh-CN" altLang="en-US" sz="2800" dirty="0"/>
              <a:t>从单个企业看是负责任的行为，从社会角度看来未必是负责任的。</a:t>
            </a:r>
            <a:endParaRPr lang="zh-CN" altLang="en-US" sz="2800" dirty="0">
              <a:latin typeface="楷体_GB2312" charset="-122"/>
            </a:endParaRPr>
          </a:p>
          <a:p>
            <a:pPr algn="just">
              <a:lnSpc>
                <a:spcPct val="100000"/>
              </a:lnSpc>
            </a:pPr>
            <a:r>
              <a:rPr lang="en-US" altLang="zh-CN" sz="2800" dirty="0"/>
              <a:t>——</a:t>
            </a:r>
            <a:r>
              <a:rPr lang="zh-CN" altLang="en-US" sz="2800" dirty="0"/>
              <a:t>从单个企业角度理解企业社会责任会步入困境，不同企业应承担的社会责任不尽相同。</a:t>
            </a:r>
            <a:endParaRPr lang="zh-CN" altLang="en-US" sz="2800" dirty="0">
              <a:latin typeface="楷体_GB2312" charset="-122"/>
            </a:endParaRPr>
          </a:p>
          <a:p>
            <a:pPr algn="just">
              <a:lnSpc>
                <a:spcPct val="100000"/>
              </a:lnSpc>
            </a:pPr>
            <a:r>
              <a:rPr lang="en-US" altLang="zh-CN" sz="2800" dirty="0"/>
              <a:t>——</a:t>
            </a:r>
            <a:r>
              <a:rPr lang="zh-CN" altLang="en-US" sz="2800" dirty="0"/>
              <a:t>从社会角度看，企业之所心要履行社会责任，是因为它对社会有巨大的影响力。</a:t>
            </a:r>
          </a:p>
        </p:txBody>
      </p:sp>
    </p:spTree>
    <p:extLst>
      <p:ext uri="{BB962C8B-B14F-4D97-AF65-F5344CB8AC3E}">
        <p14:creationId xmlns:p14="http://schemas.microsoft.com/office/powerpoint/2010/main" val="404164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矩形 2"/>
          <p:cNvSpPr/>
          <p:nvPr/>
        </p:nvSpPr>
        <p:spPr>
          <a:xfrm>
            <a:off x="754741" y="2438400"/>
            <a:ext cx="10203545" cy="3693319"/>
          </a:xfrm>
          <a:prstGeom prst="rect">
            <a:avLst/>
          </a:prstGeom>
        </p:spPr>
        <p:txBody>
          <a:bodyPr wrap="square">
            <a:spAutoFit/>
          </a:bodyPr>
          <a:lstStyle/>
          <a:p>
            <a:pPr lvl="0">
              <a:lnSpc>
                <a:spcPct val="90000"/>
              </a:lnSpc>
              <a:spcBef>
                <a:spcPct val="0"/>
              </a:spcBef>
            </a:pPr>
            <a:r>
              <a:rPr lang="zh-CN" altLang="en-US" sz="2600" dirty="0">
                <a:solidFill>
                  <a:prstClr val="black"/>
                </a:solidFill>
                <a:latin typeface="宋体" pitchFamily="2" charset="-122"/>
                <a:ea typeface="微软雅黑"/>
              </a:rPr>
              <a:t>独立责任即把社会责任理解为经济与法律责任以外的一种责任。</a:t>
            </a:r>
            <a:r>
              <a:rPr lang="zh-CN" altLang="en-US" sz="2600" dirty="0">
                <a:solidFill>
                  <a:prstClr val="black"/>
                </a:solidFill>
                <a:latin typeface="Arial Black" panose="020B0A04020102020204"/>
                <a:ea typeface="微软雅黑"/>
                <a:cs typeface="Times New Roman" pitchFamily="18" charset="0"/>
              </a:rPr>
              <a:t/>
            </a:r>
            <a:br>
              <a:rPr lang="zh-CN" altLang="en-US" sz="2600" dirty="0">
                <a:solidFill>
                  <a:prstClr val="black"/>
                </a:solidFill>
                <a:latin typeface="Arial Black" panose="020B0A04020102020204"/>
                <a:ea typeface="微软雅黑"/>
                <a:cs typeface="Times New Roman" pitchFamily="18" charset="0"/>
              </a:rPr>
            </a:br>
            <a:r>
              <a:rPr lang="zh-CN" altLang="en-US" sz="2600" dirty="0">
                <a:solidFill>
                  <a:prstClr val="black"/>
                </a:solidFill>
                <a:latin typeface="宋体" pitchFamily="2" charset="-122"/>
                <a:ea typeface="微软雅黑"/>
              </a:rPr>
              <a:t>综合责任即把社会责任视为企业对社会承担的综合责任。</a:t>
            </a:r>
            <a:r>
              <a:rPr lang="zh-CN" altLang="en-US" sz="2600" dirty="0">
                <a:solidFill>
                  <a:prstClr val="black"/>
                </a:solidFill>
                <a:latin typeface="Arial Black" panose="020B0A04020102020204"/>
                <a:ea typeface="微软雅黑"/>
                <a:cs typeface="Times New Roman" pitchFamily="18" charset="0"/>
              </a:rPr>
              <a:t/>
            </a:r>
            <a:br>
              <a:rPr lang="zh-CN" altLang="en-US" sz="2600" dirty="0">
                <a:solidFill>
                  <a:prstClr val="black"/>
                </a:solidFill>
                <a:latin typeface="Arial Black" panose="020B0A04020102020204"/>
                <a:ea typeface="微软雅黑"/>
                <a:cs typeface="Times New Roman" pitchFamily="18" charset="0"/>
              </a:rPr>
            </a:br>
            <a:r>
              <a:rPr lang="zh-CN" altLang="en-US" sz="2600" dirty="0">
                <a:solidFill>
                  <a:prstClr val="black"/>
                </a:solidFill>
                <a:latin typeface="宋体" pitchFamily="2" charset="-122"/>
                <a:ea typeface="微软雅黑"/>
              </a:rPr>
              <a:t>评价：</a:t>
            </a:r>
            <a:r>
              <a:rPr lang="en-US" altLang="zh-CN" sz="2600" dirty="0">
                <a:solidFill>
                  <a:prstClr val="black"/>
                </a:solidFill>
                <a:latin typeface="宋体" pitchFamily="2" charset="-122"/>
                <a:ea typeface="微软雅黑"/>
              </a:rPr>
              <a:t/>
            </a:r>
            <a:br>
              <a:rPr lang="en-US" altLang="zh-CN" sz="2600" dirty="0">
                <a:solidFill>
                  <a:prstClr val="black"/>
                </a:solidFill>
                <a:latin typeface="宋体" pitchFamily="2" charset="-122"/>
                <a:ea typeface="微软雅黑"/>
              </a:rPr>
            </a:br>
            <a:r>
              <a:rPr lang="en-US" altLang="zh-CN" sz="2600" dirty="0">
                <a:solidFill>
                  <a:prstClr val="black"/>
                </a:solidFill>
                <a:latin typeface="Times New Roman" pitchFamily="18" charset="0"/>
                <a:ea typeface="微软雅黑"/>
              </a:rPr>
              <a:t>——</a:t>
            </a:r>
            <a:r>
              <a:rPr lang="zh-CN" altLang="en-US" sz="2600" dirty="0">
                <a:solidFill>
                  <a:prstClr val="black"/>
                </a:solidFill>
                <a:latin typeface="宋体" pitchFamily="2" charset="-122"/>
                <a:ea typeface="微软雅黑"/>
              </a:rPr>
              <a:t>从历史角度考察，企业社会责任是针对传统企业责任提出的另一种企业责任。</a:t>
            </a:r>
            <a:r>
              <a:rPr lang="zh-CN" altLang="en-US" sz="2600" dirty="0">
                <a:solidFill>
                  <a:prstClr val="black"/>
                </a:solidFill>
                <a:latin typeface="Arial Black" panose="020B0A04020102020204"/>
                <a:ea typeface="微软雅黑"/>
                <a:cs typeface="Times New Roman" pitchFamily="18" charset="0"/>
              </a:rPr>
              <a:t/>
            </a:r>
            <a:br>
              <a:rPr lang="zh-CN" altLang="en-US" sz="2600" dirty="0">
                <a:solidFill>
                  <a:prstClr val="black"/>
                </a:solidFill>
                <a:latin typeface="Arial Black" panose="020B0A04020102020204"/>
                <a:ea typeface="微软雅黑"/>
                <a:cs typeface="Times New Roman" pitchFamily="18" charset="0"/>
              </a:rPr>
            </a:br>
            <a:r>
              <a:rPr lang="en-US" altLang="zh-CN" sz="2600" dirty="0">
                <a:solidFill>
                  <a:prstClr val="black"/>
                </a:solidFill>
                <a:latin typeface="Times New Roman" pitchFamily="18" charset="0"/>
                <a:ea typeface="微软雅黑"/>
              </a:rPr>
              <a:t>——</a:t>
            </a:r>
            <a:r>
              <a:rPr lang="zh-CN" altLang="en-US" sz="2600" dirty="0">
                <a:solidFill>
                  <a:prstClr val="black"/>
                </a:solidFill>
                <a:latin typeface="宋体" pitchFamily="2" charset="-122"/>
                <a:ea typeface="微软雅黑"/>
              </a:rPr>
              <a:t>独立责任说的最大好处是能引起人们对社会责任的重视，最大的问题是割裂开来看问题，不能完整地理解社会对企业的期望。</a:t>
            </a:r>
            <a:r>
              <a:rPr lang="zh-CN" altLang="en-US" sz="2600" dirty="0">
                <a:solidFill>
                  <a:prstClr val="black"/>
                </a:solidFill>
                <a:latin typeface="Arial Black" panose="020B0A04020102020204"/>
                <a:ea typeface="微软雅黑"/>
                <a:cs typeface="Times New Roman" pitchFamily="18" charset="0"/>
              </a:rPr>
              <a:t/>
            </a:r>
            <a:br>
              <a:rPr lang="zh-CN" altLang="en-US" sz="2600" dirty="0">
                <a:solidFill>
                  <a:prstClr val="black"/>
                </a:solidFill>
                <a:latin typeface="Arial Black" panose="020B0A04020102020204"/>
                <a:ea typeface="微软雅黑"/>
                <a:cs typeface="Times New Roman" pitchFamily="18" charset="0"/>
              </a:rPr>
            </a:br>
            <a:r>
              <a:rPr lang="en-US" altLang="zh-CN" sz="2600" dirty="0">
                <a:solidFill>
                  <a:prstClr val="black"/>
                </a:solidFill>
                <a:latin typeface="Times New Roman" pitchFamily="18" charset="0"/>
                <a:ea typeface="微软雅黑"/>
              </a:rPr>
              <a:t>——</a:t>
            </a:r>
            <a:r>
              <a:rPr lang="zh-CN" altLang="en-US" sz="2600" dirty="0">
                <a:solidFill>
                  <a:prstClr val="black"/>
                </a:solidFill>
                <a:latin typeface="宋体" pitchFamily="2" charset="-122"/>
                <a:ea typeface="微软雅黑"/>
              </a:rPr>
              <a:t>经济责任也是社会对企业的期望所在，追求利润和承担社会责任是不矛盾的。</a:t>
            </a:r>
            <a:r>
              <a:rPr lang="zh-CN" altLang="en-US" sz="2600" dirty="0">
                <a:solidFill>
                  <a:prstClr val="black"/>
                </a:solidFill>
                <a:latin typeface="Arial Black" panose="020B0A04020102020204"/>
                <a:ea typeface="微软雅黑"/>
                <a:cs typeface="Times New Roman" pitchFamily="18" charset="0"/>
              </a:rPr>
              <a:t/>
            </a:r>
            <a:br>
              <a:rPr lang="zh-CN" altLang="en-US" sz="2600" dirty="0">
                <a:solidFill>
                  <a:prstClr val="black"/>
                </a:solidFill>
                <a:latin typeface="Arial Black" panose="020B0A04020102020204"/>
                <a:ea typeface="微软雅黑"/>
                <a:cs typeface="Times New Roman" pitchFamily="18" charset="0"/>
              </a:rPr>
            </a:br>
            <a:r>
              <a:rPr lang="en-US" altLang="zh-CN" sz="2600" dirty="0">
                <a:solidFill>
                  <a:prstClr val="black"/>
                </a:solidFill>
                <a:latin typeface="Times New Roman" pitchFamily="18" charset="0"/>
                <a:ea typeface="微软雅黑"/>
              </a:rPr>
              <a:t>——</a:t>
            </a:r>
            <a:r>
              <a:rPr lang="zh-CN" altLang="en-US" sz="2600" dirty="0">
                <a:solidFill>
                  <a:prstClr val="black"/>
                </a:solidFill>
                <a:latin typeface="宋体" pitchFamily="2" charset="-122"/>
                <a:ea typeface="微软雅黑"/>
              </a:rPr>
              <a:t>独立责任说和综合责任说的差别只是形式上的。</a:t>
            </a:r>
          </a:p>
        </p:txBody>
      </p:sp>
      <p:sp>
        <p:nvSpPr>
          <p:cNvPr id="4" name="Rectangle 2"/>
          <p:cNvSpPr txBox="1">
            <a:spLocks noChangeArrowheads="1"/>
          </p:cNvSpPr>
          <p:nvPr/>
        </p:nvSpPr>
        <p:spPr>
          <a:xfrm>
            <a:off x="1386113" y="1295400"/>
            <a:ext cx="8940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CN" dirty="0" smtClean="0"/>
              <a:t>2</a:t>
            </a:r>
            <a:r>
              <a:rPr lang="zh-CN" altLang="en-US" dirty="0" smtClean="0"/>
              <a:t>、独立责任还是综合责任</a:t>
            </a:r>
            <a:endParaRPr lang="zh-CN" altLang="en-US" dirty="0"/>
          </a:p>
        </p:txBody>
      </p:sp>
    </p:spTree>
    <p:extLst>
      <p:ext uri="{BB962C8B-B14F-4D97-AF65-F5344CB8AC3E}">
        <p14:creationId xmlns:p14="http://schemas.microsoft.com/office/powerpoint/2010/main" val="3317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3600" smtClean="0"/>
              <a:t>万科“捐款门”事件</a:t>
            </a:r>
            <a:endParaRPr lang="en-US" altLang="zh-CN" sz="3600" smtClean="0"/>
          </a:p>
          <a:p>
            <a:pPr>
              <a:lnSpc>
                <a:spcPct val="80000"/>
              </a:lnSpc>
            </a:pPr>
            <a:r>
              <a:rPr lang="zh-CN" altLang="en-US" sz="3600" smtClean="0"/>
              <a:t>巨人网络游戏</a:t>
            </a:r>
          </a:p>
          <a:p>
            <a:pPr>
              <a:lnSpc>
                <a:spcPct val="80000"/>
              </a:lnSpc>
            </a:pPr>
            <a:endParaRPr lang="zh-CN" altLang="en-US" sz="4800" smtClean="0"/>
          </a:p>
          <a:p>
            <a:pPr lvl="1">
              <a:lnSpc>
                <a:spcPct val="80000"/>
              </a:lnSpc>
            </a:pPr>
            <a:r>
              <a:rPr lang="zh-CN" altLang="en-US" sz="3200" smtClean="0"/>
              <a:t>1.企业有社会责任吗？为什么？</a:t>
            </a:r>
          </a:p>
          <a:p>
            <a:pPr lvl="1">
              <a:lnSpc>
                <a:spcPct val="80000"/>
              </a:lnSpc>
            </a:pPr>
            <a:r>
              <a:rPr lang="zh-CN" altLang="en-US" sz="3200" smtClean="0"/>
              <a:t>2.你认为企业的社会责任包括哪些内容？</a:t>
            </a:r>
            <a:endParaRPr lang="zh-CN" altLang="en-US" sz="3200" dirty="0" smtClean="0"/>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smtClean="0"/>
              <a:t>案例分析</a:t>
            </a:r>
          </a:p>
        </p:txBody>
      </p:sp>
    </p:spTree>
    <p:extLst>
      <p:ext uri="{BB962C8B-B14F-4D97-AF65-F5344CB8AC3E}">
        <p14:creationId xmlns:p14="http://schemas.microsoft.com/office/powerpoint/2010/main" val="1984716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11200" y="838200"/>
            <a:ext cx="8229600" cy="1143000"/>
          </a:xfrm>
        </p:spPr>
        <p:txBody>
          <a:bodyPr>
            <a:normAutofit/>
          </a:bodyPr>
          <a:lstStyle/>
          <a:p>
            <a:r>
              <a:rPr lang="en-US" altLang="zh-CN" sz="3200" dirty="0"/>
              <a:t>3</a:t>
            </a:r>
            <a:r>
              <a:rPr lang="zh-CN" altLang="en-US" sz="3200" dirty="0"/>
              <a:t>、公益责任还是道德责任</a:t>
            </a:r>
          </a:p>
        </p:txBody>
      </p:sp>
      <p:pic>
        <p:nvPicPr>
          <p:cNvPr id="34820" name="Picture 4" descr="BD1045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5601" y="457200"/>
            <a:ext cx="2410884"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70858" y="2487136"/>
            <a:ext cx="9580185" cy="2677656"/>
          </a:xfrm>
          <a:prstGeom prst="rect">
            <a:avLst/>
          </a:prstGeom>
        </p:spPr>
        <p:txBody>
          <a:bodyPr wrap="square">
            <a:spAutoFit/>
          </a:bodyPr>
          <a:lstStyle/>
          <a:p>
            <a:pPr>
              <a:buFont typeface="Wingdings" pitchFamily="2" charset="2"/>
              <a:buNone/>
            </a:pPr>
            <a:r>
              <a:rPr lang="zh-CN" altLang="en-US" sz="2800" dirty="0"/>
              <a:t>公益责任论：认为企业社会责任就是要求企业协助政府解决社会问题或支持公益事业，如增加就业、环境保护、资源循环利用、缩小贫富差距、支持文化教育、福利事业等</a:t>
            </a:r>
            <a:r>
              <a:rPr lang="zh-CN" altLang="en-US" sz="2800" dirty="0" smtClean="0"/>
              <a:t>。</a:t>
            </a:r>
            <a:endParaRPr lang="en-US" altLang="zh-CN" sz="2800" dirty="0" smtClean="0"/>
          </a:p>
          <a:p>
            <a:pPr>
              <a:buFont typeface="Wingdings" pitchFamily="2" charset="2"/>
              <a:buNone/>
            </a:pPr>
            <a:endParaRPr lang="zh-CN" altLang="en-US" sz="2800" dirty="0"/>
          </a:p>
          <a:p>
            <a:pPr>
              <a:buFont typeface="Wingdings" pitchFamily="2" charset="2"/>
              <a:buNone/>
            </a:pPr>
            <a:r>
              <a:rPr lang="zh-CN" altLang="en-US" sz="2800" dirty="0">
                <a:latin typeface="宋体" pitchFamily="2" charset="-122"/>
              </a:rPr>
              <a:t>理由：①谁引起问题谁解决；②企业也是</a:t>
            </a:r>
            <a:r>
              <a:rPr lang="zh-CN" altLang="en-US" sz="2800" dirty="0">
                <a:latin typeface="Times New Roman" pitchFamily="18" charset="0"/>
              </a:rPr>
              <a:t>“</a:t>
            </a:r>
            <a:r>
              <a:rPr lang="zh-CN" altLang="en-US" sz="2800" dirty="0">
                <a:latin typeface="宋体" pitchFamily="2" charset="-122"/>
              </a:rPr>
              <a:t>公民</a:t>
            </a:r>
            <a:r>
              <a:rPr lang="zh-CN" altLang="en-US" sz="2800" dirty="0">
                <a:latin typeface="Times New Roman" pitchFamily="18" charset="0"/>
              </a:rPr>
              <a:t>”</a:t>
            </a:r>
            <a:r>
              <a:rPr lang="zh-CN" altLang="en-US" sz="2800" dirty="0">
                <a:latin typeface="宋体" pitchFamily="2" charset="-122"/>
              </a:rPr>
              <a:t>，有责任参与解决超过自身经营范围的社会问题。</a:t>
            </a:r>
            <a:r>
              <a:rPr lang="zh-CN" altLang="en-US" sz="2800" dirty="0"/>
              <a:t> </a:t>
            </a:r>
          </a:p>
        </p:txBody>
      </p:sp>
    </p:spTree>
    <p:extLst>
      <p:ext uri="{BB962C8B-B14F-4D97-AF65-F5344CB8AC3E}">
        <p14:creationId xmlns:p14="http://schemas.microsoft.com/office/powerpoint/2010/main" val="2048297710"/>
      </p:ext>
    </p:extLst>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990600"/>
            <a:ext cx="9425517" cy="914400"/>
          </a:xfrm>
        </p:spPr>
        <p:txBody>
          <a:bodyPr>
            <a:normAutofit/>
          </a:bodyPr>
          <a:lstStyle/>
          <a:p>
            <a:r>
              <a:rPr lang="zh-CN" altLang="en-US" sz="3200" dirty="0" smtClean="0"/>
              <a:t>罗宾斯的社会责任与社会义务</a:t>
            </a:r>
          </a:p>
        </p:txBody>
      </p:sp>
      <p:pic>
        <p:nvPicPr>
          <p:cNvPr id="35844" name="Picture 4" descr="PH02138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609600"/>
            <a:ext cx="1407584"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01486" y="2209800"/>
            <a:ext cx="8331200" cy="3194721"/>
          </a:xfrm>
          <a:prstGeom prst="rect">
            <a:avLst/>
          </a:prstGeom>
        </p:spPr>
        <p:txBody>
          <a:bodyPr wrap="square">
            <a:spAutoFit/>
          </a:bodyPr>
          <a:lstStyle/>
          <a:p>
            <a:pPr algn="just">
              <a:lnSpc>
                <a:spcPct val="90000"/>
              </a:lnSpc>
            </a:pPr>
            <a:r>
              <a:rPr lang="zh-CN" altLang="en-US" sz="2800" dirty="0"/>
              <a:t>认为一个企业只要履行了经济和法律责任，就算履行了社会义务，而社会责任则在社会义务的基础上加了一个道德责任，促使人们从事使社会变得更美好的事情，而不做那些有损于社会的</a:t>
            </a:r>
            <a:r>
              <a:rPr lang="zh-CN" altLang="en-US" sz="2800" dirty="0" smtClean="0"/>
              <a:t>事情</a:t>
            </a:r>
            <a:endParaRPr lang="en-US" altLang="zh-CN" sz="2800" dirty="0" smtClean="0"/>
          </a:p>
          <a:p>
            <a:pPr algn="just">
              <a:lnSpc>
                <a:spcPct val="90000"/>
              </a:lnSpc>
            </a:pPr>
            <a:r>
              <a:rPr lang="zh-CN" altLang="en-US" sz="2800" dirty="0" smtClean="0"/>
              <a:t>。</a:t>
            </a:r>
            <a:endParaRPr lang="zh-CN" altLang="en-US" sz="2800" dirty="0"/>
          </a:p>
          <a:p>
            <a:pPr>
              <a:lnSpc>
                <a:spcPct val="90000"/>
              </a:lnSpc>
            </a:pPr>
            <a:r>
              <a:rPr lang="zh-CN" altLang="en-US" sz="2800" dirty="0">
                <a:latin typeface="宋体" pitchFamily="2" charset="-122"/>
              </a:rPr>
              <a:t>慈善责任可以包含在道德责任之中，是较高层次的道德责任，因为，它要求企业付出人力、财力、物力，从事额外的对社会、对他人有益的事情。</a:t>
            </a:r>
            <a:r>
              <a:rPr lang="zh-CN" altLang="en-US" sz="2800" dirty="0"/>
              <a:t> </a:t>
            </a:r>
          </a:p>
        </p:txBody>
      </p:sp>
    </p:spTree>
    <p:extLst>
      <p:ext uri="{BB962C8B-B14F-4D97-AF65-F5344CB8AC3E}">
        <p14:creationId xmlns:p14="http://schemas.microsoft.com/office/powerpoint/2010/main" val="1832060779"/>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19201" y="838200"/>
            <a:ext cx="7802033" cy="1295400"/>
          </a:xfrm>
        </p:spPr>
        <p:txBody>
          <a:bodyPr>
            <a:normAutofit/>
          </a:bodyPr>
          <a:lstStyle/>
          <a:p>
            <a:r>
              <a:rPr lang="zh-CN" altLang="en-US" sz="4000" dirty="0" smtClean="0">
                <a:solidFill>
                  <a:srgbClr val="FF3300"/>
                </a:solidFill>
              </a:rPr>
              <a:t>企业社会责任的理解：</a:t>
            </a:r>
          </a:p>
        </p:txBody>
      </p:sp>
      <p:pic>
        <p:nvPicPr>
          <p:cNvPr id="36868" name="Picture 4" descr="BD0682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5200" y="838200"/>
            <a:ext cx="20595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19199" y="2690336"/>
            <a:ext cx="9216571" cy="3539430"/>
          </a:xfrm>
          <a:prstGeom prst="rect">
            <a:avLst/>
          </a:prstGeom>
        </p:spPr>
        <p:txBody>
          <a:bodyPr wrap="square">
            <a:spAutoFit/>
          </a:bodyPr>
          <a:lstStyle/>
          <a:p>
            <a:pPr algn="just"/>
            <a:r>
              <a:rPr lang="zh-CN" altLang="en-US" sz="3200" dirty="0">
                <a:solidFill>
                  <a:schemeClr val="tx2"/>
                </a:solidFill>
              </a:rPr>
              <a:t>（</a:t>
            </a:r>
            <a:r>
              <a:rPr lang="en-US" altLang="zh-CN" sz="3200" dirty="0">
                <a:solidFill>
                  <a:schemeClr val="tx2"/>
                </a:solidFill>
              </a:rPr>
              <a:t>1</a:t>
            </a:r>
            <a:r>
              <a:rPr lang="zh-CN" altLang="en-US" sz="3200" dirty="0">
                <a:solidFill>
                  <a:schemeClr val="tx2"/>
                </a:solidFill>
              </a:rPr>
              <a:t>）企业社会责任是社会对企业的期望，必须从社会角度而不是从企业角度理解它。</a:t>
            </a:r>
          </a:p>
          <a:p>
            <a:pPr algn="just"/>
            <a:r>
              <a:rPr lang="zh-CN" altLang="en-US" sz="3200" dirty="0">
                <a:solidFill>
                  <a:schemeClr val="tx2"/>
                </a:solidFill>
              </a:rPr>
              <a:t>（</a:t>
            </a:r>
            <a:r>
              <a:rPr lang="en-US" altLang="zh-CN" sz="3200" dirty="0">
                <a:solidFill>
                  <a:schemeClr val="tx2"/>
                </a:solidFill>
              </a:rPr>
              <a:t>2</a:t>
            </a:r>
            <a:r>
              <a:rPr lang="zh-CN" altLang="en-US" sz="3200" dirty="0">
                <a:solidFill>
                  <a:schemeClr val="tx2"/>
                </a:solidFill>
              </a:rPr>
              <a:t>）从内容上，综合责任说与独立责任说是一致的，但从形式上，综合说有助于完整地反映社会的期望。</a:t>
            </a:r>
          </a:p>
          <a:p>
            <a:pPr algn="just"/>
            <a:r>
              <a:rPr lang="zh-CN" altLang="en-US" sz="3200" dirty="0">
                <a:solidFill>
                  <a:schemeClr val="tx2"/>
                </a:solidFill>
              </a:rPr>
              <a:t>（</a:t>
            </a:r>
            <a:r>
              <a:rPr lang="en-US" altLang="zh-CN" sz="3200" dirty="0">
                <a:solidFill>
                  <a:schemeClr val="tx2"/>
                </a:solidFill>
              </a:rPr>
              <a:t>3</a:t>
            </a:r>
            <a:r>
              <a:rPr lang="zh-CN" altLang="en-US" sz="3200" dirty="0">
                <a:solidFill>
                  <a:schemeClr val="tx2"/>
                </a:solidFill>
              </a:rPr>
              <a:t>）经济、法律以外的责任不是公益责任，而是道德责任。</a:t>
            </a:r>
          </a:p>
        </p:txBody>
      </p:sp>
    </p:spTree>
    <p:extLst>
      <p:ext uri="{BB962C8B-B14F-4D97-AF65-F5344CB8AC3E}">
        <p14:creationId xmlns:p14="http://schemas.microsoft.com/office/powerpoint/2010/main" val="3029010430"/>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4417" y="620713"/>
            <a:ext cx="10972800" cy="863600"/>
          </a:xfrm>
        </p:spPr>
        <p:txBody>
          <a:bodyPr>
            <a:normAutofit/>
          </a:bodyPr>
          <a:lstStyle/>
          <a:p>
            <a:r>
              <a:rPr lang="zh-CN" altLang="en-US" sz="3600" dirty="0" smtClean="0"/>
              <a:t>企业社会责任要素</a:t>
            </a:r>
          </a:p>
        </p:txBody>
      </p:sp>
      <p:sp>
        <p:nvSpPr>
          <p:cNvPr id="38915" name="Rectangle 3"/>
          <p:cNvSpPr>
            <a:spLocks noGrp="1" noChangeArrowheads="1"/>
          </p:cNvSpPr>
          <p:nvPr>
            <p:ph type="body" idx="1"/>
          </p:nvPr>
        </p:nvSpPr>
        <p:spPr>
          <a:xfrm>
            <a:off x="814917" y="2205039"/>
            <a:ext cx="10581216" cy="3927475"/>
          </a:xfrm>
        </p:spPr>
        <p:txBody>
          <a:bodyPr>
            <a:normAutofit/>
          </a:bodyPr>
          <a:lstStyle/>
          <a:p>
            <a:pPr>
              <a:buFont typeface="Wingdings" pitchFamily="2" charset="2"/>
              <a:buNone/>
            </a:pPr>
            <a:r>
              <a:rPr lang="zh-CN" altLang="en-US" dirty="0" smtClean="0"/>
              <a:t>（</a:t>
            </a:r>
            <a:r>
              <a:rPr lang="en-US" altLang="zh-CN" dirty="0" smtClean="0"/>
              <a:t>1</a:t>
            </a:r>
            <a:r>
              <a:rPr lang="zh-CN" altLang="en-US" dirty="0" smtClean="0"/>
              <a:t>）企业社会责任的主体是企业；</a:t>
            </a:r>
          </a:p>
          <a:p>
            <a:pPr>
              <a:buFont typeface="Wingdings" pitchFamily="2" charset="2"/>
              <a:buNone/>
            </a:pPr>
            <a:r>
              <a:rPr lang="zh-CN" altLang="en-US" dirty="0" smtClean="0"/>
              <a:t>（</a:t>
            </a:r>
            <a:r>
              <a:rPr lang="en-US" altLang="zh-CN" dirty="0" smtClean="0"/>
              <a:t>2</a:t>
            </a:r>
            <a:r>
              <a:rPr lang="zh-CN" altLang="en-US" dirty="0" smtClean="0"/>
              <a:t>）企业社会责任的对象是利益相关者；</a:t>
            </a:r>
          </a:p>
          <a:p>
            <a:pPr>
              <a:buFont typeface="Wingdings" pitchFamily="2" charset="2"/>
              <a:buNone/>
            </a:pPr>
            <a:r>
              <a:rPr lang="zh-CN" altLang="en-US" dirty="0" smtClean="0"/>
              <a:t>（</a:t>
            </a:r>
            <a:r>
              <a:rPr lang="en-US" altLang="zh-CN" dirty="0" smtClean="0"/>
              <a:t>3</a:t>
            </a:r>
            <a:r>
              <a:rPr lang="zh-CN" altLang="en-US" dirty="0" smtClean="0"/>
              <a:t>）核心是合乎道德地对待利益相关者；</a:t>
            </a:r>
          </a:p>
          <a:p>
            <a:pPr>
              <a:buFont typeface="Wingdings" pitchFamily="2" charset="2"/>
              <a:buNone/>
            </a:pPr>
            <a:r>
              <a:rPr lang="zh-CN" altLang="en-US" dirty="0" smtClean="0"/>
              <a:t>（</a:t>
            </a:r>
            <a:r>
              <a:rPr lang="en-US" altLang="zh-CN" dirty="0" smtClean="0"/>
              <a:t>4</a:t>
            </a:r>
            <a:r>
              <a:rPr lang="zh-CN" altLang="en-US" dirty="0" smtClean="0"/>
              <a:t>）企业社会责任的目的是维护和增进利益相关者的正当权益，从而造福于社会。 </a:t>
            </a:r>
          </a:p>
        </p:txBody>
      </p:sp>
    </p:spTree>
    <p:extLst>
      <p:ext uri="{BB962C8B-B14F-4D97-AF65-F5344CB8AC3E}">
        <p14:creationId xmlns:p14="http://schemas.microsoft.com/office/powerpoint/2010/main" val="134186241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eaLnBrk="1" hangingPunct="1"/>
            <a:r>
              <a:rPr lang="zh-CN" altLang="en-US" sz="4000" dirty="0" smtClean="0">
                <a:solidFill>
                  <a:schemeClr val="tx1"/>
                </a:solidFill>
              </a:rPr>
              <a:t>四、企业社会责任的基本问题</a:t>
            </a:r>
          </a:p>
        </p:txBody>
      </p:sp>
      <p:sp>
        <p:nvSpPr>
          <p:cNvPr id="94211" name="矩形 1"/>
          <p:cNvSpPr>
            <a:spLocks noChangeArrowheads="1"/>
          </p:cNvSpPr>
          <p:nvPr/>
        </p:nvSpPr>
        <p:spPr bwMode="auto">
          <a:xfrm>
            <a:off x="565968" y="1854200"/>
            <a:ext cx="109055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just">
              <a:buFont typeface="Wingdings" pitchFamily="2" charset="2"/>
              <a:buChar char="l"/>
            </a:pPr>
            <a:r>
              <a:rPr lang="zh-CN" altLang="en-US" sz="3200" b="1" dirty="0">
                <a:latin typeface="Times New Roman" pitchFamily="18" charset="0"/>
              </a:rPr>
              <a:t>企业社会责任的主体</a:t>
            </a:r>
            <a:r>
              <a:rPr lang="en-US" altLang="zh-CN" sz="3200" b="1" dirty="0">
                <a:latin typeface="Times New Roman" pitchFamily="18" charset="0"/>
              </a:rPr>
              <a:t>——</a:t>
            </a:r>
            <a:r>
              <a:rPr lang="zh-CN" altLang="en-US" sz="3200" b="1" dirty="0">
                <a:latin typeface="Times New Roman" pitchFamily="18" charset="0"/>
              </a:rPr>
              <a:t>谁负责</a:t>
            </a:r>
            <a:endParaRPr lang="en-US" altLang="zh-CN" sz="3200" b="1" dirty="0">
              <a:latin typeface="Times New Roman" pitchFamily="18" charset="0"/>
            </a:endParaRPr>
          </a:p>
          <a:p>
            <a:pPr marL="457200" indent="-457200" algn="just">
              <a:buFont typeface="Wingdings" pitchFamily="2" charset="2"/>
              <a:buChar char="l"/>
            </a:pPr>
            <a:r>
              <a:rPr lang="zh-CN" altLang="en-US" sz="3200" dirty="0"/>
              <a:t>企业，包括企业所有成员，尤其是经营者履行社会责任。</a:t>
            </a:r>
            <a:endParaRPr lang="en-US" altLang="zh-CN" sz="3200" dirty="0"/>
          </a:p>
          <a:p>
            <a:pPr marL="457200" indent="-457200" algn="just">
              <a:buFont typeface="Wingdings" pitchFamily="2" charset="2"/>
              <a:buChar char="l"/>
            </a:pPr>
            <a:endParaRPr lang="en-US" altLang="zh-CN" sz="3200" b="1" dirty="0">
              <a:latin typeface="Times New Roman" pitchFamily="18" charset="0"/>
            </a:endParaRPr>
          </a:p>
          <a:p>
            <a:pPr marL="457200" indent="-457200" algn="just">
              <a:buFont typeface="Wingdings" pitchFamily="2" charset="2"/>
              <a:buChar char="l"/>
            </a:pPr>
            <a:r>
              <a:rPr lang="zh-CN" altLang="en-US" sz="3200" b="1" dirty="0">
                <a:latin typeface="Times New Roman" pitchFamily="18" charset="0"/>
              </a:rPr>
              <a:t>企业社会责任的对象</a:t>
            </a:r>
            <a:r>
              <a:rPr lang="en-US" altLang="zh-CN" sz="3200" b="1" dirty="0">
                <a:latin typeface="Times New Roman" pitchFamily="18" charset="0"/>
              </a:rPr>
              <a:t>——</a:t>
            </a:r>
            <a:r>
              <a:rPr lang="zh-CN" altLang="en-US" sz="3200" b="1" dirty="0">
                <a:latin typeface="Times New Roman" pitchFamily="18" charset="0"/>
              </a:rPr>
              <a:t>对谁负责</a:t>
            </a:r>
            <a:endParaRPr lang="en-US" altLang="zh-CN" sz="3200" b="1" dirty="0">
              <a:latin typeface="Times New Roman" pitchFamily="18" charset="0"/>
            </a:endParaRPr>
          </a:p>
          <a:p>
            <a:r>
              <a:rPr lang="zh-CN" altLang="en-US" sz="3200" dirty="0"/>
              <a:t>所有者？</a:t>
            </a:r>
            <a:endParaRPr lang="en-US" altLang="zh-CN" sz="3200" dirty="0"/>
          </a:p>
          <a:p>
            <a:r>
              <a:rPr lang="zh-CN" altLang="en-US" sz="3200" dirty="0"/>
              <a:t>社区？</a:t>
            </a:r>
            <a:endParaRPr lang="en-US" altLang="zh-CN" sz="3200" dirty="0"/>
          </a:p>
          <a:p>
            <a:r>
              <a:rPr lang="zh-CN" altLang="en-US" sz="3200" dirty="0"/>
              <a:t>利益相关者？</a:t>
            </a:r>
          </a:p>
          <a:p>
            <a:pPr marL="457200" indent="-457200" algn="just">
              <a:buFont typeface="Wingdings" pitchFamily="2" charset="2"/>
              <a:buChar char="l"/>
            </a:pPr>
            <a:endParaRPr lang="en-US" altLang="zh-CN" sz="3200" b="1" dirty="0">
              <a:latin typeface="Times New Roman" pitchFamily="18" charset="0"/>
            </a:endParaRPr>
          </a:p>
          <a:p>
            <a:pPr marL="457200" indent="-457200" algn="just">
              <a:buFont typeface="Wingdings" pitchFamily="2" charset="2"/>
              <a:buChar char="l"/>
            </a:pPr>
            <a:r>
              <a:rPr lang="zh-CN" altLang="en-US" sz="3200" b="1" dirty="0">
                <a:latin typeface="Times New Roman" pitchFamily="18" charset="0"/>
              </a:rPr>
              <a:t>企业社会责任的内容</a:t>
            </a:r>
            <a:r>
              <a:rPr lang="en-US" altLang="zh-CN" sz="3200" b="1" dirty="0">
                <a:latin typeface="Times New Roman" pitchFamily="18" charset="0"/>
              </a:rPr>
              <a:t>——</a:t>
            </a:r>
            <a:r>
              <a:rPr lang="zh-CN" altLang="en-US" sz="3200" b="1" dirty="0">
                <a:latin typeface="Times New Roman" pitchFamily="18" charset="0"/>
              </a:rPr>
              <a:t>负什么责任</a:t>
            </a:r>
            <a:endParaRPr lang="zh-CN" altLang="en-US" sz="3200" dirty="0">
              <a:latin typeface="Tahoma" pitchFamily="34" charset="0"/>
            </a:endParaRPr>
          </a:p>
        </p:txBody>
      </p:sp>
    </p:spTree>
    <p:extLst>
      <p:ext uri="{BB962C8B-B14F-4D97-AF65-F5344CB8AC3E}">
        <p14:creationId xmlns:p14="http://schemas.microsoft.com/office/powerpoint/2010/main" val="302686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3"/>
          <p:cNvGrpSpPr>
            <a:grpSpLocks/>
          </p:cNvGrpSpPr>
          <p:nvPr/>
        </p:nvGrpSpPr>
        <p:grpSpPr bwMode="auto">
          <a:xfrm>
            <a:off x="101600" y="1600200"/>
            <a:ext cx="11684000" cy="4840288"/>
            <a:chOff x="0" y="0"/>
            <a:chExt cx="8280" cy="4836"/>
          </a:xfrm>
        </p:grpSpPr>
        <p:sp>
          <p:nvSpPr>
            <p:cNvPr id="96259" name="AutoShape 4"/>
            <p:cNvSpPr>
              <a:spLocks noChangeAspect="1" noChangeArrowheads="1"/>
            </p:cNvSpPr>
            <p:nvPr/>
          </p:nvSpPr>
          <p:spPr bwMode="auto">
            <a:xfrm>
              <a:off x="0" y="0"/>
              <a:ext cx="8280" cy="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
          <p:nvSpPr>
            <p:cNvPr id="96260" name="AutoShape 5"/>
            <p:cNvSpPr>
              <a:spLocks noChangeArrowheads="1"/>
            </p:cNvSpPr>
            <p:nvPr/>
          </p:nvSpPr>
          <p:spPr bwMode="auto">
            <a:xfrm>
              <a:off x="360" y="1716"/>
              <a:ext cx="7380" cy="936"/>
            </a:xfrm>
            <a:prstGeom prst="flowChartProcess">
              <a:avLst/>
            </a:prstGeom>
            <a:solidFill>
              <a:srgbClr val="FFFFFF"/>
            </a:solidFill>
            <a:ln w="9525">
              <a:solidFill>
                <a:srgbClr val="000000"/>
              </a:solidFill>
              <a:miter lim="800000"/>
              <a:headEnd/>
              <a:tailEnd/>
            </a:ln>
          </p:spPr>
          <p:txBody>
            <a:bodyPr/>
            <a:lstStyle/>
            <a:p>
              <a:endParaRPr lang="zh-CN" altLang="en-US">
                <a:solidFill>
                  <a:srgbClr val="000000"/>
                </a:solidFill>
              </a:endParaRPr>
            </a:p>
          </p:txBody>
        </p:sp>
        <p:sp>
          <p:nvSpPr>
            <p:cNvPr id="96261" name="Rectangle 6"/>
            <p:cNvSpPr>
              <a:spLocks noChangeArrowheads="1"/>
            </p:cNvSpPr>
            <p:nvPr/>
          </p:nvSpPr>
          <p:spPr bwMode="auto">
            <a:xfrm>
              <a:off x="2700" y="312"/>
              <a:ext cx="270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6600CC"/>
                  </a:solidFill>
                  <a:latin typeface="Times New Roman" pitchFamily="18" charset="0"/>
                </a:rPr>
                <a:t>管理者对谁负责</a:t>
              </a:r>
              <a:endParaRPr lang="zh-CN" altLang="en-US" sz="2400">
                <a:solidFill>
                  <a:srgbClr val="6600CC"/>
                </a:solidFill>
                <a:latin typeface="Tahoma" pitchFamily="34" charset="0"/>
              </a:endParaRPr>
            </a:p>
          </p:txBody>
        </p:sp>
        <p:sp>
          <p:nvSpPr>
            <p:cNvPr id="96262" name="Text Box 7"/>
            <p:cNvSpPr txBox="1">
              <a:spLocks noChangeArrowheads="1"/>
            </p:cNvSpPr>
            <p:nvPr/>
          </p:nvSpPr>
          <p:spPr bwMode="auto">
            <a:xfrm>
              <a:off x="360" y="1092"/>
              <a:ext cx="90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更小</a:t>
              </a:r>
              <a:endParaRPr lang="zh-CN" altLang="en-US" sz="2000" b="1">
                <a:solidFill>
                  <a:srgbClr val="6600CC"/>
                </a:solidFill>
                <a:latin typeface="Tahoma" pitchFamily="34" charset="0"/>
              </a:endParaRPr>
            </a:p>
          </p:txBody>
        </p:sp>
        <p:sp>
          <p:nvSpPr>
            <p:cNvPr id="96263" name="Text Box 8"/>
            <p:cNvSpPr txBox="1">
              <a:spLocks noChangeArrowheads="1"/>
            </p:cNvSpPr>
            <p:nvPr/>
          </p:nvSpPr>
          <p:spPr bwMode="auto">
            <a:xfrm>
              <a:off x="3060" y="1092"/>
              <a:ext cx="144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社会责任</a:t>
              </a:r>
              <a:endParaRPr lang="zh-CN" altLang="en-US" sz="2000" b="1">
                <a:solidFill>
                  <a:srgbClr val="6600CC"/>
                </a:solidFill>
                <a:latin typeface="Tahoma" pitchFamily="34" charset="0"/>
              </a:endParaRPr>
            </a:p>
          </p:txBody>
        </p:sp>
        <p:sp>
          <p:nvSpPr>
            <p:cNvPr id="96264" name="Text Box 9"/>
            <p:cNvSpPr txBox="1">
              <a:spLocks noChangeArrowheads="1"/>
            </p:cNvSpPr>
            <p:nvPr/>
          </p:nvSpPr>
          <p:spPr bwMode="auto">
            <a:xfrm>
              <a:off x="6480" y="1092"/>
              <a:ext cx="90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400" b="1">
                  <a:solidFill>
                    <a:srgbClr val="6600CC"/>
                  </a:solidFill>
                  <a:latin typeface="Times New Roman" pitchFamily="18" charset="0"/>
                </a:rPr>
                <a:t>更大</a:t>
              </a:r>
              <a:endParaRPr lang="zh-CN" altLang="en-US" sz="2400" b="1">
                <a:solidFill>
                  <a:srgbClr val="6600CC"/>
                </a:solidFill>
                <a:latin typeface="Tahoma" pitchFamily="34" charset="0"/>
              </a:endParaRPr>
            </a:p>
          </p:txBody>
        </p:sp>
        <p:sp>
          <p:nvSpPr>
            <p:cNvPr id="96265" name="Line 10"/>
            <p:cNvSpPr>
              <a:spLocks noChangeShapeType="1"/>
            </p:cNvSpPr>
            <p:nvPr/>
          </p:nvSpPr>
          <p:spPr bwMode="auto">
            <a:xfrm>
              <a:off x="4500" y="1248"/>
              <a:ext cx="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6" name="Line 11"/>
            <p:cNvSpPr>
              <a:spLocks noChangeShapeType="1"/>
            </p:cNvSpPr>
            <p:nvPr/>
          </p:nvSpPr>
          <p:spPr bwMode="auto">
            <a:xfrm flipH="1">
              <a:off x="1260" y="1248"/>
              <a:ext cx="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7" name="Text Box 12"/>
            <p:cNvSpPr txBox="1">
              <a:spLocks noChangeArrowheads="1"/>
            </p:cNvSpPr>
            <p:nvPr/>
          </p:nvSpPr>
          <p:spPr bwMode="auto">
            <a:xfrm>
              <a:off x="360" y="2964"/>
              <a:ext cx="1800" cy="7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第一阶段：所有者</a:t>
              </a:r>
            </a:p>
            <a:p>
              <a:pPr eaLnBrk="1" hangingPunct="1"/>
              <a:endParaRPr lang="zh-CN" altLang="zh-CN" sz="2000">
                <a:solidFill>
                  <a:srgbClr val="6600CC"/>
                </a:solidFill>
                <a:latin typeface="Tahoma" pitchFamily="34" charset="0"/>
              </a:endParaRPr>
            </a:p>
          </p:txBody>
        </p:sp>
        <p:sp>
          <p:nvSpPr>
            <p:cNvPr id="96268" name="Text Box 13"/>
            <p:cNvSpPr txBox="1">
              <a:spLocks noChangeArrowheads="1"/>
            </p:cNvSpPr>
            <p:nvPr/>
          </p:nvSpPr>
          <p:spPr bwMode="auto">
            <a:xfrm>
              <a:off x="2340" y="2964"/>
              <a:ext cx="1260" cy="7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第二阶段：雇员</a:t>
              </a:r>
            </a:p>
            <a:p>
              <a:pPr eaLnBrk="1" hangingPunct="1"/>
              <a:endParaRPr lang="zh-CN" altLang="zh-CN" sz="2400" b="1">
                <a:solidFill>
                  <a:srgbClr val="6600CC"/>
                </a:solidFill>
                <a:latin typeface="Tahoma" pitchFamily="34" charset="0"/>
              </a:endParaRPr>
            </a:p>
          </p:txBody>
        </p:sp>
        <p:sp>
          <p:nvSpPr>
            <p:cNvPr id="96269" name="Text Box 14"/>
            <p:cNvSpPr txBox="1">
              <a:spLocks noChangeArrowheads="1"/>
            </p:cNvSpPr>
            <p:nvPr/>
          </p:nvSpPr>
          <p:spPr bwMode="auto">
            <a:xfrm>
              <a:off x="3780" y="2964"/>
              <a:ext cx="2340" cy="7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第三阶段：具体环境中各种成分</a:t>
              </a:r>
            </a:p>
            <a:p>
              <a:pPr eaLnBrk="1" hangingPunct="1"/>
              <a:endParaRPr lang="zh-CN" altLang="zh-CN" sz="2400" b="1">
                <a:solidFill>
                  <a:srgbClr val="6600CC"/>
                </a:solidFill>
                <a:latin typeface="Tahoma" pitchFamily="34" charset="0"/>
              </a:endParaRPr>
            </a:p>
          </p:txBody>
        </p:sp>
        <p:sp>
          <p:nvSpPr>
            <p:cNvPr id="96270" name="Text Box 15"/>
            <p:cNvSpPr txBox="1">
              <a:spLocks noChangeArrowheads="1"/>
            </p:cNvSpPr>
            <p:nvPr/>
          </p:nvSpPr>
          <p:spPr bwMode="auto">
            <a:xfrm>
              <a:off x="6300" y="2964"/>
              <a:ext cx="1440" cy="7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2000" b="1">
                  <a:solidFill>
                    <a:srgbClr val="6600CC"/>
                  </a:solidFill>
                  <a:latin typeface="Times New Roman" pitchFamily="18" charset="0"/>
                </a:rPr>
                <a:t>第四阶段：</a:t>
              </a:r>
            </a:p>
            <a:p>
              <a:pPr algn="just" eaLnBrk="1" hangingPunct="1"/>
              <a:r>
                <a:rPr lang="zh-CN" altLang="en-US" sz="2000" b="1">
                  <a:solidFill>
                    <a:srgbClr val="6600CC"/>
                  </a:solidFill>
                  <a:latin typeface="Times New Roman" pitchFamily="18" charset="0"/>
                </a:rPr>
                <a:t>更广阔社会</a:t>
              </a:r>
            </a:p>
            <a:p>
              <a:pPr eaLnBrk="1" hangingPunct="1"/>
              <a:endParaRPr lang="zh-CN" altLang="zh-CN" sz="2000" b="1">
                <a:solidFill>
                  <a:srgbClr val="6600CC"/>
                </a:solidFill>
                <a:latin typeface="Tahoma" pitchFamily="34" charset="0"/>
              </a:endParaRPr>
            </a:p>
          </p:txBody>
        </p:sp>
      </p:grpSp>
    </p:spTree>
    <p:extLst>
      <p:ext uri="{BB962C8B-B14F-4D97-AF65-F5344CB8AC3E}">
        <p14:creationId xmlns:p14="http://schemas.microsoft.com/office/powerpoint/2010/main" val="2816347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nvSpPr>
        <p:spPr bwMode="auto">
          <a:xfrm>
            <a:off x="609600" y="1143001"/>
            <a:ext cx="109728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2800" dirty="0">
                <a:solidFill>
                  <a:srgbClr val="000000"/>
                </a:solidFill>
                <a:sym typeface="Arial" charset="0"/>
              </a:rPr>
              <a:t>第一阶段，管理者主要对股东负责，努力通过成本最小化和利润最大化来提高股东的利益。</a:t>
            </a:r>
          </a:p>
          <a:p>
            <a:pPr marL="342900" indent="-342900">
              <a:spcBef>
                <a:spcPct val="20000"/>
              </a:spcBef>
              <a:buFontTx/>
              <a:buChar char="•"/>
            </a:pPr>
            <a:endParaRPr lang="zh-CN" altLang="zh-CN" sz="2800" dirty="0">
              <a:solidFill>
                <a:srgbClr val="000000"/>
              </a:solidFill>
              <a:sym typeface="Arial" charset="0"/>
            </a:endParaRPr>
          </a:p>
          <a:p>
            <a:pPr marL="342900" indent="-342900">
              <a:spcBef>
                <a:spcPct val="20000"/>
              </a:spcBef>
              <a:buFontTx/>
              <a:buChar char="•"/>
            </a:pPr>
            <a:r>
              <a:rPr lang="zh-CN" altLang="en-US" sz="2800" dirty="0">
                <a:solidFill>
                  <a:srgbClr val="000000"/>
                </a:solidFill>
                <a:sym typeface="Arial" charset="0"/>
              </a:rPr>
              <a:t>第二阶段，管理者主要对员工负责，集中精力于人力资源管理。 </a:t>
            </a:r>
          </a:p>
          <a:p>
            <a:pPr marL="342900" indent="-342900">
              <a:spcBef>
                <a:spcPct val="20000"/>
              </a:spcBef>
              <a:buFontTx/>
              <a:buChar char="•"/>
            </a:pPr>
            <a:endParaRPr lang="zh-CN" altLang="zh-CN" sz="2800" dirty="0">
              <a:solidFill>
                <a:srgbClr val="000000"/>
              </a:solidFill>
              <a:sym typeface="Arial" charset="0"/>
            </a:endParaRPr>
          </a:p>
          <a:p>
            <a:pPr marL="342900" indent="-342900">
              <a:spcBef>
                <a:spcPct val="20000"/>
              </a:spcBef>
              <a:buFontTx/>
              <a:buChar char="•"/>
            </a:pPr>
            <a:r>
              <a:rPr lang="zh-CN" altLang="en-US" sz="2800" dirty="0">
                <a:solidFill>
                  <a:srgbClr val="000000"/>
                </a:solidFill>
                <a:sym typeface="Arial" charset="0"/>
              </a:rPr>
              <a:t>第三阶段，管理者将社会责任扩展到具体环境中的其他利益相关者 。</a:t>
            </a:r>
          </a:p>
          <a:p>
            <a:pPr marL="342900" indent="-342900">
              <a:spcBef>
                <a:spcPct val="20000"/>
              </a:spcBef>
              <a:buFontTx/>
              <a:buChar char="•"/>
            </a:pPr>
            <a:endParaRPr lang="zh-CN" altLang="zh-CN" sz="2800" dirty="0">
              <a:solidFill>
                <a:srgbClr val="000000"/>
              </a:solidFill>
              <a:sym typeface="Arial" charset="0"/>
            </a:endParaRPr>
          </a:p>
          <a:p>
            <a:pPr marL="342900" indent="-342900">
              <a:spcBef>
                <a:spcPct val="20000"/>
              </a:spcBef>
              <a:buFontTx/>
              <a:buChar char="•"/>
            </a:pPr>
            <a:r>
              <a:rPr lang="zh-CN" altLang="en-US" sz="2800" dirty="0">
                <a:solidFill>
                  <a:srgbClr val="000000"/>
                </a:solidFill>
                <a:sym typeface="Arial" charset="0"/>
              </a:rPr>
              <a:t>第四个阶段，管理者感到有义务对社会整体负责 。</a:t>
            </a:r>
          </a:p>
        </p:txBody>
      </p:sp>
    </p:spTree>
    <p:extLst>
      <p:ext uri="{BB962C8B-B14F-4D97-AF65-F5344CB8AC3E}">
        <p14:creationId xmlns:p14="http://schemas.microsoft.com/office/powerpoint/2010/main" val="4055985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4294967295"/>
          </p:nvPr>
        </p:nvSpPr>
        <p:spPr>
          <a:xfrm>
            <a:off x="624417" y="549276"/>
            <a:ext cx="10972800" cy="5102225"/>
          </a:xfrm>
        </p:spPr>
        <p:txBody>
          <a:bodyPr>
            <a:noAutofit/>
          </a:bodyPr>
          <a:lstStyle/>
          <a:p>
            <a:pPr eaLnBrk="1" hangingPunct="1">
              <a:lnSpc>
                <a:spcPct val="100000"/>
              </a:lnSpc>
            </a:pPr>
            <a:r>
              <a:rPr lang="zh-CN" dirty="0" smtClean="0"/>
              <a:t>企业社会责任的范围及目标重点随企业生命周期发展不断调整：</a:t>
            </a:r>
          </a:p>
          <a:p>
            <a:pPr eaLnBrk="1" hangingPunct="1">
              <a:lnSpc>
                <a:spcPct val="100000"/>
              </a:lnSpc>
            </a:pPr>
            <a:r>
              <a:rPr lang="zh-CN" altLang="zh-CN" sz="2400" dirty="0" smtClean="0"/>
              <a:t>       </a:t>
            </a:r>
            <a:r>
              <a:rPr lang="zh-CN" sz="2400" dirty="0" smtClean="0"/>
              <a:t>生成阶段</a:t>
            </a:r>
            <a:r>
              <a:rPr lang="zh-CN" altLang="zh-CN" sz="2400" dirty="0" smtClean="0"/>
              <a:t>——</a:t>
            </a:r>
            <a:r>
              <a:rPr lang="zh-CN" sz="2400" dirty="0" smtClean="0"/>
              <a:t>以生存为目标，管理者通过经济活动寻求使成本最低和使利润最大化的方法来提高投资者利益，赢得更大的发展空间。</a:t>
            </a:r>
          </a:p>
          <a:p>
            <a:pPr eaLnBrk="1" hangingPunct="1">
              <a:lnSpc>
                <a:spcPct val="100000"/>
              </a:lnSpc>
            </a:pPr>
            <a:r>
              <a:rPr lang="zh-CN" altLang="zh-CN" sz="2400" dirty="0" smtClean="0"/>
              <a:t>       </a:t>
            </a:r>
            <a:r>
              <a:rPr lang="zh-CN" sz="2400" dirty="0" smtClean="0"/>
              <a:t>成长阶段</a:t>
            </a:r>
            <a:r>
              <a:rPr lang="zh-CN" altLang="zh-CN" sz="2400" dirty="0" smtClean="0"/>
              <a:t>——</a:t>
            </a:r>
            <a:r>
              <a:rPr lang="zh-CN" sz="2400" dirty="0" smtClean="0"/>
              <a:t>以员工、消费者利益为目标，管理者除了对投资者利益负责外，还致力于人力资源管理，使企业发展与员工的发展相互促进，随着企业在行业中的地位和产品在市场中的份额持续攀升，企业的现金流和利润趋于稳定，企业开始以顾客需要为导向，公平参与市场竞争，尊重和维护消费者的权益，向社会提供质优价廉的商品和服务。</a:t>
            </a:r>
          </a:p>
          <a:p>
            <a:pPr eaLnBrk="1" hangingPunct="1">
              <a:lnSpc>
                <a:spcPct val="100000"/>
              </a:lnSpc>
            </a:pPr>
            <a:r>
              <a:rPr lang="zh-CN" altLang="zh-CN" sz="2400" dirty="0" smtClean="0"/>
              <a:t>       </a:t>
            </a:r>
            <a:r>
              <a:rPr lang="zh-CN" sz="2400" dirty="0" smtClean="0"/>
              <a:t>成熟阶段</a:t>
            </a:r>
            <a:r>
              <a:rPr lang="zh-CN" altLang="zh-CN" sz="2400" dirty="0" smtClean="0"/>
              <a:t>——</a:t>
            </a:r>
            <a:r>
              <a:rPr lang="zh-CN" sz="2400" dirty="0" smtClean="0"/>
              <a:t>以公众利益为目标，管理者在企业规模得到空前发展的基础上，积极促进社会公正、支持慈善事业，帮助弱势群体，在保护环境方面，企业综合开发利用资源，维护环境平衡。</a:t>
            </a:r>
          </a:p>
          <a:p>
            <a:pPr eaLnBrk="1" hangingPunct="1">
              <a:lnSpc>
                <a:spcPct val="100000"/>
              </a:lnSpc>
            </a:pPr>
            <a:r>
              <a:rPr lang="zh-CN" altLang="zh-CN" sz="2400" dirty="0" smtClean="0"/>
              <a:t>       </a:t>
            </a:r>
            <a:r>
              <a:rPr lang="zh-CN" sz="2400" dirty="0" smtClean="0"/>
              <a:t>衰老阶段</a:t>
            </a:r>
            <a:r>
              <a:rPr lang="zh-CN" altLang="zh-CN" sz="2400" dirty="0" smtClean="0"/>
              <a:t>——</a:t>
            </a:r>
            <a:r>
              <a:rPr lang="zh-CN" sz="2400" dirty="0" smtClean="0"/>
              <a:t>由于种种原因，企业面临淘汰出局的情形，企业社会责任目标退居于经济目标之后。</a:t>
            </a:r>
          </a:p>
        </p:txBody>
      </p:sp>
    </p:spTree>
    <p:extLst>
      <p:ext uri="{BB962C8B-B14F-4D97-AF65-F5344CB8AC3E}">
        <p14:creationId xmlns:p14="http://schemas.microsoft.com/office/powerpoint/2010/main" val="686535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6400" y="838200"/>
            <a:ext cx="8737600" cy="990600"/>
          </a:xfrm>
        </p:spPr>
        <p:txBody>
          <a:bodyPr>
            <a:normAutofit/>
          </a:bodyPr>
          <a:lstStyle/>
          <a:p>
            <a:r>
              <a:rPr lang="zh-CN" altLang="en-US" sz="4000" dirty="0" smtClean="0"/>
              <a:t>五、企业社会责任的内容</a:t>
            </a:r>
          </a:p>
        </p:txBody>
      </p:sp>
      <p:pic>
        <p:nvPicPr>
          <p:cNvPr id="39940" name="Picture 20" descr="BD1040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609600"/>
            <a:ext cx="24130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48229" y="2413338"/>
            <a:ext cx="9681028" cy="3539430"/>
          </a:xfrm>
          <a:prstGeom prst="rect">
            <a:avLst/>
          </a:prstGeom>
        </p:spPr>
        <p:txBody>
          <a:bodyPr wrap="square">
            <a:spAutoFit/>
          </a:bodyPr>
          <a:lstStyle/>
          <a:p>
            <a:pPr marL="457200" indent="-457200" algn="just"/>
            <a:r>
              <a:rPr lang="en-US" altLang="zh-CN" sz="3200" dirty="0"/>
              <a:t>1</a:t>
            </a:r>
            <a:r>
              <a:rPr lang="zh-CN" altLang="en-US" sz="3200" dirty="0"/>
              <a:t>、对顾客做到价廉物美等</a:t>
            </a:r>
          </a:p>
          <a:p>
            <a:pPr marL="457200" indent="-457200" algn="just"/>
            <a:r>
              <a:rPr lang="en-US" altLang="zh-CN" sz="3200" dirty="0"/>
              <a:t>2</a:t>
            </a:r>
            <a:r>
              <a:rPr lang="zh-CN" altLang="en-US" sz="3200" dirty="0"/>
              <a:t>、对供应者恪守信誉、遵守合同</a:t>
            </a:r>
          </a:p>
          <a:p>
            <a:pPr marL="457200" indent="-457200" algn="just"/>
            <a:r>
              <a:rPr lang="en-US" altLang="zh-CN" sz="3200" dirty="0"/>
              <a:t>3</a:t>
            </a:r>
            <a:r>
              <a:rPr lang="zh-CN" altLang="en-US" sz="3200" dirty="0"/>
              <a:t>、对竞争者公平竞争</a:t>
            </a:r>
          </a:p>
          <a:p>
            <a:pPr marL="457200" indent="-457200" algn="just"/>
            <a:r>
              <a:rPr lang="en-US" altLang="zh-CN" sz="3200" dirty="0"/>
              <a:t>4</a:t>
            </a:r>
            <a:r>
              <a:rPr lang="zh-CN" altLang="en-US" sz="3200" dirty="0"/>
              <a:t>、对政府、社区遵章纳税，提供就业、保护环境等</a:t>
            </a:r>
          </a:p>
          <a:p>
            <a:pPr marL="457200" indent="-457200" algn="just"/>
            <a:r>
              <a:rPr lang="en-US" altLang="zh-CN" sz="3200" dirty="0"/>
              <a:t>5</a:t>
            </a:r>
            <a:r>
              <a:rPr lang="zh-CN" altLang="en-US" sz="3200" dirty="0"/>
              <a:t>、对所有者保证收益</a:t>
            </a:r>
          </a:p>
          <a:p>
            <a:pPr marL="457200" indent="-457200" algn="just"/>
            <a:r>
              <a:rPr lang="en-US" altLang="zh-CN" sz="3200" dirty="0"/>
              <a:t>6</a:t>
            </a:r>
            <a:r>
              <a:rPr lang="zh-CN" altLang="en-US" sz="3200" dirty="0"/>
              <a:t>、对员工公平、以人为本等</a:t>
            </a:r>
          </a:p>
          <a:p>
            <a:pPr marL="457200" indent="-457200"/>
            <a:r>
              <a:rPr lang="en-US" altLang="zh-CN" sz="3200" dirty="0"/>
              <a:t>7</a:t>
            </a:r>
            <a:r>
              <a:rPr lang="zh-CN" altLang="en-US" sz="3200" dirty="0">
                <a:latin typeface="宋体" pitchFamily="2" charset="-122"/>
              </a:rPr>
              <a:t>、对社会帮贫救困、支持发展等。</a:t>
            </a:r>
            <a:r>
              <a:rPr lang="zh-CN" altLang="en-US" sz="3200" dirty="0"/>
              <a:t> </a:t>
            </a:r>
          </a:p>
        </p:txBody>
      </p:sp>
    </p:spTree>
    <p:extLst>
      <p:ext uri="{BB962C8B-B14F-4D97-AF65-F5344CB8AC3E}">
        <p14:creationId xmlns:p14="http://schemas.microsoft.com/office/powerpoint/2010/main" val="3154611491"/>
      </p:ext>
    </p:extLst>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85800"/>
            <a:ext cx="1107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企业社会责任</a:t>
            </a:r>
            <a:endParaRPr lang="zh-CN" altLang="en-US" dirty="0"/>
          </a:p>
        </p:txBody>
      </p:sp>
      <p:sp>
        <p:nvSpPr>
          <p:cNvPr id="3" name="Rectangle 2"/>
          <p:cNvSpPr txBox="1">
            <a:spLocks noChangeArrowheads="1"/>
          </p:cNvSpPr>
          <p:nvPr/>
        </p:nvSpPr>
        <p:spPr>
          <a:xfrm>
            <a:off x="1683204" y="2859314"/>
            <a:ext cx="8229600" cy="33382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defRPr/>
            </a:pPr>
            <a:r>
              <a:rPr lang="en-US" altLang="zh-CN" sz="2000" b="1" dirty="0" smtClean="0">
                <a:solidFill>
                  <a:srgbClr val="000000"/>
                </a:solidFill>
                <a:sym typeface="Arial" charset="0"/>
              </a:rPr>
              <a:t>             </a:t>
            </a:r>
            <a:r>
              <a:rPr lang="zh-CN" altLang="zh-CN" sz="2000" b="1" dirty="0" smtClean="0">
                <a:solidFill>
                  <a:srgbClr val="000000"/>
                </a:solidFill>
                <a:sym typeface="Arial" charset="0"/>
              </a:rPr>
              <a:t>20</a:t>
            </a:r>
            <a:r>
              <a:rPr lang="zh-CN" altLang="en-US" sz="2000" b="1" dirty="0" smtClean="0">
                <a:solidFill>
                  <a:srgbClr val="000000"/>
                </a:solidFill>
                <a:sym typeface="Arial" charset="0"/>
              </a:rPr>
              <a:t>世纪初 ，公司规模和权力急剧扩张，人们希望通过立法来限制公司的权力。社会责任两个初始原则－慈善原则和服务原则 。</a:t>
            </a:r>
          </a:p>
          <a:p>
            <a:pPr>
              <a:lnSpc>
                <a:spcPct val="150000"/>
              </a:lnSpc>
              <a:buFontTx/>
              <a:buNone/>
              <a:defRPr/>
            </a:pPr>
            <a:r>
              <a:rPr lang="zh-CN" altLang="en-US" sz="2000" b="1" dirty="0" smtClean="0">
                <a:solidFill>
                  <a:srgbClr val="000000"/>
                </a:solidFill>
                <a:sym typeface="Arial" charset="0"/>
              </a:rPr>
              <a:t>（</a:t>
            </a:r>
            <a:r>
              <a:rPr lang="zh-CN" altLang="zh-CN" sz="2000" b="1" dirty="0" smtClean="0">
                <a:solidFill>
                  <a:srgbClr val="000000"/>
                </a:solidFill>
                <a:sym typeface="Arial" charset="0"/>
              </a:rPr>
              <a:t>1</a:t>
            </a:r>
            <a:r>
              <a:rPr lang="zh-CN" altLang="en-US" sz="2000" b="1" dirty="0" smtClean="0">
                <a:solidFill>
                  <a:srgbClr val="000000"/>
                </a:solidFill>
                <a:sym typeface="Arial" charset="0"/>
              </a:rPr>
              <a:t>）慈善原则：指社会中富有的成员应该施善济穷 。</a:t>
            </a:r>
            <a:endParaRPr lang="zh-CN" altLang="zh-CN" sz="2000" b="1" dirty="0" smtClean="0">
              <a:solidFill>
                <a:srgbClr val="000000"/>
              </a:solidFill>
              <a:sym typeface="Arial" charset="0"/>
            </a:endParaRPr>
          </a:p>
          <a:p>
            <a:pPr>
              <a:lnSpc>
                <a:spcPct val="150000"/>
              </a:lnSpc>
              <a:buFontTx/>
              <a:buNone/>
              <a:defRPr/>
            </a:pPr>
            <a:r>
              <a:rPr lang="zh-CN" altLang="en-US" sz="2000" b="1" dirty="0" smtClean="0">
                <a:solidFill>
                  <a:srgbClr val="000000"/>
                </a:solidFill>
                <a:sym typeface="Arial" charset="0"/>
              </a:rPr>
              <a:t>（</a:t>
            </a:r>
            <a:r>
              <a:rPr lang="zh-CN" altLang="zh-CN" sz="2000" b="1" dirty="0" smtClean="0">
                <a:solidFill>
                  <a:srgbClr val="000000"/>
                </a:solidFill>
                <a:sym typeface="Arial" charset="0"/>
              </a:rPr>
              <a:t>2</a:t>
            </a:r>
            <a:r>
              <a:rPr lang="zh-CN" altLang="en-US" sz="2000" b="1" dirty="0" smtClean="0">
                <a:solidFill>
                  <a:srgbClr val="000000"/>
                </a:solidFill>
                <a:sym typeface="Arial" charset="0"/>
              </a:rPr>
              <a:t>）服务原则：指公司经理视自己为社会服务人员或受托人，他们为一般的公众利益服务</a:t>
            </a:r>
            <a:r>
              <a:rPr lang="zh-CN" altLang="zh-CN" sz="2000" b="1" dirty="0" smtClean="0">
                <a:solidFill>
                  <a:srgbClr val="000000"/>
                </a:solidFill>
                <a:sym typeface="Arial" charset="0"/>
              </a:rPr>
              <a:t>,</a:t>
            </a:r>
            <a:r>
              <a:rPr lang="zh-CN" altLang="en-US" sz="2000" b="1" dirty="0" smtClean="0">
                <a:solidFill>
                  <a:srgbClr val="000000"/>
                </a:solidFill>
                <a:sym typeface="Arial" charset="0"/>
              </a:rPr>
              <a:t>由此产生利益相关者理论。 </a:t>
            </a:r>
          </a:p>
          <a:p>
            <a:pPr>
              <a:lnSpc>
                <a:spcPct val="150000"/>
              </a:lnSpc>
              <a:buFontTx/>
              <a:buNone/>
              <a:defRPr/>
            </a:pPr>
            <a:endParaRPr lang="zh-CN" altLang="zh-CN" sz="2000" b="1" dirty="0" smtClean="0"/>
          </a:p>
        </p:txBody>
      </p:sp>
      <p:sp>
        <p:nvSpPr>
          <p:cNvPr id="4" name="Rectangle 3"/>
          <p:cNvSpPr>
            <a:spLocks noGrp="1" noChangeArrowheads="1"/>
          </p:cNvSpPr>
          <p:nvPr/>
        </p:nvSpPr>
        <p:spPr bwMode="auto">
          <a:xfrm>
            <a:off x="1973489" y="1576388"/>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dirty="0"/>
              <a:t>一、企业社会责任的演进</a:t>
            </a:r>
            <a:endParaRPr lang="zh-CN" altLang="en-US" sz="4000" dirty="0"/>
          </a:p>
        </p:txBody>
      </p:sp>
    </p:spTree>
    <p:extLst>
      <p:ext uri="{BB962C8B-B14F-4D97-AF65-F5344CB8AC3E}">
        <p14:creationId xmlns:p14="http://schemas.microsoft.com/office/powerpoint/2010/main" val="1232688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1036639"/>
            <a:ext cx="10160000" cy="4154984"/>
          </a:xfrm>
          <a:prstGeom prst="rect">
            <a:avLst/>
          </a:prstGeom>
        </p:spPr>
        <p:txBody>
          <a:bodyPr>
            <a:spAutoFit/>
          </a:bodyPr>
          <a:lstStyle/>
          <a:p>
            <a:pPr>
              <a:defRPr/>
            </a:pPr>
            <a:r>
              <a:rPr lang="en-US" altLang="zh-CN" sz="2400" b="1" kern="100" dirty="0">
                <a:solidFill>
                  <a:srgbClr val="000000"/>
                </a:solidFill>
                <a:latin typeface="Arial"/>
                <a:ea typeface="宋体"/>
                <a:cs typeface="Arial"/>
              </a:rPr>
              <a:t>        </a:t>
            </a:r>
            <a:r>
              <a:rPr lang="zh-CN" altLang="zh-CN" sz="2400" b="1" kern="100" dirty="0" smtClean="0">
                <a:solidFill>
                  <a:srgbClr val="000000"/>
                </a:solidFill>
                <a:latin typeface="+mn-ea"/>
                <a:cs typeface="Arial"/>
              </a:rPr>
              <a:t>声誉</a:t>
            </a:r>
            <a:r>
              <a:rPr lang="zh-CN" altLang="en-US" sz="2400" b="1" kern="100" dirty="0" smtClean="0">
                <a:solidFill>
                  <a:srgbClr val="000000"/>
                </a:solidFill>
                <a:latin typeface="+mn-ea"/>
                <a:cs typeface="Arial"/>
              </a:rPr>
              <a:t>管理</a:t>
            </a:r>
            <a:r>
              <a:rPr lang="zh-CN" altLang="zh-CN" sz="2400" b="1" kern="100" dirty="0" smtClean="0">
                <a:solidFill>
                  <a:srgbClr val="000000"/>
                </a:solidFill>
                <a:latin typeface="+mn-ea"/>
                <a:cs typeface="Arial"/>
              </a:rPr>
              <a:t>（</a:t>
            </a:r>
            <a:r>
              <a:rPr lang="en-US" altLang="zh-CN" sz="2400" b="1" kern="100" dirty="0" smtClean="0">
                <a:solidFill>
                  <a:srgbClr val="000000"/>
                </a:solidFill>
                <a:latin typeface="+mn-ea"/>
              </a:rPr>
              <a:t>Reputation  management</a:t>
            </a:r>
            <a:r>
              <a:rPr lang="zh-CN" altLang="zh-CN" sz="2400" b="1" kern="100" dirty="0" smtClean="0">
                <a:solidFill>
                  <a:srgbClr val="000000"/>
                </a:solidFill>
                <a:latin typeface="+mn-ea"/>
                <a:cs typeface="Arial"/>
              </a:rPr>
              <a:t>）</a:t>
            </a:r>
            <a:r>
              <a:rPr lang="zh-CN" altLang="zh-CN" sz="2400" kern="100" dirty="0" smtClean="0">
                <a:solidFill>
                  <a:srgbClr val="000000"/>
                </a:solidFill>
                <a:latin typeface="+mn-ea"/>
                <a:cs typeface="Arial"/>
              </a:rPr>
              <a:t>是</a:t>
            </a:r>
            <a:r>
              <a:rPr lang="zh-CN" altLang="en-US" sz="2400" kern="100" dirty="0" smtClean="0">
                <a:solidFill>
                  <a:srgbClr val="000000"/>
                </a:solidFill>
                <a:latin typeface="+mn-ea"/>
                <a:cs typeface="Arial"/>
              </a:rPr>
              <a:t>关心企业形象的行为。</a:t>
            </a:r>
            <a:endParaRPr lang="en-US" altLang="zh-CN" sz="2400" kern="100" dirty="0" smtClean="0">
              <a:solidFill>
                <a:srgbClr val="000000"/>
              </a:solidFill>
              <a:latin typeface="+mn-ea"/>
              <a:cs typeface="Arial"/>
            </a:endParaRPr>
          </a:p>
          <a:p>
            <a:pPr>
              <a:defRPr/>
            </a:pPr>
            <a:r>
              <a:rPr lang="en-US" altLang="zh-CN" sz="2400" b="1" kern="100" dirty="0" smtClean="0">
                <a:solidFill>
                  <a:srgbClr val="000000"/>
                </a:solidFill>
                <a:latin typeface="+mn-ea"/>
                <a:cs typeface="Arial"/>
              </a:rPr>
              <a:t>        </a:t>
            </a:r>
            <a:r>
              <a:rPr lang="zh-CN" altLang="zh-CN" sz="2400" b="1" kern="100" dirty="0" smtClean="0">
                <a:solidFill>
                  <a:srgbClr val="000000"/>
                </a:solidFill>
                <a:latin typeface="+mn-ea"/>
                <a:cs typeface="Arial"/>
              </a:rPr>
              <a:t>声誉</a:t>
            </a:r>
            <a:r>
              <a:rPr lang="zh-CN" altLang="zh-CN" sz="2400" kern="100" dirty="0" smtClean="0">
                <a:solidFill>
                  <a:srgbClr val="000000"/>
                </a:solidFill>
                <a:latin typeface="+mn-ea"/>
                <a:cs typeface="Arial"/>
              </a:rPr>
              <a:t>给</a:t>
            </a:r>
            <a:r>
              <a:rPr lang="zh-CN" altLang="zh-CN" sz="2400" kern="100" dirty="0">
                <a:solidFill>
                  <a:srgbClr val="000000"/>
                </a:solidFill>
                <a:latin typeface="+mn-ea"/>
                <a:cs typeface="Arial"/>
              </a:rPr>
              <a:t>公司带来有形价值的最大无形资产之一。良好声誉体现的价值难以量化，却十分重要。个别负面小事会立即影响公司在人们心目中的形象，波及公司声誉，并且持续数年之久。公司声誉、形象、品牌的重要性前所未有，也是公司与投资人、顾客、财务分析师、媒体以及政府监督人员等利益相关者维系持久关系的关键因素之一。公司要历时几十年才能建立起卓越的声誉，但一个闪失就可能付出惨痛代价。虽然一家公司并未刻意管理自家声誉，但其活动、决定、行为及后果确实影响了利益相关者对公司声誉的看法。在公司声誉调查中，公众对埃克森美孚、雪佛龙公司及荷兰皇家壳牌公司等评价较低，因为公众认为这些公司无情地抬高油价，而自己却享受着创记录的利润。</a:t>
            </a:r>
            <a:endParaRPr lang="zh-CN" altLang="en-US" sz="2400" dirty="0">
              <a:solidFill>
                <a:srgbClr val="000000"/>
              </a:solidFill>
              <a:latin typeface="+mn-ea"/>
            </a:endParaRPr>
          </a:p>
        </p:txBody>
      </p:sp>
    </p:spTree>
    <p:extLst>
      <p:ext uri="{BB962C8B-B14F-4D97-AF65-F5344CB8AC3E}">
        <p14:creationId xmlns:p14="http://schemas.microsoft.com/office/powerpoint/2010/main" val="350825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800" y="425451"/>
            <a:ext cx="9855200" cy="639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42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7533" y="908050"/>
            <a:ext cx="10270067" cy="769938"/>
          </a:xfrm>
        </p:spPr>
        <p:txBody>
          <a:bodyPr/>
          <a:lstStyle/>
          <a:p>
            <a:r>
              <a:rPr lang="zh-CN" altLang="en-US" sz="4000" dirty="0" smtClean="0"/>
              <a:t>六、企业经营为什么要讲道德？</a:t>
            </a:r>
            <a:endParaRPr lang="zh-CN" altLang="en-US" sz="4000" dirty="0" smtClean="0">
              <a:latin typeface="方正舒体" pitchFamily="2" charset="-122"/>
            </a:endParaRPr>
          </a:p>
        </p:txBody>
      </p:sp>
      <p:sp>
        <p:nvSpPr>
          <p:cNvPr id="40963" name="Rectangle 3"/>
          <p:cNvSpPr>
            <a:spLocks noGrp="1" noChangeArrowheads="1"/>
          </p:cNvSpPr>
          <p:nvPr>
            <p:ph type="body" idx="1"/>
          </p:nvPr>
        </p:nvSpPr>
        <p:spPr>
          <a:xfrm>
            <a:off x="1968500" y="2060576"/>
            <a:ext cx="7806267" cy="3357563"/>
          </a:xfrm>
        </p:spPr>
        <p:txBody>
          <a:bodyPr/>
          <a:lstStyle/>
          <a:p>
            <a:r>
              <a:rPr lang="zh-CN" altLang="en-US" dirty="0" smtClean="0"/>
              <a:t>企业行为是社会行为</a:t>
            </a:r>
          </a:p>
          <a:p>
            <a:r>
              <a:rPr lang="zh-CN" altLang="en-US" dirty="0" smtClean="0"/>
              <a:t>责任的铁律</a:t>
            </a:r>
          </a:p>
          <a:p>
            <a:r>
              <a:rPr lang="zh-CN" altLang="en-US" dirty="0" smtClean="0"/>
              <a:t>市场机制存在缺陷</a:t>
            </a:r>
          </a:p>
          <a:p>
            <a:r>
              <a:rPr lang="zh-CN" altLang="en-US" dirty="0" smtClean="0"/>
              <a:t>法律有局限性</a:t>
            </a:r>
          </a:p>
          <a:p>
            <a:r>
              <a:rPr lang="zh-CN" altLang="en-US" dirty="0" smtClean="0"/>
              <a:t>伦理调节有不可替代的作用</a:t>
            </a:r>
          </a:p>
        </p:txBody>
      </p:sp>
    </p:spTree>
    <p:extLst>
      <p:ext uri="{BB962C8B-B14F-4D97-AF65-F5344CB8AC3E}">
        <p14:creationId xmlns:p14="http://schemas.microsoft.com/office/powerpoint/2010/main" val="113595701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4" descr="BD1058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600" y="533400"/>
            <a:ext cx="193886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AutoShape 5">
            <a:hlinkClick r:id="rId3" action="ppaction://hlinksldjump" highlightClick="1"/>
          </p:cNvPr>
          <p:cNvSpPr>
            <a:spLocks noChangeArrowheads="1"/>
          </p:cNvSpPr>
          <p:nvPr/>
        </p:nvSpPr>
        <p:spPr bwMode="auto">
          <a:xfrm>
            <a:off x="2438400" y="3352800"/>
            <a:ext cx="101600" cy="152400"/>
          </a:xfrm>
          <a:prstGeom prst="actionButtonBeginning">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Rectangle 12"/>
          <p:cNvSpPr>
            <a:spLocks noGrp="1" noChangeArrowheads="1"/>
          </p:cNvSpPr>
          <p:nvPr>
            <p:ph type="title"/>
          </p:nvPr>
        </p:nvSpPr>
        <p:spPr/>
        <p:txBody>
          <a:bodyPr>
            <a:normAutofit/>
          </a:bodyPr>
          <a:lstStyle/>
          <a:p>
            <a:r>
              <a:rPr lang="zh-CN" altLang="en-US" sz="3600" dirty="0" smtClean="0">
                <a:latin typeface="宋体" pitchFamily="2" charset="-122"/>
              </a:rPr>
              <a:t>（一）</a:t>
            </a:r>
            <a:r>
              <a:rPr lang="zh-CN" altLang="en-US" sz="3600" dirty="0" smtClean="0"/>
              <a:t>企业行为是社会行为</a:t>
            </a:r>
            <a:endParaRPr lang="zh-CN" altLang="en-US" sz="3200" dirty="0" smtClean="0"/>
          </a:p>
        </p:txBody>
      </p:sp>
      <p:sp>
        <p:nvSpPr>
          <p:cNvPr id="2" name="矩形 1"/>
          <p:cNvSpPr/>
          <p:nvPr/>
        </p:nvSpPr>
        <p:spPr>
          <a:xfrm>
            <a:off x="1074056" y="2385637"/>
            <a:ext cx="9506857" cy="3539430"/>
          </a:xfrm>
          <a:prstGeom prst="rect">
            <a:avLst/>
          </a:prstGeom>
        </p:spPr>
        <p:txBody>
          <a:bodyPr wrap="square">
            <a:spAutoFit/>
          </a:bodyPr>
          <a:lstStyle/>
          <a:p>
            <a:pPr algn="just"/>
            <a:r>
              <a:rPr lang="zh-CN" altLang="en-US" sz="2800" dirty="0">
                <a:latin typeface="宋体" pitchFamily="2" charset="-122"/>
              </a:rPr>
              <a:t>企业是社会资源的受托管理者，企业应该为创造更加美好的社会而合理运用资源，而不是所有者利润最大化。</a:t>
            </a:r>
            <a:endParaRPr lang="zh-CN" altLang="en-US" sz="2800" dirty="0">
              <a:cs typeface="Times New Roman" pitchFamily="18" charset="0"/>
            </a:endParaRPr>
          </a:p>
          <a:p>
            <a:pPr algn="just"/>
            <a:r>
              <a:rPr lang="en-US" altLang="zh-CN" sz="2800" dirty="0">
                <a:cs typeface="Times New Roman" pitchFamily="18" charset="0"/>
              </a:rPr>
              <a:t>1</a:t>
            </a:r>
            <a:r>
              <a:rPr lang="zh-CN" altLang="en-US" sz="2800" dirty="0">
                <a:latin typeface="宋体" pitchFamily="2" charset="-122"/>
              </a:rPr>
              <a:t>、</a:t>
            </a:r>
            <a:r>
              <a:rPr lang="zh-CN" altLang="en-US" sz="2800" dirty="0"/>
              <a:t>企业行为是社会行为</a:t>
            </a:r>
            <a:r>
              <a:rPr lang="zh-CN" altLang="en-US" sz="2800" dirty="0">
                <a:latin typeface="宋体" pitchFamily="2" charset="-122"/>
              </a:rPr>
              <a:t>：</a:t>
            </a:r>
            <a:endParaRPr lang="zh-CN" altLang="en-US" sz="2800" dirty="0">
              <a:cs typeface="Times New Roman" pitchFamily="18" charset="0"/>
            </a:endParaRPr>
          </a:p>
          <a:p>
            <a:pPr algn="just"/>
            <a:r>
              <a:rPr lang="zh-CN" altLang="en-US" sz="2800" dirty="0">
                <a:latin typeface="宋体" pitchFamily="2" charset="-122"/>
              </a:rPr>
              <a:t>提供产品或服务</a:t>
            </a:r>
            <a:endParaRPr lang="zh-CN" altLang="en-US" sz="2800" dirty="0">
              <a:cs typeface="Times New Roman" pitchFamily="18" charset="0"/>
            </a:endParaRPr>
          </a:p>
          <a:p>
            <a:pPr algn="just"/>
            <a:r>
              <a:rPr lang="zh-CN" altLang="en-US" sz="2800" dirty="0">
                <a:latin typeface="宋体" pitchFamily="2" charset="-122"/>
              </a:rPr>
              <a:t>能增进社会福利</a:t>
            </a:r>
            <a:endParaRPr lang="zh-CN" altLang="en-US" sz="2800" dirty="0">
              <a:cs typeface="Times New Roman" pitchFamily="18" charset="0"/>
            </a:endParaRPr>
          </a:p>
          <a:p>
            <a:pPr algn="just"/>
            <a:r>
              <a:rPr lang="zh-CN" altLang="en-US" sz="2800" dirty="0">
                <a:latin typeface="宋体" pitchFamily="2" charset="-122"/>
              </a:rPr>
              <a:t>具有竞争力</a:t>
            </a:r>
            <a:endParaRPr lang="zh-CN" altLang="en-US" sz="2800" dirty="0">
              <a:cs typeface="Times New Roman" pitchFamily="18" charset="0"/>
            </a:endParaRPr>
          </a:p>
          <a:p>
            <a:pPr algn="just"/>
            <a:r>
              <a:rPr lang="zh-CN" altLang="en-US" sz="2800" dirty="0">
                <a:latin typeface="宋体" pitchFamily="2" charset="-122"/>
              </a:rPr>
              <a:t>合乎法律和伦理</a:t>
            </a:r>
            <a:endParaRPr lang="zh-CN" altLang="en-US" sz="2800" dirty="0">
              <a:cs typeface="Times New Roman" pitchFamily="18" charset="0"/>
            </a:endParaRPr>
          </a:p>
          <a:p>
            <a:pPr algn="just"/>
            <a:r>
              <a:rPr lang="zh-CN" altLang="en-US" sz="2800" dirty="0">
                <a:latin typeface="宋体" pitchFamily="2" charset="-122"/>
              </a:rPr>
              <a:t>自身的生存与发展</a:t>
            </a:r>
          </a:p>
        </p:txBody>
      </p:sp>
    </p:spTree>
    <p:extLst>
      <p:ext uri="{BB962C8B-B14F-4D97-AF65-F5344CB8AC3E}">
        <p14:creationId xmlns:p14="http://schemas.microsoft.com/office/powerpoint/2010/main" val="1368709935"/>
      </p:ext>
    </p:extLst>
  </p:cSld>
  <p:clrMapOvr>
    <a:masterClrMapping/>
  </p:clrMapOvr>
  <p:transition>
    <p:wedg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3934" y="838200"/>
            <a:ext cx="11904133" cy="914400"/>
          </a:xfrm>
        </p:spPr>
        <p:txBody>
          <a:bodyPr/>
          <a:lstStyle/>
          <a:p>
            <a:pPr>
              <a:defRPr/>
            </a:pPr>
            <a:r>
              <a:rPr lang="en-US" altLang="zh-CN" dirty="0">
                <a:effectLst>
                  <a:outerShdw blurRad="38100" dist="38100" dir="2700000" algn="tl">
                    <a:srgbClr val="C0C0C0"/>
                  </a:outerShdw>
                </a:effectLst>
              </a:rPr>
              <a:t> </a:t>
            </a:r>
            <a:r>
              <a:rPr lang="zh-CN" altLang="en-US" sz="3600" dirty="0">
                <a:latin typeface="宋体" pitchFamily="2" charset="-122"/>
              </a:rPr>
              <a:t>（二）企业的社会权力（影响力）</a:t>
            </a:r>
          </a:p>
        </p:txBody>
      </p:sp>
      <p:pic>
        <p:nvPicPr>
          <p:cNvPr id="44036" name="Picture 4" descr="NA0107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4800" y="5562600"/>
            <a:ext cx="139911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16000" y="2310510"/>
            <a:ext cx="9753600" cy="3046988"/>
          </a:xfrm>
          <a:prstGeom prst="rect">
            <a:avLst/>
          </a:prstGeom>
        </p:spPr>
        <p:txBody>
          <a:bodyPr wrap="square">
            <a:spAutoFit/>
          </a:bodyPr>
          <a:lstStyle/>
          <a:p>
            <a:pPr algn="just"/>
            <a:r>
              <a:rPr lang="en-US" altLang="zh-CN" sz="2400" dirty="0"/>
              <a:t>1</a:t>
            </a:r>
            <a:r>
              <a:rPr lang="zh-CN" altLang="en-US" sz="2400" dirty="0"/>
              <a:t>、经济影响力：是企业通过对资源特别是财产的控制来影响事件、活动和人们的能力，是一种获得资源并把他们转换成产品和服务的能力。</a:t>
            </a:r>
          </a:p>
          <a:p>
            <a:pPr algn="just"/>
            <a:r>
              <a:rPr lang="en-US" altLang="zh-CN" sz="2400" dirty="0"/>
              <a:t>2</a:t>
            </a:r>
            <a:r>
              <a:rPr lang="zh-CN" altLang="en-US" sz="2400" dirty="0"/>
              <a:t>、文化影响力：是影响文化价值观、社会结构，比如家庭、风俗、生活方式及个人习惯等能力。</a:t>
            </a:r>
          </a:p>
          <a:p>
            <a:pPr algn="just"/>
            <a:r>
              <a:rPr lang="en-US" altLang="zh-CN" sz="2400" dirty="0"/>
              <a:t>3</a:t>
            </a:r>
            <a:r>
              <a:rPr lang="zh-CN" altLang="en-US" sz="2400" dirty="0"/>
              <a:t>、技术影响力：是在技术发展过程中，对技术的发展方向、发展速度、特征等影响能力。</a:t>
            </a:r>
          </a:p>
          <a:p>
            <a:pPr algn="just"/>
            <a:r>
              <a:rPr lang="en-US" altLang="zh-CN" sz="2400" dirty="0"/>
              <a:t>4</a:t>
            </a:r>
            <a:r>
              <a:rPr lang="zh-CN" altLang="en-US" sz="2400" dirty="0"/>
              <a:t>、环境影响力：是一个公司的行为对自然的影响能力。</a:t>
            </a:r>
          </a:p>
          <a:p>
            <a:pPr algn="just"/>
            <a:r>
              <a:rPr lang="en-US" altLang="zh-CN" sz="2400" dirty="0"/>
              <a:t>5</a:t>
            </a:r>
            <a:r>
              <a:rPr lang="zh-CN" altLang="en-US" sz="2400" dirty="0"/>
              <a:t>、政治影响力：是影响政府决策的能力。</a:t>
            </a:r>
          </a:p>
        </p:txBody>
      </p:sp>
    </p:spTree>
    <p:extLst>
      <p:ext uri="{BB962C8B-B14F-4D97-AF65-F5344CB8AC3E}">
        <p14:creationId xmlns:p14="http://schemas.microsoft.com/office/powerpoint/2010/main" val="3375895358"/>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990600"/>
            <a:ext cx="11074400" cy="1143000"/>
          </a:xfrm>
        </p:spPr>
        <p:txBody>
          <a:bodyPr>
            <a:normAutofit fontScale="90000"/>
          </a:bodyPr>
          <a:lstStyle/>
          <a:p>
            <a:pPr>
              <a:defRPr/>
            </a:pPr>
            <a:r>
              <a:rPr lang="zh-CN" altLang="en-US" sz="4000" dirty="0" smtClean="0">
                <a:latin typeface="宋体" pitchFamily="2" charset="-122"/>
              </a:rPr>
              <a:t>（三）市场缺陷导致不能引导人们去实现公共的最好的福利</a:t>
            </a:r>
            <a:endParaRPr lang="zh-CN" altLang="en-US" sz="4000" dirty="0">
              <a:latin typeface="宋体" pitchFamily="2" charset="-122"/>
            </a:endParaRPr>
          </a:p>
        </p:txBody>
      </p:sp>
      <p:pic>
        <p:nvPicPr>
          <p:cNvPr id="45060" name="Picture 4" descr="TR0064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5200" y="5105401"/>
            <a:ext cx="1828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48000" y="2967335"/>
            <a:ext cx="6096000" cy="1569660"/>
          </a:xfrm>
          <a:prstGeom prst="rect">
            <a:avLst/>
          </a:prstGeom>
        </p:spPr>
        <p:txBody>
          <a:bodyPr>
            <a:spAutoFit/>
          </a:bodyPr>
          <a:lstStyle/>
          <a:p>
            <a:pPr algn="just"/>
            <a:r>
              <a:rPr lang="en-US" altLang="zh-CN" sz="3200" dirty="0">
                <a:latin typeface="楷体_GB2312" charset="-122"/>
              </a:rPr>
              <a:t>1</a:t>
            </a:r>
            <a:r>
              <a:rPr lang="zh-CN" altLang="en-US" sz="3200" dirty="0"/>
              <a:t>、不完全竞争</a:t>
            </a:r>
            <a:endParaRPr lang="zh-CN" altLang="en-US" sz="3200" dirty="0">
              <a:latin typeface="楷体_GB2312" charset="-122"/>
            </a:endParaRPr>
          </a:p>
          <a:p>
            <a:pPr algn="just"/>
            <a:r>
              <a:rPr lang="en-US" altLang="zh-CN" sz="3200" dirty="0">
                <a:latin typeface="楷体_GB2312" charset="-122"/>
              </a:rPr>
              <a:t>2</a:t>
            </a:r>
            <a:r>
              <a:rPr lang="zh-CN" altLang="en-US" sz="3200" dirty="0"/>
              <a:t>、存在外部效果（效应）</a:t>
            </a:r>
            <a:endParaRPr lang="zh-CN" altLang="en-US" sz="3200" dirty="0">
              <a:latin typeface="楷体_GB2312" charset="-122"/>
            </a:endParaRPr>
          </a:p>
          <a:p>
            <a:r>
              <a:rPr lang="en-US" altLang="zh-CN" sz="3200" dirty="0">
                <a:latin typeface="楷体_GB2312" charset="-122"/>
              </a:rPr>
              <a:t>3</a:t>
            </a:r>
            <a:r>
              <a:rPr lang="zh-CN" altLang="en-US" sz="3200" dirty="0"/>
              <a:t>、价格信号失真</a:t>
            </a:r>
            <a:r>
              <a:rPr lang="zh-CN" altLang="en-US" sz="3200" dirty="0">
                <a:latin typeface="楷体_GB2312" charset="-122"/>
              </a:rPr>
              <a:t> </a:t>
            </a:r>
          </a:p>
        </p:txBody>
      </p:sp>
    </p:spTree>
    <p:extLst>
      <p:ext uri="{BB962C8B-B14F-4D97-AF65-F5344CB8AC3E}">
        <p14:creationId xmlns:p14="http://schemas.microsoft.com/office/powerpoint/2010/main" val="3114076242"/>
      </p:ext>
    </p:extLst>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6685" y="1066800"/>
            <a:ext cx="8917516" cy="914400"/>
          </a:xfrm>
        </p:spPr>
        <p:txBody>
          <a:bodyPr/>
          <a:lstStyle/>
          <a:p>
            <a:pPr>
              <a:defRPr/>
            </a:pPr>
            <a:r>
              <a:rPr lang="en-US" altLang="zh-CN" sz="4800" dirty="0">
                <a:solidFill>
                  <a:schemeClr val="folHlink"/>
                </a:solidFill>
                <a:effectLst>
                  <a:outerShdw blurRad="38100" dist="38100" dir="2700000" algn="tl">
                    <a:srgbClr val="C0C0C0"/>
                  </a:outerShdw>
                </a:effectLst>
                <a:latin typeface="方正舒体" pitchFamily="2" charset="-122"/>
              </a:rPr>
              <a:t> </a:t>
            </a:r>
            <a:r>
              <a:rPr lang="zh-CN" altLang="en-US" sz="3600" dirty="0">
                <a:latin typeface="宋体" pitchFamily="2" charset="-122"/>
              </a:rPr>
              <a:t>（四</a:t>
            </a:r>
            <a:r>
              <a:rPr lang="zh-CN" altLang="en-US" sz="3600" dirty="0" smtClean="0">
                <a:latin typeface="宋体" pitchFamily="2" charset="-122"/>
              </a:rPr>
              <a:t>）法律</a:t>
            </a:r>
            <a:r>
              <a:rPr lang="zh-CN" altLang="en-US" sz="3600" dirty="0">
                <a:latin typeface="宋体" pitchFamily="2" charset="-122"/>
              </a:rPr>
              <a:t>的局限性</a:t>
            </a:r>
          </a:p>
        </p:txBody>
      </p:sp>
      <p:sp>
        <p:nvSpPr>
          <p:cNvPr id="46083" name="AutoShape 25">
            <a:hlinkClick r:id="rId2" action="ppaction://hlinksldjump" highlightClick="1"/>
          </p:cNvPr>
          <p:cNvSpPr>
            <a:spLocks noChangeArrowheads="1"/>
          </p:cNvSpPr>
          <p:nvPr/>
        </p:nvSpPr>
        <p:spPr bwMode="auto">
          <a:xfrm>
            <a:off x="11379200" y="6248400"/>
            <a:ext cx="203200" cy="152400"/>
          </a:xfrm>
          <a:prstGeom prst="actionButtonBeginning">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4" name="Rectangle 27"/>
          <p:cNvSpPr>
            <a:spLocks noChangeArrowheads="1"/>
          </p:cNvSpPr>
          <p:nvPr/>
        </p:nvSpPr>
        <p:spPr bwMode="auto">
          <a:xfrm>
            <a:off x="1828800" y="2743200"/>
            <a:ext cx="9448800" cy="2654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76200" cmpd="tri">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dirty="0"/>
              <a:t>    1</a:t>
            </a:r>
            <a:r>
              <a:rPr lang="zh-CN" altLang="en-US" sz="2800" dirty="0"/>
              <a:t>、法律所要规范的行为有限</a:t>
            </a:r>
          </a:p>
          <a:p>
            <a:pPr algn="just" eaLnBrk="0" hangingPunct="0"/>
            <a:r>
              <a:rPr lang="zh-CN" altLang="en-US" sz="2800" dirty="0"/>
              <a:t>    </a:t>
            </a:r>
            <a:r>
              <a:rPr lang="en-US" altLang="zh-CN" sz="2800" dirty="0"/>
              <a:t>2</a:t>
            </a:r>
            <a:r>
              <a:rPr lang="zh-CN" altLang="en-US" sz="2800" dirty="0"/>
              <a:t>、法律只能惩恶，不能劝善</a:t>
            </a:r>
          </a:p>
          <a:p>
            <a:pPr algn="just" eaLnBrk="0" hangingPunct="0"/>
            <a:r>
              <a:rPr lang="zh-CN" altLang="en-US" sz="2800" dirty="0"/>
              <a:t>    </a:t>
            </a:r>
            <a:r>
              <a:rPr lang="en-US" altLang="zh-CN" sz="2800" dirty="0"/>
              <a:t>3</a:t>
            </a:r>
            <a:r>
              <a:rPr lang="zh-CN" altLang="en-US" sz="2800" dirty="0"/>
              <a:t>、立法滞后</a:t>
            </a:r>
          </a:p>
          <a:p>
            <a:pPr algn="just" eaLnBrk="0" hangingPunct="0"/>
            <a:r>
              <a:rPr lang="zh-CN" altLang="en-US" sz="2800" dirty="0"/>
              <a:t>    </a:t>
            </a:r>
            <a:r>
              <a:rPr lang="en-US" altLang="zh-CN" sz="2800" dirty="0"/>
              <a:t>4</a:t>
            </a:r>
            <a:r>
              <a:rPr lang="zh-CN" altLang="en-US" sz="2800" dirty="0"/>
              <a:t>、法律有漏洞</a:t>
            </a:r>
          </a:p>
          <a:p>
            <a:pPr algn="just" eaLnBrk="0" hangingPunct="0"/>
            <a:r>
              <a:rPr lang="zh-CN" altLang="en-US" sz="2800" dirty="0"/>
              <a:t>    </a:t>
            </a:r>
            <a:r>
              <a:rPr lang="en-US" altLang="zh-CN" sz="2800" dirty="0"/>
              <a:t>5</a:t>
            </a:r>
            <a:r>
              <a:rPr lang="zh-CN" altLang="en-US" sz="2800" dirty="0"/>
              <a:t>、实施上有难度</a:t>
            </a:r>
          </a:p>
          <a:p>
            <a:pPr eaLnBrk="0" hangingPunct="0"/>
            <a:endParaRPr lang="en-US" altLang="zh-CN" sz="2800" dirty="0">
              <a:solidFill>
                <a:srgbClr val="0000FF"/>
              </a:solidFill>
            </a:endParaRPr>
          </a:p>
        </p:txBody>
      </p:sp>
      <p:pic>
        <p:nvPicPr>
          <p:cNvPr id="46085" name="Picture 28" descr="PH01632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0" y="4191000"/>
            <a:ext cx="4165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890096"/>
      </p:ext>
    </p:extLst>
  </p:cSld>
  <p:clrMapOvr>
    <a:masterClrMapping/>
  </p:clrMapOvr>
  <p:transition>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34585" y="617538"/>
            <a:ext cx="103907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zh-CN" sz="4400">
                <a:solidFill>
                  <a:schemeClr val="tx2"/>
                </a:solidFill>
                <a:effectLst>
                  <a:outerShdw blurRad="38100" dist="38100" dir="2700000" algn="tl">
                    <a:srgbClr val="C0C0C0"/>
                  </a:outerShdw>
                </a:effectLst>
              </a:rPr>
              <a:t> </a:t>
            </a:r>
            <a:endParaRPr lang="en-US" altLang="zh-CN" sz="4400">
              <a:solidFill>
                <a:schemeClr val="tx2"/>
              </a:solidFill>
              <a:effectLst>
                <a:outerShdw blurRad="38100" dist="38100" dir="2700000" algn="tl">
                  <a:srgbClr val="C0C0C0"/>
                </a:outerShdw>
              </a:effectLst>
              <a:ea typeface="方正舒体" pitchFamily="2" charset="-122"/>
            </a:endParaRPr>
          </a:p>
        </p:txBody>
      </p:sp>
      <p:sp>
        <p:nvSpPr>
          <p:cNvPr id="47108" name="Rectangle 5"/>
          <p:cNvSpPr>
            <a:spLocks noGrp="1" noChangeArrowheads="1"/>
          </p:cNvSpPr>
          <p:nvPr>
            <p:ph type="title" idx="4294967295"/>
          </p:nvPr>
        </p:nvSpPr>
        <p:spPr>
          <a:xfrm>
            <a:off x="1422400" y="762000"/>
            <a:ext cx="8737600" cy="1371600"/>
          </a:xfrm>
        </p:spPr>
        <p:txBody>
          <a:bodyPr>
            <a:normAutofit/>
          </a:bodyPr>
          <a:lstStyle/>
          <a:p>
            <a:r>
              <a:rPr lang="zh-CN" altLang="en-US" sz="3600" dirty="0" smtClean="0">
                <a:latin typeface="宋体" pitchFamily="2" charset="-122"/>
              </a:rPr>
              <a:t>（五）道德调节的特点</a:t>
            </a:r>
          </a:p>
        </p:txBody>
      </p:sp>
      <p:sp>
        <p:nvSpPr>
          <p:cNvPr id="2" name="矩形 1"/>
          <p:cNvSpPr/>
          <p:nvPr/>
        </p:nvSpPr>
        <p:spPr>
          <a:xfrm>
            <a:off x="1277257" y="2136339"/>
            <a:ext cx="9622972" cy="3046988"/>
          </a:xfrm>
          <a:prstGeom prst="rect">
            <a:avLst/>
          </a:prstGeom>
        </p:spPr>
        <p:txBody>
          <a:bodyPr wrap="square">
            <a:spAutoFit/>
          </a:bodyPr>
          <a:lstStyle/>
          <a:p>
            <a:pPr marL="342900" indent="-342900">
              <a:buClr>
                <a:schemeClr val="folHlink"/>
              </a:buClr>
              <a:buSzPct val="60000"/>
              <a:buFont typeface="Wingdings" pitchFamily="2" charset="2"/>
              <a:buChar char="n"/>
            </a:pPr>
            <a:r>
              <a:rPr lang="en-US" altLang="zh-CN" sz="2400" dirty="0">
                <a:cs typeface="Times New Roman" pitchFamily="18" charset="0"/>
              </a:rPr>
              <a:t>1</a:t>
            </a:r>
            <a:r>
              <a:rPr lang="zh-CN" altLang="en-US" sz="2400" dirty="0">
                <a:latin typeface="宋体" pitchFamily="2" charset="-122"/>
              </a:rPr>
              <a:t>、非强制性：伦理依靠社会舆论、传统习惯和内心信念而起作用，体现了自觉性和内在性。</a:t>
            </a:r>
            <a:endParaRPr lang="zh-CN" altLang="en-US" sz="2400" dirty="0">
              <a:cs typeface="Times New Roman" pitchFamily="18" charset="0"/>
            </a:endParaRPr>
          </a:p>
          <a:p>
            <a:pPr marL="342900" indent="-342900">
              <a:buClr>
                <a:schemeClr val="folHlink"/>
              </a:buClr>
              <a:buSzPct val="60000"/>
              <a:buFont typeface="Wingdings" pitchFamily="2" charset="2"/>
              <a:buChar char="n"/>
            </a:pPr>
            <a:r>
              <a:rPr lang="en-US" altLang="zh-CN" sz="2400" dirty="0" smtClean="0">
                <a:cs typeface="Times New Roman" pitchFamily="18" charset="0"/>
              </a:rPr>
              <a:t>2</a:t>
            </a:r>
            <a:r>
              <a:rPr lang="zh-CN" altLang="en-US" sz="2400" dirty="0">
                <a:latin typeface="宋体" pitchFamily="2" charset="-122"/>
              </a:rPr>
              <a:t>、普遍性：伦理规范对所有公民都予以规范，</a:t>
            </a:r>
            <a:r>
              <a:rPr lang="zh-CN" altLang="en-US" sz="2400" dirty="0"/>
              <a:t>在伦理规范面前，除了不受一定的意识支配的行为者（如精神病和婴儿）外，没有不需要受其指导、调节和约束、游离于伦理规范之外的特殊公民。</a:t>
            </a:r>
            <a:endParaRPr lang="zh-CN" altLang="en-US" sz="2400" dirty="0">
              <a:cs typeface="Times New Roman" pitchFamily="18" charset="0"/>
            </a:endParaRPr>
          </a:p>
          <a:p>
            <a:pPr marL="342900" indent="-342900">
              <a:buClr>
                <a:schemeClr val="folHlink"/>
              </a:buClr>
              <a:buSzPct val="60000"/>
              <a:buFont typeface="Wingdings" pitchFamily="2" charset="2"/>
              <a:buChar char="n"/>
            </a:pPr>
            <a:r>
              <a:rPr lang="en-US" altLang="zh-CN" sz="2400" dirty="0" smtClean="0">
                <a:cs typeface="Times New Roman" pitchFamily="18" charset="0"/>
              </a:rPr>
              <a:t>3</a:t>
            </a:r>
            <a:r>
              <a:rPr lang="zh-CN" altLang="en-US" sz="2400" dirty="0">
                <a:latin typeface="宋体" pitchFamily="2" charset="-122"/>
              </a:rPr>
              <a:t>、扬善性：道德既指出什么是恶与不该，也指出什么是善与应该。</a:t>
            </a:r>
            <a:endParaRPr lang="zh-CN" altLang="en-US" sz="2400" dirty="0">
              <a:cs typeface="Times New Roman" pitchFamily="18" charset="0"/>
            </a:endParaRPr>
          </a:p>
          <a:p>
            <a:pPr marL="342900" indent="-342900">
              <a:buClr>
                <a:schemeClr val="folHlink"/>
              </a:buClr>
              <a:buSzPct val="60000"/>
              <a:buFont typeface="Wingdings" pitchFamily="2" charset="2"/>
              <a:buChar char="n"/>
            </a:pPr>
            <a:r>
              <a:rPr lang="en-US" altLang="zh-CN" sz="2400" dirty="0" smtClean="0">
                <a:cs typeface="Times New Roman" pitchFamily="18" charset="0"/>
              </a:rPr>
              <a:t>4</a:t>
            </a:r>
            <a:r>
              <a:rPr lang="zh-CN" altLang="en-US" sz="2400" dirty="0">
                <a:latin typeface="宋体" pitchFamily="2" charset="-122"/>
              </a:rPr>
              <a:t>、便易性：道德规范约定俗成，</a:t>
            </a:r>
            <a:r>
              <a:rPr lang="zh-CN" altLang="en-US" sz="2400" dirty="0"/>
              <a:t>不必通过行政命令或法定程序来制订或修改。</a:t>
            </a:r>
            <a:r>
              <a:rPr lang="zh-CN" altLang="en-US" sz="2400" dirty="0">
                <a:latin typeface="宋体" pitchFamily="2" charset="-122"/>
              </a:rPr>
              <a:t>方便执行。</a:t>
            </a:r>
          </a:p>
        </p:txBody>
      </p:sp>
    </p:spTree>
    <p:extLst>
      <p:ext uri="{BB962C8B-B14F-4D97-AF65-F5344CB8AC3E}">
        <p14:creationId xmlns:p14="http://schemas.microsoft.com/office/powerpoint/2010/main" val="17985404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654627" y="435429"/>
            <a:ext cx="9144000" cy="1143000"/>
          </a:xfrm>
        </p:spPr>
        <p:txBody>
          <a:bodyPr>
            <a:normAutofit/>
          </a:bodyPr>
          <a:lstStyle/>
          <a:p>
            <a:r>
              <a:rPr lang="zh-CN" altLang="en-US" sz="4000" dirty="0" smtClean="0"/>
              <a:t>七、企业慈善</a:t>
            </a:r>
          </a:p>
        </p:txBody>
      </p:sp>
      <p:sp>
        <p:nvSpPr>
          <p:cNvPr id="2" name="矩形 1"/>
          <p:cNvSpPr/>
          <p:nvPr/>
        </p:nvSpPr>
        <p:spPr>
          <a:xfrm>
            <a:off x="1523996" y="1653178"/>
            <a:ext cx="9274629" cy="4524315"/>
          </a:xfrm>
          <a:prstGeom prst="rect">
            <a:avLst/>
          </a:prstGeom>
        </p:spPr>
        <p:txBody>
          <a:bodyPr wrap="square">
            <a:spAutoFit/>
          </a:bodyPr>
          <a:lstStyle/>
          <a:p>
            <a:pPr algn="just"/>
            <a:r>
              <a:rPr lang="zh-CN" altLang="en-US" sz="2400" dirty="0"/>
              <a:t>慈善行为：为了公共目的的自愿服务、自愿和自愿捐赠。</a:t>
            </a:r>
            <a:endParaRPr lang="zh-CN" altLang="en-US" sz="2400" dirty="0">
              <a:latin typeface="楷体_GB2312" charset="-122"/>
            </a:endParaRPr>
          </a:p>
          <a:p>
            <a:pPr algn="just"/>
            <a:r>
              <a:rPr lang="zh-CN" altLang="en-US" sz="2400" dirty="0">
                <a:latin typeface="楷体_GB2312" charset="-122"/>
              </a:rPr>
              <a:t>    </a:t>
            </a:r>
            <a:r>
              <a:rPr lang="zh-CN" altLang="en-US" sz="2400" dirty="0"/>
              <a:t>捐赠顺序：（</a:t>
            </a:r>
            <a:r>
              <a:rPr lang="en-US" altLang="zh-CN" sz="2400" dirty="0">
                <a:latin typeface="楷体_GB2312" charset="-122"/>
              </a:rPr>
              <a:t>1</a:t>
            </a:r>
            <a:r>
              <a:rPr lang="zh-CN" altLang="en-US" sz="2400" dirty="0"/>
              <a:t>）教育；（</a:t>
            </a:r>
            <a:r>
              <a:rPr lang="en-US" altLang="zh-CN" sz="2400" dirty="0">
                <a:latin typeface="楷体_GB2312" charset="-122"/>
              </a:rPr>
              <a:t>2</a:t>
            </a:r>
            <a:r>
              <a:rPr lang="zh-CN" altLang="en-US" sz="2400" dirty="0"/>
              <a:t>）健康和人际服务；（</a:t>
            </a:r>
            <a:r>
              <a:rPr lang="en-US" altLang="zh-CN" sz="2400" dirty="0">
                <a:latin typeface="楷体_GB2312" charset="-122"/>
              </a:rPr>
              <a:t>3</a:t>
            </a:r>
            <a:r>
              <a:rPr lang="zh-CN" altLang="en-US" sz="2400" dirty="0"/>
              <a:t>）市政和社区活动；（</a:t>
            </a:r>
            <a:r>
              <a:rPr lang="en-US" altLang="zh-CN" sz="2400" dirty="0">
                <a:latin typeface="楷体_GB2312" charset="-122"/>
              </a:rPr>
              <a:t>4</a:t>
            </a:r>
            <a:r>
              <a:rPr lang="zh-CN" altLang="en-US" sz="2400" dirty="0"/>
              <a:t>）文化和艺术；（</a:t>
            </a:r>
            <a:r>
              <a:rPr lang="en-US" altLang="zh-CN" sz="2400" dirty="0">
                <a:latin typeface="楷体_GB2312" charset="-122"/>
              </a:rPr>
              <a:t>5</a:t>
            </a:r>
            <a:r>
              <a:rPr lang="zh-CN" altLang="en-US" sz="2400" dirty="0"/>
              <a:t>）其他</a:t>
            </a:r>
            <a:endParaRPr lang="zh-CN" altLang="en-US" sz="2400" dirty="0">
              <a:latin typeface="楷体_GB2312" charset="-122"/>
            </a:endParaRPr>
          </a:p>
          <a:p>
            <a:r>
              <a:rPr lang="zh-CN" altLang="en-US" sz="2400" dirty="0">
                <a:latin typeface="楷体_GB2312" charset="-122"/>
              </a:rPr>
              <a:t>    </a:t>
            </a:r>
            <a:r>
              <a:rPr lang="zh-CN" altLang="en-US" sz="2400" dirty="0">
                <a:latin typeface="宋体" pitchFamily="2" charset="-122"/>
              </a:rPr>
              <a:t>慈善</a:t>
            </a:r>
            <a:r>
              <a:rPr lang="en-US" altLang="zh-CN" sz="2400" dirty="0">
                <a:latin typeface="Times New Roman" pitchFamily="18" charset="0"/>
              </a:rPr>
              <a:t>——</a:t>
            </a:r>
            <a:r>
              <a:rPr lang="zh-CN" altLang="en-US" sz="2400" dirty="0">
                <a:latin typeface="宋体" pitchFamily="2" charset="-122"/>
              </a:rPr>
              <a:t>以仁慈的做法帮助人类的愿望；对人的</a:t>
            </a:r>
            <a:r>
              <a:rPr lang="zh-CN" altLang="en-US" sz="2400" dirty="0" smtClean="0">
                <a:latin typeface="宋体" pitchFamily="2" charset="-122"/>
              </a:rPr>
              <a:t>爱。</a:t>
            </a:r>
            <a:endParaRPr lang="en-US" altLang="zh-CN" sz="2400" dirty="0" smtClean="0">
              <a:latin typeface="宋体" pitchFamily="2" charset="-122"/>
            </a:endParaRPr>
          </a:p>
          <a:p>
            <a:endParaRPr lang="en-US" altLang="zh-CN" sz="2400" dirty="0" smtClean="0">
              <a:latin typeface="宋体" pitchFamily="2" charset="-122"/>
            </a:endParaRPr>
          </a:p>
          <a:p>
            <a:r>
              <a:rPr lang="zh-CN" altLang="en-US" sz="2400" dirty="0" smtClean="0">
                <a:latin typeface="宋体" pitchFamily="2" charset="-122"/>
              </a:rPr>
              <a:t>通常</a:t>
            </a:r>
            <a:r>
              <a:rPr lang="zh-CN" altLang="en-US" sz="2400" dirty="0">
                <a:latin typeface="宋体" pitchFamily="2" charset="-122"/>
              </a:rPr>
              <a:t>情况下，慈善活动不仅不是社会责任的全部，甚至不是主要的部分，它是企业承担的自行处理的责任</a:t>
            </a:r>
            <a:r>
              <a:rPr lang="zh-CN" altLang="en-US" sz="2400" dirty="0" smtClean="0">
                <a:latin typeface="宋体" pitchFamily="2" charset="-122"/>
              </a:rPr>
              <a:t>。</a:t>
            </a:r>
            <a:endParaRPr lang="en-US" altLang="zh-CN" sz="2400" dirty="0" smtClean="0">
              <a:latin typeface="宋体" pitchFamily="2" charset="-122"/>
            </a:endParaRPr>
          </a:p>
          <a:p>
            <a:endParaRPr lang="en-US" altLang="zh-CN" sz="2400" dirty="0">
              <a:latin typeface="宋体" pitchFamily="2" charset="-122"/>
            </a:endParaRPr>
          </a:p>
          <a:p>
            <a:r>
              <a:rPr lang="zh-CN" altLang="en-US" sz="2400" b="1" dirty="0" smtClean="0">
                <a:latin typeface="宋体" pitchFamily="2" charset="-122"/>
              </a:rPr>
              <a:t>战略慈善</a:t>
            </a:r>
            <a:r>
              <a:rPr lang="zh-CN" altLang="en-US" sz="2400" dirty="0" smtClean="0">
                <a:latin typeface="宋体" pitchFamily="2" charset="-122"/>
              </a:rPr>
              <a:t>是</a:t>
            </a:r>
            <a:r>
              <a:rPr lang="zh-CN" altLang="en-US" sz="2400" dirty="0">
                <a:latin typeface="宋体" pitchFamily="2" charset="-122"/>
              </a:rPr>
              <a:t>使公司捐赠和其他慈善行为与企业所有的使命和目标最佳匹配的一种方式。战略慈善行为的要求就是对该企业的财务目标做出尽可能直接的贡献。</a:t>
            </a:r>
          </a:p>
          <a:p>
            <a:r>
              <a:rPr lang="zh-CN" altLang="en-US" sz="2400" dirty="0" smtClean="0">
                <a:latin typeface="宋体" pitchFamily="2" charset="-122"/>
              </a:rPr>
              <a:t>战略</a:t>
            </a:r>
            <a:r>
              <a:rPr lang="zh-CN" altLang="en-US" sz="2400" dirty="0">
                <a:latin typeface="宋体" pitchFamily="2" charset="-122"/>
              </a:rPr>
              <a:t>慈善的方式：把慈善计划与企业的努力紧密结合起来</a:t>
            </a:r>
            <a:r>
              <a:rPr lang="zh-CN" altLang="en-US" sz="2400" dirty="0" smtClean="0">
                <a:latin typeface="宋体" pitchFamily="2" charset="-122"/>
              </a:rPr>
              <a:t>。</a:t>
            </a:r>
            <a:endParaRPr lang="en-US" altLang="zh-CN" sz="2400" dirty="0" smtClean="0">
              <a:latin typeface="宋体" pitchFamily="2" charset="-122"/>
            </a:endParaRPr>
          </a:p>
        </p:txBody>
      </p:sp>
    </p:spTree>
    <p:extLst>
      <p:ext uri="{BB962C8B-B14F-4D97-AF65-F5344CB8AC3E}">
        <p14:creationId xmlns:p14="http://schemas.microsoft.com/office/powerpoint/2010/main" val="205560722"/>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zh-CN" altLang="en-US" sz="4000" dirty="0" smtClean="0"/>
              <a:t>慈善事业营销：</a:t>
            </a:r>
          </a:p>
        </p:txBody>
      </p:sp>
      <p:pic>
        <p:nvPicPr>
          <p:cNvPr id="56324" name="Picture 4" descr="IN007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5133" y="1524001"/>
            <a:ext cx="244686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54743" y="1670654"/>
            <a:ext cx="9289143" cy="4585871"/>
          </a:xfrm>
          <a:prstGeom prst="rect">
            <a:avLst/>
          </a:prstGeom>
        </p:spPr>
        <p:txBody>
          <a:bodyPr wrap="square">
            <a:spAutoFit/>
          </a:bodyPr>
          <a:lstStyle/>
          <a:p>
            <a:pPr algn="just"/>
            <a:r>
              <a:rPr lang="zh-CN" altLang="en-US" sz="2800" dirty="0">
                <a:latin typeface="楷体_GB2312" charset="-122"/>
              </a:rPr>
              <a:t>慈善</a:t>
            </a:r>
            <a:r>
              <a:rPr lang="zh-CN" altLang="en-US" sz="2800" dirty="0"/>
              <a:t>事业营销代表企业和慈善机构为了双方可能获得的极大利益而联合起来的一种独特形式。</a:t>
            </a:r>
          </a:p>
          <a:p>
            <a:pPr algn="just"/>
            <a:r>
              <a:rPr lang="en-US" altLang="zh-CN" sz="2800" i="1" dirty="0">
                <a:latin typeface="Times New Roman" pitchFamily="18" charset="0"/>
              </a:rPr>
              <a:t>——</a:t>
            </a:r>
            <a:r>
              <a:rPr lang="zh-CN" altLang="en-US" sz="2800" i="1" dirty="0">
                <a:latin typeface="宋体" pitchFamily="2" charset="-122"/>
              </a:rPr>
              <a:t>如每买一袋方便面，便捐一分钱给希望工程。</a:t>
            </a:r>
            <a:endParaRPr lang="en-US" altLang="zh-CN" sz="2800" i="1" dirty="0">
              <a:latin typeface="宋体" pitchFamily="2" charset="-122"/>
            </a:endParaRPr>
          </a:p>
          <a:p>
            <a:pPr algn="just"/>
            <a:endParaRPr lang="en-US" altLang="zh-CN" sz="2800" dirty="0" smtClean="0">
              <a:latin typeface="楷体_GB2312" charset="-122"/>
            </a:endParaRPr>
          </a:p>
          <a:p>
            <a:pPr algn="just"/>
            <a:r>
              <a:rPr lang="zh-CN" altLang="en-US" sz="2800" dirty="0" smtClean="0">
                <a:latin typeface="楷体_GB2312" charset="-122"/>
              </a:rPr>
              <a:t>事业关联营销：企业</a:t>
            </a:r>
            <a:r>
              <a:rPr lang="zh-CN" altLang="en-US" sz="2800" dirty="0">
                <a:latin typeface="楷体_GB2312" charset="-122"/>
              </a:rPr>
              <a:t>承诺基于产品销售额来捐助某项特定的公益事业或向其捐献一定比例的营业收入。</a:t>
            </a:r>
          </a:p>
          <a:p>
            <a:pPr algn="just"/>
            <a:r>
              <a:rPr lang="zh-CN" altLang="en-US" sz="2800" dirty="0">
                <a:latin typeface="楷体_GB2312" charset="-122"/>
              </a:rPr>
              <a:t>　</a:t>
            </a:r>
            <a:r>
              <a:rPr lang="zh-CN" altLang="en-US" sz="2800" dirty="0" smtClean="0">
                <a:latin typeface="楷体_GB2312" charset="-122"/>
              </a:rPr>
              <a:t> </a:t>
            </a:r>
            <a:r>
              <a:rPr lang="zh-CN" altLang="en-US" sz="2400" dirty="0" smtClean="0">
                <a:latin typeface="楷体_GB2312" charset="-122"/>
              </a:rPr>
              <a:t>这</a:t>
            </a:r>
            <a:r>
              <a:rPr lang="zh-CN" altLang="en-US" sz="2400" dirty="0">
                <a:latin typeface="楷体_GB2312" charset="-122"/>
              </a:rPr>
              <a:t>一术语是出美国快递公司创造的，用于对始于</a:t>
            </a:r>
            <a:r>
              <a:rPr lang="en-US" altLang="zh-CN" sz="2400" dirty="0">
                <a:latin typeface="楷体_GB2312" charset="-122"/>
              </a:rPr>
              <a:t>1983</a:t>
            </a:r>
            <a:r>
              <a:rPr lang="zh-CN" altLang="en-US" sz="2400" dirty="0">
                <a:latin typeface="楷体_GB2312" charset="-122"/>
              </a:rPr>
              <a:t>年的一项方案进行描述，该方案同意每次使用公司发行的某一信用卡购买商品，公司就会捐出一便士用于自由女神像的修复。这个方案为自由女神像的修复捐赠了</a:t>
            </a:r>
            <a:r>
              <a:rPr lang="en-US" altLang="zh-CN" sz="2400" dirty="0">
                <a:latin typeface="楷体_GB2312" charset="-122"/>
              </a:rPr>
              <a:t>170</a:t>
            </a:r>
            <a:r>
              <a:rPr lang="zh-CN" altLang="en-US" sz="2400" dirty="0">
                <a:latin typeface="楷体_GB2312" charset="-122"/>
              </a:rPr>
              <a:t>万美元，并且导致美国快递公司信用卡使用的大幅度增长</a:t>
            </a:r>
            <a:r>
              <a:rPr lang="zh-CN" altLang="en-US" sz="2400" dirty="0" smtClean="0">
                <a:latin typeface="楷体_GB2312" charset="-122"/>
              </a:rPr>
              <a:t>。</a:t>
            </a:r>
            <a:endParaRPr lang="zh-CN" altLang="en-US" sz="1600" dirty="0">
              <a:latin typeface="楷体_GB2312" charset="-122"/>
            </a:endParaRPr>
          </a:p>
        </p:txBody>
      </p:sp>
    </p:spTree>
    <p:extLst>
      <p:ext uri="{BB962C8B-B14F-4D97-AF65-F5344CB8AC3E}">
        <p14:creationId xmlns:p14="http://schemas.microsoft.com/office/powerpoint/2010/main" val="375602379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内容占位符 2"/>
          <p:cNvSpPr txBox="1">
            <a:spLocks/>
          </p:cNvSpPr>
          <p:nvPr/>
        </p:nvSpPr>
        <p:spPr>
          <a:xfrm>
            <a:off x="1226456" y="1890486"/>
            <a:ext cx="9557657"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zh-CN" altLang="en-US" sz="2400" b="1" dirty="0" smtClean="0">
                <a:solidFill>
                  <a:srgbClr val="000000"/>
                </a:solidFill>
                <a:latin typeface="宋体" charset="-122"/>
              </a:rPr>
              <a:t>国外</a:t>
            </a:r>
          </a:p>
          <a:p>
            <a:pPr lvl="1" algn="just">
              <a:lnSpc>
                <a:spcPct val="125000"/>
              </a:lnSpc>
            </a:pPr>
            <a:r>
              <a:rPr lang="zh-CN" altLang="zh-CN" b="1" dirty="0" smtClean="0">
                <a:solidFill>
                  <a:srgbClr val="000000"/>
                </a:solidFill>
                <a:latin typeface="宋体" charset="-122"/>
              </a:rPr>
              <a:t>“</a:t>
            </a:r>
            <a:r>
              <a:rPr lang="zh-CN" altLang="en-US" b="1" dirty="0" smtClean="0">
                <a:solidFill>
                  <a:srgbClr val="000000"/>
                </a:solidFill>
                <a:latin typeface="宋体" charset="-122"/>
              </a:rPr>
              <a:t>企业社会责任”</a:t>
            </a:r>
            <a:r>
              <a:rPr lang="zh-CN" altLang="en-US" b="1" dirty="0" smtClean="0">
                <a:solidFill>
                  <a:srgbClr val="000000"/>
                </a:solidFill>
              </a:rPr>
              <a:t>（</a:t>
            </a:r>
            <a:r>
              <a:rPr lang="zh-CN" altLang="zh-CN" b="1" dirty="0" smtClean="0">
                <a:solidFill>
                  <a:srgbClr val="000000"/>
                </a:solidFill>
              </a:rPr>
              <a:t>Corporate Social Responsibility</a:t>
            </a:r>
            <a:r>
              <a:rPr lang="zh-CN" altLang="en-US" b="1" dirty="0" smtClean="0">
                <a:solidFill>
                  <a:srgbClr val="000000"/>
                </a:solidFill>
              </a:rPr>
              <a:t>， </a:t>
            </a:r>
            <a:r>
              <a:rPr lang="zh-CN" altLang="zh-CN" b="1" dirty="0" smtClean="0">
                <a:solidFill>
                  <a:srgbClr val="000000"/>
                </a:solidFill>
              </a:rPr>
              <a:t>CSR</a:t>
            </a:r>
            <a:r>
              <a:rPr lang="zh-CN" altLang="en-US" b="1" dirty="0" smtClean="0">
                <a:solidFill>
                  <a:srgbClr val="000000"/>
                </a:solidFill>
              </a:rPr>
              <a:t>）</a:t>
            </a:r>
            <a:r>
              <a:rPr lang="zh-CN" altLang="en-US" b="1" dirty="0" smtClean="0">
                <a:solidFill>
                  <a:srgbClr val="000000"/>
                </a:solidFill>
                <a:latin typeface="宋体" charset="-122"/>
              </a:rPr>
              <a:t>由美国学者奥利佛</a:t>
            </a:r>
            <a:r>
              <a:rPr lang="zh-CN" altLang="zh-CN" b="1" dirty="0" smtClean="0">
                <a:solidFill>
                  <a:srgbClr val="000000"/>
                </a:solidFill>
                <a:latin typeface="宋体" charset="-122"/>
              </a:rPr>
              <a:t>·</a:t>
            </a:r>
            <a:r>
              <a:rPr lang="zh-CN" altLang="en-US" b="1" dirty="0" smtClean="0">
                <a:solidFill>
                  <a:srgbClr val="000000"/>
                </a:solidFill>
                <a:latin typeface="宋体" charset="-122"/>
              </a:rPr>
              <a:t>谢尔顿</a:t>
            </a:r>
            <a:r>
              <a:rPr lang="zh-CN" altLang="zh-CN" b="1" dirty="0" smtClean="0">
                <a:solidFill>
                  <a:srgbClr val="000000"/>
                </a:solidFill>
                <a:latin typeface="宋体" charset="-122"/>
              </a:rPr>
              <a:t>(Oliver</a:t>
            </a:r>
            <a:r>
              <a:rPr lang="zh-CN" altLang="en-US" b="1" dirty="0" smtClean="0">
                <a:solidFill>
                  <a:srgbClr val="000000"/>
                </a:solidFill>
                <a:latin typeface="宋体" charset="-122"/>
              </a:rPr>
              <a:t>，</a:t>
            </a:r>
            <a:r>
              <a:rPr lang="zh-CN" altLang="zh-CN" b="1" dirty="0" smtClean="0">
                <a:solidFill>
                  <a:srgbClr val="000000"/>
                </a:solidFill>
                <a:latin typeface="宋体" charset="-122"/>
              </a:rPr>
              <a:t>Sheldon)</a:t>
            </a:r>
            <a:r>
              <a:rPr lang="zh-CN" altLang="en-US" b="1" dirty="0" smtClean="0">
                <a:solidFill>
                  <a:srgbClr val="000000"/>
                </a:solidFill>
                <a:latin typeface="宋体" charset="-122"/>
              </a:rPr>
              <a:t>于</a:t>
            </a:r>
            <a:r>
              <a:rPr lang="zh-CN" altLang="zh-CN" b="1" dirty="0" smtClean="0">
                <a:solidFill>
                  <a:srgbClr val="000000"/>
                </a:solidFill>
                <a:latin typeface="宋体" charset="-122"/>
              </a:rPr>
              <a:t>1924</a:t>
            </a:r>
            <a:r>
              <a:rPr lang="zh-CN" altLang="en-US" b="1" dirty="0" smtClean="0">
                <a:solidFill>
                  <a:srgbClr val="000000"/>
                </a:solidFill>
                <a:latin typeface="宋体" charset="-122"/>
              </a:rPr>
              <a:t>年首先提出：</a:t>
            </a:r>
            <a:r>
              <a:rPr lang="zh-CN" altLang="en-US" b="1" dirty="0" smtClean="0">
                <a:solidFill>
                  <a:srgbClr val="000000"/>
                </a:solidFill>
              </a:rPr>
              <a:t>公司的经营，应该与产业内外各种人类需要的责任联系起来。 </a:t>
            </a:r>
            <a:endParaRPr lang="zh-CN" altLang="en-US" b="1" dirty="0" smtClean="0">
              <a:solidFill>
                <a:srgbClr val="000000"/>
              </a:solidFill>
              <a:latin typeface="宋体" charset="-122"/>
            </a:endParaRPr>
          </a:p>
          <a:p>
            <a:pPr lvl="1">
              <a:lnSpc>
                <a:spcPct val="125000"/>
              </a:lnSpc>
            </a:pPr>
            <a:r>
              <a:rPr lang="zh-CN" altLang="en-US" b="1" dirty="0" smtClean="0">
                <a:solidFill>
                  <a:srgbClr val="000000"/>
                </a:solidFill>
              </a:rPr>
              <a:t>这种思想冲击了“公司的责任就是为股东赚钱”这一传统的社会观念，但这种影响停留在一个小范围内。</a:t>
            </a:r>
            <a:r>
              <a:rPr lang="zh-CN" altLang="en-US" b="1" dirty="0" smtClean="0">
                <a:solidFill>
                  <a:srgbClr val="000000"/>
                </a:solidFill>
                <a:latin typeface="宋体" charset="-122"/>
              </a:rPr>
              <a:t>上世纪</a:t>
            </a:r>
            <a:r>
              <a:rPr lang="zh-CN" altLang="zh-CN" b="1" dirty="0" smtClean="0">
                <a:solidFill>
                  <a:srgbClr val="000000"/>
                </a:solidFill>
                <a:latin typeface="宋体" charset="-122"/>
              </a:rPr>
              <a:t>30</a:t>
            </a:r>
            <a:r>
              <a:rPr lang="zh-CN" altLang="en-US" b="1" dirty="0" smtClean="0">
                <a:solidFill>
                  <a:srgbClr val="000000"/>
                </a:solidFill>
                <a:latin typeface="宋体" charset="-122"/>
              </a:rPr>
              <a:t>年代初美国哈佛法学院的多德</a:t>
            </a:r>
            <a:r>
              <a:rPr lang="zh-CN" altLang="zh-CN" b="1" dirty="0" smtClean="0">
                <a:solidFill>
                  <a:srgbClr val="000000"/>
                </a:solidFill>
                <a:latin typeface="宋体" charset="-122"/>
              </a:rPr>
              <a:t>(Merrcik</a:t>
            </a:r>
            <a:r>
              <a:rPr lang="zh-CN" altLang="en-US" b="1" dirty="0" smtClean="0">
                <a:solidFill>
                  <a:srgbClr val="000000"/>
                </a:solidFill>
                <a:latin typeface="宋体" charset="-122"/>
              </a:rPr>
              <a:t>．</a:t>
            </a:r>
            <a:r>
              <a:rPr lang="zh-CN" altLang="zh-CN" b="1" dirty="0" smtClean="0">
                <a:solidFill>
                  <a:srgbClr val="000000"/>
                </a:solidFill>
                <a:latin typeface="宋体" charset="-122"/>
              </a:rPr>
              <a:t>Dodd)</a:t>
            </a:r>
            <a:r>
              <a:rPr lang="zh-CN" altLang="en-US" b="1" dirty="0" smtClean="0">
                <a:solidFill>
                  <a:srgbClr val="000000"/>
                </a:solidFill>
                <a:latin typeface="宋体" charset="-122"/>
              </a:rPr>
              <a:t>与哥伦比亚法学院的贝尔</a:t>
            </a:r>
            <a:r>
              <a:rPr lang="zh-CN" altLang="zh-CN" b="1" dirty="0" smtClean="0">
                <a:solidFill>
                  <a:srgbClr val="000000"/>
                </a:solidFill>
                <a:latin typeface="宋体" charset="-122"/>
              </a:rPr>
              <a:t>(Adolf</a:t>
            </a:r>
            <a:r>
              <a:rPr lang="zh-CN" altLang="en-US" b="1" dirty="0" smtClean="0">
                <a:solidFill>
                  <a:srgbClr val="000000"/>
                </a:solidFill>
                <a:latin typeface="宋体" charset="-122"/>
              </a:rPr>
              <a:t>．</a:t>
            </a:r>
            <a:r>
              <a:rPr lang="zh-CN" altLang="zh-CN" b="1" dirty="0" smtClean="0">
                <a:solidFill>
                  <a:srgbClr val="000000"/>
                </a:solidFill>
                <a:latin typeface="宋体" charset="-122"/>
              </a:rPr>
              <a:t>Be</a:t>
            </a:r>
            <a:r>
              <a:rPr lang="en-US" altLang="zh-CN" b="1" dirty="0" err="1" smtClean="0">
                <a:solidFill>
                  <a:srgbClr val="000000"/>
                </a:solidFill>
                <a:latin typeface="宋体" charset="-122"/>
              </a:rPr>
              <a:t>rl</a:t>
            </a:r>
            <a:r>
              <a:rPr lang="zh-CN" altLang="zh-CN" b="1" dirty="0" smtClean="0">
                <a:solidFill>
                  <a:srgbClr val="000000"/>
                </a:solidFill>
                <a:latin typeface="宋体" charset="-122"/>
              </a:rPr>
              <a:t>e)</a:t>
            </a:r>
            <a:r>
              <a:rPr lang="zh-CN" altLang="en-US" b="1" dirty="0" smtClean="0">
                <a:solidFill>
                  <a:srgbClr val="000000"/>
                </a:solidFill>
                <a:latin typeface="宋体" charset="-122"/>
              </a:rPr>
              <a:t>两位教授展开了论战。</a:t>
            </a:r>
            <a:endParaRPr lang="zh-CN" altLang="en-US" dirty="0" smtClean="0">
              <a:solidFill>
                <a:srgbClr val="000000"/>
              </a:solidFill>
            </a:endParaRPr>
          </a:p>
          <a:p>
            <a:endParaRPr lang="zh-CN" altLang="en-US" dirty="0" smtClean="0"/>
          </a:p>
        </p:txBody>
      </p:sp>
    </p:spTree>
    <p:extLst>
      <p:ext uri="{BB962C8B-B14F-4D97-AF65-F5344CB8AC3E}">
        <p14:creationId xmlns:p14="http://schemas.microsoft.com/office/powerpoint/2010/main" val="1906316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5" name="Rectangle 3"/>
          <p:cNvSpPr txBox="1">
            <a:spLocks noChangeArrowheads="1"/>
          </p:cNvSpPr>
          <p:nvPr/>
        </p:nvSpPr>
        <p:spPr>
          <a:xfrm>
            <a:off x="1879600" y="2075769"/>
            <a:ext cx="8229600" cy="3425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buFontTx/>
              <a:buChar char="–"/>
            </a:pPr>
            <a:r>
              <a:rPr lang="zh-CN" sz="2400" b="1" dirty="0" smtClean="0"/>
              <a:t>霍华德</a:t>
            </a:r>
            <a:r>
              <a:rPr lang="zh-CN" altLang="zh-CN" sz="2400" b="1" dirty="0" smtClean="0"/>
              <a:t>·</a:t>
            </a:r>
            <a:r>
              <a:rPr lang="zh-CN" sz="2400" b="1" dirty="0" smtClean="0"/>
              <a:t>鲍恩：</a:t>
            </a:r>
            <a:r>
              <a:rPr lang="zh-CN" altLang="zh-CN" sz="2400" b="1" dirty="0" smtClean="0"/>
              <a:t>《</a:t>
            </a:r>
            <a:r>
              <a:rPr lang="zh-CN" sz="2400" b="1" dirty="0" smtClean="0"/>
              <a:t>商人的社会责任</a:t>
            </a:r>
            <a:r>
              <a:rPr lang="zh-CN" altLang="zh-CN" sz="2400" b="1" dirty="0" smtClean="0"/>
              <a:t>》</a:t>
            </a:r>
            <a:r>
              <a:rPr lang="zh-CN" altLang="en-US" sz="2400" b="1" dirty="0" smtClean="0"/>
              <a:t>（</a:t>
            </a:r>
            <a:r>
              <a:rPr lang="zh-CN" altLang="zh-CN" sz="2400" b="1" dirty="0" smtClean="0"/>
              <a:t>20</a:t>
            </a:r>
            <a:r>
              <a:rPr lang="zh-CN" sz="2400" b="1" dirty="0" smtClean="0"/>
              <a:t>年后</a:t>
            </a:r>
            <a:r>
              <a:rPr lang="zh-CN" altLang="en-US" sz="2400" b="1" dirty="0" smtClean="0"/>
              <a:t>）</a:t>
            </a:r>
            <a:endParaRPr lang="en-US" altLang="zh-CN" sz="2400" b="1" dirty="0" smtClean="0"/>
          </a:p>
          <a:p>
            <a:pPr algn="just">
              <a:lnSpc>
                <a:spcPct val="125000"/>
              </a:lnSpc>
              <a:buFontTx/>
              <a:buChar char="–"/>
            </a:pPr>
            <a:r>
              <a:rPr lang="zh-CN" altLang="zh-CN" sz="2400" b="1" dirty="0" smtClean="0"/>
              <a:t>     “</a:t>
            </a:r>
            <a:r>
              <a:rPr lang="zh-CN" sz="2400" b="1" dirty="0" smtClean="0"/>
              <a:t>商人具有按照社会目标和价值观去确定政策、作出决策和采取行动的义务”（</a:t>
            </a:r>
            <a:r>
              <a:rPr lang="zh-CN" altLang="zh-CN" sz="2400" b="1" dirty="0" smtClean="0"/>
              <a:t>1953</a:t>
            </a:r>
            <a:r>
              <a:rPr lang="zh-CN" sz="2400" b="1" dirty="0" smtClean="0"/>
              <a:t>年）。</a:t>
            </a:r>
          </a:p>
          <a:p>
            <a:pPr algn="just">
              <a:lnSpc>
                <a:spcPct val="125000"/>
              </a:lnSpc>
              <a:buFontTx/>
              <a:buNone/>
            </a:pPr>
            <a:r>
              <a:rPr lang="zh-CN" altLang="zh-CN" sz="2400" b="1" dirty="0" smtClean="0"/>
              <a:t>    </a:t>
            </a:r>
            <a:r>
              <a:rPr lang="zh-CN" sz="2400" b="1" dirty="0" smtClean="0"/>
              <a:t>（</a:t>
            </a:r>
            <a:r>
              <a:rPr lang="zh-CN" altLang="zh-CN" sz="2400" b="1" dirty="0" smtClean="0"/>
              <a:t>1</a:t>
            </a:r>
            <a:r>
              <a:rPr lang="zh-CN" sz="2400" b="1" dirty="0" smtClean="0"/>
              <a:t>）强调了承担企业社会责任的主体是大企业；</a:t>
            </a:r>
          </a:p>
          <a:p>
            <a:pPr algn="just">
              <a:lnSpc>
                <a:spcPct val="125000"/>
              </a:lnSpc>
              <a:buFontTx/>
              <a:buNone/>
            </a:pPr>
            <a:r>
              <a:rPr lang="zh-CN" altLang="zh-CN" sz="2400" b="1" dirty="0" smtClean="0"/>
              <a:t>    </a:t>
            </a:r>
            <a:r>
              <a:rPr lang="zh-CN" sz="2400" b="1" dirty="0" smtClean="0"/>
              <a:t>（</a:t>
            </a:r>
            <a:r>
              <a:rPr lang="zh-CN" altLang="zh-CN" sz="2400" b="1" dirty="0" smtClean="0"/>
              <a:t>2</a:t>
            </a:r>
            <a:r>
              <a:rPr lang="zh-CN" sz="2400" b="1" dirty="0" smtClean="0"/>
              <a:t>）明确了企业社会责任的实施者是企业的管理者； </a:t>
            </a:r>
          </a:p>
          <a:p>
            <a:pPr algn="just">
              <a:lnSpc>
                <a:spcPct val="125000"/>
              </a:lnSpc>
              <a:buFontTx/>
              <a:buNone/>
            </a:pPr>
            <a:r>
              <a:rPr lang="zh-CN" altLang="zh-CN" sz="2400" b="1" dirty="0" smtClean="0"/>
              <a:t>    </a:t>
            </a:r>
            <a:r>
              <a:rPr lang="zh-CN" sz="2400" b="1" dirty="0" smtClean="0"/>
              <a:t>（</a:t>
            </a:r>
            <a:r>
              <a:rPr lang="zh-CN" altLang="zh-CN" sz="2400" b="1" dirty="0" smtClean="0"/>
              <a:t>3</a:t>
            </a:r>
            <a:r>
              <a:rPr lang="zh-CN" sz="2400" b="1" dirty="0" smtClean="0"/>
              <a:t>）明晰了企业社会责任应自愿。</a:t>
            </a:r>
          </a:p>
        </p:txBody>
      </p:sp>
    </p:spTree>
    <p:extLst>
      <p:ext uri="{BB962C8B-B14F-4D97-AF65-F5344CB8AC3E}">
        <p14:creationId xmlns:p14="http://schemas.microsoft.com/office/powerpoint/2010/main" val="28342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3"/>
          <p:cNvSpPr txBox="1">
            <a:spLocks noChangeArrowheads="1"/>
          </p:cNvSpPr>
          <p:nvPr/>
        </p:nvSpPr>
        <p:spPr>
          <a:xfrm>
            <a:off x="856343" y="1677760"/>
            <a:ext cx="9840685"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sz="2400" b="1" dirty="0" smtClean="0"/>
              <a:t>基思</a:t>
            </a:r>
            <a:r>
              <a:rPr lang="zh-CN" altLang="zh-CN" sz="2400" b="1" dirty="0" smtClean="0"/>
              <a:t>·</a:t>
            </a:r>
            <a:r>
              <a:rPr lang="zh-CN" sz="2400" b="1" dirty="0" smtClean="0"/>
              <a:t>戴维斯（</a:t>
            </a:r>
            <a:r>
              <a:rPr lang="zh-CN" altLang="zh-CN" sz="2400" b="1" dirty="0" smtClean="0"/>
              <a:t>20</a:t>
            </a:r>
            <a:r>
              <a:rPr lang="zh-CN" sz="2400" b="1" dirty="0" smtClean="0"/>
              <a:t>世纪</a:t>
            </a:r>
            <a:r>
              <a:rPr lang="zh-CN" altLang="zh-CN" sz="2400" b="1" dirty="0" smtClean="0"/>
              <a:t>70</a:t>
            </a:r>
            <a:r>
              <a:rPr lang="zh-CN" sz="2400" b="1" dirty="0" smtClean="0"/>
              <a:t>年代）：</a:t>
            </a:r>
          </a:p>
          <a:p>
            <a:pPr>
              <a:buFontTx/>
              <a:buNone/>
            </a:pPr>
            <a:r>
              <a:rPr lang="zh-CN" altLang="zh-CN" sz="2400" b="1" dirty="0" smtClean="0"/>
              <a:t>        “</a:t>
            </a:r>
            <a:r>
              <a:rPr lang="zh-CN" sz="2400" b="1" dirty="0" smtClean="0"/>
              <a:t>商人的决策和行动至少有一部分不是处于企业直接的经济和技术利益”</a:t>
            </a:r>
          </a:p>
          <a:p>
            <a:pPr>
              <a:buFontTx/>
              <a:buNone/>
            </a:pPr>
            <a:r>
              <a:rPr lang="zh-CN" altLang="zh-CN" sz="2400" b="1" dirty="0" smtClean="0"/>
              <a:t>    </a:t>
            </a:r>
            <a:r>
              <a:rPr lang="zh-CN" sz="2400" b="1" dirty="0" smtClean="0"/>
              <a:t>（</a:t>
            </a:r>
            <a:r>
              <a:rPr lang="zh-CN" altLang="zh-CN" sz="2400" b="1" dirty="0" smtClean="0"/>
              <a:t>1</a:t>
            </a:r>
            <a:r>
              <a:rPr lang="zh-CN" sz="2400" b="1" dirty="0" smtClean="0"/>
              <a:t>）社会责任来自社会权力；</a:t>
            </a:r>
          </a:p>
          <a:p>
            <a:pPr>
              <a:buFontTx/>
              <a:buNone/>
            </a:pPr>
            <a:r>
              <a:rPr lang="zh-CN" altLang="zh-CN" sz="2400" b="1" dirty="0" smtClean="0"/>
              <a:t>    </a:t>
            </a:r>
            <a:r>
              <a:rPr lang="zh-CN" sz="2400" b="1" dirty="0" smtClean="0"/>
              <a:t>（</a:t>
            </a:r>
            <a:r>
              <a:rPr lang="zh-CN" altLang="zh-CN" sz="2400" b="1" dirty="0" smtClean="0"/>
              <a:t>2</a:t>
            </a:r>
            <a:r>
              <a:rPr lang="zh-CN" sz="2400" b="1" dirty="0" smtClean="0"/>
              <a:t>）企业应作为一个双向开放系统来经营，一方面接受来自社会的投入，另一方面向公众开放其经营成果；</a:t>
            </a:r>
          </a:p>
          <a:p>
            <a:pPr>
              <a:buFontTx/>
              <a:buNone/>
            </a:pPr>
            <a:r>
              <a:rPr lang="zh-CN" altLang="zh-CN" sz="2400" b="1" dirty="0" smtClean="0"/>
              <a:t>    </a:t>
            </a:r>
            <a:r>
              <a:rPr lang="zh-CN" sz="2400" b="1" dirty="0" smtClean="0"/>
              <a:t>（</a:t>
            </a:r>
            <a:r>
              <a:rPr lang="zh-CN" altLang="zh-CN" sz="2400" b="1" dirty="0" smtClean="0"/>
              <a:t>3</a:t>
            </a:r>
            <a:r>
              <a:rPr lang="zh-CN" sz="2400" b="1" dirty="0" smtClean="0"/>
              <a:t>）企业在进行有关活动、产品和服务的决策时应全面计算和考虑社会成本和社会效益；</a:t>
            </a:r>
          </a:p>
          <a:p>
            <a:pPr>
              <a:buFontTx/>
              <a:buNone/>
            </a:pPr>
            <a:r>
              <a:rPr lang="zh-CN" altLang="zh-CN" sz="2400" b="1" dirty="0" smtClean="0"/>
              <a:t>    </a:t>
            </a:r>
            <a:r>
              <a:rPr lang="zh-CN" sz="2400" b="1" dirty="0" smtClean="0"/>
              <a:t>（</a:t>
            </a:r>
            <a:r>
              <a:rPr lang="zh-CN" altLang="zh-CN" sz="2400" b="1" dirty="0" smtClean="0"/>
              <a:t>4</a:t>
            </a:r>
            <a:r>
              <a:rPr lang="zh-CN" sz="2400" b="1" dirty="0" smtClean="0"/>
              <a:t>）社会成本应记入活动、产品和服务的价格中，这样消费者能够支付他对社会的耗费；</a:t>
            </a:r>
          </a:p>
          <a:p>
            <a:pPr>
              <a:buFontTx/>
              <a:buNone/>
            </a:pPr>
            <a:r>
              <a:rPr lang="zh-CN" altLang="zh-CN" sz="2400" b="1" dirty="0" smtClean="0"/>
              <a:t>    </a:t>
            </a:r>
            <a:r>
              <a:rPr lang="zh-CN" sz="2400" b="1" dirty="0" smtClean="0"/>
              <a:t>（</a:t>
            </a:r>
            <a:r>
              <a:rPr lang="zh-CN" altLang="zh-CN" sz="2400" b="1" dirty="0" smtClean="0"/>
              <a:t>5</a:t>
            </a:r>
            <a:r>
              <a:rPr lang="zh-CN" sz="2400" b="1" dirty="0" smtClean="0"/>
              <a:t>）企业作为公民，除了承担社会成本，还有责任在社会需要的地方尽其所能参与其中。</a:t>
            </a:r>
          </a:p>
        </p:txBody>
      </p:sp>
    </p:spTree>
    <p:extLst>
      <p:ext uri="{BB962C8B-B14F-4D97-AF65-F5344CB8AC3E}">
        <p14:creationId xmlns:p14="http://schemas.microsoft.com/office/powerpoint/2010/main" val="150026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3"/>
          <p:cNvSpPr txBox="1">
            <a:spLocks noChangeArrowheads="1"/>
          </p:cNvSpPr>
          <p:nvPr/>
        </p:nvSpPr>
        <p:spPr>
          <a:xfrm>
            <a:off x="714827" y="1523999"/>
            <a:ext cx="10156372" cy="44268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5000"/>
              </a:lnSpc>
            </a:pPr>
            <a:r>
              <a:rPr lang="zh-CN" b="1" dirty="0" smtClean="0"/>
              <a:t>在</a:t>
            </a:r>
            <a:r>
              <a:rPr lang="zh-CN" altLang="zh-CN" b="1" dirty="0" smtClean="0"/>
              <a:t>1971</a:t>
            </a:r>
            <a:r>
              <a:rPr lang="zh-CN" b="1" dirty="0" smtClean="0"/>
              <a:t>年</a:t>
            </a:r>
            <a:r>
              <a:rPr lang="zh-CN" altLang="zh-CN" b="1" dirty="0" smtClean="0"/>
              <a:t>6</a:t>
            </a:r>
            <a:r>
              <a:rPr lang="zh-CN" b="1" dirty="0" smtClean="0"/>
              <a:t>月发表一篇题为</a:t>
            </a:r>
            <a:r>
              <a:rPr lang="zh-CN" altLang="zh-CN" b="1" dirty="0" smtClean="0"/>
              <a:t>《</a:t>
            </a:r>
            <a:r>
              <a:rPr lang="zh-CN" b="1" dirty="0" smtClean="0"/>
              <a:t>商事公司的社会责任</a:t>
            </a:r>
            <a:r>
              <a:rPr lang="zh-CN" altLang="zh-CN" b="1" dirty="0" smtClean="0"/>
              <a:t>》</a:t>
            </a:r>
            <a:r>
              <a:rPr lang="zh-CN" b="1" dirty="0" smtClean="0"/>
              <a:t>的报告中，美国经济开发委员会列举了为数众多的</a:t>
            </a:r>
            <a:r>
              <a:rPr lang="zh-CN" altLang="zh-CN" b="1" dirty="0" smtClean="0"/>
              <a:t>(</a:t>
            </a:r>
            <a:r>
              <a:rPr lang="zh-CN" b="1" dirty="0" smtClean="0"/>
              <a:t>达</a:t>
            </a:r>
            <a:r>
              <a:rPr lang="zh-CN" altLang="zh-CN" b="1" dirty="0" smtClean="0"/>
              <a:t>58</a:t>
            </a:r>
            <a:r>
              <a:rPr lang="zh-CN" b="1" dirty="0" smtClean="0"/>
              <a:t>种</a:t>
            </a:r>
            <a:r>
              <a:rPr lang="zh-CN" altLang="zh-CN" b="1" dirty="0" smtClean="0"/>
              <a:t>)</a:t>
            </a:r>
            <a:r>
              <a:rPr lang="zh-CN" b="1" dirty="0" smtClean="0"/>
              <a:t>旨在促进社会进步的行为，并要求公司付诸实施。这些行为涉及</a:t>
            </a:r>
            <a:r>
              <a:rPr lang="zh-CN" altLang="zh-CN" b="1" dirty="0" smtClean="0"/>
              <a:t>lo</a:t>
            </a:r>
            <a:r>
              <a:rPr lang="zh-CN" b="1" dirty="0" smtClean="0"/>
              <a:t>个方面，它们是：</a:t>
            </a:r>
            <a:r>
              <a:rPr lang="zh-CN" altLang="zh-CN" b="1" dirty="0" smtClean="0"/>
              <a:t>(1)</a:t>
            </a:r>
            <a:r>
              <a:rPr lang="zh-CN" b="1" dirty="0" smtClean="0"/>
              <a:t>经济增长与效率；</a:t>
            </a:r>
            <a:r>
              <a:rPr lang="zh-CN" altLang="zh-CN" b="1" dirty="0" smtClean="0"/>
              <a:t>(2)</a:t>
            </a:r>
            <a:r>
              <a:rPr lang="zh-CN" b="1" dirty="0" smtClean="0"/>
              <a:t>教育；</a:t>
            </a:r>
            <a:r>
              <a:rPr lang="zh-CN" altLang="zh-CN" b="1" dirty="0" smtClean="0"/>
              <a:t>(3)</a:t>
            </a:r>
            <a:r>
              <a:rPr lang="zh-CN" b="1" dirty="0" smtClean="0"/>
              <a:t>用工与培训；</a:t>
            </a:r>
            <a:r>
              <a:rPr lang="zh-CN" altLang="zh-CN" b="1" dirty="0" smtClean="0"/>
              <a:t>(4)</a:t>
            </a:r>
            <a:r>
              <a:rPr lang="zh-CN" b="1" dirty="0" smtClean="0"/>
              <a:t>公民权与机会均等；</a:t>
            </a:r>
            <a:r>
              <a:rPr lang="zh-CN" altLang="zh-CN" b="1" dirty="0" smtClean="0"/>
              <a:t>(5)</a:t>
            </a:r>
            <a:r>
              <a:rPr lang="zh-CN" b="1" dirty="0" smtClean="0"/>
              <a:t>城市改建与开发；</a:t>
            </a:r>
            <a:r>
              <a:rPr lang="zh-CN" altLang="zh-CN" b="1" dirty="0" smtClean="0"/>
              <a:t>(6)</a:t>
            </a:r>
            <a:r>
              <a:rPr lang="zh-CN" b="1" dirty="0" smtClean="0"/>
              <a:t>污染防治；</a:t>
            </a:r>
            <a:r>
              <a:rPr lang="zh-CN" altLang="zh-CN" b="1" dirty="0" smtClean="0"/>
              <a:t>(7)</a:t>
            </a:r>
            <a:r>
              <a:rPr lang="zh-CN" b="1" dirty="0" smtClean="0"/>
              <a:t>资源保护与再生；</a:t>
            </a:r>
            <a:r>
              <a:rPr lang="zh-CN" altLang="zh-CN" b="1" dirty="0" smtClean="0"/>
              <a:t>(8)</a:t>
            </a:r>
            <a:r>
              <a:rPr lang="zh-CN" b="1" dirty="0" smtClean="0"/>
              <a:t>文化与艺术；</a:t>
            </a:r>
            <a:r>
              <a:rPr lang="zh-CN" altLang="zh-CN" b="1" dirty="0" smtClean="0"/>
              <a:t>(9)</a:t>
            </a:r>
            <a:r>
              <a:rPr lang="zh-CN" b="1" dirty="0" smtClean="0"/>
              <a:t>医疗服务；</a:t>
            </a:r>
            <a:r>
              <a:rPr lang="zh-CN" altLang="zh-CN" b="1" dirty="0" smtClean="0"/>
              <a:t>(10)</a:t>
            </a:r>
            <a:r>
              <a:rPr lang="zh-CN" b="1" dirty="0" smtClean="0"/>
              <a:t>对政府的支持。</a:t>
            </a:r>
            <a:r>
              <a:rPr lang="zh-CN" dirty="0" smtClean="0"/>
              <a:t> </a:t>
            </a:r>
          </a:p>
          <a:p>
            <a:pPr lvl="1">
              <a:lnSpc>
                <a:spcPct val="125000"/>
              </a:lnSpc>
            </a:pPr>
            <a:r>
              <a:rPr lang="zh-CN" b="1" dirty="0" smtClean="0">
                <a:latin typeface="宋体" charset="-122"/>
              </a:rPr>
              <a:t>此后，“企业社会责任”问题逐渐成为国际政治领域、经济领域和社会领域里倍受关注和争论的大事，到上世纪</a:t>
            </a:r>
            <a:r>
              <a:rPr lang="zh-CN" altLang="zh-CN" b="1" dirty="0" smtClean="0">
                <a:latin typeface="宋体" charset="-122"/>
              </a:rPr>
              <a:t>80</a:t>
            </a:r>
            <a:r>
              <a:rPr lang="zh-CN" b="1" dirty="0" smtClean="0">
                <a:latin typeface="宋体" charset="-122"/>
              </a:rPr>
              <a:t>年代以后，企业社会责任已经发展成为一个全球性的社会运动。</a:t>
            </a:r>
            <a:endParaRPr lang="zh-CN" dirty="0" smtClean="0"/>
          </a:p>
        </p:txBody>
      </p:sp>
    </p:spTree>
    <p:extLst>
      <p:ext uri="{BB962C8B-B14F-4D97-AF65-F5344CB8AC3E}">
        <p14:creationId xmlns:p14="http://schemas.microsoft.com/office/powerpoint/2010/main" val="386265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企业社会责任</a:t>
            </a:r>
          </a:p>
        </p:txBody>
      </p:sp>
      <p:sp>
        <p:nvSpPr>
          <p:cNvPr id="3" name="Rectangle 3"/>
          <p:cNvSpPr txBox="1">
            <a:spLocks noChangeArrowheads="1"/>
          </p:cNvSpPr>
          <p:nvPr/>
        </p:nvSpPr>
        <p:spPr>
          <a:xfrm>
            <a:off x="616857" y="1861457"/>
            <a:ext cx="10007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25000"/>
              </a:lnSpc>
            </a:pPr>
            <a:r>
              <a:rPr lang="zh-CN" altLang="zh-CN" b="1" dirty="0" smtClean="0"/>
              <a:t>1999</a:t>
            </a:r>
            <a:r>
              <a:rPr lang="zh-CN" b="1" dirty="0" smtClean="0"/>
              <a:t>年</a:t>
            </a:r>
            <a:r>
              <a:rPr lang="zh-CN" altLang="zh-CN" b="1" dirty="0" smtClean="0"/>
              <a:t>1</a:t>
            </a:r>
            <a:r>
              <a:rPr lang="zh-CN" b="1" dirty="0" smtClean="0"/>
              <a:t>月，在达沃斯世界经济论坛上，联合国秘书长安南提出了“全球协议”，</a:t>
            </a:r>
            <a:r>
              <a:rPr lang="zh-CN" altLang="zh-CN" b="1" dirty="0" smtClean="0"/>
              <a:t>2000</a:t>
            </a:r>
            <a:r>
              <a:rPr lang="zh-CN" b="1" dirty="0" smtClean="0"/>
              <a:t>年</a:t>
            </a:r>
            <a:r>
              <a:rPr lang="zh-CN" altLang="zh-CN" b="1" dirty="0" smtClean="0"/>
              <a:t>7</a:t>
            </a:r>
            <a:r>
              <a:rPr lang="zh-CN" b="1" dirty="0" smtClean="0"/>
              <a:t>月在联合国总部正式启动。该协议号召公司遵守在人权、劳工标准和环境方面的九项基本原则：</a:t>
            </a:r>
            <a:r>
              <a:rPr lang="zh-CN" altLang="zh-CN" b="1" dirty="0" smtClean="0"/>
              <a:t>1</a:t>
            </a:r>
            <a:r>
              <a:rPr lang="zh-CN" altLang="en-US" b="1" dirty="0" smtClean="0"/>
              <a:t>、</a:t>
            </a:r>
            <a:r>
              <a:rPr lang="zh-CN" b="1" dirty="0" smtClean="0"/>
              <a:t>企业应支持并尊重国际公认的各项人权</a:t>
            </a:r>
            <a:r>
              <a:rPr lang="zh-CN" altLang="en-US" b="1" dirty="0" smtClean="0"/>
              <a:t>；</a:t>
            </a:r>
            <a:r>
              <a:rPr lang="zh-CN" altLang="zh-CN" b="1" dirty="0" smtClean="0"/>
              <a:t>2</a:t>
            </a:r>
            <a:r>
              <a:rPr lang="zh-CN" altLang="en-US" b="1" dirty="0" smtClean="0"/>
              <a:t>、</a:t>
            </a:r>
            <a:r>
              <a:rPr lang="zh-CN" b="1" dirty="0" smtClean="0"/>
              <a:t>绝不参与任何漠视和践踏人权的行为</a:t>
            </a:r>
            <a:r>
              <a:rPr lang="zh-CN" altLang="en-US" b="1" dirty="0" smtClean="0"/>
              <a:t>；</a:t>
            </a:r>
            <a:r>
              <a:rPr lang="zh-CN" altLang="zh-CN" b="1" dirty="0" smtClean="0"/>
              <a:t>3</a:t>
            </a:r>
            <a:r>
              <a:rPr lang="zh-CN" altLang="en-US" b="1" dirty="0" smtClean="0"/>
              <a:t>、</a:t>
            </a:r>
            <a:r>
              <a:rPr lang="zh-CN" b="1" dirty="0" smtClean="0"/>
              <a:t>企业应支持结社自由，承认劳资双方就工资等问题谈判的权力</a:t>
            </a:r>
            <a:r>
              <a:rPr lang="zh-CN" altLang="en-US" b="1" dirty="0" smtClean="0"/>
              <a:t>；</a:t>
            </a:r>
            <a:r>
              <a:rPr lang="zh-CN" altLang="zh-CN" b="1" dirty="0" smtClean="0"/>
              <a:t>4</a:t>
            </a:r>
            <a:r>
              <a:rPr lang="zh-CN" altLang="en-US" b="1" dirty="0" smtClean="0"/>
              <a:t>、</a:t>
            </a:r>
            <a:r>
              <a:rPr lang="zh-CN" b="1" dirty="0" smtClean="0"/>
              <a:t>消除各种形式的强制性劳动</a:t>
            </a:r>
            <a:r>
              <a:rPr lang="zh-CN" altLang="en-US" b="1" dirty="0" smtClean="0"/>
              <a:t>；</a:t>
            </a:r>
            <a:r>
              <a:rPr lang="zh-CN" altLang="zh-CN" b="1" dirty="0" smtClean="0"/>
              <a:t>5</a:t>
            </a:r>
            <a:r>
              <a:rPr lang="zh-CN" altLang="en-US" b="1" dirty="0" smtClean="0"/>
              <a:t>、</a:t>
            </a:r>
            <a:r>
              <a:rPr lang="zh-CN" b="1" dirty="0" smtClean="0"/>
              <a:t>有效禁止童工</a:t>
            </a:r>
            <a:r>
              <a:rPr lang="zh-CN" altLang="en-US" b="1" dirty="0" smtClean="0"/>
              <a:t>；</a:t>
            </a:r>
            <a:r>
              <a:rPr lang="zh-CN" altLang="zh-CN" b="1" dirty="0" smtClean="0"/>
              <a:t>6</a:t>
            </a:r>
            <a:r>
              <a:rPr lang="zh-CN" altLang="en-US" b="1" dirty="0" smtClean="0"/>
              <a:t>、</a:t>
            </a:r>
            <a:r>
              <a:rPr lang="zh-CN" b="1" dirty="0" smtClean="0"/>
              <a:t>杜绝任何在用工和行业方面的歧视行为</a:t>
            </a:r>
            <a:r>
              <a:rPr lang="zh-CN" altLang="en-US" b="1" dirty="0" smtClean="0"/>
              <a:t>；</a:t>
            </a:r>
            <a:r>
              <a:rPr lang="zh-CN" altLang="zh-CN" b="1" dirty="0" smtClean="0"/>
              <a:t>7</a:t>
            </a:r>
            <a:r>
              <a:rPr lang="zh-CN" altLang="en-US" b="1" dirty="0" smtClean="0"/>
              <a:t>、</a:t>
            </a:r>
            <a:r>
              <a:rPr lang="zh-CN" b="1" dirty="0" smtClean="0"/>
              <a:t>企业应对环境挑战未雨绸缪</a:t>
            </a:r>
            <a:r>
              <a:rPr lang="zh-CN" altLang="en-US" b="1" dirty="0" smtClean="0"/>
              <a:t>；</a:t>
            </a:r>
            <a:r>
              <a:rPr lang="zh-CN" altLang="zh-CN" b="1" dirty="0" smtClean="0"/>
              <a:t>8</a:t>
            </a:r>
            <a:r>
              <a:rPr lang="zh-CN" altLang="en-US" b="1" dirty="0" smtClean="0"/>
              <a:t>、</a:t>
            </a:r>
            <a:r>
              <a:rPr lang="zh-CN" b="1" dirty="0" smtClean="0"/>
              <a:t>主动</a:t>
            </a:r>
            <a:r>
              <a:rPr lang="zh-CN" b="1" dirty="0" smtClean="0"/>
              <a:t>增加对环保所承担的责任</a:t>
            </a:r>
            <a:r>
              <a:rPr lang="zh-CN" altLang="en-US" b="1" dirty="0" smtClean="0"/>
              <a:t>；</a:t>
            </a:r>
            <a:r>
              <a:rPr lang="zh-CN" altLang="zh-CN" b="1" dirty="0" smtClean="0"/>
              <a:t>9</a:t>
            </a:r>
            <a:r>
              <a:rPr lang="zh-CN" altLang="en-US" b="1" dirty="0" smtClean="0"/>
              <a:t>、</a:t>
            </a:r>
            <a:r>
              <a:rPr lang="zh-CN" b="1" dirty="0" smtClean="0"/>
              <a:t>鼓励无害环境科技的发展与推广。</a:t>
            </a:r>
            <a:r>
              <a:rPr lang="zh-CN" dirty="0" smtClean="0"/>
              <a:t> </a:t>
            </a:r>
          </a:p>
          <a:p>
            <a:endParaRPr lang="zh-CN" altLang="zh-CN" sz="2400" dirty="0" smtClean="0"/>
          </a:p>
        </p:txBody>
      </p:sp>
    </p:spTree>
    <p:extLst>
      <p:ext uri="{BB962C8B-B14F-4D97-AF65-F5344CB8AC3E}">
        <p14:creationId xmlns:p14="http://schemas.microsoft.com/office/powerpoint/2010/main" val="1858161204"/>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3994</Words>
  <Application>Microsoft Office PowerPoint</Application>
  <PresentationFormat>自定义</PresentationFormat>
  <Paragraphs>268</Paragraphs>
  <Slides>50</Slides>
  <Notes>3</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案例分析</vt:lpstr>
      <vt:lpstr>企业社会责任</vt:lpstr>
      <vt:lpstr>企业社会责任</vt:lpstr>
      <vt:lpstr>企业社会责任</vt:lpstr>
      <vt:lpstr>企业社会责任</vt:lpstr>
      <vt:lpstr>企业社会责任</vt:lpstr>
      <vt:lpstr>企业社会责任</vt:lpstr>
      <vt:lpstr>企业社会责任</vt:lpstr>
      <vt:lpstr>企业社会责任</vt:lpstr>
      <vt:lpstr>企业社会责任</vt:lpstr>
      <vt:lpstr>企业社会责任</vt:lpstr>
      <vt:lpstr>企业社会责任</vt:lpstr>
      <vt:lpstr>企业社会责任</vt:lpstr>
      <vt:lpstr>企业社会责任</vt:lpstr>
      <vt:lpstr>PowerPoint 演示文稿</vt:lpstr>
      <vt:lpstr>企业社会责任</vt:lpstr>
      <vt:lpstr>PowerPoint 演示文稿</vt:lpstr>
      <vt:lpstr>企业社会责任</vt:lpstr>
      <vt:lpstr>企业社会责任</vt:lpstr>
      <vt:lpstr>PowerPoint 演示文稿</vt:lpstr>
      <vt:lpstr>企业社会责任</vt:lpstr>
      <vt:lpstr>企业社会责任</vt:lpstr>
      <vt:lpstr>企业社会责任</vt:lpstr>
      <vt:lpstr>企业社会责任</vt:lpstr>
      <vt:lpstr>企业社会责任</vt:lpstr>
      <vt:lpstr>企业社会责任</vt:lpstr>
      <vt:lpstr>企业社会责任</vt:lpstr>
      <vt:lpstr>3、公益责任还是道德责任</vt:lpstr>
      <vt:lpstr>罗宾斯的社会责任与社会义务</vt:lpstr>
      <vt:lpstr>企业社会责任的理解：</vt:lpstr>
      <vt:lpstr>企业社会责任要素</vt:lpstr>
      <vt:lpstr>四、企业社会责任的基本问题</vt:lpstr>
      <vt:lpstr>PowerPoint 演示文稿</vt:lpstr>
      <vt:lpstr>PowerPoint 演示文稿</vt:lpstr>
      <vt:lpstr>PowerPoint 演示文稿</vt:lpstr>
      <vt:lpstr>五、企业社会责任的内容</vt:lpstr>
      <vt:lpstr>PowerPoint 演示文稿</vt:lpstr>
      <vt:lpstr>PowerPoint 演示文稿</vt:lpstr>
      <vt:lpstr>PowerPoint 演示文稿</vt:lpstr>
      <vt:lpstr>六、企业经营为什么要讲道德？</vt:lpstr>
      <vt:lpstr>（一）企业行为是社会行为</vt:lpstr>
      <vt:lpstr> （二）企业的社会权力（影响力）</vt:lpstr>
      <vt:lpstr>（三）市场缺陷导致不能引导人们去实现公共的最好的福利</vt:lpstr>
      <vt:lpstr> （四）法律的局限性</vt:lpstr>
      <vt:lpstr>（五）道德调节的特点</vt:lpstr>
      <vt:lpstr>七、企业慈善</vt:lpstr>
      <vt:lpstr>慈善事业营销：</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153</cp:revision>
  <dcterms:created xsi:type="dcterms:W3CDTF">2014-06-24T14:23:09Z</dcterms:created>
  <dcterms:modified xsi:type="dcterms:W3CDTF">2017-03-11T05:23:35Z</dcterms:modified>
</cp:coreProperties>
</file>