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80" r:id="rId2"/>
    <p:sldId id="284" r:id="rId3"/>
    <p:sldId id="405" r:id="rId4"/>
    <p:sldId id="406" r:id="rId5"/>
    <p:sldId id="407" r:id="rId6"/>
    <p:sldId id="408" r:id="rId7"/>
    <p:sldId id="409" r:id="rId8"/>
    <p:sldId id="410" r:id="rId9"/>
    <p:sldId id="411" r:id="rId10"/>
    <p:sldId id="412" r:id="rId11"/>
    <p:sldId id="414" r:id="rId12"/>
    <p:sldId id="413" r:id="rId13"/>
    <p:sldId id="418" r:id="rId14"/>
    <p:sldId id="419" r:id="rId15"/>
    <p:sldId id="420" r:id="rId16"/>
    <p:sldId id="422" r:id="rId17"/>
    <p:sldId id="421" r:id="rId18"/>
    <p:sldId id="423" r:id="rId19"/>
    <p:sldId id="455" r:id="rId20"/>
    <p:sldId id="456" r:id="rId21"/>
    <p:sldId id="457" r:id="rId22"/>
    <p:sldId id="424" r:id="rId23"/>
    <p:sldId id="425" r:id="rId24"/>
    <p:sldId id="447" r:id="rId25"/>
    <p:sldId id="464" r:id="rId26"/>
    <p:sldId id="465" r:id="rId27"/>
    <p:sldId id="426" r:id="rId28"/>
    <p:sldId id="427" r:id="rId29"/>
    <p:sldId id="448" r:id="rId30"/>
    <p:sldId id="428" r:id="rId31"/>
    <p:sldId id="430" r:id="rId32"/>
    <p:sldId id="466" r:id="rId33"/>
    <p:sldId id="468" r:id="rId34"/>
    <p:sldId id="469" r:id="rId35"/>
    <p:sldId id="431" r:id="rId36"/>
    <p:sldId id="432" r:id="rId37"/>
    <p:sldId id="433" r:id="rId38"/>
    <p:sldId id="434" r:id="rId39"/>
    <p:sldId id="435" r:id="rId40"/>
    <p:sldId id="437" r:id="rId41"/>
    <p:sldId id="438" r:id="rId42"/>
    <p:sldId id="439" r:id="rId43"/>
    <p:sldId id="440" r:id="rId44"/>
    <p:sldId id="441" r:id="rId45"/>
    <p:sldId id="442" r:id="rId46"/>
    <p:sldId id="443" r:id="rId47"/>
    <p:sldId id="444" r:id="rId48"/>
    <p:sldId id="445" r:id="rId49"/>
    <p:sldId id="446" r:id="rId50"/>
    <p:sldId id="429" r:id="rId51"/>
    <p:sldId id="449" r:id="rId52"/>
    <p:sldId id="450" r:id="rId53"/>
    <p:sldId id="452" r:id="rId54"/>
    <p:sldId id="453" r:id="rId55"/>
    <p:sldId id="454" r:id="rId56"/>
    <p:sldId id="451" r:id="rId57"/>
    <p:sldId id="458" r:id="rId58"/>
    <p:sldId id="459" r:id="rId59"/>
    <p:sldId id="460" r:id="rId60"/>
    <p:sldId id="461" r:id="rId61"/>
    <p:sldId id="462" r:id="rId62"/>
    <p:sldId id="463" r:id="rId63"/>
    <p:sldId id="393"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B600"/>
    <a:srgbClr val="FF7300"/>
    <a:srgbClr val="C64242"/>
    <a:srgbClr val="558AB5"/>
    <a:srgbClr val="3C6688"/>
    <a:srgbClr val="D3C9BA"/>
    <a:srgbClr val="942C2C"/>
    <a:srgbClr val="C45900"/>
    <a:srgbClr val="B88C00"/>
    <a:srgbClr val="B05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6" d="100"/>
          <a:sy n="66" d="100"/>
        </p:scale>
        <p:origin x="-876" y="-102"/>
      </p:cViewPr>
      <p:guideLst>
        <p:guide orient="horz" pos="2183"/>
        <p:guide pos="3840"/>
      </p:guideLst>
    </p:cSldViewPr>
  </p:slideViewPr>
  <p:notesTextViewPr>
    <p:cViewPr>
      <p:scale>
        <a:sx n="1" d="1"/>
        <a:sy n="1" d="1"/>
      </p:scale>
      <p:origin x="0" y="0"/>
    </p:cViewPr>
  </p:notesTextViewPr>
  <p:sorterViewPr>
    <p:cViewPr>
      <p:scale>
        <a:sx n="125" d="100"/>
        <a:sy n="125" d="100"/>
      </p:scale>
      <p:origin x="0" y="-1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0371C-77C7-4D1D-A9E5-884631FD9AF0}" type="datetimeFigureOut">
              <a:rPr lang="zh-CN" altLang="en-US" smtClean="0"/>
              <a:t>2017/3/20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03BB1-5819-4018-8C0C-B0C8725FB3B1}" type="slidenum">
              <a:rPr lang="zh-CN" altLang="en-US" smtClean="0"/>
              <a:t>‹#›</a:t>
            </a:fld>
            <a:endParaRPr lang="zh-CN" altLang="en-US"/>
          </a:p>
        </p:txBody>
      </p:sp>
    </p:spTree>
    <p:extLst>
      <p:ext uri="{BB962C8B-B14F-4D97-AF65-F5344CB8AC3E}">
        <p14:creationId xmlns:p14="http://schemas.microsoft.com/office/powerpoint/2010/main" val="2399357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83520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1B01B7B-B779-40E5-A0E1-7CBBDA04599E}" type="datetimeFigureOut">
              <a:rPr lang="zh-CN" altLang="en-US" smtClean="0"/>
              <a:t>2017/3/20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94148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B01B7B-B779-40E5-A0E1-7CBBDA04599E}" type="datetimeFigureOut">
              <a:rPr lang="zh-CN" altLang="en-US" smtClean="0"/>
              <a:t>2017/3/20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150982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B01B7B-B779-40E5-A0E1-7CBBDA04599E}" type="datetimeFigureOut">
              <a:rPr lang="zh-CN" altLang="en-US" smtClean="0"/>
              <a:t>2017/3/20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53420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B01B7B-B779-40E5-A0E1-7CBBDA04599E}" type="datetimeFigureOut">
              <a:rPr lang="zh-CN" altLang="en-US" smtClean="0"/>
              <a:t>2017/3/20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02792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1315226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400222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endParaRPr lang="zh-CN" altLang="zh-CN"/>
          </a:p>
        </p:txBody>
      </p:sp>
    </p:spTree>
    <p:extLst>
      <p:ext uri="{BB962C8B-B14F-4D97-AF65-F5344CB8AC3E}">
        <p14:creationId xmlns:p14="http://schemas.microsoft.com/office/powerpoint/2010/main" val="326579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2368" y="6369046"/>
            <a:ext cx="1702708" cy="472974"/>
          </a:xfrm>
          <a:prstGeom prst="rect">
            <a:avLst/>
          </a:prstGeom>
        </p:spPr>
      </p:pic>
      <p:grpSp>
        <p:nvGrpSpPr>
          <p:cNvPr id="29" name="组合 28"/>
          <p:cNvGrpSpPr/>
          <p:nvPr userDrawn="1"/>
        </p:nvGrpSpPr>
        <p:grpSpPr>
          <a:xfrm>
            <a:off x="3116943" y="1652764"/>
            <a:ext cx="6005288" cy="3886137"/>
            <a:chOff x="2619831" y="1175654"/>
            <a:chExt cx="6966857" cy="4508387"/>
          </a:xfrm>
        </p:grpSpPr>
        <p:grpSp>
          <p:nvGrpSpPr>
            <p:cNvPr id="12" name="组合 11"/>
            <p:cNvGrpSpPr/>
            <p:nvPr userDrawn="1"/>
          </p:nvGrpSpPr>
          <p:grpSpPr>
            <a:xfrm>
              <a:off x="2619831" y="1175654"/>
              <a:ext cx="6966857" cy="943429"/>
              <a:chOff x="2859314" y="1030514"/>
              <a:chExt cx="6966857" cy="943429"/>
            </a:xfrm>
          </p:grpSpPr>
          <p:sp>
            <p:nvSpPr>
              <p:cNvPr id="10" name="圆角矩形 9"/>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7300"/>
                    </a:solidFill>
                  </a:rPr>
                  <a:t>CLICK TO ADD YOUR TEXT</a:t>
                </a:r>
              </a:p>
            </p:txBody>
          </p:sp>
          <p:sp>
            <p:nvSpPr>
              <p:cNvPr id="8" name="椭圆 7"/>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汉仪圆叠体简" panose="02010609000101010101" pitchFamily="49" charset="-122"/>
                    <a:ea typeface="汉仪圆叠体简" panose="02010609000101010101" pitchFamily="49" charset="-122"/>
                  </a:rPr>
                  <a:t>1</a:t>
                </a:r>
                <a:endParaRPr lang="zh-CN" altLang="en-US" sz="3200" dirty="0" smtClean="0">
                  <a:latin typeface="汉仪圆叠体简" panose="02010609000101010101" pitchFamily="49" charset="-122"/>
                  <a:ea typeface="汉仪圆叠体简" panose="02010609000101010101" pitchFamily="49" charset="-122"/>
                </a:endParaRPr>
              </a:p>
            </p:txBody>
          </p:sp>
        </p:grpSp>
        <p:grpSp>
          <p:nvGrpSpPr>
            <p:cNvPr id="13" name="组合 12"/>
            <p:cNvGrpSpPr/>
            <p:nvPr userDrawn="1"/>
          </p:nvGrpSpPr>
          <p:grpSpPr>
            <a:xfrm>
              <a:off x="2619831" y="2363973"/>
              <a:ext cx="6966857" cy="943429"/>
              <a:chOff x="2859314" y="1030514"/>
              <a:chExt cx="6966857" cy="943429"/>
            </a:xfrm>
          </p:grpSpPr>
          <p:sp>
            <p:nvSpPr>
              <p:cNvPr id="14" name="圆角矩形 13"/>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15" name="椭圆 14"/>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2</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17" name="组合 16"/>
            <p:cNvGrpSpPr/>
            <p:nvPr userDrawn="1"/>
          </p:nvGrpSpPr>
          <p:grpSpPr>
            <a:xfrm>
              <a:off x="2619831" y="3552292"/>
              <a:ext cx="6966857" cy="943429"/>
              <a:chOff x="2859314" y="1030514"/>
              <a:chExt cx="6966857" cy="943429"/>
            </a:xfrm>
          </p:grpSpPr>
          <p:sp>
            <p:nvSpPr>
              <p:cNvPr id="18" name="圆角矩形 17"/>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19" name="椭圆 18"/>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3</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21" name="组合 20"/>
            <p:cNvGrpSpPr/>
            <p:nvPr userDrawn="1"/>
          </p:nvGrpSpPr>
          <p:grpSpPr>
            <a:xfrm>
              <a:off x="2619831" y="4740612"/>
              <a:ext cx="6966857" cy="943429"/>
              <a:chOff x="2859314" y="1030514"/>
              <a:chExt cx="6966857" cy="943429"/>
            </a:xfrm>
          </p:grpSpPr>
          <p:sp>
            <p:nvSpPr>
              <p:cNvPr id="22" name="圆角矩形 21"/>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23" name="椭圆 22"/>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4</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sp>
        <p:nvSpPr>
          <p:cNvPr id="26" name="矩形 25"/>
          <p:cNvSpPr/>
          <p:nvPr userDrawn="1"/>
        </p:nvSpPr>
        <p:spPr>
          <a:xfrm>
            <a:off x="717447" y="270597"/>
            <a:ext cx="3126177"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srgbClr val="FF7300"/>
                </a:solidFill>
                <a:effectLst/>
                <a:uLnTx/>
                <a:uFillTx/>
                <a:latin typeface="+mn-lt"/>
                <a:ea typeface="+mn-ea"/>
              </a:rPr>
              <a:t>目  录 </a:t>
            </a:r>
            <a:r>
              <a:rPr kumimoji="0" lang="en-US" altLang="zh-CN" sz="2400" b="0" i="0" u="none" strike="noStrike" kern="1200" cap="none" spc="0" normalizeH="0" baseline="0" noProof="0" dirty="0" smtClean="0">
                <a:ln>
                  <a:noFill/>
                </a:ln>
                <a:solidFill>
                  <a:schemeClr val="bg1">
                    <a:lumMod val="65000"/>
                  </a:schemeClr>
                </a:solidFill>
                <a:effectLst/>
                <a:uLnTx/>
                <a:uFillTx/>
                <a:latin typeface="+mn-lt"/>
                <a:ea typeface="+mn-ea"/>
              </a:rPr>
              <a:t>CONTENT</a:t>
            </a:r>
          </a:p>
        </p:txBody>
      </p:sp>
      <p:sp>
        <p:nvSpPr>
          <p:cNvPr id="27" name="矩形 26"/>
          <p:cNvSpPr/>
          <p:nvPr userDrawn="1"/>
        </p:nvSpPr>
        <p:spPr>
          <a:xfrm>
            <a:off x="1" y="6356350"/>
            <a:ext cx="9694408"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11395302" y="6356350"/>
            <a:ext cx="831396"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717447" y="401224"/>
            <a:ext cx="45719" cy="8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rot="16200000">
            <a:off x="2062572" y="-697159"/>
            <a:ext cx="45719" cy="3276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341935"/>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7219" userDrawn="1">
          <p15:clr>
            <a:srgbClr val="FBAE40"/>
          </p15:clr>
        </p15:guide>
        <p15:guide id="3" pos="438" userDrawn="1">
          <p15:clr>
            <a:srgbClr val="FBAE40"/>
          </p15:clr>
        </p15:guide>
        <p15:guide id="4" orient="horz" pos="3884" userDrawn="1">
          <p15:clr>
            <a:srgbClr val="FBAE40"/>
          </p15:clr>
        </p15:guide>
        <p15:guide id="5" orient="horz" pos="572" userDrawn="1">
          <p15:clr>
            <a:srgbClr val="FBAE40"/>
          </p15:clr>
        </p15:guide>
        <p15:guide id="6"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grpSp>
        <p:nvGrpSpPr>
          <p:cNvPr id="29" name="组合 28"/>
          <p:cNvGrpSpPr/>
          <p:nvPr userDrawn="1"/>
        </p:nvGrpSpPr>
        <p:grpSpPr>
          <a:xfrm>
            <a:off x="4542970" y="1550110"/>
            <a:ext cx="6270173" cy="3771080"/>
            <a:chOff x="2619831" y="1175654"/>
            <a:chExt cx="7496093" cy="4508387"/>
          </a:xfrm>
        </p:grpSpPr>
        <p:grpSp>
          <p:nvGrpSpPr>
            <p:cNvPr id="12" name="组合 11"/>
            <p:cNvGrpSpPr/>
            <p:nvPr userDrawn="1"/>
          </p:nvGrpSpPr>
          <p:grpSpPr>
            <a:xfrm>
              <a:off x="2619831" y="1175654"/>
              <a:ext cx="7496093" cy="943429"/>
              <a:chOff x="2859314" y="1030514"/>
              <a:chExt cx="7496093" cy="943429"/>
            </a:xfrm>
          </p:grpSpPr>
          <p:sp>
            <p:nvSpPr>
              <p:cNvPr id="10" name="圆角矩形 9"/>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7300"/>
                    </a:solidFill>
                  </a:rPr>
                  <a:t>CLICK TO ADD YOUR TEXT</a:t>
                </a:r>
              </a:p>
            </p:txBody>
          </p:sp>
          <p:sp>
            <p:nvSpPr>
              <p:cNvPr id="8" name="椭圆 7"/>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汉仪圆叠体简" panose="02010609000101010101" pitchFamily="49" charset="-122"/>
                    <a:ea typeface="汉仪圆叠体简" panose="02010609000101010101" pitchFamily="49" charset="-122"/>
                  </a:rPr>
                  <a:t>1</a:t>
                </a:r>
                <a:endParaRPr lang="zh-CN" altLang="en-US" sz="3200" dirty="0" smtClean="0">
                  <a:latin typeface="汉仪圆叠体简" panose="02010609000101010101" pitchFamily="49" charset="-122"/>
                  <a:ea typeface="汉仪圆叠体简" panose="02010609000101010101" pitchFamily="49" charset="-122"/>
                </a:endParaRPr>
              </a:p>
            </p:txBody>
          </p:sp>
        </p:grpSp>
        <p:grpSp>
          <p:nvGrpSpPr>
            <p:cNvPr id="13" name="组合 12"/>
            <p:cNvGrpSpPr/>
            <p:nvPr userDrawn="1"/>
          </p:nvGrpSpPr>
          <p:grpSpPr>
            <a:xfrm>
              <a:off x="2619831" y="2363973"/>
              <a:ext cx="7496093" cy="943429"/>
              <a:chOff x="2859314" y="1030514"/>
              <a:chExt cx="7496093" cy="943429"/>
            </a:xfrm>
          </p:grpSpPr>
          <p:sp>
            <p:nvSpPr>
              <p:cNvPr id="14" name="圆角矩形 13"/>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558AB5"/>
                    </a:solidFill>
                    <a:effectLst/>
                    <a:uLnTx/>
                    <a:uFillTx/>
                    <a:latin typeface="+mn-lt"/>
                    <a:ea typeface="+mn-ea"/>
                  </a:rPr>
                  <a:t>CLICK TO ADD YOUR TEXT</a:t>
                </a:r>
              </a:p>
            </p:txBody>
          </p:sp>
          <p:sp>
            <p:nvSpPr>
              <p:cNvPr id="15" name="椭圆 14"/>
              <p:cNvSpPr/>
              <p:nvPr userDrawn="1"/>
            </p:nvSpPr>
            <p:spPr>
              <a:xfrm>
                <a:off x="2859314" y="1030514"/>
                <a:ext cx="943429" cy="943429"/>
              </a:xfrm>
              <a:prstGeom prst="ellipse">
                <a:avLst/>
              </a:prstGeom>
              <a:solidFill>
                <a:srgbClr val="558AB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3008085" y="1179285"/>
                <a:ext cx="645886" cy="645886"/>
              </a:xfrm>
              <a:prstGeom prst="ellipse">
                <a:avLst/>
              </a:prstGeom>
              <a:solidFill>
                <a:srgbClr val="558AB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2</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17" name="组合 16"/>
            <p:cNvGrpSpPr/>
            <p:nvPr userDrawn="1"/>
          </p:nvGrpSpPr>
          <p:grpSpPr>
            <a:xfrm>
              <a:off x="2619831" y="3552292"/>
              <a:ext cx="7496093" cy="943429"/>
              <a:chOff x="2859314" y="1030514"/>
              <a:chExt cx="7496093" cy="943429"/>
            </a:xfrm>
          </p:grpSpPr>
          <p:sp>
            <p:nvSpPr>
              <p:cNvPr id="18" name="圆角矩形 17"/>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C64242"/>
                    </a:solidFill>
                    <a:effectLst/>
                    <a:uLnTx/>
                    <a:uFillTx/>
                    <a:latin typeface="+mn-lt"/>
                    <a:ea typeface="+mn-ea"/>
                  </a:rPr>
                  <a:t>CLICK TO ADD YOUR TEXT</a:t>
                </a:r>
              </a:p>
            </p:txBody>
          </p:sp>
          <p:sp>
            <p:nvSpPr>
              <p:cNvPr id="19" name="椭圆 18"/>
              <p:cNvSpPr/>
              <p:nvPr userDrawn="1"/>
            </p:nvSpPr>
            <p:spPr>
              <a:xfrm>
                <a:off x="2859314" y="1030514"/>
                <a:ext cx="943429" cy="943429"/>
              </a:xfrm>
              <a:prstGeom prst="ellipse">
                <a:avLst/>
              </a:prstGeom>
              <a:solidFill>
                <a:srgbClr val="C6424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3008085" y="1179285"/>
                <a:ext cx="645886" cy="645886"/>
              </a:xfrm>
              <a:prstGeom prst="ellipse">
                <a:avLst/>
              </a:prstGeom>
              <a:solidFill>
                <a:srgbClr val="C6424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3</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21" name="组合 20"/>
            <p:cNvGrpSpPr/>
            <p:nvPr userDrawn="1"/>
          </p:nvGrpSpPr>
          <p:grpSpPr>
            <a:xfrm>
              <a:off x="2619831" y="4740612"/>
              <a:ext cx="7496093" cy="943429"/>
              <a:chOff x="2859314" y="1030514"/>
              <a:chExt cx="7496093" cy="943429"/>
            </a:xfrm>
          </p:grpSpPr>
          <p:sp>
            <p:nvSpPr>
              <p:cNvPr id="22" name="圆角矩形 21"/>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EFB600"/>
                    </a:solidFill>
                    <a:effectLst/>
                    <a:uLnTx/>
                    <a:uFillTx/>
                    <a:latin typeface="+mn-lt"/>
                    <a:ea typeface="+mn-ea"/>
                  </a:rPr>
                  <a:t>CLICK TO ADD YOUR TEXT</a:t>
                </a:r>
              </a:p>
            </p:txBody>
          </p:sp>
          <p:sp>
            <p:nvSpPr>
              <p:cNvPr id="23" name="椭圆 22"/>
              <p:cNvSpPr/>
              <p:nvPr userDrawn="1"/>
            </p:nvSpPr>
            <p:spPr>
              <a:xfrm>
                <a:off x="2859314" y="1030514"/>
                <a:ext cx="943429" cy="943429"/>
              </a:xfrm>
              <a:prstGeom prst="ellipse">
                <a:avLst/>
              </a:prstGeom>
              <a:solidFill>
                <a:srgbClr val="EFB6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3008085" y="1179285"/>
                <a:ext cx="645886" cy="645886"/>
              </a:xfrm>
              <a:prstGeom prst="ellipse">
                <a:avLst/>
              </a:prstGeom>
              <a:solidFill>
                <a:srgbClr val="EFB6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4</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sp>
        <p:nvSpPr>
          <p:cNvPr id="26" name="矩形 25"/>
          <p:cNvSpPr/>
          <p:nvPr userDrawn="1"/>
        </p:nvSpPr>
        <p:spPr>
          <a:xfrm>
            <a:off x="984992" y="2466154"/>
            <a:ext cx="2816797" cy="193899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0" normalizeH="0" baseline="0" noProof="0" dirty="0" smtClean="0">
                <a:ln>
                  <a:noFill/>
                </a:ln>
                <a:solidFill>
                  <a:srgbClr val="FF7300"/>
                </a:solidFill>
                <a:effectLst/>
                <a:uLnTx/>
                <a:uFillTx/>
                <a:latin typeface="+mn-lt"/>
                <a:ea typeface="+mn-ea"/>
              </a:rPr>
              <a:t>目 录 </a:t>
            </a:r>
            <a:endParaRPr kumimoji="0" lang="en-US" altLang="zh-CN" sz="8000" b="1" i="0" u="none" strike="noStrike" kern="1200" cap="none" spc="0" normalizeH="0" baseline="0" noProof="0" dirty="0" smtClean="0">
              <a:ln>
                <a:noFill/>
              </a:ln>
              <a:solidFill>
                <a:srgbClr val="FF7300"/>
              </a:solidFill>
              <a:effectLst/>
              <a:uLnTx/>
              <a:uFillTx/>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smtClean="0">
                <a:ln>
                  <a:noFill/>
                </a:ln>
                <a:solidFill>
                  <a:schemeClr val="bg1">
                    <a:lumMod val="65000"/>
                  </a:schemeClr>
                </a:solidFill>
                <a:effectLst/>
                <a:uLnTx/>
                <a:uFillTx/>
                <a:latin typeface="+mn-lt"/>
                <a:ea typeface="+mn-ea"/>
              </a:rPr>
              <a:t>CONTENT</a:t>
            </a:r>
          </a:p>
        </p:txBody>
      </p:sp>
      <p:sp>
        <p:nvSpPr>
          <p:cNvPr id="25" name="直角三角形 24"/>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7986202"/>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436" userDrawn="1">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2368" y="6369046"/>
            <a:ext cx="1702708" cy="472974"/>
          </a:xfrm>
          <a:prstGeom prst="rect">
            <a:avLst/>
          </a:prstGeom>
        </p:spPr>
      </p:pic>
      <p:sp>
        <p:nvSpPr>
          <p:cNvPr id="26" name="矩形 25"/>
          <p:cNvSpPr/>
          <p:nvPr userDrawn="1"/>
        </p:nvSpPr>
        <p:spPr>
          <a:xfrm>
            <a:off x="717447" y="270597"/>
            <a:ext cx="6895670"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smtClean="0">
                <a:ln>
                  <a:noFill/>
                </a:ln>
                <a:solidFill>
                  <a:srgbClr val="FF7300"/>
                </a:solidFill>
                <a:effectLst/>
                <a:uLnTx/>
                <a:uFillTx/>
                <a:latin typeface="+mn-lt"/>
                <a:ea typeface="+mn-ea"/>
              </a:rPr>
              <a:t>CLICK TO ADD </a:t>
            </a:r>
            <a:r>
              <a:rPr kumimoji="0" lang="en-US" altLang="zh-CN" sz="4000" b="1" i="0" u="none" strike="noStrike" kern="1200" cap="none" spc="0" normalizeH="0" baseline="0" noProof="0" dirty="0" smtClean="0">
                <a:ln>
                  <a:noFill/>
                </a:ln>
                <a:solidFill>
                  <a:schemeClr val="tx1">
                    <a:lumMod val="50000"/>
                    <a:lumOff val="50000"/>
                  </a:schemeClr>
                </a:solidFill>
                <a:effectLst/>
                <a:uLnTx/>
                <a:uFillTx/>
                <a:latin typeface="+mn-lt"/>
                <a:ea typeface="+mn-ea"/>
              </a:rPr>
              <a:t>YOUR TEXT</a:t>
            </a:r>
          </a:p>
        </p:txBody>
      </p:sp>
      <p:sp>
        <p:nvSpPr>
          <p:cNvPr id="27" name="矩形 26"/>
          <p:cNvSpPr/>
          <p:nvPr userDrawn="1"/>
        </p:nvSpPr>
        <p:spPr>
          <a:xfrm>
            <a:off x="1" y="6356350"/>
            <a:ext cx="9694408"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11395302" y="6356350"/>
            <a:ext cx="831396"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717447" y="401224"/>
            <a:ext cx="45719" cy="8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rot="16200000">
            <a:off x="3988572" y="-2623159"/>
            <a:ext cx="45719" cy="71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7266229"/>
      </p:ext>
    </p:extLst>
  </p:cSld>
  <p:clrMapOvr>
    <a:masterClrMapping/>
  </p:clrMapOvr>
  <p:extLst>
    <p:ext uri="{DCECCB84-F9BA-43D5-87BE-67443E8EF086}">
      <p15:sldGuideLst xmlns="" xmlns:p15="http://schemas.microsoft.com/office/powerpoint/2012/main">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572">
          <p15:clr>
            <a:srgbClr val="FBAE40"/>
          </p15:clr>
        </p15:guide>
        <p15:guide id="6"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直角三角形 1"/>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B01B7B-B779-40E5-A0E1-7CBBDA04599E}" type="datetimeFigureOut">
              <a:rPr lang="zh-CN" altLang="en-US" smtClean="0"/>
              <a:t>2017/3/20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sp>
        <p:nvSpPr>
          <p:cNvPr id="12" name="直角三角形 11"/>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3112531"/>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572">
          <p15:clr>
            <a:srgbClr val="FBAE40"/>
          </p15:clr>
        </p15:guide>
        <p15:guide id="6"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11B01B7B-B779-40E5-A0E1-7CBBDA04599E}" type="datetimeFigureOut">
              <a:rPr lang="zh-CN" altLang="en-US" smtClean="0"/>
              <a:t>2017/3/20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
        <p:nvSpPr>
          <p:cNvPr id="7" name="直角三角形 6"/>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414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1B01B7B-B779-40E5-A0E1-7CBBDA04599E}" type="datetimeFigureOut">
              <a:rPr lang="zh-CN" altLang="en-US" smtClean="0"/>
              <a:t>2017/3/20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12536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B01B7B-B779-40E5-A0E1-7CBBDA04599E}" type="datetimeFigureOut">
              <a:rPr lang="zh-CN" altLang="en-US" smtClean="0"/>
              <a:t>2017/3/20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52955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1B01B7B-B779-40E5-A0E1-7CBBDA04599E}" type="datetimeFigureOut">
              <a:rPr lang="zh-CN" altLang="en-US" smtClean="0"/>
              <a:t>2017/3/20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16402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01B7B-B779-40E5-A0E1-7CBBDA04599E}" type="datetimeFigureOut">
              <a:rPr lang="zh-CN" altLang="en-US" smtClean="0"/>
              <a:t>2017/3/20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84071358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62" r:id="rId4"/>
    <p:sldLayoutId id="2147483663"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oleObject" Target="../embeddings/Microsoft_Excel_97-2003____1.xls"/><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slideLayout" Target="../slideLayouts/slideLayout16.xml"/><Relationship Id="rId6" Type="http://schemas.openxmlformats.org/officeDocument/2006/relationships/image" Target="../media/image10.wmf"/><Relationship Id="rId5" Type="http://schemas.openxmlformats.org/officeDocument/2006/relationships/image" Target="../media/image9.wmf"/><Relationship Id="rId10" Type="http://schemas.openxmlformats.org/officeDocument/2006/relationships/image" Target="../media/image14.wmf"/><Relationship Id="rId4" Type="http://schemas.openxmlformats.org/officeDocument/2006/relationships/image" Target="../media/image8.wmf"/><Relationship Id="rId9" Type="http://schemas.openxmlformats.org/officeDocument/2006/relationships/image" Target="../media/image13.wmf"/></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1.xml"/><Relationship Id="rId4" Type="http://schemas.openxmlformats.org/officeDocument/2006/relationships/image" Target="../media/image19.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22.wmf"/><Relationship Id="rId5" Type="http://schemas.openxmlformats.org/officeDocument/2006/relationships/oleObject" Target="../embeddings/oleObject3.bin"/><Relationship Id="rId4" Type="http://schemas.openxmlformats.org/officeDocument/2006/relationships/image" Target="../media/image21.wmf"/></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news.163.com/photonew/05RQ0001/9612_08.html" TargetMode="Externa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1"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6" name="文本框 13"/>
          <p:cNvSpPr>
            <a:spLocks noChangeArrowheads="1"/>
          </p:cNvSpPr>
          <p:nvPr/>
        </p:nvSpPr>
        <p:spPr bwMode="auto">
          <a:xfrm>
            <a:off x="130175" y="2713038"/>
            <a:ext cx="1219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charset="0"/>
              <a:buNone/>
            </a:pPr>
            <a:r>
              <a:rPr lang="zh-CN" altLang="en-US" sz="6000" b="1" dirty="0" smtClean="0">
                <a:solidFill>
                  <a:schemeClr val="tx2"/>
                </a:solidFill>
                <a:latin typeface="微软雅黑" pitchFamily="34" charset="-122"/>
                <a:ea typeface="微软雅黑" pitchFamily="34" charset="-122"/>
                <a:sym typeface="微软雅黑" pitchFamily="34" charset="-122"/>
              </a:rPr>
              <a:t>商业伦理与社会责任</a:t>
            </a:r>
            <a:endParaRPr lang="en-US" altLang="zh-CN" sz="6000" b="1" dirty="0">
              <a:solidFill>
                <a:schemeClr val="tx2"/>
              </a:solidFill>
              <a:latin typeface="微软雅黑" pitchFamily="34" charset="-122"/>
              <a:ea typeface="微软雅黑" pitchFamily="34" charset="-122"/>
              <a:sym typeface="微软雅黑" pitchFamily="34" charset="-122"/>
            </a:endParaRPr>
          </a:p>
        </p:txBody>
      </p:sp>
      <p:sp>
        <p:nvSpPr>
          <p:cNvPr id="2053"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4"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5"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6"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7"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8"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9"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0"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1"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2"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3"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4"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5"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1748058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企业伦理问题</a:t>
            </a:r>
            <a:endParaRPr lang="zh-CN" altLang="en-US" dirty="0"/>
          </a:p>
        </p:txBody>
      </p:sp>
      <p:sp>
        <p:nvSpPr>
          <p:cNvPr id="4" name="Rectangle 5"/>
          <p:cNvSpPr txBox="1">
            <a:spLocks noChangeArrowheads="1"/>
          </p:cNvSpPr>
          <p:nvPr/>
        </p:nvSpPr>
        <p:spPr>
          <a:xfrm>
            <a:off x="1734457" y="15664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smtClean="0"/>
              <a:t>3、</a:t>
            </a:r>
            <a:r>
              <a:rPr lang="zh-CN" altLang="en-US" sz="3600" dirty="0" smtClean="0"/>
              <a:t>利益</a:t>
            </a:r>
            <a:r>
              <a:rPr lang="zh-CN" altLang="en-US" sz="3600" dirty="0"/>
              <a:t>冲突</a:t>
            </a:r>
            <a:endParaRPr lang="zh-CN" altLang="en-US" sz="3600" dirty="0" smtClean="0"/>
          </a:p>
        </p:txBody>
      </p:sp>
      <p:sp>
        <p:nvSpPr>
          <p:cNvPr id="5" name="Content Placeholder 2"/>
          <p:cNvSpPr txBox="1">
            <a:spLocks/>
          </p:cNvSpPr>
          <p:nvPr/>
        </p:nvSpPr>
        <p:spPr>
          <a:xfrm>
            <a:off x="838200" y="2709410"/>
            <a:ext cx="9728200" cy="3310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smtClean="0"/>
              <a:t>当个体必须选择是促进其个人利益，还是企业利益，亦或其他某一团体利益时，</a:t>
            </a:r>
            <a:r>
              <a:rPr lang="zh-CN" altLang="en-US" b="1" dirty="0" smtClean="0"/>
              <a:t>利益冲突</a:t>
            </a:r>
            <a:r>
              <a:rPr lang="zh-CN" altLang="en-US" dirty="0" smtClean="0"/>
              <a:t>就产生了。</a:t>
            </a:r>
          </a:p>
          <a:p>
            <a:pPr lvl="1">
              <a:lnSpc>
                <a:spcPct val="100000"/>
              </a:lnSpc>
            </a:pPr>
            <a:r>
              <a:rPr lang="zh-CN" altLang="en-US" sz="2800" dirty="0" smtClean="0"/>
              <a:t>为了避免利益冲突，个人必须能够把私人利益和商业交易分开。</a:t>
            </a:r>
          </a:p>
        </p:txBody>
      </p:sp>
    </p:spTree>
    <p:extLst>
      <p:ext uri="{BB962C8B-B14F-4D97-AF65-F5344CB8AC3E}">
        <p14:creationId xmlns:p14="http://schemas.microsoft.com/office/powerpoint/2010/main" val="423331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42761"/>
          </a:xfrm>
        </p:spPr>
        <p:txBody>
          <a:bodyPr/>
          <a:lstStyle/>
          <a:p>
            <a:pPr algn="ctr"/>
            <a:r>
              <a:rPr lang="zh-CN" altLang="en-US" dirty="0" smtClean="0"/>
              <a:t>案例分析</a:t>
            </a:r>
            <a:endParaRPr lang="zh-CN" altLang="en-US" dirty="0"/>
          </a:p>
        </p:txBody>
      </p:sp>
      <p:sp>
        <p:nvSpPr>
          <p:cNvPr id="4" name="矩形 3"/>
          <p:cNvSpPr/>
          <p:nvPr/>
        </p:nvSpPr>
        <p:spPr>
          <a:xfrm>
            <a:off x="957943" y="1544215"/>
            <a:ext cx="10000343" cy="4524315"/>
          </a:xfrm>
          <a:prstGeom prst="rect">
            <a:avLst/>
          </a:prstGeom>
        </p:spPr>
        <p:txBody>
          <a:bodyPr wrap="square">
            <a:spAutoFit/>
          </a:bodyPr>
          <a:lstStyle/>
          <a:p>
            <a:r>
              <a:rPr lang="zh-CN" altLang="en-US" sz="2400" dirty="0" smtClean="0"/>
              <a:t>        小</a:t>
            </a:r>
            <a:r>
              <a:rPr lang="zh-CN" altLang="en-US" sz="2400" dirty="0"/>
              <a:t>张是公司人力资源经理，业务能力突出，人际关系融洽，各项工作安排得井井有条，深得公司领导的赏识和员工的信任。公司大楼内设有由外部餐饮公司承包的员工食堂。由于员工就餐数量只有</a:t>
            </a:r>
            <a:r>
              <a:rPr lang="en-US" altLang="zh-CN" sz="2400" dirty="0"/>
              <a:t>1000</a:t>
            </a:r>
            <a:r>
              <a:rPr lang="zh-CN" altLang="en-US" sz="2400" dirty="0"/>
              <a:t>多人，而且有同时有两家餐饮公司提供服务，且质量和价格要求比较严格，这项业务并不会引起很多餐饮公司，尤其是有实力的餐饮公司的兴趣，因此一旦某个餐饮公司被员工强烈反对而被清退后，一时也很不容易引起令人满意的新餐饮公司。在一次招标中引入新的供应商，由张经理夫人占有大部分股份的</a:t>
            </a:r>
            <a:r>
              <a:rPr lang="en-US" altLang="zh-CN" sz="2400" dirty="0"/>
              <a:t>A</a:t>
            </a:r>
            <a:r>
              <a:rPr lang="zh-CN" altLang="en-US" sz="2400" dirty="0"/>
              <a:t>餐饮公司也参与了招标，并且在价格、规模和卫生资质方面通过了公司招标小组的考核（张经理也是招标小组成员，大多数员工并不知道他与 </a:t>
            </a:r>
            <a:r>
              <a:rPr lang="en-US" altLang="zh-CN" sz="2400" dirty="0"/>
              <a:t>A</a:t>
            </a:r>
            <a:r>
              <a:rPr lang="zh-CN" altLang="en-US" sz="2400" dirty="0"/>
              <a:t>餐饮公司的关系），并最终被确定为公司食堂的餐饮供应商。该餐饮公司所提供的饭菜品种齐全，价格合理，员工对此餐饮公司的普遍反映不错，由志愿者组成的膳食稽查小组的厨房卫生突击检查结果也令人满意。</a:t>
            </a:r>
          </a:p>
        </p:txBody>
      </p:sp>
    </p:spTree>
    <p:extLst>
      <p:ext uri="{BB962C8B-B14F-4D97-AF65-F5344CB8AC3E}">
        <p14:creationId xmlns:p14="http://schemas.microsoft.com/office/powerpoint/2010/main" val="785991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a:t>
            </a:r>
            <a:r>
              <a:rPr lang="zh-CN" altLang="en-US" dirty="0" smtClean="0"/>
              <a:t>伦理问题</a:t>
            </a:r>
            <a:endParaRPr lang="zh-CN" altLang="en-US" dirty="0"/>
          </a:p>
        </p:txBody>
      </p:sp>
      <p:sp>
        <p:nvSpPr>
          <p:cNvPr id="3" name="Rectangle 6"/>
          <p:cNvSpPr txBox="1">
            <a:spLocks noChangeArrowheads="1"/>
          </p:cNvSpPr>
          <p:nvPr/>
        </p:nvSpPr>
        <p:spPr>
          <a:xfrm>
            <a:off x="685799" y="3014209"/>
            <a:ext cx="10257971" cy="236220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b="1" dirty="0"/>
              <a:t>贿赂</a:t>
            </a:r>
            <a:r>
              <a:rPr lang="zh-CN" altLang="en-US" dirty="0"/>
              <a:t>是指提供某些好处（通常是金钱）来获得不合法利益的</a:t>
            </a:r>
            <a:r>
              <a:rPr lang="zh-CN" altLang="en-US" dirty="0" smtClean="0"/>
              <a:t>行为。</a:t>
            </a:r>
            <a:endParaRPr lang="zh-CN" altLang="en-US" dirty="0"/>
          </a:p>
          <a:p>
            <a:pPr>
              <a:lnSpc>
                <a:spcPct val="120000"/>
              </a:lnSpc>
            </a:pPr>
            <a:r>
              <a:rPr lang="zh-CN" altLang="en-US" dirty="0"/>
              <a:t>贿赂的类别</a:t>
            </a:r>
          </a:p>
          <a:p>
            <a:pPr lvl="1">
              <a:lnSpc>
                <a:spcPct val="120000"/>
              </a:lnSpc>
            </a:pPr>
            <a:r>
              <a:rPr lang="zh-CN" altLang="en-US" dirty="0"/>
              <a:t>主动行贿</a:t>
            </a:r>
          </a:p>
          <a:p>
            <a:pPr lvl="1">
              <a:lnSpc>
                <a:spcPct val="120000"/>
              </a:lnSpc>
            </a:pPr>
            <a:r>
              <a:rPr lang="zh-CN" altLang="en-US" dirty="0"/>
              <a:t>被动贿赂</a:t>
            </a:r>
          </a:p>
          <a:p>
            <a:pPr>
              <a:lnSpc>
                <a:spcPct val="120000"/>
              </a:lnSpc>
            </a:pPr>
            <a:r>
              <a:rPr lang="zh-CN" altLang="en-US" b="1" dirty="0"/>
              <a:t>通融费</a:t>
            </a:r>
            <a:r>
              <a:rPr lang="zh-CN" altLang="en-US" dirty="0"/>
              <a:t>：为得到或维持生意或其他不恰当利益的小笔通融费并不构成</a:t>
            </a:r>
            <a:r>
              <a:rPr lang="zh-CN" altLang="en-US" dirty="0" smtClean="0"/>
              <a:t>贿赂。</a:t>
            </a:r>
          </a:p>
        </p:txBody>
      </p:sp>
      <p:sp>
        <p:nvSpPr>
          <p:cNvPr id="4" name="Rectangle 5"/>
          <p:cNvSpPr txBox="1">
            <a:spLocks noChangeArrowheads="1"/>
          </p:cNvSpPr>
          <p:nvPr/>
        </p:nvSpPr>
        <p:spPr>
          <a:xfrm>
            <a:off x="1807028" y="1871209"/>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smtClean="0"/>
              <a:t>4、</a:t>
            </a:r>
            <a:r>
              <a:rPr lang="zh-CN" altLang="en-US" sz="3600" dirty="0" smtClean="0"/>
              <a:t>贿赂</a:t>
            </a:r>
          </a:p>
        </p:txBody>
      </p:sp>
    </p:spTree>
    <p:extLst>
      <p:ext uri="{BB962C8B-B14F-4D97-AF65-F5344CB8AC3E}">
        <p14:creationId xmlns:p14="http://schemas.microsoft.com/office/powerpoint/2010/main" val="4094728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企业伦理问题</a:t>
            </a:r>
          </a:p>
        </p:txBody>
      </p:sp>
      <p:sp>
        <p:nvSpPr>
          <p:cNvPr id="3" name="矩形 2"/>
          <p:cNvSpPr/>
          <p:nvPr/>
        </p:nvSpPr>
        <p:spPr>
          <a:xfrm>
            <a:off x="3906461" y="1059975"/>
            <a:ext cx="3877985" cy="535531"/>
          </a:xfrm>
          <a:prstGeom prst="rect">
            <a:avLst/>
          </a:prstGeom>
        </p:spPr>
        <p:txBody>
          <a:bodyPr wrap="none">
            <a:spAutoFit/>
          </a:bodyPr>
          <a:lstStyle/>
          <a:p>
            <a:pPr>
              <a:lnSpc>
                <a:spcPct val="90000"/>
              </a:lnSpc>
              <a:spcBef>
                <a:spcPct val="0"/>
              </a:spcBef>
              <a:spcAft>
                <a:spcPts val="0"/>
              </a:spcAft>
              <a:defRPr/>
            </a:pPr>
            <a:r>
              <a:rPr lang="zh-CN" altLang="en-US" sz="3200" dirty="0">
                <a:latin typeface="+mj-lt"/>
                <a:ea typeface="+mj-ea"/>
                <a:cs typeface="+mj-cs"/>
              </a:rPr>
              <a:t>案例：洛克希德公司</a:t>
            </a:r>
            <a:endParaRPr lang="en-US" altLang="zh-CN" sz="3200" dirty="0">
              <a:latin typeface="+mj-lt"/>
              <a:ea typeface="+mj-ea"/>
              <a:cs typeface="+mj-cs"/>
            </a:endParaRPr>
          </a:p>
        </p:txBody>
      </p:sp>
      <p:sp>
        <p:nvSpPr>
          <p:cNvPr id="4" name="矩形 3"/>
          <p:cNvSpPr/>
          <p:nvPr/>
        </p:nvSpPr>
        <p:spPr>
          <a:xfrm>
            <a:off x="725261" y="1595506"/>
            <a:ext cx="10697027" cy="2308324"/>
          </a:xfrm>
          <a:prstGeom prst="rect">
            <a:avLst/>
          </a:prstGeom>
        </p:spPr>
        <p:txBody>
          <a:bodyPr wrap="square">
            <a:spAutoFit/>
          </a:bodyPr>
          <a:lstStyle/>
          <a:p>
            <a:r>
              <a:rPr lang="zh-CN" altLang="en-US" sz="2400" dirty="0" smtClean="0"/>
              <a:t>        洛克希德</a:t>
            </a:r>
            <a:r>
              <a:rPr lang="zh-CN" altLang="en-US" sz="2400" dirty="0"/>
              <a:t>公司是美国一家主要的军火商，二战期间，洛克希德公司就生产了</a:t>
            </a:r>
            <a:r>
              <a:rPr lang="en-US" altLang="zh-CN" sz="2400" dirty="0"/>
              <a:t>2</a:t>
            </a:r>
            <a:r>
              <a:rPr lang="zh-CN" altLang="en-US" sz="2400" dirty="0"/>
              <a:t>万架战斗机。在朝鲜半岛，该公司的</a:t>
            </a:r>
            <a:r>
              <a:rPr lang="en-US" altLang="zh-CN" sz="2400" dirty="0"/>
              <a:t>F-80</a:t>
            </a:r>
            <a:r>
              <a:rPr lang="zh-CN" altLang="en-US" sz="2400" dirty="0"/>
              <a:t>流星战斗机雄霸天下。长期以来，洛克希德公司成功地研制出很多技术高度复杂的产品，为公司赚取了巨额利润。 然而，进入本世纪</a:t>
            </a:r>
            <a:r>
              <a:rPr lang="en-US" altLang="zh-CN" sz="2400" dirty="0"/>
              <a:t>70</a:t>
            </a:r>
            <a:r>
              <a:rPr lang="zh-CN" altLang="en-US" sz="2400" dirty="0"/>
              <a:t>年代，洛克希德公司面临着重重财政困难，经济和技术上的问题使洛克希德公司陷入困境，政治和官僚因素又加大了问题的严重性，到了</a:t>
            </a:r>
            <a:r>
              <a:rPr lang="en-US" altLang="zh-CN" sz="2400" dirty="0"/>
              <a:t>1971</a:t>
            </a:r>
            <a:r>
              <a:rPr lang="zh-CN" altLang="en-US" sz="2400" dirty="0"/>
              <a:t>年已面临破产的危险。</a:t>
            </a:r>
          </a:p>
        </p:txBody>
      </p:sp>
      <p:sp>
        <p:nvSpPr>
          <p:cNvPr id="6" name="矩形 5"/>
          <p:cNvSpPr/>
          <p:nvPr/>
        </p:nvSpPr>
        <p:spPr>
          <a:xfrm>
            <a:off x="834949" y="3903830"/>
            <a:ext cx="10477649" cy="2677656"/>
          </a:xfrm>
          <a:prstGeom prst="rect">
            <a:avLst/>
          </a:prstGeom>
        </p:spPr>
        <p:txBody>
          <a:bodyPr wrap="square">
            <a:spAutoFit/>
          </a:bodyPr>
          <a:lstStyle/>
          <a:p>
            <a:pPr algn="l">
              <a:spcAft>
                <a:spcPts val="0"/>
              </a:spcAft>
              <a:defRPr/>
            </a:pPr>
            <a:r>
              <a:rPr lang="en-US" altLang="zh-CN" kern="0" dirty="0">
                <a:solidFill>
                  <a:srgbClr val="000000"/>
                </a:solidFill>
                <a:latin typeface="Times New Roman"/>
                <a:ea typeface="宋体"/>
                <a:cs typeface="宋体"/>
              </a:rPr>
              <a:t>        </a:t>
            </a:r>
            <a:r>
              <a:rPr lang="en-US" altLang="zh-CN" sz="2400" dirty="0"/>
              <a:t>1975</a:t>
            </a:r>
            <a:r>
              <a:rPr lang="zh-CN" altLang="zh-CN" sz="2400" dirty="0"/>
              <a:t>年</a:t>
            </a:r>
            <a:r>
              <a:rPr lang="en-US" altLang="zh-CN" sz="2400" dirty="0"/>
              <a:t>9</a:t>
            </a:r>
            <a:r>
              <a:rPr lang="zh-CN" altLang="zh-CN" sz="2400" dirty="0"/>
              <a:t>月，参议院发布了令人震惊的消息：洛克希德公司向国外机构和政府官员行贿达</a:t>
            </a:r>
            <a:r>
              <a:rPr lang="en-US" altLang="zh-CN" sz="2400" dirty="0"/>
              <a:t>2</a:t>
            </a:r>
            <a:r>
              <a:rPr lang="zh-CN" altLang="zh-CN" sz="2400" dirty="0"/>
              <a:t>亿多美元。这些国家包括荷兰、意大利、日本、土耳其等国家。其中不乏政界要员，诸如荷兰亲王伯恩哈特，日本首相田中角荣等等。在意大利为搞定价值</a:t>
            </a:r>
            <a:r>
              <a:rPr lang="en-US" altLang="zh-CN" sz="2400" dirty="0"/>
              <a:t>6000</a:t>
            </a:r>
            <a:r>
              <a:rPr lang="zh-CN" altLang="zh-CN" sz="2400" dirty="0"/>
              <a:t>万美元的</a:t>
            </a:r>
            <a:r>
              <a:rPr lang="en-US" altLang="zh-CN" sz="2400" dirty="0"/>
              <a:t>C-130</a:t>
            </a:r>
            <a:r>
              <a:rPr lang="zh-CN" altLang="zh-CN" sz="2400" dirty="0"/>
              <a:t>运输机合同而行贿</a:t>
            </a:r>
            <a:r>
              <a:rPr lang="en-US" altLang="zh-CN" sz="2400" dirty="0"/>
              <a:t>200</a:t>
            </a:r>
            <a:r>
              <a:rPr lang="zh-CN" altLang="zh-CN" sz="2400" dirty="0"/>
              <a:t>万美元；西班牙</a:t>
            </a:r>
            <a:r>
              <a:rPr lang="en-US" altLang="zh-CN" sz="2400" dirty="0"/>
              <a:t>130</a:t>
            </a:r>
            <a:r>
              <a:rPr lang="zh-CN" altLang="zh-CN" sz="2400" dirty="0"/>
              <a:t>万美元；南非</a:t>
            </a:r>
            <a:r>
              <a:rPr lang="en-US" altLang="zh-CN" sz="2400" dirty="0"/>
              <a:t>900</a:t>
            </a:r>
            <a:r>
              <a:rPr lang="zh-CN" altLang="zh-CN" sz="2400" dirty="0"/>
              <a:t>万美元；此外还在希腊、墨西哥、尼日利亚和哥伦比亚进行行贿。在诸如沙特阿拉伯和伊朗这样的国家，行贿受贿被视为一种当然的</a:t>
            </a:r>
            <a:r>
              <a:rPr lang="en-US" altLang="zh-CN" sz="2400" dirty="0"/>
              <a:t>“</a:t>
            </a:r>
            <a:r>
              <a:rPr lang="zh-CN" altLang="zh-CN" sz="2400" dirty="0"/>
              <a:t>生活手段</a:t>
            </a:r>
            <a:r>
              <a:rPr lang="en-US" altLang="zh-CN" sz="2400" dirty="0"/>
              <a:t>”</a:t>
            </a:r>
            <a:r>
              <a:rPr lang="zh-CN" altLang="zh-CN" sz="2400" dirty="0"/>
              <a:t>，该公司当然也投入巨额</a:t>
            </a:r>
            <a:r>
              <a:rPr lang="en-US" altLang="zh-CN" sz="2400" dirty="0"/>
              <a:t>“</a:t>
            </a:r>
            <a:r>
              <a:rPr lang="zh-CN" altLang="zh-CN" sz="2400" dirty="0"/>
              <a:t>资余</a:t>
            </a:r>
            <a:r>
              <a:rPr lang="en-US" altLang="zh-CN" sz="2400" dirty="0"/>
              <a:t>”</a:t>
            </a:r>
            <a:r>
              <a:rPr lang="zh-CN" altLang="zh-CN" sz="2400" dirty="0"/>
              <a:t>。</a:t>
            </a:r>
          </a:p>
        </p:txBody>
      </p:sp>
    </p:spTree>
    <p:extLst>
      <p:ext uri="{BB962C8B-B14F-4D97-AF65-F5344CB8AC3E}">
        <p14:creationId xmlns:p14="http://schemas.microsoft.com/office/powerpoint/2010/main" val="4162851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企业伦理问题</a:t>
            </a:r>
            <a:endParaRPr lang="zh-CN" altLang="en-US" dirty="0"/>
          </a:p>
        </p:txBody>
      </p:sp>
      <p:sp>
        <p:nvSpPr>
          <p:cNvPr id="3" name="矩形 2"/>
          <p:cNvSpPr/>
          <p:nvPr/>
        </p:nvSpPr>
        <p:spPr>
          <a:xfrm>
            <a:off x="1219200" y="2237612"/>
            <a:ext cx="9550400" cy="3816429"/>
          </a:xfrm>
          <a:prstGeom prst="rect">
            <a:avLst/>
          </a:prstGeom>
        </p:spPr>
        <p:txBody>
          <a:bodyPr>
            <a:spAutoFit/>
          </a:bodyPr>
          <a:lstStyle/>
          <a:p>
            <a:pPr>
              <a:spcAft>
                <a:spcPts val="0"/>
              </a:spcAft>
              <a:defRPr/>
            </a:pPr>
            <a:r>
              <a:rPr lang="zh-CN" altLang="en-US" sz="3200" dirty="0"/>
              <a:t>讨论问题</a:t>
            </a:r>
            <a:endParaRPr lang="en-US" altLang="zh-CN" sz="3200" dirty="0"/>
          </a:p>
          <a:p>
            <a:pPr>
              <a:spcAft>
                <a:spcPts val="0"/>
              </a:spcAft>
              <a:defRPr/>
            </a:pPr>
            <a:endParaRPr lang="en-US" altLang="zh-CN" kern="0" dirty="0">
              <a:solidFill>
                <a:srgbClr val="000000"/>
              </a:solidFill>
              <a:latin typeface="Times New Roman"/>
              <a:ea typeface="宋体"/>
              <a:cs typeface="宋体"/>
            </a:endParaRPr>
          </a:p>
          <a:p>
            <a:pPr algn="l">
              <a:spcAft>
                <a:spcPts val="0"/>
              </a:spcAft>
              <a:defRPr/>
            </a:pPr>
            <a:r>
              <a:rPr lang="en-US" altLang="zh-CN" sz="2400" dirty="0"/>
              <a:t>1</a:t>
            </a:r>
            <a:r>
              <a:rPr lang="zh-CN" altLang="en-US" sz="2400" dirty="0"/>
              <a:t>、</a:t>
            </a:r>
            <a:r>
              <a:rPr lang="zh-CN" altLang="zh-CN" sz="2400" dirty="0"/>
              <a:t>洛克希德公司丑闻披露以后，有人认为行贿可以防止事情拖延，加快进度。要在一些国外环境中提高效率，行贿是最好的方法，你对此有何看法</a:t>
            </a:r>
            <a:r>
              <a:rPr lang="en-US" altLang="zh-CN" sz="2400" dirty="0"/>
              <a:t>?</a:t>
            </a:r>
          </a:p>
          <a:p>
            <a:pPr>
              <a:spcAft>
                <a:spcPts val="0"/>
              </a:spcAft>
              <a:defRPr/>
            </a:pPr>
            <a:endParaRPr lang="en-US" altLang="zh-CN" sz="2400" dirty="0"/>
          </a:p>
          <a:p>
            <a:pPr algn="l">
              <a:spcAft>
                <a:spcPts val="0"/>
              </a:spcAft>
              <a:defRPr/>
            </a:pPr>
            <a:r>
              <a:rPr lang="en-US" altLang="zh-CN" sz="2400" dirty="0"/>
              <a:t>2</a:t>
            </a:r>
            <a:r>
              <a:rPr lang="zh-CN" altLang="en-US" sz="2400" dirty="0"/>
              <a:t>、</a:t>
            </a:r>
            <a:r>
              <a:rPr lang="zh-CN" altLang="zh-CN" sz="2400" dirty="0"/>
              <a:t>很多人都抱着这样的观点：既然</a:t>
            </a:r>
            <a:r>
              <a:rPr lang="en-US" altLang="zh-CN" sz="2400" dirty="0"/>
              <a:t>“</a:t>
            </a:r>
            <a:r>
              <a:rPr lang="zh-CN" altLang="zh-CN" sz="2400" dirty="0"/>
              <a:t>人人都这样做</a:t>
            </a:r>
            <a:r>
              <a:rPr lang="en-US" altLang="zh-CN" sz="2400" dirty="0"/>
              <a:t>”</a:t>
            </a:r>
            <a:r>
              <a:rPr lang="zh-CN" altLang="zh-CN" sz="2400" dirty="0"/>
              <a:t>，那么我也可以这样做。你认为这个观点正确吗</a:t>
            </a:r>
            <a:r>
              <a:rPr lang="en-US" altLang="zh-CN" sz="2400" dirty="0"/>
              <a:t>?</a:t>
            </a:r>
            <a:r>
              <a:rPr lang="zh-CN" altLang="zh-CN" sz="2400" dirty="0"/>
              <a:t>为什么</a:t>
            </a:r>
            <a:r>
              <a:rPr lang="en-US" altLang="zh-CN" sz="2400" dirty="0"/>
              <a:t>?</a:t>
            </a:r>
          </a:p>
          <a:p>
            <a:pPr>
              <a:spcAft>
                <a:spcPts val="0"/>
              </a:spcAft>
              <a:defRPr/>
            </a:pPr>
            <a:endParaRPr lang="en-US" altLang="zh-CN" sz="2400" dirty="0"/>
          </a:p>
          <a:p>
            <a:pPr algn="l">
              <a:spcAft>
                <a:spcPts val="0"/>
              </a:spcAft>
              <a:defRPr/>
            </a:pPr>
            <a:r>
              <a:rPr lang="en-US" altLang="zh-CN" sz="2400" dirty="0"/>
              <a:t>3</a:t>
            </a:r>
            <a:r>
              <a:rPr lang="zh-CN" altLang="en-US" sz="2400" dirty="0"/>
              <a:t>、</a:t>
            </a:r>
            <a:r>
              <a:rPr lang="zh-CN" altLang="zh-CN" sz="2400" dirty="0"/>
              <a:t>你认为公司如何才能有效防止行贿事件</a:t>
            </a:r>
            <a:r>
              <a:rPr lang="en-US" altLang="zh-CN" sz="2400" dirty="0"/>
              <a:t>?</a:t>
            </a:r>
            <a:endParaRPr lang="zh-CN" altLang="en-US" sz="2400" dirty="0"/>
          </a:p>
        </p:txBody>
      </p:sp>
    </p:spTree>
    <p:extLst>
      <p:ext uri="{BB962C8B-B14F-4D97-AF65-F5344CB8AC3E}">
        <p14:creationId xmlns:p14="http://schemas.microsoft.com/office/powerpoint/2010/main" val="573058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企业伦理问题</a:t>
            </a:r>
            <a:endParaRPr lang="zh-CN" altLang="en-US" dirty="0"/>
          </a:p>
        </p:txBody>
      </p:sp>
      <p:sp>
        <p:nvSpPr>
          <p:cNvPr id="3" name="Title 1"/>
          <p:cNvSpPr txBox="1">
            <a:spLocks/>
          </p:cNvSpPr>
          <p:nvPr/>
        </p:nvSpPr>
        <p:spPr>
          <a:xfrm>
            <a:off x="2024743" y="1417638"/>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smtClean="0"/>
              <a:t>5、</a:t>
            </a:r>
            <a:r>
              <a:rPr lang="zh-CN" altLang="en-US" sz="3600" dirty="0" smtClean="0"/>
              <a:t>公司情报</a:t>
            </a:r>
          </a:p>
        </p:txBody>
      </p:sp>
      <p:sp>
        <p:nvSpPr>
          <p:cNvPr id="4" name="Content Placeholder 2"/>
          <p:cNvSpPr txBox="1">
            <a:spLocks/>
          </p:cNvSpPr>
          <p:nvPr/>
        </p:nvSpPr>
        <p:spPr>
          <a:xfrm>
            <a:off x="990601" y="2673584"/>
            <a:ext cx="4394200" cy="298268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b="1" dirty="0" smtClean="0"/>
              <a:t>公司情报</a:t>
            </a:r>
            <a:r>
              <a:rPr lang="zh-CN" altLang="en-US" dirty="0" smtClean="0"/>
              <a:t>是对下列信息的收集与分析：</a:t>
            </a:r>
          </a:p>
          <a:p>
            <a:pPr lvl="1">
              <a:lnSpc>
                <a:spcPct val="120000"/>
              </a:lnSpc>
            </a:pPr>
            <a:r>
              <a:rPr lang="zh-CN" altLang="en-US" dirty="0" smtClean="0"/>
              <a:t>市场</a:t>
            </a:r>
          </a:p>
          <a:p>
            <a:pPr lvl="1">
              <a:lnSpc>
                <a:spcPct val="120000"/>
              </a:lnSpc>
            </a:pPr>
            <a:r>
              <a:rPr lang="zh-CN" altLang="en-US" dirty="0" smtClean="0"/>
              <a:t>技术</a:t>
            </a:r>
          </a:p>
          <a:p>
            <a:pPr lvl="1">
              <a:lnSpc>
                <a:spcPct val="120000"/>
              </a:lnSpc>
            </a:pPr>
            <a:r>
              <a:rPr lang="zh-CN" altLang="en-US" dirty="0" smtClean="0"/>
              <a:t>客户和竞争对手</a:t>
            </a:r>
          </a:p>
          <a:p>
            <a:pPr lvl="1">
              <a:lnSpc>
                <a:spcPct val="120000"/>
              </a:lnSpc>
            </a:pPr>
            <a:r>
              <a:rPr lang="zh-CN" altLang="en-US" dirty="0" smtClean="0"/>
              <a:t>社会经济情况和外部政治趋势</a:t>
            </a:r>
            <a:endParaRPr lang="en-US" altLang="zh-CN" dirty="0" smtClean="0"/>
          </a:p>
          <a:p>
            <a:pPr marL="457200" lvl="1" indent="0">
              <a:lnSpc>
                <a:spcPct val="120000"/>
              </a:lnSpc>
              <a:buNone/>
            </a:pPr>
            <a:endParaRPr lang="en-US" altLang="zh-CN" dirty="0"/>
          </a:p>
          <a:p>
            <a:pPr marL="457200" lvl="1" indent="0">
              <a:lnSpc>
                <a:spcPct val="120000"/>
              </a:lnSpc>
              <a:buNone/>
            </a:pPr>
            <a:r>
              <a:rPr lang="zh-CN" altLang="en-US" sz="3100" dirty="0" smtClean="0"/>
              <a:t>案例：通用与大众</a:t>
            </a:r>
          </a:p>
        </p:txBody>
      </p:sp>
      <p:sp>
        <p:nvSpPr>
          <p:cNvPr id="5" name="矩形 4"/>
          <p:cNvSpPr/>
          <p:nvPr/>
        </p:nvSpPr>
        <p:spPr>
          <a:xfrm>
            <a:off x="7242628" y="2560638"/>
            <a:ext cx="3577772" cy="3970318"/>
          </a:xfrm>
          <a:prstGeom prst="rect">
            <a:avLst/>
          </a:prstGeom>
        </p:spPr>
        <p:txBody>
          <a:bodyPr wrap="square">
            <a:spAutoFit/>
          </a:bodyPr>
          <a:lstStyle/>
          <a:p>
            <a:r>
              <a:rPr lang="zh-CN" altLang="en-US" sz="2800" dirty="0" smtClean="0"/>
              <a:t>主要方式：</a:t>
            </a:r>
            <a:endParaRPr lang="en-US" altLang="zh-CN" sz="2800" dirty="0" smtClean="0"/>
          </a:p>
          <a:p>
            <a:r>
              <a:rPr lang="en-US" altLang="zh-CN" sz="2400" dirty="0" smtClean="0"/>
              <a:t>1、</a:t>
            </a:r>
            <a:r>
              <a:rPr lang="zh-CN" altLang="en-US" sz="2400" dirty="0" smtClean="0"/>
              <a:t>网络</a:t>
            </a:r>
            <a:r>
              <a:rPr lang="zh-CN" altLang="en-US" sz="2400" dirty="0"/>
              <a:t>黑客</a:t>
            </a:r>
          </a:p>
          <a:p>
            <a:pPr lvl="1"/>
            <a:r>
              <a:rPr lang="zh-CN" altLang="en-US" sz="2000" dirty="0"/>
              <a:t>电脑系统入侵</a:t>
            </a:r>
          </a:p>
          <a:p>
            <a:pPr lvl="1"/>
            <a:r>
              <a:rPr lang="zh-CN" altLang="en-US" sz="2000" dirty="0"/>
              <a:t>远程入侵</a:t>
            </a:r>
          </a:p>
          <a:p>
            <a:pPr lvl="1"/>
            <a:r>
              <a:rPr lang="zh-CN" altLang="en-US" sz="2000" dirty="0"/>
              <a:t>人力入侵</a:t>
            </a:r>
          </a:p>
          <a:p>
            <a:r>
              <a:rPr lang="en-US" altLang="zh-CN" sz="2400" dirty="0" smtClean="0"/>
              <a:t>2、</a:t>
            </a:r>
            <a:r>
              <a:rPr lang="zh-CN" altLang="en-US" sz="2400" dirty="0" smtClean="0"/>
              <a:t>翻</a:t>
            </a:r>
            <a:r>
              <a:rPr lang="zh-CN" altLang="en-US" sz="2400" dirty="0"/>
              <a:t>找垃圾</a:t>
            </a:r>
          </a:p>
          <a:p>
            <a:r>
              <a:rPr lang="en-US" altLang="zh-CN" sz="2400" dirty="0" smtClean="0"/>
              <a:t>3、</a:t>
            </a:r>
            <a:r>
              <a:rPr lang="zh-CN" altLang="en-US" sz="2400" dirty="0" smtClean="0"/>
              <a:t>无线</a:t>
            </a:r>
            <a:r>
              <a:rPr lang="zh-CN" altLang="en-US" sz="2400" dirty="0"/>
              <a:t>黑客</a:t>
            </a:r>
          </a:p>
          <a:p>
            <a:r>
              <a:rPr lang="en-US" altLang="zh-CN" sz="2400" dirty="0" smtClean="0"/>
              <a:t>4、</a:t>
            </a:r>
            <a:r>
              <a:rPr lang="zh-CN" altLang="en-US" sz="2400" dirty="0" smtClean="0"/>
              <a:t>电话</a:t>
            </a:r>
            <a:r>
              <a:rPr lang="zh-CN" altLang="en-US" sz="2400" dirty="0"/>
              <a:t>窃听</a:t>
            </a:r>
          </a:p>
          <a:p>
            <a:r>
              <a:rPr lang="en-US" altLang="zh-CN" sz="2400" dirty="0" smtClean="0"/>
              <a:t>5、</a:t>
            </a:r>
            <a:r>
              <a:rPr lang="zh-CN" altLang="en-US" sz="2400" dirty="0" smtClean="0"/>
              <a:t>社交</a:t>
            </a:r>
            <a:r>
              <a:rPr lang="zh-CN" altLang="en-US" sz="2400" dirty="0"/>
              <a:t>工程</a:t>
            </a:r>
          </a:p>
          <a:p>
            <a:r>
              <a:rPr lang="zh-CN" altLang="en-US" sz="2400" dirty="0" smtClean="0"/>
              <a:t>      </a:t>
            </a:r>
            <a:r>
              <a:rPr lang="zh-CN" altLang="en-US" sz="2000" dirty="0" smtClean="0"/>
              <a:t>密码</a:t>
            </a:r>
            <a:r>
              <a:rPr lang="zh-CN" altLang="en-US" sz="2000" dirty="0"/>
              <a:t>猜测</a:t>
            </a:r>
          </a:p>
          <a:p>
            <a:r>
              <a:rPr lang="en-US" altLang="zh-CN" sz="2000" dirty="0" smtClean="0"/>
              <a:t>       </a:t>
            </a:r>
            <a:r>
              <a:rPr lang="zh-CN" altLang="en-US" sz="2000" dirty="0" smtClean="0"/>
              <a:t>肩膀</a:t>
            </a:r>
            <a:r>
              <a:rPr lang="zh-CN" altLang="en-US" sz="2000" dirty="0"/>
              <a:t>窃号</a:t>
            </a:r>
          </a:p>
        </p:txBody>
      </p:sp>
    </p:spTree>
    <p:extLst>
      <p:ext uri="{BB962C8B-B14F-4D97-AF65-F5344CB8AC3E}">
        <p14:creationId xmlns:p14="http://schemas.microsoft.com/office/powerpoint/2010/main" val="283550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企业伦理问题</a:t>
            </a:r>
            <a:endParaRPr lang="zh-CN" altLang="en-US" dirty="0"/>
          </a:p>
        </p:txBody>
      </p:sp>
      <p:sp>
        <p:nvSpPr>
          <p:cNvPr id="3" name="矩形 2"/>
          <p:cNvSpPr/>
          <p:nvPr/>
        </p:nvSpPr>
        <p:spPr>
          <a:xfrm>
            <a:off x="1487714" y="2690336"/>
            <a:ext cx="8977086" cy="2246769"/>
          </a:xfrm>
          <a:prstGeom prst="rect">
            <a:avLst/>
          </a:prstGeom>
        </p:spPr>
        <p:txBody>
          <a:bodyPr wrap="square">
            <a:spAutoFit/>
          </a:bodyPr>
          <a:lstStyle/>
          <a:p>
            <a:r>
              <a:rPr lang="zh-CN" altLang="en-US" sz="2800" dirty="0"/>
              <a:t>什么是歧视？按照国际劳工大会</a:t>
            </a:r>
            <a:r>
              <a:rPr lang="en-US" altLang="zh-CN" sz="2800" dirty="0"/>
              <a:t>1958</a:t>
            </a:r>
            <a:r>
              <a:rPr lang="zh-CN" altLang="en-US" sz="2800" dirty="0"/>
              <a:t>年通过的</a:t>
            </a:r>
            <a:r>
              <a:rPr lang="en-US" altLang="zh-CN" sz="2800" dirty="0"/>
              <a:t>《</a:t>
            </a:r>
            <a:r>
              <a:rPr lang="zh-CN" altLang="en-US" sz="2800" dirty="0"/>
              <a:t>就业和职业歧视公约</a:t>
            </a:r>
            <a:r>
              <a:rPr lang="en-US" altLang="zh-CN" sz="2800" dirty="0"/>
              <a:t>》</a:t>
            </a:r>
            <a:r>
              <a:rPr lang="zh-CN" altLang="en-US" sz="2800" dirty="0"/>
              <a:t>，“歧视”是指“根据种族、肤色、性别、宗教、政治观点、民族、血统或社会出身所做出的任何区别、排斥或优惠，其结果是取消或有损于在就业或职业上的机会均等或待遇平等。” </a:t>
            </a:r>
          </a:p>
        </p:txBody>
      </p:sp>
      <p:sp>
        <p:nvSpPr>
          <p:cNvPr id="4" name="Title 1"/>
          <p:cNvSpPr txBox="1">
            <a:spLocks/>
          </p:cNvSpPr>
          <p:nvPr/>
        </p:nvSpPr>
        <p:spPr>
          <a:xfrm>
            <a:off x="1487714" y="1247095"/>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smtClean="0"/>
              <a:t>6、</a:t>
            </a:r>
            <a:r>
              <a:rPr lang="zh-CN" altLang="en-US" sz="3600" dirty="0" smtClean="0"/>
              <a:t>歧视</a:t>
            </a:r>
          </a:p>
        </p:txBody>
      </p:sp>
      <p:sp>
        <p:nvSpPr>
          <p:cNvPr id="5" name="矩形 4"/>
          <p:cNvSpPr/>
          <p:nvPr/>
        </p:nvSpPr>
        <p:spPr>
          <a:xfrm>
            <a:off x="1703985" y="5363419"/>
            <a:ext cx="4852610" cy="523220"/>
          </a:xfrm>
          <a:prstGeom prst="rect">
            <a:avLst/>
          </a:prstGeom>
        </p:spPr>
        <p:txBody>
          <a:bodyPr wrap="none">
            <a:spAutoFit/>
          </a:bodyPr>
          <a:lstStyle/>
          <a:p>
            <a:r>
              <a:rPr lang="zh-CN" altLang="en-US" sz="2800" dirty="0"/>
              <a:t>案例：</a:t>
            </a:r>
            <a:r>
              <a:rPr lang="zh-CN" altLang="zh-CN" sz="2800" dirty="0"/>
              <a:t>《拉斯维加斯评论报》</a:t>
            </a:r>
            <a:endParaRPr lang="zh-CN" altLang="en-US" sz="2800" dirty="0"/>
          </a:p>
        </p:txBody>
      </p:sp>
    </p:spTree>
    <p:extLst>
      <p:ext uri="{BB962C8B-B14F-4D97-AF65-F5344CB8AC3E}">
        <p14:creationId xmlns:p14="http://schemas.microsoft.com/office/powerpoint/2010/main" val="2792595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企业伦理问题</a:t>
            </a:r>
            <a:endParaRPr lang="zh-CN" altLang="en-US" dirty="0"/>
          </a:p>
        </p:txBody>
      </p:sp>
      <p:sp>
        <p:nvSpPr>
          <p:cNvPr id="4" name="Content Placeholder 2"/>
          <p:cNvSpPr txBox="1">
            <a:spLocks/>
          </p:cNvSpPr>
          <p:nvPr/>
        </p:nvSpPr>
        <p:spPr>
          <a:xfrm>
            <a:off x="1175657" y="1406752"/>
            <a:ext cx="9303657" cy="3266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在美国</a:t>
            </a:r>
            <a:r>
              <a:rPr lang="zh-CN" altLang="en-US" sz="2400" b="1" dirty="0" smtClean="0"/>
              <a:t>歧视</a:t>
            </a:r>
            <a:r>
              <a:rPr lang="zh-CN" altLang="en-US" sz="2400" dirty="0" smtClean="0"/>
              <a:t>是不合法的</a:t>
            </a:r>
          </a:p>
          <a:p>
            <a:r>
              <a:rPr lang="zh-CN" altLang="en-US" sz="2400" dirty="0" smtClean="0"/>
              <a:t>在美国，如果一家公司有以下涉嫌歧视行为将会遭到起诉：</a:t>
            </a:r>
          </a:p>
          <a:p>
            <a:pPr lvl="1"/>
            <a:r>
              <a:rPr lang="zh-CN" altLang="en-US" dirty="0" smtClean="0"/>
              <a:t>拒绝雇佣某人</a:t>
            </a:r>
          </a:p>
          <a:p>
            <a:pPr lvl="1"/>
            <a:r>
              <a:rPr lang="zh-CN" altLang="en-US" dirty="0" smtClean="0"/>
              <a:t>持续实行一种无理由拒绝雇佣某人工作的招工体系</a:t>
            </a:r>
          </a:p>
          <a:p>
            <a:pPr lvl="1"/>
            <a:r>
              <a:rPr lang="zh-CN" altLang="en-US" dirty="0" smtClean="0"/>
              <a:t>无理由解雇某人</a:t>
            </a:r>
          </a:p>
          <a:p>
            <a:pPr lvl="1"/>
            <a:r>
              <a:rPr lang="zh-CN" altLang="en-US" dirty="0" smtClean="0"/>
              <a:t>在雇佣员工、雇佣时间、晋升或员工权利等方面歧视某个人</a:t>
            </a:r>
          </a:p>
          <a:p>
            <a:endParaRPr lang="zh-CN" altLang="en-US" sz="2400" dirty="0" smtClean="0"/>
          </a:p>
        </p:txBody>
      </p:sp>
      <p:sp>
        <p:nvSpPr>
          <p:cNvPr id="5" name="Content Placeholder 2"/>
          <p:cNvSpPr txBox="1">
            <a:spLocks/>
          </p:cNvSpPr>
          <p:nvPr/>
        </p:nvSpPr>
        <p:spPr>
          <a:xfrm>
            <a:off x="1175656" y="4034971"/>
            <a:ext cx="9042401" cy="24384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b="1" dirty="0" smtClean="0"/>
              <a:t>美国就业机会均等委员会 </a:t>
            </a:r>
            <a:r>
              <a:rPr lang="zh-CN" altLang="en-US" sz="2400" dirty="0" smtClean="0"/>
              <a:t>(EEOC)</a:t>
            </a:r>
          </a:p>
          <a:p>
            <a:r>
              <a:rPr lang="zh-CN" altLang="en-US" sz="2600" dirty="0" smtClean="0"/>
              <a:t>年龄歧视</a:t>
            </a:r>
          </a:p>
          <a:p>
            <a:r>
              <a:rPr lang="zh-CN" altLang="en-US" sz="2400" b="1" dirty="0" smtClean="0"/>
              <a:t>就业年龄歧视法案</a:t>
            </a:r>
          </a:p>
          <a:p>
            <a:r>
              <a:rPr lang="zh-CN" altLang="en-US" sz="2400" b="1" dirty="0" smtClean="0"/>
              <a:t>肯定性行动计划</a:t>
            </a:r>
            <a:endParaRPr lang="zh-CN" altLang="en-US" sz="2400" dirty="0" smtClean="0"/>
          </a:p>
          <a:p>
            <a:pPr lvl="1"/>
            <a:r>
              <a:rPr lang="zh-CN" altLang="en-US" sz="2600" dirty="0" smtClean="0"/>
              <a:t>涉及让之前因种族、性别或其他特征而受到歧视的群体中满足条件的个人得到招聘、雇佣、培训和晋升的机会。</a:t>
            </a:r>
          </a:p>
          <a:p>
            <a:endParaRPr lang="zh-CN" altLang="en-US" sz="2400" dirty="0" smtClean="0"/>
          </a:p>
        </p:txBody>
      </p:sp>
    </p:spTree>
    <p:extLst>
      <p:ext uri="{BB962C8B-B14F-4D97-AF65-F5344CB8AC3E}">
        <p14:creationId xmlns:p14="http://schemas.microsoft.com/office/powerpoint/2010/main" val="839130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企业伦理问题</a:t>
            </a:r>
            <a:endParaRPr lang="zh-CN" altLang="en-US" dirty="0"/>
          </a:p>
        </p:txBody>
      </p:sp>
      <p:sp>
        <p:nvSpPr>
          <p:cNvPr id="3" name="Title 1"/>
          <p:cNvSpPr txBox="1">
            <a:spLocks/>
          </p:cNvSpPr>
          <p:nvPr/>
        </p:nvSpPr>
        <p:spPr>
          <a:xfrm>
            <a:off x="2126343" y="1417638"/>
            <a:ext cx="8229600" cy="817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smtClean="0"/>
              <a:t>7、</a:t>
            </a:r>
            <a:r>
              <a:rPr lang="zh-CN" altLang="en-US" sz="3600" dirty="0" smtClean="0"/>
              <a:t>性骚扰</a:t>
            </a:r>
          </a:p>
        </p:txBody>
      </p:sp>
      <p:sp>
        <p:nvSpPr>
          <p:cNvPr id="4" name="Content Placeholder 2"/>
          <p:cNvSpPr txBox="1">
            <a:spLocks/>
          </p:cNvSpPr>
          <p:nvPr/>
        </p:nvSpPr>
        <p:spPr>
          <a:xfrm>
            <a:off x="990600" y="2376714"/>
            <a:ext cx="9880600" cy="36467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性骚扰定义为一个人强加在另一个人身上重复的、违背他人意愿的、与性有关的行为。这可以是指言语、视觉、书面、身体上的侵犯，而且既可以发生在异性之间，也可以发生在同性之间。</a:t>
            </a:r>
          </a:p>
          <a:p>
            <a:r>
              <a:rPr lang="zh-CN" altLang="en-US" b="1" dirty="0" smtClean="0"/>
              <a:t>有敌意的工作环境</a:t>
            </a:r>
            <a:endParaRPr lang="zh-CN" altLang="en-US" dirty="0" smtClean="0"/>
          </a:p>
          <a:p>
            <a:pPr lvl="1"/>
            <a:r>
              <a:rPr lang="zh-CN" altLang="en-US" dirty="0" smtClean="0"/>
              <a:t>该行为不受欢迎。</a:t>
            </a:r>
          </a:p>
          <a:p>
            <a:pPr lvl="1"/>
            <a:r>
              <a:rPr lang="zh-CN" altLang="en-US" dirty="0" smtClean="0"/>
              <a:t>该行为性质恶劣且普遍存在，以致原告认为该行为充满敌意和冒犯而被迫转换工作环境。</a:t>
            </a:r>
          </a:p>
          <a:p>
            <a:pPr lvl="1"/>
            <a:r>
              <a:rPr lang="zh-CN" altLang="en-US" dirty="0" smtClean="0"/>
              <a:t>任何思维正常的人都认为该行为充满敌意与冒犯。</a:t>
            </a:r>
          </a:p>
          <a:p>
            <a:endParaRPr lang="zh-CN" altLang="en-US" b="1" dirty="0" smtClean="0"/>
          </a:p>
        </p:txBody>
      </p:sp>
    </p:spTree>
    <p:extLst>
      <p:ext uri="{BB962C8B-B14F-4D97-AF65-F5344CB8AC3E}">
        <p14:creationId xmlns:p14="http://schemas.microsoft.com/office/powerpoint/2010/main" val="124313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企业伦理问题</a:t>
            </a:r>
          </a:p>
        </p:txBody>
      </p:sp>
      <p:sp>
        <p:nvSpPr>
          <p:cNvPr id="3" name="Rectangle 3"/>
          <p:cNvSpPr>
            <a:spLocks noGrp="1" noChangeArrowheads="1"/>
          </p:cNvSpPr>
          <p:nvPr/>
        </p:nvSpPr>
        <p:spPr bwMode="auto">
          <a:xfrm>
            <a:off x="290284" y="1358786"/>
            <a:ext cx="6328229" cy="5216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en-US" sz="2800" dirty="0" smtClean="0"/>
              <a:t>女性遭遇性骚扰普遍存在</a:t>
            </a:r>
            <a:endParaRPr lang="zh-CN" altLang="en-US" sz="2800" dirty="0"/>
          </a:p>
          <a:p>
            <a:r>
              <a:rPr lang="zh-CN" altLang="en-US" sz="2400" dirty="0"/>
              <a:t>        在中国，</a:t>
            </a:r>
            <a:r>
              <a:rPr lang="en-US" altLang="zh-CN" sz="2400" dirty="0"/>
              <a:t>50%</a:t>
            </a:r>
            <a:r>
              <a:rPr lang="zh-CN" altLang="en-US" sz="2400" dirty="0"/>
              <a:t>的性骚扰来自工作场所，其中</a:t>
            </a:r>
            <a:r>
              <a:rPr lang="en-US" altLang="zh-CN" sz="2400" dirty="0"/>
              <a:t>36%</a:t>
            </a:r>
            <a:r>
              <a:rPr lang="zh-CN" altLang="en-US" sz="2400" dirty="0"/>
              <a:t>来自上级，</a:t>
            </a:r>
            <a:r>
              <a:rPr lang="en-US" altLang="zh-CN" sz="2400" dirty="0"/>
              <a:t>14%</a:t>
            </a:r>
            <a:r>
              <a:rPr lang="zh-CN" altLang="en-US" sz="2400" dirty="0"/>
              <a:t>来自同事。受骚扰最多的是</a:t>
            </a:r>
            <a:r>
              <a:rPr lang="en-US" altLang="zh-CN" sz="2400" dirty="0"/>
              <a:t>30</a:t>
            </a:r>
            <a:r>
              <a:rPr lang="zh-CN" altLang="en-US" sz="2400" dirty="0"/>
              <a:t>岁以下的未婚女性。</a:t>
            </a:r>
          </a:p>
          <a:p>
            <a:r>
              <a:rPr lang="zh-CN" altLang="en-US" sz="2400" dirty="0"/>
              <a:t>　　而在欧盟国家，所有年龄在</a:t>
            </a:r>
            <a:r>
              <a:rPr lang="en-US" altLang="zh-CN" sz="2400" dirty="0"/>
              <a:t>18</a:t>
            </a:r>
            <a:r>
              <a:rPr lang="zh-CN" altLang="en-US" sz="2400" dirty="0"/>
              <a:t>岁和</a:t>
            </a:r>
            <a:r>
              <a:rPr lang="en-US" altLang="zh-CN" sz="2400" dirty="0"/>
              <a:t>18</a:t>
            </a:r>
            <a:r>
              <a:rPr lang="zh-CN" altLang="en-US" sz="2400" dirty="0"/>
              <a:t>岁以上的法国女性中，有</a:t>
            </a:r>
            <a:r>
              <a:rPr lang="en-US" altLang="zh-CN" sz="2400" dirty="0"/>
              <a:t>71%</a:t>
            </a:r>
            <a:r>
              <a:rPr lang="zh-CN" altLang="en-US" sz="2400" dirty="0"/>
              <a:t>的人亲身经历过性骚扰，</a:t>
            </a:r>
            <a:r>
              <a:rPr lang="en-US" altLang="zh-CN" sz="2400" dirty="0"/>
              <a:t>86%</a:t>
            </a:r>
            <a:r>
              <a:rPr lang="zh-CN" altLang="en-US" sz="2400" dirty="0"/>
              <a:t>的女性目睹过性骚扰的现象。</a:t>
            </a:r>
          </a:p>
          <a:p>
            <a:r>
              <a:rPr lang="zh-CN" altLang="en-US" sz="2400" dirty="0"/>
              <a:t>　　在德国，被调查的女性中有</a:t>
            </a:r>
            <a:r>
              <a:rPr lang="en-US" altLang="zh-CN" sz="2400" dirty="0"/>
              <a:t>72%</a:t>
            </a:r>
            <a:r>
              <a:rPr lang="zh-CN" altLang="en-US" sz="2400" dirty="0"/>
              <a:t>的人在工作中经历过性骚扰。</a:t>
            </a:r>
          </a:p>
          <a:p>
            <a:r>
              <a:rPr lang="zh-CN" altLang="en-US" sz="2400" dirty="0"/>
              <a:t>　　在芬兰，受到严重性骚扰的职业女性群体是女警官，其中有</a:t>
            </a:r>
            <a:r>
              <a:rPr lang="en-US" altLang="zh-CN" sz="2400" dirty="0"/>
              <a:t>81%</a:t>
            </a:r>
            <a:r>
              <a:rPr lang="zh-CN" altLang="en-US" sz="2400" dirty="0"/>
              <a:t>受到过性骚扰，报社的女记者有</a:t>
            </a:r>
            <a:r>
              <a:rPr lang="en-US" altLang="zh-CN" sz="2400" dirty="0"/>
              <a:t>49%</a:t>
            </a:r>
            <a:r>
              <a:rPr lang="zh-CN" altLang="en-US" sz="2400" dirty="0"/>
              <a:t>，建筑工人和女技术人员的</a:t>
            </a:r>
            <a:r>
              <a:rPr lang="en-US" altLang="zh-CN" sz="2400" dirty="0"/>
              <a:t>26%</a:t>
            </a:r>
            <a:r>
              <a:rPr lang="zh-CN" altLang="en-US" sz="2400" dirty="0"/>
              <a:t>都遭到过性骚扰。</a:t>
            </a:r>
            <a:endParaRPr lang="zh-CN" altLang="en-US" sz="2000" dirty="0"/>
          </a:p>
        </p:txBody>
      </p:sp>
      <p:pic>
        <p:nvPicPr>
          <p:cNvPr id="4" name="Picture 3" descr="北京有七成女性受过性骚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5426" y="1479377"/>
            <a:ext cx="5123543" cy="475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76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1"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6" name="文本框 13"/>
          <p:cNvSpPr>
            <a:spLocks noChangeArrowheads="1"/>
          </p:cNvSpPr>
          <p:nvPr/>
        </p:nvSpPr>
        <p:spPr bwMode="auto">
          <a:xfrm>
            <a:off x="130175" y="2713038"/>
            <a:ext cx="1219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charset="0"/>
              <a:buNone/>
            </a:pPr>
            <a:r>
              <a:rPr lang="zh-CN" altLang="en-US" sz="6000" b="1" dirty="0" smtClean="0">
                <a:solidFill>
                  <a:schemeClr val="tx2"/>
                </a:solidFill>
                <a:latin typeface="微软雅黑" pitchFamily="34" charset="-122"/>
                <a:ea typeface="微软雅黑" pitchFamily="34" charset="-122"/>
                <a:sym typeface="微软雅黑" pitchFamily="34" charset="-122"/>
              </a:rPr>
              <a:t>第</a:t>
            </a:r>
            <a:r>
              <a:rPr lang="en-US" altLang="zh-CN" sz="6000" b="1" dirty="0" smtClean="0">
                <a:solidFill>
                  <a:schemeClr val="tx2"/>
                </a:solidFill>
                <a:latin typeface="微软雅黑" pitchFamily="34" charset="-122"/>
                <a:ea typeface="微软雅黑" pitchFamily="34" charset="-122"/>
                <a:sym typeface="微软雅黑" pitchFamily="34" charset="-122"/>
              </a:rPr>
              <a:t>4</a:t>
            </a:r>
            <a:r>
              <a:rPr lang="zh-CN" altLang="en-US" sz="6000" b="1" dirty="0" smtClean="0">
                <a:solidFill>
                  <a:schemeClr val="tx2"/>
                </a:solidFill>
                <a:latin typeface="微软雅黑" pitchFamily="34" charset="-122"/>
                <a:ea typeface="微软雅黑" pitchFamily="34" charset="-122"/>
                <a:sym typeface="微软雅黑" pitchFamily="34" charset="-122"/>
              </a:rPr>
              <a:t>章  企业伦理问题</a:t>
            </a:r>
            <a:endParaRPr lang="en-US" altLang="zh-CN" sz="6000" b="1" dirty="0">
              <a:solidFill>
                <a:schemeClr val="tx2"/>
              </a:solidFill>
              <a:latin typeface="微软雅黑" pitchFamily="34" charset="-122"/>
              <a:ea typeface="微软雅黑" pitchFamily="34" charset="-122"/>
              <a:sym typeface="微软雅黑" pitchFamily="34" charset="-122"/>
            </a:endParaRPr>
          </a:p>
        </p:txBody>
      </p:sp>
      <p:sp>
        <p:nvSpPr>
          <p:cNvPr id="2053"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4"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5"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6"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7"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8"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9"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0"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1"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2"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3"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4"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5"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381694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企业伦理问题</a:t>
            </a:r>
          </a:p>
        </p:txBody>
      </p:sp>
      <p:sp>
        <p:nvSpPr>
          <p:cNvPr id="3" name="Rectangle 3"/>
          <p:cNvSpPr>
            <a:spLocks noGrp="1" noChangeArrowheads="1"/>
          </p:cNvSpPr>
          <p:nvPr/>
        </p:nvSpPr>
        <p:spPr bwMode="auto">
          <a:xfrm>
            <a:off x="798286" y="1400742"/>
            <a:ext cx="10522857" cy="443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90000"/>
              </a:lnSpc>
              <a:buFontTx/>
              <a:buNone/>
            </a:pPr>
            <a:r>
              <a:rPr lang="zh-CN" altLang="en-US" sz="2400" dirty="0" smtClean="0"/>
              <a:t>（</a:t>
            </a:r>
            <a:r>
              <a:rPr lang="en-US" altLang="zh-CN" sz="2400" dirty="0" smtClean="0"/>
              <a:t>1</a:t>
            </a:r>
            <a:r>
              <a:rPr lang="zh-CN" altLang="en-US" sz="2400" dirty="0" smtClean="0"/>
              <a:t>） </a:t>
            </a:r>
            <a:r>
              <a:rPr lang="zh-CN" altLang="en-US" sz="2400" dirty="0"/>
              <a:t>基本原则</a:t>
            </a:r>
            <a:r>
              <a:rPr lang="zh-CN" altLang="en-US" sz="2000" dirty="0"/>
              <a:t>      </a:t>
            </a:r>
            <a:r>
              <a:rPr lang="zh-CN" altLang="en-US" sz="2400" dirty="0"/>
              <a:t> </a:t>
            </a:r>
          </a:p>
          <a:p>
            <a:pPr>
              <a:lnSpc>
                <a:spcPct val="90000"/>
              </a:lnSpc>
              <a:buFontTx/>
              <a:buNone/>
            </a:pPr>
            <a:r>
              <a:rPr lang="zh-CN" altLang="en-US" sz="2400" dirty="0"/>
              <a:t>           违背受性骚扰人的意愿，故意作出或者发出性的行为或者挑逗，使对方的身体、心理产生不适、不快的都属于性骚扰。</a:t>
            </a:r>
          </a:p>
          <a:p>
            <a:pPr>
              <a:lnSpc>
                <a:spcPct val="90000"/>
              </a:lnSpc>
              <a:buFontTx/>
              <a:buNone/>
            </a:pPr>
            <a:r>
              <a:rPr lang="zh-CN" altLang="en-US" sz="2400" dirty="0" smtClean="0"/>
              <a:t>（</a:t>
            </a:r>
            <a:r>
              <a:rPr lang="en-US" altLang="zh-CN" sz="2400" dirty="0" smtClean="0"/>
              <a:t>2</a:t>
            </a:r>
            <a:r>
              <a:rPr lang="zh-CN" altLang="en-US" sz="2400" dirty="0" smtClean="0"/>
              <a:t>）</a:t>
            </a:r>
            <a:r>
              <a:rPr lang="zh-CN" altLang="en-US" sz="2400" dirty="0"/>
              <a:t>两个关键</a:t>
            </a:r>
          </a:p>
          <a:p>
            <a:pPr>
              <a:lnSpc>
                <a:spcPct val="90000"/>
              </a:lnSpc>
            </a:pPr>
            <a:r>
              <a:rPr lang="zh-CN" altLang="en-US" sz="2400" dirty="0" smtClean="0"/>
              <a:t>一是是否</a:t>
            </a:r>
            <a:r>
              <a:rPr lang="zh-CN" altLang="en-US" sz="2400" dirty="0"/>
              <a:t>违背个人意志 </a:t>
            </a:r>
          </a:p>
          <a:p>
            <a:pPr>
              <a:lnSpc>
                <a:spcPct val="90000"/>
              </a:lnSpc>
            </a:pPr>
            <a:r>
              <a:rPr lang="zh-CN" altLang="en-US" sz="2400" dirty="0"/>
              <a:t>　　</a:t>
            </a:r>
            <a:r>
              <a:rPr lang="zh-CN" altLang="en-US" sz="2400" dirty="0" smtClean="0"/>
              <a:t>性骚扰</a:t>
            </a:r>
            <a:r>
              <a:rPr lang="zh-CN" altLang="en-US" sz="2400" dirty="0"/>
              <a:t>中的受害人不仅仅针对妇女，男人也有可能受到性骚扰，或者同性之间也都可能发生性骚扰。关键就看是否违背个人意志，是否经过对方同意而作出的具有性方面的行为或者语言</a:t>
            </a:r>
            <a:r>
              <a:rPr lang="zh-CN" altLang="en-US" sz="2400" dirty="0" smtClean="0"/>
              <a:t>。</a:t>
            </a:r>
            <a:endParaRPr lang="en-US" altLang="zh-CN" sz="2400" dirty="0" smtClean="0"/>
          </a:p>
          <a:p>
            <a:pPr>
              <a:lnSpc>
                <a:spcPct val="90000"/>
              </a:lnSpc>
            </a:pPr>
            <a:r>
              <a:rPr lang="zh-CN" altLang="en-US" sz="2400" dirty="0" smtClean="0"/>
              <a:t>二是令</a:t>
            </a:r>
            <a:r>
              <a:rPr lang="zh-CN" altLang="en-US" sz="2400" dirty="0"/>
              <a:t>被骚扰者产生负面反应 </a:t>
            </a:r>
          </a:p>
          <a:p>
            <a:pPr>
              <a:lnSpc>
                <a:spcPct val="90000"/>
              </a:lnSpc>
            </a:pPr>
            <a:r>
              <a:rPr lang="zh-CN" altLang="en-US" sz="2400" dirty="0"/>
              <a:t>　　使被骚扰者在心理或者生理上产生负面反应。有的人认为还可以将是否符合正常的社会伦理道德作为衡量标准。 </a:t>
            </a:r>
          </a:p>
          <a:p>
            <a:pPr>
              <a:lnSpc>
                <a:spcPct val="90000"/>
              </a:lnSpc>
            </a:pPr>
            <a:r>
              <a:rPr lang="zh-CN" altLang="en-US" sz="2400" dirty="0"/>
              <a:t>　　具体到某一个行为是否属于性骚扰，这会因为被骚扰者的感受不同而不同，也会因在不同的文化背景下，产生不一样的反应</a:t>
            </a:r>
            <a:r>
              <a:rPr lang="zh-CN" altLang="en-US" sz="2400" dirty="0" smtClean="0"/>
              <a:t>。</a:t>
            </a:r>
            <a:endParaRPr lang="zh-CN" altLang="en-US" sz="2400" dirty="0"/>
          </a:p>
        </p:txBody>
      </p:sp>
    </p:spTree>
    <p:extLst>
      <p:ext uri="{BB962C8B-B14F-4D97-AF65-F5344CB8AC3E}">
        <p14:creationId xmlns:p14="http://schemas.microsoft.com/office/powerpoint/2010/main" val="2264301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企业伦理问题</a:t>
            </a:r>
          </a:p>
        </p:txBody>
      </p:sp>
      <p:sp>
        <p:nvSpPr>
          <p:cNvPr id="3" name="Rectangle 3"/>
          <p:cNvSpPr>
            <a:spLocks noGrp="1" noChangeArrowheads="1"/>
          </p:cNvSpPr>
          <p:nvPr/>
        </p:nvSpPr>
        <p:spPr bwMode="auto">
          <a:xfrm>
            <a:off x="711199" y="1522867"/>
            <a:ext cx="11059885"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90000"/>
              </a:lnSpc>
            </a:pPr>
            <a:r>
              <a:rPr lang="zh-CN" altLang="en-US" sz="2800" dirty="0"/>
              <a:t>性骚扰</a:t>
            </a:r>
            <a:r>
              <a:rPr lang="zh-CN" altLang="en-US" sz="2800" dirty="0" smtClean="0"/>
              <a:t>的三</a:t>
            </a:r>
            <a:r>
              <a:rPr lang="zh-CN" altLang="en-US" sz="2800" dirty="0"/>
              <a:t>种方式</a:t>
            </a:r>
          </a:p>
          <a:p>
            <a:pPr>
              <a:lnSpc>
                <a:spcPct val="90000"/>
              </a:lnSpc>
            </a:pPr>
            <a:r>
              <a:rPr lang="en-US" altLang="zh-CN" sz="2400" dirty="0"/>
              <a:t>1</a:t>
            </a:r>
            <a:r>
              <a:rPr lang="zh-CN" altLang="en-US" sz="2400" dirty="0"/>
              <a:t>、口头方式：如以下流语言挑逗异性，向其讲述个人的性经历或色情文艺内容；</a:t>
            </a:r>
          </a:p>
          <a:p>
            <a:pPr>
              <a:lnSpc>
                <a:spcPct val="90000"/>
              </a:lnSpc>
            </a:pPr>
            <a:r>
              <a:rPr lang="en-US" altLang="zh-CN" sz="2400" dirty="0"/>
              <a:t>2</a:t>
            </a:r>
            <a:r>
              <a:rPr lang="zh-CN" altLang="en-US" sz="2400" dirty="0"/>
              <a:t>、行动方式：故意触摸碰撞异性身体敏感部位；</a:t>
            </a:r>
          </a:p>
          <a:p>
            <a:pPr>
              <a:lnSpc>
                <a:spcPct val="90000"/>
              </a:lnSpc>
            </a:pPr>
            <a:r>
              <a:rPr lang="en-US" altLang="zh-CN" sz="2400" dirty="0"/>
              <a:t>3</a:t>
            </a:r>
            <a:r>
              <a:rPr lang="zh-CN" altLang="en-US" sz="2400" dirty="0"/>
              <a:t>、设置环境方式：即在工作场所周围布置淫秽图片、广告等，使对方感到难堪</a:t>
            </a:r>
            <a:r>
              <a:rPr lang="zh-CN" altLang="en-US" sz="2400" dirty="0" smtClean="0"/>
              <a:t>。</a:t>
            </a:r>
            <a:endParaRPr lang="en-US" altLang="zh-CN" sz="2400" dirty="0" smtClean="0"/>
          </a:p>
          <a:p>
            <a:pPr>
              <a:lnSpc>
                <a:spcPct val="90000"/>
              </a:lnSpc>
            </a:pPr>
            <a:endParaRPr lang="en-US" altLang="zh-CN" sz="2400" dirty="0"/>
          </a:p>
          <a:p>
            <a:pPr>
              <a:lnSpc>
                <a:spcPct val="90000"/>
              </a:lnSpc>
            </a:pPr>
            <a:r>
              <a:rPr lang="zh-CN" altLang="en-US" sz="2400" dirty="0"/>
              <a:t>常见的性骚扰</a:t>
            </a:r>
            <a:r>
              <a:rPr lang="zh-CN" altLang="en-US" sz="2400" dirty="0" smtClean="0"/>
              <a:t>行为</a:t>
            </a:r>
            <a:endParaRPr lang="en-US" altLang="zh-CN" sz="2400" dirty="0" smtClean="0"/>
          </a:p>
          <a:p>
            <a:pPr>
              <a:lnSpc>
                <a:spcPct val="90000"/>
              </a:lnSpc>
            </a:pPr>
            <a:r>
              <a:rPr lang="en-US" altLang="zh-CN" sz="2400" dirty="0"/>
              <a:t>1</a:t>
            </a:r>
            <a:r>
              <a:rPr lang="zh-CN" altLang="en-US" sz="2400" dirty="0"/>
              <a:t>、身体接触骚扰</a:t>
            </a:r>
          </a:p>
          <a:p>
            <a:pPr>
              <a:lnSpc>
                <a:spcPct val="90000"/>
              </a:lnSpc>
            </a:pPr>
            <a:r>
              <a:rPr lang="en-US" altLang="zh-CN" sz="2400" dirty="0"/>
              <a:t>2</a:t>
            </a:r>
            <a:r>
              <a:rPr lang="zh-CN" altLang="en-US" sz="2400" dirty="0"/>
              <a:t>、言语骚扰 </a:t>
            </a:r>
          </a:p>
          <a:p>
            <a:pPr>
              <a:lnSpc>
                <a:spcPct val="90000"/>
              </a:lnSpc>
            </a:pPr>
            <a:r>
              <a:rPr lang="en-US" altLang="zh-CN" sz="2400" dirty="0"/>
              <a:t>3</a:t>
            </a:r>
            <a:r>
              <a:rPr lang="zh-CN" altLang="en-US" sz="2400" dirty="0"/>
              <a:t>、非言语</a:t>
            </a:r>
            <a:r>
              <a:rPr lang="zh-CN" altLang="en-US" sz="2400" dirty="0" smtClean="0"/>
              <a:t>骚扰（吹口哨、展示物品）</a:t>
            </a:r>
            <a:endParaRPr lang="en-US" altLang="zh-CN" sz="2400" dirty="0" smtClean="0"/>
          </a:p>
          <a:p>
            <a:pPr>
              <a:lnSpc>
                <a:spcPct val="90000"/>
              </a:lnSpc>
            </a:pPr>
            <a:r>
              <a:rPr lang="en-US" altLang="zh-CN" sz="2400" dirty="0"/>
              <a:t>4</a:t>
            </a:r>
            <a:r>
              <a:rPr lang="zh-CN" altLang="en-US" sz="2400" dirty="0"/>
              <a:t>、短信、电子邮件</a:t>
            </a:r>
            <a:r>
              <a:rPr lang="zh-CN" altLang="en-US" sz="2400" dirty="0" smtClean="0"/>
              <a:t>骚扰</a:t>
            </a:r>
            <a:endParaRPr lang="en-US" altLang="zh-CN" sz="2400" dirty="0" smtClean="0"/>
          </a:p>
        </p:txBody>
      </p:sp>
      <p:sp>
        <p:nvSpPr>
          <p:cNvPr id="4" name="矩形 3"/>
          <p:cNvSpPr/>
          <p:nvPr/>
        </p:nvSpPr>
        <p:spPr>
          <a:xfrm>
            <a:off x="6473371" y="4042227"/>
            <a:ext cx="3686628" cy="1569660"/>
          </a:xfrm>
          <a:prstGeom prst="rect">
            <a:avLst/>
          </a:prstGeom>
        </p:spPr>
        <p:txBody>
          <a:bodyPr wrap="square">
            <a:spAutoFit/>
          </a:bodyPr>
          <a:lstStyle/>
          <a:p>
            <a:r>
              <a:rPr lang="en-US" altLang="zh-CN" sz="2400" dirty="0"/>
              <a:t>5</a:t>
            </a:r>
            <a:r>
              <a:rPr lang="zh-CN" altLang="en-US" sz="2400" dirty="0"/>
              <a:t>、性索贿或性要挟骚扰</a:t>
            </a:r>
            <a:endParaRPr lang="en-US" altLang="zh-CN" sz="2400" dirty="0"/>
          </a:p>
          <a:p>
            <a:r>
              <a:rPr lang="en-US" altLang="zh-CN" sz="2400" dirty="0"/>
              <a:t>6</a:t>
            </a:r>
            <a:r>
              <a:rPr lang="zh-CN" altLang="en-US" sz="2400" dirty="0"/>
              <a:t>、自我暴露骚扰</a:t>
            </a:r>
            <a:endParaRPr lang="en-US" altLang="zh-CN" sz="2400" dirty="0"/>
          </a:p>
          <a:p>
            <a:r>
              <a:rPr lang="en-US" altLang="zh-CN" sz="2400" dirty="0"/>
              <a:t>7</a:t>
            </a:r>
            <a:r>
              <a:rPr lang="zh-CN" altLang="en-US" sz="2400" dirty="0"/>
              <a:t>、偷窥</a:t>
            </a:r>
            <a:r>
              <a:rPr lang="zh-CN" altLang="en-US" sz="2400" dirty="0" smtClean="0"/>
              <a:t>骚扰</a:t>
            </a:r>
            <a:endParaRPr lang="en-US" altLang="zh-CN" sz="2400" dirty="0" smtClean="0"/>
          </a:p>
          <a:p>
            <a:r>
              <a:rPr lang="en-US" altLang="zh-CN" sz="2400" dirty="0" smtClean="0"/>
              <a:t>8</a:t>
            </a:r>
            <a:r>
              <a:rPr lang="zh-CN" altLang="en-US" sz="2400" dirty="0"/>
              <a:t>、公开挑逗骚扰</a:t>
            </a:r>
          </a:p>
        </p:txBody>
      </p:sp>
    </p:spTree>
    <p:extLst>
      <p:ext uri="{BB962C8B-B14F-4D97-AF65-F5344CB8AC3E}">
        <p14:creationId xmlns:p14="http://schemas.microsoft.com/office/powerpoint/2010/main" val="751020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企业伦理问题</a:t>
            </a:r>
          </a:p>
        </p:txBody>
      </p:sp>
      <p:sp>
        <p:nvSpPr>
          <p:cNvPr id="3" name="Content Placeholder 2"/>
          <p:cNvSpPr txBox="1">
            <a:spLocks/>
          </p:cNvSpPr>
          <p:nvPr/>
        </p:nvSpPr>
        <p:spPr>
          <a:xfrm>
            <a:off x="1030514" y="1600200"/>
            <a:ext cx="9710056"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smtClean="0"/>
              <a:t>性骚扰涉及的关键伦理问题是一种双重关系的形成，或者是一种不道德的亲密关系。</a:t>
            </a:r>
          </a:p>
          <a:p>
            <a:pPr>
              <a:lnSpc>
                <a:spcPct val="100000"/>
              </a:lnSpc>
            </a:pPr>
            <a:r>
              <a:rPr lang="zh-CN" altLang="en-US" b="1" dirty="0" smtClean="0"/>
              <a:t>双重关系</a:t>
            </a:r>
            <a:r>
              <a:rPr lang="zh-CN" altLang="en-US" dirty="0" smtClean="0"/>
              <a:t>：指你和自己存在工作责任关系的人形成了私人的、暧昧的性关系 。</a:t>
            </a:r>
          </a:p>
          <a:p>
            <a:pPr>
              <a:lnSpc>
                <a:spcPct val="100000"/>
              </a:lnSpc>
            </a:pPr>
            <a:r>
              <a:rPr lang="zh-CN" altLang="en-US" b="1" dirty="0" smtClean="0"/>
              <a:t>不道德的双重道德关系</a:t>
            </a:r>
            <a:r>
              <a:rPr lang="zh-CN" altLang="en-US" dirty="0" smtClean="0"/>
              <a:t>：会潜在地直接或间接引起利益冲突，并有破坏职业判断的风险。</a:t>
            </a:r>
            <a:r>
              <a:rPr lang="zh-CN" altLang="en-US" i="1" dirty="0" smtClean="0"/>
              <a:t> </a:t>
            </a:r>
            <a:endParaRPr lang="en-US" altLang="zh-CN" i="1" dirty="0" smtClean="0"/>
          </a:p>
          <a:p>
            <a:pPr>
              <a:lnSpc>
                <a:spcPct val="100000"/>
              </a:lnSpc>
            </a:pPr>
            <a:r>
              <a:rPr lang="zh-CN" altLang="en-US" i="1" dirty="0"/>
              <a:t>案例：葆拉</a:t>
            </a:r>
            <a:r>
              <a:rPr lang="en-US" altLang="zh-CN" i="1" dirty="0"/>
              <a:t>·</a:t>
            </a:r>
            <a:r>
              <a:rPr lang="zh-CN" altLang="en-US" i="1" dirty="0"/>
              <a:t>琼斯性骚扰</a:t>
            </a:r>
            <a:r>
              <a:rPr lang="zh-CN" altLang="en-US" i="1" dirty="0" smtClean="0"/>
              <a:t>案。</a:t>
            </a:r>
            <a:endParaRPr lang="zh-CN" altLang="en-US" dirty="0" smtClean="0"/>
          </a:p>
        </p:txBody>
      </p:sp>
    </p:spTree>
    <p:extLst>
      <p:ext uri="{BB962C8B-B14F-4D97-AF65-F5344CB8AC3E}">
        <p14:creationId xmlns:p14="http://schemas.microsoft.com/office/powerpoint/2010/main" val="173926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企业伦理问题</a:t>
            </a:r>
          </a:p>
        </p:txBody>
      </p:sp>
      <p:sp>
        <p:nvSpPr>
          <p:cNvPr id="3" name="Content Placeholder 2"/>
          <p:cNvSpPr txBox="1">
            <a:spLocks/>
          </p:cNvSpPr>
          <p:nvPr/>
        </p:nvSpPr>
        <p:spPr>
          <a:xfrm>
            <a:off x="1030514" y="1600200"/>
            <a:ext cx="9710056" cy="45259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400" dirty="0" smtClean="0"/>
              <a:t>企业为了避免不正当行为或性骚扰行为指控，应采取的措施：</a:t>
            </a:r>
            <a:endParaRPr lang="en-US" altLang="zh-CN" sz="2400" dirty="0" smtClean="0"/>
          </a:p>
          <a:p>
            <a:pPr>
              <a:lnSpc>
                <a:spcPct val="100000"/>
              </a:lnSpc>
            </a:pPr>
            <a:r>
              <a:rPr lang="en-US" altLang="zh-CN" sz="2400" dirty="0" smtClean="0"/>
              <a:t>1、</a:t>
            </a:r>
            <a:r>
              <a:rPr lang="zh-CN" altLang="en-US" sz="2400" dirty="0" smtClean="0"/>
              <a:t>制定政策声明，要求企业某一人员为避免公司发生性骚扰行为负最终责任。</a:t>
            </a:r>
            <a:endParaRPr lang="en-US" altLang="zh-CN" sz="2400" dirty="0" smtClean="0"/>
          </a:p>
          <a:p>
            <a:pPr>
              <a:lnSpc>
                <a:spcPct val="100000"/>
              </a:lnSpc>
            </a:pPr>
            <a:r>
              <a:rPr lang="en-US" altLang="zh-CN" sz="2400" dirty="0" smtClean="0"/>
              <a:t>2、</a:t>
            </a:r>
            <a:r>
              <a:rPr lang="zh-CN" altLang="en-US" sz="2400" dirty="0" smtClean="0"/>
              <a:t>定义性骚扰行为，包括不受欢迎的亲近、性关系要求，以及任何其他语言、视觉，或身体上的性行为；还需要为这些行为分别举例。</a:t>
            </a:r>
            <a:endParaRPr lang="en-US" altLang="zh-CN" sz="2400" dirty="0" smtClean="0"/>
          </a:p>
          <a:p>
            <a:pPr>
              <a:lnSpc>
                <a:spcPct val="100000"/>
              </a:lnSpc>
            </a:pPr>
            <a:r>
              <a:rPr lang="en-US" altLang="zh-CN" sz="2400" dirty="0" smtClean="0"/>
              <a:t>3、</a:t>
            </a:r>
            <a:r>
              <a:rPr lang="zh-CN" altLang="en-US" sz="2400" dirty="0" smtClean="0"/>
              <a:t>制定非报复政策，保护性骚扰行为的控诉者以及目击证人。</a:t>
            </a:r>
            <a:endParaRPr lang="en-US" altLang="zh-CN" sz="2400" dirty="0" smtClean="0"/>
          </a:p>
          <a:p>
            <a:pPr>
              <a:lnSpc>
                <a:spcPct val="100000"/>
              </a:lnSpc>
            </a:pPr>
            <a:r>
              <a:rPr lang="en-US" altLang="zh-CN" sz="2400" dirty="0" smtClean="0"/>
              <a:t>4、</a:t>
            </a:r>
            <a:r>
              <a:rPr lang="zh-CN" altLang="en-US" sz="2400" dirty="0" smtClean="0"/>
              <a:t>建立性骚扰行为早期预防的详细程序，并确保得到贯彻执行。</a:t>
            </a:r>
            <a:endParaRPr lang="en-US" altLang="zh-CN" sz="2400" dirty="0" smtClean="0"/>
          </a:p>
          <a:p>
            <a:pPr>
              <a:lnSpc>
                <a:spcPct val="100000"/>
              </a:lnSpc>
            </a:pPr>
            <a:r>
              <a:rPr lang="en-US" altLang="zh-CN" sz="2400" dirty="0" smtClean="0"/>
              <a:t>5、</a:t>
            </a:r>
            <a:r>
              <a:rPr lang="zh-CN" altLang="en-US" sz="2400" dirty="0" smtClean="0"/>
              <a:t>建立并推行适当的机制，鼓励性骚扰受害者向权威人士举报。</a:t>
            </a:r>
            <a:endParaRPr lang="en-US" altLang="zh-CN" sz="2400" dirty="0" smtClean="0"/>
          </a:p>
          <a:p>
            <a:pPr>
              <a:lnSpc>
                <a:spcPct val="100000"/>
              </a:lnSpc>
            </a:pPr>
            <a:r>
              <a:rPr lang="en-US" altLang="zh-CN" sz="2400" dirty="0" smtClean="0"/>
              <a:t>6、</a:t>
            </a:r>
            <a:r>
              <a:rPr lang="zh-CN" altLang="en-US" sz="2400" dirty="0" smtClean="0"/>
              <a:t>建立举报程序。</a:t>
            </a:r>
            <a:endParaRPr lang="en-US" altLang="zh-CN" sz="2400" dirty="0" smtClean="0"/>
          </a:p>
          <a:p>
            <a:pPr>
              <a:lnSpc>
                <a:spcPct val="100000"/>
              </a:lnSpc>
            </a:pPr>
            <a:r>
              <a:rPr lang="en-US" altLang="zh-CN" sz="2400" dirty="0" smtClean="0"/>
              <a:t>7、</a:t>
            </a:r>
            <a:r>
              <a:rPr lang="zh-CN" altLang="en-US" sz="2400" dirty="0" smtClean="0"/>
              <a:t>确保企业拥有</a:t>
            </a:r>
            <a:r>
              <a:rPr lang="en-US" altLang="zh-CN" sz="2400" dirty="0" smtClean="0"/>
              <a:t>”</a:t>
            </a:r>
            <a:r>
              <a:rPr lang="zh-CN" altLang="en-US" sz="2400" dirty="0" smtClean="0"/>
              <a:t>向合适的权威人士及时举报</a:t>
            </a:r>
            <a:r>
              <a:rPr lang="en-US" altLang="zh-CN" sz="2400" dirty="0" smtClean="0"/>
              <a:t>“</a:t>
            </a:r>
            <a:r>
              <a:rPr lang="zh-CN" altLang="en-US" sz="2400" dirty="0" smtClean="0"/>
              <a:t>的规定。</a:t>
            </a:r>
          </a:p>
        </p:txBody>
      </p:sp>
    </p:spTree>
    <p:extLst>
      <p:ext uri="{BB962C8B-B14F-4D97-AF65-F5344CB8AC3E}">
        <p14:creationId xmlns:p14="http://schemas.microsoft.com/office/powerpoint/2010/main" val="14197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企业伦理问题</a:t>
            </a:r>
            <a:endParaRPr lang="zh-CN" altLang="en-US" dirty="0"/>
          </a:p>
        </p:txBody>
      </p:sp>
      <p:sp>
        <p:nvSpPr>
          <p:cNvPr id="4" name="Title 1"/>
          <p:cNvSpPr txBox="1">
            <a:spLocks/>
          </p:cNvSpPr>
          <p:nvPr/>
        </p:nvSpPr>
        <p:spPr>
          <a:xfrm>
            <a:off x="2137229" y="1295400"/>
            <a:ext cx="7772400" cy="1066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smtClean="0"/>
              <a:t>8、</a:t>
            </a:r>
            <a:r>
              <a:rPr lang="zh-CN" altLang="en-US" sz="3600" dirty="0" smtClean="0"/>
              <a:t>环境问题</a:t>
            </a:r>
          </a:p>
        </p:txBody>
      </p:sp>
      <p:sp>
        <p:nvSpPr>
          <p:cNvPr id="5" name="Rectangle 2"/>
          <p:cNvSpPr txBox="1">
            <a:spLocks noChangeArrowheads="1"/>
          </p:cNvSpPr>
          <p:nvPr/>
        </p:nvSpPr>
        <p:spPr>
          <a:xfrm>
            <a:off x="457200" y="2127477"/>
            <a:ext cx="8229600" cy="7318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zh-CN" altLang="en-US" sz="2800" dirty="0" smtClean="0"/>
              <a:t>与企业有关的环境公害事件</a:t>
            </a:r>
            <a:endParaRPr lang="zh-CN" sz="2800" dirty="0"/>
          </a:p>
        </p:txBody>
      </p:sp>
      <p:sp>
        <p:nvSpPr>
          <p:cNvPr id="6" name="Rectangle 3"/>
          <p:cNvSpPr txBox="1">
            <a:spLocks noChangeArrowheads="1"/>
          </p:cNvSpPr>
          <p:nvPr/>
        </p:nvSpPr>
        <p:spPr>
          <a:xfrm>
            <a:off x="1136650" y="2859315"/>
            <a:ext cx="3894138" cy="32607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sz="2400" dirty="0" smtClean="0"/>
              <a:t>比利时马斯河谷烟雾事件</a:t>
            </a:r>
          </a:p>
          <a:p>
            <a:r>
              <a:rPr lang="zh-CN" sz="2400" dirty="0" smtClean="0"/>
              <a:t>美国洛杉矶烟雾事件</a:t>
            </a:r>
          </a:p>
          <a:p>
            <a:r>
              <a:rPr lang="zh-CN" sz="2400" dirty="0" smtClean="0"/>
              <a:t>美国多诺拉事件</a:t>
            </a:r>
          </a:p>
          <a:p>
            <a:r>
              <a:rPr lang="zh-CN" sz="2400" dirty="0" smtClean="0"/>
              <a:t>英国伦敦烟雾事件</a:t>
            </a:r>
          </a:p>
          <a:p>
            <a:r>
              <a:rPr lang="zh-CN" sz="2400" dirty="0" smtClean="0"/>
              <a:t>日本水俣病事件</a:t>
            </a:r>
          </a:p>
          <a:p>
            <a:r>
              <a:rPr lang="zh-CN" sz="2400" dirty="0" smtClean="0"/>
              <a:t>日本四日市哮喘病事件</a:t>
            </a:r>
          </a:p>
          <a:p>
            <a:r>
              <a:rPr lang="zh-CN" sz="2400" dirty="0" smtClean="0"/>
              <a:t>日本爱知县米糠油事件</a:t>
            </a:r>
          </a:p>
          <a:p>
            <a:r>
              <a:rPr lang="zh-CN" sz="2400" dirty="0" smtClean="0"/>
              <a:t>日本富山痛痛病事件</a:t>
            </a:r>
            <a:endParaRPr lang="zh-CN" sz="2400" dirty="0"/>
          </a:p>
        </p:txBody>
      </p:sp>
      <p:sp>
        <p:nvSpPr>
          <p:cNvPr id="7" name="Rectangle 4"/>
          <p:cNvSpPr>
            <a:spLocks noChangeArrowheads="1"/>
          </p:cNvSpPr>
          <p:nvPr/>
        </p:nvSpPr>
        <p:spPr bwMode="auto">
          <a:xfrm>
            <a:off x="5256666" y="2859315"/>
            <a:ext cx="6674077" cy="3788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folHlink"/>
              </a:buClr>
              <a:buSzPct val="60000"/>
              <a:buFont typeface="Wingdings" pitchFamily="2" charset="2"/>
              <a:buChar char="n"/>
            </a:pPr>
            <a:r>
              <a:rPr lang="zh-CN" sz="2400" dirty="0"/>
              <a:t>意大利塞维索化学污染事故；</a:t>
            </a:r>
          </a:p>
          <a:p>
            <a:pPr marL="342900" indent="-342900" algn="l">
              <a:spcBef>
                <a:spcPct val="20000"/>
              </a:spcBef>
              <a:buClr>
                <a:schemeClr val="folHlink"/>
              </a:buClr>
              <a:buSzPct val="60000"/>
              <a:buFont typeface="Wingdings" pitchFamily="2" charset="2"/>
              <a:buChar char="n"/>
            </a:pPr>
            <a:r>
              <a:rPr lang="zh-CN" sz="2400" dirty="0"/>
              <a:t>美国三里岛核电站泄漏事故；</a:t>
            </a:r>
          </a:p>
          <a:p>
            <a:pPr marL="342900" indent="-342900" algn="l">
              <a:spcBef>
                <a:spcPct val="20000"/>
              </a:spcBef>
              <a:buClr>
                <a:schemeClr val="folHlink"/>
              </a:buClr>
              <a:buSzPct val="60000"/>
              <a:buFont typeface="Wingdings" pitchFamily="2" charset="2"/>
              <a:buChar char="n"/>
            </a:pPr>
            <a:r>
              <a:rPr lang="zh-CN" sz="2400" dirty="0"/>
              <a:t>墨西哥液化气爆炸事件；</a:t>
            </a:r>
          </a:p>
          <a:p>
            <a:pPr marL="342900" indent="-342900" algn="l">
              <a:spcBef>
                <a:spcPct val="20000"/>
              </a:spcBef>
              <a:buClr>
                <a:schemeClr val="folHlink"/>
              </a:buClr>
              <a:buSzPct val="60000"/>
              <a:buFont typeface="Wingdings" pitchFamily="2" charset="2"/>
              <a:buChar char="n"/>
            </a:pPr>
            <a:r>
              <a:rPr lang="zh-CN" sz="2400" dirty="0"/>
              <a:t>印度博帕尔农药泄漏事件；</a:t>
            </a:r>
          </a:p>
          <a:p>
            <a:pPr marL="342900" indent="-342900" algn="l">
              <a:spcBef>
                <a:spcPct val="20000"/>
              </a:spcBef>
              <a:buClr>
                <a:schemeClr val="folHlink"/>
              </a:buClr>
              <a:buSzPct val="60000"/>
              <a:buFont typeface="Wingdings" pitchFamily="2" charset="2"/>
              <a:buChar char="n"/>
            </a:pPr>
            <a:r>
              <a:rPr lang="zh-CN" sz="2400" dirty="0"/>
              <a:t>前苏联切尔诺贝利核电站泄漏事故；</a:t>
            </a:r>
          </a:p>
          <a:p>
            <a:pPr marL="342900" indent="-342900" algn="l">
              <a:spcBef>
                <a:spcPct val="20000"/>
              </a:spcBef>
              <a:buClr>
                <a:schemeClr val="folHlink"/>
              </a:buClr>
              <a:buSzPct val="60000"/>
              <a:buFont typeface="Wingdings" pitchFamily="2" charset="2"/>
              <a:buChar char="n"/>
            </a:pPr>
            <a:r>
              <a:rPr lang="zh-CN" sz="2400" dirty="0"/>
              <a:t>瑞士巴塞尔赞多兹化学公司莱茵河污染事故；</a:t>
            </a:r>
          </a:p>
          <a:p>
            <a:pPr marL="342900" indent="-342900" algn="l">
              <a:spcBef>
                <a:spcPct val="20000"/>
              </a:spcBef>
              <a:buClr>
                <a:schemeClr val="folHlink"/>
              </a:buClr>
              <a:buSzPct val="60000"/>
              <a:buFont typeface="Wingdings" pitchFamily="2" charset="2"/>
              <a:buChar char="n"/>
            </a:pPr>
            <a:r>
              <a:rPr lang="zh-CN" sz="2400" dirty="0"/>
              <a:t>全球</a:t>
            </a:r>
            <a:r>
              <a:rPr lang="zh-CN" sz="2400" dirty="0" smtClean="0"/>
              <a:t>大气污染</a:t>
            </a:r>
            <a:endParaRPr lang="en-US" altLang="zh-CN" sz="2400" dirty="0" smtClean="0"/>
          </a:p>
          <a:p>
            <a:pPr marL="342900" indent="-342900">
              <a:spcBef>
                <a:spcPct val="20000"/>
              </a:spcBef>
              <a:buClr>
                <a:schemeClr val="folHlink"/>
              </a:buClr>
              <a:buSzPct val="60000"/>
              <a:buFont typeface="Wingdings" pitchFamily="2" charset="2"/>
              <a:buChar char="n"/>
            </a:pPr>
            <a:r>
              <a:rPr lang="zh-CN" altLang="en-US" sz="2400" i="1" dirty="0"/>
              <a:t>中国案例：紫金矿业</a:t>
            </a:r>
            <a:r>
              <a:rPr lang="zh-CN" altLang="en-US" sz="2400" i="1" dirty="0" smtClean="0"/>
              <a:t>事件与太湖蓝藻事件</a:t>
            </a:r>
            <a:endParaRPr lang="zh-CN" sz="2400" i="1" dirty="0"/>
          </a:p>
        </p:txBody>
      </p:sp>
    </p:spTree>
    <p:extLst>
      <p:ext uri="{BB962C8B-B14F-4D97-AF65-F5344CB8AC3E}">
        <p14:creationId xmlns:p14="http://schemas.microsoft.com/office/powerpoint/2010/main" val="3247944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609600" y="1600201"/>
            <a:ext cx="10972800" cy="460375"/>
          </a:xfrm>
        </p:spPr>
        <p:txBody>
          <a:bodyPr/>
          <a:lstStyle/>
          <a:p>
            <a:pPr lvl="1" eaLnBrk="1" hangingPunct="1"/>
            <a:r>
              <a:rPr lang="zh-CN" altLang="en-US" b="1" dirty="0" smtClean="0"/>
              <a:t>水俣病的</a:t>
            </a:r>
            <a:r>
              <a:rPr lang="zh-CN" altLang="en-US" sz="2400" b="1" dirty="0" smtClean="0"/>
              <a:t>原因</a:t>
            </a:r>
            <a:endParaRPr lang="zh-CN" altLang="en-US" sz="2400" b="1" dirty="0" smtClean="0"/>
          </a:p>
        </p:txBody>
      </p:sp>
      <p:sp>
        <p:nvSpPr>
          <p:cNvPr id="18435" name="AutoShape 4"/>
          <p:cNvSpPr>
            <a:spLocks noChangeArrowheads="1"/>
          </p:cNvSpPr>
          <p:nvPr/>
        </p:nvSpPr>
        <p:spPr bwMode="auto">
          <a:xfrm>
            <a:off x="1968501" y="3068638"/>
            <a:ext cx="2783417" cy="6477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化肥生产使用</a:t>
            </a:r>
          </a:p>
          <a:p>
            <a:pPr algn="ctr"/>
            <a:r>
              <a:rPr lang="zh-CN" altLang="en-US"/>
              <a:t>含无机汞的催化剂</a:t>
            </a:r>
          </a:p>
        </p:txBody>
      </p:sp>
      <p:sp>
        <p:nvSpPr>
          <p:cNvPr id="18436" name="AutoShape 5"/>
          <p:cNvSpPr>
            <a:spLocks noChangeArrowheads="1"/>
          </p:cNvSpPr>
          <p:nvPr/>
        </p:nvSpPr>
        <p:spPr bwMode="auto">
          <a:xfrm>
            <a:off x="5808134" y="3068638"/>
            <a:ext cx="2112433" cy="6477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海湾水环境</a:t>
            </a:r>
          </a:p>
        </p:txBody>
      </p:sp>
      <p:sp>
        <p:nvSpPr>
          <p:cNvPr id="18437" name="AutoShape 6"/>
          <p:cNvSpPr>
            <a:spLocks noChangeArrowheads="1"/>
          </p:cNvSpPr>
          <p:nvPr/>
        </p:nvSpPr>
        <p:spPr bwMode="auto">
          <a:xfrm>
            <a:off x="8976785" y="3068638"/>
            <a:ext cx="1536700" cy="6477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甲基汞</a:t>
            </a:r>
          </a:p>
        </p:txBody>
      </p:sp>
      <p:sp>
        <p:nvSpPr>
          <p:cNvPr id="18438" name="AutoShape 7"/>
          <p:cNvSpPr>
            <a:spLocks noChangeArrowheads="1"/>
          </p:cNvSpPr>
          <p:nvPr/>
        </p:nvSpPr>
        <p:spPr bwMode="auto">
          <a:xfrm>
            <a:off x="4847167" y="3213101"/>
            <a:ext cx="865717" cy="3603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9" name="AutoShape 8"/>
          <p:cNvSpPr>
            <a:spLocks noChangeArrowheads="1"/>
          </p:cNvSpPr>
          <p:nvPr/>
        </p:nvSpPr>
        <p:spPr bwMode="auto">
          <a:xfrm>
            <a:off x="8015818" y="3213101"/>
            <a:ext cx="865716" cy="3603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0" name="AutoShape 9"/>
          <p:cNvSpPr>
            <a:spLocks noChangeArrowheads="1"/>
          </p:cNvSpPr>
          <p:nvPr/>
        </p:nvSpPr>
        <p:spPr bwMode="auto">
          <a:xfrm rot="5400000">
            <a:off x="9468115" y="3873766"/>
            <a:ext cx="649287" cy="48048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1" name="AutoShape 10"/>
          <p:cNvSpPr>
            <a:spLocks noChangeArrowheads="1"/>
          </p:cNvSpPr>
          <p:nvPr/>
        </p:nvSpPr>
        <p:spPr bwMode="auto">
          <a:xfrm rot="10800000">
            <a:off x="7730067" y="4652963"/>
            <a:ext cx="865717" cy="3603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2" name="AutoShape 11"/>
          <p:cNvSpPr>
            <a:spLocks noChangeArrowheads="1"/>
          </p:cNvSpPr>
          <p:nvPr/>
        </p:nvSpPr>
        <p:spPr bwMode="auto">
          <a:xfrm>
            <a:off x="8688918" y="4508500"/>
            <a:ext cx="2112433" cy="6477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海洋浮游生物</a:t>
            </a:r>
          </a:p>
          <a:p>
            <a:pPr algn="ctr"/>
            <a:r>
              <a:rPr lang="zh-CN" altLang="en-US"/>
              <a:t>富集</a:t>
            </a:r>
          </a:p>
        </p:txBody>
      </p:sp>
      <p:sp>
        <p:nvSpPr>
          <p:cNvPr id="18443" name="AutoShape 13"/>
          <p:cNvSpPr>
            <a:spLocks noChangeArrowheads="1"/>
          </p:cNvSpPr>
          <p:nvPr/>
        </p:nvSpPr>
        <p:spPr bwMode="auto">
          <a:xfrm rot="10800000">
            <a:off x="5039785" y="4652963"/>
            <a:ext cx="865716" cy="3603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4" name="AutoShape 14"/>
          <p:cNvSpPr>
            <a:spLocks noChangeArrowheads="1"/>
          </p:cNvSpPr>
          <p:nvPr/>
        </p:nvSpPr>
        <p:spPr bwMode="auto">
          <a:xfrm>
            <a:off x="6000751" y="4508500"/>
            <a:ext cx="1536700" cy="6477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鱼富集</a:t>
            </a:r>
          </a:p>
        </p:txBody>
      </p:sp>
      <p:sp>
        <p:nvSpPr>
          <p:cNvPr id="18445" name="AutoShape 15"/>
          <p:cNvSpPr>
            <a:spLocks noChangeArrowheads="1"/>
          </p:cNvSpPr>
          <p:nvPr/>
        </p:nvSpPr>
        <p:spPr bwMode="auto">
          <a:xfrm>
            <a:off x="3407834" y="4508500"/>
            <a:ext cx="1536700" cy="6477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人食用鱼</a:t>
            </a:r>
          </a:p>
        </p:txBody>
      </p:sp>
    </p:spTree>
    <p:extLst>
      <p:ext uri="{BB962C8B-B14F-4D97-AF65-F5344CB8AC3E}">
        <p14:creationId xmlns:p14="http://schemas.microsoft.com/office/powerpoint/2010/main" val="3521926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p:txBody>
          <a:bodyPr/>
          <a:lstStyle/>
          <a:p>
            <a:pPr lvl="1" algn="just" eaLnBrk="1" hangingPunct="1">
              <a:lnSpc>
                <a:spcPct val="120000"/>
              </a:lnSpc>
            </a:pPr>
            <a:r>
              <a:rPr lang="zh-CN" altLang="en-US" sz="2000" b="1" dirty="0" smtClean="0"/>
              <a:t>水俣病受害者组织了</a:t>
            </a:r>
            <a:r>
              <a:rPr lang="en-US" altLang="zh-CN" sz="2000" b="1" dirty="0" smtClean="0"/>
              <a:t>16</a:t>
            </a:r>
            <a:r>
              <a:rPr lang="zh-CN" altLang="en-US" sz="2000" b="1" dirty="0" smtClean="0"/>
              <a:t>个代表团，多年来与氮肥工业公司谈判索赔的问题，</a:t>
            </a:r>
            <a:r>
              <a:rPr lang="en-US" altLang="zh-CN" sz="2000" b="1" dirty="0" smtClean="0"/>
              <a:t>1997</a:t>
            </a:r>
            <a:r>
              <a:rPr lang="zh-CN" altLang="en-US" sz="2000" b="1" dirty="0" smtClean="0"/>
              <a:t>年</a:t>
            </a:r>
            <a:r>
              <a:rPr lang="en-US" altLang="zh-CN" sz="2000" b="1" dirty="0" smtClean="0"/>
              <a:t>5</a:t>
            </a:r>
            <a:r>
              <a:rPr lang="zh-CN" altLang="en-US" sz="2000" b="1" dirty="0" smtClean="0"/>
              <a:t>月赔偿金全部到位。总共有</a:t>
            </a:r>
            <a:r>
              <a:rPr lang="en-US" altLang="zh-CN" sz="2000" b="1" dirty="0" smtClean="0"/>
              <a:t>10355</a:t>
            </a:r>
            <a:r>
              <a:rPr lang="zh-CN" altLang="en-US" sz="2000" b="1" dirty="0" smtClean="0"/>
              <a:t>人得到了赔偿，平均每人获赔偿</a:t>
            </a:r>
            <a:r>
              <a:rPr lang="en-US" altLang="zh-CN" sz="2000" b="1" dirty="0" smtClean="0"/>
              <a:t>260</a:t>
            </a:r>
            <a:r>
              <a:rPr lang="zh-CN" altLang="en-US" sz="2000" b="1" dirty="0" smtClean="0"/>
              <a:t>万日元。该公司支付的赔偿金达到</a:t>
            </a:r>
            <a:r>
              <a:rPr lang="en-US" altLang="zh-CN" sz="2000" b="1" dirty="0" smtClean="0"/>
              <a:t>300</a:t>
            </a:r>
            <a:r>
              <a:rPr lang="zh-CN" altLang="en-US" sz="2000" b="1" dirty="0" smtClean="0"/>
              <a:t>亿日元，同时还要支付患者的医疗费和生活费。</a:t>
            </a:r>
            <a:r>
              <a:rPr lang="zh-CN" altLang="en-US" sz="2000" dirty="0" smtClean="0"/>
              <a:t>  </a:t>
            </a:r>
            <a:endParaRPr lang="zh-CN" altLang="en-US" sz="2000" b="1" dirty="0" smtClean="0"/>
          </a:p>
          <a:p>
            <a:pPr lvl="1" algn="just" eaLnBrk="1" hangingPunct="1">
              <a:lnSpc>
                <a:spcPct val="120000"/>
              </a:lnSpc>
            </a:pPr>
            <a:r>
              <a:rPr lang="zh-CN" altLang="en-US" sz="2000" b="1" dirty="0" smtClean="0"/>
              <a:t>日本政府花了</a:t>
            </a:r>
            <a:r>
              <a:rPr lang="en-US" altLang="zh-CN" sz="2000" b="1" dirty="0" smtClean="0"/>
              <a:t>14</a:t>
            </a:r>
            <a:r>
              <a:rPr lang="zh-CN" altLang="en-US" sz="2000" b="1" dirty="0" smtClean="0"/>
              <a:t>年的时间，投入了</a:t>
            </a:r>
            <a:r>
              <a:rPr lang="en-US" altLang="zh-CN" sz="2000" b="1" dirty="0" smtClean="0"/>
              <a:t>485</a:t>
            </a:r>
            <a:r>
              <a:rPr lang="zh-CN" altLang="en-US" sz="2000" b="1" dirty="0" smtClean="0"/>
              <a:t>亿日元来恢复水俣湾的生态环境。把水俣湾底泥深挖</a:t>
            </a:r>
            <a:r>
              <a:rPr lang="en-US" altLang="zh-CN" sz="2000" b="1" dirty="0" smtClean="0"/>
              <a:t>4</a:t>
            </a:r>
            <a:r>
              <a:rPr lang="zh-CN" altLang="en-US" sz="2000" b="1" dirty="0" smtClean="0"/>
              <a:t>米，全部清除，在水俣湾入口处隔离网，将海湾内被污染的鱼统统捕获进行填埋。现在，水俣湾的生态环境已基本恢复。</a:t>
            </a:r>
            <a:endParaRPr lang="zh-CN" altLang="en-US" sz="2000" dirty="0" smtClean="0"/>
          </a:p>
          <a:p>
            <a:pPr lvl="4" eaLnBrk="1" hangingPunct="1">
              <a:lnSpc>
                <a:spcPct val="120000"/>
              </a:lnSpc>
              <a:spcBef>
                <a:spcPct val="0"/>
              </a:spcBef>
              <a:buFontTx/>
              <a:buNone/>
            </a:pPr>
            <a:r>
              <a:rPr lang="en-US" altLang="zh-CN" sz="1400" b="1" dirty="0" smtClean="0"/>
              <a:t>—</a:t>
            </a:r>
            <a:r>
              <a:rPr lang="zh-CN" altLang="en-US" sz="1400" b="1" dirty="0" smtClean="0"/>
              <a:t>引自：日本水俣市市长访华 “把水俣病的经验和教训传播给全人类”的演讲，中国环境报，</a:t>
            </a:r>
            <a:r>
              <a:rPr lang="en-US" altLang="zh-CN" sz="1400" b="1" dirty="0" smtClean="0"/>
              <a:t>1999.5.19</a:t>
            </a:r>
          </a:p>
          <a:p>
            <a:pPr eaLnBrk="1" hangingPunct="1">
              <a:lnSpc>
                <a:spcPct val="120000"/>
              </a:lnSpc>
            </a:pPr>
            <a:endParaRPr lang="en-US" altLang="zh-CN" sz="1400" dirty="0" smtClean="0"/>
          </a:p>
        </p:txBody>
      </p:sp>
    </p:spTree>
    <p:extLst>
      <p:ext uri="{BB962C8B-B14F-4D97-AF65-F5344CB8AC3E}">
        <p14:creationId xmlns:p14="http://schemas.microsoft.com/office/powerpoint/2010/main" val="2950153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企业伦理问题</a:t>
            </a:r>
            <a:endParaRPr lang="zh-CN" altLang="en-US" dirty="0"/>
          </a:p>
        </p:txBody>
      </p:sp>
      <p:sp>
        <p:nvSpPr>
          <p:cNvPr id="3" name="Rectangle 3"/>
          <p:cNvSpPr txBox="1">
            <a:spLocks noChangeArrowheads="1"/>
          </p:cNvSpPr>
          <p:nvPr/>
        </p:nvSpPr>
        <p:spPr>
          <a:xfrm>
            <a:off x="457200" y="3044372"/>
            <a:ext cx="10399486" cy="31822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sz="2400" dirty="0" smtClean="0"/>
              <a:t>人类是整个生态系统中的一部分；</a:t>
            </a:r>
          </a:p>
          <a:p>
            <a:r>
              <a:rPr lang="zh-CN" sz="2400" dirty="0" smtClean="0"/>
              <a:t>环境为人类提供的资源是有限的，自然环境的容量是有限的；</a:t>
            </a:r>
          </a:p>
          <a:p>
            <a:r>
              <a:rPr lang="zh-CN" sz="2400" dirty="0" smtClean="0"/>
              <a:t>每个人都有享受好环境和开发使用资源的权利，同时，每个人也有保护和改善环境的道德义务； </a:t>
            </a:r>
          </a:p>
          <a:p>
            <a:r>
              <a:rPr lang="zh-CN" sz="2400" dirty="0" smtClean="0"/>
              <a:t>环境与资源不仅属于当代人，更应属于后代人；</a:t>
            </a:r>
          </a:p>
          <a:p>
            <a:r>
              <a:rPr lang="zh-CN" sz="2400" dirty="0" smtClean="0"/>
              <a:t>人类要及时、坚决彻底地纠正以自然界主人自居，把对环境的破坏性改造当作战胜自然的成果的错误观念。</a:t>
            </a:r>
            <a:endParaRPr lang="zh-CN" sz="2400" dirty="0"/>
          </a:p>
        </p:txBody>
      </p:sp>
      <p:sp>
        <p:nvSpPr>
          <p:cNvPr id="4" name="Title 1"/>
          <p:cNvSpPr txBox="1">
            <a:spLocks/>
          </p:cNvSpPr>
          <p:nvPr/>
        </p:nvSpPr>
        <p:spPr>
          <a:xfrm>
            <a:off x="2137229" y="1295400"/>
            <a:ext cx="7772400" cy="1066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zh-CN" sz="3600" dirty="0"/>
              <a:t>新的环境</a:t>
            </a:r>
            <a:r>
              <a:rPr lang="zh-CN" altLang="zh-CN" sz="3600" dirty="0" smtClean="0"/>
              <a:t>伦理观</a:t>
            </a:r>
            <a:endParaRPr lang="zh-CN" altLang="zh-CN" sz="3600" dirty="0"/>
          </a:p>
        </p:txBody>
      </p:sp>
      <p:sp>
        <p:nvSpPr>
          <p:cNvPr id="5" name="Rectangle 2"/>
          <p:cNvSpPr txBox="1">
            <a:spLocks noChangeArrowheads="1"/>
          </p:cNvSpPr>
          <p:nvPr/>
        </p:nvSpPr>
        <p:spPr>
          <a:xfrm>
            <a:off x="457200" y="2127477"/>
            <a:ext cx="8229600" cy="7318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zh-CN" sz="2800" dirty="0"/>
          </a:p>
        </p:txBody>
      </p:sp>
    </p:spTree>
    <p:extLst>
      <p:ext uri="{BB962C8B-B14F-4D97-AF65-F5344CB8AC3E}">
        <p14:creationId xmlns:p14="http://schemas.microsoft.com/office/powerpoint/2010/main" val="3993629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企业伦理问题</a:t>
            </a:r>
            <a:endParaRPr lang="zh-CN" altLang="en-US" dirty="0"/>
          </a:p>
        </p:txBody>
      </p:sp>
      <p:grpSp>
        <p:nvGrpSpPr>
          <p:cNvPr id="3" name="Group 3"/>
          <p:cNvGrpSpPr>
            <a:grpSpLocks/>
          </p:cNvGrpSpPr>
          <p:nvPr/>
        </p:nvGrpSpPr>
        <p:grpSpPr bwMode="auto">
          <a:xfrm>
            <a:off x="2040732" y="1608592"/>
            <a:ext cx="7335837" cy="4732338"/>
            <a:chOff x="0" y="0"/>
            <a:chExt cx="4621" cy="2981"/>
          </a:xfrm>
        </p:grpSpPr>
        <p:sp>
          <p:nvSpPr>
            <p:cNvPr id="4" name="未知"/>
            <p:cNvSpPr>
              <a:spLocks/>
            </p:cNvSpPr>
            <p:nvPr/>
          </p:nvSpPr>
          <p:spPr bwMode="auto">
            <a:xfrm>
              <a:off x="2449" y="0"/>
              <a:ext cx="924" cy="728"/>
            </a:xfrm>
            <a:custGeom>
              <a:avLst/>
              <a:gdLst>
                <a:gd name="T0" fmla="*/ 0 w 982"/>
                <a:gd name="T1" fmla="*/ 774 h 774"/>
                <a:gd name="T2" fmla="*/ 2 w 982"/>
                <a:gd name="T3" fmla="*/ 770 h 774"/>
                <a:gd name="T4" fmla="*/ 8 w 982"/>
                <a:gd name="T5" fmla="*/ 754 h 774"/>
                <a:gd name="T6" fmla="*/ 16 w 982"/>
                <a:gd name="T7" fmla="*/ 730 h 774"/>
                <a:gd name="T8" fmla="*/ 32 w 982"/>
                <a:gd name="T9" fmla="*/ 698 h 774"/>
                <a:gd name="T10" fmla="*/ 50 w 982"/>
                <a:gd name="T11" fmla="*/ 660 h 774"/>
                <a:gd name="T12" fmla="*/ 76 w 982"/>
                <a:gd name="T13" fmla="*/ 618 h 774"/>
                <a:gd name="T14" fmla="*/ 106 w 982"/>
                <a:gd name="T15" fmla="*/ 574 h 774"/>
                <a:gd name="T16" fmla="*/ 142 w 982"/>
                <a:gd name="T17" fmla="*/ 528 h 774"/>
                <a:gd name="T18" fmla="*/ 186 w 982"/>
                <a:gd name="T19" fmla="*/ 482 h 774"/>
                <a:gd name="T20" fmla="*/ 236 w 982"/>
                <a:gd name="T21" fmla="*/ 438 h 774"/>
                <a:gd name="T22" fmla="*/ 294 w 982"/>
                <a:gd name="T23" fmla="*/ 398 h 774"/>
                <a:gd name="T24" fmla="*/ 360 w 982"/>
                <a:gd name="T25" fmla="*/ 360 h 774"/>
                <a:gd name="T26" fmla="*/ 426 w 982"/>
                <a:gd name="T27" fmla="*/ 332 h 774"/>
                <a:gd name="T28" fmla="*/ 488 w 982"/>
                <a:gd name="T29" fmla="*/ 314 h 774"/>
                <a:gd name="T30" fmla="*/ 544 w 982"/>
                <a:gd name="T31" fmla="*/ 304 h 774"/>
                <a:gd name="T32" fmla="*/ 594 w 982"/>
                <a:gd name="T33" fmla="*/ 300 h 774"/>
                <a:gd name="T34" fmla="*/ 638 w 982"/>
                <a:gd name="T35" fmla="*/ 300 h 774"/>
                <a:gd name="T36" fmla="*/ 678 w 982"/>
                <a:gd name="T37" fmla="*/ 304 h 774"/>
                <a:gd name="T38" fmla="*/ 710 w 982"/>
                <a:gd name="T39" fmla="*/ 312 h 774"/>
                <a:gd name="T40" fmla="*/ 736 w 982"/>
                <a:gd name="T41" fmla="*/ 320 h 774"/>
                <a:gd name="T42" fmla="*/ 754 w 982"/>
                <a:gd name="T43" fmla="*/ 326 h 774"/>
                <a:gd name="T44" fmla="*/ 766 w 982"/>
                <a:gd name="T45" fmla="*/ 332 h 774"/>
                <a:gd name="T46" fmla="*/ 770 w 982"/>
                <a:gd name="T47" fmla="*/ 334 h 774"/>
                <a:gd name="T48" fmla="*/ 680 w 982"/>
                <a:gd name="T49" fmla="*/ 476 h 774"/>
                <a:gd name="T50" fmla="*/ 982 w 982"/>
                <a:gd name="T51" fmla="*/ 370 h 774"/>
                <a:gd name="T52" fmla="*/ 912 w 982"/>
                <a:gd name="T53" fmla="*/ 0 h 774"/>
                <a:gd name="T54" fmla="*/ 854 w 982"/>
                <a:gd name="T55" fmla="*/ 150 h 774"/>
                <a:gd name="T56" fmla="*/ 850 w 982"/>
                <a:gd name="T57" fmla="*/ 148 h 774"/>
                <a:gd name="T58" fmla="*/ 838 w 982"/>
                <a:gd name="T59" fmla="*/ 142 h 774"/>
                <a:gd name="T60" fmla="*/ 822 w 982"/>
                <a:gd name="T61" fmla="*/ 134 h 774"/>
                <a:gd name="T62" fmla="*/ 798 w 982"/>
                <a:gd name="T63" fmla="*/ 126 h 774"/>
                <a:gd name="T64" fmla="*/ 768 w 982"/>
                <a:gd name="T65" fmla="*/ 120 h 774"/>
                <a:gd name="T66" fmla="*/ 732 w 982"/>
                <a:gd name="T67" fmla="*/ 114 h 774"/>
                <a:gd name="T68" fmla="*/ 692 w 982"/>
                <a:gd name="T69" fmla="*/ 110 h 774"/>
                <a:gd name="T70" fmla="*/ 646 w 982"/>
                <a:gd name="T71" fmla="*/ 110 h 774"/>
                <a:gd name="T72" fmla="*/ 596 w 982"/>
                <a:gd name="T73" fmla="*/ 116 h 774"/>
                <a:gd name="T74" fmla="*/ 540 w 982"/>
                <a:gd name="T75" fmla="*/ 126 h 774"/>
                <a:gd name="T76" fmla="*/ 482 w 982"/>
                <a:gd name="T77" fmla="*/ 146 h 774"/>
                <a:gd name="T78" fmla="*/ 422 w 982"/>
                <a:gd name="T79" fmla="*/ 172 h 774"/>
                <a:gd name="T80" fmla="*/ 356 w 982"/>
                <a:gd name="T81" fmla="*/ 210 h 774"/>
                <a:gd name="T82" fmla="*/ 290 w 982"/>
                <a:gd name="T83" fmla="*/ 258 h 774"/>
                <a:gd name="T84" fmla="*/ 230 w 982"/>
                <a:gd name="T85" fmla="*/ 310 h 774"/>
                <a:gd name="T86" fmla="*/ 178 w 982"/>
                <a:gd name="T87" fmla="*/ 364 h 774"/>
                <a:gd name="T88" fmla="*/ 136 w 982"/>
                <a:gd name="T89" fmla="*/ 422 h 774"/>
                <a:gd name="T90" fmla="*/ 100 w 982"/>
                <a:gd name="T91" fmla="*/ 480 h 774"/>
                <a:gd name="T92" fmla="*/ 72 w 982"/>
                <a:gd name="T93" fmla="*/ 536 h 774"/>
                <a:gd name="T94" fmla="*/ 48 w 982"/>
                <a:gd name="T95" fmla="*/ 590 h 774"/>
                <a:gd name="T96" fmla="*/ 30 w 982"/>
                <a:gd name="T97" fmla="*/ 640 h 774"/>
                <a:gd name="T98" fmla="*/ 18 w 982"/>
                <a:gd name="T99" fmla="*/ 684 h 774"/>
                <a:gd name="T100" fmla="*/ 8 w 982"/>
                <a:gd name="T101" fmla="*/ 722 h 774"/>
                <a:gd name="T102" fmla="*/ 4 w 982"/>
                <a:gd name="T103" fmla="*/ 750 h 774"/>
                <a:gd name="T104" fmla="*/ 0 w 982"/>
                <a:gd name="T105" fmla="*/ 768 h 774"/>
                <a:gd name="T106" fmla="*/ 0 w 982"/>
                <a:gd name="T10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hlink">
                    <a:gamma/>
                    <a:tint val="90980"/>
                    <a:invGamma/>
                    <a:alpha val="31999"/>
                  </a:schemeClr>
                </a:gs>
                <a:gs pos="100000">
                  <a:schemeClr va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 name="AutoShape 5"/>
            <p:cNvSpPr>
              <a:spLocks noChangeArrowheads="1"/>
            </p:cNvSpPr>
            <p:nvPr/>
          </p:nvSpPr>
          <p:spPr bwMode="auto">
            <a:xfrm>
              <a:off x="1587" y="771"/>
              <a:ext cx="1446" cy="1988"/>
            </a:xfrm>
            <a:prstGeom prst="roundRect">
              <a:avLst>
                <a:gd name="adj" fmla="val 4690"/>
              </a:avLst>
            </a:prstGeom>
            <a:noFill/>
            <a:ln w="57150" cmpd="sng">
              <a:solidFill>
                <a:schemeClr val="accent2"/>
              </a:solidFill>
              <a:round/>
              <a:headEnd/>
              <a:tailEnd/>
            </a:ln>
            <a:effectLst/>
            <a:extLst>
              <a:ext uri="{909E8E84-426E-40DD-AFC4-6F175D3DCCD1}">
                <a14:hiddenFill xmlns:a14="http://schemas.microsoft.com/office/drawing/2010/main">
                  <a:solidFill>
                    <a:srgbClr val="F1D08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AutoShape 6"/>
            <p:cNvSpPr>
              <a:spLocks noChangeArrowheads="1"/>
            </p:cNvSpPr>
            <p:nvPr/>
          </p:nvSpPr>
          <p:spPr bwMode="auto">
            <a:xfrm>
              <a:off x="1728" y="635"/>
              <a:ext cx="1174" cy="181"/>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AutoShape 7"/>
            <p:cNvSpPr>
              <a:spLocks noChangeArrowheads="1"/>
            </p:cNvSpPr>
            <p:nvPr/>
          </p:nvSpPr>
          <p:spPr bwMode="auto">
            <a:xfrm flipH="1">
              <a:off x="2784" y="683"/>
              <a:ext cx="46" cy="9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AutoShape 8"/>
            <p:cNvSpPr>
              <a:spLocks noChangeArrowheads="1"/>
            </p:cNvSpPr>
            <p:nvPr/>
          </p:nvSpPr>
          <p:spPr bwMode="auto">
            <a:xfrm flipH="1">
              <a:off x="1782" y="677"/>
              <a:ext cx="45" cy="9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AutoShape 9"/>
            <p:cNvSpPr>
              <a:spLocks noChangeArrowheads="1"/>
            </p:cNvSpPr>
            <p:nvPr/>
          </p:nvSpPr>
          <p:spPr bwMode="auto">
            <a:xfrm>
              <a:off x="3175" y="544"/>
              <a:ext cx="1446" cy="1988"/>
            </a:xfrm>
            <a:prstGeom prst="roundRect">
              <a:avLst>
                <a:gd name="adj" fmla="val 4690"/>
              </a:avLst>
            </a:prstGeom>
            <a:noFill/>
            <a:ln w="57150" cmpd="sng">
              <a:solidFill>
                <a:schemeClr val="hlink"/>
              </a:solidFill>
              <a:round/>
              <a:headEnd/>
              <a:tailEn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AutoShape 10"/>
            <p:cNvSpPr>
              <a:spLocks noChangeArrowheads="1"/>
            </p:cNvSpPr>
            <p:nvPr/>
          </p:nvSpPr>
          <p:spPr bwMode="auto">
            <a:xfrm>
              <a:off x="3311" y="454"/>
              <a:ext cx="1174" cy="181"/>
            </a:xfrm>
            <a:prstGeom prst="roundRect">
              <a:avLst>
                <a:gd name="adj" fmla="val 50000"/>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AutoShape 11"/>
            <p:cNvSpPr>
              <a:spLocks noChangeArrowheads="1"/>
            </p:cNvSpPr>
            <p:nvPr/>
          </p:nvSpPr>
          <p:spPr bwMode="auto">
            <a:xfrm flipH="1">
              <a:off x="4373" y="499"/>
              <a:ext cx="45" cy="90"/>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AutoShape 12"/>
            <p:cNvSpPr>
              <a:spLocks noChangeArrowheads="1"/>
            </p:cNvSpPr>
            <p:nvPr/>
          </p:nvSpPr>
          <p:spPr bwMode="auto">
            <a:xfrm flipH="1">
              <a:off x="3376" y="499"/>
              <a:ext cx="45" cy="90"/>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未知"/>
            <p:cNvSpPr>
              <a:spLocks/>
            </p:cNvSpPr>
            <p:nvPr/>
          </p:nvSpPr>
          <p:spPr bwMode="auto">
            <a:xfrm>
              <a:off x="816" y="272"/>
              <a:ext cx="924" cy="729"/>
            </a:xfrm>
            <a:custGeom>
              <a:avLst/>
              <a:gdLst>
                <a:gd name="T0" fmla="*/ 0 w 982"/>
                <a:gd name="T1" fmla="*/ 774 h 774"/>
                <a:gd name="T2" fmla="*/ 2 w 982"/>
                <a:gd name="T3" fmla="*/ 770 h 774"/>
                <a:gd name="T4" fmla="*/ 8 w 982"/>
                <a:gd name="T5" fmla="*/ 754 h 774"/>
                <a:gd name="T6" fmla="*/ 16 w 982"/>
                <a:gd name="T7" fmla="*/ 730 h 774"/>
                <a:gd name="T8" fmla="*/ 32 w 982"/>
                <a:gd name="T9" fmla="*/ 698 h 774"/>
                <a:gd name="T10" fmla="*/ 50 w 982"/>
                <a:gd name="T11" fmla="*/ 660 h 774"/>
                <a:gd name="T12" fmla="*/ 76 w 982"/>
                <a:gd name="T13" fmla="*/ 618 h 774"/>
                <a:gd name="T14" fmla="*/ 106 w 982"/>
                <a:gd name="T15" fmla="*/ 574 h 774"/>
                <a:gd name="T16" fmla="*/ 142 w 982"/>
                <a:gd name="T17" fmla="*/ 528 h 774"/>
                <a:gd name="T18" fmla="*/ 186 w 982"/>
                <a:gd name="T19" fmla="*/ 482 h 774"/>
                <a:gd name="T20" fmla="*/ 236 w 982"/>
                <a:gd name="T21" fmla="*/ 438 h 774"/>
                <a:gd name="T22" fmla="*/ 294 w 982"/>
                <a:gd name="T23" fmla="*/ 398 h 774"/>
                <a:gd name="T24" fmla="*/ 360 w 982"/>
                <a:gd name="T25" fmla="*/ 360 h 774"/>
                <a:gd name="T26" fmla="*/ 426 w 982"/>
                <a:gd name="T27" fmla="*/ 332 h 774"/>
                <a:gd name="T28" fmla="*/ 488 w 982"/>
                <a:gd name="T29" fmla="*/ 314 h 774"/>
                <a:gd name="T30" fmla="*/ 544 w 982"/>
                <a:gd name="T31" fmla="*/ 304 h 774"/>
                <a:gd name="T32" fmla="*/ 594 w 982"/>
                <a:gd name="T33" fmla="*/ 300 h 774"/>
                <a:gd name="T34" fmla="*/ 638 w 982"/>
                <a:gd name="T35" fmla="*/ 300 h 774"/>
                <a:gd name="T36" fmla="*/ 678 w 982"/>
                <a:gd name="T37" fmla="*/ 304 h 774"/>
                <a:gd name="T38" fmla="*/ 710 w 982"/>
                <a:gd name="T39" fmla="*/ 312 h 774"/>
                <a:gd name="T40" fmla="*/ 736 w 982"/>
                <a:gd name="T41" fmla="*/ 320 h 774"/>
                <a:gd name="T42" fmla="*/ 754 w 982"/>
                <a:gd name="T43" fmla="*/ 326 h 774"/>
                <a:gd name="T44" fmla="*/ 766 w 982"/>
                <a:gd name="T45" fmla="*/ 332 h 774"/>
                <a:gd name="T46" fmla="*/ 770 w 982"/>
                <a:gd name="T47" fmla="*/ 334 h 774"/>
                <a:gd name="T48" fmla="*/ 680 w 982"/>
                <a:gd name="T49" fmla="*/ 476 h 774"/>
                <a:gd name="T50" fmla="*/ 982 w 982"/>
                <a:gd name="T51" fmla="*/ 370 h 774"/>
                <a:gd name="T52" fmla="*/ 912 w 982"/>
                <a:gd name="T53" fmla="*/ 0 h 774"/>
                <a:gd name="T54" fmla="*/ 854 w 982"/>
                <a:gd name="T55" fmla="*/ 150 h 774"/>
                <a:gd name="T56" fmla="*/ 850 w 982"/>
                <a:gd name="T57" fmla="*/ 148 h 774"/>
                <a:gd name="T58" fmla="*/ 838 w 982"/>
                <a:gd name="T59" fmla="*/ 142 h 774"/>
                <a:gd name="T60" fmla="*/ 822 w 982"/>
                <a:gd name="T61" fmla="*/ 134 h 774"/>
                <a:gd name="T62" fmla="*/ 798 w 982"/>
                <a:gd name="T63" fmla="*/ 126 h 774"/>
                <a:gd name="T64" fmla="*/ 768 w 982"/>
                <a:gd name="T65" fmla="*/ 120 h 774"/>
                <a:gd name="T66" fmla="*/ 732 w 982"/>
                <a:gd name="T67" fmla="*/ 114 h 774"/>
                <a:gd name="T68" fmla="*/ 692 w 982"/>
                <a:gd name="T69" fmla="*/ 110 h 774"/>
                <a:gd name="T70" fmla="*/ 646 w 982"/>
                <a:gd name="T71" fmla="*/ 110 h 774"/>
                <a:gd name="T72" fmla="*/ 596 w 982"/>
                <a:gd name="T73" fmla="*/ 116 h 774"/>
                <a:gd name="T74" fmla="*/ 540 w 982"/>
                <a:gd name="T75" fmla="*/ 126 h 774"/>
                <a:gd name="T76" fmla="*/ 482 w 982"/>
                <a:gd name="T77" fmla="*/ 146 h 774"/>
                <a:gd name="T78" fmla="*/ 422 w 982"/>
                <a:gd name="T79" fmla="*/ 172 h 774"/>
                <a:gd name="T80" fmla="*/ 356 w 982"/>
                <a:gd name="T81" fmla="*/ 210 h 774"/>
                <a:gd name="T82" fmla="*/ 290 w 982"/>
                <a:gd name="T83" fmla="*/ 258 h 774"/>
                <a:gd name="T84" fmla="*/ 230 w 982"/>
                <a:gd name="T85" fmla="*/ 310 h 774"/>
                <a:gd name="T86" fmla="*/ 178 w 982"/>
                <a:gd name="T87" fmla="*/ 364 h 774"/>
                <a:gd name="T88" fmla="*/ 136 w 982"/>
                <a:gd name="T89" fmla="*/ 422 h 774"/>
                <a:gd name="T90" fmla="*/ 100 w 982"/>
                <a:gd name="T91" fmla="*/ 480 h 774"/>
                <a:gd name="T92" fmla="*/ 72 w 982"/>
                <a:gd name="T93" fmla="*/ 536 h 774"/>
                <a:gd name="T94" fmla="*/ 48 w 982"/>
                <a:gd name="T95" fmla="*/ 590 h 774"/>
                <a:gd name="T96" fmla="*/ 30 w 982"/>
                <a:gd name="T97" fmla="*/ 640 h 774"/>
                <a:gd name="T98" fmla="*/ 18 w 982"/>
                <a:gd name="T99" fmla="*/ 684 h 774"/>
                <a:gd name="T100" fmla="*/ 8 w 982"/>
                <a:gd name="T101" fmla="*/ 722 h 774"/>
                <a:gd name="T102" fmla="*/ 4 w 982"/>
                <a:gd name="T103" fmla="*/ 750 h 774"/>
                <a:gd name="T104" fmla="*/ 0 w 982"/>
                <a:gd name="T105" fmla="*/ 768 h 774"/>
                <a:gd name="T106" fmla="*/ 0 w 982"/>
                <a:gd name="T10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folHlink">
                    <a:gamma/>
                    <a:tint val="57647"/>
                    <a:invGamma/>
                    <a:alpha val="31999"/>
                  </a:schemeClr>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Text Box 14"/>
            <p:cNvSpPr txBox="1">
              <a:spLocks noChangeArrowheads="1"/>
            </p:cNvSpPr>
            <p:nvPr/>
          </p:nvSpPr>
          <p:spPr bwMode="auto">
            <a:xfrm>
              <a:off x="1857" y="593"/>
              <a:ext cx="8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sz="1600" b="1">
                  <a:solidFill>
                    <a:schemeClr val="bg1"/>
                  </a:solidFill>
                  <a:latin typeface="Arial" pitchFamily="34" charset="0"/>
                </a:rPr>
                <a:t>国内的公平性</a:t>
              </a:r>
            </a:p>
          </p:txBody>
        </p:sp>
        <p:sp>
          <p:nvSpPr>
            <p:cNvPr id="15" name="Text Box 15"/>
            <p:cNvSpPr txBox="1">
              <a:spLocks noChangeArrowheads="1"/>
            </p:cNvSpPr>
            <p:nvPr/>
          </p:nvSpPr>
          <p:spPr bwMode="auto">
            <a:xfrm>
              <a:off x="3390" y="419"/>
              <a:ext cx="101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sz="1600" b="1">
                  <a:solidFill>
                    <a:schemeClr val="bg1"/>
                  </a:solidFill>
                  <a:latin typeface="Arial" pitchFamily="34" charset="0"/>
                </a:rPr>
                <a:t>国际间的公平性</a:t>
              </a:r>
            </a:p>
          </p:txBody>
        </p:sp>
        <p:grpSp>
          <p:nvGrpSpPr>
            <p:cNvPr id="16" name="Group 16"/>
            <p:cNvGrpSpPr>
              <a:grpSpLocks/>
            </p:cNvGrpSpPr>
            <p:nvPr/>
          </p:nvGrpSpPr>
          <p:grpSpPr bwMode="auto">
            <a:xfrm>
              <a:off x="0" y="863"/>
              <a:ext cx="1446" cy="2118"/>
              <a:chOff x="0" y="0"/>
              <a:chExt cx="1446" cy="2118"/>
            </a:xfrm>
          </p:grpSpPr>
          <p:sp>
            <p:nvSpPr>
              <p:cNvPr id="19" name="AutoShape 17"/>
              <p:cNvSpPr>
                <a:spLocks noChangeArrowheads="1"/>
              </p:cNvSpPr>
              <p:nvPr/>
            </p:nvSpPr>
            <p:spPr bwMode="auto">
              <a:xfrm>
                <a:off x="0" y="130"/>
                <a:ext cx="1446" cy="1988"/>
              </a:xfrm>
              <a:prstGeom prst="roundRect">
                <a:avLst>
                  <a:gd name="adj" fmla="val 4690"/>
                </a:avLst>
              </a:prstGeom>
              <a:noFill/>
              <a:ln w="57150" cmpd="sng">
                <a:solidFill>
                  <a:schemeClr val="folHlink"/>
                </a:solidFill>
                <a:round/>
                <a:headEnd/>
                <a:tailEnd/>
              </a:ln>
              <a:effectLst/>
              <a:extLst>
                <a:ext uri="{909E8E84-426E-40DD-AFC4-6F175D3DCCD1}">
                  <a14:hiddenFill xmlns:a14="http://schemas.microsoft.com/office/drawing/2010/main">
                    <a:solidFill>
                      <a:srgbClr val="D2D8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AutoShape 18"/>
              <p:cNvSpPr>
                <a:spLocks noChangeArrowheads="1"/>
              </p:cNvSpPr>
              <p:nvPr/>
            </p:nvSpPr>
            <p:spPr bwMode="auto">
              <a:xfrm>
                <a:off x="136" y="40"/>
                <a:ext cx="1174" cy="181"/>
              </a:xfrm>
              <a:prstGeom prst="roundRect">
                <a:avLst>
                  <a:gd name="adj" fmla="val 50000"/>
                </a:avLst>
              </a:prstGeom>
              <a:gradFill rotWithShape="1">
                <a:gsLst>
                  <a:gs pos="0">
                    <a:schemeClr val="folHlink">
                      <a:gamma/>
                      <a:shade val="38824"/>
                      <a:invGamma/>
                    </a:schemeClr>
                  </a:gs>
                  <a:gs pos="50000">
                    <a:schemeClr val="folHlink"/>
                  </a:gs>
                  <a:gs pos="100000">
                    <a:schemeClr val="folHlink">
                      <a:gamma/>
                      <a:shade val="3882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AutoShape 19"/>
              <p:cNvSpPr>
                <a:spLocks noChangeArrowheads="1"/>
              </p:cNvSpPr>
              <p:nvPr/>
            </p:nvSpPr>
            <p:spPr bwMode="auto">
              <a:xfrm flipH="1">
                <a:off x="1197" y="85"/>
                <a:ext cx="45" cy="9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AutoShape 20"/>
              <p:cNvSpPr>
                <a:spLocks noChangeArrowheads="1"/>
              </p:cNvSpPr>
              <p:nvPr/>
            </p:nvSpPr>
            <p:spPr bwMode="auto">
              <a:xfrm flipH="1">
                <a:off x="200" y="85"/>
                <a:ext cx="46" cy="9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Text Box 21"/>
              <p:cNvSpPr txBox="1">
                <a:spLocks noChangeArrowheads="1"/>
              </p:cNvSpPr>
              <p:nvPr/>
            </p:nvSpPr>
            <p:spPr bwMode="auto">
              <a:xfrm>
                <a:off x="209" y="0"/>
                <a:ext cx="101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sz="1600" b="1">
                    <a:solidFill>
                      <a:schemeClr val="bg1"/>
                    </a:solidFill>
                    <a:latin typeface="Arial" pitchFamily="34" charset="0"/>
                  </a:rPr>
                  <a:t>代际间的公平性</a:t>
                </a:r>
              </a:p>
            </p:txBody>
          </p:sp>
          <p:sp>
            <p:nvSpPr>
              <p:cNvPr id="24" name="Text Box 22"/>
              <p:cNvSpPr txBox="1">
                <a:spLocks noChangeArrowheads="1"/>
              </p:cNvSpPr>
              <p:nvPr/>
            </p:nvSpPr>
            <p:spPr bwMode="auto">
              <a:xfrm>
                <a:off x="48" y="294"/>
                <a:ext cx="1344" cy="1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zh-CN" sz="2000" b="1" dirty="0"/>
                  <a:t>任何一代人都不能在资源和环境问题上处于支配地位。</a:t>
                </a:r>
              </a:p>
              <a:p>
                <a:pPr algn="l" eaLnBrk="0" hangingPunct="0">
                  <a:buFontTx/>
                  <a:buChar char="•"/>
                </a:pPr>
                <a:r>
                  <a:rPr lang="zh-CN" sz="1600" b="1" dirty="0">
                    <a:solidFill>
                      <a:srgbClr val="008000"/>
                    </a:solidFill>
                  </a:rPr>
                  <a:t>后代人和当代人的基本需要大致相同。</a:t>
                </a:r>
              </a:p>
              <a:p>
                <a:pPr algn="l" eaLnBrk="0" hangingPunct="0">
                  <a:buFontTx/>
                  <a:buChar char="•"/>
                </a:pPr>
                <a:r>
                  <a:rPr lang="zh-CN" sz="1600" b="1" dirty="0">
                    <a:solidFill>
                      <a:srgbClr val="008000"/>
                    </a:solidFill>
                  </a:rPr>
                  <a:t>不能想当然认为后代人一定能通过技术进步获得稀缺资源。</a:t>
                </a:r>
              </a:p>
            </p:txBody>
          </p:sp>
        </p:grpSp>
        <p:sp>
          <p:nvSpPr>
            <p:cNvPr id="17" name="Text Box 23"/>
            <p:cNvSpPr txBox="1">
              <a:spLocks noChangeArrowheads="1"/>
            </p:cNvSpPr>
            <p:nvPr/>
          </p:nvSpPr>
          <p:spPr bwMode="auto">
            <a:xfrm>
              <a:off x="1633" y="1225"/>
              <a:ext cx="134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FontTx/>
                <a:buChar char="•"/>
              </a:pPr>
              <a:r>
                <a:rPr lang="zh-CN" sz="2000" b="1"/>
                <a:t>城乡不公平</a:t>
              </a:r>
            </a:p>
            <a:p>
              <a:pPr algn="l" eaLnBrk="0" hangingPunct="0">
                <a:buFontTx/>
                <a:buChar char="•"/>
              </a:pPr>
              <a:r>
                <a:rPr lang="zh-CN" sz="2000" b="1"/>
                <a:t>区域不公平</a:t>
              </a:r>
            </a:p>
            <a:p>
              <a:pPr algn="l" eaLnBrk="0" hangingPunct="0">
                <a:buFontTx/>
                <a:buChar char="•"/>
              </a:pPr>
              <a:r>
                <a:rPr lang="zh-CN" sz="2000" b="1"/>
                <a:t>阶层不公平</a:t>
              </a:r>
            </a:p>
          </p:txBody>
        </p:sp>
        <p:sp>
          <p:nvSpPr>
            <p:cNvPr id="18" name="Text Box 24"/>
            <p:cNvSpPr txBox="1">
              <a:spLocks noChangeArrowheads="1"/>
            </p:cNvSpPr>
            <p:nvPr/>
          </p:nvSpPr>
          <p:spPr bwMode="auto">
            <a:xfrm>
              <a:off x="3233" y="682"/>
              <a:ext cx="1344" cy="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FontTx/>
                <a:buChar char="•"/>
              </a:pPr>
              <a:r>
                <a:rPr lang="zh-CN" sz="1800" b="1"/>
                <a:t>发达国家过渡消费建立在对国际资源的剥削之上；</a:t>
              </a:r>
            </a:p>
            <a:p>
              <a:pPr algn="l" eaLnBrk="0" hangingPunct="0">
                <a:buFontTx/>
                <a:buChar char="•"/>
              </a:pPr>
              <a:r>
                <a:rPr lang="zh-CN" sz="1800" b="1"/>
                <a:t>发达国家勇敢承担工业化进程中对环境污染和生态破坏的责任；</a:t>
              </a:r>
            </a:p>
            <a:p>
              <a:pPr algn="l" eaLnBrk="0" hangingPunct="0">
                <a:buFontTx/>
                <a:buChar char="•"/>
              </a:pPr>
              <a:r>
                <a:rPr lang="zh-CN" sz="1800" b="1"/>
                <a:t>在科技、环保等方面加强同发展中国家的合作。</a:t>
              </a:r>
            </a:p>
          </p:txBody>
        </p:sp>
      </p:grpSp>
    </p:spTree>
    <p:extLst>
      <p:ext uri="{BB962C8B-B14F-4D97-AF65-F5344CB8AC3E}">
        <p14:creationId xmlns:p14="http://schemas.microsoft.com/office/powerpoint/2010/main" val="2531364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企业伦理问题</a:t>
            </a:r>
            <a:endParaRPr lang="zh-CN" altLang="en-US" dirty="0"/>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l="2139" t="5713" r="3743" b="4314"/>
          <a:stretch>
            <a:fillRect/>
          </a:stretch>
        </p:blipFill>
        <p:spPr bwMode="auto">
          <a:xfrm>
            <a:off x="116114" y="2448749"/>
            <a:ext cx="5758543" cy="412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对象 3"/>
          <p:cNvGraphicFramePr>
            <a:graphicFrameLocks/>
          </p:cNvGraphicFramePr>
          <p:nvPr>
            <p:extLst>
              <p:ext uri="{D42A27DB-BD31-4B8C-83A1-F6EECF244321}">
                <p14:modId xmlns:p14="http://schemas.microsoft.com/office/powerpoint/2010/main" val="2298906207"/>
              </p:ext>
            </p:extLst>
          </p:nvPr>
        </p:nvGraphicFramePr>
        <p:xfrm>
          <a:off x="6010727" y="2507342"/>
          <a:ext cx="5990771" cy="4064000"/>
        </p:xfrm>
        <a:graphic>
          <a:graphicData uri="http://schemas.openxmlformats.org/presentationml/2006/ole">
            <mc:AlternateContent xmlns:mc="http://schemas.openxmlformats.org/markup-compatibility/2006">
              <mc:Choice xmlns:v="urn:schemas-microsoft-com:vml" Requires="v">
                <p:oleObj spid="_x0000_s11274" r:id="rId5" imgW="6096528" imgH="4060288" progId="Excel.Chart.8">
                  <p:embed/>
                </p:oleObj>
              </mc:Choice>
              <mc:Fallback>
                <p:oleObj r:id="rId5" imgW="6096528" imgH="4060288" progId="Excel.Chart.8">
                  <p:embed/>
                  <p:pic>
                    <p:nvPicPr>
                      <p:cNvPr id="0" name="Char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0727" y="2507342"/>
                        <a:ext cx="5990771" cy="4064000"/>
                      </a:xfrm>
                      <a:prstGeom prst="rect">
                        <a:avLst/>
                      </a:prstGeom>
                      <a:noFill/>
                      <a:ln>
                        <a:noFill/>
                      </a:ln>
                    </p:spPr>
                  </p:pic>
                </p:oleObj>
              </mc:Fallback>
            </mc:AlternateContent>
          </a:graphicData>
        </a:graphic>
      </p:graphicFrame>
      <p:sp>
        <p:nvSpPr>
          <p:cNvPr id="5" name="Title 2"/>
          <p:cNvSpPr txBox="1">
            <a:spLocks/>
          </p:cNvSpPr>
          <p:nvPr/>
        </p:nvSpPr>
        <p:spPr>
          <a:xfrm>
            <a:off x="6516913" y="1505319"/>
            <a:ext cx="4978401" cy="7644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dirty="0" smtClean="0"/>
              <a:t>消费者对“绿色产品”的态度</a:t>
            </a:r>
          </a:p>
        </p:txBody>
      </p:sp>
      <p:sp>
        <p:nvSpPr>
          <p:cNvPr id="6" name="Title 2"/>
          <p:cNvSpPr txBox="1">
            <a:spLocks/>
          </p:cNvSpPr>
          <p:nvPr/>
        </p:nvSpPr>
        <p:spPr>
          <a:xfrm>
            <a:off x="506184" y="1505318"/>
            <a:ext cx="4978401" cy="7644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dirty="0"/>
              <a:t>消费者最喜爱的环保方式</a:t>
            </a:r>
            <a:endParaRPr lang="zh-CN" altLang="en-US" sz="2400" dirty="0" smtClean="0"/>
          </a:p>
        </p:txBody>
      </p:sp>
    </p:spTree>
    <p:extLst>
      <p:ext uri="{BB962C8B-B14F-4D97-AF65-F5344CB8AC3E}">
        <p14:creationId xmlns:p14="http://schemas.microsoft.com/office/powerpoint/2010/main" val="26333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endParaRPr lang="zh-CN" altLang="en-US" sz="3200" dirty="0" smtClean="0"/>
          </a:p>
        </p:txBody>
      </p:sp>
      <p:sp>
        <p:nvSpPr>
          <p:cNvPr id="4" name="Rectangle 2"/>
          <p:cNvSpPr>
            <a:spLocks noGrp="1" noChangeArrowheads="1"/>
          </p:cNvSpPr>
          <p:nvPr>
            <p:ph type="title"/>
          </p:nvPr>
        </p:nvSpPr>
        <p:spPr>
          <a:xfrm>
            <a:off x="1200151" y="620713"/>
            <a:ext cx="9385300" cy="754062"/>
          </a:xfrm>
        </p:spPr>
        <p:txBody>
          <a:bodyPr/>
          <a:lstStyle/>
          <a:p>
            <a:pPr algn="ctr"/>
            <a:r>
              <a:rPr lang="zh-CN" altLang="en-US" sz="4000" dirty="0" smtClean="0"/>
              <a:t>识别伦理问题</a:t>
            </a:r>
          </a:p>
        </p:txBody>
      </p:sp>
      <p:sp>
        <p:nvSpPr>
          <p:cNvPr id="5" name="Rectangle 3"/>
          <p:cNvSpPr txBox="1">
            <a:spLocks noChangeArrowheads="1"/>
          </p:cNvSpPr>
          <p:nvPr/>
        </p:nvSpPr>
        <p:spPr>
          <a:xfrm>
            <a:off x="685799" y="1825626"/>
            <a:ext cx="10330543" cy="42703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smtClean="0"/>
              <a:t>伦理问题是指一个需要个体、团体或组织在几个必须被评估是正确的还是错误的、道德的还是不道德的行为方案中做出选择的问题、情形或机会</a:t>
            </a:r>
          </a:p>
          <a:p>
            <a:pPr lvl="1">
              <a:lnSpc>
                <a:spcPct val="100000"/>
              </a:lnSpc>
            </a:pPr>
            <a:r>
              <a:rPr lang="zh-CN" altLang="en-US" dirty="0" smtClean="0"/>
              <a:t>新的伦理问题不断出现</a:t>
            </a:r>
          </a:p>
          <a:p>
            <a:pPr lvl="1">
              <a:lnSpc>
                <a:spcPct val="100000"/>
              </a:lnSpc>
            </a:pPr>
            <a:r>
              <a:rPr lang="zh-CN" altLang="en-US" dirty="0" smtClean="0"/>
              <a:t>在实践中识别伦理问题非常困难</a:t>
            </a:r>
          </a:p>
          <a:p>
            <a:pPr>
              <a:lnSpc>
                <a:spcPct val="100000"/>
              </a:lnSpc>
            </a:pPr>
            <a:r>
              <a:rPr lang="zh-CN" altLang="en-US" dirty="0" smtClean="0"/>
              <a:t>组织无法识别伦理问题将非常危险</a:t>
            </a:r>
          </a:p>
          <a:p>
            <a:pPr lvl="1">
              <a:lnSpc>
                <a:spcPct val="100000"/>
              </a:lnSpc>
            </a:pPr>
            <a:r>
              <a:rPr lang="zh-CN" altLang="en-US" dirty="0" smtClean="0"/>
              <a:t>有些企业把商业当做游戏而不惜一切代价想要成功</a:t>
            </a:r>
          </a:p>
          <a:p>
            <a:endParaRPr lang="zh-CN" altLang="en-US" sz="2400" dirty="0" smtClean="0"/>
          </a:p>
        </p:txBody>
      </p:sp>
    </p:spTree>
    <p:extLst>
      <p:ext uri="{BB962C8B-B14F-4D97-AF65-F5344CB8AC3E}">
        <p14:creationId xmlns:p14="http://schemas.microsoft.com/office/powerpoint/2010/main" val="3285602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422400" y="617538"/>
            <a:ext cx="9448800" cy="830262"/>
          </a:xfrm>
        </p:spPr>
        <p:txBody>
          <a:bodyPr>
            <a:normAutofit/>
          </a:bodyPr>
          <a:lstStyle/>
          <a:p>
            <a:pPr algn="ctr"/>
            <a:r>
              <a:rPr lang="zh-CN" altLang="en-US" sz="3200" dirty="0" smtClean="0"/>
              <a:t>主要的</a:t>
            </a:r>
            <a:r>
              <a:rPr lang="zh-CN" sz="3200" dirty="0" smtClean="0"/>
              <a:t>环境</a:t>
            </a:r>
            <a:r>
              <a:rPr lang="zh-CN" sz="3200" dirty="0"/>
              <a:t>问题</a:t>
            </a:r>
            <a:r>
              <a:rPr lang="zh-CN" sz="3600" dirty="0"/>
              <a:t> </a:t>
            </a:r>
          </a:p>
        </p:txBody>
      </p:sp>
      <p:grpSp>
        <p:nvGrpSpPr>
          <p:cNvPr id="11267" name="Group 3"/>
          <p:cNvGrpSpPr>
            <a:grpSpLocks/>
          </p:cNvGrpSpPr>
          <p:nvPr/>
        </p:nvGrpSpPr>
        <p:grpSpPr bwMode="auto">
          <a:xfrm>
            <a:off x="4171951" y="3763963"/>
            <a:ext cx="3452283" cy="1211262"/>
            <a:chOff x="0" y="0"/>
            <a:chExt cx="1506" cy="763"/>
          </a:xfrm>
        </p:grpSpPr>
        <p:pic>
          <p:nvPicPr>
            <p:cNvPr id="11268"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06" cy="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9" name="Rectangle 5"/>
            <p:cNvSpPr>
              <a:spLocks noChangeArrowheads="1"/>
            </p:cNvSpPr>
            <p:nvPr/>
          </p:nvSpPr>
          <p:spPr bwMode="auto">
            <a:xfrm>
              <a:off x="288" y="133"/>
              <a:ext cx="9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latinLnBrk="1"/>
              <a:r>
                <a:rPr lang="zh-CN" b="1">
                  <a:solidFill>
                    <a:srgbClr val="0000CC"/>
                  </a:solidFill>
                  <a:latin typeface="Times New Roman" pitchFamily="18" charset="0"/>
                  <a:ea typeface="Batang" pitchFamily="18" charset="-127"/>
                </a:rPr>
                <a:t>环境问题</a:t>
              </a:r>
            </a:p>
          </p:txBody>
        </p:sp>
      </p:grpSp>
      <p:grpSp>
        <p:nvGrpSpPr>
          <p:cNvPr id="11270" name="Group 6"/>
          <p:cNvGrpSpPr>
            <a:grpSpLocks/>
          </p:cNvGrpSpPr>
          <p:nvPr/>
        </p:nvGrpSpPr>
        <p:grpSpPr bwMode="auto">
          <a:xfrm>
            <a:off x="1295401" y="2392363"/>
            <a:ext cx="3246967" cy="965200"/>
            <a:chOff x="0" y="0"/>
            <a:chExt cx="1506" cy="763"/>
          </a:xfrm>
        </p:grpSpPr>
        <p:pic>
          <p:nvPicPr>
            <p:cNvPr id="11271"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506" cy="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2" name="Rectangle 8"/>
            <p:cNvSpPr>
              <a:spLocks noChangeArrowheads="1"/>
            </p:cNvSpPr>
            <p:nvPr/>
          </p:nvSpPr>
          <p:spPr bwMode="auto">
            <a:xfrm>
              <a:off x="288" y="133"/>
              <a:ext cx="9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latinLnBrk="1"/>
              <a:r>
                <a:rPr lang="zh-CN" sz="2000" b="1">
                  <a:solidFill>
                    <a:schemeClr val="bg1"/>
                  </a:solidFill>
                  <a:latin typeface="Times New Roman" pitchFamily="18" charset="0"/>
                  <a:ea typeface="楷体_GB2312" charset="-122"/>
                </a:rPr>
                <a:t>温室效应</a:t>
              </a:r>
            </a:p>
            <a:p>
              <a:pPr latinLnBrk="1"/>
              <a:r>
                <a:rPr lang="zh-CN" sz="2000" b="1">
                  <a:solidFill>
                    <a:schemeClr val="bg1"/>
                  </a:solidFill>
                  <a:latin typeface="Times New Roman" pitchFamily="18" charset="0"/>
                  <a:ea typeface="楷体_GB2312" charset="-122"/>
                </a:rPr>
                <a:t>臭氧层破坏</a:t>
              </a:r>
            </a:p>
          </p:txBody>
        </p:sp>
      </p:grpSp>
      <p:grpSp>
        <p:nvGrpSpPr>
          <p:cNvPr id="11273" name="Group 9"/>
          <p:cNvGrpSpPr>
            <a:grpSpLocks/>
          </p:cNvGrpSpPr>
          <p:nvPr/>
        </p:nvGrpSpPr>
        <p:grpSpPr bwMode="auto">
          <a:xfrm>
            <a:off x="1" y="3357564"/>
            <a:ext cx="3111500" cy="896937"/>
            <a:chOff x="0" y="0"/>
            <a:chExt cx="1506" cy="763"/>
          </a:xfrm>
        </p:grpSpPr>
        <p:pic>
          <p:nvPicPr>
            <p:cNvPr id="11274" name="Picture 1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506" cy="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5" name="Rectangle 11"/>
            <p:cNvSpPr>
              <a:spLocks noChangeArrowheads="1"/>
            </p:cNvSpPr>
            <p:nvPr/>
          </p:nvSpPr>
          <p:spPr bwMode="auto">
            <a:xfrm>
              <a:off x="288" y="133"/>
              <a:ext cx="9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latinLnBrk="1"/>
              <a:r>
                <a:rPr lang="zh-CN" sz="2000" b="1">
                  <a:solidFill>
                    <a:schemeClr val="bg1"/>
                  </a:solidFill>
                  <a:latin typeface="Times New Roman" pitchFamily="18" charset="0"/>
                  <a:ea typeface="楷体_GB2312" charset="-122"/>
                </a:rPr>
                <a:t>大气污染</a:t>
              </a:r>
            </a:p>
          </p:txBody>
        </p:sp>
      </p:grpSp>
      <p:grpSp>
        <p:nvGrpSpPr>
          <p:cNvPr id="11276" name="Group 12"/>
          <p:cNvGrpSpPr>
            <a:grpSpLocks/>
          </p:cNvGrpSpPr>
          <p:nvPr/>
        </p:nvGrpSpPr>
        <p:grpSpPr bwMode="auto">
          <a:xfrm>
            <a:off x="1" y="4365625"/>
            <a:ext cx="2976033" cy="960438"/>
            <a:chOff x="0" y="0"/>
            <a:chExt cx="1506" cy="763"/>
          </a:xfrm>
        </p:grpSpPr>
        <p:pic>
          <p:nvPicPr>
            <p:cNvPr id="11277" name="Picture 1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1506" cy="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8" name="Rectangle 14"/>
            <p:cNvSpPr>
              <a:spLocks noChangeArrowheads="1"/>
            </p:cNvSpPr>
            <p:nvPr/>
          </p:nvSpPr>
          <p:spPr bwMode="auto">
            <a:xfrm>
              <a:off x="288" y="133"/>
              <a:ext cx="9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latinLnBrk="1"/>
              <a:r>
                <a:rPr lang="zh-CN" sz="2000" b="1">
                  <a:latin typeface="Times New Roman" pitchFamily="18" charset="0"/>
                  <a:ea typeface="楷体_GB2312" charset="-122"/>
                </a:rPr>
                <a:t>环境承载压力大</a:t>
              </a:r>
            </a:p>
          </p:txBody>
        </p:sp>
      </p:grpSp>
      <p:grpSp>
        <p:nvGrpSpPr>
          <p:cNvPr id="11279" name="Group 15"/>
          <p:cNvGrpSpPr>
            <a:grpSpLocks/>
          </p:cNvGrpSpPr>
          <p:nvPr/>
        </p:nvGrpSpPr>
        <p:grpSpPr bwMode="auto">
          <a:xfrm>
            <a:off x="2063751" y="5300664"/>
            <a:ext cx="2982383" cy="985837"/>
            <a:chOff x="0" y="0"/>
            <a:chExt cx="1506" cy="763"/>
          </a:xfrm>
        </p:grpSpPr>
        <p:pic>
          <p:nvPicPr>
            <p:cNvPr id="11280" name="Picture 1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1506" cy="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81" name="Rectangle 17"/>
            <p:cNvSpPr>
              <a:spLocks noChangeArrowheads="1"/>
            </p:cNvSpPr>
            <p:nvPr/>
          </p:nvSpPr>
          <p:spPr bwMode="auto">
            <a:xfrm>
              <a:off x="288" y="133"/>
              <a:ext cx="9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latinLnBrk="1"/>
              <a:r>
                <a:rPr lang="zh-CN" sz="2000" b="1">
                  <a:latin typeface="Times New Roman" pitchFamily="18" charset="0"/>
                  <a:ea typeface="楷体_GB2312" charset="-122"/>
                </a:rPr>
                <a:t>资源短缺</a:t>
              </a:r>
            </a:p>
          </p:txBody>
        </p:sp>
      </p:grpSp>
      <p:grpSp>
        <p:nvGrpSpPr>
          <p:cNvPr id="11282" name="Group 18"/>
          <p:cNvGrpSpPr>
            <a:grpSpLocks/>
          </p:cNvGrpSpPr>
          <p:nvPr/>
        </p:nvGrpSpPr>
        <p:grpSpPr bwMode="auto">
          <a:xfrm>
            <a:off x="4944533" y="5445126"/>
            <a:ext cx="2971800" cy="1008063"/>
            <a:chOff x="0" y="0"/>
            <a:chExt cx="1506" cy="763"/>
          </a:xfrm>
        </p:grpSpPr>
        <p:pic>
          <p:nvPicPr>
            <p:cNvPr id="11283" name="Picture 1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1506" cy="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84" name="Rectangle 20"/>
            <p:cNvSpPr>
              <a:spLocks noChangeArrowheads="1"/>
            </p:cNvSpPr>
            <p:nvPr/>
          </p:nvSpPr>
          <p:spPr bwMode="auto">
            <a:xfrm>
              <a:off x="288" y="133"/>
              <a:ext cx="9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latinLnBrk="1"/>
              <a:r>
                <a:rPr lang="zh-CN" sz="2000" b="1">
                  <a:latin typeface="Times New Roman" pitchFamily="18" charset="0"/>
                  <a:ea typeface="楷体_GB2312" charset="-122"/>
                </a:rPr>
                <a:t>生物多样性下降</a:t>
              </a:r>
            </a:p>
          </p:txBody>
        </p:sp>
      </p:grpSp>
      <p:grpSp>
        <p:nvGrpSpPr>
          <p:cNvPr id="11285" name="Group 21"/>
          <p:cNvGrpSpPr>
            <a:grpSpLocks/>
          </p:cNvGrpSpPr>
          <p:nvPr/>
        </p:nvGrpSpPr>
        <p:grpSpPr bwMode="auto">
          <a:xfrm>
            <a:off x="8976785" y="3141664"/>
            <a:ext cx="2899833" cy="1038225"/>
            <a:chOff x="0" y="0"/>
            <a:chExt cx="1506" cy="763"/>
          </a:xfrm>
        </p:grpSpPr>
        <p:pic>
          <p:nvPicPr>
            <p:cNvPr id="11286" name="Picture 2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1506" cy="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87" name="Rectangle 23"/>
            <p:cNvSpPr>
              <a:spLocks noChangeArrowheads="1"/>
            </p:cNvSpPr>
            <p:nvPr/>
          </p:nvSpPr>
          <p:spPr bwMode="auto">
            <a:xfrm>
              <a:off x="288" y="133"/>
              <a:ext cx="9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latinLnBrk="1"/>
              <a:r>
                <a:rPr lang="zh-CN" sz="2000" b="1">
                  <a:latin typeface="Times New Roman" pitchFamily="18" charset="0"/>
                  <a:ea typeface="楷体_GB2312" charset="-122"/>
                </a:rPr>
                <a:t>海洋污染</a:t>
              </a:r>
            </a:p>
          </p:txBody>
        </p:sp>
      </p:grpSp>
      <p:grpSp>
        <p:nvGrpSpPr>
          <p:cNvPr id="11288" name="Group 24"/>
          <p:cNvGrpSpPr>
            <a:grpSpLocks/>
          </p:cNvGrpSpPr>
          <p:nvPr/>
        </p:nvGrpSpPr>
        <p:grpSpPr bwMode="auto">
          <a:xfrm>
            <a:off x="6999818" y="2205038"/>
            <a:ext cx="2880783" cy="995362"/>
            <a:chOff x="0" y="0"/>
            <a:chExt cx="1506" cy="763"/>
          </a:xfrm>
        </p:grpSpPr>
        <p:pic>
          <p:nvPicPr>
            <p:cNvPr id="11289" name="Picture 25"/>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0"/>
              <a:ext cx="1506" cy="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90" name="Rectangle 26"/>
            <p:cNvSpPr>
              <a:spLocks noChangeArrowheads="1"/>
            </p:cNvSpPr>
            <p:nvPr/>
          </p:nvSpPr>
          <p:spPr bwMode="auto">
            <a:xfrm>
              <a:off x="288" y="133"/>
              <a:ext cx="9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latinLnBrk="1"/>
              <a:r>
                <a:rPr lang="zh-CN" sz="2000" b="1">
                  <a:latin typeface="Times New Roman" pitchFamily="18" charset="0"/>
                  <a:ea typeface="楷体_GB2312" charset="-122"/>
                </a:rPr>
                <a:t>水体污染</a:t>
              </a:r>
            </a:p>
          </p:txBody>
        </p:sp>
      </p:grpSp>
      <p:grpSp>
        <p:nvGrpSpPr>
          <p:cNvPr id="11291" name="Group 27"/>
          <p:cNvGrpSpPr>
            <a:grpSpLocks/>
          </p:cNvGrpSpPr>
          <p:nvPr/>
        </p:nvGrpSpPr>
        <p:grpSpPr bwMode="auto">
          <a:xfrm>
            <a:off x="4078817" y="2133601"/>
            <a:ext cx="3062816" cy="873125"/>
            <a:chOff x="0" y="0"/>
            <a:chExt cx="1506" cy="763"/>
          </a:xfrm>
        </p:grpSpPr>
        <p:pic>
          <p:nvPicPr>
            <p:cNvPr id="11292" name="Picture 28"/>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0"/>
              <a:ext cx="1506" cy="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93" name="Rectangle 29"/>
            <p:cNvSpPr>
              <a:spLocks noChangeArrowheads="1"/>
            </p:cNvSpPr>
            <p:nvPr/>
          </p:nvSpPr>
          <p:spPr bwMode="auto">
            <a:xfrm>
              <a:off x="288" y="133"/>
              <a:ext cx="9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latinLnBrk="1"/>
              <a:r>
                <a:rPr lang="zh-CN" sz="2000" b="1">
                  <a:latin typeface="Times New Roman" pitchFamily="18" charset="0"/>
                  <a:ea typeface="楷体_GB2312" charset="-122"/>
                </a:rPr>
                <a:t>酸雨</a:t>
              </a:r>
            </a:p>
          </p:txBody>
        </p:sp>
      </p:grpSp>
      <p:sp>
        <p:nvSpPr>
          <p:cNvPr id="11294" name="Oval 30"/>
          <p:cNvSpPr>
            <a:spLocks noChangeArrowheads="1"/>
          </p:cNvSpPr>
          <p:nvPr/>
        </p:nvSpPr>
        <p:spPr bwMode="auto">
          <a:xfrm>
            <a:off x="2734733" y="2997200"/>
            <a:ext cx="6510867" cy="2527300"/>
          </a:xfrm>
          <a:prstGeom prst="ellipse">
            <a:avLst/>
          </a:prstGeom>
          <a:noFill/>
          <a:ln w="25400"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295" name="Group 31"/>
          <p:cNvGrpSpPr>
            <a:grpSpLocks/>
          </p:cNvGrpSpPr>
          <p:nvPr/>
        </p:nvGrpSpPr>
        <p:grpSpPr bwMode="auto">
          <a:xfrm>
            <a:off x="9080501" y="4221164"/>
            <a:ext cx="3111500" cy="896937"/>
            <a:chOff x="0" y="0"/>
            <a:chExt cx="1506" cy="763"/>
          </a:xfrm>
        </p:grpSpPr>
        <p:pic>
          <p:nvPicPr>
            <p:cNvPr id="11296" name="Picture 3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506" cy="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97" name="Rectangle 33"/>
            <p:cNvSpPr>
              <a:spLocks noChangeArrowheads="1"/>
            </p:cNvSpPr>
            <p:nvPr/>
          </p:nvSpPr>
          <p:spPr bwMode="auto">
            <a:xfrm>
              <a:off x="288" y="133"/>
              <a:ext cx="9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latinLnBrk="1"/>
              <a:r>
                <a:rPr lang="zh-CN" altLang="zh-CN" sz="2000" b="1">
                  <a:solidFill>
                    <a:schemeClr val="bg1"/>
                  </a:solidFill>
                  <a:latin typeface="Times New Roman" pitchFamily="18" charset="0"/>
                  <a:ea typeface="楷体_GB2312" charset="-122"/>
                </a:rPr>
                <a:t>“</a:t>
              </a:r>
              <a:r>
                <a:rPr lang="zh-CN" sz="2000" b="1">
                  <a:solidFill>
                    <a:schemeClr val="bg1"/>
                  </a:solidFill>
                  <a:latin typeface="Times New Roman" pitchFamily="18" charset="0"/>
                  <a:ea typeface="楷体_GB2312" charset="-122"/>
                </a:rPr>
                <a:t>绿色屏障”锐减</a:t>
              </a:r>
            </a:p>
          </p:txBody>
        </p:sp>
      </p:grpSp>
      <p:grpSp>
        <p:nvGrpSpPr>
          <p:cNvPr id="11298" name="Group 34"/>
          <p:cNvGrpSpPr>
            <a:grpSpLocks/>
          </p:cNvGrpSpPr>
          <p:nvPr/>
        </p:nvGrpSpPr>
        <p:grpSpPr bwMode="auto">
          <a:xfrm>
            <a:off x="7535334" y="5229226"/>
            <a:ext cx="3062817" cy="873125"/>
            <a:chOff x="0" y="0"/>
            <a:chExt cx="1506" cy="763"/>
          </a:xfrm>
        </p:grpSpPr>
        <p:pic>
          <p:nvPicPr>
            <p:cNvPr id="11299" name="Picture 35"/>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0"/>
              <a:ext cx="1506" cy="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00" name="Rectangle 36"/>
            <p:cNvSpPr>
              <a:spLocks noChangeArrowheads="1"/>
            </p:cNvSpPr>
            <p:nvPr/>
          </p:nvSpPr>
          <p:spPr bwMode="auto">
            <a:xfrm>
              <a:off x="288" y="133"/>
              <a:ext cx="9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latinLnBrk="1"/>
              <a:r>
                <a:rPr lang="zh-CN" altLang="zh-CN" sz="2000" b="1">
                  <a:latin typeface="Times New Roman" pitchFamily="18" charset="0"/>
                  <a:ea typeface="楷体_GB2312" charset="-122"/>
                </a:rPr>
                <a:t>“</a:t>
              </a:r>
              <a:r>
                <a:rPr lang="zh-CN" sz="2000" b="1">
                  <a:latin typeface="Times New Roman" pitchFamily="18" charset="0"/>
                  <a:ea typeface="楷体_GB2312" charset="-122"/>
                </a:rPr>
                <a:t>三废”问题</a:t>
              </a:r>
            </a:p>
          </p:txBody>
        </p:sp>
      </p:grpSp>
    </p:spTree>
    <p:extLst>
      <p:ext uri="{BB962C8B-B14F-4D97-AF65-F5344CB8AC3E}">
        <p14:creationId xmlns:p14="http://schemas.microsoft.com/office/powerpoint/2010/main" val="2230845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17600" y="617538"/>
            <a:ext cx="10058400" cy="754062"/>
          </a:xfrm>
        </p:spPr>
        <p:txBody>
          <a:bodyPr/>
          <a:lstStyle/>
          <a:p>
            <a:pPr algn="ctr"/>
            <a:r>
              <a:rPr lang="zh-CN" sz="4000">
                <a:latin typeface="宋体" pitchFamily="2" charset="-122"/>
              </a:rPr>
              <a:t>大气污染</a:t>
            </a:r>
          </a:p>
        </p:txBody>
      </p:sp>
      <p:sp>
        <p:nvSpPr>
          <p:cNvPr id="12291" name="Rectangle 3"/>
          <p:cNvSpPr>
            <a:spLocks noGrp="1" noChangeArrowheads="1"/>
          </p:cNvSpPr>
          <p:nvPr>
            <p:ph type="body" idx="1"/>
          </p:nvPr>
        </p:nvSpPr>
        <p:spPr>
          <a:xfrm>
            <a:off x="268212" y="1628775"/>
            <a:ext cx="5305273" cy="5143500"/>
          </a:xfrm>
        </p:spPr>
        <p:txBody>
          <a:bodyPr>
            <a:normAutofit fontScale="92500" lnSpcReduction="10000"/>
          </a:bodyPr>
          <a:lstStyle/>
          <a:p>
            <a:pPr algn="just">
              <a:lnSpc>
                <a:spcPct val="110000"/>
              </a:lnSpc>
            </a:pPr>
            <a:r>
              <a:rPr lang="zh-CN" sz="2400" dirty="0">
                <a:latin typeface="宋体" pitchFamily="2" charset="-122"/>
              </a:rPr>
              <a:t>大气污染是指大气中污染物或由它转化成的二次污染物的浓度达到了有害程度的现象。</a:t>
            </a:r>
          </a:p>
          <a:p>
            <a:pPr algn="just">
              <a:lnSpc>
                <a:spcPct val="110000"/>
              </a:lnSpc>
            </a:pPr>
            <a:r>
              <a:rPr lang="zh-CN" altLang="zh-CN" sz="2400" dirty="0">
                <a:latin typeface="宋体" pitchFamily="2" charset="-122"/>
              </a:rPr>
              <a:t>2007</a:t>
            </a:r>
            <a:r>
              <a:rPr lang="zh-CN" sz="2400" dirty="0">
                <a:latin typeface="宋体" pitchFamily="2" charset="-122"/>
              </a:rPr>
              <a:t>年</a:t>
            </a:r>
            <a:r>
              <a:rPr lang="zh-CN" altLang="zh-CN" sz="2400" dirty="0">
                <a:latin typeface="宋体" pitchFamily="2" charset="-122"/>
              </a:rPr>
              <a:t>《</a:t>
            </a:r>
            <a:r>
              <a:rPr lang="zh-CN" sz="2400" dirty="0">
                <a:latin typeface="宋体" pitchFamily="2" charset="-122"/>
              </a:rPr>
              <a:t>世界银行发展报告</a:t>
            </a:r>
            <a:r>
              <a:rPr lang="zh-CN" altLang="zh-CN" sz="2400" dirty="0">
                <a:latin typeface="宋体" pitchFamily="2" charset="-122"/>
              </a:rPr>
              <a:t>》</a:t>
            </a:r>
            <a:r>
              <a:rPr lang="zh-CN" sz="2400" dirty="0">
                <a:latin typeface="宋体" pitchFamily="2" charset="-122"/>
              </a:rPr>
              <a:t>列举的世界污染最严重的</a:t>
            </a:r>
            <a:r>
              <a:rPr lang="zh-CN" altLang="zh-CN" sz="2400" dirty="0">
                <a:latin typeface="宋体" pitchFamily="2" charset="-122"/>
              </a:rPr>
              <a:t>20</a:t>
            </a:r>
            <a:r>
              <a:rPr lang="zh-CN" sz="2400" dirty="0">
                <a:latin typeface="宋体" pitchFamily="2" charset="-122"/>
              </a:rPr>
              <a:t>个城市中，中国占了</a:t>
            </a:r>
            <a:r>
              <a:rPr lang="zh-CN" altLang="zh-CN" sz="2400" dirty="0">
                <a:latin typeface="宋体" pitchFamily="2" charset="-122"/>
              </a:rPr>
              <a:t>16</a:t>
            </a:r>
            <a:r>
              <a:rPr lang="zh-CN" sz="2400" dirty="0">
                <a:latin typeface="宋体" pitchFamily="2" charset="-122"/>
              </a:rPr>
              <a:t>个</a:t>
            </a:r>
            <a:r>
              <a:rPr lang="zh-CN" sz="2400" dirty="0" smtClean="0">
                <a:latin typeface="宋体" pitchFamily="2" charset="-122"/>
              </a:rPr>
              <a:t>。</a:t>
            </a:r>
            <a:endParaRPr lang="en-US" altLang="zh-CN" sz="2400" dirty="0" smtClean="0">
              <a:latin typeface="宋体" pitchFamily="2" charset="-122"/>
            </a:endParaRPr>
          </a:p>
          <a:p>
            <a:pPr algn="just">
              <a:lnSpc>
                <a:spcPct val="110000"/>
              </a:lnSpc>
            </a:pPr>
            <a:r>
              <a:rPr lang="en-US" altLang="zh-CN" sz="2400" dirty="0">
                <a:latin typeface="宋体" pitchFamily="2" charset="-122"/>
              </a:rPr>
              <a:t>2011</a:t>
            </a:r>
            <a:r>
              <a:rPr lang="zh-CN" altLang="en-US" sz="2400" dirty="0">
                <a:latin typeface="宋体" pitchFamily="2" charset="-122"/>
              </a:rPr>
              <a:t>年世界卫生组织全球城市污染报告，涵盖了</a:t>
            </a:r>
            <a:r>
              <a:rPr lang="en-US" altLang="zh-CN" sz="2400" dirty="0">
                <a:latin typeface="宋体" pitchFamily="2" charset="-122"/>
              </a:rPr>
              <a:t>91</a:t>
            </a:r>
            <a:r>
              <a:rPr lang="zh-CN" altLang="en-US" sz="2400" dirty="0">
                <a:latin typeface="宋体" pitchFamily="2" charset="-122"/>
              </a:rPr>
              <a:t>各国家，</a:t>
            </a:r>
            <a:r>
              <a:rPr lang="en-US" altLang="zh-CN" sz="2400" dirty="0">
                <a:latin typeface="宋体" pitchFamily="2" charset="-122"/>
              </a:rPr>
              <a:t>1083</a:t>
            </a:r>
            <a:r>
              <a:rPr lang="zh-CN" altLang="en-US" sz="2400" dirty="0">
                <a:latin typeface="宋体" pitchFamily="2" charset="-122"/>
              </a:rPr>
              <a:t>个城市，其中中国所有省会城市在</a:t>
            </a:r>
            <a:r>
              <a:rPr lang="en-US" altLang="zh-CN" sz="2400" dirty="0">
                <a:latin typeface="宋体" pitchFamily="2" charset="-122"/>
              </a:rPr>
              <a:t>1083</a:t>
            </a:r>
            <a:r>
              <a:rPr lang="zh-CN" altLang="en-US" sz="2400" dirty="0">
                <a:latin typeface="宋体" pitchFamily="2" charset="-122"/>
              </a:rPr>
              <a:t>个城市中间，有</a:t>
            </a:r>
            <a:r>
              <a:rPr lang="en-US" altLang="zh-CN" sz="2400" dirty="0">
                <a:latin typeface="宋体" pitchFamily="2" charset="-122"/>
              </a:rPr>
              <a:t>28</a:t>
            </a:r>
            <a:r>
              <a:rPr lang="zh-CN" altLang="en-US" sz="2400" dirty="0">
                <a:latin typeface="宋体" pitchFamily="2" charset="-122"/>
              </a:rPr>
              <a:t>个省会城市排在了</a:t>
            </a:r>
            <a:r>
              <a:rPr lang="en-US" altLang="zh-CN" sz="2400" dirty="0">
                <a:latin typeface="宋体" pitchFamily="2" charset="-122"/>
              </a:rPr>
              <a:t>900</a:t>
            </a:r>
            <a:r>
              <a:rPr lang="zh-CN" altLang="en-US" sz="2400" dirty="0">
                <a:latin typeface="宋体" pitchFamily="2" charset="-122"/>
              </a:rPr>
              <a:t>位之后。从污染程度排序，应该是说污染比较重的城市。严重的大气污染，危害人民群众健康，增加了呼吸系统、心脑血管的患病风险，破坏生态环境，造成巨大的经济损失</a:t>
            </a:r>
            <a:r>
              <a:rPr lang="zh-CN" altLang="en-US" sz="2400" dirty="0" smtClean="0">
                <a:latin typeface="宋体" pitchFamily="2" charset="-122"/>
              </a:rPr>
              <a:t>。</a:t>
            </a:r>
            <a:endParaRPr lang="zh-CN" altLang="en-US" sz="2400" dirty="0">
              <a:latin typeface="宋体" pitchFamily="2" charset="-122"/>
            </a:endParaRPr>
          </a:p>
        </p:txBody>
      </p:sp>
      <p:pic>
        <p:nvPicPr>
          <p:cNvPr id="12292" name="Picture 4" descr="2010012214103116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4127500"/>
            <a:ext cx="4993217"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12293" name="Picture 5" descr="xin_4130307230823656109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628775"/>
            <a:ext cx="49911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4209953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矩形 2"/>
          <p:cNvSpPr>
            <a:spLocks noChangeArrowheads="1"/>
          </p:cNvSpPr>
          <p:nvPr/>
        </p:nvSpPr>
        <p:spPr bwMode="auto">
          <a:xfrm>
            <a:off x="1185333" y="995364"/>
            <a:ext cx="9889067" cy="347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ctr">
              <a:lnSpc>
                <a:spcPct val="150000"/>
              </a:lnSpc>
              <a:spcBef>
                <a:spcPct val="20000"/>
              </a:spcBef>
            </a:pPr>
            <a:r>
              <a:rPr lang="zh-CN" altLang="en-US" sz="2800" b="1" dirty="0">
                <a:solidFill>
                  <a:srgbClr val="000000"/>
                </a:solidFill>
              </a:rPr>
              <a:t>“灰霾空气比非典可怕得多”</a:t>
            </a:r>
            <a:r>
              <a:rPr lang="en-US" altLang="zh-CN" sz="2800" b="1" dirty="0">
                <a:solidFill>
                  <a:srgbClr val="000000"/>
                </a:solidFill>
              </a:rPr>
              <a:t>——</a:t>
            </a:r>
            <a:r>
              <a:rPr lang="zh-CN" altLang="en-US" sz="2800" b="1" dirty="0">
                <a:solidFill>
                  <a:srgbClr val="000000"/>
                </a:solidFill>
              </a:rPr>
              <a:t>钟南山院士</a:t>
            </a:r>
            <a:endParaRPr lang="en-US" altLang="zh-CN" sz="2800" b="1" dirty="0">
              <a:solidFill>
                <a:srgbClr val="000000"/>
              </a:solidFill>
            </a:endParaRPr>
          </a:p>
          <a:p>
            <a:pPr marL="342900" indent="-342900" algn="ctr">
              <a:lnSpc>
                <a:spcPct val="150000"/>
              </a:lnSpc>
              <a:spcBef>
                <a:spcPct val="20000"/>
              </a:spcBef>
            </a:pPr>
            <a:endParaRPr lang="en-US" altLang="zh-CN" sz="2400" dirty="0">
              <a:solidFill>
                <a:srgbClr val="000000"/>
              </a:solidFill>
            </a:endParaRPr>
          </a:p>
          <a:p>
            <a:pPr marL="342900" indent="-342900">
              <a:lnSpc>
                <a:spcPct val="110000"/>
              </a:lnSpc>
              <a:spcBef>
                <a:spcPct val="20000"/>
              </a:spcBef>
            </a:pPr>
            <a:r>
              <a:rPr lang="en-US" altLang="zh-CN" sz="2400" dirty="0">
                <a:solidFill>
                  <a:srgbClr val="000000"/>
                </a:solidFill>
              </a:rPr>
              <a:t>           </a:t>
            </a:r>
            <a:r>
              <a:rPr lang="en-US" altLang="zh-CN" sz="2400" b="1" dirty="0">
                <a:solidFill>
                  <a:srgbClr val="000000"/>
                </a:solidFill>
              </a:rPr>
              <a:t>PM2.5</a:t>
            </a:r>
            <a:r>
              <a:rPr lang="zh-CN" altLang="en-US" sz="2400" b="1" dirty="0">
                <a:solidFill>
                  <a:srgbClr val="000000"/>
                </a:solidFill>
              </a:rPr>
              <a:t>每立方米增加</a:t>
            </a:r>
            <a:r>
              <a:rPr lang="en-US" altLang="zh-CN" sz="2400" b="1" dirty="0">
                <a:solidFill>
                  <a:srgbClr val="000000"/>
                </a:solidFill>
              </a:rPr>
              <a:t>10</a:t>
            </a:r>
            <a:r>
              <a:rPr lang="zh-CN" altLang="en-US" sz="2400" b="1" dirty="0">
                <a:solidFill>
                  <a:srgbClr val="000000"/>
                </a:solidFill>
              </a:rPr>
              <a:t>微克，患呼吸系统疾病的住院率增加</a:t>
            </a:r>
            <a:r>
              <a:rPr lang="en-US" altLang="zh-CN" sz="2400" b="1" dirty="0">
                <a:solidFill>
                  <a:srgbClr val="000000"/>
                </a:solidFill>
              </a:rPr>
              <a:t>3.1%</a:t>
            </a:r>
            <a:r>
              <a:rPr lang="zh-CN" altLang="en-US" sz="2400" b="1" dirty="0">
                <a:solidFill>
                  <a:srgbClr val="000000"/>
                </a:solidFill>
              </a:rPr>
              <a:t>，如果灰霾从</a:t>
            </a:r>
            <a:r>
              <a:rPr lang="en-US" altLang="zh-CN" sz="2400" b="1" dirty="0">
                <a:solidFill>
                  <a:srgbClr val="000000"/>
                </a:solidFill>
              </a:rPr>
              <a:t>25</a:t>
            </a:r>
            <a:r>
              <a:rPr lang="zh-CN" altLang="en-US" sz="2400" b="1" dirty="0">
                <a:solidFill>
                  <a:srgbClr val="000000"/>
                </a:solidFill>
              </a:rPr>
              <a:t>微克增加到</a:t>
            </a:r>
            <a:r>
              <a:rPr lang="en-US" altLang="zh-CN" sz="2400" b="1" dirty="0">
                <a:solidFill>
                  <a:srgbClr val="000000"/>
                </a:solidFill>
              </a:rPr>
              <a:t>250</a:t>
            </a:r>
            <a:r>
              <a:rPr lang="zh-CN" altLang="en-US" sz="2400" b="1" dirty="0">
                <a:solidFill>
                  <a:srgbClr val="000000"/>
                </a:solidFill>
              </a:rPr>
              <a:t>微克，日均病死率增加到</a:t>
            </a:r>
            <a:r>
              <a:rPr lang="en-US" altLang="zh-CN" sz="2400" b="1" dirty="0">
                <a:solidFill>
                  <a:srgbClr val="000000"/>
                </a:solidFill>
              </a:rPr>
              <a:t>11%</a:t>
            </a:r>
            <a:r>
              <a:rPr lang="zh-CN" altLang="en-US" sz="2400" b="1" dirty="0">
                <a:solidFill>
                  <a:srgbClr val="000000"/>
                </a:solidFill>
              </a:rPr>
              <a:t>。近十年来，北京的肺癌病人增加了</a:t>
            </a:r>
            <a:r>
              <a:rPr lang="en-US" altLang="zh-CN" sz="2400" b="1" dirty="0">
                <a:solidFill>
                  <a:srgbClr val="000000"/>
                </a:solidFill>
              </a:rPr>
              <a:t>60%</a:t>
            </a:r>
            <a:r>
              <a:rPr lang="zh-CN" altLang="en-US" sz="2400" b="1" dirty="0">
                <a:solidFill>
                  <a:srgbClr val="000000"/>
                </a:solidFill>
              </a:rPr>
              <a:t>。环保部在正式发布标准之前已经在部分城市做了</a:t>
            </a:r>
            <a:r>
              <a:rPr lang="en-US" altLang="zh-CN" sz="2400" b="1" dirty="0">
                <a:solidFill>
                  <a:srgbClr val="000000"/>
                </a:solidFill>
              </a:rPr>
              <a:t>PM2.5</a:t>
            </a:r>
            <a:r>
              <a:rPr lang="zh-CN" altLang="en-US" sz="2400" b="1" dirty="0">
                <a:solidFill>
                  <a:srgbClr val="000000"/>
                </a:solidFill>
              </a:rPr>
              <a:t>检测的试点，超过了新修订的国家的空气质量标准线质量</a:t>
            </a:r>
            <a:r>
              <a:rPr lang="en-US" altLang="zh-CN" sz="2400" b="1" dirty="0">
                <a:solidFill>
                  <a:srgbClr val="000000"/>
                </a:solidFill>
              </a:rPr>
              <a:t>14%</a:t>
            </a:r>
            <a:r>
              <a:rPr lang="zh-CN" altLang="en-US" sz="2400" b="1" dirty="0">
                <a:solidFill>
                  <a:srgbClr val="000000"/>
                </a:solidFill>
              </a:rPr>
              <a:t>到</a:t>
            </a:r>
            <a:r>
              <a:rPr lang="en-US" altLang="zh-CN" sz="2400" b="1" dirty="0">
                <a:solidFill>
                  <a:srgbClr val="000000"/>
                </a:solidFill>
              </a:rPr>
              <a:t>157%</a:t>
            </a:r>
            <a:r>
              <a:rPr lang="zh-CN" altLang="en-US" sz="2400" b="1" dirty="0">
                <a:solidFill>
                  <a:srgbClr val="000000"/>
                </a:solidFill>
              </a:rPr>
              <a:t>。</a:t>
            </a:r>
            <a:endParaRPr lang="en-US" altLang="zh-CN" sz="2400" b="1" dirty="0">
              <a:solidFill>
                <a:srgbClr val="000000"/>
              </a:solidFill>
            </a:endParaRPr>
          </a:p>
        </p:txBody>
      </p:sp>
    </p:spTree>
    <p:extLst>
      <p:ext uri="{BB962C8B-B14F-4D97-AF65-F5344CB8AC3E}">
        <p14:creationId xmlns:p14="http://schemas.microsoft.com/office/powerpoint/2010/main" val="3246163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4" name="Picture 1" descr="C:\Users\X.LI\Documents\Tencent Files\4175933\Image\~VPK06U2AY]3U$PIWS_R[]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479117"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5" name="Rectangle 4"/>
          <p:cNvSpPr>
            <a:spLocks noChangeArrowheads="1"/>
          </p:cNvSpPr>
          <p:nvPr/>
        </p:nvSpPr>
        <p:spPr bwMode="auto">
          <a:xfrm>
            <a:off x="1200151" y="6257926"/>
            <a:ext cx="3430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良辰美景奈何“天”</a:t>
            </a:r>
          </a:p>
        </p:txBody>
      </p:sp>
      <p:pic>
        <p:nvPicPr>
          <p:cNvPr id="136196" name="Picture 9" descr="20131209170116kAV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13100"/>
            <a:ext cx="6479117"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7" name="Picture 11" descr="125751380_41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9117" y="0"/>
            <a:ext cx="571288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30650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矩形 1"/>
          <p:cNvSpPr>
            <a:spLocks noChangeArrowheads="1"/>
          </p:cNvSpPr>
          <p:nvPr/>
        </p:nvSpPr>
        <p:spPr bwMode="auto">
          <a:xfrm>
            <a:off x="754743" y="244021"/>
            <a:ext cx="11001828"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t>网友语录</a:t>
            </a:r>
            <a:endParaRPr lang="en-US" altLang="zh-CN" sz="3200" b="1" dirty="0"/>
          </a:p>
          <a:p>
            <a:r>
              <a:rPr lang="zh-CN" altLang="en-US" sz="2400" b="1" dirty="0" smtClean="0"/>
              <a:t>“</a:t>
            </a:r>
            <a:r>
              <a:rPr lang="zh-CN" altLang="en-US" sz="2400" b="1" dirty="0"/>
              <a:t>厚德载雾，自强不吸，霾头苦干，再创灰黄！” </a:t>
            </a:r>
            <a:endParaRPr lang="en-US" altLang="zh-CN" sz="2400" b="1" dirty="0"/>
          </a:p>
          <a:p>
            <a:r>
              <a:rPr lang="zh-CN" altLang="en-US" sz="2400" b="1" dirty="0"/>
              <a:t>“雾以吸为贵”</a:t>
            </a:r>
            <a:endParaRPr lang="en-US" altLang="zh-CN" sz="2400" b="1" dirty="0"/>
          </a:p>
          <a:p>
            <a:r>
              <a:rPr lang="zh-CN" altLang="en-US" sz="2400" b="1" dirty="0"/>
              <a:t>“世界上最远的距离，不是生与死的距离，而是我在北京街头牵着你的手，却看不见你。”</a:t>
            </a:r>
            <a:endParaRPr lang="en-US" altLang="zh-CN" sz="2400" b="1" dirty="0"/>
          </a:p>
          <a:p>
            <a:r>
              <a:rPr lang="zh-CN" altLang="en-US" sz="2400" b="1" dirty="0"/>
              <a:t>“</a:t>
            </a:r>
            <a:r>
              <a:rPr lang="en-US" altLang="zh-CN" sz="2400" b="1" dirty="0"/>
              <a:t>PM2.5</a:t>
            </a:r>
            <a:r>
              <a:rPr lang="zh-CN" altLang="en-US" sz="2400" b="1" dirty="0"/>
              <a:t>的中文名字：为人民服雾！</a:t>
            </a:r>
            <a:r>
              <a:rPr lang="zh-CN" altLang="en-US" sz="2400" b="1" dirty="0" smtClean="0"/>
              <a:t>”</a:t>
            </a:r>
            <a:endParaRPr lang="en-US" altLang="zh-CN" sz="2400" b="1" dirty="0" smtClean="0"/>
          </a:p>
          <a:p>
            <a:r>
              <a:rPr lang="en-US" altLang="zh-CN" sz="2400" b="1" dirty="0" smtClean="0"/>
              <a:t>    “</a:t>
            </a:r>
            <a:r>
              <a:rPr lang="zh-CN" altLang="en-US" sz="2400" b="1" dirty="0" smtClean="0"/>
              <a:t>雾</a:t>
            </a:r>
            <a:r>
              <a:rPr lang="zh-CN" altLang="en-US" sz="2400" b="1" dirty="0"/>
              <a:t>霾让中国人更</a:t>
            </a:r>
            <a:r>
              <a:rPr lang="zh-CN" altLang="en-US" sz="2400" b="1" dirty="0" smtClean="0"/>
              <a:t>团结、雾</a:t>
            </a:r>
            <a:r>
              <a:rPr lang="zh-CN" altLang="en-US" sz="2400" b="1" dirty="0"/>
              <a:t>霾让中国人更</a:t>
            </a:r>
            <a:r>
              <a:rPr lang="zh-CN" altLang="en-US" sz="2400" b="1" dirty="0" smtClean="0"/>
              <a:t>平等、雾</a:t>
            </a:r>
            <a:r>
              <a:rPr lang="zh-CN" altLang="en-US" sz="2400" b="1" dirty="0"/>
              <a:t>霾让中国人更</a:t>
            </a:r>
            <a:r>
              <a:rPr lang="zh-CN" altLang="en-US" sz="2400" b="1" dirty="0" smtClean="0"/>
              <a:t>清醒、雾</a:t>
            </a:r>
            <a:r>
              <a:rPr lang="zh-CN" altLang="en-US" sz="2400" b="1" dirty="0"/>
              <a:t>霾让中国人更</a:t>
            </a:r>
            <a:r>
              <a:rPr lang="zh-CN" altLang="en-US" sz="2400" b="1" dirty="0" smtClean="0"/>
              <a:t>幽默、雾</a:t>
            </a:r>
            <a:r>
              <a:rPr lang="zh-CN" altLang="en-US" sz="2400" b="1" dirty="0"/>
              <a:t>霾让中国人长</a:t>
            </a:r>
            <a:r>
              <a:rPr lang="zh-CN" altLang="en-US" sz="2400" b="1" dirty="0" smtClean="0"/>
              <a:t>知识</a:t>
            </a:r>
            <a:r>
              <a:rPr lang="en-US" altLang="zh-CN" sz="2400" b="1" dirty="0" smtClean="0"/>
              <a:t>”</a:t>
            </a:r>
          </a:p>
          <a:p>
            <a:r>
              <a:rPr lang="en-US" altLang="zh-CN" sz="2400" b="1" dirty="0" smtClean="0"/>
              <a:t>    “</a:t>
            </a:r>
            <a:r>
              <a:rPr lang="zh-CN" altLang="en-US" sz="2400" b="1" dirty="0" smtClean="0"/>
              <a:t>雾</a:t>
            </a:r>
            <a:r>
              <a:rPr lang="zh-CN" altLang="en-US" sz="2400" b="1" dirty="0"/>
              <a:t>霾可让导弹失去</a:t>
            </a:r>
            <a:r>
              <a:rPr lang="zh-CN" altLang="en-US" sz="2400" b="1" dirty="0" smtClean="0"/>
              <a:t>目标</a:t>
            </a:r>
            <a:r>
              <a:rPr lang="en-US" altLang="zh-CN" sz="2400" b="1" dirty="0" smtClean="0"/>
              <a:t>”</a:t>
            </a:r>
            <a:endParaRPr lang="zh-CN" altLang="en-US" sz="2400" b="1" dirty="0"/>
          </a:p>
          <a:p>
            <a:endParaRPr lang="en-US" altLang="zh-CN" sz="2400" b="1" dirty="0"/>
          </a:p>
          <a:p>
            <a:r>
              <a:rPr lang="zh-CN" altLang="en-US" sz="2400" b="1" dirty="0" smtClean="0"/>
              <a:t>雾</a:t>
            </a:r>
            <a:r>
              <a:rPr lang="zh-CN" altLang="en-US" sz="2400" b="1" dirty="0"/>
              <a:t>霾办自救方案</a:t>
            </a:r>
            <a:r>
              <a:rPr lang="en-US" altLang="zh-CN" sz="2400" b="1" dirty="0"/>
              <a:t>: </a:t>
            </a:r>
          </a:p>
          <a:p>
            <a:r>
              <a:rPr lang="en-US" altLang="zh-CN" sz="2400" b="1" dirty="0"/>
              <a:t>    1.</a:t>
            </a:r>
            <a:r>
              <a:rPr lang="zh-CN" altLang="en-US" sz="2400" b="1" dirty="0"/>
              <a:t>个人疗法：吃萝卜吃木耳。</a:t>
            </a:r>
          </a:p>
          <a:p>
            <a:r>
              <a:rPr lang="en-US" altLang="zh-CN" sz="2400" b="1" dirty="0"/>
              <a:t>    2.</a:t>
            </a:r>
            <a:r>
              <a:rPr lang="zh-CN" altLang="en-US" sz="2400" b="1" dirty="0"/>
              <a:t>全家疗法：用空气净化器。</a:t>
            </a:r>
          </a:p>
          <a:p>
            <a:r>
              <a:rPr lang="en-US" altLang="zh-CN" sz="2400" b="1" dirty="0"/>
              <a:t>    3.</a:t>
            </a:r>
            <a:r>
              <a:rPr lang="zh-CN" altLang="en-US" sz="2400" b="1" dirty="0"/>
              <a:t>有钱又有闲的疗法：去外地。</a:t>
            </a:r>
          </a:p>
          <a:p>
            <a:r>
              <a:rPr lang="en-US" altLang="zh-CN" sz="2400" b="1" dirty="0"/>
              <a:t>    4.</a:t>
            </a:r>
            <a:r>
              <a:rPr lang="zh-CN" altLang="en-US" sz="2400" b="1" dirty="0"/>
              <a:t>土豪疗法：移民。</a:t>
            </a:r>
          </a:p>
          <a:p>
            <a:r>
              <a:rPr lang="en-US" altLang="zh-CN" sz="2400" b="1" dirty="0"/>
              <a:t>    5.</a:t>
            </a:r>
            <a:r>
              <a:rPr lang="zh-CN" altLang="en-US" sz="2400" b="1" dirty="0"/>
              <a:t>全民疗法：吸光它！</a:t>
            </a:r>
          </a:p>
          <a:p>
            <a:r>
              <a:rPr lang="zh-CN" altLang="en-US" sz="2400" b="1" dirty="0"/>
              <a:t>    请广大市民们自行选择最佳方案</a:t>
            </a:r>
            <a:r>
              <a:rPr lang="en-US" altLang="zh-CN" sz="2400" b="1" dirty="0"/>
              <a:t>!</a:t>
            </a:r>
            <a:endParaRPr lang="zh-CN" altLang="en-US" sz="2400" b="1" dirty="0"/>
          </a:p>
        </p:txBody>
      </p:sp>
    </p:spTree>
    <p:extLst>
      <p:ext uri="{BB962C8B-B14F-4D97-AF65-F5344CB8AC3E}">
        <p14:creationId xmlns:p14="http://schemas.microsoft.com/office/powerpoint/2010/main" val="29909305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17600" y="617538"/>
            <a:ext cx="10058400" cy="754062"/>
          </a:xfrm>
        </p:spPr>
        <p:txBody>
          <a:bodyPr/>
          <a:lstStyle/>
          <a:p>
            <a:pPr algn="ctr"/>
            <a:r>
              <a:rPr lang="zh-CN" sz="4000"/>
              <a:t>温室效应</a:t>
            </a:r>
          </a:p>
        </p:txBody>
      </p:sp>
      <p:sp>
        <p:nvSpPr>
          <p:cNvPr id="13315" name="Rectangle 3"/>
          <p:cNvSpPr>
            <a:spLocks noGrp="1" noChangeArrowheads="1"/>
          </p:cNvSpPr>
          <p:nvPr>
            <p:ph type="body" idx="1"/>
          </p:nvPr>
        </p:nvSpPr>
        <p:spPr>
          <a:xfrm>
            <a:off x="527051" y="2133601"/>
            <a:ext cx="3359149" cy="3527425"/>
          </a:xfrm>
        </p:spPr>
        <p:txBody>
          <a:bodyPr/>
          <a:lstStyle/>
          <a:p>
            <a:r>
              <a:rPr lang="zh-CN" sz="1800"/>
              <a:t>大气中某些痕量气体（主要有二氧化碳、甲烷、臭氧、氧化亚氮、氟利昂等）的含量增加，引起地球表面平均气温上升的现象即为温室效应。</a:t>
            </a:r>
          </a:p>
          <a:p>
            <a:r>
              <a:rPr lang="zh-CN" sz="1800">
                <a:latin typeface="宋体" pitchFamily="2" charset="-122"/>
              </a:rPr>
              <a:t>过去</a:t>
            </a:r>
            <a:r>
              <a:rPr lang="zh-CN" altLang="zh-CN" sz="1800">
                <a:latin typeface="宋体" pitchFamily="2" charset="-122"/>
              </a:rPr>
              <a:t>50</a:t>
            </a:r>
            <a:r>
              <a:rPr lang="zh-CN" sz="1800">
                <a:latin typeface="宋体" pitchFamily="2" charset="-122"/>
              </a:rPr>
              <a:t>年来的全球暖化现象，人类活动要负</a:t>
            </a:r>
            <a:r>
              <a:rPr lang="zh-CN" altLang="zh-CN" sz="1800">
                <a:latin typeface="宋体" pitchFamily="2" charset="-122"/>
              </a:rPr>
              <a:t>90</a:t>
            </a:r>
            <a:r>
              <a:rPr lang="zh-CN" sz="1800">
                <a:latin typeface="宋体" pitchFamily="2" charset="-122"/>
              </a:rPr>
              <a:t>％的责任。</a:t>
            </a:r>
          </a:p>
        </p:txBody>
      </p:sp>
      <p:pic>
        <p:nvPicPr>
          <p:cNvPr id="13316" name="Picture 4" descr="2009618471459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8318" y="1916113"/>
            <a:ext cx="7681383"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1311763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a:r>
              <a:rPr lang="zh-CN" sz="4000"/>
              <a:t>温室效应</a:t>
            </a:r>
          </a:p>
        </p:txBody>
      </p:sp>
      <p:sp>
        <p:nvSpPr>
          <p:cNvPr id="14339" name="Rectangle 3"/>
          <p:cNvSpPr>
            <a:spLocks noGrp="1" noChangeArrowheads="1"/>
          </p:cNvSpPr>
          <p:nvPr>
            <p:ph type="body" idx="1"/>
          </p:nvPr>
        </p:nvSpPr>
        <p:spPr>
          <a:xfrm>
            <a:off x="653143" y="1513115"/>
            <a:ext cx="10972800" cy="4332288"/>
          </a:xfrm>
        </p:spPr>
        <p:txBody>
          <a:bodyPr/>
          <a:lstStyle/>
          <a:p>
            <a:r>
              <a:rPr lang="zh-CN" sz="2400" dirty="0"/>
              <a:t>联合国</a:t>
            </a:r>
            <a:r>
              <a:rPr lang="zh-CN" altLang="zh-CN" sz="2400" dirty="0"/>
              <a:t>《</a:t>
            </a:r>
            <a:r>
              <a:rPr lang="zh-CN" sz="2400" dirty="0"/>
              <a:t>全球气候变化第四次评估报告</a:t>
            </a:r>
            <a:r>
              <a:rPr lang="zh-CN" altLang="zh-CN" sz="2400" dirty="0"/>
              <a:t>》</a:t>
            </a:r>
            <a:r>
              <a:rPr lang="zh-CN" sz="2400" dirty="0"/>
              <a:t>显示，与工业革命前相比，全球气温已增长</a:t>
            </a:r>
            <a:r>
              <a:rPr lang="zh-CN" altLang="zh-CN" sz="2400" dirty="0"/>
              <a:t>0.74</a:t>
            </a:r>
            <a:r>
              <a:rPr lang="zh-CN" sz="2400" dirty="0"/>
              <a:t>度；预测到</a:t>
            </a:r>
            <a:r>
              <a:rPr lang="zh-CN" altLang="zh-CN" sz="2400" dirty="0"/>
              <a:t>2100</a:t>
            </a:r>
            <a:r>
              <a:rPr lang="zh-CN" sz="2400" dirty="0"/>
              <a:t>年，全球海平面将上升</a:t>
            </a:r>
            <a:r>
              <a:rPr lang="zh-CN" altLang="zh-CN" sz="2400" dirty="0"/>
              <a:t>0.13-0.58</a:t>
            </a:r>
            <a:r>
              <a:rPr lang="zh-CN" sz="2400" dirty="0"/>
              <a:t>米，全球气温将上升</a:t>
            </a:r>
            <a:r>
              <a:rPr lang="zh-CN" altLang="zh-CN" sz="2400" dirty="0"/>
              <a:t>2-4.5</a:t>
            </a:r>
            <a:r>
              <a:rPr lang="zh-CN" sz="2400" dirty="0"/>
              <a:t>度，个别地区气温上升</a:t>
            </a:r>
            <a:r>
              <a:rPr lang="zh-CN" altLang="zh-CN" sz="2400" dirty="0"/>
              <a:t>6</a:t>
            </a:r>
            <a:r>
              <a:rPr lang="zh-CN" sz="2400" dirty="0"/>
              <a:t>度。</a:t>
            </a:r>
          </a:p>
          <a:p>
            <a:r>
              <a:rPr lang="zh-CN" sz="2400" dirty="0"/>
              <a:t>北极海的海冰将融化消失；欧洲阿尔卑斯山并和将不再是冬季滑雪胜地而成为避暑区；地中海沿海地区的夏季将会被热浪席卷；澳大利亚的大堡礁将因海水温度上升而在数十年内被毁；孟加拉国及部分太平洋岛国等低地国家将被上升的海水淹没</a:t>
            </a:r>
            <a:r>
              <a:rPr lang="zh-CN" altLang="zh-CN" sz="2400" dirty="0"/>
              <a:t>------</a:t>
            </a:r>
          </a:p>
        </p:txBody>
      </p:sp>
      <p:graphicFrame>
        <p:nvGraphicFramePr>
          <p:cNvPr id="2" name="对象 1"/>
          <p:cNvGraphicFramePr>
            <a:graphicFrameLocks noGrp="1" noChangeAspect="1"/>
          </p:cNvGraphicFramePr>
          <p:nvPr>
            <p:extLst>
              <p:ext uri="{D42A27DB-BD31-4B8C-83A1-F6EECF244321}">
                <p14:modId xmlns:p14="http://schemas.microsoft.com/office/powerpoint/2010/main" val="999445016"/>
              </p:ext>
            </p:extLst>
          </p:nvPr>
        </p:nvGraphicFramePr>
        <p:xfrm>
          <a:off x="1269092" y="4491718"/>
          <a:ext cx="2809875" cy="2108200"/>
        </p:xfrm>
        <a:graphic>
          <a:graphicData uri="http://schemas.openxmlformats.org/presentationml/2006/ole">
            <mc:AlternateContent xmlns:mc="http://schemas.openxmlformats.org/markup-compatibility/2006">
              <mc:Choice xmlns:v="urn:schemas-microsoft-com:vml" Requires="v">
                <p:oleObj spid="_x0000_s12293" r:id="rId3" imgW="4572000" imgH="3429000" progId="PowerPoint.Slide.8">
                  <p:embed/>
                </p:oleObj>
              </mc:Choice>
              <mc:Fallback>
                <p:oleObj r:id="rId3" imgW="4572000" imgH="3429000" progId="PowerPoint.Slide.8">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092" y="4491718"/>
                        <a:ext cx="2809875"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对象 2"/>
          <p:cNvGraphicFramePr>
            <a:graphicFrameLocks noGrp="1" noChangeAspect="1"/>
          </p:cNvGraphicFramePr>
          <p:nvPr>
            <p:extLst>
              <p:ext uri="{D42A27DB-BD31-4B8C-83A1-F6EECF244321}">
                <p14:modId xmlns:p14="http://schemas.microsoft.com/office/powerpoint/2010/main" val="2518058212"/>
              </p:ext>
            </p:extLst>
          </p:nvPr>
        </p:nvGraphicFramePr>
        <p:xfrm>
          <a:off x="4293280" y="4510768"/>
          <a:ext cx="2809875" cy="2105025"/>
        </p:xfrm>
        <a:graphic>
          <a:graphicData uri="http://schemas.openxmlformats.org/presentationml/2006/ole">
            <mc:AlternateContent xmlns:mc="http://schemas.openxmlformats.org/markup-compatibility/2006">
              <mc:Choice xmlns:v="urn:schemas-microsoft-com:vml" Requires="v">
                <p:oleObj spid="_x0000_s12294" r:id="rId5" imgW="4572000" imgH="3429000" progId="PowerPoint.Slide.8">
                  <p:embed/>
                </p:oleObj>
              </mc:Choice>
              <mc:Fallback>
                <p:oleObj r:id="rId5" imgW="4572000" imgH="3429000" progId="PowerPoint.Slide.8">
                  <p:embed/>
                  <p:pic>
                    <p:nvPicPr>
                      <p:cNvPr id="0"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3280" y="4510768"/>
                        <a:ext cx="280987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25579971"/>
              </p:ext>
            </p:extLst>
          </p:nvPr>
        </p:nvGraphicFramePr>
        <p:xfrm>
          <a:off x="7317467" y="4512356"/>
          <a:ext cx="2987675" cy="2185987"/>
        </p:xfrm>
        <a:graphic>
          <a:graphicData uri="http://schemas.openxmlformats.org/presentationml/2006/ole">
            <mc:AlternateContent xmlns:mc="http://schemas.openxmlformats.org/markup-compatibility/2006">
              <mc:Choice xmlns:v="urn:schemas-microsoft-com:vml" Requires="v">
                <p:oleObj spid="_x0000_s12295" r:id="rId7" imgW="4572000" imgH="3429000" progId="PowerPoint.Slide.8">
                  <p:embed/>
                </p:oleObj>
              </mc:Choice>
              <mc:Fallback>
                <p:oleObj r:id="rId7" imgW="4572000" imgH="3429000" progId="PowerPoint.Slide.8">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7467" y="4512356"/>
                        <a:ext cx="2987675"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3611985" y="3941020"/>
            <a:ext cx="4968027" cy="369332"/>
          </a:xfrm>
          <a:prstGeom prst="rect">
            <a:avLst/>
          </a:prstGeom>
        </p:spPr>
        <p:txBody>
          <a:bodyPr wrap="none">
            <a:spAutoFit/>
          </a:bodyPr>
          <a:lstStyle/>
          <a:p>
            <a:r>
              <a:rPr lang="en-US" altLang="zh-CN" dirty="0"/>
              <a:t>Kilimanjaro(</a:t>
            </a:r>
            <a:r>
              <a:rPr lang="zh-CN" altLang="en-US" dirty="0"/>
              <a:t>乞力马扎罗</a:t>
            </a:r>
            <a:r>
              <a:rPr lang="en-US" altLang="zh-CN" dirty="0"/>
              <a:t>)</a:t>
            </a:r>
            <a:r>
              <a:rPr lang="zh-CN" altLang="en-US" dirty="0"/>
              <a:t>山的雪盖</a:t>
            </a:r>
            <a:r>
              <a:rPr lang="en-US" altLang="zh-CN" dirty="0"/>
              <a:t>30</a:t>
            </a:r>
            <a:r>
              <a:rPr lang="zh-CN" altLang="en-US" dirty="0"/>
              <a:t>年间的变化</a:t>
            </a:r>
          </a:p>
        </p:txBody>
      </p:sp>
    </p:spTree>
    <p:extLst>
      <p:ext uri="{BB962C8B-B14F-4D97-AF65-F5344CB8AC3E}">
        <p14:creationId xmlns:p14="http://schemas.microsoft.com/office/powerpoint/2010/main" val="345080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2000" fill="hold"/>
                                        <p:tgtEl>
                                          <p:spTgt spid="3"/>
                                        </p:tgtEl>
                                        <p:attrNameLst>
                                          <p:attrName>ppt_x</p:attrName>
                                        </p:attrNameLst>
                                      </p:cBhvr>
                                      <p:tavLst>
                                        <p:tav tm="0">
                                          <p:val>
                                            <p:strVal val="#ppt_x"/>
                                          </p:val>
                                        </p:tav>
                                        <p:tav tm="100000">
                                          <p:val>
                                            <p:strVal val="#ppt_x"/>
                                          </p:val>
                                        </p:tav>
                                      </p:tavLst>
                                    </p:anim>
                                    <p:anim calcmode="lin" valueType="num">
                                      <p:cBhvr additive="base">
                                        <p:cTn id="14"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2000" fill="hold"/>
                                        <p:tgtEl>
                                          <p:spTgt spid="4"/>
                                        </p:tgtEl>
                                        <p:attrNameLst>
                                          <p:attrName>ppt_x</p:attrName>
                                        </p:attrNameLst>
                                      </p:cBhvr>
                                      <p:tavLst>
                                        <p:tav tm="0">
                                          <p:val>
                                            <p:strVal val="1+#ppt_w/2"/>
                                          </p:val>
                                        </p:tav>
                                        <p:tav tm="100000">
                                          <p:val>
                                            <p:strVal val="#ppt_x"/>
                                          </p:val>
                                        </p:tav>
                                      </p:tavLst>
                                    </p:anim>
                                    <p:anim calcmode="lin" valueType="num">
                                      <p:cBhvr additive="base">
                                        <p:cTn id="20" dur="2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454400" y="617538"/>
            <a:ext cx="6002867" cy="830262"/>
          </a:xfrm>
        </p:spPr>
        <p:txBody>
          <a:bodyPr/>
          <a:lstStyle/>
          <a:p>
            <a:pPr algn="ctr"/>
            <a:r>
              <a:rPr lang="zh-CN" sz="4000">
                <a:latin typeface="宋体" pitchFamily="2" charset="-122"/>
              </a:rPr>
              <a:t>酸雨</a:t>
            </a:r>
            <a:r>
              <a:rPr lang="zh-CN" altLang="zh-CN" sz="4000">
                <a:latin typeface="宋体" pitchFamily="2" charset="-122"/>
              </a:rPr>
              <a:t>——</a:t>
            </a:r>
            <a:r>
              <a:rPr lang="zh-CN" sz="4000">
                <a:latin typeface="宋体" pitchFamily="2" charset="-122"/>
              </a:rPr>
              <a:t>空中死神</a:t>
            </a:r>
          </a:p>
        </p:txBody>
      </p:sp>
      <p:sp>
        <p:nvSpPr>
          <p:cNvPr id="15363" name="Rectangle 3"/>
          <p:cNvSpPr>
            <a:spLocks noGrp="1" noChangeArrowheads="1"/>
          </p:cNvSpPr>
          <p:nvPr>
            <p:ph type="body" idx="1"/>
          </p:nvPr>
        </p:nvSpPr>
        <p:spPr>
          <a:xfrm>
            <a:off x="431800" y="1989138"/>
            <a:ext cx="2592917" cy="4608512"/>
          </a:xfrm>
        </p:spPr>
        <p:txBody>
          <a:bodyPr/>
          <a:lstStyle/>
          <a:p>
            <a:r>
              <a:rPr lang="zh-CN" altLang="zh-CN" sz="2000"/>
              <a:t>PH</a:t>
            </a:r>
            <a:r>
              <a:rPr lang="zh-CN" sz="2000"/>
              <a:t>值＜</a:t>
            </a:r>
            <a:r>
              <a:rPr lang="zh-CN" altLang="zh-CN" sz="2000"/>
              <a:t>5.65</a:t>
            </a:r>
            <a:r>
              <a:rPr lang="zh-CN" sz="2000"/>
              <a:t>的酸性降水。</a:t>
            </a:r>
          </a:p>
          <a:p>
            <a:r>
              <a:rPr lang="zh-CN" sz="2000">
                <a:latin typeface="宋体" pitchFamily="2" charset="-122"/>
              </a:rPr>
              <a:t>我国是继欧洲、北美之后，在世界上出现的第三大酸雨区。</a:t>
            </a:r>
            <a:r>
              <a:rPr lang="zh-CN" altLang="zh-CN" sz="2000">
                <a:latin typeface="宋体" pitchFamily="2" charset="-122"/>
              </a:rPr>
              <a:t>2005</a:t>
            </a:r>
            <a:r>
              <a:rPr lang="zh-CN" sz="2000">
                <a:latin typeface="宋体" pitchFamily="2" charset="-122"/>
              </a:rPr>
              <a:t>年二氧化硫排放量达到两千五百四十九万吨，超过了环境容量的一倍以上。</a:t>
            </a:r>
          </a:p>
        </p:txBody>
      </p:sp>
      <p:pic>
        <p:nvPicPr>
          <p:cNvPr id="15364" name="Picture 4" descr="b57f8f43455fe20a72f05d7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7834" y="2060576"/>
            <a:ext cx="80645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2128491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295400" y="617538"/>
            <a:ext cx="9120717" cy="754062"/>
          </a:xfrm>
        </p:spPr>
        <p:txBody>
          <a:bodyPr/>
          <a:lstStyle/>
          <a:p>
            <a:pPr algn="ctr"/>
            <a:r>
              <a:rPr lang="zh-CN" sz="4000">
                <a:latin typeface="宋体" pitchFamily="2" charset="-122"/>
              </a:rPr>
              <a:t>酸雨</a:t>
            </a:r>
          </a:p>
        </p:txBody>
      </p:sp>
      <p:pic>
        <p:nvPicPr>
          <p:cNvPr id="16387" name="Picture 3" descr="2f8c8e16d3319801962b437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917" y="1916114"/>
            <a:ext cx="10945283"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1191631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828800" y="685800"/>
            <a:ext cx="8534400" cy="700088"/>
          </a:xfrm>
        </p:spPr>
        <p:txBody>
          <a:bodyPr/>
          <a:lstStyle/>
          <a:p>
            <a:pPr algn="ctr"/>
            <a:r>
              <a:rPr lang="zh-CN" sz="4000"/>
              <a:t>水体污染</a:t>
            </a:r>
          </a:p>
        </p:txBody>
      </p:sp>
      <p:sp>
        <p:nvSpPr>
          <p:cNvPr id="17411" name="Rectangle 3"/>
          <p:cNvSpPr>
            <a:spLocks noGrp="1" noChangeArrowheads="1"/>
          </p:cNvSpPr>
          <p:nvPr>
            <p:ph type="body" idx="1"/>
          </p:nvPr>
        </p:nvSpPr>
        <p:spPr>
          <a:xfrm>
            <a:off x="6000752" y="2565400"/>
            <a:ext cx="5759449" cy="3024188"/>
          </a:xfrm>
        </p:spPr>
        <p:txBody>
          <a:bodyPr/>
          <a:lstStyle/>
          <a:p>
            <a:r>
              <a:rPr lang="zh-CN" sz="2400"/>
              <a:t>由于人类活动排放的污染物进入河流、湖泊、海洋或地下水等水体，使水和水体底泥的物理、化学性质或生物群落组成发生变化，从而降低了水体的使用价值，这种现象称为水体污染。</a:t>
            </a:r>
          </a:p>
        </p:txBody>
      </p:sp>
      <p:pic>
        <p:nvPicPr>
          <p:cNvPr id="17412" name="Picture 4" descr="09bb4f3ddad378d53d6d97a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18" y="1844676"/>
            <a:ext cx="5141383"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17413" name="Picture 5" descr="08b68e52906853350cf3e3a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434" y="3019426"/>
            <a:ext cx="5761567" cy="33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595476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blinds(horizontal)">
                                      <p:cBhvr>
                                        <p:cTn id="7" dur="500"/>
                                        <p:tgtEl>
                                          <p:spTgt spid="17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411">
                                            <p:txEl>
                                              <p:pRg st="0" end="0"/>
                                            </p:txEl>
                                          </p:spTgt>
                                        </p:tgtEl>
                                        <p:attrNameLst>
                                          <p:attrName>style.visibility</p:attrName>
                                        </p:attrNameLst>
                                      </p:cBhvr>
                                      <p:to>
                                        <p:strVal val="visible"/>
                                      </p:to>
                                    </p:set>
                                    <p:anim calcmode="lin" valueType="num">
                                      <p:cBhvr additive="base">
                                        <p:cTn id="12"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7413"/>
                                        </p:tgtEl>
                                        <p:attrNameLst>
                                          <p:attrName>style.visibility</p:attrName>
                                        </p:attrNameLst>
                                      </p:cBhvr>
                                      <p:to>
                                        <p:strVal val="visible"/>
                                      </p:to>
                                    </p:set>
                                    <p:animEffect transition="in" filter="blinds(horizontal)">
                                      <p:cBhvr>
                                        <p:cTn id="18"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企业伦理问题</a:t>
            </a:r>
            <a:endParaRPr lang="zh-CN" altLang="en-US" dirty="0"/>
          </a:p>
        </p:txBody>
      </p:sp>
      <p:sp>
        <p:nvSpPr>
          <p:cNvPr id="4" name="Rectangle 2"/>
          <p:cNvSpPr txBox="1">
            <a:spLocks noChangeArrowheads="1"/>
          </p:cNvSpPr>
          <p:nvPr/>
        </p:nvSpPr>
        <p:spPr>
          <a:xfrm>
            <a:off x="1473200" y="1127352"/>
            <a:ext cx="8229600" cy="817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smtClean="0"/>
              <a:t>观察到的特定失范行为</a:t>
            </a:r>
          </a:p>
        </p:txBody>
      </p:sp>
      <p:graphicFrame>
        <p:nvGraphicFramePr>
          <p:cNvPr id="5" name="Group 3"/>
          <p:cNvGraphicFramePr>
            <a:graphicFrameLocks noGrp="1"/>
          </p:cNvGraphicFramePr>
          <p:nvPr>
            <p:extLst>
              <p:ext uri="{D42A27DB-BD31-4B8C-83A1-F6EECF244321}">
                <p14:modId xmlns:p14="http://schemas.microsoft.com/office/powerpoint/2010/main" val="3166329028"/>
              </p:ext>
            </p:extLst>
          </p:nvPr>
        </p:nvGraphicFramePr>
        <p:xfrm>
          <a:off x="1150257" y="1944914"/>
          <a:ext cx="8875486" cy="4791083"/>
        </p:xfrm>
        <a:graphic>
          <a:graphicData uri="http://schemas.openxmlformats.org/drawingml/2006/table">
            <a:tbl>
              <a:tblPr/>
              <a:tblGrid>
                <a:gridCol w="4422775"/>
                <a:gridCol w="2493282"/>
                <a:gridCol w="1959429"/>
              </a:tblGrid>
              <a:tr h="36574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dirty="0" smtClean="0">
                        <a:ln>
                          <a:noFill/>
                        </a:ln>
                        <a:solidFill>
                          <a:srgbClr val="FFFFFF"/>
                        </a:solidFill>
                        <a:effectLst/>
                        <a:latin typeface="Arial" pitchFamily="34" charset="0"/>
                        <a:ea typeface="MS PGothic" pitchFamily="34" charset="-128"/>
                      </a:endParaRP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2D8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FFFF"/>
                          </a:solidFill>
                          <a:effectLst/>
                          <a:latin typeface="Arial" pitchFamily="34" charset="0"/>
                          <a:ea typeface="MS PGothic" pitchFamily="34" charset="-128"/>
                        </a:rPr>
                        <a:t>2009</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2D8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FFFF"/>
                          </a:solidFill>
                          <a:effectLst/>
                          <a:latin typeface="Arial" pitchFamily="34" charset="0"/>
                          <a:ea typeface="MS PGothic" pitchFamily="34" charset="-128"/>
                        </a:rPr>
                        <a:t>2007</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2D8A"/>
                    </a:solidFill>
                  </a:tcPr>
                </a:tc>
              </a:tr>
              <a:tr h="295234">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Company Resource Abuse</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23%</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N/A</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r>
              <a:tr h="295234">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Abusive behavior</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22%</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21%</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r>
              <a:tr h="295234">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Lying to employees</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19%</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20%</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r>
              <a:tr h="295234">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Email or internet abuse</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18%</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MS PGothic" pitchFamily="34" charset="-128"/>
                        </a:rPr>
                        <a:t>18%</a:t>
                      </a:r>
                      <a:endParaRPr kumimoji="0" lang="en-US" altLang="zh-CN" sz="1200" b="0" i="0" u="none" strike="noStrike" cap="none" normalizeH="0" baseline="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r>
              <a:tr h="295234">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Conflicts of interest</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16%</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22%</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r>
              <a:tr h="295234">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Discrimination</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14%</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12%</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r>
              <a:tr h="295234">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Lying to stakeholders</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12%</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14%</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r>
              <a:tr h="295234">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Employee benefit violations</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11%</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N/A</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r>
              <a:tr h="295234">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Health or safety violations</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11%</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15%</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r>
              <a:tr h="295234">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Employee privacy breach</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10%</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N/A</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r>
              <a:tr h="292059">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Improper hiring practices</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10%</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10%</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r>
              <a:tr h="295234">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Falsifying time or expenses</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10%</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N/A</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r>
              <a:tr h="295234">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Poor product quality</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9%</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10%</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r>
              <a:tr h="295234">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Stealing</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9%</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MS PGothic" pitchFamily="34" charset="-128"/>
                        </a:rPr>
                        <a:t>12%</a:t>
                      </a:r>
                      <a:endParaRPr kumimoji="0" lang="en-US" altLang="zh-CN" sz="12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r>
              <a:tr h="295234">
                <a:tc gridSpan="3">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900" b="0" i="0" u="none" strike="noStrike" cap="none" normalizeH="0" baseline="0" dirty="0" smtClean="0">
                          <a:ln>
                            <a:noFill/>
                          </a:ln>
                          <a:solidFill>
                            <a:srgbClr val="000000"/>
                          </a:solidFill>
                          <a:effectLst/>
                          <a:latin typeface="Arial" pitchFamily="34" charset="0"/>
                          <a:ea typeface="MS PGothic" pitchFamily="34" charset="-128"/>
                        </a:rPr>
                        <a:t>Source: “2009 National Business Ethics Survey: Ethics in the Recession,” (Washington D.C.: Ethics Resource Center, 2009):p. 32-33.</a:t>
                      </a:r>
                      <a:endParaRPr kumimoji="0" lang="en-US" altLang="zh-CN" sz="900" b="0" i="0" u="none" strike="noStrike" cap="none" normalizeH="0" baseline="0" dirty="0" smtClean="0">
                        <a:ln>
                          <a:noFill/>
                        </a:ln>
                        <a:solidFill>
                          <a:srgbClr val="000000"/>
                        </a:solidFill>
                        <a:effectLst/>
                        <a:latin typeface="Arial" pitchFamily="34" charset="0"/>
                        <a:ea typeface="MS PGothic" pitchFamily="34"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4051086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24000" y="617538"/>
            <a:ext cx="9245600" cy="830262"/>
          </a:xfrm>
        </p:spPr>
        <p:txBody>
          <a:bodyPr/>
          <a:lstStyle/>
          <a:p>
            <a:pPr algn="ctr"/>
            <a:r>
              <a:rPr lang="zh-CN" sz="4000"/>
              <a:t>海洋污染</a:t>
            </a:r>
          </a:p>
        </p:txBody>
      </p:sp>
      <p:sp>
        <p:nvSpPr>
          <p:cNvPr id="19459" name="Rectangle 3"/>
          <p:cNvSpPr>
            <a:spLocks noGrp="1" noChangeArrowheads="1"/>
          </p:cNvSpPr>
          <p:nvPr>
            <p:ph type="body" idx="1"/>
          </p:nvPr>
        </p:nvSpPr>
        <p:spPr>
          <a:xfrm>
            <a:off x="624417" y="2060575"/>
            <a:ext cx="10871200" cy="3581400"/>
          </a:xfrm>
        </p:spPr>
        <p:txBody>
          <a:bodyPr/>
          <a:lstStyle/>
          <a:p>
            <a:pPr algn="just"/>
            <a:r>
              <a:rPr lang="zh-CN" sz="3200"/>
              <a:t>海洋污染是对生活在海洋中或依赖于海洋的任何有机体的重要威胁。</a:t>
            </a:r>
          </a:p>
          <a:p>
            <a:pPr lvl="1" algn="just"/>
            <a:r>
              <a:rPr lang="zh-CN" sz="2800">
                <a:solidFill>
                  <a:srgbClr val="008000"/>
                </a:solidFill>
              </a:rPr>
              <a:t>通过农业径流和排水管道向海洋排放营养物；</a:t>
            </a:r>
          </a:p>
          <a:p>
            <a:pPr lvl="1" algn="just"/>
            <a:r>
              <a:rPr lang="zh-CN" sz="2800">
                <a:solidFill>
                  <a:srgbClr val="008000"/>
                </a:solidFill>
              </a:rPr>
              <a:t>工业和农业向海洋排放有毒化学物质；</a:t>
            </a:r>
          </a:p>
          <a:p>
            <a:pPr lvl="1" algn="just"/>
            <a:r>
              <a:rPr lang="zh-CN" sz="2800">
                <a:solidFill>
                  <a:srgbClr val="008000"/>
                </a:solidFill>
              </a:rPr>
              <a:t>石油运输泄漏以及固体废物排放等。</a:t>
            </a:r>
          </a:p>
          <a:p>
            <a:pPr algn="just"/>
            <a:endParaRPr lang="zh-CN" sz="2800">
              <a:solidFill>
                <a:srgbClr val="008000"/>
              </a:solidFill>
            </a:endParaRPr>
          </a:p>
          <a:p>
            <a:pPr algn="just"/>
            <a:r>
              <a:rPr lang="zh-CN" sz="2800"/>
              <a:t>例：墨西哥漏油事件、大连湾石油事件</a:t>
            </a:r>
          </a:p>
        </p:txBody>
      </p:sp>
    </p:spTree>
    <p:extLst>
      <p:ext uri="{BB962C8B-B14F-4D97-AF65-F5344CB8AC3E}">
        <p14:creationId xmlns:p14="http://schemas.microsoft.com/office/powerpoint/2010/main" val="1500709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点击图片查看下一页">
            <a:hlinkClick r:id="rId2" tooltip="点击图片查看下一页"/>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51" y="836613"/>
            <a:ext cx="11430000"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20483" name="Rectangle 3"/>
          <p:cNvSpPr>
            <a:spLocks noGrp="1" noChangeArrowheads="1"/>
          </p:cNvSpPr>
          <p:nvPr>
            <p:ph type="body" idx="1"/>
          </p:nvPr>
        </p:nvSpPr>
        <p:spPr>
          <a:xfrm>
            <a:off x="527051" y="1341439"/>
            <a:ext cx="11330516" cy="2232025"/>
          </a:xfrm>
          <a:noFill/>
          <a:ln/>
        </p:spPr>
        <p:txBody>
          <a:bodyPr/>
          <a:lstStyle/>
          <a:p>
            <a:r>
              <a:rPr lang="zh-CN" sz="2400">
                <a:solidFill>
                  <a:schemeClr val="bg1"/>
                </a:solidFill>
              </a:rPr>
              <a:t>在美国墨西哥湾</a:t>
            </a:r>
            <a:r>
              <a:rPr lang="zh-CN" sz="2400">
                <a:solidFill>
                  <a:schemeClr val="bg1"/>
                </a:solidFill>
                <a:latin typeface="Times New Roman"/>
              </a:rPr>
              <a:t>“</a:t>
            </a:r>
            <a:r>
              <a:rPr lang="zh-CN" sz="2400">
                <a:solidFill>
                  <a:schemeClr val="bg1"/>
                </a:solidFill>
              </a:rPr>
              <a:t>深水地平线</a:t>
            </a:r>
            <a:r>
              <a:rPr lang="zh-CN" sz="2400">
                <a:solidFill>
                  <a:schemeClr val="bg1"/>
                </a:solidFill>
                <a:latin typeface="Times New Roman"/>
              </a:rPr>
              <a:t>”</a:t>
            </a:r>
            <a:r>
              <a:rPr lang="zh-CN" sz="2400">
                <a:solidFill>
                  <a:schemeClr val="bg1"/>
                </a:solidFill>
              </a:rPr>
              <a:t>钻井平台爆炸造成的原油泄漏事件发生后，每天大约有</a:t>
            </a:r>
            <a:r>
              <a:rPr lang="zh-CN" altLang="zh-CN" sz="2400">
                <a:solidFill>
                  <a:schemeClr val="bg1"/>
                </a:solidFill>
              </a:rPr>
              <a:t>2</a:t>
            </a:r>
            <a:r>
              <a:rPr lang="zh-CN" sz="2400">
                <a:solidFill>
                  <a:schemeClr val="bg1"/>
                </a:solidFill>
              </a:rPr>
              <a:t>万至</a:t>
            </a:r>
            <a:r>
              <a:rPr lang="zh-CN" altLang="zh-CN" sz="2400">
                <a:solidFill>
                  <a:schemeClr val="bg1"/>
                </a:solidFill>
              </a:rPr>
              <a:t>4</a:t>
            </a:r>
            <a:r>
              <a:rPr lang="zh-CN" sz="2400">
                <a:solidFill>
                  <a:schemeClr val="bg1"/>
                </a:solidFill>
              </a:rPr>
              <a:t>万桶原油泄漏到墨西哥湾。</a:t>
            </a:r>
            <a:br>
              <a:rPr lang="zh-CN" sz="2400">
                <a:solidFill>
                  <a:schemeClr val="bg1"/>
                </a:solidFill>
              </a:rPr>
            </a:br>
            <a:r>
              <a:rPr lang="zh-CN" sz="2400">
                <a:solidFill>
                  <a:schemeClr val="bg1"/>
                </a:solidFill>
              </a:rPr>
              <a:t>一场漏油事故，近乎中断了美国开发近海石油的国策；近乎使出事海域的各类生物遭遇灭顶之灾；近乎毁了美国南部海岸的整个渔业及渔民生计。</a:t>
            </a:r>
            <a:r>
              <a:rPr lang="zh-CN" sz="2400"/>
              <a:t> </a:t>
            </a:r>
          </a:p>
          <a:p>
            <a:pPr>
              <a:lnSpc>
                <a:spcPct val="80000"/>
              </a:lnSpc>
            </a:pPr>
            <a:endParaRPr lang="zh-CN" altLang="zh-CN" sz="1600"/>
          </a:p>
        </p:txBody>
      </p:sp>
    </p:spTree>
    <p:extLst>
      <p:ext uri="{BB962C8B-B14F-4D97-AF65-F5344CB8AC3E}">
        <p14:creationId xmlns:p14="http://schemas.microsoft.com/office/powerpoint/2010/main" val="2732597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linds(horizontal)">
                                      <p:cBhvr>
                                        <p:cTn id="7" dur="500"/>
                                        <p:tgtEl>
                                          <p:spTgt spid="20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0483">
                                            <p:txEl>
                                              <p:pRg st="0" end="0"/>
                                            </p:txEl>
                                          </p:spTgt>
                                        </p:tgtEl>
                                        <p:attrNameLst>
                                          <p:attrName>style.visibility</p:attrName>
                                        </p:attrNameLst>
                                      </p:cBhvr>
                                      <p:to>
                                        <p:strVal val="visible"/>
                                      </p:to>
                                    </p:set>
                                    <p:anim calcmode="lin" valueType="num">
                                      <p:cBhvr additive="base">
                                        <p:cTn id="12"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828801" y="685801"/>
            <a:ext cx="8394700" cy="727075"/>
          </a:xfrm>
        </p:spPr>
        <p:txBody>
          <a:bodyPr/>
          <a:lstStyle/>
          <a:p>
            <a:pPr algn="ctr"/>
            <a:r>
              <a:rPr lang="zh-CN" altLang="zh-CN" sz="4000">
                <a:latin typeface="宋体"/>
              </a:rPr>
              <a:t>“</a:t>
            </a:r>
            <a:r>
              <a:rPr lang="zh-CN" sz="4000"/>
              <a:t>绿色屏障</a:t>
            </a:r>
            <a:r>
              <a:rPr lang="zh-CN" sz="4000">
                <a:latin typeface="宋体"/>
              </a:rPr>
              <a:t>”</a:t>
            </a:r>
            <a:r>
              <a:rPr lang="zh-CN" sz="4000"/>
              <a:t>锐减</a:t>
            </a:r>
            <a:r>
              <a:rPr lang="zh-CN"/>
              <a:t> </a:t>
            </a:r>
          </a:p>
        </p:txBody>
      </p:sp>
      <p:sp>
        <p:nvSpPr>
          <p:cNvPr id="21507" name="Rectangle 3"/>
          <p:cNvSpPr>
            <a:spLocks noChangeArrowheads="1"/>
          </p:cNvSpPr>
          <p:nvPr/>
        </p:nvSpPr>
        <p:spPr bwMode="auto">
          <a:xfrm>
            <a:off x="2063751" y="2133600"/>
            <a:ext cx="2688167" cy="647700"/>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b="1"/>
              <a:t>森林覆盖率</a:t>
            </a:r>
          </a:p>
        </p:txBody>
      </p:sp>
      <p:sp>
        <p:nvSpPr>
          <p:cNvPr id="21508" name="Oval 4"/>
          <p:cNvSpPr>
            <a:spLocks noChangeArrowheads="1"/>
          </p:cNvSpPr>
          <p:nvPr/>
        </p:nvSpPr>
        <p:spPr bwMode="auto">
          <a:xfrm>
            <a:off x="2544234" y="3141663"/>
            <a:ext cx="2110317" cy="914400"/>
          </a:xfrm>
          <a:prstGeom prst="ellipse">
            <a:avLst/>
          </a:prstGeom>
          <a:gradFill rotWithShape="1">
            <a:gsLst>
              <a:gs pos="0">
                <a:srgbClr val="99CCFF"/>
              </a:gs>
              <a:gs pos="100000">
                <a:schemeClr val="tx1"/>
              </a:gs>
            </a:gsLst>
            <a:lin ang="5400000" scaled="1"/>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sz="2800" b="1">
                <a:solidFill>
                  <a:srgbClr val="FFFF00"/>
                </a:solidFill>
                <a:ea typeface="楷体_GB2312" charset="-122"/>
              </a:rPr>
              <a:t>中国</a:t>
            </a:r>
          </a:p>
        </p:txBody>
      </p:sp>
      <p:sp>
        <p:nvSpPr>
          <p:cNvPr id="21509" name="Oval 5"/>
          <p:cNvSpPr>
            <a:spLocks noChangeArrowheads="1"/>
          </p:cNvSpPr>
          <p:nvPr/>
        </p:nvSpPr>
        <p:spPr bwMode="auto">
          <a:xfrm>
            <a:off x="2159001" y="5084764"/>
            <a:ext cx="2976033" cy="1081087"/>
          </a:xfrm>
          <a:prstGeom prst="ellipse">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zh-CN" b="1">
                <a:solidFill>
                  <a:srgbClr val="FFFF00"/>
                </a:solidFill>
                <a:latin typeface="Times New Roman" pitchFamily="18" charset="0"/>
                <a:ea typeface="仿宋_GB2312" pitchFamily="1" charset="-122"/>
              </a:rPr>
              <a:t>18.21%</a:t>
            </a:r>
          </a:p>
          <a:p>
            <a:r>
              <a:rPr lang="zh-CN" b="1">
                <a:solidFill>
                  <a:srgbClr val="FFFF00"/>
                </a:solidFill>
                <a:latin typeface="仿宋_GB2312" pitchFamily="1" charset="-122"/>
                <a:ea typeface="仿宋_GB2312" pitchFamily="1" charset="-122"/>
              </a:rPr>
              <a:t>第</a:t>
            </a:r>
            <a:r>
              <a:rPr lang="zh-CN" altLang="zh-CN" b="1">
                <a:solidFill>
                  <a:srgbClr val="FFFF00"/>
                </a:solidFill>
                <a:latin typeface="仿宋_GB2312" pitchFamily="1" charset="-122"/>
                <a:ea typeface="仿宋_GB2312" pitchFamily="1" charset="-122"/>
              </a:rPr>
              <a:t>130</a:t>
            </a:r>
            <a:r>
              <a:rPr lang="zh-CN" b="1">
                <a:solidFill>
                  <a:srgbClr val="FFFF00"/>
                </a:solidFill>
                <a:latin typeface="仿宋_GB2312" pitchFamily="1" charset="-122"/>
                <a:ea typeface="仿宋_GB2312" pitchFamily="1" charset="-122"/>
              </a:rPr>
              <a:t>位</a:t>
            </a:r>
          </a:p>
        </p:txBody>
      </p:sp>
      <p:sp>
        <p:nvSpPr>
          <p:cNvPr id="21510" name="AutoShape 6"/>
          <p:cNvSpPr>
            <a:spLocks noChangeArrowheads="1"/>
          </p:cNvSpPr>
          <p:nvPr/>
        </p:nvSpPr>
        <p:spPr bwMode="auto">
          <a:xfrm>
            <a:off x="3407834" y="4149726"/>
            <a:ext cx="383117" cy="976313"/>
          </a:xfrm>
          <a:prstGeom prst="downArrow">
            <a:avLst>
              <a:gd name="adj1" fmla="val 50000"/>
              <a:gd name="adj2" fmla="val 84945"/>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1" name="Oval 7"/>
          <p:cNvSpPr>
            <a:spLocks noChangeArrowheads="1"/>
          </p:cNvSpPr>
          <p:nvPr/>
        </p:nvSpPr>
        <p:spPr bwMode="auto">
          <a:xfrm>
            <a:off x="7535334" y="3141663"/>
            <a:ext cx="2110317" cy="914400"/>
          </a:xfrm>
          <a:prstGeom prst="ellipse">
            <a:avLst/>
          </a:prstGeom>
          <a:gradFill rotWithShape="1">
            <a:gsLst>
              <a:gs pos="0">
                <a:srgbClr val="99CCFF"/>
              </a:gs>
              <a:gs pos="100000">
                <a:schemeClr val="tx1"/>
              </a:gs>
            </a:gsLst>
            <a:lin ang="5400000" scaled="1"/>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sz="2800" b="1">
                <a:solidFill>
                  <a:srgbClr val="FFFF00"/>
                </a:solidFill>
                <a:ea typeface="楷体_GB2312" charset="-122"/>
              </a:rPr>
              <a:t>日本</a:t>
            </a:r>
          </a:p>
        </p:txBody>
      </p:sp>
      <p:sp>
        <p:nvSpPr>
          <p:cNvPr id="21512" name="AutoShape 8"/>
          <p:cNvSpPr>
            <a:spLocks noChangeArrowheads="1"/>
          </p:cNvSpPr>
          <p:nvPr/>
        </p:nvSpPr>
        <p:spPr bwMode="auto">
          <a:xfrm>
            <a:off x="8401051" y="4081463"/>
            <a:ext cx="383116" cy="976312"/>
          </a:xfrm>
          <a:prstGeom prst="downArrow">
            <a:avLst>
              <a:gd name="adj1" fmla="val 50000"/>
              <a:gd name="adj2" fmla="val 84945"/>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3" name="Oval 9"/>
          <p:cNvSpPr>
            <a:spLocks noChangeArrowheads="1"/>
          </p:cNvSpPr>
          <p:nvPr/>
        </p:nvSpPr>
        <p:spPr bwMode="auto">
          <a:xfrm>
            <a:off x="7247468" y="5084764"/>
            <a:ext cx="2976033" cy="1081087"/>
          </a:xfrm>
          <a:prstGeom prst="ellipse">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zh-CN" b="1">
                <a:solidFill>
                  <a:srgbClr val="FFFF00"/>
                </a:solidFill>
                <a:latin typeface="Times New Roman" pitchFamily="18" charset="0"/>
                <a:ea typeface="仿宋_GB2312" pitchFamily="1" charset="-122"/>
              </a:rPr>
              <a:t>64%</a:t>
            </a:r>
          </a:p>
          <a:p>
            <a:r>
              <a:rPr lang="zh-CN" b="1">
                <a:solidFill>
                  <a:srgbClr val="FFFF00"/>
                </a:solidFill>
                <a:latin typeface="仿宋_GB2312" pitchFamily="1" charset="-122"/>
                <a:ea typeface="仿宋_GB2312" pitchFamily="1" charset="-122"/>
              </a:rPr>
              <a:t>第</a:t>
            </a:r>
            <a:r>
              <a:rPr lang="zh-CN" altLang="zh-CN" b="1">
                <a:solidFill>
                  <a:srgbClr val="FFFF00"/>
                </a:solidFill>
                <a:latin typeface="仿宋_GB2312" pitchFamily="1" charset="-122"/>
                <a:ea typeface="仿宋_GB2312" pitchFamily="1" charset="-122"/>
              </a:rPr>
              <a:t>1</a:t>
            </a:r>
            <a:r>
              <a:rPr lang="zh-CN" b="1">
                <a:solidFill>
                  <a:srgbClr val="FFFF00"/>
                </a:solidFill>
                <a:latin typeface="仿宋_GB2312" pitchFamily="1" charset="-122"/>
                <a:ea typeface="仿宋_GB2312" pitchFamily="1" charset="-122"/>
              </a:rPr>
              <a:t>位</a:t>
            </a:r>
          </a:p>
        </p:txBody>
      </p:sp>
      <p:sp>
        <p:nvSpPr>
          <p:cNvPr id="21514" name="Rectangle 10"/>
          <p:cNvSpPr>
            <a:spLocks noChangeArrowheads="1"/>
          </p:cNvSpPr>
          <p:nvPr/>
        </p:nvSpPr>
        <p:spPr bwMode="auto">
          <a:xfrm>
            <a:off x="5615518" y="2133600"/>
            <a:ext cx="5761567" cy="647700"/>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sz="2000" b="1"/>
              <a:t>森林每年以</a:t>
            </a:r>
            <a:r>
              <a:rPr lang="zh-CN" altLang="zh-CN" sz="2000" b="1"/>
              <a:t>4000</a:t>
            </a:r>
            <a:r>
              <a:rPr lang="zh-CN" sz="2000" b="1"/>
              <a:t>平方公里的速度消失</a:t>
            </a:r>
          </a:p>
        </p:txBody>
      </p:sp>
      <p:sp>
        <p:nvSpPr>
          <p:cNvPr id="21515" name="AutoShape 11"/>
          <p:cNvSpPr>
            <a:spLocks noChangeArrowheads="1"/>
          </p:cNvSpPr>
          <p:nvPr/>
        </p:nvSpPr>
        <p:spPr bwMode="auto">
          <a:xfrm>
            <a:off x="4751918" y="2349501"/>
            <a:ext cx="768349" cy="288925"/>
          </a:xfrm>
          <a:prstGeom prst="rightArrow">
            <a:avLst>
              <a:gd name="adj1" fmla="val 50000"/>
              <a:gd name="adj2" fmla="val 49863"/>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6" name="AutoShape 12"/>
          <p:cNvSpPr>
            <a:spLocks noChangeArrowheads="1"/>
          </p:cNvSpPr>
          <p:nvPr/>
        </p:nvSpPr>
        <p:spPr bwMode="auto">
          <a:xfrm>
            <a:off x="3888317" y="2276475"/>
            <a:ext cx="5088467" cy="4032250"/>
          </a:xfrm>
          <a:prstGeom prst="irregularSeal1">
            <a:avLst/>
          </a:prstGeom>
          <a:solidFill>
            <a:srgbClr val="99CC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sz="2000" b="1"/>
              <a:t>自然因素</a:t>
            </a:r>
          </a:p>
          <a:p>
            <a:pPr algn="l">
              <a:buFontTx/>
              <a:buChar char="•"/>
            </a:pPr>
            <a:r>
              <a:rPr lang="zh-CN" sz="1600"/>
              <a:t>干旱、地表沉积物</a:t>
            </a:r>
          </a:p>
          <a:p>
            <a:pPr algn="l">
              <a:buFontTx/>
              <a:buChar char="•"/>
            </a:pPr>
            <a:r>
              <a:rPr lang="zh-CN" sz="1600"/>
              <a:t>大风吹杨</a:t>
            </a:r>
          </a:p>
          <a:p>
            <a:pPr algn="l"/>
            <a:r>
              <a:rPr lang="zh-CN" sz="2000" b="1"/>
              <a:t>人为因素</a:t>
            </a:r>
          </a:p>
          <a:p>
            <a:pPr algn="l">
              <a:buFontTx/>
              <a:buChar char="•"/>
            </a:pPr>
            <a:r>
              <a:rPr lang="zh-CN" sz="1600"/>
              <a:t>过度垦殖、砍伐、</a:t>
            </a:r>
          </a:p>
          <a:p>
            <a:pPr algn="l">
              <a:buFontTx/>
              <a:buChar char="•"/>
            </a:pPr>
            <a:r>
              <a:rPr lang="zh-CN" sz="1600"/>
              <a:t>不合理利用水资源</a:t>
            </a:r>
          </a:p>
        </p:txBody>
      </p:sp>
    </p:spTree>
    <p:extLst>
      <p:ext uri="{BB962C8B-B14F-4D97-AF65-F5344CB8AC3E}">
        <p14:creationId xmlns:p14="http://schemas.microsoft.com/office/powerpoint/2010/main" val="4252257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blinds(horizontal)">
                                      <p:cBhvr>
                                        <p:cTn id="7" dur="500"/>
                                        <p:tgtEl>
                                          <p:spTgt spid="21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1515"/>
                                        </p:tgtEl>
                                        <p:attrNameLst>
                                          <p:attrName>style.visibility</p:attrName>
                                        </p:attrNameLst>
                                      </p:cBhvr>
                                      <p:to>
                                        <p:strVal val="visible"/>
                                      </p:to>
                                    </p:set>
                                    <p:anim calcmode="lin" valueType="num">
                                      <p:cBhvr additive="base">
                                        <p:cTn id="12" dur="500" fill="hold"/>
                                        <p:tgtEl>
                                          <p:spTgt spid="21515"/>
                                        </p:tgtEl>
                                        <p:attrNameLst>
                                          <p:attrName>ppt_x</p:attrName>
                                        </p:attrNameLst>
                                      </p:cBhvr>
                                      <p:tavLst>
                                        <p:tav tm="0">
                                          <p:val>
                                            <p:strVal val="#ppt_x"/>
                                          </p:val>
                                        </p:tav>
                                        <p:tav tm="100000">
                                          <p:val>
                                            <p:strVal val="#ppt_x"/>
                                          </p:val>
                                        </p:tav>
                                      </p:tavLst>
                                    </p:anim>
                                    <p:anim calcmode="lin" valueType="num">
                                      <p:cBhvr additive="base">
                                        <p:cTn id="13" dur="500" fill="hold"/>
                                        <p:tgtEl>
                                          <p:spTgt spid="2151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1514"/>
                                        </p:tgtEl>
                                        <p:attrNameLst>
                                          <p:attrName>style.visibility</p:attrName>
                                        </p:attrNameLst>
                                      </p:cBhvr>
                                      <p:to>
                                        <p:strVal val="visible"/>
                                      </p:to>
                                    </p:set>
                                    <p:animEffect transition="in" filter="blinds(horizontal)">
                                      <p:cBhvr>
                                        <p:cTn id="18" dur="500"/>
                                        <p:tgtEl>
                                          <p:spTgt spid="215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1508"/>
                                        </p:tgtEl>
                                        <p:attrNameLst>
                                          <p:attrName>style.visibility</p:attrName>
                                        </p:attrNameLst>
                                      </p:cBhvr>
                                      <p:to>
                                        <p:strVal val="visible"/>
                                      </p:to>
                                    </p:set>
                                    <p:animEffect transition="in" filter="box(in)">
                                      <p:cBhvr>
                                        <p:cTn id="23" dur="500"/>
                                        <p:tgtEl>
                                          <p:spTgt spid="2150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1511"/>
                                        </p:tgtEl>
                                        <p:attrNameLst>
                                          <p:attrName>style.visibility</p:attrName>
                                        </p:attrNameLst>
                                      </p:cBhvr>
                                      <p:to>
                                        <p:strVal val="visible"/>
                                      </p:to>
                                    </p:set>
                                    <p:animEffect transition="in" filter="box(in)">
                                      <p:cBhvr>
                                        <p:cTn id="28" dur="500"/>
                                        <p:tgtEl>
                                          <p:spTgt spid="215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1510"/>
                                        </p:tgtEl>
                                        <p:attrNameLst>
                                          <p:attrName>style.visibility</p:attrName>
                                        </p:attrNameLst>
                                      </p:cBhvr>
                                      <p:to>
                                        <p:strVal val="visible"/>
                                      </p:to>
                                    </p:set>
                                    <p:anim calcmode="lin" valueType="num">
                                      <p:cBhvr additive="base">
                                        <p:cTn id="33" dur="500" fill="hold"/>
                                        <p:tgtEl>
                                          <p:spTgt spid="21510"/>
                                        </p:tgtEl>
                                        <p:attrNameLst>
                                          <p:attrName>ppt_x</p:attrName>
                                        </p:attrNameLst>
                                      </p:cBhvr>
                                      <p:tavLst>
                                        <p:tav tm="0">
                                          <p:val>
                                            <p:strVal val="#ppt_x"/>
                                          </p:val>
                                        </p:tav>
                                        <p:tav tm="100000">
                                          <p:val>
                                            <p:strVal val="#ppt_x"/>
                                          </p:val>
                                        </p:tav>
                                      </p:tavLst>
                                    </p:anim>
                                    <p:anim calcmode="lin" valueType="num">
                                      <p:cBhvr additive="base">
                                        <p:cTn id="34" dur="500" fill="hold"/>
                                        <p:tgtEl>
                                          <p:spTgt spid="21510"/>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21509"/>
                                        </p:tgtEl>
                                        <p:attrNameLst>
                                          <p:attrName>style.visibility</p:attrName>
                                        </p:attrNameLst>
                                      </p:cBhvr>
                                      <p:to>
                                        <p:strVal val="visible"/>
                                      </p:to>
                                    </p:set>
                                    <p:animEffect transition="in" filter="box(in)">
                                      <p:cBhvr>
                                        <p:cTn id="39" dur="500"/>
                                        <p:tgtEl>
                                          <p:spTgt spid="2150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1512"/>
                                        </p:tgtEl>
                                        <p:attrNameLst>
                                          <p:attrName>style.visibility</p:attrName>
                                        </p:attrNameLst>
                                      </p:cBhvr>
                                      <p:to>
                                        <p:strVal val="visible"/>
                                      </p:to>
                                    </p:set>
                                    <p:anim calcmode="lin" valueType="num">
                                      <p:cBhvr additive="base">
                                        <p:cTn id="44" dur="500" fill="hold"/>
                                        <p:tgtEl>
                                          <p:spTgt spid="21512"/>
                                        </p:tgtEl>
                                        <p:attrNameLst>
                                          <p:attrName>ppt_x</p:attrName>
                                        </p:attrNameLst>
                                      </p:cBhvr>
                                      <p:tavLst>
                                        <p:tav tm="0">
                                          <p:val>
                                            <p:strVal val="#ppt_x"/>
                                          </p:val>
                                        </p:tav>
                                        <p:tav tm="100000">
                                          <p:val>
                                            <p:strVal val="#ppt_x"/>
                                          </p:val>
                                        </p:tav>
                                      </p:tavLst>
                                    </p:anim>
                                    <p:anim calcmode="lin" valueType="num">
                                      <p:cBhvr additive="base">
                                        <p:cTn id="45" dur="500" fill="hold"/>
                                        <p:tgtEl>
                                          <p:spTgt spid="21512"/>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21513"/>
                                        </p:tgtEl>
                                        <p:attrNameLst>
                                          <p:attrName>style.visibility</p:attrName>
                                        </p:attrNameLst>
                                      </p:cBhvr>
                                      <p:to>
                                        <p:strVal val="visible"/>
                                      </p:to>
                                    </p:set>
                                    <p:animEffect transition="in" filter="box(in)">
                                      <p:cBhvr>
                                        <p:cTn id="50" dur="500"/>
                                        <p:tgtEl>
                                          <p:spTgt spid="2151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1516"/>
                                        </p:tgtEl>
                                        <p:attrNameLst>
                                          <p:attrName>style.visibility</p:attrName>
                                        </p:attrNameLst>
                                      </p:cBhvr>
                                      <p:to>
                                        <p:strVal val="visible"/>
                                      </p:to>
                                    </p:set>
                                    <p:animEffect transition="in" filter="blinds(horizontal)">
                                      <p:cBhvr>
                                        <p:cTn id="55"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autoUpdateAnimBg="0"/>
      <p:bldP spid="21508" grpId="0" animBg="1" autoUpdateAnimBg="0"/>
      <p:bldP spid="21509" grpId="0" animBg="1" autoUpdateAnimBg="0"/>
      <p:bldP spid="21510" grpId="0" animBg="1"/>
      <p:bldP spid="21511" grpId="0" animBg="1" autoUpdateAnimBg="0"/>
      <p:bldP spid="21512" grpId="0" animBg="1"/>
      <p:bldP spid="21513" grpId="0" animBg="1" autoUpdateAnimBg="0"/>
      <p:bldP spid="21514" grpId="0" animBg="1" autoUpdateAnimBg="0"/>
      <p:bldP spid="21515" grpId="0" animBg="1"/>
      <p:bldP spid="21516"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133600" y="617538"/>
            <a:ext cx="8026400" cy="830262"/>
          </a:xfrm>
        </p:spPr>
        <p:txBody>
          <a:bodyPr/>
          <a:lstStyle/>
          <a:p>
            <a:pPr algn="ctr"/>
            <a:r>
              <a:rPr lang="zh-CN" altLang="zh-CN" sz="4000">
                <a:latin typeface="宋体"/>
              </a:rPr>
              <a:t>“</a:t>
            </a:r>
            <a:r>
              <a:rPr lang="zh-CN" sz="4000"/>
              <a:t>三废</a:t>
            </a:r>
            <a:r>
              <a:rPr lang="zh-CN" sz="4000">
                <a:latin typeface="宋体"/>
              </a:rPr>
              <a:t>”</a:t>
            </a:r>
            <a:r>
              <a:rPr lang="zh-CN" sz="4000"/>
              <a:t>问题</a:t>
            </a:r>
            <a:r>
              <a:rPr lang="zh-CN"/>
              <a:t> </a:t>
            </a:r>
          </a:p>
        </p:txBody>
      </p:sp>
      <p:sp>
        <p:nvSpPr>
          <p:cNvPr id="22531" name="Rectangle 3"/>
          <p:cNvSpPr>
            <a:spLocks noGrp="1" noChangeArrowheads="1"/>
          </p:cNvSpPr>
          <p:nvPr>
            <p:ph type="body" idx="1"/>
          </p:nvPr>
        </p:nvSpPr>
        <p:spPr>
          <a:xfrm>
            <a:off x="912285" y="2060575"/>
            <a:ext cx="10739967" cy="647700"/>
          </a:xfrm>
        </p:spPr>
        <p:txBody>
          <a:bodyPr/>
          <a:lstStyle/>
          <a:p>
            <a:pPr>
              <a:buFont typeface="Wingdings" pitchFamily="2" charset="2"/>
              <a:buNone/>
            </a:pPr>
            <a:r>
              <a:rPr lang="zh-CN" altLang="zh-CN" sz="3200"/>
              <a:t>   </a:t>
            </a:r>
            <a:r>
              <a:rPr lang="zh-CN" sz="3200"/>
              <a:t>各种工业企业所排放的有害物质。</a:t>
            </a:r>
          </a:p>
        </p:txBody>
      </p:sp>
      <p:grpSp>
        <p:nvGrpSpPr>
          <p:cNvPr id="22532" name="Group 4"/>
          <p:cNvGrpSpPr>
            <a:grpSpLocks/>
          </p:cNvGrpSpPr>
          <p:nvPr/>
        </p:nvGrpSpPr>
        <p:grpSpPr bwMode="auto">
          <a:xfrm>
            <a:off x="3230398" y="2805113"/>
            <a:ext cx="5648654" cy="3670300"/>
            <a:chOff x="172" y="0"/>
            <a:chExt cx="3322" cy="2733"/>
          </a:xfrm>
        </p:grpSpPr>
        <p:sp>
          <p:nvSpPr>
            <p:cNvPr id="22533" name="未知"/>
            <p:cNvSpPr>
              <a:spLocks/>
            </p:cNvSpPr>
            <p:nvPr/>
          </p:nvSpPr>
          <p:spPr bwMode="auto">
            <a:xfrm>
              <a:off x="652" y="1095"/>
              <a:ext cx="912" cy="1231"/>
            </a:xfrm>
            <a:custGeom>
              <a:avLst/>
              <a:gdLst>
                <a:gd name="T0" fmla="*/ 1233 w 1233"/>
                <a:gd name="T1" fmla="*/ 343 h 1764"/>
                <a:gd name="T2" fmla="*/ 413 w 1233"/>
                <a:gd name="T3" fmla="*/ 1764 h 1764"/>
                <a:gd name="T4" fmla="*/ 0 w 1233"/>
                <a:gd name="T5" fmla="*/ 1226 h 1764"/>
                <a:gd name="T6" fmla="*/ 6 w 1233"/>
                <a:gd name="T7" fmla="*/ 1098 h 1764"/>
                <a:gd name="T8" fmla="*/ 638 w 1233"/>
                <a:gd name="T9" fmla="*/ 0 h 1764"/>
                <a:gd name="T10" fmla="*/ 1233 w 1233"/>
                <a:gd name="T11" fmla="*/ 343 h 1764"/>
                <a:gd name="T12" fmla="*/ 1233 w 1233"/>
                <a:gd name="T13" fmla="*/ 343 h 1764"/>
              </a:gdLst>
              <a:ahLst/>
              <a:cxnLst>
                <a:cxn ang="0">
                  <a:pos x="T0" y="T1"/>
                </a:cxn>
                <a:cxn ang="0">
                  <a:pos x="T2" y="T3"/>
                </a:cxn>
                <a:cxn ang="0">
                  <a:pos x="T4" y="T5"/>
                </a:cxn>
                <a:cxn ang="0">
                  <a:pos x="T6" y="T7"/>
                </a:cxn>
                <a:cxn ang="0">
                  <a:pos x="T8" y="T9"/>
                </a:cxn>
                <a:cxn ang="0">
                  <a:pos x="T10" y="T11"/>
                </a:cxn>
                <a:cxn ang="0">
                  <a:pos x="T12" y="T13"/>
                </a:cxn>
              </a:cxnLst>
              <a:rect l="0" t="0" r="r" b="b"/>
              <a:pathLst>
                <a:path w="1233" h="1764">
                  <a:moveTo>
                    <a:pt x="1233" y="343"/>
                  </a:moveTo>
                  <a:lnTo>
                    <a:pt x="413" y="1764"/>
                  </a:lnTo>
                  <a:lnTo>
                    <a:pt x="0" y="1226"/>
                  </a:lnTo>
                  <a:lnTo>
                    <a:pt x="6" y="1098"/>
                  </a:lnTo>
                  <a:lnTo>
                    <a:pt x="638" y="0"/>
                  </a:lnTo>
                  <a:lnTo>
                    <a:pt x="1233" y="343"/>
                  </a:lnTo>
                  <a:lnTo>
                    <a:pt x="1233" y="343"/>
                  </a:lnTo>
                  <a:close/>
                </a:path>
              </a:pathLst>
            </a:custGeom>
            <a:gradFill rotWithShape="1">
              <a:gsLst>
                <a:gs pos="0">
                  <a:schemeClr val="accent1"/>
                </a:gs>
                <a:gs pos="100000">
                  <a:schemeClr val="accent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34" name="未知"/>
            <p:cNvSpPr>
              <a:spLocks/>
            </p:cNvSpPr>
            <p:nvPr/>
          </p:nvSpPr>
          <p:spPr bwMode="auto">
            <a:xfrm rot="7200000">
              <a:off x="1717" y="413"/>
              <a:ext cx="860" cy="1305"/>
            </a:xfrm>
            <a:custGeom>
              <a:avLst/>
              <a:gdLst>
                <a:gd name="T0" fmla="*/ 1233 w 1233"/>
                <a:gd name="T1" fmla="*/ 343 h 1764"/>
                <a:gd name="T2" fmla="*/ 413 w 1233"/>
                <a:gd name="T3" fmla="*/ 1764 h 1764"/>
                <a:gd name="T4" fmla="*/ 0 w 1233"/>
                <a:gd name="T5" fmla="*/ 1226 h 1764"/>
                <a:gd name="T6" fmla="*/ 6 w 1233"/>
                <a:gd name="T7" fmla="*/ 1098 h 1764"/>
                <a:gd name="T8" fmla="*/ 638 w 1233"/>
                <a:gd name="T9" fmla="*/ 0 h 1764"/>
                <a:gd name="T10" fmla="*/ 1233 w 1233"/>
                <a:gd name="T11" fmla="*/ 343 h 1764"/>
                <a:gd name="T12" fmla="*/ 1233 w 1233"/>
                <a:gd name="T13" fmla="*/ 343 h 1764"/>
              </a:gdLst>
              <a:ahLst/>
              <a:cxnLst>
                <a:cxn ang="0">
                  <a:pos x="T0" y="T1"/>
                </a:cxn>
                <a:cxn ang="0">
                  <a:pos x="T2" y="T3"/>
                </a:cxn>
                <a:cxn ang="0">
                  <a:pos x="T4" y="T5"/>
                </a:cxn>
                <a:cxn ang="0">
                  <a:pos x="T6" y="T7"/>
                </a:cxn>
                <a:cxn ang="0">
                  <a:pos x="T8" y="T9"/>
                </a:cxn>
                <a:cxn ang="0">
                  <a:pos x="T10" y="T11"/>
                </a:cxn>
                <a:cxn ang="0">
                  <a:pos x="T12" y="T13"/>
                </a:cxn>
              </a:cxnLst>
              <a:rect l="0" t="0" r="r" b="b"/>
              <a:pathLst>
                <a:path w="1233" h="1764">
                  <a:moveTo>
                    <a:pt x="1233" y="343"/>
                  </a:moveTo>
                  <a:lnTo>
                    <a:pt x="413" y="1764"/>
                  </a:lnTo>
                  <a:lnTo>
                    <a:pt x="0" y="1226"/>
                  </a:lnTo>
                  <a:lnTo>
                    <a:pt x="6" y="1098"/>
                  </a:lnTo>
                  <a:lnTo>
                    <a:pt x="638" y="0"/>
                  </a:lnTo>
                  <a:lnTo>
                    <a:pt x="1233" y="343"/>
                  </a:lnTo>
                  <a:lnTo>
                    <a:pt x="1233" y="343"/>
                  </a:lnTo>
                  <a:close/>
                </a:path>
              </a:pathLst>
            </a:custGeom>
            <a:gradFill rotWithShape="1">
              <a:gsLst>
                <a:gs pos="0">
                  <a:schemeClr val="accent2"/>
                </a:gs>
                <a:gs pos="100000">
                  <a:schemeClr val="accent2">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535" name="Group 7"/>
            <p:cNvGrpSpPr>
              <a:grpSpLocks/>
            </p:cNvGrpSpPr>
            <p:nvPr/>
          </p:nvGrpSpPr>
          <p:grpSpPr bwMode="auto">
            <a:xfrm>
              <a:off x="704" y="406"/>
              <a:ext cx="1480" cy="1302"/>
              <a:chOff x="0" y="0"/>
              <a:chExt cx="1480" cy="1302"/>
            </a:xfrm>
          </p:grpSpPr>
          <p:sp>
            <p:nvSpPr>
              <p:cNvPr id="22536" name="AutoShape 8"/>
              <p:cNvSpPr>
                <a:spLocks noChangeArrowheads="1"/>
              </p:cNvSpPr>
              <p:nvPr/>
            </p:nvSpPr>
            <p:spPr bwMode="auto">
              <a:xfrm rot="12600000">
                <a:off x="0" y="922"/>
                <a:ext cx="908" cy="380"/>
              </a:xfrm>
              <a:prstGeom prst="triangle">
                <a:avLst>
                  <a:gd name="adj" fmla="val 50000"/>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2537" name="未知"/>
              <p:cNvSpPr>
                <a:spLocks/>
              </p:cNvSpPr>
              <p:nvPr/>
            </p:nvSpPr>
            <p:spPr bwMode="auto">
              <a:xfrm rot="7200000">
                <a:off x="249" y="421"/>
                <a:ext cx="948" cy="508"/>
              </a:xfrm>
              <a:custGeom>
                <a:avLst/>
                <a:gdLst>
                  <a:gd name="T0" fmla="*/ 750 w 750"/>
                  <a:gd name="T1" fmla="*/ 0 h 378"/>
                  <a:gd name="T2" fmla="*/ 0 w 750"/>
                  <a:gd name="T3" fmla="*/ 0 h 378"/>
                  <a:gd name="T4" fmla="*/ 2 w 750"/>
                  <a:gd name="T5" fmla="*/ 194 h 378"/>
                  <a:gd name="T6" fmla="*/ 28 w 750"/>
                  <a:gd name="T7" fmla="*/ 378 h 378"/>
                  <a:gd name="T8" fmla="*/ 750 w 750"/>
                  <a:gd name="T9" fmla="*/ 378 h 378"/>
                  <a:gd name="T10" fmla="*/ 750 w 750"/>
                  <a:gd name="T11" fmla="*/ 0 h 378"/>
                  <a:gd name="T12" fmla="*/ 750 w 750"/>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0" h="378">
                    <a:moveTo>
                      <a:pt x="750" y="0"/>
                    </a:moveTo>
                    <a:lnTo>
                      <a:pt x="0" y="0"/>
                    </a:lnTo>
                    <a:lnTo>
                      <a:pt x="2" y="194"/>
                    </a:lnTo>
                    <a:lnTo>
                      <a:pt x="28" y="378"/>
                    </a:lnTo>
                    <a:lnTo>
                      <a:pt x="750" y="378"/>
                    </a:lnTo>
                    <a:lnTo>
                      <a:pt x="750" y="0"/>
                    </a:lnTo>
                    <a:lnTo>
                      <a:pt x="75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38" name="未知"/>
              <p:cNvSpPr>
                <a:spLocks/>
              </p:cNvSpPr>
              <p:nvPr/>
            </p:nvSpPr>
            <p:spPr bwMode="auto">
              <a:xfrm rot="7200000">
                <a:off x="925" y="-163"/>
                <a:ext cx="392" cy="718"/>
              </a:xfrm>
              <a:custGeom>
                <a:avLst/>
                <a:gdLst>
                  <a:gd name="T0" fmla="*/ 495 w 495"/>
                  <a:gd name="T1" fmla="*/ 285 h 971"/>
                  <a:gd name="T2" fmla="*/ 495 w 495"/>
                  <a:gd name="T3" fmla="*/ 971 h 971"/>
                  <a:gd name="T4" fmla="*/ 462 w 495"/>
                  <a:gd name="T5" fmla="*/ 964 h 971"/>
                  <a:gd name="T6" fmla="*/ 430 w 495"/>
                  <a:gd name="T7" fmla="*/ 953 h 971"/>
                  <a:gd name="T8" fmla="*/ 401 w 495"/>
                  <a:gd name="T9" fmla="*/ 931 h 971"/>
                  <a:gd name="T10" fmla="*/ 372 w 495"/>
                  <a:gd name="T11" fmla="*/ 898 h 971"/>
                  <a:gd name="T12" fmla="*/ 339 w 495"/>
                  <a:gd name="T13" fmla="*/ 855 h 971"/>
                  <a:gd name="T14" fmla="*/ 306 w 495"/>
                  <a:gd name="T15" fmla="*/ 801 h 971"/>
                  <a:gd name="T16" fmla="*/ 270 w 495"/>
                  <a:gd name="T17" fmla="*/ 732 h 971"/>
                  <a:gd name="T18" fmla="*/ 227 w 495"/>
                  <a:gd name="T19" fmla="*/ 648 h 971"/>
                  <a:gd name="T20" fmla="*/ 183 w 495"/>
                  <a:gd name="T21" fmla="*/ 554 h 971"/>
                  <a:gd name="T22" fmla="*/ 129 w 495"/>
                  <a:gd name="T23" fmla="*/ 438 h 971"/>
                  <a:gd name="T24" fmla="*/ 96 w 495"/>
                  <a:gd name="T25" fmla="*/ 369 h 971"/>
                  <a:gd name="T26" fmla="*/ 29 w 495"/>
                  <a:gd name="T27" fmla="*/ 211 h 971"/>
                  <a:gd name="T28" fmla="*/ 2 w 495"/>
                  <a:gd name="T29" fmla="*/ 127 h 971"/>
                  <a:gd name="T30" fmla="*/ 0 w 495"/>
                  <a:gd name="T31" fmla="*/ 60 h 971"/>
                  <a:gd name="T32" fmla="*/ 15 w 495"/>
                  <a:gd name="T33" fmla="*/ 0 h 971"/>
                  <a:gd name="T34" fmla="*/ 15 w 495"/>
                  <a:gd name="T35" fmla="*/ 43 h 971"/>
                  <a:gd name="T36" fmla="*/ 15 w 495"/>
                  <a:gd name="T37" fmla="*/ 72 h 971"/>
                  <a:gd name="T38" fmla="*/ 15 w 495"/>
                  <a:gd name="T39" fmla="*/ 99 h 971"/>
                  <a:gd name="T40" fmla="*/ 18 w 495"/>
                  <a:gd name="T41" fmla="*/ 126 h 971"/>
                  <a:gd name="T42" fmla="*/ 29 w 495"/>
                  <a:gd name="T43" fmla="*/ 162 h 971"/>
                  <a:gd name="T44" fmla="*/ 53 w 495"/>
                  <a:gd name="T45" fmla="*/ 198 h 971"/>
                  <a:gd name="T46" fmla="*/ 85 w 495"/>
                  <a:gd name="T47" fmla="*/ 231 h 971"/>
                  <a:gd name="T48" fmla="*/ 125 w 495"/>
                  <a:gd name="T49" fmla="*/ 260 h 971"/>
                  <a:gd name="T50" fmla="*/ 180 w 495"/>
                  <a:gd name="T51" fmla="*/ 278 h 971"/>
                  <a:gd name="T52" fmla="*/ 245 w 495"/>
                  <a:gd name="T53" fmla="*/ 282 h 971"/>
                  <a:gd name="T54" fmla="*/ 495 w 495"/>
                  <a:gd name="T55" fmla="*/ 285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5" h="971">
                    <a:moveTo>
                      <a:pt x="495" y="285"/>
                    </a:moveTo>
                    <a:lnTo>
                      <a:pt x="495" y="971"/>
                    </a:lnTo>
                    <a:lnTo>
                      <a:pt x="462" y="964"/>
                    </a:lnTo>
                    <a:lnTo>
                      <a:pt x="430" y="953"/>
                    </a:lnTo>
                    <a:lnTo>
                      <a:pt x="401" y="931"/>
                    </a:lnTo>
                    <a:lnTo>
                      <a:pt x="372" y="898"/>
                    </a:lnTo>
                    <a:lnTo>
                      <a:pt x="339" y="855"/>
                    </a:lnTo>
                    <a:lnTo>
                      <a:pt x="306" y="801"/>
                    </a:lnTo>
                    <a:lnTo>
                      <a:pt x="270" y="732"/>
                    </a:lnTo>
                    <a:lnTo>
                      <a:pt x="227" y="648"/>
                    </a:lnTo>
                    <a:lnTo>
                      <a:pt x="183" y="554"/>
                    </a:lnTo>
                    <a:lnTo>
                      <a:pt x="129" y="438"/>
                    </a:lnTo>
                    <a:lnTo>
                      <a:pt x="96" y="369"/>
                    </a:lnTo>
                    <a:lnTo>
                      <a:pt x="29" y="211"/>
                    </a:lnTo>
                    <a:lnTo>
                      <a:pt x="2" y="127"/>
                    </a:lnTo>
                    <a:lnTo>
                      <a:pt x="0" y="60"/>
                    </a:lnTo>
                    <a:lnTo>
                      <a:pt x="15" y="0"/>
                    </a:lnTo>
                    <a:lnTo>
                      <a:pt x="15" y="43"/>
                    </a:lnTo>
                    <a:lnTo>
                      <a:pt x="15" y="72"/>
                    </a:lnTo>
                    <a:lnTo>
                      <a:pt x="15" y="99"/>
                    </a:lnTo>
                    <a:lnTo>
                      <a:pt x="18" y="126"/>
                    </a:lnTo>
                    <a:lnTo>
                      <a:pt x="29" y="162"/>
                    </a:lnTo>
                    <a:lnTo>
                      <a:pt x="53" y="198"/>
                    </a:lnTo>
                    <a:lnTo>
                      <a:pt x="85" y="231"/>
                    </a:lnTo>
                    <a:lnTo>
                      <a:pt x="125" y="260"/>
                    </a:lnTo>
                    <a:lnTo>
                      <a:pt x="180" y="278"/>
                    </a:lnTo>
                    <a:lnTo>
                      <a:pt x="245" y="282"/>
                    </a:lnTo>
                    <a:lnTo>
                      <a:pt x="495" y="28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2539" name="未知"/>
            <p:cNvSpPr>
              <a:spLocks/>
            </p:cNvSpPr>
            <p:nvPr/>
          </p:nvSpPr>
          <p:spPr bwMode="auto">
            <a:xfrm rot="14400000">
              <a:off x="1789" y="1581"/>
              <a:ext cx="860" cy="1305"/>
            </a:xfrm>
            <a:custGeom>
              <a:avLst/>
              <a:gdLst>
                <a:gd name="T0" fmla="*/ 1233 w 1233"/>
                <a:gd name="T1" fmla="*/ 343 h 1764"/>
                <a:gd name="T2" fmla="*/ 413 w 1233"/>
                <a:gd name="T3" fmla="*/ 1764 h 1764"/>
                <a:gd name="T4" fmla="*/ 0 w 1233"/>
                <a:gd name="T5" fmla="*/ 1226 h 1764"/>
                <a:gd name="T6" fmla="*/ 6 w 1233"/>
                <a:gd name="T7" fmla="*/ 1098 h 1764"/>
                <a:gd name="T8" fmla="*/ 638 w 1233"/>
                <a:gd name="T9" fmla="*/ 0 h 1764"/>
                <a:gd name="T10" fmla="*/ 1233 w 1233"/>
                <a:gd name="T11" fmla="*/ 343 h 1764"/>
                <a:gd name="T12" fmla="*/ 1233 w 1233"/>
                <a:gd name="T13" fmla="*/ 343 h 1764"/>
              </a:gdLst>
              <a:ahLst/>
              <a:cxnLst>
                <a:cxn ang="0">
                  <a:pos x="T0" y="T1"/>
                </a:cxn>
                <a:cxn ang="0">
                  <a:pos x="T2" y="T3"/>
                </a:cxn>
                <a:cxn ang="0">
                  <a:pos x="T4" y="T5"/>
                </a:cxn>
                <a:cxn ang="0">
                  <a:pos x="T6" y="T7"/>
                </a:cxn>
                <a:cxn ang="0">
                  <a:pos x="T8" y="T9"/>
                </a:cxn>
                <a:cxn ang="0">
                  <a:pos x="T10" y="T11"/>
                </a:cxn>
                <a:cxn ang="0">
                  <a:pos x="T12" y="T13"/>
                </a:cxn>
              </a:cxnLst>
              <a:rect l="0" t="0" r="r" b="b"/>
              <a:pathLst>
                <a:path w="1233" h="1764">
                  <a:moveTo>
                    <a:pt x="1233" y="343"/>
                  </a:moveTo>
                  <a:lnTo>
                    <a:pt x="413" y="1764"/>
                  </a:lnTo>
                  <a:lnTo>
                    <a:pt x="0" y="1226"/>
                  </a:lnTo>
                  <a:lnTo>
                    <a:pt x="6" y="1098"/>
                  </a:lnTo>
                  <a:lnTo>
                    <a:pt x="638" y="0"/>
                  </a:lnTo>
                  <a:lnTo>
                    <a:pt x="1233" y="343"/>
                  </a:lnTo>
                  <a:lnTo>
                    <a:pt x="1233" y="343"/>
                  </a:lnTo>
                  <a:close/>
                </a:path>
              </a:pathLst>
            </a:custGeom>
            <a:gradFill rotWithShape="1">
              <a:gsLst>
                <a:gs pos="0">
                  <a:schemeClr val="folHlink"/>
                </a:gs>
                <a:gs pos="100000">
                  <a:schemeClr val="folHlink">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540" name="Group 12"/>
            <p:cNvGrpSpPr>
              <a:grpSpLocks/>
            </p:cNvGrpSpPr>
            <p:nvPr/>
          </p:nvGrpSpPr>
          <p:grpSpPr bwMode="auto">
            <a:xfrm>
              <a:off x="1846" y="1013"/>
              <a:ext cx="1296" cy="1381"/>
              <a:chOff x="0" y="0"/>
              <a:chExt cx="1296" cy="1381"/>
            </a:xfrm>
          </p:grpSpPr>
          <p:sp>
            <p:nvSpPr>
              <p:cNvPr id="22541" name="AutoShape 13"/>
              <p:cNvSpPr>
                <a:spLocks noChangeArrowheads="1"/>
              </p:cNvSpPr>
              <p:nvPr/>
            </p:nvSpPr>
            <p:spPr bwMode="auto">
              <a:xfrm rot="19800000">
                <a:off x="0" y="0"/>
                <a:ext cx="906" cy="380"/>
              </a:xfrm>
              <a:prstGeom prst="triangle">
                <a:avLst>
                  <a:gd name="adj" fmla="val 50000"/>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2542" name="未知"/>
              <p:cNvSpPr>
                <a:spLocks/>
              </p:cNvSpPr>
              <p:nvPr/>
            </p:nvSpPr>
            <p:spPr bwMode="auto">
              <a:xfrm rot="14400000">
                <a:off x="247" y="374"/>
                <a:ext cx="948" cy="507"/>
              </a:xfrm>
              <a:custGeom>
                <a:avLst/>
                <a:gdLst>
                  <a:gd name="T0" fmla="*/ 750 w 750"/>
                  <a:gd name="T1" fmla="*/ 0 h 378"/>
                  <a:gd name="T2" fmla="*/ 0 w 750"/>
                  <a:gd name="T3" fmla="*/ 0 h 378"/>
                  <a:gd name="T4" fmla="*/ 2 w 750"/>
                  <a:gd name="T5" fmla="*/ 194 h 378"/>
                  <a:gd name="T6" fmla="*/ 28 w 750"/>
                  <a:gd name="T7" fmla="*/ 378 h 378"/>
                  <a:gd name="T8" fmla="*/ 750 w 750"/>
                  <a:gd name="T9" fmla="*/ 378 h 378"/>
                  <a:gd name="T10" fmla="*/ 750 w 750"/>
                  <a:gd name="T11" fmla="*/ 0 h 378"/>
                  <a:gd name="T12" fmla="*/ 750 w 750"/>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0" h="378">
                    <a:moveTo>
                      <a:pt x="750" y="0"/>
                    </a:moveTo>
                    <a:lnTo>
                      <a:pt x="0" y="0"/>
                    </a:lnTo>
                    <a:lnTo>
                      <a:pt x="2" y="194"/>
                    </a:lnTo>
                    <a:lnTo>
                      <a:pt x="28" y="378"/>
                    </a:lnTo>
                    <a:lnTo>
                      <a:pt x="750" y="378"/>
                    </a:lnTo>
                    <a:lnTo>
                      <a:pt x="750" y="0"/>
                    </a:lnTo>
                    <a:lnTo>
                      <a:pt x="75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3" name="未知"/>
              <p:cNvSpPr>
                <a:spLocks/>
              </p:cNvSpPr>
              <p:nvPr/>
            </p:nvSpPr>
            <p:spPr bwMode="auto">
              <a:xfrm rot="14400000">
                <a:off x="764" y="849"/>
                <a:ext cx="346" cy="718"/>
              </a:xfrm>
              <a:custGeom>
                <a:avLst/>
                <a:gdLst>
                  <a:gd name="T0" fmla="*/ 495 w 495"/>
                  <a:gd name="T1" fmla="*/ 285 h 971"/>
                  <a:gd name="T2" fmla="*/ 495 w 495"/>
                  <a:gd name="T3" fmla="*/ 971 h 971"/>
                  <a:gd name="T4" fmla="*/ 462 w 495"/>
                  <a:gd name="T5" fmla="*/ 964 h 971"/>
                  <a:gd name="T6" fmla="*/ 430 w 495"/>
                  <a:gd name="T7" fmla="*/ 953 h 971"/>
                  <a:gd name="T8" fmla="*/ 401 w 495"/>
                  <a:gd name="T9" fmla="*/ 931 h 971"/>
                  <a:gd name="T10" fmla="*/ 372 w 495"/>
                  <a:gd name="T11" fmla="*/ 898 h 971"/>
                  <a:gd name="T12" fmla="*/ 339 w 495"/>
                  <a:gd name="T13" fmla="*/ 855 h 971"/>
                  <a:gd name="T14" fmla="*/ 306 w 495"/>
                  <a:gd name="T15" fmla="*/ 801 h 971"/>
                  <a:gd name="T16" fmla="*/ 270 w 495"/>
                  <a:gd name="T17" fmla="*/ 732 h 971"/>
                  <a:gd name="T18" fmla="*/ 227 w 495"/>
                  <a:gd name="T19" fmla="*/ 648 h 971"/>
                  <a:gd name="T20" fmla="*/ 183 w 495"/>
                  <a:gd name="T21" fmla="*/ 554 h 971"/>
                  <a:gd name="T22" fmla="*/ 129 w 495"/>
                  <a:gd name="T23" fmla="*/ 438 h 971"/>
                  <a:gd name="T24" fmla="*/ 96 w 495"/>
                  <a:gd name="T25" fmla="*/ 369 h 971"/>
                  <a:gd name="T26" fmla="*/ 29 w 495"/>
                  <a:gd name="T27" fmla="*/ 211 h 971"/>
                  <a:gd name="T28" fmla="*/ 2 w 495"/>
                  <a:gd name="T29" fmla="*/ 127 h 971"/>
                  <a:gd name="T30" fmla="*/ 0 w 495"/>
                  <a:gd name="T31" fmla="*/ 60 h 971"/>
                  <a:gd name="T32" fmla="*/ 15 w 495"/>
                  <a:gd name="T33" fmla="*/ 0 h 971"/>
                  <a:gd name="T34" fmla="*/ 15 w 495"/>
                  <a:gd name="T35" fmla="*/ 43 h 971"/>
                  <a:gd name="T36" fmla="*/ 15 w 495"/>
                  <a:gd name="T37" fmla="*/ 72 h 971"/>
                  <a:gd name="T38" fmla="*/ 15 w 495"/>
                  <a:gd name="T39" fmla="*/ 99 h 971"/>
                  <a:gd name="T40" fmla="*/ 18 w 495"/>
                  <a:gd name="T41" fmla="*/ 126 h 971"/>
                  <a:gd name="T42" fmla="*/ 29 w 495"/>
                  <a:gd name="T43" fmla="*/ 162 h 971"/>
                  <a:gd name="T44" fmla="*/ 53 w 495"/>
                  <a:gd name="T45" fmla="*/ 198 h 971"/>
                  <a:gd name="T46" fmla="*/ 85 w 495"/>
                  <a:gd name="T47" fmla="*/ 231 h 971"/>
                  <a:gd name="T48" fmla="*/ 125 w 495"/>
                  <a:gd name="T49" fmla="*/ 260 h 971"/>
                  <a:gd name="T50" fmla="*/ 180 w 495"/>
                  <a:gd name="T51" fmla="*/ 278 h 971"/>
                  <a:gd name="T52" fmla="*/ 245 w 495"/>
                  <a:gd name="T53" fmla="*/ 282 h 971"/>
                  <a:gd name="T54" fmla="*/ 495 w 495"/>
                  <a:gd name="T55" fmla="*/ 285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5" h="971">
                    <a:moveTo>
                      <a:pt x="495" y="285"/>
                    </a:moveTo>
                    <a:lnTo>
                      <a:pt x="495" y="971"/>
                    </a:lnTo>
                    <a:lnTo>
                      <a:pt x="462" y="964"/>
                    </a:lnTo>
                    <a:lnTo>
                      <a:pt x="430" y="953"/>
                    </a:lnTo>
                    <a:lnTo>
                      <a:pt x="401" y="931"/>
                    </a:lnTo>
                    <a:lnTo>
                      <a:pt x="372" y="898"/>
                    </a:lnTo>
                    <a:lnTo>
                      <a:pt x="339" y="855"/>
                    </a:lnTo>
                    <a:lnTo>
                      <a:pt x="306" y="801"/>
                    </a:lnTo>
                    <a:lnTo>
                      <a:pt x="270" y="732"/>
                    </a:lnTo>
                    <a:lnTo>
                      <a:pt x="227" y="648"/>
                    </a:lnTo>
                    <a:lnTo>
                      <a:pt x="183" y="554"/>
                    </a:lnTo>
                    <a:lnTo>
                      <a:pt x="129" y="438"/>
                    </a:lnTo>
                    <a:lnTo>
                      <a:pt x="96" y="369"/>
                    </a:lnTo>
                    <a:lnTo>
                      <a:pt x="29" y="211"/>
                    </a:lnTo>
                    <a:lnTo>
                      <a:pt x="2" y="127"/>
                    </a:lnTo>
                    <a:lnTo>
                      <a:pt x="0" y="60"/>
                    </a:lnTo>
                    <a:lnTo>
                      <a:pt x="15" y="0"/>
                    </a:lnTo>
                    <a:lnTo>
                      <a:pt x="15" y="43"/>
                    </a:lnTo>
                    <a:lnTo>
                      <a:pt x="15" y="72"/>
                    </a:lnTo>
                    <a:lnTo>
                      <a:pt x="15" y="99"/>
                    </a:lnTo>
                    <a:lnTo>
                      <a:pt x="18" y="126"/>
                    </a:lnTo>
                    <a:lnTo>
                      <a:pt x="29" y="162"/>
                    </a:lnTo>
                    <a:lnTo>
                      <a:pt x="53" y="198"/>
                    </a:lnTo>
                    <a:lnTo>
                      <a:pt x="85" y="231"/>
                    </a:lnTo>
                    <a:lnTo>
                      <a:pt x="125" y="260"/>
                    </a:lnTo>
                    <a:lnTo>
                      <a:pt x="180" y="278"/>
                    </a:lnTo>
                    <a:lnTo>
                      <a:pt x="245" y="282"/>
                    </a:lnTo>
                    <a:lnTo>
                      <a:pt x="495" y="285"/>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2544" name="Group 16"/>
            <p:cNvGrpSpPr>
              <a:grpSpLocks/>
            </p:cNvGrpSpPr>
            <p:nvPr/>
          </p:nvGrpSpPr>
          <p:grpSpPr bwMode="auto">
            <a:xfrm>
              <a:off x="647" y="1854"/>
              <a:ext cx="1571" cy="879"/>
              <a:chOff x="0" y="0"/>
              <a:chExt cx="1571" cy="879"/>
            </a:xfrm>
          </p:grpSpPr>
          <p:sp>
            <p:nvSpPr>
              <p:cNvPr id="22545" name="未知"/>
              <p:cNvSpPr>
                <a:spLocks/>
              </p:cNvSpPr>
              <p:nvPr/>
            </p:nvSpPr>
            <p:spPr bwMode="auto">
              <a:xfrm>
                <a:off x="0" y="0"/>
                <a:ext cx="366" cy="692"/>
              </a:xfrm>
              <a:custGeom>
                <a:avLst/>
                <a:gdLst>
                  <a:gd name="T0" fmla="*/ 495 w 495"/>
                  <a:gd name="T1" fmla="*/ 285 h 971"/>
                  <a:gd name="T2" fmla="*/ 495 w 495"/>
                  <a:gd name="T3" fmla="*/ 971 h 971"/>
                  <a:gd name="T4" fmla="*/ 462 w 495"/>
                  <a:gd name="T5" fmla="*/ 964 h 971"/>
                  <a:gd name="T6" fmla="*/ 430 w 495"/>
                  <a:gd name="T7" fmla="*/ 953 h 971"/>
                  <a:gd name="T8" fmla="*/ 401 w 495"/>
                  <a:gd name="T9" fmla="*/ 931 h 971"/>
                  <a:gd name="T10" fmla="*/ 372 w 495"/>
                  <a:gd name="T11" fmla="*/ 898 h 971"/>
                  <a:gd name="T12" fmla="*/ 339 w 495"/>
                  <a:gd name="T13" fmla="*/ 855 h 971"/>
                  <a:gd name="T14" fmla="*/ 306 w 495"/>
                  <a:gd name="T15" fmla="*/ 801 h 971"/>
                  <a:gd name="T16" fmla="*/ 270 w 495"/>
                  <a:gd name="T17" fmla="*/ 732 h 971"/>
                  <a:gd name="T18" fmla="*/ 227 w 495"/>
                  <a:gd name="T19" fmla="*/ 648 h 971"/>
                  <a:gd name="T20" fmla="*/ 183 w 495"/>
                  <a:gd name="T21" fmla="*/ 554 h 971"/>
                  <a:gd name="T22" fmla="*/ 129 w 495"/>
                  <a:gd name="T23" fmla="*/ 438 h 971"/>
                  <a:gd name="T24" fmla="*/ 96 w 495"/>
                  <a:gd name="T25" fmla="*/ 369 h 971"/>
                  <a:gd name="T26" fmla="*/ 29 w 495"/>
                  <a:gd name="T27" fmla="*/ 211 h 971"/>
                  <a:gd name="T28" fmla="*/ 2 w 495"/>
                  <a:gd name="T29" fmla="*/ 127 h 971"/>
                  <a:gd name="T30" fmla="*/ 0 w 495"/>
                  <a:gd name="T31" fmla="*/ 60 h 971"/>
                  <a:gd name="T32" fmla="*/ 15 w 495"/>
                  <a:gd name="T33" fmla="*/ 0 h 971"/>
                  <a:gd name="T34" fmla="*/ 15 w 495"/>
                  <a:gd name="T35" fmla="*/ 43 h 971"/>
                  <a:gd name="T36" fmla="*/ 15 w 495"/>
                  <a:gd name="T37" fmla="*/ 72 h 971"/>
                  <a:gd name="T38" fmla="*/ 15 w 495"/>
                  <a:gd name="T39" fmla="*/ 99 h 971"/>
                  <a:gd name="T40" fmla="*/ 18 w 495"/>
                  <a:gd name="T41" fmla="*/ 126 h 971"/>
                  <a:gd name="T42" fmla="*/ 29 w 495"/>
                  <a:gd name="T43" fmla="*/ 162 h 971"/>
                  <a:gd name="T44" fmla="*/ 53 w 495"/>
                  <a:gd name="T45" fmla="*/ 198 h 971"/>
                  <a:gd name="T46" fmla="*/ 85 w 495"/>
                  <a:gd name="T47" fmla="*/ 231 h 971"/>
                  <a:gd name="T48" fmla="*/ 125 w 495"/>
                  <a:gd name="T49" fmla="*/ 260 h 971"/>
                  <a:gd name="T50" fmla="*/ 180 w 495"/>
                  <a:gd name="T51" fmla="*/ 278 h 971"/>
                  <a:gd name="T52" fmla="*/ 245 w 495"/>
                  <a:gd name="T53" fmla="*/ 282 h 971"/>
                  <a:gd name="T54" fmla="*/ 495 w 495"/>
                  <a:gd name="T55" fmla="*/ 285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5" h="971">
                    <a:moveTo>
                      <a:pt x="495" y="285"/>
                    </a:moveTo>
                    <a:lnTo>
                      <a:pt x="495" y="971"/>
                    </a:lnTo>
                    <a:lnTo>
                      <a:pt x="462" y="964"/>
                    </a:lnTo>
                    <a:lnTo>
                      <a:pt x="430" y="953"/>
                    </a:lnTo>
                    <a:lnTo>
                      <a:pt x="401" y="931"/>
                    </a:lnTo>
                    <a:lnTo>
                      <a:pt x="372" y="898"/>
                    </a:lnTo>
                    <a:lnTo>
                      <a:pt x="339" y="855"/>
                    </a:lnTo>
                    <a:lnTo>
                      <a:pt x="306" y="801"/>
                    </a:lnTo>
                    <a:lnTo>
                      <a:pt x="270" y="732"/>
                    </a:lnTo>
                    <a:lnTo>
                      <a:pt x="227" y="648"/>
                    </a:lnTo>
                    <a:lnTo>
                      <a:pt x="183" y="554"/>
                    </a:lnTo>
                    <a:lnTo>
                      <a:pt x="129" y="438"/>
                    </a:lnTo>
                    <a:lnTo>
                      <a:pt x="96" y="369"/>
                    </a:lnTo>
                    <a:lnTo>
                      <a:pt x="29" y="211"/>
                    </a:lnTo>
                    <a:lnTo>
                      <a:pt x="2" y="127"/>
                    </a:lnTo>
                    <a:lnTo>
                      <a:pt x="0" y="60"/>
                    </a:lnTo>
                    <a:lnTo>
                      <a:pt x="15" y="0"/>
                    </a:lnTo>
                    <a:lnTo>
                      <a:pt x="15" y="43"/>
                    </a:lnTo>
                    <a:lnTo>
                      <a:pt x="15" y="72"/>
                    </a:lnTo>
                    <a:lnTo>
                      <a:pt x="15" y="99"/>
                    </a:lnTo>
                    <a:lnTo>
                      <a:pt x="18" y="126"/>
                    </a:lnTo>
                    <a:lnTo>
                      <a:pt x="29" y="162"/>
                    </a:lnTo>
                    <a:lnTo>
                      <a:pt x="53" y="198"/>
                    </a:lnTo>
                    <a:lnTo>
                      <a:pt x="85" y="231"/>
                    </a:lnTo>
                    <a:lnTo>
                      <a:pt x="125" y="260"/>
                    </a:lnTo>
                    <a:lnTo>
                      <a:pt x="180" y="278"/>
                    </a:lnTo>
                    <a:lnTo>
                      <a:pt x="245" y="282"/>
                    </a:lnTo>
                    <a:lnTo>
                      <a:pt x="495" y="28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6" name="AutoShape 18"/>
              <p:cNvSpPr>
                <a:spLocks noChangeArrowheads="1"/>
              </p:cNvSpPr>
              <p:nvPr/>
            </p:nvSpPr>
            <p:spPr bwMode="auto">
              <a:xfrm rot="5400000">
                <a:off x="933" y="240"/>
                <a:ext cx="872" cy="403"/>
              </a:xfrm>
              <a:prstGeom prst="triangle">
                <a:avLst>
                  <a:gd name="adj" fmla="val 50000"/>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2547" name="未知"/>
              <p:cNvSpPr>
                <a:spLocks/>
              </p:cNvSpPr>
              <p:nvPr/>
            </p:nvSpPr>
            <p:spPr bwMode="auto">
              <a:xfrm>
                <a:off x="330" y="203"/>
                <a:ext cx="1005" cy="489"/>
              </a:xfrm>
              <a:custGeom>
                <a:avLst/>
                <a:gdLst>
                  <a:gd name="T0" fmla="*/ 750 w 750"/>
                  <a:gd name="T1" fmla="*/ 0 h 378"/>
                  <a:gd name="T2" fmla="*/ 0 w 750"/>
                  <a:gd name="T3" fmla="*/ 0 h 378"/>
                  <a:gd name="T4" fmla="*/ 2 w 750"/>
                  <a:gd name="T5" fmla="*/ 194 h 378"/>
                  <a:gd name="T6" fmla="*/ 28 w 750"/>
                  <a:gd name="T7" fmla="*/ 378 h 378"/>
                  <a:gd name="T8" fmla="*/ 750 w 750"/>
                  <a:gd name="T9" fmla="*/ 378 h 378"/>
                  <a:gd name="T10" fmla="*/ 750 w 750"/>
                  <a:gd name="T11" fmla="*/ 0 h 378"/>
                  <a:gd name="T12" fmla="*/ 750 w 750"/>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0" h="378">
                    <a:moveTo>
                      <a:pt x="750" y="0"/>
                    </a:moveTo>
                    <a:lnTo>
                      <a:pt x="0" y="0"/>
                    </a:lnTo>
                    <a:lnTo>
                      <a:pt x="2" y="194"/>
                    </a:lnTo>
                    <a:lnTo>
                      <a:pt x="28" y="378"/>
                    </a:lnTo>
                    <a:lnTo>
                      <a:pt x="750" y="378"/>
                    </a:lnTo>
                    <a:lnTo>
                      <a:pt x="750" y="0"/>
                    </a:lnTo>
                    <a:lnTo>
                      <a:pt x="75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2548" name="Text Box 20"/>
            <p:cNvSpPr txBox="1">
              <a:spLocks noChangeArrowheads="1"/>
            </p:cNvSpPr>
            <p:nvPr/>
          </p:nvSpPr>
          <p:spPr bwMode="auto">
            <a:xfrm>
              <a:off x="172" y="2086"/>
              <a:ext cx="533"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spAutoFit/>
            </a:bodyPr>
            <a:lstStyle/>
            <a:p>
              <a:pPr algn="r" eaLnBrk="0" hangingPunct="0"/>
              <a:r>
                <a:rPr lang="zh-CN" sz="2800" b="1">
                  <a:solidFill>
                    <a:schemeClr val="tx2"/>
                  </a:solidFill>
                  <a:latin typeface="Arial" pitchFamily="34" charset="0"/>
                  <a:ea typeface="楷体_GB2312" charset="-122"/>
                </a:rPr>
                <a:t>废液</a:t>
              </a:r>
            </a:p>
          </p:txBody>
        </p:sp>
        <p:sp>
          <p:nvSpPr>
            <p:cNvPr id="22549" name="Text Box 21"/>
            <p:cNvSpPr txBox="1">
              <a:spLocks noChangeArrowheads="1"/>
            </p:cNvSpPr>
            <p:nvPr/>
          </p:nvSpPr>
          <p:spPr bwMode="auto">
            <a:xfrm>
              <a:off x="2961" y="2086"/>
              <a:ext cx="533"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spAutoFit/>
            </a:bodyPr>
            <a:lstStyle/>
            <a:p>
              <a:pPr algn="l" eaLnBrk="0" hangingPunct="0"/>
              <a:r>
                <a:rPr lang="zh-CN" sz="2800" b="1">
                  <a:solidFill>
                    <a:schemeClr val="tx2"/>
                  </a:solidFill>
                  <a:latin typeface="Arial" pitchFamily="34" charset="0"/>
                  <a:ea typeface="楷体_GB2312" charset="-122"/>
                </a:rPr>
                <a:t>废渣</a:t>
              </a:r>
            </a:p>
          </p:txBody>
        </p:sp>
        <p:sp>
          <p:nvSpPr>
            <p:cNvPr id="22550" name="Text Box 22"/>
            <p:cNvSpPr txBox="1">
              <a:spLocks noChangeArrowheads="1"/>
            </p:cNvSpPr>
            <p:nvPr/>
          </p:nvSpPr>
          <p:spPr bwMode="auto">
            <a:xfrm>
              <a:off x="1504" y="0"/>
              <a:ext cx="533"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spAutoFit/>
            </a:bodyPr>
            <a:lstStyle/>
            <a:p>
              <a:pPr eaLnBrk="0" hangingPunct="0"/>
              <a:r>
                <a:rPr lang="zh-CN" sz="2800" b="1">
                  <a:solidFill>
                    <a:schemeClr val="tx2"/>
                  </a:solidFill>
                  <a:latin typeface="Arial" pitchFamily="34" charset="0"/>
                  <a:ea typeface="楷体_GB2312" charset="-122"/>
                </a:rPr>
                <a:t>废气</a:t>
              </a:r>
            </a:p>
          </p:txBody>
        </p:sp>
      </p:grpSp>
    </p:spTree>
    <p:extLst>
      <p:ext uri="{BB962C8B-B14F-4D97-AF65-F5344CB8AC3E}">
        <p14:creationId xmlns:p14="http://schemas.microsoft.com/office/powerpoint/2010/main" val="1453007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814918" y="692151"/>
            <a:ext cx="10562167" cy="720725"/>
          </a:xfrm>
        </p:spPr>
        <p:txBody>
          <a:bodyPr/>
          <a:lstStyle/>
          <a:p>
            <a:pPr>
              <a:lnSpc>
                <a:spcPct val="80000"/>
              </a:lnSpc>
              <a:buFont typeface="Wingdings" pitchFamily="2" charset="2"/>
              <a:buNone/>
            </a:pPr>
            <a:r>
              <a:rPr lang="zh-CN" sz="3600"/>
              <a:t>事件：核污染老鼠或变</a:t>
            </a:r>
            <a:r>
              <a:rPr lang="zh-CN" sz="3600">
                <a:latin typeface="Times New Roman"/>
              </a:rPr>
              <a:t>“</a:t>
            </a:r>
            <a:r>
              <a:rPr lang="zh-CN" sz="3600"/>
              <a:t>食人巨鼠</a:t>
            </a:r>
            <a:r>
              <a:rPr lang="zh-CN" sz="3600">
                <a:latin typeface="Times New Roman"/>
              </a:rPr>
              <a:t>”</a:t>
            </a:r>
            <a:r>
              <a:rPr lang="zh-CN" sz="3600"/>
              <a:t>？</a:t>
            </a:r>
          </a:p>
        </p:txBody>
      </p:sp>
      <p:pic>
        <p:nvPicPr>
          <p:cNvPr id="23555" name="Picture 3" descr="“放射鼠”会在黑夜里发出荧光"/>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67" y="2060576"/>
            <a:ext cx="988906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33953662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336800" y="617538"/>
            <a:ext cx="7823200" cy="830262"/>
          </a:xfrm>
        </p:spPr>
        <p:txBody>
          <a:bodyPr/>
          <a:lstStyle/>
          <a:p>
            <a:pPr algn="ctr"/>
            <a:r>
              <a:rPr lang="zh-CN" sz="4000"/>
              <a:t>生物多样性下降</a:t>
            </a:r>
            <a:r>
              <a:rPr lang="zh-CN"/>
              <a:t> </a:t>
            </a:r>
          </a:p>
        </p:txBody>
      </p:sp>
      <p:sp>
        <p:nvSpPr>
          <p:cNvPr id="24579" name="Rectangle 3"/>
          <p:cNvSpPr>
            <a:spLocks noGrp="1" noChangeArrowheads="1"/>
          </p:cNvSpPr>
          <p:nvPr>
            <p:ph type="body" idx="1"/>
          </p:nvPr>
        </p:nvSpPr>
        <p:spPr>
          <a:xfrm>
            <a:off x="609600" y="1981200"/>
            <a:ext cx="10972800" cy="4648200"/>
          </a:xfrm>
        </p:spPr>
        <p:txBody>
          <a:bodyPr/>
          <a:lstStyle/>
          <a:p>
            <a:r>
              <a:rPr lang="zh-CN" sz="2800">
                <a:latin typeface="宋体" pitchFamily="2" charset="-122"/>
              </a:rPr>
              <a:t>中国是生物多样性破坏较严重的国家，高等植物中濒危或接近濒危的物种达</a:t>
            </a:r>
            <a:r>
              <a:rPr lang="zh-CN" altLang="zh-CN" sz="2800">
                <a:latin typeface="宋体" pitchFamily="2" charset="-122"/>
              </a:rPr>
              <a:t>4000-5000</a:t>
            </a:r>
            <a:r>
              <a:rPr lang="zh-CN" sz="2800">
                <a:latin typeface="宋体" pitchFamily="2" charset="-122"/>
              </a:rPr>
              <a:t>种，约占中国拥有的物种总数的</a:t>
            </a:r>
            <a:r>
              <a:rPr lang="zh-CN" altLang="zh-CN" sz="2800">
                <a:latin typeface="宋体" pitchFamily="2" charset="-122"/>
              </a:rPr>
              <a:t>15%-20%</a:t>
            </a:r>
            <a:r>
              <a:rPr lang="zh-CN" sz="2800">
                <a:latin typeface="宋体" pitchFamily="2" charset="-122"/>
              </a:rPr>
              <a:t>，高于世界</a:t>
            </a:r>
            <a:r>
              <a:rPr lang="zh-CN" altLang="zh-CN" sz="2800">
                <a:latin typeface="宋体" pitchFamily="2" charset="-122"/>
              </a:rPr>
              <a:t>10%-15%</a:t>
            </a:r>
            <a:r>
              <a:rPr lang="zh-CN" sz="2800">
                <a:latin typeface="宋体" pitchFamily="2" charset="-122"/>
              </a:rPr>
              <a:t>的平均水平。在联合国</a:t>
            </a:r>
            <a:r>
              <a:rPr lang="zh-CN" altLang="zh-CN" sz="2800">
                <a:latin typeface="宋体" pitchFamily="2" charset="-122"/>
              </a:rPr>
              <a:t>《</a:t>
            </a:r>
            <a:r>
              <a:rPr lang="zh-CN" sz="2800">
                <a:latin typeface="宋体" pitchFamily="2" charset="-122"/>
              </a:rPr>
              <a:t>国际濒危物种贸易公约</a:t>
            </a:r>
            <a:r>
              <a:rPr lang="zh-CN" altLang="zh-CN" sz="2800">
                <a:latin typeface="宋体" pitchFamily="2" charset="-122"/>
              </a:rPr>
              <a:t>》</a:t>
            </a:r>
            <a:r>
              <a:rPr lang="zh-CN" sz="2800">
                <a:latin typeface="宋体" pitchFamily="2" charset="-122"/>
              </a:rPr>
              <a:t>列出的</a:t>
            </a:r>
            <a:r>
              <a:rPr lang="zh-CN" altLang="zh-CN" sz="2800">
                <a:latin typeface="宋体" pitchFamily="2" charset="-122"/>
              </a:rPr>
              <a:t>640</a:t>
            </a:r>
            <a:r>
              <a:rPr lang="zh-CN" sz="2800">
                <a:latin typeface="宋体" pitchFamily="2" charset="-122"/>
              </a:rPr>
              <a:t>种世界濒危物种中，中国有</a:t>
            </a:r>
            <a:r>
              <a:rPr lang="zh-CN" altLang="zh-CN" sz="2800">
                <a:latin typeface="宋体" pitchFamily="2" charset="-122"/>
              </a:rPr>
              <a:t>156</a:t>
            </a:r>
            <a:r>
              <a:rPr lang="zh-CN" sz="2800">
                <a:latin typeface="宋体" pitchFamily="2" charset="-122"/>
              </a:rPr>
              <a:t>种，约占总数的</a:t>
            </a:r>
            <a:r>
              <a:rPr lang="zh-CN" altLang="zh-CN" sz="2800">
                <a:latin typeface="宋体" pitchFamily="2" charset="-122"/>
              </a:rPr>
              <a:t>1/4</a:t>
            </a:r>
            <a:r>
              <a:rPr lang="zh-CN" sz="2800">
                <a:latin typeface="宋体" pitchFamily="2" charset="-122"/>
              </a:rPr>
              <a:t>。</a:t>
            </a:r>
          </a:p>
          <a:p>
            <a:pPr lvl="1"/>
            <a:r>
              <a:rPr lang="zh-CN" sz="2400">
                <a:solidFill>
                  <a:srgbClr val="008000"/>
                </a:solidFill>
                <a:latin typeface="宋体" pitchFamily="2" charset="-122"/>
              </a:rPr>
              <a:t>过度获取</a:t>
            </a:r>
          </a:p>
          <a:p>
            <a:pPr lvl="1"/>
            <a:r>
              <a:rPr lang="zh-CN" sz="2400">
                <a:solidFill>
                  <a:srgbClr val="008000"/>
                </a:solidFill>
                <a:latin typeface="宋体" pitchFamily="2" charset="-122"/>
              </a:rPr>
              <a:t>捕食者、竞争者和疾病的影响；</a:t>
            </a:r>
          </a:p>
          <a:p>
            <a:pPr lvl="1"/>
            <a:r>
              <a:rPr lang="zh-CN" sz="2400">
                <a:solidFill>
                  <a:srgbClr val="008000"/>
                </a:solidFill>
                <a:latin typeface="宋体" pitchFamily="2" charset="-122"/>
              </a:rPr>
              <a:t>生态环境的破坏，尤其是热带雨林的过度砍伐</a:t>
            </a:r>
          </a:p>
        </p:txBody>
      </p:sp>
    </p:spTree>
    <p:extLst>
      <p:ext uri="{BB962C8B-B14F-4D97-AF65-F5344CB8AC3E}">
        <p14:creationId xmlns:p14="http://schemas.microsoft.com/office/powerpoint/2010/main" val="631074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625600" y="609600"/>
            <a:ext cx="9042400" cy="838200"/>
          </a:xfrm>
        </p:spPr>
        <p:txBody>
          <a:bodyPr/>
          <a:lstStyle/>
          <a:p>
            <a:pPr algn="ctr"/>
            <a:r>
              <a:rPr lang="zh-CN" sz="4000"/>
              <a:t>资源短缺</a:t>
            </a:r>
            <a:r>
              <a:rPr lang="zh-CN"/>
              <a:t> </a:t>
            </a: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267" y="1989138"/>
            <a:ext cx="9120717" cy="319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4"/>
          <p:cNvSpPr>
            <a:spLocks noChangeArrowheads="1"/>
          </p:cNvSpPr>
          <p:nvPr/>
        </p:nvSpPr>
        <p:spPr bwMode="auto">
          <a:xfrm>
            <a:off x="440267" y="5344597"/>
            <a:ext cx="69894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zh-CN" b="1">
                <a:latin typeface="Times New Roman"/>
              </a:rPr>
              <a:t>“</a:t>
            </a:r>
            <a:r>
              <a:rPr lang="zh-CN" b="1"/>
              <a:t>地大物博</a:t>
            </a:r>
            <a:r>
              <a:rPr lang="zh-CN" b="1">
                <a:latin typeface="Times New Roman"/>
              </a:rPr>
              <a:t>”</a:t>
            </a:r>
            <a:r>
              <a:rPr lang="zh-CN" b="1"/>
              <a:t>的中国主要资源人均占有水平与世界平均水平的比较</a:t>
            </a:r>
            <a:r>
              <a:rPr lang="zh-CN"/>
              <a:t> </a:t>
            </a:r>
          </a:p>
        </p:txBody>
      </p:sp>
    </p:spTree>
    <p:extLst>
      <p:ext uri="{BB962C8B-B14F-4D97-AF65-F5344CB8AC3E}">
        <p14:creationId xmlns:p14="http://schemas.microsoft.com/office/powerpoint/2010/main" val="1033913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24001" y="692151"/>
            <a:ext cx="8989484" cy="720725"/>
          </a:xfrm>
        </p:spPr>
        <p:txBody>
          <a:bodyPr/>
          <a:lstStyle/>
          <a:p>
            <a:pPr algn="ctr"/>
            <a:r>
              <a:rPr lang="zh-CN" sz="4000"/>
              <a:t>环境承载压力大</a:t>
            </a:r>
            <a:r>
              <a:rPr lang="zh-CN"/>
              <a:t> </a:t>
            </a:r>
          </a:p>
        </p:txBody>
      </p:sp>
      <p:sp>
        <p:nvSpPr>
          <p:cNvPr id="26627" name="Rectangle 3"/>
          <p:cNvSpPr>
            <a:spLocks noGrp="1" noChangeArrowheads="1"/>
          </p:cNvSpPr>
          <p:nvPr>
            <p:ph type="body" idx="1"/>
          </p:nvPr>
        </p:nvSpPr>
        <p:spPr>
          <a:xfrm>
            <a:off x="814917" y="2420938"/>
            <a:ext cx="10464800" cy="3294062"/>
          </a:xfrm>
        </p:spPr>
        <p:txBody>
          <a:bodyPr/>
          <a:lstStyle/>
          <a:p>
            <a:pPr>
              <a:buFont typeface="Wingdings" pitchFamily="2" charset="2"/>
              <a:buNone/>
            </a:pPr>
            <a:r>
              <a:rPr lang="zh-CN" altLang="zh-CN" sz="3200"/>
              <a:t>   </a:t>
            </a:r>
            <a:r>
              <a:rPr lang="zh-CN" sz="3200"/>
              <a:t>在过去的几个世纪中，世界人口正趋于膨胀到可得的食物、水和空间所允许的最大数量。当人类超出其环境承载力时，有时会导致疾病、饥荒或战争等灾难性的毁灭。 </a:t>
            </a:r>
          </a:p>
        </p:txBody>
      </p:sp>
    </p:spTree>
    <p:extLst>
      <p:ext uri="{BB962C8B-B14F-4D97-AF65-F5344CB8AC3E}">
        <p14:creationId xmlns:p14="http://schemas.microsoft.com/office/powerpoint/2010/main" val="25741635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488017" y="765176"/>
            <a:ext cx="9144000" cy="658813"/>
          </a:xfrm>
        </p:spPr>
        <p:txBody>
          <a:bodyPr/>
          <a:lstStyle/>
          <a:p>
            <a:pPr algn="ctr"/>
            <a:r>
              <a:rPr lang="zh-CN" sz="4000"/>
              <a:t>企业的环境责任</a:t>
            </a:r>
          </a:p>
        </p:txBody>
      </p:sp>
      <p:grpSp>
        <p:nvGrpSpPr>
          <p:cNvPr id="27651" name="Group 3"/>
          <p:cNvGrpSpPr>
            <a:grpSpLocks/>
          </p:cNvGrpSpPr>
          <p:nvPr/>
        </p:nvGrpSpPr>
        <p:grpSpPr bwMode="auto">
          <a:xfrm>
            <a:off x="814918" y="1989138"/>
            <a:ext cx="10085916" cy="4032250"/>
            <a:chOff x="0" y="0"/>
            <a:chExt cx="4765" cy="2540"/>
          </a:xfrm>
        </p:grpSpPr>
        <p:sp>
          <p:nvSpPr>
            <p:cNvPr id="27652" name="AutoShape 4"/>
            <p:cNvSpPr>
              <a:spLocks noChangeArrowheads="1"/>
            </p:cNvSpPr>
            <p:nvPr/>
          </p:nvSpPr>
          <p:spPr bwMode="auto">
            <a:xfrm>
              <a:off x="3404" y="430"/>
              <a:ext cx="1361" cy="317"/>
            </a:xfrm>
            <a:prstGeom prst="roundRect">
              <a:avLst>
                <a:gd name="adj" fmla="val 50000"/>
              </a:avLst>
            </a:prstGeom>
            <a:gradFill rotWithShape="1">
              <a:gsLst>
                <a:gs pos="0">
                  <a:schemeClr val="accent2">
                    <a:gamma/>
                    <a:shade val="46275"/>
                    <a:invGamma/>
                  </a:schemeClr>
                </a:gs>
                <a:gs pos="100000">
                  <a:schemeClr val="accent2"/>
                </a:gs>
              </a:gsLst>
              <a:lin ang="2700000" scaled="1"/>
            </a:gradFill>
            <a:ln w="38100" cmpd="sng">
              <a:solidFill>
                <a:srgbClr val="FFFFFF"/>
              </a:solidFill>
              <a:round/>
              <a:headEnd/>
              <a:tailEnd/>
            </a:ln>
            <a:effectLst>
              <a:outerShdw dist="107763" dir="2700000" algn="ctr" rotWithShape="0">
                <a:schemeClr val="bg2">
                  <a:alpha val="50000"/>
                </a:schemeClr>
              </a:outerShdw>
            </a:effectLst>
          </p:spPr>
          <p:txBody>
            <a:bodyPr wrap="none" anchor="ctr"/>
            <a:lstStyle/>
            <a:p>
              <a:pPr eaLnBrk="0" hangingPunct="0"/>
              <a:r>
                <a:rPr lang="zh-CN" b="1">
                  <a:solidFill>
                    <a:srgbClr val="FFFFFF"/>
                  </a:solidFill>
                  <a:latin typeface="Verdana" pitchFamily="34" charset="0"/>
                  <a:ea typeface="楷体_GB2312" charset="-122"/>
                </a:rPr>
                <a:t>控制污染</a:t>
              </a:r>
            </a:p>
          </p:txBody>
        </p:sp>
        <p:sp>
          <p:nvSpPr>
            <p:cNvPr id="27653" name="AutoShape 5"/>
            <p:cNvSpPr>
              <a:spLocks noChangeArrowheads="1"/>
            </p:cNvSpPr>
            <p:nvPr/>
          </p:nvSpPr>
          <p:spPr bwMode="auto">
            <a:xfrm>
              <a:off x="0" y="454"/>
              <a:ext cx="1497" cy="317"/>
            </a:xfrm>
            <a:prstGeom prst="roundRect">
              <a:avLst>
                <a:gd name="adj" fmla="val 50000"/>
              </a:avLst>
            </a:prstGeom>
            <a:gradFill rotWithShape="1">
              <a:gsLst>
                <a:gs pos="0">
                  <a:srgbClr val="6666FF">
                    <a:gamma/>
                    <a:shade val="46275"/>
                    <a:invGamma/>
                  </a:srgbClr>
                </a:gs>
                <a:gs pos="100000">
                  <a:srgbClr val="6666FF"/>
                </a:gs>
              </a:gsLst>
              <a:lin ang="2700000" scaled="1"/>
            </a:gradFill>
            <a:ln w="38100" cmpd="sng">
              <a:solidFill>
                <a:srgbClr val="FFFFFF"/>
              </a:solidFill>
              <a:round/>
              <a:headEnd/>
              <a:tailEnd/>
            </a:ln>
            <a:effectLst>
              <a:outerShdw dist="107763" dir="2700000" algn="ctr" rotWithShape="0">
                <a:schemeClr val="bg2">
                  <a:alpha val="50000"/>
                </a:schemeClr>
              </a:outerShdw>
            </a:effectLst>
          </p:spPr>
          <p:txBody>
            <a:bodyPr wrap="none" anchor="ctr"/>
            <a:lstStyle/>
            <a:p>
              <a:pPr eaLnBrk="0" hangingPunct="0"/>
              <a:r>
                <a:rPr lang="zh-CN" b="1">
                  <a:solidFill>
                    <a:srgbClr val="FFFFFF"/>
                  </a:solidFill>
                  <a:latin typeface="Verdana" pitchFamily="34" charset="0"/>
                  <a:ea typeface="楷体_GB2312" charset="-122"/>
                </a:rPr>
                <a:t>资源的有效利用</a:t>
              </a:r>
            </a:p>
          </p:txBody>
        </p:sp>
        <p:grpSp>
          <p:nvGrpSpPr>
            <p:cNvPr id="27654" name="Group 6"/>
            <p:cNvGrpSpPr>
              <a:grpSpLocks/>
            </p:cNvGrpSpPr>
            <p:nvPr/>
          </p:nvGrpSpPr>
          <p:grpSpPr bwMode="auto">
            <a:xfrm>
              <a:off x="1361" y="0"/>
              <a:ext cx="2177" cy="2132"/>
              <a:chOff x="0" y="0"/>
              <a:chExt cx="3141" cy="3004"/>
            </a:xfrm>
          </p:grpSpPr>
          <p:sp>
            <p:nvSpPr>
              <p:cNvPr id="27655" name="AutoShape 7"/>
              <p:cNvSpPr>
                <a:spLocks noChangeArrowheads="1"/>
              </p:cNvSpPr>
              <p:nvPr/>
            </p:nvSpPr>
            <p:spPr bwMode="auto">
              <a:xfrm>
                <a:off x="272" y="267"/>
                <a:ext cx="2653" cy="255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tx1"/>
                  </a:gs>
                  <a:gs pos="50000">
                    <a:schemeClr val="tx1">
                      <a:gamma/>
                      <a:tint val="9412"/>
                      <a:invGamma/>
                    </a:schemeClr>
                  </a:gs>
                  <a:gs pos="100000">
                    <a:schemeClr val="tx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7656" name="未知"/>
              <p:cNvSpPr>
                <a:spLocks/>
              </p:cNvSpPr>
              <p:nvPr/>
            </p:nvSpPr>
            <p:spPr bwMode="auto">
              <a:xfrm rot="5400000">
                <a:off x="1594" y="186"/>
                <a:ext cx="1275" cy="1327"/>
              </a:xfrm>
              <a:custGeom>
                <a:avLst/>
                <a:gdLst>
                  <a:gd name="T0" fmla="*/ 0 w 1448"/>
                  <a:gd name="T1" fmla="*/ 1452 h 1452"/>
                  <a:gd name="T2" fmla="*/ 6 w 1448"/>
                  <a:gd name="T3" fmla="*/ 1320 h 1452"/>
                  <a:gd name="T4" fmla="*/ 24 w 1448"/>
                  <a:gd name="T5" fmla="*/ 1190 h 1452"/>
                  <a:gd name="T6" fmla="*/ 52 w 1448"/>
                  <a:gd name="T7" fmla="*/ 1066 h 1452"/>
                  <a:gd name="T8" fmla="*/ 90 w 1448"/>
                  <a:gd name="T9" fmla="*/ 946 h 1452"/>
                  <a:gd name="T10" fmla="*/ 140 w 1448"/>
                  <a:gd name="T11" fmla="*/ 830 h 1452"/>
                  <a:gd name="T12" fmla="*/ 198 w 1448"/>
                  <a:gd name="T13" fmla="*/ 718 h 1452"/>
                  <a:gd name="T14" fmla="*/ 264 w 1448"/>
                  <a:gd name="T15" fmla="*/ 614 h 1452"/>
                  <a:gd name="T16" fmla="*/ 340 w 1448"/>
                  <a:gd name="T17" fmla="*/ 516 h 1452"/>
                  <a:gd name="T18" fmla="*/ 424 w 1448"/>
                  <a:gd name="T19" fmla="*/ 424 h 1452"/>
                  <a:gd name="T20" fmla="*/ 516 w 1448"/>
                  <a:gd name="T21" fmla="*/ 342 h 1452"/>
                  <a:gd name="T22" fmla="*/ 612 w 1448"/>
                  <a:gd name="T23" fmla="*/ 266 h 1452"/>
                  <a:gd name="T24" fmla="*/ 718 w 1448"/>
                  <a:gd name="T25" fmla="*/ 198 h 1452"/>
                  <a:gd name="T26" fmla="*/ 828 w 1448"/>
                  <a:gd name="T27" fmla="*/ 140 h 1452"/>
                  <a:gd name="T28" fmla="*/ 942 w 1448"/>
                  <a:gd name="T29" fmla="*/ 90 h 1452"/>
                  <a:gd name="T30" fmla="*/ 1064 w 1448"/>
                  <a:gd name="T31" fmla="*/ 52 h 1452"/>
                  <a:gd name="T32" fmla="*/ 1188 w 1448"/>
                  <a:gd name="T33" fmla="*/ 22 h 1452"/>
                  <a:gd name="T34" fmla="*/ 1316 w 1448"/>
                  <a:gd name="T35" fmla="*/ 6 h 1452"/>
                  <a:gd name="T36" fmla="*/ 1448 w 1448"/>
                  <a:gd name="T37" fmla="*/ 0 h 1452"/>
                  <a:gd name="T38" fmla="*/ 1448 w 1448"/>
                  <a:gd name="T39" fmla="*/ 726 h 1452"/>
                  <a:gd name="T40" fmla="*/ 1358 w 1448"/>
                  <a:gd name="T41" fmla="*/ 732 h 1452"/>
                  <a:gd name="T42" fmla="*/ 1270 w 1448"/>
                  <a:gd name="T43" fmla="*/ 748 h 1452"/>
                  <a:gd name="T44" fmla="*/ 1186 w 1448"/>
                  <a:gd name="T45" fmla="*/ 774 h 1452"/>
                  <a:gd name="T46" fmla="*/ 1108 w 1448"/>
                  <a:gd name="T47" fmla="*/ 810 h 1452"/>
                  <a:gd name="T48" fmla="*/ 1034 w 1448"/>
                  <a:gd name="T49" fmla="*/ 856 h 1452"/>
                  <a:gd name="T50" fmla="*/ 968 w 1448"/>
                  <a:gd name="T51" fmla="*/ 910 h 1452"/>
                  <a:gd name="T52" fmla="*/ 906 w 1448"/>
                  <a:gd name="T53" fmla="*/ 970 h 1452"/>
                  <a:gd name="T54" fmla="*/ 854 w 1448"/>
                  <a:gd name="T55" fmla="*/ 1038 h 1452"/>
                  <a:gd name="T56" fmla="*/ 808 w 1448"/>
                  <a:gd name="T57" fmla="*/ 1110 h 1452"/>
                  <a:gd name="T58" fmla="*/ 772 w 1448"/>
                  <a:gd name="T59" fmla="*/ 1190 h 1452"/>
                  <a:gd name="T60" fmla="*/ 746 w 1448"/>
                  <a:gd name="T61" fmla="*/ 1274 h 1452"/>
                  <a:gd name="T62" fmla="*/ 730 w 1448"/>
                  <a:gd name="T63" fmla="*/ 1360 h 1452"/>
                  <a:gd name="T64" fmla="*/ 724 w 1448"/>
                  <a:gd name="T65" fmla="*/ 1452 h 1452"/>
                  <a:gd name="T66" fmla="*/ 0 w 1448"/>
                  <a:gd name="T67" fmla="*/ 1452 h 1452"/>
                  <a:gd name="T68" fmla="*/ 0 w 1448"/>
                  <a:gd name="T69" fmla="*/ 1452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lnTo>
                      <a:pt x="0" y="145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7" name="未知"/>
              <p:cNvSpPr>
                <a:spLocks/>
              </p:cNvSpPr>
              <p:nvPr/>
            </p:nvSpPr>
            <p:spPr bwMode="auto">
              <a:xfrm rot="7200000">
                <a:off x="1839" y="593"/>
                <a:ext cx="1275" cy="1327"/>
              </a:xfrm>
              <a:custGeom>
                <a:avLst/>
                <a:gdLst>
                  <a:gd name="T0" fmla="*/ 0 w 1448"/>
                  <a:gd name="T1" fmla="*/ 1452 h 1452"/>
                  <a:gd name="T2" fmla="*/ 6 w 1448"/>
                  <a:gd name="T3" fmla="*/ 1320 h 1452"/>
                  <a:gd name="T4" fmla="*/ 24 w 1448"/>
                  <a:gd name="T5" fmla="*/ 1190 h 1452"/>
                  <a:gd name="T6" fmla="*/ 52 w 1448"/>
                  <a:gd name="T7" fmla="*/ 1066 h 1452"/>
                  <a:gd name="T8" fmla="*/ 90 w 1448"/>
                  <a:gd name="T9" fmla="*/ 946 h 1452"/>
                  <a:gd name="T10" fmla="*/ 140 w 1448"/>
                  <a:gd name="T11" fmla="*/ 830 h 1452"/>
                  <a:gd name="T12" fmla="*/ 198 w 1448"/>
                  <a:gd name="T13" fmla="*/ 718 h 1452"/>
                  <a:gd name="T14" fmla="*/ 264 w 1448"/>
                  <a:gd name="T15" fmla="*/ 614 h 1452"/>
                  <a:gd name="T16" fmla="*/ 340 w 1448"/>
                  <a:gd name="T17" fmla="*/ 516 h 1452"/>
                  <a:gd name="T18" fmla="*/ 424 w 1448"/>
                  <a:gd name="T19" fmla="*/ 424 h 1452"/>
                  <a:gd name="T20" fmla="*/ 516 w 1448"/>
                  <a:gd name="T21" fmla="*/ 342 h 1452"/>
                  <a:gd name="T22" fmla="*/ 612 w 1448"/>
                  <a:gd name="T23" fmla="*/ 266 h 1452"/>
                  <a:gd name="T24" fmla="*/ 718 w 1448"/>
                  <a:gd name="T25" fmla="*/ 198 h 1452"/>
                  <a:gd name="T26" fmla="*/ 828 w 1448"/>
                  <a:gd name="T27" fmla="*/ 140 h 1452"/>
                  <a:gd name="T28" fmla="*/ 942 w 1448"/>
                  <a:gd name="T29" fmla="*/ 90 h 1452"/>
                  <a:gd name="T30" fmla="*/ 1064 w 1448"/>
                  <a:gd name="T31" fmla="*/ 52 h 1452"/>
                  <a:gd name="T32" fmla="*/ 1188 w 1448"/>
                  <a:gd name="T33" fmla="*/ 22 h 1452"/>
                  <a:gd name="T34" fmla="*/ 1316 w 1448"/>
                  <a:gd name="T35" fmla="*/ 6 h 1452"/>
                  <a:gd name="T36" fmla="*/ 1448 w 1448"/>
                  <a:gd name="T37" fmla="*/ 0 h 1452"/>
                  <a:gd name="T38" fmla="*/ 1448 w 1448"/>
                  <a:gd name="T39" fmla="*/ 726 h 1452"/>
                  <a:gd name="T40" fmla="*/ 1358 w 1448"/>
                  <a:gd name="T41" fmla="*/ 732 h 1452"/>
                  <a:gd name="T42" fmla="*/ 1270 w 1448"/>
                  <a:gd name="T43" fmla="*/ 748 h 1452"/>
                  <a:gd name="T44" fmla="*/ 1186 w 1448"/>
                  <a:gd name="T45" fmla="*/ 774 h 1452"/>
                  <a:gd name="T46" fmla="*/ 1108 w 1448"/>
                  <a:gd name="T47" fmla="*/ 810 h 1452"/>
                  <a:gd name="T48" fmla="*/ 1034 w 1448"/>
                  <a:gd name="T49" fmla="*/ 856 h 1452"/>
                  <a:gd name="T50" fmla="*/ 968 w 1448"/>
                  <a:gd name="T51" fmla="*/ 910 h 1452"/>
                  <a:gd name="T52" fmla="*/ 906 w 1448"/>
                  <a:gd name="T53" fmla="*/ 970 h 1452"/>
                  <a:gd name="T54" fmla="*/ 854 w 1448"/>
                  <a:gd name="T55" fmla="*/ 1038 h 1452"/>
                  <a:gd name="T56" fmla="*/ 808 w 1448"/>
                  <a:gd name="T57" fmla="*/ 1110 h 1452"/>
                  <a:gd name="T58" fmla="*/ 772 w 1448"/>
                  <a:gd name="T59" fmla="*/ 1190 h 1452"/>
                  <a:gd name="T60" fmla="*/ 746 w 1448"/>
                  <a:gd name="T61" fmla="*/ 1274 h 1452"/>
                  <a:gd name="T62" fmla="*/ 730 w 1448"/>
                  <a:gd name="T63" fmla="*/ 1360 h 1452"/>
                  <a:gd name="T64" fmla="*/ 724 w 1448"/>
                  <a:gd name="T65" fmla="*/ 1452 h 1452"/>
                  <a:gd name="T66" fmla="*/ 0 w 1448"/>
                  <a:gd name="T67" fmla="*/ 1452 h 1452"/>
                  <a:gd name="T68" fmla="*/ 0 w 1448"/>
                  <a:gd name="T69" fmla="*/ 1452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lnTo>
                      <a:pt x="0" y="1452"/>
                    </a:lnTo>
                    <a:close/>
                  </a:path>
                </a:pathLst>
              </a:custGeom>
              <a:gradFill rotWithShape="1">
                <a:gsLst>
                  <a:gs pos="0">
                    <a:schemeClr val="accent2">
                      <a:gamma/>
                      <a:shade val="46275"/>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8" name="AutoShape 10"/>
              <p:cNvSpPr>
                <a:spLocks noChangeArrowheads="1"/>
              </p:cNvSpPr>
              <p:nvPr/>
            </p:nvSpPr>
            <p:spPr bwMode="auto">
              <a:xfrm rot="1800000">
                <a:off x="1877" y="1567"/>
                <a:ext cx="1120" cy="694"/>
              </a:xfrm>
              <a:prstGeom prst="triangle">
                <a:avLst>
                  <a:gd name="adj" fmla="val 50000"/>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grpSp>
            <p:nvGrpSpPr>
              <p:cNvPr id="27659" name="Group 11"/>
              <p:cNvGrpSpPr>
                <a:grpSpLocks/>
              </p:cNvGrpSpPr>
              <p:nvPr/>
            </p:nvGrpSpPr>
            <p:grpSpPr bwMode="auto">
              <a:xfrm>
                <a:off x="659" y="1726"/>
                <a:ext cx="1810" cy="1278"/>
                <a:chOff x="0" y="0"/>
                <a:chExt cx="1810" cy="1278"/>
              </a:xfrm>
            </p:grpSpPr>
            <p:sp>
              <p:nvSpPr>
                <p:cNvPr id="27660" name="未知"/>
                <p:cNvSpPr>
                  <a:spLocks/>
                </p:cNvSpPr>
                <p:nvPr/>
              </p:nvSpPr>
              <p:spPr bwMode="auto">
                <a:xfrm rot="12600000">
                  <a:off x="486" y="0"/>
                  <a:ext cx="1324" cy="1278"/>
                </a:xfrm>
                <a:custGeom>
                  <a:avLst/>
                  <a:gdLst>
                    <a:gd name="T0" fmla="*/ 0 w 1448"/>
                    <a:gd name="T1" fmla="*/ 1452 h 1452"/>
                    <a:gd name="T2" fmla="*/ 6 w 1448"/>
                    <a:gd name="T3" fmla="*/ 1320 h 1452"/>
                    <a:gd name="T4" fmla="*/ 24 w 1448"/>
                    <a:gd name="T5" fmla="*/ 1190 h 1452"/>
                    <a:gd name="T6" fmla="*/ 52 w 1448"/>
                    <a:gd name="T7" fmla="*/ 1066 h 1452"/>
                    <a:gd name="T8" fmla="*/ 90 w 1448"/>
                    <a:gd name="T9" fmla="*/ 946 h 1452"/>
                    <a:gd name="T10" fmla="*/ 140 w 1448"/>
                    <a:gd name="T11" fmla="*/ 830 h 1452"/>
                    <a:gd name="T12" fmla="*/ 198 w 1448"/>
                    <a:gd name="T13" fmla="*/ 718 h 1452"/>
                    <a:gd name="T14" fmla="*/ 264 w 1448"/>
                    <a:gd name="T15" fmla="*/ 614 h 1452"/>
                    <a:gd name="T16" fmla="*/ 340 w 1448"/>
                    <a:gd name="T17" fmla="*/ 516 h 1452"/>
                    <a:gd name="T18" fmla="*/ 424 w 1448"/>
                    <a:gd name="T19" fmla="*/ 424 h 1452"/>
                    <a:gd name="T20" fmla="*/ 516 w 1448"/>
                    <a:gd name="T21" fmla="*/ 342 h 1452"/>
                    <a:gd name="T22" fmla="*/ 612 w 1448"/>
                    <a:gd name="T23" fmla="*/ 266 h 1452"/>
                    <a:gd name="T24" fmla="*/ 718 w 1448"/>
                    <a:gd name="T25" fmla="*/ 198 h 1452"/>
                    <a:gd name="T26" fmla="*/ 828 w 1448"/>
                    <a:gd name="T27" fmla="*/ 140 h 1452"/>
                    <a:gd name="T28" fmla="*/ 942 w 1448"/>
                    <a:gd name="T29" fmla="*/ 90 h 1452"/>
                    <a:gd name="T30" fmla="*/ 1064 w 1448"/>
                    <a:gd name="T31" fmla="*/ 52 h 1452"/>
                    <a:gd name="T32" fmla="*/ 1188 w 1448"/>
                    <a:gd name="T33" fmla="*/ 22 h 1452"/>
                    <a:gd name="T34" fmla="*/ 1316 w 1448"/>
                    <a:gd name="T35" fmla="*/ 6 h 1452"/>
                    <a:gd name="T36" fmla="*/ 1448 w 1448"/>
                    <a:gd name="T37" fmla="*/ 0 h 1452"/>
                    <a:gd name="T38" fmla="*/ 1448 w 1448"/>
                    <a:gd name="T39" fmla="*/ 726 h 1452"/>
                    <a:gd name="T40" fmla="*/ 1358 w 1448"/>
                    <a:gd name="T41" fmla="*/ 732 h 1452"/>
                    <a:gd name="T42" fmla="*/ 1270 w 1448"/>
                    <a:gd name="T43" fmla="*/ 748 h 1452"/>
                    <a:gd name="T44" fmla="*/ 1186 w 1448"/>
                    <a:gd name="T45" fmla="*/ 774 h 1452"/>
                    <a:gd name="T46" fmla="*/ 1108 w 1448"/>
                    <a:gd name="T47" fmla="*/ 810 h 1452"/>
                    <a:gd name="T48" fmla="*/ 1034 w 1448"/>
                    <a:gd name="T49" fmla="*/ 856 h 1452"/>
                    <a:gd name="T50" fmla="*/ 968 w 1448"/>
                    <a:gd name="T51" fmla="*/ 910 h 1452"/>
                    <a:gd name="T52" fmla="*/ 906 w 1448"/>
                    <a:gd name="T53" fmla="*/ 970 h 1452"/>
                    <a:gd name="T54" fmla="*/ 854 w 1448"/>
                    <a:gd name="T55" fmla="*/ 1038 h 1452"/>
                    <a:gd name="T56" fmla="*/ 808 w 1448"/>
                    <a:gd name="T57" fmla="*/ 1110 h 1452"/>
                    <a:gd name="T58" fmla="*/ 772 w 1448"/>
                    <a:gd name="T59" fmla="*/ 1190 h 1452"/>
                    <a:gd name="T60" fmla="*/ 746 w 1448"/>
                    <a:gd name="T61" fmla="*/ 1274 h 1452"/>
                    <a:gd name="T62" fmla="*/ 730 w 1448"/>
                    <a:gd name="T63" fmla="*/ 1360 h 1452"/>
                    <a:gd name="T64" fmla="*/ 724 w 1448"/>
                    <a:gd name="T65" fmla="*/ 1452 h 1452"/>
                    <a:gd name="T66" fmla="*/ 0 w 1448"/>
                    <a:gd name="T67" fmla="*/ 1452 h 1452"/>
                    <a:gd name="T68" fmla="*/ 0 w 1448"/>
                    <a:gd name="T69" fmla="*/ 1452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lnTo>
                        <a:pt x="0" y="145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61" name="未知"/>
                <p:cNvSpPr>
                  <a:spLocks/>
                </p:cNvSpPr>
                <p:nvPr/>
              </p:nvSpPr>
              <p:spPr bwMode="auto">
                <a:xfrm rot="14400000">
                  <a:off x="26" y="-24"/>
                  <a:ext cx="1275" cy="1327"/>
                </a:xfrm>
                <a:custGeom>
                  <a:avLst/>
                  <a:gdLst>
                    <a:gd name="T0" fmla="*/ 0 w 1448"/>
                    <a:gd name="T1" fmla="*/ 1452 h 1452"/>
                    <a:gd name="T2" fmla="*/ 6 w 1448"/>
                    <a:gd name="T3" fmla="*/ 1320 h 1452"/>
                    <a:gd name="T4" fmla="*/ 24 w 1448"/>
                    <a:gd name="T5" fmla="*/ 1190 h 1452"/>
                    <a:gd name="T6" fmla="*/ 52 w 1448"/>
                    <a:gd name="T7" fmla="*/ 1066 h 1452"/>
                    <a:gd name="T8" fmla="*/ 90 w 1448"/>
                    <a:gd name="T9" fmla="*/ 946 h 1452"/>
                    <a:gd name="T10" fmla="*/ 140 w 1448"/>
                    <a:gd name="T11" fmla="*/ 830 h 1452"/>
                    <a:gd name="T12" fmla="*/ 198 w 1448"/>
                    <a:gd name="T13" fmla="*/ 718 h 1452"/>
                    <a:gd name="T14" fmla="*/ 264 w 1448"/>
                    <a:gd name="T15" fmla="*/ 614 h 1452"/>
                    <a:gd name="T16" fmla="*/ 340 w 1448"/>
                    <a:gd name="T17" fmla="*/ 516 h 1452"/>
                    <a:gd name="T18" fmla="*/ 424 w 1448"/>
                    <a:gd name="T19" fmla="*/ 424 h 1452"/>
                    <a:gd name="T20" fmla="*/ 516 w 1448"/>
                    <a:gd name="T21" fmla="*/ 342 h 1452"/>
                    <a:gd name="T22" fmla="*/ 612 w 1448"/>
                    <a:gd name="T23" fmla="*/ 266 h 1452"/>
                    <a:gd name="T24" fmla="*/ 718 w 1448"/>
                    <a:gd name="T25" fmla="*/ 198 h 1452"/>
                    <a:gd name="T26" fmla="*/ 828 w 1448"/>
                    <a:gd name="T27" fmla="*/ 140 h 1452"/>
                    <a:gd name="T28" fmla="*/ 942 w 1448"/>
                    <a:gd name="T29" fmla="*/ 90 h 1452"/>
                    <a:gd name="T30" fmla="*/ 1064 w 1448"/>
                    <a:gd name="T31" fmla="*/ 52 h 1452"/>
                    <a:gd name="T32" fmla="*/ 1188 w 1448"/>
                    <a:gd name="T33" fmla="*/ 22 h 1452"/>
                    <a:gd name="T34" fmla="*/ 1316 w 1448"/>
                    <a:gd name="T35" fmla="*/ 6 h 1452"/>
                    <a:gd name="T36" fmla="*/ 1448 w 1448"/>
                    <a:gd name="T37" fmla="*/ 0 h 1452"/>
                    <a:gd name="T38" fmla="*/ 1448 w 1448"/>
                    <a:gd name="T39" fmla="*/ 726 h 1452"/>
                    <a:gd name="T40" fmla="*/ 1358 w 1448"/>
                    <a:gd name="T41" fmla="*/ 732 h 1452"/>
                    <a:gd name="T42" fmla="*/ 1270 w 1448"/>
                    <a:gd name="T43" fmla="*/ 748 h 1452"/>
                    <a:gd name="T44" fmla="*/ 1186 w 1448"/>
                    <a:gd name="T45" fmla="*/ 774 h 1452"/>
                    <a:gd name="T46" fmla="*/ 1108 w 1448"/>
                    <a:gd name="T47" fmla="*/ 810 h 1452"/>
                    <a:gd name="T48" fmla="*/ 1034 w 1448"/>
                    <a:gd name="T49" fmla="*/ 856 h 1452"/>
                    <a:gd name="T50" fmla="*/ 968 w 1448"/>
                    <a:gd name="T51" fmla="*/ 910 h 1452"/>
                    <a:gd name="T52" fmla="*/ 906 w 1448"/>
                    <a:gd name="T53" fmla="*/ 970 h 1452"/>
                    <a:gd name="T54" fmla="*/ 854 w 1448"/>
                    <a:gd name="T55" fmla="*/ 1038 h 1452"/>
                    <a:gd name="T56" fmla="*/ 808 w 1448"/>
                    <a:gd name="T57" fmla="*/ 1110 h 1452"/>
                    <a:gd name="T58" fmla="*/ 772 w 1448"/>
                    <a:gd name="T59" fmla="*/ 1190 h 1452"/>
                    <a:gd name="T60" fmla="*/ 746 w 1448"/>
                    <a:gd name="T61" fmla="*/ 1274 h 1452"/>
                    <a:gd name="T62" fmla="*/ 730 w 1448"/>
                    <a:gd name="T63" fmla="*/ 1360 h 1452"/>
                    <a:gd name="T64" fmla="*/ 724 w 1448"/>
                    <a:gd name="T65" fmla="*/ 1452 h 1452"/>
                    <a:gd name="T66" fmla="*/ 0 w 1448"/>
                    <a:gd name="T67" fmla="*/ 1452 h 1452"/>
                    <a:gd name="T68" fmla="*/ 0 w 1448"/>
                    <a:gd name="T69" fmla="*/ 1452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lnTo>
                        <a:pt x="0" y="1452"/>
                      </a:lnTo>
                      <a:close/>
                    </a:path>
                  </a:pathLst>
                </a:custGeom>
                <a:gradFill rotWithShape="1">
                  <a:gsLst>
                    <a:gs pos="0">
                      <a:schemeClr val="hlink">
                        <a:gamma/>
                        <a:shade val="46275"/>
                        <a:invGamma/>
                      </a:schemeClr>
                    </a:gs>
                    <a:gs pos="100000">
                      <a:schemeClr val="hlink"/>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7662" name="AutoShape 14"/>
              <p:cNvSpPr>
                <a:spLocks noChangeArrowheads="1"/>
              </p:cNvSpPr>
              <p:nvPr/>
            </p:nvSpPr>
            <p:spPr bwMode="auto">
              <a:xfrm rot="9000000">
                <a:off x="208" y="1726"/>
                <a:ext cx="1120" cy="622"/>
              </a:xfrm>
              <a:prstGeom prst="triangle">
                <a:avLst>
                  <a:gd name="adj" fmla="val 50000"/>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grpSp>
            <p:nvGrpSpPr>
              <p:cNvPr id="27663" name="Group 15"/>
              <p:cNvGrpSpPr>
                <a:grpSpLocks/>
              </p:cNvGrpSpPr>
              <p:nvPr/>
            </p:nvGrpSpPr>
            <p:grpSpPr bwMode="auto">
              <a:xfrm>
                <a:off x="0" y="211"/>
                <a:ext cx="1566" cy="1685"/>
                <a:chOff x="0" y="0"/>
                <a:chExt cx="1566" cy="1685"/>
              </a:xfrm>
            </p:grpSpPr>
            <p:sp>
              <p:nvSpPr>
                <p:cNvPr id="27664" name="未知"/>
                <p:cNvSpPr>
                  <a:spLocks/>
                </p:cNvSpPr>
                <p:nvPr/>
              </p:nvSpPr>
              <p:spPr bwMode="auto">
                <a:xfrm rot="19800000">
                  <a:off x="0" y="406"/>
                  <a:ext cx="1324" cy="1279"/>
                </a:xfrm>
                <a:custGeom>
                  <a:avLst/>
                  <a:gdLst>
                    <a:gd name="T0" fmla="*/ 0 w 1448"/>
                    <a:gd name="T1" fmla="*/ 1452 h 1452"/>
                    <a:gd name="T2" fmla="*/ 6 w 1448"/>
                    <a:gd name="T3" fmla="*/ 1320 h 1452"/>
                    <a:gd name="T4" fmla="*/ 24 w 1448"/>
                    <a:gd name="T5" fmla="*/ 1190 h 1452"/>
                    <a:gd name="T6" fmla="*/ 52 w 1448"/>
                    <a:gd name="T7" fmla="*/ 1066 h 1452"/>
                    <a:gd name="T8" fmla="*/ 90 w 1448"/>
                    <a:gd name="T9" fmla="*/ 946 h 1452"/>
                    <a:gd name="T10" fmla="*/ 140 w 1448"/>
                    <a:gd name="T11" fmla="*/ 830 h 1452"/>
                    <a:gd name="T12" fmla="*/ 198 w 1448"/>
                    <a:gd name="T13" fmla="*/ 718 h 1452"/>
                    <a:gd name="T14" fmla="*/ 264 w 1448"/>
                    <a:gd name="T15" fmla="*/ 614 h 1452"/>
                    <a:gd name="T16" fmla="*/ 340 w 1448"/>
                    <a:gd name="T17" fmla="*/ 516 h 1452"/>
                    <a:gd name="T18" fmla="*/ 424 w 1448"/>
                    <a:gd name="T19" fmla="*/ 424 h 1452"/>
                    <a:gd name="T20" fmla="*/ 516 w 1448"/>
                    <a:gd name="T21" fmla="*/ 342 h 1452"/>
                    <a:gd name="T22" fmla="*/ 612 w 1448"/>
                    <a:gd name="T23" fmla="*/ 266 h 1452"/>
                    <a:gd name="T24" fmla="*/ 718 w 1448"/>
                    <a:gd name="T25" fmla="*/ 198 h 1452"/>
                    <a:gd name="T26" fmla="*/ 828 w 1448"/>
                    <a:gd name="T27" fmla="*/ 140 h 1452"/>
                    <a:gd name="T28" fmla="*/ 942 w 1448"/>
                    <a:gd name="T29" fmla="*/ 90 h 1452"/>
                    <a:gd name="T30" fmla="*/ 1064 w 1448"/>
                    <a:gd name="T31" fmla="*/ 52 h 1452"/>
                    <a:gd name="T32" fmla="*/ 1188 w 1448"/>
                    <a:gd name="T33" fmla="*/ 22 h 1452"/>
                    <a:gd name="T34" fmla="*/ 1316 w 1448"/>
                    <a:gd name="T35" fmla="*/ 6 h 1452"/>
                    <a:gd name="T36" fmla="*/ 1448 w 1448"/>
                    <a:gd name="T37" fmla="*/ 0 h 1452"/>
                    <a:gd name="T38" fmla="*/ 1448 w 1448"/>
                    <a:gd name="T39" fmla="*/ 726 h 1452"/>
                    <a:gd name="T40" fmla="*/ 1358 w 1448"/>
                    <a:gd name="T41" fmla="*/ 732 h 1452"/>
                    <a:gd name="T42" fmla="*/ 1270 w 1448"/>
                    <a:gd name="T43" fmla="*/ 748 h 1452"/>
                    <a:gd name="T44" fmla="*/ 1186 w 1448"/>
                    <a:gd name="T45" fmla="*/ 774 h 1452"/>
                    <a:gd name="T46" fmla="*/ 1108 w 1448"/>
                    <a:gd name="T47" fmla="*/ 810 h 1452"/>
                    <a:gd name="T48" fmla="*/ 1034 w 1448"/>
                    <a:gd name="T49" fmla="*/ 856 h 1452"/>
                    <a:gd name="T50" fmla="*/ 968 w 1448"/>
                    <a:gd name="T51" fmla="*/ 910 h 1452"/>
                    <a:gd name="T52" fmla="*/ 906 w 1448"/>
                    <a:gd name="T53" fmla="*/ 970 h 1452"/>
                    <a:gd name="T54" fmla="*/ 854 w 1448"/>
                    <a:gd name="T55" fmla="*/ 1038 h 1452"/>
                    <a:gd name="T56" fmla="*/ 808 w 1448"/>
                    <a:gd name="T57" fmla="*/ 1110 h 1452"/>
                    <a:gd name="T58" fmla="*/ 772 w 1448"/>
                    <a:gd name="T59" fmla="*/ 1190 h 1452"/>
                    <a:gd name="T60" fmla="*/ 746 w 1448"/>
                    <a:gd name="T61" fmla="*/ 1274 h 1452"/>
                    <a:gd name="T62" fmla="*/ 730 w 1448"/>
                    <a:gd name="T63" fmla="*/ 1360 h 1452"/>
                    <a:gd name="T64" fmla="*/ 724 w 1448"/>
                    <a:gd name="T65" fmla="*/ 1452 h 1452"/>
                    <a:gd name="T66" fmla="*/ 0 w 1448"/>
                    <a:gd name="T67" fmla="*/ 1452 h 1452"/>
                    <a:gd name="T68" fmla="*/ 0 w 1448"/>
                    <a:gd name="T69" fmla="*/ 1452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lnTo>
                        <a:pt x="0" y="145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65" name="未知"/>
                <p:cNvSpPr>
                  <a:spLocks/>
                </p:cNvSpPr>
                <p:nvPr/>
              </p:nvSpPr>
              <p:spPr bwMode="auto">
                <a:xfrm>
                  <a:off x="242" y="0"/>
                  <a:ext cx="1324" cy="1279"/>
                </a:xfrm>
                <a:custGeom>
                  <a:avLst/>
                  <a:gdLst>
                    <a:gd name="T0" fmla="*/ 0 w 1448"/>
                    <a:gd name="T1" fmla="*/ 1452 h 1452"/>
                    <a:gd name="T2" fmla="*/ 6 w 1448"/>
                    <a:gd name="T3" fmla="*/ 1320 h 1452"/>
                    <a:gd name="T4" fmla="*/ 24 w 1448"/>
                    <a:gd name="T5" fmla="*/ 1190 h 1452"/>
                    <a:gd name="T6" fmla="*/ 52 w 1448"/>
                    <a:gd name="T7" fmla="*/ 1066 h 1452"/>
                    <a:gd name="T8" fmla="*/ 90 w 1448"/>
                    <a:gd name="T9" fmla="*/ 946 h 1452"/>
                    <a:gd name="T10" fmla="*/ 140 w 1448"/>
                    <a:gd name="T11" fmla="*/ 830 h 1452"/>
                    <a:gd name="T12" fmla="*/ 198 w 1448"/>
                    <a:gd name="T13" fmla="*/ 718 h 1452"/>
                    <a:gd name="T14" fmla="*/ 264 w 1448"/>
                    <a:gd name="T15" fmla="*/ 614 h 1452"/>
                    <a:gd name="T16" fmla="*/ 340 w 1448"/>
                    <a:gd name="T17" fmla="*/ 516 h 1452"/>
                    <a:gd name="T18" fmla="*/ 424 w 1448"/>
                    <a:gd name="T19" fmla="*/ 424 h 1452"/>
                    <a:gd name="T20" fmla="*/ 516 w 1448"/>
                    <a:gd name="T21" fmla="*/ 342 h 1452"/>
                    <a:gd name="T22" fmla="*/ 612 w 1448"/>
                    <a:gd name="T23" fmla="*/ 266 h 1452"/>
                    <a:gd name="T24" fmla="*/ 718 w 1448"/>
                    <a:gd name="T25" fmla="*/ 198 h 1452"/>
                    <a:gd name="T26" fmla="*/ 828 w 1448"/>
                    <a:gd name="T27" fmla="*/ 140 h 1452"/>
                    <a:gd name="T28" fmla="*/ 942 w 1448"/>
                    <a:gd name="T29" fmla="*/ 90 h 1452"/>
                    <a:gd name="T30" fmla="*/ 1064 w 1448"/>
                    <a:gd name="T31" fmla="*/ 52 h 1452"/>
                    <a:gd name="T32" fmla="*/ 1188 w 1448"/>
                    <a:gd name="T33" fmla="*/ 22 h 1452"/>
                    <a:gd name="T34" fmla="*/ 1316 w 1448"/>
                    <a:gd name="T35" fmla="*/ 6 h 1452"/>
                    <a:gd name="T36" fmla="*/ 1448 w 1448"/>
                    <a:gd name="T37" fmla="*/ 0 h 1452"/>
                    <a:gd name="T38" fmla="*/ 1448 w 1448"/>
                    <a:gd name="T39" fmla="*/ 726 h 1452"/>
                    <a:gd name="T40" fmla="*/ 1358 w 1448"/>
                    <a:gd name="T41" fmla="*/ 732 h 1452"/>
                    <a:gd name="T42" fmla="*/ 1270 w 1448"/>
                    <a:gd name="T43" fmla="*/ 748 h 1452"/>
                    <a:gd name="T44" fmla="*/ 1186 w 1448"/>
                    <a:gd name="T45" fmla="*/ 774 h 1452"/>
                    <a:gd name="T46" fmla="*/ 1108 w 1448"/>
                    <a:gd name="T47" fmla="*/ 810 h 1452"/>
                    <a:gd name="T48" fmla="*/ 1034 w 1448"/>
                    <a:gd name="T49" fmla="*/ 856 h 1452"/>
                    <a:gd name="T50" fmla="*/ 968 w 1448"/>
                    <a:gd name="T51" fmla="*/ 910 h 1452"/>
                    <a:gd name="T52" fmla="*/ 906 w 1448"/>
                    <a:gd name="T53" fmla="*/ 970 h 1452"/>
                    <a:gd name="T54" fmla="*/ 854 w 1448"/>
                    <a:gd name="T55" fmla="*/ 1038 h 1452"/>
                    <a:gd name="T56" fmla="*/ 808 w 1448"/>
                    <a:gd name="T57" fmla="*/ 1110 h 1452"/>
                    <a:gd name="T58" fmla="*/ 772 w 1448"/>
                    <a:gd name="T59" fmla="*/ 1190 h 1452"/>
                    <a:gd name="T60" fmla="*/ 746 w 1448"/>
                    <a:gd name="T61" fmla="*/ 1274 h 1452"/>
                    <a:gd name="T62" fmla="*/ 730 w 1448"/>
                    <a:gd name="T63" fmla="*/ 1360 h 1452"/>
                    <a:gd name="T64" fmla="*/ 724 w 1448"/>
                    <a:gd name="T65" fmla="*/ 1452 h 1452"/>
                    <a:gd name="T66" fmla="*/ 0 w 1448"/>
                    <a:gd name="T67" fmla="*/ 1452 h 1452"/>
                    <a:gd name="T68" fmla="*/ 0 w 1448"/>
                    <a:gd name="T69" fmla="*/ 1452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lnTo>
                        <a:pt x="0" y="1452"/>
                      </a:lnTo>
                      <a:close/>
                    </a:path>
                  </a:pathLst>
                </a:custGeom>
                <a:gradFill rotWithShape="1">
                  <a:gsLst>
                    <a:gs pos="0">
                      <a:schemeClr val="accent1">
                        <a:gamma/>
                        <a:shade val="46275"/>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7666" name="AutoShape 18"/>
              <p:cNvSpPr>
                <a:spLocks noChangeArrowheads="1"/>
              </p:cNvSpPr>
              <p:nvPr/>
            </p:nvSpPr>
            <p:spPr bwMode="auto">
              <a:xfrm rot="16200000">
                <a:off x="867" y="179"/>
                <a:ext cx="1079" cy="722"/>
              </a:xfrm>
              <a:prstGeom prst="triangle">
                <a:avLst>
                  <a:gd name="adj" fmla="val 50000"/>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grpSp>
        <p:sp>
          <p:nvSpPr>
            <p:cNvPr id="27667" name="AutoShape 19"/>
            <p:cNvSpPr>
              <a:spLocks noChangeArrowheads="1"/>
            </p:cNvSpPr>
            <p:nvPr/>
          </p:nvSpPr>
          <p:spPr bwMode="auto">
            <a:xfrm>
              <a:off x="1769" y="2223"/>
              <a:ext cx="1361" cy="317"/>
            </a:xfrm>
            <a:prstGeom prst="roundRect">
              <a:avLst>
                <a:gd name="adj" fmla="val 50000"/>
              </a:avLst>
            </a:prstGeom>
            <a:gradFill rotWithShape="1">
              <a:gsLst>
                <a:gs pos="0">
                  <a:schemeClr val="hlink">
                    <a:gamma/>
                    <a:shade val="46275"/>
                    <a:invGamma/>
                  </a:schemeClr>
                </a:gs>
                <a:gs pos="100000">
                  <a:schemeClr val="hlink"/>
                </a:gs>
              </a:gsLst>
              <a:lin ang="2700000" scaled="1"/>
            </a:gradFill>
            <a:ln w="38100" cmpd="sng">
              <a:solidFill>
                <a:srgbClr val="FFFFFF"/>
              </a:solidFill>
              <a:round/>
              <a:headEnd/>
              <a:tailEnd/>
            </a:ln>
            <a:effectLst>
              <a:outerShdw dist="107763" dir="2700000" algn="ctr" rotWithShape="0">
                <a:schemeClr val="bg2">
                  <a:alpha val="50000"/>
                </a:schemeClr>
              </a:outerShdw>
            </a:effectLst>
          </p:spPr>
          <p:txBody>
            <a:bodyPr wrap="none" anchor="ctr"/>
            <a:lstStyle/>
            <a:p>
              <a:pPr eaLnBrk="0" hangingPunct="0"/>
              <a:r>
                <a:rPr lang="zh-CN" b="1">
                  <a:solidFill>
                    <a:srgbClr val="FFFFFF"/>
                  </a:solidFill>
                  <a:latin typeface="Verdana" pitchFamily="34" charset="0"/>
                  <a:ea typeface="楷体_GB2312" charset="-122"/>
                </a:rPr>
                <a:t>环境保护</a:t>
              </a:r>
            </a:p>
          </p:txBody>
        </p:sp>
      </p:grpSp>
    </p:spTree>
    <p:extLst>
      <p:ext uri="{BB962C8B-B14F-4D97-AF65-F5344CB8AC3E}">
        <p14:creationId xmlns:p14="http://schemas.microsoft.com/office/powerpoint/2010/main" val="14618032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9901" y="476251"/>
            <a:ext cx="11722100" cy="754063"/>
          </a:xfrm>
        </p:spPr>
        <p:txBody>
          <a:bodyPr/>
          <a:lstStyle/>
          <a:p>
            <a:pPr algn="ctr"/>
            <a:r>
              <a:rPr lang="zh-CN" sz="4400"/>
              <a:t>企业环境保护</a:t>
            </a:r>
          </a:p>
        </p:txBody>
      </p:sp>
      <p:grpSp>
        <p:nvGrpSpPr>
          <p:cNvPr id="28675" name="Group 3"/>
          <p:cNvGrpSpPr>
            <a:grpSpLocks/>
          </p:cNvGrpSpPr>
          <p:nvPr/>
        </p:nvGrpSpPr>
        <p:grpSpPr bwMode="auto">
          <a:xfrm>
            <a:off x="1007534" y="1760538"/>
            <a:ext cx="9984317" cy="4692650"/>
            <a:chOff x="0" y="0"/>
            <a:chExt cx="4717" cy="2956"/>
          </a:xfrm>
        </p:grpSpPr>
        <p:grpSp>
          <p:nvGrpSpPr>
            <p:cNvPr id="28676" name="Group 4"/>
            <p:cNvGrpSpPr>
              <a:grpSpLocks/>
            </p:cNvGrpSpPr>
            <p:nvPr/>
          </p:nvGrpSpPr>
          <p:grpSpPr bwMode="auto">
            <a:xfrm>
              <a:off x="156" y="0"/>
              <a:ext cx="4146" cy="624"/>
              <a:chOff x="0" y="0"/>
              <a:chExt cx="4080" cy="720"/>
            </a:xfrm>
          </p:grpSpPr>
          <p:sp>
            <p:nvSpPr>
              <p:cNvPr id="28677" name="Rectangle 5"/>
              <p:cNvSpPr>
                <a:spLocks noChangeArrowheads="1"/>
              </p:cNvSpPr>
              <p:nvPr/>
            </p:nvSpPr>
            <p:spPr bwMode="auto">
              <a:xfrm rot="3419336">
                <a:off x="0" y="48"/>
                <a:ext cx="672" cy="672"/>
              </a:xfrm>
              <a:prstGeom prst="rect">
                <a:avLst/>
              </a:prstGeom>
              <a:solidFill>
                <a:schemeClr val="folHlink"/>
              </a:solidFill>
              <a:ln w="9525" cmpd="sng">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28678" name="Group 6"/>
              <p:cNvGrpSpPr>
                <a:grpSpLocks/>
              </p:cNvGrpSpPr>
              <p:nvPr/>
            </p:nvGrpSpPr>
            <p:grpSpPr bwMode="auto">
              <a:xfrm>
                <a:off x="672" y="144"/>
                <a:ext cx="624" cy="96"/>
                <a:chOff x="0" y="0"/>
                <a:chExt cx="468" cy="244"/>
              </a:xfrm>
            </p:grpSpPr>
            <p:sp>
              <p:nvSpPr>
                <p:cNvPr id="28679" name="Oval 7"/>
                <p:cNvSpPr>
                  <a:spLocks noChangeArrowheads="1"/>
                </p:cNvSpPr>
                <p:nvPr/>
              </p:nvSpPr>
              <p:spPr bwMode="auto">
                <a:xfrm>
                  <a:off x="0" y="0"/>
                  <a:ext cx="79" cy="242"/>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0" name="Rectangle 8"/>
                <p:cNvSpPr>
                  <a:spLocks noChangeArrowheads="1"/>
                </p:cNvSpPr>
                <p:nvPr/>
              </p:nvSpPr>
              <p:spPr bwMode="auto">
                <a:xfrm>
                  <a:off x="45" y="2"/>
                  <a:ext cx="388" cy="242"/>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1" name="Oval 9"/>
                <p:cNvSpPr>
                  <a:spLocks noChangeArrowheads="1"/>
                </p:cNvSpPr>
                <p:nvPr/>
              </p:nvSpPr>
              <p:spPr bwMode="auto">
                <a:xfrm>
                  <a:off x="397" y="4"/>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2" name="Oval 10"/>
                <p:cNvSpPr>
                  <a:spLocks noChangeArrowheads="1"/>
                </p:cNvSpPr>
                <p:nvPr/>
              </p:nvSpPr>
              <p:spPr bwMode="auto">
                <a:xfrm>
                  <a:off x="435" y="80"/>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683" name="Rectangle 11"/>
              <p:cNvSpPr>
                <a:spLocks noChangeArrowheads="1"/>
              </p:cNvSpPr>
              <p:nvPr/>
            </p:nvSpPr>
            <p:spPr bwMode="auto">
              <a:xfrm rot="3419336">
                <a:off x="1152" y="0"/>
                <a:ext cx="672" cy="672"/>
              </a:xfrm>
              <a:prstGeom prst="rect">
                <a:avLst/>
              </a:prstGeom>
              <a:solidFill>
                <a:schemeClr val="accent1"/>
              </a:solidFill>
              <a:ln w="9525" cmpd="sng">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28684" name="Group 12"/>
              <p:cNvGrpSpPr>
                <a:grpSpLocks/>
              </p:cNvGrpSpPr>
              <p:nvPr/>
            </p:nvGrpSpPr>
            <p:grpSpPr bwMode="auto">
              <a:xfrm>
                <a:off x="1824" y="144"/>
                <a:ext cx="624" cy="96"/>
                <a:chOff x="0" y="0"/>
                <a:chExt cx="468" cy="244"/>
              </a:xfrm>
            </p:grpSpPr>
            <p:sp>
              <p:nvSpPr>
                <p:cNvPr id="28685" name="Oval 13"/>
                <p:cNvSpPr>
                  <a:spLocks noChangeArrowheads="1"/>
                </p:cNvSpPr>
                <p:nvPr/>
              </p:nvSpPr>
              <p:spPr bwMode="auto">
                <a:xfrm>
                  <a:off x="0" y="0"/>
                  <a:ext cx="79" cy="242"/>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6" name="Rectangle 14"/>
                <p:cNvSpPr>
                  <a:spLocks noChangeArrowheads="1"/>
                </p:cNvSpPr>
                <p:nvPr/>
              </p:nvSpPr>
              <p:spPr bwMode="auto">
                <a:xfrm>
                  <a:off x="45" y="2"/>
                  <a:ext cx="388" cy="242"/>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7" name="Oval 15"/>
                <p:cNvSpPr>
                  <a:spLocks noChangeArrowheads="1"/>
                </p:cNvSpPr>
                <p:nvPr/>
              </p:nvSpPr>
              <p:spPr bwMode="auto">
                <a:xfrm>
                  <a:off x="397" y="4"/>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8" name="Oval 16"/>
                <p:cNvSpPr>
                  <a:spLocks noChangeArrowheads="1"/>
                </p:cNvSpPr>
                <p:nvPr/>
              </p:nvSpPr>
              <p:spPr bwMode="auto">
                <a:xfrm>
                  <a:off x="435" y="80"/>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689" name="Rectangle 17"/>
              <p:cNvSpPr>
                <a:spLocks noChangeArrowheads="1"/>
              </p:cNvSpPr>
              <p:nvPr/>
            </p:nvSpPr>
            <p:spPr bwMode="auto">
              <a:xfrm rot="3419336">
                <a:off x="2256" y="0"/>
                <a:ext cx="672" cy="672"/>
              </a:xfrm>
              <a:prstGeom prst="rect">
                <a:avLst/>
              </a:prstGeom>
              <a:solidFill>
                <a:schemeClr val="folHlink"/>
              </a:solidFill>
              <a:ln w="9525" cmpd="sng">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28690" name="Group 18"/>
              <p:cNvGrpSpPr>
                <a:grpSpLocks/>
              </p:cNvGrpSpPr>
              <p:nvPr/>
            </p:nvGrpSpPr>
            <p:grpSpPr bwMode="auto">
              <a:xfrm>
                <a:off x="2976" y="144"/>
                <a:ext cx="816" cy="96"/>
                <a:chOff x="0" y="0"/>
                <a:chExt cx="468" cy="244"/>
              </a:xfrm>
            </p:grpSpPr>
            <p:sp>
              <p:nvSpPr>
                <p:cNvPr id="28691" name="Oval 19"/>
                <p:cNvSpPr>
                  <a:spLocks noChangeArrowheads="1"/>
                </p:cNvSpPr>
                <p:nvPr/>
              </p:nvSpPr>
              <p:spPr bwMode="auto">
                <a:xfrm>
                  <a:off x="0" y="0"/>
                  <a:ext cx="79" cy="242"/>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2" name="Rectangle 20"/>
                <p:cNvSpPr>
                  <a:spLocks noChangeArrowheads="1"/>
                </p:cNvSpPr>
                <p:nvPr/>
              </p:nvSpPr>
              <p:spPr bwMode="auto">
                <a:xfrm>
                  <a:off x="45" y="2"/>
                  <a:ext cx="388" cy="242"/>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3" name="Oval 21"/>
                <p:cNvSpPr>
                  <a:spLocks noChangeArrowheads="1"/>
                </p:cNvSpPr>
                <p:nvPr/>
              </p:nvSpPr>
              <p:spPr bwMode="auto">
                <a:xfrm>
                  <a:off x="397" y="4"/>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4" name="Oval 22"/>
                <p:cNvSpPr>
                  <a:spLocks noChangeArrowheads="1"/>
                </p:cNvSpPr>
                <p:nvPr/>
              </p:nvSpPr>
              <p:spPr bwMode="auto">
                <a:xfrm>
                  <a:off x="435" y="80"/>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695" name="Rectangle 23"/>
              <p:cNvSpPr>
                <a:spLocks noChangeArrowheads="1"/>
              </p:cNvSpPr>
              <p:nvPr/>
            </p:nvSpPr>
            <p:spPr bwMode="auto">
              <a:xfrm rot="3419336">
                <a:off x="3408" y="0"/>
                <a:ext cx="672" cy="672"/>
              </a:xfrm>
              <a:prstGeom prst="rect">
                <a:avLst/>
              </a:prstGeom>
              <a:solidFill>
                <a:schemeClr val="accent1"/>
              </a:solidFill>
              <a:ln w="9525" cmpd="sng">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sp>
          <p:nvSpPr>
            <p:cNvPr id="28696" name="AutoShape 24"/>
            <p:cNvSpPr>
              <a:spLocks noChangeArrowheads="1"/>
            </p:cNvSpPr>
            <p:nvPr/>
          </p:nvSpPr>
          <p:spPr bwMode="auto">
            <a:xfrm>
              <a:off x="105" y="179"/>
              <a:ext cx="827" cy="327"/>
            </a:xfrm>
            <a:prstGeom prst="roundRect">
              <a:avLst>
                <a:gd name="adj" fmla="val 50000"/>
              </a:avLst>
            </a:prstGeom>
            <a:noFill/>
            <a:ln>
              <a:noFill/>
            </a:ln>
            <a:effectLst/>
            <a:extLst>
              <a:ext uri="{909E8E84-426E-40DD-AFC4-6F175D3DCCD1}">
                <a14:hiddenFill xmlns:a14="http://schemas.microsoft.com/office/drawing/2010/main">
                  <a:gradFill rotWithShape="1">
                    <a:gsLst>
                      <a:gs pos="0">
                        <a:schemeClr val="accent1"/>
                      </a:gs>
                      <a:gs pos="100000">
                        <a:schemeClr val="accent1">
                          <a:gamma/>
                          <a:shade val="42353"/>
                          <a:invGamma/>
                        </a:schemeClr>
                      </a:gs>
                    </a:gsLst>
                    <a:lin ang="0" scaled="1"/>
                  </a:gra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1842" dir="2700000" algn="ctr" rotWithShape="0">
                      <a:schemeClr val="bg2">
                        <a:alpha val="50000"/>
                      </a:schemeClr>
                    </a:outerShdw>
                  </a:effectLst>
                </a14:hiddenEffects>
              </a:ext>
            </a:extLst>
          </p:spPr>
          <p:txBody>
            <a:bodyPr anchor="ctr">
              <a:spAutoFit/>
            </a:bodyPr>
            <a:lstStyle/>
            <a:p>
              <a:pPr eaLnBrk="0" hangingPunct="0"/>
              <a:r>
                <a:rPr lang="zh-CN" sz="1800" b="1">
                  <a:solidFill>
                    <a:srgbClr val="FFFFFF"/>
                  </a:solidFill>
                  <a:latin typeface="Arial" pitchFamily="34" charset="0"/>
                  <a:ea typeface="Gulim" pitchFamily="34" charset="-127"/>
                </a:rPr>
                <a:t>清洁生产</a:t>
              </a:r>
            </a:p>
          </p:txBody>
        </p:sp>
        <p:sp>
          <p:nvSpPr>
            <p:cNvPr id="28697" name="AutoShape 25"/>
            <p:cNvSpPr>
              <a:spLocks noChangeArrowheads="1"/>
            </p:cNvSpPr>
            <p:nvPr/>
          </p:nvSpPr>
          <p:spPr bwMode="auto">
            <a:xfrm>
              <a:off x="1296" y="132"/>
              <a:ext cx="880" cy="327"/>
            </a:xfrm>
            <a:prstGeom prst="roundRect">
              <a:avLst>
                <a:gd name="adj" fmla="val 50000"/>
              </a:avLst>
            </a:prstGeom>
            <a:noFill/>
            <a:ln>
              <a:noFill/>
            </a:ln>
            <a:effectLst/>
            <a:extLst>
              <a:ext uri="{909E8E84-426E-40DD-AFC4-6F175D3DCCD1}">
                <a14:hiddenFill xmlns:a14="http://schemas.microsoft.com/office/drawing/2010/main">
                  <a:gradFill rotWithShape="1">
                    <a:gsLst>
                      <a:gs pos="0">
                        <a:schemeClr val="hlink"/>
                      </a:gs>
                      <a:gs pos="100000">
                        <a:schemeClr val="hlink">
                          <a:gamma/>
                          <a:shade val="42353"/>
                          <a:invGamma/>
                        </a:schemeClr>
                      </a:gs>
                    </a:gsLst>
                    <a:lin ang="0" scaled="1"/>
                  </a:gra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1842" dir="2700000" algn="ctr" rotWithShape="0">
                      <a:schemeClr val="bg2">
                        <a:alpha val="50000"/>
                      </a:schemeClr>
                    </a:outerShdw>
                  </a:effectLst>
                </a14:hiddenEffects>
              </a:ext>
            </a:extLst>
          </p:spPr>
          <p:txBody>
            <a:bodyPr anchor="ctr">
              <a:spAutoFit/>
            </a:bodyPr>
            <a:lstStyle/>
            <a:p>
              <a:pPr eaLnBrk="0" hangingPunct="0"/>
              <a:r>
                <a:rPr lang="zh-CN" sz="1800" b="1">
                  <a:solidFill>
                    <a:srgbClr val="FFFFFF"/>
                  </a:solidFill>
                  <a:latin typeface="Arial" pitchFamily="34" charset="0"/>
                  <a:ea typeface="Gulim" pitchFamily="34" charset="-127"/>
                </a:rPr>
                <a:t>废物不废</a:t>
              </a:r>
            </a:p>
          </p:txBody>
        </p:sp>
        <p:sp>
          <p:nvSpPr>
            <p:cNvPr id="28698" name="AutoShape 26"/>
            <p:cNvSpPr>
              <a:spLocks noChangeArrowheads="1"/>
            </p:cNvSpPr>
            <p:nvPr/>
          </p:nvSpPr>
          <p:spPr bwMode="auto">
            <a:xfrm>
              <a:off x="2409" y="124"/>
              <a:ext cx="881" cy="327"/>
            </a:xfrm>
            <a:prstGeom prst="roundRect">
              <a:avLst>
                <a:gd name="adj" fmla="val 50000"/>
              </a:avLst>
            </a:prstGeom>
            <a:noFill/>
            <a:ln>
              <a:noFill/>
            </a:ln>
            <a:effectLst/>
            <a:extLst>
              <a:ext uri="{909E8E84-426E-40DD-AFC4-6F175D3DCCD1}">
                <a14:hiddenFill xmlns:a14="http://schemas.microsoft.com/office/drawing/2010/main">
                  <a:gradFill rotWithShape="1">
                    <a:gsLst>
                      <a:gs pos="0">
                        <a:schemeClr val="folHlink"/>
                      </a:gs>
                      <a:gs pos="100000">
                        <a:schemeClr val="folHlink">
                          <a:gamma/>
                          <a:shade val="42353"/>
                          <a:invGamma/>
                        </a:schemeClr>
                      </a:gs>
                    </a:gsLst>
                    <a:lin ang="0" scaled="1"/>
                  </a:gra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1842" dir="2700000" algn="ctr" rotWithShape="0">
                      <a:schemeClr val="bg2">
                        <a:alpha val="50000"/>
                      </a:schemeClr>
                    </a:outerShdw>
                  </a:effectLst>
                </a14:hiddenEffects>
              </a:ext>
            </a:extLst>
          </p:spPr>
          <p:txBody>
            <a:bodyPr anchor="ctr">
              <a:spAutoFit/>
            </a:bodyPr>
            <a:lstStyle/>
            <a:p>
              <a:pPr eaLnBrk="0" hangingPunct="0"/>
              <a:r>
                <a:rPr lang="zh-CN" sz="1800" b="1">
                  <a:solidFill>
                    <a:srgbClr val="FFFFFF"/>
                  </a:solidFill>
                  <a:latin typeface="Arial" pitchFamily="34" charset="0"/>
                  <a:ea typeface="Gulim" pitchFamily="34" charset="-127"/>
                </a:rPr>
                <a:t>绿色营销</a:t>
              </a:r>
            </a:p>
          </p:txBody>
        </p:sp>
        <p:sp>
          <p:nvSpPr>
            <p:cNvPr id="28699" name="AutoShape 27"/>
            <p:cNvSpPr>
              <a:spLocks noChangeArrowheads="1"/>
            </p:cNvSpPr>
            <p:nvPr/>
          </p:nvSpPr>
          <p:spPr bwMode="auto">
            <a:xfrm>
              <a:off x="3538" y="132"/>
              <a:ext cx="958" cy="327"/>
            </a:xfrm>
            <a:prstGeom prst="roundRect">
              <a:avLst>
                <a:gd name="adj" fmla="val 50000"/>
              </a:avLst>
            </a:prstGeom>
            <a:noFill/>
            <a:ln>
              <a:noFill/>
            </a:ln>
            <a:effectLst/>
            <a:extLst>
              <a:ext uri="{909E8E84-426E-40DD-AFC4-6F175D3DCCD1}">
                <a14:hiddenFill xmlns:a14="http://schemas.microsoft.com/office/drawing/2010/main">
                  <a:gradFill rotWithShape="1">
                    <a:gsLst>
                      <a:gs pos="0">
                        <a:schemeClr val="folHlink"/>
                      </a:gs>
                      <a:gs pos="100000">
                        <a:schemeClr val="folHlink">
                          <a:gamma/>
                          <a:shade val="42353"/>
                          <a:invGamma/>
                        </a:schemeClr>
                      </a:gs>
                    </a:gsLst>
                    <a:lin ang="0" scaled="1"/>
                  </a:gra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1842" dir="2700000" algn="ctr" rotWithShape="0">
                      <a:schemeClr val="bg2">
                        <a:alpha val="50000"/>
                      </a:schemeClr>
                    </a:outerShdw>
                  </a:effectLst>
                </a14:hiddenEffects>
              </a:ext>
            </a:extLst>
          </p:spPr>
          <p:txBody>
            <a:bodyPr anchor="ctr">
              <a:spAutoFit/>
            </a:bodyPr>
            <a:lstStyle/>
            <a:p>
              <a:pPr eaLnBrk="0" hangingPunct="0"/>
              <a:r>
                <a:rPr lang="zh-CN" sz="1800" b="1">
                  <a:solidFill>
                    <a:srgbClr val="FFFFFF"/>
                  </a:solidFill>
                  <a:latin typeface="Arial" pitchFamily="34" charset="0"/>
                  <a:ea typeface="Gulim" pitchFamily="34" charset="-127"/>
                </a:rPr>
                <a:t>环保产业兴起</a:t>
              </a:r>
            </a:p>
          </p:txBody>
        </p:sp>
        <p:sp>
          <p:nvSpPr>
            <p:cNvPr id="28700" name="AutoShape 28"/>
            <p:cNvSpPr>
              <a:spLocks noChangeArrowheads="1"/>
            </p:cNvSpPr>
            <p:nvPr/>
          </p:nvSpPr>
          <p:spPr bwMode="auto">
            <a:xfrm>
              <a:off x="3577" y="816"/>
              <a:ext cx="1140" cy="2140"/>
            </a:xfrm>
            <a:prstGeom prst="roundRect">
              <a:avLst>
                <a:gd name="adj" fmla="val 13745"/>
              </a:avLst>
            </a:prstGeom>
            <a:solidFill>
              <a:srgbClr val="FFFFFF"/>
            </a:solidFill>
            <a:ln w="381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1" name="AutoShape 29"/>
            <p:cNvSpPr>
              <a:spLocks noChangeArrowheads="1"/>
            </p:cNvSpPr>
            <p:nvPr/>
          </p:nvSpPr>
          <p:spPr bwMode="auto">
            <a:xfrm>
              <a:off x="2384" y="816"/>
              <a:ext cx="1133" cy="2140"/>
            </a:xfrm>
            <a:prstGeom prst="roundRect">
              <a:avLst>
                <a:gd name="adj" fmla="val 13745"/>
              </a:avLst>
            </a:prstGeom>
            <a:solidFill>
              <a:srgbClr val="FFFFFF"/>
            </a:solidFill>
            <a:ln w="381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2" name="AutoShape 30"/>
            <p:cNvSpPr>
              <a:spLocks noChangeArrowheads="1"/>
            </p:cNvSpPr>
            <p:nvPr/>
          </p:nvSpPr>
          <p:spPr bwMode="auto">
            <a:xfrm>
              <a:off x="1213" y="816"/>
              <a:ext cx="1099" cy="2095"/>
            </a:xfrm>
            <a:prstGeom prst="roundRect">
              <a:avLst>
                <a:gd name="adj" fmla="val 13745"/>
              </a:avLst>
            </a:prstGeom>
            <a:solidFill>
              <a:srgbClr val="FFFFFF"/>
            </a:solidFill>
            <a:ln w="381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3" name="AutoShape 31"/>
            <p:cNvSpPr>
              <a:spLocks noChangeArrowheads="1"/>
            </p:cNvSpPr>
            <p:nvPr/>
          </p:nvSpPr>
          <p:spPr bwMode="auto">
            <a:xfrm>
              <a:off x="0" y="816"/>
              <a:ext cx="1140" cy="2095"/>
            </a:xfrm>
            <a:prstGeom prst="roundRect">
              <a:avLst>
                <a:gd name="adj" fmla="val 13745"/>
              </a:avLst>
            </a:prstGeom>
            <a:solidFill>
              <a:srgbClr val="FFFFFF"/>
            </a:solidFill>
            <a:ln w="381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4" name="Text Box 32"/>
            <p:cNvSpPr txBox="1">
              <a:spLocks noChangeArrowheads="1"/>
            </p:cNvSpPr>
            <p:nvPr/>
          </p:nvSpPr>
          <p:spPr bwMode="auto">
            <a:xfrm>
              <a:off x="30" y="905"/>
              <a:ext cx="1078" cy="1493"/>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buFontTx/>
                <a:buChar char="•"/>
              </a:pPr>
              <a:r>
                <a:rPr lang="zh-CN" sz="2000" b="1">
                  <a:latin typeface="Verdana" pitchFamily="34" charset="0"/>
                  <a:ea typeface="楷体_GB2312" charset="-122"/>
                </a:rPr>
                <a:t>生产过程</a:t>
              </a:r>
            </a:p>
            <a:p>
              <a:pPr algn="l" eaLnBrk="0" hangingPunct="0">
                <a:buFontTx/>
                <a:buChar char="•"/>
              </a:pPr>
              <a:r>
                <a:rPr lang="zh-CN" sz="2000" b="1">
                  <a:latin typeface="Verdana" pitchFamily="34" charset="0"/>
                  <a:ea typeface="楷体_GB2312" charset="-122"/>
                </a:rPr>
                <a:t>产品</a:t>
              </a:r>
            </a:p>
            <a:p>
              <a:pPr algn="l" eaLnBrk="0" hangingPunct="0">
                <a:buFontTx/>
                <a:buChar char="•"/>
              </a:pPr>
              <a:r>
                <a:rPr lang="zh-CN" sz="1800" b="1">
                  <a:solidFill>
                    <a:srgbClr val="008000"/>
                  </a:solidFill>
                  <a:latin typeface="Verdana" pitchFamily="34" charset="0"/>
                  <a:ea typeface="楷体_GB2312" charset="-122"/>
                </a:rPr>
                <a:t>通过产品设计、原料选择、工艺改革、技术管理、生产过程、产品内部循环等实现。</a:t>
              </a:r>
            </a:p>
            <a:p>
              <a:pPr eaLnBrk="0" hangingPunct="0">
                <a:buFontTx/>
                <a:buChar char="•"/>
              </a:pPr>
              <a:endParaRPr lang="zh-CN" altLang="zh-CN" sz="1800" b="1">
                <a:solidFill>
                  <a:schemeClr val="bg2"/>
                </a:solidFill>
                <a:latin typeface="Verdana" pitchFamily="34" charset="0"/>
                <a:ea typeface="楷体_GB2312" charset="-122"/>
              </a:endParaRPr>
            </a:p>
          </p:txBody>
        </p:sp>
        <p:sp>
          <p:nvSpPr>
            <p:cNvPr id="28705" name="Text Box 33"/>
            <p:cNvSpPr txBox="1">
              <a:spLocks noChangeArrowheads="1"/>
            </p:cNvSpPr>
            <p:nvPr/>
          </p:nvSpPr>
          <p:spPr bwMode="auto">
            <a:xfrm>
              <a:off x="1282" y="907"/>
              <a:ext cx="1078" cy="1028"/>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buFontTx/>
                <a:buChar char="•"/>
              </a:pPr>
              <a:r>
                <a:rPr lang="zh-CN" sz="2000" b="1">
                  <a:latin typeface="Verdana" pitchFamily="34" charset="0"/>
                  <a:ea typeface="楷体_GB2312" charset="-122"/>
                </a:rPr>
                <a:t>回收、加工、再生利用</a:t>
              </a:r>
            </a:p>
            <a:p>
              <a:pPr algn="l" eaLnBrk="0" hangingPunct="0">
                <a:buFontTx/>
                <a:buChar char="•"/>
              </a:pPr>
              <a:r>
                <a:rPr lang="zh-CN" sz="2000" b="1">
                  <a:solidFill>
                    <a:srgbClr val="008000"/>
                  </a:solidFill>
                  <a:latin typeface="Verdana" pitchFamily="34" charset="0"/>
                  <a:ea typeface="楷体_GB2312" charset="-122"/>
                </a:rPr>
                <a:t>循环经济</a:t>
              </a:r>
            </a:p>
            <a:p>
              <a:pPr algn="l" eaLnBrk="0" hangingPunct="0">
                <a:buFontTx/>
                <a:buChar char="•"/>
              </a:pPr>
              <a:r>
                <a:rPr lang="zh-CN" sz="2000" b="1">
                  <a:solidFill>
                    <a:srgbClr val="008000"/>
                  </a:solidFill>
                  <a:latin typeface="Verdana" pitchFamily="34" charset="0"/>
                  <a:ea typeface="楷体_GB2312" charset="-122"/>
                </a:rPr>
                <a:t>可持续发展观</a:t>
              </a:r>
            </a:p>
            <a:p>
              <a:pPr eaLnBrk="0" hangingPunct="0">
                <a:buFontTx/>
                <a:buChar char="•"/>
              </a:pPr>
              <a:endParaRPr lang="zh-CN" altLang="zh-CN" sz="2000" b="1">
                <a:solidFill>
                  <a:srgbClr val="008000"/>
                </a:solidFill>
                <a:latin typeface="Verdana" pitchFamily="34" charset="0"/>
                <a:ea typeface="楷体_GB2312" charset="-122"/>
              </a:endParaRPr>
            </a:p>
          </p:txBody>
        </p:sp>
        <p:sp>
          <p:nvSpPr>
            <p:cNvPr id="28706" name="Text Box 34"/>
            <p:cNvSpPr txBox="1">
              <a:spLocks noChangeArrowheads="1"/>
            </p:cNvSpPr>
            <p:nvPr/>
          </p:nvSpPr>
          <p:spPr bwMode="auto">
            <a:xfrm>
              <a:off x="2359" y="960"/>
              <a:ext cx="1274" cy="1415"/>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r>
                <a:rPr lang="zh-CN" sz="2000" b="1">
                  <a:latin typeface="Verdana" pitchFamily="34" charset="0"/>
                  <a:ea typeface="楷体_GB2312" charset="-122"/>
                </a:rPr>
                <a:t>企业以环保观念作为其经营哲学，以绿色文化为其价值观念，以消费者的绿色消费为中心和出发点，力求满足消费者绿色消费需求的营销策略。</a:t>
              </a:r>
            </a:p>
          </p:txBody>
        </p:sp>
        <p:sp>
          <p:nvSpPr>
            <p:cNvPr id="28707" name="Text Box 35"/>
            <p:cNvSpPr txBox="1">
              <a:spLocks noChangeArrowheads="1"/>
            </p:cNvSpPr>
            <p:nvPr/>
          </p:nvSpPr>
          <p:spPr bwMode="auto">
            <a:xfrm>
              <a:off x="3606" y="905"/>
              <a:ext cx="1078" cy="834"/>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r>
                <a:rPr lang="zh-CN" altLang="en-US" sz="2000" b="1" dirty="0" smtClean="0">
                  <a:latin typeface="楷体_GB2312" charset="-122"/>
                  <a:ea typeface="楷体_GB2312" charset="-122"/>
                </a:rPr>
                <a:t>20</a:t>
              </a:r>
              <a:r>
                <a:rPr lang="en-US" altLang="zh-CN" sz="2000" b="1" dirty="0" smtClean="0">
                  <a:latin typeface="楷体_GB2312" charset="-122"/>
                  <a:ea typeface="楷体_GB2312" charset="-122"/>
                </a:rPr>
                <a:t>20</a:t>
              </a:r>
              <a:r>
                <a:rPr lang="zh-CN" altLang="en-US" sz="2000" b="1" dirty="0" smtClean="0">
                  <a:latin typeface="楷体_GB2312" charset="-122"/>
                  <a:ea typeface="楷体_GB2312" charset="-122"/>
                </a:rPr>
                <a:t>年</a:t>
              </a:r>
              <a:r>
                <a:rPr lang="zh-CN" altLang="en-US" sz="2000" b="1" dirty="0">
                  <a:latin typeface="楷体_GB2312" charset="-122"/>
                  <a:ea typeface="楷体_GB2312" charset="-122"/>
                </a:rPr>
                <a:t>中国环保产业年收入总值将</a:t>
              </a:r>
              <a:r>
                <a:rPr lang="zh-CN" altLang="en-US" sz="2000" b="1" dirty="0" smtClean="0">
                  <a:latin typeface="楷体_GB2312" charset="-122"/>
                  <a:ea typeface="楷体_GB2312" charset="-122"/>
                </a:rPr>
                <a:t>达</a:t>
              </a:r>
              <a:r>
                <a:rPr lang="en-US" altLang="zh-CN" sz="2000" b="1" dirty="0" smtClean="0">
                  <a:latin typeface="楷体_GB2312" charset="-122"/>
                  <a:ea typeface="楷体_GB2312" charset="-122"/>
                </a:rPr>
                <a:t>2.8</a:t>
              </a:r>
              <a:r>
                <a:rPr lang="zh-CN" altLang="en-US" sz="2000" b="1" dirty="0" smtClean="0">
                  <a:latin typeface="楷体_GB2312" charset="-122"/>
                  <a:ea typeface="楷体_GB2312" charset="-122"/>
                </a:rPr>
                <a:t>万亿</a:t>
              </a:r>
              <a:r>
                <a:rPr lang="zh-CN" altLang="en-US" sz="2000" b="1" dirty="0">
                  <a:latin typeface="楷体_GB2312" charset="-122"/>
                  <a:ea typeface="楷体_GB2312" charset="-122"/>
                </a:rPr>
                <a:t>元。</a:t>
              </a:r>
              <a:endParaRPr lang="ko-KR" altLang="en-US" sz="2000" b="1" dirty="0">
                <a:latin typeface="楷体_GB2312" charset="-122"/>
                <a:ea typeface="楷体_GB2312" charset="-122"/>
              </a:endParaRPr>
            </a:p>
            <a:p>
              <a:pPr eaLnBrk="0" hangingPunct="0">
                <a:buFontTx/>
                <a:buChar char="•"/>
              </a:pPr>
              <a:endParaRPr lang="en-US" sz="2000" b="1" dirty="0">
                <a:latin typeface="楷体_GB2312" charset="-122"/>
                <a:ea typeface="楷体_GB2312" charset="-122"/>
              </a:endParaRPr>
            </a:p>
          </p:txBody>
        </p:sp>
      </p:grpSp>
    </p:spTree>
    <p:extLst>
      <p:ext uri="{BB962C8B-B14F-4D97-AF65-F5344CB8AC3E}">
        <p14:creationId xmlns:p14="http://schemas.microsoft.com/office/powerpoint/2010/main" val="3651959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a:t>
            </a:r>
            <a:r>
              <a:rPr lang="zh-CN" altLang="en-US" dirty="0" smtClean="0"/>
              <a:t>伦理问题</a:t>
            </a:r>
            <a:endParaRPr lang="zh-CN" altLang="en-US" dirty="0"/>
          </a:p>
        </p:txBody>
      </p:sp>
      <p:sp>
        <p:nvSpPr>
          <p:cNvPr id="3" name="Title 1"/>
          <p:cNvSpPr txBox="1">
            <a:spLocks/>
          </p:cNvSpPr>
          <p:nvPr/>
        </p:nvSpPr>
        <p:spPr>
          <a:xfrm>
            <a:off x="2068286" y="1189038"/>
            <a:ext cx="8229600" cy="7703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600" dirty="0" smtClean="0"/>
              <a:t>诚实、公正与诚信</a:t>
            </a:r>
          </a:p>
        </p:txBody>
      </p:sp>
      <p:sp>
        <p:nvSpPr>
          <p:cNvPr id="5" name="Content Placeholder 7"/>
          <p:cNvSpPr txBox="1">
            <a:spLocks/>
          </p:cNvSpPr>
          <p:nvPr/>
        </p:nvSpPr>
        <p:spPr>
          <a:xfrm>
            <a:off x="827314" y="1959429"/>
            <a:ext cx="10448472" cy="2631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t>诚实：</a:t>
            </a:r>
            <a:r>
              <a:rPr lang="zh-CN" altLang="en-US" dirty="0" smtClean="0"/>
              <a:t>真实、诚信</a:t>
            </a:r>
          </a:p>
          <a:p>
            <a:r>
              <a:rPr lang="zh-CN" altLang="en-US" b="1" dirty="0" smtClean="0"/>
              <a:t>不诚实</a:t>
            </a:r>
            <a:r>
              <a:rPr lang="zh-CN" altLang="en-US" dirty="0" smtClean="0"/>
              <a:t>: 缺乏诚信、隐瞒真相，或不愿意说出事实</a:t>
            </a:r>
          </a:p>
          <a:p>
            <a:pPr lvl="1"/>
            <a:r>
              <a:rPr lang="zh-CN" altLang="en-US" dirty="0" smtClean="0"/>
              <a:t>当人们开始把商业当成一场游戏，而游戏规则又不同于社会规则时，诚实问题就会产生。</a:t>
            </a:r>
            <a:endParaRPr lang="en-US" altLang="zh-CN" dirty="0" smtClean="0"/>
          </a:p>
          <a:p>
            <a:pPr lvl="1"/>
            <a:r>
              <a:rPr lang="en-US" altLang="zh-CN" dirty="0" smtClean="0"/>
              <a:t>“</a:t>
            </a:r>
            <a:r>
              <a:rPr lang="zh-CN" altLang="en-US" dirty="0" smtClean="0"/>
              <a:t>商场即战场</a:t>
            </a:r>
            <a:r>
              <a:rPr lang="en-US" altLang="zh-CN" dirty="0" smtClean="0"/>
              <a:t>”</a:t>
            </a:r>
            <a:endParaRPr lang="en-US" altLang="zh-CN" dirty="0"/>
          </a:p>
          <a:p>
            <a:pPr lvl="1"/>
            <a:endParaRPr lang="zh-CN" altLang="en-US" dirty="0" smtClean="0"/>
          </a:p>
        </p:txBody>
      </p:sp>
      <p:sp>
        <p:nvSpPr>
          <p:cNvPr id="7" name="Content Placeholder 2"/>
          <p:cNvSpPr txBox="1">
            <a:spLocks/>
          </p:cNvSpPr>
          <p:nvPr/>
        </p:nvSpPr>
        <p:spPr>
          <a:xfrm>
            <a:off x="827313" y="4151096"/>
            <a:ext cx="10404929" cy="226421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b="1" dirty="0" smtClean="0"/>
              <a:t>公正：</a:t>
            </a:r>
            <a:r>
              <a:rPr lang="zh-CN" altLang="en-US" dirty="0" smtClean="0"/>
              <a:t>一个人公平正义、不偏不倚的品质</a:t>
            </a:r>
            <a:r>
              <a:rPr lang="zh-CN" altLang="en-US" dirty="0"/>
              <a:t>。</a:t>
            </a:r>
            <a:endParaRPr lang="zh-CN" altLang="en-US" dirty="0" smtClean="0"/>
          </a:p>
          <a:p>
            <a:pPr lvl="1">
              <a:lnSpc>
                <a:spcPct val="80000"/>
              </a:lnSpc>
            </a:pPr>
            <a:r>
              <a:rPr lang="zh-CN" altLang="en-US" b="1" dirty="0" smtClean="0"/>
              <a:t>平等：</a:t>
            </a:r>
            <a:r>
              <a:rPr lang="zh-CN" altLang="en-US" dirty="0" smtClean="0"/>
              <a:t>财富或收入如何在公司、全国乃至全球的员工之间进行分配。</a:t>
            </a:r>
          </a:p>
          <a:p>
            <a:pPr lvl="1">
              <a:lnSpc>
                <a:spcPct val="80000"/>
              </a:lnSpc>
            </a:pPr>
            <a:r>
              <a:rPr lang="zh-CN" altLang="en-US" b="1" dirty="0" smtClean="0"/>
              <a:t>互惠：</a:t>
            </a:r>
            <a:r>
              <a:rPr lang="zh-CN" altLang="en-US" dirty="0" smtClean="0"/>
              <a:t> 社会关系中付出与所得的互换。当甲的行为给乙带来一定好处，乙对甲予以回报，互惠产生。</a:t>
            </a:r>
          </a:p>
          <a:p>
            <a:pPr lvl="1">
              <a:lnSpc>
                <a:spcPct val="80000"/>
              </a:lnSpc>
            </a:pPr>
            <a:r>
              <a:rPr lang="zh-CN" altLang="en-US" b="1" dirty="0" smtClean="0"/>
              <a:t>最优化：</a:t>
            </a:r>
            <a:r>
              <a:rPr lang="zh-CN" altLang="en-US" dirty="0" smtClean="0"/>
              <a:t>平等和效率的妥协。</a:t>
            </a:r>
          </a:p>
          <a:p>
            <a:pPr>
              <a:lnSpc>
                <a:spcPct val="80000"/>
              </a:lnSpc>
            </a:pPr>
            <a:r>
              <a:rPr lang="zh-CN" altLang="en-US" b="1" dirty="0" smtClean="0"/>
              <a:t>诚信： </a:t>
            </a:r>
            <a:r>
              <a:rPr lang="zh-CN" altLang="en-US" dirty="0" smtClean="0"/>
              <a:t>关于美德最重要的术语，意味着坚定不移地遵循伦理价值观。</a:t>
            </a:r>
          </a:p>
        </p:txBody>
      </p:sp>
    </p:spTree>
    <p:extLst>
      <p:ext uri="{BB962C8B-B14F-4D97-AF65-F5344CB8AC3E}">
        <p14:creationId xmlns:p14="http://schemas.microsoft.com/office/powerpoint/2010/main" val="388929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企业伦理问题</a:t>
            </a:r>
            <a:endParaRPr lang="zh-CN" altLang="en-US" dirty="0"/>
          </a:p>
        </p:txBody>
      </p:sp>
      <p:sp>
        <p:nvSpPr>
          <p:cNvPr id="3" name="Rectangle 3"/>
          <p:cNvSpPr txBox="1">
            <a:spLocks noChangeArrowheads="1"/>
          </p:cNvSpPr>
          <p:nvPr/>
        </p:nvSpPr>
        <p:spPr>
          <a:xfrm>
            <a:off x="457200" y="1915886"/>
            <a:ext cx="10399486" cy="362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欺诈是任何</a:t>
            </a:r>
            <a:r>
              <a:rPr lang="zh-CN" altLang="en-US" sz="2400" dirty="0"/>
              <a:t>有意欺骗、操纵或隐藏事实，以制造一种假象的</a:t>
            </a:r>
            <a:r>
              <a:rPr lang="zh-CN" altLang="en-US" sz="2400" dirty="0" smtClean="0"/>
              <a:t>行为。</a:t>
            </a:r>
            <a:endParaRPr lang="zh-CN" altLang="en-US" sz="2400" dirty="0"/>
          </a:p>
          <a:p>
            <a:r>
              <a:rPr lang="zh-CN" altLang="en-US" sz="2400" b="1" dirty="0"/>
              <a:t>会计欺诈</a:t>
            </a:r>
          </a:p>
          <a:p>
            <a:r>
              <a:rPr lang="zh-CN" altLang="en-US" sz="2000" dirty="0"/>
              <a:t>公司财务报告中含有不准确</a:t>
            </a:r>
            <a:r>
              <a:rPr lang="zh-CN" altLang="en-US" sz="2000" dirty="0" smtClean="0"/>
              <a:t>信息。</a:t>
            </a:r>
            <a:endParaRPr lang="zh-CN" altLang="en-US" sz="2000" dirty="0"/>
          </a:p>
          <a:p>
            <a:r>
              <a:rPr lang="zh-CN" altLang="en-US" sz="2000" dirty="0"/>
              <a:t>萨班斯</a:t>
            </a:r>
            <a:r>
              <a:rPr lang="en-US" altLang="zh-CN" sz="2000" dirty="0"/>
              <a:t>-</a:t>
            </a:r>
            <a:r>
              <a:rPr lang="zh-CN" altLang="en-US" sz="2000" dirty="0"/>
              <a:t>奥克斯法案旨在寻求这一问题的解决</a:t>
            </a:r>
            <a:r>
              <a:rPr lang="zh-CN" altLang="en-US" sz="2000" dirty="0" smtClean="0"/>
              <a:t>方法。</a:t>
            </a:r>
            <a:endParaRPr lang="zh-CN" altLang="en-US" sz="2000" dirty="0"/>
          </a:p>
          <a:p>
            <a:r>
              <a:rPr lang="en-US" altLang="zh-CN" sz="2000" dirty="0"/>
              <a:t>2008-2009</a:t>
            </a:r>
            <a:r>
              <a:rPr lang="zh-CN" altLang="en-US" sz="2000" dirty="0"/>
              <a:t>年华尔街金融危机揭示了这一持续性的</a:t>
            </a:r>
            <a:r>
              <a:rPr lang="zh-CN" altLang="en-US" sz="2000" dirty="0" smtClean="0"/>
              <a:t>问题。</a:t>
            </a:r>
            <a:endParaRPr lang="en-US" altLang="zh-CN" sz="2000" dirty="0" smtClean="0"/>
          </a:p>
          <a:p>
            <a:r>
              <a:rPr lang="zh-CN" altLang="en-US" sz="2000" i="1" dirty="0" smtClean="0"/>
              <a:t>案例：麦道夫诈骗案</a:t>
            </a:r>
            <a:endParaRPr lang="en-US" altLang="zh-CN" sz="2000" i="1" dirty="0" smtClean="0"/>
          </a:p>
          <a:p>
            <a:endParaRPr lang="en-US" altLang="zh-CN" sz="2000" i="1" dirty="0" smtClean="0"/>
          </a:p>
          <a:p>
            <a:r>
              <a:rPr lang="zh-CN" altLang="en-US" sz="2400" b="1" dirty="0" smtClean="0"/>
              <a:t>营销欺诈：</a:t>
            </a:r>
            <a:r>
              <a:rPr lang="zh-CN" altLang="en-US" sz="2400" dirty="0" smtClean="0"/>
              <a:t>是</a:t>
            </a:r>
            <a:r>
              <a:rPr lang="zh-CN" altLang="en-US" sz="2400" dirty="0"/>
              <a:t>创造、分配、推销以及给商品定价的</a:t>
            </a:r>
            <a:r>
              <a:rPr lang="zh-CN" altLang="en-US" sz="2400" dirty="0" smtClean="0"/>
              <a:t>过程。</a:t>
            </a:r>
            <a:endParaRPr lang="zh-CN" altLang="en-US" sz="2400" dirty="0"/>
          </a:p>
          <a:p>
            <a:r>
              <a:rPr lang="zh-CN" altLang="en-US" sz="2000" dirty="0"/>
              <a:t>欺诈与夸大广告较难区分，后者指夸张的、吹嘘的、自夸的</a:t>
            </a:r>
            <a:r>
              <a:rPr lang="zh-CN" altLang="en-US" sz="2000" dirty="0" smtClean="0"/>
              <a:t>广告。 </a:t>
            </a:r>
            <a:endParaRPr lang="zh-CN" altLang="en-US" sz="2000" dirty="0"/>
          </a:p>
          <a:p>
            <a:r>
              <a:rPr lang="zh-CN" altLang="en-US" sz="2000" dirty="0"/>
              <a:t>含蓄欺骗广告指广告传达的信息有误导、迷惑，或欺骗公众的</a:t>
            </a:r>
            <a:r>
              <a:rPr lang="zh-CN" altLang="en-US" sz="2000" dirty="0" smtClean="0"/>
              <a:t>倾向。</a:t>
            </a:r>
            <a:endParaRPr lang="zh-CN" altLang="en-US" sz="2000" dirty="0"/>
          </a:p>
          <a:p>
            <a:r>
              <a:rPr lang="zh-CN" altLang="en-US" sz="2000" dirty="0"/>
              <a:t>文字欺骗广告可分为两类，一种是“实验证明”，另一种是</a:t>
            </a:r>
            <a:r>
              <a:rPr lang="zh-CN" altLang="en-US" sz="2000" dirty="0" smtClean="0"/>
              <a:t>“大胆断言”</a:t>
            </a:r>
            <a:r>
              <a:rPr lang="zh-CN" altLang="en-US" sz="2400" dirty="0" smtClean="0"/>
              <a:t>。</a:t>
            </a:r>
            <a:endParaRPr lang="en-US" altLang="zh-CN" sz="2400" dirty="0" smtClean="0"/>
          </a:p>
          <a:p>
            <a:pPr marL="0" indent="0">
              <a:buNone/>
            </a:pPr>
            <a:endParaRPr lang="zh-CN" altLang="en-US" sz="2400" dirty="0"/>
          </a:p>
          <a:p>
            <a:endParaRPr lang="en-US" altLang="zh-CN" sz="2400" dirty="0" smtClean="0"/>
          </a:p>
          <a:p>
            <a:endParaRPr lang="en-US" altLang="zh-CN" sz="2400" dirty="0"/>
          </a:p>
          <a:p>
            <a:pPr marL="0" indent="0">
              <a:buNone/>
            </a:pPr>
            <a:endParaRPr lang="zh-CN" altLang="en-US" sz="2400" dirty="0"/>
          </a:p>
        </p:txBody>
      </p:sp>
      <p:sp>
        <p:nvSpPr>
          <p:cNvPr id="4" name="Title 1"/>
          <p:cNvSpPr txBox="1">
            <a:spLocks/>
          </p:cNvSpPr>
          <p:nvPr/>
        </p:nvSpPr>
        <p:spPr>
          <a:xfrm>
            <a:off x="2137229" y="1135743"/>
            <a:ext cx="7772400" cy="7801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smtClean="0"/>
              <a:t>9、</a:t>
            </a:r>
            <a:r>
              <a:rPr lang="zh-CN" altLang="en-US" sz="3600" dirty="0" smtClean="0"/>
              <a:t>欺诈</a:t>
            </a:r>
          </a:p>
        </p:txBody>
      </p:sp>
    </p:spTree>
    <p:extLst>
      <p:ext uri="{BB962C8B-B14F-4D97-AF65-F5344CB8AC3E}">
        <p14:creationId xmlns:p14="http://schemas.microsoft.com/office/powerpoint/2010/main" val="2763941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企业伦理问题</a:t>
            </a:r>
          </a:p>
        </p:txBody>
      </p:sp>
      <p:sp>
        <p:nvSpPr>
          <p:cNvPr id="3" name="Title 1"/>
          <p:cNvSpPr txBox="1">
            <a:spLocks/>
          </p:cNvSpPr>
          <p:nvPr/>
        </p:nvSpPr>
        <p:spPr>
          <a:xfrm>
            <a:off x="2053771" y="1189038"/>
            <a:ext cx="8229600" cy="944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smtClean="0"/>
              <a:t>10、</a:t>
            </a:r>
            <a:r>
              <a:rPr lang="zh-CN" altLang="en-US" sz="3600" dirty="0" smtClean="0"/>
              <a:t>消费者欺诈</a:t>
            </a:r>
          </a:p>
        </p:txBody>
      </p:sp>
      <p:sp>
        <p:nvSpPr>
          <p:cNvPr id="4" name="Content Placeholder 2"/>
          <p:cNvSpPr txBox="1">
            <a:spLocks/>
          </p:cNvSpPr>
          <p:nvPr/>
        </p:nvSpPr>
        <p:spPr>
          <a:xfrm>
            <a:off x="1230085" y="2133600"/>
            <a:ext cx="9876971" cy="43263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smtClean="0"/>
              <a:t>消费者试图获取个人利益而欺骗企业</a:t>
            </a:r>
          </a:p>
          <a:p>
            <a:pPr lvl="1">
              <a:lnSpc>
                <a:spcPct val="100000"/>
              </a:lnSpc>
            </a:pPr>
            <a:r>
              <a:rPr lang="zh-CN" altLang="en-US" dirty="0" smtClean="0"/>
              <a:t>共谋指店内员工协助消费者欺诈</a:t>
            </a:r>
          </a:p>
          <a:p>
            <a:pPr lvl="1">
              <a:lnSpc>
                <a:spcPct val="100000"/>
              </a:lnSpc>
            </a:pPr>
            <a:r>
              <a:rPr lang="zh-CN" altLang="en-US" dirty="0" smtClean="0"/>
              <a:t>诈骗指消费者欺诈商店</a:t>
            </a:r>
          </a:p>
          <a:p>
            <a:pPr lvl="1">
              <a:lnSpc>
                <a:spcPct val="100000"/>
              </a:lnSpc>
            </a:pPr>
            <a:r>
              <a:rPr lang="zh-CN" altLang="en-US" dirty="0" smtClean="0"/>
              <a:t>狡诈是指一个人使用诡计来获取不公平的优势</a:t>
            </a:r>
          </a:p>
          <a:p>
            <a:pPr lvl="1">
              <a:lnSpc>
                <a:spcPct val="100000"/>
              </a:lnSpc>
            </a:pPr>
            <a:endParaRPr lang="zh-CN" altLang="en-US" dirty="0" smtClean="0"/>
          </a:p>
        </p:txBody>
      </p:sp>
    </p:spTree>
    <p:extLst>
      <p:ext uri="{BB962C8B-B14F-4D97-AF65-F5344CB8AC3E}">
        <p14:creationId xmlns:p14="http://schemas.microsoft.com/office/powerpoint/2010/main" val="42575295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企业伦理问题</a:t>
            </a:r>
          </a:p>
        </p:txBody>
      </p:sp>
      <p:sp>
        <p:nvSpPr>
          <p:cNvPr id="3" name="Title 1"/>
          <p:cNvSpPr txBox="1">
            <a:spLocks/>
          </p:cNvSpPr>
          <p:nvPr/>
        </p:nvSpPr>
        <p:spPr>
          <a:xfrm>
            <a:off x="2053771" y="1189038"/>
            <a:ext cx="8229600" cy="944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smtClean="0"/>
              <a:t>11、</a:t>
            </a:r>
            <a:r>
              <a:rPr lang="zh-CN" altLang="en-US" sz="3600" dirty="0" smtClean="0"/>
              <a:t>金融失范行为</a:t>
            </a:r>
          </a:p>
        </p:txBody>
      </p:sp>
      <p:sp>
        <p:nvSpPr>
          <p:cNvPr id="4" name="Content Placeholder 2"/>
          <p:cNvSpPr txBox="1">
            <a:spLocks/>
          </p:cNvSpPr>
          <p:nvPr/>
        </p:nvSpPr>
        <p:spPr>
          <a:xfrm>
            <a:off x="1230085" y="2133600"/>
            <a:ext cx="9876971" cy="43263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a:t>没有很好地理解和管理好伦理问题，是导致</a:t>
            </a:r>
            <a:r>
              <a:rPr lang="en-US" altLang="zh-CN" dirty="0"/>
              <a:t>2008-2009</a:t>
            </a:r>
            <a:r>
              <a:rPr lang="zh-CN" altLang="en-US" dirty="0"/>
              <a:t>年金融危机与经济衰退的一个重要</a:t>
            </a:r>
            <a:r>
              <a:rPr lang="zh-CN" altLang="en-US" dirty="0" smtClean="0"/>
              <a:t>原因。</a:t>
            </a:r>
            <a:endParaRPr lang="en-US" altLang="zh-CN" dirty="0" smtClean="0"/>
          </a:p>
          <a:p>
            <a:pPr>
              <a:lnSpc>
                <a:spcPct val="100000"/>
              </a:lnSpc>
            </a:pPr>
            <a:r>
              <a:rPr lang="zh-CN" altLang="en-US" dirty="0" smtClean="0"/>
              <a:t>金融界利用法律法规的漏洞和管制者的事物。</a:t>
            </a:r>
            <a:endParaRPr lang="zh-CN" altLang="en-US" dirty="0"/>
          </a:p>
          <a:p>
            <a:pPr>
              <a:lnSpc>
                <a:spcPct val="100000"/>
              </a:lnSpc>
            </a:pPr>
            <a:r>
              <a:rPr lang="zh-CN" altLang="en-US" dirty="0"/>
              <a:t>许多企业奖励</a:t>
            </a:r>
            <a:r>
              <a:rPr lang="zh-CN" altLang="en-US" dirty="0" smtClean="0"/>
              <a:t>风险</a:t>
            </a:r>
            <a:r>
              <a:rPr lang="zh-CN" altLang="en-US" dirty="0"/>
              <a:t>担当</a:t>
            </a:r>
            <a:r>
              <a:rPr lang="zh-CN" altLang="en-US" dirty="0" smtClean="0"/>
              <a:t>行为。</a:t>
            </a:r>
            <a:endParaRPr lang="en-US" altLang="zh-CN" dirty="0" smtClean="0"/>
          </a:p>
          <a:p>
            <a:pPr>
              <a:lnSpc>
                <a:spcPct val="100000"/>
              </a:lnSpc>
            </a:pPr>
            <a:r>
              <a:rPr lang="zh-CN" altLang="en-US" dirty="0" smtClean="0"/>
              <a:t>大多数利益相关者，不总能理解银行和其他机构为牟利而承担的金融风险的本质。</a:t>
            </a:r>
            <a:endParaRPr lang="en-US" altLang="zh-CN" dirty="0" smtClean="0"/>
          </a:p>
          <a:p>
            <a:pPr>
              <a:lnSpc>
                <a:spcPct val="100000"/>
              </a:lnSpc>
            </a:pPr>
            <a:r>
              <a:rPr lang="zh-CN" altLang="en-US" dirty="0" smtClean="0"/>
              <a:t>金融产品的无形性使得理解复杂的金融交易变得更加困难。 </a:t>
            </a:r>
          </a:p>
        </p:txBody>
      </p:sp>
    </p:spTree>
    <p:extLst>
      <p:ext uri="{BB962C8B-B14F-4D97-AF65-F5344CB8AC3E}">
        <p14:creationId xmlns:p14="http://schemas.microsoft.com/office/powerpoint/2010/main" val="17577643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企业伦理问题</a:t>
            </a:r>
          </a:p>
        </p:txBody>
      </p:sp>
      <p:sp>
        <p:nvSpPr>
          <p:cNvPr id="3" name="Title 1"/>
          <p:cNvSpPr txBox="1">
            <a:spLocks/>
          </p:cNvSpPr>
          <p:nvPr/>
        </p:nvSpPr>
        <p:spPr>
          <a:xfrm>
            <a:off x="2053771" y="1189038"/>
            <a:ext cx="8229600" cy="944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smtClean="0"/>
              <a:t>12、</a:t>
            </a:r>
            <a:r>
              <a:rPr lang="zh-CN" altLang="en-US" sz="3600" dirty="0" smtClean="0"/>
              <a:t>内线交易</a:t>
            </a:r>
          </a:p>
        </p:txBody>
      </p:sp>
      <p:sp>
        <p:nvSpPr>
          <p:cNvPr id="4" name="Content Placeholder 2"/>
          <p:cNvSpPr txBox="1">
            <a:spLocks/>
          </p:cNvSpPr>
          <p:nvPr/>
        </p:nvSpPr>
        <p:spPr>
          <a:xfrm>
            <a:off x="1230085" y="2133600"/>
            <a:ext cx="9876971" cy="43263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smtClean="0"/>
              <a:t>内线交易有两种类型：</a:t>
            </a:r>
            <a:endParaRPr lang="en-US" altLang="zh-CN" dirty="0" smtClean="0"/>
          </a:p>
          <a:p>
            <a:pPr>
              <a:lnSpc>
                <a:spcPct val="100000"/>
              </a:lnSpc>
            </a:pPr>
            <a:r>
              <a:rPr lang="zh-CN" altLang="en-US" sz="2400" dirty="0" smtClean="0"/>
              <a:t>合法内线交易涉及合法买卖内部人员所在企业的股票，但也不是任何时候都合法，通常证券交易部门要求内部人员在交易发生的两个交易日内报告其内线交易。</a:t>
            </a:r>
            <a:endParaRPr lang="en-US" altLang="zh-CN" sz="2400" dirty="0" smtClean="0"/>
          </a:p>
          <a:p>
            <a:pPr>
              <a:lnSpc>
                <a:spcPct val="100000"/>
              </a:lnSpc>
            </a:pPr>
            <a:r>
              <a:rPr lang="zh-CN" altLang="en-US" sz="2400" dirty="0" smtClean="0"/>
              <a:t>违法</a:t>
            </a:r>
            <a:r>
              <a:rPr lang="zh-CN" altLang="en-US" sz="2400" dirty="0"/>
              <a:t>内线交易是指</a:t>
            </a:r>
            <a:r>
              <a:rPr lang="zh-CN" altLang="en-US" sz="2400" dirty="0" smtClean="0"/>
              <a:t>，拥有</a:t>
            </a:r>
            <a:r>
              <a:rPr lang="zh-CN" altLang="en-US" sz="2400" dirty="0"/>
              <a:t>公司内部非公开</a:t>
            </a:r>
            <a:r>
              <a:rPr lang="zh-CN" altLang="en-US" sz="2400" dirty="0" smtClean="0"/>
              <a:t>资料的</a:t>
            </a:r>
            <a:r>
              <a:rPr lang="zh-CN" altLang="en-US" sz="2400" dirty="0"/>
              <a:t>人员买卖公司股份 </a:t>
            </a:r>
            <a:r>
              <a:rPr lang="zh-CN" altLang="en-US" sz="2400" dirty="0" smtClean="0"/>
              <a:t>。内部人员的这种违法行为违背了他们的受托责任。</a:t>
            </a:r>
            <a:endParaRPr lang="en-US" altLang="zh-CN" sz="2400" dirty="0" smtClean="0"/>
          </a:p>
          <a:p>
            <a:pPr>
              <a:lnSpc>
                <a:spcPct val="100000"/>
              </a:lnSpc>
            </a:pPr>
            <a:endParaRPr lang="en-US" altLang="zh-CN" sz="2400" dirty="0"/>
          </a:p>
          <a:p>
            <a:pPr>
              <a:lnSpc>
                <a:spcPct val="100000"/>
              </a:lnSpc>
            </a:pPr>
            <a:r>
              <a:rPr lang="zh-CN" altLang="en-US" sz="2400" i="1" dirty="0" smtClean="0"/>
              <a:t>案例：华尔街的内线交易案</a:t>
            </a:r>
            <a:endParaRPr lang="zh-CN" altLang="en-US" sz="2400" i="1" dirty="0"/>
          </a:p>
        </p:txBody>
      </p:sp>
    </p:spTree>
    <p:extLst>
      <p:ext uri="{BB962C8B-B14F-4D97-AF65-F5344CB8AC3E}">
        <p14:creationId xmlns:p14="http://schemas.microsoft.com/office/powerpoint/2010/main" val="34833811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企业伦理问题</a:t>
            </a:r>
          </a:p>
        </p:txBody>
      </p:sp>
      <p:sp>
        <p:nvSpPr>
          <p:cNvPr id="3" name="Title 1"/>
          <p:cNvSpPr txBox="1">
            <a:spLocks/>
          </p:cNvSpPr>
          <p:nvPr/>
        </p:nvSpPr>
        <p:spPr>
          <a:xfrm>
            <a:off x="2053771" y="1189038"/>
            <a:ext cx="8229600" cy="944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smtClean="0"/>
              <a:t>13、</a:t>
            </a:r>
            <a:r>
              <a:rPr lang="zh-CN" altLang="en-US" sz="3600" dirty="0" smtClean="0"/>
              <a:t>知识产权</a:t>
            </a:r>
          </a:p>
        </p:txBody>
      </p:sp>
      <p:sp>
        <p:nvSpPr>
          <p:cNvPr id="4" name="Content Placeholder 2"/>
          <p:cNvSpPr txBox="1">
            <a:spLocks/>
          </p:cNvSpPr>
          <p:nvPr/>
        </p:nvSpPr>
        <p:spPr>
          <a:xfrm>
            <a:off x="1230085" y="2133600"/>
            <a:ext cx="9876971" cy="43263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a:t>知识产权涉及对音乐、图书或电影等智力成果的法律</a:t>
            </a:r>
            <a:r>
              <a:rPr lang="zh-CN" altLang="en-US" dirty="0" smtClean="0"/>
              <a:t>保护。</a:t>
            </a:r>
            <a:endParaRPr lang="zh-CN" altLang="en-US" dirty="0"/>
          </a:p>
          <a:p>
            <a:pPr>
              <a:lnSpc>
                <a:spcPct val="100000"/>
              </a:lnSpc>
            </a:pPr>
            <a:r>
              <a:rPr lang="zh-CN" altLang="en-US" dirty="0"/>
              <a:t>很难在国际范围内监管和</a:t>
            </a:r>
            <a:r>
              <a:rPr lang="zh-CN" altLang="en-US" dirty="0" smtClean="0"/>
              <a:t>执行。</a:t>
            </a:r>
            <a:endParaRPr lang="zh-CN" altLang="en-US" dirty="0"/>
          </a:p>
        </p:txBody>
      </p:sp>
    </p:spTree>
    <p:extLst>
      <p:ext uri="{BB962C8B-B14F-4D97-AF65-F5344CB8AC3E}">
        <p14:creationId xmlns:p14="http://schemas.microsoft.com/office/powerpoint/2010/main" val="20814484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企业伦理问题</a:t>
            </a:r>
          </a:p>
        </p:txBody>
      </p:sp>
      <p:sp>
        <p:nvSpPr>
          <p:cNvPr id="3" name="Title 1"/>
          <p:cNvSpPr txBox="1">
            <a:spLocks/>
          </p:cNvSpPr>
          <p:nvPr/>
        </p:nvSpPr>
        <p:spPr>
          <a:xfrm>
            <a:off x="2053771" y="1173390"/>
            <a:ext cx="8229600" cy="944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smtClean="0"/>
              <a:t>14、</a:t>
            </a:r>
            <a:r>
              <a:rPr lang="zh-CN" altLang="en-US" sz="3600" dirty="0" smtClean="0"/>
              <a:t>隐私问题</a:t>
            </a:r>
          </a:p>
        </p:txBody>
      </p:sp>
      <p:sp>
        <p:nvSpPr>
          <p:cNvPr id="4" name="Content Placeholder 2"/>
          <p:cNvSpPr txBox="1">
            <a:spLocks/>
          </p:cNvSpPr>
          <p:nvPr/>
        </p:nvSpPr>
        <p:spPr>
          <a:xfrm>
            <a:off x="667657" y="2133600"/>
            <a:ext cx="10439399" cy="43263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smtClean="0">
                <a:solidFill>
                  <a:srgbClr val="000000"/>
                </a:solidFill>
              </a:rPr>
              <a:t>隐私权：</a:t>
            </a:r>
            <a:r>
              <a:rPr lang="zh-CN" altLang="en-US" sz="2400" dirty="0" smtClean="0">
                <a:solidFill>
                  <a:srgbClr val="000000"/>
                </a:solidFill>
              </a:rPr>
              <a:t>个人</a:t>
            </a:r>
            <a:r>
              <a:rPr lang="zh-CN" altLang="en-US" sz="2400" dirty="0">
                <a:solidFill>
                  <a:srgbClr val="000000"/>
                </a:solidFill>
              </a:rPr>
              <a:t>信息的保密、个人生活不受干扰的权利、个人私事决定的自由。按照隐私包含的内容，隐私可分为两大类：一类是个人的私生活，另一类是个人的私人信息。</a:t>
            </a:r>
          </a:p>
          <a:p>
            <a:pPr>
              <a:lnSpc>
                <a:spcPct val="100000"/>
              </a:lnSpc>
            </a:pPr>
            <a:r>
              <a:rPr lang="zh-CN" altLang="en-US" dirty="0" smtClean="0"/>
              <a:t>员工隐私</a:t>
            </a:r>
            <a:endParaRPr lang="en-US" altLang="zh-CN" dirty="0" smtClean="0"/>
          </a:p>
          <a:p>
            <a:pPr>
              <a:lnSpc>
                <a:spcPct val="100000"/>
              </a:lnSpc>
            </a:pPr>
            <a:r>
              <a:rPr lang="zh-CN" altLang="en-US" dirty="0" smtClean="0"/>
              <a:t>消费者</a:t>
            </a:r>
            <a:r>
              <a:rPr lang="zh-CN" altLang="en-US" dirty="0"/>
              <a:t>隐私</a:t>
            </a:r>
          </a:p>
          <a:p>
            <a:pPr>
              <a:lnSpc>
                <a:spcPct val="100000"/>
              </a:lnSpc>
            </a:pPr>
            <a:endParaRPr lang="zh-CN" altLang="en-US" dirty="0"/>
          </a:p>
        </p:txBody>
      </p:sp>
      <p:pic>
        <p:nvPicPr>
          <p:cNvPr id="5" name="Picture 3" descr="隐私"/>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7356" y="3396343"/>
            <a:ext cx="4772465" cy="2931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09036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企业伦理问题</a:t>
            </a:r>
          </a:p>
        </p:txBody>
      </p:sp>
      <p:sp>
        <p:nvSpPr>
          <p:cNvPr id="3" name="Content Placeholder 2"/>
          <p:cNvSpPr txBox="1">
            <a:spLocks/>
          </p:cNvSpPr>
          <p:nvPr/>
        </p:nvSpPr>
        <p:spPr>
          <a:xfrm>
            <a:off x="1226457" y="2361066"/>
            <a:ext cx="9477829" cy="37737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smtClean="0"/>
              <a:t>在利益相关者关注某一事件、活动或商业决策结果时，大多数伦理问题都会显露出来。而关键是企业是否对行为采取相关措施。</a:t>
            </a:r>
          </a:p>
          <a:p>
            <a:pPr>
              <a:lnSpc>
                <a:spcPct val="100000"/>
              </a:lnSpc>
            </a:pPr>
            <a:r>
              <a:rPr lang="zh-CN" altLang="en-US" dirty="0" smtClean="0"/>
              <a:t>对伦理问题的判断是一个挑战</a:t>
            </a:r>
          </a:p>
          <a:p>
            <a:pPr lvl="1">
              <a:lnSpc>
                <a:spcPct val="100000"/>
              </a:lnSpc>
            </a:pPr>
            <a:r>
              <a:rPr lang="zh-CN" altLang="en-US" dirty="0" smtClean="0"/>
              <a:t>随着时间的流逝，社会价值观的变化会使某些问题变成伦理问题。例如：向儿童推销不健康食品（垃圾食品）、公共区域抽烟问题等。</a:t>
            </a:r>
          </a:p>
          <a:p>
            <a:pPr>
              <a:lnSpc>
                <a:spcPct val="100000"/>
              </a:lnSpc>
            </a:pPr>
            <a:r>
              <a:rPr lang="zh-CN" altLang="en-US" dirty="0" smtClean="0"/>
              <a:t>一旦个人公开议论伦理问题、请求指导并询问他人意见，他就进入了伦理决策过程。</a:t>
            </a:r>
          </a:p>
        </p:txBody>
      </p:sp>
      <p:sp>
        <p:nvSpPr>
          <p:cNvPr id="4" name="Title 1"/>
          <p:cNvSpPr txBox="1">
            <a:spLocks/>
          </p:cNvSpPr>
          <p:nvPr/>
        </p:nvSpPr>
        <p:spPr>
          <a:xfrm>
            <a:off x="1850572" y="1174523"/>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smtClean="0"/>
              <a:t>确定企业伦理问题的挑战</a:t>
            </a:r>
          </a:p>
        </p:txBody>
      </p:sp>
    </p:spTree>
    <p:extLst>
      <p:ext uri="{BB962C8B-B14F-4D97-AF65-F5344CB8AC3E}">
        <p14:creationId xmlns:p14="http://schemas.microsoft.com/office/powerpoint/2010/main" val="15414106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企业伦理问题</a:t>
            </a:r>
          </a:p>
        </p:txBody>
      </p:sp>
      <p:sp>
        <p:nvSpPr>
          <p:cNvPr id="3" name="Rectangle 3"/>
          <p:cNvSpPr txBox="1">
            <a:spLocks noChangeArrowheads="1"/>
          </p:cNvSpPr>
          <p:nvPr/>
        </p:nvSpPr>
        <p:spPr>
          <a:xfrm>
            <a:off x="816427" y="2057400"/>
            <a:ext cx="10591802" cy="38789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dirty="0" smtClean="0"/>
              <a:t>三个方面构成有效的商业道德合规</a:t>
            </a:r>
          </a:p>
          <a:p>
            <a:pPr lvl="1">
              <a:lnSpc>
                <a:spcPct val="110000"/>
              </a:lnSpc>
            </a:pPr>
            <a:r>
              <a:rPr lang="zh-CN" altLang="en-US" b="1" dirty="0" smtClean="0"/>
              <a:t>自愿界限：</a:t>
            </a:r>
            <a:r>
              <a:rPr lang="zh-CN" altLang="en-US" dirty="0" smtClean="0"/>
              <a:t>由管理层主动发起的行为界限</a:t>
            </a:r>
            <a:r>
              <a:rPr lang="zh-CN" altLang="en-US" b="1" dirty="0" smtClean="0"/>
              <a:t>（</a:t>
            </a:r>
            <a:r>
              <a:rPr lang="zh-CN" altLang="en-US" dirty="0" smtClean="0"/>
              <a:t>包括企业的信仰、价值观和自愿的契约责任 ）。</a:t>
            </a:r>
          </a:p>
          <a:p>
            <a:pPr lvl="2">
              <a:lnSpc>
                <a:spcPct val="110000"/>
              </a:lnSpc>
            </a:pPr>
            <a:r>
              <a:rPr lang="zh-CN" altLang="en-US" sz="2400" dirty="0" smtClean="0"/>
              <a:t>所有企业都在某种程度上承诺自发地做一些有益于内外部利益相关者的事（如慈善活动）。</a:t>
            </a:r>
          </a:p>
          <a:p>
            <a:pPr lvl="1">
              <a:lnSpc>
                <a:spcPct val="110000"/>
              </a:lnSpc>
            </a:pPr>
            <a:r>
              <a:rPr lang="zh-CN" altLang="en-US" b="1" dirty="0" smtClean="0"/>
              <a:t>核心实践：</a:t>
            </a:r>
            <a:r>
              <a:rPr lang="zh-CN" altLang="en-US" dirty="0" smtClean="0"/>
              <a:t>为确保符合法律规定、行业自律及社会期望的高度合宜的常见行为。</a:t>
            </a:r>
            <a:endParaRPr lang="en-US" altLang="zh-CN" dirty="0" smtClean="0"/>
          </a:p>
          <a:p>
            <a:pPr lvl="1">
              <a:lnSpc>
                <a:spcPct val="110000"/>
              </a:lnSpc>
            </a:pPr>
            <a:r>
              <a:rPr lang="zh-CN" altLang="en-US" b="1" dirty="0"/>
              <a:t>强制界限：</a:t>
            </a:r>
            <a:r>
              <a:rPr lang="zh-CN" altLang="en-US" dirty="0"/>
              <a:t>是外部施加的行为边界（如法律、规章、制度和其他规定）</a:t>
            </a:r>
            <a:r>
              <a:rPr lang="zh-CN" altLang="en-US" dirty="0" smtClean="0"/>
              <a:t>。 </a:t>
            </a:r>
          </a:p>
        </p:txBody>
      </p:sp>
      <p:sp>
        <p:nvSpPr>
          <p:cNvPr id="4" name="标题 1"/>
          <p:cNvSpPr txBox="1">
            <a:spLocks/>
          </p:cNvSpPr>
          <p:nvPr/>
        </p:nvSpPr>
        <p:spPr>
          <a:xfrm>
            <a:off x="990600" y="986971"/>
            <a:ext cx="10515600" cy="8561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dirty="0"/>
              <a:t>企业</a:t>
            </a:r>
            <a:r>
              <a:rPr lang="zh-CN" altLang="en-US" dirty="0" smtClean="0"/>
              <a:t>伦理问题的制度化</a:t>
            </a:r>
            <a:endParaRPr lang="zh-CN" altLang="en-US" dirty="0"/>
          </a:p>
        </p:txBody>
      </p:sp>
    </p:spTree>
    <p:extLst>
      <p:ext uri="{BB962C8B-B14F-4D97-AF65-F5344CB8AC3E}">
        <p14:creationId xmlns:p14="http://schemas.microsoft.com/office/powerpoint/2010/main" val="21029612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企业伦理问题</a:t>
            </a:r>
          </a:p>
        </p:txBody>
      </p:sp>
      <p:sp>
        <p:nvSpPr>
          <p:cNvPr id="3" name="Rectangle 3"/>
          <p:cNvSpPr txBox="1">
            <a:spLocks noChangeArrowheads="1"/>
          </p:cNvSpPr>
          <p:nvPr/>
        </p:nvSpPr>
        <p:spPr>
          <a:xfrm>
            <a:off x="533398" y="2692854"/>
            <a:ext cx="5025571" cy="2618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400" dirty="0" smtClean="0"/>
              <a:t>政府设立的法律法规</a:t>
            </a:r>
          </a:p>
          <a:p>
            <a:pPr lvl="1">
              <a:lnSpc>
                <a:spcPct val="100000"/>
              </a:lnSpc>
            </a:pPr>
            <a:r>
              <a:rPr lang="zh-CN" altLang="en-US" dirty="0" smtClean="0"/>
              <a:t>为负责任行为设定了最低标准</a:t>
            </a:r>
          </a:p>
          <a:p>
            <a:pPr>
              <a:lnSpc>
                <a:spcPct val="100000"/>
              </a:lnSpc>
              <a:spcBef>
                <a:spcPct val="0"/>
              </a:spcBef>
            </a:pPr>
            <a:r>
              <a:rPr lang="zh-CN" altLang="en-US" sz="2400" dirty="0" smtClean="0"/>
              <a:t>由于某些利益相关者觉得在特定领域没法信任公司，因此对企业行为进行调控的法律才得以通过。</a:t>
            </a:r>
          </a:p>
        </p:txBody>
      </p:sp>
      <p:sp>
        <p:nvSpPr>
          <p:cNvPr id="4" name="Rectangle 6"/>
          <p:cNvSpPr txBox="1">
            <a:spLocks noChangeArrowheads="1"/>
          </p:cNvSpPr>
          <p:nvPr/>
        </p:nvSpPr>
        <p:spPr>
          <a:xfrm>
            <a:off x="5863769" y="2692854"/>
            <a:ext cx="5573487" cy="3094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400" dirty="0" smtClean="0"/>
              <a:t>民法规定了个人和组织的权利与义务</a:t>
            </a:r>
          </a:p>
          <a:p>
            <a:pPr>
              <a:lnSpc>
                <a:spcPct val="100000"/>
              </a:lnSpc>
            </a:pPr>
            <a:r>
              <a:rPr lang="zh-CN" altLang="en-US" sz="2400" dirty="0" smtClean="0"/>
              <a:t>刑法禁止欺诈等特定行为，还对触犯法律的行为处以罚款或监禁</a:t>
            </a:r>
          </a:p>
          <a:p>
            <a:pPr>
              <a:lnSpc>
                <a:spcPct val="100000"/>
              </a:lnSpc>
            </a:pPr>
            <a:r>
              <a:rPr lang="zh-CN" altLang="en-US" sz="2400" dirty="0" smtClean="0"/>
              <a:t>两者最根本的区别在于执行</a:t>
            </a:r>
          </a:p>
          <a:p>
            <a:pPr lvl="1">
              <a:lnSpc>
                <a:spcPct val="100000"/>
              </a:lnSpc>
            </a:pPr>
            <a:r>
              <a:rPr lang="zh-CN" altLang="en-US" dirty="0" smtClean="0"/>
              <a:t>刑法由州或国家执行</a:t>
            </a:r>
          </a:p>
          <a:p>
            <a:pPr lvl="1">
              <a:lnSpc>
                <a:spcPct val="100000"/>
              </a:lnSpc>
            </a:pPr>
            <a:r>
              <a:rPr lang="zh-CN" altLang="en-US" dirty="0" smtClean="0"/>
              <a:t>民法由个人（一般在法庭）执行</a:t>
            </a:r>
          </a:p>
        </p:txBody>
      </p:sp>
      <p:sp>
        <p:nvSpPr>
          <p:cNvPr id="5" name="矩形 4"/>
          <p:cNvSpPr/>
          <p:nvPr/>
        </p:nvSpPr>
        <p:spPr>
          <a:xfrm>
            <a:off x="3756745" y="1589705"/>
            <a:ext cx="3877985" cy="584775"/>
          </a:xfrm>
          <a:prstGeom prst="rect">
            <a:avLst/>
          </a:prstGeom>
        </p:spPr>
        <p:txBody>
          <a:bodyPr wrap="none">
            <a:spAutoFit/>
          </a:bodyPr>
          <a:lstStyle/>
          <a:p>
            <a:r>
              <a:rPr lang="zh-CN" altLang="en-US" sz="3200" dirty="0"/>
              <a:t>法律合</a:t>
            </a:r>
            <a:r>
              <a:rPr lang="zh-CN" altLang="en-US" sz="3200" dirty="0" smtClean="0"/>
              <a:t>规的强制要求</a:t>
            </a:r>
            <a:endParaRPr lang="zh-CN" altLang="en-US" sz="3200" dirty="0"/>
          </a:p>
        </p:txBody>
      </p:sp>
    </p:spTree>
    <p:extLst>
      <p:ext uri="{BB962C8B-B14F-4D97-AF65-F5344CB8AC3E}">
        <p14:creationId xmlns:p14="http://schemas.microsoft.com/office/powerpoint/2010/main" val="41567730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企业伦理问题</a:t>
            </a:r>
          </a:p>
        </p:txBody>
      </p:sp>
      <p:sp>
        <p:nvSpPr>
          <p:cNvPr id="3" name="Rectangle 6"/>
          <p:cNvSpPr txBox="1">
            <a:spLocks noChangeArrowheads="1"/>
          </p:cNvSpPr>
          <p:nvPr/>
        </p:nvSpPr>
        <p:spPr>
          <a:xfrm>
            <a:off x="457199" y="2365829"/>
            <a:ext cx="10762343" cy="413657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500" dirty="0" smtClean="0"/>
              <a:t>规范竞争</a:t>
            </a:r>
            <a:r>
              <a:rPr lang="en-US" altLang="zh-CN" sz="2500" dirty="0" smtClean="0"/>
              <a:t>——</a:t>
            </a:r>
            <a:r>
              <a:rPr lang="zh-CN" altLang="en-US" sz="2500" dirty="0"/>
              <a:t>为了防止垄断、不平等定价以及其他弱化或限制企业商业竞争的做法而通过的法律 ，竞争促进法（</a:t>
            </a:r>
            <a:r>
              <a:rPr lang="en-US" altLang="zh-CN" sz="2500" dirty="0"/>
              <a:t>procompetitive legislation</a:t>
            </a:r>
            <a:r>
              <a:rPr lang="zh-CN" altLang="en-US" sz="2500" dirty="0"/>
              <a:t>）</a:t>
            </a:r>
            <a:r>
              <a:rPr lang="en-US" altLang="zh-CN" sz="2500" dirty="0"/>
              <a:t>: </a:t>
            </a:r>
            <a:r>
              <a:rPr lang="zh-CN" altLang="en-US" sz="2500" dirty="0"/>
              <a:t>颁布这些法律是为了鼓励竞争、阻止限制贸易的行为</a:t>
            </a:r>
            <a:r>
              <a:rPr lang="zh-CN" altLang="en-US" sz="2500" dirty="0" smtClean="0"/>
              <a:t>发生。</a:t>
            </a:r>
            <a:endParaRPr lang="zh-CN" altLang="en-US" sz="2500" dirty="0"/>
          </a:p>
          <a:p>
            <a:pPr>
              <a:lnSpc>
                <a:spcPct val="120000"/>
              </a:lnSpc>
            </a:pPr>
            <a:r>
              <a:rPr lang="zh-CN" altLang="en-US" sz="2500" dirty="0" smtClean="0"/>
              <a:t>保护消费者</a:t>
            </a:r>
            <a:r>
              <a:rPr lang="en-US" altLang="zh-CN" sz="2500" dirty="0" smtClean="0"/>
              <a:t>——</a:t>
            </a:r>
            <a:r>
              <a:rPr lang="zh-CN" altLang="en-US" sz="2500" dirty="0"/>
              <a:t>消费者保护法要求消费者提供准确的产品和服务信息，并且遵循</a:t>
            </a:r>
            <a:r>
              <a:rPr lang="zh-CN" altLang="en-US" sz="2500" dirty="0" smtClean="0"/>
              <a:t>安全标准。法律</a:t>
            </a:r>
            <a:r>
              <a:rPr lang="zh-CN" altLang="en-US" sz="2500" dirty="0"/>
              <a:t>为弱势群体提供了更多的</a:t>
            </a:r>
            <a:r>
              <a:rPr lang="zh-CN" altLang="en-US" sz="2500" dirty="0" smtClean="0"/>
              <a:t>保护。</a:t>
            </a:r>
            <a:endParaRPr lang="zh-CN" altLang="en-US" sz="2500" dirty="0"/>
          </a:p>
          <a:p>
            <a:pPr>
              <a:lnSpc>
                <a:spcPct val="120000"/>
              </a:lnSpc>
            </a:pPr>
            <a:r>
              <a:rPr lang="zh-CN" altLang="en-US" sz="2500" dirty="0" smtClean="0"/>
              <a:t>促进平等与安全</a:t>
            </a:r>
            <a:r>
              <a:rPr lang="en-US" altLang="zh-CN" sz="2500" dirty="0" smtClean="0"/>
              <a:t>——</a:t>
            </a:r>
            <a:r>
              <a:rPr lang="zh-CN" altLang="en-US" sz="2500" dirty="0"/>
              <a:t>工作场所平等促进法保障少数族裔、女性、老人和残疾人的</a:t>
            </a:r>
            <a:r>
              <a:rPr lang="zh-CN" altLang="en-US" sz="2500" dirty="0" smtClean="0"/>
              <a:t>权利。</a:t>
            </a:r>
            <a:endParaRPr lang="zh-CN" altLang="en-US" sz="2500" dirty="0"/>
          </a:p>
          <a:p>
            <a:pPr>
              <a:lnSpc>
                <a:spcPct val="120000"/>
              </a:lnSpc>
            </a:pPr>
            <a:r>
              <a:rPr lang="zh-CN" altLang="en-US" sz="2500" dirty="0" smtClean="0"/>
              <a:t>保护环境</a:t>
            </a:r>
            <a:r>
              <a:rPr lang="en-US" altLang="zh-CN" sz="2500" dirty="0" smtClean="0"/>
              <a:t>——</a:t>
            </a:r>
            <a:r>
              <a:rPr lang="zh-CN" altLang="en-US" sz="2500" dirty="0"/>
              <a:t>环境保护法，可持续性近年来成为商业的热门</a:t>
            </a:r>
            <a:r>
              <a:rPr lang="zh-CN" altLang="en-US" sz="2500" dirty="0" smtClean="0"/>
              <a:t>词汇定义</a:t>
            </a:r>
            <a:r>
              <a:rPr lang="zh-CN" altLang="en-US" sz="2500" dirty="0"/>
              <a:t>为“满足当前需要的同时，不损害后代满足他们需要的能力</a:t>
            </a:r>
            <a:r>
              <a:rPr lang="zh-CN" altLang="en-US" sz="2500" dirty="0" smtClean="0"/>
              <a:t>”，成为</a:t>
            </a:r>
            <a:r>
              <a:rPr lang="zh-CN" altLang="en-US" sz="2500" dirty="0"/>
              <a:t>环保“绿色企业”能够增加</a:t>
            </a:r>
            <a:r>
              <a:rPr lang="zh-CN" altLang="en-US" sz="2500" dirty="0" smtClean="0"/>
              <a:t>利润。</a:t>
            </a:r>
            <a:endParaRPr lang="zh-CN" altLang="en-US" sz="2500" dirty="0"/>
          </a:p>
          <a:p>
            <a:pPr>
              <a:lnSpc>
                <a:spcPct val="120000"/>
              </a:lnSpc>
            </a:pPr>
            <a:r>
              <a:rPr lang="zh-CN" altLang="en-US" sz="2500" dirty="0" smtClean="0"/>
              <a:t>激励企业建立合规项目，阻止企业不当行为发生。                </a:t>
            </a:r>
          </a:p>
          <a:p>
            <a:pPr>
              <a:buFontTx/>
              <a:buNone/>
            </a:pPr>
            <a:endParaRPr lang="zh-CN" altLang="en-US" sz="2400" dirty="0" smtClean="0"/>
          </a:p>
        </p:txBody>
      </p:sp>
      <p:sp>
        <p:nvSpPr>
          <p:cNvPr id="4" name="矩形 3"/>
          <p:cNvSpPr/>
          <p:nvPr/>
        </p:nvSpPr>
        <p:spPr>
          <a:xfrm>
            <a:off x="3587459" y="1624895"/>
            <a:ext cx="4134465" cy="523220"/>
          </a:xfrm>
          <a:prstGeom prst="rect">
            <a:avLst/>
          </a:prstGeom>
        </p:spPr>
        <p:txBody>
          <a:bodyPr wrap="none">
            <a:spAutoFit/>
          </a:bodyPr>
          <a:lstStyle/>
          <a:p>
            <a:r>
              <a:rPr lang="zh-CN" altLang="en-US" sz="2800" dirty="0"/>
              <a:t>规范企业行为的法律规章</a:t>
            </a:r>
          </a:p>
        </p:txBody>
      </p:sp>
    </p:spTree>
    <p:extLst>
      <p:ext uri="{BB962C8B-B14F-4D97-AF65-F5344CB8AC3E}">
        <p14:creationId xmlns:p14="http://schemas.microsoft.com/office/powerpoint/2010/main" val="3803724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企业伦理问题</a:t>
            </a:r>
            <a:endParaRPr lang="zh-CN" altLang="en-US" dirty="0"/>
          </a:p>
        </p:txBody>
      </p:sp>
      <p:sp>
        <p:nvSpPr>
          <p:cNvPr id="4" name="Rectangle 5"/>
          <p:cNvSpPr txBox="1">
            <a:spLocks noChangeArrowheads="1"/>
          </p:cNvSpPr>
          <p:nvPr/>
        </p:nvSpPr>
        <p:spPr>
          <a:xfrm>
            <a:off x="1661886" y="1412925"/>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600" dirty="0" smtClean="0"/>
              <a:t>企业伦理问题与困境</a:t>
            </a:r>
          </a:p>
        </p:txBody>
      </p:sp>
      <p:sp>
        <p:nvSpPr>
          <p:cNvPr id="5" name="Content Placeholder 2"/>
          <p:cNvSpPr txBox="1">
            <a:spLocks/>
          </p:cNvSpPr>
          <p:nvPr/>
        </p:nvSpPr>
        <p:spPr>
          <a:xfrm>
            <a:off x="685800" y="2757713"/>
            <a:ext cx="10170886" cy="3712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伦理问题是指一个需要个体、团体或组织在几个必须被评估是正确的还是错误的、道德的还是不道德的行为方案中做出选择的问题、情形或机会。</a:t>
            </a:r>
          </a:p>
          <a:p>
            <a:r>
              <a:rPr lang="zh-CN" altLang="en-US" dirty="0" smtClean="0"/>
              <a:t>伦理困境是指需要个体、团体或组织在几个错误的或不道德的行为中做出选择的问题、情形或机会。</a:t>
            </a:r>
          </a:p>
        </p:txBody>
      </p:sp>
    </p:spTree>
    <p:extLst>
      <p:ext uri="{BB962C8B-B14F-4D97-AF65-F5344CB8AC3E}">
        <p14:creationId xmlns:p14="http://schemas.microsoft.com/office/powerpoint/2010/main" val="848948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企业伦理问题</a:t>
            </a:r>
          </a:p>
        </p:txBody>
      </p:sp>
      <p:sp>
        <p:nvSpPr>
          <p:cNvPr id="3" name="Rectangle 6"/>
          <p:cNvSpPr txBox="1">
            <a:spLocks noChangeArrowheads="1"/>
          </p:cNvSpPr>
          <p:nvPr/>
        </p:nvSpPr>
        <p:spPr>
          <a:xfrm>
            <a:off x="685800" y="2489200"/>
            <a:ext cx="9895114"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信任是把企业及其利益相关者连结在一起的胶水</a:t>
            </a:r>
          </a:p>
          <a:p>
            <a:r>
              <a:rPr lang="zh-CN" altLang="en-US" sz="2400" b="1" dirty="0" smtClean="0"/>
              <a:t>把门人</a:t>
            </a:r>
            <a:r>
              <a:rPr lang="zh-CN" altLang="en-US" sz="2400" dirty="0" smtClean="0"/>
              <a:t>是企业行为的监督者</a:t>
            </a:r>
          </a:p>
          <a:p>
            <a:pPr lvl="1"/>
            <a:r>
              <a:rPr lang="zh-CN" altLang="en-US" dirty="0" smtClean="0"/>
              <a:t>会计师、律师、金融评级机构乃至财务报表服务等</a:t>
            </a:r>
          </a:p>
          <a:p>
            <a:pPr lvl="1">
              <a:spcBef>
                <a:spcPct val="0"/>
              </a:spcBef>
            </a:pPr>
            <a:r>
              <a:rPr lang="zh-CN" altLang="en-US" dirty="0" smtClean="0"/>
              <a:t>起关键作用，提供的准确信息能够帮助利益相关者理解某公司的财务状况                                           </a:t>
            </a:r>
          </a:p>
        </p:txBody>
      </p:sp>
      <p:sp>
        <p:nvSpPr>
          <p:cNvPr id="4" name="Rectangle 5"/>
          <p:cNvSpPr txBox="1">
            <a:spLocks noChangeArrowheads="1"/>
          </p:cNvSpPr>
          <p:nvPr/>
        </p:nvSpPr>
        <p:spPr>
          <a:xfrm>
            <a:off x="1778000" y="1174524"/>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800" dirty="0" smtClean="0"/>
              <a:t>把门人和利益相关者</a:t>
            </a:r>
          </a:p>
        </p:txBody>
      </p:sp>
      <p:sp>
        <p:nvSpPr>
          <p:cNvPr id="5" name="矩形 4"/>
          <p:cNvSpPr/>
          <p:nvPr/>
        </p:nvSpPr>
        <p:spPr>
          <a:xfrm>
            <a:off x="850900" y="4589191"/>
            <a:ext cx="9564914" cy="1200329"/>
          </a:xfrm>
          <a:prstGeom prst="rect">
            <a:avLst/>
          </a:prstGeom>
        </p:spPr>
        <p:txBody>
          <a:bodyPr wrap="square">
            <a:spAutoFit/>
          </a:bodyPr>
          <a:lstStyle/>
          <a:p>
            <a:r>
              <a:rPr lang="zh-CN" altLang="en-US" sz="2400" dirty="0"/>
              <a:t>在最近的经济衰退中</a:t>
            </a:r>
            <a:r>
              <a:rPr lang="zh-CN" altLang="en-US" sz="2400" dirty="0" smtClean="0"/>
              <a:t>金融产品</a:t>
            </a:r>
            <a:r>
              <a:rPr lang="zh-CN" altLang="en-US" sz="2400" dirty="0"/>
              <a:t>评级机构没能向</a:t>
            </a:r>
            <a:r>
              <a:rPr lang="zh-CN" altLang="en-US" sz="2400" dirty="0" smtClean="0"/>
              <a:t>利益相关</a:t>
            </a:r>
            <a:r>
              <a:rPr lang="zh-CN" altLang="en-US" sz="2400" dirty="0"/>
              <a:t>者履行他们的</a:t>
            </a:r>
            <a:r>
              <a:rPr lang="zh-CN" altLang="en-US" sz="2400" dirty="0" smtClean="0"/>
              <a:t>职责误导投资者和利益相关者，未来会对信用评级公司实施</a:t>
            </a:r>
            <a:r>
              <a:rPr lang="zh-CN" altLang="en-US" sz="2400" dirty="0"/>
              <a:t>更多的监管吗？</a:t>
            </a:r>
          </a:p>
        </p:txBody>
      </p:sp>
    </p:spTree>
    <p:extLst>
      <p:ext uri="{BB962C8B-B14F-4D97-AF65-F5344CB8AC3E}">
        <p14:creationId xmlns:p14="http://schemas.microsoft.com/office/powerpoint/2010/main" val="197759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企业伦理问题</a:t>
            </a:r>
          </a:p>
        </p:txBody>
      </p:sp>
      <p:sp>
        <p:nvSpPr>
          <p:cNvPr id="3" name="Rectangle 6"/>
          <p:cNvSpPr txBox="1">
            <a:spLocks noChangeArrowheads="1"/>
          </p:cNvSpPr>
          <p:nvPr/>
        </p:nvSpPr>
        <p:spPr>
          <a:xfrm>
            <a:off x="685799" y="1824038"/>
            <a:ext cx="10548257" cy="4419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针对公司会计操作建立了联邦监管体系</a:t>
            </a:r>
          </a:p>
          <a:p>
            <a:r>
              <a:rPr lang="zh-CN" altLang="en-US" sz="2400" dirty="0" smtClean="0"/>
              <a:t>给予</a:t>
            </a:r>
            <a:r>
              <a:rPr lang="zh-CN" altLang="en-US" sz="2400" b="1" dirty="0" smtClean="0"/>
              <a:t>上市公司会计监管委员会</a:t>
            </a:r>
            <a:r>
              <a:rPr lang="zh-CN" altLang="en-US" sz="2400" dirty="0" smtClean="0"/>
              <a:t>(PCAOB) 权力来监管对上市公司进行审计的会计事务所</a:t>
            </a:r>
          </a:p>
          <a:p>
            <a:pPr lvl="1"/>
            <a:r>
              <a:rPr lang="zh-CN" altLang="en-US" sz="2000" dirty="0" smtClean="0"/>
              <a:t>为会计师事务所的审计师建立标准和规则</a:t>
            </a:r>
          </a:p>
          <a:p>
            <a:r>
              <a:rPr lang="zh-CN" altLang="en-US" sz="2400" dirty="0" smtClean="0"/>
              <a:t>规定高级管理者要核实其公司的财务报表</a:t>
            </a:r>
          </a:p>
          <a:p>
            <a:pPr lvl="1"/>
            <a:r>
              <a:rPr lang="zh-CN" altLang="en-US" sz="2000" dirty="0" smtClean="0"/>
              <a:t> CEOs 和CFOs的责任更加重大</a:t>
            </a:r>
          </a:p>
          <a:p>
            <a:pPr lvl="1"/>
            <a:r>
              <a:rPr lang="zh-CN" altLang="en-US" sz="2000" dirty="0" smtClean="0"/>
              <a:t>一些法律保护告密者</a:t>
            </a:r>
          </a:p>
        </p:txBody>
      </p:sp>
      <p:sp>
        <p:nvSpPr>
          <p:cNvPr id="4" name="Rectangle 5"/>
          <p:cNvSpPr txBox="1">
            <a:spLocks noChangeArrowheads="1"/>
          </p:cNvSpPr>
          <p:nvPr/>
        </p:nvSpPr>
        <p:spPr>
          <a:xfrm>
            <a:off x="2169886" y="1252538"/>
            <a:ext cx="8229600" cy="5715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smtClean="0"/>
              <a:t>萨班斯-奥克斯利法案</a:t>
            </a:r>
          </a:p>
        </p:txBody>
      </p:sp>
      <p:sp>
        <p:nvSpPr>
          <p:cNvPr id="5" name="Rectangle 6"/>
          <p:cNvSpPr txBox="1">
            <a:spLocks noChangeArrowheads="1"/>
          </p:cNvSpPr>
          <p:nvPr/>
        </p:nvSpPr>
        <p:spPr>
          <a:xfrm>
            <a:off x="685797" y="4957168"/>
            <a:ext cx="11012715" cy="15622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400" dirty="0" smtClean="0"/>
              <a:t>全美成本大约为每17亿美元收入要花费100万美元</a:t>
            </a:r>
          </a:p>
          <a:p>
            <a:pPr lvl="1">
              <a:lnSpc>
                <a:spcPct val="100000"/>
              </a:lnSpc>
            </a:pPr>
            <a:r>
              <a:rPr lang="zh-CN" altLang="en-US" sz="2000" dirty="0" smtClean="0"/>
              <a:t>管理层应建立有效的内部财务控制</a:t>
            </a:r>
          </a:p>
          <a:p>
            <a:pPr lvl="1">
              <a:lnSpc>
                <a:spcPct val="100000"/>
              </a:lnSpc>
            </a:pPr>
            <a:r>
              <a:rPr lang="zh-CN" altLang="en-US" sz="2000" dirty="0" smtClean="0"/>
              <a:t>管理层要为这些控制的有效性以及在此控制下产生的财务报表的有效性作证</a:t>
            </a:r>
          </a:p>
          <a:p>
            <a:pPr lvl="1">
              <a:lnSpc>
                <a:spcPct val="100000"/>
              </a:lnSpc>
            </a:pPr>
            <a:r>
              <a:rPr lang="zh-CN" altLang="en-US" sz="2000" dirty="0" smtClean="0"/>
              <a:t>独立审计师要进一步为管理层提交的负债表作保。        </a:t>
            </a:r>
          </a:p>
        </p:txBody>
      </p:sp>
      <p:sp>
        <p:nvSpPr>
          <p:cNvPr id="6" name="矩形 5"/>
          <p:cNvSpPr/>
          <p:nvPr/>
        </p:nvSpPr>
        <p:spPr>
          <a:xfrm>
            <a:off x="4642778" y="4495502"/>
            <a:ext cx="1723549" cy="461665"/>
          </a:xfrm>
          <a:prstGeom prst="rect">
            <a:avLst/>
          </a:prstGeom>
        </p:spPr>
        <p:txBody>
          <a:bodyPr wrap="none">
            <a:spAutoFit/>
          </a:bodyPr>
          <a:lstStyle/>
          <a:p>
            <a:r>
              <a:rPr lang="zh-CN" altLang="en-US" sz="2400" dirty="0"/>
              <a:t>合规的代价</a:t>
            </a:r>
          </a:p>
        </p:txBody>
      </p:sp>
    </p:spTree>
    <p:extLst>
      <p:ext uri="{BB962C8B-B14F-4D97-AF65-F5344CB8AC3E}">
        <p14:creationId xmlns:p14="http://schemas.microsoft.com/office/powerpoint/2010/main" val="13419558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企业伦理问题</a:t>
            </a:r>
          </a:p>
        </p:txBody>
      </p:sp>
      <p:sp>
        <p:nvSpPr>
          <p:cNvPr id="3" name="Rectangle 5"/>
          <p:cNvSpPr txBox="1">
            <a:spLocks noChangeArrowheads="1"/>
          </p:cNvSpPr>
          <p:nvPr/>
        </p:nvSpPr>
        <p:spPr>
          <a:xfrm>
            <a:off x="1415143" y="1450295"/>
            <a:ext cx="8229600" cy="9300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smtClean="0"/>
              <a:t>高度有效的核心实践</a:t>
            </a:r>
          </a:p>
        </p:txBody>
      </p:sp>
      <p:sp>
        <p:nvSpPr>
          <p:cNvPr id="4" name="Rectangle 6"/>
          <p:cNvSpPr txBox="1">
            <a:spLocks noChangeArrowheads="1"/>
          </p:cNvSpPr>
          <p:nvPr/>
        </p:nvSpPr>
        <p:spPr>
          <a:xfrm>
            <a:off x="1415142" y="2264229"/>
            <a:ext cx="9252857" cy="41801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sz="2400" b="1" dirty="0" smtClean="0"/>
              <a:t>慈善问题</a:t>
            </a:r>
            <a:endParaRPr lang="en-US" altLang="zh-CN" sz="2400" b="1" dirty="0" smtClean="0"/>
          </a:p>
          <a:p>
            <a:pPr>
              <a:lnSpc>
                <a:spcPct val="110000"/>
              </a:lnSpc>
            </a:pPr>
            <a:r>
              <a:rPr lang="zh-CN" altLang="en-US" sz="2400" dirty="0" smtClean="0"/>
              <a:t>与企业对当地社区和社会的贡献有关</a:t>
            </a:r>
          </a:p>
          <a:p>
            <a:pPr>
              <a:lnSpc>
                <a:spcPct val="110000"/>
              </a:lnSpc>
            </a:pPr>
            <a:r>
              <a:rPr lang="zh-CN" altLang="en-US" sz="2400" dirty="0" smtClean="0"/>
              <a:t>生活质量问题</a:t>
            </a:r>
          </a:p>
          <a:p>
            <a:pPr lvl="1">
              <a:lnSpc>
                <a:spcPct val="110000"/>
              </a:lnSpc>
            </a:pPr>
            <a:r>
              <a:rPr lang="zh-CN" altLang="en-US" dirty="0" smtClean="0"/>
              <a:t>负责任的商品和服务生产</a:t>
            </a:r>
          </a:p>
          <a:p>
            <a:pPr lvl="1">
              <a:lnSpc>
                <a:spcPct val="110000"/>
              </a:lnSpc>
            </a:pPr>
            <a:r>
              <a:rPr lang="zh-CN" altLang="en-US" dirty="0" smtClean="0"/>
              <a:t>提升技能，然而不能对损害环境或侵犯个人隐私</a:t>
            </a:r>
          </a:p>
          <a:p>
            <a:pPr>
              <a:lnSpc>
                <a:spcPct val="110000"/>
              </a:lnSpc>
            </a:pPr>
            <a:r>
              <a:rPr lang="zh-CN" altLang="en-US" sz="2400" dirty="0" smtClean="0"/>
              <a:t>慈善问题</a:t>
            </a:r>
          </a:p>
          <a:p>
            <a:pPr lvl="1">
              <a:lnSpc>
                <a:spcPct val="110000"/>
              </a:lnSpc>
            </a:pPr>
            <a:r>
              <a:rPr lang="zh-CN" altLang="en-US" dirty="0" smtClean="0"/>
              <a:t>使当地社区成为一个更加适合居住的地方</a:t>
            </a:r>
          </a:p>
          <a:p>
            <a:pPr>
              <a:lnSpc>
                <a:spcPct val="110000"/>
              </a:lnSpc>
            </a:pPr>
            <a:r>
              <a:rPr lang="zh-CN" altLang="en-US" sz="2400" b="1" dirty="0" smtClean="0"/>
              <a:t>战略慈善（Strategic philanthropy）:</a:t>
            </a:r>
            <a:r>
              <a:rPr lang="zh-CN" altLang="en-US" sz="2400" dirty="0" smtClean="0"/>
              <a:t> 指在与关键利益相关者相处时，协同、互惠地使用公司核心竞争力和各种资源，为公司和社会带来益处。 </a:t>
            </a:r>
          </a:p>
        </p:txBody>
      </p:sp>
    </p:spTree>
    <p:extLst>
      <p:ext uri="{BB962C8B-B14F-4D97-AF65-F5344CB8AC3E}">
        <p14:creationId xmlns:p14="http://schemas.microsoft.com/office/powerpoint/2010/main" val="13767275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3685" y="2716440"/>
            <a:ext cx="10515600" cy="1325563"/>
          </a:xfrm>
        </p:spPr>
        <p:txBody>
          <a:bodyPr/>
          <a:lstStyle/>
          <a:p>
            <a:pPr algn="ctr"/>
            <a:r>
              <a:rPr lang="zh-CN" altLang="en-US" dirty="0" smtClean="0"/>
              <a:t>谢谢！</a:t>
            </a:r>
            <a:endParaRPr lang="zh-CN" altLang="en-US" dirty="0"/>
          </a:p>
        </p:txBody>
      </p:sp>
    </p:spTree>
    <p:extLst>
      <p:ext uri="{BB962C8B-B14F-4D97-AF65-F5344CB8AC3E}">
        <p14:creationId xmlns:p14="http://schemas.microsoft.com/office/powerpoint/2010/main" val="2454799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企业伦理问题</a:t>
            </a:r>
            <a:endParaRPr lang="zh-CN" altLang="en-US" dirty="0"/>
          </a:p>
        </p:txBody>
      </p:sp>
      <p:sp>
        <p:nvSpPr>
          <p:cNvPr id="3" name="Rectangle 5"/>
          <p:cNvSpPr txBox="1">
            <a:spLocks noChangeArrowheads="1"/>
          </p:cNvSpPr>
          <p:nvPr/>
        </p:nvSpPr>
        <p:spPr>
          <a:xfrm>
            <a:off x="1676400" y="1377724"/>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smtClean="0"/>
              <a:t>1、</a:t>
            </a:r>
            <a:r>
              <a:rPr lang="zh-CN" altLang="en-US" sz="3600" dirty="0" smtClean="0"/>
              <a:t>侮辱或胁迫行为</a:t>
            </a:r>
          </a:p>
        </p:txBody>
      </p:sp>
      <p:sp>
        <p:nvSpPr>
          <p:cNvPr id="5" name="Content Placeholder 2"/>
          <p:cNvSpPr txBox="1">
            <a:spLocks/>
          </p:cNvSpPr>
          <p:nvPr/>
        </p:nvSpPr>
        <p:spPr>
          <a:xfrm>
            <a:off x="1030514" y="2654980"/>
            <a:ext cx="9971314" cy="3020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最常见的伦理问题之一</a:t>
            </a:r>
          </a:p>
          <a:p>
            <a:r>
              <a:rPr lang="zh-CN" altLang="en-US" dirty="0" smtClean="0"/>
              <a:t>可以指任何事情，如人身胁迫、诬告栽赃、惹人心烦、辱骂、大喊大叫、尖酸刻薄、忽视他人、不通情达理</a:t>
            </a:r>
          </a:p>
          <a:p>
            <a:pPr lvl="1"/>
            <a:r>
              <a:rPr lang="zh-CN" altLang="en-US" dirty="0" smtClean="0"/>
              <a:t>在判断是否为胁迫行为时意图很重要</a:t>
            </a:r>
          </a:p>
          <a:p>
            <a:r>
              <a:rPr lang="zh-CN" altLang="en-US" dirty="0" smtClean="0"/>
              <a:t>欺凌是一个在工作场合中日益严重的法律问题</a:t>
            </a:r>
          </a:p>
        </p:txBody>
      </p:sp>
    </p:spTree>
    <p:extLst>
      <p:ext uri="{BB962C8B-B14F-4D97-AF65-F5344CB8AC3E}">
        <p14:creationId xmlns:p14="http://schemas.microsoft.com/office/powerpoint/2010/main" val="241412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企业伦理问题</a:t>
            </a:r>
            <a:endParaRPr lang="zh-CN" alt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l="21844" t="22713" r="17903" b="33659"/>
          <a:stretch>
            <a:fillRect/>
          </a:stretch>
        </p:blipFill>
        <p:spPr bwMode="auto">
          <a:xfrm>
            <a:off x="1676400" y="2203635"/>
            <a:ext cx="8229600" cy="430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1676400" y="1417638"/>
            <a:ext cx="8229600" cy="785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600" dirty="0" smtClean="0"/>
              <a:t>欺凌行为</a:t>
            </a:r>
          </a:p>
        </p:txBody>
      </p:sp>
    </p:spTree>
    <p:extLst>
      <p:ext uri="{BB962C8B-B14F-4D97-AF65-F5344CB8AC3E}">
        <p14:creationId xmlns:p14="http://schemas.microsoft.com/office/powerpoint/2010/main" val="4290660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a:t>
            </a:r>
            <a:r>
              <a:rPr lang="zh-CN" altLang="en-US" dirty="0" smtClean="0"/>
              <a:t>伦理问题</a:t>
            </a:r>
            <a:endParaRPr lang="zh-CN" altLang="en-US" dirty="0"/>
          </a:p>
        </p:txBody>
      </p:sp>
      <p:sp>
        <p:nvSpPr>
          <p:cNvPr id="3" name="Rectangle 5"/>
          <p:cNvSpPr txBox="1">
            <a:spLocks noChangeArrowheads="1"/>
          </p:cNvSpPr>
          <p:nvPr/>
        </p:nvSpPr>
        <p:spPr>
          <a:xfrm>
            <a:off x="1734457" y="1493271"/>
            <a:ext cx="8229600" cy="726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smtClean="0"/>
              <a:t>2、</a:t>
            </a:r>
            <a:r>
              <a:rPr lang="zh-CN" altLang="en-US" sz="3600" dirty="0" smtClean="0"/>
              <a:t>撒谎</a:t>
            </a:r>
          </a:p>
        </p:txBody>
      </p:sp>
      <p:sp>
        <p:nvSpPr>
          <p:cNvPr id="5" name="Content Placeholder 2"/>
          <p:cNvSpPr txBox="1">
            <a:spLocks/>
          </p:cNvSpPr>
          <p:nvPr/>
        </p:nvSpPr>
        <p:spPr>
          <a:xfrm>
            <a:off x="754741" y="2428195"/>
            <a:ext cx="10043887" cy="39435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smtClean="0"/>
              <a:t>三种谎言：</a:t>
            </a:r>
          </a:p>
          <a:p>
            <a:pPr marL="971550" lvl="1" indent="-514350">
              <a:lnSpc>
                <a:spcPct val="100000"/>
              </a:lnSpc>
              <a:buFontTx/>
              <a:buAutoNum type="arabicPeriod"/>
            </a:pPr>
            <a:r>
              <a:rPr lang="zh-CN" altLang="en-US" dirty="0" smtClean="0"/>
              <a:t>不带恶意的玩笑。</a:t>
            </a:r>
          </a:p>
          <a:p>
            <a:pPr marL="971550" lvl="1" indent="-514350">
              <a:lnSpc>
                <a:spcPct val="100000"/>
              </a:lnSpc>
              <a:buFontTx/>
              <a:buAutoNum type="arabicPeriod"/>
            </a:pPr>
            <a:r>
              <a:rPr lang="zh-CN" altLang="en-US" dirty="0" smtClean="0"/>
              <a:t>代理式撒谎：故意用言语制造一种感觉或信念来欺骗听者。</a:t>
            </a:r>
          </a:p>
          <a:p>
            <a:pPr marL="1371600" lvl="2" indent="-514350">
              <a:lnSpc>
                <a:spcPct val="100000"/>
              </a:lnSpc>
            </a:pPr>
            <a:r>
              <a:rPr lang="zh-CN" altLang="en-US" sz="2400" dirty="0"/>
              <a:t>故意制造沟通噪声</a:t>
            </a:r>
          </a:p>
          <a:p>
            <a:pPr marL="971550" lvl="1" indent="-514350">
              <a:lnSpc>
                <a:spcPct val="100000"/>
              </a:lnSpc>
              <a:buFontTx/>
              <a:buAutoNum type="arabicPeriod"/>
            </a:pPr>
            <a:r>
              <a:rPr lang="zh-CN" altLang="en-US" dirty="0" smtClean="0"/>
              <a:t>省略式撒谎：故意向受众隐藏、省略一些信息，如任何与广告中不同的地方、其他问题、安全警告、负面信息以及与产品、服务或公司相关的负面问题，这些都会严重影响消费意识、动机和行为。</a:t>
            </a:r>
            <a:endParaRPr lang="en-US" altLang="zh-CN" dirty="0" smtClean="0"/>
          </a:p>
          <a:p>
            <a:pPr marL="457200" lvl="1" indent="0">
              <a:lnSpc>
                <a:spcPct val="100000"/>
              </a:lnSpc>
              <a:buNone/>
            </a:pPr>
            <a:r>
              <a:rPr lang="zh-CN" altLang="en-US" dirty="0"/>
              <a:t>例：各种明星代言虚假</a:t>
            </a:r>
            <a:r>
              <a:rPr lang="zh-CN" altLang="en-US" dirty="0" smtClean="0"/>
              <a:t>广告</a:t>
            </a:r>
            <a:r>
              <a:rPr lang="zh-CN" altLang="en-US" dirty="0"/>
              <a:t>。</a:t>
            </a:r>
          </a:p>
        </p:txBody>
      </p:sp>
    </p:spTree>
    <p:extLst>
      <p:ext uri="{BB962C8B-B14F-4D97-AF65-F5344CB8AC3E}">
        <p14:creationId xmlns:p14="http://schemas.microsoft.com/office/powerpoint/2010/main" val="1678447337"/>
      </p:ext>
    </p:extLst>
  </p:cSld>
  <p:clrMapOvr>
    <a:masterClrMapping/>
  </p:clrMapOvr>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1765</TotalTime>
  <Words>4891</Words>
  <Application>Microsoft Office PowerPoint</Application>
  <PresentationFormat>自定义</PresentationFormat>
  <Paragraphs>461</Paragraphs>
  <Slides>63</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63</vt:i4>
      </vt:variant>
    </vt:vector>
  </HeadingPairs>
  <TitlesOfParts>
    <vt:vector size="66" baseType="lpstr">
      <vt:lpstr>Office 主题</vt:lpstr>
      <vt:lpstr>Microsoft Excel 图表</vt:lpstr>
      <vt:lpstr>Microsoft PowerPoint 幻灯片</vt:lpstr>
      <vt:lpstr>PowerPoint 演示文稿</vt:lpstr>
      <vt:lpstr>PowerPoint 演示文稿</vt:lpstr>
      <vt:lpstr>识别伦理问题</vt:lpstr>
      <vt:lpstr>企业伦理问题</vt:lpstr>
      <vt:lpstr>企业伦理问题</vt:lpstr>
      <vt:lpstr>企业伦理问题</vt:lpstr>
      <vt:lpstr>企业伦理问题</vt:lpstr>
      <vt:lpstr>企业伦理问题</vt:lpstr>
      <vt:lpstr>企业伦理问题</vt:lpstr>
      <vt:lpstr>企业伦理问题</vt:lpstr>
      <vt:lpstr>案例分析</vt:lpstr>
      <vt:lpstr>企业伦理问题</vt:lpstr>
      <vt:lpstr>企业伦理问题</vt:lpstr>
      <vt:lpstr>企业伦理问题</vt:lpstr>
      <vt:lpstr>企业伦理问题</vt:lpstr>
      <vt:lpstr>企业伦理问题</vt:lpstr>
      <vt:lpstr>企业伦理问题</vt:lpstr>
      <vt:lpstr>企业伦理问题</vt:lpstr>
      <vt:lpstr>企业伦理问题</vt:lpstr>
      <vt:lpstr>企业伦理问题</vt:lpstr>
      <vt:lpstr>企业伦理问题</vt:lpstr>
      <vt:lpstr>企业伦理问题</vt:lpstr>
      <vt:lpstr>企业伦理问题</vt:lpstr>
      <vt:lpstr>企业伦理问题</vt:lpstr>
      <vt:lpstr>PowerPoint 演示文稿</vt:lpstr>
      <vt:lpstr>PowerPoint 演示文稿</vt:lpstr>
      <vt:lpstr>企业伦理问题</vt:lpstr>
      <vt:lpstr>企业伦理问题</vt:lpstr>
      <vt:lpstr>企业伦理问题</vt:lpstr>
      <vt:lpstr>主要的环境问题 </vt:lpstr>
      <vt:lpstr>大气污染</vt:lpstr>
      <vt:lpstr>PowerPoint 演示文稿</vt:lpstr>
      <vt:lpstr>PowerPoint 演示文稿</vt:lpstr>
      <vt:lpstr>PowerPoint 演示文稿</vt:lpstr>
      <vt:lpstr>温室效应</vt:lpstr>
      <vt:lpstr>温室效应</vt:lpstr>
      <vt:lpstr>酸雨——空中死神</vt:lpstr>
      <vt:lpstr>酸雨</vt:lpstr>
      <vt:lpstr>水体污染</vt:lpstr>
      <vt:lpstr>海洋污染</vt:lpstr>
      <vt:lpstr>PowerPoint 演示文稿</vt:lpstr>
      <vt:lpstr>“绿色屏障”锐减 </vt:lpstr>
      <vt:lpstr>“三废”问题 </vt:lpstr>
      <vt:lpstr>PowerPoint 演示文稿</vt:lpstr>
      <vt:lpstr>生物多样性下降 </vt:lpstr>
      <vt:lpstr>资源短缺 </vt:lpstr>
      <vt:lpstr>环境承载压力大 </vt:lpstr>
      <vt:lpstr>企业的环境责任</vt:lpstr>
      <vt:lpstr>企业环境保护</vt:lpstr>
      <vt:lpstr>企业伦理问题</vt:lpstr>
      <vt:lpstr>企业伦理问题</vt:lpstr>
      <vt:lpstr>企业伦理问题</vt:lpstr>
      <vt:lpstr>企业伦理问题</vt:lpstr>
      <vt:lpstr>企业伦理问题</vt:lpstr>
      <vt:lpstr>企业伦理问题</vt:lpstr>
      <vt:lpstr>企业伦理问题</vt:lpstr>
      <vt:lpstr>企业伦理问题</vt:lpstr>
      <vt:lpstr>企业伦理问题</vt:lpstr>
      <vt:lpstr>企业伦理问题</vt:lpstr>
      <vt:lpstr>企业伦理问题</vt:lpstr>
      <vt:lpstr>企业伦理问题</vt:lpstr>
      <vt:lpstr>企业伦理问题</vt:lpstr>
      <vt:lpstr>谢谢！</vt:lpstr>
    </vt:vector>
  </TitlesOfParts>
  <Company>提供最新电脑系统下载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mycomputer</dc:creator>
  <cp:lastModifiedBy>WHDX</cp:lastModifiedBy>
  <cp:revision>166</cp:revision>
  <dcterms:created xsi:type="dcterms:W3CDTF">2014-06-24T14:23:09Z</dcterms:created>
  <dcterms:modified xsi:type="dcterms:W3CDTF">2017-03-20T01:31:55Z</dcterms:modified>
</cp:coreProperties>
</file>