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80" r:id="rId2"/>
    <p:sldId id="284" r:id="rId3"/>
    <p:sldId id="405" r:id="rId4"/>
    <p:sldId id="460" r:id="rId5"/>
    <p:sldId id="423" r:id="rId6"/>
    <p:sldId id="422" r:id="rId7"/>
    <p:sldId id="414" r:id="rId8"/>
    <p:sldId id="415" r:id="rId9"/>
    <p:sldId id="416" r:id="rId10"/>
    <p:sldId id="417" r:id="rId11"/>
    <p:sldId id="418" r:id="rId12"/>
    <p:sldId id="420" r:id="rId13"/>
    <p:sldId id="421" r:id="rId14"/>
    <p:sldId id="419" r:id="rId15"/>
    <p:sldId id="424" r:id="rId16"/>
    <p:sldId id="425" r:id="rId17"/>
    <p:sldId id="426" r:id="rId18"/>
    <p:sldId id="427" r:id="rId19"/>
    <p:sldId id="481" r:id="rId20"/>
    <p:sldId id="428" r:id="rId21"/>
    <p:sldId id="429" r:id="rId22"/>
    <p:sldId id="431" r:id="rId23"/>
    <p:sldId id="430" r:id="rId24"/>
    <p:sldId id="432" r:id="rId25"/>
    <p:sldId id="433" r:id="rId26"/>
    <p:sldId id="434" r:id="rId27"/>
    <p:sldId id="448" r:id="rId28"/>
    <p:sldId id="449" r:id="rId29"/>
    <p:sldId id="450" r:id="rId30"/>
    <p:sldId id="435" r:id="rId31"/>
    <p:sldId id="436" r:id="rId32"/>
    <p:sldId id="437" r:id="rId33"/>
    <p:sldId id="438" r:id="rId34"/>
    <p:sldId id="440" r:id="rId35"/>
    <p:sldId id="441" r:id="rId36"/>
    <p:sldId id="444" r:id="rId37"/>
    <p:sldId id="443" r:id="rId38"/>
    <p:sldId id="445" r:id="rId39"/>
    <p:sldId id="446" r:id="rId40"/>
    <p:sldId id="447" r:id="rId41"/>
    <p:sldId id="451" r:id="rId42"/>
    <p:sldId id="442" r:id="rId43"/>
    <p:sldId id="453" r:id="rId44"/>
    <p:sldId id="454" r:id="rId45"/>
    <p:sldId id="455" r:id="rId46"/>
    <p:sldId id="458" r:id="rId47"/>
    <p:sldId id="477" r:id="rId48"/>
    <p:sldId id="475" r:id="rId49"/>
    <p:sldId id="476" r:id="rId50"/>
    <p:sldId id="456" r:id="rId51"/>
    <p:sldId id="457" r:id="rId52"/>
    <p:sldId id="452" r:id="rId53"/>
    <p:sldId id="461" r:id="rId54"/>
    <p:sldId id="462" r:id="rId55"/>
    <p:sldId id="473" r:id="rId56"/>
    <p:sldId id="466" r:id="rId57"/>
    <p:sldId id="468" r:id="rId58"/>
    <p:sldId id="469" r:id="rId59"/>
    <p:sldId id="467" r:id="rId60"/>
    <p:sldId id="470" r:id="rId61"/>
    <p:sldId id="471" r:id="rId62"/>
    <p:sldId id="472" r:id="rId63"/>
    <p:sldId id="482" r:id="rId64"/>
    <p:sldId id="484" r:id="rId65"/>
    <p:sldId id="463" r:id="rId66"/>
    <p:sldId id="464" r:id="rId67"/>
    <p:sldId id="465" r:id="rId68"/>
    <p:sldId id="478" r:id="rId69"/>
    <p:sldId id="480" r:id="rId70"/>
    <p:sldId id="479" r:id="rId71"/>
    <p:sldId id="393"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33" autoAdjust="0"/>
  </p:normalViewPr>
  <p:slideViewPr>
    <p:cSldViewPr snapToGrid="0" showGuides="1">
      <p:cViewPr varScale="1">
        <p:scale>
          <a:sx n="68" d="100"/>
          <a:sy n="68" d="100"/>
        </p:scale>
        <p:origin x="-798"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2017/5/19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937B5042-A9F1-4FE1-B3AB-B52AE3A2F537}" type="datetimeFigureOut">
              <a:rPr lang="en-US"/>
              <a:pPr>
                <a:defRPr/>
              </a:pPr>
              <a:t>5/19/2017</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A6C555B-E832-4E20-96F5-B7A2F422A572}" type="slidenum">
              <a:rPr lang="zh-SG" altLang="en-US"/>
              <a:pPr>
                <a:defRPr/>
              </a:pPr>
              <a:t>‹#›</a:t>
            </a:fld>
            <a:r>
              <a:rPr lang="en-US"/>
              <a:t/>
            </a:r>
            <a:br>
              <a:rPr lang="en-US"/>
            </a:br>
            <a:endParaRPr lang="en-US" sz="800"/>
          </a:p>
        </p:txBody>
      </p:sp>
    </p:spTree>
    <p:extLst>
      <p:ext uri="{BB962C8B-B14F-4D97-AF65-F5344CB8AC3E}">
        <p14:creationId xmlns:p14="http://schemas.microsoft.com/office/powerpoint/2010/main" val="807066549"/>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2017/5/19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2017/5/19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矩形 2"/>
          <p:cNvSpPr/>
          <p:nvPr/>
        </p:nvSpPr>
        <p:spPr>
          <a:xfrm>
            <a:off x="449942" y="2048532"/>
            <a:ext cx="11132457" cy="4708981"/>
          </a:xfrm>
          <a:prstGeom prst="rect">
            <a:avLst/>
          </a:prstGeom>
        </p:spPr>
        <p:txBody>
          <a:bodyPr wrap="square">
            <a:spAutoFit/>
          </a:bodyPr>
          <a:lstStyle/>
          <a:p>
            <a:pPr algn="just"/>
            <a:r>
              <a:rPr lang="zh-CN" altLang="en-US" sz="1200" dirty="0">
                <a:solidFill>
                  <a:srgbClr val="000000"/>
                </a:solidFill>
                <a:latin typeface="Times New Roman" pitchFamily="18" charset="0"/>
                <a:ea typeface="楷体_GB2312" pitchFamily="49" charset="-122"/>
              </a:rPr>
              <a:t> </a:t>
            </a:r>
            <a:r>
              <a:rPr lang="zh-CN" altLang="en-US" sz="1200" dirty="0" smtClean="0">
                <a:solidFill>
                  <a:srgbClr val="000000"/>
                </a:solidFill>
                <a:latin typeface="Times New Roman" pitchFamily="18" charset="0"/>
                <a:ea typeface="楷体_GB2312" pitchFamily="49" charset="-122"/>
              </a:rPr>
              <a:t>          </a:t>
            </a:r>
            <a:r>
              <a:rPr lang="zh-CN" altLang="en-US" sz="2000" dirty="0" smtClean="0">
                <a:solidFill>
                  <a:srgbClr val="000000"/>
                </a:solidFill>
                <a:latin typeface="+mn-ea"/>
              </a:rPr>
              <a:t>把</a:t>
            </a:r>
            <a:r>
              <a:rPr lang="zh-CN" altLang="en-US" sz="2000" dirty="0">
                <a:solidFill>
                  <a:srgbClr val="000000"/>
                </a:solidFill>
                <a:latin typeface="+mn-ea"/>
              </a:rPr>
              <a:t>五只猴子关在一个笼子里，上头有一串香蕉,实验人员装了一个自动装置，一旦侦测到有猴子要去拿香蕉，马上就会有水喷向笼子而这五只猴子都会一身湿。</a:t>
            </a:r>
          </a:p>
          <a:p>
            <a:pPr algn="just"/>
            <a:r>
              <a:rPr lang="zh-CN" altLang="en-US" sz="2000" dirty="0">
                <a:solidFill>
                  <a:srgbClr val="000000"/>
                </a:solidFill>
                <a:latin typeface="+mn-ea"/>
              </a:rPr>
              <a:t>   </a:t>
            </a:r>
            <a:r>
              <a:rPr lang="zh-CN" altLang="en-US" sz="2000" dirty="0" smtClean="0">
                <a:solidFill>
                  <a:srgbClr val="000000"/>
                </a:solidFill>
                <a:latin typeface="+mn-ea"/>
              </a:rPr>
              <a:t> 首先</a:t>
            </a:r>
            <a:r>
              <a:rPr lang="zh-CN" altLang="en-US" sz="2000" dirty="0">
                <a:solidFill>
                  <a:srgbClr val="000000"/>
                </a:solidFill>
                <a:latin typeface="+mn-ea"/>
              </a:rPr>
              <a:t>有只猴子想去拿香蕉，当然，结果就是每只猴子都淋湿了之後每只猴子在几次的尝试後，发现莫不如此。</a:t>
            </a:r>
          </a:p>
          <a:p>
            <a:pPr algn="just"/>
            <a:r>
              <a:rPr lang="zh-CN" altLang="en-US" sz="2000" dirty="0">
                <a:solidFill>
                  <a:srgbClr val="000000"/>
                </a:solidFill>
                <a:latin typeface="+mn-ea"/>
              </a:rPr>
              <a:t>    </a:t>
            </a:r>
            <a:r>
              <a:rPr lang="zh-CN" altLang="en-US" sz="2000" dirty="0" smtClean="0">
                <a:solidFill>
                  <a:srgbClr val="000000"/>
                </a:solidFill>
                <a:latin typeface="+mn-ea"/>
              </a:rPr>
              <a:t>於</a:t>
            </a:r>
            <a:r>
              <a:rPr lang="zh-CN" altLang="en-US" sz="2000" dirty="0">
                <a:solidFill>
                  <a:srgbClr val="000000"/>
                </a:solidFill>
                <a:latin typeface="+mn-ea"/>
              </a:rPr>
              <a:t>是猴子们达到一个共识：不要去拿香蕉，以避免被水喷到。</a:t>
            </a:r>
          </a:p>
          <a:p>
            <a:pPr algn="just"/>
            <a:r>
              <a:rPr lang="zh-CN" altLang="en-US" sz="2000" dirty="0">
                <a:solidFill>
                  <a:srgbClr val="000000"/>
                </a:solidFill>
                <a:latin typeface="+mn-ea"/>
              </a:rPr>
              <a:t>    </a:t>
            </a:r>
            <a:r>
              <a:rPr lang="zh-CN" altLang="en-US" sz="2000" dirty="0" smtClean="0">
                <a:solidFill>
                  <a:srgbClr val="000000"/>
                </a:solidFill>
                <a:latin typeface="+mn-ea"/>
              </a:rPr>
              <a:t>後</a:t>
            </a:r>
            <a:r>
              <a:rPr lang="zh-CN" altLang="en-US" sz="2000" dirty="0">
                <a:solidFill>
                  <a:srgbClr val="000000"/>
                </a:solidFill>
                <a:latin typeface="+mn-ea"/>
              </a:rPr>
              <a:t>来实验人员把其中的一只猴子释放，换进去一只新猴子</a:t>
            </a:r>
            <a:r>
              <a:rPr lang="en-US" altLang="zh-CN" sz="2000" dirty="0">
                <a:solidFill>
                  <a:srgbClr val="000000"/>
                </a:solidFill>
                <a:latin typeface="+mn-ea"/>
              </a:rPr>
              <a:t>A</a:t>
            </a:r>
            <a:r>
              <a:rPr lang="zh-CN" altLang="en-US" sz="2000" dirty="0">
                <a:solidFill>
                  <a:srgbClr val="000000"/>
                </a:solidFill>
                <a:latin typeface="+mn-ea"/>
              </a:rPr>
              <a:t>。这只猴子</a:t>
            </a:r>
            <a:r>
              <a:rPr lang="en-US" altLang="zh-CN" sz="2000" dirty="0">
                <a:solidFill>
                  <a:srgbClr val="000000"/>
                </a:solidFill>
                <a:latin typeface="+mn-ea"/>
              </a:rPr>
              <a:t>A</a:t>
            </a:r>
            <a:r>
              <a:rPr lang="zh-CN" altLang="en-US" sz="2000" dirty="0">
                <a:solidFill>
                  <a:srgbClr val="000000"/>
                </a:solidFill>
                <a:latin typeface="+mn-ea"/>
              </a:rPr>
              <a:t>看到香蕉，马上想要去拿，结果，被其他四只猴子海</a:t>
            </a:r>
            <a:r>
              <a:rPr lang="en-US" altLang="zh-CN" sz="2000" dirty="0">
                <a:solidFill>
                  <a:srgbClr val="000000"/>
                </a:solidFill>
                <a:latin typeface="+mn-ea"/>
              </a:rPr>
              <a:t>K</a:t>
            </a:r>
            <a:r>
              <a:rPr lang="zh-CN" altLang="en-US" sz="2000" dirty="0">
                <a:solidFill>
                  <a:srgbClr val="000000"/>
                </a:solidFill>
                <a:latin typeface="+mn-ea"/>
              </a:rPr>
              <a:t>了一顿。</a:t>
            </a:r>
          </a:p>
          <a:p>
            <a:pPr algn="just"/>
            <a:r>
              <a:rPr lang="zh-CN" altLang="en-US" sz="2000" dirty="0">
                <a:solidFill>
                  <a:srgbClr val="000000"/>
                </a:solidFill>
                <a:latin typeface="+mn-ea"/>
              </a:rPr>
              <a:t>    </a:t>
            </a:r>
            <a:r>
              <a:rPr lang="zh-CN" altLang="en-US" sz="2000" dirty="0" smtClean="0">
                <a:solidFill>
                  <a:srgbClr val="000000"/>
                </a:solidFill>
                <a:latin typeface="+mn-ea"/>
              </a:rPr>
              <a:t>因为</a:t>
            </a:r>
            <a:r>
              <a:rPr lang="zh-CN" altLang="en-US" sz="2000" dirty="0">
                <a:solidFill>
                  <a:srgbClr val="000000"/>
                </a:solidFill>
                <a:latin typeface="+mn-ea"/>
              </a:rPr>
              <a:t>其他四只猴子认为猴子</a:t>
            </a:r>
            <a:r>
              <a:rPr lang="en-US" altLang="zh-CN" sz="2000" dirty="0">
                <a:solidFill>
                  <a:srgbClr val="000000"/>
                </a:solidFill>
                <a:latin typeface="+mn-ea"/>
              </a:rPr>
              <a:t>A</a:t>
            </a:r>
            <a:r>
              <a:rPr lang="zh-CN" altLang="en-US" sz="2000" dirty="0">
                <a:solidFill>
                  <a:srgbClr val="000000"/>
                </a:solidFill>
                <a:latin typeface="+mn-ea"/>
              </a:rPr>
              <a:t>会害他们被水淋到，所以制止他去拿香蕉，</a:t>
            </a:r>
            <a:r>
              <a:rPr lang="en-US" altLang="zh-CN" sz="2000" dirty="0">
                <a:solidFill>
                  <a:srgbClr val="000000"/>
                </a:solidFill>
                <a:latin typeface="+mn-ea"/>
              </a:rPr>
              <a:t>A</a:t>
            </a:r>
            <a:r>
              <a:rPr lang="zh-CN" altLang="en-US" sz="2000" dirty="0">
                <a:solidFill>
                  <a:srgbClr val="000000"/>
                </a:solidFill>
                <a:latin typeface="+mn-ea"/>
              </a:rPr>
              <a:t>尝试了几次，虽被打的满头包，依然没有拿到香蕉。当然，这五只猴子就没有被水喷到。</a:t>
            </a:r>
          </a:p>
          <a:p>
            <a:pPr algn="just"/>
            <a:r>
              <a:rPr lang="zh-CN" altLang="en-US" sz="2000" dirty="0">
                <a:solidFill>
                  <a:srgbClr val="000000"/>
                </a:solidFill>
                <a:latin typeface="+mn-ea"/>
              </a:rPr>
              <a:t>    </a:t>
            </a:r>
            <a:r>
              <a:rPr lang="zh-CN" altLang="en-US" sz="2000" dirty="0" smtClean="0">
                <a:solidFill>
                  <a:srgbClr val="000000"/>
                </a:solidFill>
                <a:latin typeface="+mn-ea"/>
              </a:rPr>
              <a:t>後</a:t>
            </a:r>
            <a:r>
              <a:rPr lang="zh-CN" altLang="en-US" sz="2000" dirty="0">
                <a:solidFill>
                  <a:srgbClr val="000000"/>
                </a:solidFill>
                <a:latin typeface="+mn-ea"/>
              </a:rPr>
              <a:t>来实验人员再把一只旧猴子释放，换上另外一只新猴子</a:t>
            </a:r>
            <a:r>
              <a:rPr lang="en-US" altLang="zh-CN" sz="2000" dirty="0">
                <a:solidFill>
                  <a:srgbClr val="000000"/>
                </a:solidFill>
                <a:latin typeface="+mn-ea"/>
              </a:rPr>
              <a:t>B</a:t>
            </a:r>
            <a:r>
              <a:rPr lang="zh-CN" altLang="en-US" sz="2000" dirty="0">
                <a:solidFill>
                  <a:srgbClr val="000000"/>
                </a:solidFill>
                <a:latin typeface="+mn-ea"/>
              </a:rPr>
              <a:t>，这猴子</a:t>
            </a:r>
            <a:r>
              <a:rPr lang="en-US" altLang="zh-CN" sz="2000" dirty="0">
                <a:solidFill>
                  <a:srgbClr val="000000"/>
                </a:solidFill>
                <a:latin typeface="+mn-ea"/>
              </a:rPr>
              <a:t>B</a:t>
            </a:r>
            <a:r>
              <a:rPr lang="zh-CN" altLang="en-US" sz="2000" dirty="0">
                <a:solidFill>
                  <a:srgbClr val="000000"/>
                </a:solidFill>
                <a:latin typeface="+mn-ea"/>
              </a:rPr>
              <a:t>看到香蕉，也是迫不及待要去拿，当然，一如刚才所发生的情形，其他四只猴子海</a:t>
            </a:r>
            <a:r>
              <a:rPr lang="en-US" altLang="zh-CN" sz="2000" dirty="0">
                <a:solidFill>
                  <a:srgbClr val="000000"/>
                </a:solidFill>
                <a:latin typeface="+mn-ea"/>
              </a:rPr>
              <a:t>K</a:t>
            </a:r>
            <a:r>
              <a:rPr lang="zh-CN" altLang="en-US" sz="2000" dirty="0">
                <a:solidFill>
                  <a:srgbClr val="000000"/>
                </a:solidFill>
                <a:latin typeface="+mn-ea"/>
              </a:rPr>
              <a:t>了</a:t>
            </a:r>
            <a:r>
              <a:rPr lang="en-US" altLang="zh-CN" sz="2000" dirty="0">
                <a:solidFill>
                  <a:srgbClr val="000000"/>
                </a:solidFill>
                <a:latin typeface="+mn-ea"/>
              </a:rPr>
              <a:t>B</a:t>
            </a:r>
            <a:r>
              <a:rPr lang="zh-CN" altLang="en-US" sz="2000" dirty="0">
                <a:solidFill>
                  <a:srgbClr val="000000"/>
                </a:solidFill>
                <a:latin typeface="+mn-ea"/>
              </a:rPr>
              <a:t>一顿。特别的是，那只</a:t>
            </a:r>
            <a:r>
              <a:rPr lang="en-US" altLang="zh-CN" sz="2000" dirty="0">
                <a:solidFill>
                  <a:srgbClr val="000000"/>
                </a:solidFill>
                <a:latin typeface="+mn-ea"/>
              </a:rPr>
              <a:t>A</a:t>
            </a:r>
            <a:r>
              <a:rPr lang="zh-CN" altLang="en-US" sz="2000" dirty="0">
                <a:solidFill>
                  <a:srgbClr val="000000"/>
                </a:solidFill>
                <a:latin typeface="+mn-ea"/>
              </a:rPr>
              <a:t>猴子打的特别用力（这叫老兵欺负新兵，或是媳妇熬成婆 </a:t>
            </a:r>
            <a:r>
              <a:rPr lang="en-US" altLang="zh-CN" sz="2000" dirty="0">
                <a:solidFill>
                  <a:srgbClr val="000000"/>
                </a:solidFill>
                <a:latin typeface="+mn-ea"/>
              </a:rPr>
              <a:t>^O^</a:t>
            </a:r>
            <a:r>
              <a:rPr lang="zh-CN" altLang="en-US" sz="2000" dirty="0">
                <a:solidFill>
                  <a:srgbClr val="000000"/>
                </a:solidFill>
                <a:latin typeface="+mn-ea"/>
              </a:rPr>
              <a:t>）。</a:t>
            </a:r>
          </a:p>
          <a:p>
            <a:pPr algn="just"/>
            <a:r>
              <a:rPr lang="zh-CN" altLang="en-US" sz="2000" dirty="0">
                <a:solidFill>
                  <a:srgbClr val="000000"/>
                </a:solidFill>
                <a:latin typeface="+mn-ea"/>
              </a:rPr>
              <a:t>    </a:t>
            </a:r>
            <a:r>
              <a:rPr lang="en-US" altLang="zh-CN" sz="2000" dirty="0" smtClean="0">
                <a:solidFill>
                  <a:srgbClr val="000000"/>
                </a:solidFill>
                <a:latin typeface="+mn-ea"/>
              </a:rPr>
              <a:t>B</a:t>
            </a:r>
            <a:r>
              <a:rPr lang="zh-CN" altLang="en-US" sz="2000" dirty="0">
                <a:solidFill>
                  <a:srgbClr val="000000"/>
                </a:solidFill>
                <a:latin typeface="+mn-ea"/>
              </a:rPr>
              <a:t>猴子试了几次总是被打的很惨，只好作罢，</a:t>
            </a:r>
          </a:p>
          <a:p>
            <a:pPr algn="just"/>
            <a:r>
              <a:rPr lang="zh-CN" altLang="en-US" sz="2000" dirty="0">
                <a:solidFill>
                  <a:srgbClr val="000000"/>
                </a:solidFill>
                <a:latin typeface="+mn-ea"/>
              </a:rPr>
              <a:t>    </a:t>
            </a:r>
            <a:r>
              <a:rPr lang="zh-CN" altLang="en-US" sz="2000" dirty="0" smtClean="0">
                <a:solidFill>
                  <a:srgbClr val="000000"/>
                </a:solidFill>
                <a:latin typeface="+mn-ea"/>
              </a:rPr>
              <a:t>後</a:t>
            </a:r>
            <a:r>
              <a:rPr lang="zh-CN" altLang="en-US" sz="2000" dirty="0">
                <a:solidFill>
                  <a:srgbClr val="000000"/>
                </a:solidFill>
                <a:latin typeface="+mn-ea"/>
              </a:rPr>
              <a:t>来慢慢的一只一只的，所有的旧猴子都换成新猴子了，大家都不敢去动那香蕉，但是他们都不知道为什麽，只知道去动香蕉会被猴扁，这就是道德的起源。</a:t>
            </a:r>
            <a:endParaRPr lang="zh-CN" altLang="en-US" sz="2000" dirty="0">
              <a:latin typeface="+mn-ea"/>
            </a:endParaRPr>
          </a:p>
        </p:txBody>
      </p:sp>
      <p:sp>
        <p:nvSpPr>
          <p:cNvPr id="4" name="矩形 3"/>
          <p:cNvSpPr/>
          <p:nvPr/>
        </p:nvSpPr>
        <p:spPr>
          <a:xfrm>
            <a:off x="3815501" y="1415534"/>
            <a:ext cx="4852610" cy="523220"/>
          </a:xfrm>
          <a:prstGeom prst="rect">
            <a:avLst/>
          </a:prstGeom>
        </p:spPr>
        <p:txBody>
          <a:bodyPr wrap="none">
            <a:spAutoFit/>
          </a:bodyPr>
          <a:lstStyle/>
          <a:p>
            <a:r>
              <a:rPr lang="zh-CN" altLang="en-US" sz="2800" dirty="0"/>
              <a:t>道德的</a:t>
            </a:r>
            <a:r>
              <a:rPr lang="zh-CN" altLang="en-US" sz="2800" dirty="0" smtClean="0"/>
              <a:t>起源</a:t>
            </a:r>
            <a:r>
              <a:rPr lang="en-US" altLang="zh-CN" sz="2800" dirty="0" smtClean="0"/>
              <a:t>——</a:t>
            </a:r>
            <a:r>
              <a:rPr lang="zh-CN" altLang="en-US" sz="2800" dirty="0" smtClean="0"/>
              <a:t>一个动物实验</a:t>
            </a:r>
            <a:endParaRPr lang="zh-CN" altLang="en-US" sz="2800" dirty="0"/>
          </a:p>
        </p:txBody>
      </p:sp>
    </p:spTree>
    <p:extLst>
      <p:ext uri="{BB962C8B-B14F-4D97-AF65-F5344CB8AC3E}">
        <p14:creationId xmlns:p14="http://schemas.microsoft.com/office/powerpoint/2010/main" val="404782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6"/>
          <p:cNvSpPr txBox="1">
            <a:spLocks noChangeArrowheads="1"/>
          </p:cNvSpPr>
          <p:nvPr/>
        </p:nvSpPr>
        <p:spPr>
          <a:xfrm>
            <a:off x="1121682" y="2278516"/>
            <a:ext cx="8713788" cy="4020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ctr">
              <a:lnSpc>
                <a:spcPct val="80000"/>
              </a:lnSpc>
              <a:buFontTx/>
              <a:buNone/>
            </a:pPr>
            <a:r>
              <a:rPr lang="zh-CN" altLang="en-US" sz="2400" b="1" dirty="0" smtClean="0"/>
              <a:t>由六个阶段构成：</a:t>
            </a:r>
          </a:p>
          <a:p>
            <a:pPr marL="533400" indent="-533400">
              <a:spcBef>
                <a:spcPts val="1800"/>
              </a:spcBef>
              <a:buFontTx/>
              <a:buAutoNum type="arabicPeriod"/>
            </a:pPr>
            <a:r>
              <a:rPr lang="zh-CN" altLang="en-US" sz="2400" dirty="0" smtClean="0"/>
              <a:t>惩罚与服从阶段（逃避惩罚导向）</a:t>
            </a:r>
          </a:p>
          <a:p>
            <a:pPr marL="533400" indent="-533400">
              <a:spcBef>
                <a:spcPts val="1800"/>
              </a:spcBef>
              <a:buFontTx/>
              <a:buAutoNum type="arabicPeriod"/>
            </a:pPr>
            <a:r>
              <a:rPr lang="zh-CN" altLang="en-US" sz="2400" dirty="0" smtClean="0"/>
              <a:t>个人工具性目的与交换阶段（寻求奖赏导向）</a:t>
            </a:r>
          </a:p>
          <a:p>
            <a:pPr marL="533400" indent="-533400">
              <a:spcBef>
                <a:spcPts val="1800"/>
              </a:spcBef>
              <a:buFontTx/>
              <a:buAutoNum type="arabicPeriod"/>
            </a:pPr>
            <a:r>
              <a:rPr lang="zh-CN" altLang="en-US" sz="2400" dirty="0" smtClean="0"/>
              <a:t>相互的人际期望、关系与一致阶段（良好关系导向）</a:t>
            </a:r>
          </a:p>
          <a:p>
            <a:pPr marL="533400" indent="-533400">
              <a:spcBef>
                <a:spcPts val="1800"/>
              </a:spcBef>
              <a:buFontTx/>
              <a:buAutoNum type="arabicPeriod"/>
            </a:pPr>
            <a:r>
              <a:rPr lang="zh-CN" altLang="en-US" sz="2400" dirty="0" smtClean="0"/>
              <a:t>社会体制、良心维持阶段（守法导向）</a:t>
            </a:r>
          </a:p>
          <a:p>
            <a:pPr marL="533400" indent="-533400">
              <a:spcBef>
                <a:spcPts val="1800"/>
              </a:spcBef>
              <a:buFontTx/>
              <a:buAutoNum type="arabicPeriod"/>
            </a:pPr>
            <a:r>
              <a:rPr lang="zh-CN" altLang="en-US" sz="2400" dirty="0" smtClean="0"/>
              <a:t>优先权利、社会契约或效用阶段（社会契约导向）</a:t>
            </a:r>
          </a:p>
          <a:p>
            <a:pPr marL="533400" indent="-533400">
              <a:spcBef>
                <a:spcPts val="1800"/>
              </a:spcBef>
              <a:buFontTx/>
              <a:buAutoNum type="arabicPeriod"/>
            </a:pPr>
            <a:r>
              <a:rPr lang="zh-CN" altLang="en-US" sz="2400" dirty="0" smtClean="0"/>
              <a:t>普世伦理原则阶段（普遍伦理原则导向）</a:t>
            </a:r>
          </a:p>
        </p:txBody>
      </p:sp>
      <p:sp>
        <p:nvSpPr>
          <p:cNvPr id="4" name="Rectangle 5"/>
          <p:cNvSpPr txBox="1">
            <a:spLocks noChangeArrowheads="1"/>
          </p:cNvSpPr>
          <p:nvPr/>
        </p:nvSpPr>
        <p:spPr>
          <a:xfrm>
            <a:off x="1769836" y="1627417"/>
            <a:ext cx="8297862" cy="576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柯尔伯格认知道德发展模型</a:t>
            </a:r>
          </a:p>
        </p:txBody>
      </p:sp>
    </p:spTree>
    <p:extLst>
      <p:ext uri="{BB962C8B-B14F-4D97-AF65-F5344CB8AC3E}">
        <p14:creationId xmlns:p14="http://schemas.microsoft.com/office/powerpoint/2010/main" val="308437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txBox="1">
            <a:spLocks noGrp="1" noChangeArrowheads="1"/>
          </p:cNvSpPr>
          <p:nvPr/>
        </p:nvSpPr>
        <p:spPr bwMode="auto">
          <a:xfrm>
            <a:off x="9264651" y="6381751"/>
            <a:ext cx="28448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r" eaLnBrk="1" hangingPunct="1">
              <a:buFontTx/>
              <a:buNone/>
            </a:pPr>
            <a:fld id="{85E9FCBE-B4AF-42C4-B44F-8890037CA5E1}" type="slidenum">
              <a:rPr lang="en-US" altLang="zh-CN" sz="1800" b="1">
                <a:solidFill>
                  <a:srgbClr val="000000"/>
                </a:solidFill>
                <a:latin typeface="Times New Roman" pitchFamily="18" charset="0"/>
                <a:ea typeface="楷体_GB2312" pitchFamily="49" charset="-122"/>
              </a:rPr>
              <a:pPr algn="r" eaLnBrk="1" hangingPunct="1">
                <a:buFontTx/>
                <a:buNone/>
              </a:pPr>
              <a:t>12</a:t>
            </a:fld>
            <a:endParaRPr lang="en-US" altLang="zh-CN" sz="1800" b="1">
              <a:solidFill>
                <a:srgbClr val="000000"/>
              </a:solidFill>
              <a:latin typeface="Times New Roman" pitchFamily="18" charset="0"/>
              <a:ea typeface="楷体_GB2312" pitchFamily="49" charset="-122"/>
            </a:endParaRPr>
          </a:p>
        </p:txBody>
      </p:sp>
      <p:sp>
        <p:nvSpPr>
          <p:cNvPr id="74755" name="Rectangle 2"/>
          <p:cNvSpPr txBox="1">
            <a:spLocks noChangeArrowheads="1"/>
          </p:cNvSpPr>
          <p:nvPr/>
        </p:nvSpPr>
        <p:spPr bwMode="auto">
          <a:xfrm>
            <a:off x="609600" y="246742"/>
            <a:ext cx="10972800" cy="66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r>
              <a:rPr lang="zh-CN" altLang="en-US" sz="3600" dirty="0">
                <a:latin typeface="华文细黑" panose="02010600040101010101" pitchFamily="2" charset="-122"/>
                <a:ea typeface="华文细黑" panose="02010600040101010101" pitchFamily="2" charset="-122"/>
              </a:rPr>
              <a:t>柯尔伯格认知道德发展模型</a:t>
            </a:r>
          </a:p>
        </p:txBody>
      </p:sp>
      <p:sp>
        <p:nvSpPr>
          <p:cNvPr id="74756" name="矩形 7"/>
          <p:cNvSpPr>
            <a:spLocks noChangeArrowheads="1"/>
          </p:cNvSpPr>
          <p:nvPr/>
        </p:nvSpPr>
        <p:spPr bwMode="auto">
          <a:xfrm>
            <a:off x="381000" y="1143001"/>
            <a:ext cx="2762251" cy="1000125"/>
          </a:xfrm>
          <a:prstGeom prst="rect">
            <a:avLst/>
          </a:prstGeom>
          <a:solidFill>
            <a:srgbClr val="FFC000"/>
          </a:solidFill>
          <a:ln w="25400">
            <a:solidFill>
              <a:schemeClr val="tx1"/>
            </a:solidFill>
            <a:miter lim="800000"/>
            <a:headEnd/>
            <a:tailEnd/>
          </a:ln>
        </p:spPr>
        <p:txBody>
          <a:bodyPr anchor="ctr"/>
          <a:lstStyle/>
          <a:p>
            <a:pPr algn="ctr" eaLnBrk="1" hangingPunct="1">
              <a:buFontTx/>
              <a:buNone/>
            </a:pPr>
            <a:r>
              <a:rPr lang="zh-CN" altLang="en-US" sz="1800">
                <a:solidFill>
                  <a:srgbClr val="000000"/>
                </a:solidFill>
                <a:latin typeface="Times New Roman" pitchFamily="18" charset="0"/>
                <a:ea typeface="楷体_GB2312" pitchFamily="49" charset="-122"/>
              </a:rPr>
              <a:t>个人因素</a:t>
            </a:r>
          </a:p>
          <a:p>
            <a:pPr algn="ctr" eaLnBrk="1" hangingPunct="1">
              <a:buFontTx/>
              <a:buNone/>
            </a:pPr>
            <a:r>
              <a:rPr lang="zh-CN" altLang="en-US" sz="1800">
                <a:solidFill>
                  <a:srgbClr val="000000"/>
                </a:solidFill>
                <a:latin typeface="Times New Roman" pitchFamily="18" charset="0"/>
                <a:ea typeface="楷体_GB2312" pitchFamily="49" charset="-122"/>
              </a:rPr>
              <a:t>认知道德的发展</a:t>
            </a:r>
          </a:p>
        </p:txBody>
      </p:sp>
      <p:sp>
        <p:nvSpPr>
          <p:cNvPr id="47109" name="虚尾箭头 15"/>
          <p:cNvSpPr>
            <a:spLocks noChangeArrowheads="1"/>
          </p:cNvSpPr>
          <p:nvPr/>
        </p:nvSpPr>
        <p:spPr bwMode="auto">
          <a:xfrm>
            <a:off x="3223685" y="866776"/>
            <a:ext cx="8953500" cy="1571625"/>
          </a:xfrm>
          <a:custGeom>
            <a:avLst/>
            <a:gdLst>
              <a:gd name="T0" fmla="*/ 5470948 w 6715125"/>
              <a:gd name="T1" fmla="*/ 0 h 1571625"/>
              <a:gd name="T2" fmla="*/ 0 w 6715125"/>
              <a:gd name="T3" fmla="*/ 785813 h 1571625"/>
              <a:gd name="T4" fmla="*/ 5470948 w 6715125"/>
              <a:gd name="T5" fmla="*/ 1571625 h 1571625"/>
              <a:gd name="T6" fmla="*/ 6715125 w 6715125"/>
              <a:gd name="T7" fmla="*/ 785813 h 1571625"/>
              <a:gd name="T8" fmla="*/ 17694720 60000 65536"/>
              <a:gd name="T9" fmla="*/ 11796480 60000 65536"/>
              <a:gd name="T10" fmla="*/ 5898240 60000 65536"/>
              <a:gd name="T11" fmla="*/ 0 60000 65536"/>
              <a:gd name="T12" fmla="*/ 245566 w 6715125"/>
              <a:gd name="T13" fmla="*/ 413275 h 1571625"/>
              <a:gd name="T14" fmla="*/ 6125286 w 6715125"/>
              <a:gd name="T15" fmla="*/ 1158350 h 1571625"/>
            </a:gdLst>
            <a:ahLst/>
            <a:cxnLst>
              <a:cxn ang="T8">
                <a:pos x="T0" y="T1"/>
              </a:cxn>
              <a:cxn ang="T9">
                <a:pos x="T2" y="T3"/>
              </a:cxn>
              <a:cxn ang="T10">
                <a:pos x="T4" y="T5"/>
              </a:cxn>
              <a:cxn ang="T11">
                <a:pos x="T6" y="T7"/>
              </a:cxn>
            </a:cxnLst>
            <a:rect l="T12" t="T13" r="T14" b="T15"/>
            <a:pathLst>
              <a:path w="6715125" h="1571625">
                <a:moveTo>
                  <a:pt x="0" y="413275"/>
                </a:moveTo>
                <a:lnTo>
                  <a:pt x="49113" y="413275"/>
                </a:lnTo>
                <a:lnTo>
                  <a:pt x="49113" y="1158350"/>
                </a:lnTo>
                <a:lnTo>
                  <a:pt x="0" y="1158350"/>
                </a:lnTo>
                <a:lnTo>
                  <a:pt x="0" y="413275"/>
                </a:lnTo>
                <a:close/>
                <a:moveTo>
                  <a:pt x="98227" y="413275"/>
                </a:moveTo>
                <a:lnTo>
                  <a:pt x="196453" y="413275"/>
                </a:lnTo>
                <a:lnTo>
                  <a:pt x="196453" y="1158350"/>
                </a:lnTo>
                <a:lnTo>
                  <a:pt x="98227" y="1158350"/>
                </a:lnTo>
                <a:lnTo>
                  <a:pt x="98227" y="413275"/>
                </a:lnTo>
                <a:close/>
                <a:moveTo>
                  <a:pt x="245566" y="413275"/>
                </a:moveTo>
                <a:lnTo>
                  <a:pt x="5470948" y="413275"/>
                </a:lnTo>
                <a:lnTo>
                  <a:pt x="5470948" y="0"/>
                </a:lnTo>
                <a:lnTo>
                  <a:pt x="6715125" y="785813"/>
                </a:lnTo>
                <a:lnTo>
                  <a:pt x="5470948" y="1571625"/>
                </a:lnTo>
                <a:lnTo>
                  <a:pt x="5470948" y="1158350"/>
                </a:lnTo>
                <a:lnTo>
                  <a:pt x="245566" y="1158350"/>
                </a:lnTo>
                <a:lnTo>
                  <a:pt x="245566" y="413275"/>
                </a:lnTo>
                <a:close/>
              </a:path>
            </a:pathLst>
          </a:custGeom>
          <a:solidFill>
            <a:srgbClr val="FF9966"/>
          </a:solidFill>
          <a:ln w="25400">
            <a:solidFill>
              <a:srgbClr val="89A4A7"/>
            </a:solidFill>
            <a:miter lim="800000"/>
            <a:headEnd/>
            <a:tailEnd/>
          </a:ln>
        </p:spPr>
        <p:txBody>
          <a:bodyPr anchor="ctr"/>
          <a:lstStyle/>
          <a:p>
            <a:pPr eaLnBrk="1" hangingPunct="1">
              <a:buFontTx/>
              <a:buNone/>
            </a:pPr>
            <a:r>
              <a:rPr lang="zh-CN" altLang="en-US" sz="1800">
                <a:solidFill>
                  <a:srgbClr val="0070C0"/>
                </a:solidFill>
                <a:latin typeface="Times New Roman" pitchFamily="18" charset="0"/>
                <a:ea typeface="楷体_GB2312" pitchFamily="49" charset="-122"/>
              </a:rPr>
              <a:t>个人思想道德进化的阶段模型。</a:t>
            </a:r>
          </a:p>
        </p:txBody>
      </p:sp>
      <p:sp>
        <p:nvSpPr>
          <p:cNvPr id="47110" name="TextBox 17"/>
          <p:cNvSpPr txBox="1">
            <a:spLocks noChangeArrowheads="1"/>
          </p:cNvSpPr>
          <p:nvPr/>
        </p:nvSpPr>
        <p:spPr bwMode="auto">
          <a:xfrm>
            <a:off x="0" y="5773739"/>
            <a:ext cx="3143251"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惩罚和服从阶段</a:t>
            </a:r>
          </a:p>
        </p:txBody>
      </p:sp>
      <p:sp>
        <p:nvSpPr>
          <p:cNvPr id="47111" name="TextBox 18"/>
          <p:cNvSpPr txBox="1">
            <a:spLocks noChangeArrowheads="1"/>
          </p:cNvSpPr>
          <p:nvPr/>
        </p:nvSpPr>
        <p:spPr bwMode="auto">
          <a:xfrm>
            <a:off x="1238252" y="5059364"/>
            <a:ext cx="3143249"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目的和交换阶段</a:t>
            </a:r>
          </a:p>
        </p:txBody>
      </p:sp>
      <p:sp>
        <p:nvSpPr>
          <p:cNvPr id="47112" name="TextBox 19"/>
          <p:cNvSpPr txBox="1">
            <a:spLocks noChangeArrowheads="1"/>
          </p:cNvSpPr>
          <p:nvPr/>
        </p:nvSpPr>
        <p:spPr bwMode="auto">
          <a:xfrm>
            <a:off x="2762252" y="4333875"/>
            <a:ext cx="3143249"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信任和关系阶段</a:t>
            </a:r>
          </a:p>
        </p:txBody>
      </p:sp>
      <p:sp>
        <p:nvSpPr>
          <p:cNvPr id="47113" name="TextBox 20"/>
          <p:cNvSpPr txBox="1">
            <a:spLocks noChangeArrowheads="1"/>
          </p:cNvSpPr>
          <p:nvPr/>
        </p:nvSpPr>
        <p:spPr bwMode="auto">
          <a:xfrm>
            <a:off x="4000500" y="3619500"/>
            <a:ext cx="3143251"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维护社会系统和道德</a:t>
            </a:r>
          </a:p>
        </p:txBody>
      </p:sp>
      <p:sp>
        <p:nvSpPr>
          <p:cNvPr id="47114" name="TextBox 21"/>
          <p:cNvSpPr txBox="1">
            <a:spLocks noChangeArrowheads="1"/>
          </p:cNvSpPr>
          <p:nvPr/>
        </p:nvSpPr>
        <p:spPr bwMode="auto">
          <a:xfrm>
            <a:off x="5048251" y="2916239"/>
            <a:ext cx="3143249"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社会契约和效用</a:t>
            </a:r>
          </a:p>
        </p:txBody>
      </p:sp>
      <p:sp>
        <p:nvSpPr>
          <p:cNvPr id="47115" name="TextBox 23"/>
          <p:cNvSpPr txBox="1">
            <a:spLocks noChangeArrowheads="1"/>
          </p:cNvSpPr>
          <p:nvPr/>
        </p:nvSpPr>
        <p:spPr bwMode="auto">
          <a:xfrm>
            <a:off x="6096000" y="2143125"/>
            <a:ext cx="3143251"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普遍伦理原则</a:t>
            </a:r>
          </a:p>
        </p:txBody>
      </p:sp>
      <p:cxnSp>
        <p:nvCxnSpPr>
          <p:cNvPr id="47116" name="直接箭头连接符 25"/>
          <p:cNvCxnSpPr>
            <a:cxnSpLocks noChangeShapeType="1"/>
            <a:stCxn id="47110" idx="0"/>
            <a:endCxn id="47111" idx="2"/>
          </p:cNvCxnSpPr>
          <p:nvPr/>
        </p:nvCxnSpPr>
        <p:spPr bwMode="auto">
          <a:xfrm rot="5400000" flipH="1" flipV="1">
            <a:off x="2017448" y="4982369"/>
            <a:ext cx="344488" cy="1238251"/>
          </a:xfrm>
          <a:prstGeom prst="straightConnector1">
            <a:avLst/>
          </a:prstGeom>
          <a:noFill/>
          <a:ln w="158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7" name="直接箭头连接符 27"/>
          <p:cNvCxnSpPr>
            <a:cxnSpLocks noChangeShapeType="1"/>
            <a:stCxn id="47111" idx="0"/>
            <a:endCxn id="47112" idx="2"/>
          </p:cNvCxnSpPr>
          <p:nvPr/>
        </p:nvCxnSpPr>
        <p:spPr bwMode="auto">
          <a:xfrm rot="5400000" flipH="1" flipV="1">
            <a:off x="3392223" y="4118769"/>
            <a:ext cx="357188" cy="1524000"/>
          </a:xfrm>
          <a:prstGeom prst="straightConnector1">
            <a:avLst/>
          </a:prstGeom>
          <a:noFill/>
          <a:ln w="158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8" name="直接箭头连接符 29"/>
          <p:cNvCxnSpPr>
            <a:cxnSpLocks noChangeShapeType="1"/>
            <a:stCxn id="47112" idx="0"/>
            <a:endCxn id="47113" idx="2"/>
          </p:cNvCxnSpPr>
          <p:nvPr/>
        </p:nvCxnSpPr>
        <p:spPr bwMode="auto">
          <a:xfrm rot="5400000" flipH="1" flipV="1">
            <a:off x="4778905" y="3541714"/>
            <a:ext cx="346075" cy="1238249"/>
          </a:xfrm>
          <a:prstGeom prst="straightConnector1">
            <a:avLst/>
          </a:prstGeom>
          <a:noFill/>
          <a:ln w="158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9" name="直接箭头连接符 31"/>
          <p:cNvCxnSpPr>
            <a:cxnSpLocks noChangeShapeType="1"/>
            <a:stCxn id="47113" idx="0"/>
            <a:endCxn id="47114" idx="2"/>
          </p:cNvCxnSpPr>
          <p:nvPr/>
        </p:nvCxnSpPr>
        <p:spPr bwMode="auto">
          <a:xfrm rot="5400000" flipH="1" flipV="1">
            <a:off x="5929313" y="2927880"/>
            <a:ext cx="333375" cy="1049867"/>
          </a:xfrm>
          <a:prstGeom prst="straightConnector1">
            <a:avLst/>
          </a:prstGeom>
          <a:noFill/>
          <a:ln w="158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0" name="直接箭头连接符 33"/>
          <p:cNvCxnSpPr>
            <a:cxnSpLocks noChangeShapeType="1"/>
            <a:stCxn id="47114" idx="0"/>
            <a:endCxn id="47115" idx="2"/>
          </p:cNvCxnSpPr>
          <p:nvPr/>
        </p:nvCxnSpPr>
        <p:spPr bwMode="auto">
          <a:xfrm rot="5400000" flipH="1" flipV="1">
            <a:off x="6943197" y="2190751"/>
            <a:ext cx="403225" cy="1047751"/>
          </a:xfrm>
          <a:prstGeom prst="straightConnector1">
            <a:avLst/>
          </a:prstGeom>
          <a:noFill/>
          <a:ln w="15875">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21" name="右箭头 34"/>
          <p:cNvSpPr>
            <a:spLocks noChangeArrowheads="1"/>
          </p:cNvSpPr>
          <p:nvPr/>
        </p:nvSpPr>
        <p:spPr bwMode="auto">
          <a:xfrm rot="-2207772">
            <a:off x="-649817" y="3440114"/>
            <a:ext cx="7315201" cy="642937"/>
          </a:xfrm>
          <a:prstGeom prst="rightArrow">
            <a:avLst>
              <a:gd name="adj1" fmla="val 50000"/>
              <a:gd name="adj2" fmla="val 120217"/>
            </a:avLst>
          </a:prstGeom>
          <a:solidFill>
            <a:srgbClr val="0070C0"/>
          </a:solidFill>
          <a:ln w="25400">
            <a:solidFill>
              <a:srgbClr val="89A4A7"/>
            </a:solidFill>
            <a:miter lim="800000"/>
            <a:headEnd/>
            <a:tailEnd/>
          </a:ln>
        </p:spPr>
        <p:txBody>
          <a:bodyPr anchor="ctr"/>
          <a:lstStyle/>
          <a:p>
            <a:pPr algn="ctr" eaLnBrk="1" hangingPunct="1">
              <a:buFontTx/>
              <a:buNone/>
            </a:pPr>
            <a:r>
              <a:rPr lang="zh-CN" altLang="en-US" sz="1800">
                <a:solidFill>
                  <a:srgbClr val="FFFFFF"/>
                </a:solidFill>
                <a:latin typeface="Times New Roman" pitchFamily="18" charset="0"/>
                <a:ea typeface="楷体_GB2312" pitchFamily="49" charset="-122"/>
              </a:rPr>
              <a:t>儒家：修身带来的个人境界进化</a:t>
            </a:r>
          </a:p>
        </p:txBody>
      </p:sp>
      <p:sp>
        <p:nvSpPr>
          <p:cNvPr id="47122" name="TextBox 35"/>
          <p:cNvSpPr txBox="1">
            <a:spLocks noChangeArrowheads="1"/>
          </p:cNvSpPr>
          <p:nvPr/>
        </p:nvSpPr>
        <p:spPr bwMode="auto">
          <a:xfrm>
            <a:off x="3716867" y="5786439"/>
            <a:ext cx="314325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FF0000"/>
                </a:solidFill>
                <a:latin typeface="楷体_GB2312" pitchFamily="49" charset="-122"/>
                <a:ea typeface="楷体_GB2312" pitchFamily="49" charset="-122"/>
              </a:rPr>
              <a:t>正确</a:t>
            </a:r>
            <a:r>
              <a:rPr lang="en-US" altLang="zh-CN" sz="1800">
                <a:solidFill>
                  <a:srgbClr val="FF0000"/>
                </a:solidFill>
                <a:latin typeface="楷体_GB2312" pitchFamily="49" charset="-122"/>
                <a:ea typeface="楷体_GB2312" pitchFamily="49" charset="-122"/>
              </a:rPr>
              <a:t>=</a:t>
            </a:r>
            <a:r>
              <a:rPr lang="zh-CN" altLang="en-US" sz="1800">
                <a:solidFill>
                  <a:srgbClr val="FF0000"/>
                </a:solidFill>
                <a:latin typeface="楷体_GB2312" pitchFamily="49" charset="-122"/>
                <a:ea typeface="楷体_GB2312" pitchFamily="49" charset="-122"/>
              </a:rPr>
              <a:t>服从规则和权利</a:t>
            </a:r>
          </a:p>
        </p:txBody>
      </p:sp>
      <p:sp>
        <p:nvSpPr>
          <p:cNvPr id="47123" name="TextBox 36"/>
          <p:cNvSpPr txBox="1">
            <a:spLocks noChangeArrowheads="1"/>
          </p:cNvSpPr>
          <p:nvPr/>
        </p:nvSpPr>
        <p:spPr bwMode="auto">
          <a:xfrm>
            <a:off x="4762500" y="5072064"/>
            <a:ext cx="314325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FF0000"/>
                </a:solidFill>
                <a:latin typeface="楷体_GB2312" pitchFamily="49" charset="-122"/>
                <a:ea typeface="楷体_GB2312" pitchFamily="49" charset="-122"/>
              </a:rPr>
              <a:t>正确</a:t>
            </a:r>
            <a:r>
              <a:rPr lang="en-US" altLang="zh-CN" sz="1800">
                <a:solidFill>
                  <a:srgbClr val="FF0000"/>
                </a:solidFill>
                <a:latin typeface="楷体_GB2312" pitchFamily="49" charset="-122"/>
                <a:ea typeface="楷体_GB2312" pitchFamily="49" charset="-122"/>
              </a:rPr>
              <a:t>=</a:t>
            </a:r>
            <a:r>
              <a:rPr lang="zh-CN" altLang="en-US" sz="1800">
                <a:solidFill>
                  <a:srgbClr val="FF0000"/>
                </a:solidFill>
                <a:latin typeface="楷体_GB2312" pitchFamily="49" charset="-122"/>
                <a:ea typeface="楷体_GB2312" pitchFamily="49" charset="-122"/>
              </a:rPr>
              <a:t>自己需要和要求</a:t>
            </a:r>
          </a:p>
        </p:txBody>
      </p:sp>
      <p:sp>
        <p:nvSpPr>
          <p:cNvPr id="47124" name="TextBox 37"/>
          <p:cNvSpPr txBox="1">
            <a:spLocks noChangeArrowheads="1"/>
          </p:cNvSpPr>
          <p:nvPr/>
        </p:nvSpPr>
        <p:spPr bwMode="auto">
          <a:xfrm>
            <a:off x="6191251" y="4357689"/>
            <a:ext cx="3143249"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FF0000"/>
                </a:solidFill>
                <a:latin typeface="楷体_GB2312" pitchFamily="49" charset="-122"/>
                <a:ea typeface="楷体_GB2312" pitchFamily="49" charset="-122"/>
              </a:rPr>
              <a:t>正确</a:t>
            </a:r>
            <a:r>
              <a:rPr lang="en-US" altLang="zh-CN" sz="1800">
                <a:solidFill>
                  <a:srgbClr val="FF0000"/>
                </a:solidFill>
                <a:latin typeface="楷体_GB2312" pitchFamily="49" charset="-122"/>
                <a:ea typeface="楷体_GB2312" pitchFamily="49" charset="-122"/>
              </a:rPr>
              <a:t>=</a:t>
            </a:r>
            <a:r>
              <a:rPr lang="zh-CN" altLang="en-US" sz="1800">
                <a:solidFill>
                  <a:srgbClr val="FF0000"/>
                </a:solidFill>
                <a:latin typeface="楷体_GB2312" pitchFamily="49" charset="-122"/>
                <a:ea typeface="楷体_GB2312" pitchFamily="49" charset="-122"/>
              </a:rPr>
              <a:t>为相关者着想</a:t>
            </a:r>
          </a:p>
        </p:txBody>
      </p:sp>
      <p:sp>
        <p:nvSpPr>
          <p:cNvPr id="47125" name="TextBox 38"/>
          <p:cNvSpPr txBox="1">
            <a:spLocks noChangeArrowheads="1"/>
          </p:cNvSpPr>
          <p:nvPr/>
        </p:nvSpPr>
        <p:spPr bwMode="auto">
          <a:xfrm>
            <a:off x="7334252" y="3643314"/>
            <a:ext cx="3143249"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FF0000"/>
                </a:solidFill>
                <a:latin typeface="楷体_GB2312" pitchFamily="49" charset="-122"/>
                <a:ea typeface="楷体_GB2312" pitchFamily="49" charset="-122"/>
              </a:rPr>
              <a:t>正确</a:t>
            </a:r>
            <a:r>
              <a:rPr lang="en-US" altLang="zh-CN" sz="1800">
                <a:solidFill>
                  <a:srgbClr val="FF0000"/>
                </a:solidFill>
                <a:latin typeface="楷体_GB2312" pitchFamily="49" charset="-122"/>
                <a:ea typeface="楷体_GB2312" pitchFamily="49" charset="-122"/>
              </a:rPr>
              <a:t>=</a:t>
            </a:r>
            <a:r>
              <a:rPr lang="zh-CN" altLang="en-US" sz="1800">
                <a:solidFill>
                  <a:srgbClr val="FF0000"/>
                </a:solidFill>
                <a:latin typeface="楷体_GB2312" pitchFamily="49" charset="-122"/>
                <a:ea typeface="楷体_GB2312" pitchFamily="49" charset="-122"/>
              </a:rPr>
              <a:t>对社会负责任</a:t>
            </a:r>
          </a:p>
        </p:txBody>
      </p:sp>
      <p:sp>
        <p:nvSpPr>
          <p:cNvPr id="47126" name="TextBox 39"/>
          <p:cNvSpPr txBox="1">
            <a:spLocks noChangeArrowheads="1"/>
          </p:cNvSpPr>
          <p:nvPr/>
        </p:nvSpPr>
        <p:spPr bwMode="auto">
          <a:xfrm>
            <a:off x="8191500" y="2928939"/>
            <a:ext cx="314325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FF0000"/>
                </a:solidFill>
                <a:latin typeface="楷体_GB2312" pitchFamily="49" charset="-122"/>
                <a:ea typeface="楷体_GB2312" pitchFamily="49" charset="-122"/>
              </a:rPr>
              <a:t>正确</a:t>
            </a:r>
            <a:r>
              <a:rPr lang="en-US" altLang="zh-CN" sz="1800">
                <a:solidFill>
                  <a:srgbClr val="FF0000"/>
                </a:solidFill>
                <a:latin typeface="楷体_GB2312" pitchFamily="49" charset="-122"/>
                <a:ea typeface="楷体_GB2312" pitchFamily="49" charset="-122"/>
              </a:rPr>
              <a:t>=</a:t>
            </a:r>
            <a:r>
              <a:rPr lang="zh-CN" altLang="en-US" sz="1800">
                <a:solidFill>
                  <a:srgbClr val="FF0000"/>
                </a:solidFill>
                <a:latin typeface="楷体_GB2312" pitchFamily="49" charset="-122"/>
                <a:ea typeface="楷体_GB2312" pitchFamily="49" charset="-122"/>
              </a:rPr>
              <a:t>建构社会契约</a:t>
            </a:r>
          </a:p>
        </p:txBody>
      </p:sp>
      <p:sp>
        <p:nvSpPr>
          <p:cNvPr id="47127" name="TextBox 40"/>
          <p:cNvSpPr txBox="1">
            <a:spLocks noChangeArrowheads="1"/>
          </p:cNvSpPr>
          <p:nvPr/>
        </p:nvSpPr>
        <p:spPr bwMode="auto">
          <a:xfrm>
            <a:off x="9334500" y="2143125"/>
            <a:ext cx="31432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FF0000"/>
                </a:solidFill>
                <a:latin typeface="楷体_GB2312" pitchFamily="49" charset="-122"/>
                <a:ea typeface="楷体_GB2312" pitchFamily="49" charset="-122"/>
              </a:rPr>
              <a:t>正确</a:t>
            </a:r>
            <a:r>
              <a:rPr lang="en-US" altLang="zh-CN" sz="1800">
                <a:solidFill>
                  <a:srgbClr val="FF0000"/>
                </a:solidFill>
                <a:latin typeface="楷体_GB2312" pitchFamily="49" charset="-122"/>
                <a:ea typeface="楷体_GB2312" pitchFamily="49" charset="-122"/>
              </a:rPr>
              <a:t>=</a:t>
            </a:r>
            <a:r>
              <a:rPr lang="zh-CN" altLang="en-US" sz="1800">
                <a:solidFill>
                  <a:srgbClr val="FF0000"/>
                </a:solidFill>
                <a:latin typeface="楷体_GB2312" pitchFamily="49" charset="-122"/>
                <a:ea typeface="楷体_GB2312" pitchFamily="49" charset="-122"/>
              </a:rPr>
              <a:t>伦理道德至上</a:t>
            </a:r>
          </a:p>
        </p:txBody>
      </p:sp>
      <p:cxnSp>
        <p:nvCxnSpPr>
          <p:cNvPr id="47128" name="直接连接符 42"/>
          <p:cNvCxnSpPr>
            <a:cxnSpLocks noChangeShapeType="1"/>
          </p:cNvCxnSpPr>
          <p:nvPr/>
        </p:nvCxnSpPr>
        <p:spPr bwMode="auto">
          <a:xfrm>
            <a:off x="9048751" y="4572000"/>
            <a:ext cx="1333500" cy="6429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129" name="直接连接符 44"/>
          <p:cNvCxnSpPr>
            <a:cxnSpLocks noChangeShapeType="1"/>
          </p:cNvCxnSpPr>
          <p:nvPr/>
        </p:nvCxnSpPr>
        <p:spPr bwMode="auto">
          <a:xfrm flipV="1">
            <a:off x="7715251" y="5214939"/>
            <a:ext cx="2571749" cy="714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130" name="直接连接符 46"/>
          <p:cNvCxnSpPr>
            <a:cxnSpLocks noChangeShapeType="1"/>
            <a:stCxn id="47122" idx="3"/>
          </p:cNvCxnSpPr>
          <p:nvPr/>
        </p:nvCxnSpPr>
        <p:spPr bwMode="auto">
          <a:xfrm flipV="1">
            <a:off x="6860118" y="5214938"/>
            <a:ext cx="3522133" cy="755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7131" name="TextBox 49"/>
          <p:cNvSpPr txBox="1">
            <a:spLocks noChangeArrowheads="1"/>
          </p:cNvSpPr>
          <p:nvPr/>
        </p:nvSpPr>
        <p:spPr bwMode="auto">
          <a:xfrm>
            <a:off x="10382251" y="5000626"/>
            <a:ext cx="1809749"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关注自己为出发点</a:t>
            </a:r>
          </a:p>
        </p:txBody>
      </p:sp>
      <p:cxnSp>
        <p:nvCxnSpPr>
          <p:cNvPr id="47132" name="直接连接符 50"/>
          <p:cNvCxnSpPr>
            <a:cxnSpLocks noChangeShapeType="1"/>
          </p:cNvCxnSpPr>
          <p:nvPr/>
        </p:nvCxnSpPr>
        <p:spPr bwMode="auto">
          <a:xfrm rot="16200000" flipH="1">
            <a:off x="10810875" y="3381375"/>
            <a:ext cx="857250" cy="381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7133" name="直接连接符 52"/>
          <p:cNvCxnSpPr>
            <a:cxnSpLocks noChangeShapeType="1"/>
          </p:cNvCxnSpPr>
          <p:nvPr/>
        </p:nvCxnSpPr>
        <p:spPr bwMode="auto">
          <a:xfrm>
            <a:off x="10191752" y="3857625"/>
            <a:ext cx="1238249" cy="1428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7134" name="TextBox 54"/>
          <p:cNvSpPr txBox="1">
            <a:spLocks noChangeArrowheads="1"/>
          </p:cNvSpPr>
          <p:nvPr/>
        </p:nvSpPr>
        <p:spPr bwMode="auto">
          <a:xfrm>
            <a:off x="10096501" y="4000501"/>
            <a:ext cx="180975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关注他人为出发点</a:t>
            </a:r>
          </a:p>
        </p:txBody>
      </p:sp>
      <p:cxnSp>
        <p:nvCxnSpPr>
          <p:cNvPr id="47135" name="直接连接符 55"/>
          <p:cNvCxnSpPr>
            <a:cxnSpLocks noChangeShapeType="1"/>
          </p:cNvCxnSpPr>
          <p:nvPr/>
        </p:nvCxnSpPr>
        <p:spPr bwMode="auto">
          <a:xfrm rot="10800000" flipV="1">
            <a:off x="10096501" y="2428875"/>
            <a:ext cx="1428751" cy="3571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7136" name="TextBox 57"/>
          <p:cNvSpPr txBox="1">
            <a:spLocks noChangeArrowheads="1"/>
          </p:cNvSpPr>
          <p:nvPr/>
        </p:nvSpPr>
        <p:spPr bwMode="auto">
          <a:xfrm>
            <a:off x="8477251" y="2643189"/>
            <a:ext cx="2952749"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eaLnBrk="1" hangingPunct="1">
              <a:buFontTx/>
              <a:buNone/>
            </a:pPr>
            <a:r>
              <a:rPr lang="zh-CN" altLang="en-US" sz="1800">
                <a:solidFill>
                  <a:srgbClr val="000000"/>
                </a:solidFill>
                <a:latin typeface="楷体_GB2312" pitchFamily="49" charset="-122"/>
                <a:ea typeface="楷体_GB2312" pitchFamily="49" charset="-122"/>
              </a:rPr>
              <a:t>关注原则为出发点</a:t>
            </a:r>
          </a:p>
        </p:txBody>
      </p:sp>
    </p:spTree>
    <p:extLst>
      <p:ext uri="{BB962C8B-B14F-4D97-AF65-F5344CB8AC3E}">
        <p14:creationId xmlns:p14="http://schemas.microsoft.com/office/powerpoint/2010/main" val="323655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checkerboard(across)">
                                      <p:cBhvr>
                                        <p:cTn id="7" dur="500"/>
                                        <p:tgtEl>
                                          <p:spTgt spid="47109"/>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7110"/>
                                        </p:tgtEl>
                                        <p:attrNameLst>
                                          <p:attrName>style.visibility</p:attrName>
                                        </p:attrNameLst>
                                      </p:cBhvr>
                                      <p:to>
                                        <p:strVal val="visible"/>
                                      </p:to>
                                    </p:set>
                                    <p:animEffect transition="in" filter="strips(upRight)">
                                      <p:cBhvr>
                                        <p:cTn id="11" dur="500"/>
                                        <p:tgtEl>
                                          <p:spTgt spid="47110"/>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47116"/>
                                        </p:tgtEl>
                                        <p:attrNameLst>
                                          <p:attrName>style.visibility</p:attrName>
                                        </p:attrNameLst>
                                      </p:cBhvr>
                                      <p:to>
                                        <p:strVal val="visible"/>
                                      </p:to>
                                    </p:set>
                                    <p:animEffect transition="in" filter="strips(upRight)">
                                      <p:cBhvr>
                                        <p:cTn id="15" dur="500"/>
                                        <p:tgtEl>
                                          <p:spTgt spid="47116"/>
                                        </p:tgtEl>
                                      </p:cBhvr>
                                    </p:animEffect>
                                  </p:childTnLst>
                                </p:cTn>
                              </p:par>
                            </p:childTnLst>
                          </p:cTn>
                        </p:par>
                        <p:par>
                          <p:cTn id="16" fill="hold" nodeType="afterGroup">
                            <p:stCondLst>
                              <p:cond delay="1500"/>
                            </p:stCondLst>
                            <p:childTnLst>
                              <p:par>
                                <p:cTn id="17" presetID="18" presetClass="entr" presetSubtype="3" fill="hold" grpId="0" nodeType="afterEffect">
                                  <p:stCondLst>
                                    <p:cond delay="0"/>
                                  </p:stCondLst>
                                  <p:childTnLst>
                                    <p:set>
                                      <p:cBhvr>
                                        <p:cTn id="18" dur="1" fill="hold">
                                          <p:stCondLst>
                                            <p:cond delay="0"/>
                                          </p:stCondLst>
                                        </p:cTn>
                                        <p:tgtEl>
                                          <p:spTgt spid="47111"/>
                                        </p:tgtEl>
                                        <p:attrNameLst>
                                          <p:attrName>style.visibility</p:attrName>
                                        </p:attrNameLst>
                                      </p:cBhvr>
                                      <p:to>
                                        <p:strVal val="visible"/>
                                      </p:to>
                                    </p:set>
                                    <p:animEffect transition="in" filter="strips(upRight)">
                                      <p:cBhvr>
                                        <p:cTn id="19" dur="500"/>
                                        <p:tgtEl>
                                          <p:spTgt spid="47111"/>
                                        </p:tgtEl>
                                      </p:cBhvr>
                                    </p:animEffect>
                                  </p:childTnLst>
                                </p:cTn>
                              </p:par>
                            </p:childTnLst>
                          </p:cTn>
                        </p:par>
                        <p:par>
                          <p:cTn id="20" fill="hold" nodeType="afterGroup">
                            <p:stCondLst>
                              <p:cond delay="2000"/>
                            </p:stCondLst>
                            <p:childTnLst>
                              <p:par>
                                <p:cTn id="21" presetID="18" presetClass="entr" presetSubtype="3" fill="hold" nodeType="afterEffect">
                                  <p:stCondLst>
                                    <p:cond delay="0"/>
                                  </p:stCondLst>
                                  <p:childTnLst>
                                    <p:set>
                                      <p:cBhvr>
                                        <p:cTn id="22" dur="1" fill="hold">
                                          <p:stCondLst>
                                            <p:cond delay="0"/>
                                          </p:stCondLst>
                                        </p:cTn>
                                        <p:tgtEl>
                                          <p:spTgt spid="47117"/>
                                        </p:tgtEl>
                                        <p:attrNameLst>
                                          <p:attrName>style.visibility</p:attrName>
                                        </p:attrNameLst>
                                      </p:cBhvr>
                                      <p:to>
                                        <p:strVal val="visible"/>
                                      </p:to>
                                    </p:set>
                                    <p:animEffect transition="in" filter="strips(upRight)">
                                      <p:cBhvr>
                                        <p:cTn id="23" dur="500"/>
                                        <p:tgtEl>
                                          <p:spTgt spid="47117"/>
                                        </p:tgtEl>
                                      </p:cBhvr>
                                    </p:animEffect>
                                  </p:childTnLst>
                                </p:cTn>
                              </p:par>
                            </p:childTnLst>
                          </p:cTn>
                        </p:par>
                        <p:par>
                          <p:cTn id="24" fill="hold" nodeType="afterGroup">
                            <p:stCondLst>
                              <p:cond delay="2500"/>
                            </p:stCondLst>
                            <p:childTnLst>
                              <p:par>
                                <p:cTn id="25" presetID="18" presetClass="entr" presetSubtype="3" fill="hold" grpId="0" nodeType="afterEffect">
                                  <p:stCondLst>
                                    <p:cond delay="0"/>
                                  </p:stCondLst>
                                  <p:childTnLst>
                                    <p:set>
                                      <p:cBhvr>
                                        <p:cTn id="26" dur="1" fill="hold">
                                          <p:stCondLst>
                                            <p:cond delay="0"/>
                                          </p:stCondLst>
                                        </p:cTn>
                                        <p:tgtEl>
                                          <p:spTgt spid="47112"/>
                                        </p:tgtEl>
                                        <p:attrNameLst>
                                          <p:attrName>style.visibility</p:attrName>
                                        </p:attrNameLst>
                                      </p:cBhvr>
                                      <p:to>
                                        <p:strVal val="visible"/>
                                      </p:to>
                                    </p:set>
                                    <p:animEffect transition="in" filter="strips(upRight)">
                                      <p:cBhvr>
                                        <p:cTn id="27" dur="500"/>
                                        <p:tgtEl>
                                          <p:spTgt spid="47112"/>
                                        </p:tgtEl>
                                      </p:cBhvr>
                                    </p:animEffect>
                                  </p:childTnLst>
                                </p:cTn>
                              </p:par>
                            </p:childTnLst>
                          </p:cTn>
                        </p:par>
                        <p:par>
                          <p:cTn id="28" fill="hold" nodeType="afterGroup">
                            <p:stCondLst>
                              <p:cond delay="3000"/>
                            </p:stCondLst>
                            <p:childTnLst>
                              <p:par>
                                <p:cTn id="29" presetID="18" presetClass="entr" presetSubtype="3" fill="hold" nodeType="afterEffect">
                                  <p:stCondLst>
                                    <p:cond delay="0"/>
                                  </p:stCondLst>
                                  <p:childTnLst>
                                    <p:set>
                                      <p:cBhvr>
                                        <p:cTn id="30" dur="1" fill="hold">
                                          <p:stCondLst>
                                            <p:cond delay="0"/>
                                          </p:stCondLst>
                                        </p:cTn>
                                        <p:tgtEl>
                                          <p:spTgt spid="47118"/>
                                        </p:tgtEl>
                                        <p:attrNameLst>
                                          <p:attrName>style.visibility</p:attrName>
                                        </p:attrNameLst>
                                      </p:cBhvr>
                                      <p:to>
                                        <p:strVal val="visible"/>
                                      </p:to>
                                    </p:set>
                                    <p:animEffect transition="in" filter="strips(upRight)">
                                      <p:cBhvr>
                                        <p:cTn id="31" dur="500"/>
                                        <p:tgtEl>
                                          <p:spTgt spid="47118"/>
                                        </p:tgtEl>
                                      </p:cBhvr>
                                    </p:animEffect>
                                  </p:childTnLst>
                                </p:cTn>
                              </p:par>
                            </p:childTnLst>
                          </p:cTn>
                        </p:par>
                        <p:par>
                          <p:cTn id="32" fill="hold" nodeType="afterGroup">
                            <p:stCondLst>
                              <p:cond delay="3500"/>
                            </p:stCondLst>
                            <p:childTnLst>
                              <p:par>
                                <p:cTn id="33" presetID="18" presetClass="entr" presetSubtype="3" fill="hold" grpId="0" nodeType="afterEffect">
                                  <p:stCondLst>
                                    <p:cond delay="0"/>
                                  </p:stCondLst>
                                  <p:childTnLst>
                                    <p:set>
                                      <p:cBhvr>
                                        <p:cTn id="34" dur="1" fill="hold">
                                          <p:stCondLst>
                                            <p:cond delay="0"/>
                                          </p:stCondLst>
                                        </p:cTn>
                                        <p:tgtEl>
                                          <p:spTgt spid="47113"/>
                                        </p:tgtEl>
                                        <p:attrNameLst>
                                          <p:attrName>style.visibility</p:attrName>
                                        </p:attrNameLst>
                                      </p:cBhvr>
                                      <p:to>
                                        <p:strVal val="visible"/>
                                      </p:to>
                                    </p:set>
                                    <p:animEffect transition="in" filter="strips(upRight)">
                                      <p:cBhvr>
                                        <p:cTn id="35" dur="500"/>
                                        <p:tgtEl>
                                          <p:spTgt spid="47113"/>
                                        </p:tgtEl>
                                      </p:cBhvr>
                                    </p:animEffect>
                                  </p:childTnLst>
                                </p:cTn>
                              </p:par>
                            </p:childTnLst>
                          </p:cTn>
                        </p:par>
                        <p:par>
                          <p:cTn id="36" fill="hold" nodeType="afterGroup">
                            <p:stCondLst>
                              <p:cond delay="4000"/>
                            </p:stCondLst>
                            <p:childTnLst>
                              <p:par>
                                <p:cTn id="37" presetID="18" presetClass="entr" presetSubtype="3" fill="hold" nodeType="afterEffect">
                                  <p:stCondLst>
                                    <p:cond delay="0"/>
                                  </p:stCondLst>
                                  <p:childTnLst>
                                    <p:set>
                                      <p:cBhvr>
                                        <p:cTn id="38" dur="1" fill="hold">
                                          <p:stCondLst>
                                            <p:cond delay="0"/>
                                          </p:stCondLst>
                                        </p:cTn>
                                        <p:tgtEl>
                                          <p:spTgt spid="47119"/>
                                        </p:tgtEl>
                                        <p:attrNameLst>
                                          <p:attrName>style.visibility</p:attrName>
                                        </p:attrNameLst>
                                      </p:cBhvr>
                                      <p:to>
                                        <p:strVal val="visible"/>
                                      </p:to>
                                    </p:set>
                                    <p:animEffect transition="in" filter="strips(upRight)">
                                      <p:cBhvr>
                                        <p:cTn id="39" dur="500"/>
                                        <p:tgtEl>
                                          <p:spTgt spid="47119"/>
                                        </p:tgtEl>
                                      </p:cBhvr>
                                    </p:animEffect>
                                  </p:childTnLst>
                                </p:cTn>
                              </p:par>
                            </p:childTnLst>
                          </p:cTn>
                        </p:par>
                        <p:par>
                          <p:cTn id="40" fill="hold" nodeType="afterGroup">
                            <p:stCondLst>
                              <p:cond delay="4500"/>
                            </p:stCondLst>
                            <p:childTnLst>
                              <p:par>
                                <p:cTn id="41" presetID="18" presetClass="entr" presetSubtype="3" fill="hold" grpId="0" nodeType="afterEffect">
                                  <p:stCondLst>
                                    <p:cond delay="0"/>
                                  </p:stCondLst>
                                  <p:childTnLst>
                                    <p:set>
                                      <p:cBhvr>
                                        <p:cTn id="42" dur="1" fill="hold">
                                          <p:stCondLst>
                                            <p:cond delay="0"/>
                                          </p:stCondLst>
                                        </p:cTn>
                                        <p:tgtEl>
                                          <p:spTgt spid="47114"/>
                                        </p:tgtEl>
                                        <p:attrNameLst>
                                          <p:attrName>style.visibility</p:attrName>
                                        </p:attrNameLst>
                                      </p:cBhvr>
                                      <p:to>
                                        <p:strVal val="visible"/>
                                      </p:to>
                                    </p:set>
                                    <p:animEffect transition="in" filter="strips(upRight)">
                                      <p:cBhvr>
                                        <p:cTn id="43" dur="500"/>
                                        <p:tgtEl>
                                          <p:spTgt spid="47114"/>
                                        </p:tgtEl>
                                      </p:cBhvr>
                                    </p:animEffect>
                                  </p:childTnLst>
                                </p:cTn>
                              </p:par>
                            </p:childTnLst>
                          </p:cTn>
                        </p:par>
                        <p:par>
                          <p:cTn id="44" fill="hold" nodeType="afterGroup">
                            <p:stCondLst>
                              <p:cond delay="5000"/>
                            </p:stCondLst>
                            <p:childTnLst>
                              <p:par>
                                <p:cTn id="45" presetID="18" presetClass="entr" presetSubtype="3" fill="hold" nodeType="afterEffect">
                                  <p:stCondLst>
                                    <p:cond delay="0"/>
                                  </p:stCondLst>
                                  <p:childTnLst>
                                    <p:set>
                                      <p:cBhvr>
                                        <p:cTn id="46" dur="1" fill="hold">
                                          <p:stCondLst>
                                            <p:cond delay="0"/>
                                          </p:stCondLst>
                                        </p:cTn>
                                        <p:tgtEl>
                                          <p:spTgt spid="47120"/>
                                        </p:tgtEl>
                                        <p:attrNameLst>
                                          <p:attrName>style.visibility</p:attrName>
                                        </p:attrNameLst>
                                      </p:cBhvr>
                                      <p:to>
                                        <p:strVal val="visible"/>
                                      </p:to>
                                    </p:set>
                                    <p:animEffect transition="in" filter="strips(upRight)">
                                      <p:cBhvr>
                                        <p:cTn id="47" dur="500"/>
                                        <p:tgtEl>
                                          <p:spTgt spid="47120"/>
                                        </p:tgtEl>
                                      </p:cBhvr>
                                    </p:animEffect>
                                  </p:childTnLst>
                                </p:cTn>
                              </p:par>
                            </p:childTnLst>
                          </p:cTn>
                        </p:par>
                        <p:par>
                          <p:cTn id="48" fill="hold" nodeType="afterGroup">
                            <p:stCondLst>
                              <p:cond delay="5500"/>
                            </p:stCondLst>
                            <p:childTnLst>
                              <p:par>
                                <p:cTn id="49" presetID="18" presetClass="entr" presetSubtype="3" fill="hold" grpId="0" nodeType="afterEffect">
                                  <p:stCondLst>
                                    <p:cond delay="0"/>
                                  </p:stCondLst>
                                  <p:childTnLst>
                                    <p:set>
                                      <p:cBhvr>
                                        <p:cTn id="50" dur="1" fill="hold">
                                          <p:stCondLst>
                                            <p:cond delay="0"/>
                                          </p:stCondLst>
                                        </p:cTn>
                                        <p:tgtEl>
                                          <p:spTgt spid="47115"/>
                                        </p:tgtEl>
                                        <p:attrNameLst>
                                          <p:attrName>style.visibility</p:attrName>
                                        </p:attrNameLst>
                                      </p:cBhvr>
                                      <p:to>
                                        <p:strVal val="visible"/>
                                      </p:to>
                                    </p:set>
                                    <p:animEffect transition="in" filter="strips(upRight)">
                                      <p:cBhvr>
                                        <p:cTn id="51" dur="500"/>
                                        <p:tgtEl>
                                          <p:spTgt spid="47115"/>
                                        </p:tgtEl>
                                      </p:cBhvr>
                                    </p:animEffect>
                                  </p:childTnLst>
                                </p:cTn>
                              </p:par>
                            </p:childTnLst>
                          </p:cTn>
                        </p:par>
                        <p:par>
                          <p:cTn id="52" fill="hold" nodeType="afterGroup">
                            <p:stCondLst>
                              <p:cond delay="6000"/>
                            </p:stCondLst>
                            <p:childTnLst>
                              <p:par>
                                <p:cTn id="53" presetID="18" presetClass="entr" presetSubtype="3" fill="hold" grpId="0" nodeType="afterEffect">
                                  <p:stCondLst>
                                    <p:cond delay="0"/>
                                  </p:stCondLst>
                                  <p:childTnLst>
                                    <p:set>
                                      <p:cBhvr>
                                        <p:cTn id="54" dur="1" fill="hold">
                                          <p:stCondLst>
                                            <p:cond delay="0"/>
                                          </p:stCondLst>
                                        </p:cTn>
                                        <p:tgtEl>
                                          <p:spTgt spid="47122"/>
                                        </p:tgtEl>
                                        <p:attrNameLst>
                                          <p:attrName>style.visibility</p:attrName>
                                        </p:attrNameLst>
                                      </p:cBhvr>
                                      <p:to>
                                        <p:strVal val="visible"/>
                                      </p:to>
                                    </p:set>
                                    <p:animEffect transition="in" filter="strips(upRight)">
                                      <p:cBhvr>
                                        <p:cTn id="55" dur="1000"/>
                                        <p:tgtEl>
                                          <p:spTgt spid="47122"/>
                                        </p:tgtEl>
                                      </p:cBhvr>
                                    </p:animEffect>
                                  </p:childTnLst>
                                </p:cTn>
                              </p:par>
                            </p:childTnLst>
                          </p:cTn>
                        </p:par>
                        <p:par>
                          <p:cTn id="56" fill="hold" nodeType="afterGroup">
                            <p:stCondLst>
                              <p:cond delay="7000"/>
                            </p:stCondLst>
                            <p:childTnLst>
                              <p:par>
                                <p:cTn id="57" presetID="18" presetClass="entr" presetSubtype="3" fill="hold" grpId="0" nodeType="afterEffect">
                                  <p:stCondLst>
                                    <p:cond delay="0"/>
                                  </p:stCondLst>
                                  <p:childTnLst>
                                    <p:set>
                                      <p:cBhvr>
                                        <p:cTn id="58" dur="1" fill="hold">
                                          <p:stCondLst>
                                            <p:cond delay="0"/>
                                          </p:stCondLst>
                                        </p:cTn>
                                        <p:tgtEl>
                                          <p:spTgt spid="47123"/>
                                        </p:tgtEl>
                                        <p:attrNameLst>
                                          <p:attrName>style.visibility</p:attrName>
                                        </p:attrNameLst>
                                      </p:cBhvr>
                                      <p:to>
                                        <p:strVal val="visible"/>
                                      </p:to>
                                    </p:set>
                                    <p:animEffect transition="in" filter="strips(upRight)">
                                      <p:cBhvr>
                                        <p:cTn id="59" dur="1000"/>
                                        <p:tgtEl>
                                          <p:spTgt spid="47123"/>
                                        </p:tgtEl>
                                      </p:cBhvr>
                                    </p:animEffect>
                                  </p:childTnLst>
                                </p:cTn>
                              </p:par>
                            </p:childTnLst>
                          </p:cTn>
                        </p:par>
                        <p:par>
                          <p:cTn id="60" fill="hold" nodeType="afterGroup">
                            <p:stCondLst>
                              <p:cond delay="8000"/>
                            </p:stCondLst>
                            <p:childTnLst>
                              <p:par>
                                <p:cTn id="61" presetID="18" presetClass="entr" presetSubtype="3" fill="hold" grpId="0" nodeType="afterEffect">
                                  <p:stCondLst>
                                    <p:cond delay="0"/>
                                  </p:stCondLst>
                                  <p:childTnLst>
                                    <p:set>
                                      <p:cBhvr>
                                        <p:cTn id="62" dur="1" fill="hold">
                                          <p:stCondLst>
                                            <p:cond delay="0"/>
                                          </p:stCondLst>
                                        </p:cTn>
                                        <p:tgtEl>
                                          <p:spTgt spid="47124"/>
                                        </p:tgtEl>
                                        <p:attrNameLst>
                                          <p:attrName>style.visibility</p:attrName>
                                        </p:attrNameLst>
                                      </p:cBhvr>
                                      <p:to>
                                        <p:strVal val="visible"/>
                                      </p:to>
                                    </p:set>
                                    <p:animEffect transition="in" filter="strips(upRight)">
                                      <p:cBhvr>
                                        <p:cTn id="63" dur="1000"/>
                                        <p:tgtEl>
                                          <p:spTgt spid="47124"/>
                                        </p:tgtEl>
                                      </p:cBhvr>
                                    </p:animEffect>
                                  </p:childTnLst>
                                </p:cTn>
                              </p:par>
                            </p:childTnLst>
                          </p:cTn>
                        </p:par>
                        <p:par>
                          <p:cTn id="64" fill="hold" nodeType="afterGroup">
                            <p:stCondLst>
                              <p:cond delay="9000"/>
                            </p:stCondLst>
                            <p:childTnLst>
                              <p:par>
                                <p:cTn id="65" presetID="18" presetClass="entr" presetSubtype="3" fill="hold" grpId="0" nodeType="afterEffect">
                                  <p:stCondLst>
                                    <p:cond delay="0"/>
                                  </p:stCondLst>
                                  <p:childTnLst>
                                    <p:set>
                                      <p:cBhvr>
                                        <p:cTn id="66" dur="1" fill="hold">
                                          <p:stCondLst>
                                            <p:cond delay="0"/>
                                          </p:stCondLst>
                                        </p:cTn>
                                        <p:tgtEl>
                                          <p:spTgt spid="47125"/>
                                        </p:tgtEl>
                                        <p:attrNameLst>
                                          <p:attrName>style.visibility</p:attrName>
                                        </p:attrNameLst>
                                      </p:cBhvr>
                                      <p:to>
                                        <p:strVal val="visible"/>
                                      </p:to>
                                    </p:set>
                                    <p:animEffect transition="in" filter="strips(upRight)">
                                      <p:cBhvr>
                                        <p:cTn id="67" dur="1000"/>
                                        <p:tgtEl>
                                          <p:spTgt spid="47125"/>
                                        </p:tgtEl>
                                      </p:cBhvr>
                                    </p:animEffect>
                                  </p:childTnLst>
                                </p:cTn>
                              </p:par>
                            </p:childTnLst>
                          </p:cTn>
                        </p:par>
                        <p:par>
                          <p:cTn id="68" fill="hold" nodeType="afterGroup">
                            <p:stCondLst>
                              <p:cond delay="10000"/>
                            </p:stCondLst>
                            <p:childTnLst>
                              <p:par>
                                <p:cTn id="69" presetID="18" presetClass="entr" presetSubtype="3" fill="hold" grpId="0" nodeType="afterEffect">
                                  <p:stCondLst>
                                    <p:cond delay="0"/>
                                  </p:stCondLst>
                                  <p:childTnLst>
                                    <p:set>
                                      <p:cBhvr>
                                        <p:cTn id="70" dur="1" fill="hold">
                                          <p:stCondLst>
                                            <p:cond delay="0"/>
                                          </p:stCondLst>
                                        </p:cTn>
                                        <p:tgtEl>
                                          <p:spTgt spid="47126"/>
                                        </p:tgtEl>
                                        <p:attrNameLst>
                                          <p:attrName>style.visibility</p:attrName>
                                        </p:attrNameLst>
                                      </p:cBhvr>
                                      <p:to>
                                        <p:strVal val="visible"/>
                                      </p:to>
                                    </p:set>
                                    <p:animEffect transition="in" filter="strips(upRight)">
                                      <p:cBhvr>
                                        <p:cTn id="71" dur="1000"/>
                                        <p:tgtEl>
                                          <p:spTgt spid="47126"/>
                                        </p:tgtEl>
                                      </p:cBhvr>
                                    </p:animEffect>
                                  </p:childTnLst>
                                </p:cTn>
                              </p:par>
                            </p:childTnLst>
                          </p:cTn>
                        </p:par>
                        <p:par>
                          <p:cTn id="72" fill="hold" nodeType="afterGroup">
                            <p:stCondLst>
                              <p:cond delay="11000"/>
                            </p:stCondLst>
                            <p:childTnLst>
                              <p:par>
                                <p:cTn id="73" presetID="18" presetClass="entr" presetSubtype="3" fill="hold" grpId="0" nodeType="afterEffect">
                                  <p:stCondLst>
                                    <p:cond delay="0"/>
                                  </p:stCondLst>
                                  <p:childTnLst>
                                    <p:set>
                                      <p:cBhvr>
                                        <p:cTn id="74" dur="1" fill="hold">
                                          <p:stCondLst>
                                            <p:cond delay="0"/>
                                          </p:stCondLst>
                                        </p:cTn>
                                        <p:tgtEl>
                                          <p:spTgt spid="47127"/>
                                        </p:tgtEl>
                                        <p:attrNameLst>
                                          <p:attrName>style.visibility</p:attrName>
                                        </p:attrNameLst>
                                      </p:cBhvr>
                                      <p:to>
                                        <p:strVal val="visible"/>
                                      </p:to>
                                    </p:set>
                                    <p:animEffect transition="in" filter="strips(upRight)">
                                      <p:cBhvr>
                                        <p:cTn id="75" dur="1000"/>
                                        <p:tgtEl>
                                          <p:spTgt spid="4712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nodeType="clickEffect">
                                  <p:stCondLst>
                                    <p:cond delay="0"/>
                                  </p:stCondLst>
                                  <p:childTnLst>
                                    <p:set>
                                      <p:cBhvr>
                                        <p:cTn id="79" dur="1" fill="hold">
                                          <p:stCondLst>
                                            <p:cond delay="0"/>
                                          </p:stCondLst>
                                        </p:cTn>
                                        <p:tgtEl>
                                          <p:spTgt spid="47128"/>
                                        </p:tgtEl>
                                        <p:attrNameLst>
                                          <p:attrName>style.visibility</p:attrName>
                                        </p:attrNameLst>
                                      </p:cBhvr>
                                      <p:to>
                                        <p:strVal val="visible"/>
                                      </p:to>
                                    </p:set>
                                    <p:anim calcmode="lin" valueType="num">
                                      <p:cBhvr additive="base">
                                        <p:cTn id="80" dur="500" fill="hold"/>
                                        <p:tgtEl>
                                          <p:spTgt spid="47128"/>
                                        </p:tgtEl>
                                        <p:attrNameLst>
                                          <p:attrName>ppt_x</p:attrName>
                                        </p:attrNameLst>
                                      </p:cBhvr>
                                      <p:tavLst>
                                        <p:tav tm="0">
                                          <p:val>
                                            <p:strVal val="#ppt_x"/>
                                          </p:val>
                                        </p:tav>
                                        <p:tav tm="100000">
                                          <p:val>
                                            <p:strVal val="#ppt_x"/>
                                          </p:val>
                                        </p:tav>
                                      </p:tavLst>
                                    </p:anim>
                                    <p:anim calcmode="lin" valueType="num">
                                      <p:cBhvr additive="base">
                                        <p:cTn id="81" dur="500" fill="hold"/>
                                        <p:tgtEl>
                                          <p:spTgt spid="47128"/>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nodeType="clickEffect">
                                  <p:stCondLst>
                                    <p:cond delay="0"/>
                                  </p:stCondLst>
                                  <p:childTnLst>
                                    <p:set>
                                      <p:cBhvr>
                                        <p:cTn id="85" dur="1" fill="hold">
                                          <p:stCondLst>
                                            <p:cond delay="0"/>
                                          </p:stCondLst>
                                        </p:cTn>
                                        <p:tgtEl>
                                          <p:spTgt spid="47129"/>
                                        </p:tgtEl>
                                        <p:attrNameLst>
                                          <p:attrName>style.visibility</p:attrName>
                                        </p:attrNameLst>
                                      </p:cBhvr>
                                      <p:to>
                                        <p:strVal val="visible"/>
                                      </p:to>
                                    </p:set>
                                    <p:anim calcmode="lin" valueType="num">
                                      <p:cBhvr additive="base">
                                        <p:cTn id="86" dur="500" fill="hold"/>
                                        <p:tgtEl>
                                          <p:spTgt spid="47129"/>
                                        </p:tgtEl>
                                        <p:attrNameLst>
                                          <p:attrName>ppt_x</p:attrName>
                                        </p:attrNameLst>
                                      </p:cBhvr>
                                      <p:tavLst>
                                        <p:tav tm="0">
                                          <p:val>
                                            <p:strVal val="#ppt_x"/>
                                          </p:val>
                                        </p:tav>
                                        <p:tav tm="100000">
                                          <p:val>
                                            <p:strVal val="#ppt_x"/>
                                          </p:val>
                                        </p:tav>
                                      </p:tavLst>
                                    </p:anim>
                                    <p:anim calcmode="lin" valueType="num">
                                      <p:cBhvr additive="base">
                                        <p:cTn id="87" dur="500" fill="hold"/>
                                        <p:tgtEl>
                                          <p:spTgt spid="47129"/>
                                        </p:tgtEl>
                                        <p:attrNameLst>
                                          <p:attrName>ppt_y</p:attrName>
                                        </p:attrNameLst>
                                      </p:cBhvr>
                                      <p:tavLst>
                                        <p:tav tm="0">
                                          <p:val>
                                            <p:strVal val="1+#ppt_h/2"/>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4" fill="hold" nodeType="clickEffect">
                                  <p:stCondLst>
                                    <p:cond delay="0"/>
                                  </p:stCondLst>
                                  <p:childTnLst>
                                    <p:set>
                                      <p:cBhvr>
                                        <p:cTn id="91" dur="1" fill="hold">
                                          <p:stCondLst>
                                            <p:cond delay="0"/>
                                          </p:stCondLst>
                                        </p:cTn>
                                        <p:tgtEl>
                                          <p:spTgt spid="47130"/>
                                        </p:tgtEl>
                                        <p:attrNameLst>
                                          <p:attrName>style.visibility</p:attrName>
                                        </p:attrNameLst>
                                      </p:cBhvr>
                                      <p:to>
                                        <p:strVal val="visible"/>
                                      </p:to>
                                    </p:set>
                                    <p:anim calcmode="lin" valueType="num">
                                      <p:cBhvr additive="base">
                                        <p:cTn id="92" dur="500" fill="hold"/>
                                        <p:tgtEl>
                                          <p:spTgt spid="47130"/>
                                        </p:tgtEl>
                                        <p:attrNameLst>
                                          <p:attrName>ppt_x</p:attrName>
                                        </p:attrNameLst>
                                      </p:cBhvr>
                                      <p:tavLst>
                                        <p:tav tm="0">
                                          <p:val>
                                            <p:strVal val="#ppt_x"/>
                                          </p:val>
                                        </p:tav>
                                        <p:tav tm="100000">
                                          <p:val>
                                            <p:strVal val="#ppt_x"/>
                                          </p:val>
                                        </p:tav>
                                      </p:tavLst>
                                    </p:anim>
                                    <p:anim calcmode="lin" valueType="num">
                                      <p:cBhvr additive="base">
                                        <p:cTn id="93" dur="500" fill="hold"/>
                                        <p:tgtEl>
                                          <p:spTgt spid="47130"/>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47131"/>
                                        </p:tgtEl>
                                        <p:attrNameLst>
                                          <p:attrName>style.visibility</p:attrName>
                                        </p:attrNameLst>
                                      </p:cBhvr>
                                      <p:to>
                                        <p:strVal val="visible"/>
                                      </p:to>
                                    </p:set>
                                    <p:anim calcmode="lin" valueType="num">
                                      <p:cBhvr additive="base">
                                        <p:cTn id="98" dur="500" fill="hold"/>
                                        <p:tgtEl>
                                          <p:spTgt spid="47131"/>
                                        </p:tgtEl>
                                        <p:attrNameLst>
                                          <p:attrName>ppt_x</p:attrName>
                                        </p:attrNameLst>
                                      </p:cBhvr>
                                      <p:tavLst>
                                        <p:tav tm="0">
                                          <p:val>
                                            <p:strVal val="#ppt_x"/>
                                          </p:val>
                                        </p:tav>
                                        <p:tav tm="100000">
                                          <p:val>
                                            <p:strVal val="#ppt_x"/>
                                          </p:val>
                                        </p:tav>
                                      </p:tavLst>
                                    </p:anim>
                                    <p:anim calcmode="lin" valueType="num">
                                      <p:cBhvr additive="base">
                                        <p:cTn id="99" dur="500" fill="hold"/>
                                        <p:tgtEl>
                                          <p:spTgt spid="47131"/>
                                        </p:tgtEl>
                                        <p:attrNameLst>
                                          <p:attrName>ppt_y</p:attrName>
                                        </p:attrNameLst>
                                      </p:cBhvr>
                                      <p:tavLst>
                                        <p:tav tm="0">
                                          <p:val>
                                            <p:strVal val="1+#ppt_h/2"/>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8" presetClass="entr" presetSubtype="16" fill="hold" nodeType="clickEffect">
                                  <p:stCondLst>
                                    <p:cond delay="0"/>
                                  </p:stCondLst>
                                  <p:childTnLst>
                                    <p:set>
                                      <p:cBhvr>
                                        <p:cTn id="103" dur="1" fill="hold">
                                          <p:stCondLst>
                                            <p:cond delay="0"/>
                                          </p:stCondLst>
                                        </p:cTn>
                                        <p:tgtEl>
                                          <p:spTgt spid="47132"/>
                                        </p:tgtEl>
                                        <p:attrNameLst>
                                          <p:attrName>style.visibility</p:attrName>
                                        </p:attrNameLst>
                                      </p:cBhvr>
                                      <p:to>
                                        <p:strVal val="visible"/>
                                      </p:to>
                                    </p:set>
                                    <p:animEffect transition="in" filter="diamond(in)">
                                      <p:cBhvr>
                                        <p:cTn id="104" dur="1000"/>
                                        <p:tgtEl>
                                          <p:spTgt spid="4713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8" presetClass="entr" presetSubtype="16" fill="hold" nodeType="clickEffect">
                                  <p:stCondLst>
                                    <p:cond delay="0"/>
                                  </p:stCondLst>
                                  <p:childTnLst>
                                    <p:set>
                                      <p:cBhvr>
                                        <p:cTn id="108" dur="1" fill="hold">
                                          <p:stCondLst>
                                            <p:cond delay="0"/>
                                          </p:stCondLst>
                                        </p:cTn>
                                        <p:tgtEl>
                                          <p:spTgt spid="47133"/>
                                        </p:tgtEl>
                                        <p:attrNameLst>
                                          <p:attrName>style.visibility</p:attrName>
                                        </p:attrNameLst>
                                      </p:cBhvr>
                                      <p:to>
                                        <p:strVal val="visible"/>
                                      </p:to>
                                    </p:set>
                                    <p:animEffect transition="in" filter="diamond(in)">
                                      <p:cBhvr>
                                        <p:cTn id="109" dur="1000"/>
                                        <p:tgtEl>
                                          <p:spTgt spid="4713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8" presetClass="entr" presetSubtype="16" fill="hold" grpId="0" nodeType="clickEffect">
                                  <p:stCondLst>
                                    <p:cond delay="0"/>
                                  </p:stCondLst>
                                  <p:childTnLst>
                                    <p:set>
                                      <p:cBhvr>
                                        <p:cTn id="113" dur="1" fill="hold">
                                          <p:stCondLst>
                                            <p:cond delay="0"/>
                                          </p:stCondLst>
                                        </p:cTn>
                                        <p:tgtEl>
                                          <p:spTgt spid="47134"/>
                                        </p:tgtEl>
                                        <p:attrNameLst>
                                          <p:attrName>style.visibility</p:attrName>
                                        </p:attrNameLst>
                                      </p:cBhvr>
                                      <p:to>
                                        <p:strVal val="visible"/>
                                      </p:to>
                                    </p:set>
                                    <p:animEffect transition="in" filter="diamond(in)">
                                      <p:cBhvr>
                                        <p:cTn id="114" dur="1000"/>
                                        <p:tgtEl>
                                          <p:spTgt spid="4713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 presetClass="entr" presetSubtype="16" fill="hold" nodeType="clickEffect">
                                  <p:stCondLst>
                                    <p:cond delay="0"/>
                                  </p:stCondLst>
                                  <p:childTnLst>
                                    <p:set>
                                      <p:cBhvr>
                                        <p:cTn id="118" dur="1" fill="hold">
                                          <p:stCondLst>
                                            <p:cond delay="0"/>
                                          </p:stCondLst>
                                        </p:cTn>
                                        <p:tgtEl>
                                          <p:spTgt spid="47135"/>
                                        </p:tgtEl>
                                        <p:attrNameLst>
                                          <p:attrName>style.visibility</p:attrName>
                                        </p:attrNameLst>
                                      </p:cBhvr>
                                      <p:to>
                                        <p:strVal val="visible"/>
                                      </p:to>
                                    </p:set>
                                    <p:animEffect transition="in" filter="box(in)">
                                      <p:cBhvr>
                                        <p:cTn id="119" dur="500"/>
                                        <p:tgtEl>
                                          <p:spTgt spid="4713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4" presetClass="entr" presetSubtype="16" fill="hold" grpId="0" nodeType="clickEffect">
                                  <p:stCondLst>
                                    <p:cond delay="0"/>
                                  </p:stCondLst>
                                  <p:childTnLst>
                                    <p:set>
                                      <p:cBhvr>
                                        <p:cTn id="123" dur="1" fill="hold">
                                          <p:stCondLst>
                                            <p:cond delay="0"/>
                                          </p:stCondLst>
                                        </p:cTn>
                                        <p:tgtEl>
                                          <p:spTgt spid="47136"/>
                                        </p:tgtEl>
                                        <p:attrNameLst>
                                          <p:attrName>style.visibility</p:attrName>
                                        </p:attrNameLst>
                                      </p:cBhvr>
                                      <p:to>
                                        <p:strVal val="visible"/>
                                      </p:to>
                                    </p:set>
                                    <p:animEffect transition="in" filter="box(in)">
                                      <p:cBhvr>
                                        <p:cTn id="124" dur="500"/>
                                        <p:tgtEl>
                                          <p:spTgt spid="4713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 presetClass="entr" presetSubtype="10" fill="hold" grpId="0" nodeType="clickEffect">
                                  <p:stCondLst>
                                    <p:cond delay="0"/>
                                  </p:stCondLst>
                                  <p:childTnLst>
                                    <p:set>
                                      <p:cBhvr>
                                        <p:cTn id="128" dur="1" fill="hold">
                                          <p:stCondLst>
                                            <p:cond delay="0"/>
                                          </p:stCondLst>
                                        </p:cTn>
                                        <p:tgtEl>
                                          <p:spTgt spid="47121"/>
                                        </p:tgtEl>
                                        <p:attrNameLst>
                                          <p:attrName>style.visibility</p:attrName>
                                        </p:attrNameLst>
                                      </p:cBhvr>
                                      <p:to>
                                        <p:strVal val="visible"/>
                                      </p:to>
                                    </p:set>
                                    <p:animEffect transition="in" filter="checkerboard(across)">
                                      <p:cBhvr>
                                        <p:cTn id="129" dur="500"/>
                                        <p:tgtEl>
                                          <p:spTgt spid="47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autoUpdateAnimBg="0"/>
      <p:bldP spid="47110" grpId="0" animBg="1" autoUpdateAnimBg="0"/>
      <p:bldP spid="47111" grpId="0" animBg="1" autoUpdateAnimBg="0"/>
      <p:bldP spid="47112" grpId="0" animBg="1" autoUpdateAnimBg="0"/>
      <p:bldP spid="47113" grpId="0" animBg="1" autoUpdateAnimBg="0"/>
      <p:bldP spid="47114" grpId="0" animBg="1" autoUpdateAnimBg="0"/>
      <p:bldP spid="47115" grpId="0" animBg="1" autoUpdateAnimBg="0"/>
      <p:bldP spid="47121" grpId="0" animBg="1" autoUpdateAnimBg="0"/>
      <p:bldP spid="47122" grpId="0" autoUpdateAnimBg="0"/>
      <p:bldP spid="47123" grpId="0" autoUpdateAnimBg="0"/>
      <p:bldP spid="47124" grpId="0" autoUpdateAnimBg="0"/>
      <p:bldP spid="47125" grpId="0" autoUpdateAnimBg="0"/>
      <p:bldP spid="47126" grpId="0" autoUpdateAnimBg="0"/>
      <p:bldP spid="47127" grpId="0" autoUpdateAnimBg="0"/>
      <p:bldP spid="47131" grpId="0" autoUpdateAnimBg="0"/>
      <p:bldP spid="47134" grpId="0" autoUpdateAnimBg="0"/>
      <p:bldP spid="471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6466" y="682170"/>
            <a:ext cx="11387667" cy="939801"/>
          </a:xfrm>
        </p:spPr>
        <p:txBody>
          <a:bodyPr>
            <a:normAutofit/>
          </a:bodyPr>
          <a:lstStyle/>
          <a:p>
            <a:pPr algn="ctr" eaLnBrk="1" hangingPunct="1"/>
            <a:r>
              <a:rPr lang="zh-CN" altLang="zh-CN" sz="3600" dirty="0" smtClean="0"/>
              <a:t>为什么</a:t>
            </a:r>
            <a:r>
              <a:rPr lang="zh-CN" altLang="en-US" sz="3600" dirty="0" smtClean="0"/>
              <a:t>要</a:t>
            </a:r>
            <a:r>
              <a:rPr lang="zh-CN" altLang="zh-CN" sz="3600" dirty="0" smtClean="0"/>
              <a:t>做道德的事</a:t>
            </a:r>
          </a:p>
        </p:txBody>
      </p:sp>
      <p:grpSp>
        <p:nvGrpSpPr>
          <p:cNvPr id="11267" name="Group 3"/>
          <p:cNvGrpSpPr>
            <a:grpSpLocks/>
          </p:cNvGrpSpPr>
          <p:nvPr/>
        </p:nvGrpSpPr>
        <p:grpSpPr bwMode="auto">
          <a:xfrm>
            <a:off x="431800" y="2205038"/>
            <a:ext cx="11328400" cy="1003300"/>
            <a:chOff x="0" y="0"/>
            <a:chExt cx="5352" cy="632"/>
          </a:xfrm>
        </p:grpSpPr>
        <p:sp>
          <p:nvSpPr>
            <p:cNvPr id="11279" name="Line 4"/>
            <p:cNvSpPr>
              <a:spLocks noChangeShapeType="1"/>
            </p:cNvSpPr>
            <p:nvPr/>
          </p:nvSpPr>
          <p:spPr bwMode="auto">
            <a:xfrm>
              <a:off x="2358" y="91"/>
              <a:ext cx="1" cy="4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280" name="Group 5"/>
            <p:cNvGrpSpPr>
              <a:grpSpLocks/>
            </p:cNvGrpSpPr>
            <p:nvPr/>
          </p:nvGrpSpPr>
          <p:grpSpPr bwMode="auto">
            <a:xfrm>
              <a:off x="0" y="0"/>
              <a:ext cx="5352" cy="632"/>
              <a:chOff x="0" y="0"/>
              <a:chExt cx="4921" cy="678"/>
            </a:xfrm>
          </p:grpSpPr>
          <p:sp>
            <p:nvSpPr>
              <p:cNvPr id="11281" name="Text Box 6"/>
              <p:cNvSpPr txBox="1">
                <a:spLocks noChangeArrowheads="1"/>
              </p:cNvSpPr>
              <p:nvPr/>
            </p:nvSpPr>
            <p:spPr bwMode="auto">
              <a:xfrm>
                <a:off x="0" y="181"/>
                <a:ext cx="1882" cy="309"/>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tx1"/>
                    </a:solidFill>
                    <a:latin typeface="Arial" pitchFamily="34" charset="0"/>
                    <a:ea typeface="华文行楷" pitchFamily="2" charset="-122"/>
                  </a:defRPr>
                </a:lvl1pPr>
                <a:lvl2pPr marL="742950" indent="-285750" eaLnBrk="0" hangingPunct="0">
                  <a:defRPr sz="6000">
                    <a:solidFill>
                      <a:schemeClr val="tx1"/>
                    </a:solidFill>
                    <a:latin typeface="Arial" pitchFamily="34" charset="0"/>
                    <a:ea typeface="华文行楷" pitchFamily="2" charset="-122"/>
                  </a:defRPr>
                </a:lvl2pPr>
                <a:lvl3pPr marL="1143000" indent="-228600" eaLnBrk="0" hangingPunct="0">
                  <a:defRPr sz="6000">
                    <a:solidFill>
                      <a:schemeClr val="tx1"/>
                    </a:solidFill>
                    <a:latin typeface="Arial" pitchFamily="34" charset="0"/>
                    <a:ea typeface="华文行楷" pitchFamily="2" charset="-122"/>
                  </a:defRPr>
                </a:lvl3pPr>
                <a:lvl4pPr marL="1600200" indent="-228600" eaLnBrk="0" hangingPunct="0">
                  <a:defRPr sz="6000">
                    <a:solidFill>
                      <a:schemeClr val="tx1"/>
                    </a:solidFill>
                    <a:latin typeface="Arial" pitchFamily="34" charset="0"/>
                    <a:ea typeface="华文行楷" pitchFamily="2" charset="-122"/>
                  </a:defRPr>
                </a:lvl4pPr>
                <a:lvl5pPr marL="2057400" indent="-228600" eaLnBrk="0" hangingPunct="0">
                  <a:defRPr sz="6000">
                    <a:solidFill>
                      <a:schemeClr val="tx1"/>
                    </a:solidFill>
                    <a:latin typeface="Arial" pitchFamily="34" charset="0"/>
                    <a:ea typeface="华文行楷" pitchFamily="2" charset="-122"/>
                  </a:defRPr>
                </a:lvl5pPr>
                <a:lvl6pPr marL="2514600" indent="-228600" algn="ctr" eaLnBrk="0" fontAlgn="base" hangingPunct="0">
                  <a:spcBef>
                    <a:spcPct val="0"/>
                  </a:spcBef>
                  <a:spcAft>
                    <a:spcPct val="0"/>
                  </a:spcAft>
                  <a:defRPr sz="6000">
                    <a:solidFill>
                      <a:schemeClr val="tx1"/>
                    </a:solidFill>
                    <a:latin typeface="Arial" pitchFamily="34" charset="0"/>
                    <a:ea typeface="华文行楷" pitchFamily="2" charset="-122"/>
                  </a:defRPr>
                </a:lvl6pPr>
                <a:lvl7pPr marL="2971800" indent="-228600" algn="ctr" eaLnBrk="0" fontAlgn="base" hangingPunct="0">
                  <a:spcBef>
                    <a:spcPct val="0"/>
                  </a:spcBef>
                  <a:spcAft>
                    <a:spcPct val="0"/>
                  </a:spcAft>
                  <a:defRPr sz="6000">
                    <a:solidFill>
                      <a:schemeClr val="tx1"/>
                    </a:solidFill>
                    <a:latin typeface="Arial" pitchFamily="34" charset="0"/>
                    <a:ea typeface="华文行楷" pitchFamily="2" charset="-122"/>
                  </a:defRPr>
                </a:lvl7pPr>
                <a:lvl8pPr marL="3429000" indent="-228600" algn="ctr" eaLnBrk="0" fontAlgn="base" hangingPunct="0">
                  <a:spcBef>
                    <a:spcPct val="0"/>
                  </a:spcBef>
                  <a:spcAft>
                    <a:spcPct val="0"/>
                  </a:spcAft>
                  <a:defRPr sz="6000">
                    <a:solidFill>
                      <a:schemeClr val="tx1"/>
                    </a:solidFill>
                    <a:latin typeface="Arial" pitchFamily="34" charset="0"/>
                    <a:ea typeface="华文行楷" pitchFamily="2" charset="-122"/>
                  </a:defRPr>
                </a:lvl8pPr>
                <a:lvl9pPr marL="3886200" indent="-228600" algn="ctr" eaLnBrk="0" fontAlgn="base" hangingPunct="0">
                  <a:spcBef>
                    <a:spcPct val="0"/>
                  </a:spcBef>
                  <a:spcAft>
                    <a:spcPct val="0"/>
                  </a:spcAft>
                  <a:defRPr sz="6000">
                    <a:solidFill>
                      <a:schemeClr val="tx1"/>
                    </a:solidFill>
                    <a:latin typeface="Arial" pitchFamily="34" charset="0"/>
                    <a:ea typeface="华文行楷" pitchFamily="2" charset="-122"/>
                  </a:defRPr>
                </a:lvl9pPr>
              </a:lstStyle>
              <a:p>
                <a:pPr eaLnBrk="1" hangingPunct="1">
                  <a:spcBef>
                    <a:spcPct val="50000"/>
                  </a:spcBef>
                </a:pPr>
                <a:r>
                  <a:rPr lang="zh-CN" altLang="en-US" sz="2400" b="1">
                    <a:solidFill>
                      <a:srgbClr val="000000"/>
                    </a:solidFill>
                    <a:latin typeface="Tahoma" pitchFamily="34" charset="0"/>
                    <a:ea typeface="宋体" pitchFamily="2" charset="-122"/>
                  </a:rPr>
                  <a:t>我们当中的绝大多数</a:t>
                </a:r>
              </a:p>
            </p:txBody>
          </p:sp>
          <p:sp>
            <p:nvSpPr>
              <p:cNvPr id="11282" name="Text Box 7"/>
              <p:cNvSpPr txBox="1">
                <a:spLocks noChangeArrowheads="1"/>
              </p:cNvSpPr>
              <p:nvPr/>
            </p:nvSpPr>
            <p:spPr bwMode="auto">
              <a:xfrm>
                <a:off x="2562" y="0"/>
                <a:ext cx="2359" cy="31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tx1"/>
                    </a:solidFill>
                    <a:latin typeface="Arial" pitchFamily="34" charset="0"/>
                    <a:ea typeface="华文行楷" pitchFamily="2" charset="-122"/>
                  </a:defRPr>
                </a:lvl1pPr>
                <a:lvl2pPr marL="742950" indent="-285750" eaLnBrk="0" hangingPunct="0">
                  <a:defRPr sz="6000">
                    <a:solidFill>
                      <a:schemeClr val="tx1"/>
                    </a:solidFill>
                    <a:latin typeface="Arial" pitchFamily="34" charset="0"/>
                    <a:ea typeface="华文行楷" pitchFamily="2" charset="-122"/>
                  </a:defRPr>
                </a:lvl2pPr>
                <a:lvl3pPr marL="1143000" indent="-228600" eaLnBrk="0" hangingPunct="0">
                  <a:defRPr sz="6000">
                    <a:solidFill>
                      <a:schemeClr val="tx1"/>
                    </a:solidFill>
                    <a:latin typeface="Arial" pitchFamily="34" charset="0"/>
                    <a:ea typeface="华文行楷" pitchFamily="2" charset="-122"/>
                  </a:defRPr>
                </a:lvl3pPr>
                <a:lvl4pPr marL="1600200" indent="-228600" eaLnBrk="0" hangingPunct="0">
                  <a:defRPr sz="6000">
                    <a:solidFill>
                      <a:schemeClr val="tx1"/>
                    </a:solidFill>
                    <a:latin typeface="Arial" pitchFamily="34" charset="0"/>
                    <a:ea typeface="华文行楷" pitchFamily="2" charset="-122"/>
                  </a:defRPr>
                </a:lvl4pPr>
                <a:lvl5pPr marL="2057400" indent="-228600" eaLnBrk="0" hangingPunct="0">
                  <a:defRPr sz="6000">
                    <a:solidFill>
                      <a:schemeClr val="tx1"/>
                    </a:solidFill>
                    <a:latin typeface="Arial" pitchFamily="34" charset="0"/>
                    <a:ea typeface="华文行楷" pitchFamily="2" charset="-122"/>
                  </a:defRPr>
                </a:lvl5pPr>
                <a:lvl6pPr marL="2514600" indent="-228600" algn="ctr" eaLnBrk="0" fontAlgn="base" hangingPunct="0">
                  <a:spcBef>
                    <a:spcPct val="0"/>
                  </a:spcBef>
                  <a:spcAft>
                    <a:spcPct val="0"/>
                  </a:spcAft>
                  <a:defRPr sz="6000">
                    <a:solidFill>
                      <a:schemeClr val="tx1"/>
                    </a:solidFill>
                    <a:latin typeface="Arial" pitchFamily="34" charset="0"/>
                    <a:ea typeface="华文行楷" pitchFamily="2" charset="-122"/>
                  </a:defRPr>
                </a:lvl6pPr>
                <a:lvl7pPr marL="2971800" indent="-228600" algn="ctr" eaLnBrk="0" fontAlgn="base" hangingPunct="0">
                  <a:spcBef>
                    <a:spcPct val="0"/>
                  </a:spcBef>
                  <a:spcAft>
                    <a:spcPct val="0"/>
                  </a:spcAft>
                  <a:defRPr sz="6000">
                    <a:solidFill>
                      <a:schemeClr val="tx1"/>
                    </a:solidFill>
                    <a:latin typeface="Arial" pitchFamily="34" charset="0"/>
                    <a:ea typeface="华文行楷" pitchFamily="2" charset="-122"/>
                  </a:defRPr>
                </a:lvl7pPr>
                <a:lvl8pPr marL="3429000" indent="-228600" algn="ctr" eaLnBrk="0" fontAlgn="base" hangingPunct="0">
                  <a:spcBef>
                    <a:spcPct val="0"/>
                  </a:spcBef>
                  <a:spcAft>
                    <a:spcPct val="0"/>
                  </a:spcAft>
                  <a:defRPr sz="6000">
                    <a:solidFill>
                      <a:schemeClr val="tx1"/>
                    </a:solidFill>
                    <a:latin typeface="Arial" pitchFamily="34" charset="0"/>
                    <a:ea typeface="华文行楷" pitchFamily="2" charset="-122"/>
                  </a:defRPr>
                </a:lvl8pPr>
                <a:lvl9pPr marL="3886200" indent="-228600" algn="ctr" eaLnBrk="0" fontAlgn="base" hangingPunct="0">
                  <a:spcBef>
                    <a:spcPct val="0"/>
                  </a:spcBef>
                  <a:spcAft>
                    <a:spcPct val="0"/>
                  </a:spcAft>
                  <a:defRPr sz="6000">
                    <a:solidFill>
                      <a:schemeClr val="tx1"/>
                    </a:solidFill>
                    <a:latin typeface="Arial" pitchFamily="34" charset="0"/>
                    <a:ea typeface="华文行楷" pitchFamily="2" charset="-122"/>
                  </a:defRPr>
                </a:lvl9pPr>
              </a:lstStyle>
              <a:p>
                <a:pPr eaLnBrk="1" hangingPunct="1">
                  <a:spcBef>
                    <a:spcPct val="50000"/>
                  </a:spcBef>
                </a:pPr>
                <a:r>
                  <a:rPr lang="zh-CN" altLang="en-US" sz="2400" b="1">
                    <a:solidFill>
                      <a:srgbClr val="000000"/>
                    </a:solidFill>
                    <a:latin typeface="Tahoma" pitchFamily="34" charset="0"/>
                    <a:ea typeface="宋体" pitchFamily="2" charset="-122"/>
                  </a:rPr>
                  <a:t>１．避免某种惩罚</a:t>
                </a:r>
              </a:p>
            </p:txBody>
          </p:sp>
          <p:sp>
            <p:nvSpPr>
              <p:cNvPr id="11283" name="Text Box 8"/>
              <p:cNvSpPr txBox="1">
                <a:spLocks noChangeArrowheads="1"/>
              </p:cNvSpPr>
              <p:nvPr/>
            </p:nvSpPr>
            <p:spPr bwMode="auto">
              <a:xfrm>
                <a:off x="2562" y="363"/>
                <a:ext cx="2359" cy="31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tx1"/>
                    </a:solidFill>
                    <a:latin typeface="Arial" pitchFamily="34" charset="0"/>
                    <a:ea typeface="华文行楷" pitchFamily="2" charset="-122"/>
                  </a:defRPr>
                </a:lvl1pPr>
                <a:lvl2pPr marL="742950" indent="-285750" eaLnBrk="0" hangingPunct="0">
                  <a:defRPr sz="6000">
                    <a:solidFill>
                      <a:schemeClr val="tx1"/>
                    </a:solidFill>
                    <a:latin typeface="Arial" pitchFamily="34" charset="0"/>
                    <a:ea typeface="华文行楷" pitchFamily="2" charset="-122"/>
                  </a:defRPr>
                </a:lvl2pPr>
                <a:lvl3pPr marL="1143000" indent="-228600" eaLnBrk="0" hangingPunct="0">
                  <a:defRPr sz="6000">
                    <a:solidFill>
                      <a:schemeClr val="tx1"/>
                    </a:solidFill>
                    <a:latin typeface="Arial" pitchFamily="34" charset="0"/>
                    <a:ea typeface="华文行楷" pitchFamily="2" charset="-122"/>
                  </a:defRPr>
                </a:lvl3pPr>
                <a:lvl4pPr marL="1600200" indent="-228600" eaLnBrk="0" hangingPunct="0">
                  <a:defRPr sz="6000">
                    <a:solidFill>
                      <a:schemeClr val="tx1"/>
                    </a:solidFill>
                    <a:latin typeface="Arial" pitchFamily="34" charset="0"/>
                    <a:ea typeface="华文行楷" pitchFamily="2" charset="-122"/>
                  </a:defRPr>
                </a:lvl4pPr>
                <a:lvl5pPr marL="2057400" indent="-228600" eaLnBrk="0" hangingPunct="0">
                  <a:defRPr sz="6000">
                    <a:solidFill>
                      <a:schemeClr val="tx1"/>
                    </a:solidFill>
                    <a:latin typeface="Arial" pitchFamily="34" charset="0"/>
                    <a:ea typeface="华文行楷" pitchFamily="2" charset="-122"/>
                  </a:defRPr>
                </a:lvl5pPr>
                <a:lvl6pPr marL="2514600" indent="-228600" algn="ctr" eaLnBrk="0" fontAlgn="base" hangingPunct="0">
                  <a:spcBef>
                    <a:spcPct val="0"/>
                  </a:spcBef>
                  <a:spcAft>
                    <a:spcPct val="0"/>
                  </a:spcAft>
                  <a:defRPr sz="6000">
                    <a:solidFill>
                      <a:schemeClr val="tx1"/>
                    </a:solidFill>
                    <a:latin typeface="Arial" pitchFamily="34" charset="0"/>
                    <a:ea typeface="华文行楷" pitchFamily="2" charset="-122"/>
                  </a:defRPr>
                </a:lvl6pPr>
                <a:lvl7pPr marL="2971800" indent="-228600" algn="ctr" eaLnBrk="0" fontAlgn="base" hangingPunct="0">
                  <a:spcBef>
                    <a:spcPct val="0"/>
                  </a:spcBef>
                  <a:spcAft>
                    <a:spcPct val="0"/>
                  </a:spcAft>
                  <a:defRPr sz="6000">
                    <a:solidFill>
                      <a:schemeClr val="tx1"/>
                    </a:solidFill>
                    <a:latin typeface="Arial" pitchFamily="34" charset="0"/>
                    <a:ea typeface="华文行楷" pitchFamily="2" charset="-122"/>
                  </a:defRPr>
                </a:lvl7pPr>
                <a:lvl8pPr marL="3429000" indent="-228600" algn="ctr" eaLnBrk="0" fontAlgn="base" hangingPunct="0">
                  <a:spcBef>
                    <a:spcPct val="0"/>
                  </a:spcBef>
                  <a:spcAft>
                    <a:spcPct val="0"/>
                  </a:spcAft>
                  <a:defRPr sz="6000">
                    <a:solidFill>
                      <a:schemeClr val="tx1"/>
                    </a:solidFill>
                    <a:latin typeface="Arial" pitchFamily="34" charset="0"/>
                    <a:ea typeface="华文行楷" pitchFamily="2" charset="-122"/>
                  </a:defRPr>
                </a:lvl8pPr>
                <a:lvl9pPr marL="3886200" indent="-228600" algn="ctr" eaLnBrk="0" fontAlgn="base" hangingPunct="0">
                  <a:spcBef>
                    <a:spcPct val="0"/>
                  </a:spcBef>
                  <a:spcAft>
                    <a:spcPct val="0"/>
                  </a:spcAft>
                  <a:defRPr sz="6000">
                    <a:solidFill>
                      <a:schemeClr val="tx1"/>
                    </a:solidFill>
                    <a:latin typeface="Arial" pitchFamily="34" charset="0"/>
                    <a:ea typeface="华文行楷" pitchFamily="2" charset="-122"/>
                  </a:defRPr>
                </a:lvl9pPr>
              </a:lstStyle>
              <a:p>
                <a:pPr eaLnBrk="1" hangingPunct="1">
                  <a:spcBef>
                    <a:spcPct val="50000"/>
                  </a:spcBef>
                </a:pPr>
                <a:r>
                  <a:rPr lang="zh-CN" altLang="en-US" sz="2400" b="1">
                    <a:solidFill>
                      <a:srgbClr val="000000"/>
                    </a:solidFill>
                    <a:latin typeface="Tahoma" pitchFamily="34" charset="0"/>
                    <a:ea typeface="宋体" pitchFamily="2" charset="-122"/>
                  </a:rPr>
                  <a:t>２．得到某种奖励</a:t>
                </a:r>
              </a:p>
            </p:txBody>
          </p:sp>
          <p:sp>
            <p:nvSpPr>
              <p:cNvPr id="11284" name="Line 9"/>
              <p:cNvSpPr>
                <a:spLocks noChangeShapeType="1"/>
              </p:cNvSpPr>
              <p:nvPr/>
            </p:nvSpPr>
            <p:spPr bwMode="auto">
              <a:xfrm>
                <a:off x="1882" y="31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5" name="Line 10"/>
              <p:cNvSpPr>
                <a:spLocks noChangeShapeType="1"/>
              </p:cNvSpPr>
              <p:nvPr/>
            </p:nvSpPr>
            <p:spPr bwMode="auto">
              <a:xfrm>
                <a:off x="2154" y="91"/>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6" name="Line 11"/>
              <p:cNvSpPr>
                <a:spLocks noChangeShapeType="1"/>
              </p:cNvSpPr>
              <p:nvPr/>
            </p:nvSpPr>
            <p:spPr bwMode="auto">
              <a:xfrm>
                <a:off x="2154" y="544"/>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1268" name="Group 12"/>
          <p:cNvGrpSpPr>
            <a:grpSpLocks/>
          </p:cNvGrpSpPr>
          <p:nvPr/>
        </p:nvGrpSpPr>
        <p:grpSpPr bwMode="auto">
          <a:xfrm>
            <a:off x="431800" y="3644900"/>
            <a:ext cx="11472333" cy="1042988"/>
            <a:chOff x="0" y="0"/>
            <a:chExt cx="5420" cy="657"/>
          </a:xfrm>
        </p:grpSpPr>
        <p:sp>
          <p:nvSpPr>
            <p:cNvPr id="11272" name="Line 13"/>
            <p:cNvSpPr>
              <a:spLocks noChangeShapeType="1"/>
            </p:cNvSpPr>
            <p:nvPr/>
          </p:nvSpPr>
          <p:spPr bwMode="auto">
            <a:xfrm>
              <a:off x="2154" y="91"/>
              <a:ext cx="0"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3" name="Text Box 14"/>
            <p:cNvSpPr txBox="1">
              <a:spLocks noChangeArrowheads="1"/>
            </p:cNvSpPr>
            <p:nvPr/>
          </p:nvSpPr>
          <p:spPr bwMode="auto">
            <a:xfrm>
              <a:off x="0" y="181"/>
              <a:ext cx="1882" cy="2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tx1"/>
                  </a:solidFill>
                  <a:latin typeface="Arial" pitchFamily="34" charset="0"/>
                  <a:ea typeface="华文行楷" pitchFamily="2" charset="-122"/>
                </a:defRPr>
              </a:lvl1pPr>
              <a:lvl2pPr marL="742950" indent="-285750" eaLnBrk="0" hangingPunct="0">
                <a:defRPr sz="6000">
                  <a:solidFill>
                    <a:schemeClr val="tx1"/>
                  </a:solidFill>
                  <a:latin typeface="Arial" pitchFamily="34" charset="0"/>
                  <a:ea typeface="华文行楷" pitchFamily="2" charset="-122"/>
                </a:defRPr>
              </a:lvl2pPr>
              <a:lvl3pPr marL="1143000" indent="-228600" eaLnBrk="0" hangingPunct="0">
                <a:defRPr sz="6000">
                  <a:solidFill>
                    <a:schemeClr val="tx1"/>
                  </a:solidFill>
                  <a:latin typeface="Arial" pitchFamily="34" charset="0"/>
                  <a:ea typeface="华文行楷" pitchFamily="2" charset="-122"/>
                </a:defRPr>
              </a:lvl3pPr>
              <a:lvl4pPr marL="1600200" indent="-228600" eaLnBrk="0" hangingPunct="0">
                <a:defRPr sz="6000">
                  <a:solidFill>
                    <a:schemeClr val="tx1"/>
                  </a:solidFill>
                  <a:latin typeface="Arial" pitchFamily="34" charset="0"/>
                  <a:ea typeface="华文行楷" pitchFamily="2" charset="-122"/>
                </a:defRPr>
              </a:lvl4pPr>
              <a:lvl5pPr marL="2057400" indent="-228600" eaLnBrk="0" hangingPunct="0">
                <a:defRPr sz="6000">
                  <a:solidFill>
                    <a:schemeClr val="tx1"/>
                  </a:solidFill>
                  <a:latin typeface="Arial" pitchFamily="34" charset="0"/>
                  <a:ea typeface="华文行楷" pitchFamily="2" charset="-122"/>
                </a:defRPr>
              </a:lvl5pPr>
              <a:lvl6pPr marL="2514600" indent="-228600" algn="ctr" eaLnBrk="0" fontAlgn="base" hangingPunct="0">
                <a:spcBef>
                  <a:spcPct val="0"/>
                </a:spcBef>
                <a:spcAft>
                  <a:spcPct val="0"/>
                </a:spcAft>
                <a:defRPr sz="6000">
                  <a:solidFill>
                    <a:schemeClr val="tx1"/>
                  </a:solidFill>
                  <a:latin typeface="Arial" pitchFamily="34" charset="0"/>
                  <a:ea typeface="华文行楷" pitchFamily="2" charset="-122"/>
                </a:defRPr>
              </a:lvl6pPr>
              <a:lvl7pPr marL="2971800" indent="-228600" algn="ctr" eaLnBrk="0" fontAlgn="base" hangingPunct="0">
                <a:spcBef>
                  <a:spcPct val="0"/>
                </a:spcBef>
                <a:spcAft>
                  <a:spcPct val="0"/>
                </a:spcAft>
                <a:defRPr sz="6000">
                  <a:solidFill>
                    <a:schemeClr val="tx1"/>
                  </a:solidFill>
                  <a:latin typeface="Arial" pitchFamily="34" charset="0"/>
                  <a:ea typeface="华文行楷" pitchFamily="2" charset="-122"/>
                </a:defRPr>
              </a:lvl7pPr>
              <a:lvl8pPr marL="3429000" indent="-228600" algn="ctr" eaLnBrk="0" fontAlgn="base" hangingPunct="0">
                <a:spcBef>
                  <a:spcPct val="0"/>
                </a:spcBef>
                <a:spcAft>
                  <a:spcPct val="0"/>
                </a:spcAft>
                <a:defRPr sz="6000">
                  <a:solidFill>
                    <a:schemeClr val="tx1"/>
                  </a:solidFill>
                  <a:latin typeface="Arial" pitchFamily="34" charset="0"/>
                  <a:ea typeface="华文行楷" pitchFamily="2" charset="-122"/>
                </a:defRPr>
              </a:lvl8pPr>
              <a:lvl9pPr marL="3886200" indent="-228600" algn="ctr" eaLnBrk="0" fontAlgn="base" hangingPunct="0">
                <a:spcBef>
                  <a:spcPct val="0"/>
                </a:spcBef>
                <a:spcAft>
                  <a:spcPct val="0"/>
                </a:spcAft>
                <a:defRPr sz="6000">
                  <a:solidFill>
                    <a:schemeClr val="tx1"/>
                  </a:solidFill>
                  <a:latin typeface="Arial" pitchFamily="34" charset="0"/>
                  <a:ea typeface="华文行楷" pitchFamily="2" charset="-122"/>
                </a:defRPr>
              </a:lvl9pPr>
            </a:lstStyle>
            <a:p>
              <a:pPr eaLnBrk="1" hangingPunct="1">
                <a:spcBef>
                  <a:spcPct val="50000"/>
                </a:spcBef>
              </a:pPr>
              <a:r>
                <a:rPr lang="zh-CN" altLang="en-US" sz="2400" b="1">
                  <a:solidFill>
                    <a:srgbClr val="000000"/>
                  </a:solidFill>
                  <a:latin typeface="Tahoma" pitchFamily="34" charset="0"/>
                  <a:ea typeface="宋体" pitchFamily="2" charset="-122"/>
                </a:rPr>
                <a:t>我们当中的很多人</a:t>
              </a:r>
            </a:p>
          </p:txBody>
        </p:sp>
        <p:sp>
          <p:nvSpPr>
            <p:cNvPr id="11274" name="Text Box 15"/>
            <p:cNvSpPr txBox="1">
              <a:spLocks noChangeArrowheads="1"/>
            </p:cNvSpPr>
            <p:nvPr/>
          </p:nvSpPr>
          <p:spPr bwMode="auto">
            <a:xfrm>
              <a:off x="2562" y="0"/>
              <a:ext cx="2858" cy="294"/>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tx1"/>
                  </a:solidFill>
                  <a:latin typeface="Arial" pitchFamily="34" charset="0"/>
                  <a:ea typeface="华文行楷" pitchFamily="2" charset="-122"/>
                </a:defRPr>
              </a:lvl1pPr>
              <a:lvl2pPr marL="742950" indent="-285750" eaLnBrk="0" hangingPunct="0">
                <a:defRPr sz="6000">
                  <a:solidFill>
                    <a:schemeClr val="tx1"/>
                  </a:solidFill>
                  <a:latin typeface="Arial" pitchFamily="34" charset="0"/>
                  <a:ea typeface="华文行楷" pitchFamily="2" charset="-122"/>
                </a:defRPr>
              </a:lvl2pPr>
              <a:lvl3pPr marL="1143000" indent="-228600" eaLnBrk="0" hangingPunct="0">
                <a:defRPr sz="6000">
                  <a:solidFill>
                    <a:schemeClr val="tx1"/>
                  </a:solidFill>
                  <a:latin typeface="Arial" pitchFamily="34" charset="0"/>
                  <a:ea typeface="华文行楷" pitchFamily="2" charset="-122"/>
                </a:defRPr>
              </a:lvl3pPr>
              <a:lvl4pPr marL="1600200" indent="-228600" eaLnBrk="0" hangingPunct="0">
                <a:defRPr sz="6000">
                  <a:solidFill>
                    <a:schemeClr val="tx1"/>
                  </a:solidFill>
                  <a:latin typeface="Arial" pitchFamily="34" charset="0"/>
                  <a:ea typeface="华文行楷" pitchFamily="2" charset="-122"/>
                </a:defRPr>
              </a:lvl4pPr>
              <a:lvl5pPr marL="2057400" indent="-228600" eaLnBrk="0" hangingPunct="0">
                <a:defRPr sz="6000">
                  <a:solidFill>
                    <a:schemeClr val="tx1"/>
                  </a:solidFill>
                  <a:latin typeface="Arial" pitchFamily="34" charset="0"/>
                  <a:ea typeface="华文行楷" pitchFamily="2" charset="-122"/>
                </a:defRPr>
              </a:lvl5pPr>
              <a:lvl6pPr marL="2514600" indent="-228600" algn="ctr" eaLnBrk="0" fontAlgn="base" hangingPunct="0">
                <a:spcBef>
                  <a:spcPct val="0"/>
                </a:spcBef>
                <a:spcAft>
                  <a:spcPct val="0"/>
                </a:spcAft>
                <a:defRPr sz="6000">
                  <a:solidFill>
                    <a:schemeClr val="tx1"/>
                  </a:solidFill>
                  <a:latin typeface="Arial" pitchFamily="34" charset="0"/>
                  <a:ea typeface="华文行楷" pitchFamily="2" charset="-122"/>
                </a:defRPr>
              </a:lvl6pPr>
              <a:lvl7pPr marL="2971800" indent="-228600" algn="ctr" eaLnBrk="0" fontAlgn="base" hangingPunct="0">
                <a:spcBef>
                  <a:spcPct val="0"/>
                </a:spcBef>
                <a:spcAft>
                  <a:spcPct val="0"/>
                </a:spcAft>
                <a:defRPr sz="6000">
                  <a:solidFill>
                    <a:schemeClr val="tx1"/>
                  </a:solidFill>
                  <a:latin typeface="Arial" pitchFamily="34" charset="0"/>
                  <a:ea typeface="华文行楷" pitchFamily="2" charset="-122"/>
                </a:defRPr>
              </a:lvl7pPr>
              <a:lvl8pPr marL="3429000" indent="-228600" algn="ctr" eaLnBrk="0" fontAlgn="base" hangingPunct="0">
                <a:spcBef>
                  <a:spcPct val="0"/>
                </a:spcBef>
                <a:spcAft>
                  <a:spcPct val="0"/>
                </a:spcAft>
                <a:defRPr sz="6000">
                  <a:solidFill>
                    <a:schemeClr val="tx1"/>
                  </a:solidFill>
                  <a:latin typeface="Arial" pitchFamily="34" charset="0"/>
                  <a:ea typeface="华文行楷" pitchFamily="2" charset="-122"/>
                </a:defRPr>
              </a:lvl8pPr>
              <a:lvl9pPr marL="3886200" indent="-228600" algn="ctr" eaLnBrk="0" fontAlgn="base" hangingPunct="0">
                <a:spcBef>
                  <a:spcPct val="0"/>
                </a:spcBef>
                <a:spcAft>
                  <a:spcPct val="0"/>
                </a:spcAft>
                <a:defRPr sz="6000">
                  <a:solidFill>
                    <a:schemeClr val="tx1"/>
                  </a:solidFill>
                  <a:latin typeface="Arial" pitchFamily="34" charset="0"/>
                  <a:ea typeface="华文行楷" pitchFamily="2" charset="-122"/>
                </a:defRPr>
              </a:lvl9pPr>
            </a:lstStyle>
            <a:p>
              <a:pPr eaLnBrk="1" hangingPunct="1">
                <a:spcBef>
                  <a:spcPct val="50000"/>
                </a:spcBef>
              </a:pPr>
              <a:r>
                <a:rPr lang="zh-CN" altLang="en-US" sz="2400" b="1">
                  <a:solidFill>
                    <a:srgbClr val="000000"/>
                  </a:solidFill>
                  <a:latin typeface="Tahoma" pitchFamily="34" charset="0"/>
                  <a:ea typeface="宋体" pitchFamily="2" charset="-122"/>
                </a:rPr>
                <a:t>３．对家人、朋友、上司的反应</a:t>
              </a:r>
            </a:p>
          </p:txBody>
        </p:sp>
        <p:sp>
          <p:nvSpPr>
            <p:cNvPr id="11275" name="Text Box 16"/>
            <p:cNvSpPr txBox="1">
              <a:spLocks noChangeArrowheads="1"/>
            </p:cNvSpPr>
            <p:nvPr/>
          </p:nvSpPr>
          <p:spPr bwMode="auto">
            <a:xfrm>
              <a:off x="2562" y="363"/>
              <a:ext cx="2858" cy="294"/>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tx1"/>
                  </a:solidFill>
                  <a:latin typeface="Arial" pitchFamily="34" charset="0"/>
                  <a:ea typeface="华文行楷" pitchFamily="2" charset="-122"/>
                </a:defRPr>
              </a:lvl1pPr>
              <a:lvl2pPr marL="742950" indent="-285750" eaLnBrk="0" hangingPunct="0">
                <a:defRPr sz="6000">
                  <a:solidFill>
                    <a:schemeClr val="tx1"/>
                  </a:solidFill>
                  <a:latin typeface="Arial" pitchFamily="34" charset="0"/>
                  <a:ea typeface="华文行楷" pitchFamily="2" charset="-122"/>
                </a:defRPr>
              </a:lvl2pPr>
              <a:lvl3pPr marL="1143000" indent="-228600" eaLnBrk="0" hangingPunct="0">
                <a:defRPr sz="6000">
                  <a:solidFill>
                    <a:schemeClr val="tx1"/>
                  </a:solidFill>
                  <a:latin typeface="Arial" pitchFamily="34" charset="0"/>
                  <a:ea typeface="华文行楷" pitchFamily="2" charset="-122"/>
                </a:defRPr>
              </a:lvl3pPr>
              <a:lvl4pPr marL="1600200" indent="-228600" eaLnBrk="0" hangingPunct="0">
                <a:defRPr sz="6000">
                  <a:solidFill>
                    <a:schemeClr val="tx1"/>
                  </a:solidFill>
                  <a:latin typeface="Arial" pitchFamily="34" charset="0"/>
                  <a:ea typeface="华文行楷" pitchFamily="2" charset="-122"/>
                </a:defRPr>
              </a:lvl4pPr>
              <a:lvl5pPr marL="2057400" indent="-228600" eaLnBrk="0" hangingPunct="0">
                <a:defRPr sz="6000">
                  <a:solidFill>
                    <a:schemeClr val="tx1"/>
                  </a:solidFill>
                  <a:latin typeface="Arial" pitchFamily="34" charset="0"/>
                  <a:ea typeface="华文行楷" pitchFamily="2" charset="-122"/>
                </a:defRPr>
              </a:lvl5pPr>
              <a:lvl6pPr marL="2514600" indent="-228600" algn="ctr" eaLnBrk="0" fontAlgn="base" hangingPunct="0">
                <a:spcBef>
                  <a:spcPct val="0"/>
                </a:spcBef>
                <a:spcAft>
                  <a:spcPct val="0"/>
                </a:spcAft>
                <a:defRPr sz="6000">
                  <a:solidFill>
                    <a:schemeClr val="tx1"/>
                  </a:solidFill>
                  <a:latin typeface="Arial" pitchFamily="34" charset="0"/>
                  <a:ea typeface="华文行楷" pitchFamily="2" charset="-122"/>
                </a:defRPr>
              </a:lvl6pPr>
              <a:lvl7pPr marL="2971800" indent="-228600" algn="ctr" eaLnBrk="0" fontAlgn="base" hangingPunct="0">
                <a:spcBef>
                  <a:spcPct val="0"/>
                </a:spcBef>
                <a:spcAft>
                  <a:spcPct val="0"/>
                </a:spcAft>
                <a:defRPr sz="6000">
                  <a:solidFill>
                    <a:schemeClr val="tx1"/>
                  </a:solidFill>
                  <a:latin typeface="Arial" pitchFamily="34" charset="0"/>
                  <a:ea typeface="华文行楷" pitchFamily="2" charset="-122"/>
                </a:defRPr>
              </a:lvl7pPr>
              <a:lvl8pPr marL="3429000" indent="-228600" algn="ctr" eaLnBrk="0" fontAlgn="base" hangingPunct="0">
                <a:spcBef>
                  <a:spcPct val="0"/>
                </a:spcBef>
                <a:spcAft>
                  <a:spcPct val="0"/>
                </a:spcAft>
                <a:defRPr sz="6000">
                  <a:solidFill>
                    <a:schemeClr val="tx1"/>
                  </a:solidFill>
                  <a:latin typeface="Arial" pitchFamily="34" charset="0"/>
                  <a:ea typeface="华文行楷" pitchFamily="2" charset="-122"/>
                </a:defRPr>
              </a:lvl8pPr>
              <a:lvl9pPr marL="3886200" indent="-228600" algn="ctr" eaLnBrk="0" fontAlgn="base" hangingPunct="0">
                <a:spcBef>
                  <a:spcPct val="0"/>
                </a:spcBef>
                <a:spcAft>
                  <a:spcPct val="0"/>
                </a:spcAft>
                <a:defRPr sz="6000">
                  <a:solidFill>
                    <a:schemeClr val="tx1"/>
                  </a:solidFill>
                  <a:latin typeface="Arial" pitchFamily="34" charset="0"/>
                  <a:ea typeface="华文行楷" pitchFamily="2" charset="-122"/>
                </a:defRPr>
              </a:lvl9pPr>
            </a:lstStyle>
            <a:p>
              <a:pPr eaLnBrk="1" hangingPunct="1">
                <a:spcBef>
                  <a:spcPct val="50000"/>
                </a:spcBef>
              </a:pPr>
              <a:r>
                <a:rPr lang="zh-CN" altLang="en-US" sz="2400" b="1">
                  <a:solidFill>
                    <a:srgbClr val="000000"/>
                  </a:solidFill>
                  <a:latin typeface="Tahoma" pitchFamily="34" charset="0"/>
                  <a:ea typeface="宋体" pitchFamily="2" charset="-122"/>
                </a:rPr>
                <a:t>４．做个好公民</a:t>
              </a:r>
            </a:p>
          </p:txBody>
        </p:sp>
        <p:sp>
          <p:nvSpPr>
            <p:cNvPr id="11276" name="Line 17"/>
            <p:cNvSpPr>
              <a:spLocks noChangeShapeType="1"/>
            </p:cNvSpPr>
            <p:nvPr/>
          </p:nvSpPr>
          <p:spPr bwMode="auto">
            <a:xfrm>
              <a:off x="1882" y="317"/>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7" name="Line 18"/>
            <p:cNvSpPr>
              <a:spLocks noChangeShapeType="1"/>
            </p:cNvSpPr>
            <p:nvPr/>
          </p:nvSpPr>
          <p:spPr bwMode="auto">
            <a:xfrm>
              <a:off x="2154" y="91"/>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8" name="Line 19"/>
            <p:cNvSpPr>
              <a:spLocks noChangeShapeType="1"/>
            </p:cNvSpPr>
            <p:nvPr/>
          </p:nvSpPr>
          <p:spPr bwMode="auto">
            <a:xfrm>
              <a:off x="2154" y="544"/>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269" name="Text Box 20"/>
          <p:cNvSpPr txBox="1">
            <a:spLocks noChangeArrowheads="1"/>
          </p:cNvSpPr>
          <p:nvPr/>
        </p:nvSpPr>
        <p:spPr bwMode="auto">
          <a:xfrm>
            <a:off x="334434" y="5445125"/>
            <a:ext cx="3983567"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tx1"/>
                </a:solidFill>
                <a:latin typeface="Arial" pitchFamily="34" charset="0"/>
                <a:ea typeface="华文行楷" pitchFamily="2" charset="-122"/>
              </a:defRPr>
            </a:lvl1pPr>
            <a:lvl2pPr marL="742950" indent="-285750" eaLnBrk="0" hangingPunct="0">
              <a:defRPr sz="6000">
                <a:solidFill>
                  <a:schemeClr val="tx1"/>
                </a:solidFill>
                <a:latin typeface="Arial" pitchFamily="34" charset="0"/>
                <a:ea typeface="华文行楷" pitchFamily="2" charset="-122"/>
              </a:defRPr>
            </a:lvl2pPr>
            <a:lvl3pPr marL="1143000" indent="-228600" eaLnBrk="0" hangingPunct="0">
              <a:defRPr sz="6000">
                <a:solidFill>
                  <a:schemeClr val="tx1"/>
                </a:solidFill>
                <a:latin typeface="Arial" pitchFamily="34" charset="0"/>
                <a:ea typeface="华文行楷" pitchFamily="2" charset="-122"/>
              </a:defRPr>
            </a:lvl3pPr>
            <a:lvl4pPr marL="1600200" indent="-228600" eaLnBrk="0" hangingPunct="0">
              <a:defRPr sz="6000">
                <a:solidFill>
                  <a:schemeClr val="tx1"/>
                </a:solidFill>
                <a:latin typeface="Arial" pitchFamily="34" charset="0"/>
                <a:ea typeface="华文行楷" pitchFamily="2" charset="-122"/>
              </a:defRPr>
            </a:lvl4pPr>
            <a:lvl5pPr marL="2057400" indent="-228600" eaLnBrk="0" hangingPunct="0">
              <a:defRPr sz="6000">
                <a:solidFill>
                  <a:schemeClr val="tx1"/>
                </a:solidFill>
                <a:latin typeface="Arial" pitchFamily="34" charset="0"/>
                <a:ea typeface="华文行楷" pitchFamily="2" charset="-122"/>
              </a:defRPr>
            </a:lvl5pPr>
            <a:lvl6pPr marL="2514600" indent="-228600" algn="ctr" eaLnBrk="0" fontAlgn="base" hangingPunct="0">
              <a:spcBef>
                <a:spcPct val="0"/>
              </a:spcBef>
              <a:spcAft>
                <a:spcPct val="0"/>
              </a:spcAft>
              <a:defRPr sz="6000">
                <a:solidFill>
                  <a:schemeClr val="tx1"/>
                </a:solidFill>
                <a:latin typeface="Arial" pitchFamily="34" charset="0"/>
                <a:ea typeface="华文行楷" pitchFamily="2" charset="-122"/>
              </a:defRPr>
            </a:lvl6pPr>
            <a:lvl7pPr marL="2971800" indent="-228600" algn="ctr" eaLnBrk="0" fontAlgn="base" hangingPunct="0">
              <a:spcBef>
                <a:spcPct val="0"/>
              </a:spcBef>
              <a:spcAft>
                <a:spcPct val="0"/>
              </a:spcAft>
              <a:defRPr sz="6000">
                <a:solidFill>
                  <a:schemeClr val="tx1"/>
                </a:solidFill>
                <a:latin typeface="Arial" pitchFamily="34" charset="0"/>
                <a:ea typeface="华文行楷" pitchFamily="2" charset="-122"/>
              </a:defRPr>
            </a:lvl7pPr>
            <a:lvl8pPr marL="3429000" indent="-228600" algn="ctr" eaLnBrk="0" fontAlgn="base" hangingPunct="0">
              <a:spcBef>
                <a:spcPct val="0"/>
              </a:spcBef>
              <a:spcAft>
                <a:spcPct val="0"/>
              </a:spcAft>
              <a:defRPr sz="6000">
                <a:solidFill>
                  <a:schemeClr val="tx1"/>
                </a:solidFill>
                <a:latin typeface="Arial" pitchFamily="34" charset="0"/>
                <a:ea typeface="华文行楷" pitchFamily="2" charset="-122"/>
              </a:defRPr>
            </a:lvl8pPr>
            <a:lvl9pPr marL="3886200" indent="-228600" algn="ctr" eaLnBrk="0" fontAlgn="base" hangingPunct="0">
              <a:spcBef>
                <a:spcPct val="0"/>
              </a:spcBef>
              <a:spcAft>
                <a:spcPct val="0"/>
              </a:spcAft>
              <a:defRPr sz="6000">
                <a:solidFill>
                  <a:schemeClr val="tx1"/>
                </a:solidFill>
                <a:latin typeface="Arial" pitchFamily="34" charset="0"/>
                <a:ea typeface="华文行楷" pitchFamily="2" charset="-122"/>
              </a:defRPr>
            </a:lvl9pPr>
          </a:lstStyle>
          <a:p>
            <a:pPr eaLnBrk="1" hangingPunct="1">
              <a:spcBef>
                <a:spcPct val="50000"/>
              </a:spcBef>
            </a:pPr>
            <a:r>
              <a:rPr lang="zh-CN" altLang="en-US" sz="2400" b="1">
                <a:solidFill>
                  <a:srgbClr val="000000"/>
                </a:solidFill>
                <a:latin typeface="Tahoma" pitchFamily="34" charset="0"/>
                <a:ea typeface="宋体" pitchFamily="2" charset="-122"/>
              </a:rPr>
              <a:t>我们当中的极少数人</a:t>
            </a:r>
          </a:p>
        </p:txBody>
      </p:sp>
      <p:sp>
        <p:nvSpPr>
          <p:cNvPr id="11270" name="Text Box 21"/>
          <p:cNvSpPr txBox="1">
            <a:spLocks noChangeArrowheads="1"/>
          </p:cNvSpPr>
          <p:nvPr/>
        </p:nvSpPr>
        <p:spPr bwMode="auto">
          <a:xfrm>
            <a:off x="5808134" y="5300663"/>
            <a:ext cx="6049433" cy="83185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tx1"/>
                </a:solidFill>
                <a:latin typeface="Arial" pitchFamily="34" charset="0"/>
                <a:ea typeface="华文行楷" pitchFamily="2" charset="-122"/>
              </a:defRPr>
            </a:lvl1pPr>
            <a:lvl2pPr marL="742950" indent="-285750" eaLnBrk="0" hangingPunct="0">
              <a:defRPr sz="6000">
                <a:solidFill>
                  <a:schemeClr val="tx1"/>
                </a:solidFill>
                <a:latin typeface="Arial" pitchFamily="34" charset="0"/>
                <a:ea typeface="华文行楷" pitchFamily="2" charset="-122"/>
              </a:defRPr>
            </a:lvl2pPr>
            <a:lvl3pPr marL="1143000" indent="-228600" eaLnBrk="0" hangingPunct="0">
              <a:defRPr sz="6000">
                <a:solidFill>
                  <a:schemeClr val="tx1"/>
                </a:solidFill>
                <a:latin typeface="Arial" pitchFamily="34" charset="0"/>
                <a:ea typeface="华文行楷" pitchFamily="2" charset="-122"/>
              </a:defRPr>
            </a:lvl3pPr>
            <a:lvl4pPr marL="1600200" indent="-228600" eaLnBrk="0" hangingPunct="0">
              <a:defRPr sz="6000">
                <a:solidFill>
                  <a:schemeClr val="tx1"/>
                </a:solidFill>
                <a:latin typeface="Arial" pitchFamily="34" charset="0"/>
                <a:ea typeface="华文行楷" pitchFamily="2" charset="-122"/>
              </a:defRPr>
            </a:lvl4pPr>
            <a:lvl5pPr marL="2057400" indent="-228600" eaLnBrk="0" hangingPunct="0">
              <a:defRPr sz="6000">
                <a:solidFill>
                  <a:schemeClr val="tx1"/>
                </a:solidFill>
                <a:latin typeface="Arial" pitchFamily="34" charset="0"/>
                <a:ea typeface="华文行楷" pitchFamily="2" charset="-122"/>
              </a:defRPr>
            </a:lvl5pPr>
            <a:lvl6pPr marL="2514600" indent="-228600" algn="ctr" eaLnBrk="0" fontAlgn="base" hangingPunct="0">
              <a:spcBef>
                <a:spcPct val="0"/>
              </a:spcBef>
              <a:spcAft>
                <a:spcPct val="0"/>
              </a:spcAft>
              <a:defRPr sz="6000">
                <a:solidFill>
                  <a:schemeClr val="tx1"/>
                </a:solidFill>
                <a:latin typeface="Arial" pitchFamily="34" charset="0"/>
                <a:ea typeface="华文行楷" pitchFamily="2" charset="-122"/>
              </a:defRPr>
            </a:lvl6pPr>
            <a:lvl7pPr marL="2971800" indent="-228600" algn="ctr" eaLnBrk="0" fontAlgn="base" hangingPunct="0">
              <a:spcBef>
                <a:spcPct val="0"/>
              </a:spcBef>
              <a:spcAft>
                <a:spcPct val="0"/>
              </a:spcAft>
              <a:defRPr sz="6000">
                <a:solidFill>
                  <a:schemeClr val="tx1"/>
                </a:solidFill>
                <a:latin typeface="Arial" pitchFamily="34" charset="0"/>
                <a:ea typeface="华文行楷" pitchFamily="2" charset="-122"/>
              </a:defRPr>
            </a:lvl7pPr>
            <a:lvl8pPr marL="3429000" indent="-228600" algn="ctr" eaLnBrk="0" fontAlgn="base" hangingPunct="0">
              <a:spcBef>
                <a:spcPct val="0"/>
              </a:spcBef>
              <a:spcAft>
                <a:spcPct val="0"/>
              </a:spcAft>
              <a:defRPr sz="6000">
                <a:solidFill>
                  <a:schemeClr val="tx1"/>
                </a:solidFill>
                <a:latin typeface="Arial" pitchFamily="34" charset="0"/>
                <a:ea typeface="华文行楷" pitchFamily="2" charset="-122"/>
              </a:defRPr>
            </a:lvl8pPr>
            <a:lvl9pPr marL="3886200" indent="-228600" algn="ctr" eaLnBrk="0" fontAlgn="base" hangingPunct="0">
              <a:spcBef>
                <a:spcPct val="0"/>
              </a:spcBef>
              <a:spcAft>
                <a:spcPct val="0"/>
              </a:spcAft>
              <a:defRPr sz="6000">
                <a:solidFill>
                  <a:schemeClr val="tx1"/>
                </a:solidFill>
                <a:latin typeface="Arial" pitchFamily="34" charset="0"/>
                <a:ea typeface="华文行楷" pitchFamily="2" charset="-122"/>
              </a:defRPr>
            </a:lvl9pPr>
          </a:lstStyle>
          <a:p>
            <a:pPr eaLnBrk="1" hangingPunct="1">
              <a:spcBef>
                <a:spcPct val="50000"/>
              </a:spcBef>
            </a:pPr>
            <a:r>
              <a:rPr lang="zh-CN" altLang="en-US" sz="2400" b="1">
                <a:solidFill>
                  <a:srgbClr val="000000"/>
                </a:solidFill>
                <a:latin typeface="Tahoma" pitchFamily="34" charset="0"/>
                <a:ea typeface="宋体" pitchFamily="2" charset="-122"/>
              </a:rPr>
              <a:t>５．做正确的事，追求某种理想，比如公正、人权</a:t>
            </a:r>
          </a:p>
        </p:txBody>
      </p:sp>
      <p:sp>
        <p:nvSpPr>
          <p:cNvPr id="11271" name="Line 22"/>
          <p:cNvSpPr>
            <a:spLocks noChangeShapeType="1"/>
          </p:cNvSpPr>
          <p:nvPr/>
        </p:nvSpPr>
        <p:spPr bwMode="auto">
          <a:xfrm>
            <a:off x="4318001" y="5661025"/>
            <a:ext cx="13948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895363701"/>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6"/>
          <p:cNvSpPr txBox="1">
            <a:spLocks noChangeArrowheads="1"/>
          </p:cNvSpPr>
          <p:nvPr/>
        </p:nvSpPr>
        <p:spPr>
          <a:xfrm>
            <a:off x="1349829" y="2612572"/>
            <a:ext cx="9681027" cy="3407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smtClean="0"/>
              <a:t>证明了人们的价值观和伦理行为都会发生变化或有所提高</a:t>
            </a:r>
          </a:p>
          <a:p>
            <a:pPr>
              <a:lnSpc>
                <a:spcPct val="80000"/>
              </a:lnSpc>
            </a:pPr>
            <a:r>
              <a:rPr lang="zh-CN" altLang="en-US" sz="2400" dirty="0" smtClean="0"/>
              <a:t>支持了管理层需要对员工进行伦理培训与教育的观点</a:t>
            </a:r>
          </a:p>
          <a:p>
            <a:pPr>
              <a:lnSpc>
                <a:spcPct val="80000"/>
              </a:lnSpc>
            </a:pPr>
            <a:r>
              <a:rPr lang="zh-CN" altLang="en-US" sz="2400" dirty="0" smtClean="0"/>
              <a:t>提高员工商业伦理的最佳方式是为其提供伦理认知训练</a:t>
            </a:r>
          </a:p>
        </p:txBody>
      </p:sp>
      <p:sp>
        <p:nvSpPr>
          <p:cNvPr id="4" name="矩形 3"/>
          <p:cNvSpPr/>
          <p:nvPr/>
        </p:nvSpPr>
        <p:spPr>
          <a:xfrm>
            <a:off x="4790051" y="1680810"/>
            <a:ext cx="3057247" cy="523220"/>
          </a:xfrm>
          <a:prstGeom prst="rect">
            <a:avLst/>
          </a:prstGeom>
        </p:spPr>
        <p:txBody>
          <a:bodyPr wrap="none">
            <a:spAutoFit/>
          </a:bodyPr>
          <a:lstStyle/>
          <a:p>
            <a:r>
              <a:rPr lang="zh-CN" altLang="en-US" sz="2800" dirty="0"/>
              <a:t>柯尔伯格的重要性</a:t>
            </a:r>
          </a:p>
        </p:txBody>
      </p:sp>
    </p:spTree>
    <p:extLst>
      <p:ext uri="{BB962C8B-B14F-4D97-AF65-F5344CB8AC3E}">
        <p14:creationId xmlns:p14="http://schemas.microsoft.com/office/powerpoint/2010/main" val="168521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5"/>
          <p:cNvSpPr txBox="1">
            <a:spLocks noChangeArrowheads="1"/>
          </p:cNvSpPr>
          <p:nvPr/>
        </p:nvSpPr>
        <p:spPr>
          <a:xfrm>
            <a:off x="2431143" y="1254352"/>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商业中的道德哲学观点（伦理原则）</a:t>
            </a:r>
          </a:p>
        </p:txBody>
      </p:sp>
      <p:sp>
        <p:nvSpPr>
          <p:cNvPr id="4" name="Rectangle 6"/>
          <p:cNvSpPr txBox="1">
            <a:spLocks noChangeArrowheads="1"/>
          </p:cNvSpPr>
          <p:nvPr/>
        </p:nvSpPr>
        <p:spPr>
          <a:xfrm>
            <a:off x="2082800" y="2222695"/>
            <a:ext cx="7772400" cy="42822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目的论（效用主义）</a:t>
            </a:r>
          </a:p>
          <a:p>
            <a:pPr lvl="1"/>
            <a:r>
              <a:rPr lang="zh-CN" altLang="en-US" dirty="0" smtClean="0"/>
              <a:t>利己主义</a:t>
            </a:r>
          </a:p>
          <a:p>
            <a:pPr lvl="1"/>
            <a:r>
              <a:rPr lang="zh-CN" altLang="en-US" dirty="0" smtClean="0"/>
              <a:t>功利主义</a:t>
            </a:r>
          </a:p>
          <a:p>
            <a:r>
              <a:rPr lang="zh-CN" altLang="en-US" dirty="0" smtClean="0"/>
              <a:t>义务论（权利和义务）</a:t>
            </a:r>
          </a:p>
          <a:p>
            <a:r>
              <a:rPr lang="zh-CN" altLang="en-US" dirty="0"/>
              <a:t>公正</a:t>
            </a:r>
            <a:r>
              <a:rPr lang="zh-CN" altLang="en-US" dirty="0" smtClean="0"/>
              <a:t>论（正义与公平）</a:t>
            </a:r>
            <a:endParaRPr lang="en-US" altLang="zh-CN" dirty="0" smtClean="0"/>
          </a:p>
          <a:p>
            <a:r>
              <a:rPr lang="zh-CN" altLang="en-US" dirty="0" smtClean="0"/>
              <a:t>关怀论（关怀伦理）</a:t>
            </a:r>
            <a:endParaRPr lang="en-US" altLang="zh-CN" dirty="0" smtClean="0"/>
          </a:p>
          <a:p>
            <a:r>
              <a:rPr lang="zh-CN" altLang="en-US" dirty="0" smtClean="0"/>
              <a:t>美德论（美德伦理）</a:t>
            </a:r>
            <a:endParaRPr lang="en-US" altLang="zh-CN" dirty="0" smtClean="0"/>
          </a:p>
          <a:p>
            <a:r>
              <a:rPr lang="zh-CN" altLang="en-US" dirty="0"/>
              <a:t>伦理</a:t>
            </a:r>
            <a:r>
              <a:rPr lang="zh-CN" altLang="en-US" dirty="0" smtClean="0"/>
              <a:t>相对主义</a:t>
            </a:r>
          </a:p>
          <a:p>
            <a:r>
              <a:rPr lang="zh-CN" altLang="en-US" dirty="0" smtClean="0"/>
              <a:t>伦理整合（效用、权利、正义和关怀</a:t>
            </a:r>
            <a:r>
              <a:rPr lang="zh-CN" altLang="en-US" dirty="0"/>
              <a:t>）</a:t>
            </a:r>
            <a:endParaRPr lang="en-US" altLang="zh-CN" dirty="0" smtClean="0"/>
          </a:p>
          <a:p>
            <a:r>
              <a:rPr lang="zh-CN" altLang="en-US" dirty="0" smtClean="0"/>
              <a:t>无意识道德决定</a:t>
            </a:r>
          </a:p>
        </p:txBody>
      </p:sp>
    </p:spTree>
    <p:extLst>
      <p:ext uri="{BB962C8B-B14F-4D97-AF65-F5344CB8AC3E}">
        <p14:creationId xmlns:p14="http://schemas.microsoft.com/office/powerpoint/2010/main" val="283502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2"/>
          <p:cNvSpPr txBox="1">
            <a:spLocks noChangeArrowheads="1"/>
          </p:cNvSpPr>
          <p:nvPr/>
        </p:nvSpPr>
        <p:spPr bwMode="auto">
          <a:xfrm>
            <a:off x="1850572" y="144780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宋体" pitchFamily="2" charset="-122"/>
                <a:ea typeface="宋体" pitchFamily="2" charset="-122"/>
              </a:defRPr>
            </a:lvl2pPr>
            <a:lvl3pPr algn="l" rtl="0" eaLnBrk="0" fontAlgn="base" hangingPunct="0">
              <a:spcBef>
                <a:spcPct val="0"/>
              </a:spcBef>
              <a:spcAft>
                <a:spcPct val="0"/>
              </a:spcAft>
              <a:defRPr sz="3600" b="1">
                <a:solidFill>
                  <a:schemeClr val="bg1"/>
                </a:solidFill>
                <a:latin typeface="宋体" pitchFamily="2" charset="-122"/>
                <a:ea typeface="宋体" pitchFamily="2" charset="-122"/>
              </a:defRPr>
            </a:lvl3pPr>
            <a:lvl4pPr algn="l" rtl="0" eaLnBrk="0" fontAlgn="base" hangingPunct="0">
              <a:spcBef>
                <a:spcPct val="0"/>
              </a:spcBef>
              <a:spcAft>
                <a:spcPct val="0"/>
              </a:spcAft>
              <a:defRPr sz="3600" b="1">
                <a:solidFill>
                  <a:schemeClr val="bg1"/>
                </a:solidFill>
                <a:latin typeface="宋体" pitchFamily="2" charset="-122"/>
                <a:ea typeface="宋体" pitchFamily="2" charset="-122"/>
              </a:defRPr>
            </a:lvl4pPr>
            <a:lvl5pPr algn="l" rtl="0" eaLnBrk="0" fontAlgn="base" hangingPunct="0">
              <a:spcBef>
                <a:spcPct val="0"/>
              </a:spcBef>
              <a:spcAft>
                <a:spcPct val="0"/>
              </a:spcAft>
              <a:defRPr sz="3600" b="1">
                <a:solidFill>
                  <a:schemeClr val="bg1"/>
                </a:solidFill>
                <a:latin typeface="宋体" pitchFamily="2" charset="-122"/>
                <a:ea typeface="宋体" pitchFamily="2" charset="-122"/>
              </a:defRPr>
            </a:lvl5pPr>
            <a:lvl6pPr marL="457200" algn="l" rtl="0" eaLnBrk="0" fontAlgn="base" hangingPunct="0">
              <a:spcBef>
                <a:spcPct val="0"/>
              </a:spcBef>
              <a:spcAft>
                <a:spcPct val="0"/>
              </a:spcAft>
              <a:defRPr sz="3600" b="1">
                <a:solidFill>
                  <a:schemeClr val="bg1"/>
                </a:solidFill>
                <a:latin typeface="宋体" pitchFamily="2" charset="-122"/>
                <a:ea typeface="宋体" pitchFamily="2" charset="-122"/>
              </a:defRPr>
            </a:lvl6pPr>
            <a:lvl7pPr marL="914400" algn="l" rtl="0" eaLnBrk="0" fontAlgn="base" hangingPunct="0">
              <a:spcBef>
                <a:spcPct val="0"/>
              </a:spcBef>
              <a:spcAft>
                <a:spcPct val="0"/>
              </a:spcAft>
              <a:defRPr sz="3600" b="1">
                <a:solidFill>
                  <a:schemeClr val="bg1"/>
                </a:solidFill>
                <a:latin typeface="宋体" pitchFamily="2" charset="-122"/>
                <a:ea typeface="宋体" pitchFamily="2" charset="-122"/>
              </a:defRPr>
            </a:lvl7pPr>
            <a:lvl8pPr marL="1371600" algn="l" rtl="0" eaLnBrk="0" fontAlgn="base" hangingPunct="0">
              <a:spcBef>
                <a:spcPct val="0"/>
              </a:spcBef>
              <a:spcAft>
                <a:spcPct val="0"/>
              </a:spcAft>
              <a:defRPr sz="3600" b="1">
                <a:solidFill>
                  <a:schemeClr val="bg1"/>
                </a:solidFill>
                <a:latin typeface="宋体" pitchFamily="2" charset="-122"/>
                <a:ea typeface="宋体" pitchFamily="2" charset="-122"/>
              </a:defRPr>
            </a:lvl8pPr>
            <a:lvl9pPr marL="1828800" algn="l" rtl="0" eaLnBrk="0" fontAlgn="base" hangingPunct="0">
              <a:spcBef>
                <a:spcPct val="0"/>
              </a:spcBef>
              <a:spcAft>
                <a:spcPct val="0"/>
              </a:spcAft>
              <a:defRPr sz="3600" b="1">
                <a:solidFill>
                  <a:schemeClr val="bg1"/>
                </a:solidFill>
                <a:latin typeface="宋体" pitchFamily="2" charset="-122"/>
                <a:ea typeface="宋体" pitchFamily="2" charset="-122"/>
              </a:defRPr>
            </a:lvl9pPr>
          </a:lstStyle>
          <a:p>
            <a:pPr algn="ctr" eaLnBrk="1" hangingPunct="1">
              <a:defRPr/>
            </a:pPr>
            <a:r>
              <a:rPr lang="zh-CN" altLang="en-US" sz="3200" b="0" kern="0" dirty="0">
                <a:solidFill>
                  <a:schemeClr val="tx1"/>
                </a:solidFill>
                <a:latin typeface="华文细黑" panose="02010600040101010101" pitchFamily="2" charset="-122"/>
                <a:ea typeface="华文细黑" panose="02010600040101010101" pitchFamily="2" charset="-122"/>
              </a:rPr>
              <a:t>案例</a:t>
            </a:r>
            <a:r>
              <a:rPr lang="zh-CN" altLang="en-US" sz="3200" b="0" kern="0" dirty="0" smtClean="0">
                <a:solidFill>
                  <a:schemeClr val="tx1"/>
                </a:solidFill>
                <a:latin typeface="华文细黑" panose="02010600040101010101" pitchFamily="2" charset="-122"/>
                <a:ea typeface="华文细黑" panose="02010600040101010101" pitchFamily="2" charset="-122"/>
              </a:rPr>
              <a:t>分析</a:t>
            </a:r>
            <a:endParaRPr lang="zh-CN" altLang="en-US" sz="2400" b="0" kern="0" dirty="0" smtClean="0">
              <a:solidFill>
                <a:schemeClr val="tx1"/>
              </a:solidFill>
              <a:latin typeface="华文细黑" panose="02010600040101010101" pitchFamily="2" charset="-122"/>
              <a:ea typeface="华文细黑" panose="02010600040101010101" pitchFamily="2" charset="-122"/>
            </a:endParaRPr>
          </a:p>
        </p:txBody>
      </p:sp>
      <p:sp>
        <p:nvSpPr>
          <p:cNvPr id="4" name="矩形 3"/>
          <p:cNvSpPr/>
          <p:nvPr/>
        </p:nvSpPr>
        <p:spPr>
          <a:xfrm>
            <a:off x="1108981" y="2362200"/>
            <a:ext cx="9544504" cy="3416320"/>
          </a:xfrm>
          <a:prstGeom prst="rect">
            <a:avLst/>
          </a:prstGeom>
        </p:spPr>
        <p:txBody>
          <a:bodyPr wrap="square">
            <a:spAutoFit/>
          </a:bodyPr>
          <a:lstStyle/>
          <a:p>
            <a:pPr algn="l">
              <a:defRPr/>
            </a:pPr>
            <a:r>
              <a:rPr lang="en-US" altLang="zh-CN" sz="2400" dirty="0">
                <a:latin typeface="+mn-ea"/>
                <a:ea typeface="+mn-ea"/>
              </a:rPr>
              <a:t>    </a:t>
            </a:r>
            <a:r>
              <a:rPr lang="zh-CN" altLang="zh-CN" sz="2400" dirty="0">
                <a:latin typeface="+mn-ea"/>
                <a:ea typeface="+mn-ea"/>
              </a:rPr>
              <a:t>山姆是一家螺栓螺帽生产商</a:t>
            </a:r>
            <a:r>
              <a:rPr lang="en-US" altLang="zh-CN" sz="2400" dirty="0">
                <a:latin typeface="+mn-ea"/>
                <a:ea typeface="+mn-ea"/>
              </a:rPr>
              <a:t>M</a:t>
            </a:r>
            <a:r>
              <a:rPr lang="zh-CN" altLang="zh-CN" sz="2400" dirty="0">
                <a:latin typeface="+mn-ea"/>
                <a:ea typeface="+mn-ea"/>
              </a:rPr>
              <a:t>五金公司的销售代表，他正在代表公司准备一次销售演示。他希望从一家建筑公司获得大量订货，该公司正在圣路易斯附近的密西西比河上建造一座跨河大桥。</a:t>
            </a:r>
            <a:r>
              <a:rPr lang="en-US" altLang="zh-CN" sz="2400" dirty="0">
                <a:latin typeface="+mn-ea"/>
                <a:ea typeface="+mn-ea"/>
              </a:rPr>
              <a:t>M</a:t>
            </a:r>
            <a:r>
              <a:rPr lang="zh-CN" altLang="zh-CN" sz="2400" dirty="0">
                <a:latin typeface="+mn-ea"/>
                <a:ea typeface="+mn-ea"/>
              </a:rPr>
              <a:t>公司生产的螺帽螺栓次品率为</a:t>
            </a:r>
            <a:r>
              <a:rPr lang="en-US" altLang="zh-CN" sz="2400" dirty="0">
                <a:latin typeface="+mn-ea"/>
                <a:ea typeface="+mn-ea"/>
              </a:rPr>
              <a:t>3%</a:t>
            </a:r>
            <a:r>
              <a:rPr lang="zh-CN" altLang="zh-CN" sz="2400" dirty="0">
                <a:latin typeface="+mn-ea"/>
                <a:ea typeface="+mn-ea"/>
              </a:rPr>
              <a:t>，这在某些行业是可以接受的，但在易于遭受突发的、严重应力的工程中却不适合。新造的大桥座落于新马德里断层线，美国</a:t>
            </a:r>
            <a:r>
              <a:rPr lang="en-US" altLang="zh-CN" sz="2400" dirty="0">
                <a:latin typeface="+mn-ea"/>
                <a:ea typeface="+mn-ea"/>
              </a:rPr>
              <a:t>1881</a:t>
            </a:r>
            <a:r>
              <a:rPr lang="zh-CN" altLang="zh-CN" sz="2400" dirty="0">
                <a:latin typeface="+mn-ea"/>
                <a:ea typeface="+mn-ea"/>
              </a:rPr>
              <a:t>年最大地震的发源地。那次地震造成大规模毁坏，改变了密西西比河的流向，而该桥距离震中不足</a:t>
            </a:r>
            <a:r>
              <a:rPr lang="en-US" altLang="zh-CN" sz="2400" dirty="0">
                <a:latin typeface="+mn-ea"/>
                <a:ea typeface="+mn-ea"/>
              </a:rPr>
              <a:t>200</a:t>
            </a:r>
            <a:r>
              <a:rPr lang="zh-CN" altLang="zh-CN" sz="2400" dirty="0">
                <a:latin typeface="+mn-ea"/>
                <a:ea typeface="+mn-ea"/>
              </a:rPr>
              <a:t>英里。地震专家相信，到</a:t>
            </a:r>
            <a:r>
              <a:rPr lang="en-US" altLang="zh-CN" sz="2400" dirty="0">
                <a:latin typeface="+mn-ea"/>
                <a:ea typeface="+mn-ea"/>
              </a:rPr>
              <a:t>2020</a:t>
            </a:r>
            <a:r>
              <a:rPr lang="zh-CN" altLang="zh-CN" sz="2400" dirty="0">
                <a:latin typeface="+mn-ea"/>
                <a:ea typeface="+mn-ea"/>
              </a:rPr>
              <a:t>年，沿着新马德里断层，有</a:t>
            </a:r>
            <a:r>
              <a:rPr lang="en-US" altLang="zh-CN" sz="2400" dirty="0">
                <a:latin typeface="+mn-ea"/>
                <a:ea typeface="+mn-ea"/>
              </a:rPr>
              <a:t>50%</a:t>
            </a:r>
            <a:r>
              <a:rPr lang="zh-CN" altLang="zh-CN" sz="2400" dirty="0">
                <a:latin typeface="+mn-ea"/>
                <a:ea typeface="+mn-ea"/>
              </a:rPr>
              <a:t>的可能性会发生一场超过里氏</a:t>
            </a:r>
            <a:r>
              <a:rPr lang="en-US" altLang="zh-CN" sz="2400" dirty="0">
                <a:latin typeface="+mn-ea"/>
                <a:ea typeface="+mn-ea"/>
              </a:rPr>
              <a:t>7</a:t>
            </a:r>
            <a:r>
              <a:rPr lang="zh-CN" altLang="zh-CN" sz="2400" dirty="0">
                <a:latin typeface="+mn-ea"/>
                <a:ea typeface="+mn-ea"/>
              </a:rPr>
              <a:t>级的地震。</a:t>
            </a:r>
            <a:endParaRPr lang="zh-CN" altLang="en-US" sz="2400" dirty="0">
              <a:latin typeface="+mn-ea"/>
              <a:ea typeface="+mn-ea"/>
            </a:endParaRPr>
          </a:p>
        </p:txBody>
      </p:sp>
    </p:spTree>
    <p:extLst>
      <p:ext uri="{BB962C8B-B14F-4D97-AF65-F5344CB8AC3E}">
        <p14:creationId xmlns:p14="http://schemas.microsoft.com/office/powerpoint/2010/main" val="36954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矩形 2"/>
          <p:cNvSpPr>
            <a:spLocks noChangeArrowheads="1"/>
          </p:cNvSpPr>
          <p:nvPr/>
        </p:nvSpPr>
        <p:spPr bwMode="auto">
          <a:xfrm>
            <a:off x="755650" y="2352675"/>
            <a:ext cx="103187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dirty="0" smtClean="0">
                <a:latin typeface="+mn-ea"/>
              </a:rPr>
              <a:t>    </a:t>
            </a:r>
            <a:r>
              <a:rPr lang="zh-CN" altLang="zh-CN" sz="2400" dirty="0" smtClean="0">
                <a:latin typeface="+mn-ea"/>
              </a:rPr>
              <a:t>但是</a:t>
            </a:r>
            <a:r>
              <a:rPr lang="zh-CN" altLang="zh-CN" sz="2400" dirty="0">
                <a:latin typeface="+mn-ea"/>
              </a:rPr>
              <a:t>，桥梁建造却不受地震法规的管制。如果山姆赢得了这次销售，他除了常规工资还将获得</a:t>
            </a:r>
            <a:r>
              <a:rPr lang="en-US" altLang="zh-CN" sz="2400" dirty="0">
                <a:latin typeface="+mn-ea"/>
              </a:rPr>
              <a:t>25000</a:t>
            </a:r>
            <a:r>
              <a:rPr lang="zh-CN" altLang="zh-CN" sz="2400" dirty="0">
                <a:latin typeface="+mn-ea"/>
              </a:rPr>
              <a:t>美金的酬金。不过，如果他把次品率告诉承包商，</a:t>
            </a:r>
            <a:r>
              <a:rPr lang="en-US" altLang="zh-CN" sz="2400" dirty="0">
                <a:latin typeface="+mn-ea"/>
              </a:rPr>
              <a:t>M</a:t>
            </a:r>
            <a:r>
              <a:rPr lang="zh-CN" altLang="zh-CN" sz="2400" dirty="0">
                <a:latin typeface="+mn-ea"/>
              </a:rPr>
              <a:t>公司将会输给次品率更低的竞争对手。因此，山姆的伦理问题在于是否需要跟桥梁承包商指出，如果有地震发生，</a:t>
            </a:r>
            <a:r>
              <a:rPr lang="en-US" altLang="zh-CN" sz="2400" dirty="0">
                <a:latin typeface="+mn-ea"/>
              </a:rPr>
              <a:t>M</a:t>
            </a:r>
            <a:r>
              <a:rPr lang="zh-CN" altLang="zh-CN" sz="2400" dirty="0">
                <a:latin typeface="+mn-ea"/>
              </a:rPr>
              <a:t>公司的某些螺栓将会失效，很可能引起大桥垮塌。（注：本案例纯属虚构，如有雷同纯属巧合）</a:t>
            </a:r>
          </a:p>
          <a:p>
            <a:endParaRPr lang="en-US" altLang="zh-CN" sz="2400" dirty="0">
              <a:latin typeface="+mn-ea"/>
            </a:endParaRPr>
          </a:p>
          <a:p>
            <a:pPr algn="l"/>
            <a:r>
              <a:rPr lang="en-US" altLang="zh-CN" sz="2400" dirty="0" smtClean="0">
                <a:latin typeface="+mn-ea"/>
              </a:rPr>
              <a:t>    </a:t>
            </a:r>
            <a:r>
              <a:rPr lang="zh-CN" altLang="zh-CN" sz="2400" dirty="0" smtClean="0">
                <a:latin typeface="+mn-ea"/>
              </a:rPr>
              <a:t>问题</a:t>
            </a:r>
            <a:r>
              <a:rPr lang="zh-CN" altLang="zh-CN" sz="2400" dirty="0">
                <a:latin typeface="+mn-ea"/>
              </a:rPr>
              <a:t>：如果你是山姆，你将如何做？请用不同的道德哲学用于解决他的</a:t>
            </a:r>
            <a:r>
              <a:rPr lang="zh-CN" altLang="zh-CN" sz="2400" dirty="0" smtClean="0">
                <a:latin typeface="+mn-ea"/>
              </a:rPr>
              <a:t>伦理问题</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6766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6"/>
          <p:cNvSpPr txBox="1">
            <a:spLocks noChangeArrowheads="1"/>
          </p:cNvSpPr>
          <p:nvPr/>
        </p:nvSpPr>
        <p:spPr>
          <a:xfrm>
            <a:off x="508284" y="2063479"/>
            <a:ext cx="10985727" cy="1884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        如果行为带来某种可欲求的结果，诸如快乐、知识、职业成长、自我利益的实现、效用、财富乃至名声，那么该行为就是道德上正确的可接受的</a:t>
            </a:r>
          </a:p>
          <a:p>
            <a:r>
              <a:rPr lang="zh-CN" altLang="en-US" dirty="0" smtClean="0"/>
              <a:t>        通过评估行为后果来确定行为的道德价值称为目的论或后果论。</a:t>
            </a:r>
          </a:p>
        </p:txBody>
      </p:sp>
      <p:sp>
        <p:nvSpPr>
          <p:cNvPr id="4" name="矩形 3"/>
          <p:cNvSpPr/>
          <p:nvPr/>
        </p:nvSpPr>
        <p:spPr>
          <a:xfrm>
            <a:off x="3600490" y="1289480"/>
            <a:ext cx="4801314" cy="646331"/>
          </a:xfrm>
          <a:prstGeom prst="rect">
            <a:avLst/>
          </a:prstGeom>
        </p:spPr>
        <p:txBody>
          <a:bodyPr wrap="none">
            <a:spAutoFit/>
          </a:bodyPr>
          <a:lstStyle/>
          <a:p>
            <a:r>
              <a:rPr lang="zh-CN" altLang="en-US" sz="3600" dirty="0" smtClean="0"/>
              <a:t>一、目的论（结果论）</a:t>
            </a:r>
            <a:endParaRPr lang="zh-CN" altLang="en-US" sz="3600" dirty="0"/>
          </a:p>
        </p:txBody>
      </p:sp>
      <p:sp>
        <p:nvSpPr>
          <p:cNvPr id="5" name="Rectangle 6"/>
          <p:cNvSpPr txBox="1">
            <a:spLocks noChangeArrowheads="1"/>
          </p:cNvSpPr>
          <p:nvPr/>
        </p:nvSpPr>
        <p:spPr>
          <a:xfrm>
            <a:off x="685799" y="4005942"/>
            <a:ext cx="10808211" cy="2728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b="1" dirty="0" smtClean="0"/>
              <a:t>利己主义：</a:t>
            </a:r>
            <a:r>
              <a:rPr lang="zh-CN" altLang="en-US" sz="2400" dirty="0" smtClean="0"/>
              <a:t>经由行为对个人的后果来定义正确的可接受的行为。</a:t>
            </a:r>
          </a:p>
          <a:p>
            <a:pPr lvl="1">
              <a:lnSpc>
                <a:spcPct val="80000"/>
              </a:lnSpc>
            </a:pPr>
            <a:r>
              <a:rPr lang="zh-CN" altLang="en-US" dirty="0" smtClean="0"/>
              <a:t>自我利益最大化</a:t>
            </a:r>
          </a:p>
          <a:p>
            <a:pPr lvl="1">
              <a:lnSpc>
                <a:spcPct val="80000"/>
              </a:lnSpc>
            </a:pPr>
            <a:r>
              <a:rPr lang="zh-CN" altLang="en-US" b="1" dirty="0" smtClean="0"/>
              <a:t>开明的利己主义</a:t>
            </a:r>
            <a:r>
              <a:rPr lang="zh-CN" altLang="en-US" dirty="0" smtClean="0"/>
              <a:t>目光长远允许他人获得幸福</a:t>
            </a:r>
          </a:p>
          <a:p>
            <a:pPr>
              <a:lnSpc>
                <a:spcPct val="80000"/>
              </a:lnSpc>
            </a:pPr>
            <a:r>
              <a:rPr lang="zh-CN" altLang="en-US" sz="2400" b="1" dirty="0" smtClean="0"/>
              <a:t>功利主义：</a:t>
            </a:r>
            <a:r>
              <a:rPr lang="zh-CN" altLang="en-US" sz="2400" dirty="0" smtClean="0"/>
              <a:t>寻求最大多数人的最大利益。</a:t>
            </a:r>
          </a:p>
          <a:p>
            <a:pPr lvl="1">
              <a:lnSpc>
                <a:spcPct val="80000"/>
              </a:lnSpc>
            </a:pPr>
            <a:r>
              <a:rPr lang="zh-CN" altLang="en-US" b="1" dirty="0" smtClean="0"/>
              <a:t>规则功利主义者</a:t>
            </a:r>
            <a:r>
              <a:rPr lang="zh-CN" altLang="en-US" dirty="0" smtClean="0"/>
              <a:t>基于被设计用来促进效用最大化的原则、规则对行为进行判断。</a:t>
            </a:r>
          </a:p>
          <a:p>
            <a:pPr lvl="1">
              <a:lnSpc>
                <a:spcPct val="80000"/>
              </a:lnSpc>
            </a:pPr>
            <a:r>
              <a:rPr lang="zh-CN" altLang="en-US" b="1" dirty="0" smtClean="0"/>
              <a:t>行为功利主义者</a:t>
            </a:r>
            <a:r>
              <a:rPr lang="zh-CN" altLang="en-US" dirty="0" smtClean="0"/>
              <a:t>检查每一具体行动本身而非一般适用性规则。</a:t>
            </a:r>
          </a:p>
        </p:txBody>
      </p:sp>
    </p:spTree>
    <p:extLst>
      <p:ext uri="{BB962C8B-B14F-4D97-AF65-F5344CB8AC3E}">
        <p14:creationId xmlns:p14="http://schemas.microsoft.com/office/powerpoint/2010/main" val="269095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矩形 3"/>
          <p:cNvSpPr/>
          <p:nvPr/>
        </p:nvSpPr>
        <p:spPr>
          <a:xfrm>
            <a:off x="754742" y="2610684"/>
            <a:ext cx="10624458" cy="2677656"/>
          </a:xfrm>
          <a:prstGeom prst="rect">
            <a:avLst/>
          </a:prstGeom>
        </p:spPr>
        <p:txBody>
          <a:bodyPr wrap="square">
            <a:spAutoFit/>
          </a:bodyPr>
          <a:lstStyle/>
          <a:p>
            <a:r>
              <a:rPr lang="zh-CN" altLang="en-US" sz="2200" dirty="0" smtClean="0"/>
              <a:t>        </a:t>
            </a:r>
            <a:r>
              <a:rPr lang="zh-CN" altLang="en-US" sz="2400" dirty="0" smtClean="0"/>
              <a:t>现在</a:t>
            </a:r>
            <a:r>
              <a:rPr lang="zh-CN" altLang="en-US" sz="2400" dirty="0"/>
              <a:t>假设山姆考尔特，那位螺栓销售员，是</a:t>
            </a:r>
            <a:r>
              <a:rPr lang="zh-CN" altLang="en-US" sz="2400" dirty="0" smtClean="0"/>
              <a:t>个利己主义</a:t>
            </a:r>
            <a:r>
              <a:rPr lang="zh-CN" altLang="en-US" sz="2400" dirty="0"/>
              <a:t>者</a:t>
            </a:r>
            <a:r>
              <a:rPr lang="zh-CN" altLang="en-US" sz="2400" dirty="0" smtClean="0"/>
              <a:t>。他很很可能会选择使他自己利益最大化的做法。如果他把自我利益定义为个人财富，他的个人道德哲学就会引导他把</a:t>
            </a:r>
            <a:r>
              <a:rPr lang="en-US" altLang="zh-CN" sz="2400" dirty="0" smtClean="0"/>
              <a:t>25000</a:t>
            </a:r>
            <a:r>
              <a:rPr lang="zh-CN" altLang="en-US" sz="2400" dirty="0" smtClean="0"/>
              <a:t>美元的佣金看得比降低大桥垮塌的风险还重。结果，一个自我中心者很可能会这样解决这一伦理两难：就螺栓的失效率保持沉默，希望赢得销售和</a:t>
            </a:r>
            <a:r>
              <a:rPr lang="en-US" altLang="zh-CN" sz="2400" dirty="0" smtClean="0"/>
              <a:t>25000</a:t>
            </a:r>
            <a:r>
              <a:rPr lang="zh-CN" altLang="en-US" sz="2400" dirty="0" smtClean="0"/>
              <a:t>美元的佣金，并这样解释：地震的可能性很小；即使有大地震，螺栓失效也不会是影响因素；即使螺栓是影响因素，也没有人能够证明有缺陷的螺栓导致大桥垮塌。</a:t>
            </a:r>
            <a:endParaRPr lang="zh-CN" altLang="en-US" sz="2400" dirty="0"/>
          </a:p>
        </p:txBody>
      </p:sp>
      <p:sp>
        <p:nvSpPr>
          <p:cNvPr id="5" name="标题 1"/>
          <p:cNvSpPr txBox="1">
            <a:spLocks/>
          </p:cNvSpPr>
          <p:nvPr/>
        </p:nvSpPr>
        <p:spPr>
          <a:xfrm>
            <a:off x="990600" y="14659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用利己主义分析桥梁案例</a:t>
            </a:r>
            <a:endParaRPr lang="zh-CN" altLang="en-US" sz="2800" dirty="0"/>
          </a:p>
        </p:txBody>
      </p:sp>
    </p:spTree>
    <p:extLst>
      <p:ext uri="{BB962C8B-B14F-4D97-AF65-F5344CB8AC3E}">
        <p14:creationId xmlns:p14="http://schemas.microsoft.com/office/powerpoint/2010/main" val="240214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5400" b="1" dirty="0" smtClean="0">
                <a:solidFill>
                  <a:schemeClr val="tx2"/>
                </a:solidFill>
                <a:latin typeface="微软雅黑" pitchFamily="34" charset="-122"/>
                <a:ea typeface="微软雅黑" pitchFamily="34" charset="-122"/>
                <a:sym typeface="微软雅黑" pitchFamily="34" charset="-122"/>
              </a:rPr>
              <a:t>第</a:t>
            </a:r>
            <a:r>
              <a:rPr lang="en-US" altLang="zh-CN" sz="5400" b="1" dirty="0" smtClean="0">
                <a:solidFill>
                  <a:schemeClr val="tx2"/>
                </a:solidFill>
                <a:latin typeface="微软雅黑" pitchFamily="34" charset="-122"/>
                <a:ea typeface="微软雅黑" pitchFamily="34" charset="-122"/>
                <a:sym typeface="微软雅黑" pitchFamily="34" charset="-122"/>
              </a:rPr>
              <a:t>5</a:t>
            </a:r>
            <a:r>
              <a:rPr lang="zh-CN" altLang="en-US" sz="5400" b="1" dirty="0" smtClean="0">
                <a:solidFill>
                  <a:schemeClr val="tx2"/>
                </a:solidFill>
                <a:latin typeface="微软雅黑" pitchFamily="34" charset="-122"/>
                <a:ea typeface="微软雅黑" pitchFamily="34" charset="-122"/>
                <a:sym typeface="微软雅黑" pitchFamily="34" charset="-122"/>
              </a:rPr>
              <a:t>章  个人因素：道德</a:t>
            </a:r>
            <a:r>
              <a:rPr lang="zh-CN" altLang="en-US" sz="5400" b="1" dirty="0">
                <a:solidFill>
                  <a:schemeClr val="tx2"/>
                </a:solidFill>
                <a:latin typeface="微软雅黑" pitchFamily="34" charset="-122"/>
                <a:ea typeface="微软雅黑" pitchFamily="34" charset="-122"/>
                <a:sym typeface="微软雅黑" pitchFamily="34" charset="-122"/>
              </a:rPr>
              <a:t>哲学</a:t>
            </a:r>
            <a:r>
              <a:rPr lang="zh-CN" altLang="en-US" sz="5400" b="1" dirty="0" smtClean="0">
                <a:solidFill>
                  <a:schemeClr val="tx2"/>
                </a:solidFill>
                <a:latin typeface="微软雅黑" pitchFamily="34" charset="-122"/>
                <a:ea typeface="微软雅黑" pitchFamily="34" charset="-122"/>
                <a:sym typeface="微软雅黑" pitchFamily="34" charset="-122"/>
              </a:rPr>
              <a:t>与价值观</a:t>
            </a:r>
            <a:endParaRPr lang="en-US" altLang="zh-CN" sz="54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624114" y="2281917"/>
            <a:ext cx="10566400" cy="407533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itchFamily="2" charset="2"/>
              <a:buNone/>
            </a:pPr>
            <a:r>
              <a:rPr lang="en-US" altLang="zh-CN" i="1" dirty="0" smtClean="0"/>
              <a:t>         </a:t>
            </a:r>
            <a:r>
              <a:rPr lang="zh-CN" altLang="en-US" dirty="0" smtClean="0"/>
              <a:t>当且只有当行为所产生的总效用大于行为主体在当时条件下可能采取的任何其他行为所产生的总效用时，该行为才是道德的。 </a:t>
            </a:r>
            <a:endParaRPr lang="en-US" altLang="zh-CN" dirty="0" smtClean="0"/>
          </a:p>
          <a:p>
            <a:pPr>
              <a:lnSpc>
                <a:spcPct val="130000"/>
              </a:lnSpc>
              <a:buFont typeface="Wingdings" pitchFamily="2" charset="2"/>
              <a:buNone/>
            </a:pPr>
            <a:endParaRPr lang="en-US" altLang="zh-CN" sz="2400" dirty="0" smtClean="0"/>
          </a:p>
          <a:p>
            <a:pPr>
              <a:lnSpc>
                <a:spcPct val="130000"/>
              </a:lnSpc>
              <a:buFont typeface="Wingdings" pitchFamily="2" charset="2"/>
              <a:buNone/>
            </a:pPr>
            <a:r>
              <a:rPr lang="zh-CN" altLang="en-US" sz="2400" dirty="0" smtClean="0"/>
              <a:t>         “</a:t>
            </a:r>
            <a:r>
              <a:rPr lang="zh-CN" altLang="en-US" sz="2400" dirty="0"/>
              <a:t>不是靠屠夫、酿酒商、面包师的善行，我们才吃得上饭，而是靠他们对自身利益的关心。我们要注意的不是他们的仁慈，而是他们的自爱。” </a:t>
            </a:r>
          </a:p>
          <a:p>
            <a:pPr>
              <a:lnSpc>
                <a:spcPct val="130000"/>
              </a:lnSpc>
              <a:buFont typeface="Wingdings" pitchFamily="2" charset="2"/>
              <a:buNone/>
            </a:pPr>
            <a:r>
              <a:rPr lang="zh-CN" altLang="en-US" sz="2400" dirty="0" smtClean="0"/>
              <a:t>         “</a:t>
            </a:r>
            <a:r>
              <a:rPr lang="zh-CN" altLang="en-US" sz="2400" dirty="0"/>
              <a:t>每个利用资本和劳动力的人并非想促进公共利益，也不知道他在多大程度上促进了</a:t>
            </a:r>
            <a:r>
              <a:rPr lang="en-US" altLang="zh-CN" sz="2400" dirty="0"/>
              <a:t>……</a:t>
            </a:r>
            <a:r>
              <a:rPr lang="zh-CN" altLang="en-US" sz="2400" dirty="0"/>
              <a:t>他被一只看不见的手引导着，完全无意识地被引导着。在追求他自己的利益的同时，他往往促进了社会的利益。通过看不见的手，经济自由能带来世上最美好的一切。” </a:t>
            </a:r>
          </a:p>
          <a:p>
            <a:pPr algn="r">
              <a:lnSpc>
                <a:spcPct val="130000"/>
              </a:lnSpc>
              <a:buFont typeface="Wingdings" pitchFamily="2" charset="2"/>
              <a:buNone/>
            </a:pPr>
            <a:r>
              <a:rPr lang="en-US" altLang="zh-CN" sz="2400" dirty="0"/>
              <a:t>——</a:t>
            </a:r>
            <a:r>
              <a:rPr lang="zh-CN" altLang="en-US" sz="2400" dirty="0"/>
              <a:t>亚当</a:t>
            </a:r>
            <a:r>
              <a:rPr lang="en-US" altLang="zh-CN" sz="2400" dirty="0"/>
              <a:t>·</a:t>
            </a:r>
            <a:r>
              <a:rPr lang="zh-CN" altLang="en-US" sz="2400" dirty="0"/>
              <a:t>斯密</a:t>
            </a:r>
            <a:r>
              <a:rPr lang="en-US" altLang="zh-CN" sz="2400" dirty="0"/>
              <a:t>《</a:t>
            </a:r>
            <a:r>
              <a:rPr lang="zh-CN" altLang="en-US" sz="2400" dirty="0"/>
              <a:t>国富论</a:t>
            </a:r>
            <a:r>
              <a:rPr lang="en-US" altLang="zh-CN" sz="2400" dirty="0"/>
              <a:t>》</a:t>
            </a:r>
          </a:p>
          <a:p>
            <a:pPr>
              <a:lnSpc>
                <a:spcPct val="130000"/>
              </a:lnSpc>
              <a:buFont typeface="Wingdings" pitchFamily="2" charset="2"/>
              <a:buNone/>
            </a:pPr>
            <a:endParaRPr lang="en-US" altLang="zh-CN" sz="2400" dirty="0"/>
          </a:p>
          <a:p>
            <a:pPr>
              <a:lnSpc>
                <a:spcPct val="130000"/>
              </a:lnSpc>
              <a:buFont typeface="Wingdings" pitchFamily="2" charset="2"/>
              <a:buNone/>
            </a:pPr>
            <a:endParaRPr lang="zh-CN" altLang="en-US" sz="2400" dirty="0" smtClean="0"/>
          </a:p>
        </p:txBody>
      </p:sp>
      <p:sp>
        <p:nvSpPr>
          <p:cNvPr id="4"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功利主义 </a:t>
            </a:r>
          </a:p>
        </p:txBody>
      </p:sp>
    </p:spTree>
    <p:extLst>
      <p:ext uri="{BB962C8B-B14F-4D97-AF65-F5344CB8AC3E}">
        <p14:creationId xmlns:p14="http://schemas.microsoft.com/office/powerpoint/2010/main" val="200660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Rot="1" noChangeArrowheads="1"/>
          </p:cNvSpPr>
          <p:nvPr/>
        </p:nvSpPr>
        <p:spPr>
          <a:xfrm>
            <a:off x="537028" y="2209346"/>
            <a:ext cx="11074400" cy="4248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a:t>
            </a:r>
            <a:r>
              <a:rPr lang="en-US" altLang="zh-CN" sz="2400" dirty="0" smtClean="0"/>
              <a:t>1</a:t>
            </a:r>
            <a:r>
              <a:rPr lang="zh-CN" altLang="en-US" sz="2400" dirty="0" smtClean="0"/>
              <a:t>）功利主义原则所说的快乐最多或痛苦最小，并不仅仅针对行为人自身，而是对受该行为影响的所有人（包括行为人）而言的。在选择行为时，功利主义并不要求我们放弃我们自身的快乐，当然也不应该加大自身快乐的权重，自身的快乐和痛苦与他人的是同等重要的。</a:t>
            </a:r>
            <a:endParaRPr lang="en-US" altLang="zh-CN" sz="2400" dirty="0" smtClean="0"/>
          </a:p>
          <a:p>
            <a:r>
              <a:rPr lang="zh-CN" altLang="en-US" sz="2400" dirty="0" smtClean="0"/>
              <a:t>（</a:t>
            </a:r>
            <a:r>
              <a:rPr lang="en-US" altLang="zh-CN" sz="2400" dirty="0" smtClean="0"/>
              <a:t>2</a:t>
            </a:r>
            <a:r>
              <a:rPr lang="zh-CN" altLang="en-US" sz="2400" dirty="0" smtClean="0"/>
              <a:t>）功利主义原则不是说，只要某项行为产生的快乐大于痛苦就是道德的，而是说在特定情形中所有可供选择的行为中产生效用最大的行为才是道德的行为。</a:t>
            </a:r>
            <a:endParaRPr lang="en-US" altLang="zh-CN" sz="2400" dirty="0" smtClean="0"/>
          </a:p>
          <a:p>
            <a:r>
              <a:rPr lang="zh-CN" altLang="en-US" sz="2400" dirty="0" smtClean="0"/>
              <a:t>（</a:t>
            </a:r>
            <a:r>
              <a:rPr lang="en-US" altLang="zh-CN" sz="2400" dirty="0" smtClean="0"/>
              <a:t>3</a:t>
            </a:r>
            <a:r>
              <a:rPr lang="zh-CN" altLang="en-US" sz="2400" dirty="0" smtClean="0"/>
              <a:t>）“最大快乐”</a:t>
            </a:r>
            <a:r>
              <a:rPr lang="zh-CN" altLang="en-US" sz="2400" dirty="0"/>
              <a:t>并不是说不考虑痛苦。如果几个行为都既有快乐又有痛苦。那就选择净快乐虽大的那个行为，如果几个行为都只有痛苦没有快乐，而且没有别的选择，那就选痛苦最小的那个行为。</a:t>
            </a:r>
            <a:endParaRPr lang="zh-CN" altLang="en-US" sz="2400" dirty="0" smtClean="0"/>
          </a:p>
          <a:p>
            <a:endParaRPr lang="zh-CN" altLang="en-US" dirty="0" smtClean="0"/>
          </a:p>
        </p:txBody>
      </p:sp>
      <p:sp>
        <p:nvSpPr>
          <p:cNvPr id="4" name="Rectangle 2"/>
          <p:cNvSpPr txBox="1">
            <a:spLocks noRot="1" noChangeArrowheads="1"/>
          </p:cNvSpPr>
          <p:nvPr/>
        </p:nvSpPr>
        <p:spPr>
          <a:xfrm>
            <a:off x="1627188" y="1465943"/>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关于功利主义的六点说明 </a:t>
            </a:r>
          </a:p>
        </p:txBody>
      </p:sp>
    </p:spTree>
    <p:extLst>
      <p:ext uri="{BB962C8B-B14F-4D97-AF65-F5344CB8AC3E}">
        <p14:creationId xmlns:p14="http://schemas.microsoft.com/office/powerpoint/2010/main" val="193249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Rot="1" noChangeArrowheads="1"/>
          </p:cNvSpPr>
          <p:nvPr/>
        </p:nvSpPr>
        <p:spPr>
          <a:xfrm>
            <a:off x="1088571" y="1857829"/>
            <a:ext cx="10014858" cy="3904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a:t>
            </a:r>
            <a:r>
              <a:rPr lang="en-US" altLang="zh-CN" sz="2400" dirty="0" smtClean="0"/>
              <a:t>4</a:t>
            </a:r>
            <a:r>
              <a:rPr lang="zh-CN" altLang="en-US" sz="2400" dirty="0" smtClean="0"/>
              <a:t>）</a:t>
            </a:r>
            <a:r>
              <a:rPr lang="zh-CN" altLang="en-US" sz="2400" dirty="0"/>
              <a:t>同一行为对不同的人有不同性质、不同程度的影响。</a:t>
            </a:r>
          </a:p>
          <a:p>
            <a:r>
              <a:rPr lang="zh-CN" altLang="en-US" sz="2400" dirty="0"/>
              <a:t>功利主义原则不是让每个人投票，然后根据得票多少来判断行为</a:t>
            </a:r>
            <a:r>
              <a:rPr lang="en-US" altLang="zh-CN" sz="2400" dirty="0"/>
              <a:t>,</a:t>
            </a:r>
            <a:r>
              <a:rPr lang="zh-CN" altLang="en-US" sz="2400" dirty="0"/>
              <a:t>而是把各种快乐和痛苦加起来，那个能够带来最大净快乐的行为就是应该选择的行为。</a:t>
            </a:r>
          </a:p>
          <a:p>
            <a:r>
              <a:rPr lang="zh-CN" altLang="en-US" sz="2400" dirty="0" smtClean="0"/>
              <a:t>（</a:t>
            </a:r>
            <a:r>
              <a:rPr lang="en-US" altLang="zh-CN" sz="2400" dirty="0" smtClean="0"/>
              <a:t>5</a:t>
            </a:r>
            <a:r>
              <a:rPr lang="zh-CN" altLang="en-US" sz="2400" dirty="0" smtClean="0"/>
              <a:t>）</a:t>
            </a:r>
            <a:r>
              <a:rPr lang="zh-CN" altLang="en-US" sz="2400" dirty="0"/>
              <a:t>功利主义原则所说的快乐或痛苦不仅仅指行为产生的直接的眼前的快乐或痛苦，也包括间接的长远的快乐或痛苦。</a:t>
            </a:r>
          </a:p>
          <a:p>
            <a:r>
              <a:rPr lang="zh-CN" altLang="en-US" sz="2400" dirty="0" smtClean="0"/>
              <a:t>（</a:t>
            </a:r>
            <a:r>
              <a:rPr lang="en-US" altLang="zh-CN" sz="2400" dirty="0" smtClean="0"/>
              <a:t>6</a:t>
            </a:r>
            <a:r>
              <a:rPr lang="zh-CN" altLang="en-US" sz="2400" dirty="0" smtClean="0"/>
              <a:t>）</a:t>
            </a:r>
            <a:r>
              <a:rPr lang="zh-CN" altLang="en-US" sz="2400" dirty="0"/>
              <a:t>功利主义者承认我们常常不能确切地知道行为的未来结果，因此，我们必须尽量使期望的利益最大化。</a:t>
            </a:r>
          </a:p>
          <a:p>
            <a:endParaRPr lang="zh-CN" altLang="en-US" dirty="0" smtClean="0"/>
          </a:p>
        </p:txBody>
      </p:sp>
    </p:spTree>
    <p:extLst>
      <p:ext uri="{BB962C8B-B14F-4D97-AF65-F5344CB8AC3E}">
        <p14:creationId xmlns:p14="http://schemas.microsoft.com/office/powerpoint/2010/main" val="260268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986971" y="2416174"/>
            <a:ext cx="10218057" cy="39701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itchFamily="2" charset="2"/>
              <a:buNone/>
            </a:pPr>
            <a:r>
              <a:rPr lang="en-US" altLang="zh-CN" sz="2400" dirty="0" smtClean="0"/>
              <a:t>1.</a:t>
            </a:r>
            <a:r>
              <a:rPr lang="zh-CN" altLang="en-US" sz="2400" dirty="0" smtClean="0"/>
              <a:t>对需要评价的行为进行详细而清晰的描述；</a:t>
            </a:r>
          </a:p>
          <a:p>
            <a:pPr algn="just">
              <a:lnSpc>
                <a:spcPct val="120000"/>
              </a:lnSpc>
              <a:buFont typeface="Wingdings" pitchFamily="2" charset="2"/>
              <a:buNone/>
            </a:pPr>
            <a:r>
              <a:rPr lang="en-US" altLang="zh-CN" sz="2400" dirty="0" smtClean="0"/>
              <a:t>2.</a:t>
            </a:r>
            <a:r>
              <a:rPr lang="zh-CN" altLang="en-US" sz="2400" dirty="0" smtClean="0"/>
              <a:t>找出受到该行为直接和间接影响的利益相关者，不能仅仅考虑自己或那些将受到直接影响的人，还要把可能受到间接影响的人、把对社会整体所造成的普遍影响考虑进去；</a:t>
            </a:r>
          </a:p>
          <a:p>
            <a:pPr algn="just">
              <a:lnSpc>
                <a:spcPct val="120000"/>
              </a:lnSpc>
              <a:buFont typeface="Wingdings" pitchFamily="2" charset="2"/>
              <a:buNone/>
            </a:pPr>
            <a:r>
              <a:rPr lang="en-US" altLang="zh-CN" sz="2400" dirty="0" smtClean="0"/>
              <a:t>3.</a:t>
            </a:r>
            <a:r>
              <a:rPr lang="zh-CN" altLang="en-US" sz="2400" dirty="0" smtClean="0"/>
              <a:t>考虑是否存在一些明显的决定性因素，以至于已经可以做出评判，如果是这样，就不必对所有后果逐一分析了；</a:t>
            </a:r>
          </a:p>
          <a:p>
            <a:pPr algn="just">
              <a:lnSpc>
                <a:spcPct val="120000"/>
              </a:lnSpc>
              <a:buFont typeface="Wingdings" pitchFamily="2" charset="2"/>
              <a:buNone/>
            </a:pPr>
            <a:r>
              <a:rPr lang="en-US" altLang="zh-CN" sz="2400" dirty="0" smtClean="0"/>
              <a:t>4.</a:t>
            </a:r>
            <a:r>
              <a:rPr lang="zh-CN" altLang="en-US" sz="2400" dirty="0" smtClean="0"/>
              <a:t>将该行为对利益相关者造成的后果进行详细描述，考察每一后果可能产生的正面及负面效用及其在现实中发生的可能性；</a:t>
            </a:r>
            <a:endParaRPr lang="en-US" altLang="zh-CN" sz="2400" dirty="0" smtClean="0"/>
          </a:p>
          <a:p>
            <a:pPr algn="just">
              <a:lnSpc>
                <a:spcPct val="120000"/>
              </a:lnSpc>
              <a:buFont typeface="Wingdings" pitchFamily="2" charset="2"/>
              <a:buNone/>
            </a:pPr>
            <a:r>
              <a:rPr lang="en-US" altLang="zh-CN" sz="2400" dirty="0" smtClean="0"/>
              <a:t>5</a:t>
            </a:r>
            <a:r>
              <a:rPr lang="en-US" altLang="zh-CN" sz="2400" dirty="0"/>
              <a:t>.</a:t>
            </a:r>
            <a:r>
              <a:rPr lang="zh-CN" altLang="en-US" sz="2400" dirty="0"/>
              <a:t>考虑当规则得到普遍遵循时所带来的积极与消极影响；</a:t>
            </a:r>
            <a:endParaRPr lang="zh-CN" altLang="en-US" sz="2400" dirty="0" smtClean="0"/>
          </a:p>
        </p:txBody>
      </p:sp>
      <p:sp>
        <p:nvSpPr>
          <p:cNvPr id="4" name="Rectangle 2"/>
          <p:cNvSpPr txBox="1">
            <a:spLocks noChangeArrowheads="1"/>
          </p:cNvSpPr>
          <p:nvPr/>
        </p:nvSpPr>
        <p:spPr>
          <a:xfrm>
            <a:off x="1614488" y="1465489"/>
            <a:ext cx="83820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t>功利主义分析方法的具体步骤</a:t>
            </a:r>
            <a:endParaRPr lang="zh-CN" altLang="en-US" sz="1800" dirty="0" smtClean="0"/>
          </a:p>
        </p:txBody>
      </p:sp>
    </p:spTree>
    <p:extLst>
      <p:ext uri="{BB962C8B-B14F-4D97-AF65-F5344CB8AC3E}">
        <p14:creationId xmlns:p14="http://schemas.microsoft.com/office/powerpoint/2010/main" val="3400105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754743" y="2227490"/>
            <a:ext cx="10450285" cy="437651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itchFamily="2" charset="2"/>
              <a:buNone/>
            </a:pPr>
            <a:r>
              <a:rPr lang="en-US" altLang="zh-CN" sz="2400" dirty="0"/>
              <a:t>6.</a:t>
            </a:r>
            <a:r>
              <a:rPr lang="zh-CN" altLang="en-US" sz="2400" dirty="0"/>
              <a:t>为利益因素与损害因素分配权重，需要分别考虑每一种收益或损害的数量、持续时间、确定程度、实现时间、多产性 、纯度； </a:t>
            </a:r>
          </a:p>
          <a:p>
            <a:pPr algn="just">
              <a:lnSpc>
                <a:spcPct val="120000"/>
              </a:lnSpc>
              <a:buFont typeface="Wingdings" pitchFamily="2" charset="2"/>
              <a:buNone/>
            </a:pPr>
            <a:r>
              <a:rPr lang="zh-CN" altLang="en-US" sz="2000" dirty="0"/>
              <a:t>   </a:t>
            </a:r>
            <a:r>
              <a:rPr lang="zh-CN" altLang="en-US" sz="2000" dirty="0" smtClean="0"/>
              <a:t>多</a:t>
            </a:r>
            <a:r>
              <a:rPr lang="zh-CN" altLang="en-US" sz="2000" dirty="0"/>
              <a:t>产性是指一种行为所能带来的同种价值的数量多少，例如，我们通过掌握一项新技能而获得的愉悦感，可能与我们随后在使用该技能时所产生的愉悦感相伴生</a:t>
            </a:r>
            <a:r>
              <a:rPr lang="zh-CN" altLang="en-US" sz="2000" dirty="0" smtClean="0"/>
              <a:t>。如果</a:t>
            </a:r>
            <a:r>
              <a:rPr lang="zh-CN" altLang="en-US" sz="2000" dirty="0"/>
              <a:t>与一种价值相伴生的还有一些负面效应，那么这种价值就是不纯的。例如，酩酊大醉所带来的一时快感相伴随的往往是酒醒之后身心疲惫的不适与痛苦。</a:t>
            </a:r>
          </a:p>
          <a:p>
            <a:pPr algn="just">
              <a:lnSpc>
                <a:spcPct val="120000"/>
              </a:lnSpc>
              <a:buFont typeface="Wingdings" pitchFamily="2" charset="2"/>
              <a:buNone/>
            </a:pPr>
            <a:r>
              <a:rPr lang="en-US" altLang="zh-CN" sz="2400" dirty="0" smtClean="0"/>
              <a:t>7</a:t>
            </a:r>
            <a:r>
              <a:rPr lang="en-US" altLang="zh-CN" sz="2400" dirty="0"/>
              <a:t>.</a:t>
            </a:r>
            <a:r>
              <a:rPr lang="zh-CN" altLang="en-US" sz="2400" dirty="0"/>
              <a:t>对所有正面及负面效用进行加权计总</a:t>
            </a:r>
            <a:r>
              <a:rPr lang="zh-CN" altLang="en-US" sz="2400" dirty="0" smtClean="0"/>
              <a:t>；</a:t>
            </a:r>
            <a:endParaRPr lang="en-US" altLang="zh-CN" sz="2400" dirty="0" smtClean="0"/>
          </a:p>
          <a:p>
            <a:pPr algn="just">
              <a:lnSpc>
                <a:spcPct val="120000"/>
              </a:lnSpc>
              <a:buFont typeface="Wingdings" pitchFamily="2" charset="2"/>
              <a:buNone/>
            </a:pPr>
            <a:r>
              <a:rPr lang="en-US" altLang="zh-CN" sz="2400" dirty="0"/>
              <a:t>8.</a:t>
            </a:r>
            <a:r>
              <a:rPr lang="zh-CN" altLang="en-US" sz="2400" dirty="0"/>
              <a:t>考虑除“非此即彼”的选择外，是否存在其他备选方案，如果有，则需要对每一种方案进行如上的分析步骤；</a:t>
            </a:r>
          </a:p>
          <a:p>
            <a:pPr algn="just">
              <a:lnSpc>
                <a:spcPct val="120000"/>
              </a:lnSpc>
              <a:buFont typeface="Wingdings" pitchFamily="2" charset="2"/>
              <a:buNone/>
            </a:pPr>
            <a:r>
              <a:rPr lang="en-US" altLang="zh-CN" sz="2400" dirty="0" smtClean="0"/>
              <a:t>9</a:t>
            </a:r>
            <a:r>
              <a:rPr lang="en-US" altLang="zh-CN" sz="2400" dirty="0"/>
              <a:t>.</a:t>
            </a:r>
            <a:r>
              <a:rPr lang="zh-CN" altLang="en-US" sz="2400" dirty="0"/>
              <a:t>比较所有备选方案的分析结果，能够产出最大收益净值的行为（如果所有方案均弊大于利，则选择产出最小损害净值的行为）作为最终方案。</a:t>
            </a:r>
          </a:p>
          <a:p>
            <a:pPr algn="just">
              <a:lnSpc>
                <a:spcPct val="120000"/>
              </a:lnSpc>
              <a:buFont typeface="Wingdings" pitchFamily="2" charset="2"/>
              <a:buNone/>
            </a:pPr>
            <a:endParaRPr lang="zh-CN" altLang="en-US" sz="2400" dirty="0"/>
          </a:p>
        </p:txBody>
      </p:sp>
      <p:sp>
        <p:nvSpPr>
          <p:cNvPr id="4" name="Rectangle 2"/>
          <p:cNvSpPr txBox="1">
            <a:spLocks noChangeArrowheads="1"/>
          </p:cNvSpPr>
          <p:nvPr/>
        </p:nvSpPr>
        <p:spPr>
          <a:xfrm>
            <a:off x="1614488" y="1465489"/>
            <a:ext cx="83820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smtClean="0"/>
              <a:t>功利主义分析方法的具体步骤</a:t>
            </a:r>
            <a:endParaRPr lang="zh-CN" altLang="en-US" sz="1800" dirty="0" smtClean="0"/>
          </a:p>
        </p:txBody>
      </p:sp>
    </p:spTree>
    <p:extLst>
      <p:ext uri="{BB962C8B-B14F-4D97-AF65-F5344CB8AC3E}">
        <p14:creationId xmlns:p14="http://schemas.microsoft.com/office/powerpoint/2010/main" val="67647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矩形 2"/>
          <p:cNvSpPr/>
          <p:nvPr/>
        </p:nvSpPr>
        <p:spPr>
          <a:xfrm>
            <a:off x="1436913" y="2507731"/>
            <a:ext cx="8955315" cy="3046988"/>
          </a:xfrm>
          <a:prstGeom prst="rect">
            <a:avLst/>
          </a:prstGeom>
        </p:spPr>
        <p:txBody>
          <a:bodyPr wrap="square">
            <a:spAutoFit/>
          </a:bodyPr>
          <a:lstStyle/>
          <a:p>
            <a:r>
              <a:rPr lang="en-US" altLang="zh-CN" sz="2400" dirty="0" smtClean="0"/>
              <a:t>1</a:t>
            </a:r>
            <a:r>
              <a:rPr lang="zh-CN" altLang="en-US" sz="2400" dirty="0" smtClean="0"/>
              <a:t>、衡量</a:t>
            </a:r>
            <a:r>
              <a:rPr lang="zh-CN" altLang="en-US" sz="2400" dirty="0"/>
              <a:t>困难 </a:t>
            </a:r>
          </a:p>
          <a:p>
            <a:r>
              <a:rPr lang="zh-CN" altLang="en-US" sz="2400" dirty="0" smtClean="0"/>
              <a:t>（</a:t>
            </a:r>
            <a:r>
              <a:rPr lang="en-US" altLang="zh-CN" sz="2400" dirty="0" smtClean="0"/>
              <a:t>1</a:t>
            </a:r>
            <a:r>
              <a:rPr lang="zh-CN" altLang="en-US" sz="2400" dirty="0" smtClean="0"/>
              <a:t>）行为</a:t>
            </a:r>
            <a:r>
              <a:rPr lang="zh-CN" altLang="en-US" sz="2400" dirty="0"/>
              <a:t>给不同的人带来的效用难以衡量和比较 </a:t>
            </a:r>
          </a:p>
          <a:p>
            <a:r>
              <a:rPr lang="zh-CN" altLang="en-US" sz="2400" dirty="0" smtClean="0"/>
              <a:t>（</a:t>
            </a:r>
            <a:r>
              <a:rPr lang="en-US" altLang="zh-CN" sz="2400" dirty="0" smtClean="0"/>
              <a:t>2</a:t>
            </a:r>
            <a:r>
              <a:rPr lang="zh-CN" altLang="en-US" sz="2400" dirty="0" smtClean="0"/>
              <a:t>）有些</a:t>
            </a:r>
            <a:r>
              <a:rPr lang="zh-CN" altLang="en-US" sz="2400" dirty="0"/>
              <a:t>利益和成本难以计量 </a:t>
            </a:r>
          </a:p>
          <a:p>
            <a:r>
              <a:rPr lang="zh-CN" altLang="en-US" sz="2400" dirty="0" smtClean="0"/>
              <a:t>（</a:t>
            </a:r>
            <a:r>
              <a:rPr lang="en-US" altLang="zh-CN" sz="2400" dirty="0" smtClean="0"/>
              <a:t>3</a:t>
            </a:r>
            <a:r>
              <a:rPr lang="zh-CN" altLang="en-US" sz="2400" dirty="0" smtClean="0"/>
              <a:t>）许多</a:t>
            </a:r>
            <a:r>
              <a:rPr lang="zh-CN" altLang="en-US" sz="2400" dirty="0"/>
              <a:t>利益和成本无法可靠地预测，因而也就不能确切地计量 </a:t>
            </a:r>
          </a:p>
          <a:p>
            <a:r>
              <a:rPr lang="zh-CN" altLang="en-US" sz="2400" dirty="0" smtClean="0"/>
              <a:t>（</a:t>
            </a:r>
            <a:r>
              <a:rPr lang="en-US" altLang="zh-CN" sz="2400" dirty="0" smtClean="0"/>
              <a:t>4</a:t>
            </a:r>
            <a:r>
              <a:rPr lang="zh-CN" altLang="en-US" sz="2400" dirty="0" smtClean="0"/>
              <a:t>）有些</a:t>
            </a:r>
            <a:r>
              <a:rPr lang="zh-CN" altLang="en-US" sz="2400" dirty="0"/>
              <a:t>东西非金钱可以衡量，如生命的价值、健康的价值、美丽的价值、公平的价值、时间的价值、人的尊严的价值</a:t>
            </a:r>
            <a:r>
              <a:rPr lang="zh-CN" altLang="en-US" sz="2400" dirty="0" smtClean="0"/>
              <a:t>等</a:t>
            </a:r>
            <a:endParaRPr lang="en-US" altLang="zh-CN" sz="2400" dirty="0" smtClean="0"/>
          </a:p>
          <a:p>
            <a:endParaRPr lang="zh-CN" altLang="en-US" sz="2400" dirty="0"/>
          </a:p>
          <a:p>
            <a:r>
              <a:rPr lang="en-US" altLang="zh-CN" sz="2400" dirty="0" smtClean="0"/>
              <a:t>2</a:t>
            </a:r>
            <a:r>
              <a:rPr lang="zh-CN" altLang="en-US" sz="2400" dirty="0" smtClean="0"/>
              <a:t>、不</a:t>
            </a:r>
            <a:r>
              <a:rPr lang="zh-CN" altLang="en-US" sz="2400" dirty="0"/>
              <a:t>符合权利、公正原则</a:t>
            </a:r>
          </a:p>
        </p:txBody>
      </p:sp>
      <p:sp>
        <p:nvSpPr>
          <p:cNvPr id="4" name="Rectangle 2"/>
          <p:cNvSpPr txBox="1">
            <a:spLocks noChangeArrowheads="1"/>
          </p:cNvSpPr>
          <p:nvPr/>
        </p:nvSpPr>
        <p:spPr>
          <a:xfrm>
            <a:off x="2135868" y="1533687"/>
            <a:ext cx="7620000"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latin typeface="+mj-ea"/>
              </a:rPr>
              <a:t>对功利主义的批评</a:t>
            </a:r>
            <a:r>
              <a:rPr lang="zh-CN" altLang="en-US" sz="1800" dirty="0" smtClean="0">
                <a:latin typeface="+mj-ea"/>
              </a:rPr>
              <a:t> </a:t>
            </a:r>
          </a:p>
        </p:txBody>
      </p:sp>
    </p:spTree>
    <p:extLst>
      <p:ext uri="{BB962C8B-B14F-4D97-AF65-F5344CB8AC3E}">
        <p14:creationId xmlns:p14="http://schemas.microsoft.com/office/powerpoint/2010/main" val="35147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矩形 3"/>
          <p:cNvSpPr/>
          <p:nvPr/>
        </p:nvSpPr>
        <p:spPr>
          <a:xfrm>
            <a:off x="754742" y="2610684"/>
            <a:ext cx="10624458" cy="3477875"/>
          </a:xfrm>
          <a:prstGeom prst="rect">
            <a:avLst/>
          </a:prstGeom>
        </p:spPr>
        <p:txBody>
          <a:bodyPr wrap="square">
            <a:spAutoFit/>
          </a:bodyPr>
          <a:lstStyle/>
          <a:p>
            <a:r>
              <a:rPr lang="zh-CN" altLang="en-US" sz="2200" dirty="0" smtClean="0"/>
              <a:t>        现在</a:t>
            </a:r>
            <a:r>
              <a:rPr lang="zh-CN" altLang="en-US" sz="2200" dirty="0"/>
              <a:t>假设山姆考尔特，那位螺栓销售员，是个功利主义者。在他做决定之前，他会进行成本</a:t>
            </a:r>
            <a:r>
              <a:rPr lang="en-US" altLang="zh-CN" sz="2200" dirty="0"/>
              <a:t>-</a:t>
            </a:r>
            <a:r>
              <a:rPr lang="zh-CN" altLang="en-US" sz="2200" dirty="0"/>
              <a:t>收益分析，分析哪一种方案产生效用最大。一方面，建造大桥能够改善交通，更多人就能跨过密西西比河到圣路易斯找工作。工程会创造数百个就业机会，改善当地经济，使得大河两边的社区成为一体。此外，这回增加中部五金公司的收入，公司就能在研究方面增加投资，降低未来生产螺栓的缺陷率。另一方面，大桥垮塌会使</a:t>
            </a:r>
            <a:r>
              <a:rPr lang="en-US" altLang="zh-CN" sz="2200" dirty="0"/>
              <a:t>100</a:t>
            </a:r>
            <a:r>
              <a:rPr lang="zh-CN" altLang="en-US" sz="2200" dirty="0"/>
              <a:t>人死亡或受伤。但是螺栓的缺陷率只有</a:t>
            </a:r>
            <a:r>
              <a:rPr lang="en-US" altLang="zh-CN" sz="2200" dirty="0"/>
              <a:t>3%</a:t>
            </a:r>
            <a:r>
              <a:rPr lang="zh-CN" altLang="en-US" sz="2200" dirty="0"/>
              <a:t>，沿着断层线某处发生地震的概率只有</a:t>
            </a:r>
            <a:r>
              <a:rPr lang="en-US" altLang="zh-CN" sz="2200" dirty="0"/>
              <a:t>50%</a:t>
            </a:r>
            <a:r>
              <a:rPr lang="zh-CN" altLang="en-US" sz="2200" dirty="0"/>
              <a:t>，如果发生灾难时，大桥上只会有很少几辆卡车。</a:t>
            </a:r>
          </a:p>
          <a:p>
            <a:r>
              <a:rPr lang="zh-CN" altLang="en-US" sz="2200" dirty="0"/>
              <a:t>    </a:t>
            </a:r>
            <a:r>
              <a:rPr lang="zh-CN" altLang="en-US" sz="2200" dirty="0" smtClean="0"/>
              <a:t>   通过</a:t>
            </a:r>
            <a:r>
              <a:rPr lang="zh-CN" altLang="en-US" sz="2200" dirty="0"/>
              <a:t>分析情境的成本与收益，山姆有可能认为，用他们公司的螺栓建造大桥会比告知承包商螺栓在地震中有可能失效产生更多效用（工作机会、一体化、经济增长和公司增长）。因此，一个功利主义者很可能不会提醒大桥承包商螺栓的缺陷率。</a:t>
            </a:r>
          </a:p>
        </p:txBody>
      </p:sp>
      <p:sp>
        <p:nvSpPr>
          <p:cNvPr id="5" name="标题 1"/>
          <p:cNvSpPr txBox="1">
            <a:spLocks/>
          </p:cNvSpPr>
          <p:nvPr/>
        </p:nvSpPr>
        <p:spPr>
          <a:xfrm>
            <a:off x="990600" y="14659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用功利主义分析桥梁案例</a:t>
            </a:r>
            <a:endParaRPr lang="zh-CN" altLang="en-US" sz="2800" dirty="0"/>
          </a:p>
        </p:txBody>
      </p:sp>
    </p:spTree>
    <p:extLst>
      <p:ext uri="{BB962C8B-B14F-4D97-AF65-F5344CB8AC3E}">
        <p14:creationId xmlns:p14="http://schemas.microsoft.com/office/powerpoint/2010/main" val="4020817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2"/>
          <p:cNvSpPr txBox="1">
            <a:spLocks noChangeArrowheads="1"/>
          </p:cNvSpPr>
          <p:nvPr/>
        </p:nvSpPr>
        <p:spPr>
          <a:xfrm>
            <a:off x="2499858" y="1177375"/>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二、权利与义务 </a:t>
            </a:r>
          </a:p>
        </p:txBody>
      </p:sp>
      <p:sp>
        <p:nvSpPr>
          <p:cNvPr id="5" name="标题 1"/>
          <p:cNvSpPr txBox="1">
            <a:spLocks/>
          </p:cNvSpPr>
          <p:nvPr/>
        </p:nvSpPr>
        <p:spPr>
          <a:xfrm>
            <a:off x="990600" y="1759802"/>
            <a:ext cx="10515600" cy="687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a:t>案例：伯勒斯公司艾滋病药品</a:t>
            </a:r>
            <a:r>
              <a:rPr lang="zh-CN" altLang="en-US" sz="2800" dirty="0" smtClean="0"/>
              <a:t>定价（</a:t>
            </a:r>
            <a:r>
              <a:rPr lang="en-US" altLang="zh-CN" sz="2800" dirty="0" smtClean="0"/>
              <a:t>1）</a:t>
            </a:r>
            <a:endParaRPr lang="zh-CN" altLang="en-US" sz="2800" dirty="0"/>
          </a:p>
        </p:txBody>
      </p:sp>
      <p:sp>
        <p:nvSpPr>
          <p:cNvPr id="6" name="Rectangle 3"/>
          <p:cNvSpPr txBox="1">
            <a:spLocks noRot="1" noChangeArrowheads="1"/>
          </p:cNvSpPr>
          <p:nvPr/>
        </p:nvSpPr>
        <p:spPr>
          <a:xfrm>
            <a:off x="660520" y="2431925"/>
            <a:ext cx="10973462" cy="38369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200" dirty="0" smtClean="0"/>
              <a:t>伯勒斯公司具有研究疑难痛症的传统，它总是把普通的病留给其他公司。</a:t>
            </a:r>
            <a:r>
              <a:rPr lang="en-US" altLang="zh-CN" sz="2200" dirty="0" smtClean="0"/>
              <a:t>1984</a:t>
            </a:r>
            <a:r>
              <a:rPr lang="zh-CN" altLang="en-US" sz="2200" dirty="0" smtClean="0"/>
              <a:t>年，当其他研究者发现了引发艾滋病的不同寻常的病毒后，该公司全心投入，研究该病的治疗方法。</a:t>
            </a:r>
            <a:r>
              <a:rPr lang="en-US" altLang="zh-CN" sz="2200" dirty="0" smtClean="0"/>
              <a:t>1985</a:t>
            </a:r>
            <a:r>
              <a:rPr lang="zh-CN" altLang="en-US" sz="2200" dirty="0" smtClean="0"/>
              <a:t>年</a:t>
            </a:r>
            <a:r>
              <a:rPr lang="en-US" altLang="zh-CN" sz="2200" dirty="0" smtClean="0"/>
              <a:t>8</a:t>
            </a:r>
            <a:r>
              <a:rPr lang="zh-CN" altLang="en-US" sz="2200" dirty="0" smtClean="0"/>
              <a:t>月．研究人员报告说在</a:t>
            </a:r>
            <a:r>
              <a:rPr lang="zh-CN" altLang="en-US" sz="2200" dirty="0"/>
              <a:t>检测的约</a:t>
            </a:r>
            <a:r>
              <a:rPr lang="en-US" altLang="zh-CN" sz="2200" dirty="0"/>
              <a:t>50</a:t>
            </a:r>
            <a:r>
              <a:rPr lang="zh-CN" altLang="en-US" sz="2200" dirty="0"/>
              <a:t>种</a:t>
            </a:r>
            <a:r>
              <a:rPr lang="zh-CN" altLang="en-US" sz="2200" dirty="0" smtClean="0"/>
              <a:t>药品中，</a:t>
            </a:r>
            <a:r>
              <a:rPr lang="en-US" altLang="zh-CN" sz="2200" dirty="0" smtClean="0"/>
              <a:t>AZT</a:t>
            </a:r>
            <a:r>
              <a:rPr lang="zh-CN" altLang="en-US" sz="2200" dirty="0" smtClean="0"/>
              <a:t>是最有效的。</a:t>
            </a:r>
            <a:endParaRPr lang="en-US" altLang="zh-CN" sz="2200" dirty="0" smtClean="0"/>
          </a:p>
          <a:p>
            <a:pPr>
              <a:lnSpc>
                <a:spcPct val="100000"/>
              </a:lnSpc>
            </a:pPr>
            <a:r>
              <a:rPr lang="en-US" altLang="zh-CN" sz="2200" dirty="0" smtClean="0"/>
              <a:t>AZT</a:t>
            </a:r>
            <a:r>
              <a:rPr lang="zh-CN" altLang="en-US" sz="2200" dirty="0" smtClean="0"/>
              <a:t>刚开始用于人体的试验非常令人难忘：</a:t>
            </a:r>
            <a:r>
              <a:rPr lang="en-US" altLang="zh-CN" sz="2200" dirty="0" smtClean="0"/>
              <a:t>19</a:t>
            </a:r>
            <a:r>
              <a:rPr lang="zh-CN" altLang="en-US" sz="2200" dirty="0" smtClean="0"/>
              <a:t>个濒死的艾滋病患者中有</a:t>
            </a:r>
            <a:r>
              <a:rPr lang="en-US" altLang="zh-CN" sz="2200" dirty="0" smtClean="0"/>
              <a:t>15</a:t>
            </a:r>
            <a:r>
              <a:rPr lang="zh-CN" altLang="en-US" sz="2200" dirty="0" smtClean="0"/>
              <a:t>人病情有所好转，体重有所增加。下一步就是将药品扩展到数百人身上做试验。这时陷入了左右为难的严重处境。垂死的艾滋病患者吵嚷着要</a:t>
            </a:r>
            <a:r>
              <a:rPr lang="en-US" altLang="zh-CN" sz="2200" dirty="0" smtClean="0"/>
              <a:t>AZT</a:t>
            </a:r>
            <a:r>
              <a:rPr lang="zh-CN" altLang="en-US" sz="2200" dirty="0" smtClean="0"/>
              <a:t>。然而通常的药物研究过程要求一半的患者服用无效对照剂</a:t>
            </a:r>
            <a:r>
              <a:rPr lang="en-US" altLang="zh-CN" sz="2200" dirty="0" smtClean="0"/>
              <a:t>——</a:t>
            </a:r>
            <a:r>
              <a:rPr lang="zh-CN" altLang="en-US" sz="2200" dirty="0" smtClean="0"/>
              <a:t>也就是不起作用的药，即安慰剂。</a:t>
            </a:r>
            <a:endParaRPr lang="en-US" altLang="zh-CN" sz="2200" dirty="0" smtClean="0"/>
          </a:p>
          <a:p>
            <a:pPr>
              <a:lnSpc>
                <a:spcPct val="100000"/>
              </a:lnSpc>
            </a:pPr>
            <a:r>
              <a:rPr lang="zh-CN" altLang="en-US" sz="2200" dirty="0"/>
              <a:t>鉴于</a:t>
            </a:r>
            <a:r>
              <a:rPr lang="en-US" altLang="zh-CN" sz="2200" dirty="0"/>
              <a:t>AZT</a:t>
            </a:r>
            <a:r>
              <a:rPr lang="zh-CN" altLang="en-US" sz="2200" dirty="0"/>
              <a:t>开始表现出来的希望，为挽救生命，人们对伯勒斯公司施加压力，要求其放弃采用安慰剂的做法。尽管艾滋患者的积极活动者们指责该公司对人们的生命漠不关心，但</a:t>
            </a:r>
            <a:r>
              <a:rPr lang="en-US" altLang="zh-CN" sz="2200" dirty="0"/>
              <a:t>1986</a:t>
            </a:r>
            <a:r>
              <a:rPr lang="zh-CN" altLang="en-US" sz="2200" dirty="0"/>
              <a:t>年，伯勒斯公司仍强硬地坚持采用无效对照剂的试验</a:t>
            </a:r>
            <a:r>
              <a:rPr lang="zh-CN" altLang="en-US" sz="2200" dirty="0" smtClean="0"/>
              <a:t>。</a:t>
            </a:r>
            <a:r>
              <a:rPr lang="en-US" altLang="zh-CN" sz="2200" dirty="0"/>
              <a:t>AZT</a:t>
            </a:r>
            <a:r>
              <a:rPr lang="zh-CN" altLang="en-US" sz="2200" dirty="0"/>
              <a:t>的临床实验极为成功。</a:t>
            </a:r>
            <a:r>
              <a:rPr lang="en-US" altLang="zh-CN" sz="2200" dirty="0"/>
              <a:t>137</a:t>
            </a:r>
            <a:r>
              <a:rPr lang="zh-CN" altLang="en-US" sz="2200" dirty="0"/>
              <a:t>个服安慰剂的病人中</a:t>
            </a:r>
            <a:r>
              <a:rPr lang="en-US" altLang="zh-CN" sz="2200" dirty="0"/>
              <a:t>19</a:t>
            </a:r>
            <a:r>
              <a:rPr lang="zh-CN" altLang="en-US" sz="2200" dirty="0"/>
              <a:t>人死亡，而在服用</a:t>
            </a:r>
            <a:r>
              <a:rPr lang="en-US" altLang="zh-CN" sz="2200" dirty="0"/>
              <a:t>AZT</a:t>
            </a:r>
            <a:r>
              <a:rPr lang="zh-CN" altLang="en-US" sz="2200" dirty="0"/>
              <a:t>的病人中，只有一人死亡。</a:t>
            </a:r>
            <a:endParaRPr lang="zh-CN" altLang="en-US" sz="2200" dirty="0" smtClean="0"/>
          </a:p>
        </p:txBody>
      </p:sp>
    </p:spTree>
    <p:extLst>
      <p:ext uri="{BB962C8B-B14F-4D97-AF65-F5344CB8AC3E}">
        <p14:creationId xmlns:p14="http://schemas.microsoft.com/office/powerpoint/2010/main" val="243745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453215"/>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a:t>案例：伯勒斯公司艾滋病药品</a:t>
            </a:r>
            <a:r>
              <a:rPr lang="zh-CN" altLang="en-US" sz="2800" dirty="0" smtClean="0"/>
              <a:t>定价（</a:t>
            </a:r>
            <a:r>
              <a:rPr lang="en-US" altLang="zh-CN" sz="2800" dirty="0" smtClean="0"/>
              <a:t>2）</a:t>
            </a:r>
            <a:endParaRPr lang="zh-CN" altLang="en-US" sz="2800" dirty="0"/>
          </a:p>
        </p:txBody>
      </p:sp>
      <p:sp>
        <p:nvSpPr>
          <p:cNvPr id="6" name="Rectangle 3"/>
          <p:cNvSpPr txBox="1">
            <a:spLocks noRot="1" noChangeArrowheads="1"/>
          </p:cNvSpPr>
          <p:nvPr/>
        </p:nvSpPr>
        <p:spPr>
          <a:xfrm>
            <a:off x="590843" y="2238996"/>
            <a:ext cx="10915357" cy="38369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200" dirty="0" smtClean="0"/>
              <a:t>1987</a:t>
            </a:r>
            <a:r>
              <a:rPr lang="zh-CN" altLang="en-US" sz="2200" dirty="0"/>
              <a:t>年</a:t>
            </a:r>
            <a:r>
              <a:rPr lang="en-US" altLang="zh-CN" sz="2200" dirty="0"/>
              <a:t>3</a:t>
            </a:r>
            <a:r>
              <a:rPr lang="zh-CN" altLang="en-US" sz="2200" dirty="0"/>
              <a:t>月，</a:t>
            </a:r>
            <a:r>
              <a:rPr lang="en-US" altLang="zh-CN" sz="2200" dirty="0"/>
              <a:t>FDA(</a:t>
            </a:r>
            <a:r>
              <a:rPr lang="zh-CN" altLang="en-US" sz="2200" dirty="0"/>
              <a:t>食品和药物管理局</a:t>
            </a:r>
            <a:r>
              <a:rPr lang="en-US" altLang="zh-CN" sz="2200" dirty="0"/>
              <a:t>)</a:t>
            </a:r>
            <a:r>
              <a:rPr lang="zh-CN" altLang="en-US" sz="2200" dirty="0"/>
              <a:t>批准该药品销售给病情严重的病人，使</a:t>
            </a:r>
            <a:r>
              <a:rPr lang="en-US" altLang="zh-CN" sz="2200" dirty="0"/>
              <a:t>AZT</a:t>
            </a:r>
            <a:r>
              <a:rPr lang="zh-CN" altLang="en-US" sz="2200" dirty="0"/>
              <a:t>成为有史以来最昂贵的药物之一。现在销售可以开始了。但关链的决策是价格应为多少。</a:t>
            </a:r>
          </a:p>
          <a:p>
            <a:pPr>
              <a:lnSpc>
                <a:spcPct val="100000"/>
              </a:lnSpc>
            </a:pPr>
            <a:r>
              <a:rPr lang="zh-CN" altLang="en-US" sz="2200" dirty="0"/>
              <a:t>公司的定价使</a:t>
            </a:r>
            <a:r>
              <a:rPr lang="en-US" altLang="zh-CN" sz="2200" dirty="0"/>
              <a:t>AZT</a:t>
            </a:r>
            <a:r>
              <a:rPr lang="zh-CN" altLang="en-US" sz="2200" dirty="0"/>
              <a:t>的使用者每年花费</a:t>
            </a:r>
            <a:r>
              <a:rPr lang="en-US" altLang="zh-CN" sz="2200" dirty="0"/>
              <a:t>1</a:t>
            </a:r>
            <a:r>
              <a:rPr lang="zh-CN" altLang="en-US" sz="2200" dirty="0"/>
              <a:t>万美元。公众害怕致命的传染病，因此伯勒斯公司这种看似“救星”的药品的定价遭到了广泛的谴责。这又一次激起公众对制药业价格欺骗的蔑视和愤怒。</a:t>
            </a:r>
            <a:r>
              <a:rPr lang="en-US" altLang="zh-CN" sz="2200" dirty="0"/>
              <a:t>AZT</a:t>
            </a:r>
            <a:r>
              <a:rPr lang="zh-CN" altLang="en-US" sz="2200" dirty="0"/>
              <a:t>的高昂价格在伯勒斯公司高管者看来似乎完全合理。就如他们在国会听证会上解释的那样，他们的理由是这样的： </a:t>
            </a:r>
            <a:r>
              <a:rPr lang="en-US" altLang="zh-CN" sz="2200" dirty="0"/>
              <a:t>AZT</a:t>
            </a:r>
            <a:r>
              <a:rPr lang="zh-CN" altLang="en-US" sz="2200" dirty="0"/>
              <a:t>起初的市场很小</a:t>
            </a:r>
            <a:r>
              <a:rPr lang="en-US" altLang="zh-CN" sz="2200" dirty="0"/>
              <a:t>——</a:t>
            </a:r>
            <a:r>
              <a:rPr lang="zh-CN" altLang="en-US" sz="2200" dirty="0"/>
              <a:t>严重患者不到</a:t>
            </a:r>
            <a:r>
              <a:rPr lang="en-US" altLang="zh-CN" sz="2200" dirty="0"/>
              <a:t>5</a:t>
            </a:r>
            <a:r>
              <a:rPr lang="zh-CN" altLang="en-US" sz="2200" dirty="0"/>
              <a:t>万人。直至</a:t>
            </a:r>
            <a:r>
              <a:rPr lang="en-US" altLang="zh-CN" sz="2200" dirty="0"/>
              <a:t>1990</a:t>
            </a:r>
            <a:r>
              <a:rPr lang="zh-CN" altLang="en-US" sz="2200" dirty="0"/>
              <a:t>年</a:t>
            </a:r>
            <a:r>
              <a:rPr lang="en-US" altLang="zh-CN" sz="2200" dirty="0"/>
              <a:t>3</a:t>
            </a:r>
            <a:r>
              <a:rPr lang="zh-CN" altLang="en-US" sz="2200" dirty="0"/>
              <a:t>月</a:t>
            </a:r>
            <a:r>
              <a:rPr lang="en-US" altLang="zh-CN" sz="2200" dirty="0"/>
              <a:t>5</a:t>
            </a:r>
            <a:r>
              <a:rPr lang="zh-CN" altLang="en-US" sz="2200" dirty="0"/>
              <a:t>日，</a:t>
            </a:r>
            <a:r>
              <a:rPr lang="en-US" altLang="zh-CN" sz="2200" dirty="0"/>
              <a:t>FDA</a:t>
            </a:r>
            <a:r>
              <a:rPr lang="zh-CN" altLang="en-US" sz="2200" dirty="0"/>
              <a:t>才批准</a:t>
            </a:r>
            <a:r>
              <a:rPr lang="en-US" altLang="zh-CN" sz="2200" dirty="0"/>
              <a:t>AZT</a:t>
            </a:r>
            <a:r>
              <a:rPr lang="zh-CN" altLang="en-US" sz="2200" dirty="0"/>
              <a:t>可以用于未出现症状的病毒携带者。公司仍不清楚大规模生产该药品的成本，但它估计要花数千万美元来购买原料和成套设备。另外，公司完全相信</a:t>
            </a:r>
            <a:r>
              <a:rPr lang="en-US" altLang="zh-CN" sz="2200" dirty="0"/>
              <a:t>AZT</a:t>
            </a:r>
            <a:r>
              <a:rPr lang="zh-CN" altLang="en-US" sz="2200" dirty="0"/>
              <a:t>对市场的占有是短期的。因为其他制药，公司已经在试制自己的治疗艾滋的药品。由于</a:t>
            </a:r>
            <a:r>
              <a:rPr lang="en-US" altLang="zh-CN" sz="2200" dirty="0"/>
              <a:t>AZT</a:t>
            </a:r>
            <a:r>
              <a:rPr lang="zh-CN" altLang="en-US" sz="2200" dirty="0"/>
              <a:t>有严重的副作用，而且并不能真正治愈艾滋病，当然经不起竞争。</a:t>
            </a:r>
          </a:p>
        </p:txBody>
      </p:sp>
    </p:spTree>
    <p:extLst>
      <p:ext uri="{BB962C8B-B14F-4D97-AF65-F5344CB8AC3E}">
        <p14:creationId xmlns:p14="http://schemas.microsoft.com/office/powerpoint/2010/main" val="1690247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312538"/>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a:t>案例：伯勒斯公司艾滋病药品</a:t>
            </a:r>
            <a:r>
              <a:rPr lang="zh-CN" altLang="en-US" sz="2800" dirty="0" smtClean="0"/>
              <a:t>定价（</a:t>
            </a:r>
            <a:r>
              <a:rPr lang="en-US" altLang="zh-CN" sz="2800" dirty="0" smtClean="0"/>
              <a:t>3）</a:t>
            </a:r>
            <a:endParaRPr lang="zh-CN" altLang="en-US" sz="2800" dirty="0"/>
          </a:p>
        </p:txBody>
      </p:sp>
      <p:sp>
        <p:nvSpPr>
          <p:cNvPr id="7" name="内容占位符 2"/>
          <p:cNvSpPr txBox="1">
            <a:spLocks/>
          </p:cNvSpPr>
          <p:nvPr/>
        </p:nvSpPr>
        <p:spPr>
          <a:xfrm>
            <a:off x="348590" y="2125338"/>
            <a:ext cx="11157610" cy="4248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200" dirty="0" smtClean="0"/>
              <a:t>伯勒斯公司的定价决策不但是为了尽可能快、尽可能多地补偿其研究开发</a:t>
            </a:r>
            <a:r>
              <a:rPr lang="en-US" altLang="zh-CN" sz="2200" dirty="0" smtClean="0"/>
              <a:t>AZT</a:t>
            </a:r>
            <a:r>
              <a:rPr lang="zh-CN" altLang="en-US" sz="2200" dirty="0" smtClean="0"/>
              <a:t>和其他不成功药品的费用，而且是为了支持将来的研究开发计划。在</a:t>
            </a:r>
            <a:r>
              <a:rPr lang="en-US" altLang="zh-CN" sz="2200" dirty="0" smtClean="0"/>
              <a:t>AZT</a:t>
            </a:r>
            <a:r>
              <a:rPr lang="zh-CN" altLang="en-US" sz="2200" dirty="0" smtClean="0"/>
              <a:t>投入市场前的五年中，伯勒斯已经在其研究方面花了</a:t>
            </a:r>
            <a:r>
              <a:rPr lang="en-US" altLang="zh-CN" sz="2200" dirty="0" smtClean="0"/>
              <a:t>7. 26</a:t>
            </a:r>
            <a:r>
              <a:rPr lang="zh-CN" altLang="en-US" sz="2200" dirty="0" smtClean="0"/>
              <a:t>亿美元，然而却一无所获。这种解释难以平息人们对公司的批评。然而，公司领导们却拒绝公开公司的账目，解释其生产成本。</a:t>
            </a:r>
            <a:endParaRPr lang="en-US" altLang="zh-CN" sz="2200" dirty="0" smtClean="0"/>
          </a:p>
          <a:p>
            <a:pPr>
              <a:lnSpc>
                <a:spcPct val="100000"/>
              </a:lnSpc>
            </a:pPr>
            <a:r>
              <a:rPr lang="en-US" altLang="zh-CN" sz="2200" dirty="0" smtClean="0"/>
              <a:t>1987</a:t>
            </a:r>
            <a:r>
              <a:rPr lang="zh-CN" altLang="en-US" sz="2200" dirty="0" smtClean="0"/>
              <a:t>年</a:t>
            </a:r>
            <a:r>
              <a:rPr lang="en-US" altLang="zh-CN" sz="2200" dirty="0" smtClean="0"/>
              <a:t>1 2</a:t>
            </a:r>
            <a:r>
              <a:rPr lang="zh-CN" altLang="en-US" sz="2200" dirty="0" smtClean="0"/>
              <a:t>月，国会听证会召开</a:t>
            </a:r>
            <a:r>
              <a:rPr lang="en-US" altLang="zh-CN" sz="2200" dirty="0" smtClean="0"/>
              <a:t>9</a:t>
            </a:r>
            <a:r>
              <a:rPr lang="zh-CN" altLang="en-US" sz="2200" dirty="0" smtClean="0"/>
              <a:t>个月后，伯勒斯公司将</a:t>
            </a:r>
            <a:r>
              <a:rPr lang="en-US" altLang="zh-CN" sz="2200" dirty="0" smtClean="0"/>
              <a:t>AZT</a:t>
            </a:r>
            <a:r>
              <a:rPr lang="zh-CN" altLang="en-US" sz="2200" dirty="0" smtClean="0"/>
              <a:t>的价格下调</a:t>
            </a:r>
            <a:r>
              <a:rPr lang="en-US" altLang="zh-CN" sz="2200" dirty="0" smtClean="0"/>
              <a:t>20</a:t>
            </a:r>
            <a:r>
              <a:rPr lang="zh-CN" altLang="en-US" sz="2200" dirty="0" smtClean="0"/>
              <a:t>％，并解释说生产成本下降了，但还是难以平息公众对它的批评。伯</a:t>
            </a:r>
            <a:r>
              <a:rPr lang="zh-CN" altLang="en-US" sz="2200" dirty="0"/>
              <a:t>勒斯的行为还给自己树立了其他敌人。伯勒斯公司对与公司一起合作的政府及大学中的研究者给予的荣誉太少，其中一些人成为公司的强烈批评者。</a:t>
            </a:r>
          </a:p>
          <a:p>
            <a:pPr>
              <a:lnSpc>
                <a:spcPct val="100000"/>
              </a:lnSpc>
            </a:pPr>
            <a:r>
              <a:rPr lang="en-US" altLang="zh-CN" sz="2200" dirty="0"/>
              <a:t>1989</a:t>
            </a:r>
            <a:r>
              <a:rPr lang="zh-CN" altLang="en-US" sz="2200" dirty="0"/>
              <a:t>年</a:t>
            </a:r>
            <a:r>
              <a:rPr lang="en-US" altLang="zh-CN" sz="2200" dirty="0"/>
              <a:t>9</a:t>
            </a:r>
            <a:r>
              <a:rPr lang="zh-CN" altLang="en-US" sz="2200" dirty="0"/>
              <a:t>月，伯勒斯又一次将</a:t>
            </a:r>
            <a:r>
              <a:rPr lang="en-US" altLang="zh-CN" sz="2200" dirty="0"/>
              <a:t>AZT</a:t>
            </a:r>
            <a:r>
              <a:rPr lang="zh-CN" altLang="en-US" sz="2200" dirty="0"/>
              <a:t>的价格下调</a:t>
            </a:r>
            <a:r>
              <a:rPr lang="en-US" altLang="zh-CN" sz="2200" dirty="0"/>
              <a:t>20</a:t>
            </a:r>
            <a:r>
              <a:rPr lang="zh-CN" altLang="en-US" sz="2200" dirty="0"/>
              <a:t>％，但研究者已经发现这种药品如果剂量减少一半，药效却可保持不变。到</a:t>
            </a:r>
            <a:r>
              <a:rPr lang="en-US" altLang="zh-CN" sz="2200" dirty="0"/>
              <a:t>1992</a:t>
            </a:r>
            <a:r>
              <a:rPr lang="zh-CN" altLang="en-US" sz="2200" dirty="0"/>
              <a:t>年，用这种药治疗艾滋病的费用降至每年</a:t>
            </a:r>
            <a:r>
              <a:rPr lang="en-US" altLang="zh-CN" sz="2200" dirty="0"/>
              <a:t>3000</a:t>
            </a:r>
            <a:r>
              <a:rPr lang="zh-CN" altLang="en-US" sz="2200" dirty="0"/>
              <a:t>美元</a:t>
            </a:r>
            <a:r>
              <a:rPr lang="zh-CN" altLang="en-US" sz="2200" dirty="0" smtClean="0"/>
              <a:t>。尽管</a:t>
            </a:r>
            <a:r>
              <a:rPr lang="zh-CN" altLang="en-US" sz="2200" dirty="0"/>
              <a:t>收入和利润有所增加，但伯勒斯公司低于</a:t>
            </a:r>
            <a:r>
              <a:rPr lang="en-US" altLang="zh-CN" sz="2200" dirty="0"/>
              <a:t>24</a:t>
            </a:r>
            <a:r>
              <a:rPr lang="zh-CN" altLang="en-US" sz="2200" dirty="0"/>
              <a:t>％的利润回报率在药品公司中居于末流，远在利润回报率为</a:t>
            </a:r>
            <a:r>
              <a:rPr lang="en-US" altLang="zh-CN" sz="2200" dirty="0"/>
              <a:t>40</a:t>
            </a:r>
            <a:r>
              <a:rPr lang="zh-CN" altLang="en-US" sz="2200" dirty="0"/>
              <a:t>％的默克</a:t>
            </a:r>
            <a:r>
              <a:rPr lang="en-US" altLang="zh-CN" sz="2200" dirty="0"/>
              <a:t>(Merck)</a:t>
            </a:r>
            <a:r>
              <a:rPr lang="zh-CN" altLang="en-US" sz="2200" dirty="0"/>
              <a:t>公司和</a:t>
            </a:r>
            <a:r>
              <a:rPr lang="en-US" altLang="zh-CN" sz="2200" dirty="0"/>
              <a:t>60</a:t>
            </a:r>
            <a:r>
              <a:rPr lang="zh-CN" altLang="en-US" sz="2200" dirty="0"/>
              <a:t>％的美国家庭用品公司之后</a:t>
            </a:r>
            <a:r>
              <a:rPr lang="zh-CN" altLang="en-US" sz="2200" dirty="0" smtClean="0"/>
              <a:t>。</a:t>
            </a:r>
          </a:p>
        </p:txBody>
      </p:sp>
    </p:spTree>
    <p:extLst>
      <p:ext uri="{BB962C8B-B14F-4D97-AF65-F5344CB8AC3E}">
        <p14:creationId xmlns:p14="http://schemas.microsoft.com/office/powerpoint/2010/main" val="192626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sz="3600" dirty="0" smtClean="0"/>
              <a:t>1、</a:t>
            </a:r>
            <a:r>
              <a:rPr lang="zh-CN" altLang="en-US" sz="3600" dirty="0" smtClean="0"/>
              <a:t>矿井安全事故</a:t>
            </a:r>
            <a:endParaRPr lang="en-US" altLang="zh-CN" sz="3600" dirty="0" smtClean="0"/>
          </a:p>
          <a:p>
            <a:pPr>
              <a:lnSpc>
                <a:spcPct val="80000"/>
              </a:lnSpc>
            </a:pPr>
            <a:endParaRPr lang="en-US" altLang="zh-CN" sz="4800" dirty="0" smtClean="0"/>
          </a:p>
          <a:p>
            <a:pPr>
              <a:lnSpc>
                <a:spcPct val="80000"/>
              </a:lnSpc>
            </a:pPr>
            <a:r>
              <a:rPr lang="zh-CN" altLang="en-US" sz="3200" dirty="0" smtClean="0"/>
              <a:t>以下主体分别承担什么样的道德责任？</a:t>
            </a:r>
            <a:endParaRPr lang="en-US" altLang="zh-CN" sz="3200" dirty="0" smtClean="0"/>
          </a:p>
          <a:p>
            <a:pPr>
              <a:lnSpc>
                <a:spcPct val="80000"/>
              </a:lnSpc>
            </a:pPr>
            <a:r>
              <a:rPr lang="en-US" altLang="zh-CN" sz="3200" dirty="0" smtClean="0"/>
              <a:t>（1）</a:t>
            </a:r>
            <a:r>
              <a:rPr lang="zh-CN" altLang="en-US" sz="3200" dirty="0" smtClean="0"/>
              <a:t>安全主管；</a:t>
            </a:r>
            <a:endParaRPr lang="zh-CN" altLang="en-US" sz="3200" dirty="0"/>
          </a:p>
          <a:p>
            <a:pPr>
              <a:lnSpc>
                <a:spcPct val="80000"/>
              </a:lnSpc>
            </a:pPr>
            <a:r>
              <a:rPr lang="en-US" altLang="zh-CN" sz="3200" dirty="0" smtClean="0"/>
              <a:t>（2）</a:t>
            </a:r>
            <a:r>
              <a:rPr lang="zh-CN" altLang="en-US" sz="3200" dirty="0" smtClean="0"/>
              <a:t>矿井经理；</a:t>
            </a:r>
            <a:endParaRPr lang="zh-CN" altLang="en-US" sz="3200" dirty="0"/>
          </a:p>
          <a:p>
            <a:pPr>
              <a:lnSpc>
                <a:spcPct val="80000"/>
              </a:lnSpc>
            </a:pPr>
            <a:r>
              <a:rPr lang="en-US" altLang="zh-CN" sz="3200" dirty="0" smtClean="0"/>
              <a:t>（3）</a:t>
            </a:r>
            <a:r>
              <a:rPr lang="zh-CN" altLang="en-US" sz="3200" dirty="0" smtClean="0"/>
              <a:t>公司；</a:t>
            </a:r>
            <a:endParaRPr lang="zh-CN" altLang="en-US" sz="3200" dirty="0"/>
          </a:p>
          <a:p>
            <a:pPr>
              <a:lnSpc>
                <a:spcPct val="80000"/>
              </a:lnSpc>
            </a:pPr>
            <a:r>
              <a:rPr lang="en-US" altLang="zh-CN" sz="3200" dirty="0" smtClean="0"/>
              <a:t>（4）</a:t>
            </a:r>
            <a:r>
              <a:rPr lang="zh-CN" altLang="en-US" sz="3200" dirty="0" smtClean="0"/>
              <a:t>矿工。</a:t>
            </a:r>
            <a:endParaRPr lang="zh-CN" altLang="en-US" sz="3200" dirty="0"/>
          </a:p>
        </p:txBody>
      </p:sp>
      <p:sp>
        <p:nvSpPr>
          <p:cNvPr id="4" name="Rectangle 2"/>
          <p:cNvSpPr>
            <a:spLocks noGrp="1" noChangeArrowheads="1"/>
          </p:cNvSpPr>
          <p:nvPr>
            <p:ph type="title"/>
          </p:nvPr>
        </p:nvSpPr>
        <p:spPr>
          <a:xfrm>
            <a:off x="1200151" y="620713"/>
            <a:ext cx="9385300" cy="754062"/>
          </a:xfrm>
        </p:spPr>
        <p:txBody>
          <a:bodyPr/>
          <a:lstStyle/>
          <a:p>
            <a:pPr algn="ctr"/>
            <a:r>
              <a:rPr lang="zh-CN" altLang="en-US" sz="4000" smtClean="0"/>
              <a:t>案例分析</a:t>
            </a:r>
          </a:p>
        </p:txBody>
      </p:sp>
    </p:spTree>
    <p:extLst>
      <p:ext uri="{BB962C8B-B14F-4D97-AF65-F5344CB8AC3E}">
        <p14:creationId xmlns:p14="http://schemas.microsoft.com/office/powerpoint/2010/main" val="3285602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450166" y="2122435"/>
            <a:ext cx="11197883" cy="467226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en-US" altLang="zh-CN" i="1" dirty="0" smtClean="0"/>
              <a:t>         </a:t>
            </a:r>
            <a:r>
              <a:rPr lang="zh-CN" altLang="en-US" dirty="0" smtClean="0"/>
              <a:t>权利是指个人对某事物拥有的资格。当个人有资格以某种方式行动或者有资格让别人以某种方式行动时，这个人就拥有权利。</a:t>
            </a:r>
            <a:endParaRPr lang="en-US" altLang="zh-CN" dirty="0" smtClean="0"/>
          </a:p>
          <a:p>
            <a:pPr>
              <a:lnSpc>
                <a:spcPct val="120000"/>
              </a:lnSpc>
              <a:buFont typeface="Wingdings" pitchFamily="2" charset="2"/>
              <a:buNone/>
            </a:pPr>
            <a:r>
              <a:rPr lang="en-US" altLang="zh-CN" dirty="0"/>
              <a:t> </a:t>
            </a:r>
            <a:r>
              <a:rPr lang="en-US" altLang="zh-CN" dirty="0" smtClean="0"/>
              <a:t>        </a:t>
            </a:r>
            <a:r>
              <a:rPr lang="zh-CN" altLang="en-US" dirty="0" smtClean="0"/>
              <a:t>资格可能来自法律制度（法律权利），也可以来自独立于任何特定法律制度的道德标准系统（道德权利或人类权利），其基础是所有人都被允许或授权做某事，或有资格让别人为自己做某事的道德规范和原则。</a:t>
            </a:r>
            <a:endParaRPr lang="en-US" altLang="zh-CN" dirty="0" smtClean="0"/>
          </a:p>
          <a:p>
            <a:pPr>
              <a:lnSpc>
                <a:spcPct val="120000"/>
              </a:lnSpc>
              <a:buFont typeface="Wingdings" pitchFamily="2" charset="2"/>
              <a:buNone/>
            </a:pPr>
            <a:r>
              <a:rPr lang="en-US" altLang="zh-CN" sz="2600" dirty="0"/>
              <a:t> </a:t>
            </a:r>
            <a:r>
              <a:rPr lang="en-US" altLang="zh-CN" sz="2600" dirty="0" smtClean="0"/>
              <a:t>          </a:t>
            </a:r>
            <a:r>
              <a:rPr lang="zh-CN" altLang="en-US" sz="2900" dirty="0" smtClean="0"/>
              <a:t>权利是有力的手段，主要目的是让个人自由选择追求特定的利益或活动，或者保护个人的选择自由。</a:t>
            </a:r>
            <a:endParaRPr lang="en-US" altLang="zh-CN" sz="2900" dirty="0" smtClean="0"/>
          </a:p>
          <a:p>
            <a:pPr>
              <a:lnSpc>
                <a:spcPct val="120000"/>
              </a:lnSpc>
              <a:buFont typeface="Wingdings" pitchFamily="2" charset="2"/>
              <a:buNone/>
            </a:pPr>
            <a:r>
              <a:rPr lang="zh-CN" altLang="en-US" sz="2900" dirty="0" smtClean="0"/>
              <a:t>            第一，有时仅用权利表示不禁止对某种利益或活动的追求；</a:t>
            </a:r>
            <a:endParaRPr lang="en-US" altLang="zh-CN" sz="2900" dirty="0" smtClean="0"/>
          </a:p>
          <a:p>
            <a:pPr>
              <a:lnSpc>
                <a:spcPct val="120000"/>
              </a:lnSpc>
              <a:buFont typeface="Wingdings" pitchFamily="2" charset="2"/>
              <a:buNone/>
            </a:pPr>
            <a:r>
              <a:rPr lang="en-US" altLang="zh-CN" sz="2900" dirty="0"/>
              <a:t> </a:t>
            </a:r>
            <a:r>
              <a:rPr lang="en-US" altLang="zh-CN" sz="2900" dirty="0" smtClean="0"/>
              <a:t>           </a:t>
            </a:r>
            <a:r>
              <a:rPr lang="zh-CN" altLang="en-US" sz="2900" dirty="0" smtClean="0"/>
              <a:t>第二，有时用权利表示人们得到批准或授权去做某事；</a:t>
            </a:r>
            <a:endParaRPr lang="en-US" altLang="zh-CN" sz="2900" dirty="0" smtClean="0"/>
          </a:p>
          <a:p>
            <a:pPr>
              <a:lnSpc>
                <a:spcPct val="120000"/>
              </a:lnSpc>
              <a:buFont typeface="Wingdings" pitchFamily="2" charset="2"/>
              <a:buNone/>
            </a:pPr>
            <a:r>
              <a:rPr lang="en-US" altLang="zh-CN" sz="2900" dirty="0"/>
              <a:t> </a:t>
            </a:r>
            <a:r>
              <a:rPr lang="en-US" altLang="zh-CN" sz="2900" dirty="0" smtClean="0"/>
              <a:t>           </a:t>
            </a:r>
            <a:r>
              <a:rPr lang="zh-CN" altLang="en-US" sz="2900" dirty="0" smtClean="0"/>
              <a:t>第三，有时用来表示对别人的禁止或要求，以此让个人追求某些利益或活动。</a:t>
            </a:r>
            <a:endParaRPr lang="en-US" altLang="zh-CN" sz="2900" dirty="0" smtClean="0"/>
          </a:p>
          <a:p>
            <a:pPr>
              <a:lnSpc>
                <a:spcPct val="120000"/>
              </a:lnSpc>
              <a:buFont typeface="Wingdings" pitchFamily="2" charset="2"/>
              <a:buNone/>
            </a:pPr>
            <a:r>
              <a:rPr lang="zh-CN" altLang="en-US" sz="2900" dirty="0" smtClean="0"/>
              <a:t>     注意：权利与效用的差异。</a:t>
            </a:r>
            <a:endParaRPr lang="zh-CN" altLang="en-US" sz="2600" dirty="0" smtClean="0"/>
          </a:p>
        </p:txBody>
      </p:sp>
      <p:sp>
        <p:nvSpPr>
          <p:cNvPr id="5" name="标题 1"/>
          <p:cNvSpPr txBox="1">
            <a:spLocks/>
          </p:cNvSpPr>
          <p:nvPr/>
        </p:nvSpPr>
        <p:spPr>
          <a:xfrm>
            <a:off x="984458" y="1309635"/>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权利的概念</a:t>
            </a:r>
            <a:endParaRPr lang="zh-CN" altLang="en-US" sz="2800" dirty="0"/>
          </a:p>
        </p:txBody>
      </p:sp>
    </p:spTree>
    <p:extLst>
      <p:ext uri="{BB962C8B-B14F-4D97-AF65-F5344CB8AC3E}">
        <p14:creationId xmlns:p14="http://schemas.microsoft.com/office/powerpoint/2010/main" val="583098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624112" y="1886857"/>
            <a:ext cx="10697029" cy="46300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itchFamily="2" charset="2"/>
              <a:buNone/>
            </a:pPr>
            <a:r>
              <a:rPr lang="en-US" altLang="zh-CN" i="1" dirty="0" smtClean="0"/>
              <a:t>         </a:t>
            </a:r>
            <a:r>
              <a:rPr lang="zh-CN" altLang="en-US" i="1" dirty="0" smtClean="0"/>
              <a:t>最重要的权利：</a:t>
            </a:r>
            <a:r>
              <a:rPr lang="zh-CN" altLang="en-US" dirty="0" smtClean="0"/>
              <a:t>权利是要求别人不得干涉个人追求某些利益或活动的权利，即具有授权和保护两个功能。</a:t>
            </a:r>
            <a:endParaRPr lang="en-US" altLang="zh-CN" dirty="0" smtClean="0"/>
          </a:p>
          <a:p>
            <a:pPr>
              <a:lnSpc>
                <a:spcPct val="130000"/>
              </a:lnSpc>
              <a:buFont typeface="Wingdings" pitchFamily="2" charset="2"/>
              <a:buNone/>
            </a:pPr>
            <a:r>
              <a:rPr lang="en-US" altLang="zh-CN" dirty="0"/>
              <a:t> </a:t>
            </a:r>
            <a:r>
              <a:rPr lang="en-US" altLang="zh-CN" dirty="0" smtClean="0"/>
              <a:t>        </a:t>
            </a:r>
            <a:r>
              <a:rPr lang="zh-CN" altLang="en-US" dirty="0" smtClean="0"/>
              <a:t>第一，道德权利和义务是紧密相连的。拥有道德权利必定表明其他人要对权利持有者承担某些义务，义务通常是道德的另一面。道德权利将相关义务施加在别人身上，要么是不干涉的义务，要么是积极执行的义务。</a:t>
            </a:r>
            <a:endParaRPr lang="en-US" altLang="zh-CN" dirty="0" smtClean="0"/>
          </a:p>
          <a:p>
            <a:pPr>
              <a:lnSpc>
                <a:spcPct val="130000"/>
              </a:lnSpc>
              <a:buFont typeface="Wingdings" pitchFamily="2" charset="2"/>
              <a:buNone/>
            </a:pPr>
            <a:r>
              <a:rPr lang="en-US" altLang="zh-CN" dirty="0"/>
              <a:t> </a:t>
            </a:r>
            <a:r>
              <a:rPr lang="en-US" altLang="zh-CN" dirty="0" smtClean="0"/>
              <a:t>        </a:t>
            </a:r>
            <a:r>
              <a:rPr lang="zh-CN" altLang="en-US" dirty="0" smtClean="0"/>
              <a:t>第二，道德权利为个人自由追求利益提供了自主权和平等权。权利明确了人们按照自己的选择（或必须在他人帮助下）自由追求或不去追求的活动或利益。</a:t>
            </a:r>
            <a:endParaRPr lang="en-US" altLang="zh-CN" sz="2600" dirty="0" smtClean="0"/>
          </a:p>
          <a:p>
            <a:pPr>
              <a:lnSpc>
                <a:spcPct val="130000"/>
              </a:lnSpc>
              <a:buFont typeface="Wingdings" pitchFamily="2" charset="2"/>
              <a:buNone/>
            </a:pPr>
            <a:r>
              <a:rPr lang="en-US" altLang="zh-CN" sz="2600" dirty="0" smtClean="0"/>
              <a:t>          </a:t>
            </a:r>
            <a:r>
              <a:rPr lang="zh-CN" altLang="en-US" sz="2600" dirty="0" smtClean="0"/>
              <a:t>第三，道德权利为合理化某人的行为，以及恳求他人的保护或帮助提供了基础。注意：权利与效用的差异。</a:t>
            </a:r>
            <a:endParaRPr lang="en-US" altLang="zh-CN" sz="2600" dirty="0"/>
          </a:p>
          <a:p>
            <a:pPr>
              <a:lnSpc>
                <a:spcPct val="130000"/>
              </a:lnSpc>
              <a:buFont typeface="Wingdings" pitchFamily="2" charset="2"/>
              <a:buNone/>
            </a:pPr>
            <a:endParaRPr lang="en-US" altLang="zh-CN" sz="2400" dirty="0"/>
          </a:p>
          <a:p>
            <a:pPr>
              <a:lnSpc>
                <a:spcPct val="130000"/>
              </a:lnSpc>
              <a:buFont typeface="Wingdings" pitchFamily="2" charset="2"/>
              <a:buNone/>
            </a:pPr>
            <a:endParaRPr lang="zh-CN" altLang="en-US" sz="2400" dirty="0" smtClean="0"/>
          </a:p>
        </p:txBody>
      </p:sp>
    </p:spTree>
    <p:extLst>
      <p:ext uri="{BB962C8B-B14F-4D97-AF65-F5344CB8AC3E}">
        <p14:creationId xmlns:p14="http://schemas.microsoft.com/office/powerpoint/2010/main" val="3657260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624112" y="1886857"/>
            <a:ext cx="10697029" cy="44123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itchFamily="2" charset="2"/>
              <a:buNone/>
            </a:pPr>
            <a:r>
              <a:rPr lang="zh-CN" altLang="en-US" i="1" dirty="0" smtClean="0"/>
              <a:t>          道德权利与效用标准的不同：</a:t>
            </a:r>
            <a:endParaRPr lang="en-US" altLang="zh-CN" dirty="0" smtClean="0"/>
          </a:p>
          <a:p>
            <a:pPr>
              <a:lnSpc>
                <a:spcPct val="130000"/>
              </a:lnSpc>
              <a:buFont typeface="Wingdings" pitchFamily="2" charset="2"/>
              <a:buNone/>
            </a:pPr>
            <a:r>
              <a:rPr lang="en-US" altLang="zh-CN" sz="2600" dirty="0"/>
              <a:t> </a:t>
            </a:r>
            <a:r>
              <a:rPr lang="en-US" altLang="zh-CN" sz="2600" dirty="0" smtClean="0"/>
              <a:t>        </a:t>
            </a:r>
            <a:r>
              <a:rPr lang="zh-CN" altLang="en-US" sz="2600" dirty="0" smtClean="0"/>
              <a:t>第一，道德权利从个人角度表达了道德要求，而效用主义仅从社会整体角度表达了道德要求。道德权利表示个人应该从别人那里得到什么，促进个人的福利，保护个人选择不收社会侵犯。效用标准则促进社会的总效用，对于个人福利漠不关心，除非个人福利影响到社会总体效用。</a:t>
            </a:r>
            <a:endParaRPr lang="en-US" altLang="zh-CN" sz="2600" dirty="0" smtClean="0"/>
          </a:p>
          <a:p>
            <a:pPr>
              <a:lnSpc>
                <a:spcPct val="130000"/>
              </a:lnSpc>
              <a:buFont typeface="Wingdings" pitchFamily="2" charset="2"/>
              <a:buNone/>
            </a:pPr>
            <a:r>
              <a:rPr lang="en-US" altLang="zh-CN" sz="2600" dirty="0"/>
              <a:t> </a:t>
            </a:r>
            <a:r>
              <a:rPr lang="en-US" altLang="zh-CN" sz="2600" dirty="0" smtClean="0"/>
              <a:t>        </a:t>
            </a:r>
            <a:r>
              <a:rPr lang="zh-CN" altLang="en-US" sz="2600" dirty="0" smtClean="0"/>
              <a:t>第二，道德权利限制了社会效用方法和数字方法的正确性，即如果个人有权利做某事，那么任何人的干预都是错误的，即使很多人会从这样的干涉中获益。</a:t>
            </a:r>
            <a:endParaRPr lang="en-US" altLang="zh-CN" sz="2200" dirty="0"/>
          </a:p>
          <a:p>
            <a:pPr>
              <a:lnSpc>
                <a:spcPct val="130000"/>
              </a:lnSpc>
              <a:buFont typeface="Wingdings" pitchFamily="2" charset="2"/>
              <a:buNone/>
            </a:pPr>
            <a:endParaRPr lang="zh-CN" altLang="en-US" sz="2400" dirty="0" smtClean="0"/>
          </a:p>
        </p:txBody>
      </p:sp>
    </p:spTree>
    <p:extLst>
      <p:ext uri="{BB962C8B-B14F-4D97-AF65-F5344CB8AC3E}">
        <p14:creationId xmlns:p14="http://schemas.microsoft.com/office/powerpoint/2010/main" val="964010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624112" y="1451429"/>
            <a:ext cx="10697029" cy="51961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i="1" dirty="0" smtClean="0"/>
              <a:t>          几组权利的概念：</a:t>
            </a:r>
            <a:endParaRPr lang="en-US" altLang="zh-CN" dirty="0" smtClean="0"/>
          </a:p>
          <a:p>
            <a:pPr>
              <a:lnSpc>
                <a:spcPct val="120000"/>
              </a:lnSpc>
              <a:buFont typeface="Wingdings" pitchFamily="2" charset="2"/>
              <a:buNone/>
            </a:pPr>
            <a:r>
              <a:rPr lang="en-US" altLang="zh-CN" sz="2600" dirty="0"/>
              <a:t> </a:t>
            </a:r>
            <a:r>
              <a:rPr lang="en-US" altLang="zh-CN" sz="2600" dirty="0" smtClean="0"/>
              <a:t>        </a:t>
            </a:r>
            <a:r>
              <a:rPr lang="zh-CN" altLang="en-US" sz="2600" dirty="0" smtClean="0"/>
              <a:t>消极权利与积极权利：消极权利是指他人有义务不干涉个人有权利进行的某些活动。如隐私权等。积极权利是指社会整体有积极义务向权利拥有者提供任何帮助，让他们追求权利保证的利益。如工作权利、受教育权利等。</a:t>
            </a:r>
            <a:endParaRPr lang="en-US" altLang="zh-CN" sz="2600" dirty="0" smtClean="0"/>
          </a:p>
          <a:p>
            <a:pPr>
              <a:lnSpc>
                <a:spcPct val="120000"/>
              </a:lnSpc>
              <a:buFont typeface="Wingdings" pitchFamily="2" charset="2"/>
              <a:buNone/>
            </a:pPr>
            <a:r>
              <a:rPr lang="en-US" altLang="zh-CN" sz="2600" dirty="0"/>
              <a:t> </a:t>
            </a:r>
            <a:r>
              <a:rPr lang="en-US" altLang="zh-CN" sz="2600" dirty="0" smtClean="0"/>
              <a:t>        </a:t>
            </a:r>
            <a:r>
              <a:rPr lang="zh-CN" altLang="en-US" sz="2600" dirty="0" smtClean="0"/>
              <a:t>契约权利与义务：是由个人与他人签订协议时产生的有限权利和相对义务。第一，契约权利与义务依附于特定的个人，相关义务也只施加于特定的个人。第二，契约权利来自特定个人之间的特定交易。第三，契约权利与义务依赖于产生权利与义务的规范交易系统，且为公众所接受。</a:t>
            </a:r>
            <a:endParaRPr lang="en-US" altLang="zh-CN" sz="2600" dirty="0" smtClean="0"/>
          </a:p>
          <a:p>
            <a:pPr>
              <a:lnSpc>
                <a:spcPct val="120000"/>
              </a:lnSpc>
              <a:buFont typeface="Wingdings" pitchFamily="2" charset="2"/>
              <a:buNone/>
            </a:pPr>
            <a:r>
              <a:rPr lang="zh-CN" altLang="en-US" sz="2600" dirty="0" smtClean="0"/>
              <a:t>          契约所包含的道德约束：（</a:t>
            </a:r>
            <a:r>
              <a:rPr lang="en-US" altLang="zh-CN" sz="2400" dirty="0" smtClean="0"/>
              <a:t>1）</a:t>
            </a:r>
            <a:r>
              <a:rPr lang="zh-CN" altLang="en-US" sz="2400" dirty="0" smtClean="0"/>
              <a:t>契约</a:t>
            </a:r>
            <a:r>
              <a:rPr lang="zh-CN" altLang="en-US" sz="2400" dirty="0"/>
              <a:t>双方必须充分理解所签契约的性质</a:t>
            </a:r>
            <a:r>
              <a:rPr lang="zh-CN" altLang="en-US" sz="2400" dirty="0" smtClean="0"/>
              <a:t>；（</a:t>
            </a:r>
            <a:r>
              <a:rPr lang="en-US" altLang="zh-CN" sz="2400" dirty="0" smtClean="0"/>
              <a:t>2）</a:t>
            </a:r>
            <a:r>
              <a:rPr lang="zh-CN" altLang="en-US" sz="2400" dirty="0" smtClean="0"/>
              <a:t>契约</a:t>
            </a:r>
            <a:r>
              <a:rPr lang="zh-CN" altLang="en-US" sz="2400" dirty="0"/>
              <a:t>任何一方都不得向另一方故意曲解契约情况的事实</a:t>
            </a:r>
            <a:r>
              <a:rPr lang="zh-CN" altLang="en-US" sz="2400" dirty="0" smtClean="0"/>
              <a:t>；（</a:t>
            </a:r>
            <a:r>
              <a:rPr lang="en-US" altLang="zh-CN" sz="2400" dirty="0" smtClean="0"/>
              <a:t>3）</a:t>
            </a:r>
            <a:r>
              <a:rPr lang="zh-CN" altLang="en-US" sz="2400" dirty="0" smtClean="0"/>
              <a:t>契约</a:t>
            </a:r>
            <a:r>
              <a:rPr lang="zh-CN" altLang="en-US" sz="2400" dirty="0"/>
              <a:t>任何一方都不得在骚扰或胁迫下签订契约</a:t>
            </a:r>
            <a:r>
              <a:rPr lang="zh-CN" altLang="en-US" sz="2400" dirty="0" smtClean="0"/>
              <a:t>；（</a:t>
            </a:r>
            <a:r>
              <a:rPr lang="en-US" altLang="zh-CN" sz="2400" dirty="0" smtClean="0"/>
              <a:t>4）</a:t>
            </a:r>
            <a:r>
              <a:rPr lang="zh-CN" altLang="en-US" sz="2400" dirty="0" smtClean="0"/>
              <a:t>契约</a:t>
            </a:r>
            <a:r>
              <a:rPr lang="zh-CN" altLang="en-US" sz="2400" dirty="0"/>
              <a:t>不得迫使签约方做出违背道德的行为</a:t>
            </a:r>
            <a:r>
              <a:rPr lang="zh-CN" altLang="en-US" sz="2400" dirty="0" smtClean="0"/>
              <a:t>。如果</a:t>
            </a:r>
            <a:r>
              <a:rPr lang="zh-CN" altLang="en-US" sz="2400" dirty="0"/>
              <a:t>契约违背了上述四个条件的任何一个，传统上将被视为无效。</a:t>
            </a:r>
            <a:endParaRPr lang="zh-CN" altLang="en-US" sz="2400" dirty="0" smtClean="0"/>
          </a:p>
        </p:txBody>
      </p:sp>
    </p:spTree>
    <p:extLst>
      <p:ext uri="{BB962C8B-B14F-4D97-AF65-F5344CB8AC3E}">
        <p14:creationId xmlns:p14="http://schemas.microsoft.com/office/powerpoint/2010/main" val="3143436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624111" y="2177143"/>
            <a:ext cx="10697029" cy="4412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itchFamily="2" charset="2"/>
              <a:buNone/>
            </a:pPr>
            <a:r>
              <a:rPr lang="zh-CN" altLang="en-US" i="1" dirty="0" smtClean="0"/>
              <a:t>          康德认为：所有人都拥有某些道德权利与义务，不论履行这些权利与义务是否为他人提供任何效用。</a:t>
            </a:r>
            <a:endParaRPr lang="en-US" altLang="zh-CN" dirty="0" smtClean="0"/>
          </a:p>
          <a:p>
            <a:pPr>
              <a:lnSpc>
                <a:spcPct val="130000"/>
              </a:lnSpc>
              <a:buFont typeface="Wingdings" pitchFamily="2" charset="2"/>
              <a:buNone/>
            </a:pPr>
            <a:r>
              <a:rPr lang="en-US" altLang="zh-CN" sz="2600" dirty="0"/>
              <a:t> </a:t>
            </a:r>
            <a:r>
              <a:rPr lang="en-US" altLang="zh-CN" sz="2600" dirty="0" smtClean="0"/>
              <a:t>        “</a:t>
            </a:r>
            <a:r>
              <a:rPr lang="zh-CN" altLang="en-US" sz="2600" dirty="0" smtClean="0"/>
              <a:t>绝对命令</a:t>
            </a:r>
            <a:r>
              <a:rPr lang="en-US" altLang="zh-CN" sz="2600" dirty="0" smtClean="0"/>
              <a:t>”</a:t>
            </a:r>
            <a:r>
              <a:rPr lang="zh-CN" altLang="en-US" sz="2600" dirty="0" smtClean="0"/>
              <a:t>的道德原则</a:t>
            </a:r>
            <a:r>
              <a:rPr lang="zh-CN" altLang="en-US" sz="2600" dirty="0"/>
              <a:t>：每一个人都应该作为平等的、自由的人来对待。行为是否合乎道德不在于其结果是否利大于弊，而在于该行为是否合乎道德法则。道德法则具有无条件的</a:t>
            </a:r>
            <a:r>
              <a:rPr lang="zh-CN" altLang="en-US" sz="2600" dirty="0" smtClean="0"/>
              <a:t>约束力，即绝对命令。</a:t>
            </a:r>
            <a:endParaRPr lang="en-US" altLang="zh-CN" sz="2600" dirty="0" smtClean="0"/>
          </a:p>
          <a:p>
            <a:pPr>
              <a:lnSpc>
                <a:spcPct val="130000"/>
              </a:lnSpc>
              <a:buFont typeface="Wingdings" pitchFamily="2" charset="2"/>
              <a:buNone/>
            </a:pPr>
            <a:r>
              <a:rPr lang="zh-CN" altLang="en-US" sz="2600" dirty="0" smtClean="0"/>
              <a:t>          每个人都有道德权利获得平等的对待，每个人也有义务平等对待他人。</a:t>
            </a:r>
            <a:endParaRPr lang="zh-CN" altLang="en-US" sz="2400" dirty="0" smtClean="0"/>
          </a:p>
        </p:txBody>
      </p:sp>
      <p:sp>
        <p:nvSpPr>
          <p:cNvPr id="5" name="标题 1"/>
          <p:cNvSpPr txBox="1">
            <a:spLocks/>
          </p:cNvSpPr>
          <p:nvPr/>
        </p:nvSpPr>
        <p:spPr>
          <a:xfrm>
            <a:off x="990600" y="13643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道德权利的基础：康德</a:t>
            </a:r>
            <a:endParaRPr lang="zh-CN" altLang="en-US" sz="2800" dirty="0"/>
          </a:p>
        </p:txBody>
      </p:sp>
    </p:spTree>
    <p:extLst>
      <p:ext uri="{BB962C8B-B14F-4D97-AF65-F5344CB8AC3E}">
        <p14:creationId xmlns:p14="http://schemas.microsoft.com/office/powerpoint/2010/main" val="401870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3643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道德权利的基础：康德</a:t>
            </a:r>
            <a:endParaRPr lang="zh-CN" altLang="en-US" sz="2800" dirty="0"/>
          </a:p>
        </p:txBody>
      </p:sp>
      <p:sp>
        <p:nvSpPr>
          <p:cNvPr id="6" name="Rectangle 3"/>
          <p:cNvSpPr txBox="1">
            <a:spLocks noRot="1" noChangeArrowheads="1"/>
          </p:cNvSpPr>
          <p:nvPr/>
        </p:nvSpPr>
        <p:spPr>
          <a:xfrm>
            <a:off x="812799" y="2317820"/>
            <a:ext cx="10821183" cy="3393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康德</a:t>
            </a:r>
            <a:r>
              <a:rPr lang="zh-CN" altLang="en-US" b="1" dirty="0"/>
              <a:t>的第一条绝对命令</a:t>
            </a:r>
            <a:r>
              <a:rPr lang="zh-CN" altLang="en-US" b="1" dirty="0" smtClean="0"/>
              <a:t>：普遍的一致性</a:t>
            </a:r>
          </a:p>
          <a:p>
            <a:r>
              <a:rPr lang="zh-CN" altLang="en-US" sz="2400" dirty="0" smtClean="0"/>
              <a:t>当且只有当一个人愿意把自己在特定条件下从事某一行为的理由作为每个人在相同条件下的行为理由，该行为才是道德的。（己所不欲，勿施于人）。</a:t>
            </a:r>
          </a:p>
          <a:p>
            <a:r>
              <a:rPr lang="zh-CN" altLang="en-US" sz="2400" dirty="0" smtClean="0"/>
              <a:t>第一条绝对命令包含两个规则：</a:t>
            </a:r>
          </a:p>
          <a:p>
            <a:r>
              <a:rPr lang="zh-CN" altLang="en-US" sz="2400" dirty="0" smtClean="0"/>
              <a:t>    普遍性：一个人的行为理由必须能够成为每个人的行为理由；</a:t>
            </a:r>
          </a:p>
          <a:p>
            <a:r>
              <a:rPr lang="zh-CN" altLang="en-US" sz="2400" dirty="0" smtClean="0"/>
              <a:t>    可逆性：一个人的行为理由必须是他愿意其他人也遵循这样的理由反过来对待他。 </a:t>
            </a:r>
          </a:p>
        </p:txBody>
      </p:sp>
    </p:spTree>
    <p:extLst>
      <p:ext uri="{BB962C8B-B14F-4D97-AF65-F5344CB8AC3E}">
        <p14:creationId xmlns:p14="http://schemas.microsoft.com/office/powerpoint/2010/main" val="3066384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3643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道德权利的基础：康德</a:t>
            </a:r>
            <a:endParaRPr lang="zh-CN" altLang="en-US" sz="2800" dirty="0"/>
          </a:p>
        </p:txBody>
      </p:sp>
      <p:sp>
        <p:nvSpPr>
          <p:cNvPr id="6" name="Rectangle 3"/>
          <p:cNvSpPr txBox="1">
            <a:spLocks noRot="1" noChangeArrowheads="1"/>
          </p:cNvSpPr>
          <p:nvPr/>
        </p:nvSpPr>
        <p:spPr>
          <a:xfrm>
            <a:off x="685016" y="2153025"/>
            <a:ext cx="10821183" cy="4107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假设</a:t>
            </a:r>
            <a:r>
              <a:rPr lang="zh-CN" altLang="en-US" sz="2400" dirty="0"/>
              <a:t>因为不喜欢某一雇员的肤色，我正在考虑是否解雇他。根据康德的原则我必须问问自己，我是否愿意一个雇主在任何时候仅仅因为不喜欢某个雇员的肤色而解雇他。特别是，我必须问问自己，假如雇主不喜欢我的肤色，我是否愿意被解雇。如果我不希望每个雇主都这么做，那么，我这样对待他人是不道德的。因此，一个人从事行为的理由必须是可逆的，即一个人必须愿意其他所有人也用这样的理由</a:t>
            </a:r>
            <a:r>
              <a:rPr lang="zh-CN" altLang="en-US" sz="2400" dirty="0" smtClean="0"/>
              <a:t>。</a:t>
            </a:r>
          </a:p>
          <a:p>
            <a:r>
              <a:rPr lang="zh-CN" altLang="en-US" sz="2400" dirty="0"/>
              <a:t>换句话说，当行为者与受行为影响的其他人交换位置，行为者愿意接受同样的对待，那么该行为是善的，否则是恶的。</a:t>
            </a:r>
          </a:p>
          <a:p>
            <a:r>
              <a:rPr lang="zh-CN" altLang="en-US" sz="2400" dirty="0"/>
              <a:t>例如．一位制造商尽管知道产品有潜在的不安全性缺陷，而且顾客不知道这一事实，但仍然推销该产品，根据普遍道德规律，判断制造商这行为是否道德，只要问一下“当他是不知情的顾客时是否乐意企业推销该产品”</a:t>
            </a:r>
            <a:r>
              <a:rPr lang="zh-CN" altLang="en-US" sz="2400" dirty="0" smtClean="0"/>
              <a:t>。 </a:t>
            </a:r>
          </a:p>
        </p:txBody>
      </p:sp>
    </p:spTree>
    <p:extLst>
      <p:ext uri="{BB962C8B-B14F-4D97-AF65-F5344CB8AC3E}">
        <p14:creationId xmlns:p14="http://schemas.microsoft.com/office/powerpoint/2010/main" val="2563565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3643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道德权利的基础：康德</a:t>
            </a:r>
            <a:endParaRPr lang="zh-CN" altLang="en-US" sz="2800" dirty="0"/>
          </a:p>
        </p:txBody>
      </p:sp>
      <p:sp>
        <p:nvSpPr>
          <p:cNvPr id="6" name="Rectangle 3"/>
          <p:cNvSpPr txBox="1">
            <a:spLocks noRot="1" noChangeArrowheads="1"/>
          </p:cNvSpPr>
          <p:nvPr/>
        </p:nvSpPr>
        <p:spPr>
          <a:xfrm>
            <a:off x="812799" y="2317820"/>
            <a:ext cx="10821183" cy="3393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康德</a:t>
            </a:r>
            <a:r>
              <a:rPr lang="zh-CN" altLang="en-US" b="1" dirty="0"/>
              <a:t>的</a:t>
            </a:r>
            <a:r>
              <a:rPr lang="zh-CN" altLang="en-US" b="1" dirty="0" smtClean="0"/>
              <a:t>第二条</a:t>
            </a:r>
            <a:r>
              <a:rPr lang="zh-CN" altLang="en-US" b="1" dirty="0"/>
              <a:t>绝对命令：对人的</a:t>
            </a:r>
            <a:r>
              <a:rPr lang="zh-CN" altLang="en-US" b="1" dirty="0" smtClean="0"/>
              <a:t>尊重</a:t>
            </a:r>
            <a:endParaRPr lang="en-US" altLang="zh-CN" b="1" dirty="0" smtClean="0"/>
          </a:p>
          <a:p>
            <a:r>
              <a:rPr lang="zh-CN" altLang="en-US" sz="2400" dirty="0"/>
              <a:t>理性人应该永远同时把人看做目的，而永远不要把人只看做实现目的的手段。</a:t>
            </a:r>
          </a:p>
          <a:p>
            <a:r>
              <a:rPr lang="zh-CN" altLang="en-US" sz="2400" dirty="0"/>
              <a:t> 这一绝对命令可以表述为以下伦理原则：</a:t>
            </a:r>
          </a:p>
          <a:p>
            <a:r>
              <a:rPr lang="zh-CN" altLang="en-US" sz="2400" dirty="0"/>
              <a:t>    当且只有当一个人从事某一行为时，不把他人仅仅作为实现自身利益的工具，而是尊重并发展他人自由选择的能力时，该行为才是道德的。</a:t>
            </a:r>
          </a:p>
          <a:p>
            <a:endParaRPr lang="en-US" altLang="zh-CN" sz="2400" dirty="0" smtClean="0"/>
          </a:p>
          <a:p>
            <a:r>
              <a:rPr lang="zh-CN" altLang="en-US" sz="2400" dirty="0"/>
              <a:t>第二</a:t>
            </a:r>
            <a:r>
              <a:rPr lang="zh-CN" altLang="en-US" sz="2400" dirty="0" smtClean="0"/>
              <a:t>条绝对命令暗示，人类拥有区别于工具或机器的尊严，不应该被操纵、欺骗或者被非自愿地利用来满足他人的私利。 </a:t>
            </a:r>
          </a:p>
        </p:txBody>
      </p:sp>
    </p:spTree>
    <p:extLst>
      <p:ext uri="{BB962C8B-B14F-4D97-AF65-F5344CB8AC3E}">
        <p14:creationId xmlns:p14="http://schemas.microsoft.com/office/powerpoint/2010/main" val="2871530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3643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权利论的分析步骤</a:t>
            </a:r>
            <a:endParaRPr lang="zh-CN" altLang="en-US" sz="2800" dirty="0"/>
          </a:p>
        </p:txBody>
      </p:sp>
      <p:sp>
        <p:nvSpPr>
          <p:cNvPr id="6" name="Rectangle 3"/>
          <p:cNvSpPr txBox="1">
            <a:spLocks noRot="1" noChangeArrowheads="1"/>
          </p:cNvSpPr>
          <p:nvPr/>
        </p:nvSpPr>
        <p:spPr>
          <a:xfrm>
            <a:off x="685017" y="2177143"/>
            <a:ext cx="10821183" cy="3393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200" dirty="0"/>
              <a:t>1.</a:t>
            </a:r>
            <a:r>
              <a:rPr lang="zh-CN" altLang="en-US" sz="2200" dirty="0"/>
              <a:t>你有这样做的道德权利吗？</a:t>
            </a:r>
          </a:p>
          <a:p>
            <a:pPr>
              <a:lnSpc>
                <a:spcPct val="100000"/>
              </a:lnSpc>
            </a:pPr>
            <a:r>
              <a:rPr lang="zh-CN" altLang="en-US" sz="2200" dirty="0"/>
              <a:t>    （</a:t>
            </a:r>
            <a:r>
              <a:rPr lang="en-US" altLang="zh-CN" sz="2200" dirty="0"/>
              <a:t>1</a:t>
            </a:r>
            <a:r>
              <a:rPr lang="zh-CN" altLang="en-US" sz="2200" dirty="0"/>
              <a:t>）</a:t>
            </a:r>
            <a:r>
              <a:rPr lang="zh-CN" altLang="en-US" sz="2200" dirty="0" smtClean="0"/>
              <a:t>可逆性；    </a:t>
            </a:r>
            <a:r>
              <a:rPr lang="zh-CN" altLang="en-US" sz="2200" dirty="0"/>
              <a:t>（</a:t>
            </a:r>
            <a:r>
              <a:rPr lang="en-US" altLang="zh-CN" sz="2200" dirty="0"/>
              <a:t>2</a:t>
            </a:r>
            <a:r>
              <a:rPr lang="zh-CN" altLang="en-US" sz="2200" dirty="0"/>
              <a:t>）</a:t>
            </a:r>
            <a:r>
              <a:rPr lang="zh-CN" altLang="en-US" sz="2200" dirty="0" smtClean="0"/>
              <a:t>普遍性；    </a:t>
            </a:r>
            <a:r>
              <a:rPr lang="zh-CN" altLang="en-US" sz="2200" dirty="0"/>
              <a:t>（</a:t>
            </a:r>
            <a:r>
              <a:rPr lang="en-US" altLang="zh-CN" sz="2200" dirty="0"/>
              <a:t>3</a:t>
            </a:r>
            <a:r>
              <a:rPr lang="zh-CN" altLang="en-US" sz="2200" dirty="0"/>
              <a:t>）尊重与自愿同意</a:t>
            </a:r>
          </a:p>
          <a:p>
            <a:pPr>
              <a:lnSpc>
                <a:spcPct val="100000"/>
              </a:lnSpc>
            </a:pPr>
            <a:r>
              <a:rPr lang="en-US" altLang="zh-CN" sz="2200" dirty="0" smtClean="0"/>
              <a:t>2</a:t>
            </a:r>
            <a:r>
              <a:rPr lang="en-US" altLang="zh-CN" sz="2200" dirty="0"/>
              <a:t>.</a:t>
            </a:r>
            <a:r>
              <a:rPr lang="zh-CN" altLang="en-US" sz="2200" dirty="0"/>
              <a:t>利益相关者有哪些道德权利</a:t>
            </a:r>
            <a:r>
              <a:rPr lang="zh-CN" altLang="en-US" sz="2200" dirty="0" smtClean="0"/>
              <a:t>？</a:t>
            </a:r>
            <a:endParaRPr lang="en-US" altLang="zh-CN" sz="2200" dirty="0" smtClean="0"/>
          </a:p>
          <a:p>
            <a:pPr>
              <a:lnSpc>
                <a:spcPct val="100000"/>
              </a:lnSpc>
            </a:pPr>
            <a:r>
              <a:rPr lang="en-US" altLang="zh-CN" sz="2200" dirty="0"/>
              <a:t>3.</a:t>
            </a:r>
            <a:r>
              <a:rPr lang="zh-CN" altLang="en-US" sz="2200" dirty="0"/>
              <a:t>你的道德权利和利益相关者的道德权利之间存在冲突吗？如果有冲突，则需要明确何者更为重要。</a:t>
            </a:r>
          </a:p>
          <a:p>
            <a:pPr>
              <a:lnSpc>
                <a:spcPct val="100000"/>
              </a:lnSpc>
            </a:pPr>
            <a:r>
              <a:rPr lang="zh-CN" altLang="en-US" sz="2200" dirty="0"/>
              <a:t>  （</a:t>
            </a:r>
            <a:r>
              <a:rPr lang="en-US" altLang="zh-CN" sz="2200" dirty="0"/>
              <a:t>1</a:t>
            </a:r>
            <a:r>
              <a:rPr lang="zh-CN" altLang="en-US" sz="2200" dirty="0"/>
              <a:t>）冲突的权利各自保护了什么利益？</a:t>
            </a:r>
          </a:p>
          <a:p>
            <a:pPr>
              <a:lnSpc>
                <a:spcPct val="100000"/>
              </a:lnSpc>
            </a:pPr>
            <a:r>
              <a:rPr lang="zh-CN" altLang="en-US" sz="2200" dirty="0"/>
              <a:t>  （</a:t>
            </a:r>
            <a:r>
              <a:rPr lang="en-US" altLang="zh-CN" sz="2200" dirty="0"/>
              <a:t>2</a:t>
            </a:r>
            <a:r>
              <a:rPr lang="zh-CN" altLang="en-US" sz="2200" dirty="0"/>
              <a:t>）哪一种利益更重要？</a:t>
            </a:r>
          </a:p>
          <a:p>
            <a:pPr>
              <a:lnSpc>
                <a:spcPct val="100000"/>
              </a:lnSpc>
            </a:pPr>
            <a:r>
              <a:rPr lang="zh-CN" altLang="en-US" sz="2200" dirty="0"/>
              <a:t>  （</a:t>
            </a:r>
            <a:r>
              <a:rPr lang="en-US" altLang="zh-CN" sz="2200" dirty="0"/>
              <a:t>3</a:t>
            </a:r>
            <a:r>
              <a:rPr lang="zh-CN" altLang="en-US" sz="2200" dirty="0"/>
              <a:t>）优先考虑保护更重要利益的权利。</a:t>
            </a:r>
          </a:p>
          <a:p>
            <a:pPr>
              <a:lnSpc>
                <a:spcPct val="100000"/>
              </a:lnSpc>
            </a:pPr>
            <a:r>
              <a:rPr lang="en-US" altLang="zh-CN" sz="2200" dirty="0" smtClean="0"/>
              <a:t>4</a:t>
            </a:r>
            <a:r>
              <a:rPr lang="en-US" altLang="zh-CN" sz="2200" dirty="0"/>
              <a:t>.</a:t>
            </a:r>
            <a:r>
              <a:rPr lang="zh-CN" altLang="en-US" sz="2200" dirty="0"/>
              <a:t>找出处于主导地位的权利后，考虑该权利是否会受到其他因素的制约和支配，如果是，则对这些因素进行分析，如果不是，则用该权利解决问题</a:t>
            </a:r>
            <a:r>
              <a:rPr lang="zh-CN" altLang="en-US" sz="2200" dirty="0" smtClean="0"/>
              <a:t>。</a:t>
            </a:r>
            <a:endParaRPr lang="zh-CN" altLang="en-US" sz="2200" dirty="0"/>
          </a:p>
        </p:txBody>
      </p:sp>
    </p:spTree>
    <p:extLst>
      <p:ext uri="{BB962C8B-B14F-4D97-AF65-F5344CB8AC3E}">
        <p14:creationId xmlns:p14="http://schemas.microsoft.com/office/powerpoint/2010/main" val="4193126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3643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康德理论的缺陷</a:t>
            </a:r>
            <a:endParaRPr lang="zh-CN" altLang="en-US" sz="2800" dirty="0"/>
          </a:p>
        </p:txBody>
      </p:sp>
      <p:sp>
        <p:nvSpPr>
          <p:cNvPr id="6" name="Rectangle 3"/>
          <p:cNvSpPr txBox="1">
            <a:spLocks noRot="1" noChangeArrowheads="1"/>
          </p:cNvSpPr>
          <p:nvPr/>
        </p:nvSpPr>
        <p:spPr>
          <a:xfrm>
            <a:off x="685017" y="2177143"/>
            <a:ext cx="10821183" cy="3393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200" dirty="0" smtClean="0"/>
              <a:t>1、</a:t>
            </a:r>
            <a:r>
              <a:rPr lang="zh-CN" altLang="en-US" sz="2200" dirty="0" smtClean="0"/>
              <a:t>康德的理论不够清楚，也不是任何时候都有用。</a:t>
            </a:r>
            <a:endParaRPr lang="zh-CN" altLang="en-US" sz="2200" dirty="0"/>
          </a:p>
          <a:p>
            <a:pPr>
              <a:lnSpc>
                <a:spcPct val="100000"/>
              </a:lnSpc>
            </a:pPr>
            <a:r>
              <a:rPr lang="zh-CN" altLang="en-US" sz="2200" dirty="0"/>
              <a:t>    </a:t>
            </a:r>
            <a:r>
              <a:rPr lang="en-US" altLang="zh-CN" sz="2200" dirty="0" smtClean="0"/>
              <a:t>”</a:t>
            </a:r>
            <a:r>
              <a:rPr lang="zh-CN" altLang="en-US" sz="2200" dirty="0" smtClean="0"/>
              <a:t>每个人都遵循</a:t>
            </a:r>
            <a:r>
              <a:rPr lang="en-US" altLang="zh-CN" sz="2200" dirty="0" smtClean="0"/>
              <a:t>”</a:t>
            </a:r>
            <a:r>
              <a:rPr lang="zh-CN" altLang="en-US" sz="2200" dirty="0" smtClean="0"/>
              <a:t>的规范是什么？</a:t>
            </a:r>
            <a:endParaRPr lang="zh-CN" altLang="en-US" sz="2200" dirty="0"/>
          </a:p>
          <a:p>
            <a:pPr>
              <a:lnSpc>
                <a:spcPct val="100000"/>
              </a:lnSpc>
            </a:pPr>
            <a:r>
              <a:rPr lang="en-US" altLang="zh-CN" sz="2200" dirty="0" smtClean="0"/>
              <a:t>2、</a:t>
            </a:r>
            <a:r>
              <a:rPr lang="zh-CN" altLang="en-US" sz="2200" dirty="0" smtClean="0"/>
              <a:t>虽然我们可能会同意拥有权利地位的利益，但是关于这些权利的限制是什么，它们应该如何与其他冲突权利互相平衡还有大量不同意见。康德理论没有帮助我们解决这些异议。</a:t>
            </a:r>
            <a:endParaRPr lang="en-US" altLang="zh-CN" sz="2200" dirty="0" smtClean="0"/>
          </a:p>
          <a:p>
            <a:pPr>
              <a:lnSpc>
                <a:spcPct val="100000"/>
              </a:lnSpc>
            </a:pPr>
            <a:r>
              <a:rPr lang="en-US" altLang="zh-CN" sz="2200" dirty="0" smtClean="0"/>
              <a:t>3、</a:t>
            </a:r>
            <a:r>
              <a:rPr lang="zh-CN" altLang="en-US" sz="2200" dirty="0" smtClean="0"/>
              <a:t>有反例表明康德理论有时是错误的，特别是普遍性和可逆性的标准上。</a:t>
            </a:r>
            <a:endParaRPr lang="en-US" altLang="zh-CN" sz="2200" dirty="0" smtClean="0"/>
          </a:p>
          <a:p>
            <a:pPr>
              <a:lnSpc>
                <a:spcPct val="100000"/>
              </a:lnSpc>
            </a:pPr>
            <a:r>
              <a:rPr lang="en-US" altLang="zh-CN" sz="2200" dirty="0" smtClean="0"/>
              <a:t>“</a:t>
            </a:r>
            <a:r>
              <a:rPr lang="zh-CN" altLang="en-US" sz="2200" dirty="0" smtClean="0"/>
              <a:t>以所欲，施与人</a:t>
            </a:r>
            <a:r>
              <a:rPr lang="en-US" altLang="zh-CN" sz="2200" dirty="0" smtClean="0"/>
              <a:t>”</a:t>
            </a:r>
            <a:r>
              <a:rPr lang="zh-CN" altLang="en-US" sz="2200" dirty="0" smtClean="0"/>
              <a:t>。</a:t>
            </a:r>
            <a:endParaRPr lang="zh-CN" altLang="en-US" sz="2200" dirty="0"/>
          </a:p>
        </p:txBody>
      </p:sp>
    </p:spTree>
    <p:extLst>
      <p:ext uri="{BB962C8B-B14F-4D97-AF65-F5344CB8AC3E}">
        <p14:creationId xmlns:p14="http://schemas.microsoft.com/office/powerpoint/2010/main" val="395759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91457"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sz="3600" dirty="0" smtClean="0"/>
              <a:t>2</a:t>
            </a:r>
            <a:r>
              <a:rPr lang="zh-CN" altLang="en-US" sz="3600" dirty="0" smtClean="0"/>
              <a:t>、聚焦</a:t>
            </a:r>
            <a:r>
              <a:rPr lang="zh-CN" altLang="en-US" sz="3600" dirty="0"/>
              <a:t>“安乐死”</a:t>
            </a:r>
            <a:r>
              <a:rPr lang="zh-CN" altLang="en-US" sz="3600" dirty="0" smtClean="0"/>
              <a:t>争议</a:t>
            </a:r>
            <a:endParaRPr lang="zh-CN" altLang="en-US" dirty="0"/>
          </a:p>
          <a:p>
            <a:pPr marL="457200" lvl="1" indent="0">
              <a:lnSpc>
                <a:spcPct val="100000"/>
              </a:lnSpc>
              <a:buNone/>
            </a:pPr>
            <a:endParaRPr lang="en-US" altLang="zh-CN" dirty="0"/>
          </a:p>
          <a:p>
            <a:pPr lvl="1">
              <a:lnSpc>
                <a:spcPct val="100000"/>
              </a:lnSpc>
            </a:pPr>
            <a:r>
              <a:rPr lang="zh-CN" altLang="en-US" sz="2800" dirty="0" smtClean="0"/>
              <a:t>哪些因素决定了个人的决策？</a:t>
            </a:r>
            <a:endParaRPr lang="en-US" altLang="zh-CN" sz="2800" dirty="0" smtClean="0"/>
          </a:p>
          <a:p>
            <a:pPr lvl="1">
              <a:lnSpc>
                <a:spcPct val="100000"/>
              </a:lnSpc>
            </a:pPr>
            <a:r>
              <a:rPr lang="zh-CN" altLang="en-US" sz="2800" dirty="0" smtClean="0"/>
              <a:t>为什么</a:t>
            </a:r>
            <a:r>
              <a:rPr lang="zh-CN" altLang="en-US" sz="2800" dirty="0"/>
              <a:t>“好”人做“坏”</a:t>
            </a:r>
            <a:r>
              <a:rPr lang="zh-CN" altLang="en-US" sz="2800" dirty="0" smtClean="0"/>
              <a:t>事？</a:t>
            </a:r>
            <a:endParaRPr lang="zh-CN" altLang="en-US" sz="2800" dirty="0"/>
          </a:p>
        </p:txBody>
      </p:sp>
      <p:sp>
        <p:nvSpPr>
          <p:cNvPr id="4" name="Rectangle 2"/>
          <p:cNvSpPr>
            <a:spLocks noGrp="1" noChangeArrowheads="1"/>
          </p:cNvSpPr>
          <p:nvPr>
            <p:ph type="title"/>
          </p:nvPr>
        </p:nvSpPr>
        <p:spPr>
          <a:xfrm>
            <a:off x="1200151" y="620713"/>
            <a:ext cx="9385300" cy="754062"/>
          </a:xfrm>
        </p:spPr>
        <p:txBody>
          <a:bodyPr/>
          <a:lstStyle/>
          <a:p>
            <a:pPr algn="ctr"/>
            <a:r>
              <a:rPr lang="zh-CN" altLang="en-US" sz="4000" dirty="0" smtClean="0"/>
              <a:t>案例分析</a:t>
            </a:r>
          </a:p>
        </p:txBody>
      </p:sp>
    </p:spTree>
    <p:extLst>
      <p:ext uri="{BB962C8B-B14F-4D97-AF65-F5344CB8AC3E}">
        <p14:creationId xmlns:p14="http://schemas.microsoft.com/office/powerpoint/2010/main" val="16031060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4659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用权利与义务论分析桥梁案例</a:t>
            </a:r>
            <a:endParaRPr lang="zh-CN" altLang="en-US" sz="2800" dirty="0"/>
          </a:p>
        </p:txBody>
      </p:sp>
      <p:sp>
        <p:nvSpPr>
          <p:cNvPr id="6" name="矩形 2"/>
          <p:cNvSpPr>
            <a:spLocks noChangeArrowheads="1"/>
          </p:cNvSpPr>
          <p:nvPr/>
        </p:nvSpPr>
        <p:spPr bwMode="auto">
          <a:xfrm>
            <a:off x="1626748" y="2584719"/>
            <a:ext cx="90787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dirty="0" smtClean="0">
                <a:solidFill>
                  <a:srgbClr val="000000"/>
                </a:solidFill>
                <a:latin typeface="宋体" pitchFamily="2" charset="-122"/>
                <a:ea typeface="宋体" pitchFamily="2" charset="-122"/>
              </a:rPr>
              <a:t>    </a:t>
            </a:r>
            <a:r>
              <a:rPr lang="zh-CN" altLang="en-US" sz="2400" dirty="0" smtClean="0">
                <a:solidFill>
                  <a:srgbClr val="000000"/>
                </a:solidFill>
                <a:latin typeface="黑体" panose="02010609060101010101" pitchFamily="49" charset="-122"/>
                <a:ea typeface="黑体" panose="02010609060101010101" pitchFamily="49" charset="-122"/>
              </a:rPr>
              <a:t>现在</a:t>
            </a:r>
            <a:r>
              <a:rPr lang="zh-CN" altLang="en-US" sz="2400" dirty="0">
                <a:solidFill>
                  <a:srgbClr val="000000"/>
                </a:solidFill>
                <a:latin typeface="黑体" panose="02010609060101010101" pitchFamily="49" charset="-122"/>
                <a:ea typeface="黑体" panose="02010609060101010101" pitchFamily="49" charset="-122"/>
              </a:rPr>
              <a:t>假设山姆考尔特，那位螺栓销售员，是个义务论者。他很可能会感到有责任把缺陷率告知大桥承包商，因为如果的证引起大桥垮塌会有潜在的人员伤亡。虽然建造大桥会使居民受益，山姆也能得到不少佣金，但地震时螺栓失效大桥垮塌会侵犯任一当时正在通过大桥的人的权利。这样，讲道义的山姆就可能会把缺陷率告知大桥承包商并指出地震的风险，即使这样他会失去订单。</a:t>
            </a:r>
          </a:p>
        </p:txBody>
      </p:sp>
    </p:spTree>
    <p:extLst>
      <p:ext uri="{BB962C8B-B14F-4D97-AF65-F5344CB8AC3E}">
        <p14:creationId xmlns:p14="http://schemas.microsoft.com/office/powerpoint/2010/main" val="776610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4659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三、正义与公平</a:t>
            </a:r>
            <a:endParaRPr lang="zh-CN" altLang="en-US" dirty="0"/>
          </a:p>
        </p:txBody>
      </p:sp>
      <p:sp>
        <p:nvSpPr>
          <p:cNvPr id="6" name="矩形 2"/>
          <p:cNvSpPr>
            <a:spLocks noChangeArrowheads="1"/>
          </p:cNvSpPr>
          <p:nvPr/>
        </p:nvSpPr>
        <p:spPr bwMode="auto">
          <a:xfrm>
            <a:off x="1626748" y="2415907"/>
            <a:ext cx="907876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dirty="0" smtClean="0">
                <a:solidFill>
                  <a:srgbClr val="000000"/>
                </a:solidFill>
                <a:latin typeface="宋体" pitchFamily="2" charset="-122"/>
                <a:ea typeface="宋体" pitchFamily="2" charset="-122"/>
              </a:rPr>
              <a:t>    </a:t>
            </a:r>
            <a:r>
              <a:rPr lang="zh-CN" altLang="en-US" sz="2400" dirty="0" smtClean="0">
                <a:solidFill>
                  <a:srgbClr val="000000"/>
                </a:solidFill>
                <a:latin typeface="黑体" panose="02010609060101010101" pitchFamily="49" charset="-122"/>
                <a:ea typeface="黑体" panose="02010609060101010101" pitchFamily="49" charset="-122"/>
              </a:rPr>
              <a:t>正义与公平本质上是相对的。它们关系到对待一群人的方式和对待另一群人的方式相比较，尤其是分配利益和负担时，执行规范和法律时，群体成员相互合作或竞争时，以及人们因为犯下的过失而受到惩罚或因为遭受的伤害而得到赔偿时的对待方式。</a:t>
            </a:r>
            <a:endParaRPr lang="en-US" altLang="zh-CN" sz="2400" dirty="0" smtClean="0">
              <a:solidFill>
                <a:srgbClr val="000000"/>
              </a:solidFill>
              <a:latin typeface="黑体" panose="02010609060101010101" pitchFamily="49" charset="-122"/>
              <a:ea typeface="黑体" panose="02010609060101010101" pitchFamily="49" charset="-122"/>
            </a:endParaRPr>
          </a:p>
          <a:p>
            <a:pPr algn="l"/>
            <a:r>
              <a:rPr lang="zh-CN" altLang="en-US" sz="2400" dirty="0" smtClean="0">
                <a:solidFill>
                  <a:srgbClr val="000000"/>
                </a:solidFill>
                <a:latin typeface="黑体" panose="02010609060101010101" pitchFamily="49" charset="-122"/>
                <a:ea typeface="黑体" panose="02010609060101010101" pitchFamily="49" charset="-122"/>
              </a:rPr>
              <a:t>    正义和公平基本上可以互换使用，通常公平的概念更基本，但倾向于把正义用在特别重要的事件上。</a:t>
            </a:r>
            <a:endParaRPr lang="en-US" altLang="zh-CN" sz="2400" dirty="0" smtClean="0">
              <a:solidFill>
                <a:srgbClr val="000000"/>
              </a:solidFill>
              <a:latin typeface="黑体" panose="02010609060101010101" pitchFamily="49" charset="-122"/>
              <a:ea typeface="黑体" panose="02010609060101010101" pitchFamily="49" charset="-122"/>
            </a:endParaRPr>
          </a:p>
          <a:p>
            <a:pPr algn="l"/>
            <a:r>
              <a:rPr lang="zh-CN" altLang="en-US" sz="2400" dirty="0" smtClean="0">
                <a:solidFill>
                  <a:srgbClr val="000000"/>
                </a:solidFill>
                <a:latin typeface="黑体" panose="02010609060101010101" pitchFamily="49" charset="-122"/>
                <a:ea typeface="黑体" panose="02010609060101010101" pitchFamily="49" charset="-122"/>
              </a:rPr>
              <a:t>    正义标准通常比效率考虑占更大的权重。如果社会对许多成员都不公正，我们通常就会谴责那个社会，即使不公正让每个人获得了更多效用。</a:t>
            </a:r>
            <a:endParaRPr lang="en-US" altLang="zh-CN" sz="2400" dirty="0" smtClean="0">
              <a:solidFill>
                <a:srgbClr val="000000"/>
              </a:solidFill>
              <a:latin typeface="黑体" panose="02010609060101010101" pitchFamily="49" charset="-122"/>
              <a:ea typeface="黑体" panose="02010609060101010101" pitchFamily="49" charset="-122"/>
            </a:endParaRPr>
          </a:p>
          <a:p>
            <a:pPr algn="l"/>
            <a:r>
              <a:rPr lang="zh-CN" altLang="en-US" sz="2400" dirty="0" smtClean="0">
                <a:solidFill>
                  <a:srgbClr val="000000"/>
                </a:solidFill>
                <a:latin typeface="黑体" panose="02010609060101010101" pitchFamily="49" charset="-122"/>
                <a:ea typeface="黑体" panose="02010609060101010101" pitchFamily="49" charset="-122"/>
              </a:rPr>
              <a:t>    正义标准通常不会超越个人的道德权利，它在一定程度上是以个人的道德权利为基础。</a:t>
            </a:r>
            <a:endParaRPr lang="zh-CN" altLang="en-US" sz="24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7936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2"/>
          <p:cNvSpPr txBox="1">
            <a:spLocks noChangeArrowheads="1"/>
          </p:cNvSpPr>
          <p:nvPr/>
        </p:nvSpPr>
        <p:spPr>
          <a:xfrm>
            <a:off x="1724880" y="2490690"/>
            <a:ext cx="8001000" cy="2362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2400" dirty="0" smtClean="0"/>
              <a:t>交易正义</a:t>
            </a:r>
            <a:r>
              <a:rPr lang="en-US" altLang="zh-CN" sz="2400" dirty="0" smtClean="0"/>
              <a:t>——</a:t>
            </a:r>
            <a:r>
              <a:rPr lang="zh-CN" altLang="en-US" sz="2400" dirty="0" smtClean="0"/>
              <a:t>公正地进行交易。</a:t>
            </a:r>
          </a:p>
          <a:p>
            <a:pPr algn="just"/>
            <a:r>
              <a:rPr lang="zh-CN" altLang="en-US" sz="2400" dirty="0" smtClean="0"/>
              <a:t>程序正义</a:t>
            </a:r>
            <a:r>
              <a:rPr lang="en-US" altLang="zh-CN" sz="2400" dirty="0" smtClean="0"/>
              <a:t>——</a:t>
            </a:r>
            <a:r>
              <a:rPr lang="zh-CN" altLang="en-US" sz="2400" dirty="0" smtClean="0"/>
              <a:t>公正地制定和实施法规、政策。</a:t>
            </a:r>
          </a:p>
          <a:p>
            <a:pPr algn="just"/>
            <a:r>
              <a:rPr lang="zh-CN" altLang="en-US" sz="2400" dirty="0" smtClean="0"/>
              <a:t>分配正义</a:t>
            </a:r>
            <a:r>
              <a:rPr lang="en-US" altLang="zh-CN" sz="2400" dirty="0" smtClean="0"/>
              <a:t>——</a:t>
            </a:r>
            <a:r>
              <a:rPr lang="zh-CN" altLang="en-US" sz="2400" dirty="0" smtClean="0"/>
              <a:t>公正地分配社会利益和负担。</a:t>
            </a:r>
          </a:p>
          <a:p>
            <a:pPr algn="just"/>
            <a:r>
              <a:rPr lang="zh-CN" altLang="en-US" sz="2400" dirty="0" smtClean="0"/>
              <a:t>惩罚正义</a:t>
            </a:r>
            <a:r>
              <a:rPr lang="en-US" altLang="zh-CN" sz="2400" dirty="0" smtClean="0"/>
              <a:t>——</a:t>
            </a:r>
            <a:r>
              <a:rPr lang="zh-CN" altLang="en-US" sz="2400" dirty="0" smtClean="0"/>
              <a:t>公正地处罚做错事情的人。</a:t>
            </a:r>
          </a:p>
          <a:p>
            <a:r>
              <a:rPr lang="zh-CN" altLang="en-US" sz="2400" dirty="0" smtClean="0"/>
              <a:t>补偿正义</a:t>
            </a:r>
            <a:r>
              <a:rPr lang="en-US" altLang="zh-CN" sz="2400" dirty="0" smtClean="0"/>
              <a:t>——</a:t>
            </a:r>
            <a:r>
              <a:rPr lang="zh-CN" altLang="en-US" sz="2400" dirty="0" smtClean="0"/>
              <a:t>公正地补偿因他人的错误而遭受损失的人。 </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正义（公平）原则的内容</a:t>
            </a:r>
          </a:p>
        </p:txBody>
      </p:sp>
    </p:spTree>
    <p:extLst>
      <p:ext uri="{BB962C8B-B14F-4D97-AF65-F5344CB8AC3E}">
        <p14:creationId xmlns:p14="http://schemas.microsoft.com/office/powerpoint/2010/main" val="618703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交易正义</a:t>
            </a:r>
          </a:p>
        </p:txBody>
      </p:sp>
      <p:sp>
        <p:nvSpPr>
          <p:cNvPr id="5" name="Rectangle 3"/>
          <p:cNvSpPr txBox="1">
            <a:spLocks noChangeArrowheads="1"/>
          </p:cNvSpPr>
          <p:nvPr/>
        </p:nvSpPr>
        <p:spPr>
          <a:xfrm>
            <a:off x="1026038" y="2363372"/>
            <a:ext cx="9695546" cy="3359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交易信息对交易双方充分透明（任何一方都不能向对方提供有意歪曲的事实）。</a:t>
            </a:r>
          </a:p>
          <a:p>
            <a:pPr algn="just"/>
            <a:r>
              <a:rPr lang="zh-CN" altLang="en-US" dirty="0" smtClean="0"/>
              <a:t>交易双方出于完全自愿的目的进行交易（任何一方都不能被强迫签订契约）。</a:t>
            </a:r>
          </a:p>
          <a:p>
            <a:pPr algn="just"/>
            <a:r>
              <a:rPr lang="zh-CN" altLang="en-US" dirty="0" smtClean="0"/>
              <a:t>交易双方均可从交易中获取利益。</a:t>
            </a:r>
          </a:p>
        </p:txBody>
      </p:sp>
    </p:spTree>
    <p:extLst>
      <p:ext uri="{BB962C8B-B14F-4D97-AF65-F5344CB8AC3E}">
        <p14:creationId xmlns:p14="http://schemas.microsoft.com/office/powerpoint/2010/main" val="3303820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程序正义</a:t>
            </a:r>
          </a:p>
        </p:txBody>
      </p:sp>
      <p:sp>
        <p:nvSpPr>
          <p:cNvPr id="7" name="Rectangle 3"/>
          <p:cNvSpPr txBox="1">
            <a:spLocks noChangeArrowheads="1"/>
          </p:cNvSpPr>
          <p:nvPr/>
        </p:nvSpPr>
        <p:spPr>
          <a:xfrm>
            <a:off x="2466511" y="2276989"/>
            <a:ext cx="5889625" cy="3525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mtClean="0"/>
              <a:t>普惠性</a:t>
            </a:r>
          </a:p>
          <a:p>
            <a:pPr>
              <a:lnSpc>
                <a:spcPct val="80000"/>
              </a:lnSpc>
            </a:pPr>
            <a:r>
              <a:rPr lang="zh-CN" altLang="en-US" smtClean="0"/>
              <a:t>平等性</a:t>
            </a:r>
          </a:p>
          <a:p>
            <a:pPr>
              <a:lnSpc>
                <a:spcPct val="80000"/>
              </a:lnSpc>
            </a:pPr>
            <a:r>
              <a:rPr lang="zh-CN" altLang="en-US" smtClean="0"/>
              <a:t>参与性</a:t>
            </a:r>
          </a:p>
          <a:p>
            <a:pPr>
              <a:lnSpc>
                <a:spcPct val="80000"/>
              </a:lnSpc>
            </a:pPr>
            <a:r>
              <a:rPr lang="zh-CN" altLang="en-US" smtClean="0"/>
              <a:t>公开性</a:t>
            </a:r>
          </a:p>
          <a:p>
            <a:pPr>
              <a:lnSpc>
                <a:spcPct val="80000"/>
              </a:lnSpc>
            </a:pPr>
            <a:r>
              <a:rPr lang="zh-CN" altLang="en-US" smtClean="0"/>
              <a:t>科学性</a:t>
            </a:r>
          </a:p>
        </p:txBody>
      </p:sp>
    </p:spTree>
    <p:extLst>
      <p:ext uri="{BB962C8B-B14F-4D97-AF65-F5344CB8AC3E}">
        <p14:creationId xmlns:p14="http://schemas.microsoft.com/office/powerpoint/2010/main" val="1116731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分配正义</a:t>
            </a:r>
          </a:p>
        </p:txBody>
      </p:sp>
      <p:sp>
        <p:nvSpPr>
          <p:cNvPr id="5" name="Rectangle 3"/>
          <p:cNvSpPr txBox="1">
            <a:spLocks noChangeArrowheads="1"/>
          </p:cNvSpPr>
          <p:nvPr/>
        </p:nvSpPr>
        <p:spPr>
          <a:xfrm>
            <a:off x="900332" y="2274716"/>
            <a:ext cx="9762979" cy="3324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zh-CN" altLang="en-US" sz="2000" dirty="0" smtClean="0"/>
              <a:t>   </a:t>
            </a:r>
            <a:r>
              <a:rPr lang="zh-CN" altLang="en-US" sz="2400" dirty="0" smtClean="0"/>
              <a:t>分配公正的基本原则是：相同的人应该受到相同的对待，不同的人应该受到不同的对待。</a:t>
            </a:r>
          </a:p>
          <a:p>
            <a:r>
              <a:rPr lang="zh-CN" altLang="en-US" sz="2400" dirty="0" smtClean="0"/>
              <a:t>平均分配（平等正义）</a:t>
            </a:r>
            <a:r>
              <a:rPr lang="en-US" altLang="zh-CN" sz="2400" dirty="0" smtClean="0"/>
              <a:t>——</a:t>
            </a:r>
            <a:r>
              <a:rPr lang="zh-CN" altLang="en-US" sz="2400" i="1" dirty="0" smtClean="0"/>
              <a:t>社会或群体的利益和负担应该在每个人之间平均地分配。</a:t>
            </a:r>
          </a:p>
          <a:p>
            <a:r>
              <a:rPr lang="zh-CN" altLang="en-US" sz="2400" dirty="0" smtClean="0"/>
              <a:t>按贡献分配（资本主义正义）</a:t>
            </a:r>
            <a:r>
              <a:rPr lang="en-US" altLang="zh-CN" sz="2400" dirty="0" smtClean="0"/>
              <a:t>——</a:t>
            </a:r>
            <a:r>
              <a:rPr lang="zh-CN" altLang="en-US" sz="2400" i="1" dirty="0" smtClean="0"/>
              <a:t>利益应该按每个人对社会、群体、任务的贡献的大小进行分配</a:t>
            </a:r>
          </a:p>
          <a:p>
            <a:r>
              <a:rPr lang="zh-CN" altLang="en-US" sz="2400" dirty="0" smtClean="0"/>
              <a:t>按需要和能力分配（社会主义正义）</a:t>
            </a:r>
            <a:r>
              <a:rPr lang="en-US" altLang="zh-CN" sz="2400" dirty="0" smtClean="0"/>
              <a:t>——</a:t>
            </a:r>
            <a:r>
              <a:rPr lang="zh-CN" altLang="en-US" sz="2400" i="1" dirty="0" smtClean="0"/>
              <a:t>应该根据人的能力分配负担，根据人的需要分配利益  </a:t>
            </a:r>
            <a:r>
              <a:rPr lang="zh-CN" altLang="en-US" sz="2400" dirty="0" smtClean="0"/>
              <a:t>  </a:t>
            </a:r>
          </a:p>
        </p:txBody>
      </p:sp>
    </p:spTree>
    <p:extLst>
      <p:ext uri="{BB962C8B-B14F-4D97-AF65-F5344CB8AC3E}">
        <p14:creationId xmlns:p14="http://schemas.microsoft.com/office/powerpoint/2010/main" val="3790453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作为平等的正义</a:t>
            </a:r>
            <a:r>
              <a:rPr lang="en-US" altLang="zh-CN" sz="2800" dirty="0" smtClean="0"/>
              <a:t>——</a:t>
            </a:r>
            <a:r>
              <a:rPr lang="zh-CN" altLang="en-US" sz="2800" dirty="0" smtClean="0"/>
              <a:t>约翰∙罗尔斯</a:t>
            </a:r>
          </a:p>
        </p:txBody>
      </p:sp>
      <p:sp>
        <p:nvSpPr>
          <p:cNvPr id="6" name="Rectangle 3"/>
          <p:cNvSpPr txBox="1">
            <a:spLocks noChangeArrowheads="1"/>
          </p:cNvSpPr>
          <p:nvPr/>
        </p:nvSpPr>
        <p:spPr>
          <a:xfrm>
            <a:off x="869399" y="2241256"/>
            <a:ext cx="10511364" cy="42439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itchFamily="2" charset="2"/>
              <a:buNone/>
            </a:pPr>
            <a:r>
              <a:rPr lang="en-US" altLang="zh-CN" sz="2000" dirty="0" smtClean="0"/>
              <a:t>            </a:t>
            </a:r>
            <a:r>
              <a:rPr lang="zh-CN" altLang="en-US" sz="2400" dirty="0" smtClean="0"/>
              <a:t>罗尔斯的理论基于以下假设：解决正义冲突之前应该设计出一种选择解决冲突原则的公平方法，选择原则的公平方法被设计出来以后，我们应该使用这种方法选出来的原则，把它们作为自己的分配正义原则使用。</a:t>
            </a:r>
            <a:endParaRPr lang="en-US" altLang="zh-CN" sz="2400" dirty="0" smtClean="0"/>
          </a:p>
          <a:p>
            <a:pPr>
              <a:lnSpc>
                <a:spcPct val="110000"/>
              </a:lnSpc>
              <a:buFont typeface="Wingdings" pitchFamily="2" charset="2"/>
              <a:buNone/>
            </a:pPr>
            <a:endParaRPr lang="en-US" altLang="zh-CN" sz="2400" dirty="0"/>
          </a:p>
          <a:p>
            <a:pPr>
              <a:lnSpc>
                <a:spcPct val="110000"/>
              </a:lnSpc>
              <a:buFont typeface="Wingdings" pitchFamily="2" charset="2"/>
              <a:buNone/>
            </a:pPr>
            <a:r>
              <a:rPr lang="zh-CN" altLang="en-US" sz="2400" dirty="0" smtClean="0"/>
              <a:t>         罗尔斯将理性的人群所处的虚拟状态成为原始状态，假设</a:t>
            </a:r>
            <a:r>
              <a:rPr lang="zh-CN" altLang="en-US" sz="2400" dirty="0"/>
              <a:t>所有人都处于一片“无知的帐幔”（</a:t>
            </a:r>
            <a:r>
              <a:rPr lang="en-US" altLang="zh-CN" sz="2400" dirty="0"/>
              <a:t>veil of ignorance</a:t>
            </a:r>
            <a:r>
              <a:rPr lang="zh-CN" altLang="en-US" sz="2400" dirty="0"/>
              <a:t>）之后。 在那里 ，我们具有理性 ， 可以对个人利益进行价值评判。但是除此之外 ， 我们陷于一种无知的混沌之中</a:t>
            </a:r>
            <a:r>
              <a:rPr lang="zh-CN" altLang="en-US" sz="2400" dirty="0" smtClean="0"/>
              <a:t>。</a:t>
            </a:r>
            <a:endParaRPr lang="en-US" altLang="zh-CN" sz="2400" dirty="0" smtClean="0"/>
          </a:p>
          <a:p>
            <a:pPr>
              <a:lnSpc>
                <a:spcPct val="110000"/>
              </a:lnSpc>
              <a:buFont typeface="Wingdings" pitchFamily="2" charset="2"/>
              <a:buNone/>
            </a:pPr>
            <a:r>
              <a:rPr lang="zh-CN" altLang="en-US" sz="2400" dirty="0" smtClean="0"/>
              <a:t>          我们</a:t>
            </a:r>
            <a:r>
              <a:rPr lang="zh-CN" altLang="en-US" sz="2400" dirty="0"/>
              <a:t>不知道自己是富是穷 </a:t>
            </a:r>
            <a:r>
              <a:rPr lang="zh-CN" altLang="en-US" sz="2400" dirty="0" smtClean="0"/>
              <a:t>，不知道</a:t>
            </a:r>
            <a:r>
              <a:rPr lang="zh-CN" altLang="en-US" sz="2400" dirty="0"/>
              <a:t>自己的社会地位是高是低 </a:t>
            </a:r>
            <a:r>
              <a:rPr lang="zh-CN" altLang="en-US" sz="2400" dirty="0" smtClean="0"/>
              <a:t>，不知道</a:t>
            </a:r>
            <a:r>
              <a:rPr lang="zh-CN" altLang="en-US" sz="2400" dirty="0"/>
              <a:t>自己天赋异禀还是庸庸碌碌 </a:t>
            </a:r>
            <a:r>
              <a:rPr lang="zh-CN" altLang="en-US" sz="2400" dirty="0" smtClean="0"/>
              <a:t>，不知道</a:t>
            </a:r>
            <a:r>
              <a:rPr lang="zh-CN" altLang="en-US" sz="2400" dirty="0"/>
              <a:t>自己生理与心理是否健全 </a:t>
            </a:r>
            <a:r>
              <a:rPr lang="zh-CN" altLang="en-US" sz="2400" dirty="0" smtClean="0"/>
              <a:t>，不知道</a:t>
            </a:r>
            <a:r>
              <a:rPr lang="zh-CN" altLang="en-US" sz="2400" dirty="0"/>
              <a:t>自己的民族和肤色 </a:t>
            </a:r>
            <a:r>
              <a:rPr lang="zh-CN" altLang="en-US" sz="2400" dirty="0" smtClean="0"/>
              <a:t>，甚至</a:t>
            </a:r>
            <a:r>
              <a:rPr lang="zh-CN" altLang="en-US" sz="2400" dirty="0"/>
              <a:t>不知自己是男是女 </a:t>
            </a:r>
            <a:r>
              <a:rPr lang="zh-CN" altLang="en-US" sz="2400" dirty="0" smtClean="0"/>
              <a:t>。这</a:t>
            </a:r>
            <a:r>
              <a:rPr lang="zh-CN" altLang="en-US" sz="2400" dirty="0"/>
              <a:t>就是我们要对自己提出的问题 </a:t>
            </a:r>
            <a:r>
              <a:rPr lang="zh-CN" altLang="en-US" sz="2400" dirty="0" smtClean="0"/>
              <a:t>：当</a:t>
            </a:r>
            <a:r>
              <a:rPr lang="zh-CN" altLang="en-US" sz="2400" dirty="0"/>
              <a:t>我们脱离了自身在社会中所处位置和影响后 </a:t>
            </a:r>
            <a:r>
              <a:rPr lang="zh-CN" altLang="en-US" sz="2400" dirty="0" smtClean="0"/>
              <a:t>，我们</a:t>
            </a:r>
            <a:r>
              <a:rPr lang="zh-CN" altLang="en-US" sz="2400" dirty="0"/>
              <a:t>用于判断公正与否的原理和标准是什么？这种思维方式对于确保道德评判的客观性来讲是十分有效的</a:t>
            </a:r>
            <a:r>
              <a:rPr lang="zh-CN" altLang="en-US" sz="2400" dirty="0" smtClean="0"/>
              <a:t>。</a:t>
            </a:r>
          </a:p>
        </p:txBody>
      </p:sp>
    </p:spTree>
    <p:extLst>
      <p:ext uri="{BB962C8B-B14F-4D97-AF65-F5344CB8AC3E}">
        <p14:creationId xmlns:p14="http://schemas.microsoft.com/office/powerpoint/2010/main" val="2492339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2"/>
          <p:cNvSpPr txBox="1">
            <a:spLocks noChangeArrowheads="1"/>
          </p:cNvSpPr>
          <p:nvPr/>
        </p:nvSpPr>
        <p:spPr>
          <a:xfrm>
            <a:off x="464234" y="1740218"/>
            <a:ext cx="11226019" cy="4248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itchFamily="2" charset="2"/>
              <a:buNone/>
            </a:pPr>
            <a:r>
              <a:rPr lang="zh-CN" altLang="en-US" sz="2400" dirty="0" smtClean="0"/>
              <a:t>         罗尔斯认为 ，处于无知的帐幔之后的人们可以就分配性公正原则的两条具体标准达成共识 ，并以此为基础建立公正的制度和规定。</a:t>
            </a:r>
            <a:endParaRPr lang="en-US" altLang="zh-CN" sz="2400" dirty="0" smtClean="0"/>
          </a:p>
          <a:p>
            <a:pPr>
              <a:lnSpc>
                <a:spcPct val="100000"/>
              </a:lnSpc>
              <a:buFont typeface="Wingdings" pitchFamily="2" charset="2"/>
              <a:buNone/>
            </a:pPr>
            <a:endParaRPr lang="en-US" altLang="zh-CN" sz="2400" dirty="0"/>
          </a:p>
          <a:p>
            <a:pPr>
              <a:lnSpc>
                <a:spcPct val="100000"/>
              </a:lnSpc>
              <a:buFont typeface="Wingdings" pitchFamily="2" charset="2"/>
              <a:buNone/>
            </a:pPr>
            <a:r>
              <a:rPr lang="zh-CN" altLang="en-US" sz="2400" dirty="0" smtClean="0"/>
              <a:t>罗尔斯对这两条标准的描述如下 ：</a:t>
            </a:r>
            <a:endParaRPr lang="en-US" altLang="zh-CN" sz="2400" dirty="0" smtClean="0"/>
          </a:p>
          <a:p>
            <a:pPr>
              <a:lnSpc>
                <a:spcPct val="100000"/>
              </a:lnSpc>
              <a:buClr>
                <a:schemeClr val="tx1"/>
              </a:buClr>
            </a:pPr>
            <a:r>
              <a:rPr lang="zh-CN" altLang="en-US" sz="2400" dirty="0" smtClean="0"/>
              <a:t>平等自由权原则：每个人都具有平等的权利实现与他人相同的、灵与肉方面最大程度的解放 ；</a:t>
            </a:r>
            <a:endParaRPr lang="zh-CN" altLang="en-US" sz="2400" dirty="0" smtClean="0">
              <a:solidFill>
                <a:srgbClr val="FF6600"/>
              </a:solidFill>
            </a:endParaRPr>
          </a:p>
          <a:p>
            <a:pPr>
              <a:lnSpc>
                <a:spcPct val="100000"/>
              </a:lnSpc>
              <a:buClr>
                <a:schemeClr val="tx1"/>
              </a:buClr>
            </a:pPr>
            <a:r>
              <a:rPr lang="zh-CN" altLang="en-US" sz="2400" dirty="0" smtClean="0"/>
              <a:t>差别原则：在社会与经济方面存在合理的差异（inequality）使得。</a:t>
            </a:r>
          </a:p>
          <a:p>
            <a:pPr>
              <a:lnSpc>
                <a:spcPct val="100000"/>
              </a:lnSpc>
              <a:buClr>
                <a:schemeClr val="tx1"/>
              </a:buClr>
              <a:buFont typeface="Wingdings" pitchFamily="2" charset="2"/>
              <a:buChar char="ü"/>
            </a:pPr>
            <a:r>
              <a:rPr lang="zh-CN" altLang="en-US" sz="2400" dirty="0" smtClean="0"/>
              <a:t>人人有进一步发展完善的动力与愿望 ；</a:t>
            </a:r>
          </a:p>
          <a:p>
            <a:pPr>
              <a:lnSpc>
                <a:spcPct val="100000"/>
              </a:lnSpc>
              <a:buClr>
                <a:schemeClr val="tx1"/>
              </a:buClr>
              <a:buFont typeface="Wingdings" pitchFamily="2" charset="2"/>
              <a:buChar char="ü"/>
            </a:pPr>
            <a:r>
              <a:rPr lang="zh-CN" altLang="en-US" sz="2400" dirty="0" smtClean="0"/>
              <a:t>人们拥有平等的机会和可能来达到任何社会地位和职务（公平的机会均等原则）。</a:t>
            </a:r>
          </a:p>
        </p:txBody>
      </p:sp>
    </p:spTree>
    <p:extLst>
      <p:ext uri="{BB962C8B-B14F-4D97-AF65-F5344CB8AC3E}">
        <p14:creationId xmlns:p14="http://schemas.microsoft.com/office/powerpoint/2010/main" val="3680166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作为发展的正义</a:t>
            </a:r>
            <a:r>
              <a:rPr lang="en-US" altLang="zh-CN" sz="2800" dirty="0" smtClean="0"/>
              <a:t>——</a:t>
            </a:r>
            <a:r>
              <a:rPr lang="zh-CN" altLang="en-US" sz="2800" dirty="0" smtClean="0"/>
              <a:t>马克思、恩格斯</a:t>
            </a:r>
          </a:p>
        </p:txBody>
      </p:sp>
      <p:sp>
        <p:nvSpPr>
          <p:cNvPr id="6" name="Rectangle 3"/>
          <p:cNvSpPr txBox="1">
            <a:spLocks noChangeArrowheads="1"/>
          </p:cNvSpPr>
          <p:nvPr/>
        </p:nvSpPr>
        <p:spPr>
          <a:xfrm>
            <a:off x="464234" y="2241255"/>
            <a:ext cx="11282289" cy="4497169"/>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6000">
              <a:lnSpc>
                <a:spcPct val="110000"/>
              </a:lnSpc>
              <a:spcBef>
                <a:spcPts val="0"/>
              </a:spcBef>
              <a:buFont typeface="Wingdings" pitchFamily="2" charset="2"/>
              <a:buNone/>
            </a:pPr>
            <a:r>
              <a:rPr lang="zh-CN" altLang="en-US" sz="2000" dirty="0" smtClean="0"/>
              <a:t>                         </a:t>
            </a:r>
            <a:r>
              <a:rPr lang="zh-CN" altLang="en-US" sz="5000" dirty="0" smtClean="0"/>
              <a:t>正义</a:t>
            </a:r>
            <a:r>
              <a:rPr lang="zh-CN" altLang="en-US" sz="5000" dirty="0"/>
              <a:t>是一个历史范畴，一定历史时期的正义观念总是体现生产中处于支配</a:t>
            </a:r>
            <a:r>
              <a:rPr lang="zh-CN" altLang="en-US" sz="5000" dirty="0" smtClean="0"/>
              <a:t>地位</a:t>
            </a:r>
            <a:r>
              <a:rPr lang="zh-CN" altLang="en-US" sz="5000" dirty="0"/>
              <a:t>的统治阶级的意志和利益，受物质生产发展的决定性影响</a:t>
            </a:r>
            <a:r>
              <a:rPr lang="zh-CN" altLang="en-US" sz="5000" dirty="0" smtClean="0"/>
              <a:t>。</a:t>
            </a:r>
            <a:endParaRPr lang="en-US" altLang="zh-CN" sz="5000" dirty="0" smtClean="0"/>
          </a:p>
          <a:p>
            <a:pPr marL="216000">
              <a:lnSpc>
                <a:spcPct val="110000"/>
              </a:lnSpc>
              <a:spcBef>
                <a:spcPts val="0"/>
              </a:spcBef>
              <a:buFont typeface="Wingdings" pitchFamily="2" charset="2"/>
              <a:buNone/>
            </a:pPr>
            <a:r>
              <a:rPr lang="en-US" altLang="zh-CN" sz="5000" dirty="0"/>
              <a:t> </a:t>
            </a:r>
            <a:r>
              <a:rPr lang="en-US" altLang="zh-CN" sz="5000" dirty="0" smtClean="0"/>
              <a:t>         </a:t>
            </a:r>
            <a:r>
              <a:rPr lang="zh-CN" altLang="en-US" sz="5000" dirty="0" smtClean="0"/>
              <a:t>生产资料</a:t>
            </a:r>
            <a:r>
              <a:rPr lang="zh-CN" altLang="en-US" sz="5000" dirty="0"/>
              <a:t>的私人占有是造成资本主义社会工人受剥削、压迫、</a:t>
            </a:r>
            <a:r>
              <a:rPr lang="zh-CN" altLang="en-US" sz="5000" dirty="0" smtClean="0"/>
              <a:t>异化</a:t>
            </a:r>
            <a:r>
              <a:rPr lang="zh-CN" altLang="en-US" sz="5000" dirty="0"/>
              <a:t>、奴役等不正义现象的根源。在马克思恩格斯看来，物质生产是解决分配正义</a:t>
            </a:r>
            <a:r>
              <a:rPr lang="zh-CN" altLang="en-US" sz="5000" dirty="0" smtClean="0"/>
              <a:t>问题</a:t>
            </a:r>
            <a:r>
              <a:rPr lang="zh-CN" altLang="en-US" sz="5000" dirty="0"/>
              <a:t>的根本前提，劳动解放是实现正义的现实道路，而人的解放与自由全面发展</a:t>
            </a:r>
            <a:r>
              <a:rPr lang="zh-CN" altLang="en-US" sz="5000" dirty="0" smtClean="0"/>
              <a:t>是实现</a:t>
            </a:r>
            <a:r>
              <a:rPr lang="zh-CN" altLang="en-US" sz="5000" dirty="0"/>
              <a:t>分配正义的落脚点</a:t>
            </a:r>
            <a:r>
              <a:rPr lang="zh-CN" altLang="en-US" sz="5000" dirty="0" smtClean="0"/>
              <a:t>。</a:t>
            </a:r>
            <a:endParaRPr lang="en-US" altLang="zh-CN" sz="5000" dirty="0" smtClean="0"/>
          </a:p>
          <a:p>
            <a:pPr marL="216000">
              <a:lnSpc>
                <a:spcPct val="110000"/>
              </a:lnSpc>
              <a:spcBef>
                <a:spcPts val="0"/>
              </a:spcBef>
              <a:buFont typeface="Wingdings" pitchFamily="2" charset="2"/>
              <a:buNone/>
            </a:pPr>
            <a:r>
              <a:rPr lang="zh-CN" altLang="en-US" sz="4400" dirty="0" smtClean="0"/>
              <a:t>           （</a:t>
            </a:r>
            <a:r>
              <a:rPr lang="en-US" altLang="zh-CN" sz="4400" dirty="0" smtClean="0"/>
              <a:t>1）</a:t>
            </a:r>
            <a:r>
              <a:rPr lang="zh-CN" altLang="en-US" sz="4400" dirty="0" smtClean="0"/>
              <a:t>正义</a:t>
            </a:r>
            <a:r>
              <a:rPr lang="zh-CN" altLang="en-US" sz="4400" dirty="0"/>
              <a:t>的社会规定必须以物质生产方式</a:t>
            </a:r>
            <a:r>
              <a:rPr lang="zh-CN" altLang="en-US" sz="4400" dirty="0" smtClean="0"/>
              <a:t>为现实</a:t>
            </a:r>
            <a:r>
              <a:rPr lang="zh-CN" altLang="en-US" sz="4400" dirty="0"/>
              <a:t>基础。马克思指出，以法律、意识形态形式所表现的正义的价值内容，“这个内容</a:t>
            </a:r>
            <a:r>
              <a:rPr lang="zh-CN" altLang="en-US" sz="4400" dirty="0" smtClean="0"/>
              <a:t>只有</a:t>
            </a:r>
            <a:r>
              <a:rPr lang="zh-CN" altLang="en-US" sz="4400" dirty="0"/>
              <a:t>与生产方式相适应，相一致，就是正义的；只要与生产方式矛盾，就是非</a:t>
            </a:r>
            <a:r>
              <a:rPr lang="zh-CN" altLang="en-US" sz="4400" dirty="0" smtClean="0"/>
              <a:t>正义的。</a:t>
            </a:r>
            <a:endParaRPr lang="en-US" altLang="zh-CN" sz="4400" dirty="0" smtClean="0"/>
          </a:p>
          <a:p>
            <a:pPr marL="216000">
              <a:lnSpc>
                <a:spcPct val="110000"/>
              </a:lnSpc>
              <a:spcBef>
                <a:spcPts val="0"/>
              </a:spcBef>
              <a:buFont typeface="Wingdings" pitchFamily="2" charset="2"/>
              <a:buNone/>
            </a:pPr>
            <a:r>
              <a:rPr lang="zh-CN" altLang="en-US" sz="4400" dirty="0" smtClean="0"/>
              <a:t>           （</a:t>
            </a:r>
            <a:r>
              <a:rPr lang="en-US" altLang="zh-CN" sz="4400" dirty="0" smtClean="0"/>
              <a:t>2）</a:t>
            </a:r>
            <a:r>
              <a:rPr lang="zh-CN" altLang="en-US" sz="4400" dirty="0"/>
              <a:t>正义的实现是一个客观历史过程 。马克思指出：“历史不外是各个世代的依次交替。每一代都利用以前各代</a:t>
            </a:r>
            <a:r>
              <a:rPr lang="zh-CN" altLang="en-US" sz="4400" dirty="0" smtClean="0"/>
              <a:t>遗留下来</a:t>
            </a:r>
            <a:r>
              <a:rPr lang="zh-CN" altLang="en-US" sz="4400" dirty="0"/>
              <a:t>的材料、资金和生产力；由于这个缘故，每一代一方面在完全改变了的</a:t>
            </a:r>
            <a:r>
              <a:rPr lang="zh-CN" altLang="en-US" sz="4400" dirty="0" smtClean="0"/>
              <a:t>环境下</a:t>
            </a:r>
            <a:r>
              <a:rPr lang="zh-CN" altLang="en-US" sz="4400" dirty="0"/>
              <a:t>继续从事所继承的活动，另一方面又通过完全改变了的活动来变更旧的环境。”马克思恩格斯是直接从</a:t>
            </a:r>
            <a:r>
              <a:rPr lang="zh-CN" altLang="en-US" sz="4400" dirty="0" smtClean="0"/>
              <a:t>物质</a:t>
            </a:r>
            <a:r>
              <a:rPr lang="zh-CN" altLang="en-US" sz="4400" dirty="0"/>
              <a:t>生产过程来考察现实社会的，社会历史发展的深层本质就是人对正义追求的</a:t>
            </a:r>
            <a:r>
              <a:rPr lang="zh-CN" altLang="en-US" sz="4400" dirty="0" smtClean="0"/>
              <a:t>不断</a:t>
            </a:r>
            <a:r>
              <a:rPr lang="zh-CN" altLang="en-US" sz="4400" dirty="0"/>
              <a:t>实现的过程。即正义不是先验的原则，正义的实现是一个客观历史过程</a:t>
            </a:r>
            <a:r>
              <a:rPr lang="zh-CN" altLang="en-US" sz="4400" dirty="0" smtClean="0"/>
              <a:t>。</a:t>
            </a:r>
            <a:endParaRPr lang="en-US" altLang="zh-CN" sz="4400" dirty="0" smtClean="0"/>
          </a:p>
          <a:p>
            <a:pPr marL="216000">
              <a:lnSpc>
                <a:spcPct val="110000"/>
              </a:lnSpc>
              <a:spcBef>
                <a:spcPts val="0"/>
              </a:spcBef>
              <a:buFont typeface="Wingdings" pitchFamily="2" charset="2"/>
              <a:buNone/>
            </a:pPr>
            <a:r>
              <a:rPr lang="zh-CN" altLang="en-US" sz="4400" dirty="0" smtClean="0"/>
              <a:t>          （</a:t>
            </a:r>
            <a:r>
              <a:rPr lang="en-US" altLang="zh-CN" sz="4400" dirty="0" smtClean="0"/>
              <a:t>3）</a:t>
            </a:r>
            <a:r>
              <a:rPr lang="zh-CN" altLang="en-US" sz="4400" dirty="0"/>
              <a:t>正义与阶级利益是内在统一的。</a:t>
            </a:r>
            <a:r>
              <a:rPr lang="zh-CN" altLang="en-US" sz="4400" dirty="0" smtClean="0"/>
              <a:t>马克思恩格斯</a:t>
            </a:r>
            <a:r>
              <a:rPr lang="zh-CN" altLang="en-US" sz="4400" dirty="0"/>
              <a:t>在批判剥削阶级公正观的基础上指出无产阶级的使命就是彻底的消灭阶级</a:t>
            </a:r>
            <a:r>
              <a:rPr lang="zh-CN" altLang="en-US" sz="4400" dirty="0" smtClean="0"/>
              <a:t>，实现</a:t>
            </a:r>
            <a:r>
              <a:rPr lang="zh-CN" altLang="en-US" sz="4400" dirty="0"/>
              <a:t>人的解放和社会的普遍</a:t>
            </a:r>
            <a:r>
              <a:rPr lang="zh-CN" altLang="en-US" sz="4400" dirty="0" smtClean="0"/>
              <a:t>公正</a:t>
            </a:r>
            <a:r>
              <a:rPr lang="zh-CN" altLang="en-US" sz="4400" dirty="0"/>
              <a:t>。</a:t>
            </a:r>
            <a:endParaRPr lang="zh-CN" altLang="en-US" sz="4400" dirty="0" smtClean="0"/>
          </a:p>
        </p:txBody>
      </p:sp>
    </p:spTree>
    <p:extLst>
      <p:ext uri="{BB962C8B-B14F-4D97-AF65-F5344CB8AC3E}">
        <p14:creationId xmlns:p14="http://schemas.microsoft.com/office/powerpoint/2010/main" val="3952356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作为发展的正义</a:t>
            </a:r>
            <a:r>
              <a:rPr lang="en-US" altLang="zh-CN" sz="2800" dirty="0" smtClean="0"/>
              <a:t>——</a:t>
            </a:r>
            <a:r>
              <a:rPr lang="zh-CN" altLang="en-US" sz="2800" dirty="0" smtClean="0"/>
              <a:t>马克思、恩格斯</a:t>
            </a:r>
          </a:p>
        </p:txBody>
      </p:sp>
      <p:sp>
        <p:nvSpPr>
          <p:cNvPr id="6" name="Rectangle 3"/>
          <p:cNvSpPr txBox="1">
            <a:spLocks noChangeArrowheads="1"/>
          </p:cNvSpPr>
          <p:nvPr/>
        </p:nvSpPr>
        <p:spPr>
          <a:xfrm>
            <a:off x="618978" y="2241256"/>
            <a:ext cx="11127545" cy="42439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6000">
              <a:lnSpc>
                <a:spcPct val="110000"/>
              </a:lnSpc>
              <a:spcBef>
                <a:spcPts val="0"/>
              </a:spcBef>
              <a:buFont typeface="Wingdings" pitchFamily="2" charset="2"/>
              <a:buNone/>
            </a:pPr>
            <a:r>
              <a:rPr lang="zh-CN" altLang="en-US" sz="3400" dirty="0" smtClean="0"/>
              <a:t>         不管是罗尔斯平等原则的分配正义理论，还是诺齐克的持有正义理论，都更多考虑的是社会产品在分配上的正义问题，而马克思是从生产与分配的关系出发来探讨分配正义问题的。在生产过程的统一整体中，生产、分配、交换、消费等环节是密切联系的。物质资料的生产是社会再生产过程的主导环节，分配作为社会再生产的一个环节，从属于生产，生产决定分配，所以说，生产正义决定分配正义。生产方式决定分配方式，生产结构决定分配结构，生产关系的性质决定分配正义的性质。</a:t>
            </a:r>
            <a:endParaRPr lang="en-US" altLang="zh-CN" sz="3400" dirty="0" smtClean="0"/>
          </a:p>
          <a:p>
            <a:pPr marL="216000">
              <a:lnSpc>
                <a:spcPct val="110000"/>
              </a:lnSpc>
              <a:spcBef>
                <a:spcPts val="0"/>
              </a:spcBef>
              <a:buFont typeface="Wingdings" pitchFamily="2" charset="2"/>
              <a:buNone/>
            </a:pPr>
            <a:r>
              <a:rPr lang="zh-CN" altLang="en-US" sz="3400" dirty="0" smtClean="0"/>
              <a:t>         合理的分配将对生产产生积极的效应，不合理的分配将对生产产生负面的效应，从而影响整个社会有机体的再生产。而就分配正义问题来说，生产正义也受到分配正义的反作用的影响。分配正义是社会再生产正义的重要调节杠杆，分配正义是保证生产正义目标实现的重要动力。</a:t>
            </a:r>
            <a:endParaRPr lang="zh-CN" altLang="en-US" sz="3400" dirty="0"/>
          </a:p>
        </p:txBody>
      </p:sp>
    </p:spTree>
    <p:extLst>
      <p:ext uri="{BB962C8B-B14F-4D97-AF65-F5344CB8AC3E}">
        <p14:creationId xmlns:p14="http://schemas.microsoft.com/office/powerpoint/2010/main" val="313589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1092199" y="2975428"/>
            <a:ext cx="9641115" cy="3349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道德哲学特指人们用来决定是非对错的具体原则或规则，也被成为伦理原则或伦理思想。</a:t>
            </a:r>
          </a:p>
          <a:p>
            <a:pPr lvl="1">
              <a:lnSpc>
                <a:spcPct val="100000"/>
              </a:lnSpc>
            </a:pPr>
            <a:r>
              <a:rPr lang="zh-CN" altLang="en-US" dirty="0" smtClean="0"/>
              <a:t>为人们决定如何解决利益冲突提供准则；</a:t>
            </a:r>
          </a:p>
          <a:p>
            <a:pPr lvl="1">
              <a:lnSpc>
                <a:spcPct val="100000"/>
              </a:lnSpc>
            </a:pPr>
            <a:r>
              <a:rPr lang="zh-CN" altLang="en-US" dirty="0" smtClean="0"/>
              <a:t>指导企业人士拟定企业战略并解决具体的伦理问题。</a:t>
            </a:r>
          </a:p>
          <a:p>
            <a:pPr>
              <a:lnSpc>
                <a:spcPct val="100000"/>
              </a:lnSpc>
            </a:pPr>
            <a:r>
              <a:rPr lang="zh-CN" altLang="en-US" dirty="0" smtClean="0"/>
              <a:t>不存在每个人都接受的单一的道德哲学。</a:t>
            </a:r>
          </a:p>
        </p:txBody>
      </p:sp>
      <p:sp>
        <p:nvSpPr>
          <p:cNvPr id="4" name="Rectangle 2"/>
          <p:cNvSpPr txBox="1">
            <a:spLocks noChangeArrowheads="1"/>
          </p:cNvSpPr>
          <p:nvPr/>
        </p:nvSpPr>
        <p:spPr>
          <a:xfrm>
            <a:off x="1391556" y="1609953"/>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t>道德哲学</a:t>
            </a:r>
          </a:p>
        </p:txBody>
      </p:sp>
    </p:spTree>
    <p:extLst>
      <p:ext uri="{BB962C8B-B14F-4D97-AF65-F5344CB8AC3E}">
        <p14:creationId xmlns:p14="http://schemas.microsoft.com/office/powerpoint/2010/main" val="719260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a:t>惩罚</a:t>
            </a:r>
            <a:r>
              <a:rPr lang="zh-CN" altLang="en-US" dirty="0" smtClean="0"/>
              <a:t>公正</a:t>
            </a:r>
          </a:p>
        </p:txBody>
      </p:sp>
      <p:sp>
        <p:nvSpPr>
          <p:cNvPr id="6" name="Rectangle 3"/>
          <p:cNvSpPr txBox="1">
            <a:spLocks noChangeArrowheads="1"/>
          </p:cNvSpPr>
          <p:nvPr/>
        </p:nvSpPr>
        <p:spPr>
          <a:xfrm>
            <a:off x="1024145" y="2339730"/>
            <a:ext cx="9952550" cy="3160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z="2000" dirty="0" smtClean="0"/>
              <a:t>     </a:t>
            </a:r>
            <a:r>
              <a:rPr lang="zh-CN" altLang="en-US" sz="2400" dirty="0" smtClean="0"/>
              <a:t>第一，在什么情况下可以免除道德责任？有伦理学家认为，在不知情和无能力的情况下，一个人可以不承担道德责任。</a:t>
            </a:r>
          </a:p>
          <a:p>
            <a:pPr>
              <a:buFont typeface="Wingdings" pitchFamily="2" charset="2"/>
              <a:buNone/>
            </a:pPr>
            <a:r>
              <a:rPr lang="zh-CN" altLang="en-US" sz="2400" dirty="0" smtClean="0"/>
              <a:t>   第二，谁是该受惩罚的人？受惩罚的人应该是确实做错事情的人。仅凭不可靠、不完整的依据就处罚一个人，是不公正的。 </a:t>
            </a:r>
          </a:p>
          <a:p>
            <a:pPr>
              <a:buFont typeface="Wingdings" pitchFamily="2" charset="2"/>
              <a:buNone/>
            </a:pPr>
            <a:r>
              <a:rPr lang="zh-CN" altLang="en-US" sz="2400" dirty="0" smtClean="0"/>
              <a:t>   第三，惩罚的力度多大合适？惩罚必须是一贯的，与所做错的事情相称的。  </a:t>
            </a:r>
          </a:p>
        </p:txBody>
      </p:sp>
    </p:spTree>
    <p:extLst>
      <p:ext uri="{BB962C8B-B14F-4D97-AF65-F5344CB8AC3E}">
        <p14:creationId xmlns:p14="http://schemas.microsoft.com/office/powerpoint/2010/main" val="2469109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3"/>
          <p:cNvSpPr txBox="1">
            <a:spLocks noChangeArrowheads="1"/>
          </p:cNvSpPr>
          <p:nvPr/>
        </p:nvSpPr>
        <p:spPr>
          <a:xfrm>
            <a:off x="1724880" y="1514109"/>
            <a:ext cx="8297862" cy="576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a:t>补偿</a:t>
            </a:r>
            <a:r>
              <a:rPr lang="zh-CN" altLang="en-US" dirty="0" smtClean="0"/>
              <a:t>公正</a:t>
            </a:r>
          </a:p>
        </p:txBody>
      </p:sp>
      <p:sp>
        <p:nvSpPr>
          <p:cNvPr id="6" name="Rectangle 3"/>
          <p:cNvSpPr txBox="1">
            <a:spLocks noChangeArrowheads="1"/>
          </p:cNvSpPr>
          <p:nvPr/>
        </p:nvSpPr>
        <p:spPr>
          <a:xfrm>
            <a:off x="1024145" y="2339730"/>
            <a:ext cx="9952550" cy="3892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itchFamily="2" charset="2"/>
              <a:buNone/>
            </a:pPr>
            <a:r>
              <a:rPr lang="en-US" altLang="zh-CN" sz="2200" dirty="0" smtClean="0"/>
              <a:t>          </a:t>
            </a:r>
            <a:r>
              <a:rPr lang="zh-CN" altLang="en-US" sz="2200" dirty="0" smtClean="0"/>
              <a:t>补偿</a:t>
            </a:r>
            <a:r>
              <a:rPr lang="zh-CN" altLang="en-US" sz="2200" dirty="0"/>
              <a:t>公正是有关为个人因他人过失而遭受的损失提供补偿的公正。通常认为，当个人错误地给另外一个人造成损失时，过失者有道德义务补偿受害者遭受的那些损失。在决定过失者应该向受害者提供多少补偿方面没有影响的规定。补偿公正要求补偿受害者像没有受到伤害时过得一样好。亦即补偿额应该等于过失者对受害者造成的损失额。然而，一些损失很难衡量。</a:t>
            </a:r>
            <a:endParaRPr lang="en-US" altLang="zh-CN" sz="2200" dirty="0"/>
          </a:p>
          <a:p>
            <a:pPr>
              <a:lnSpc>
                <a:spcPct val="100000"/>
              </a:lnSpc>
              <a:buFont typeface="Wingdings" pitchFamily="2" charset="2"/>
              <a:buNone/>
            </a:pPr>
            <a:r>
              <a:rPr lang="zh-CN" altLang="en-US" sz="2200" dirty="0" smtClean="0"/>
              <a:t>          并非</a:t>
            </a:r>
            <a:r>
              <a:rPr lang="zh-CN" altLang="en-US" sz="2200" dirty="0"/>
              <a:t>所有伤害都值得补偿，传统上只有满足三个条件时，个人才有义务补偿受到自己伤害的人。</a:t>
            </a:r>
            <a:endParaRPr lang="en-US" altLang="zh-CN" sz="2200" dirty="0"/>
          </a:p>
          <a:p>
            <a:pPr>
              <a:lnSpc>
                <a:spcPct val="100000"/>
              </a:lnSpc>
              <a:buFont typeface="Wingdings" pitchFamily="2" charset="2"/>
              <a:buNone/>
            </a:pPr>
            <a:r>
              <a:rPr lang="en-US" altLang="zh-CN" sz="2200" dirty="0" smtClean="0"/>
              <a:t>    </a:t>
            </a:r>
            <a:r>
              <a:rPr lang="zh-CN" altLang="en-US" sz="2200" dirty="0" smtClean="0"/>
              <a:t>第一，造成伤害的行为是错误或疏忽。</a:t>
            </a:r>
            <a:endParaRPr lang="en-US" altLang="zh-CN" sz="2200" dirty="0" smtClean="0"/>
          </a:p>
          <a:p>
            <a:pPr>
              <a:lnSpc>
                <a:spcPct val="100000"/>
              </a:lnSpc>
              <a:buFont typeface="Wingdings" pitchFamily="2" charset="2"/>
              <a:buNone/>
            </a:pPr>
            <a:r>
              <a:rPr lang="zh-CN" altLang="en-US" sz="2200" dirty="0" smtClean="0"/>
              <a:t>    第二，个人行为是造成伤害的真正原因。 </a:t>
            </a:r>
          </a:p>
          <a:p>
            <a:pPr>
              <a:lnSpc>
                <a:spcPct val="100000"/>
              </a:lnSpc>
              <a:buFont typeface="Wingdings" pitchFamily="2" charset="2"/>
              <a:buNone/>
            </a:pPr>
            <a:r>
              <a:rPr lang="zh-CN" altLang="en-US" sz="2200" dirty="0" smtClean="0"/>
              <a:t>    第三，个人故意造成了伤害。  </a:t>
            </a:r>
          </a:p>
        </p:txBody>
      </p:sp>
    </p:spTree>
    <p:extLst>
      <p:ext uri="{BB962C8B-B14F-4D97-AF65-F5344CB8AC3E}">
        <p14:creationId xmlns:p14="http://schemas.microsoft.com/office/powerpoint/2010/main" val="1976303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矩形 2"/>
          <p:cNvSpPr>
            <a:spLocks noChangeArrowheads="1"/>
          </p:cNvSpPr>
          <p:nvPr/>
        </p:nvSpPr>
        <p:spPr bwMode="auto">
          <a:xfrm>
            <a:off x="1322363" y="2881386"/>
            <a:ext cx="87178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dirty="0" smtClean="0"/>
              <a:t>       现在</a:t>
            </a:r>
            <a:r>
              <a:rPr lang="zh-CN" altLang="en-US" sz="2400" dirty="0"/>
              <a:t>假设山姆考尔特，那位螺栓销售员，是个公正论者。他会决定应用公正论等同于应用义务论道德哲学。也就是说，他会觉得有必要把螺栓缺陷及可能后果告知所有相关方。一般说来，公正分析的结果是寻求补偿、建设关系、评估商业关系的公平性。</a:t>
            </a:r>
          </a:p>
        </p:txBody>
      </p:sp>
      <p:sp>
        <p:nvSpPr>
          <p:cNvPr id="5" name="标题 1"/>
          <p:cNvSpPr txBox="1">
            <a:spLocks/>
          </p:cNvSpPr>
          <p:nvPr/>
        </p:nvSpPr>
        <p:spPr>
          <a:xfrm>
            <a:off x="990600" y="14659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用正义与公平论分析桥梁案例</a:t>
            </a:r>
            <a:endParaRPr lang="zh-CN" altLang="en-US" sz="2800" dirty="0"/>
          </a:p>
        </p:txBody>
      </p:sp>
    </p:spTree>
    <p:extLst>
      <p:ext uri="{BB962C8B-B14F-4D97-AF65-F5344CB8AC3E}">
        <p14:creationId xmlns:p14="http://schemas.microsoft.com/office/powerpoint/2010/main" val="1043109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四、关怀伦理 </a:t>
            </a:r>
          </a:p>
        </p:txBody>
      </p:sp>
      <p:sp>
        <p:nvSpPr>
          <p:cNvPr id="5" name="Rectangle 3"/>
          <p:cNvSpPr txBox="1">
            <a:spLocks noChangeArrowheads="1"/>
          </p:cNvSpPr>
          <p:nvPr/>
        </p:nvSpPr>
        <p:spPr>
          <a:xfrm>
            <a:off x="1194581" y="2361795"/>
            <a:ext cx="9553136" cy="4095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en-US" altLang="zh-CN" dirty="0"/>
              <a:t>     </a:t>
            </a:r>
            <a:r>
              <a:rPr lang="zh-CN" altLang="en-US" sz="3000" dirty="0"/>
              <a:t>关怀伦理的基础 </a:t>
            </a:r>
          </a:p>
          <a:p>
            <a:pPr>
              <a:lnSpc>
                <a:spcPct val="120000"/>
              </a:lnSpc>
              <a:buFont typeface="Wingdings" pitchFamily="2" charset="2"/>
              <a:buNone/>
            </a:pPr>
            <a:r>
              <a:rPr lang="zh-CN" altLang="en-US" sz="1800" dirty="0" smtClean="0"/>
              <a:t>                </a:t>
            </a:r>
            <a:r>
              <a:rPr lang="zh-CN" altLang="en-US" dirty="0" smtClean="0"/>
              <a:t>人对自我的认识是建立在自我与他人的关系基础之上的：离开了与其他人的关系，个人就不能存在。</a:t>
            </a:r>
          </a:p>
          <a:p>
            <a:pPr>
              <a:lnSpc>
                <a:spcPct val="120000"/>
              </a:lnSpc>
              <a:buFont typeface="Wingdings" pitchFamily="2" charset="2"/>
              <a:buNone/>
            </a:pPr>
            <a:r>
              <a:rPr lang="zh-CN" altLang="en-US" dirty="0" smtClean="0"/>
              <a:t>          只要自我是有价值的，那么使得自我得以存在所必须的关系也一定是有价值的，也应该得到培育和</a:t>
            </a:r>
            <a:r>
              <a:rPr lang="zh-CN" altLang="en-US" dirty="0"/>
              <a:t>维护</a:t>
            </a:r>
            <a:r>
              <a:rPr lang="zh-CN" altLang="en-US" dirty="0" smtClean="0"/>
              <a:t>。</a:t>
            </a:r>
            <a:endParaRPr lang="en-US" altLang="zh-CN" dirty="0" smtClean="0"/>
          </a:p>
          <a:p>
            <a:pPr>
              <a:lnSpc>
                <a:spcPct val="120000"/>
              </a:lnSpc>
              <a:buFont typeface="Wingdings" pitchFamily="2" charset="2"/>
              <a:buNone/>
            </a:pPr>
            <a:r>
              <a:rPr lang="en-US" altLang="zh-CN" dirty="0"/>
              <a:t> </a:t>
            </a:r>
            <a:r>
              <a:rPr lang="en-US" altLang="zh-CN" dirty="0" smtClean="0"/>
              <a:t>         </a:t>
            </a:r>
            <a:r>
              <a:rPr lang="zh-CN" altLang="en-US" dirty="0" smtClean="0"/>
              <a:t>每个人</a:t>
            </a:r>
            <a:r>
              <a:rPr lang="zh-CN" altLang="en-US" dirty="0"/>
              <a:t>都应该对那些与我们有实实在在的关系的人，尤其是那些易受损害的、仰仗我们关怀的人，给予特殊的关怀，关心他们的需要、价值观、欲望和福利，对他们的需要、价值观、欲望和福利作出积极的反应。  </a:t>
            </a:r>
            <a:endParaRPr lang="zh-CN" altLang="en-US" dirty="0" smtClean="0"/>
          </a:p>
        </p:txBody>
      </p:sp>
    </p:spTree>
    <p:extLst>
      <p:ext uri="{BB962C8B-B14F-4D97-AF65-F5344CB8AC3E}">
        <p14:creationId xmlns:p14="http://schemas.microsoft.com/office/powerpoint/2010/main" val="50442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Rectangle 3"/>
          <p:cNvSpPr txBox="1">
            <a:spLocks noChangeArrowheads="1"/>
          </p:cNvSpPr>
          <p:nvPr/>
        </p:nvSpPr>
        <p:spPr>
          <a:xfrm>
            <a:off x="1194581" y="1869425"/>
            <a:ext cx="9553136" cy="4095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buFont typeface="Wingdings" pitchFamily="2" charset="2"/>
              <a:buNone/>
            </a:pPr>
            <a:r>
              <a:rPr lang="zh-CN" altLang="en-US" sz="3500" dirty="0"/>
              <a:t>对关怀论的批评 </a:t>
            </a:r>
            <a:endParaRPr lang="zh-CN" altLang="en-US" sz="4800" dirty="0" smtClean="0">
              <a:latin typeface="华文行楷" pitchFamily="2" charset="-122"/>
              <a:ea typeface="华文行楷" pitchFamily="2" charset="-122"/>
            </a:endParaRPr>
          </a:p>
          <a:p>
            <a:pPr>
              <a:lnSpc>
                <a:spcPct val="120000"/>
              </a:lnSpc>
              <a:buFont typeface="Wingdings" pitchFamily="2" charset="2"/>
              <a:buNone/>
            </a:pPr>
            <a:r>
              <a:rPr lang="zh-CN" altLang="en-US" sz="3000" dirty="0" smtClean="0"/>
              <a:t>          关怀</a:t>
            </a:r>
            <a:r>
              <a:rPr lang="zh-CN" altLang="en-US" sz="3000" dirty="0"/>
              <a:t>伦理会导致偏袒、不公正。</a:t>
            </a:r>
          </a:p>
          <a:p>
            <a:pPr>
              <a:lnSpc>
                <a:spcPct val="120000"/>
              </a:lnSpc>
              <a:buFont typeface="Wingdings" pitchFamily="2" charset="2"/>
              <a:buNone/>
            </a:pPr>
            <a:r>
              <a:rPr lang="zh-CN" altLang="en-US" sz="3000" dirty="0" smtClean="0"/>
              <a:t>          关怀</a:t>
            </a:r>
            <a:r>
              <a:rPr lang="zh-CN" altLang="en-US" sz="3000" dirty="0"/>
              <a:t>论要求人们对孩子、父母、配偶、朋友等给予特别的关怀，似乎在要求人们为了他人的福利而牺牲自己的需要和欲望。</a:t>
            </a:r>
          </a:p>
          <a:p>
            <a:pPr>
              <a:lnSpc>
                <a:spcPct val="120000"/>
              </a:lnSpc>
              <a:buFont typeface="Wingdings" pitchFamily="2" charset="2"/>
              <a:buNone/>
            </a:pPr>
            <a:r>
              <a:rPr lang="zh-CN" altLang="en-US" sz="3000" dirty="0" smtClean="0"/>
              <a:t>         关怀</a:t>
            </a:r>
            <a:r>
              <a:rPr lang="zh-CN" altLang="en-US" sz="3000" dirty="0"/>
              <a:t>伦会与其他道德要求发生</a:t>
            </a:r>
            <a:r>
              <a:rPr lang="zh-CN" altLang="en-US" dirty="0"/>
              <a:t>矛盾，但其他伦理学说何尝不是</a:t>
            </a:r>
            <a:r>
              <a:rPr lang="zh-CN" altLang="en-US" dirty="0" smtClean="0"/>
              <a:t>如此。 </a:t>
            </a:r>
            <a:endParaRPr lang="zh-CN" altLang="en-US" dirty="0"/>
          </a:p>
          <a:p>
            <a:pPr>
              <a:lnSpc>
                <a:spcPct val="120000"/>
              </a:lnSpc>
              <a:buFont typeface="Wingdings" pitchFamily="2" charset="2"/>
              <a:buNone/>
            </a:pPr>
            <a:r>
              <a:rPr lang="zh-CN" altLang="en-US" dirty="0" smtClean="0"/>
              <a:t>          完整</a:t>
            </a:r>
            <a:r>
              <a:rPr lang="zh-CN" altLang="en-US" dirty="0"/>
              <a:t>地理解关怀，应该包括对自身的关怀和对他人的关怀。 </a:t>
            </a:r>
          </a:p>
        </p:txBody>
      </p:sp>
    </p:spTree>
    <p:extLst>
      <p:ext uri="{BB962C8B-B14F-4D97-AF65-F5344CB8AC3E}">
        <p14:creationId xmlns:p14="http://schemas.microsoft.com/office/powerpoint/2010/main" val="4059501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矩形 2"/>
          <p:cNvSpPr>
            <a:spLocks noChangeArrowheads="1"/>
          </p:cNvSpPr>
          <p:nvPr/>
        </p:nvSpPr>
        <p:spPr bwMode="auto">
          <a:xfrm>
            <a:off x="1322363" y="2881386"/>
            <a:ext cx="871789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dirty="0" smtClean="0"/>
              <a:t>       现在</a:t>
            </a:r>
            <a:r>
              <a:rPr lang="zh-CN" altLang="en-US" sz="2400" dirty="0"/>
              <a:t>假设山姆考尔特，那位螺栓销售员，是</a:t>
            </a:r>
            <a:r>
              <a:rPr lang="zh-CN" altLang="en-US" sz="2400" dirty="0" smtClean="0"/>
              <a:t>个关怀论者，他会考虑自己的社会关系。如果在潜在客户中存在与自己有实实在在关系的人，他就会把对建造大桥的担忧告知自己潜在的客户。他很可能会建议另一种产品或另一家公司，从而降低大桥垮塌的可能性。如果没有或者与企业的关系更紧密，则不会告知。</a:t>
            </a:r>
            <a:endParaRPr lang="zh-CN" altLang="en-US" sz="2400" dirty="0"/>
          </a:p>
        </p:txBody>
      </p:sp>
      <p:sp>
        <p:nvSpPr>
          <p:cNvPr id="5" name="标题 1"/>
          <p:cNvSpPr txBox="1">
            <a:spLocks/>
          </p:cNvSpPr>
          <p:nvPr/>
        </p:nvSpPr>
        <p:spPr>
          <a:xfrm>
            <a:off x="990600" y="14659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用关怀论分析桥梁案例</a:t>
            </a:r>
            <a:endParaRPr lang="zh-CN" altLang="en-US" sz="2800" dirty="0"/>
          </a:p>
        </p:txBody>
      </p:sp>
    </p:spTree>
    <p:extLst>
      <p:ext uri="{BB962C8B-B14F-4D97-AF65-F5344CB8AC3E}">
        <p14:creationId xmlns:p14="http://schemas.microsoft.com/office/powerpoint/2010/main" val="1975931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五、美德伦理</a:t>
            </a:r>
            <a:r>
              <a:rPr lang="en-US" altLang="zh-CN" sz="3200" dirty="0" smtClean="0"/>
              <a:t>——</a:t>
            </a:r>
            <a:r>
              <a:rPr lang="zh-CN" altLang="en-US" sz="3200" dirty="0" smtClean="0"/>
              <a:t>道德原则的替代原则</a:t>
            </a:r>
          </a:p>
        </p:txBody>
      </p:sp>
      <p:sp>
        <p:nvSpPr>
          <p:cNvPr id="5" name="Rectangle 3"/>
          <p:cNvSpPr txBox="1">
            <a:spLocks noChangeArrowheads="1"/>
          </p:cNvSpPr>
          <p:nvPr/>
        </p:nvSpPr>
        <p:spPr>
          <a:xfrm>
            <a:off x="542691" y="2263321"/>
            <a:ext cx="11000935" cy="452979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buFont typeface="Wingdings" pitchFamily="2" charset="2"/>
              <a:buNone/>
            </a:pPr>
            <a:r>
              <a:rPr lang="zh-CN" altLang="en-US" sz="3300" dirty="0" smtClean="0">
                <a:latin typeface="华文行楷" pitchFamily="2" charset="-122"/>
                <a:ea typeface="华文行楷" pitchFamily="2" charset="-122"/>
              </a:rPr>
              <a:t>           </a:t>
            </a:r>
            <a:r>
              <a:rPr lang="zh-CN" altLang="en-US" sz="3300" dirty="0" smtClean="0">
                <a:latin typeface="+mn-ea"/>
              </a:rPr>
              <a:t>伦理学</a:t>
            </a:r>
            <a:r>
              <a:rPr lang="zh-CN" altLang="en-US" sz="3300" dirty="0">
                <a:latin typeface="+mn-ea"/>
              </a:rPr>
              <a:t>不仅应该关注行为主体应该从事什么样的行为的问题，而且还应该关注行为主体应该成为什么样的人的问题，前者重点回答人应该如何行事，后者要考察一个人的道德品质，特别是道德品质是否展示了美德或邪恶</a:t>
            </a:r>
            <a:r>
              <a:rPr lang="zh-CN" altLang="en-US" sz="3300" dirty="0" smtClean="0">
                <a:latin typeface="+mn-ea"/>
              </a:rPr>
              <a:t>。</a:t>
            </a:r>
          </a:p>
          <a:p>
            <a:pPr>
              <a:lnSpc>
                <a:spcPct val="120000"/>
              </a:lnSpc>
              <a:spcBef>
                <a:spcPts val="600"/>
              </a:spcBef>
              <a:buFont typeface="Wingdings" pitchFamily="2" charset="2"/>
              <a:buNone/>
            </a:pPr>
            <a:r>
              <a:rPr lang="zh-CN" altLang="en-US" sz="1800" dirty="0" smtClean="0"/>
              <a:t>                </a:t>
            </a:r>
            <a:r>
              <a:rPr lang="zh-CN" altLang="en-US" dirty="0" smtClean="0"/>
              <a:t>美德</a:t>
            </a:r>
            <a:r>
              <a:rPr lang="zh-CN" altLang="en-US" dirty="0"/>
              <a:t>是习得性的、体现在个人行为习惯中的、构成道德高尚的人的特征的一种品质。</a:t>
            </a:r>
          </a:p>
          <a:p>
            <a:pPr>
              <a:lnSpc>
                <a:spcPct val="120000"/>
              </a:lnSpc>
              <a:spcBef>
                <a:spcPts val="600"/>
              </a:spcBef>
              <a:buFont typeface="Wingdings" pitchFamily="2" charset="2"/>
              <a:buNone/>
            </a:pPr>
            <a:r>
              <a:rPr lang="zh-CN" altLang="en-US" dirty="0" smtClean="0"/>
              <a:t>          例如</a:t>
            </a:r>
            <a:r>
              <a:rPr lang="zh-CN" altLang="en-US" dirty="0"/>
              <a:t>，诚实被认为是道德高尚的人的一个特征，如果一个人习惯性地讲真话，而且之所以这样做，是因为他相信讲真话是对的，是因为在讲真话时他感到愉悦，在说假话时他感到难受，那么，我们可以说这个人拥有诚实的美德。相反，如果一个人偶尔讲真话，或者之所以讲真话是因为出于错误的动机，如为了博得他人的欢心，那么，不能说这个人拥有诚实的美德。</a:t>
            </a:r>
          </a:p>
          <a:p>
            <a:pPr>
              <a:lnSpc>
                <a:spcPct val="120000"/>
              </a:lnSpc>
              <a:spcBef>
                <a:spcPts val="600"/>
              </a:spcBef>
              <a:buFont typeface="Wingdings" pitchFamily="2" charset="2"/>
              <a:buNone/>
            </a:pPr>
            <a:r>
              <a:rPr lang="zh-CN" altLang="en-US" dirty="0" smtClean="0"/>
              <a:t>           此外，道德品质是指后天获得的代表个人性格的一部分性情。随着个人的社会发展，其行为可能会以他认道德的相同方式表现（就理性、情感、欲望等方面而言）。因而，美德</a:t>
            </a:r>
            <a:r>
              <a:rPr lang="zh-CN" altLang="en-US" dirty="0"/>
              <a:t>必须是习得性的，而不仅仅是一种天生的特征，如智力、美丽、强健的体魄</a:t>
            </a:r>
            <a:r>
              <a:rPr lang="zh-CN" altLang="en-US" dirty="0" smtClean="0"/>
              <a:t>等。</a:t>
            </a:r>
            <a:endParaRPr lang="en-US" altLang="zh-CN" dirty="0" smtClean="0"/>
          </a:p>
          <a:p>
            <a:pPr>
              <a:lnSpc>
                <a:spcPct val="120000"/>
              </a:lnSpc>
              <a:spcBef>
                <a:spcPts val="600"/>
              </a:spcBef>
              <a:buFont typeface="Wingdings" pitchFamily="2" charset="2"/>
              <a:buNone/>
            </a:pPr>
            <a:r>
              <a:rPr lang="zh-CN" altLang="en-US" dirty="0" smtClean="0"/>
              <a:t>           案例</a:t>
            </a:r>
            <a:r>
              <a:rPr lang="zh-CN" altLang="en-US" dirty="0"/>
              <a:t>：不行贿的</a:t>
            </a:r>
            <a:r>
              <a:rPr lang="zh-CN" altLang="en-US" dirty="0" smtClean="0"/>
              <a:t>王石。</a:t>
            </a:r>
          </a:p>
        </p:txBody>
      </p:sp>
    </p:spTree>
    <p:extLst>
      <p:ext uri="{BB962C8B-B14F-4D97-AF65-F5344CB8AC3E}">
        <p14:creationId xmlns:p14="http://schemas.microsoft.com/office/powerpoint/2010/main" val="2733583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Rot="1" noChangeArrowheads="1"/>
          </p:cNvSpPr>
          <p:nvPr/>
        </p:nvSpPr>
        <p:spPr>
          <a:xfrm>
            <a:off x="647114" y="2444261"/>
            <a:ext cx="11113477" cy="3717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      </a:t>
            </a:r>
            <a:r>
              <a:rPr lang="zh-CN" altLang="en-US" sz="2400" dirty="0" smtClean="0"/>
              <a:t>个人美德与正直有作用，但良好的企业伦理项目能够鼓励个人美德与正直。</a:t>
            </a:r>
            <a:endParaRPr lang="en-US" altLang="zh-CN" sz="2400" dirty="0" smtClean="0"/>
          </a:p>
          <a:p>
            <a:r>
              <a:rPr lang="en-US" altLang="zh-CN" sz="2400" dirty="0"/>
              <a:t> </a:t>
            </a:r>
            <a:r>
              <a:rPr lang="en-US" altLang="zh-CN" sz="2400" dirty="0" smtClean="0"/>
              <a:t>      </a:t>
            </a:r>
            <a:r>
              <a:rPr lang="zh-CN" altLang="en-US" sz="2400" dirty="0" smtClean="0"/>
              <a:t>根据员工在组织中的角色，美德与合适的行为联系在一起才能成为一个好人。</a:t>
            </a:r>
            <a:endParaRPr lang="en-US" altLang="zh-CN" sz="2400" dirty="0" smtClean="0"/>
          </a:p>
          <a:p>
            <a:r>
              <a:rPr lang="en-US" altLang="zh-CN" sz="2400" dirty="0"/>
              <a:t> </a:t>
            </a:r>
            <a:r>
              <a:rPr lang="en-US" altLang="zh-CN" sz="2400" dirty="0" smtClean="0"/>
              <a:t>      </a:t>
            </a:r>
            <a:r>
              <a:rPr lang="zh-CN" altLang="en-US" sz="2400" dirty="0" smtClean="0"/>
              <a:t>最终目的是服务社会需求和公共利宇并在职业上获得回报。</a:t>
            </a:r>
            <a:endParaRPr lang="en-US" altLang="zh-CN" sz="2400" dirty="0" smtClean="0"/>
          </a:p>
          <a:p>
            <a:r>
              <a:rPr lang="en-US" altLang="zh-CN" sz="2400" dirty="0"/>
              <a:t> </a:t>
            </a:r>
            <a:r>
              <a:rPr lang="en-US" altLang="zh-CN" sz="2400" dirty="0" smtClean="0"/>
              <a:t>      </a:t>
            </a:r>
            <a:r>
              <a:rPr lang="zh-CN" altLang="en-US" sz="2400" dirty="0" smtClean="0"/>
              <a:t>组织健康与个人卓越紧密相连，因为每个人都拥有社会一是及公共精神。</a:t>
            </a:r>
            <a:endParaRPr lang="en-US" altLang="zh-CN" sz="2400" dirty="0" smtClean="0"/>
          </a:p>
          <a:p>
            <a:r>
              <a:rPr lang="zh-CN" altLang="en-US" sz="2000" smtClean="0"/>
              <a:t>       目的论</a:t>
            </a:r>
            <a:r>
              <a:rPr lang="zh-CN" altLang="en-US" sz="2000" dirty="0" smtClean="0"/>
              <a:t>、义务论与美德论的区别在于，前两者以演绎的方式解决问题，后者以归纳的方式解决问题。美德伦理假定，当前的社会道德准则可能只是美德的最低道德要求。政治、、社会、经济体制的竞争力依赖于公民具有某些美德，这对市场经济的正常运行至关重要。市场经济要取得成功，社会要有能力造就家庭、学校、教堂、社区等美德得到塑造的神圣场所，这些美德包括真实、宽容、信任和约束，都是对个人主义契约经济的运行有所作用，并创造了使社会合作成为可能的义务。</a:t>
            </a:r>
          </a:p>
        </p:txBody>
      </p:sp>
      <p:sp>
        <p:nvSpPr>
          <p:cNvPr id="4" name="Rectangle 2"/>
          <p:cNvSpPr txBox="1">
            <a:spLocks noRot="1" noChangeArrowheads="1"/>
          </p:cNvSpPr>
          <p:nvPr/>
        </p:nvSpPr>
        <p:spPr>
          <a:xfrm>
            <a:off x="2187526" y="125585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美德伦理的总结</a:t>
            </a:r>
          </a:p>
        </p:txBody>
      </p:sp>
    </p:spTree>
    <p:extLst>
      <p:ext uri="{BB962C8B-B14F-4D97-AF65-F5344CB8AC3E}">
        <p14:creationId xmlns:p14="http://schemas.microsoft.com/office/powerpoint/2010/main" val="2517746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Rot="1" noChangeArrowheads="1"/>
          </p:cNvSpPr>
          <p:nvPr/>
        </p:nvSpPr>
        <p:spPr>
          <a:xfrm>
            <a:off x="815926" y="2233246"/>
            <a:ext cx="10438228" cy="3717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sz="2400" dirty="0" smtClean="0"/>
              <a:t>信任：一种相信他人行为的倾向，同时也承担所期望的行为落空的风险。</a:t>
            </a:r>
            <a:endParaRPr lang="en-US" altLang="zh-CN" sz="2400" dirty="0" smtClean="0"/>
          </a:p>
          <a:p>
            <a:pPr>
              <a:lnSpc>
                <a:spcPct val="100000"/>
              </a:lnSpc>
              <a:spcBef>
                <a:spcPts val="0"/>
              </a:spcBef>
            </a:pPr>
            <a:r>
              <a:rPr lang="zh-CN" altLang="en-US" sz="2400" dirty="0" smtClean="0"/>
              <a:t>自我控制：一种倾向，放弃了即刻的优势或满足，表明具有避免为了自我利益而利用已知机会的能力。</a:t>
            </a:r>
            <a:endParaRPr lang="en-US" altLang="zh-CN" sz="2400" dirty="0" smtClean="0"/>
          </a:p>
          <a:p>
            <a:pPr>
              <a:lnSpc>
                <a:spcPct val="100000"/>
              </a:lnSpc>
              <a:spcBef>
                <a:spcPts val="0"/>
              </a:spcBef>
            </a:pPr>
            <a:r>
              <a:rPr lang="zh-CN" altLang="en-US" sz="2400" dirty="0" smtClean="0"/>
              <a:t>移情：分享他人感觉或情绪的能力。</a:t>
            </a:r>
            <a:endParaRPr lang="en-US" altLang="zh-CN" sz="2400" dirty="0" smtClean="0"/>
          </a:p>
          <a:p>
            <a:pPr>
              <a:lnSpc>
                <a:spcPct val="100000"/>
              </a:lnSpc>
              <a:spcBef>
                <a:spcPts val="0"/>
              </a:spcBef>
            </a:pPr>
            <a:r>
              <a:rPr lang="zh-CN" altLang="en-US" sz="2400" dirty="0" smtClean="0"/>
              <a:t>公平：一种倾向，对感知到的他人受到的不公予以平等对待。</a:t>
            </a:r>
            <a:endParaRPr lang="en-US" altLang="zh-CN" sz="2400" dirty="0" smtClean="0"/>
          </a:p>
          <a:p>
            <a:pPr>
              <a:lnSpc>
                <a:spcPct val="100000"/>
              </a:lnSpc>
              <a:spcBef>
                <a:spcPts val="0"/>
              </a:spcBef>
            </a:pPr>
            <a:r>
              <a:rPr lang="zh-CN" altLang="en-US" sz="2400" dirty="0" smtClean="0"/>
              <a:t>真诚：一种倾向，提供个人所知的事实或正确信息。</a:t>
            </a:r>
            <a:endParaRPr lang="en-US" altLang="zh-CN" sz="2400" dirty="0" smtClean="0"/>
          </a:p>
          <a:p>
            <a:pPr>
              <a:lnSpc>
                <a:spcPct val="100000"/>
              </a:lnSpc>
              <a:spcBef>
                <a:spcPts val="0"/>
              </a:spcBef>
            </a:pPr>
            <a:r>
              <a:rPr lang="zh-CN" altLang="en-US" sz="2400" dirty="0" smtClean="0"/>
              <a:t>学习：一种倾向，不断获取企业内外部有关产业、文化或其他社会方面的知识。</a:t>
            </a:r>
            <a:endParaRPr lang="en-US" altLang="zh-CN" sz="2400" dirty="0" smtClean="0"/>
          </a:p>
          <a:p>
            <a:pPr>
              <a:lnSpc>
                <a:spcPct val="100000"/>
              </a:lnSpc>
              <a:spcBef>
                <a:spcPts val="0"/>
              </a:spcBef>
            </a:pPr>
            <a:r>
              <a:rPr lang="zh-CN" altLang="en-US" sz="2400" dirty="0" smtClean="0"/>
              <a:t>感恩：一种成熟的标志，是文明礼貌的始点。</a:t>
            </a:r>
            <a:endParaRPr lang="en-US" altLang="zh-CN" sz="2400" dirty="0" smtClean="0"/>
          </a:p>
          <a:p>
            <a:pPr>
              <a:lnSpc>
                <a:spcPct val="100000"/>
              </a:lnSpc>
              <a:spcBef>
                <a:spcPts val="0"/>
              </a:spcBef>
            </a:pPr>
            <a:r>
              <a:rPr lang="zh-CN" altLang="en-US" sz="2400" dirty="0" smtClean="0"/>
              <a:t>文明：文雅、礼貌、尊重、体贴的倾向或本质。</a:t>
            </a:r>
            <a:endParaRPr lang="en-US" altLang="zh-CN" sz="2400" dirty="0" smtClean="0"/>
          </a:p>
          <a:p>
            <a:pPr>
              <a:lnSpc>
                <a:spcPct val="100000"/>
              </a:lnSpc>
              <a:spcBef>
                <a:spcPts val="0"/>
              </a:spcBef>
            </a:pPr>
            <a:r>
              <a:rPr lang="zh-CN" altLang="en-US" sz="2400" dirty="0" smtClean="0"/>
              <a:t>道德领导：性格坚毅、心智平和、生活幸福。</a:t>
            </a:r>
          </a:p>
        </p:txBody>
      </p:sp>
      <p:sp>
        <p:nvSpPr>
          <p:cNvPr id="4" name="Rectangle 2"/>
          <p:cNvSpPr txBox="1">
            <a:spLocks noRot="1" noChangeArrowheads="1"/>
          </p:cNvSpPr>
          <p:nvPr/>
        </p:nvSpPr>
        <p:spPr>
          <a:xfrm>
            <a:off x="2187526" y="125585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有利于商业交易的美德</a:t>
            </a:r>
          </a:p>
        </p:txBody>
      </p:sp>
    </p:spTree>
    <p:extLst>
      <p:ext uri="{BB962C8B-B14F-4D97-AF65-F5344CB8AC3E}">
        <p14:creationId xmlns:p14="http://schemas.microsoft.com/office/powerpoint/2010/main" val="32458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Rot="1" noChangeArrowheads="1"/>
          </p:cNvSpPr>
          <p:nvPr/>
        </p:nvSpPr>
        <p:spPr>
          <a:xfrm>
            <a:off x="815926" y="2444261"/>
            <a:ext cx="10438228" cy="3717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       </a:t>
            </a:r>
            <a:r>
              <a:rPr lang="zh-CN" altLang="en-US" dirty="0" smtClean="0"/>
              <a:t>如果实施某项行为能使行为主体实践、展示和培育高尚的品德，那么该行为便是道德的，如果通过实施某项行为，行为主体实践、展示和发展了邪恶，那么，该行为是不道德的。</a:t>
            </a:r>
          </a:p>
          <a:p>
            <a:r>
              <a:rPr lang="zh-CN" altLang="en-US" dirty="0" smtClean="0"/>
              <a:t>       美德论不仅可以用于评价行为，还可以用于评价制度。例如，有人认为，一些经济制度使人变得贪婪，大型的官僚组织使人变得不负责任，这种评价的基础便是美德论。</a:t>
            </a:r>
          </a:p>
          <a:p>
            <a:r>
              <a:rPr lang="zh-CN" altLang="en-US" dirty="0" smtClean="0"/>
              <a:t>       也许可以这样说，那些倾向于形成不良品性的制度是在道德上有缺陷的制度。</a:t>
            </a:r>
          </a:p>
        </p:txBody>
      </p:sp>
      <p:sp>
        <p:nvSpPr>
          <p:cNvPr id="4" name="Rectangle 2"/>
          <p:cNvSpPr txBox="1">
            <a:spLocks noRot="1" noChangeArrowheads="1"/>
          </p:cNvSpPr>
          <p:nvPr/>
        </p:nvSpPr>
        <p:spPr>
          <a:xfrm>
            <a:off x="2187526" y="125585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美德论对行为的指导原则</a:t>
            </a:r>
          </a:p>
        </p:txBody>
      </p:sp>
    </p:spTree>
    <p:extLst>
      <p:ext uri="{BB962C8B-B14F-4D97-AF65-F5344CB8AC3E}">
        <p14:creationId xmlns:p14="http://schemas.microsoft.com/office/powerpoint/2010/main" val="286300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矩形 2"/>
          <p:cNvSpPr/>
          <p:nvPr/>
        </p:nvSpPr>
        <p:spPr>
          <a:xfrm>
            <a:off x="1204682" y="1770858"/>
            <a:ext cx="9884230" cy="1569660"/>
          </a:xfrm>
          <a:prstGeom prst="rect">
            <a:avLst/>
          </a:prstGeom>
        </p:spPr>
        <p:txBody>
          <a:bodyPr wrap="square">
            <a:spAutoFit/>
          </a:bodyPr>
          <a:lstStyle/>
          <a:p>
            <a:pPr marL="609600" indent="-609600"/>
            <a:r>
              <a:rPr lang="zh-CN" altLang="en-US" sz="2400" dirty="0" smtClean="0"/>
              <a:t>       人们</a:t>
            </a:r>
            <a:r>
              <a:rPr lang="zh-CN" altLang="en-US" sz="2400" dirty="0"/>
              <a:t>在进行伦理决策时使用多种道德哲学，取决于在工作环境以外还是跟工作</a:t>
            </a:r>
            <a:r>
              <a:rPr lang="zh-CN" altLang="en-US" sz="2400" dirty="0" smtClean="0"/>
              <a:t>有关，有</a:t>
            </a:r>
            <a:r>
              <a:rPr lang="zh-CN" altLang="en-US" sz="2400" dirty="0"/>
              <a:t>两个理由:</a:t>
            </a:r>
          </a:p>
          <a:p>
            <a:pPr marL="990600" lvl="1" indent="-533400">
              <a:buFontTx/>
              <a:buAutoNum type="arabicPeriod"/>
            </a:pPr>
            <a:r>
              <a:rPr lang="zh-CN" altLang="en-US" sz="2400" dirty="0" smtClean="0"/>
              <a:t>在职场或商界，</a:t>
            </a:r>
            <a:r>
              <a:rPr lang="zh-CN" altLang="en-US" sz="2400" dirty="0"/>
              <a:t>某些目标及成功的压力和工作以外的</a:t>
            </a:r>
            <a:r>
              <a:rPr lang="zh-CN" altLang="en-US" sz="2400" dirty="0" smtClean="0"/>
              <a:t>不同；</a:t>
            </a:r>
            <a:endParaRPr lang="zh-CN" altLang="en-US" sz="2400" dirty="0"/>
          </a:p>
          <a:p>
            <a:pPr marL="990600" lvl="1" indent="-533400">
              <a:buFontTx/>
              <a:buAutoNum type="arabicPeriod"/>
            </a:pPr>
            <a:r>
              <a:rPr lang="zh-CN" altLang="en-US" sz="2400" dirty="0"/>
              <a:t>人们工作于其中的企业</a:t>
            </a:r>
            <a:r>
              <a:rPr lang="zh-CN" altLang="en-US" sz="2400" dirty="0" smtClean="0"/>
              <a:t>文化。</a:t>
            </a:r>
            <a:endParaRPr lang="zh-CN" altLang="en-US" sz="2400" dirty="0"/>
          </a:p>
        </p:txBody>
      </p:sp>
      <p:sp>
        <p:nvSpPr>
          <p:cNvPr id="4" name="Rectangle 6"/>
          <p:cNvSpPr txBox="1">
            <a:spLocks noChangeArrowheads="1"/>
          </p:cNvSpPr>
          <p:nvPr/>
        </p:nvSpPr>
        <p:spPr>
          <a:xfrm>
            <a:off x="705754" y="3539670"/>
            <a:ext cx="10882087" cy="30861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20000"/>
              </a:lnSpc>
            </a:pPr>
            <a:r>
              <a:rPr lang="zh-CN" altLang="en-US" dirty="0" smtClean="0"/>
              <a:t>大多数企业经理并不拥护极端哲学。</a:t>
            </a:r>
          </a:p>
          <a:p>
            <a:pPr marL="990600" lvl="1" indent="-533400">
              <a:lnSpc>
                <a:spcPct val="120000"/>
              </a:lnSpc>
            </a:pPr>
            <a:r>
              <a:rPr lang="zh-CN" altLang="en-US" dirty="0" smtClean="0"/>
              <a:t>大多数经理也无法确切地表述出他们用来制定伦理决策的道德哲学。</a:t>
            </a:r>
          </a:p>
          <a:p>
            <a:pPr marL="609600" indent="-609600">
              <a:lnSpc>
                <a:spcPct val="120000"/>
              </a:lnSpc>
            </a:pPr>
            <a:r>
              <a:rPr lang="zh-CN" altLang="en-US" dirty="0" smtClean="0"/>
              <a:t>个人的道德指南不足以预防组织环境下的伦理行为失范。</a:t>
            </a:r>
          </a:p>
          <a:p>
            <a:pPr marL="609600" indent="-609600">
              <a:lnSpc>
                <a:spcPct val="120000"/>
              </a:lnSpc>
            </a:pPr>
            <a:r>
              <a:rPr lang="zh-CN" altLang="en-US" dirty="0" smtClean="0"/>
              <a:t>达到绩效目标之后的奖励以及公司文化，被发现是伦理决策最重要的因素。</a:t>
            </a:r>
          </a:p>
          <a:p>
            <a:pPr marL="609600" indent="-609600">
              <a:lnSpc>
                <a:spcPct val="120000"/>
              </a:lnSpc>
            </a:pPr>
            <a:r>
              <a:rPr lang="zh-CN" altLang="en-US" dirty="0" smtClean="0"/>
              <a:t>让员工拥有知识技能，让他们能够理解并解决伦理两难问题，能够帮助他们做出正确的决策。</a:t>
            </a:r>
          </a:p>
        </p:txBody>
      </p:sp>
    </p:spTree>
    <p:extLst>
      <p:ext uri="{BB962C8B-B14F-4D97-AF65-F5344CB8AC3E}">
        <p14:creationId xmlns:p14="http://schemas.microsoft.com/office/powerpoint/2010/main" val="3676153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矩形 2"/>
          <p:cNvSpPr>
            <a:spLocks noChangeArrowheads="1"/>
          </p:cNvSpPr>
          <p:nvPr/>
        </p:nvSpPr>
        <p:spPr bwMode="auto">
          <a:xfrm>
            <a:off x="1322363" y="2881386"/>
            <a:ext cx="87178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dirty="0" smtClean="0"/>
              <a:t>       现在</a:t>
            </a:r>
            <a:r>
              <a:rPr lang="zh-CN" altLang="en-US" sz="2400" dirty="0"/>
              <a:t>假设山姆考尔特，那位螺栓销售员，是</a:t>
            </a:r>
            <a:r>
              <a:rPr lang="zh-CN" altLang="en-US" sz="2400" dirty="0" smtClean="0"/>
              <a:t>个美德伦理者，他会考虑美德的要素并把缺陷率以及他对建造大桥的担忧告知潜在的客户。他不会就产品或风险夸夸其谈，实际上，他很可能会建议另一种产品或另一家公司，从而降低大桥垮塌的可能性。</a:t>
            </a:r>
            <a:endParaRPr lang="zh-CN" altLang="en-US" sz="2400" dirty="0"/>
          </a:p>
        </p:txBody>
      </p:sp>
      <p:sp>
        <p:nvSpPr>
          <p:cNvPr id="5" name="标题 1"/>
          <p:cNvSpPr txBox="1">
            <a:spLocks/>
          </p:cNvSpPr>
          <p:nvPr/>
        </p:nvSpPr>
        <p:spPr>
          <a:xfrm>
            <a:off x="990600" y="14659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用美德伦理分析桥梁案例</a:t>
            </a:r>
            <a:endParaRPr lang="zh-CN" altLang="en-US" sz="2800" dirty="0"/>
          </a:p>
        </p:txBody>
      </p:sp>
    </p:spTree>
    <p:extLst>
      <p:ext uri="{BB962C8B-B14F-4D97-AF65-F5344CB8AC3E}">
        <p14:creationId xmlns:p14="http://schemas.microsoft.com/office/powerpoint/2010/main" val="22414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六、伦理相对主义</a:t>
            </a:r>
          </a:p>
        </p:txBody>
      </p:sp>
      <p:sp>
        <p:nvSpPr>
          <p:cNvPr id="6" name="Rectangle 3"/>
          <p:cNvSpPr txBox="1">
            <a:spLocks noChangeArrowheads="1"/>
          </p:cNvSpPr>
          <p:nvPr/>
        </p:nvSpPr>
        <p:spPr>
          <a:xfrm>
            <a:off x="1664066" y="2458257"/>
            <a:ext cx="8760093" cy="3886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smtClean="0"/>
              <a:t>从</a:t>
            </a:r>
            <a:r>
              <a:rPr lang="zh-CN" altLang="en-US" sz="2400" b="1" dirty="0" smtClean="0"/>
              <a:t>相对主义观点</a:t>
            </a:r>
            <a:r>
              <a:rPr lang="zh-CN" altLang="en-US" sz="2400" dirty="0" smtClean="0"/>
              <a:t>来看，伦理行为的定义主观上来自个人和群体的经验。</a:t>
            </a:r>
            <a:r>
              <a:rPr lang="zh-CN" altLang="en-US" sz="2400" b="1" dirty="0" smtClean="0"/>
              <a:t>描述型相对主义</a:t>
            </a:r>
            <a:r>
              <a:rPr lang="zh-CN" altLang="en-US" sz="2400" dirty="0" smtClean="0"/>
              <a:t>跟对不同文化的观察有关，不同文化展现了不同的规范、习俗和价值观，在如是观察时，就形成了对文化的事实描述。 </a:t>
            </a:r>
          </a:p>
          <a:p>
            <a:pPr>
              <a:lnSpc>
                <a:spcPct val="100000"/>
              </a:lnSpc>
            </a:pPr>
            <a:r>
              <a:rPr lang="zh-CN" altLang="en-US" sz="2400" b="1" dirty="0" smtClean="0"/>
              <a:t>元伦理相对主义</a:t>
            </a:r>
            <a:r>
              <a:rPr lang="zh-CN" altLang="en-US" sz="2400" dirty="0" smtClean="0"/>
              <a:t>认识到，人们很自然地从他们自己的角度看问题。</a:t>
            </a:r>
          </a:p>
          <a:p>
            <a:pPr lvl="1">
              <a:lnSpc>
                <a:spcPct val="100000"/>
              </a:lnSpc>
            </a:pPr>
            <a:r>
              <a:rPr lang="zh-CN" altLang="en-US" dirty="0" smtClean="0"/>
              <a:t>不存在一个解决价值体系与个人伦理冲突的客观办法。</a:t>
            </a:r>
          </a:p>
          <a:p>
            <a:pPr>
              <a:lnSpc>
                <a:spcPct val="100000"/>
              </a:lnSpc>
            </a:pPr>
            <a:r>
              <a:rPr lang="zh-CN" altLang="en-US" sz="2400" b="1" dirty="0" smtClean="0"/>
              <a:t>规范相对主义</a:t>
            </a:r>
            <a:r>
              <a:rPr lang="zh-CN" altLang="en-US" sz="2400" dirty="0" smtClean="0"/>
              <a:t>认为一个人的观点和另一个人的观点一样好。</a:t>
            </a:r>
            <a:endParaRPr lang="en-US" altLang="zh-CN" sz="2400" dirty="0" smtClean="0"/>
          </a:p>
          <a:p>
            <a:pPr>
              <a:lnSpc>
                <a:spcPct val="100000"/>
              </a:lnSpc>
            </a:pPr>
            <a:r>
              <a:rPr lang="zh-CN" altLang="en-US" sz="2400" dirty="0" smtClean="0"/>
              <a:t>相对主义的问题在于过分强调差异从而忽视基本的相似性。</a:t>
            </a:r>
          </a:p>
        </p:txBody>
      </p:sp>
    </p:spTree>
    <p:extLst>
      <p:ext uri="{BB962C8B-B14F-4D97-AF65-F5344CB8AC3E}">
        <p14:creationId xmlns:p14="http://schemas.microsoft.com/office/powerpoint/2010/main" val="3917884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5" name="标题 1"/>
          <p:cNvSpPr txBox="1">
            <a:spLocks/>
          </p:cNvSpPr>
          <p:nvPr/>
        </p:nvSpPr>
        <p:spPr>
          <a:xfrm>
            <a:off x="990600" y="1465943"/>
            <a:ext cx="10515600" cy="81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sz="2800" dirty="0" smtClean="0"/>
              <a:t>用伦理相对主义分析桥梁案例</a:t>
            </a:r>
            <a:endParaRPr lang="zh-CN" altLang="en-US" sz="2800" dirty="0"/>
          </a:p>
        </p:txBody>
      </p:sp>
      <p:sp>
        <p:nvSpPr>
          <p:cNvPr id="6" name="矩形 2"/>
          <p:cNvSpPr>
            <a:spLocks noChangeArrowheads="1"/>
          </p:cNvSpPr>
          <p:nvPr/>
        </p:nvSpPr>
        <p:spPr bwMode="auto">
          <a:xfrm>
            <a:off x="1198099" y="2278743"/>
            <a:ext cx="1010060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dirty="0">
                <a:solidFill>
                  <a:srgbClr val="000000"/>
                </a:solidFill>
                <a:latin typeface="宋体" pitchFamily="2" charset="-122"/>
                <a:ea typeface="宋体" pitchFamily="2" charset="-122"/>
              </a:rPr>
              <a:t>    </a:t>
            </a:r>
            <a:r>
              <a:rPr lang="zh-CN" altLang="en-US" sz="2400" dirty="0"/>
              <a:t>现在假设山姆考尔特，那位螺栓销售员，是个伦理相对主义者。在决定是否把螺栓的缺陷率告诉他的潜在客户之前，他会试图获得集体的一致意见。他会查看公司的政策以及行业的一般做法。他还可能询问他的同事和主管，或者查阅贸易期刊和伦理准则。这些调查帮他确定团体共识，这反映了诸多不同的道德哲学。如果他了解到，公司的一般政策以及业内做法都是在缺陷螺栓可能造成严重问题时跟客户讨论缺陷率，他会觉得在这件事上已经取得共识。作为相对主义者，他很可能会告知大桥承包商，某些螺栓可能失效，在地震时可能会造成大桥垮塌。反之，如果他确定他们公司以及业内的行规做法是不告知客户缺陷率，他就不会跟大桥承包商提起这个话题。</a:t>
            </a:r>
          </a:p>
        </p:txBody>
      </p:sp>
    </p:spTree>
    <p:extLst>
      <p:ext uri="{BB962C8B-B14F-4D97-AF65-F5344CB8AC3E}">
        <p14:creationId xmlns:p14="http://schemas.microsoft.com/office/powerpoint/2010/main" val="1955824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620713"/>
            <a:ext cx="10972800" cy="792162"/>
          </a:xfrm>
        </p:spPr>
        <p:txBody>
          <a:bodyPr/>
          <a:lstStyle/>
          <a:p>
            <a:pPr algn="ctr" eaLnBrk="1" hangingPunct="1"/>
            <a:r>
              <a:rPr lang="zh-CN" altLang="en-US" sz="4000" smtClean="0"/>
              <a:t>两种极端</a:t>
            </a:r>
          </a:p>
        </p:txBody>
      </p:sp>
      <p:sp>
        <p:nvSpPr>
          <p:cNvPr id="5123" name="Rectangle 3"/>
          <p:cNvSpPr>
            <a:spLocks noGrp="1" noChangeArrowheads="1"/>
          </p:cNvSpPr>
          <p:nvPr>
            <p:ph type="body" idx="1"/>
          </p:nvPr>
        </p:nvSpPr>
        <p:spPr>
          <a:xfrm>
            <a:off x="334433" y="2420939"/>
            <a:ext cx="11252200" cy="3551237"/>
          </a:xfrm>
        </p:spPr>
        <p:txBody>
          <a:bodyPr>
            <a:normAutofit/>
          </a:bodyPr>
          <a:lstStyle/>
          <a:p>
            <a:pPr eaLnBrk="1" hangingPunct="1"/>
            <a:r>
              <a:rPr lang="zh-CN" altLang="en-US" dirty="0" smtClean="0"/>
              <a:t>伦理优越主义：跨国公司在国外经营时继续奉行本国的伦理标准。</a:t>
            </a:r>
          </a:p>
          <a:p>
            <a:pPr eaLnBrk="1" hangingPunct="1"/>
            <a:r>
              <a:rPr lang="zh-CN" altLang="en-US" dirty="0" smtClean="0"/>
              <a:t>伦理相对主义：跨国公司在国外经营时奉行他国的伦理标准，即入乡随俗。 </a:t>
            </a:r>
            <a:endParaRPr lang="en-US" altLang="zh-CN" dirty="0" smtClean="0"/>
          </a:p>
          <a:p>
            <a:pPr eaLnBrk="1" hangingPunct="1"/>
            <a:endParaRPr lang="en-US" altLang="zh-CN" dirty="0"/>
          </a:p>
          <a:p>
            <a:r>
              <a:rPr lang="zh-CN" altLang="en-US" dirty="0"/>
              <a:t>由于不同国家和地区间的政治、经济、文化、宗教等各个方面的差异，难免会产生伦理冲突和困境。 </a:t>
            </a:r>
            <a:endParaRPr lang="zh-CN" altLang="en-US" dirty="0" smtClean="0"/>
          </a:p>
        </p:txBody>
      </p:sp>
    </p:spTree>
    <p:extLst>
      <p:ext uri="{BB962C8B-B14F-4D97-AF65-F5344CB8AC3E}">
        <p14:creationId xmlns:p14="http://schemas.microsoft.com/office/powerpoint/2010/main" val="2300213283"/>
      </p:ext>
    </p:extLst>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692151"/>
            <a:ext cx="10972800" cy="720725"/>
          </a:xfrm>
        </p:spPr>
        <p:txBody>
          <a:bodyPr/>
          <a:lstStyle/>
          <a:p>
            <a:pPr algn="ctr" eaLnBrk="1" hangingPunct="1"/>
            <a:r>
              <a:rPr lang="zh-CN" altLang="en-US" sz="4000" smtClean="0"/>
              <a:t>伦理置换</a:t>
            </a:r>
            <a:r>
              <a:rPr lang="zh-CN" altLang="en-US" smtClean="0"/>
              <a:t> </a:t>
            </a:r>
          </a:p>
        </p:txBody>
      </p:sp>
      <p:sp>
        <p:nvSpPr>
          <p:cNvPr id="7171" name="Rectangle 3"/>
          <p:cNvSpPr>
            <a:spLocks noGrp="1" noChangeArrowheads="1"/>
          </p:cNvSpPr>
          <p:nvPr>
            <p:ph type="body" idx="1"/>
          </p:nvPr>
        </p:nvSpPr>
        <p:spPr>
          <a:xfrm>
            <a:off x="711200" y="2544764"/>
            <a:ext cx="10972800" cy="3551237"/>
          </a:xfrm>
        </p:spPr>
        <p:txBody>
          <a:bodyPr/>
          <a:lstStyle/>
          <a:p>
            <a:pPr eaLnBrk="1" hangingPunct="1">
              <a:buFont typeface="Wingdings" pitchFamily="2" charset="2"/>
              <a:buNone/>
            </a:pPr>
            <a:r>
              <a:rPr lang="en-US" altLang="zh-CN" sz="3200" dirty="0" smtClean="0"/>
              <a:t>   </a:t>
            </a:r>
            <a:r>
              <a:rPr lang="en-US" altLang="zh-CN" sz="3200" dirty="0" smtClean="0"/>
              <a:t>      </a:t>
            </a:r>
            <a:r>
              <a:rPr lang="zh-CN" altLang="en-US" dirty="0" smtClean="0"/>
              <a:t>伦理</a:t>
            </a:r>
            <a:r>
              <a:rPr lang="zh-CN" altLang="en-US" dirty="0" smtClean="0"/>
              <a:t>置换指通过寻求在有别于出现伦理困境的层次上的解决办法，去解决某个困境</a:t>
            </a:r>
            <a:r>
              <a:rPr lang="zh-CN" altLang="en-US" dirty="0" smtClean="0"/>
              <a:t>。</a:t>
            </a:r>
            <a:endParaRPr lang="en-US" altLang="zh-CN" dirty="0" smtClean="0"/>
          </a:p>
          <a:p>
            <a:pPr eaLnBrk="1" hangingPunct="1">
              <a:buFont typeface="Wingdings" pitchFamily="2" charset="2"/>
              <a:buNone/>
            </a:pPr>
            <a:endParaRPr lang="en-US" altLang="zh-CN" dirty="0"/>
          </a:p>
          <a:p>
            <a:pPr>
              <a:buNone/>
            </a:pPr>
            <a:r>
              <a:rPr lang="zh-CN" altLang="en-US" smtClean="0"/>
              <a:t>         跨国公司</a:t>
            </a:r>
            <a:r>
              <a:rPr lang="zh-CN" altLang="en-US" dirty="0"/>
              <a:t>在经营中遇到国家间伦理问题时，国际性的伦理规范的存在就是解决此类伦理困境的必要条件。 </a:t>
            </a:r>
          </a:p>
          <a:p>
            <a:pPr eaLnBrk="1" hangingPunct="1">
              <a:buFont typeface="Wingdings" pitchFamily="2" charset="2"/>
              <a:buNone/>
            </a:pPr>
            <a:endParaRPr lang="zh-CN" altLang="en-US" dirty="0" smtClean="0"/>
          </a:p>
        </p:txBody>
      </p:sp>
    </p:spTree>
    <p:extLst>
      <p:ext uri="{BB962C8B-B14F-4D97-AF65-F5344CB8AC3E}">
        <p14:creationId xmlns:p14="http://schemas.microsoft.com/office/powerpoint/2010/main" val="209852240"/>
      </p:ext>
    </p:extLst>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七、整合效用、权利、正义和关怀 </a:t>
            </a:r>
          </a:p>
        </p:txBody>
      </p:sp>
      <p:sp>
        <p:nvSpPr>
          <p:cNvPr id="5" name="Rectangle 3"/>
          <p:cNvSpPr txBox="1">
            <a:spLocks noChangeArrowheads="1"/>
          </p:cNvSpPr>
          <p:nvPr/>
        </p:nvSpPr>
        <p:spPr>
          <a:xfrm>
            <a:off x="1194580" y="2361795"/>
            <a:ext cx="9890761" cy="40952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sz="3300" dirty="0" smtClean="0">
                <a:latin typeface="华文行楷" pitchFamily="2" charset="-122"/>
                <a:ea typeface="华文行楷" pitchFamily="2" charset="-122"/>
              </a:rPr>
              <a:t>           </a:t>
            </a:r>
            <a:r>
              <a:rPr lang="zh-CN" altLang="en-US" sz="3300" dirty="0" smtClean="0">
                <a:latin typeface="+mn-ea"/>
              </a:rPr>
              <a:t>效用</a:t>
            </a:r>
            <a:r>
              <a:rPr lang="zh-CN" altLang="en-US" sz="3300" dirty="0">
                <a:latin typeface="+mn-ea"/>
              </a:rPr>
              <a:t>、权利、正义和</a:t>
            </a:r>
            <a:r>
              <a:rPr lang="zh-CN" altLang="en-US" sz="3300" dirty="0" smtClean="0">
                <a:latin typeface="+mn-ea"/>
              </a:rPr>
              <a:t>关怀这四种主要的道德标准，是我们大多数人道德思考的基础，迫使我们将不同原因考虑进道德思考：  </a:t>
            </a:r>
          </a:p>
          <a:p>
            <a:pPr>
              <a:lnSpc>
                <a:spcPct val="120000"/>
              </a:lnSpc>
              <a:buFont typeface="Wingdings" pitchFamily="2" charset="2"/>
              <a:buNone/>
            </a:pPr>
            <a:r>
              <a:rPr lang="zh-CN" altLang="en-US" sz="1800" dirty="0" smtClean="0"/>
              <a:t>                </a:t>
            </a:r>
            <a:r>
              <a:rPr lang="zh-CN" altLang="en-US" dirty="0" smtClean="0"/>
              <a:t>第一，当决定涉及有多种使用方式的有限资源时，效用主义标准比较合适。</a:t>
            </a:r>
          </a:p>
          <a:p>
            <a:pPr>
              <a:lnSpc>
                <a:spcPct val="120000"/>
              </a:lnSpc>
              <a:buFont typeface="Wingdings" pitchFamily="2" charset="2"/>
              <a:buNone/>
            </a:pPr>
            <a:r>
              <a:rPr lang="zh-CN" altLang="en-US" dirty="0" smtClean="0"/>
              <a:t>          第二，道德判断有部分依据个人应该得到何种对待或尊敬的标准。</a:t>
            </a:r>
            <a:endParaRPr lang="en-US" altLang="zh-CN" dirty="0" smtClean="0"/>
          </a:p>
          <a:p>
            <a:pPr>
              <a:lnSpc>
                <a:spcPct val="120000"/>
              </a:lnSpc>
              <a:buFont typeface="Wingdings" pitchFamily="2" charset="2"/>
              <a:buNone/>
            </a:pPr>
            <a:r>
              <a:rPr lang="en-US" altLang="zh-CN" dirty="0"/>
              <a:t> </a:t>
            </a:r>
            <a:r>
              <a:rPr lang="en-US" altLang="zh-CN" dirty="0" smtClean="0"/>
              <a:t>         </a:t>
            </a:r>
            <a:r>
              <a:rPr lang="zh-CN" altLang="en-US" dirty="0"/>
              <a:t>第三，道德判断有</a:t>
            </a:r>
            <a:r>
              <a:rPr lang="zh-CN" altLang="en-US" dirty="0" smtClean="0"/>
              <a:t>部分基于正义标准。</a:t>
            </a:r>
            <a:endParaRPr lang="en-US" altLang="zh-CN" dirty="0" smtClean="0"/>
          </a:p>
          <a:p>
            <a:pPr>
              <a:lnSpc>
                <a:spcPct val="120000"/>
              </a:lnSpc>
              <a:buFont typeface="Wingdings" pitchFamily="2" charset="2"/>
              <a:buNone/>
            </a:pPr>
            <a:r>
              <a:rPr lang="en-US" altLang="zh-CN" dirty="0"/>
              <a:t> </a:t>
            </a:r>
            <a:r>
              <a:rPr lang="en-US" altLang="zh-CN" dirty="0" smtClean="0"/>
              <a:t>         </a:t>
            </a:r>
            <a:r>
              <a:rPr lang="zh-CN" altLang="en-US" dirty="0"/>
              <a:t>第四，道德判断有部分</a:t>
            </a:r>
            <a:r>
              <a:rPr lang="zh-CN" altLang="en-US" dirty="0" smtClean="0"/>
              <a:t>基于关怀标准。</a:t>
            </a:r>
          </a:p>
        </p:txBody>
      </p:sp>
    </p:spTree>
    <p:extLst>
      <p:ext uri="{BB962C8B-B14F-4D97-AF65-F5344CB8AC3E}">
        <p14:creationId xmlns:p14="http://schemas.microsoft.com/office/powerpoint/2010/main" val="19635804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755651" y="2166426"/>
            <a:ext cx="10470368" cy="42400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50000"/>
              </a:lnSpc>
            </a:pPr>
            <a:endParaRPr lang="en-US" altLang="zh-CN" dirty="0" smtClean="0"/>
          </a:p>
          <a:p>
            <a:pPr algn="just">
              <a:lnSpc>
                <a:spcPct val="100000"/>
              </a:lnSpc>
            </a:pPr>
            <a:r>
              <a:rPr lang="zh-CN" altLang="en-US" dirty="0" smtClean="0"/>
              <a:t>该行为是否尽可能地使受行为影响的利益相关者利益最大化？</a:t>
            </a:r>
          </a:p>
          <a:p>
            <a:pPr algn="just">
              <a:lnSpc>
                <a:spcPct val="100000"/>
              </a:lnSpc>
              <a:buFont typeface="Wingdings" pitchFamily="2" charset="2"/>
              <a:buNone/>
            </a:pPr>
            <a:r>
              <a:rPr lang="zh-CN" altLang="en-US" dirty="0" smtClean="0"/>
              <a:t>   （</a:t>
            </a:r>
            <a:r>
              <a:rPr lang="en-US" altLang="zh-CN" dirty="0" smtClean="0"/>
              <a:t>1</a:t>
            </a:r>
            <a:r>
              <a:rPr lang="zh-CN" altLang="en-US" dirty="0" smtClean="0"/>
              <a:t>）所有利益相关者，包括社会整体</a:t>
            </a:r>
          </a:p>
          <a:p>
            <a:pPr algn="just">
              <a:lnSpc>
                <a:spcPct val="100000"/>
              </a:lnSpc>
              <a:buFont typeface="Wingdings" pitchFamily="2" charset="2"/>
              <a:buNone/>
            </a:pPr>
            <a:r>
              <a:rPr lang="zh-CN" altLang="en-US" dirty="0" smtClean="0"/>
              <a:t>   （</a:t>
            </a:r>
            <a:r>
              <a:rPr lang="en-US" altLang="zh-CN" dirty="0" smtClean="0"/>
              <a:t>2</a:t>
            </a:r>
            <a:r>
              <a:rPr lang="zh-CN" altLang="en-US" dirty="0" smtClean="0"/>
              <a:t>）眼前利益和长远利益</a:t>
            </a:r>
          </a:p>
          <a:p>
            <a:pPr algn="just">
              <a:lnSpc>
                <a:spcPct val="100000"/>
              </a:lnSpc>
              <a:buFont typeface="Wingdings" pitchFamily="2" charset="2"/>
              <a:buNone/>
            </a:pPr>
            <a:r>
              <a:rPr lang="zh-CN" altLang="en-US" dirty="0" smtClean="0"/>
              <a:t>   （</a:t>
            </a:r>
            <a:r>
              <a:rPr lang="en-US" altLang="zh-CN" dirty="0" smtClean="0"/>
              <a:t>3</a:t>
            </a:r>
            <a:r>
              <a:rPr lang="zh-CN" altLang="en-US" dirty="0" smtClean="0"/>
              <a:t>）方案比较</a:t>
            </a:r>
          </a:p>
          <a:p>
            <a:pPr algn="just">
              <a:lnSpc>
                <a:spcPct val="100000"/>
              </a:lnSpc>
            </a:pPr>
            <a:r>
              <a:rPr lang="zh-CN" altLang="en-US" dirty="0" smtClean="0"/>
              <a:t>该行为是否与受其影响的个人的道德权利相一致？</a:t>
            </a:r>
          </a:p>
          <a:p>
            <a:pPr algn="just">
              <a:lnSpc>
                <a:spcPct val="100000"/>
              </a:lnSpc>
              <a:buFont typeface="Wingdings" pitchFamily="2" charset="2"/>
              <a:buNone/>
            </a:pPr>
            <a:r>
              <a:rPr lang="zh-CN" altLang="en-US" dirty="0" smtClean="0"/>
              <a:t>   （</a:t>
            </a:r>
            <a:r>
              <a:rPr lang="en-US" altLang="zh-CN" dirty="0" smtClean="0"/>
              <a:t>1</a:t>
            </a:r>
            <a:r>
              <a:rPr lang="zh-CN" altLang="en-US" dirty="0" smtClean="0"/>
              <a:t>）可逆性</a:t>
            </a:r>
          </a:p>
          <a:p>
            <a:pPr algn="just">
              <a:lnSpc>
                <a:spcPct val="100000"/>
              </a:lnSpc>
              <a:buFont typeface="Wingdings" pitchFamily="2" charset="2"/>
              <a:buNone/>
            </a:pPr>
            <a:r>
              <a:rPr lang="zh-CN" altLang="en-US" dirty="0" smtClean="0"/>
              <a:t>   （</a:t>
            </a:r>
            <a:r>
              <a:rPr lang="en-US" altLang="zh-CN" dirty="0" smtClean="0"/>
              <a:t>2</a:t>
            </a:r>
            <a:r>
              <a:rPr lang="zh-CN" altLang="en-US" dirty="0" smtClean="0"/>
              <a:t>）普遍性</a:t>
            </a:r>
          </a:p>
          <a:p>
            <a:pPr algn="just">
              <a:lnSpc>
                <a:spcPct val="100000"/>
              </a:lnSpc>
              <a:buFont typeface="Wingdings" pitchFamily="2" charset="2"/>
              <a:buNone/>
            </a:pPr>
            <a:r>
              <a:rPr lang="zh-CN" altLang="en-US" dirty="0" smtClean="0"/>
              <a:t>   （</a:t>
            </a:r>
            <a:r>
              <a:rPr lang="en-US" altLang="zh-CN" dirty="0" smtClean="0"/>
              <a:t>3</a:t>
            </a:r>
            <a:r>
              <a:rPr lang="zh-CN" altLang="en-US" dirty="0" smtClean="0"/>
              <a:t>）尊重与自愿同意</a:t>
            </a:r>
          </a:p>
        </p:txBody>
      </p:sp>
      <p:sp>
        <p:nvSpPr>
          <p:cNvPr id="5"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整合效用、权利、正义、关怀和美德 </a:t>
            </a:r>
          </a:p>
        </p:txBody>
      </p:sp>
    </p:spTree>
    <p:extLst>
      <p:ext uri="{BB962C8B-B14F-4D97-AF65-F5344CB8AC3E}">
        <p14:creationId xmlns:p14="http://schemas.microsoft.com/office/powerpoint/2010/main" val="2884175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863303" y="4657114"/>
            <a:ext cx="10207967" cy="19406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buFont typeface="Wingdings" pitchFamily="2" charset="2"/>
              <a:buNone/>
            </a:pPr>
            <a:r>
              <a:rPr lang="en-US" altLang="zh-CN" dirty="0" smtClean="0">
                <a:latin typeface="Times New Roman" pitchFamily="18" charset="0"/>
              </a:rPr>
              <a:t>           </a:t>
            </a:r>
            <a:r>
              <a:rPr lang="zh-CN" altLang="en-US" dirty="0" smtClean="0">
                <a:latin typeface="Times New Roman" pitchFamily="18" charset="0"/>
              </a:rPr>
              <a:t>一般来说，有关道德权利的准则高于功利主义准则和公正准则，公正准则高于功利主义准则，在涉及私人资源和特别密切的关系中，如在家庭中，关怀准则高于不偏不倚原则，但在特定的情形中，上述的优先关系就未必成立。</a:t>
            </a:r>
            <a:r>
              <a:rPr lang="zh-CN" altLang="en-US" dirty="0" smtClean="0"/>
              <a:t> </a:t>
            </a:r>
          </a:p>
        </p:txBody>
      </p:sp>
      <p:sp>
        <p:nvSpPr>
          <p:cNvPr id="4" name="Rectangle 3"/>
          <p:cNvSpPr txBox="1">
            <a:spLocks noChangeArrowheads="1"/>
          </p:cNvSpPr>
          <p:nvPr/>
        </p:nvSpPr>
        <p:spPr>
          <a:xfrm>
            <a:off x="1015460" y="1876521"/>
            <a:ext cx="9903652" cy="4321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zh-CN" altLang="en-US" dirty="0"/>
              <a:t>该行为是会导致利益和负担的公正分配？</a:t>
            </a:r>
          </a:p>
          <a:p>
            <a:pPr algn="just">
              <a:lnSpc>
                <a:spcPct val="100000"/>
              </a:lnSpc>
              <a:buFont typeface="Wingdings" pitchFamily="2" charset="2"/>
              <a:buNone/>
            </a:pPr>
            <a:r>
              <a:rPr lang="zh-CN" altLang="en-US" dirty="0"/>
              <a:t> “处于无知的帐幔之后”的思维方式</a:t>
            </a:r>
          </a:p>
          <a:p>
            <a:pPr algn="just">
              <a:lnSpc>
                <a:spcPct val="100000"/>
              </a:lnSpc>
            </a:pPr>
            <a:r>
              <a:rPr lang="zh-CN" altLang="en-US" dirty="0"/>
              <a:t>该行为是否体现了对那些与我们有密切关系并仰仗我们的人的关怀？</a:t>
            </a:r>
          </a:p>
          <a:p>
            <a:pPr algn="just">
              <a:lnSpc>
                <a:spcPct val="100000"/>
              </a:lnSpc>
            </a:pPr>
            <a:r>
              <a:rPr lang="zh-CN" altLang="en-US" dirty="0"/>
              <a:t>该行为是否实践、展示和培育了某种高尚的品德？ </a:t>
            </a:r>
          </a:p>
        </p:txBody>
      </p:sp>
    </p:spTree>
    <p:extLst>
      <p:ext uri="{BB962C8B-B14F-4D97-AF65-F5344CB8AC3E}">
        <p14:creationId xmlns:p14="http://schemas.microsoft.com/office/powerpoint/2010/main" val="2865025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八、无意识</a:t>
            </a:r>
            <a:r>
              <a:rPr lang="zh-CN" altLang="en-US" sz="3200" dirty="0"/>
              <a:t>的</a:t>
            </a:r>
            <a:r>
              <a:rPr lang="zh-CN" altLang="en-US" sz="3200" dirty="0" smtClean="0"/>
              <a:t>道德决定 </a:t>
            </a:r>
          </a:p>
        </p:txBody>
      </p:sp>
      <p:sp>
        <p:nvSpPr>
          <p:cNvPr id="5" name="Rectangle 3"/>
          <p:cNvSpPr txBox="1">
            <a:spLocks noChangeArrowheads="1"/>
          </p:cNvSpPr>
          <p:nvPr/>
        </p:nvSpPr>
        <p:spPr>
          <a:xfrm>
            <a:off x="1194580" y="2361795"/>
            <a:ext cx="9890761" cy="4095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sz="3300" dirty="0" smtClean="0">
                <a:latin typeface="华文行楷" pitchFamily="2" charset="-122"/>
                <a:ea typeface="华文行楷" pitchFamily="2" charset="-122"/>
              </a:rPr>
              <a:t>           </a:t>
            </a:r>
            <a:r>
              <a:rPr lang="zh-CN" altLang="en-US" sz="3300" dirty="0" smtClean="0">
                <a:latin typeface="+mn-ea"/>
              </a:rPr>
              <a:t>效对于大脑及其思考过程的心理学研究暗示，我们有两种道德决策方式：通过自觉的思考和通过无意识的心理过程。</a:t>
            </a:r>
            <a:endParaRPr lang="en-US" altLang="zh-CN" sz="3300" dirty="0" smtClean="0">
              <a:latin typeface="+mn-ea"/>
            </a:endParaRPr>
          </a:p>
          <a:p>
            <a:pPr>
              <a:lnSpc>
                <a:spcPct val="120000"/>
              </a:lnSpc>
              <a:buFont typeface="Wingdings" pitchFamily="2" charset="2"/>
              <a:buNone/>
            </a:pPr>
            <a:r>
              <a:rPr lang="zh-CN" altLang="en-US" sz="3300" dirty="0" smtClean="0">
                <a:latin typeface="+mn-ea"/>
              </a:rPr>
              <a:t>     第一，无意识的过程似乎使我们做出绝大多数道德决定的过程。第二，因为这些过程是无意识和自觉地，断定它们和我们一直以来研究的自觉、逻辑的思考过程没有联系是非常容易的。因此，审视这些过程，尝试回答这些迫切的问题对我们非常重要。</a:t>
            </a:r>
            <a:endParaRPr lang="zh-CN" altLang="en-US" dirty="0" smtClean="0"/>
          </a:p>
        </p:txBody>
      </p:sp>
    </p:spTree>
    <p:extLst>
      <p:ext uri="{BB962C8B-B14F-4D97-AF65-F5344CB8AC3E}">
        <p14:creationId xmlns:p14="http://schemas.microsoft.com/office/powerpoint/2010/main" val="15759478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八、无意识</a:t>
            </a:r>
            <a:r>
              <a:rPr lang="zh-CN" altLang="en-US" sz="3200" dirty="0"/>
              <a:t>的</a:t>
            </a:r>
            <a:r>
              <a:rPr lang="zh-CN" altLang="en-US" sz="3200" dirty="0" smtClean="0"/>
              <a:t>道德决定 </a:t>
            </a:r>
          </a:p>
        </p:txBody>
      </p:sp>
      <p:sp>
        <p:nvSpPr>
          <p:cNvPr id="5" name="Rectangle 3"/>
          <p:cNvSpPr txBox="1">
            <a:spLocks noChangeArrowheads="1"/>
          </p:cNvSpPr>
          <p:nvPr/>
        </p:nvSpPr>
        <p:spPr>
          <a:xfrm>
            <a:off x="1194580" y="2361795"/>
            <a:ext cx="9890761" cy="40952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sz="3300" dirty="0" smtClean="0">
                <a:latin typeface="华文行楷" pitchFamily="2" charset="-122"/>
                <a:ea typeface="华文行楷" pitchFamily="2" charset="-122"/>
              </a:rPr>
              <a:t>           </a:t>
            </a:r>
            <a:r>
              <a:rPr lang="zh-CN" altLang="en-US" sz="3300" dirty="0" smtClean="0">
                <a:latin typeface="+mn-ea"/>
              </a:rPr>
              <a:t>效心理学者斯科特雷诺兹把我们自动做出许多道德决定的无意识过程称为“</a:t>
            </a:r>
            <a:r>
              <a:rPr lang="en-US" altLang="zh-CN" sz="3300" dirty="0" smtClean="0">
                <a:latin typeface="+mn-ea"/>
              </a:rPr>
              <a:t>X-</a:t>
            </a:r>
            <a:r>
              <a:rPr lang="zh-CN" altLang="en-US" sz="3300" dirty="0" smtClean="0">
                <a:latin typeface="+mn-ea"/>
              </a:rPr>
              <a:t>系统”，把我们做出道德决定的自觉思考过程称为“</a:t>
            </a:r>
            <a:r>
              <a:rPr lang="en-US" altLang="zh-CN" sz="3300" dirty="0" smtClean="0">
                <a:latin typeface="+mn-ea"/>
              </a:rPr>
              <a:t>C-</a:t>
            </a:r>
            <a:r>
              <a:rPr lang="zh-CN" altLang="en-US" sz="3300" dirty="0" smtClean="0">
                <a:latin typeface="+mn-ea"/>
              </a:rPr>
              <a:t>系统”。   </a:t>
            </a:r>
            <a:endParaRPr lang="en-US" altLang="zh-CN" sz="3300" dirty="0" smtClean="0">
              <a:latin typeface="+mn-ea"/>
            </a:endParaRPr>
          </a:p>
          <a:p>
            <a:pPr>
              <a:lnSpc>
                <a:spcPct val="120000"/>
              </a:lnSpc>
              <a:buFont typeface="Wingdings" pitchFamily="2" charset="2"/>
              <a:buNone/>
            </a:pPr>
            <a:r>
              <a:rPr lang="en-US" altLang="zh-CN" sz="3300" dirty="0">
                <a:latin typeface="+mn-ea"/>
              </a:rPr>
              <a:t> </a:t>
            </a:r>
            <a:r>
              <a:rPr lang="en-US" altLang="zh-CN" sz="3300" dirty="0" smtClean="0">
                <a:latin typeface="+mn-ea"/>
              </a:rPr>
              <a:t>     “</a:t>
            </a:r>
            <a:r>
              <a:rPr lang="en-US" altLang="zh-CN" sz="3300" dirty="0">
                <a:latin typeface="+mn-ea"/>
              </a:rPr>
              <a:t>X-</a:t>
            </a:r>
            <a:r>
              <a:rPr lang="zh-CN" altLang="en-US" sz="3300" dirty="0">
                <a:latin typeface="+mn-ea"/>
              </a:rPr>
              <a:t>系统</a:t>
            </a:r>
            <a:r>
              <a:rPr lang="zh-CN" altLang="en-US" sz="3300" dirty="0" smtClean="0">
                <a:latin typeface="+mn-ea"/>
              </a:rPr>
              <a:t>”基于对“模式”或“原型”的使用，原型是对于我们过去经历的大致记忆，包括声音、语言、对象或涉及的人物、我们感觉到的情绪、我们当时的行为方式和我们遵循的道德规范类型等等。大脑使用这些“原型”来分析我们每天遇到的新情况，决定在各种情况中应该如何采取行动。大脑的工作方式是尽量将我们面对的每个新情况与储存的原型相匹配。如果新情况匹配了一个存储的原型，大脑就会识别出新情况能够以原型作为代表。然后，大脑使用存储在原型中的信息来明确什么样的行为适合这种情况，什么样的道德规范适用于这种情况，什么样的情绪在这种情况下是正常的。</a:t>
            </a:r>
            <a:endParaRPr lang="zh-CN" altLang="en-US" dirty="0" smtClean="0"/>
          </a:p>
        </p:txBody>
      </p:sp>
    </p:spTree>
    <p:extLst>
      <p:ext uri="{BB962C8B-B14F-4D97-AF65-F5344CB8AC3E}">
        <p14:creationId xmlns:p14="http://schemas.microsoft.com/office/powerpoint/2010/main" val="367517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3"/>
          <p:cNvSpPr txBox="1">
            <a:spLocks noChangeArrowheads="1"/>
          </p:cNvSpPr>
          <p:nvPr/>
        </p:nvSpPr>
        <p:spPr>
          <a:xfrm>
            <a:off x="684211" y="2505981"/>
            <a:ext cx="10753045" cy="370613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smtClean="0"/>
              <a:t>道德选择</a:t>
            </a:r>
            <a:r>
              <a:rPr lang="en-US" altLang="zh-CN" dirty="0" smtClean="0"/>
              <a:t>——</a:t>
            </a:r>
            <a:r>
              <a:rPr lang="zh-CN" altLang="en-US" dirty="0" smtClean="0"/>
              <a:t>行为之前的道德判断，判断辞是“应当”与否。</a:t>
            </a:r>
          </a:p>
          <a:p>
            <a:pPr>
              <a:lnSpc>
                <a:spcPct val="120000"/>
              </a:lnSpc>
            </a:pPr>
            <a:r>
              <a:rPr lang="zh-CN" altLang="en-US" dirty="0" smtClean="0"/>
              <a:t>道德评价</a:t>
            </a:r>
            <a:r>
              <a:rPr lang="en-US" altLang="zh-CN" dirty="0" smtClean="0"/>
              <a:t>——</a:t>
            </a:r>
            <a:r>
              <a:rPr lang="zh-CN" altLang="en-US" dirty="0" smtClean="0"/>
              <a:t>行为之后的道德判断，判断辞是“正当”与否。</a:t>
            </a:r>
          </a:p>
          <a:p>
            <a:pPr>
              <a:lnSpc>
                <a:spcPct val="120000"/>
              </a:lnSpc>
            </a:pPr>
            <a:r>
              <a:rPr lang="zh-CN" altLang="en-US" dirty="0"/>
              <a:t> 所谓道德评价，是指人们依据一定的道德原则，运用相应的方式方法，对他人和自身的行为进行善恶的判断。</a:t>
            </a:r>
          </a:p>
          <a:p>
            <a:pPr>
              <a:lnSpc>
                <a:spcPct val="120000"/>
              </a:lnSpc>
            </a:pPr>
            <a:r>
              <a:rPr lang="zh-CN" altLang="en-US" dirty="0"/>
              <a:t>“这个人不讲道德”、“这样做不应该”，实际上是在做伦理评价，我们每个人都在做着诸如此类的伦理评价。 </a:t>
            </a:r>
          </a:p>
          <a:p>
            <a:pPr>
              <a:lnSpc>
                <a:spcPct val="120000"/>
              </a:lnSpc>
            </a:pPr>
            <a:r>
              <a:rPr lang="zh-CN" altLang="en-US" dirty="0" smtClean="0"/>
              <a:t>笼统地说，“道德评价”可以包括“道德选择”， “正当”可以包括“应当”</a:t>
            </a:r>
          </a:p>
        </p:txBody>
      </p:sp>
      <p:sp>
        <p:nvSpPr>
          <p:cNvPr id="4" name="Rectangle 2"/>
          <p:cNvSpPr txBox="1">
            <a:spLocks noChangeArrowheads="1"/>
          </p:cNvSpPr>
          <p:nvPr/>
        </p:nvSpPr>
        <p:spPr>
          <a:xfrm>
            <a:off x="1977799" y="1436006"/>
            <a:ext cx="7681912" cy="1069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smtClean="0">
                <a:latin typeface="华文细黑" panose="02010600040101010101" pitchFamily="2" charset="-122"/>
                <a:ea typeface="华文细黑" panose="02010600040101010101" pitchFamily="2" charset="-122"/>
              </a:rPr>
              <a:t>道德选择与道德评价</a:t>
            </a:r>
          </a:p>
        </p:txBody>
      </p:sp>
    </p:spTree>
    <p:extLst>
      <p:ext uri="{BB962C8B-B14F-4D97-AF65-F5344CB8AC3E}">
        <p14:creationId xmlns:p14="http://schemas.microsoft.com/office/powerpoint/2010/main" val="3932840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4" name="Rectangle 2"/>
          <p:cNvSpPr txBox="1">
            <a:spLocks noChangeArrowheads="1"/>
          </p:cNvSpPr>
          <p:nvPr/>
        </p:nvSpPr>
        <p:spPr>
          <a:xfrm>
            <a:off x="2499859" y="1425122"/>
            <a:ext cx="70866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smtClean="0"/>
              <a:t>八、无意识</a:t>
            </a:r>
            <a:r>
              <a:rPr lang="zh-CN" altLang="en-US" sz="3200" dirty="0"/>
              <a:t>的</a:t>
            </a:r>
            <a:r>
              <a:rPr lang="zh-CN" altLang="en-US" sz="3200" dirty="0" smtClean="0"/>
              <a:t>道德决定 </a:t>
            </a:r>
          </a:p>
        </p:txBody>
      </p:sp>
      <p:sp>
        <p:nvSpPr>
          <p:cNvPr id="5" name="Rectangle 3"/>
          <p:cNvSpPr txBox="1">
            <a:spLocks noChangeArrowheads="1"/>
          </p:cNvSpPr>
          <p:nvPr/>
        </p:nvSpPr>
        <p:spPr>
          <a:xfrm>
            <a:off x="1194580" y="2361795"/>
            <a:ext cx="9890761" cy="40952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sz="3400" dirty="0">
                <a:latin typeface="+mn-ea"/>
              </a:rPr>
              <a:t>     </a:t>
            </a:r>
            <a:r>
              <a:rPr lang="zh-CN" altLang="en-US" sz="3400" dirty="0" smtClean="0">
                <a:latin typeface="+mn-ea"/>
              </a:rPr>
              <a:t>文化观念与直觉：</a:t>
            </a:r>
            <a:endParaRPr lang="en-US" altLang="zh-CN" sz="3400" dirty="0" smtClean="0">
              <a:latin typeface="+mn-ea"/>
            </a:endParaRPr>
          </a:p>
          <a:p>
            <a:pPr>
              <a:lnSpc>
                <a:spcPct val="120000"/>
              </a:lnSpc>
              <a:buFont typeface="Wingdings" pitchFamily="2" charset="2"/>
              <a:buNone/>
            </a:pPr>
            <a:r>
              <a:rPr lang="zh-CN" altLang="en-US" sz="3400" dirty="0" smtClean="0">
                <a:latin typeface="+mn-ea"/>
              </a:rPr>
              <a:t>     社会心理学家马克豪泽发现，当人们对伤害他人的道德性质做出判断时，大多数会接受三条原则：</a:t>
            </a:r>
            <a:endParaRPr lang="en-US" altLang="zh-CN" sz="3400" dirty="0" smtClean="0">
              <a:latin typeface="+mn-ea"/>
            </a:endParaRPr>
          </a:p>
          <a:p>
            <a:pPr>
              <a:lnSpc>
                <a:spcPct val="120000"/>
              </a:lnSpc>
              <a:buFont typeface="Wingdings" pitchFamily="2" charset="2"/>
              <a:buNone/>
            </a:pPr>
            <a:r>
              <a:rPr lang="zh-CN" altLang="en-US" sz="3400" dirty="0" smtClean="0">
                <a:latin typeface="+mn-ea"/>
              </a:rPr>
              <a:t>      行为原则：相较于由疏忽造成的同等伤害，由行为造成的伤害更加恶劣。</a:t>
            </a:r>
            <a:endParaRPr lang="en-US" altLang="zh-CN" sz="3400" dirty="0" smtClean="0">
              <a:latin typeface="+mn-ea"/>
            </a:endParaRPr>
          </a:p>
          <a:p>
            <a:pPr>
              <a:lnSpc>
                <a:spcPct val="120000"/>
              </a:lnSpc>
              <a:buFont typeface="Wingdings" pitchFamily="2" charset="2"/>
              <a:buNone/>
            </a:pPr>
            <a:r>
              <a:rPr lang="zh-CN" altLang="en-US" sz="3400" dirty="0" smtClean="0">
                <a:latin typeface="+mn-ea"/>
              </a:rPr>
              <a:t>      企图原则：相较于被预见为实现目标带来的副作用的同等伤害而言，企图把伤害作为实现目标的手段更为恶劣。</a:t>
            </a:r>
            <a:endParaRPr lang="en-US" altLang="zh-CN" sz="3400" dirty="0" smtClean="0">
              <a:latin typeface="+mn-ea"/>
            </a:endParaRPr>
          </a:p>
          <a:p>
            <a:pPr>
              <a:lnSpc>
                <a:spcPct val="120000"/>
              </a:lnSpc>
              <a:buFont typeface="Wingdings" pitchFamily="2" charset="2"/>
              <a:buNone/>
            </a:pPr>
            <a:r>
              <a:rPr lang="zh-CN" altLang="en-US" sz="3400" dirty="0" smtClean="0">
                <a:latin typeface="+mn-ea"/>
              </a:rPr>
              <a:t>      接触原则：相较于没有使用身体接触对受害者造成的同等伤害而言，使用身体接触对受害者造成的伤害更加恶劣。</a:t>
            </a:r>
            <a:endParaRPr lang="zh-CN" altLang="en-US" dirty="0" smtClean="0"/>
          </a:p>
        </p:txBody>
      </p:sp>
    </p:spTree>
    <p:extLst>
      <p:ext uri="{BB962C8B-B14F-4D97-AF65-F5344CB8AC3E}">
        <p14:creationId xmlns:p14="http://schemas.microsoft.com/office/powerpoint/2010/main" val="2830733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454799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2"/>
          <p:cNvSpPr txBox="1">
            <a:spLocks noChangeArrowheads="1"/>
          </p:cNvSpPr>
          <p:nvPr/>
        </p:nvSpPr>
        <p:spPr bwMode="auto">
          <a:xfrm>
            <a:off x="1948770" y="1421493"/>
            <a:ext cx="7681912"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宋体" pitchFamily="2" charset="-122"/>
                <a:ea typeface="宋体" pitchFamily="2" charset="-122"/>
              </a:defRPr>
            </a:lvl2pPr>
            <a:lvl3pPr algn="l" rtl="0" eaLnBrk="0" fontAlgn="base" hangingPunct="0">
              <a:spcBef>
                <a:spcPct val="0"/>
              </a:spcBef>
              <a:spcAft>
                <a:spcPct val="0"/>
              </a:spcAft>
              <a:defRPr sz="3600" b="1">
                <a:solidFill>
                  <a:schemeClr val="bg1"/>
                </a:solidFill>
                <a:latin typeface="宋体" pitchFamily="2" charset="-122"/>
                <a:ea typeface="宋体" pitchFamily="2" charset="-122"/>
              </a:defRPr>
            </a:lvl3pPr>
            <a:lvl4pPr algn="l" rtl="0" eaLnBrk="0" fontAlgn="base" hangingPunct="0">
              <a:spcBef>
                <a:spcPct val="0"/>
              </a:spcBef>
              <a:spcAft>
                <a:spcPct val="0"/>
              </a:spcAft>
              <a:defRPr sz="3600" b="1">
                <a:solidFill>
                  <a:schemeClr val="bg1"/>
                </a:solidFill>
                <a:latin typeface="宋体" pitchFamily="2" charset="-122"/>
                <a:ea typeface="宋体" pitchFamily="2" charset="-122"/>
              </a:defRPr>
            </a:lvl4pPr>
            <a:lvl5pPr algn="l" rtl="0" eaLnBrk="0" fontAlgn="base" hangingPunct="0">
              <a:spcBef>
                <a:spcPct val="0"/>
              </a:spcBef>
              <a:spcAft>
                <a:spcPct val="0"/>
              </a:spcAft>
              <a:defRPr sz="3600" b="1">
                <a:solidFill>
                  <a:schemeClr val="bg1"/>
                </a:solidFill>
                <a:latin typeface="宋体" pitchFamily="2" charset="-122"/>
                <a:ea typeface="宋体" pitchFamily="2" charset="-122"/>
              </a:defRPr>
            </a:lvl5pPr>
            <a:lvl6pPr marL="457200" algn="l" rtl="0" eaLnBrk="0" fontAlgn="base" hangingPunct="0">
              <a:spcBef>
                <a:spcPct val="0"/>
              </a:spcBef>
              <a:spcAft>
                <a:spcPct val="0"/>
              </a:spcAft>
              <a:defRPr sz="3600" b="1">
                <a:solidFill>
                  <a:schemeClr val="bg1"/>
                </a:solidFill>
                <a:latin typeface="宋体" pitchFamily="2" charset="-122"/>
                <a:ea typeface="宋体" pitchFamily="2" charset="-122"/>
              </a:defRPr>
            </a:lvl6pPr>
            <a:lvl7pPr marL="914400" algn="l" rtl="0" eaLnBrk="0" fontAlgn="base" hangingPunct="0">
              <a:spcBef>
                <a:spcPct val="0"/>
              </a:spcBef>
              <a:spcAft>
                <a:spcPct val="0"/>
              </a:spcAft>
              <a:defRPr sz="3600" b="1">
                <a:solidFill>
                  <a:schemeClr val="bg1"/>
                </a:solidFill>
                <a:latin typeface="宋体" pitchFamily="2" charset="-122"/>
                <a:ea typeface="宋体" pitchFamily="2" charset="-122"/>
              </a:defRPr>
            </a:lvl7pPr>
            <a:lvl8pPr marL="1371600" algn="l" rtl="0" eaLnBrk="0" fontAlgn="base" hangingPunct="0">
              <a:spcBef>
                <a:spcPct val="0"/>
              </a:spcBef>
              <a:spcAft>
                <a:spcPct val="0"/>
              </a:spcAft>
              <a:defRPr sz="3600" b="1">
                <a:solidFill>
                  <a:schemeClr val="bg1"/>
                </a:solidFill>
                <a:latin typeface="宋体" pitchFamily="2" charset="-122"/>
                <a:ea typeface="宋体" pitchFamily="2" charset="-122"/>
              </a:defRPr>
            </a:lvl8pPr>
            <a:lvl9pPr marL="1828800" algn="l" rtl="0" eaLnBrk="0" fontAlgn="base" hangingPunct="0">
              <a:spcBef>
                <a:spcPct val="0"/>
              </a:spcBef>
              <a:spcAft>
                <a:spcPct val="0"/>
              </a:spcAft>
              <a:defRPr sz="3600" b="1">
                <a:solidFill>
                  <a:schemeClr val="bg1"/>
                </a:solidFill>
                <a:latin typeface="宋体" pitchFamily="2" charset="-122"/>
                <a:ea typeface="宋体" pitchFamily="2" charset="-122"/>
              </a:defRPr>
            </a:lvl9pPr>
          </a:lstStyle>
          <a:p>
            <a:pPr algn="ctr" eaLnBrk="1" hangingPunct="1">
              <a:defRPr/>
            </a:pPr>
            <a:r>
              <a:rPr lang="zh-CN" altLang="en-US" sz="3200" b="0" kern="0" dirty="0" smtClean="0">
                <a:solidFill>
                  <a:schemeClr val="tx1"/>
                </a:solidFill>
                <a:latin typeface="华文细黑" panose="02010600040101010101" pitchFamily="2" charset="-122"/>
                <a:ea typeface="华文细黑" panose="02010600040101010101" pitchFamily="2" charset="-122"/>
              </a:rPr>
              <a:t>道德评价的主观性与客观性</a:t>
            </a:r>
          </a:p>
        </p:txBody>
      </p:sp>
      <p:sp>
        <p:nvSpPr>
          <p:cNvPr id="4" name="Rectangle 3"/>
          <p:cNvSpPr txBox="1">
            <a:spLocks noChangeArrowheads="1"/>
          </p:cNvSpPr>
          <p:nvPr/>
        </p:nvSpPr>
        <p:spPr bwMode="auto">
          <a:xfrm>
            <a:off x="2748983" y="2500993"/>
            <a:ext cx="6081485" cy="407397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288925" indent="-288925" algn="l" rtl="0" eaLnBrk="0" fontAlgn="base" hangingPunct="0">
              <a:spcBef>
                <a:spcPct val="100000"/>
              </a:spcBef>
              <a:spcAft>
                <a:spcPct val="0"/>
              </a:spcAft>
              <a:buClr>
                <a:schemeClr val="accent2"/>
              </a:buClr>
              <a:buFont typeface="Wingdings" pitchFamily="2" charset="2"/>
              <a:buChar char="n"/>
              <a:defRPr sz="2800">
                <a:solidFill>
                  <a:schemeClr val="tx1"/>
                </a:solidFill>
                <a:latin typeface="+mn-lt"/>
                <a:ea typeface="+mn-ea"/>
                <a:cs typeface="+mn-cs"/>
              </a:defRPr>
            </a:lvl1pPr>
            <a:lvl2pPr marL="636588" indent="-233363" algn="l" rtl="0" eaLnBrk="0" fontAlgn="base" hangingPunct="0">
              <a:spcBef>
                <a:spcPct val="15000"/>
              </a:spcBef>
              <a:spcAft>
                <a:spcPct val="0"/>
              </a:spcAft>
              <a:buFont typeface="Wingdings" pitchFamily="2" charset="2"/>
              <a:buChar char="Ÿ"/>
              <a:defRPr sz="2800">
                <a:solidFill>
                  <a:schemeClr val="tx1"/>
                </a:solidFill>
                <a:latin typeface="+mn-lt"/>
                <a:ea typeface="+mn-ea"/>
              </a:defRPr>
            </a:lvl2pPr>
            <a:lvl3pPr marL="973138" indent="-222250" algn="l" rtl="0" eaLnBrk="0" fontAlgn="base" hangingPunct="0">
              <a:spcBef>
                <a:spcPct val="15000"/>
              </a:spcBef>
              <a:spcAft>
                <a:spcPct val="0"/>
              </a:spcAft>
              <a:buChar char="–"/>
              <a:defRPr sz="2800">
                <a:solidFill>
                  <a:schemeClr val="tx1"/>
                </a:solidFill>
                <a:latin typeface="+mn-lt"/>
                <a:ea typeface="+mn-ea"/>
              </a:defRPr>
            </a:lvl3pPr>
            <a:lvl4pPr marL="1316038" indent="-228600" algn="l" rtl="0" eaLnBrk="0" fontAlgn="base" hangingPunct="0">
              <a:spcBef>
                <a:spcPct val="15000"/>
              </a:spcBef>
              <a:spcAft>
                <a:spcPct val="0"/>
              </a:spcAft>
              <a:buChar char="–"/>
              <a:defRPr sz="2000">
                <a:solidFill>
                  <a:schemeClr val="tx1"/>
                </a:solidFill>
                <a:latin typeface="??" charset="-122"/>
                <a:ea typeface="+mn-ea"/>
              </a:defRPr>
            </a:lvl4pPr>
            <a:lvl5pPr marL="1658938" indent="-228600" algn="l" rtl="0" eaLnBrk="0" fontAlgn="base" hangingPunct="0">
              <a:spcBef>
                <a:spcPct val="15000"/>
              </a:spcBef>
              <a:spcAft>
                <a:spcPct val="0"/>
              </a:spcAft>
              <a:buChar char="•"/>
              <a:defRPr sz="2000">
                <a:solidFill>
                  <a:schemeClr val="tx1"/>
                </a:solidFill>
                <a:latin typeface="??" charset="-122"/>
                <a:ea typeface="+mn-ea"/>
              </a:defRPr>
            </a:lvl5pPr>
            <a:lvl6pPr marL="2116138" indent="-228600" algn="l" rtl="0" eaLnBrk="0" fontAlgn="base" hangingPunct="0">
              <a:spcBef>
                <a:spcPct val="15000"/>
              </a:spcBef>
              <a:spcAft>
                <a:spcPct val="0"/>
              </a:spcAft>
              <a:buChar char="•"/>
              <a:defRPr sz="2000">
                <a:solidFill>
                  <a:schemeClr val="tx1"/>
                </a:solidFill>
                <a:latin typeface="??" charset="-122"/>
                <a:ea typeface="+mn-ea"/>
              </a:defRPr>
            </a:lvl6pPr>
            <a:lvl7pPr marL="2573338" indent="-228600" algn="l" rtl="0" eaLnBrk="0" fontAlgn="base" hangingPunct="0">
              <a:spcBef>
                <a:spcPct val="15000"/>
              </a:spcBef>
              <a:spcAft>
                <a:spcPct val="0"/>
              </a:spcAft>
              <a:buChar char="•"/>
              <a:defRPr sz="2000">
                <a:solidFill>
                  <a:schemeClr val="tx1"/>
                </a:solidFill>
                <a:latin typeface="??" charset="-122"/>
                <a:ea typeface="+mn-ea"/>
              </a:defRPr>
            </a:lvl7pPr>
            <a:lvl8pPr marL="3030538" indent="-228600" algn="l" rtl="0" eaLnBrk="0" fontAlgn="base" hangingPunct="0">
              <a:spcBef>
                <a:spcPct val="15000"/>
              </a:spcBef>
              <a:spcAft>
                <a:spcPct val="0"/>
              </a:spcAft>
              <a:buChar char="•"/>
              <a:defRPr sz="2000">
                <a:solidFill>
                  <a:schemeClr val="tx1"/>
                </a:solidFill>
                <a:latin typeface="??" charset="-122"/>
                <a:ea typeface="+mn-ea"/>
              </a:defRPr>
            </a:lvl8pPr>
            <a:lvl9pPr marL="3487738" indent="-228600" algn="l" rtl="0" eaLnBrk="0" fontAlgn="base" hangingPunct="0">
              <a:spcBef>
                <a:spcPct val="15000"/>
              </a:spcBef>
              <a:spcAft>
                <a:spcPct val="0"/>
              </a:spcAft>
              <a:buChar char="•"/>
              <a:defRPr sz="2000">
                <a:solidFill>
                  <a:schemeClr val="tx1"/>
                </a:solidFill>
                <a:latin typeface="??" charset="-122"/>
                <a:ea typeface="+mn-ea"/>
              </a:defRPr>
            </a:lvl9pPr>
          </a:lstStyle>
          <a:p>
            <a:pPr eaLnBrk="1" hangingPunct="1">
              <a:defRPr/>
            </a:pPr>
            <a:r>
              <a:rPr lang="zh-CN" altLang="en-US" kern="0" dirty="0" smtClean="0"/>
              <a:t>四种情形</a:t>
            </a:r>
            <a:endParaRPr lang="en-US" altLang="zh-CN" kern="0" dirty="0" smtClean="0"/>
          </a:p>
          <a:p>
            <a:pPr indent="-180000" eaLnBrk="1" hangingPunct="1">
              <a:spcBef>
                <a:spcPts val="2400"/>
              </a:spcBef>
              <a:defRPr/>
            </a:pPr>
            <a:r>
              <a:rPr lang="zh-CN" altLang="en-US" kern="0" dirty="0" smtClean="0"/>
              <a:t>（</a:t>
            </a:r>
            <a:r>
              <a:rPr lang="en-US" altLang="zh-CN" kern="0" dirty="0" smtClean="0"/>
              <a:t>1</a:t>
            </a:r>
            <a:r>
              <a:rPr lang="zh-CN" altLang="en-US" kern="0" dirty="0" smtClean="0"/>
              <a:t>）主观客观都正确</a:t>
            </a:r>
            <a:endParaRPr lang="en-US" altLang="zh-CN" kern="0" dirty="0" smtClean="0"/>
          </a:p>
          <a:p>
            <a:pPr indent="-180000" eaLnBrk="1" hangingPunct="1">
              <a:spcBef>
                <a:spcPts val="2400"/>
              </a:spcBef>
              <a:defRPr/>
            </a:pPr>
            <a:r>
              <a:rPr lang="zh-CN" altLang="en-US" kern="0" dirty="0" smtClean="0"/>
              <a:t>（</a:t>
            </a:r>
            <a:r>
              <a:rPr lang="en-US" altLang="zh-CN" kern="0" dirty="0" smtClean="0"/>
              <a:t>2</a:t>
            </a:r>
            <a:r>
              <a:rPr lang="zh-CN" altLang="en-US" kern="0" dirty="0" smtClean="0"/>
              <a:t>）主观错误，客观正确</a:t>
            </a:r>
            <a:endParaRPr lang="en-US" altLang="zh-CN" kern="0" dirty="0" smtClean="0"/>
          </a:p>
          <a:p>
            <a:pPr indent="-180000" eaLnBrk="1" hangingPunct="1">
              <a:spcBef>
                <a:spcPts val="2400"/>
              </a:spcBef>
              <a:defRPr/>
            </a:pPr>
            <a:r>
              <a:rPr lang="zh-CN" altLang="en-US" kern="0" dirty="0" smtClean="0"/>
              <a:t>（</a:t>
            </a:r>
            <a:r>
              <a:rPr lang="en-US" altLang="zh-CN" kern="0" dirty="0" smtClean="0"/>
              <a:t>3</a:t>
            </a:r>
            <a:r>
              <a:rPr lang="zh-CN" altLang="en-US" kern="0" dirty="0" smtClean="0"/>
              <a:t>）主观正确，客观错误</a:t>
            </a:r>
            <a:endParaRPr lang="en-US" altLang="zh-CN" kern="0" dirty="0" smtClean="0"/>
          </a:p>
          <a:p>
            <a:pPr indent="-180000" eaLnBrk="1" hangingPunct="1">
              <a:spcBef>
                <a:spcPts val="2400"/>
              </a:spcBef>
              <a:defRPr/>
            </a:pPr>
            <a:r>
              <a:rPr lang="zh-CN" altLang="en-US" kern="0" dirty="0" smtClean="0"/>
              <a:t>（</a:t>
            </a:r>
            <a:r>
              <a:rPr lang="en-US" altLang="zh-CN" kern="0" dirty="0" smtClean="0"/>
              <a:t>4</a:t>
            </a:r>
            <a:r>
              <a:rPr lang="zh-CN" altLang="en-US" kern="0" dirty="0" smtClean="0"/>
              <a:t>）主观客观都错误</a:t>
            </a:r>
          </a:p>
        </p:txBody>
      </p:sp>
    </p:spTree>
    <p:extLst>
      <p:ext uri="{BB962C8B-B14F-4D97-AF65-F5344CB8AC3E}">
        <p14:creationId xmlns:p14="http://schemas.microsoft.com/office/powerpoint/2010/main" val="189723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个人因素：道德哲学与价值观</a:t>
            </a:r>
          </a:p>
        </p:txBody>
      </p:sp>
      <p:sp>
        <p:nvSpPr>
          <p:cNvPr id="3" name="Rectangle 2"/>
          <p:cNvSpPr txBox="1">
            <a:spLocks noRot="1" noChangeArrowheads="1"/>
          </p:cNvSpPr>
          <p:nvPr/>
        </p:nvSpPr>
        <p:spPr>
          <a:xfrm>
            <a:off x="1502228" y="1417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zh-CN" altLang="en-US" dirty="0" smtClean="0"/>
              <a:t>进行道德评价的依据是什么？ </a:t>
            </a:r>
          </a:p>
        </p:txBody>
      </p:sp>
      <p:sp>
        <p:nvSpPr>
          <p:cNvPr id="4" name="Rectangle 3"/>
          <p:cNvSpPr txBox="1">
            <a:spLocks noRot="1" noChangeArrowheads="1"/>
          </p:cNvSpPr>
          <p:nvPr/>
        </p:nvSpPr>
        <p:spPr>
          <a:xfrm>
            <a:off x="2837544" y="2560638"/>
            <a:ext cx="6349999" cy="37099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zh-CN" altLang="en-US" smtClean="0"/>
              <a:t>答案恐怕是形形色色的。</a:t>
            </a:r>
          </a:p>
          <a:p>
            <a:r>
              <a:rPr lang="zh-CN" altLang="en-US" smtClean="0"/>
              <a:t>有的人根据利害得失，</a:t>
            </a:r>
          </a:p>
          <a:p>
            <a:r>
              <a:rPr lang="zh-CN" altLang="en-US" smtClean="0"/>
              <a:t>有的根据自己的感觉，</a:t>
            </a:r>
          </a:p>
          <a:p>
            <a:r>
              <a:rPr lang="zh-CN" altLang="en-US" smtClean="0"/>
              <a:t>有的是根据是否合法，</a:t>
            </a:r>
          </a:p>
          <a:p>
            <a:r>
              <a:rPr lang="zh-CN" altLang="en-US" smtClean="0"/>
              <a:t>有的是根据是否能为社会所接受。</a:t>
            </a:r>
            <a:endParaRPr lang="zh-CN" altLang="en-US" dirty="0" smtClean="0"/>
          </a:p>
        </p:txBody>
      </p:sp>
    </p:spTree>
    <p:extLst>
      <p:ext uri="{BB962C8B-B14F-4D97-AF65-F5344CB8AC3E}">
        <p14:creationId xmlns:p14="http://schemas.microsoft.com/office/powerpoint/2010/main" val="662881448"/>
      </p:ext>
    </p:extLst>
  </p:cSld>
  <p:clrMapOvr>
    <a:masterClrMapping/>
  </p:clrMapOvr>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2203</TotalTime>
  <Words>9718</Words>
  <Application>Microsoft Office PowerPoint</Application>
  <PresentationFormat>自定义</PresentationFormat>
  <Paragraphs>442</Paragraphs>
  <Slides>71</Slides>
  <Notes>0</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Office 主题</vt:lpstr>
      <vt:lpstr>PowerPoint 演示文稿</vt:lpstr>
      <vt:lpstr>PowerPoint 演示文稿</vt:lpstr>
      <vt:lpstr>案例分析</vt:lpstr>
      <vt:lpstr>案例分析</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PowerPoint 演示文稿</vt:lpstr>
      <vt:lpstr>为什么要做道德的事</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两种极端</vt:lpstr>
      <vt:lpstr>伦理置换 </vt:lpstr>
      <vt:lpstr>个人因素：道德哲学与价值观</vt:lpstr>
      <vt:lpstr>个人因素：道德哲学与价值观</vt:lpstr>
      <vt:lpstr>个人因素：道德哲学与价值观</vt:lpstr>
      <vt:lpstr>个人因素：道德哲学与价值观</vt:lpstr>
      <vt:lpstr>个人因素：道德哲学与价值观</vt:lpstr>
      <vt:lpstr>个人因素：道德哲学与价值观</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204</cp:revision>
  <dcterms:created xsi:type="dcterms:W3CDTF">2014-06-24T14:23:09Z</dcterms:created>
  <dcterms:modified xsi:type="dcterms:W3CDTF">2017-05-19T15:55:24Z</dcterms:modified>
</cp:coreProperties>
</file>