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0" r:id="rId2"/>
    <p:sldId id="284" r:id="rId3"/>
    <p:sldId id="301" r:id="rId4"/>
    <p:sldId id="303" r:id="rId5"/>
    <p:sldId id="469" r:id="rId6"/>
    <p:sldId id="470" r:id="rId7"/>
    <p:sldId id="471" r:id="rId8"/>
    <p:sldId id="475" r:id="rId9"/>
    <p:sldId id="406" r:id="rId10"/>
    <p:sldId id="412" r:id="rId11"/>
    <p:sldId id="474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72" r:id="rId29"/>
    <p:sldId id="473" r:id="rId30"/>
    <p:sldId id="429" r:id="rId31"/>
    <p:sldId id="430" r:id="rId32"/>
    <p:sldId id="431" r:id="rId33"/>
    <p:sldId id="39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600"/>
    <a:srgbClr val="FF7300"/>
    <a:srgbClr val="C64242"/>
    <a:srgbClr val="558AB5"/>
    <a:srgbClr val="3C6688"/>
    <a:srgbClr val="D3C9BA"/>
    <a:srgbClr val="942C2C"/>
    <a:srgbClr val="C45900"/>
    <a:srgbClr val="B88C00"/>
    <a:srgbClr val="B0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-876" y="-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0371C-77C7-4D1D-A9E5-884631FD9AF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03BB1-5819-4018-8C0C-B0C8725FB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5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zh-CN" smtClean="0"/>
              <a:t>The most successful leaders do not rely on one style of leadership but alternate their technique based on the characteristics of the situation.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1B7B-B779-40E5-A0E1-7CBBDA04599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D1F-7A44-4ABE-8497-54EDB733A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0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1B7B-B779-40E5-A0E1-7CBBDA04599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D1F-7A44-4ABE-8497-54EDB733A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8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1B7B-B779-40E5-A0E1-7CBBDA04599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D1F-7A44-4ABE-8497-54EDB733A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982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1B7B-B779-40E5-A0E1-7CBBDA04599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D1F-7A44-4ABE-8497-54EDB733A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20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1B7B-B779-40E5-A0E1-7CBBDA04599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D1F-7A44-4ABE-8497-54EDB733A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92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1B7B-B779-40E5-A0E1-7CBBDA04599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D1F-7A44-4ABE-8497-54EDB733A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26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1B7B-B779-40E5-A0E1-7CBBDA04599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D1F-7A44-4ABE-8497-54EDB733A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2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A3816-4A6E-4E16-8C42-52AFF6FAA1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1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1B7B-B779-40E5-A0E1-7CBBDA04599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D1F-7A44-4ABE-8497-54EDB733AF8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368" y="6369046"/>
            <a:ext cx="1702708" cy="472974"/>
          </a:xfrm>
          <a:prstGeom prst="rect">
            <a:avLst/>
          </a:prstGeom>
        </p:spPr>
      </p:pic>
      <p:grpSp>
        <p:nvGrpSpPr>
          <p:cNvPr id="29" name="组合 28"/>
          <p:cNvGrpSpPr/>
          <p:nvPr userDrawn="1"/>
        </p:nvGrpSpPr>
        <p:grpSpPr>
          <a:xfrm>
            <a:off x="3116943" y="1652764"/>
            <a:ext cx="6005288" cy="3886137"/>
            <a:chOff x="2619831" y="1175654"/>
            <a:chExt cx="6966857" cy="4508387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2619831" y="1175654"/>
              <a:ext cx="6966857" cy="943429"/>
              <a:chOff x="2859314" y="1030514"/>
              <a:chExt cx="6966857" cy="943429"/>
            </a:xfrm>
          </p:grpSpPr>
          <p:sp>
            <p:nvSpPr>
              <p:cNvPr id="10" name="圆角矩形 9"/>
              <p:cNvSpPr/>
              <p:nvPr userDrawn="1"/>
            </p:nvSpPr>
            <p:spPr>
              <a:xfrm>
                <a:off x="3214914" y="1077685"/>
                <a:ext cx="6611257" cy="849087"/>
              </a:xfrm>
              <a:prstGeom prst="roundRect">
                <a:avLst>
                  <a:gd name="adj" fmla="val 50000"/>
                </a:avLst>
              </a:prstGeom>
              <a:solidFill>
                <a:srgbClr val="D3C9BA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7300"/>
                    </a:solidFill>
                  </a:rPr>
                  <a:t>CLICK TO ADD YOUR TEXT</a:t>
                </a:r>
              </a:p>
            </p:txBody>
          </p:sp>
          <p:sp>
            <p:nvSpPr>
              <p:cNvPr id="8" name="椭圆 7"/>
              <p:cNvSpPr/>
              <p:nvPr userDrawn="1"/>
            </p:nvSpPr>
            <p:spPr>
              <a:xfrm>
                <a:off x="2859314" y="1030514"/>
                <a:ext cx="943429" cy="943429"/>
              </a:xfrm>
              <a:prstGeom prst="ellipse">
                <a:avLst/>
              </a:prstGeom>
              <a:solidFill>
                <a:srgbClr val="FF73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 userDrawn="1"/>
            </p:nvSpPr>
            <p:spPr>
              <a:xfrm>
                <a:off x="3008085" y="1179285"/>
                <a:ext cx="645886" cy="645886"/>
              </a:xfrm>
              <a:prstGeom prst="ellipse">
                <a:avLst/>
              </a:prstGeom>
              <a:solidFill>
                <a:srgbClr val="FF730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dirty="0" smtClean="0">
                    <a:latin typeface="汉仪圆叠体简" panose="02010609000101010101" pitchFamily="49" charset="-122"/>
                    <a:ea typeface="汉仪圆叠体简" panose="02010609000101010101" pitchFamily="49" charset="-122"/>
                  </a:rPr>
                  <a:t>1</a:t>
                </a:r>
                <a:endParaRPr lang="zh-CN" altLang="en-US" sz="3200" dirty="0" smtClean="0">
                  <a:latin typeface="汉仪圆叠体简" panose="02010609000101010101" pitchFamily="49" charset="-122"/>
                  <a:ea typeface="汉仪圆叠体简" panose="02010609000101010101" pitchFamily="49" charset="-122"/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2619831" y="2363973"/>
              <a:ext cx="6966857" cy="943429"/>
              <a:chOff x="2859314" y="1030514"/>
              <a:chExt cx="6966857" cy="943429"/>
            </a:xfrm>
          </p:grpSpPr>
          <p:sp>
            <p:nvSpPr>
              <p:cNvPr id="14" name="圆角矩形 13"/>
              <p:cNvSpPr/>
              <p:nvPr userDrawn="1"/>
            </p:nvSpPr>
            <p:spPr>
              <a:xfrm>
                <a:off x="3214914" y="1077685"/>
                <a:ext cx="6611257" cy="849087"/>
              </a:xfrm>
              <a:prstGeom prst="roundRect">
                <a:avLst>
                  <a:gd name="adj" fmla="val 50000"/>
                </a:avLst>
              </a:prstGeom>
              <a:solidFill>
                <a:srgbClr val="D3C9BA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7300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CLICK TO ADD YOUR TEXT</a:t>
                </a:r>
              </a:p>
            </p:txBody>
          </p:sp>
          <p:sp>
            <p:nvSpPr>
              <p:cNvPr id="15" name="椭圆 14"/>
              <p:cNvSpPr/>
              <p:nvPr userDrawn="1"/>
            </p:nvSpPr>
            <p:spPr>
              <a:xfrm>
                <a:off x="2859314" y="1030514"/>
                <a:ext cx="943429" cy="943429"/>
              </a:xfrm>
              <a:prstGeom prst="ellipse">
                <a:avLst/>
              </a:prstGeom>
              <a:solidFill>
                <a:srgbClr val="FF73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3008085" y="1179285"/>
                <a:ext cx="645886" cy="645886"/>
              </a:xfrm>
              <a:prstGeom prst="ellipse">
                <a:avLst/>
              </a:prstGeom>
              <a:solidFill>
                <a:srgbClr val="FF730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汉仪圆叠体简" panose="02010609000101010101" pitchFamily="49" charset="-122"/>
                    <a:ea typeface="汉仪圆叠体简" panose="02010609000101010101" pitchFamily="49" charset="-122"/>
                  </a:rPr>
                  <a:t>2</a:t>
                </a:r>
                <a:endPara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圆叠体简" panose="02010609000101010101" pitchFamily="49" charset="-122"/>
                  <a:ea typeface="汉仪圆叠体简" panose="02010609000101010101" pitchFamily="49" charset="-122"/>
                </a:endParaRPr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2619831" y="3552292"/>
              <a:ext cx="6966857" cy="943429"/>
              <a:chOff x="2859314" y="1030514"/>
              <a:chExt cx="6966857" cy="943429"/>
            </a:xfrm>
          </p:grpSpPr>
          <p:sp>
            <p:nvSpPr>
              <p:cNvPr id="18" name="圆角矩形 17"/>
              <p:cNvSpPr/>
              <p:nvPr userDrawn="1"/>
            </p:nvSpPr>
            <p:spPr>
              <a:xfrm>
                <a:off x="3214914" y="1077685"/>
                <a:ext cx="6611257" cy="849087"/>
              </a:xfrm>
              <a:prstGeom prst="roundRect">
                <a:avLst>
                  <a:gd name="adj" fmla="val 50000"/>
                </a:avLst>
              </a:prstGeom>
              <a:solidFill>
                <a:srgbClr val="D3C9BA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7300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CLICK TO ADD YOUR TEXT</a:t>
                </a:r>
              </a:p>
            </p:txBody>
          </p:sp>
          <p:sp>
            <p:nvSpPr>
              <p:cNvPr id="19" name="椭圆 18"/>
              <p:cNvSpPr/>
              <p:nvPr userDrawn="1"/>
            </p:nvSpPr>
            <p:spPr>
              <a:xfrm>
                <a:off x="2859314" y="1030514"/>
                <a:ext cx="943429" cy="943429"/>
              </a:xfrm>
              <a:prstGeom prst="ellipse">
                <a:avLst/>
              </a:prstGeom>
              <a:solidFill>
                <a:srgbClr val="FF73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 userDrawn="1"/>
            </p:nvSpPr>
            <p:spPr>
              <a:xfrm>
                <a:off x="3008085" y="1179285"/>
                <a:ext cx="645886" cy="645886"/>
              </a:xfrm>
              <a:prstGeom prst="ellipse">
                <a:avLst/>
              </a:prstGeom>
              <a:solidFill>
                <a:srgbClr val="FF730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汉仪圆叠体简" panose="02010609000101010101" pitchFamily="49" charset="-122"/>
                    <a:ea typeface="汉仪圆叠体简" panose="02010609000101010101" pitchFamily="49" charset="-122"/>
                  </a:rPr>
                  <a:t>3</a:t>
                </a:r>
                <a:endPara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圆叠体简" panose="02010609000101010101" pitchFamily="49" charset="-122"/>
                  <a:ea typeface="汉仪圆叠体简" panose="02010609000101010101" pitchFamily="49" charset="-122"/>
                </a:endParaRPr>
              </a:p>
            </p:txBody>
          </p:sp>
        </p:grpSp>
        <p:grpSp>
          <p:nvGrpSpPr>
            <p:cNvPr id="21" name="组合 20"/>
            <p:cNvGrpSpPr/>
            <p:nvPr userDrawn="1"/>
          </p:nvGrpSpPr>
          <p:grpSpPr>
            <a:xfrm>
              <a:off x="2619831" y="4740612"/>
              <a:ext cx="6966857" cy="943429"/>
              <a:chOff x="2859314" y="1030514"/>
              <a:chExt cx="6966857" cy="943429"/>
            </a:xfrm>
          </p:grpSpPr>
          <p:sp>
            <p:nvSpPr>
              <p:cNvPr id="22" name="圆角矩形 21"/>
              <p:cNvSpPr/>
              <p:nvPr userDrawn="1"/>
            </p:nvSpPr>
            <p:spPr>
              <a:xfrm>
                <a:off x="3214914" y="1077685"/>
                <a:ext cx="6611257" cy="849087"/>
              </a:xfrm>
              <a:prstGeom prst="roundRect">
                <a:avLst>
                  <a:gd name="adj" fmla="val 50000"/>
                </a:avLst>
              </a:prstGeom>
              <a:solidFill>
                <a:srgbClr val="D3C9BA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7300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CLICK TO ADD YOUR TEXT</a:t>
                </a:r>
              </a:p>
            </p:txBody>
          </p:sp>
          <p:sp>
            <p:nvSpPr>
              <p:cNvPr id="23" name="椭圆 22"/>
              <p:cNvSpPr/>
              <p:nvPr userDrawn="1"/>
            </p:nvSpPr>
            <p:spPr>
              <a:xfrm>
                <a:off x="2859314" y="1030514"/>
                <a:ext cx="943429" cy="943429"/>
              </a:xfrm>
              <a:prstGeom prst="ellipse">
                <a:avLst/>
              </a:prstGeom>
              <a:solidFill>
                <a:srgbClr val="FF73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 userDrawn="1"/>
            </p:nvSpPr>
            <p:spPr>
              <a:xfrm>
                <a:off x="3008085" y="1179285"/>
                <a:ext cx="645886" cy="645886"/>
              </a:xfrm>
              <a:prstGeom prst="ellipse">
                <a:avLst/>
              </a:prstGeom>
              <a:solidFill>
                <a:srgbClr val="FF730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汉仪圆叠体简" panose="02010609000101010101" pitchFamily="49" charset="-122"/>
                    <a:ea typeface="汉仪圆叠体简" panose="02010609000101010101" pitchFamily="49" charset="-122"/>
                  </a:rPr>
                  <a:t>4</a:t>
                </a:r>
                <a:endPara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圆叠体简" panose="02010609000101010101" pitchFamily="49" charset="-122"/>
                  <a:ea typeface="汉仪圆叠体简" panose="02010609000101010101" pitchFamily="49" charset="-122"/>
                </a:endParaRPr>
              </a:p>
            </p:txBody>
          </p:sp>
        </p:grpSp>
      </p:grpSp>
      <p:sp>
        <p:nvSpPr>
          <p:cNvPr id="26" name="矩形 25"/>
          <p:cNvSpPr/>
          <p:nvPr userDrawn="1"/>
        </p:nvSpPr>
        <p:spPr>
          <a:xfrm>
            <a:off x="717447" y="270597"/>
            <a:ext cx="31261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7300"/>
                </a:solidFill>
                <a:effectLst/>
                <a:uLnTx/>
                <a:uFillTx/>
                <a:latin typeface="+mn-lt"/>
                <a:ea typeface="+mn-ea"/>
              </a:rPr>
              <a:t>目  录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CONTENT</a:t>
            </a:r>
          </a:p>
        </p:txBody>
      </p:sp>
      <p:sp>
        <p:nvSpPr>
          <p:cNvPr id="27" name="矩形 26"/>
          <p:cNvSpPr/>
          <p:nvPr userDrawn="1"/>
        </p:nvSpPr>
        <p:spPr>
          <a:xfrm>
            <a:off x="1" y="6356350"/>
            <a:ext cx="9694408" cy="501650"/>
          </a:xfrm>
          <a:prstGeom prst="rect">
            <a:avLst/>
          </a:prstGeom>
          <a:solidFill>
            <a:srgbClr val="FF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1395302" y="6356350"/>
            <a:ext cx="831396" cy="501650"/>
          </a:xfrm>
          <a:prstGeom prst="rect">
            <a:avLst/>
          </a:prstGeom>
          <a:solidFill>
            <a:srgbClr val="FF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717447" y="401224"/>
            <a:ext cx="45719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2062572" y="-697159"/>
            <a:ext cx="45719" cy="32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193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7219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1B7B-B779-40E5-A0E1-7CBBDA04599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D1F-7A44-4ABE-8497-54EDB733AF8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4542970" y="1550110"/>
            <a:ext cx="6270173" cy="3771080"/>
            <a:chOff x="2619831" y="1175654"/>
            <a:chExt cx="7496093" cy="4508387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2619831" y="1175654"/>
              <a:ext cx="7496093" cy="943429"/>
              <a:chOff x="2859314" y="1030514"/>
              <a:chExt cx="7496093" cy="943429"/>
            </a:xfrm>
          </p:grpSpPr>
          <p:sp>
            <p:nvSpPr>
              <p:cNvPr id="10" name="圆角矩形 9"/>
              <p:cNvSpPr/>
              <p:nvPr userDrawn="1"/>
            </p:nvSpPr>
            <p:spPr>
              <a:xfrm>
                <a:off x="3214914" y="1077686"/>
                <a:ext cx="7140493" cy="8490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7300"/>
                    </a:solidFill>
                  </a:rPr>
                  <a:t>CLICK TO ADD YOUR TEXT</a:t>
                </a:r>
              </a:p>
            </p:txBody>
          </p:sp>
          <p:sp>
            <p:nvSpPr>
              <p:cNvPr id="8" name="椭圆 7"/>
              <p:cNvSpPr/>
              <p:nvPr userDrawn="1"/>
            </p:nvSpPr>
            <p:spPr>
              <a:xfrm>
                <a:off x="2859314" y="1030514"/>
                <a:ext cx="943429" cy="943429"/>
              </a:xfrm>
              <a:prstGeom prst="ellipse">
                <a:avLst/>
              </a:prstGeom>
              <a:solidFill>
                <a:srgbClr val="FF73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 userDrawn="1"/>
            </p:nvSpPr>
            <p:spPr>
              <a:xfrm>
                <a:off x="3008085" y="1179285"/>
                <a:ext cx="645886" cy="645886"/>
              </a:xfrm>
              <a:prstGeom prst="ellipse">
                <a:avLst/>
              </a:prstGeom>
              <a:solidFill>
                <a:srgbClr val="FF730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dirty="0" smtClean="0">
                    <a:latin typeface="汉仪圆叠体简" panose="02010609000101010101" pitchFamily="49" charset="-122"/>
                    <a:ea typeface="汉仪圆叠体简" panose="02010609000101010101" pitchFamily="49" charset="-122"/>
                  </a:rPr>
                  <a:t>1</a:t>
                </a:r>
                <a:endParaRPr lang="zh-CN" altLang="en-US" sz="3200" dirty="0" smtClean="0">
                  <a:latin typeface="汉仪圆叠体简" panose="02010609000101010101" pitchFamily="49" charset="-122"/>
                  <a:ea typeface="汉仪圆叠体简" panose="02010609000101010101" pitchFamily="49" charset="-122"/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2619831" y="2363973"/>
              <a:ext cx="7496093" cy="943429"/>
              <a:chOff x="2859314" y="1030514"/>
              <a:chExt cx="7496093" cy="943429"/>
            </a:xfrm>
          </p:grpSpPr>
          <p:sp>
            <p:nvSpPr>
              <p:cNvPr id="14" name="圆角矩形 13"/>
              <p:cNvSpPr/>
              <p:nvPr userDrawn="1"/>
            </p:nvSpPr>
            <p:spPr>
              <a:xfrm>
                <a:off x="3214914" y="1077686"/>
                <a:ext cx="7140493" cy="8490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58AB5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CLICK TO ADD YOUR TEXT</a:t>
                </a:r>
              </a:p>
            </p:txBody>
          </p:sp>
          <p:sp>
            <p:nvSpPr>
              <p:cNvPr id="15" name="椭圆 14"/>
              <p:cNvSpPr/>
              <p:nvPr userDrawn="1"/>
            </p:nvSpPr>
            <p:spPr>
              <a:xfrm>
                <a:off x="2859314" y="1030514"/>
                <a:ext cx="943429" cy="943429"/>
              </a:xfrm>
              <a:prstGeom prst="ellipse">
                <a:avLst/>
              </a:prstGeom>
              <a:solidFill>
                <a:srgbClr val="558AB5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3008085" y="1179285"/>
                <a:ext cx="645886" cy="645886"/>
              </a:xfrm>
              <a:prstGeom prst="ellipse">
                <a:avLst/>
              </a:prstGeom>
              <a:solidFill>
                <a:srgbClr val="558AB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汉仪圆叠体简" panose="02010609000101010101" pitchFamily="49" charset="-122"/>
                    <a:ea typeface="汉仪圆叠体简" panose="02010609000101010101" pitchFamily="49" charset="-122"/>
                  </a:rPr>
                  <a:t>2</a:t>
                </a:r>
                <a:endPara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圆叠体简" panose="02010609000101010101" pitchFamily="49" charset="-122"/>
                  <a:ea typeface="汉仪圆叠体简" panose="02010609000101010101" pitchFamily="49" charset="-122"/>
                </a:endParaRPr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2619831" y="3552292"/>
              <a:ext cx="7496093" cy="943429"/>
              <a:chOff x="2859314" y="1030514"/>
              <a:chExt cx="7496093" cy="943429"/>
            </a:xfrm>
          </p:grpSpPr>
          <p:sp>
            <p:nvSpPr>
              <p:cNvPr id="18" name="圆角矩形 17"/>
              <p:cNvSpPr/>
              <p:nvPr userDrawn="1"/>
            </p:nvSpPr>
            <p:spPr>
              <a:xfrm>
                <a:off x="3214914" y="1077686"/>
                <a:ext cx="7140493" cy="8490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6424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CLICK TO ADD YOUR TEXT</a:t>
                </a:r>
              </a:p>
            </p:txBody>
          </p:sp>
          <p:sp>
            <p:nvSpPr>
              <p:cNvPr id="19" name="椭圆 18"/>
              <p:cNvSpPr/>
              <p:nvPr userDrawn="1"/>
            </p:nvSpPr>
            <p:spPr>
              <a:xfrm>
                <a:off x="2859314" y="1030514"/>
                <a:ext cx="943429" cy="943429"/>
              </a:xfrm>
              <a:prstGeom prst="ellipse">
                <a:avLst/>
              </a:prstGeom>
              <a:solidFill>
                <a:srgbClr val="C6424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 userDrawn="1"/>
            </p:nvSpPr>
            <p:spPr>
              <a:xfrm>
                <a:off x="3008085" y="1179285"/>
                <a:ext cx="645886" cy="645886"/>
              </a:xfrm>
              <a:prstGeom prst="ellipse">
                <a:avLst/>
              </a:prstGeom>
              <a:solidFill>
                <a:srgbClr val="C6424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汉仪圆叠体简" panose="02010609000101010101" pitchFamily="49" charset="-122"/>
                    <a:ea typeface="汉仪圆叠体简" panose="02010609000101010101" pitchFamily="49" charset="-122"/>
                  </a:rPr>
                  <a:t>3</a:t>
                </a:r>
                <a:endPara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圆叠体简" panose="02010609000101010101" pitchFamily="49" charset="-122"/>
                  <a:ea typeface="汉仪圆叠体简" panose="02010609000101010101" pitchFamily="49" charset="-122"/>
                </a:endParaRPr>
              </a:p>
            </p:txBody>
          </p:sp>
        </p:grpSp>
        <p:grpSp>
          <p:nvGrpSpPr>
            <p:cNvPr id="21" name="组合 20"/>
            <p:cNvGrpSpPr/>
            <p:nvPr userDrawn="1"/>
          </p:nvGrpSpPr>
          <p:grpSpPr>
            <a:xfrm>
              <a:off x="2619831" y="4740612"/>
              <a:ext cx="7496093" cy="943429"/>
              <a:chOff x="2859314" y="1030514"/>
              <a:chExt cx="7496093" cy="943429"/>
            </a:xfrm>
          </p:grpSpPr>
          <p:sp>
            <p:nvSpPr>
              <p:cNvPr id="22" name="圆角矩形 21"/>
              <p:cNvSpPr/>
              <p:nvPr userDrawn="1"/>
            </p:nvSpPr>
            <p:spPr>
              <a:xfrm>
                <a:off x="3214914" y="1077686"/>
                <a:ext cx="7140493" cy="8490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EFB600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CLICK TO ADD YOUR TEXT</a:t>
                </a:r>
              </a:p>
            </p:txBody>
          </p:sp>
          <p:sp>
            <p:nvSpPr>
              <p:cNvPr id="23" name="椭圆 22"/>
              <p:cNvSpPr/>
              <p:nvPr userDrawn="1"/>
            </p:nvSpPr>
            <p:spPr>
              <a:xfrm>
                <a:off x="2859314" y="1030514"/>
                <a:ext cx="943429" cy="943429"/>
              </a:xfrm>
              <a:prstGeom prst="ellipse">
                <a:avLst/>
              </a:prstGeom>
              <a:solidFill>
                <a:srgbClr val="EFB6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 userDrawn="1"/>
            </p:nvSpPr>
            <p:spPr>
              <a:xfrm>
                <a:off x="3008085" y="1179285"/>
                <a:ext cx="645886" cy="645886"/>
              </a:xfrm>
              <a:prstGeom prst="ellipse">
                <a:avLst/>
              </a:prstGeom>
              <a:solidFill>
                <a:srgbClr val="EFB60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汉仪圆叠体简" panose="02010609000101010101" pitchFamily="49" charset="-122"/>
                    <a:ea typeface="汉仪圆叠体简" panose="02010609000101010101" pitchFamily="49" charset="-122"/>
                  </a:rPr>
                  <a:t>4</a:t>
                </a:r>
                <a:endPara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圆叠体简" panose="02010609000101010101" pitchFamily="49" charset="-122"/>
                  <a:ea typeface="汉仪圆叠体简" panose="02010609000101010101" pitchFamily="49" charset="-122"/>
                </a:endParaRPr>
              </a:p>
            </p:txBody>
          </p:sp>
        </p:grpSp>
      </p:grpSp>
      <p:sp>
        <p:nvSpPr>
          <p:cNvPr id="26" name="矩形 25"/>
          <p:cNvSpPr/>
          <p:nvPr userDrawn="1"/>
        </p:nvSpPr>
        <p:spPr>
          <a:xfrm>
            <a:off x="984992" y="2466154"/>
            <a:ext cx="281679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7300"/>
                </a:solidFill>
                <a:effectLst/>
                <a:uLnTx/>
                <a:uFillTx/>
                <a:latin typeface="+mn-lt"/>
                <a:ea typeface="+mn-ea"/>
              </a:rPr>
              <a:t>目 录 </a:t>
            </a:r>
            <a:endParaRPr kumimoji="0" lang="en-US" altLang="zh-CN" sz="8000" b="1" i="0" u="none" strike="noStrike" kern="1200" cap="none" spc="0" normalizeH="0" baseline="0" noProof="0" dirty="0" smtClean="0">
              <a:ln>
                <a:noFill/>
              </a:ln>
              <a:solidFill>
                <a:srgbClr val="FF73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CONTENT</a:t>
            </a:r>
          </a:p>
        </p:txBody>
      </p:sp>
      <p:sp>
        <p:nvSpPr>
          <p:cNvPr id="25" name="直角三角形 24"/>
          <p:cNvSpPr/>
          <p:nvPr userDrawn="1"/>
        </p:nvSpPr>
        <p:spPr>
          <a:xfrm rot="5400000">
            <a:off x="-14514" y="-14514"/>
            <a:ext cx="2017485" cy="2017485"/>
          </a:xfrm>
          <a:prstGeom prst="rtTriangle">
            <a:avLst/>
          </a:prstGeom>
          <a:solidFill>
            <a:srgbClr val="FF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10189027" y="4856513"/>
            <a:ext cx="2016000" cy="2016000"/>
          </a:xfrm>
          <a:prstGeom prst="rtTriangle">
            <a:avLst/>
          </a:prstGeom>
          <a:solidFill>
            <a:srgbClr val="E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98620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7219">
          <p15:clr>
            <a:srgbClr val="FBAE40"/>
          </p15:clr>
        </p15:guide>
        <p15:guide id="3" pos="438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436" userDrawn="1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1B7B-B779-40E5-A0E1-7CBBDA04599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D1F-7A44-4ABE-8497-54EDB733AF8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368" y="6369046"/>
            <a:ext cx="1702708" cy="472974"/>
          </a:xfrm>
          <a:prstGeom prst="rect">
            <a:avLst/>
          </a:prstGeom>
        </p:spPr>
      </p:pic>
      <p:sp>
        <p:nvSpPr>
          <p:cNvPr id="26" name="矩形 25"/>
          <p:cNvSpPr/>
          <p:nvPr userDrawn="1"/>
        </p:nvSpPr>
        <p:spPr>
          <a:xfrm>
            <a:off x="717447" y="270597"/>
            <a:ext cx="68956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7300"/>
                </a:solidFill>
                <a:effectLst/>
                <a:uLnTx/>
                <a:uFillTx/>
                <a:latin typeface="+mn-lt"/>
                <a:ea typeface="+mn-ea"/>
              </a:rPr>
              <a:t>CLICK TO ADD 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YOUR TEXT</a:t>
            </a:r>
          </a:p>
        </p:txBody>
      </p:sp>
      <p:sp>
        <p:nvSpPr>
          <p:cNvPr id="27" name="矩形 26"/>
          <p:cNvSpPr/>
          <p:nvPr userDrawn="1"/>
        </p:nvSpPr>
        <p:spPr>
          <a:xfrm>
            <a:off x="1" y="6356350"/>
            <a:ext cx="9694408" cy="501650"/>
          </a:xfrm>
          <a:prstGeom prst="rect">
            <a:avLst/>
          </a:prstGeom>
          <a:solidFill>
            <a:srgbClr val="FF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1395302" y="6356350"/>
            <a:ext cx="831396" cy="501650"/>
          </a:xfrm>
          <a:prstGeom prst="rect">
            <a:avLst/>
          </a:prstGeom>
          <a:solidFill>
            <a:srgbClr val="FF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717447" y="401224"/>
            <a:ext cx="45719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3988572" y="-2623159"/>
            <a:ext cx="45719" cy="712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6622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7219">
          <p15:clr>
            <a:srgbClr val="FBAE40"/>
          </p15:clr>
        </p15:guide>
        <p15:guide id="3" pos="438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572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 userDrawn="1"/>
        </p:nvSpPr>
        <p:spPr>
          <a:xfrm rot="5400000">
            <a:off x="-14514" y="-14514"/>
            <a:ext cx="2017485" cy="2017485"/>
          </a:xfrm>
          <a:prstGeom prst="rtTriangle">
            <a:avLst/>
          </a:prstGeom>
          <a:solidFill>
            <a:srgbClr val="FF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1B7B-B779-40E5-A0E1-7CBBDA04599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D1F-7A44-4ABE-8497-54EDB733AF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 rot="16200000">
            <a:off x="10189027" y="4856513"/>
            <a:ext cx="2016000" cy="2016000"/>
          </a:xfrm>
          <a:prstGeom prst="rtTriangle">
            <a:avLst/>
          </a:prstGeom>
          <a:solidFill>
            <a:srgbClr val="E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11253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7219">
          <p15:clr>
            <a:srgbClr val="FBAE40"/>
          </p15:clr>
        </p15:guide>
        <p15:guide id="3" pos="438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572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1B7B-B779-40E5-A0E1-7CBBDA04599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D1F-7A44-4ABE-8497-54EDB733AF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5400000">
            <a:off x="-14514" y="-14514"/>
            <a:ext cx="2017485" cy="2017485"/>
          </a:xfrm>
          <a:prstGeom prst="rtTriangle">
            <a:avLst/>
          </a:prstGeom>
          <a:solidFill>
            <a:srgbClr val="FF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>
          <a:xfrm rot="16200000">
            <a:off x="10189027" y="4856513"/>
            <a:ext cx="2016000" cy="2016000"/>
          </a:xfrm>
          <a:prstGeom prst="rtTriangle">
            <a:avLst/>
          </a:prstGeom>
          <a:solidFill>
            <a:srgbClr val="E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4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1B7B-B779-40E5-A0E1-7CBBDA04599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D1F-7A44-4ABE-8497-54EDB733A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36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1B7B-B779-40E5-A0E1-7CBBDA04599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D1F-7A44-4ABE-8497-54EDB733A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5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1B7B-B779-40E5-A0E1-7CBBDA04599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D1F-7A44-4ABE-8497-54EDB733A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2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01B7B-B779-40E5-A0E1-7CBBDA04599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49D1F-7A44-4ABE-8497-54EDB733A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62" r:id="rId4"/>
    <p:sldLayoutId id="2147483663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6"/>
          <p:cNvSpPr>
            <a:spLocks noChangeArrowheads="1"/>
          </p:cNvSpPr>
          <p:nvPr/>
        </p:nvSpPr>
        <p:spPr bwMode="auto">
          <a:xfrm>
            <a:off x="0" y="2571750"/>
            <a:ext cx="1296988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11023600" y="2571750"/>
            <a:ext cx="1168400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6" name="文本框 13"/>
          <p:cNvSpPr>
            <a:spLocks noChangeArrowheads="1"/>
          </p:cNvSpPr>
          <p:nvPr/>
        </p:nvSpPr>
        <p:spPr bwMode="auto">
          <a:xfrm>
            <a:off x="130175" y="2713038"/>
            <a:ext cx="12192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zh-CN" altLang="en-US" sz="6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商业伦理与社会责任</a:t>
            </a:r>
            <a:endParaRPr lang="en-US" altLang="zh-CN" sz="6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53" name="矩形 26"/>
          <p:cNvSpPr>
            <a:spLocks noChangeArrowheads="1"/>
          </p:cNvSpPr>
          <p:nvPr/>
        </p:nvSpPr>
        <p:spPr bwMode="auto">
          <a:xfrm>
            <a:off x="1628775" y="5699125"/>
            <a:ext cx="530225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4" name="矩形 27"/>
          <p:cNvSpPr>
            <a:spLocks noChangeArrowheads="1"/>
          </p:cNvSpPr>
          <p:nvPr/>
        </p:nvSpPr>
        <p:spPr bwMode="auto">
          <a:xfrm>
            <a:off x="2325688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5" name="矩形 28"/>
          <p:cNvSpPr>
            <a:spLocks noChangeArrowheads="1"/>
          </p:cNvSpPr>
          <p:nvPr/>
        </p:nvSpPr>
        <p:spPr bwMode="auto">
          <a:xfrm>
            <a:off x="2941638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6" name="等腰三角形 46"/>
          <p:cNvSpPr>
            <a:spLocks noChangeArrowheads="1"/>
          </p:cNvSpPr>
          <p:nvPr/>
        </p:nvSpPr>
        <p:spPr bwMode="auto">
          <a:xfrm>
            <a:off x="3640138" y="5645150"/>
            <a:ext cx="950912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7" name="等腰三角形 47"/>
          <p:cNvSpPr>
            <a:spLocks noChangeArrowheads="1"/>
          </p:cNvSpPr>
          <p:nvPr/>
        </p:nvSpPr>
        <p:spPr bwMode="auto">
          <a:xfrm>
            <a:off x="4759325" y="6118225"/>
            <a:ext cx="739775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8" name="等腰三角形 48"/>
          <p:cNvSpPr>
            <a:spLocks noChangeArrowheads="1"/>
          </p:cNvSpPr>
          <p:nvPr/>
        </p:nvSpPr>
        <p:spPr bwMode="auto">
          <a:xfrm>
            <a:off x="5702300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9" name="矩形 49"/>
          <p:cNvSpPr>
            <a:spLocks noChangeArrowheads="1"/>
          </p:cNvSpPr>
          <p:nvPr/>
        </p:nvSpPr>
        <p:spPr bwMode="auto">
          <a:xfrm>
            <a:off x="6750050" y="5699125"/>
            <a:ext cx="528638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60" name="矩形 50"/>
          <p:cNvSpPr>
            <a:spLocks noChangeArrowheads="1"/>
          </p:cNvSpPr>
          <p:nvPr/>
        </p:nvSpPr>
        <p:spPr bwMode="auto">
          <a:xfrm>
            <a:off x="7445375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61" name="矩形 51"/>
          <p:cNvSpPr>
            <a:spLocks noChangeArrowheads="1"/>
          </p:cNvSpPr>
          <p:nvPr/>
        </p:nvSpPr>
        <p:spPr bwMode="auto">
          <a:xfrm>
            <a:off x="8061325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62" name="等腰三角形 52"/>
          <p:cNvSpPr>
            <a:spLocks noChangeArrowheads="1"/>
          </p:cNvSpPr>
          <p:nvPr/>
        </p:nvSpPr>
        <p:spPr bwMode="auto">
          <a:xfrm>
            <a:off x="8759825" y="5645150"/>
            <a:ext cx="950913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63" name="等腰三角形 53"/>
          <p:cNvSpPr>
            <a:spLocks noChangeArrowheads="1"/>
          </p:cNvSpPr>
          <p:nvPr/>
        </p:nvSpPr>
        <p:spPr bwMode="auto">
          <a:xfrm>
            <a:off x="9879013" y="6118225"/>
            <a:ext cx="741362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64" name="等腰三角形 54"/>
          <p:cNvSpPr>
            <a:spLocks noChangeArrowheads="1"/>
          </p:cNvSpPr>
          <p:nvPr/>
        </p:nvSpPr>
        <p:spPr bwMode="auto">
          <a:xfrm>
            <a:off x="10821988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65" name="等腰三角形 55"/>
          <p:cNvSpPr>
            <a:spLocks noChangeArrowheads="1"/>
          </p:cNvSpPr>
          <p:nvPr/>
        </p:nvSpPr>
        <p:spPr bwMode="auto">
          <a:xfrm>
            <a:off x="650875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05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伦理和企业文化</a:t>
            </a:r>
          </a:p>
        </p:txBody>
      </p:sp>
      <p:sp>
        <p:nvSpPr>
          <p:cNvPr id="152579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711200" y="1752600"/>
            <a:ext cx="1076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企业文化在伦理决策中扮演重要的角色。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如果公司鼓励、奖赏或不监管不伦理行为，那么员工就很可能做出有悖伦理的行为。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一个组织，如果管理者感觉到的文化价值观与实际情况有冲突，就会产生伦理问题。</a:t>
            </a:r>
            <a:endParaRPr lang="en-US" altLang="zh-CN" sz="2400" dirty="0" smtClean="0"/>
          </a:p>
        </p:txBody>
      </p:sp>
      <p:pic>
        <p:nvPicPr>
          <p:cNvPr id="152580" name="Picture 8" descr="1239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61"/>
          <a:stretch>
            <a:fillRect/>
          </a:stretch>
        </p:blipFill>
        <p:spPr bwMode="auto">
          <a:xfrm>
            <a:off x="5791200" y="3733800"/>
            <a:ext cx="5689600" cy="2209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01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567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200" dirty="0" smtClean="0"/>
              <a:t>员工觉察到的基调和文化、高层基调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以及对</a:t>
            </a:r>
            <a:r>
              <a:rPr lang="en-US" altLang="zh-CN" sz="3200" dirty="0" smtClean="0"/>
              <a:t>CEO</a:t>
            </a:r>
            <a:r>
              <a:rPr lang="zh-CN" altLang="en-US" sz="3200" dirty="0" smtClean="0"/>
              <a:t>和高管的认识</a:t>
            </a:r>
            <a:endParaRPr lang="zh-CN" altLang="en-US" sz="3200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1"/>
          <a:stretch>
            <a:fillRect/>
          </a:stretch>
        </p:blipFill>
        <p:spPr bwMode="auto">
          <a:xfrm>
            <a:off x="1059543" y="1400629"/>
            <a:ext cx="10101943" cy="545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13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企业文化的两个维度</a:t>
            </a:r>
            <a:endParaRPr lang="en-US" altLang="zh-CN" smtClean="0"/>
          </a:p>
        </p:txBody>
      </p:sp>
      <p:sp>
        <p:nvSpPr>
          <p:cNvPr id="153603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1016000" y="2057400"/>
            <a:ext cx="6096000" cy="4114800"/>
          </a:xfrm>
        </p:spPr>
        <p:txBody>
          <a:bodyPr/>
          <a:lstStyle/>
          <a:p>
            <a:r>
              <a:rPr lang="zh-CN" altLang="en-US" sz="3200" i="1" dirty="0" smtClean="0"/>
              <a:t>关注人</a:t>
            </a:r>
            <a:endParaRPr lang="en-US" altLang="zh-CN" sz="3200" i="1" dirty="0" smtClean="0"/>
          </a:p>
          <a:p>
            <a:pPr lvl="1"/>
            <a:r>
              <a:rPr lang="zh-CN" altLang="en-US" sz="3200" dirty="0" smtClean="0"/>
              <a:t>组织致力于关心员工福利</a:t>
            </a:r>
            <a:endParaRPr lang="en-US" altLang="zh-CN" sz="3200" dirty="0" smtClean="0"/>
          </a:p>
          <a:p>
            <a:pPr lvl="1"/>
            <a:endParaRPr lang="en-US" altLang="zh-CN" sz="3200" dirty="0" smtClean="0"/>
          </a:p>
          <a:p>
            <a:r>
              <a:rPr lang="zh-CN" altLang="en-US" sz="3200" i="1" dirty="0" smtClean="0"/>
              <a:t>关注业绩</a:t>
            </a:r>
            <a:endParaRPr lang="en-US" altLang="zh-CN" sz="3200" i="1" dirty="0" smtClean="0"/>
          </a:p>
          <a:p>
            <a:pPr lvl="1"/>
            <a:r>
              <a:rPr lang="zh-CN" altLang="en-US" sz="3200" dirty="0" smtClean="0"/>
              <a:t>组织侧重于产出和员工的生产力</a:t>
            </a:r>
            <a:endParaRPr lang="en-US" altLang="zh-CN" sz="3200" dirty="0" smtClean="0"/>
          </a:p>
          <a:p>
            <a:endParaRPr lang="zh-CN" altLang="en-US" sz="2400" dirty="0" smtClean="0"/>
          </a:p>
        </p:txBody>
      </p:sp>
      <p:pic>
        <p:nvPicPr>
          <p:cNvPr id="153604" name="Picture 7" descr="1239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2057400"/>
            <a:ext cx="3255433" cy="3657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7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四种企业文化类型</a:t>
            </a:r>
          </a:p>
        </p:txBody>
      </p:sp>
      <p:sp>
        <p:nvSpPr>
          <p:cNvPr id="154627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76400"/>
            <a:ext cx="10755086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 smtClean="0"/>
              <a:t>冷漠型文化：</a:t>
            </a:r>
            <a:r>
              <a:rPr lang="zh-CN" altLang="en-US" dirty="0" smtClean="0"/>
              <a:t>不论对人还是对业绩关注都最少。</a:t>
            </a:r>
          </a:p>
          <a:p>
            <a:pPr>
              <a:lnSpc>
                <a:spcPct val="90000"/>
              </a:lnSpc>
            </a:pPr>
            <a:r>
              <a:rPr lang="zh-CN" altLang="en-US" b="1" dirty="0" smtClean="0"/>
              <a:t>关怀型文化：</a:t>
            </a:r>
            <a:r>
              <a:rPr lang="zh-CN" altLang="en-US" dirty="0" smtClean="0"/>
              <a:t>对人很关注，对业绩很少关注。</a:t>
            </a:r>
          </a:p>
          <a:p>
            <a:pPr>
              <a:lnSpc>
                <a:spcPct val="90000"/>
              </a:lnSpc>
            </a:pPr>
            <a:r>
              <a:rPr lang="zh-CN" altLang="en-US" b="1" dirty="0" smtClean="0"/>
              <a:t>苛求型文化：</a:t>
            </a:r>
            <a:r>
              <a:rPr lang="zh-CN" altLang="en-US" dirty="0" smtClean="0"/>
              <a:t>对人几乎不关注，对业绩却非常关注。</a:t>
            </a:r>
          </a:p>
          <a:p>
            <a:pPr>
              <a:lnSpc>
                <a:spcPct val="90000"/>
              </a:lnSpc>
            </a:pPr>
            <a:r>
              <a:rPr lang="zh-CN" altLang="en-US" b="1" dirty="0" smtClean="0"/>
              <a:t>综合型文化：</a:t>
            </a:r>
            <a:r>
              <a:rPr lang="zh-CN" altLang="en-US" dirty="0" smtClean="0"/>
              <a:t>既高度关心人，也高度关心业绩。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r>
              <a:rPr lang="zh-CN" altLang="en-US" b="1" dirty="0" smtClean="0"/>
              <a:t>文化审计</a:t>
            </a:r>
            <a:r>
              <a:rPr lang="zh-CN" altLang="en-US" dirty="0" smtClean="0"/>
              <a:t>是指对企业价值观进行评估，</a:t>
            </a:r>
            <a:r>
              <a:rPr lang="zh-CN" altLang="en-US" dirty="0"/>
              <a:t>通常可由公司外部的咨询顾问来</a:t>
            </a:r>
            <a:r>
              <a:rPr lang="zh-CN" altLang="en-US" dirty="0" smtClean="0"/>
              <a:t>进行。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34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latin typeface="宋体" pitchFamily="2" charset="-122"/>
              </a:rPr>
              <a:t>企业文化类型框架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837293" y="1806653"/>
            <a:ext cx="8453336" cy="3696086"/>
            <a:chOff x="0" y="0"/>
            <a:chExt cx="4357718" cy="2040868"/>
          </a:xfrm>
        </p:grpSpPr>
        <p:sp>
          <p:nvSpPr>
            <p:cNvPr id="5" name="矩形 19"/>
            <p:cNvSpPr>
              <a:spLocks noChangeArrowheads="1"/>
            </p:cNvSpPr>
            <p:nvPr/>
          </p:nvSpPr>
          <p:spPr bwMode="auto">
            <a:xfrm>
              <a:off x="1500198" y="0"/>
              <a:ext cx="1428760" cy="71446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89A4A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Tx/>
                <a:buNone/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人道型</a:t>
              </a:r>
            </a:p>
          </p:txBody>
        </p:sp>
        <p:sp>
          <p:nvSpPr>
            <p:cNvPr id="6" name="矩形 20"/>
            <p:cNvSpPr>
              <a:spLocks noChangeArrowheads="1"/>
            </p:cNvSpPr>
            <p:nvPr/>
          </p:nvSpPr>
          <p:spPr bwMode="auto">
            <a:xfrm>
              <a:off x="2928958" y="0"/>
              <a:ext cx="1428760" cy="714461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89A4A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Tx/>
                <a:buNone/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综合型</a:t>
              </a:r>
            </a:p>
          </p:txBody>
        </p:sp>
        <p:sp>
          <p:nvSpPr>
            <p:cNvPr id="7" name="矩形 21"/>
            <p:cNvSpPr>
              <a:spLocks noChangeArrowheads="1"/>
            </p:cNvSpPr>
            <p:nvPr/>
          </p:nvSpPr>
          <p:spPr bwMode="auto">
            <a:xfrm>
              <a:off x="1500198" y="714461"/>
              <a:ext cx="1428760" cy="714461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rgbClr val="89A4A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Tx/>
                <a:buNone/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冷漠型</a:t>
              </a:r>
            </a:p>
          </p:txBody>
        </p:sp>
        <p:sp>
          <p:nvSpPr>
            <p:cNvPr id="8" name="矩形 23"/>
            <p:cNvSpPr>
              <a:spLocks noChangeArrowheads="1"/>
            </p:cNvSpPr>
            <p:nvPr/>
          </p:nvSpPr>
          <p:spPr bwMode="auto">
            <a:xfrm>
              <a:off x="2928958" y="714461"/>
              <a:ext cx="1428760" cy="714461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89A4A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Tx/>
                <a:buNone/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苛求型</a:t>
              </a:r>
            </a:p>
          </p:txBody>
        </p:sp>
        <p:sp>
          <p:nvSpPr>
            <p:cNvPr id="9" name="TextBox 7"/>
            <p:cNvSpPr txBox="1">
              <a:spLocks noChangeArrowheads="1"/>
            </p:cNvSpPr>
            <p:nvPr/>
          </p:nvSpPr>
          <p:spPr bwMode="auto">
            <a:xfrm>
              <a:off x="0" y="353801"/>
              <a:ext cx="785818" cy="254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注重于人</a:t>
              </a: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2714644" y="1785950"/>
              <a:ext cx="785818" cy="254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注重业绩</a:t>
              </a:r>
            </a:p>
          </p:txBody>
        </p:sp>
        <p:sp>
          <p:nvSpPr>
            <p:cNvPr id="11" name="TextBox 9"/>
            <p:cNvSpPr txBox="1">
              <a:spLocks noChangeArrowheads="1"/>
            </p:cNvSpPr>
            <p:nvPr/>
          </p:nvSpPr>
          <p:spPr bwMode="auto">
            <a:xfrm>
              <a:off x="1170320" y="226342"/>
              <a:ext cx="401316" cy="254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强</a:t>
              </a:r>
            </a:p>
          </p:txBody>
        </p:sp>
        <p:sp>
          <p:nvSpPr>
            <p:cNvPr id="12" name="TextBox 10"/>
            <p:cNvSpPr txBox="1">
              <a:spLocks noChangeArrowheads="1"/>
            </p:cNvSpPr>
            <p:nvPr/>
          </p:nvSpPr>
          <p:spPr bwMode="auto">
            <a:xfrm>
              <a:off x="1107289" y="928694"/>
              <a:ext cx="464347" cy="254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弱</a:t>
              </a: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>
              <a:off x="1928826" y="1429367"/>
              <a:ext cx="785818" cy="254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弱</a:t>
              </a:r>
            </a:p>
          </p:txBody>
        </p:sp>
        <p:sp>
          <p:nvSpPr>
            <p:cNvPr id="14" name="TextBox 12"/>
            <p:cNvSpPr txBox="1">
              <a:spLocks noChangeArrowheads="1"/>
            </p:cNvSpPr>
            <p:nvPr/>
          </p:nvSpPr>
          <p:spPr bwMode="auto">
            <a:xfrm>
              <a:off x="3214710" y="1429367"/>
              <a:ext cx="1000132" cy="254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332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ea typeface="DotumChe" pitchFamily="49" charset="-127"/>
              </a:rPr>
              <a:t>基于合规和基于价值观的文化</a:t>
            </a:r>
            <a:endParaRPr lang="en-US" altLang="zh-CN" smtClean="0">
              <a:ea typeface="DotumChe" pitchFamily="49" charset="-127"/>
            </a:endParaRPr>
          </a:p>
        </p:txBody>
      </p:sp>
      <p:sp>
        <p:nvSpPr>
          <p:cNvPr id="156675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3200" b="1" dirty="0" smtClean="0"/>
              <a:t>基于合规的文化</a:t>
            </a:r>
            <a:r>
              <a:rPr lang="zh-CN" altLang="en-US" sz="3200" dirty="0" smtClean="0"/>
              <a:t>通过他们的法务部门来决定某项行为是否合乎伦理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不是以伦理而是以风险管理为中心</a:t>
            </a:r>
            <a:endParaRPr lang="en-US" altLang="zh-CN" sz="3200" dirty="0" smtClean="0"/>
          </a:p>
          <a:p>
            <a:r>
              <a:rPr lang="zh-CN" altLang="en-US" sz="3200" b="1" dirty="0" smtClean="0"/>
              <a:t>基于价值观的文化</a:t>
            </a:r>
            <a:r>
              <a:rPr lang="zh-CN" altLang="en-US" sz="3200" dirty="0" smtClean="0"/>
              <a:t>依靠明确的使命宣言来定义公司及其如何对待员工和顾客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侧重于价值观而不是法律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8426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差异接触</a:t>
            </a:r>
          </a:p>
        </p:txBody>
      </p:sp>
      <p:sp>
        <p:nvSpPr>
          <p:cNvPr id="157699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905000"/>
            <a:ext cx="10363200" cy="4114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人们在与同事或亲密群体中其他人的接触过程中，会学习到伦理与不伦理行为</a:t>
            </a:r>
            <a:endParaRPr lang="en-US" altLang="zh-CN" dirty="0" smtClean="0"/>
          </a:p>
          <a:p>
            <a:pPr lvl="1"/>
            <a:r>
              <a:rPr lang="zh-CN" altLang="en-US" sz="2800" dirty="0" smtClean="0"/>
              <a:t>研究表明：差异接触对</a:t>
            </a:r>
          </a:p>
          <a:p>
            <a:pPr lvl="1">
              <a:buFontTx/>
              <a:buNone/>
            </a:pPr>
            <a:r>
              <a:rPr lang="zh-CN" altLang="en-US" sz="2800" dirty="0" smtClean="0"/>
              <a:t>   伦理决策有影响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上司对下属的伦理行为</a:t>
            </a:r>
          </a:p>
          <a:p>
            <a:pPr lvl="1">
              <a:buFontTx/>
              <a:buNone/>
            </a:pPr>
            <a:r>
              <a:rPr lang="zh-CN" altLang="en-US" sz="2800" dirty="0" smtClean="0"/>
              <a:t>    影响很大</a:t>
            </a:r>
            <a:endParaRPr lang="en-US" altLang="zh-CN" sz="2800" dirty="0" smtClean="0"/>
          </a:p>
        </p:txBody>
      </p:sp>
      <p:pic>
        <p:nvPicPr>
          <p:cNvPr id="157700" name="Picture 6" descr="BU0022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667000"/>
            <a:ext cx="4673600" cy="3505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6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告密</a:t>
            </a:r>
          </a:p>
        </p:txBody>
      </p:sp>
      <p:sp>
        <p:nvSpPr>
          <p:cNvPr id="158723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828800"/>
            <a:ext cx="10363200" cy="4267200"/>
          </a:xfrm>
        </p:spPr>
        <p:txBody>
          <a:bodyPr/>
          <a:lstStyle/>
          <a:p>
            <a:pPr marL="609600" indent="-609600"/>
            <a:r>
              <a:rPr lang="zh-CN" altLang="en-US" dirty="0" smtClean="0"/>
              <a:t>指将公司的错误做法暴露在外。</a:t>
            </a:r>
            <a:endParaRPr lang="en-US" altLang="zh-CN" dirty="0" smtClean="0"/>
          </a:p>
          <a:p>
            <a:pPr marL="990600" lvl="1" indent="-533400"/>
            <a:r>
              <a:rPr lang="zh-CN" altLang="en-US" dirty="0" smtClean="0"/>
              <a:t>如媒体或政府管理机构</a:t>
            </a:r>
            <a:endParaRPr lang="en-US" altLang="zh-CN" sz="3200" dirty="0" smtClean="0"/>
          </a:p>
          <a:p>
            <a:pPr marL="609600" indent="-609600"/>
            <a:r>
              <a:rPr lang="zh-CN" altLang="en-US" sz="2800" dirty="0" smtClean="0"/>
              <a:t>当员工认为他们知道如何做才是正确的，而他们所在的工作小组和企业却赞成另一种不伦理决策时，就会产生冲突。</a:t>
            </a:r>
          </a:p>
          <a:p>
            <a:pPr marL="609600" indent="-609600"/>
            <a:r>
              <a:rPr lang="en-US" altLang="zh-CN" sz="2800" dirty="0" smtClean="0">
                <a:latin typeface="宋体" pitchFamily="2" charset="-122"/>
              </a:rPr>
              <a:t>《</a:t>
            </a:r>
            <a:r>
              <a:rPr lang="zh-CN" altLang="en-US" sz="2800" dirty="0" smtClean="0">
                <a:latin typeface="宋体" pitchFamily="2" charset="-122"/>
              </a:rPr>
              <a:t>萨班斯</a:t>
            </a:r>
            <a:r>
              <a:rPr lang="en-US" altLang="zh-CN" sz="2800" dirty="0" smtClean="0">
                <a:latin typeface="宋体" pitchFamily="2" charset="-122"/>
              </a:rPr>
              <a:t>-</a:t>
            </a:r>
            <a:r>
              <a:rPr lang="zh-CN" altLang="en-US" sz="2800" dirty="0" smtClean="0">
                <a:latin typeface="宋体" pitchFamily="2" charset="-122"/>
              </a:rPr>
              <a:t>奥克斯法案</a:t>
            </a:r>
            <a:r>
              <a:rPr lang="en-US" altLang="zh-CN" sz="2800" dirty="0" smtClean="0">
                <a:latin typeface="宋体" pitchFamily="2" charset="-122"/>
              </a:rPr>
              <a:t>》</a:t>
            </a:r>
            <a:r>
              <a:rPr lang="zh-CN" altLang="en-US" sz="2800" dirty="0" smtClean="0">
                <a:latin typeface="宋体" pitchFamily="2" charset="-122"/>
              </a:rPr>
              <a:t>和</a:t>
            </a:r>
            <a:r>
              <a:rPr lang="en-US" altLang="zh-CN" sz="2800" dirty="0" smtClean="0">
                <a:latin typeface="宋体" pitchFamily="2" charset="-122"/>
              </a:rPr>
              <a:t>《</a:t>
            </a:r>
            <a:r>
              <a:rPr lang="zh-CN" altLang="en-US" sz="2800" dirty="0" smtClean="0">
                <a:latin typeface="宋体" pitchFamily="2" charset="-122"/>
              </a:rPr>
              <a:t>联邦组织量刑指南</a:t>
            </a:r>
            <a:r>
              <a:rPr lang="en-US" altLang="zh-CN" sz="2800" dirty="0" smtClean="0">
                <a:latin typeface="宋体" pitchFamily="2" charset="-122"/>
              </a:rPr>
              <a:t>》</a:t>
            </a:r>
            <a:r>
              <a:rPr lang="zh-CN" altLang="en-US" sz="2800" dirty="0" smtClean="0">
                <a:latin typeface="宋体" pitchFamily="2" charset="-122"/>
              </a:rPr>
              <a:t>使内部告密者的行为制度化，以鼓励揭露公司内部的不正当行为。</a:t>
            </a:r>
            <a:endParaRPr lang="en-US" altLang="zh-CN" sz="2800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3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影响员工观察到不正当行为</a:t>
            </a:r>
            <a:br>
              <a:rPr lang="zh-CN" altLang="en-US" smtClean="0"/>
            </a:br>
            <a:r>
              <a:rPr lang="zh-CN" altLang="en-US" smtClean="0"/>
              <a:t>却不汇报的因素</a:t>
            </a:r>
          </a:p>
        </p:txBody>
      </p:sp>
      <p:pic>
        <p:nvPicPr>
          <p:cNvPr id="1597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4" t="25085" r="28593" b="7616"/>
          <a:stretch>
            <a:fillRect/>
          </a:stretch>
        </p:blipFill>
        <p:spPr bwMode="auto">
          <a:xfrm>
            <a:off x="2380343" y="1981199"/>
            <a:ext cx="7501276" cy="408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3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12800" y="533400"/>
            <a:ext cx="10363200" cy="1143000"/>
          </a:xfrm>
        </p:spPr>
        <p:txBody>
          <a:bodyPr/>
          <a:lstStyle/>
          <a:p>
            <a:r>
              <a:rPr lang="zh-CN" altLang="en-US" smtClean="0"/>
              <a:t>领导者对企业文化的影响</a:t>
            </a:r>
          </a:p>
        </p:txBody>
      </p:sp>
      <p:sp>
        <p:nvSpPr>
          <p:cNvPr id="160771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711200" y="1981200"/>
            <a:ext cx="10668000" cy="411480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权力</a:t>
            </a:r>
            <a:r>
              <a:rPr lang="zh-CN" altLang="en-US" dirty="0" smtClean="0"/>
              <a:t>是指领导者和管理者对下属行为和决策的影响力</a:t>
            </a:r>
            <a:endParaRPr lang="en-US" altLang="zh-CN" dirty="0" smtClean="0"/>
          </a:p>
          <a:p>
            <a:pPr lvl="1"/>
            <a:r>
              <a:rPr lang="zh-CN" altLang="en-US" sz="2800" dirty="0" smtClean="0"/>
              <a:t>只要有他在别人的表现就不同，他就拥有对别人的权力</a:t>
            </a:r>
            <a:endParaRPr lang="en-US" altLang="zh-CN" sz="2800" dirty="0" smtClean="0"/>
          </a:p>
          <a:p>
            <a:r>
              <a:rPr lang="zh-CN" altLang="en-US" dirty="0" smtClean="0"/>
              <a:t>权利和影响可以塑造企业文化</a:t>
            </a:r>
            <a:endParaRPr lang="en-US" altLang="zh-CN" dirty="0" smtClean="0"/>
          </a:p>
        </p:txBody>
      </p:sp>
      <p:pic>
        <p:nvPicPr>
          <p:cNvPr id="160772" name="Picture 6" descr="dv541016_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3200400"/>
            <a:ext cx="4876800" cy="24590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1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6"/>
          <p:cNvSpPr>
            <a:spLocks noChangeArrowheads="1"/>
          </p:cNvSpPr>
          <p:nvPr/>
        </p:nvSpPr>
        <p:spPr bwMode="auto">
          <a:xfrm>
            <a:off x="0" y="2571750"/>
            <a:ext cx="1296988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11023600" y="2571750"/>
            <a:ext cx="1168400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6" name="文本框 13"/>
          <p:cNvSpPr>
            <a:spLocks noChangeArrowheads="1"/>
          </p:cNvSpPr>
          <p:nvPr/>
        </p:nvSpPr>
        <p:spPr bwMode="auto">
          <a:xfrm>
            <a:off x="130175" y="2713038"/>
            <a:ext cx="1219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zh-CN" altLang="en-US" sz="4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4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</a:t>
            </a:r>
            <a:r>
              <a:rPr lang="zh-CN" altLang="en-US" sz="4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 组织因素：伦理文化与人际关系</a:t>
            </a:r>
            <a:endParaRPr lang="en-US" altLang="zh-CN" sz="4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53" name="矩形 26"/>
          <p:cNvSpPr>
            <a:spLocks noChangeArrowheads="1"/>
          </p:cNvSpPr>
          <p:nvPr/>
        </p:nvSpPr>
        <p:spPr bwMode="auto">
          <a:xfrm>
            <a:off x="1628775" y="5699125"/>
            <a:ext cx="530225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4" name="矩形 27"/>
          <p:cNvSpPr>
            <a:spLocks noChangeArrowheads="1"/>
          </p:cNvSpPr>
          <p:nvPr/>
        </p:nvSpPr>
        <p:spPr bwMode="auto">
          <a:xfrm>
            <a:off x="2325688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5" name="矩形 28"/>
          <p:cNvSpPr>
            <a:spLocks noChangeArrowheads="1"/>
          </p:cNvSpPr>
          <p:nvPr/>
        </p:nvSpPr>
        <p:spPr bwMode="auto">
          <a:xfrm>
            <a:off x="2941638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6" name="等腰三角形 46"/>
          <p:cNvSpPr>
            <a:spLocks noChangeArrowheads="1"/>
          </p:cNvSpPr>
          <p:nvPr/>
        </p:nvSpPr>
        <p:spPr bwMode="auto">
          <a:xfrm>
            <a:off x="3640138" y="5645150"/>
            <a:ext cx="950912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7" name="等腰三角形 47"/>
          <p:cNvSpPr>
            <a:spLocks noChangeArrowheads="1"/>
          </p:cNvSpPr>
          <p:nvPr/>
        </p:nvSpPr>
        <p:spPr bwMode="auto">
          <a:xfrm>
            <a:off x="4759325" y="6118225"/>
            <a:ext cx="739775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8" name="等腰三角形 48"/>
          <p:cNvSpPr>
            <a:spLocks noChangeArrowheads="1"/>
          </p:cNvSpPr>
          <p:nvPr/>
        </p:nvSpPr>
        <p:spPr bwMode="auto">
          <a:xfrm>
            <a:off x="5702300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9" name="矩形 49"/>
          <p:cNvSpPr>
            <a:spLocks noChangeArrowheads="1"/>
          </p:cNvSpPr>
          <p:nvPr/>
        </p:nvSpPr>
        <p:spPr bwMode="auto">
          <a:xfrm>
            <a:off x="6750050" y="5699125"/>
            <a:ext cx="528638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60" name="矩形 50"/>
          <p:cNvSpPr>
            <a:spLocks noChangeArrowheads="1"/>
          </p:cNvSpPr>
          <p:nvPr/>
        </p:nvSpPr>
        <p:spPr bwMode="auto">
          <a:xfrm>
            <a:off x="7445375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61" name="矩形 51"/>
          <p:cNvSpPr>
            <a:spLocks noChangeArrowheads="1"/>
          </p:cNvSpPr>
          <p:nvPr/>
        </p:nvSpPr>
        <p:spPr bwMode="auto">
          <a:xfrm>
            <a:off x="8061325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62" name="等腰三角形 52"/>
          <p:cNvSpPr>
            <a:spLocks noChangeArrowheads="1"/>
          </p:cNvSpPr>
          <p:nvPr/>
        </p:nvSpPr>
        <p:spPr bwMode="auto">
          <a:xfrm>
            <a:off x="8759825" y="5645150"/>
            <a:ext cx="950913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63" name="等腰三角形 53"/>
          <p:cNvSpPr>
            <a:spLocks noChangeArrowheads="1"/>
          </p:cNvSpPr>
          <p:nvPr/>
        </p:nvSpPr>
        <p:spPr bwMode="auto">
          <a:xfrm>
            <a:off x="9879013" y="6118225"/>
            <a:ext cx="741362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64" name="等腰三角形 54"/>
          <p:cNvSpPr>
            <a:spLocks noChangeArrowheads="1"/>
          </p:cNvSpPr>
          <p:nvPr/>
        </p:nvSpPr>
        <p:spPr bwMode="auto">
          <a:xfrm>
            <a:off x="10821988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65" name="等腰三角形 55"/>
          <p:cNvSpPr>
            <a:spLocks noChangeArrowheads="1"/>
          </p:cNvSpPr>
          <p:nvPr/>
        </p:nvSpPr>
        <p:spPr bwMode="auto">
          <a:xfrm>
            <a:off x="650875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94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五种权力基础</a:t>
            </a:r>
          </a:p>
        </p:txBody>
      </p:sp>
      <p:sp>
        <p:nvSpPr>
          <p:cNvPr id="161795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778239" y="1855605"/>
            <a:ext cx="10515600" cy="313612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 smtClean="0"/>
              <a:t>奖赏权：</a:t>
            </a:r>
            <a:r>
              <a:rPr lang="zh-CN" altLang="en-US" dirty="0" smtClean="0"/>
              <a:t>通过提供某人想要的东西来影响其行为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b="1" dirty="0" smtClean="0"/>
              <a:t>强制权：</a:t>
            </a:r>
            <a:r>
              <a:rPr lang="zh-CN" altLang="en-US" dirty="0" smtClean="0"/>
              <a:t>惩罚某种消极行为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b="1" dirty="0" smtClean="0"/>
              <a:t>职位权：</a:t>
            </a:r>
            <a:r>
              <a:rPr lang="zh-CN" altLang="en-US" dirty="0" smtClean="0">
                <a:ea typeface="Batang" pitchFamily="18" charset="-127"/>
              </a:rPr>
              <a:t>个人头衔和地位</a:t>
            </a:r>
          </a:p>
          <a:p>
            <a:pPr>
              <a:lnSpc>
                <a:spcPct val="80000"/>
              </a:lnSpc>
            </a:pPr>
            <a:r>
              <a:rPr lang="zh-CN" altLang="en-US" b="1" dirty="0" smtClean="0"/>
              <a:t>专家权：</a:t>
            </a:r>
            <a:r>
              <a:rPr lang="zh-CN" altLang="en-US" dirty="0" smtClean="0"/>
              <a:t>知识中衍生出来的</a:t>
            </a:r>
          </a:p>
          <a:p>
            <a:pPr>
              <a:lnSpc>
                <a:spcPct val="80000"/>
              </a:lnSpc>
            </a:pPr>
            <a:r>
              <a:rPr lang="zh-CN" altLang="en-US" b="1" dirty="0" smtClean="0"/>
              <a:t>参照权：</a:t>
            </a:r>
            <a:r>
              <a:rPr lang="zh-CN" altLang="en-US" dirty="0" smtClean="0"/>
              <a:t>存在于个人与他人目标相似时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3115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457200"/>
            <a:ext cx="10363200" cy="1143000"/>
          </a:xfrm>
        </p:spPr>
        <p:txBody>
          <a:bodyPr/>
          <a:lstStyle/>
          <a:p>
            <a:r>
              <a:rPr lang="zh-CN" altLang="en-US" dirty="0" smtClean="0"/>
              <a:t>领导力在企业伦理中的作用</a:t>
            </a:r>
          </a:p>
        </p:txBody>
      </p:sp>
      <p:sp>
        <p:nvSpPr>
          <p:cNvPr id="162819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133600"/>
            <a:ext cx="5892800" cy="3505200"/>
          </a:xfrm>
        </p:spPr>
        <p:txBody>
          <a:bodyPr/>
          <a:lstStyle/>
          <a:p>
            <a:r>
              <a:rPr lang="zh-CN" altLang="en-US" dirty="0"/>
              <a:t>领导：</a:t>
            </a:r>
            <a:r>
              <a:rPr lang="zh-CN" altLang="en-US" sz="2800" dirty="0" smtClean="0"/>
              <a:t>即指导、指挥他人完成某一目标的能力或权威</a:t>
            </a:r>
          </a:p>
          <a:p>
            <a:pPr lvl="1"/>
            <a:r>
              <a:rPr lang="zh-CN" altLang="en-US" sz="2400" dirty="0" smtClean="0"/>
              <a:t>领导人在影响组织的企业文化和伦理态度方面起着关键作用</a:t>
            </a:r>
          </a:p>
          <a:p>
            <a:r>
              <a:rPr lang="zh-CN" altLang="en-US" sz="2800" dirty="0" smtClean="0"/>
              <a:t>领导风格从多方面影响企业行为</a:t>
            </a:r>
          </a:p>
          <a:p>
            <a:pPr lvl="1"/>
            <a:r>
              <a:rPr lang="zh-CN" altLang="en-US" sz="2400" dirty="0" smtClean="0"/>
              <a:t>包括员工对组织规范与价值观的认可和拥护</a:t>
            </a:r>
          </a:p>
        </p:txBody>
      </p:sp>
      <p:pic>
        <p:nvPicPr>
          <p:cNvPr id="162820" name="Picture 4" descr="DBU0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600200"/>
            <a:ext cx="3996267" cy="449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965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管理者在制定伦理计划中的领导作用</a:t>
            </a:r>
          </a:p>
        </p:txBody>
      </p:sp>
      <p:pic>
        <p:nvPicPr>
          <p:cNvPr id="163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6" t="44354" r="22276" b="21774"/>
          <a:stretch>
            <a:fillRect/>
          </a:stretch>
        </p:blipFill>
        <p:spPr bwMode="auto">
          <a:xfrm>
            <a:off x="1422400" y="2209800"/>
            <a:ext cx="9753600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472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领导风格</a:t>
            </a:r>
          </a:p>
        </p:txBody>
      </p:sp>
      <p:sp>
        <p:nvSpPr>
          <p:cNvPr id="164867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51428" y="1577861"/>
            <a:ext cx="5378451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强制型领导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权威型领导 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关系型领导 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民主型领导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示范型领导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教练型领导</a:t>
            </a:r>
          </a:p>
          <a:p>
            <a:pPr>
              <a:lnSpc>
                <a:spcPct val="90000"/>
              </a:lnSpc>
            </a:pPr>
            <a:endParaRPr lang="zh-CN" altLang="en-US" sz="2800" dirty="0" smtClean="0"/>
          </a:p>
        </p:txBody>
      </p:sp>
      <p:pic>
        <p:nvPicPr>
          <p:cNvPr id="6" name="Picture 4" descr="DBU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08"/>
          <a:stretch>
            <a:fillRect/>
          </a:stretch>
        </p:blipFill>
        <p:spPr bwMode="auto">
          <a:xfrm>
            <a:off x="8211456" y="3033486"/>
            <a:ext cx="3216275" cy="3352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140493RKECMYK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60" y="573314"/>
            <a:ext cx="3136900" cy="3136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575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领导的类型</a:t>
            </a:r>
          </a:p>
        </p:txBody>
      </p:sp>
      <p:sp>
        <p:nvSpPr>
          <p:cNvPr id="165891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b="1" dirty="0" smtClean="0"/>
              <a:t>交易型领导者</a:t>
            </a:r>
            <a:r>
              <a:rPr lang="zh-CN" altLang="en-US" sz="2800" dirty="0" smtClean="0"/>
              <a:t>试图通过协商或“物物交换”让员工感到满意，以取得想要的行为或绩效。</a:t>
            </a:r>
            <a:endParaRPr lang="en-US" altLang="zh-CN" sz="2800" dirty="0" smtClean="0"/>
          </a:p>
          <a:p>
            <a:pPr>
              <a:lnSpc>
                <a:spcPct val="100000"/>
              </a:lnSpc>
            </a:pPr>
            <a:endParaRPr lang="zh-CN" altLang="en-US" sz="2800" dirty="0" smtClean="0"/>
          </a:p>
          <a:p>
            <a:pPr>
              <a:lnSpc>
                <a:spcPct val="100000"/>
              </a:lnSpc>
            </a:pPr>
            <a:r>
              <a:rPr lang="zh-CN" altLang="en-US" sz="2800" b="1" dirty="0" smtClean="0"/>
              <a:t>变革型领导者</a:t>
            </a:r>
            <a:r>
              <a:rPr lang="zh-CN" altLang="en-US" sz="2800" dirty="0" smtClean="0"/>
              <a:t>力求提升员工的承诺水平、培养信任和内在动力。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如果某一组织的员工有着更高水平的伦理承诺，利益相关者更加支持他的伦理文化，变革型领导就最为合适。</a:t>
            </a:r>
          </a:p>
        </p:txBody>
      </p:sp>
    </p:spTree>
    <p:extLst>
      <p:ext uri="{BB962C8B-B14F-4D97-AF65-F5344CB8AC3E}">
        <p14:creationId xmlns:p14="http://schemas.microsoft.com/office/powerpoint/2010/main" val="2961079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强有力的伦理领导者具有的七个习惯</a:t>
            </a:r>
          </a:p>
        </p:txBody>
      </p:sp>
      <p:pic>
        <p:nvPicPr>
          <p:cNvPr id="166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3" t="35982" r="17946" b="22928"/>
          <a:stretch>
            <a:fillRect/>
          </a:stretch>
        </p:blipFill>
        <p:spPr bwMode="auto">
          <a:xfrm>
            <a:off x="812800" y="1756229"/>
            <a:ext cx="10363200" cy="425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164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 smtClean="0"/>
              <a:t>激励伦理行为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939" name="Rectangle 6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dirty="0" smtClean="0"/>
                  <a:t>动机（</a:t>
                </a:r>
                <a:r>
                  <a:rPr lang="en-US" altLang="zh-CN" dirty="0" smtClean="0"/>
                  <a:t>Motivation）</a:t>
                </a:r>
                <a:r>
                  <a:rPr lang="zh-CN" altLang="en-US" dirty="0" smtClean="0"/>
                  <a:t>是个人内在的集中精力达到目标的力量。</a:t>
                </a:r>
                <a:endParaRPr lang="en-US" altLang="zh-CN" dirty="0" smtClean="0"/>
              </a:p>
              <a:p>
                <a:pPr>
                  <a:lnSpc>
                    <a:spcPct val="90000"/>
                  </a:lnSpc>
                </a:pPr>
                <a:r>
                  <a:rPr lang="zh-CN" altLang="en-US" dirty="0" smtClean="0"/>
                  <a:t>工作表现被看成是能力和动机的函数，即工作表现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能力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90000"/>
                  </a:lnSpc>
                </a:pPr>
                <a:r>
                  <a:rPr lang="zh-CN" altLang="en-US" dirty="0" smtClean="0"/>
                  <a:t>个人需求层次会影响他的动机和伦理行为。</a:t>
                </a:r>
                <a:endParaRPr lang="en-US" altLang="zh-CN" dirty="0" smtClean="0"/>
              </a:p>
              <a:p>
                <a:pPr lvl="1">
                  <a:lnSpc>
                    <a:spcPct val="90000"/>
                  </a:lnSpc>
                </a:pPr>
                <a:r>
                  <a:rPr lang="zh-CN" altLang="en-US" sz="2800" b="1" dirty="0" smtClean="0"/>
                  <a:t>生存需求</a:t>
                </a:r>
                <a:r>
                  <a:rPr lang="zh-CN" altLang="en-US" sz="2800" dirty="0" smtClean="0"/>
                  <a:t>即食物、工作环境和生存等基本需求得到满足。</a:t>
                </a:r>
                <a:endParaRPr lang="en-US" altLang="zh-CN" sz="2800" dirty="0" smtClean="0"/>
              </a:p>
              <a:p>
                <a:pPr lvl="1">
                  <a:lnSpc>
                    <a:spcPct val="90000"/>
                  </a:lnSpc>
                </a:pPr>
                <a:r>
                  <a:rPr lang="zh-CN" altLang="en-US" sz="2800" b="1" dirty="0" smtClean="0"/>
                  <a:t>关系需求</a:t>
                </a:r>
                <a:r>
                  <a:rPr lang="zh-CN" altLang="en-US" sz="2800" dirty="0" smtClean="0"/>
                  <a:t>可通过社交关系和人际关系来得到满足。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zh-CN" altLang="en-US" sz="2800" b="1" dirty="0" smtClean="0"/>
                  <a:t>成长关系</a:t>
                </a:r>
                <a:r>
                  <a:rPr lang="zh-CN" altLang="en-US" sz="2800" dirty="0" smtClean="0"/>
                  <a:t>可通过有创造性和有产出的活动得到满足。</a:t>
                </a:r>
                <a:endParaRPr lang="en-US" altLang="zh-CN" sz="2800" dirty="0" smtClean="0"/>
              </a:p>
              <a:p>
                <a:pPr>
                  <a:lnSpc>
                    <a:spcPct val="90000"/>
                  </a:lnSpc>
                </a:pPr>
                <a:r>
                  <a:rPr lang="zh-CN" altLang="en-US" dirty="0" smtClean="0"/>
                  <a:t>需求和目标随时间而变化。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16793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1"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 smtClean="0"/>
              <a:t>组织结构和企业伦理</a:t>
            </a:r>
          </a:p>
        </p:txBody>
      </p:sp>
      <p:sp>
        <p:nvSpPr>
          <p:cNvPr id="168963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zh-CN" altLang="en-US" sz="3200" dirty="0" smtClean="0">
                <a:latin typeface="宋体" pitchFamily="2" charset="-122"/>
              </a:rPr>
              <a:t>在</a:t>
            </a:r>
            <a:r>
              <a:rPr lang="zh-CN" altLang="en-US" sz="3200" b="1" dirty="0" smtClean="0">
                <a:latin typeface="宋体" pitchFamily="2" charset="-122"/>
              </a:rPr>
              <a:t>集权型组织</a:t>
            </a:r>
            <a:r>
              <a:rPr lang="zh-CN" altLang="en-US" sz="3200" dirty="0" smtClean="0">
                <a:latin typeface="宋体" pitchFamily="2" charset="-122"/>
              </a:rPr>
              <a:t>，决策权集中在最高层管理者手中。</a:t>
            </a:r>
            <a:endParaRPr lang="en-US" altLang="zh-CN" sz="3200" dirty="0" smtClean="0">
              <a:latin typeface="宋体" pitchFamily="2" charset="-122"/>
            </a:endParaRPr>
          </a:p>
          <a:p>
            <a:pPr marL="990600" lvl="1" indent="-533400"/>
            <a:r>
              <a:rPr lang="zh-CN" altLang="en-US" sz="3200" dirty="0" smtClean="0">
                <a:latin typeface="宋体" pitchFamily="2" charset="-122"/>
              </a:rPr>
              <a:t>几乎没有权力下放</a:t>
            </a:r>
            <a:endParaRPr lang="en-US" altLang="zh-CN" sz="3200" dirty="0" smtClean="0">
              <a:latin typeface="宋体" pitchFamily="2" charset="-122"/>
            </a:endParaRPr>
          </a:p>
          <a:p>
            <a:pPr marL="609600" indent="-609600"/>
            <a:r>
              <a:rPr lang="zh-CN" altLang="en-US" sz="3200" dirty="0" smtClean="0">
                <a:latin typeface="宋体" pitchFamily="2" charset="-122"/>
              </a:rPr>
              <a:t>在</a:t>
            </a:r>
            <a:r>
              <a:rPr lang="zh-CN" altLang="en-US" sz="3200" b="1" dirty="0" smtClean="0">
                <a:latin typeface="宋体" pitchFamily="2" charset="-122"/>
              </a:rPr>
              <a:t>分权型组织</a:t>
            </a:r>
            <a:r>
              <a:rPr lang="zh-CN" altLang="en-US" sz="3200" dirty="0" smtClean="0">
                <a:latin typeface="宋体" pitchFamily="2" charset="-122"/>
              </a:rPr>
              <a:t>中，决策权在指挥链中会尽可能下放。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375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732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组织</a:t>
            </a:r>
            <a:r>
              <a:rPr lang="zh-CN" altLang="en-US" sz="3600" dirty="0" smtClean="0"/>
              <a:t>结构类型比较</a:t>
            </a:r>
            <a:endParaRPr lang="zh-CN" altLang="en-US" sz="36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642399"/>
              </p:ext>
            </p:extLst>
          </p:nvPr>
        </p:nvGraphicFramePr>
        <p:xfrm>
          <a:off x="838200" y="1349825"/>
          <a:ext cx="10515600" cy="49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4104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特点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集权型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分权型</a:t>
                      </a:r>
                      <a:endParaRPr lang="zh-CN" altLang="en-US" sz="2000" dirty="0"/>
                    </a:p>
                  </a:txBody>
                  <a:tcPr/>
                </a:tc>
              </a:tr>
              <a:tr h="4104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权力等级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集中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分散</a:t>
                      </a:r>
                      <a:endParaRPr lang="zh-CN" altLang="en-US" sz="2000" dirty="0"/>
                    </a:p>
                  </a:txBody>
                  <a:tcPr/>
                </a:tc>
              </a:tr>
              <a:tr h="4104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灵活性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低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高</a:t>
                      </a:r>
                      <a:endParaRPr lang="zh-CN" altLang="en-US" sz="2000" dirty="0"/>
                    </a:p>
                  </a:txBody>
                  <a:tcPr/>
                </a:tc>
              </a:tr>
              <a:tr h="4104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适应性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差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好</a:t>
                      </a:r>
                      <a:endParaRPr lang="zh-CN" altLang="en-US" sz="2000" dirty="0"/>
                    </a:p>
                  </a:txBody>
                  <a:tcPr/>
                </a:tc>
              </a:tr>
              <a:tr h="4104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觉察问题能力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弱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强</a:t>
                      </a:r>
                      <a:endParaRPr lang="zh-CN" altLang="en-US" sz="2000" dirty="0"/>
                    </a:p>
                  </a:txBody>
                  <a:tcPr/>
                </a:tc>
              </a:tr>
              <a:tr h="4104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执行能力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强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弱</a:t>
                      </a:r>
                      <a:endParaRPr lang="zh-CN" altLang="en-US" sz="2000" dirty="0"/>
                    </a:p>
                  </a:txBody>
                  <a:tcPr/>
                </a:tc>
              </a:tr>
              <a:tr h="4104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应对能力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缓慢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迅速</a:t>
                      </a:r>
                      <a:endParaRPr lang="zh-CN" altLang="en-US" sz="2000" dirty="0"/>
                    </a:p>
                  </a:txBody>
                  <a:tcPr/>
                </a:tc>
              </a:tr>
              <a:tr h="4104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规则和程序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多且正式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少且非正式</a:t>
                      </a:r>
                      <a:endParaRPr lang="zh-CN" altLang="en-US" sz="2000" dirty="0"/>
                    </a:p>
                  </a:txBody>
                  <a:tcPr/>
                </a:tc>
              </a:tr>
              <a:tr h="4104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劳动分工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明确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模糊</a:t>
                      </a:r>
                      <a:endParaRPr lang="zh-CN" altLang="en-US" sz="2000" dirty="0"/>
                    </a:p>
                  </a:txBody>
                  <a:tcPr/>
                </a:tc>
              </a:tr>
              <a:tr h="4104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控制幅度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较多员工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少量员工</a:t>
                      </a:r>
                      <a:endParaRPr lang="zh-CN" altLang="en-US" sz="2000" dirty="0"/>
                    </a:p>
                  </a:txBody>
                  <a:tcPr/>
                </a:tc>
              </a:tr>
              <a:tr h="4104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运用管理策略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广泛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极少</a:t>
                      </a:r>
                      <a:endParaRPr lang="zh-CN" altLang="en-US" sz="2000" dirty="0"/>
                    </a:p>
                  </a:txBody>
                  <a:tcPr/>
                </a:tc>
              </a:tr>
              <a:tr h="4104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协调和控制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正式且非人性化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非正式且人性化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613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集权型组织与分权型组织的伦理问题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集权型组织：</a:t>
            </a:r>
            <a:endParaRPr lang="en-US" altLang="zh-CN" dirty="0" smtClean="0"/>
          </a:p>
          <a:p>
            <a:r>
              <a:rPr lang="zh-CN" altLang="en-US" sz="2400" dirty="0" smtClean="0"/>
              <a:t>组织结构导致的不伦理行为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组织官僚化；</a:t>
            </a:r>
            <a:endParaRPr lang="en-US" altLang="zh-CN" sz="2400" dirty="0" smtClean="0"/>
          </a:p>
          <a:p>
            <a:r>
              <a:rPr lang="zh-CN" altLang="en-US" sz="2400" dirty="0" smtClean="0"/>
              <a:t>缺乏由下而上的交流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上层管理者不能觉察到存在的问题和不伦理行为，如血汗工厂、童工问题等；</a:t>
            </a:r>
            <a:endParaRPr lang="en-US" altLang="zh-CN" sz="2400" dirty="0" smtClean="0"/>
          </a:p>
          <a:p>
            <a:r>
              <a:rPr lang="zh-CN" altLang="en-US" sz="2400" dirty="0" smtClean="0"/>
              <a:t>推卸责任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替罪羊现象；</a:t>
            </a:r>
            <a:endParaRPr lang="en-US" altLang="zh-CN" sz="2400" dirty="0" smtClean="0"/>
          </a:p>
          <a:p>
            <a:r>
              <a:rPr lang="zh-CN" altLang="en-US" sz="2400" dirty="0" smtClean="0"/>
              <a:t>专业化和明确的分工导致员工之间缺乏关联性而引发伦理问题。</a:t>
            </a:r>
            <a:endParaRPr lang="en-US" altLang="zh-CN" sz="2400" dirty="0" smtClean="0"/>
          </a:p>
          <a:p>
            <a:r>
              <a:rPr lang="zh-CN" altLang="en-US" dirty="0" smtClean="0"/>
              <a:t>分权型组织：</a:t>
            </a:r>
            <a:endParaRPr lang="en-US" altLang="zh-CN" dirty="0" smtClean="0"/>
          </a:p>
          <a:p>
            <a:r>
              <a:rPr lang="zh-CN" altLang="en-US" sz="2400" dirty="0" smtClean="0"/>
              <a:t>优点是人性化、更为关注加强信息流动；</a:t>
            </a:r>
            <a:endParaRPr lang="en-US" altLang="zh-CN" sz="2400" dirty="0" smtClean="0"/>
          </a:p>
          <a:p>
            <a:r>
              <a:rPr lang="zh-CN" altLang="en-US" sz="2400" dirty="0"/>
              <a:t>缺点</a:t>
            </a:r>
            <a:r>
              <a:rPr lang="zh-CN" altLang="en-US" sz="2400" dirty="0" smtClean="0"/>
              <a:t>是存在委托代理风险、伦理标准不高、对政策制度变化反应迟钝。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83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698171" y="1324429"/>
            <a:ext cx="8839200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本章内容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理解企业文化概念</a:t>
            </a:r>
            <a:endParaRPr lang="en-US" altLang="zh-CN" dirty="0" smtClean="0"/>
          </a:p>
          <a:p>
            <a:r>
              <a:rPr lang="zh-CN" altLang="en-US" dirty="0" smtClean="0"/>
              <a:t>研究企业文化对企业伦理的影响</a:t>
            </a:r>
            <a:endParaRPr lang="en-US" altLang="zh-CN" dirty="0" smtClean="0"/>
          </a:p>
          <a:p>
            <a:r>
              <a:rPr lang="zh-CN" altLang="en-US" dirty="0" smtClean="0"/>
              <a:t>探讨组织中领导、权利和动机对伦理决策的影响</a:t>
            </a:r>
            <a:endParaRPr lang="en-US" altLang="zh-CN" dirty="0" smtClean="0"/>
          </a:p>
          <a:p>
            <a:r>
              <a:rPr lang="zh-CN" altLang="en-US" dirty="0" smtClean="0"/>
              <a:t>评估组织结构与企业伦理的关系</a:t>
            </a:r>
            <a:endParaRPr lang="en-US" altLang="zh-CN" dirty="0" smtClean="0"/>
          </a:p>
          <a:p>
            <a:r>
              <a:rPr lang="zh-CN" altLang="en-US" dirty="0" smtClean="0"/>
              <a:t>探讨工作小组如何影响伦理决策</a:t>
            </a:r>
            <a:endParaRPr lang="en-US" altLang="zh-CN" dirty="0" smtClean="0"/>
          </a:p>
          <a:p>
            <a:r>
              <a:rPr lang="zh-CN" altLang="en-US" dirty="0" smtClean="0"/>
              <a:t>探讨个人伦理决策和群体伦理决策之间的关系</a:t>
            </a:r>
            <a:endParaRPr 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47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集权型和分权型企业文化示例</a:t>
            </a:r>
          </a:p>
        </p:txBody>
      </p:sp>
      <p:pic>
        <p:nvPicPr>
          <p:cNvPr id="16998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0" t="33925" r="15001" b="21027"/>
          <a:stretch>
            <a:fillRect/>
          </a:stretch>
        </p:blipFill>
        <p:spPr bwMode="auto">
          <a:xfrm>
            <a:off x="1117600" y="2438400"/>
            <a:ext cx="10160000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0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企业结构和文化的群体维度</a:t>
            </a:r>
          </a:p>
        </p:txBody>
      </p:sp>
      <p:sp>
        <p:nvSpPr>
          <p:cNvPr id="171011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latin typeface="宋体" pitchFamily="2" charset="-122"/>
              </a:rPr>
              <a:t>正式群体</a:t>
            </a:r>
            <a:endParaRPr lang="en-US" altLang="zh-CN" b="1" dirty="0">
              <a:latin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dirty="0" smtClean="0"/>
              <a:t>委员会、工作小队和团队。</a:t>
            </a:r>
            <a:endParaRPr lang="en-US" altLang="zh-CN" sz="2800" dirty="0" smtClean="0"/>
          </a:p>
          <a:p>
            <a:pPr>
              <a:lnSpc>
                <a:spcPct val="90000"/>
              </a:lnSpc>
            </a:pPr>
            <a:r>
              <a:rPr lang="zh-CN" altLang="en-US" b="1" dirty="0" smtClean="0">
                <a:latin typeface="宋体" pitchFamily="2" charset="-122"/>
              </a:rPr>
              <a:t>非正式群体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endParaRPr lang="en-US" altLang="zh-CN" sz="3200" b="1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 smtClean="0">
                <a:latin typeface="宋体" pitchFamily="2" charset="-122"/>
              </a:rPr>
              <a:t>群体规范</a:t>
            </a:r>
            <a:endParaRPr lang="en-US" altLang="zh-CN" b="1" dirty="0" smtClean="0">
              <a:latin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dirty="0" smtClean="0"/>
              <a:t>全体成员希望达到的行为标准。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 smtClean="0"/>
              <a:t>为群体内可接受和不可接受的行为设立了准则。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002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latin typeface="宋体" pitchFamily="2" charset="-122"/>
              </a:rPr>
              <a:t>员工的行为差异 </a:t>
            </a:r>
            <a:br>
              <a:rPr lang="zh-CN" altLang="en-US" smtClean="0">
                <a:latin typeface="宋体" pitchFamily="2" charset="-122"/>
              </a:rPr>
            </a:br>
            <a:r>
              <a:rPr lang="en-US" altLang="zh-CN" smtClean="0"/>
              <a:t>(The 10/40/40/10 Rule)</a:t>
            </a:r>
          </a:p>
        </p:txBody>
      </p:sp>
      <p:pic>
        <p:nvPicPr>
          <p:cNvPr id="17203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8" t="32878" r="19203" b="26166"/>
          <a:stretch>
            <a:fillRect/>
          </a:stretch>
        </p:blipFill>
        <p:spPr bwMode="auto">
          <a:xfrm>
            <a:off x="667656" y="2206173"/>
            <a:ext cx="10508344" cy="342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57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3685" y="271644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7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1582056" y="1838895"/>
            <a:ext cx="8153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/>
              <a:t>案例讨论</a:t>
            </a:r>
            <a:endParaRPr lang="en-US" altLang="zh-CN" sz="3600" b="1" dirty="0" smtClean="0"/>
          </a:p>
          <a:p>
            <a:pPr algn="ctr"/>
            <a:endParaRPr lang="en-US" altLang="zh-CN" sz="3600" b="1" dirty="0"/>
          </a:p>
          <a:p>
            <a:pPr algn="ctr"/>
            <a:endParaRPr lang="en-US" altLang="zh-CN" dirty="0"/>
          </a:p>
          <a:p>
            <a:r>
              <a:rPr lang="zh-CN" altLang="en-US" dirty="0"/>
              <a:t>       </a:t>
            </a:r>
            <a:endParaRPr lang="en-US" altLang="zh-CN" dirty="0"/>
          </a:p>
          <a:p>
            <a:pPr algn="ctr"/>
            <a:r>
              <a:rPr lang="en-US" altLang="zh-CN" dirty="0"/>
              <a:t>      </a:t>
            </a:r>
            <a:r>
              <a:rPr lang="zh-CN" altLang="en-US" sz="3200" dirty="0" smtClean="0"/>
              <a:t>华为与中兴企业文化的碰撞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4456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一、企业文化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4698" y="3095399"/>
            <a:ext cx="10981267" cy="308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文化：人文化成</a:t>
            </a:r>
          </a:p>
          <a:p>
            <a:r>
              <a:rPr lang="zh-CN" altLang="en-US" sz="36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文</a:t>
            </a:r>
            <a:r>
              <a:rPr lang="zh-CN" altLang="zh-CN" sz="36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36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纹</a:t>
            </a:r>
          </a:p>
          <a:p>
            <a:r>
              <a:rPr lang="zh-CN" altLang="en-US" sz="36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凡不是纯自然状态的东西就是文化</a:t>
            </a:r>
          </a:p>
          <a:p>
            <a:r>
              <a:rPr lang="zh-CN" altLang="en-US" sz="36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凡是留有人类痕迹的东西就是文化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40365" y="15480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smtClean="0">
                <a:solidFill>
                  <a:srgbClr val="9900CC"/>
                </a:solidFill>
                <a:ea typeface="黑体" pitchFamily="49" charset="-122"/>
              </a:rPr>
              <a:t>关于文化和企业文化的解释</a:t>
            </a:r>
            <a:endParaRPr lang="zh-CN" altLang="en-US" sz="4000" b="1" dirty="0" smtClean="0">
              <a:solidFill>
                <a:srgbClr val="9900CC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81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9900FF"/>
                </a:solidFill>
                <a:ea typeface="黑体" pitchFamily="49" charset="-122"/>
              </a:rPr>
              <a:t>关于文化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1200" y="1825625"/>
            <a:ext cx="11045371" cy="435133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800080"/>
                </a:solidFill>
              </a:rPr>
              <a:t>中国古代典籍中早就有“文化”的字样</a:t>
            </a:r>
          </a:p>
          <a:p>
            <a:pPr eaLnBrk="1" hangingPunct="1"/>
            <a:r>
              <a:rPr lang="zh-CN" altLang="zh-CN" b="1" dirty="0" smtClean="0">
                <a:solidFill>
                  <a:srgbClr val="800080"/>
                </a:solidFill>
              </a:rPr>
              <a:t>“</a:t>
            </a:r>
            <a:r>
              <a:rPr lang="zh-CN" altLang="en-US" b="1" dirty="0" smtClean="0">
                <a:solidFill>
                  <a:srgbClr val="800080"/>
                </a:solidFill>
              </a:rPr>
              <a:t>文”字的本意，是各色交错的纹理</a:t>
            </a:r>
          </a:p>
          <a:p>
            <a:pPr eaLnBrk="1" hangingPunct="1"/>
            <a:r>
              <a:rPr lang="zh-CN" altLang="zh-CN" b="1" dirty="0" smtClean="0">
                <a:solidFill>
                  <a:srgbClr val="800080"/>
                </a:solidFill>
              </a:rPr>
              <a:t>《</a:t>
            </a:r>
            <a:r>
              <a:rPr lang="zh-CN" altLang="en-US" b="1" dirty="0" smtClean="0">
                <a:solidFill>
                  <a:srgbClr val="800080"/>
                </a:solidFill>
              </a:rPr>
              <a:t>论语</a:t>
            </a:r>
            <a:r>
              <a:rPr lang="zh-CN" altLang="zh-CN" b="1" dirty="0" smtClean="0">
                <a:solidFill>
                  <a:srgbClr val="800080"/>
                </a:solidFill>
              </a:rPr>
              <a:t>》“</a:t>
            </a:r>
            <a:r>
              <a:rPr lang="zh-CN" altLang="en-US" b="1" dirty="0" smtClean="0">
                <a:solidFill>
                  <a:srgbClr val="800080"/>
                </a:solidFill>
              </a:rPr>
              <a:t>质胜文则野，文胜质则史，文质彬彬，然后君子。”</a:t>
            </a:r>
          </a:p>
          <a:p>
            <a:pPr eaLnBrk="1" hangingPunct="1"/>
            <a:r>
              <a:rPr lang="zh-CN" altLang="zh-CN" b="1" dirty="0" smtClean="0">
                <a:solidFill>
                  <a:srgbClr val="800080"/>
                </a:solidFill>
              </a:rPr>
              <a:t>《</a:t>
            </a:r>
            <a:r>
              <a:rPr lang="zh-CN" altLang="en-US" b="1" dirty="0" smtClean="0">
                <a:solidFill>
                  <a:srgbClr val="800080"/>
                </a:solidFill>
              </a:rPr>
              <a:t>周易</a:t>
            </a:r>
            <a:r>
              <a:rPr lang="zh-CN" altLang="zh-CN" b="1" dirty="0" smtClean="0">
                <a:solidFill>
                  <a:srgbClr val="800080"/>
                </a:solidFill>
              </a:rPr>
              <a:t>·</a:t>
            </a:r>
            <a:r>
              <a:rPr lang="zh-CN" altLang="en-US" b="1" dirty="0" smtClean="0">
                <a:solidFill>
                  <a:srgbClr val="800080"/>
                </a:solidFill>
              </a:rPr>
              <a:t>贲卦</a:t>
            </a:r>
            <a:r>
              <a:rPr lang="zh-CN" altLang="zh-CN" b="1" dirty="0" smtClean="0">
                <a:solidFill>
                  <a:srgbClr val="800080"/>
                </a:solidFill>
              </a:rPr>
              <a:t>》</a:t>
            </a:r>
            <a:r>
              <a:rPr lang="zh-CN" altLang="en-US" b="1" dirty="0" smtClean="0">
                <a:solidFill>
                  <a:srgbClr val="800080"/>
                </a:solidFill>
              </a:rPr>
              <a:t>：“观乎天文，以察时变。观乎人文，以化成天下。”</a:t>
            </a:r>
          </a:p>
          <a:p>
            <a:pPr eaLnBrk="1" hangingPunct="1"/>
            <a:endParaRPr lang="zh-CN" altLang="zh-CN" b="1" dirty="0" smtClean="0">
              <a:solidFill>
                <a:srgbClr val="800080"/>
              </a:solidFill>
            </a:endParaRPr>
          </a:p>
          <a:p>
            <a:pPr eaLnBrk="1" hangingPunct="1"/>
            <a:endParaRPr lang="zh-CN" altLang="zh-CN" b="1" dirty="0" smtClean="0">
              <a:solidFill>
                <a:srgbClr val="800080"/>
              </a:solidFill>
            </a:endParaRPr>
          </a:p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52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74639"/>
            <a:ext cx="10972800" cy="77787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accent2"/>
                </a:solidFill>
                <a:ea typeface="黑体" pitchFamily="49" charset="-122"/>
              </a:rPr>
              <a:t>文化涵义的三个层次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4418" y="1447800"/>
            <a:ext cx="10957983" cy="5005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9900FF"/>
                </a:solidFill>
              </a:rPr>
              <a:t>第一个层次：涵盖人类所有的文明成果，就是人类有史以来的所有努力和成果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第二个层面（</a:t>
            </a:r>
            <a:r>
              <a:rPr lang="zh-CN" altLang="zh-CN" sz="2800" b="1" dirty="0" smtClean="0">
                <a:solidFill>
                  <a:schemeClr val="accent2"/>
                </a:solidFill>
              </a:rPr>
              <a:t>《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大英百科全书</a:t>
            </a:r>
            <a:r>
              <a:rPr lang="zh-CN" altLang="zh-CN" sz="2800" b="1" dirty="0" smtClean="0">
                <a:solidFill>
                  <a:schemeClr val="accent2"/>
                </a:solidFill>
              </a:rPr>
              <a:t>》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）：文化是一种渊源于历史的生活结构的体系，这种体系往往为社会成员所共有，包括这一集团的语言、传统、机关和制度，包括有激励作用的思想、信仰和价值，以及它们在物质工具上和制造物中的体现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9900FF"/>
                </a:solidFill>
              </a:rPr>
              <a:t>第三个层次：指人类创造和使用的纯精神产品，以文学、艺术、音乐等为代表的精神产品</a:t>
            </a:r>
          </a:p>
          <a:p>
            <a:pPr eaLnBrk="1" hangingPunct="1">
              <a:lnSpc>
                <a:spcPct val="90000"/>
              </a:lnSpc>
            </a:pPr>
            <a:endParaRPr lang="zh-CN" altLang="zh-CN" b="1" dirty="0" smtClean="0">
              <a:solidFill>
                <a:srgbClr val="99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0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文化的三个要素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文化被群体成员或社会成员所共享；</a:t>
            </a:r>
            <a:endParaRPr lang="en-US" altLang="zh-CN" sz="3200" dirty="0" smtClean="0"/>
          </a:p>
          <a:p>
            <a:r>
              <a:rPr lang="zh-CN" altLang="en-US" sz="3200" dirty="0" smtClean="0"/>
              <a:t>文化的形成需要一段相对较长的时间；</a:t>
            </a:r>
            <a:endParaRPr lang="en-US" altLang="zh-CN" sz="3200" dirty="0" smtClean="0"/>
          </a:p>
          <a:p>
            <a:r>
              <a:rPr lang="zh-CN" altLang="en-US" sz="3200" dirty="0" smtClean="0"/>
              <a:t>文化是相对稳定的。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9248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一、企业文化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886" y="1524474"/>
            <a:ext cx="100729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     企业文化是指企业全体成员共同遵守的一系列价值观、行为规范及问题解决方式的总和。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en-US" sz="2800" dirty="0" smtClean="0"/>
              <a:t>企业也被看成是在经营活动中，管理者共同遵守的用以管理自我和他人的信念体系。</a:t>
            </a:r>
            <a:endParaRPr lang="en-US" altLang="zh-CN" sz="2800" dirty="0" smtClean="0"/>
          </a:p>
          <a:p>
            <a:r>
              <a:rPr lang="zh-CN" altLang="en-US" sz="2800" dirty="0" smtClean="0"/>
              <a:t>       企业文化包括价值观、行为规范和人造物品，并通过行为模式、观念、文件（如伦理准则）和企业里举行的各种典礼仪式来展现。为企业成员提供了内部准则，更传达了企业的内涵。概括来说包括</a:t>
            </a:r>
            <a:r>
              <a:rPr lang="zh-CN" altLang="en-US" sz="2800" dirty="0"/>
              <a:t>价值观念、企业精神、道德规范、行为准则、历史传统、企业制度、文化环境、企业产品等。其中价值观是企业文化的核心。所有企业都有自己</a:t>
            </a:r>
            <a:r>
              <a:rPr lang="zh-CN" altLang="en-US" sz="2800" dirty="0" smtClean="0"/>
              <a:t>的独特文化。</a:t>
            </a:r>
            <a:endParaRPr lang="zh-CN" altLang="en-US" sz="2800" dirty="0"/>
          </a:p>
          <a:p>
            <a:r>
              <a:rPr lang="en-US" altLang="zh-CN" sz="2800" dirty="0" smtClean="0"/>
              <a:t>       </a:t>
            </a:r>
            <a:r>
              <a:rPr lang="zh-CN" altLang="en-US" sz="2800" dirty="0" smtClean="0"/>
              <a:t>企业</a:t>
            </a:r>
            <a:r>
              <a:rPr lang="zh-CN" altLang="en-US" sz="2800" dirty="0"/>
              <a:t>文化有三个层次：精神文化、制度文化、物质</a:t>
            </a:r>
            <a:r>
              <a:rPr lang="zh-CN" altLang="en-US" sz="2800" dirty="0" smtClean="0"/>
              <a:t>文化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130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1515</Words>
  <Application>Microsoft Office PowerPoint</Application>
  <PresentationFormat>自定义</PresentationFormat>
  <Paragraphs>184</Paragraphs>
  <Slides>33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一、企业文化</vt:lpstr>
      <vt:lpstr>关于文化</vt:lpstr>
      <vt:lpstr>文化涵义的三个层次</vt:lpstr>
      <vt:lpstr>文化的三个要素</vt:lpstr>
      <vt:lpstr>一、企业文化</vt:lpstr>
      <vt:lpstr>伦理和企业文化</vt:lpstr>
      <vt:lpstr>员工觉察到的基调和文化、高层基调 以及对CEO和高管的认识</vt:lpstr>
      <vt:lpstr>企业文化的两个维度</vt:lpstr>
      <vt:lpstr>四种企业文化类型</vt:lpstr>
      <vt:lpstr>企业文化类型框架</vt:lpstr>
      <vt:lpstr>基于合规和基于价值观的文化</vt:lpstr>
      <vt:lpstr>差异接触</vt:lpstr>
      <vt:lpstr>告密</vt:lpstr>
      <vt:lpstr>影响员工观察到不正当行为 却不汇报的因素</vt:lpstr>
      <vt:lpstr>领导者对企业文化的影响</vt:lpstr>
      <vt:lpstr>五种权力基础</vt:lpstr>
      <vt:lpstr>领导力在企业伦理中的作用</vt:lpstr>
      <vt:lpstr>管理者在制定伦理计划中的领导作用</vt:lpstr>
      <vt:lpstr>领导风格</vt:lpstr>
      <vt:lpstr>领导的类型</vt:lpstr>
      <vt:lpstr>强有力的伦理领导者具有的七个习惯</vt:lpstr>
      <vt:lpstr>激励伦理行为</vt:lpstr>
      <vt:lpstr>组织结构和企业伦理</vt:lpstr>
      <vt:lpstr>组织结构类型比较</vt:lpstr>
      <vt:lpstr>集权型组织与分权型组织的伦理问题</vt:lpstr>
      <vt:lpstr>集权型和分权型企业文化示例</vt:lpstr>
      <vt:lpstr>企业结构和文化的群体维度</vt:lpstr>
      <vt:lpstr>员工的行为差异  (The 10/40/40/10 Rule)</vt:lpstr>
      <vt:lpstr>谢谢！</vt:lpstr>
    </vt:vector>
  </TitlesOfParts>
  <Company>提供最新电脑系统下载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mycomputer</dc:creator>
  <cp:lastModifiedBy>WHDX</cp:lastModifiedBy>
  <cp:revision>148</cp:revision>
  <dcterms:created xsi:type="dcterms:W3CDTF">2014-06-24T14:23:09Z</dcterms:created>
  <dcterms:modified xsi:type="dcterms:W3CDTF">2017-05-08T01:09:09Z</dcterms:modified>
</cp:coreProperties>
</file>