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80"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73466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hyperlink" Target="http://www.chinesetax.cn/fagui/falv/Article/minshangzhaunti/hetong/" TargetMode="External"/><Relationship Id="rId2" Type="http://schemas.openxmlformats.org/officeDocument/2006/relationships/hyperlink" Target="http://www.chinesetax.cn/fagui/fagui/bumenguizhang/shangye/" TargetMode="Externa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14918" y="620713"/>
            <a:ext cx="9385300" cy="754062"/>
          </a:xfrm>
        </p:spPr>
        <p:txBody>
          <a:bodyPr/>
          <a:lstStyle/>
          <a:p>
            <a:pPr eaLnBrk="1" hangingPunct="1"/>
            <a:r>
              <a:rPr lang="zh-CN" altLang="en-US" sz="4400" smtClean="0"/>
              <a:t>几则新闻：</a:t>
            </a:r>
          </a:p>
        </p:txBody>
      </p:sp>
      <p:sp>
        <p:nvSpPr>
          <p:cNvPr id="10243" name="Rectangle 3"/>
          <p:cNvSpPr>
            <a:spLocks noGrp="1" noChangeArrowheads="1"/>
          </p:cNvSpPr>
          <p:nvPr>
            <p:ph type="body" idx="1"/>
          </p:nvPr>
        </p:nvSpPr>
        <p:spPr>
          <a:xfrm>
            <a:off x="431800" y="1844675"/>
            <a:ext cx="11135784" cy="4191000"/>
          </a:xfrm>
        </p:spPr>
        <p:txBody>
          <a:bodyPr/>
          <a:lstStyle/>
          <a:p>
            <a:pPr eaLnBrk="1" hangingPunct="1">
              <a:lnSpc>
                <a:spcPct val="80000"/>
              </a:lnSpc>
            </a:pPr>
            <a:r>
              <a:rPr lang="en-US" altLang="zh-CN" sz="2400" smtClean="0"/>
              <a:t>2009</a:t>
            </a:r>
            <a:r>
              <a:rPr lang="zh-CN" altLang="en-US" sz="2400" smtClean="0"/>
              <a:t>年</a:t>
            </a:r>
            <a:r>
              <a:rPr lang="en-US" altLang="zh-CN" sz="2400" smtClean="0"/>
              <a:t>12</a:t>
            </a:r>
            <a:r>
              <a:rPr lang="zh-CN" altLang="en-US" sz="2400" smtClean="0"/>
              <a:t>月</a:t>
            </a:r>
            <a:r>
              <a:rPr lang="en-US" altLang="zh-CN" sz="2400" smtClean="0"/>
              <a:t>29</a:t>
            </a:r>
            <a:r>
              <a:rPr lang="zh-CN" altLang="en-US" sz="2400" smtClean="0"/>
              <a:t>日，人民网报道</a:t>
            </a:r>
            <a:r>
              <a:rPr lang="en-US" altLang="zh-CN" sz="2400" smtClean="0">
                <a:latin typeface="Times New Roman" pitchFamily="18" charset="0"/>
              </a:rPr>
              <a:t>——</a:t>
            </a:r>
            <a:endParaRPr lang="en-US" altLang="zh-CN" sz="2400" smtClean="0"/>
          </a:p>
          <a:p>
            <a:pPr lvl="1" eaLnBrk="1" hangingPunct="1"/>
            <a:r>
              <a:rPr lang="en-US" altLang="zh-CN" sz="2000" smtClean="0">
                <a:solidFill>
                  <a:srgbClr val="008000"/>
                </a:solidFill>
                <a:latin typeface="Times New Roman" pitchFamily="18" charset="0"/>
              </a:rPr>
              <a:t>“</a:t>
            </a:r>
            <a:r>
              <a:rPr lang="zh-CN" altLang="en-US" sz="2000" smtClean="0">
                <a:solidFill>
                  <a:srgbClr val="008000"/>
                </a:solidFill>
              </a:rPr>
              <a:t>我国已于近期制定取消入学就业体检中乙肝五项检查有关政策，明确禁止将携带乙肝病毒作为限制入学就业的条件</a:t>
            </a:r>
            <a:r>
              <a:rPr lang="zh-CN" altLang="en-US" sz="2000" smtClean="0">
                <a:solidFill>
                  <a:srgbClr val="008000"/>
                </a:solidFill>
                <a:latin typeface="Times New Roman" pitchFamily="18" charset="0"/>
              </a:rPr>
              <a:t>”</a:t>
            </a:r>
            <a:r>
              <a:rPr lang="zh-CN" altLang="en-US" sz="2000" smtClean="0">
                <a:solidFill>
                  <a:srgbClr val="008000"/>
                </a:solidFill>
              </a:rPr>
              <a:t>。</a:t>
            </a:r>
          </a:p>
          <a:p>
            <a:pPr eaLnBrk="1" hangingPunct="1">
              <a:lnSpc>
                <a:spcPct val="80000"/>
              </a:lnSpc>
            </a:pPr>
            <a:r>
              <a:rPr lang="en-US" altLang="zh-CN" sz="2400" smtClean="0"/>
              <a:t>2010</a:t>
            </a:r>
            <a:r>
              <a:rPr lang="zh-CN" altLang="en-US" sz="2400" smtClean="0"/>
              <a:t>年</a:t>
            </a:r>
            <a:r>
              <a:rPr lang="en-US" altLang="zh-CN" sz="2400" smtClean="0"/>
              <a:t>10</a:t>
            </a:r>
            <a:r>
              <a:rPr lang="zh-CN" altLang="en-US" sz="2400" smtClean="0"/>
              <a:t>月</a:t>
            </a:r>
            <a:r>
              <a:rPr lang="en-US" altLang="zh-CN" sz="2400" smtClean="0"/>
              <a:t>19</a:t>
            </a:r>
            <a:r>
              <a:rPr lang="zh-CN" altLang="en-US" sz="2400" smtClean="0"/>
              <a:t>日，山东商报载</a:t>
            </a:r>
            <a:r>
              <a:rPr lang="en-US" altLang="zh-CN" sz="2400" smtClean="0">
                <a:latin typeface="Times New Roman" pitchFamily="18" charset="0"/>
              </a:rPr>
              <a:t>——</a:t>
            </a:r>
            <a:endParaRPr lang="en-US" altLang="zh-CN" sz="2400" smtClean="0"/>
          </a:p>
          <a:p>
            <a:pPr lvl="1" eaLnBrk="1" hangingPunct="1"/>
            <a:r>
              <a:rPr lang="zh-CN" altLang="en-US" sz="2000" smtClean="0">
                <a:solidFill>
                  <a:srgbClr val="008000"/>
                </a:solidFill>
              </a:rPr>
              <a:t>因艾滋病病毒检测呈阳性，应聘者小军在盐边县事业单位岗位招聘中被拒。同时，小军感染艾滋病的消息被相关部门公开，给小军造成巨大精神伤害。</a:t>
            </a:r>
          </a:p>
          <a:p>
            <a:pPr eaLnBrk="1" hangingPunct="1"/>
            <a:r>
              <a:rPr lang="en-US" altLang="zh-CN" sz="2400" smtClean="0"/>
              <a:t>2010</a:t>
            </a:r>
            <a:r>
              <a:rPr lang="zh-CN" altLang="en-US" sz="2400" smtClean="0"/>
              <a:t>年</a:t>
            </a:r>
            <a:r>
              <a:rPr lang="en-US" altLang="zh-CN" sz="2400" smtClean="0"/>
              <a:t>8</a:t>
            </a:r>
            <a:r>
              <a:rPr lang="zh-CN" altLang="en-US" sz="2400" smtClean="0"/>
              <a:t>月</a:t>
            </a:r>
            <a:r>
              <a:rPr lang="en-US" altLang="zh-CN" sz="2400" smtClean="0"/>
              <a:t>23</a:t>
            </a:r>
            <a:r>
              <a:rPr lang="zh-CN" altLang="en-US" sz="2400" smtClean="0"/>
              <a:t>日，中国政法大学报告指出</a:t>
            </a:r>
            <a:r>
              <a:rPr lang="en-US" altLang="zh-CN" sz="2400" smtClean="0">
                <a:latin typeface="Times New Roman" pitchFamily="18" charset="0"/>
              </a:rPr>
              <a:t>——</a:t>
            </a:r>
            <a:endParaRPr lang="en-US" altLang="zh-CN" sz="2400" smtClean="0"/>
          </a:p>
          <a:p>
            <a:pPr lvl="1" eaLnBrk="1" hangingPunct="1"/>
            <a:r>
              <a:rPr lang="zh-CN" altLang="en-US" sz="2000" smtClean="0">
                <a:solidFill>
                  <a:srgbClr val="008000"/>
                </a:solidFill>
              </a:rPr>
              <a:t>中央机关公务员和地方机关公务员中健康歧视均占总职位数的</a:t>
            </a:r>
            <a:r>
              <a:rPr lang="en-US" altLang="zh-CN" sz="2000" smtClean="0">
                <a:solidFill>
                  <a:srgbClr val="008000"/>
                </a:solidFill>
              </a:rPr>
              <a:t>100%</a:t>
            </a:r>
            <a:r>
              <a:rPr lang="zh-CN" altLang="en-US" sz="2000" smtClean="0">
                <a:solidFill>
                  <a:srgbClr val="008000"/>
                </a:solidFill>
              </a:rPr>
              <a:t>。 </a:t>
            </a:r>
          </a:p>
        </p:txBody>
      </p:sp>
    </p:spTree>
    <p:extLst>
      <p:ext uri="{BB962C8B-B14F-4D97-AF65-F5344CB8AC3E}">
        <p14:creationId xmlns:p14="http://schemas.microsoft.com/office/powerpoint/2010/main" val="1540676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14918" y="620713"/>
            <a:ext cx="9385300" cy="754062"/>
          </a:xfrm>
        </p:spPr>
        <p:txBody>
          <a:bodyPr/>
          <a:lstStyle/>
          <a:p>
            <a:pPr eaLnBrk="1" hangingPunct="1"/>
            <a:r>
              <a:rPr lang="zh-CN" altLang="en-US" sz="4400" smtClean="0"/>
              <a:t>几则新闻：</a:t>
            </a:r>
          </a:p>
        </p:txBody>
      </p:sp>
      <p:sp>
        <p:nvSpPr>
          <p:cNvPr id="11267" name="Rectangle 3"/>
          <p:cNvSpPr>
            <a:spLocks noGrp="1" noChangeArrowheads="1"/>
          </p:cNvSpPr>
          <p:nvPr>
            <p:ph type="body" idx="1"/>
          </p:nvPr>
        </p:nvSpPr>
        <p:spPr>
          <a:xfrm>
            <a:off x="431801" y="1844676"/>
            <a:ext cx="11425767" cy="4752975"/>
          </a:xfrm>
        </p:spPr>
        <p:txBody>
          <a:bodyPr/>
          <a:lstStyle/>
          <a:p>
            <a:pPr eaLnBrk="1" hangingPunct="1"/>
            <a:r>
              <a:rPr lang="en-US" altLang="zh-CN" sz="2400" smtClean="0"/>
              <a:t>2009</a:t>
            </a:r>
            <a:r>
              <a:rPr lang="zh-CN" altLang="en-US" sz="2400" smtClean="0"/>
              <a:t>年</a:t>
            </a:r>
            <a:r>
              <a:rPr lang="en-US" altLang="zh-CN" sz="2400" smtClean="0"/>
              <a:t>8</a:t>
            </a:r>
            <a:r>
              <a:rPr lang="zh-CN" altLang="en-US" sz="2400" smtClean="0"/>
              <a:t>月</a:t>
            </a:r>
            <a:r>
              <a:rPr lang="en-US" altLang="zh-CN" sz="2400" smtClean="0"/>
              <a:t>12</a:t>
            </a:r>
            <a:r>
              <a:rPr lang="zh-CN" altLang="en-US" sz="2400" smtClean="0"/>
              <a:t>日，人民网报道</a:t>
            </a:r>
            <a:r>
              <a:rPr lang="en-US" altLang="zh-CN" sz="2400" smtClean="0">
                <a:latin typeface="Times New Roman" pitchFamily="18" charset="0"/>
              </a:rPr>
              <a:t>——</a:t>
            </a:r>
            <a:endParaRPr lang="en-US" altLang="zh-CN" sz="2400" smtClean="0"/>
          </a:p>
          <a:p>
            <a:pPr lvl="1" eaLnBrk="1" hangingPunct="1"/>
            <a:r>
              <a:rPr lang="zh-CN" altLang="en-US" sz="2000" smtClean="0">
                <a:solidFill>
                  <a:srgbClr val="008000"/>
                </a:solidFill>
              </a:rPr>
              <a:t>在河南省公布的全省共</a:t>
            </a:r>
            <a:r>
              <a:rPr lang="en-US" altLang="zh-CN" sz="2000" smtClean="0">
                <a:solidFill>
                  <a:srgbClr val="008000"/>
                </a:solidFill>
              </a:rPr>
              <a:t>936</a:t>
            </a:r>
            <a:r>
              <a:rPr lang="zh-CN" altLang="en-US" sz="2000" smtClean="0">
                <a:solidFill>
                  <a:srgbClr val="008000"/>
                </a:solidFill>
              </a:rPr>
              <a:t>个职位中，</a:t>
            </a:r>
          </a:p>
          <a:p>
            <a:pPr lvl="1" eaLnBrk="1" hangingPunct="1"/>
            <a:r>
              <a:rPr lang="zh-CN" altLang="en-US" sz="2000" smtClean="0">
                <a:solidFill>
                  <a:srgbClr val="008000"/>
                </a:solidFill>
              </a:rPr>
              <a:t>年龄要求</a:t>
            </a:r>
            <a:r>
              <a:rPr lang="en-US" altLang="zh-CN" sz="2000" smtClean="0">
                <a:solidFill>
                  <a:srgbClr val="008000"/>
                </a:solidFill>
              </a:rPr>
              <a:t>35</a:t>
            </a:r>
            <a:r>
              <a:rPr lang="zh-CN" altLang="en-US" sz="2000" smtClean="0">
                <a:solidFill>
                  <a:srgbClr val="008000"/>
                </a:solidFill>
              </a:rPr>
              <a:t>（周）岁以下的有</a:t>
            </a:r>
            <a:r>
              <a:rPr lang="en-US" altLang="zh-CN" sz="2000" smtClean="0">
                <a:solidFill>
                  <a:srgbClr val="008000"/>
                </a:solidFill>
              </a:rPr>
              <a:t>152</a:t>
            </a:r>
            <a:r>
              <a:rPr lang="zh-CN" altLang="en-US" sz="2000" smtClean="0">
                <a:solidFill>
                  <a:srgbClr val="008000"/>
                </a:solidFill>
              </a:rPr>
              <a:t>个，占职位总数的</a:t>
            </a:r>
            <a:r>
              <a:rPr lang="en-US" altLang="zh-CN" sz="2000" smtClean="0">
                <a:solidFill>
                  <a:srgbClr val="660066"/>
                </a:solidFill>
              </a:rPr>
              <a:t>16.24%</a:t>
            </a:r>
            <a:r>
              <a:rPr lang="zh-CN" altLang="en-US" sz="2000" smtClean="0">
                <a:solidFill>
                  <a:srgbClr val="008000"/>
                </a:solidFill>
              </a:rPr>
              <a:t>；</a:t>
            </a:r>
          </a:p>
          <a:p>
            <a:pPr lvl="1" eaLnBrk="1" hangingPunct="1"/>
            <a:r>
              <a:rPr lang="zh-CN" altLang="en-US" sz="2000" smtClean="0">
                <a:solidFill>
                  <a:srgbClr val="008000"/>
                </a:solidFill>
              </a:rPr>
              <a:t>年龄要求</a:t>
            </a:r>
            <a:r>
              <a:rPr lang="en-US" altLang="zh-CN" sz="2000" smtClean="0">
                <a:solidFill>
                  <a:srgbClr val="008000"/>
                </a:solidFill>
              </a:rPr>
              <a:t>30</a:t>
            </a:r>
            <a:r>
              <a:rPr lang="zh-CN" altLang="en-US" sz="2000" smtClean="0">
                <a:solidFill>
                  <a:srgbClr val="008000"/>
                </a:solidFill>
              </a:rPr>
              <a:t>周岁以下的有</a:t>
            </a:r>
            <a:r>
              <a:rPr lang="en-US" altLang="zh-CN" sz="2000" smtClean="0">
                <a:solidFill>
                  <a:srgbClr val="008000"/>
                </a:solidFill>
              </a:rPr>
              <a:t>677</a:t>
            </a:r>
            <a:r>
              <a:rPr lang="zh-CN" altLang="en-US" sz="2000" smtClean="0">
                <a:solidFill>
                  <a:srgbClr val="008000"/>
                </a:solidFill>
              </a:rPr>
              <a:t>个，占职位总数的</a:t>
            </a:r>
            <a:r>
              <a:rPr lang="en-US" altLang="zh-CN" sz="2000" smtClean="0">
                <a:solidFill>
                  <a:srgbClr val="660066"/>
                </a:solidFill>
              </a:rPr>
              <a:t>72.33%</a:t>
            </a:r>
            <a:r>
              <a:rPr lang="zh-CN" altLang="en-US" sz="2000" smtClean="0">
                <a:solidFill>
                  <a:srgbClr val="008000"/>
                </a:solidFill>
              </a:rPr>
              <a:t>；</a:t>
            </a:r>
          </a:p>
          <a:p>
            <a:pPr lvl="1" eaLnBrk="1" hangingPunct="1"/>
            <a:r>
              <a:rPr lang="zh-CN" altLang="en-US" sz="2000" smtClean="0">
                <a:solidFill>
                  <a:srgbClr val="008000"/>
                </a:solidFill>
              </a:rPr>
              <a:t>年龄要求</a:t>
            </a:r>
            <a:r>
              <a:rPr lang="en-US" altLang="zh-CN" sz="2000" smtClean="0">
                <a:solidFill>
                  <a:srgbClr val="008000"/>
                </a:solidFill>
              </a:rPr>
              <a:t>25</a:t>
            </a:r>
            <a:r>
              <a:rPr lang="zh-CN" altLang="en-US" sz="2000" smtClean="0">
                <a:solidFill>
                  <a:srgbClr val="008000"/>
                </a:solidFill>
              </a:rPr>
              <a:t>周岁以下的有</a:t>
            </a:r>
            <a:r>
              <a:rPr lang="en-US" altLang="zh-CN" sz="2000" smtClean="0">
                <a:solidFill>
                  <a:srgbClr val="008000"/>
                </a:solidFill>
              </a:rPr>
              <a:t>107</a:t>
            </a:r>
            <a:r>
              <a:rPr lang="zh-CN" altLang="en-US" sz="2000" smtClean="0">
                <a:solidFill>
                  <a:srgbClr val="008000"/>
                </a:solidFill>
              </a:rPr>
              <a:t>个，占职位总数的</a:t>
            </a:r>
            <a:r>
              <a:rPr lang="en-US" altLang="zh-CN" sz="2000" smtClean="0">
                <a:solidFill>
                  <a:srgbClr val="660066"/>
                </a:solidFill>
              </a:rPr>
              <a:t>11.43%</a:t>
            </a:r>
            <a:r>
              <a:rPr lang="zh-CN" altLang="en-US" sz="2000" smtClean="0">
                <a:solidFill>
                  <a:srgbClr val="008000"/>
                </a:solidFill>
              </a:rPr>
              <a:t>。</a:t>
            </a:r>
          </a:p>
          <a:p>
            <a:pPr eaLnBrk="1" hangingPunct="1"/>
            <a:r>
              <a:rPr lang="en-US" altLang="zh-CN" sz="2400" smtClean="0"/>
              <a:t>2010</a:t>
            </a:r>
            <a:r>
              <a:rPr lang="zh-CN" altLang="en-US" sz="2400" smtClean="0"/>
              <a:t>年</a:t>
            </a:r>
            <a:r>
              <a:rPr lang="en-US" altLang="zh-CN" sz="2400" smtClean="0"/>
              <a:t>7</a:t>
            </a:r>
            <a:r>
              <a:rPr lang="zh-CN" altLang="en-US" sz="2400" smtClean="0"/>
              <a:t>月</a:t>
            </a:r>
            <a:r>
              <a:rPr lang="en-US" altLang="zh-CN" sz="2400" smtClean="0"/>
              <a:t>27</a:t>
            </a:r>
            <a:r>
              <a:rPr lang="zh-CN" altLang="en-US" sz="2400" smtClean="0"/>
              <a:t>日，法制晚报报道</a:t>
            </a:r>
            <a:r>
              <a:rPr lang="en-US" altLang="zh-CN" sz="2400" smtClean="0">
                <a:latin typeface="Times New Roman" pitchFamily="18" charset="0"/>
              </a:rPr>
              <a:t>——</a:t>
            </a:r>
            <a:endParaRPr lang="en-US" altLang="zh-CN" sz="2400" smtClean="0"/>
          </a:p>
          <a:p>
            <a:pPr lvl="1" eaLnBrk="1" hangingPunct="1"/>
            <a:r>
              <a:rPr lang="zh-CN" altLang="en-US" sz="1800" smtClean="0">
                <a:solidFill>
                  <a:srgbClr val="008000"/>
                </a:solidFill>
              </a:rPr>
              <a:t>近六成大学生遭遇户籍地域歧视 。</a:t>
            </a:r>
          </a:p>
          <a:p>
            <a:pPr lvl="1" eaLnBrk="1" hangingPunct="1"/>
            <a:r>
              <a:rPr lang="zh-CN" altLang="en-US" sz="1800" smtClean="0">
                <a:solidFill>
                  <a:srgbClr val="008000"/>
                </a:solidFill>
              </a:rPr>
              <a:t>本次调查显示，在有效调查问卷中，</a:t>
            </a:r>
            <a:r>
              <a:rPr lang="en-US" altLang="zh-CN" sz="1800" smtClean="0">
                <a:solidFill>
                  <a:srgbClr val="008000"/>
                </a:solidFill>
              </a:rPr>
              <a:t>59.14%</a:t>
            </a:r>
            <a:r>
              <a:rPr lang="zh-CN" altLang="en-US" sz="1800" smtClean="0">
                <a:solidFill>
                  <a:srgbClr val="008000"/>
                </a:solidFill>
              </a:rPr>
              <a:t>的用人单位对大学生求职者的户籍、地域有明确要求。</a:t>
            </a:r>
          </a:p>
        </p:txBody>
      </p:sp>
    </p:spTree>
    <p:extLst>
      <p:ext uri="{BB962C8B-B14F-4D97-AF65-F5344CB8AC3E}">
        <p14:creationId xmlns:p14="http://schemas.microsoft.com/office/powerpoint/2010/main" val="2903838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2285" y="620713"/>
            <a:ext cx="9385300" cy="754062"/>
          </a:xfrm>
        </p:spPr>
        <p:txBody>
          <a:bodyPr/>
          <a:lstStyle/>
          <a:p>
            <a:pPr eaLnBrk="1" hangingPunct="1"/>
            <a:r>
              <a:rPr lang="zh-CN" altLang="en-US" sz="4400" smtClean="0"/>
              <a:t>就业歧视的类型</a:t>
            </a:r>
          </a:p>
        </p:txBody>
      </p:sp>
      <p:grpSp>
        <p:nvGrpSpPr>
          <p:cNvPr id="12291" name="Group 39"/>
          <p:cNvGrpSpPr>
            <a:grpSpLocks/>
          </p:cNvGrpSpPr>
          <p:nvPr/>
        </p:nvGrpSpPr>
        <p:grpSpPr bwMode="auto">
          <a:xfrm>
            <a:off x="1422400" y="2057400"/>
            <a:ext cx="8940800" cy="4114800"/>
            <a:chOff x="672" y="1296"/>
            <a:chExt cx="4224" cy="2592"/>
          </a:xfrm>
        </p:grpSpPr>
        <p:sp>
          <p:nvSpPr>
            <p:cNvPr id="12292" name="AutoShape 4"/>
            <p:cNvSpPr>
              <a:spLocks noChangeArrowheads="1"/>
            </p:cNvSpPr>
            <p:nvPr/>
          </p:nvSpPr>
          <p:spPr bwMode="auto">
            <a:xfrm>
              <a:off x="3875" y="2163"/>
              <a:ext cx="1021"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AutoShape 5"/>
            <p:cNvSpPr>
              <a:spLocks noChangeArrowheads="1"/>
            </p:cNvSpPr>
            <p:nvPr/>
          </p:nvSpPr>
          <p:spPr bwMode="auto">
            <a:xfrm>
              <a:off x="2807" y="2163"/>
              <a:ext cx="1015"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 name="AutoShape 6"/>
            <p:cNvSpPr>
              <a:spLocks noChangeArrowheads="1"/>
            </p:cNvSpPr>
            <p:nvPr/>
          </p:nvSpPr>
          <p:spPr bwMode="auto">
            <a:xfrm>
              <a:off x="1747" y="2163"/>
              <a:ext cx="985"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 name="AutoShape 7"/>
            <p:cNvSpPr>
              <a:spLocks noChangeArrowheads="1"/>
            </p:cNvSpPr>
            <p:nvPr/>
          </p:nvSpPr>
          <p:spPr bwMode="auto">
            <a:xfrm>
              <a:off x="672" y="2163"/>
              <a:ext cx="1021"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96" name="Group 8"/>
            <p:cNvGrpSpPr>
              <a:grpSpLocks/>
            </p:cNvGrpSpPr>
            <p:nvPr/>
          </p:nvGrpSpPr>
          <p:grpSpPr bwMode="auto">
            <a:xfrm>
              <a:off x="811" y="1296"/>
              <a:ext cx="3714" cy="590"/>
              <a:chOff x="624" y="1152"/>
              <a:chExt cx="4080" cy="720"/>
            </a:xfrm>
          </p:grpSpPr>
          <p:sp>
            <p:nvSpPr>
              <p:cNvPr id="547849" name="Rectangle 9"/>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ea typeface="宋体" pitchFamily="2" charset="-122"/>
                </a:endParaRPr>
              </a:p>
            </p:txBody>
          </p:sp>
          <p:grpSp>
            <p:nvGrpSpPr>
              <p:cNvPr id="12306" name="Group 10"/>
              <p:cNvGrpSpPr>
                <a:grpSpLocks/>
              </p:cNvGrpSpPr>
              <p:nvPr/>
            </p:nvGrpSpPr>
            <p:grpSpPr bwMode="auto">
              <a:xfrm>
                <a:off x="1296" y="1296"/>
                <a:ext cx="624" cy="96"/>
                <a:chOff x="2003" y="3439"/>
                <a:chExt cx="468" cy="244"/>
              </a:xfrm>
            </p:grpSpPr>
            <p:sp>
              <p:nvSpPr>
                <p:cNvPr id="12320" name="Oval 11"/>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1" name="Rectangle 12"/>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7853" name="Oval 13"/>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47854" name="Oval 14"/>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12307" name="Rectangle 15"/>
              <p:cNvSpPr>
                <a:spLocks noChangeArrowheads="1"/>
              </p:cNvSpPr>
              <p:nvPr/>
            </p:nvSpPr>
            <p:spPr bwMode="gray">
              <a:xfrm rot="3419336">
                <a:off x="1776"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12308" name="Group 16"/>
              <p:cNvGrpSpPr>
                <a:grpSpLocks/>
              </p:cNvGrpSpPr>
              <p:nvPr/>
            </p:nvGrpSpPr>
            <p:grpSpPr bwMode="auto">
              <a:xfrm>
                <a:off x="2448" y="1296"/>
                <a:ext cx="624" cy="96"/>
                <a:chOff x="2003" y="3439"/>
                <a:chExt cx="468" cy="244"/>
              </a:xfrm>
            </p:grpSpPr>
            <p:sp>
              <p:nvSpPr>
                <p:cNvPr id="12316" name="Oval 17"/>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7" name="Rectangle 18"/>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7859" name="Oval 19"/>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47860" name="Oval 20"/>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547861" name="Rectangle 21"/>
              <p:cNvSpPr>
                <a:spLocks noChangeArrowheads="1"/>
              </p:cNvSpPr>
              <p:nvPr/>
            </p:nvSpPr>
            <p:spPr bwMode="gray">
              <a:xfrm rot="3419336">
                <a:off x="2880" y="1153"/>
                <a:ext cx="672" cy="671"/>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ea typeface="宋体" pitchFamily="2" charset="-122"/>
                </a:endParaRPr>
              </a:p>
            </p:txBody>
          </p:sp>
          <p:grpSp>
            <p:nvGrpSpPr>
              <p:cNvPr id="12310" name="Group 22"/>
              <p:cNvGrpSpPr>
                <a:grpSpLocks/>
              </p:cNvGrpSpPr>
              <p:nvPr/>
            </p:nvGrpSpPr>
            <p:grpSpPr bwMode="auto">
              <a:xfrm>
                <a:off x="3600" y="1296"/>
                <a:ext cx="816" cy="96"/>
                <a:chOff x="2003" y="3439"/>
                <a:chExt cx="468" cy="244"/>
              </a:xfrm>
            </p:grpSpPr>
            <p:sp>
              <p:nvSpPr>
                <p:cNvPr id="12312" name="Oval 23"/>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3" name="Rectangle 24"/>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7865" name="Oval 25"/>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47866" name="Oval 26"/>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12311" name="Rectangle 27"/>
              <p:cNvSpPr>
                <a:spLocks noChangeArrowheads="1"/>
              </p:cNvSpPr>
              <p:nvPr/>
            </p:nvSpPr>
            <p:spPr bwMode="gray">
              <a:xfrm rot="3419336">
                <a:off x="4032"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sp>
          <p:nvSpPr>
            <p:cNvPr id="12297" name="Rectangle 28"/>
            <p:cNvSpPr>
              <a:spLocks noChangeArrowheads="1"/>
            </p:cNvSpPr>
            <p:nvPr/>
          </p:nvSpPr>
          <p:spPr bwMode="gray">
            <a:xfrm>
              <a:off x="1020" y="1480"/>
              <a:ext cx="1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rgbClr val="FFFFFF"/>
                  </a:solidFill>
                  <a:latin typeface="Arial" charset="0"/>
                </a:rPr>
                <a:t>1</a:t>
              </a:r>
            </a:p>
          </p:txBody>
        </p:sp>
        <p:sp>
          <p:nvSpPr>
            <p:cNvPr id="12298" name="Rectangle 29"/>
            <p:cNvSpPr>
              <a:spLocks noChangeArrowheads="1"/>
            </p:cNvSpPr>
            <p:nvPr/>
          </p:nvSpPr>
          <p:spPr bwMode="gray">
            <a:xfrm>
              <a:off x="2109" y="1480"/>
              <a:ext cx="1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rgbClr val="FFFFFF"/>
                  </a:solidFill>
                  <a:latin typeface="Arial" charset="0"/>
                </a:rPr>
                <a:t>2</a:t>
              </a:r>
            </a:p>
          </p:txBody>
        </p:sp>
        <p:sp>
          <p:nvSpPr>
            <p:cNvPr id="12299" name="Rectangle 30"/>
            <p:cNvSpPr>
              <a:spLocks noChangeArrowheads="1"/>
            </p:cNvSpPr>
            <p:nvPr/>
          </p:nvSpPr>
          <p:spPr bwMode="gray">
            <a:xfrm>
              <a:off x="3107" y="1480"/>
              <a:ext cx="1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rgbClr val="FFFFFF"/>
                  </a:solidFill>
                  <a:latin typeface="Arial" charset="0"/>
                </a:rPr>
                <a:t>3</a:t>
              </a:r>
            </a:p>
          </p:txBody>
        </p:sp>
        <p:sp>
          <p:nvSpPr>
            <p:cNvPr id="12300" name="Rectangle 31"/>
            <p:cNvSpPr>
              <a:spLocks noChangeArrowheads="1"/>
            </p:cNvSpPr>
            <p:nvPr/>
          </p:nvSpPr>
          <p:spPr bwMode="gray">
            <a:xfrm>
              <a:off x="4105" y="14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1800" b="1">
                  <a:solidFill>
                    <a:srgbClr val="FFFFFF"/>
                  </a:solidFill>
                  <a:latin typeface="Arial" charset="0"/>
                </a:rPr>
                <a:t>4</a:t>
              </a:r>
            </a:p>
          </p:txBody>
        </p:sp>
        <p:sp>
          <p:nvSpPr>
            <p:cNvPr id="12301" name="Rectangle 32"/>
            <p:cNvSpPr>
              <a:spLocks noChangeArrowheads="1"/>
            </p:cNvSpPr>
            <p:nvPr/>
          </p:nvSpPr>
          <p:spPr bwMode="auto">
            <a:xfrm>
              <a:off x="748" y="2251"/>
              <a:ext cx="862" cy="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1">
                  <a:solidFill>
                    <a:schemeClr val="tx2"/>
                  </a:solidFill>
                  <a:latin typeface="Arial" charset="0"/>
                </a:rPr>
                <a:t>性别歧视</a:t>
              </a:r>
            </a:p>
            <a:p>
              <a:pPr algn="l"/>
              <a:r>
                <a:rPr kumimoji="0" lang="en-US" altLang="zh-CN" sz="1400" b="1">
                  <a:latin typeface="Arial" charset="0"/>
                </a:rPr>
                <a:t>1.</a:t>
              </a:r>
              <a:r>
                <a:rPr kumimoji="0" lang="zh-CN" altLang="en-US" sz="1400" b="1">
                  <a:latin typeface="Arial" charset="0"/>
                </a:rPr>
                <a:t>女性由于体力和生育等生理差距形成的与男性在个人能力方面的差距；</a:t>
              </a:r>
            </a:p>
            <a:p>
              <a:pPr algn="l"/>
              <a:r>
                <a:rPr kumimoji="0" lang="en-US" altLang="zh-CN" sz="1400" b="1">
                  <a:latin typeface="Arial" charset="0"/>
                </a:rPr>
                <a:t>2.</a:t>
              </a:r>
              <a:r>
                <a:rPr kumimoji="0" lang="zh-CN" altLang="en-US" sz="1400" b="1">
                  <a:latin typeface="Arial" charset="0"/>
                </a:rPr>
                <a:t>对女性不公平待遇造成的差距</a:t>
              </a:r>
            </a:p>
          </p:txBody>
        </p:sp>
        <p:sp>
          <p:nvSpPr>
            <p:cNvPr id="12302" name="Rectangle 36"/>
            <p:cNvSpPr>
              <a:spLocks noChangeArrowheads="1"/>
            </p:cNvSpPr>
            <p:nvPr/>
          </p:nvSpPr>
          <p:spPr bwMode="auto">
            <a:xfrm>
              <a:off x="1791" y="2253"/>
              <a:ext cx="862"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1">
                  <a:solidFill>
                    <a:schemeClr val="tx2"/>
                  </a:solidFill>
                  <a:latin typeface="Arial" charset="0"/>
                </a:rPr>
                <a:t>年龄歧视</a:t>
              </a:r>
            </a:p>
            <a:p>
              <a:pPr algn="l"/>
              <a:endParaRPr kumimoji="0" lang="zh-CN" altLang="en-US" sz="2000" b="1">
                <a:latin typeface="Arial" charset="0"/>
              </a:endParaRPr>
            </a:p>
            <a:p>
              <a:pPr algn="l"/>
              <a:endParaRPr kumimoji="0" lang="zh-CN" altLang="en-US" sz="1400" b="1">
                <a:latin typeface="Arial" charset="0"/>
              </a:endParaRPr>
            </a:p>
            <a:p>
              <a:pPr algn="l"/>
              <a:r>
                <a:rPr kumimoji="0" lang="en-US" altLang="zh-CN" sz="1800" b="1">
                  <a:latin typeface="Arial" charset="0"/>
                </a:rPr>
                <a:t>35</a:t>
              </a:r>
              <a:r>
                <a:rPr kumimoji="0" lang="zh-CN" altLang="en-US" sz="1800" b="1">
                  <a:latin typeface="Arial" charset="0"/>
                </a:rPr>
                <a:t>岁现象</a:t>
              </a:r>
            </a:p>
            <a:p>
              <a:pPr algn="l"/>
              <a:r>
                <a:rPr kumimoji="0" lang="en-US" altLang="zh-CN" sz="1800" b="1">
                  <a:latin typeface="Arial" charset="0"/>
                </a:rPr>
                <a:t>30</a:t>
              </a:r>
              <a:r>
                <a:rPr kumimoji="0" lang="zh-CN" altLang="en-US" sz="1800" b="1">
                  <a:latin typeface="Arial" charset="0"/>
                </a:rPr>
                <a:t>岁现象</a:t>
              </a:r>
            </a:p>
            <a:p>
              <a:pPr algn="l"/>
              <a:r>
                <a:rPr kumimoji="0" lang="en-US" altLang="zh-CN" sz="1800" b="1">
                  <a:latin typeface="Arial" charset="0"/>
                </a:rPr>
                <a:t>25</a:t>
              </a:r>
              <a:r>
                <a:rPr kumimoji="0" lang="zh-CN" altLang="en-US" sz="1800" b="1">
                  <a:latin typeface="Arial" charset="0"/>
                </a:rPr>
                <a:t>岁现象</a:t>
              </a:r>
            </a:p>
          </p:txBody>
        </p:sp>
        <p:sp>
          <p:nvSpPr>
            <p:cNvPr id="12303" name="Rectangle 37"/>
            <p:cNvSpPr>
              <a:spLocks noChangeArrowheads="1"/>
            </p:cNvSpPr>
            <p:nvPr/>
          </p:nvSpPr>
          <p:spPr bwMode="auto">
            <a:xfrm>
              <a:off x="2880" y="2840"/>
              <a:ext cx="8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1">
                  <a:solidFill>
                    <a:schemeClr val="tx2"/>
                  </a:solidFill>
                  <a:latin typeface="Arial" charset="0"/>
                </a:rPr>
                <a:t>健康歧视</a:t>
              </a:r>
            </a:p>
          </p:txBody>
        </p:sp>
        <p:sp>
          <p:nvSpPr>
            <p:cNvPr id="12304" name="Rectangle 38"/>
            <p:cNvSpPr>
              <a:spLocks noChangeArrowheads="1"/>
            </p:cNvSpPr>
            <p:nvPr/>
          </p:nvSpPr>
          <p:spPr bwMode="auto">
            <a:xfrm>
              <a:off x="3969" y="2251"/>
              <a:ext cx="862" cy="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1">
                  <a:solidFill>
                    <a:schemeClr val="tx2"/>
                  </a:solidFill>
                  <a:latin typeface="Arial" charset="0"/>
                </a:rPr>
                <a:t>户籍歧视</a:t>
              </a:r>
            </a:p>
            <a:p>
              <a:pPr algn="l"/>
              <a:r>
                <a:rPr kumimoji="0" lang="zh-CN" altLang="en-US" sz="1400" b="1">
                  <a:latin typeface="Arial" charset="0"/>
                </a:rPr>
                <a:t>指户口的藩篱分割了统一开放的人才市场，使本地户口和外地户口、农村户口与城市户口成为招用人才堂而皇之的条件。</a:t>
              </a:r>
            </a:p>
          </p:txBody>
        </p:sp>
      </p:grpSp>
    </p:spTree>
    <p:extLst>
      <p:ext uri="{BB962C8B-B14F-4D97-AF65-F5344CB8AC3E}">
        <p14:creationId xmlns:p14="http://schemas.microsoft.com/office/powerpoint/2010/main" val="3594583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W020070528353579477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1" y="333376"/>
            <a:ext cx="9601200" cy="590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6570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4000">
                <a:solidFill>
                  <a:srgbClr val="000000"/>
                </a:solidFill>
              </a:rPr>
              <a:t>就业歧视现象</a:t>
            </a:r>
          </a:p>
        </p:txBody>
      </p:sp>
      <p:sp>
        <p:nvSpPr>
          <p:cNvPr id="14339" name="Rectangle 3"/>
          <p:cNvSpPr>
            <a:spLocks noGrp="1" noChangeArrowheads="1"/>
          </p:cNvSpPr>
          <p:nvPr/>
        </p:nvSpPr>
        <p:spPr bwMode="auto">
          <a:xfrm>
            <a:off x="914400" y="1989138"/>
            <a:ext cx="10363200" cy="403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zh-CN" altLang="en-US" sz="3200">
                <a:solidFill>
                  <a:srgbClr val="000000"/>
                </a:solidFill>
              </a:rPr>
              <a:t> 当前，我国就业领域中存在的就业歧视主要表现在：性别歧视、疾病歧视、年龄歧视、相貌歧视（含身高歧视）、经验歧视、学历歧视、经历歧视、地域歧视（籍贯歧视）、户籍歧视，等等</a:t>
            </a:r>
            <a:r>
              <a:rPr lang="en-US" altLang="zh-CN" sz="3200">
                <a:solidFill>
                  <a:srgbClr val="000000"/>
                </a:solidFill>
              </a:rPr>
              <a:t>,</a:t>
            </a:r>
            <a:r>
              <a:rPr lang="zh-CN" altLang="en-US" sz="3200">
                <a:solidFill>
                  <a:srgbClr val="000000"/>
                </a:solidFill>
              </a:rPr>
              <a:t>今年还出现血型歧视、姓氏歧视等。 </a:t>
            </a:r>
          </a:p>
        </p:txBody>
      </p:sp>
    </p:spTree>
    <p:extLst>
      <p:ext uri="{BB962C8B-B14F-4D97-AF65-F5344CB8AC3E}">
        <p14:creationId xmlns:p14="http://schemas.microsoft.com/office/powerpoint/2010/main" val="30011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nvSpPr>
        <p:spPr bwMode="auto">
          <a:xfrm>
            <a:off x="912284" y="96838"/>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a:t>
            </a:r>
            <a:r>
              <a:rPr lang="en-US" altLang="zh-CN" sz="3600">
                <a:solidFill>
                  <a:srgbClr val="660033"/>
                </a:solidFill>
              </a:rPr>
              <a:t>1</a:t>
            </a:r>
            <a:r>
              <a:rPr lang="zh-CN" altLang="en-US" sz="3600">
                <a:solidFill>
                  <a:srgbClr val="660033"/>
                </a:solidFill>
              </a:rPr>
              <a:t>）户籍歧视</a:t>
            </a:r>
            <a:r>
              <a:rPr lang="zh-CN" altLang="en-US" sz="3600">
                <a:solidFill>
                  <a:srgbClr val="000000"/>
                </a:solidFill>
              </a:rPr>
              <a:t> </a:t>
            </a:r>
          </a:p>
        </p:txBody>
      </p:sp>
      <p:sp>
        <p:nvSpPr>
          <p:cNvPr id="15363" name="Rectangle 3"/>
          <p:cNvSpPr>
            <a:spLocks noGrp="1" noChangeArrowheads="1"/>
          </p:cNvSpPr>
          <p:nvPr/>
        </p:nvSpPr>
        <p:spPr bwMode="auto">
          <a:xfrm>
            <a:off x="912285" y="1773238"/>
            <a:ext cx="1084791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sz="2400" dirty="0">
                <a:solidFill>
                  <a:srgbClr val="000000"/>
                </a:solidFill>
              </a:rPr>
              <a:t>在就业市场上，户籍歧视和性别歧视是最为常见的两种现象。“京籍”、“沪籍”在北京、上海一些企事业单位的招聘广告中，常常成为前提条件。甚至有些地方政府也干预辖区内用人单位的用工自主权，要求用人单位优先录用本地人。我国固定的户籍制度，很大程度上限制了劳动者在平等基础上自主择业的权利，增加了流动就业的成本，造成了农村与城市，城市与城市之间人力资源市场分割的局面。 </a:t>
            </a:r>
          </a:p>
        </p:txBody>
      </p:sp>
    </p:spTree>
    <p:extLst>
      <p:ext uri="{BB962C8B-B14F-4D97-AF65-F5344CB8AC3E}">
        <p14:creationId xmlns:p14="http://schemas.microsoft.com/office/powerpoint/2010/main" val="414401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a:t>
            </a:r>
            <a:r>
              <a:rPr lang="en-US" altLang="zh-CN" sz="3600">
                <a:solidFill>
                  <a:srgbClr val="660033"/>
                </a:solidFill>
              </a:rPr>
              <a:t>2</a:t>
            </a:r>
            <a:r>
              <a:rPr lang="zh-CN" altLang="en-US" sz="3600">
                <a:solidFill>
                  <a:srgbClr val="660033"/>
                </a:solidFill>
              </a:rPr>
              <a:t>）性别歧视</a:t>
            </a:r>
            <a:r>
              <a:rPr lang="zh-CN" altLang="en-US" sz="3600">
                <a:solidFill>
                  <a:srgbClr val="000000"/>
                </a:solidFill>
              </a:rPr>
              <a:t> </a:t>
            </a:r>
          </a:p>
        </p:txBody>
      </p:sp>
      <p:sp>
        <p:nvSpPr>
          <p:cNvPr id="16387" name="Rectangle 3"/>
          <p:cNvSpPr>
            <a:spLocks noGrp="1" noChangeArrowheads="1"/>
          </p:cNvSpPr>
          <p:nvPr/>
        </p:nvSpPr>
        <p:spPr bwMode="auto">
          <a:xfrm>
            <a:off x="912284" y="1628775"/>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90000"/>
              </a:lnSpc>
              <a:spcBef>
                <a:spcPct val="20000"/>
              </a:spcBef>
              <a:buFontTx/>
              <a:buChar char="•"/>
            </a:pPr>
            <a:r>
              <a:rPr lang="zh-CN" altLang="en-US" sz="2400" dirty="0">
                <a:solidFill>
                  <a:srgbClr val="000000"/>
                </a:solidFill>
              </a:rPr>
              <a:t>性别歧视是各种歧视中历史最长、最突出的问题，男女就业不平等现象在我国乃至全球早已是不争的事实，尽管法律对妇女权益的保护都有规定，但是，实际中许多单位不愿雇佣女性或者在雇佣时对男女求职者采取了不平等的标准，于是，限制性的招聘广告比比皆是，“男士优先”的现象层出不穷。有的单位的招聘广告中明确提出，女性一旦被聘用，</a:t>
            </a:r>
            <a:r>
              <a:rPr lang="en-US" altLang="zh-CN" sz="2400" dirty="0">
                <a:solidFill>
                  <a:srgbClr val="000000"/>
                </a:solidFill>
              </a:rPr>
              <a:t>8</a:t>
            </a:r>
            <a:r>
              <a:rPr lang="zh-CN" altLang="en-US" sz="2400" dirty="0">
                <a:solidFill>
                  <a:srgbClr val="000000"/>
                </a:solidFill>
              </a:rPr>
              <a:t>年、</a:t>
            </a:r>
            <a:r>
              <a:rPr lang="en-US" altLang="zh-CN" sz="2400" dirty="0">
                <a:solidFill>
                  <a:srgbClr val="000000"/>
                </a:solidFill>
              </a:rPr>
              <a:t>10</a:t>
            </a:r>
            <a:r>
              <a:rPr lang="zh-CN" altLang="en-US" sz="2400" dirty="0">
                <a:solidFill>
                  <a:srgbClr val="000000"/>
                </a:solidFill>
              </a:rPr>
              <a:t>年</a:t>
            </a:r>
            <a:r>
              <a:rPr lang="en-US" altLang="zh-CN" sz="2400" dirty="0">
                <a:solidFill>
                  <a:srgbClr val="000000"/>
                </a:solidFill>
              </a:rPr>
              <a:t>……</a:t>
            </a:r>
            <a:r>
              <a:rPr lang="zh-CN" altLang="en-US" sz="2400" dirty="0">
                <a:solidFill>
                  <a:srgbClr val="000000"/>
                </a:solidFill>
              </a:rPr>
              <a:t>不得生育；有的私营企业在女职工孕期采取了“变岗变薪” </a:t>
            </a:r>
          </a:p>
        </p:txBody>
      </p:sp>
    </p:spTree>
    <p:extLst>
      <p:ext uri="{BB962C8B-B14F-4D97-AF65-F5344CB8AC3E}">
        <p14:creationId xmlns:p14="http://schemas.microsoft.com/office/powerpoint/2010/main" val="216789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a:t>
            </a:r>
            <a:r>
              <a:rPr lang="en-US" altLang="zh-CN" sz="3600">
                <a:solidFill>
                  <a:srgbClr val="660033"/>
                </a:solidFill>
              </a:rPr>
              <a:t>3</a:t>
            </a:r>
            <a:r>
              <a:rPr lang="zh-CN" altLang="en-US" sz="3600">
                <a:solidFill>
                  <a:srgbClr val="660033"/>
                </a:solidFill>
              </a:rPr>
              <a:t>）年龄歧视</a:t>
            </a:r>
            <a:r>
              <a:rPr lang="zh-CN" altLang="en-US" sz="3600">
                <a:solidFill>
                  <a:srgbClr val="000000"/>
                </a:solidFill>
              </a:rPr>
              <a:t> </a:t>
            </a:r>
          </a:p>
        </p:txBody>
      </p:sp>
      <p:sp>
        <p:nvSpPr>
          <p:cNvPr id="17411" name="Rectangle 3"/>
          <p:cNvSpPr>
            <a:spLocks noGrp="1" noChangeArrowheads="1"/>
          </p:cNvSpPr>
          <p:nvPr/>
        </p:nvSpPr>
        <p:spPr bwMode="auto">
          <a:xfrm>
            <a:off x="912284" y="1773238"/>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90000"/>
              </a:lnSpc>
              <a:spcBef>
                <a:spcPct val="20000"/>
              </a:spcBef>
              <a:buFontTx/>
              <a:buChar char="•"/>
            </a:pPr>
            <a:r>
              <a:rPr lang="zh-CN" altLang="en-US" sz="2400" dirty="0">
                <a:solidFill>
                  <a:srgbClr val="000000"/>
                </a:solidFill>
              </a:rPr>
              <a:t>在一些招聘广告中，经常可以看到有关年龄的限制性条件。许多用人单位在招聘时将</a:t>
            </a:r>
            <a:r>
              <a:rPr lang="en-US" altLang="zh-CN" sz="2400" dirty="0">
                <a:solidFill>
                  <a:srgbClr val="000000"/>
                </a:solidFill>
              </a:rPr>
              <a:t>35</a:t>
            </a:r>
            <a:r>
              <a:rPr lang="zh-CN" altLang="en-US" sz="2400" dirty="0">
                <a:solidFill>
                  <a:srgbClr val="000000"/>
                </a:solidFill>
              </a:rPr>
              <a:t>岁作为一个界限，“</a:t>
            </a:r>
            <a:r>
              <a:rPr lang="en-US" altLang="zh-CN" sz="2400" dirty="0">
                <a:solidFill>
                  <a:srgbClr val="000000"/>
                </a:solidFill>
              </a:rPr>
              <a:t>35</a:t>
            </a:r>
            <a:r>
              <a:rPr lang="zh-CN" altLang="en-US" sz="2400" dirty="0">
                <a:solidFill>
                  <a:srgbClr val="000000"/>
                </a:solidFill>
              </a:rPr>
              <a:t>岁以下”屡见不鲜地出现大量招聘广告中。求职者年龄在</a:t>
            </a:r>
            <a:r>
              <a:rPr lang="en-US" altLang="zh-CN" sz="2400" dirty="0">
                <a:solidFill>
                  <a:srgbClr val="000000"/>
                </a:solidFill>
              </a:rPr>
              <a:t>40</a:t>
            </a:r>
            <a:r>
              <a:rPr lang="zh-CN" altLang="en-US" sz="2400" dirty="0">
                <a:solidFill>
                  <a:srgbClr val="000000"/>
                </a:solidFill>
              </a:rPr>
              <a:t>岁、</a:t>
            </a:r>
            <a:r>
              <a:rPr lang="en-US" altLang="zh-CN" sz="2400" dirty="0">
                <a:solidFill>
                  <a:srgbClr val="000000"/>
                </a:solidFill>
              </a:rPr>
              <a:t>50</a:t>
            </a:r>
            <a:r>
              <a:rPr lang="zh-CN" altLang="en-US" sz="2400" dirty="0">
                <a:solidFill>
                  <a:srgbClr val="000000"/>
                </a:solidFill>
              </a:rPr>
              <a:t>岁上下的更是就业困难，形成了中国特有的“</a:t>
            </a:r>
            <a:r>
              <a:rPr lang="en-US" altLang="zh-CN" sz="2400" dirty="0">
                <a:solidFill>
                  <a:srgbClr val="000000"/>
                </a:solidFill>
              </a:rPr>
              <a:t>4050”</a:t>
            </a:r>
            <a:r>
              <a:rPr lang="zh-CN" altLang="en-US" sz="2400" dirty="0">
                <a:solidFill>
                  <a:srgbClr val="000000"/>
                </a:solidFill>
              </a:rPr>
              <a:t>现象。除此之外，许多单位变相迫使一定年龄的受雇者自动离职或者退休，这实际上剥夺了</a:t>
            </a:r>
            <a:r>
              <a:rPr lang="en-US" altLang="zh-CN" sz="2400" dirty="0">
                <a:solidFill>
                  <a:srgbClr val="000000"/>
                </a:solidFill>
              </a:rPr>
              <a:t>《</a:t>
            </a:r>
            <a:r>
              <a:rPr lang="zh-CN" altLang="en-US" sz="2400" dirty="0">
                <a:solidFill>
                  <a:srgbClr val="000000"/>
                </a:solidFill>
              </a:rPr>
              <a:t>宪法</a:t>
            </a:r>
            <a:r>
              <a:rPr lang="en-US" altLang="zh-CN" sz="2400" dirty="0">
                <a:solidFill>
                  <a:srgbClr val="000000"/>
                </a:solidFill>
              </a:rPr>
              <a:t>》</a:t>
            </a:r>
            <a:r>
              <a:rPr lang="zh-CN" altLang="en-US" sz="2400" dirty="0">
                <a:solidFill>
                  <a:srgbClr val="000000"/>
                </a:solidFill>
              </a:rPr>
              <a:t>赋予公民平等就业的权利。如所谓的“买断工龄”，用人单位给劳动者一定补偿后就与其没有劳动关系了。 </a:t>
            </a:r>
          </a:p>
        </p:txBody>
      </p:sp>
    </p:spTree>
    <p:extLst>
      <p:ext uri="{BB962C8B-B14F-4D97-AF65-F5344CB8AC3E}">
        <p14:creationId xmlns:p14="http://schemas.microsoft.com/office/powerpoint/2010/main" val="400801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a:t>
            </a:r>
            <a:r>
              <a:rPr lang="en-US" altLang="zh-CN" sz="3600">
                <a:solidFill>
                  <a:srgbClr val="660033"/>
                </a:solidFill>
              </a:rPr>
              <a:t>4</a:t>
            </a:r>
            <a:r>
              <a:rPr lang="zh-CN" altLang="en-US" sz="3600">
                <a:solidFill>
                  <a:srgbClr val="660033"/>
                </a:solidFill>
              </a:rPr>
              <a:t>）学历歧视</a:t>
            </a:r>
            <a:r>
              <a:rPr lang="zh-CN" altLang="en-US" sz="3600">
                <a:solidFill>
                  <a:srgbClr val="000000"/>
                </a:solidFill>
              </a:rPr>
              <a:t> </a:t>
            </a:r>
          </a:p>
        </p:txBody>
      </p:sp>
      <p:sp>
        <p:nvSpPr>
          <p:cNvPr id="18435" name="Rectangle 3"/>
          <p:cNvSpPr>
            <a:spLocks noGrp="1" noChangeArrowheads="1"/>
          </p:cNvSpPr>
          <p:nvPr/>
        </p:nvSpPr>
        <p:spPr bwMode="auto">
          <a:xfrm>
            <a:off x="912284" y="1773238"/>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sz="2400" dirty="0">
                <a:solidFill>
                  <a:srgbClr val="000000"/>
                </a:solidFill>
              </a:rPr>
              <a:t>用人单位人才高消费现象十分突出，许多用人单位不顾客观需求片面追求高学历，“研究生以上”的招聘要求，在当今的人才招聘市场上不断出现，“高学低用”的情况不断发生，这不得不引起社会的反思。而另一个极端的现象却又是，有些用人单位不招高学历的，相反倒要求应聘者必须“本科以下”、“大专以下”等。学历仅仅是证明个人能力的尺度之一，不代表绝对，更不是万能。 </a:t>
            </a:r>
          </a:p>
        </p:txBody>
      </p:sp>
    </p:spTree>
    <p:extLst>
      <p:ext uri="{BB962C8B-B14F-4D97-AF65-F5344CB8AC3E}">
        <p14:creationId xmlns:p14="http://schemas.microsoft.com/office/powerpoint/2010/main" val="351660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a:t>
            </a:r>
            <a:r>
              <a:rPr lang="en-US" altLang="zh-CN" sz="3600">
                <a:solidFill>
                  <a:srgbClr val="660033"/>
                </a:solidFill>
              </a:rPr>
              <a:t>5</a:t>
            </a:r>
            <a:r>
              <a:rPr lang="zh-CN" altLang="en-US" sz="3600">
                <a:solidFill>
                  <a:srgbClr val="660033"/>
                </a:solidFill>
              </a:rPr>
              <a:t>）身高相貌歧视</a:t>
            </a:r>
            <a:r>
              <a:rPr lang="zh-CN" altLang="en-US" sz="3600">
                <a:solidFill>
                  <a:srgbClr val="000000"/>
                </a:solidFill>
              </a:rPr>
              <a:t> </a:t>
            </a:r>
          </a:p>
        </p:txBody>
      </p:sp>
      <p:sp>
        <p:nvSpPr>
          <p:cNvPr id="19459" name="Rectangle 3"/>
          <p:cNvSpPr>
            <a:spLocks noGrp="1" noChangeArrowheads="1"/>
          </p:cNvSpPr>
          <p:nvPr/>
        </p:nvSpPr>
        <p:spPr bwMode="auto">
          <a:xfrm>
            <a:off x="912284" y="1773238"/>
            <a:ext cx="1065741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zh-CN" altLang="en-US" sz="2400" dirty="0">
                <a:solidFill>
                  <a:srgbClr val="000000"/>
                </a:solidFill>
              </a:rPr>
              <a:t>有些用人单位在挑选求职者时</a:t>
            </a:r>
            <a:r>
              <a:rPr lang="en-US" altLang="zh-CN" sz="2400" dirty="0">
                <a:solidFill>
                  <a:srgbClr val="000000"/>
                </a:solidFill>
              </a:rPr>
              <a:t>,</a:t>
            </a:r>
            <a:r>
              <a:rPr lang="zh-CN" altLang="en-US" sz="2400" dirty="0">
                <a:solidFill>
                  <a:srgbClr val="000000"/>
                </a:solidFill>
              </a:rPr>
              <a:t>常见的招聘要求有“男，</a:t>
            </a:r>
            <a:r>
              <a:rPr lang="en-US" altLang="zh-CN" sz="2400" dirty="0">
                <a:solidFill>
                  <a:srgbClr val="000000"/>
                </a:solidFill>
              </a:rPr>
              <a:t>1</a:t>
            </a:r>
            <a:r>
              <a:rPr lang="zh-CN" altLang="en-US" sz="2400" dirty="0">
                <a:solidFill>
                  <a:srgbClr val="000000"/>
                </a:solidFill>
              </a:rPr>
              <a:t>米</a:t>
            </a:r>
            <a:r>
              <a:rPr lang="en-US" altLang="zh-CN" sz="2400" dirty="0">
                <a:solidFill>
                  <a:srgbClr val="000000"/>
                </a:solidFill>
              </a:rPr>
              <a:t>75</a:t>
            </a:r>
            <a:r>
              <a:rPr lang="zh-CN" altLang="en-US" sz="2400" dirty="0">
                <a:solidFill>
                  <a:srgbClr val="000000"/>
                </a:solidFill>
              </a:rPr>
              <a:t>以上；女</a:t>
            </a:r>
            <a:r>
              <a:rPr lang="en-US" altLang="zh-CN" sz="2400" dirty="0">
                <a:solidFill>
                  <a:srgbClr val="000000"/>
                </a:solidFill>
              </a:rPr>
              <a:t>1</a:t>
            </a:r>
            <a:r>
              <a:rPr lang="zh-CN" altLang="en-US" sz="2400" dirty="0">
                <a:solidFill>
                  <a:srgbClr val="000000"/>
                </a:solidFill>
              </a:rPr>
              <a:t>米</a:t>
            </a:r>
            <a:r>
              <a:rPr lang="en-US" altLang="zh-CN" sz="2400" dirty="0">
                <a:solidFill>
                  <a:srgbClr val="000000"/>
                </a:solidFill>
              </a:rPr>
              <a:t>60</a:t>
            </a:r>
            <a:r>
              <a:rPr lang="zh-CN" altLang="en-US" sz="2400" dirty="0">
                <a:solidFill>
                  <a:srgbClr val="000000"/>
                </a:solidFill>
              </a:rPr>
              <a:t>以上”、“形象好”、“气质佳”等诸如此类的词句。身高相貌不理想的求职者往往连面试机会都没有。媒体曾报道过，天津有一女孩甚至因相貌不佳，</a:t>
            </a:r>
            <a:r>
              <a:rPr lang="en-US" altLang="zh-CN" sz="2400" dirty="0">
                <a:solidFill>
                  <a:srgbClr val="000000"/>
                </a:solidFill>
              </a:rPr>
              <a:t>10</a:t>
            </a:r>
            <a:r>
              <a:rPr lang="zh-CN" altLang="en-US" sz="2400" dirty="0">
                <a:solidFill>
                  <a:srgbClr val="000000"/>
                </a:solidFill>
              </a:rPr>
              <a:t>年内求职千次，均遭拒绝。许多女大学生为了找工作无心学习，而是忙于化妆打扮，甚至整容、拍摄十分暴露的写真集以“扮靓”简历。 </a:t>
            </a:r>
          </a:p>
        </p:txBody>
      </p:sp>
    </p:spTree>
    <p:extLst>
      <p:ext uri="{BB962C8B-B14F-4D97-AF65-F5344CB8AC3E}">
        <p14:creationId xmlns:p14="http://schemas.microsoft.com/office/powerpoint/2010/main" val="420268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4800" b="1" dirty="0" smtClean="0">
                <a:solidFill>
                  <a:schemeClr val="tx2"/>
                </a:solidFill>
                <a:latin typeface="微软雅黑" pitchFamily="34" charset="-122"/>
                <a:ea typeface="微软雅黑" pitchFamily="34" charset="-122"/>
                <a:sym typeface="微软雅黑" pitchFamily="34" charset="-122"/>
              </a:rPr>
              <a:t>第</a:t>
            </a:r>
            <a:r>
              <a:rPr lang="en-US" altLang="zh-CN" sz="4800" b="1" dirty="0" smtClean="0">
                <a:solidFill>
                  <a:schemeClr val="tx2"/>
                </a:solidFill>
                <a:latin typeface="微软雅黑" pitchFamily="34" charset="-122"/>
                <a:ea typeface="微软雅黑" pitchFamily="34" charset="-122"/>
                <a:sym typeface="微软雅黑" pitchFamily="34" charset="-122"/>
              </a:rPr>
              <a:t>9</a:t>
            </a:r>
            <a:r>
              <a:rPr lang="zh-CN" altLang="en-US" sz="4800" b="1" dirty="0" smtClean="0">
                <a:solidFill>
                  <a:schemeClr val="tx2"/>
                </a:solidFill>
                <a:latin typeface="微软雅黑" pitchFamily="34" charset="-122"/>
                <a:ea typeface="微软雅黑" pitchFamily="34" charset="-122"/>
                <a:sym typeface="微软雅黑" pitchFamily="34" charset="-122"/>
              </a:rPr>
              <a:t>章  人力资源管理中的伦理问题</a:t>
            </a:r>
            <a:endParaRPr lang="en-US" altLang="zh-CN" sz="48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a:t>
            </a:r>
            <a:r>
              <a:rPr lang="en-US" altLang="zh-CN" sz="3600">
                <a:solidFill>
                  <a:srgbClr val="660033"/>
                </a:solidFill>
              </a:rPr>
              <a:t>6</a:t>
            </a:r>
            <a:r>
              <a:rPr lang="zh-CN" altLang="en-US" sz="3600">
                <a:solidFill>
                  <a:srgbClr val="660033"/>
                </a:solidFill>
              </a:rPr>
              <a:t>）健康歧视</a:t>
            </a:r>
            <a:r>
              <a:rPr lang="zh-CN" altLang="en-US" sz="3600">
                <a:solidFill>
                  <a:srgbClr val="000000"/>
                </a:solidFill>
              </a:rPr>
              <a:t> </a:t>
            </a:r>
          </a:p>
        </p:txBody>
      </p:sp>
      <p:sp>
        <p:nvSpPr>
          <p:cNvPr id="20483" name="Rectangle 3"/>
          <p:cNvSpPr>
            <a:spLocks noGrp="1" noChangeArrowheads="1"/>
          </p:cNvSpPr>
          <p:nvPr/>
        </p:nvSpPr>
        <p:spPr bwMode="auto">
          <a:xfrm>
            <a:off x="914400" y="1905000"/>
            <a:ext cx="1065318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zh-CN" altLang="en-US" sz="2400" dirty="0">
                <a:solidFill>
                  <a:srgbClr val="000000"/>
                </a:solidFill>
              </a:rPr>
              <a:t>残疾人就业受到各种歧视自不必说，还有一些病毒携带人群也受到歧视。如“乙肝歧视”问题，已经引起全国一亿多乙肝病毒携带者的强烈反应。根据</a:t>
            </a:r>
            <a:r>
              <a:rPr lang="en-US" altLang="zh-CN" sz="2400" dirty="0">
                <a:solidFill>
                  <a:srgbClr val="000000"/>
                </a:solidFill>
              </a:rPr>
              <a:t>《</a:t>
            </a:r>
            <a:r>
              <a:rPr lang="zh-CN" altLang="en-US" sz="2400" dirty="0">
                <a:solidFill>
                  <a:srgbClr val="000000"/>
                </a:solidFill>
              </a:rPr>
              <a:t>全国病毒性肝炎防治方案</a:t>
            </a:r>
            <a:r>
              <a:rPr lang="en-US" altLang="zh-CN" sz="2400" dirty="0">
                <a:solidFill>
                  <a:srgbClr val="000000"/>
                </a:solidFill>
              </a:rPr>
              <a:t>》</a:t>
            </a:r>
            <a:r>
              <a:rPr lang="zh-CN" altLang="en-US" sz="2400" dirty="0">
                <a:solidFill>
                  <a:srgbClr val="000000"/>
                </a:solidFill>
              </a:rPr>
              <a:t>规定，乙肝病毒携带者除不能献血及从事直接入口的食品和保育员工作外，是可以照常工作的。 </a:t>
            </a:r>
          </a:p>
        </p:txBody>
      </p:sp>
    </p:spTree>
    <p:extLst>
      <p:ext uri="{BB962C8B-B14F-4D97-AF65-F5344CB8AC3E}">
        <p14:creationId xmlns:p14="http://schemas.microsoft.com/office/powerpoint/2010/main" val="355874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a:t>
            </a:r>
            <a:r>
              <a:rPr lang="en-US" altLang="zh-CN" sz="3600">
                <a:solidFill>
                  <a:srgbClr val="660033"/>
                </a:solidFill>
              </a:rPr>
              <a:t>7</a:t>
            </a:r>
            <a:r>
              <a:rPr lang="zh-CN" altLang="en-US" sz="3600">
                <a:solidFill>
                  <a:srgbClr val="660033"/>
                </a:solidFill>
              </a:rPr>
              <a:t>）政治态度</a:t>
            </a:r>
            <a:r>
              <a:rPr lang="en-US" altLang="zh-CN" sz="3600">
                <a:solidFill>
                  <a:srgbClr val="660033"/>
                </a:solidFill>
              </a:rPr>
              <a:t>(</a:t>
            </a:r>
            <a:r>
              <a:rPr lang="zh-CN" altLang="en-US" sz="3600">
                <a:solidFill>
                  <a:srgbClr val="660033"/>
                </a:solidFill>
              </a:rPr>
              <a:t>身份</a:t>
            </a:r>
            <a:r>
              <a:rPr lang="en-US" altLang="zh-CN" sz="3600">
                <a:solidFill>
                  <a:srgbClr val="660033"/>
                </a:solidFill>
              </a:rPr>
              <a:t>)</a:t>
            </a:r>
            <a:r>
              <a:rPr lang="zh-CN" altLang="en-US" sz="3600">
                <a:solidFill>
                  <a:srgbClr val="660033"/>
                </a:solidFill>
              </a:rPr>
              <a:t>歧视</a:t>
            </a:r>
            <a:r>
              <a:rPr lang="zh-CN" altLang="en-US" sz="3600">
                <a:solidFill>
                  <a:srgbClr val="000000"/>
                </a:solidFill>
              </a:rPr>
              <a:t> </a:t>
            </a:r>
          </a:p>
        </p:txBody>
      </p:sp>
      <p:sp>
        <p:nvSpPr>
          <p:cNvPr id="21507" name="Rectangle 3"/>
          <p:cNvSpPr>
            <a:spLocks noGrp="1" noChangeArrowheads="1"/>
          </p:cNvSpPr>
          <p:nvPr/>
        </p:nvSpPr>
        <p:spPr bwMode="auto">
          <a:xfrm>
            <a:off x="9144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zh-CN" sz="2400" dirty="0">
                <a:solidFill>
                  <a:srgbClr val="000000"/>
                </a:solidFill>
              </a:rPr>
              <a:t>“</a:t>
            </a:r>
            <a:r>
              <a:rPr lang="zh-CN" altLang="en-US" sz="2400" dirty="0">
                <a:solidFill>
                  <a:srgbClr val="000000"/>
                </a:solidFill>
              </a:rPr>
              <a:t>党员优先”是经常在政府部门的招聘书中看到的条件，其他的企业、事业单位，有的非秘密单位和非国家机关的私有企业竟然也要求应聘者须为中共党员。诚然，党员在政治立场上、思想程度上会比一般人高，但在专业技能与水平上并不能一概而论，尤其对一些专业技能要求高的单位更是如此。 </a:t>
            </a:r>
          </a:p>
        </p:txBody>
      </p:sp>
    </p:spTree>
    <p:extLst>
      <p:ext uri="{BB962C8B-B14F-4D97-AF65-F5344CB8AC3E}">
        <p14:creationId xmlns:p14="http://schemas.microsoft.com/office/powerpoint/2010/main" val="60448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nvSpPr>
        <p:spPr bwMode="auto">
          <a:xfrm>
            <a:off x="912284" y="1773238"/>
            <a:ext cx="10363200"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sz="2400" dirty="0">
                <a:solidFill>
                  <a:srgbClr val="660033"/>
                </a:solidFill>
              </a:rPr>
              <a:t>（</a:t>
            </a:r>
            <a:r>
              <a:rPr lang="en-US" altLang="zh-CN" sz="2400" dirty="0">
                <a:solidFill>
                  <a:srgbClr val="660033"/>
                </a:solidFill>
              </a:rPr>
              <a:t>8</a:t>
            </a:r>
            <a:r>
              <a:rPr lang="zh-CN" altLang="en-US" sz="2400" dirty="0">
                <a:solidFill>
                  <a:srgbClr val="660033"/>
                </a:solidFill>
              </a:rPr>
              <a:t>）履历歧视。</a:t>
            </a:r>
            <a:r>
              <a:rPr lang="zh-CN" altLang="en-US" sz="2400" dirty="0">
                <a:solidFill>
                  <a:srgbClr val="000000"/>
                </a:solidFill>
              </a:rPr>
              <a:t>有的用人单位不组织考查应聘者实际水平如何，而是过分注重求职者的履历，比如明确提出有学生干部经历的优先录用等。 </a:t>
            </a:r>
          </a:p>
          <a:p>
            <a:pPr marL="342900" indent="-342900" algn="l">
              <a:spcBef>
                <a:spcPct val="20000"/>
              </a:spcBef>
              <a:buFontTx/>
              <a:buChar char="•"/>
            </a:pPr>
            <a:r>
              <a:rPr lang="zh-CN" altLang="en-US" sz="2400" dirty="0">
                <a:solidFill>
                  <a:srgbClr val="660033"/>
                </a:solidFill>
              </a:rPr>
              <a:t>（</a:t>
            </a:r>
            <a:r>
              <a:rPr lang="en-US" altLang="zh-CN" sz="2400" dirty="0">
                <a:solidFill>
                  <a:srgbClr val="660033"/>
                </a:solidFill>
              </a:rPr>
              <a:t>9</a:t>
            </a:r>
            <a:r>
              <a:rPr lang="zh-CN" altLang="en-US" sz="2400" dirty="0">
                <a:solidFill>
                  <a:srgbClr val="660033"/>
                </a:solidFill>
              </a:rPr>
              <a:t>）地域歧视。</a:t>
            </a:r>
            <a:r>
              <a:rPr lang="zh-CN" altLang="en-US" sz="2400" dirty="0">
                <a:solidFill>
                  <a:srgbClr val="000000"/>
                </a:solidFill>
              </a:rPr>
              <a:t>河南人的形象近年来被大肆破坏，许多用人单位明确规定不招收河南人；还有的用人单位拒招东北人。</a:t>
            </a:r>
          </a:p>
          <a:p>
            <a:pPr marL="342900" indent="-342900" algn="l">
              <a:spcBef>
                <a:spcPct val="20000"/>
              </a:spcBef>
              <a:buFontTx/>
              <a:buChar char="•"/>
            </a:pPr>
            <a:r>
              <a:rPr lang="zh-CN" altLang="en-US" sz="2400" dirty="0">
                <a:solidFill>
                  <a:srgbClr val="660033"/>
                </a:solidFill>
              </a:rPr>
              <a:t>（</a:t>
            </a:r>
            <a:r>
              <a:rPr lang="en-US" altLang="zh-CN" sz="2400" dirty="0">
                <a:solidFill>
                  <a:srgbClr val="660033"/>
                </a:solidFill>
              </a:rPr>
              <a:t>10</a:t>
            </a:r>
            <a:r>
              <a:rPr lang="zh-CN" altLang="en-US" sz="2400" dirty="0">
                <a:solidFill>
                  <a:srgbClr val="660033"/>
                </a:solidFill>
              </a:rPr>
              <a:t>）工作经验歧视。</a:t>
            </a:r>
            <a:r>
              <a:rPr lang="zh-CN" altLang="en-US" sz="2400" dirty="0">
                <a:solidFill>
                  <a:srgbClr val="000000"/>
                </a:solidFill>
              </a:rPr>
              <a:t>有的用人单位拒绝招收应届毕业生，要求应聘者必须有工作经验。  </a:t>
            </a:r>
          </a:p>
        </p:txBody>
      </p:sp>
    </p:spTree>
    <p:extLst>
      <p:ext uri="{BB962C8B-B14F-4D97-AF65-F5344CB8AC3E}">
        <p14:creationId xmlns:p14="http://schemas.microsoft.com/office/powerpoint/2010/main" val="3762847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660033"/>
                </a:solidFill>
              </a:rPr>
              <a:t>其他歧视现象</a:t>
            </a:r>
            <a:r>
              <a:rPr lang="zh-CN" altLang="en-US" sz="3600">
                <a:solidFill>
                  <a:srgbClr val="000000"/>
                </a:solidFill>
              </a:rPr>
              <a:t> </a:t>
            </a:r>
          </a:p>
        </p:txBody>
      </p:sp>
      <p:sp>
        <p:nvSpPr>
          <p:cNvPr id="23555" name="Rectangle 3"/>
          <p:cNvSpPr>
            <a:spLocks noGrp="1" noChangeArrowheads="1"/>
          </p:cNvSpPr>
          <p:nvPr/>
        </p:nvSpPr>
        <p:spPr bwMode="auto">
          <a:xfrm>
            <a:off x="9144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sz="2400" dirty="0">
                <a:solidFill>
                  <a:srgbClr val="000000"/>
                </a:solidFill>
              </a:rPr>
              <a:t>近年来还出现了求职者因缺乏工作经验、血型、姓氏等问题遭受到歧视的现象。在一些招聘广告中，常常有经验的要求，这使得没有工作经验的大学生望而却步。有的用人单位竟然对应聘者的血型提出要求，如必须为</a:t>
            </a:r>
            <a:r>
              <a:rPr lang="en-US" altLang="zh-CN" sz="2400" dirty="0">
                <a:solidFill>
                  <a:srgbClr val="000000"/>
                </a:solidFill>
              </a:rPr>
              <a:t>O</a:t>
            </a:r>
            <a:r>
              <a:rPr lang="zh-CN" altLang="en-US" sz="2400" dirty="0">
                <a:solidFill>
                  <a:srgbClr val="000000"/>
                </a:solidFill>
              </a:rPr>
              <a:t>型或</a:t>
            </a:r>
            <a:r>
              <a:rPr lang="en-US" altLang="zh-CN" sz="2400" dirty="0">
                <a:solidFill>
                  <a:srgbClr val="000000"/>
                </a:solidFill>
              </a:rPr>
              <a:t>B</a:t>
            </a:r>
            <a:r>
              <a:rPr lang="zh-CN" altLang="en-US" sz="2400" dirty="0">
                <a:solidFill>
                  <a:srgbClr val="000000"/>
                </a:solidFill>
              </a:rPr>
              <a:t>型血，不能为</a:t>
            </a:r>
            <a:r>
              <a:rPr lang="en-US" altLang="zh-CN" sz="2400" dirty="0">
                <a:solidFill>
                  <a:srgbClr val="000000"/>
                </a:solidFill>
              </a:rPr>
              <a:t>AB</a:t>
            </a:r>
            <a:r>
              <a:rPr lang="zh-CN" altLang="en-US" sz="2400" dirty="0">
                <a:solidFill>
                  <a:srgbClr val="000000"/>
                </a:solidFill>
              </a:rPr>
              <a:t>型血等。媒体上还曾经报道过，有一家用人单位拒绝录用姓“裴”和“赔”同音，不吉利等。 </a:t>
            </a:r>
          </a:p>
        </p:txBody>
      </p:sp>
    </p:spTree>
    <p:extLst>
      <p:ext uri="{BB962C8B-B14F-4D97-AF65-F5344CB8AC3E}">
        <p14:creationId xmlns:p14="http://schemas.microsoft.com/office/powerpoint/2010/main" val="252886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9667" y="620713"/>
            <a:ext cx="11472333" cy="754062"/>
          </a:xfrm>
        </p:spPr>
        <p:txBody>
          <a:bodyPr/>
          <a:lstStyle/>
          <a:p>
            <a:pPr eaLnBrk="1" hangingPunct="1"/>
            <a:r>
              <a:rPr lang="zh-CN" altLang="en-US" sz="4400" dirty="0" smtClean="0"/>
              <a:t>薪</a:t>
            </a:r>
            <a:r>
              <a:rPr lang="zh-CN" altLang="en-US" sz="4400" dirty="0" smtClean="0"/>
              <a:t>酬设计中的伦理问题</a:t>
            </a:r>
          </a:p>
        </p:txBody>
      </p:sp>
      <p:grpSp>
        <p:nvGrpSpPr>
          <p:cNvPr id="24579" name="Group 4"/>
          <p:cNvGrpSpPr>
            <a:grpSpLocks/>
          </p:cNvGrpSpPr>
          <p:nvPr/>
        </p:nvGrpSpPr>
        <p:grpSpPr bwMode="auto">
          <a:xfrm>
            <a:off x="2159001" y="2276475"/>
            <a:ext cx="8064500" cy="2160588"/>
            <a:chOff x="819" y="1618"/>
            <a:chExt cx="3696" cy="960"/>
          </a:xfrm>
        </p:grpSpPr>
        <p:sp>
          <p:nvSpPr>
            <p:cNvPr id="548869" name="AutoShape 5"/>
            <p:cNvSpPr>
              <a:spLocks noChangeArrowheads="1"/>
            </p:cNvSpPr>
            <p:nvPr/>
          </p:nvSpPr>
          <p:spPr bwMode="gray">
            <a:xfrm>
              <a:off x="1096" y="1744"/>
              <a:ext cx="2645" cy="226"/>
            </a:xfrm>
            <a:prstGeom prst="roundRect">
              <a:avLst>
                <a:gd name="adj" fmla="val 16667"/>
              </a:avLst>
            </a:prstGeom>
            <a:gradFill rotWithShape="1">
              <a:gsLst>
                <a:gs pos="0">
                  <a:schemeClr val="hlink">
                    <a:gamma/>
                    <a:shade val="28627"/>
                    <a:invGamma/>
                  </a:schemeClr>
                </a:gs>
                <a:gs pos="100000">
                  <a:schemeClr val="hlink"/>
                </a:gs>
              </a:gsLst>
              <a:lin ang="0" scaled="1"/>
            </a:gradFill>
            <a:ln w="1905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48870" name="AutoShape 6"/>
            <p:cNvSpPr>
              <a:spLocks noChangeArrowheads="1"/>
            </p:cNvSpPr>
            <p:nvPr/>
          </p:nvSpPr>
          <p:spPr bwMode="gray">
            <a:xfrm>
              <a:off x="1105" y="2284"/>
              <a:ext cx="2637" cy="227"/>
            </a:xfrm>
            <a:prstGeom prst="roundRect">
              <a:avLst>
                <a:gd name="adj" fmla="val 16667"/>
              </a:avLst>
            </a:prstGeom>
            <a:gradFill rotWithShape="1">
              <a:gsLst>
                <a:gs pos="0">
                  <a:schemeClr val="accent1">
                    <a:gamma/>
                    <a:shade val="46275"/>
                    <a:invGamma/>
                  </a:schemeClr>
                </a:gs>
                <a:gs pos="100000">
                  <a:schemeClr val="accent1"/>
                </a:gs>
              </a:gsLst>
              <a:lin ang="0" scaled="1"/>
            </a:gradFill>
            <a:ln w="1905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48871" name="AutoShape 7"/>
            <p:cNvSpPr>
              <a:spLocks noChangeArrowheads="1"/>
            </p:cNvSpPr>
            <p:nvPr/>
          </p:nvSpPr>
          <p:spPr bwMode="gray">
            <a:xfrm>
              <a:off x="1292" y="1706"/>
              <a:ext cx="2222" cy="294"/>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l" latinLnBrk="1">
                <a:defRPr/>
              </a:pPr>
              <a:r>
                <a:rPr lang="zh-CN" altLang="en-US" b="1">
                  <a:solidFill>
                    <a:srgbClr val="FFFFFF"/>
                  </a:solidFill>
                  <a:latin typeface="Arial" charset="0"/>
                  <a:ea typeface="楷体_GB2312" pitchFamily="49" charset="-122"/>
                </a:rPr>
                <a:t>高管薪酬</a:t>
              </a:r>
            </a:p>
          </p:txBody>
        </p:sp>
        <p:sp>
          <p:nvSpPr>
            <p:cNvPr id="548872" name="AutoShape 8"/>
            <p:cNvSpPr>
              <a:spLocks noChangeArrowheads="1"/>
            </p:cNvSpPr>
            <p:nvPr/>
          </p:nvSpPr>
          <p:spPr bwMode="gray">
            <a:xfrm>
              <a:off x="1305" y="2242"/>
              <a:ext cx="3210" cy="293"/>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l" latinLnBrk="1">
                <a:defRPr/>
              </a:pPr>
              <a:r>
                <a:rPr lang="zh-CN" altLang="en-US" b="1">
                  <a:solidFill>
                    <a:srgbClr val="FFFFFF"/>
                  </a:solidFill>
                  <a:latin typeface="Arial" charset="0"/>
                  <a:ea typeface="楷体_GB2312" pitchFamily="49" charset="-122"/>
                </a:rPr>
                <a:t>同工同酬</a:t>
              </a:r>
            </a:p>
          </p:txBody>
        </p:sp>
        <p:sp>
          <p:nvSpPr>
            <p:cNvPr id="548873" name="AutoShape 9"/>
            <p:cNvSpPr>
              <a:spLocks noChangeArrowheads="1"/>
            </p:cNvSpPr>
            <p:nvPr/>
          </p:nvSpPr>
          <p:spPr bwMode="gray">
            <a:xfrm>
              <a:off x="819" y="1618"/>
              <a:ext cx="432" cy="432"/>
            </a:xfrm>
            <a:prstGeom prst="diamond">
              <a:avLst/>
            </a:prstGeom>
            <a:gradFill rotWithShape="1">
              <a:gsLst>
                <a:gs pos="0">
                  <a:schemeClr val="hlink">
                    <a:gamma/>
                    <a:shade val="46275"/>
                    <a:invGamma/>
                  </a:schemeClr>
                </a:gs>
                <a:gs pos="100000">
                  <a:schemeClr val="hlink"/>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1</a:t>
              </a:r>
            </a:p>
          </p:txBody>
        </p:sp>
        <p:sp>
          <p:nvSpPr>
            <p:cNvPr id="548874" name="AutoShape 10"/>
            <p:cNvSpPr>
              <a:spLocks noChangeArrowheads="1"/>
            </p:cNvSpPr>
            <p:nvPr/>
          </p:nvSpPr>
          <p:spPr bwMode="gray">
            <a:xfrm>
              <a:off x="819" y="2146"/>
              <a:ext cx="432" cy="432"/>
            </a:xfrm>
            <a:prstGeom prst="diamond">
              <a:avLst/>
            </a:prstGeom>
            <a:gradFill rotWithShape="1">
              <a:gsLst>
                <a:gs pos="0">
                  <a:schemeClr val="accent1">
                    <a:gamma/>
                    <a:shade val="46275"/>
                    <a:invGamma/>
                  </a:schemeClr>
                </a:gs>
                <a:gs pos="100000">
                  <a:schemeClr val="accent1"/>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2</a:t>
              </a:r>
            </a:p>
          </p:txBody>
        </p:sp>
      </p:grpSp>
    </p:spTree>
    <p:extLst>
      <p:ext uri="{BB962C8B-B14F-4D97-AF65-F5344CB8AC3E}">
        <p14:creationId xmlns:p14="http://schemas.microsoft.com/office/powerpoint/2010/main" val="2580744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14918" y="765176"/>
            <a:ext cx="9385300" cy="754063"/>
          </a:xfrm>
        </p:spPr>
        <p:txBody>
          <a:bodyPr/>
          <a:lstStyle/>
          <a:p>
            <a:pPr eaLnBrk="1" hangingPunct="1"/>
            <a:r>
              <a:rPr lang="en-US" altLang="zh-CN" sz="4400" dirty="0" smtClean="0"/>
              <a:t>（1）</a:t>
            </a:r>
            <a:r>
              <a:rPr lang="zh-CN" altLang="en-US" sz="4400" dirty="0" smtClean="0"/>
              <a:t>高</a:t>
            </a:r>
            <a:r>
              <a:rPr lang="zh-CN" altLang="en-US" sz="4400" dirty="0" smtClean="0"/>
              <a:t>管薪酬</a:t>
            </a:r>
          </a:p>
        </p:txBody>
      </p:sp>
      <p:sp>
        <p:nvSpPr>
          <p:cNvPr id="25603" name="Rectangle 3"/>
          <p:cNvSpPr>
            <a:spLocks noGrp="1" noChangeArrowheads="1"/>
          </p:cNvSpPr>
          <p:nvPr>
            <p:ph type="body" idx="1"/>
          </p:nvPr>
        </p:nvSpPr>
        <p:spPr/>
        <p:txBody>
          <a:bodyPr/>
          <a:lstStyle/>
          <a:p>
            <a:pPr eaLnBrk="1" hangingPunct="1"/>
            <a:r>
              <a:rPr lang="zh-CN" altLang="en-US" sz="3600" smtClean="0"/>
              <a:t>美国雷曼兄弟董事长兼</a:t>
            </a:r>
            <a:r>
              <a:rPr lang="en-US" altLang="zh-CN" sz="3600" smtClean="0"/>
              <a:t>CEO</a:t>
            </a:r>
            <a:r>
              <a:rPr lang="zh-CN" altLang="en-US" sz="3600" smtClean="0"/>
              <a:t>理查德八年个人收入表</a:t>
            </a:r>
            <a:r>
              <a:rPr lang="en-US" altLang="zh-CN" sz="3600" smtClean="0">
                <a:latin typeface="Times New Roman" pitchFamily="18" charset="0"/>
              </a:rPr>
              <a:t>——</a:t>
            </a:r>
            <a:r>
              <a:rPr lang="en-US" altLang="zh-CN" sz="3600" smtClean="0"/>
              <a:t>4.8</a:t>
            </a:r>
            <a:r>
              <a:rPr lang="zh-CN" altLang="en-US" sz="3600" smtClean="0"/>
              <a:t>亿美元；</a:t>
            </a:r>
          </a:p>
          <a:p>
            <a:pPr eaLnBrk="1" hangingPunct="1"/>
            <a:r>
              <a:rPr lang="zh-CN" altLang="en-US" sz="3600" smtClean="0"/>
              <a:t>中国平安董事长兼</a:t>
            </a:r>
            <a:r>
              <a:rPr lang="en-US" altLang="zh-CN" sz="3600" smtClean="0"/>
              <a:t>CEO</a:t>
            </a:r>
            <a:r>
              <a:rPr lang="zh-CN" altLang="en-US" sz="3600" smtClean="0"/>
              <a:t>马明哲、总经理张子欣、副总兼首席保险业务执行官梁家驹</a:t>
            </a:r>
            <a:r>
              <a:rPr lang="en-US" altLang="zh-CN" sz="3600" smtClean="0">
                <a:latin typeface="Times New Roman" pitchFamily="18" charset="0"/>
              </a:rPr>
              <a:t>——</a:t>
            </a:r>
            <a:r>
              <a:rPr lang="zh-CN" altLang="en-US" sz="3600" smtClean="0"/>
              <a:t>分别</a:t>
            </a:r>
            <a:r>
              <a:rPr lang="en-US" altLang="zh-CN" sz="3600" smtClean="0"/>
              <a:t>6616</a:t>
            </a:r>
            <a:r>
              <a:rPr lang="zh-CN" altLang="en-US" sz="3600" smtClean="0"/>
              <a:t>万元。</a:t>
            </a:r>
          </a:p>
        </p:txBody>
      </p:sp>
    </p:spTree>
    <p:extLst>
      <p:ext uri="{BB962C8B-B14F-4D97-AF65-F5344CB8AC3E}">
        <p14:creationId xmlns:p14="http://schemas.microsoft.com/office/powerpoint/2010/main" val="3129380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83267" y="692150"/>
            <a:ext cx="9385300" cy="742950"/>
          </a:xfrm>
        </p:spPr>
        <p:txBody>
          <a:bodyPr/>
          <a:lstStyle/>
          <a:p>
            <a:pPr eaLnBrk="1" hangingPunct="1"/>
            <a:r>
              <a:rPr lang="zh-CN" altLang="en-US" sz="4000" smtClean="0"/>
              <a:t>制订合理薪酬应考虑以下因素</a:t>
            </a:r>
            <a:r>
              <a:rPr lang="zh-CN" altLang="en-US" smtClean="0"/>
              <a:t> </a:t>
            </a:r>
          </a:p>
        </p:txBody>
      </p:sp>
      <p:sp>
        <p:nvSpPr>
          <p:cNvPr id="26627" name="Rectangle 3"/>
          <p:cNvSpPr>
            <a:spLocks noGrp="1" noChangeArrowheads="1"/>
          </p:cNvSpPr>
          <p:nvPr>
            <p:ph type="body" idx="1"/>
          </p:nvPr>
        </p:nvSpPr>
        <p:spPr>
          <a:xfrm>
            <a:off x="624417" y="1700215"/>
            <a:ext cx="10972800" cy="4787672"/>
          </a:xfrm>
        </p:spPr>
        <p:txBody>
          <a:bodyPr/>
          <a:lstStyle/>
          <a:p>
            <a:pPr eaLnBrk="1" hangingPunct="1"/>
            <a:r>
              <a:rPr lang="zh-CN" altLang="en-US" sz="2800" smtClean="0"/>
              <a:t>由独立的薪酬委员会按公正的程序制定薪酬标准 </a:t>
            </a:r>
          </a:p>
          <a:p>
            <a:pPr eaLnBrk="1" hangingPunct="1"/>
            <a:r>
              <a:rPr lang="zh-CN" altLang="en-US" sz="2800" smtClean="0"/>
              <a:t>将报酬与公司业绩合理挂钩 </a:t>
            </a:r>
          </a:p>
          <a:p>
            <a:pPr eaLnBrk="1" hangingPunct="1"/>
            <a:r>
              <a:rPr lang="zh-CN" altLang="en-US" sz="2800" smtClean="0"/>
              <a:t>将报酬与个人对公司业绩的贡献和责任联系起来 </a:t>
            </a:r>
          </a:p>
          <a:p>
            <a:pPr eaLnBrk="1" hangingPunct="1"/>
            <a:r>
              <a:rPr lang="zh-CN" altLang="en-US" sz="2800" smtClean="0"/>
              <a:t>有利于公司长短期利益兼顾 </a:t>
            </a:r>
          </a:p>
          <a:p>
            <a:pPr eaLnBrk="1" hangingPunct="1"/>
            <a:r>
              <a:rPr lang="zh-CN" altLang="en-US" sz="2800" smtClean="0"/>
              <a:t>考虑与普通员工的收入差距 </a:t>
            </a:r>
          </a:p>
          <a:p>
            <a:pPr eaLnBrk="1" hangingPunct="1"/>
            <a:r>
              <a:rPr lang="zh-CN" altLang="en-US" sz="2800" smtClean="0"/>
              <a:t>考虑公众的接受程度 </a:t>
            </a:r>
          </a:p>
          <a:p>
            <a:pPr eaLnBrk="1" hangingPunct="1"/>
            <a:r>
              <a:rPr lang="zh-CN" altLang="en-US" sz="2800" smtClean="0"/>
              <a:t>考虑到个人所得税制度 </a:t>
            </a:r>
          </a:p>
          <a:p>
            <a:pPr eaLnBrk="1" hangingPunct="1"/>
            <a:r>
              <a:rPr lang="zh-CN" altLang="en-US" sz="2800" smtClean="0"/>
              <a:t>增强高管薪酬透明性 </a:t>
            </a:r>
          </a:p>
          <a:p>
            <a:pPr algn="ctr" eaLnBrk="1" hangingPunct="1">
              <a:buFont typeface="Wingdings" pitchFamily="2" charset="2"/>
              <a:buNone/>
            </a:pPr>
            <a:r>
              <a:rPr lang="zh-CN" altLang="en-US" sz="3200" smtClean="0">
                <a:solidFill>
                  <a:srgbClr val="008000"/>
                </a:solidFill>
              </a:rPr>
              <a:t>高管薪酬</a:t>
            </a:r>
            <a:r>
              <a:rPr lang="en-US" altLang="zh-CN" sz="3200" smtClean="0">
                <a:solidFill>
                  <a:srgbClr val="008000"/>
                </a:solidFill>
              </a:rPr>
              <a:t>=</a:t>
            </a:r>
            <a:r>
              <a:rPr lang="zh-CN" altLang="en-US" sz="3200" smtClean="0">
                <a:solidFill>
                  <a:srgbClr val="008000"/>
                </a:solidFill>
              </a:rPr>
              <a:t>基本工资</a:t>
            </a:r>
            <a:r>
              <a:rPr lang="en-US" altLang="zh-CN" sz="3200" smtClean="0">
                <a:solidFill>
                  <a:srgbClr val="008000"/>
                </a:solidFill>
              </a:rPr>
              <a:t>+</a:t>
            </a:r>
            <a:r>
              <a:rPr lang="zh-CN" altLang="en-US" sz="3200" smtClean="0">
                <a:solidFill>
                  <a:srgbClr val="008000"/>
                </a:solidFill>
              </a:rPr>
              <a:t>年度奖金</a:t>
            </a:r>
            <a:r>
              <a:rPr lang="en-US" altLang="zh-CN" sz="3200" smtClean="0">
                <a:solidFill>
                  <a:srgbClr val="008000"/>
                </a:solidFill>
              </a:rPr>
              <a:t>+</a:t>
            </a:r>
            <a:r>
              <a:rPr lang="zh-CN" altLang="en-US" sz="3200" smtClean="0">
                <a:solidFill>
                  <a:srgbClr val="008000"/>
                </a:solidFill>
              </a:rPr>
              <a:t>长期激励</a:t>
            </a:r>
          </a:p>
        </p:txBody>
      </p:sp>
    </p:spTree>
    <p:extLst>
      <p:ext uri="{BB962C8B-B14F-4D97-AF65-F5344CB8AC3E}">
        <p14:creationId xmlns:p14="http://schemas.microsoft.com/office/powerpoint/2010/main" val="1683082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2285" y="620713"/>
            <a:ext cx="9385300" cy="754062"/>
          </a:xfrm>
        </p:spPr>
        <p:txBody>
          <a:bodyPr/>
          <a:lstStyle/>
          <a:p>
            <a:pPr eaLnBrk="1" hangingPunct="1"/>
            <a:r>
              <a:rPr lang="en-US" altLang="zh-CN" sz="4400" dirty="0" smtClean="0"/>
              <a:t>（2） </a:t>
            </a:r>
            <a:r>
              <a:rPr lang="zh-CN" altLang="en-US" sz="4400" dirty="0" smtClean="0"/>
              <a:t>同工同酬</a:t>
            </a:r>
          </a:p>
        </p:txBody>
      </p:sp>
      <p:sp>
        <p:nvSpPr>
          <p:cNvPr id="27651" name="Rectangle 3"/>
          <p:cNvSpPr>
            <a:spLocks noGrp="1" noChangeArrowheads="1"/>
          </p:cNvSpPr>
          <p:nvPr>
            <p:ph type="body" idx="1"/>
          </p:nvPr>
        </p:nvSpPr>
        <p:spPr/>
        <p:txBody>
          <a:bodyPr/>
          <a:lstStyle/>
          <a:p>
            <a:pPr eaLnBrk="1" hangingPunct="1"/>
            <a:r>
              <a:rPr lang="zh-CN" altLang="en-US" smtClean="0"/>
              <a:t>指用人单位对于从事相同工作、付出等量劳动且取得相同劳动业绩的劳动者，支付同等的劳动报酬。</a:t>
            </a:r>
          </a:p>
        </p:txBody>
      </p:sp>
    </p:spTree>
    <p:extLst>
      <p:ext uri="{BB962C8B-B14F-4D97-AF65-F5344CB8AC3E}">
        <p14:creationId xmlns:p14="http://schemas.microsoft.com/office/powerpoint/2010/main" val="996985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00151" y="620713"/>
            <a:ext cx="9385300" cy="754062"/>
          </a:xfrm>
        </p:spPr>
        <p:txBody>
          <a:bodyPr/>
          <a:lstStyle/>
          <a:p>
            <a:pPr eaLnBrk="1" hangingPunct="1"/>
            <a:r>
              <a:rPr lang="zh-CN" altLang="en-US" sz="4400" smtClean="0"/>
              <a:t>思考题</a:t>
            </a:r>
          </a:p>
        </p:txBody>
      </p:sp>
      <p:sp>
        <p:nvSpPr>
          <p:cNvPr id="551939" name="Rectangle 3"/>
          <p:cNvSpPr>
            <a:spLocks noGrp="1" noChangeArrowheads="1"/>
          </p:cNvSpPr>
          <p:nvPr>
            <p:ph type="body" idx="1"/>
          </p:nvPr>
        </p:nvSpPr>
        <p:spPr/>
        <p:txBody>
          <a:bodyPr/>
          <a:lstStyle/>
          <a:p>
            <a:pPr eaLnBrk="1" hangingPunct="1"/>
            <a:r>
              <a:rPr lang="zh-CN" altLang="en-US" smtClean="0"/>
              <a:t>请说出社会中普遍存在的几种同工不同酬现象？</a:t>
            </a:r>
          </a:p>
          <a:p>
            <a:pPr eaLnBrk="1" hangingPunct="1"/>
            <a:r>
              <a:rPr lang="zh-CN" altLang="en-US" smtClean="0"/>
              <a:t>正式工</a:t>
            </a:r>
            <a:r>
              <a:rPr lang="zh-CN" altLang="en-US" smtClean="0">
                <a:cs typeface="Tahoma" pitchFamily="34" charset="0"/>
              </a:rPr>
              <a:t>≠</a:t>
            </a:r>
            <a:r>
              <a:rPr lang="zh-CN" altLang="en-US" smtClean="0"/>
              <a:t>临时工</a:t>
            </a:r>
          </a:p>
          <a:p>
            <a:pPr eaLnBrk="1" hangingPunct="1"/>
            <a:r>
              <a:rPr lang="zh-CN" altLang="en-US" smtClean="0"/>
              <a:t>合同工</a:t>
            </a:r>
            <a:r>
              <a:rPr lang="zh-CN" altLang="en-US" smtClean="0">
                <a:cs typeface="Tahoma" pitchFamily="34" charset="0"/>
              </a:rPr>
              <a:t>≠</a:t>
            </a:r>
            <a:r>
              <a:rPr lang="zh-CN" altLang="en-US" smtClean="0"/>
              <a:t>劳务工、实习生</a:t>
            </a:r>
          </a:p>
          <a:p>
            <a:pPr eaLnBrk="1" hangingPunct="1"/>
            <a:r>
              <a:rPr lang="zh-CN" altLang="en-US" smtClean="0"/>
              <a:t>新职工</a:t>
            </a:r>
            <a:r>
              <a:rPr lang="zh-CN" altLang="en-US" smtClean="0">
                <a:cs typeface="Tahoma" pitchFamily="34" charset="0"/>
              </a:rPr>
              <a:t>≠</a:t>
            </a:r>
            <a:r>
              <a:rPr lang="zh-CN" altLang="en-US" smtClean="0"/>
              <a:t>老职工</a:t>
            </a:r>
          </a:p>
        </p:txBody>
      </p:sp>
    </p:spTree>
    <p:extLst>
      <p:ext uri="{BB962C8B-B14F-4D97-AF65-F5344CB8AC3E}">
        <p14:creationId xmlns:p14="http://schemas.microsoft.com/office/powerpoint/2010/main" val="2237633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linds(horizontal)">
                                      <p:cBhvr>
                                        <p:cTn id="7" dur="500"/>
                                        <p:tgtEl>
                                          <p:spTgt spid="551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 calcmode="lin" valueType="num">
                                      <p:cBhvr additive="base">
                                        <p:cTn id="12" dur="5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1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51939">
                                            <p:txEl>
                                              <p:pRg st="2" end="2"/>
                                            </p:txEl>
                                          </p:spTgt>
                                        </p:tgtEl>
                                        <p:attrNameLst>
                                          <p:attrName>style.visibility</p:attrName>
                                        </p:attrNameLst>
                                      </p:cBhvr>
                                      <p:to>
                                        <p:strVal val="visible"/>
                                      </p:to>
                                    </p:set>
                                    <p:anim calcmode="lin" valueType="num">
                                      <p:cBhvr additive="base">
                                        <p:cTn id="18" dur="5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1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51939">
                                            <p:txEl>
                                              <p:pRg st="3" end="3"/>
                                            </p:txEl>
                                          </p:spTgt>
                                        </p:tgtEl>
                                        <p:attrNameLst>
                                          <p:attrName>style.visibility</p:attrName>
                                        </p:attrNameLst>
                                      </p:cBhvr>
                                      <p:to>
                                        <p:strVal val="visible"/>
                                      </p:to>
                                    </p:set>
                                    <p:anim calcmode="lin" valueType="num">
                                      <p:cBhvr additive="base">
                                        <p:cTn id="24" dur="5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19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14918" y="620713"/>
            <a:ext cx="9385300" cy="754062"/>
          </a:xfrm>
        </p:spPr>
        <p:txBody>
          <a:bodyPr/>
          <a:lstStyle/>
          <a:p>
            <a:pPr eaLnBrk="1" hangingPunct="1"/>
            <a:r>
              <a:rPr lang="zh-CN" altLang="en-US" sz="4400" smtClean="0"/>
              <a:t>一组数字</a:t>
            </a:r>
          </a:p>
        </p:txBody>
      </p:sp>
      <p:sp>
        <p:nvSpPr>
          <p:cNvPr id="29699" name="Rectangle 3"/>
          <p:cNvSpPr>
            <a:spLocks noGrp="1" noChangeArrowheads="1"/>
          </p:cNvSpPr>
          <p:nvPr>
            <p:ph type="body" idx="1"/>
          </p:nvPr>
        </p:nvSpPr>
        <p:spPr/>
        <p:txBody>
          <a:bodyPr/>
          <a:lstStyle/>
          <a:p>
            <a:pPr eaLnBrk="1" hangingPunct="1">
              <a:lnSpc>
                <a:spcPct val="90000"/>
              </a:lnSpc>
            </a:pPr>
            <a:r>
              <a:rPr lang="zh-CN" altLang="en-US" sz="3200" smtClean="0"/>
              <a:t>某市烟草公司共</a:t>
            </a:r>
            <a:r>
              <a:rPr lang="en-US" altLang="zh-CN" sz="3200" smtClean="0"/>
              <a:t>1000</a:t>
            </a:r>
            <a:r>
              <a:rPr lang="zh-CN" altLang="en-US" sz="3200" smtClean="0"/>
              <a:t>多人，只有</a:t>
            </a:r>
            <a:r>
              <a:rPr lang="en-US" altLang="zh-CN" sz="3200" smtClean="0"/>
              <a:t>30%</a:t>
            </a:r>
            <a:r>
              <a:rPr lang="zh-CN" altLang="en-US" sz="3200" smtClean="0"/>
              <a:t>是正式工。正式工月工资</a:t>
            </a:r>
            <a:r>
              <a:rPr lang="en-US" altLang="zh-CN" sz="3200" smtClean="0"/>
              <a:t>3000</a:t>
            </a:r>
            <a:r>
              <a:rPr lang="zh-CN" altLang="en-US" sz="3200" smtClean="0"/>
              <a:t>元至</a:t>
            </a:r>
            <a:r>
              <a:rPr lang="en-US" altLang="zh-CN" sz="3200" smtClean="0"/>
              <a:t>4000</a:t>
            </a:r>
            <a:r>
              <a:rPr lang="zh-CN" altLang="en-US" sz="3200" smtClean="0"/>
              <a:t>元，年终绩效奖</a:t>
            </a:r>
            <a:r>
              <a:rPr lang="en-US" altLang="zh-CN" sz="3200" smtClean="0"/>
              <a:t>1</a:t>
            </a:r>
            <a:r>
              <a:rPr lang="zh-CN" altLang="en-US" sz="3200" smtClean="0"/>
              <a:t>万多元。聘用工月工资</a:t>
            </a:r>
            <a:r>
              <a:rPr lang="en-US" altLang="zh-CN" sz="3200" smtClean="0"/>
              <a:t>1000</a:t>
            </a:r>
            <a:r>
              <a:rPr lang="zh-CN" altLang="en-US" sz="3200" smtClean="0"/>
              <a:t>多元，年终绩效奖只有正式工的</a:t>
            </a:r>
            <a:r>
              <a:rPr lang="en-US" altLang="zh-CN" sz="3200" smtClean="0"/>
              <a:t>1/10</a:t>
            </a:r>
            <a:r>
              <a:rPr lang="zh-CN" altLang="en-US" sz="3200" smtClean="0"/>
              <a:t>。</a:t>
            </a:r>
          </a:p>
          <a:p>
            <a:pPr eaLnBrk="1" hangingPunct="1">
              <a:lnSpc>
                <a:spcPct val="90000"/>
              </a:lnSpc>
            </a:pPr>
            <a:r>
              <a:rPr lang="zh-CN" altLang="en-US" sz="3200" smtClean="0"/>
              <a:t>广东省供电局的两兄弟，哥哥是正式员工，月薪上万元；弟弟是外聘，月薪只有</a:t>
            </a:r>
            <a:r>
              <a:rPr lang="en-US" altLang="zh-CN" sz="3200" smtClean="0"/>
              <a:t>1000</a:t>
            </a:r>
            <a:r>
              <a:rPr lang="zh-CN" altLang="en-US" sz="3200" smtClean="0"/>
              <a:t>元。</a:t>
            </a:r>
          </a:p>
        </p:txBody>
      </p:sp>
    </p:spTree>
    <p:extLst>
      <p:ext uri="{BB962C8B-B14F-4D97-AF65-F5344CB8AC3E}">
        <p14:creationId xmlns:p14="http://schemas.microsoft.com/office/powerpoint/2010/main" val="115431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3"/>
          <p:cNvGrpSpPr>
            <a:grpSpLocks/>
          </p:cNvGrpSpPr>
          <p:nvPr/>
        </p:nvGrpSpPr>
        <p:grpSpPr bwMode="auto">
          <a:xfrm>
            <a:off x="1007534" y="1844675"/>
            <a:ext cx="9929284" cy="4705350"/>
            <a:chOff x="540" y="1117"/>
            <a:chExt cx="4691" cy="2964"/>
          </a:xfrm>
        </p:grpSpPr>
        <p:sp>
          <p:nvSpPr>
            <p:cNvPr id="543748" name="AutoShape 4"/>
            <p:cNvSpPr>
              <a:spLocks noChangeArrowheads="1"/>
            </p:cNvSpPr>
            <p:nvPr/>
          </p:nvSpPr>
          <p:spPr bwMode="gray">
            <a:xfrm>
              <a:off x="1164" y="1597"/>
              <a:ext cx="3484" cy="1728"/>
            </a:xfrm>
            <a:prstGeom prst="upArrow">
              <a:avLst>
                <a:gd name="adj1" fmla="val 57824"/>
                <a:gd name="adj2" fmla="val 54398"/>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ea typeface="宋体" pitchFamily="2" charset="-122"/>
              </a:endParaRPr>
            </a:p>
          </p:txBody>
        </p:sp>
        <p:sp>
          <p:nvSpPr>
            <p:cNvPr id="543749" name="AutoShape 5"/>
            <p:cNvSpPr>
              <a:spLocks noChangeArrowheads="1"/>
            </p:cNvSpPr>
            <p:nvPr/>
          </p:nvSpPr>
          <p:spPr bwMode="gray">
            <a:xfrm>
              <a:off x="1020" y="1117"/>
              <a:ext cx="3648" cy="362"/>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kumimoji="0" lang="zh-CN" altLang="en-US" sz="2400" b="1" dirty="0" smtClean="0">
                  <a:solidFill>
                    <a:srgbClr val="000000"/>
                  </a:solidFill>
                  <a:latin typeface="Verdana" pitchFamily="34" charset="0"/>
                  <a:ea typeface="宋体" pitchFamily="2" charset="-122"/>
                </a:rPr>
                <a:t>企业人力资源管理中</a:t>
              </a:r>
              <a:r>
                <a:rPr kumimoji="0" lang="zh-CN" altLang="en-US" sz="2400" b="1" dirty="0">
                  <a:solidFill>
                    <a:srgbClr val="000000"/>
                  </a:solidFill>
                  <a:latin typeface="Verdana" pitchFamily="34" charset="0"/>
                  <a:ea typeface="宋体" pitchFamily="2" charset="-122"/>
                </a:rPr>
                <a:t>的伦理问题</a:t>
              </a:r>
            </a:p>
          </p:txBody>
        </p:sp>
        <p:grpSp>
          <p:nvGrpSpPr>
            <p:cNvPr id="3078" name="Group 7"/>
            <p:cNvGrpSpPr>
              <a:grpSpLocks/>
            </p:cNvGrpSpPr>
            <p:nvPr/>
          </p:nvGrpSpPr>
          <p:grpSpPr bwMode="auto">
            <a:xfrm>
              <a:off x="540" y="2777"/>
              <a:ext cx="995" cy="1304"/>
              <a:chOff x="576" y="2476"/>
              <a:chExt cx="995" cy="1304"/>
            </a:xfrm>
          </p:grpSpPr>
          <p:grpSp>
            <p:nvGrpSpPr>
              <p:cNvPr id="3098" name="Group 8"/>
              <p:cNvGrpSpPr>
                <a:grpSpLocks/>
              </p:cNvGrpSpPr>
              <p:nvPr/>
            </p:nvGrpSpPr>
            <p:grpSpPr bwMode="auto">
              <a:xfrm>
                <a:off x="576" y="2476"/>
                <a:ext cx="936" cy="954"/>
                <a:chOff x="624" y="1584"/>
                <a:chExt cx="1248" cy="1296"/>
              </a:xfrm>
            </p:grpSpPr>
            <p:grpSp>
              <p:nvGrpSpPr>
                <p:cNvPr id="3100" name="Group 9"/>
                <p:cNvGrpSpPr>
                  <a:grpSpLocks/>
                </p:cNvGrpSpPr>
                <p:nvPr/>
              </p:nvGrpSpPr>
              <p:grpSpPr bwMode="auto">
                <a:xfrm>
                  <a:off x="624" y="1584"/>
                  <a:ext cx="1248" cy="1296"/>
                  <a:chOff x="2016" y="1920"/>
                  <a:chExt cx="1680" cy="1680"/>
                </a:xfrm>
              </p:grpSpPr>
              <p:sp>
                <p:nvSpPr>
                  <p:cNvPr id="543754" name="Oval 1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103" name="Freeform 11"/>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3101" name="Text Box 12"/>
                <p:cNvSpPr txBox="1">
                  <a:spLocks noChangeArrowheads="1"/>
                </p:cNvSpPr>
                <p:nvPr/>
              </p:nvSpPr>
              <p:spPr bwMode="gray">
                <a:xfrm>
                  <a:off x="736" y="2232"/>
                  <a:ext cx="767"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000" b="1">
                      <a:solidFill>
                        <a:srgbClr val="FFFFFF"/>
                      </a:solidFill>
                      <a:latin typeface="Arial" charset="0"/>
                    </a:rPr>
                    <a:t>招聘选拔</a:t>
                  </a:r>
                </a:p>
              </p:txBody>
            </p:sp>
          </p:grpSp>
          <p:sp>
            <p:nvSpPr>
              <p:cNvPr id="3099" name="Oval 13"/>
              <p:cNvSpPr>
                <a:spLocks noChangeArrowheads="1"/>
              </p:cNvSpPr>
              <p:nvPr/>
            </p:nvSpPr>
            <p:spPr bwMode="auto">
              <a:xfrm>
                <a:off x="576"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latin typeface="Arial" charset="0"/>
                </a:endParaRPr>
              </a:p>
            </p:txBody>
          </p:sp>
        </p:grpSp>
        <p:grpSp>
          <p:nvGrpSpPr>
            <p:cNvPr id="3079" name="Group 14"/>
            <p:cNvGrpSpPr>
              <a:grpSpLocks/>
            </p:cNvGrpSpPr>
            <p:nvPr/>
          </p:nvGrpSpPr>
          <p:grpSpPr bwMode="auto">
            <a:xfrm>
              <a:off x="1740" y="2777"/>
              <a:ext cx="1019" cy="1304"/>
              <a:chOff x="1776" y="2476"/>
              <a:chExt cx="1019" cy="1304"/>
            </a:xfrm>
          </p:grpSpPr>
          <p:grpSp>
            <p:nvGrpSpPr>
              <p:cNvPr id="3093" name="Group 15"/>
              <p:cNvGrpSpPr>
                <a:grpSpLocks/>
              </p:cNvGrpSpPr>
              <p:nvPr/>
            </p:nvGrpSpPr>
            <p:grpSpPr bwMode="auto">
              <a:xfrm>
                <a:off x="1776" y="2476"/>
                <a:ext cx="960" cy="958"/>
                <a:chOff x="2016" y="1920"/>
                <a:chExt cx="1680" cy="1680"/>
              </a:xfrm>
            </p:grpSpPr>
            <p:sp>
              <p:nvSpPr>
                <p:cNvPr id="543760" name="Oval 1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defRPr/>
                  </a:pPr>
                  <a:endParaRPr lang="zh-CN" altLang="en-US">
                    <a:ea typeface="宋体" pitchFamily="2" charset="-122"/>
                  </a:endParaRPr>
                </a:p>
              </p:txBody>
            </p:sp>
            <p:sp>
              <p:nvSpPr>
                <p:cNvPr id="543761" name="Freeform 17"/>
                <p:cNvSpPr>
                  <a:spLocks/>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grpSp>
          <p:sp>
            <p:nvSpPr>
              <p:cNvPr id="3094" name="Text Box 18"/>
              <p:cNvSpPr txBox="1">
                <a:spLocks noChangeArrowheads="1"/>
              </p:cNvSpPr>
              <p:nvPr/>
            </p:nvSpPr>
            <p:spPr bwMode="gray">
              <a:xfrm>
                <a:off x="1824" y="29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000" b="1">
                    <a:solidFill>
                      <a:srgbClr val="FFFFFF"/>
                    </a:solidFill>
                    <a:latin typeface="Arial" charset="0"/>
                  </a:rPr>
                  <a:t>薪酬设计</a:t>
                </a:r>
              </a:p>
            </p:txBody>
          </p:sp>
          <p:sp>
            <p:nvSpPr>
              <p:cNvPr id="3095" name="Oval 19"/>
              <p:cNvSpPr>
                <a:spLocks noChangeArrowheads="1"/>
              </p:cNvSpPr>
              <p:nvPr/>
            </p:nvSpPr>
            <p:spPr bwMode="auto">
              <a:xfrm>
                <a:off x="1800"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latin typeface="Arial" charset="0"/>
                </a:endParaRPr>
              </a:p>
            </p:txBody>
          </p:sp>
        </p:grpSp>
        <p:grpSp>
          <p:nvGrpSpPr>
            <p:cNvPr id="3080" name="Group 20"/>
            <p:cNvGrpSpPr>
              <a:grpSpLocks/>
            </p:cNvGrpSpPr>
            <p:nvPr/>
          </p:nvGrpSpPr>
          <p:grpSpPr bwMode="auto">
            <a:xfrm>
              <a:off x="3036" y="2749"/>
              <a:ext cx="1028" cy="1332"/>
              <a:chOff x="3072" y="2448"/>
              <a:chExt cx="1028" cy="1332"/>
            </a:xfrm>
          </p:grpSpPr>
          <p:grpSp>
            <p:nvGrpSpPr>
              <p:cNvPr id="3088" name="Group 21"/>
              <p:cNvGrpSpPr>
                <a:grpSpLocks/>
              </p:cNvGrpSpPr>
              <p:nvPr/>
            </p:nvGrpSpPr>
            <p:grpSpPr bwMode="auto">
              <a:xfrm>
                <a:off x="3072" y="2448"/>
                <a:ext cx="960" cy="958"/>
                <a:chOff x="2016" y="1920"/>
                <a:chExt cx="1680" cy="1680"/>
              </a:xfrm>
            </p:grpSpPr>
            <p:sp>
              <p:nvSpPr>
                <p:cNvPr id="543766" name="Oval 22"/>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defRPr/>
                  </a:pPr>
                  <a:endParaRPr lang="zh-CN" altLang="en-US">
                    <a:ea typeface="宋体" pitchFamily="2" charset="-122"/>
                  </a:endParaRPr>
                </a:p>
              </p:txBody>
            </p:sp>
            <p:sp>
              <p:nvSpPr>
                <p:cNvPr id="543767" name="Freeform 23"/>
                <p:cNvSpPr>
                  <a:spLocks/>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grpSp>
          <p:sp>
            <p:nvSpPr>
              <p:cNvPr id="3089" name="Text Box 24"/>
              <p:cNvSpPr txBox="1">
                <a:spLocks noChangeArrowheads="1"/>
              </p:cNvSpPr>
              <p:nvPr/>
            </p:nvSpPr>
            <p:spPr bwMode="gray">
              <a:xfrm>
                <a:off x="3120" y="2908"/>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000" b="1">
                    <a:solidFill>
                      <a:srgbClr val="FFFFFF"/>
                    </a:solidFill>
                    <a:latin typeface="Arial" charset="0"/>
                  </a:rPr>
                  <a:t>劳资关系</a:t>
                </a:r>
              </a:p>
            </p:txBody>
          </p:sp>
          <p:sp>
            <p:nvSpPr>
              <p:cNvPr id="3090" name="Oval 25"/>
              <p:cNvSpPr>
                <a:spLocks noChangeArrowheads="1"/>
              </p:cNvSpPr>
              <p:nvPr/>
            </p:nvSpPr>
            <p:spPr bwMode="auto">
              <a:xfrm>
                <a:off x="3105"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latin typeface="Arial" charset="0"/>
                </a:endParaRPr>
              </a:p>
            </p:txBody>
          </p:sp>
        </p:grpSp>
        <p:grpSp>
          <p:nvGrpSpPr>
            <p:cNvPr id="3081" name="Group 26"/>
            <p:cNvGrpSpPr>
              <a:grpSpLocks/>
            </p:cNvGrpSpPr>
            <p:nvPr/>
          </p:nvGrpSpPr>
          <p:grpSpPr bwMode="auto">
            <a:xfrm>
              <a:off x="4236" y="2749"/>
              <a:ext cx="995" cy="1332"/>
              <a:chOff x="4272" y="2448"/>
              <a:chExt cx="995" cy="1332"/>
            </a:xfrm>
          </p:grpSpPr>
          <p:grpSp>
            <p:nvGrpSpPr>
              <p:cNvPr id="3082" name="Group 27"/>
              <p:cNvGrpSpPr>
                <a:grpSpLocks/>
              </p:cNvGrpSpPr>
              <p:nvPr/>
            </p:nvGrpSpPr>
            <p:grpSpPr bwMode="auto">
              <a:xfrm>
                <a:off x="4272" y="2448"/>
                <a:ext cx="960" cy="965"/>
                <a:chOff x="2400" y="1488"/>
                <a:chExt cx="1152" cy="1152"/>
              </a:xfrm>
            </p:grpSpPr>
            <p:grpSp>
              <p:nvGrpSpPr>
                <p:cNvPr id="3084" name="Group 28"/>
                <p:cNvGrpSpPr>
                  <a:grpSpLocks/>
                </p:cNvGrpSpPr>
                <p:nvPr/>
              </p:nvGrpSpPr>
              <p:grpSpPr bwMode="auto">
                <a:xfrm>
                  <a:off x="2400" y="1488"/>
                  <a:ext cx="1152" cy="1152"/>
                  <a:chOff x="2016" y="1920"/>
                  <a:chExt cx="1680" cy="1680"/>
                </a:xfrm>
              </p:grpSpPr>
              <p:sp>
                <p:nvSpPr>
                  <p:cNvPr id="543773" name="Oval 29"/>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087" name="Freeform 30"/>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3085" name="Text Box 31"/>
                <p:cNvSpPr txBox="1">
                  <a:spLocks noChangeArrowheads="1"/>
                </p:cNvSpPr>
                <p:nvPr/>
              </p:nvSpPr>
              <p:spPr bwMode="gray">
                <a:xfrm>
                  <a:off x="2507" y="2014"/>
                  <a:ext cx="69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000" b="1">
                      <a:solidFill>
                        <a:srgbClr val="FFFFFF"/>
                      </a:solidFill>
                      <a:latin typeface="Arial" charset="0"/>
                    </a:rPr>
                    <a:t>工作安全</a:t>
                  </a:r>
                </a:p>
              </p:txBody>
            </p:sp>
          </p:grpSp>
          <p:sp>
            <p:nvSpPr>
              <p:cNvPr id="3083" name="Oval 32"/>
              <p:cNvSpPr>
                <a:spLocks noChangeArrowheads="1"/>
              </p:cNvSpPr>
              <p:nvPr/>
            </p:nvSpPr>
            <p:spPr bwMode="auto">
              <a:xfrm>
                <a:off x="4272"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latin typeface="Arial" charset="0"/>
                </a:endParaRPr>
              </a:p>
            </p:txBody>
          </p:sp>
        </p:grpSp>
      </p:grpSp>
    </p:spTree>
    <p:extLst>
      <p:ext uri="{BB962C8B-B14F-4D97-AF65-F5344CB8AC3E}">
        <p14:creationId xmlns:p14="http://schemas.microsoft.com/office/powerpoint/2010/main" val="3988717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284" y="692150"/>
            <a:ext cx="9480549" cy="863600"/>
          </a:xfrm>
        </p:spPr>
        <p:txBody>
          <a:bodyPr/>
          <a:lstStyle/>
          <a:p>
            <a:pPr eaLnBrk="1" hangingPunct="1"/>
            <a:r>
              <a:rPr lang="zh-CN" altLang="en-US" sz="4000" dirty="0" smtClean="0"/>
              <a:t>劳资关系</a:t>
            </a:r>
            <a:r>
              <a:rPr lang="zh-CN" altLang="en-US" sz="4000" dirty="0" smtClean="0"/>
              <a:t>中的伦理问题</a:t>
            </a:r>
            <a:endParaRPr lang="zh-CN" altLang="en-US" sz="5400" dirty="0" smtClean="0"/>
          </a:p>
        </p:txBody>
      </p:sp>
      <p:sp>
        <p:nvSpPr>
          <p:cNvPr id="30723" name="Rectangle 3"/>
          <p:cNvSpPr>
            <a:spLocks noGrp="1" noChangeArrowheads="1"/>
          </p:cNvSpPr>
          <p:nvPr>
            <p:ph type="body" idx="1"/>
          </p:nvPr>
        </p:nvSpPr>
        <p:spPr>
          <a:xfrm>
            <a:off x="719667" y="1844675"/>
            <a:ext cx="10949517" cy="4191000"/>
          </a:xfrm>
        </p:spPr>
        <p:txBody>
          <a:bodyPr/>
          <a:lstStyle/>
          <a:p>
            <a:pPr eaLnBrk="1" hangingPunct="1"/>
            <a:r>
              <a:rPr lang="zh-CN" altLang="en-US" sz="3600" smtClean="0"/>
              <a:t>劳资关系，指劳工和资方之间的权利和义务关系，这种关系投过劳资双方所签订的劳动契约和团体协约而成立。</a:t>
            </a:r>
          </a:p>
        </p:txBody>
      </p:sp>
    </p:spTree>
    <p:extLst>
      <p:ext uri="{BB962C8B-B14F-4D97-AF65-F5344CB8AC3E}">
        <p14:creationId xmlns:p14="http://schemas.microsoft.com/office/powerpoint/2010/main" val="3803626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95401" y="620713"/>
            <a:ext cx="9385300" cy="754062"/>
          </a:xfrm>
        </p:spPr>
        <p:txBody>
          <a:bodyPr/>
          <a:lstStyle/>
          <a:p>
            <a:pPr eaLnBrk="1" hangingPunct="1"/>
            <a:r>
              <a:rPr lang="zh-CN" altLang="en-US" sz="4000" dirty="0" smtClean="0"/>
              <a:t>劳资关系</a:t>
            </a:r>
            <a:r>
              <a:rPr lang="zh-CN" altLang="en-US" sz="4000" dirty="0" smtClean="0"/>
              <a:t>中的伦理问题</a:t>
            </a:r>
          </a:p>
        </p:txBody>
      </p:sp>
      <p:grpSp>
        <p:nvGrpSpPr>
          <p:cNvPr id="31747" name="Group 4"/>
          <p:cNvGrpSpPr>
            <a:grpSpLocks/>
          </p:cNvGrpSpPr>
          <p:nvPr/>
        </p:nvGrpSpPr>
        <p:grpSpPr bwMode="auto">
          <a:xfrm>
            <a:off x="912284" y="1700213"/>
            <a:ext cx="10160000" cy="4745038"/>
            <a:chOff x="480" y="816"/>
            <a:chExt cx="4800" cy="2989"/>
          </a:xfrm>
        </p:grpSpPr>
        <p:sp>
          <p:nvSpPr>
            <p:cNvPr id="553989" name="Oval 5"/>
            <p:cNvSpPr>
              <a:spLocks noChangeArrowheads="1"/>
            </p:cNvSpPr>
            <p:nvPr/>
          </p:nvSpPr>
          <p:spPr bwMode="auto">
            <a:xfrm>
              <a:off x="1702" y="1297"/>
              <a:ext cx="2313" cy="2294"/>
            </a:xfrm>
            <a:prstGeom prst="ellipse">
              <a:avLst/>
            </a:prstGeom>
            <a:gradFill rotWithShape="1">
              <a:gsLst>
                <a:gs pos="0">
                  <a:schemeClr val="accent2"/>
                </a:gs>
                <a:gs pos="100000">
                  <a:schemeClr val="accent2">
                    <a:gamma/>
                    <a:tint val="0"/>
                    <a:invGamma/>
                  </a:schemeClr>
                </a:gs>
              </a:gsLst>
              <a:lin ang="5400000" scaled="1"/>
            </a:gra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nvGrpSpPr>
            <p:cNvPr id="31749" name="Group 6"/>
            <p:cNvGrpSpPr>
              <a:grpSpLocks/>
            </p:cNvGrpSpPr>
            <p:nvPr/>
          </p:nvGrpSpPr>
          <p:grpSpPr bwMode="auto">
            <a:xfrm>
              <a:off x="2269" y="1871"/>
              <a:ext cx="1178" cy="1235"/>
              <a:chOff x="2016" y="1920"/>
              <a:chExt cx="1680" cy="1680"/>
            </a:xfrm>
          </p:grpSpPr>
          <p:sp>
            <p:nvSpPr>
              <p:cNvPr id="31794" name="Oval 7"/>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5" name="Freeform 8"/>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553993" name="Text Box 9"/>
            <p:cNvSpPr txBox="1">
              <a:spLocks noChangeArrowheads="1"/>
            </p:cNvSpPr>
            <p:nvPr/>
          </p:nvSpPr>
          <p:spPr bwMode="gray">
            <a:xfrm>
              <a:off x="2631" y="2344"/>
              <a:ext cx="3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0" lang="zh-CN" altLang="en-US" sz="2400" b="1">
                  <a:solidFill>
                    <a:srgbClr val="FFFF00"/>
                  </a:solidFill>
                  <a:effectLst>
                    <a:outerShdw blurRad="38100" dist="38100" dir="2700000" algn="tl">
                      <a:srgbClr val="C0C0C0"/>
                    </a:outerShdw>
                  </a:effectLst>
                  <a:latin typeface="Arial" charset="0"/>
                  <a:ea typeface="宋体" pitchFamily="2" charset="-122"/>
                </a:rPr>
                <a:t>劳资</a:t>
              </a:r>
            </a:p>
          </p:txBody>
        </p:sp>
        <p:grpSp>
          <p:nvGrpSpPr>
            <p:cNvPr id="31751" name="Group 10"/>
            <p:cNvGrpSpPr>
              <a:grpSpLocks/>
            </p:cNvGrpSpPr>
            <p:nvPr/>
          </p:nvGrpSpPr>
          <p:grpSpPr bwMode="auto">
            <a:xfrm>
              <a:off x="2618" y="1076"/>
              <a:ext cx="393" cy="382"/>
              <a:chOff x="2640" y="1088"/>
              <a:chExt cx="432" cy="415"/>
            </a:xfrm>
          </p:grpSpPr>
          <p:grpSp>
            <p:nvGrpSpPr>
              <p:cNvPr id="31790" name="Group 11"/>
              <p:cNvGrpSpPr>
                <a:grpSpLocks/>
              </p:cNvGrpSpPr>
              <p:nvPr/>
            </p:nvGrpSpPr>
            <p:grpSpPr bwMode="auto">
              <a:xfrm>
                <a:off x="2640" y="1088"/>
                <a:ext cx="432" cy="415"/>
                <a:chOff x="2016" y="1920"/>
                <a:chExt cx="1680" cy="1680"/>
              </a:xfrm>
            </p:grpSpPr>
            <p:sp>
              <p:nvSpPr>
                <p:cNvPr id="553996" name="Oval 12"/>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1793" name="Freeform 13"/>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553998" name="Text Box 14"/>
              <p:cNvSpPr txBox="1">
                <a:spLocks noChangeArrowheads="1"/>
              </p:cNvSpPr>
              <p:nvPr/>
            </p:nvSpPr>
            <p:spPr bwMode="gray">
              <a:xfrm>
                <a:off x="2721" y="1152"/>
                <a:ext cx="217"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ea typeface="宋体" pitchFamily="2" charset="-122"/>
                  </a:rPr>
                  <a:t>B</a:t>
                </a:r>
              </a:p>
            </p:txBody>
          </p:sp>
        </p:grpSp>
        <p:grpSp>
          <p:nvGrpSpPr>
            <p:cNvPr id="31752" name="Group 15"/>
            <p:cNvGrpSpPr>
              <a:grpSpLocks/>
            </p:cNvGrpSpPr>
            <p:nvPr/>
          </p:nvGrpSpPr>
          <p:grpSpPr bwMode="auto">
            <a:xfrm>
              <a:off x="2251" y="2995"/>
              <a:ext cx="183" cy="162"/>
              <a:chOff x="2236" y="3191"/>
              <a:chExt cx="201" cy="176"/>
            </a:xfrm>
          </p:grpSpPr>
          <p:sp>
            <p:nvSpPr>
              <p:cNvPr id="554000" name="Oval 16"/>
              <p:cNvSpPr>
                <a:spLocks noChangeArrowheads="1"/>
              </p:cNvSpPr>
              <p:nvPr/>
            </p:nvSpPr>
            <p:spPr bwMode="gray">
              <a:xfrm rot="18227093">
                <a:off x="2239" y="3283"/>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54001" name="Oval 17"/>
              <p:cNvSpPr>
                <a:spLocks noChangeArrowheads="1"/>
              </p:cNvSpPr>
              <p:nvPr/>
            </p:nvSpPr>
            <p:spPr bwMode="gray">
              <a:xfrm rot="18227093">
                <a:off x="2353" y="3188"/>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grpSp>
          <p:nvGrpSpPr>
            <p:cNvPr id="31753" name="Group 18"/>
            <p:cNvGrpSpPr>
              <a:grpSpLocks/>
            </p:cNvGrpSpPr>
            <p:nvPr/>
          </p:nvGrpSpPr>
          <p:grpSpPr bwMode="auto">
            <a:xfrm>
              <a:off x="1876" y="3147"/>
              <a:ext cx="393" cy="397"/>
              <a:chOff x="1824" y="3357"/>
              <a:chExt cx="432" cy="432"/>
            </a:xfrm>
          </p:grpSpPr>
          <p:grpSp>
            <p:nvGrpSpPr>
              <p:cNvPr id="31784" name="Group 19"/>
              <p:cNvGrpSpPr>
                <a:grpSpLocks/>
              </p:cNvGrpSpPr>
              <p:nvPr/>
            </p:nvGrpSpPr>
            <p:grpSpPr bwMode="auto">
              <a:xfrm>
                <a:off x="1824" y="3357"/>
                <a:ext cx="432" cy="432"/>
                <a:chOff x="2016" y="1920"/>
                <a:chExt cx="1680" cy="1680"/>
              </a:xfrm>
            </p:grpSpPr>
            <p:sp>
              <p:nvSpPr>
                <p:cNvPr id="554004" name="Oval 20"/>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1787" name="Freeform 21"/>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554006" name="Text Box 22"/>
              <p:cNvSpPr txBox="1">
                <a:spLocks noChangeArrowheads="1"/>
              </p:cNvSpPr>
              <p:nvPr/>
            </p:nvSpPr>
            <p:spPr bwMode="gray">
              <a:xfrm>
                <a:off x="1899" y="3438"/>
                <a:ext cx="205"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ea typeface="宋体" pitchFamily="2" charset="-122"/>
                  </a:rPr>
                  <a:t>E</a:t>
                </a:r>
              </a:p>
            </p:txBody>
          </p:sp>
        </p:grpSp>
        <p:grpSp>
          <p:nvGrpSpPr>
            <p:cNvPr id="31754" name="Group 23"/>
            <p:cNvGrpSpPr>
              <a:grpSpLocks/>
            </p:cNvGrpSpPr>
            <p:nvPr/>
          </p:nvGrpSpPr>
          <p:grpSpPr bwMode="auto">
            <a:xfrm>
              <a:off x="3798" y="1871"/>
              <a:ext cx="391" cy="401"/>
              <a:chOff x="3938" y="1968"/>
              <a:chExt cx="430" cy="437"/>
            </a:xfrm>
          </p:grpSpPr>
          <p:grpSp>
            <p:nvGrpSpPr>
              <p:cNvPr id="31780" name="Group 24"/>
              <p:cNvGrpSpPr>
                <a:grpSpLocks/>
              </p:cNvGrpSpPr>
              <p:nvPr/>
            </p:nvGrpSpPr>
            <p:grpSpPr bwMode="auto">
              <a:xfrm>
                <a:off x="3938" y="1968"/>
                <a:ext cx="430" cy="437"/>
                <a:chOff x="2016" y="1920"/>
                <a:chExt cx="1680" cy="1680"/>
              </a:xfrm>
            </p:grpSpPr>
            <p:sp>
              <p:nvSpPr>
                <p:cNvPr id="554009" name="Oval 25"/>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1783" name="Freeform 26"/>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554011" name="Text Box 27"/>
              <p:cNvSpPr txBox="1">
                <a:spLocks noChangeArrowheads="1"/>
              </p:cNvSpPr>
              <p:nvPr/>
            </p:nvSpPr>
            <p:spPr bwMode="gray">
              <a:xfrm>
                <a:off x="4007" y="2028"/>
                <a:ext cx="21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ea typeface="宋体" pitchFamily="2" charset="-122"/>
                  </a:rPr>
                  <a:t>C</a:t>
                </a:r>
              </a:p>
            </p:txBody>
          </p:sp>
        </p:grpSp>
        <p:grpSp>
          <p:nvGrpSpPr>
            <p:cNvPr id="31755" name="Group 28"/>
            <p:cNvGrpSpPr>
              <a:grpSpLocks/>
            </p:cNvGrpSpPr>
            <p:nvPr/>
          </p:nvGrpSpPr>
          <p:grpSpPr bwMode="auto">
            <a:xfrm>
              <a:off x="3447" y="3150"/>
              <a:ext cx="375" cy="360"/>
              <a:chOff x="3552" y="3339"/>
              <a:chExt cx="412" cy="392"/>
            </a:xfrm>
          </p:grpSpPr>
          <p:grpSp>
            <p:nvGrpSpPr>
              <p:cNvPr id="31776" name="Group 29"/>
              <p:cNvGrpSpPr>
                <a:grpSpLocks/>
              </p:cNvGrpSpPr>
              <p:nvPr/>
            </p:nvGrpSpPr>
            <p:grpSpPr bwMode="auto">
              <a:xfrm>
                <a:off x="3552" y="3339"/>
                <a:ext cx="412" cy="392"/>
                <a:chOff x="2016" y="1920"/>
                <a:chExt cx="1680" cy="1680"/>
              </a:xfrm>
            </p:grpSpPr>
            <p:sp>
              <p:nvSpPr>
                <p:cNvPr id="554014" name="Oval 30"/>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1779" name="Freeform 31"/>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554016" name="Text Box 32"/>
              <p:cNvSpPr txBox="1">
                <a:spLocks noChangeArrowheads="1"/>
              </p:cNvSpPr>
              <p:nvPr/>
            </p:nvSpPr>
            <p:spPr bwMode="gray">
              <a:xfrm>
                <a:off x="3628" y="3360"/>
                <a:ext cx="22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ea typeface="宋体" pitchFamily="2" charset="-122"/>
                  </a:rPr>
                  <a:t>D</a:t>
                </a:r>
              </a:p>
            </p:txBody>
          </p:sp>
        </p:grpSp>
        <p:grpSp>
          <p:nvGrpSpPr>
            <p:cNvPr id="31756" name="Group 33"/>
            <p:cNvGrpSpPr>
              <a:grpSpLocks/>
            </p:cNvGrpSpPr>
            <p:nvPr/>
          </p:nvGrpSpPr>
          <p:grpSpPr bwMode="auto">
            <a:xfrm>
              <a:off x="1571" y="1871"/>
              <a:ext cx="393" cy="397"/>
              <a:chOff x="1488" y="1968"/>
              <a:chExt cx="432" cy="432"/>
            </a:xfrm>
          </p:grpSpPr>
          <p:grpSp>
            <p:nvGrpSpPr>
              <p:cNvPr id="31772" name="Group 34"/>
              <p:cNvGrpSpPr>
                <a:grpSpLocks/>
              </p:cNvGrpSpPr>
              <p:nvPr/>
            </p:nvGrpSpPr>
            <p:grpSpPr bwMode="auto">
              <a:xfrm>
                <a:off x="1488" y="1968"/>
                <a:ext cx="432" cy="432"/>
                <a:chOff x="2016" y="1920"/>
                <a:chExt cx="1680" cy="1680"/>
              </a:xfrm>
            </p:grpSpPr>
            <p:sp>
              <p:nvSpPr>
                <p:cNvPr id="554019" name="Oval 35"/>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1775" name="Freeform 36"/>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554021" name="Text Box 37"/>
              <p:cNvSpPr txBox="1">
                <a:spLocks noChangeArrowheads="1"/>
              </p:cNvSpPr>
              <p:nvPr/>
            </p:nvSpPr>
            <p:spPr bwMode="gray">
              <a:xfrm>
                <a:off x="1567" y="2016"/>
                <a:ext cx="22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ea typeface="宋体" pitchFamily="2" charset="-122"/>
                  </a:rPr>
                  <a:t>A</a:t>
                </a:r>
              </a:p>
            </p:txBody>
          </p:sp>
        </p:grpSp>
        <p:sp>
          <p:nvSpPr>
            <p:cNvPr id="554022" name="Oval 38"/>
            <p:cNvSpPr>
              <a:spLocks noChangeArrowheads="1"/>
            </p:cNvSpPr>
            <p:nvPr/>
          </p:nvSpPr>
          <p:spPr bwMode="gray">
            <a:xfrm rot="18227093">
              <a:off x="3406" y="3060"/>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54023" name="Oval 39"/>
            <p:cNvSpPr>
              <a:spLocks noChangeArrowheads="1"/>
            </p:cNvSpPr>
            <p:nvPr/>
          </p:nvSpPr>
          <p:spPr bwMode="gray">
            <a:xfrm rot="18227093">
              <a:off x="3318" y="2972"/>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nvGrpSpPr>
            <p:cNvPr id="31759" name="Group 40"/>
            <p:cNvGrpSpPr>
              <a:grpSpLocks/>
            </p:cNvGrpSpPr>
            <p:nvPr/>
          </p:nvGrpSpPr>
          <p:grpSpPr bwMode="auto">
            <a:xfrm>
              <a:off x="2007" y="2135"/>
              <a:ext cx="210" cy="120"/>
              <a:chOff x="2016" y="2304"/>
              <a:chExt cx="231" cy="130"/>
            </a:xfrm>
          </p:grpSpPr>
          <p:sp>
            <p:nvSpPr>
              <p:cNvPr id="554025" name="Oval 41"/>
              <p:cNvSpPr>
                <a:spLocks noChangeArrowheads="1"/>
              </p:cNvSpPr>
              <p:nvPr/>
            </p:nvSpPr>
            <p:spPr bwMode="gray">
              <a:xfrm rot="18227093">
                <a:off x="2018" y="2302"/>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54026" name="Oval 42"/>
              <p:cNvSpPr>
                <a:spLocks noChangeArrowheads="1"/>
              </p:cNvSpPr>
              <p:nvPr/>
            </p:nvSpPr>
            <p:spPr bwMode="gray">
              <a:xfrm rot="18227093">
                <a:off x="2162"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grpSp>
          <p:nvGrpSpPr>
            <p:cNvPr id="31760" name="Group 43"/>
            <p:cNvGrpSpPr>
              <a:grpSpLocks/>
            </p:cNvGrpSpPr>
            <p:nvPr/>
          </p:nvGrpSpPr>
          <p:grpSpPr bwMode="auto">
            <a:xfrm>
              <a:off x="2793" y="1543"/>
              <a:ext cx="79" cy="239"/>
              <a:chOff x="2832" y="1612"/>
              <a:chExt cx="87" cy="260"/>
            </a:xfrm>
          </p:grpSpPr>
          <p:sp>
            <p:nvSpPr>
              <p:cNvPr id="554028" name="Oval 44"/>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54029" name="Oval 45"/>
              <p:cNvSpPr>
                <a:spLocks noChangeArrowheads="1"/>
              </p:cNvSpPr>
              <p:nvPr/>
            </p:nvSpPr>
            <p:spPr bwMode="gray">
              <a:xfrm rot="18227093">
                <a:off x="2835" y="1788"/>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554030" name="Oval 46"/>
            <p:cNvSpPr>
              <a:spLocks noChangeArrowheads="1"/>
            </p:cNvSpPr>
            <p:nvPr/>
          </p:nvSpPr>
          <p:spPr bwMode="gray">
            <a:xfrm rot="18227093">
              <a:off x="3635" y="2150"/>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54031" name="Oval 47"/>
            <p:cNvSpPr>
              <a:spLocks noChangeArrowheads="1"/>
            </p:cNvSpPr>
            <p:nvPr/>
          </p:nvSpPr>
          <p:spPr bwMode="gray">
            <a:xfrm rot="18227093">
              <a:off x="3493" y="2222"/>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31763" name="Text Box 48"/>
            <p:cNvSpPr txBox="1">
              <a:spLocks noChangeArrowheads="1"/>
            </p:cNvSpPr>
            <p:nvPr/>
          </p:nvSpPr>
          <p:spPr bwMode="auto">
            <a:xfrm>
              <a:off x="480" y="1959"/>
              <a:ext cx="10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chemeClr val="tx2"/>
                  </a:solidFill>
                  <a:latin typeface="Arial" charset="0"/>
                </a:rPr>
                <a:t>劳资关系</a:t>
              </a:r>
            </a:p>
          </p:txBody>
        </p:sp>
        <p:sp>
          <p:nvSpPr>
            <p:cNvPr id="31764" name="Text Box 49"/>
            <p:cNvSpPr txBox="1">
              <a:spLocks noChangeArrowheads="1"/>
            </p:cNvSpPr>
            <p:nvPr/>
          </p:nvSpPr>
          <p:spPr bwMode="auto">
            <a:xfrm>
              <a:off x="1632" y="816"/>
              <a:ext cx="2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chemeClr val="tx2"/>
                  </a:solidFill>
                  <a:latin typeface="Arial" charset="0"/>
                </a:rPr>
                <a:t>利益冲突</a:t>
              </a:r>
            </a:p>
          </p:txBody>
        </p:sp>
        <p:sp>
          <p:nvSpPr>
            <p:cNvPr id="31765" name="Text Box 50"/>
            <p:cNvSpPr txBox="1">
              <a:spLocks noChangeArrowheads="1"/>
            </p:cNvSpPr>
            <p:nvPr/>
          </p:nvSpPr>
          <p:spPr bwMode="auto">
            <a:xfrm>
              <a:off x="4189" y="1967"/>
              <a:ext cx="10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chemeClr val="tx2"/>
                  </a:solidFill>
                  <a:latin typeface="Arial" charset="0"/>
                </a:rPr>
                <a:t>人员流动</a:t>
              </a:r>
            </a:p>
          </p:txBody>
        </p:sp>
        <p:sp>
          <p:nvSpPr>
            <p:cNvPr id="31766" name="Text Box 51"/>
            <p:cNvSpPr txBox="1">
              <a:spLocks noChangeArrowheads="1"/>
            </p:cNvSpPr>
            <p:nvPr/>
          </p:nvSpPr>
          <p:spPr bwMode="auto">
            <a:xfrm>
              <a:off x="698" y="3282"/>
              <a:ext cx="109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chemeClr val="tx2"/>
                  </a:solidFill>
                  <a:latin typeface="Arial" charset="0"/>
                </a:rPr>
                <a:t>电子监控和个人隐私</a:t>
              </a:r>
            </a:p>
          </p:txBody>
        </p:sp>
        <p:sp>
          <p:nvSpPr>
            <p:cNvPr id="31767" name="Text Box 52"/>
            <p:cNvSpPr txBox="1">
              <a:spLocks noChangeArrowheads="1"/>
            </p:cNvSpPr>
            <p:nvPr/>
          </p:nvSpPr>
          <p:spPr bwMode="auto">
            <a:xfrm>
              <a:off x="3840" y="3282"/>
              <a:ext cx="109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chemeClr val="tx2"/>
                  </a:solidFill>
                  <a:latin typeface="Arial" charset="0"/>
                </a:rPr>
                <a:t>商业秘密与竞业禁止</a:t>
              </a:r>
            </a:p>
          </p:txBody>
        </p:sp>
      </p:grpSp>
    </p:spTree>
    <p:extLst>
      <p:ext uri="{BB962C8B-B14F-4D97-AF65-F5344CB8AC3E}">
        <p14:creationId xmlns:p14="http://schemas.microsoft.com/office/powerpoint/2010/main" val="21183925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88017" y="549275"/>
            <a:ext cx="9480549" cy="863600"/>
          </a:xfrm>
        </p:spPr>
        <p:txBody>
          <a:bodyPr/>
          <a:lstStyle/>
          <a:p>
            <a:pPr algn="ctr" eaLnBrk="1" hangingPunct="1"/>
            <a:r>
              <a:rPr lang="zh-CN" altLang="en-US" sz="4000" smtClean="0"/>
              <a:t>劳动关系</a:t>
            </a:r>
            <a:r>
              <a:rPr lang="zh-CN" altLang="en-US" sz="5400" smtClean="0"/>
              <a:t> </a:t>
            </a:r>
          </a:p>
        </p:txBody>
      </p:sp>
      <p:sp>
        <p:nvSpPr>
          <p:cNvPr id="32771" name="Rectangle 3"/>
          <p:cNvSpPr>
            <a:spLocks noGrp="1" noChangeArrowheads="1"/>
          </p:cNvSpPr>
          <p:nvPr>
            <p:ph type="body" idx="1"/>
          </p:nvPr>
        </p:nvSpPr>
        <p:spPr>
          <a:xfrm>
            <a:off x="431800" y="2060575"/>
            <a:ext cx="10949517" cy="4035425"/>
          </a:xfrm>
        </p:spPr>
        <p:txBody>
          <a:bodyPr/>
          <a:lstStyle/>
          <a:p>
            <a:pPr eaLnBrk="1" hangingPunct="1">
              <a:lnSpc>
                <a:spcPct val="90000"/>
              </a:lnSpc>
            </a:pPr>
            <a:r>
              <a:rPr lang="zh-CN" altLang="en-US" sz="3600" smtClean="0"/>
              <a:t>不签劳动合同或者尽量签订短期合同可以给企业带来直接的利益，可以降低用工成本，便于管理。</a:t>
            </a:r>
          </a:p>
          <a:p>
            <a:pPr eaLnBrk="1" hangingPunct="1">
              <a:lnSpc>
                <a:spcPct val="90000"/>
              </a:lnSpc>
            </a:pPr>
            <a:r>
              <a:rPr lang="zh-CN" altLang="en-US" sz="3600" smtClean="0"/>
              <a:t>员工利益受损，缺乏安全感。</a:t>
            </a:r>
          </a:p>
          <a:p>
            <a:pPr eaLnBrk="1" hangingPunct="1">
              <a:lnSpc>
                <a:spcPct val="90000"/>
              </a:lnSpc>
            </a:pPr>
            <a:r>
              <a:rPr lang="zh-CN" altLang="en-US" sz="3600" smtClean="0"/>
              <a:t>合理的劳动关系应该是在这两个极端之间找到合适的位置。要尊重企业与员工各自的权利，兼顾各自的利益。 </a:t>
            </a:r>
          </a:p>
        </p:txBody>
      </p:sp>
    </p:spTree>
    <p:extLst>
      <p:ext uri="{BB962C8B-B14F-4D97-AF65-F5344CB8AC3E}">
        <p14:creationId xmlns:p14="http://schemas.microsoft.com/office/powerpoint/2010/main" val="14545793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7534" y="476250"/>
            <a:ext cx="9480551" cy="863600"/>
          </a:xfrm>
        </p:spPr>
        <p:txBody>
          <a:bodyPr/>
          <a:lstStyle/>
          <a:p>
            <a:pPr eaLnBrk="1" hangingPunct="1"/>
            <a:r>
              <a:rPr lang="zh-CN" altLang="en-US" sz="4000" dirty="0" smtClean="0"/>
              <a:t>利益</a:t>
            </a:r>
            <a:r>
              <a:rPr lang="zh-CN" altLang="en-US" sz="4000" dirty="0" smtClean="0"/>
              <a:t>冲突</a:t>
            </a:r>
            <a:r>
              <a:rPr lang="zh-CN" altLang="en-US" sz="5400" dirty="0" smtClean="0"/>
              <a:t> </a:t>
            </a:r>
          </a:p>
        </p:txBody>
      </p:sp>
      <p:sp>
        <p:nvSpPr>
          <p:cNvPr id="33795" name="Rectangle 3"/>
          <p:cNvSpPr>
            <a:spLocks noGrp="1" noChangeArrowheads="1"/>
          </p:cNvSpPr>
          <p:nvPr>
            <p:ph type="body" idx="1"/>
          </p:nvPr>
        </p:nvSpPr>
        <p:spPr>
          <a:xfrm>
            <a:off x="431800" y="2492376"/>
            <a:ext cx="10949517" cy="3603625"/>
          </a:xfrm>
        </p:spPr>
        <p:txBody>
          <a:bodyPr/>
          <a:lstStyle/>
          <a:p>
            <a:pPr eaLnBrk="1" hangingPunct="1">
              <a:buFont typeface="Wingdings" pitchFamily="2" charset="2"/>
              <a:buNone/>
            </a:pPr>
            <a:r>
              <a:rPr lang="en-US" altLang="zh-CN" sz="3200" smtClean="0"/>
              <a:t>   </a:t>
            </a:r>
            <a:r>
              <a:rPr lang="zh-CN" altLang="en-US" sz="3200" smtClean="0"/>
              <a:t>利益冲突是指个人由于受到非其所应有的其他利益的驱使，而使其客观性被削弱。</a:t>
            </a:r>
          </a:p>
        </p:txBody>
      </p:sp>
    </p:spTree>
    <p:extLst>
      <p:ext uri="{BB962C8B-B14F-4D97-AF65-F5344CB8AC3E}">
        <p14:creationId xmlns:p14="http://schemas.microsoft.com/office/powerpoint/2010/main" val="1366289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88017" y="549275"/>
            <a:ext cx="9480549" cy="863600"/>
          </a:xfrm>
        </p:spPr>
        <p:txBody>
          <a:bodyPr/>
          <a:lstStyle/>
          <a:p>
            <a:pPr algn="ctr" eaLnBrk="1" hangingPunct="1"/>
            <a:r>
              <a:rPr lang="zh-CN" altLang="en-US" sz="4000" smtClean="0"/>
              <a:t>外部利益冲突</a:t>
            </a:r>
          </a:p>
        </p:txBody>
      </p:sp>
      <p:sp>
        <p:nvSpPr>
          <p:cNvPr id="34819" name="Rectangle 3"/>
          <p:cNvSpPr>
            <a:spLocks noGrp="1" noChangeArrowheads="1"/>
          </p:cNvSpPr>
          <p:nvPr>
            <p:ph type="body" idx="1"/>
          </p:nvPr>
        </p:nvSpPr>
        <p:spPr>
          <a:xfrm>
            <a:off x="431800" y="2133600"/>
            <a:ext cx="11328400" cy="3962400"/>
          </a:xfrm>
        </p:spPr>
        <p:txBody>
          <a:bodyPr/>
          <a:lstStyle/>
          <a:p>
            <a:pPr eaLnBrk="1" hangingPunct="1">
              <a:buFont typeface="Wingdings" pitchFamily="2" charset="2"/>
              <a:buNone/>
            </a:pPr>
            <a:r>
              <a:rPr lang="en-US" altLang="zh-CN" sz="3200" smtClean="0"/>
              <a:t>   </a:t>
            </a:r>
            <a:r>
              <a:rPr lang="zh-CN" altLang="en-US" sz="3200" smtClean="0"/>
              <a:t>外部利益冲突，是指企业雇员与和本公司有业务竞争关系或有其他各种业务往来的任何组织（包括个人）中的雇员存在亲属关系或其他特殊利害关系，这些关系可能在该员工履行本公司职责时影响其对问题的判断或决定，并进而导致实际的或潜在的利益冲突的发生。</a:t>
            </a:r>
          </a:p>
        </p:txBody>
      </p:sp>
    </p:spTree>
    <p:extLst>
      <p:ext uri="{BB962C8B-B14F-4D97-AF65-F5344CB8AC3E}">
        <p14:creationId xmlns:p14="http://schemas.microsoft.com/office/powerpoint/2010/main" val="2867077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88017" y="549275"/>
            <a:ext cx="9480549" cy="863600"/>
          </a:xfrm>
        </p:spPr>
        <p:txBody>
          <a:bodyPr/>
          <a:lstStyle/>
          <a:p>
            <a:pPr algn="ctr" eaLnBrk="1" hangingPunct="1"/>
            <a:r>
              <a:rPr lang="zh-CN" altLang="en-US" sz="4000" smtClean="0"/>
              <a:t>内部利益冲突</a:t>
            </a:r>
            <a:r>
              <a:rPr lang="zh-CN" altLang="en-US" sz="5400" smtClean="0"/>
              <a:t> </a:t>
            </a:r>
          </a:p>
        </p:txBody>
      </p:sp>
      <p:sp>
        <p:nvSpPr>
          <p:cNvPr id="35843" name="Rectangle 3"/>
          <p:cNvSpPr>
            <a:spLocks noGrp="1" noChangeArrowheads="1"/>
          </p:cNvSpPr>
          <p:nvPr>
            <p:ph type="body" idx="1"/>
          </p:nvPr>
        </p:nvSpPr>
        <p:spPr>
          <a:xfrm>
            <a:off x="431800" y="2060576"/>
            <a:ext cx="11328400" cy="3603625"/>
          </a:xfrm>
        </p:spPr>
        <p:txBody>
          <a:bodyPr/>
          <a:lstStyle/>
          <a:p>
            <a:pPr eaLnBrk="1" hangingPunct="1">
              <a:buFont typeface="Wingdings" pitchFamily="2" charset="2"/>
              <a:buNone/>
            </a:pPr>
            <a:r>
              <a:rPr lang="en-US" altLang="zh-CN" sz="3200" smtClean="0"/>
              <a:t>   </a:t>
            </a:r>
            <a:r>
              <a:rPr lang="zh-CN" altLang="en-US" sz="3200" smtClean="0"/>
              <a:t>内部利益冲突，是指两名或两名以上雇员在公司内部处于相互检查或制约的岗位，包括相互汇报的岗位上存在亲属或其他特殊利害关系，而这些关系可能在雇员履行职责时影响其对事件判断的公正性、客观性，进而导致实际的或潜在的利益冲突发生。</a:t>
            </a:r>
          </a:p>
        </p:txBody>
      </p:sp>
    </p:spTree>
    <p:extLst>
      <p:ext uri="{BB962C8B-B14F-4D97-AF65-F5344CB8AC3E}">
        <p14:creationId xmlns:p14="http://schemas.microsoft.com/office/powerpoint/2010/main" val="36493684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7534" y="620713"/>
            <a:ext cx="9385300" cy="754062"/>
          </a:xfrm>
        </p:spPr>
        <p:txBody>
          <a:bodyPr/>
          <a:lstStyle/>
          <a:p>
            <a:pPr eaLnBrk="1" hangingPunct="1"/>
            <a:r>
              <a:rPr lang="zh-CN" altLang="en-US" sz="4400" dirty="0" smtClean="0"/>
              <a:t>人员</a:t>
            </a:r>
            <a:r>
              <a:rPr lang="zh-CN" altLang="en-US" sz="4400" dirty="0" smtClean="0"/>
              <a:t>流动</a:t>
            </a:r>
          </a:p>
        </p:txBody>
      </p:sp>
      <p:grpSp>
        <p:nvGrpSpPr>
          <p:cNvPr id="36867" name="Group 4"/>
          <p:cNvGrpSpPr>
            <a:grpSpLocks/>
          </p:cNvGrpSpPr>
          <p:nvPr/>
        </p:nvGrpSpPr>
        <p:grpSpPr bwMode="auto">
          <a:xfrm>
            <a:off x="2159001" y="2276475"/>
            <a:ext cx="8064500" cy="2160588"/>
            <a:chOff x="819" y="1618"/>
            <a:chExt cx="3696" cy="960"/>
          </a:xfrm>
        </p:grpSpPr>
        <p:sp>
          <p:nvSpPr>
            <p:cNvPr id="555013" name="AutoShape 5"/>
            <p:cNvSpPr>
              <a:spLocks noChangeArrowheads="1"/>
            </p:cNvSpPr>
            <p:nvPr/>
          </p:nvSpPr>
          <p:spPr bwMode="gray">
            <a:xfrm>
              <a:off x="1096" y="1744"/>
              <a:ext cx="2645" cy="226"/>
            </a:xfrm>
            <a:prstGeom prst="roundRect">
              <a:avLst>
                <a:gd name="adj" fmla="val 16667"/>
              </a:avLst>
            </a:prstGeom>
            <a:gradFill rotWithShape="1">
              <a:gsLst>
                <a:gs pos="0">
                  <a:schemeClr val="hlink">
                    <a:gamma/>
                    <a:shade val="28627"/>
                    <a:invGamma/>
                  </a:schemeClr>
                </a:gs>
                <a:gs pos="100000">
                  <a:schemeClr val="hlink"/>
                </a:gs>
              </a:gsLst>
              <a:lin ang="0" scaled="1"/>
            </a:gradFill>
            <a:ln w="1905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55014" name="AutoShape 6"/>
            <p:cNvSpPr>
              <a:spLocks noChangeArrowheads="1"/>
            </p:cNvSpPr>
            <p:nvPr/>
          </p:nvSpPr>
          <p:spPr bwMode="gray">
            <a:xfrm>
              <a:off x="1105" y="2284"/>
              <a:ext cx="2637" cy="227"/>
            </a:xfrm>
            <a:prstGeom prst="roundRect">
              <a:avLst>
                <a:gd name="adj" fmla="val 16667"/>
              </a:avLst>
            </a:prstGeom>
            <a:gradFill rotWithShape="1">
              <a:gsLst>
                <a:gs pos="0">
                  <a:schemeClr val="accent1">
                    <a:gamma/>
                    <a:shade val="46275"/>
                    <a:invGamma/>
                  </a:schemeClr>
                </a:gs>
                <a:gs pos="100000">
                  <a:schemeClr val="accent1"/>
                </a:gs>
              </a:gsLst>
              <a:lin ang="0" scaled="1"/>
            </a:gradFill>
            <a:ln w="1905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55015" name="AutoShape 7"/>
            <p:cNvSpPr>
              <a:spLocks noChangeArrowheads="1"/>
            </p:cNvSpPr>
            <p:nvPr/>
          </p:nvSpPr>
          <p:spPr bwMode="gray">
            <a:xfrm>
              <a:off x="1292" y="1706"/>
              <a:ext cx="2222" cy="294"/>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l" latinLnBrk="1">
                <a:defRPr/>
              </a:pPr>
              <a:r>
                <a:rPr lang="zh-CN" altLang="en-US" b="1">
                  <a:solidFill>
                    <a:srgbClr val="FFFFFF"/>
                  </a:solidFill>
                  <a:latin typeface="Arial" charset="0"/>
                  <a:ea typeface="楷体_GB2312" pitchFamily="49" charset="-122"/>
                </a:rPr>
                <a:t>员工主动离职</a:t>
              </a:r>
            </a:p>
          </p:txBody>
        </p:sp>
        <p:sp>
          <p:nvSpPr>
            <p:cNvPr id="555016" name="AutoShape 8"/>
            <p:cNvSpPr>
              <a:spLocks noChangeArrowheads="1"/>
            </p:cNvSpPr>
            <p:nvPr/>
          </p:nvSpPr>
          <p:spPr bwMode="gray">
            <a:xfrm>
              <a:off x="1305" y="2242"/>
              <a:ext cx="3210" cy="293"/>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l" latinLnBrk="1">
                <a:defRPr/>
              </a:pPr>
              <a:r>
                <a:rPr lang="zh-CN" altLang="en-US" b="1">
                  <a:solidFill>
                    <a:srgbClr val="FFFFFF"/>
                  </a:solidFill>
                  <a:latin typeface="Arial" charset="0"/>
                  <a:ea typeface="楷体_GB2312" pitchFamily="49" charset="-122"/>
                </a:rPr>
                <a:t>企业解雇员工</a:t>
              </a:r>
            </a:p>
          </p:txBody>
        </p:sp>
        <p:sp>
          <p:nvSpPr>
            <p:cNvPr id="555017" name="AutoShape 9"/>
            <p:cNvSpPr>
              <a:spLocks noChangeArrowheads="1"/>
            </p:cNvSpPr>
            <p:nvPr/>
          </p:nvSpPr>
          <p:spPr bwMode="gray">
            <a:xfrm>
              <a:off x="819" y="1618"/>
              <a:ext cx="432" cy="432"/>
            </a:xfrm>
            <a:prstGeom prst="diamond">
              <a:avLst/>
            </a:prstGeom>
            <a:gradFill rotWithShape="1">
              <a:gsLst>
                <a:gs pos="0">
                  <a:schemeClr val="hlink">
                    <a:gamma/>
                    <a:shade val="46275"/>
                    <a:invGamma/>
                  </a:schemeClr>
                </a:gs>
                <a:gs pos="100000">
                  <a:schemeClr val="hlink"/>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1</a:t>
              </a:r>
            </a:p>
          </p:txBody>
        </p:sp>
        <p:sp>
          <p:nvSpPr>
            <p:cNvPr id="555018" name="AutoShape 10"/>
            <p:cNvSpPr>
              <a:spLocks noChangeArrowheads="1"/>
            </p:cNvSpPr>
            <p:nvPr/>
          </p:nvSpPr>
          <p:spPr bwMode="gray">
            <a:xfrm>
              <a:off x="819" y="2146"/>
              <a:ext cx="432" cy="432"/>
            </a:xfrm>
            <a:prstGeom prst="diamond">
              <a:avLst/>
            </a:prstGeom>
            <a:gradFill rotWithShape="1">
              <a:gsLst>
                <a:gs pos="0">
                  <a:schemeClr val="accent1">
                    <a:gamma/>
                    <a:shade val="46275"/>
                    <a:invGamma/>
                  </a:schemeClr>
                </a:gs>
                <a:gs pos="100000">
                  <a:schemeClr val="accent1"/>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2</a:t>
              </a:r>
            </a:p>
          </p:txBody>
        </p:sp>
      </p:grpSp>
    </p:spTree>
    <p:extLst>
      <p:ext uri="{BB962C8B-B14F-4D97-AF65-F5344CB8AC3E}">
        <p14:creationId xmlns:p14="http://schemas.microsoft.com/office/powerpoint/2010/main" val="2920836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2285" y="620713"/>
            <a:ext cx="9385300" cy="754062"/>
          </a:xfrm>
        </p:spPr>
        <p:txBody>
          <a:bodyPr/>
          <a:lstStyle/>
          <a:p>
            <a:pPr eaLnBrk="1" hangingPunct="1"/>
            <a:r>
              <a:rPr lang="zh-CN" altLang="en-US" sz="4400" smtClean="0"/>
              <a:t>正当合理的解雇</a:t>
            </a:r>
          </a:p>
        </p:txBody>
      </p:sp>
      <p:grpSp>
        <p:nvGrpSpPr>
          <p:cNvPr id="37891" name="Group 17"/>
          <p:cNvGrpSpPr>
            <a:grpSpLocks/>
          </p:cNvGrpSpPr>
          <p:nvPr/>
        </p:nvGrpSpPr>
        <p:grpSpPr bwMode="auto">
          <a:xfrm>
            <a:off x="609601" y="1844675"/>
            <a:ext cx="10646833" cy="3870325"/>
            <a:chOff x="288" y="1162"/>
            <a:chExt cx="5030" cy="2438"/>
          </a:xfrm>
        </p:grpSpPr>
        <p:sp>
          <p:nvSpPr>
            <p:cNvPr id="37892" name="Oval 4"/>
            <p:cNvSpPr>
              <a:spLocks noChangeArrowheads="1"/>
            </p:cNvSpPr>
            <p:nvPr/>
          </p:nvSpPr>
          <p:spPr bwMode="auto">
            <a:xfrm>
              <a:off x="2016" y="1680"/>
              <a:ext cx="1488" cy="1488"/>
            </a:xfrm>
            <a:prstGeom prst="ellipse">
              <a:avLst/>
            </a:prstGeom>
            <a:noFill/>
            <a:ln w="63500">
              <a:solidFill>
                <a:schemeClr val="bg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3" name="Text Box 5"/>
            <p:cNvSpPr txBox="1">
              <a:spLocks noChangeArrowheads="1"/>
            </p:cNvSpPr>
            <p:nvPr/>
          </p:nvSpPr>
          <p:spPr bwMode="auto">
            <a:xfrm>
              <a:off x="2789" y="1162"/>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algn="l" eaLnBrk="1" latinLnBrk="1" hangingPunct="1"/>
              <a:r>
                <a:rPr lang="zh-CN" altLang="en-US" sz="2400" b="1">
                  <a:latin typeface="Verdana" pitchFamily="34" charset="0"/>
                  <a:ea typeface="楷体_GB2312" pitchFamily="49" charset="-122"/>
                </a:rPr>
                <a:t>正当理由</a:t>
              </a:r>
              <a:endParaRPr lang="zh-CN" altLang="en-US" sz="2400">
                <a:latin typeface="Verdana" pitchFamily="34" charset="0"/>
                <a:ea typeface="楷体_GB2312" pitchFamily="49" charset="-122"/>
              </a:endParaRPr>
            </a:p>
          </p:txBody>
        </p:sp>
        <p:sp>
          <p:nvSpPr>
            <p:cNvPr id="37894" name="Text Box 6"/>
            <p:cNvSpPr txBox="1">
              <a:spLocks noChangeArrowheads="1"/>
            </p:cNvSpPr>
            <p:nvPr/>
          </p:nvSpPr>
          <p:spPr bwMode="auto">
            <a:xfrm>
              <a:off x="288" y="3024"/>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algn="r" eaLnBrk="1" latinLnBrk="1" hangingPunct="1"/>
              <a:r>
                <a:rPr lang="zh-CN" altLang="en-US" sz="2400" b="1">
                  <a:latin typeface="Verdana" pitchFamily="34" charset="0"/>
                  <a:ea typeface="楷体_GB2312" pitchFamily="49" charset="-122"/>
                </a:rPr>
                <a:t>正当程序</a:t>
              </a:r>
              <a:endParaRPr lang="zh-CN" altLang="en-US" sz="2400">
                <a:latin typeface="Verdana" pitchFamily="34" charset="0"/>
                <a:ea typeface="楷体_GB2312" pitchFamily="49" charset="-122"/>
              </a:endParaRPr>
            </a:p>
          </p:txBody>
        </p:sp>
        <p:sp>
          <p:nvSpPr>
            <p:cNvPr id="37895" name="Text Box 7"/>
            <p:cNvSpPr txBox="1">
              <a:spLocks noChangeArrowheads="1"/>
            </p:cNvSpPr>
            <p:nvPr/>
          </p:nvSpPr>
          <p:spPr bwMode="auto">
            <a:xfrm>
              <a:off x="3878" y="2840"/>
              <a:ext cx="144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algn="l" eaLnBrk="1" latinLnBrk="1" hangingPunct="1"/>
              <a:r>
                <a:rPr lang="zh-CN" altLang="en-US" sz="2400" b="1">
                  <a:latin typeface="Verdana" pitchFamily="34" charset="0"/>
                  <a:ea typeface="楷体_GB2312" pitchFamily="49" charset="-122"/>
                </a:rPr>
                <a:t>正当补偿</a:t>
              </a:r>
            </a:p>
            <a:p>
              <a:pPr algn="r" eaLnBrk="1" latinLnBrk="1" hangingPunct="1"/>
              <a:r>
                <a:rPr lang="en-US" altLang="ko-KR" sz="1400">
                  <a:latin typeface="Verdana" pitchFamily="34" charset="0"/>
                  <a:ea typeface="Gulim" pitchFamily="34" charset="-127"/>
                </a:rPr>
                <a:t> </a:t>
              </a:r>
            </a:p>
          </p:txBody>
        </p:sp>
        <p:grpSp>
          <p:nvGrpSpPr>
            <p:cNvPr id="37896" name="Group 8"/>
            <p:cNvGrpSpPr>
              <a:grpSpLocks/>
            </p:cNvGrpSpPr>
            <p:nvPr/>
          </p:nvGrpSpPr>
          <p:grpSpPr bwMode="auto">
            <a:xfrm>
              <a:off x="1829" y="1238"/>
              <a:ext cx="1057" cy="1057"/>
              <a:chOff x="1829" y="1238"/>
              <a:chExt cx="1057" cy="1057"/>
            </a:xfrm>
          </p:grpSpPr>
          <p:sp>
            <p:nvSpPr>
              <p:cNvPr id="37903" name="Oval 9"/>
              <p:cNvSpPr>
                <a:spLocks noChangeArrowheads="1"/>
              </p:cNvSpPr>
              <p:nvPr/>
            </p:nvSpPr>
            <p:spPr bwMode="gray">
              <a:xfrm>
                <a:off x="1829" y="1238"/>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4" name="Oval 10"/>
              <p:cNvSpPr>
                <a:spLocks noChangeArrowheads="1"/>
              </p:cNvSpPr>
              <p:nvPr/>
            </p:nvSpPr>
            <p:spPr bwMode="gray">
              <a:xfrm>
                <a:off x="1878" y="1282"/>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lang="en-US" altLang="zh-CN" sz="1800" b="1">
                    <a:solidFill>
                      <a:schemeClr val="bg1"/>
                    </a:solidFill>
                    <a:latin typeface="Verdana" pitchFamily="34" charset="0"/>
                    <a:ea typeface="Gulim" pitchFamily="34" charset="-127"/>
                  </a:rPr>
                  <a:t>1</a:t>
                </a:r>
                <a:endParaRPr kumimoji="0" lang="ko-KR" altLang="en-US" sz="2400" b="1">
                  <a:solidFill>
                    <a:schemeClr val="bg1"/>
                  </a:solidFill>
                  <a:latin typeface="Verdana" pitchFamily="34" charset="0"/>
                  <a:ea typeface="Gulim" pitchFamily="34" charset="-127"/>
                </a:endParaRPr>
              </a:p>
            </p:txBody>
          </p:sp>
        </p:grpSp>
        <p:grpSp>
          <p:nvGrpSpPr>
            <p:cNvPr id="37897" name="Group 11"/>
            <p:cNvGrpSpPr>
              <a:grpSpLocks/>
            </p:cNvGrpSpPr>
            <p:nvPr/>
          </p:nvGrpSpPr>
          <p:grpSpPr bwMode="auto">
            <a:xfrm>
              <a:off x="1878" y="2543"/>
              <a:ext cx="1057" cy="1057"/>
              <a:chOff x="1829" y="1238"/>
              <a:chExt cx="1057" cy="1057"/>
            </a:xfrm>
          </p:grpSpPr>
          <p:sp>
            <p:nvSpPr>
              <p:cNvPr id="37901" name="Oval 12"/>
              <p:cNvSpPr>
                <a:spLocks noChangeArrowheads="1"/>
              </p:cNvSpPr>
              <p:nvPr/>
            </p:nvSpPr>
            <p:spPr bwMode="gray">
              <a:xfrm>
                <a:off x="1829" y="1238"/>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Oval 13"/>
              <p:cNvSpPr>
                <a:spLocks noChangeArrowheads="1"/>
              </p:cNvSpPr>
              <p:nvPr/>
            </p:nvSpPr>
            <p:spPr bwMode="gray">
              <a:xfrm>
                <a:off x="1878" y="1282"/>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lang="en-US" altLang="zh-CN" sz="1800" b="1">
                    <a:solidFill>
                      <a:schemeClr val="bg1"/>
                    </a:solidFill>
                    <a:latin typeface="Verdana" pitchFamily="34" charset="0"/>
                    <a:ea typeface="Gulim" pitchFamily="34" charset="-127"/>
                  </a:rPr>
                  <a:t>2</a:t>
                </a:r>
                <a:endParaRPr kumimoji="0" lang="ko-KR" altLang="en-US" sz="2400" b="1">
                  <a:solidFill>
                    <a:schemeClr val="bg1"/>
                  </a:solidFill>
                  <a:latin typeface="Verdana" pitchFamily="34" charset="0"/>
                  <a:ea typeface="Gulim" pitchFamily="34" charset="-127"/>
                </a:endParaRPr>
              </a:p>
            </p:txBody>
          </p:sp>
        </p:grpSp>
        <p:grpSp>
          <p:nvGrpSpPr>
            <p:cNvPr id="37898" name="Group 14"/>
            <p:cNvGrpSpPr>
              <a:grpSpLocks/>
            </p:cNvGrpSpPr>
            <p:nvPr/>
          </p:nvGrpSpPr>
          <p:grpSpPr bwMode="auto">
            <a:xfrm>
              <a:off x="3120" y="1862"/>
              <a:ext cx="1057" cy="1057"/>
              <a:chOff x="1829" y="1238"/>
              <a:chExt cx="1057" cy="1057"/>
            </a:xfrm>
          </p:grpSpPr>
          <p:sp>
            <p:nvSpPr>
              <p:cNvPr id="37899" name="Oval 15"/>
              <p:cNvSpPr>
                <a:spLocks noChangeArrowheads="1"/>
              </p:cNvSpPr>
              <p:nvPr/>
            </p:nvSpPr>
            <p:spPr bwMode="gray">
              <a:xfrm>
                <a:off x="1829" y="1238"/>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Oval 16"/>
              <p:cNvSpPr>
                <a:spLocks noChangeArrowheads="1"/>
              </p:cNvSpPr>
              <p:nvPr/>
            </p:nvSpPr>
            <p:spPr bwMode="gray">
              <a:xfrm>
                <a:off x="1878" y="1282"/>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lang="en-US" altLang="zh-CN" sz="1800" b="1">
                    <a:solidFill>
                      <a:schemeClr val="bg1"/>
                    </a:solidFill>
                    <a:latin typeface="Verdana" pitchFamily="34" charset="0"/>
                    <a:ea typeface="Gulim" pitchFamily="34" charset="-127"/>
                  </a:rPr>
                  <a:t>3</a:t>
                </a:r>
                <a:endParaRPr kumimoji="0" lang="ko-KR" altLang="en-US" sz="2400" b="1">
                  <a:solidFill>
                    <a:schemeClr val="bg1"/>
                  </a:solidFill>
                  <a:latin typeface="Verdana" pitchFamily="34" charset="0"/>
                  <a:ea typeface="Gulim" pitchFamily="34" charset="-127"/>
                </a:endParaRPr>
              </a:p>
            </p:txBody>
          </p:sp>
        </p:grpSp>
      </p:grpSp>
    </p:spTree>
    <p:extLst>
      <p:ext uri="{BB962C8B-B14F-4D97-AF65-F5344CB8AC3E}">
        <p14:creationId xmlns:p14="http://schemas.microsoft.com/office/powerpoint/2010/main" val="215235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27051" y="549275"/>
            <a:ext cx="10972800" cy="935038"/>
          </a:xfrm>
        </p:spPr>
        <p:txBody>
          <a:bodyPr/>
          <a:lstStyle/>
          <a:p>
            <a:pPr eaLnBrk="1" hangingPunct="1"/>
            <a:r>
              <a:rPr lang="zh-CN" altLang="en-US" sz="4000" dirty="0" smtClean="0"/>
              <a:t>商业</a:t>
            </a:r>
            <a:r>
              <a:rPr lang="zh-CN" altLang="en-US" sz="4000" dirty="0" smtClean="0"/>
              <a:t>秘密与竞业禁止</a:t>
            </a:r>
            <a:r>
              <a:rPr lang="zh-CN" altLang="en-US" dirty="0" smtClean="0"/>
              <a:t> </a:t>
            </a:r>
          </a:p>
        </p:txBody>
      </p:sp>
      <p:sp>
        <p:nvSpPr>
          <p:cNvPr id="38915" name="Freeform 4"/>
          <p:cNvSpPr>
            <a:spLocks noEditPoints="1"/>
          </p:cNvSpPr>
          <p:nvPr/>
        </p:nvSpPr>
        <p:spPr bwMode="gray">
          <a:xfrm>
            <a:off x="1583267" y="2349500"/>
            <a:ext cx="7924800" cy="4038600"/>
          </a:xfrm>
          <a:custGeom>
            <a:avLst/>
            <a:gdLst>
              <a:gd name="T0" fmla="*/ 2301564 w 2820"/>
              <a:gd name="T1" fmla="*/ 69344 h 2912"/>
              <a:gd name="T2" fmla="*/ 1732496 w 2820"/>
              <a:gd name="T3" fmla="*/ 232996 h 2912"/>
              <a:gd name="T4" fmla="*/ 1251950 w 2820"/>
              <a:gd name="T5" fmla="*/ 416065 h 2912"/>
              <a:gd name="T6" fmla="*/ 855710 w 2820"/>
              <a:gd name="T7" fmla="*/ 618549 h 2912"/>
              <a:gd name="T8" fmla="*/ 535346 w 2820"/>
              <a:gd name="T9" fmla="*/ 837677 h 2912"/>
              <a:gd name="T10" fmla="*/ 295072 w 2820"/>
              <a:gd name="T11" fmla="*/ 1070673 h 2912"/>
              <a:gd name="T12" fmla="*/ 126460 w 2820"/>
              <a:gd name="T13" fmla="*/ 1309216 h 2912"/>
              <a:gd name="T14" fmla="*/ 29507 w 2820"/>
              <a:gd name="T15" fmla="*/ 1556081 h 2912"/>
              <a:gd name="T16" fmla="*/ 0 w 2820"/>
              <a:gd name="T17" fmla="*/ 1802946 h 2912"/>
              <a:gd name="T18" fmla="*/ 37938 w 2820"/>
              <a:gd name="T19" fmla="*/ 2047038 h 2912"/>
              <a:gd name="T20" fmla="*/ 134890 w 2820"/>
              <a:gd name="T21" fmla="*/ 2288355 h 2912"/>
              <a:gd name="T22" fmla="*/ 290857 w 2820"/>
              <a:gd name="T23" fmla="*/ 2521351 h 2912"/>
              <a:gd name="T24" fmla="*/ 501623 w 2820"/>
              <a:gd name="T25" fmla="*/ 2743252 h 2912"/>
              <a:gd name="T26" fmla="*/ 767188 w 2820"/>
              <a:gd name="T27" fmla="*/ 2948511 h 2912"/>
              <a:gd name="T28" fmla="*/ 1079122 w 2820"/>
              <a:gd name="T29" fmla="*/ 3137127 h 2912"/>
              <a:gd name="T30" fmla="*/ 1441639 w 2820"/>
              <a:gd name="T31" fmla="*/ 3303553 h 2912"/>
              <a:gd name="T32" fmla="*/ 1842094 w 2820"/>
              <a:gd name="T33" fmla="*/ 3445015 h 2912"/>
              <a:gd name="T34" fmla="*/ 2288918 w 2820"/>
              <a:gd name="T35" fmla="*/ 3555965 h 2912"/>
              <a:gd name="T36" fmla="*/ 2769465 w 2820"/>
              <a:gd name="T37" fmla="*/ 3636404 h 2912"/>
              <a:gd name="T38" fmla="*/ 3283734 w 2820"/>
              <a:gd name="T39" fmla="*/ 3680784 h 2912"/>
              <a:gd name="T40" fmla="*/ 3831725 w 2820"/>
              <a:gd name="T41" fmla="*/ 3686332 h 2912"/>
              <a:gd name="T42" fmla="*/ 4405009 w 2820"/>
              <a:gd name="T43" fmla="*/ 3650273 h 2912"/>
              <a:gd name="T44" fmla="*/ 5003584 w 2820"/>
              <a:gd name="T45" fmla="*/ 3569834 h 2912"/>
              <a:gd name="T46" fmla="*/ 5361886 w 2820"/>
              <a:gd name="T47" fmla="*/ 4038600 h 2912"/>
              <a:gd name="T48" fmla="*/ 3937108 w 2820"/>
              <a:gd name="T49" fmla="*/ 2152441 h 2912"/>
              <a:gd name="T50" fmla="*/ 4122582 w 2820"/>
              <a:gd name="T51" fmla="*/ 2654492 h 2912"/>
              <a:gd name="T52" fmla="*/ 3768495 w 2820"/>
              <a:gd name="T53" fmla="*/ 2685003 h 2912"/>
              <a:gd name="T54" fmla="*/ 3405978 w 2820"/>
              <a:gd name="T55" fmla="*/ 2682230 h 2912"/>
              <a:gd name="T56" fmla="*/ 3039245 w 2820"/>
              <a:gd name="T57" fmla="*/ 2651718 h 2912"/>
              <a:gd name="T58" fmla="*/ 2680943 w 2820"/>
              <a:gd name="T59" fmla="*/ 2596243 h 2912"/>
              <a:gd name="T60" fmla="*/ 2335287 w 2820"/>
              <a:gd name="T61" fmla="*/ 2513030 h 2912"/>
              <a:gd name="T62" fmla="*/ 2006492 w 2820"/>
              <a:gd name="T63" fmla="*/ 2407627 h 2912"/>
              <a:gd name="T64" fmla="*/ 1707204 w 2820"/>
              <a:gd name="T65" fmla="*/ 2282808 h 2912"/>
              <a:gd name="T66" fmla="*/ 1441639 w 2820"/>
              <a:gd name="T67" fmla="*/ 2138572 h 2912"/>
              <a:gd name="T68" fmla="*/ 1218227 w 2820"/>
              <a:gd name="T69" fmla="*/ 1980467 h 2912"/>
              <a:gd name="T70" fmla="*/ 1041184 w 2820"/>
              <a:gd name="T71" fmla="*/ 1808494 h 2912"/>
              <a:gd name="T72" fmla="*/ 923155 w 2820"/>
              <a:gd name="T73" fmla="*/ 1622652 h 2912"/>
              <a:gd name="T74" fmla="*/ 864140 w 2820"/>
              <a:gd name="T75" fmla="*/ 1431262 h 2912"/>
              <a:gd name="T76" fmla="*/ 876786 w 2820"/>
              <a:gd name="T77" fmla="*/ 1231551 h 2912"/>
              <a:gd name="T78" fmla="*/ 969523 w 2820"/>
              <a:gd name="T79" fmla="*/ 1029066 h 2912"/>
              <a:gd name="T80" fmla="*/ 1146567 w 2820"/>
              <a:gd name="T81" fmla="*/ 821034 h 2912"/>
              <a:gd name="T82" fmla="*/ 1412132 w 2820"/>
              <a:gd name="T83" fmla="*/ 615776 h 2912"/>
              <a:gd name="T84" fmla="*/ 1778865 w 2820"/>
              <a:gd name="T85" fmla="*/ 413291 h 2912"/>
              <a:gd name="T86" fmla="*/ 2255196 w 2820"/>
              <a:gd name="T87" fmla="*/ 213580 h 2912"/>
              <a:gd name="T88" fmla="*/ 2841125 w 2820"/>
              <a:gd name="T89" fmla="*/ 22190 h 2912"/>
              <a:gd name="T90" fmla="*/ 2621929 w 2820"/>
              <a:gd name="T91" fmla="*/ 0 h 2912"/>
              <a:gd name="T92" fmla="*/ 5943600 w 2820"/>
              <a:gd name="T93" fmla="*/ 2682230 h 2912"/>
              <a:gd name="T94" fmla="*/ 5943600 w 2820"/>
              <a:gd name="T95" fmla="*/ 2682230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916" name="Text Box 5"/>
          <p:cNvSpPr txBox="1">
            <a:spLocks noChangeArrowheads="1"/>
          </p:cNvSpPr>
          <p:nvPr/>
        </p:nvSpPr>
        <p:spPr bwMode="auto">
          <a:xfrm>
            <a:off x="7272867" y="3721101"/>
            <a:ext cx="355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algn="l" eaLnBrk="1" hangingPunct="1"/>
            <a:r>
              <a:rPr kumimoji="0" lang="zh-CN" altLang="en-US" b="1">
                <a:solidFill>
                  <a:schemeClr val="tx2"/>
                </a:solidFill>
                <a:latin typeface="Arial" charset="0"/>
              </a:rPr>
              <a:t>商业秘密特征</a:t>
            </a:r>
          </a:p>
        </p:txBody>
      </p:sp>
      <p:sp>
        <p:nvSpPr>
          <p:cNvPr id="38917" name="Oval 6"/>
          <p:cNvSpPr>
            <a:spLocks noChangeArrowheads="1"/>
          </p:cNvSpPr>
          <p:nvPr/>
        </p:nvSpPr>
        <p:spPr bwMode="gray">
          <a:xfrm rot="-723406">
            <a:off x="4379385" y="5340350"/>
            <a:ext cx="1917700" cy="66675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8" name="Oval 7"/>
          <p:cNvSpPr>
            <a:spLocks noChangeArrowheads="1"/>
          </p:cNvSpPr>
          <p:nvPr/>
        </p:nvSpPr>
        <p:spPr bwMode="gray">
          <a:xfrm>
            <a:off x="4288367" y="4121151"/>
            <a:ext cx="2273300" cy="1706563"/>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19" name="Oval 8"/>
          <p:cNvSpPr>
            <a:spLocks noChangeArrowheads="1"/>
          </p:cNvSpPr>
          <p:nvPr/>
        </p:nvSpPr>
        <p:spPr bwMode="gray">
          <a:xfrm>
            <a:off x="4315885" y="4130675"/>
            <a:ext cx="2220383" cy="166370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20" name="Oval 9"/>
          <p:cNvSpPr>
            <a:spLocks noChangeArrowheads="1"/>
          </p:cNvSpPr>
          <p:nvPr/>
        </p:nvSpPr>
        <p:spPr bwMode="gray">
          <a:xfrm>
            <a:off x="4339168" y="4146550"/>
            <a:ext cx="2112433" cy="155575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21" name="Oval 10"/>
          <p:cNvSpPr>
            <a:spLocks noChangeArrowheads="1"/>
          </p:cNvSpPr>
          <p:nvPr/>
        </p:nvSpPr>
        <p:spPr bwMode="gray">
          <a:xfrm>
            <a:off x="4461933" y="4191001"/>
            <a:ext cx="1879600" cy="1262063"/>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22" name="Text Box 11"/>
          <p:cNvSpPr txBox="1">
            <a:spLocks noChangeArrowheads="1"/>
          </p:cNvSpPr>
          <p:nvPr/>
        </p:nvSpPr>
        <p:spPr bwMode="gray">
          <a:xfrm>
            <a:off x="4284134" y="4779963"/>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eaLnBrk="1" hangingPunct="1"/>
            <a:r>
              <a:rPr kumimoji="0" lang="zh-CN" altLang="en-US" sz="2400" b="1">
                <a:solidFill>
                  <a:srgbClr val="000000"/>
                </a:solidFill>
                <a:latin typeface="Arial" charset="0"/>
                <a:ea typeface="楷体_GB2312" pitchFamily="49" charset="-122"/>
              </a:rPr>
              <a:t>商业利益性</a:t>
            </a:r>
            <a:endParaRPr kumimoji="0" lang="zh-CN" altLang="en-US" sz="2400" b="1">
              <a:latin typeface="Arial" charset="0"/>
              <a:ea typeface="楷体_GB2312" pitchFamily="49" charset="-122"/>
            </a:endParaRPr>
          </a:p>
        </p:txBody>
      </p:sp>
      <p:sp>
        <p:nvSpPr>
          <p:cNvPr id="38923" name="Oval 12"/>
          <p:cNvSpPr>
            <a:spLocks noChangeArrowheads="1"/>
          </p:cNvSpPr>
          <p:nvPr/>
        </p:nvSpPr>
        <p:spPr bwMode="gray">
          <a:xfrm rot="-772996">
            <a:off x="1921934" y="4730750"/>
            <a:ext cx="1511300" cy="6096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24" name="Group 13"/>
          <p:cNvGrpSpPr>
            <a:grpSpLocks/>
          </p:cNvGrpSpPr>
          <p:nvPr/>
        </p:nvGrpSpPr>
        <p:grpSpPr bwMode="auto">
          <a:xfrm>
            <a:off x="1820333" y="3740150"/>
            <a:ext cx="1828800" cy="1441450"/>
            <a:chOff x="732" y="2112"/>
            <a:chExt cx="842" cy="860"/>
          </a:xfrm>
        </p:grpSpPr>
        <p:sp>
          <p:nvSpPr>
            <p:cNvPr id="38937" name="Oval 14"/>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38" name="Oval 15"/>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39" name="Oval 16"/>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40" name="Oval 17"/>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41" name="Text Box 18"/>
            <p:cNvSpPr txBox="1">
              <a:spLocks noChangeArrowheads="1"/>
            </p:cNvSpPr>
            <p:nvPr/>
          </p:nvSpPr>
          <p:spPr bwMode="gray">
            <a:xfrm>
              <a:off x="803" y="2403"/>
              <a:ext cx="512"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eaLnBrk="1" hangingPunct="1"/>
              <a:r>
                <a:rPr kumimoji="0" lang="zh-CN" altLang="en-US" sz="2400" b="1">
                  <a:solidFill>
                    <a:srgbClr val="000000"/>
                  </a:solidFill>
                  <a:latin typeface="Arial" charset="0"/>
                  <a:ea typeface="楷体_GB2312" pitchFamily="49" charset="-122"/>
                </a:rPr>
                <a:t>保密性</a:t>
              </a:r>
              <a:endParaRPr kumimoji="0" lang="zh-CN" altLang="en-US" sz="1800" b="1">
                <a:latin typeface="Arial" charset="0"/>
                <a:ea typeface="楷体_GB2312" pitchFamily="49" charset="-122"/>
              </a:endParaRPr>
            </a:p>
          </p:txBody>
        </p:sp>
      </p:grpSp>
      <p:sp>
        <p:nvSpPr>
          <p:cNvPr id="38925" name="Oval 19"/>
          <p:cNvSpPr>
            <a:spLocks noChangeArrowheads="1"/>
          </p:cNvSpPr>
          <p:nvPr/>
        </p:nvSpPr>
        <p:spPr bwMode="gray">
          <a:xfrm>
            <a:off x="1775884" y="2974975"/>
            <a:ext cx="1219200" cy="5334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6" name="Oval 20"/>
          <p:cNvSpPr>
            <a:spLocks noChangeArrowheads="1"/>
          </p:cNvSpPr>
          <p:nvPr/>
        </p:nvSpPr>
        <p:spPr bwMode="gray">
          <a:xfrm>
            <a:off x="1877485" y="2368550"/>
            <a:ext cx="1365249" cy="1023938"/>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27" name="Oval 21"/>
          <p:cNvSpPr>
            <a:spLocks noChangeArrowheads="1"/>
          </p:cNvSpPr>
          <p:nvPr/>
        </p:nvSpPr>
        <p:spPr bwMode="gray">
          <a:xfrm>
            <a:off x="1894418" y="2373314"/>
            <a:ext cx="1333500" cy="1000125"/>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28" name="Oval 22"/>
          <p:cNvSpPr>
            <a:spLocks noChangeArrowheads="1"/>
          </p:cNvSpPr>
          <p:nvPr/>
        </p:nvSpPr>
        <p:spPr bwMode="gray">
          <a:xfrm>
            <a:off x="1909234" y="2384425"/>
            <a:ext cx="1267884" cy="93345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29" name="Oval 23"/>
          <p:cNvSpPr>
            <a:spLocks noChangeArrowheads="1"/>
          </p:cNvSpPr>
          <p:nvPr/>
        </p:nvSpPr>
        <p:spPr bwMode="gray">
          <a:xfrm>
            <a:off x="1981201" y="2409825"/>
            <a:ext cx="1130300" cy="757238"/>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30" name="Text Box 24"/>
          <p:cNvSpPr txBox="1">
            <a:spLocks noChangeArrowheads="1"/>
          </p:cNvSpPr>
          <p:nvPr/>
        </p:nvSpPr>
        <p:spPr bwMode="gray">
          <a:xfrm>
            <a:off x="1991784" y="2703513"/>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eaLnBrk="1" hangingPunct="1"/>
            <a:r>
              <a:rPr kumimoji="0" lang="zh-CN" altLang="en-US" sz="1800" b="1">
                <a:solidFill>
                  <a:srgbClr val="000000"/>
                </a:solidFill>
                <a:latin typeface="Arial" charset="0"/>
                <a:ea typeface="楷体_GB2312" pitchFamily="49" charset="-122"/>
              </a:rPr>
              <a:t>实用性</a:t>
            </a:r>
            <a:endParaRPr kumimoji="0" lang="zh-CN" altLang="en-US" sz="1800">
              <a:latin typeface="Arial" charset="0"/>
              <a:ea typeface="楷体_GB2312" pitchFamily="49" charset="-122"/>
            </a:endParaRPr>
          </a:p>
        </p:txBody>
      </p:sp>
      <p:sp>
        <p:nvSpPr>
          <p:cNvPr id="38931" name="Oval 25"/>
          <p:cNvSpPr>
            <a:spLocks noChangeArrowheads="1"/>
          </p:cNvSpPr>
          <p:nvPr/>
        </p:nvSpPr>
        <p:spPr bwMode="gray">
          <a:xfrm>
            <a:off x="3464984" y="2444750"/>
            <a:ext cx="914400" cy="2286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Oval 26"/>
          <p:cNvSpPr>
            <a:spLocks noChangeArrowheads="1"/>
          </p:cNvSpPr>
          <p:nvPr/>
        </p:nvSpPr>
        <p:spPr bwMode="gray">
          <a:xfrm>
            <a:off x="3627967" y="1911351"/>
            <a:ext cx="910167" cy="68262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33" name="Oval 27"/>
          <p:cNvSpPr>
            <a:spLocks noChangeArrowheads="1"/>
          </p:cNvSpPr>
          <p:nvPr/>
        </p:nvSpPr>
        <p:spPr bwMode="gray">
          <a:xfrm>
            <a:off x="3640667" y="1914525"/>
            <a:ext cx="886884" cy="66675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34" name="Oval 28"/>
          <p:cNvSpPr>
            <a:spLocks noChangeArrowheads="1"/>
          </p:cNvSpPr>
          <p:nvPr/>
        </p:nvSpPr>
        <p:spPr bwMode="gray">
          <a:xfrm>
            <a:off x="3649134" y="1920875"/>
            <a:ext cx="844551" cy="62230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35" name="Oval 29"/>
          <p:cNvSpPr>
            <a:spLocks noChangeArrowheads="1"/>
          </p:cNvSpPr>
          <p:nvPr/>
        </p:nvSpPr>
        <p:spPr bwMode="gray">
          <a:xfrm>
            <a:off x="3697817" y="1939925"/>
            <a:ext cx="751416" cy="503238"/>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8936" name="Text Box 30"/>
          <p:cNvSpPr txBox="1">
            <a:spLocks noChangeArrowheads="1"/>
          </p:cNvSpPr>
          <p:nvPr/>
        </p:nvSpPr>
        <p:spPr bwMode="gray">
          <a:xfrm>
            <a:off x="3606800" y="21240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pPr eaLnBrk="1" hangingPunct="1"/>
            <a:r>
              <a:rPr kumimoji="0" lang="zh-CN" altLang="en-US" sz="1400" b="1">
                <a:solidFill>
                  <a:srgbClr val="000000"/>
                </a:solidFill>
                <a:latin typeface="Arial" charset="0"/>
                <a:ea typeface="楷体_GB2312" pitchFamily="49" charset="-122"/>
              </a:rPr>
              <a:t>秘密性</a:t>
            </a:r>
            <a:endParaRPr kumimoji="0" lang="zh-CN" altLang="en-US" sz="1800">
              <a:latin typeface="Arial" charset="0"/>
              <a:ea typeface="楷体_GB2312" pitchFamily="49" charset="-122"/>
            </a:endParaRPr>
          </a:p>
        </p:txBody>
      </p:sp>
    </p:spTree>
    <p:extLst>
      <p:ext uri="{BB962C8B-B14F-4D97-AF65-F5344CB8AC3E}">
        <p14:creationId xmlns:p14="http://schemas.microsoft.com/office/powerpoint/2010/main" val="111388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27051" y="549275"/>
            <a:ext cx="10972800" cy="935038"/>
          </a:xfrm>
        </p:spPr>
        <p:txBody>
          <a:bodyPr/>
          <a:lstStyle/>
          <a:p>
            <a:pPr eaLnBrk="1" hangingPunct="1"/>
            <a:r>
              <a:rPr lang="zh-CN" altLang="en-US" sz="4000" dirty="0" smtClean="0"/>
              <a:t>商业</a:t>
            </a:r>
            <a:r>
              <a:rPr lang="zh-CN" altLang="en-US" sz="4000" dirty="0" smtClean="0"/>
              <a:t>秘密与竞业禁止</a:t>
            </a:r>
            <a:r>
              <a:rPr lang="zh-CN" altLang="en-US" dirty="0" smtClean="0"/>
              <a:t> </a:t>
            </a:r>
          </a:p>
        </p:txBody>
      </p:sp>
      <p:sp>
        <p:nvSpPr>
          <p:cNvPr id="39939" name="Rectangle 3"/>
          <p:cNvSpPr>
            <a:spLocks noGrp="1" noChangeArrowheads="1"/>
          </p:cNvSpPr>
          <p:nvPr>
            <p:ph type="body" idx="1"/>
          </p:nvPr>
        </p:nvSpPr>
        <p:spPr>
          <a:xfrm>
            <a:off x="912284" y="1844675"/>
            <a:ext cx="9601200" cy="3763963"/>
          </a:xfrm>
          <a:noFill/>
        </p:spPr>
        <p:txBody>
          <a:bodyPr/>
          <a:lstStyle/>
          <a:p>
            <a:pPr eaLnBrk="1" hangingPunct="1"/>
            <a:r>
              <a:rPr lang="zh-CN" altLang="en-US" sz="3600" smtClean="0"/>
              <a:t>几则新闻：</a:t>
            </a:r>
          </a:p>
          <a:p>
            <a:pPr lvl="1" eaLnBrk="1" hangingPunct="1"/>
            <a:r>
              <a:rPr lang="zh-CN" altLang="en-US" sz="3200" smtClean="0">
                <a:solidFill>
                  <a:srgbClr val="008000"/>
                </a:solidFill>
                <a:latin typeface="Times New Roman" pitchFamily="18" charset="0"/>
              </a:rPr>
              <a:t>“</a:t>
            </a:r>
            <a:r>
              <a:rPr lang="zh-CN" altLang="en-US" sz="3200" smtClean="0">
                <a:solidFill>
                  <a:srgbClr val="008000"/>
                </a:solidFill>
              </a:rPr>
              <a:t>四代科研人，数十年心血，竟成内贼摇钱树</a:t>
            </a:r>
            <a:r>
              <a:rPr lang="zh-CN" altLang="en-US" sz="3200" smtClean="0">
                <a:solidFill>
                  <a:srgbClr val="008000"/>
                </a:solidFill>
                <a:latin typeface="Times New Roman" pitchFamily="18" charset="0"/>
              </a:rPr>
              <a:t>”</a:t>
            </a:r>
            <a:endParaRPr lang="zh-CN" altLang="en-US" sz="3200" smtClean="0">
              <a:solidFill>
                <a:srgbClr val="008000"/>
              </a:solidFill>
            </a:endParaRPr>
          </a:p>
          <a:p>
            <a:pPr lvl="1" eaLnBrk="1" hangingPunct="1"/>
            <a:r>
              <a:rPr lang="zh-CN" altLang="en-US" sz="3200" smtClean="0">
                <a:solidFill>
                  <a:srgbClr val="008000"/>
                </a:solidFill>
                <a:latin typeface="Times New Roman" pitchFamily="18" charset="0"/>
              </a:rPr>
              <a:t>“</a:t>
            </a:r>
            <a:r>
              <a:rPr lang="zh-CN" altLang="en-US" sz="3200" smtClean="0">
                <a:solidFill>
                  <a:srgbClr val="008000"/>
                </a:solidFill>
              </a:rPr>
              <a:t>涉嫌侵犯商业秘密，老总抓了公司垮了</a:t>
            </a:r>
            <a:r>
              <a:rPr lang="zh-CN" altLang="en-US" sz="3200" smtClean="0">
                <a:solidFill>
                  <a:srgbClr val="008000"/>
                </a:solidFill>
                <a:latin typeface="Times New Roman" pitchFamily="18" charset="0"/>
              </a:rPr>
              <a:t>”</a:t>
            </a:r>
            <a:endParaRPr lang="zh-CN" altLang="en-US" sz="3200" smtClean="0">
              <a:solidFill>
                <a:srgbClr val="008000"/>
              </a:solidFill>
            </a:endParaRPr>
          </a:p>
          <a:p>
            <a:pPr lvl="1" eaLnBrk="1" hangingPunct="1"/>
            <a:r>
              <a:rPr lang="zh-CN" altLang="en-US" sz="3200" smtClean="0">
                <a:solidFill>
                  <a:srgbClr val="008000"/>
                </a:solidFill>
                <a:latin typeface="Times New Roman" pitchFamily="18" charset="0"/>
              </a:rPr>
              <a:t>“</a:t>
            </a:r>
            <a:r>
              <a:rPr lang="zh-CN" altLang="en-US" sz="3200" smtClean="0">
                <a:solidFill>
                  <a:srgbClr val="008000"/>
                </a:solidFill>
              </a:rPr>
              <a:t>带走核心技术资料侵犯商业秘密，辞职博士获刑</a:t>
            </a:r>
            <a:r>
              <a:rPr lang="zh-CN" altLang="en-US" sz="3200" smtClean="0">
                <a:solidFill>
                  <a:srgbClr val="008000"/>
                </a:solidFill>
                <a:latin typeface="Times New Roman" pitchFamily="18" charset="0"/>
              </a:rPr>
              <a:t>”</a:t>
            </a:r>
            <a:endParaRPr lang="zh-CN" altLang="en-US" sz="3200" smtClean="0">
              <a:solidFill>
                <a:srgbClr val="008000"/>
              </a:solidFill>
            </a:endParaRPr>
          </a:p>
        </p:txBody>
      </p:sp>
    </p:spTree>
    <p:extLst>
      <p:ext uri="{BB962C8B-B14F-4D97-AF65-F5344CB8AC3E}">
        <p14:creationId xmlns:p14="http://schemas.microsoft.com/office/powerpoint/2010/main" val="3989751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07534" y="620713"/>
            <a:ext cx="9385300" cy="754062"/>
          </a:xfrm>
        </p:spPr>
        <p:txBody>
          <a:bodyPr/>
          <a:lstStyle/>
          <a:p>
            <a:pPr algn="ctr" eaLnBrk="1" hangingPunct="1"/>
            <a:r>
              <a:rPr lang="zh-CN" altLang="en-US" sz="4000" smtClean="0">
                <a:solidFill>
                  <a:srgbClr val="000000"/>
                </a:solidFill>
              </a:rPr>
              <a:t>几个案例</a:t>
            </a:r>
            <a:endParaRPr lang="zh-CN" sz="4000" smtClean="0"/>
          </a:p>
        </p:txBody>
      </p:sp>
      <p:sp>
        <p:nvSpPr>
          <p:cNvPr id="4099" name="Rectangle 3"/>
          <p:cNvSpPr>
            <a:spLocks noGrp="1" noChangeArrowheads="1"/>
          </p:cNvSpPr>
          <p:nvPr/>
        </p:nvSpPr>
        <p:spPr bwMode="auto">
          <a:xfrm>
            <a:off x="3312584" y="1701800"/>
            <a:ext cx="5689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endParaRPr lang="zh-CN" altLang="en-US" sz="3600">
              <a:solidFill>
                <a:srgbClr val="000000"/>
              </a:solidFill>
            </a:endParaRPr>
          </a:p>
        </p:txBody>
      </p:sp>
      <p:sp>
        <p:nvSpPr>
          <p:cNvPr id="4100" name="Rectangle 4"/>
          <p:cNvSpPr>
            <a:spLocks noGrp="1" noChangeArrowheads="1"/>
          </p:cNvSpPr>
          <p:nvPr/>
        </p:nvSpPr>
        <p:spPr bwMode="auto">
          <a:xfrm>
            <a:off x="817033" y="2565400"/>
            <a:ext cx="10752667"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zh-CN" altLang="en-US" sz="3600" dirty="0">
                <a:solidFill>
                  <a:srgbClr val="000000"/>
                </a:solidFill>
              </a:rPr>
              <a:t>乙肝歧视案 </a:t>
            </a:r>
          </a:p>
          <a:p>
            <a:pPr marL="342900" indent="-342900" algn="l">
              <a:spcBef>
                <a:spcPct val="20000"/>
              </a:spcBef>
              <a:buFontTx/>
              <a:buChar char="•"/>
            </a:pPr>
            <a:r>
              <a:rPr lang="zh-CN" altLang="en-US" sz="3200" dirty="0">
                <a:solidFill>
                  <a:srgbClr val="000000"/>
                </a:solidFill>
              </a:rPr>
              <a:t>    </a:t>
            </a:r>
            <a:r>
              <a:rPr lang="en-US" altLang="zh-CN" sz="2400" dirty="0">
                <a:solidFill>
                  <a:srgbClr val="000000"/>
                </a:solidFill>
              </a:rPr>
              <a:t>2003</a:t>
            </a:r>
            <a:r>
              <a:rPr lang="zh-CN" altLang="en-US" sz="2400" dirty="0">
                <a:solidFill>
                  <a:srgbClr val="000000"/>
                </a:solidFill>
              </a:rPr>
              <a:t>年</a:t>
            </a:r>
            <a:r>
              <a:rPr lang="en-US" altLang="zh-CN" sz="2400" dirty="0">
                <a:solidFill>
                  <a:srgbClr val="000000"/>
                </a:solidFill>
              </a:rPr>
              <a:t>3</a:t>
            </a:r>
            <a:r>
              <a:rPr lang="zh-CN" altLang="en-US" sz="2400" dirty="0">
                <a:solidFill>
                  <a:srgbClr val="000000"/>
                </a:solidFill>
              </a:rPr>
              <a:t>月，浙江大学应届毕业生周一超参加嘉兴市秀洲区公务员考试，因在体检时被查出乙肝“小三阳”未被录取，周一超一怒之下将区人事局一名工作人员杀死，刺伤一人。最终周一超被法院判处死刑。 </a:t>
            </a:r>
          </a:p>
        </p:txBody>
      </p:sp>
    </p:spTree>
    <p:extLst>
      <p:ext uri="{BB962C8B-B14F-4D97-AF65-F5344CB8AC3E}">
        <p14:creationId xmlns:p14="http://schemas.microsoft.com/office/powerpoint/2010/main" val="1192595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27051" y="549275"/>
            <a:ext cx="10972800" cy="935038"/>
          </a:xfrm>
        </p:spPr>
        <p:txBody>
          <a:bodyPr/>
          <a:lstStyle/>
          <a:p>
            <a:pPr eaLnBrk="1" hangingPunct="1"/>
            <a:r>
              <a:rPr lang="zh-CN" altLang="en-US" sz="4000" dirty="0" smtClean="0"/>
              <a:t>商业</a:t>
            </a:r>
            <a:r>
              <a:rPr lang="zh-CN" altLang="en-US" sz="4000" dirty="0" smtClean="0"/>
              <a:t>秘密与竞业禁止</a:t>
            </a:r>
            <a:r>
              <a:rPr lang="zh-CN" altLang="en-US" dirty="0" smtClean="0"/>
              <a:t> </a:t>
            </a:r>
          </a:p>
        </p:txBody>
      </p:sp>
      <p:sp>
        <p:nvSpPr>
          <p:cNvPr id="40963" name="Rectangle 30"/>
          <p:cNvSpPr>
            <a:spLocks noGrp="1" noChangeArrowheads="1"/>
          </p:cNvSpPr>
          <p:nvPr>
            <p:ph type="body" idx="1"/>
          </p:nvPr>
        </p:nvSpPr>
        <p:spPr>
          <a:xfrm>
            <a:off x="912284" y="1844675"/>
            <a:ext cx="9601200" cy="3763963"/>
          </a:xfrm>
          <a:noFill/>
        </p:spPr>
        <p:txBody>
          <a:bodyPr/>
          <a:lstStyle/>
          <a:p>
            <a:pPr eaLnBrk="1" hangingPunct="1"/>
            <a:r>
              <a:rPr lang="zh-CN" altLang="en-US" sz="3600" smtClean="0"/>
              <a:t>竞业禁止，实质是禁止职工在本单位任职期间和离职后与本单位业务竞争，特别是禁止职工离职后就职于或创建与原单位业务范围相同的企事业。</a:t>
            </a:r>
          </a:p>
        </p:txBody>
      </p:sp>
    </p:spTree>
    <p:extLst>
      <p:ext uri="{BB962C8B-B14F-4D97-AF65-F5344CB8AC3E}">
        <p14:creationId xmlns:p14="http://schemas.microsoft.com/office/powerpoint/2010/main" val="3890838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24418" y="549275"/>
            <a:ext cx="10875433" cy="935038"/>
          </a:xfrm>
        </p:spPr>
        <p:txBody>
          <a:bodyPr/>
          <a:lstStyle/>
          <a:p>
            <a:pPr algn="ctr" eaLnBrk="1" hangingPunct="1"/>
            <a:r>
              <a:rPr lang="zh-CN" altLang="en-US" sz="4000" smtClean="0"/>
              <a:t>竞业禁止</a:t>
            </a:r>
            <a:r>
              <a:rPr lang="zh-CN" altLang="en-US" smtClean="0"/>
              <a:t> </a:t>
            </a:r>
          </a:p>
        </p:txBody>
      </p:sp>
      <p:sp>
        <p:nvSpPr>
          <p:cNvPr id="41987" name="Rectangle 3"/>
          <p:cNvSpPr>
            <a:spLocks noGrp="1" noChangeArrowheads="1"/>
          </p:cNvSpPr>
          <p:nvPr>
            <p:ph type="body" idx="1"/>
          </p:nvPr>
        </p:nvSpPr>
        <p:spPr>
          <a:xfrm>
            <a:off x="2351618" y="2133600"/>
            <a:ext cx="9135533" cy="3763963"/>
          </a:xfrm>
        </p:spPr>
        <p:txBody>
          <a:bodyPr/>
          <a:lstStyle/>
          <a:p>
            <a:pPr eaLnBrk="1" hangingPunct="1"/>
            <a:r>
              <a:rPr lang="zh-CN" altLang="en-US" sz="3200" smtClean="0"/>
              <a:t>目的的合法性</a:t>
            </a:r>
          </a:p>
          <a:p>
            <a:pPr eaLnBrk="1" hangingPunct="1"/>
            <a:r>
              <a:rPr lang="zh-CN" altLang="en-US" sz="3200" smtClean="0"/>
              <a:t>义务主体的特定性</a:t>
            </a:r>
          </a:p>
          <a:p>
            <a:pPr eaLnBrk="1" hangingPunct="1"/>
            <a:r>
              <a:rPr lang="zh-CN" altLang="en-US" sz="3200" smtClean="0"/>
              <a:t>竞业范围的一致性</a:t>
            </a:r>
          </a:p>
          <a:p>
            <a:pPr eaLnBrk="1" hangingPunct="1"/>
            <a:r>
              <a:rPr lang="zh-CN" altLang="en-US" sz="3200" smtClean="0"/>
              <a:t>期限的合理性</a:t>
            </a:r>
          </a:p>
          <a:p>
            <a:pPr eaLnBrk="1" hangingPunct="1"/>
            <a:r>
              <a:rPr lang="zh-CN" altLang="en-US" sz="3200" smtClean="0"/>
              <a:t>补偿的合理性</a:t>
            </a:r>
          </a:p>
          <a:p>
            <a:pPr eaLnBrk="1" hangingPunct="1"/>
            <a:r>
              <a:rPr lang="zh-CN" altLang="en-US" sz="3200" smtClean="0"/>
              <a:t>违约责任的明晰化</a:t>
            </a:r>
          </a:p>
        </p:txBody>
      </p:sp>
    </p:spTree>
    <p:extLst>
      <p:ext uri="{BB962C8B-B14F-4D97-AF65-F5344CB8AC3E}">
        <p14:creationId xmlns:p14="http://schemas.microsoft.com/office/powerpoint/2010/main" val="3141348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nvSpPr>
        <p:spPr bwMode="auto">
          <a:xfrm>
            <a:off x="336551" y="1628775"/>
            <a:ext cx="11379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Tx/>
              <a:buChar char="•"/>
            </a:pPr>
            <a:r>
              <a:rPr lang="zh-CN" altLang="en-US">
                <a:solidFill>
                  <a:srgbClr val="000000"/>
                </a:solidFill>
              </a:rPr>
              <a:t>       </a:t>
            </a:r>
            <a:r>
              <a:rPr lang="zh-CN" altLang="en-US" sz="2400">
                <a:solidFill>
                  <a:srgbClr val="000000"/>
                </a:solidFill>
              </a:rPr>
              <a:t>签定竞业避止协议并不是同每一个员工都签，而是同单位中比较重要岗位的人签，同时根据该岗位的重要性向其发放不同的“不竞争津贴”。一般来说，这些岗位包括高级研究开发人员、技术人员、经营管理人员和关键岗位的技术工人以及市场计划和销售人员、财会人员、文档管理人员等。</a:t>
            </a:r>
            <a:br>
              <a:rPr lang="zh-CN" altLang="en-US" sz="2400">
                <a:solidFill>
                  <a:srgbClr val="000000"/>
                </a:solidFill>
              </a:rPr>
            </a:br>
            <a:r>
              <a:rPr lang="zh-CN" altLang="en-US" sz="2400">
                <a:solidFill>
                  <a:srgbClr val="000000"/>
                </a:solidFill>
              </a:rPr>
              <a:t>      在我国，有关法律、法规还在进一步完善之中。劳动部在有关文件中指出：用人单位可以与掌握</a:t>
            </a:r>
            <a:r>
              <a:rPr lang="zh-CN" altLang="en-US" sz="2400">
                <a:solidFill>
                  <a:srgbClr val="000000"/>
                </a:solidFill>
                <a:hlinkClick r:id="rId2"/>
              </a:rPr>
              <a:t>商业</a:t>
            </a:r>
            <a:r>
              <a:rPr lang="zh-CN" altLang="en-US" sz="2400">
                <a:solidFill>
                  <a:srgbClr val="000000"/>
                </a:solidFill>
              </a:rPr>
              <a:t>秘密的职工在劳动合同中约定，职工在终止或解除劳动</a:t>
            </a:r>
            <a:r>
              <a:rPr lang="zh-CN" altLang="en-US" sz="2400">
                <a:solidFill>
                  <a:srgbClr val="000000"/>
                </a:solidFill>
                <a:hlinkClick r:id="rId3"/>
              </a:rPr>
              <a:t>合同</a:t>
            </a:r>
            <a:r>
              <a:rPr lang="zh-CN" altLang="en-US" sz="2400">
                <a:solidFill>
                  <a:srgbClr val="000000"/>
                </a:solidFill>
              </a:rPr>
              <a:t>后的一定期限内（不超过三年），不得到生产同类产品或经营同类业务且有竞争关系的其它单位任职，但用人单位应当给予职工一定数额的经济补偿。</a:t>
            </a:r>
          </a:p>
        </p:txBody>
      </p:sp>
    </p:spTree>
    <p:extLst>
      <p:ext uri="{BB962C8B-B14F-4D97-AF65-F5344CB8AC3E}">
        <p14:creationId xmlns:p14="http://schemas.microsoft.com/office/powerpoint/2010/main" val="1635503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nvSpPr>
        <p:spPr bwMode="auto">
          <a:xfrm>
            <a:off x="431800" y="762000"/>
            <a:ext cx="11277600"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3200" b="1">
                <a:solidFill>
                  <a:srgbClr val="FF0066"/>
                </a:solidFill>
              </a:rPr>
              <a:t>案例分析</a:t>
            </a:r>
          </a:p>
          <a:p>
            <a:pPr marL="342900" indent="-342900">
              <a:spcBef>
                <a:spcPct val="20000"/>
              </a:spcBef>
              <a:buFontTx/>
              <a:buChar char="•"/>
            </a:pPr>
            <a:endParaRPr lang="en-US" altLang="zh-CN" sz="2600">
              <a:solidFill>
                <a:srgbClr val="000000"/>
              </a:solidFill>
            </a:endParaRPr>
          </a:p>
          <a:p>
            <a:pPr marL="342900" indent="-342900" algn="l">
              <a:spcBef>
                <a:spcPct val="20000"/>
              </a:spcBef>
              <a:buFontTx/>
              <a:buChar char="•"/>
            </a:pPr>
            <a:r>
              <a:rPr lang="zh-CN" altLang="en-US" sz="2600">
                <a:solidFill>
                  <a:srgbClr val="000000"/>
                </a:solidFill>
              </a:rPr>
              <a:t>王某</a:t>
            </a:r>
            <a:r>
              <a:rPr lang="zh-CN" altLang="zh-CN" sz="2600">
                <a:solidFill>
                  <a:srgbClr val="000000"/>
                </a:solidFill>
              </a:rPr>
              <a:t>2001</a:t>
            </a:r>
            <a:r>
              <a:rPr lang="zh-CN" altLang="en-US" sz="2600">
                <a:solidFill>
                  <a:srgbClr val="000000"/>
                </a:solidFill>
              </a:rPr>
              <a:t>年</a:t>
            </a:r>
            <a:r>
              <a:rPr lang="zh-CN" altLang="zh-CN" sz="2600">
                <a:solidFill>
                  <a:srgbClr val="000000"/>
                </a:solidFill>
              </a:rPr>
              <a:t>10</a:t>
            </a:r>
            <a:r>
              <a:rPr lang="zh-CN" altLang="en-US" sz="2600">
                <a:solidFill>
                  <a:srgbClr val="000000"/>
                </a:solidFill>
              </a:rPr>
              <a:t>月到某公司从事研发工作，因其从事的工作直接涉及公司的商业秘密和业务关系，王某又有一定的专业特长，公司为王某安排了较高的年薪和其他比较优厚的条件，同时与王某签订了一份</a:t>
            </a:r>
            <a:r>
              <a:rPr lang="zh-CN" altLang="zh-CN" sz="2600">
                <a:solidFill>
                  <a:srgbClr val="000000"/>
                </a:solidFill>
              </a:rPr>
              <a:t>《</a:t>
            </a:r>
            <a:r>
              <a:rPr lang="zh-CN" altLang="en-US" sz="2600">
                <a:solidFill>
                  <a:srgbClr val="000000"/>
                </a:solidFill>
              </a:rPr>
              <a:t>保密协议</a:t>
            </a:r>
            <a:r>
              <a:rPr lang="zh-CN" altLang="zh-CN" sz="2600">
                <a:solidFill>
                  <a:srgbClr val="000000"/>
                </a:solidFill>
              </a:rPr>
              <a:t>》</a:t>
            </a:r>
            <a:r>
              <a:rPr lang="zh-CN" altLang="en-US" sz="2600">
                <a:solidFill>
                  <a:srgbClr val="000000"/>
                </a:solidFill>
              </a:rPr>
              <a:t>，协议规定，王某在离开公司一年内不得在同行业的其他企业或业务上与本公司有竞争关系的企业工作。作为补偿，申诉人在王某离职之日起</a:t>
            </a:r>
            <a:r>
              <a:rPr lang="zh-CN" altLang="zh-CN" sz="2600">
                <a:solidFill>
                  <a:srgbClr val="000000"/>
                </a:solidFill>
              </a:rPr>
              <a:t>3</a:t>
            </a:r>
            <a:r>
              <a:rPr lang="zh-CN" altLang="en-US" sz="2600">
                <a:solidFill>
                  <a:srgbClr val="000000"/>
                </a:solidFill>
              </a:rPr>
              <a:t>个月内向王某支付人民币</a:t>
            </a:r>
            <a:r>
              <a:rPr lang="zh-CN" altLang="zh-CN" sz="2600">
                <a:solidFill>
                  <a:srgbClr val="000000"/>
                </a:solidFill>
              </a:rPr>
              <a:t>10000</a:t>
            </a:r>
            <a:r>
              <a:rPr lang="zh-CN" altLang="en-US" sz="2600">
                <a:solidFill>
                  <a:srgbClr val="000000"/>
                </a:solidFill>
              </a:rPr>
              <a:t>元。王某如不领取，公司为其办理银行储蓄。若王某违反约定在相关企业工作，须向企业支付违约金</a:t>
            </a:r>
            <a:r>
              <a:rPr lang="zh-CN" altLang="zh-CN" sz="2600">
                <a:solidFill>
                  <a:srgbClr val="000000"/>
                </a:solidFill>
              </a:rPr>
              <a:t>10000</a:t>
            </a:r>
            <a:r>
              <a:rPr lang="zh-CN" altLang="en-US" sz="2600">
                <a:solidFill>
                  <a:srgbClr val="000000"/>
                </a:solidFill>
              </a:rPr>
              <a:t>元。该</a:t>
            </a:r>
            <a:r>
              <a:rPr lang="zh-CN" altLang="zh-CN" sz="2600">
                <a:solidFill>
                  <a:srgbClr val="000000"/>
                </a:solidFill>
              </a:rPr>
              <a:t>《</a:t>
            </a:r>
            <a:r>
              <a:rPr lang="zh-CN" altLang="en-US" sz="2600">
                <a:solidFill>
                  <a:srgbClr val="000000"/>
                </a:solidFill>
              </a:rPr>
              <a:t>保密协议</a:t>
            </a:r>
            <a:r>
              <a:rPr lang="zh-CN" altLang="zh-CN" sz="2600">
                <a:solidFill>
                  <a:srgbClr val="000000"/>
                </a:solidFill>
              </a:rPr>
              <a:t>》</a:t>
            </a:r>
            <a:r>
              <a:rPr lang="zh-CN" altLang="en-US" sz="2600">
                <a:solidFill>
                  <a:srgbClr val="000000"/>
                </a:solidFill>
              </a:rPr>
              <a:t>同时规定，违约金的支付并不代表竞业禁止条款的无效。</a:t>
            </a:r>
          </a:p>
        </p:txBody>
      </p:sp>
    </p:spTree>
    <p:extLst>
      <p:ext uri="{BB962C8B-B14F-4D97-AF65-F5344CB8AC3E}">
        <p14:creationId xmlns:p14="http://schemas.microsoft.com/office/powerpoint/2010/main" val="1354648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nvSpPr>
        <p:spPr bwMode="auto">
          <a:xfrm>
            <a:off x="336551" y="1700213"/>
            <a:ext cx="11277600"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Tx/>
              <a:buChar char="•"/>
            </a:pPr>
            <a:r>
              <a:rPr lang="zh-CN" altLang="zh-CN" sz="2400">
                <a:solidFill>
                  <a:srgbClr val="000000"/>
                </a:solidFill>
              </a:rPr>
              <a:t>2002</a:t>
            </a:r>
            <a:r>
              <a:rPr lang="zh-CN" altLang="en-US" sz="2400">
                <a:solidFill>
                  <a:srgbClr val="000000"/>
                </a:solidFill>
              </a:rPr>
              <a:t>年</a:t>
            </a:r>
            <a:r>
              <a:rPr lang="zh-CN" altLang="zh-CN" sz="2400">
                <a:solidFill>
                  <a:srgbClr val="000000"/>
                </a:solidFill>
              </a:rPr>
              <a:t>1</a:t>
            </a:r>
            <a:r>
              <a:rPr lang="zh-CN" altLang="en-US" sz="2400">
                <a:solidFill>
                  <a:srgbClr val="000000"/>
                </a:solidFill>
              </a:rPr>
              <a:t>月，王某以妻子病重，需要照顾为由向公司提出辞职，获准后离开。公司在王某离开后为其办理</a:t>
            </a:r>
            <a:r>
              <a:rPr lang="zh-CN" altLang="zh-CN" sz="2400">
                <a:solidFill>
                  <a:srgbClr val="000000"/>
                </a:solidFill>
              </a:rPr>
              <a:t>10000</a:t>
            </a:r>
            <a:r>
              <a:rPr lang="zh-CN" altLang="en-US" sz="2400">
                <a:solidFill>
                  <a:srgbClr val="000000"/>
                </a:solidFill>
              </a:rPr>
              <a:t>元竞业禁止补偿金的银行储蓄，但由于受到存款实名制的限制，无法办理，公司为王某在公证处办理了该笔款项的提存。并由公证处通知王某随时可领取该笔款项。</a:t>
            </a:r>
            <a:r>
              <a:rPr lang="zh-CN" altLang="zh-CN" sz="2400">
                <a:solidFill>
                  <a:srgbClr val="000000"/>
                </a:solidFill>
              </a:rPr>
              <a:t>2002</a:t>
            </a:r>
            <a:r>
              <a:rPr lang="zh-CN" altLang="en-US" sz="2400">
                <a:solidFill>
                  <a:srgbClr val="000000"/>
                </a:solidFill>
              </a:rPr>
              <a:t>年</a:t>
            </a:r>
            <a:r>
              <a:rPr lang="zh-CN" altLang="zh-CN" sz="2400">
                <a:solidFill>
                  <a:srgbClr val="000000"/>
                </a:solidFill>
              </a:rPr>
              <a:t>3</a:t>
            </a:r>
            <a:r>
              <a:rPr lang="zh-CN" altLang="en-US" sz="2400">
                <a:solidFill>
                  <a:srgbClr val="000000"/>
                </a:solidFill>
              </a:rPr>
              <a:t>月，公司业务人员在广州参加通讯行业的业务交流会时发现，王某以北京另一通讯公司的代表身份参加了该次会议，并代表另一公司与客户交流，其表述的很多内容直接涉及公司的业务。公司在得知这一情况后，在公证处的公证下做了大量的调查工作，确认王某确在另一家同样从事通讯业务的公司工作，而该公司与本公司在同行业中属于直接的竞争对手。在了解这些情况后，公司到当地的劳动仲裁委员会提出申诉，要求被诉人支付违约金并不得在另一通讯公司工作。</a:t>
            </a:r>
          </a:p>
        </p:txBody>
      </p:sp>
    </p:spTree>
    <p:extLst>
      <p:ext uri="{BB962C8B-B14F-4D97-AF65-F5344CB8AC3E}">
        <p14:creationId xmlns:p14="http://schemas.microsoft.com/office/powerpoint/2010/main" val="438446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nvSpPr>
        <p:spPr bwMode="auto">
          <a:xfrm>
            <a:off x="1104900" y="908050"/>
            <a:ext cx="934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b="1">
                <a:solidFill>
                  <a:srgbClr val="FF0066"/>
                </a:solidFill>
              </a:rPr>
              <a:t>思考题：</a:t>
            </a:r>
            <a:endParaRPr lang="en-US" altLang="zh-CN" sz="3200" b="1">
              <a:solidFill>
                <a:srgbClr val="FF0066"/>
              </a:solidFill>
            </a:endParaRPr>
          </a:p>
          <a:p>
            <a:pPr marL="342900" indent="-342900">
              <a:spcBef>
                <a:spcPct val="20000"/>
              </a:spcBef>
            </a:pPr>
            <a:endParaRPr lang="zh-CN" altLang="en-US" sz="3200" b="1">
              <a:solidFill>
                <a:srgbClr val="FF0066"/>
              </a:solidFill>
            </a:endParaRPr>
          </a:p>
          <a:p>
            <a:pPr marL="342900" indent="-342900" algn="l">
              <a:spcBef>
                <a:spcPct val="20000"/>
              </a:spcBef>
              <a:buFontTx/>
              <a:buChar char="•"/>
            </a:pPr>
            <a:r>
              <a:rPr lang="zh-CN" altLang="zh-CN" sz="3200">
                <a:solidFill>
                  <a:srgbClr val="000000"/>
                </a:solidFill>
              </a:rPr>
              <a:t>1</a:t>
            </a:r>
            <a:r>
              <a:rPr lang="zh-CN" altLang="en-US" sz="3200">
                <a:solidFill>
                  <a:srgbClr val="000000"/>
                </a:solidFill>
              </a:rPr>
              <a:t>、劳动仲裁委员会是否会支持本公司的申诉？</a:t>
            </a:r>
          </a:p>
          <a:p>
            <a:pPr marL="342900" indent="-342900" algn="l">
              <a:spcBef>
                <a:spcPct val="20000"/>
              </a:spcBef>
              <a:buFontTx/>
              <a:buChar char="•"/>
            </a:pPr>
            <a:r>
              <a:rPr lang="zh-CN" altLang="zh-CN" sz="3200">
                <a:solidFill>
                  <a:srgbClr val="000000"/>
                </a:solidFill>
              </a:rPr>
              <a:t>2</a:t>
            </a:r>
            <a:r>
              <a:rPr lang="zh-CN" altLang="en-US" sz="3200">
                <a:solidFill>
                  <a:srgbClr val="000000"/>
                </a:solidFill>
              </a:rPr>
              <a:t>、竞业禁止的对象应为哪些人？</a:t>
            </a:r>
          </a:p>
          <a:p>
            <a:pPr marL="342900" indent="-342900" algn="l">
              <a:spcBef>
                <a:spcPct val="20000"/>
              </a:spcBef>
              <a:buFontTx/>
              <a:buChar char="•"/>
            </a:pPr>
            <a:r>
              <a:rPr lang="zh-CN" altLang="zh-CN" sz="3200">
                <a:solidFill>
                  <a:srgbClr val="000000"/>
                </a:solidFill>
              </a:rPr>
              <a:t>3</a:t>
            </a:r>
            <a:r>
              <a:rPr lang="zh-CN" altLang="en-US" sz="3200">
                <a:solidFill>
                  <a:srgbClr val="000000"/>
                </a:solidFill>
              </a:rPr>
              <a:t>、竞业禁止的期限多久才是合适？</a:t>
            </a:r>
          </a:p>
        </p:txBody>
      </p:sp>
    </p:spTree>
    <p:extLst>
      <p:ext uri="{BB962C8B-B14F-4D97-AF65-F5344CB8AC3E}">
        <p14:creationId xmlns:p14="http://schemas.microsoft.com/office/powerpoint/2010/main" val="1602432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007534" y="287110"/>
            <a:ext cx="10515600" cy="4351338"/>
          </a:xfrm>
        </p:spPr>
        <p:txBody>
          <a:bodyPr/>
          <a:lstStyle/>
          <a:p>
            <a:pPr eaLnBrk="1" hangingPunct="1"/>
            <a:r>
              <a:rPr lang="zh-CN" altLang="en-US" sz="3600" dirty="0" smtClean="0"/>
              <a:t>电子</a:t>
            </a:r>
            <a:r>
              <a:rPr lang="zh-CN" altLang="en-US" sz="3600" dirty="0" smtClean="0"/>
              <a:t>监控与隐私权保护：</a:t>
            </a:r>
            <a:endParaRPr lang="zh-CN" altLang="en-US" sz="3600" dirty="0" smtClean="0"/>
          </a:p>
          <a:p>
            <a:pPr lvl="1" eaLnBrk="1" hangingPunct="1"/>
            <a:r>
              <a:rPr lang="zh-CN" altLang="en-US" sz="3200" dirty="0" smtClean="0">
                <a:solidFill>
                  <a:srgbClr val="008000"/>
                </a:solidFill>
              </a:rPr>
              <a:t>电话监控</a:t>
            </a:r>
          </a:p>
          <a:p>
            <a:pPr lvl="1" eaLnBrk="1" hangingPunct="1"/>
            <a:r>
              <a:rPr lang="zh-CN" altLang="en-US" sz="3200" dirty="0" smtClean="0">
                <a:solidFill>
                  <a:srgbClr val="008000"/>
                </a:solidFill>
              </a:rPr>
              <a:t>计算机监控</a:t>
            </a:r>
          </a:p>
          <a:p>
            <a:pPr lvl="1" eaLnBrk="1" hangingPunct="1"/>
            <a:r>
              <a:rPr lang="zh-CN" altLang="en-US" sz="3200" dirty="0" smtClean="0">
                <a:solidFill>
                  <a:srgbClr val="008000"/>
                </a:solidFill>
              </a:rPr>
              <a:t>电子邮件与语音邮件</a:t>
            </a:r>
          </a:p>
          <a:p>
            <a:pPr lvl="1" eaLnBrk="1" hangingPunct="1"/>
            <a:r>
              <a:rPr lang="en-US" altLang="zh-CN" sz="3200" dirty="0" smtClean="0">
                <a:solidFill>
                  <a:srgbClr val="008000"/>
                </a:solidFill>
              </a:rPr>
              <a:t>GPS</a:t>
            </a:r>
            <a:r>
              <a:rPr lang="zh-CN" altLang="en-US" sz="3200" dirty="0" smtClean="0">
                <a:solidFill>
                  <a:srgbClr val="008000"/>
                </a:solidFill>
              </a:rPr>
              <a:t>全球卫星定位</a:t>
            </a:r>
          </a:p>
        </p:txBody>
      </p:sp>
      <p:pic>
        <p:nvPicPr>
          <p:cNvPr id="47107" name="Picture 3" descr="隐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738" y="2963947"/>
            <a:ext cx="8451548" cy="3894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718248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nvSpPr>
        <p:spPr bwMode="auto">
          <a:xfrm>
            <a:off x="912284" y="1773238"/>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dirty="0">
                <a:solidFill>
                  <a:srgbClr val="000000"/>
                </a:solidFill>
              </a:rPr>
              <a:t>      </a:t>
            </a:r>
            <a:r>
              <a:rPr lang="zh-CN" altLang="en-US" sz="2400" dirty="0">
                <a:solidFill>
                  <a:srgbClr val="000000"/>
                </a:solidFill>
              </a:rPr>
              <a:t>萨缪尔</a:t>
            </a:r>
            <a:r>
              <a:rPr lang="en-US" altLang="zh-CN" sz="2400" dirty="0">
                <a:solidFill>
                  <a:srgbClr val="000000"/>
                </a:solidFill>
              </a:rPr>
              <a:t>·</a:t>
            </a:r>
            <a:r>
              <a:rPr lang="zh-CN" altLang="en-US" sz="2400" dirty="0">
                <a:solidFill>
                  <a:srgbClr val="000000"/>
                </a:solidFill>
              </a:rPr>
              <a:t>沃伦和路易斯</a:t>
            </a:r>
            <a:r>
              <a:rPr lang="en-US" altLang="zh-CN" sz="2400" dirty="0">
                <a:solidFill>
                  <a:srgbClr val="000000"/>
                </a:solidFill>
              </a:rPr>
              <a:t>·</a:t>
            </a:r>
            <a:r>
              <a:rPr lang="zh-CN" altLang="en-US" sz="2400" dirty="0">
                <a:solidFill>
                  <a:srgbClr val="000000"/>
                </a:solidFill>
              </a:rPr>
              <a:t>布兰戴斯将隐私权解释为“个人在通常情况下决定他的思想、观点和情感在多大程度上与别人交流的权利”。我国学者王利明教授认为隐私权包括三个方面的内容：个人信息的保密、个人生活不受干扰的权利、个人私事决定的自由。按照隐私包含的内容，隐私可分为两大类：一类是个人的私生活，另一类是个人的私人信息。</a:t>
            </a:r>
          </a:p>
        </p:txBody>
      </p:sp>
    </p:spTree>
    <p:extLst>
      <p:ext uri="{BB962C8B-B14F-4D97-AF65-F5344CB8AC3E}">
        <p14:creationId xmlns:p14="http://schemas.microsoft.com/office/powerpoint/2010/main" val="911378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nvSpPr>
        <p:spPr bwMode="auto">
          <a:xfrm>
            <a:off x="914400" y="1819276"/>
            <a:ext cx="1036320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90000"/>
              </a:lnSpc>
              <a:spcBef>
                <a:spcPct val="20000"/>
              </a:spcBef>
              <a:buFontTx/>
              <a:buChar char="•"/>
            </a:pPr>
            <a:r>
              <a:rPr lang="zh-CN" altLang="en-US" sz="2600">
                <a:solidFill>
                  <a:srgbClr val="000000"/>
                </a:solidFill>
              </a:rPr>
              <a:t>       据泰国一知名网站的调查显示，有</a:t>
            </a:r>
            <a:r>
              <a:rPr lang="en-US" altLang="zh-CN" sz="2600">
                <a:solidFill>
                  <a:srgbClr val="000000"/>
                </a:solidFill>
              </a:rPr>
              <a:t>40%</a:t>
            </a:r>
            <a:r>
              <a:rPr lang="zh-CN" altLang="en-US" sz="2600">
                <a:solidFill>
                  <a:srgbClr val="000000"/>
                </a:solidFill>
              </a:rPr>
              <a:t>的企业员工在公司上网时均遭到了公司的监视，要么被管理者使用网站过滤器将其上网聊天记录过滤出来进行分析，要么就将其邮件也一并从服务器上拦下来作为日后评估员工工作的有力证据。美国加州大学最近在有关的调查中发现，约三分之二的网民认为上网时，他们的隐私也得要冒险。此项调查的负责人科尔说，调查发现几乎很多受访者都忧虑会受到企业集团的监视。乍一看来，公司为了规范人员工行为，随时洞察员工的动向，是从公司的管理着想，无可厚非，但是仔细一思考，就会发现严格意义上来说这是对员工隐私的一种不礼貌的侵犯。 </a:t>
            </a:r>
          </a:p>
        </p:txBody>
      </p:sp>
    </p:spTree>
    <p:extLst>
      <p:ext uri="{BB962C8B-B14F-4D97-AF65-F5344CB8AC3E}">
        <p14:creationId xmlns:p14="http://schemas.microsoft.com/office/powerpoint/2010/main" val="146749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19667" y="692151"/>
            <a:ext cx="10972800" cy="720725"/>
          </a:xfrm>
        </p:spPr>
        <p:txBody>
          <a:bodyPr/>
          <a:lstStyle/>
          <a:p>
            <a:pPr eaLnBrk="1" hangingPunct="1"/>
            <a:r>
              <a:rPr lang="zh-CN" altLang="en-US" sz="4000" smtClean="0"/>
              <a:t>课堂讨论：</a:t>
            </a:r>
          </a:p>
        </p:txBody>
      </p:sp>
      <p:sp>
        <p:nvSpPr>
          <p:cNvPr id="50179" name="Rectangle 3"/>
          <p:cNvSpPr>
            <a:spLocks noGrp="1" noChangeArrowheads="1"/>
          </p:cNvSpPr>
          <p:nvPr>
            <p:ph type="body" idx="1"/>
          </p:nvPr>
        </p:nvSpPr>
        <p:spPr>
          <a:xfrm>
            <a:off x="912284" y="2133600"/>
            <a:ext cx="9601200" cy="3763963"/>
          </a:xfrm>
        </p:spPr>
        <p:txBody>
          <a:bodyPr/>
          <a:lstStyle/>
          <a:p>
            <a:pPr eaLnBrk="1" hangingPunct="1"/>
            <a:r>
              <a:rPr lang="zh-CN" altLang="en-US" sz="3600" smtClean="0"/>
              <a:t>请分别讨论电子监控的正当理由和负面危害？</a:t>
            </a:r>
          </a:p>
        </p:txBody>
      </p:sp>
    </p:spTree>
    <p:extLst>
      <p:ext uri="{BB962C8B-B14F-4D97-AF65-F5344CB8AC3E}">
        <p14:creationId xmlns:p14="http://schemas.microsoft.com/office/powerpoint/2010/main" val="2612362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000000"/>
                </a:solidFill>
              </a:rPr>
              <a:t>婚姻歧视案</a:t>
            </a:r>
          </a:p>
        </p:txBody>
      </p:sp>
      <p:sp>
        <p:nvSpPr>
          <p:cNvPr id="5123" name="Rectangle 3"/>
          <p:cNvSpPr>
            <a:spLocks noGrp="1" noChangeArrowheads="1"/>
          </p:cNvSpPr>
          <p:nvPr/>
        </p:nvSpPr>
        <p:spPr bwMode="auto">
          <a:xfrm>
            <a:off x="9144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sz="2400" dirty="0">
                <a:solidFill>
                  <a:srgbClr val="000000"/>
                </a:solidFill>
              </a:rPr>
              <a:t>某地水电工程局</a:t>
            </a:r>
            <a:r>
              <a:rPr lang="en-US" altLang="zh-CN" sz="2400" dirty="0">
                <a:solidFill>
                  <a:srgbClr val="000000"/>
                </a:solidFill>
              </a:rPr>
              <a:t>10</a:t>
            </a:r>
            <a:r>
              <a:rPr lang="zh-CN" altLang="en-US" sz="2400" dirty="0">
                <a:solidFill>
                  <a:srgbClr val="000000"/>
                </a:solidFill>
              </a:rPr>
              <a:t>名女工，集体向当地人民法院提出离婚诉讼。这些女工，有的两情相笃，有的新婚燕尔，为什么要一纸休夫呢？原来，水电局规定，合同制工人无配偶的才可以与企业续签劳动合同。为取得劳动资格，</a:t>
            </a:r>
            <a:r>
              <a:rPr lang="en-US" altLang="zh-CN" sz="2400" dirty="0">
                <a:solidFill>
                  <a:srgbClr val="000000"/>
                </a:solidFill>
              </a:rPr>
              <a:t>10</a:t>
            </a:r>
            <a:r>
              <a:rPr lang="zh-CN" altLang="en-US" sz="2400" dirty="0">
                <a:solidFill>
                  <a:srgbClr val="000000"/>
                </a:solidFill>
              </a:rPr>
              <a:t>名已婚女工，只好以提出离婚诉讼的方式，集体抗议“婚姻歧视”</a:t>
            </a:r>
            <a:r>
              <a:rPr lang="zh-CN" altLang="en-US" dirty="0">
                <a:solidFill>
                  <a:srgbClr val="000000"/>
                </a:solidFill>
              </a:rPr>
              <a:t>。 </a:t>
            </a:r>
          </a:p>
        </p:txBody>
      </p:sp>
    </p:spTree>
    <p:extLst>
      <p:ext uri="{BB962C8B-B14F-4D97-AF65-F5344CB8AC3E}">
        <p14:creationId xmlns:p14="http://schemas.microsoft.com/office/powerpoint/2010/main" val="3850403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14918" y="765176"/>
            <a:ext cx="9385300" cy="754063"/>
          </a:xfrm>
        </p:spPr>
        <p:txBody>
          <a:bodyPr/>
          <a:lstStyle/>
          <a:p>
            <a:pPr eaLnBrk="1" hangingPunct="1"/>
            <a:r>
              <a:rPr lang="zh-CN" altLang="en-US" sz="4000" dirty="0" smtClean="0"/>
              <a:t>课堂讨论：</a:t>
            </a:r>
          </a:p>
        </p:txBody>
      </p:sp>
      <p:sp>
        <p:nvSpPr>
          <p:cNvPr id="51203" name="Rectangle 3"/>
          <p:cNvSpPr>
            <a:spLocks noGrp="1" noChangeArrowheads="1"/>
          </p:cNvSpPr>
          <p:nvPr>
            <p:ph type="body" idx="1"/>
          </p:nvPr>
        </p:nvSpPr>
        <p:spPr/>
        <p:txBody>
          <a:bodyPr/>
          <a:lstStyle/>
          <a:p>
            <a:pPr eaLnBrk="1" hangingPunct="1"/>
            <a:r>
              <a:rPr lang="zh-CN" altLang="en-US" smtClean="0"/>
              <a:t>正当理由：</a:t>
            </a:r>
          </a:p>
          <a:p>
            <a:pPr lvl="1" eaLnBrk="1" hangingPunct="1"/>
            <a:r>
              <a:rPr lang="zh-CN" altLang="en-US" sz="3200" smtClean="0">
                <a:solidFill>
                  <a:srgbClr val="008000"/>
                </a:solidFill>
              </a:rPr>
              <a:t>避免滥用公司资源 </a:t>
            </a:r>
          </a:p>
          <a:p>
            <a:pPr lvl="1" eaLnBrk="1" hangingPunct="1"/>
            <a:r>
              <a:rPr lang="zh-CN" altLang="en-US" sz="3200" smtClean="0">
                <a:solidFill>
                  <a:srgbClr val="008000"/>
                </a:solidFill>
              </a:rPr>
              <a:t>了解工作时间的使用 </a:t>
            </a:r>
          </a:p>
          <a:p>
            <a:pPr lvl="1" eaLnBrk="1" hangingPunct="1"/>
            <a:r>
              <a:rPr lang="zh-CN" altLang="en-US" sz="3200" smtClean="0">
                <a:solidFill>
                  <a:srgbClr val="008000"/>
                </a:solidFill>
              </a:rPr>
              <a:t>防止员工的盗窃行为 </a:t>
            </a:r>
          </a:p>
          <a:p>
            <a:pPr lvl="1" eaLnBrk="1" hangingPunct="1"/>
            <a:r>
              <a:rPr lang="zh-CN" altLang="en-US" sz="3200" smtClean="0">
                <a:solidFill>
                  <a:srgbClr val="008000"/>
                </a:solidFill>
              </a:rPr>
              <a:t>解决技术上的问题 </a:t>
            </a:r>
          </a:p>
          <a:p>
            <a:pPr eaLnBrk="1" hangingPunct="1"/>
            <a:endParaRPr lang="en-US" altLang="zh-CN" sz="3200" smtClean="0">
              <a:solidFill>
                <a:srgbClr val="008000"/>
              </a:solidFill>
            </a:endParaRPr>
          </a:p>
        </p:txBody>
      </p:sp>
    </p:spTree>
    <p:extLst>
      <p:ext uri="{BB962C8B-B14F-4D97-AF65-F5344CB8AC3E}">
        <p14:creationId xmlns:p14="http://schemas.microsoft.com/office/powerpoint/2010/main" val="7792705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31800" y="692151"/>
            <a:ext cx="10972800" cy="720725"/>
          </a:xfrm>
        </p:spPr>
        <p:txBody>
          <a:bodyPr/>
          <a:lstStyle/>
          <a:p>
            <a:pPr eaLnBrk="1" hangingPunct="1"/>
            <a:r>
              <a:rPr lang="zh-CN" altLang="en-US" sz="4000" smtClean="0"/>
              <a:t>课堂讨论</a:t>
            </a:r>
          </a:p>
        </p:txBody>
      </p:sp>
      <p:sp>
        <p:nvSpPr>
          <p:cNvPr id="52227" name="Rectangle 3"/>
          <p:cNvSpPr>
            <a:spLocks noGrp="1" noChangeArrowheads="1"/>
          </p:cNvSpPr>
          <p:nvPr>
            <p:ph type="body" idx="1"/>
          </p:nvPr>
        </p:nvSpPr>
        <p:spPr>
          <a:xfrm>
            <a:off x="719668" y="2060576"/>
            <a:ext cx="10657417" cy="3763963"/>
          </a:xfrm>
        </p:spPr>
        <p:txBody>
          <a:bodyPr/>
          <a:lstStyle/>
          <a:p>
            <a:pPr algn="just" eaLnBrk="1" hangingPunct="1"/>
            <a:r>
              <a:rPr lang="en-US" altLang="zh-CN" sz="3600" smtClean="0"/>
              <a:t> </a:t>
            </a:r>
            <a:r>
              <a:rPr lang="zh-CN" altLang="en-US" sz="3600" smtClean="0"/>
              <a:t>负面危害：</a:t>
            </a:r>
          </a:p>
          <a:p>
            <a:pPr lvl="1" algn="just" eaLnBrk="1" hangingPunct="1"/>
            <a:r>
              <a:rPr lang="zh-CN" altLang="en-US" sz="3200" smtClean="0">
                <a:solidFill>
                  <a:srgbClr val="008000"/>
                </a:solidFill>
              </a:rPr>
              <a:t>雇员的隐私权势必在一定程度上受到侵害。</a:t>
            </a:r>
          </a:p>
          <a:p>
            <a:pPr lvl="1" algn="just" eaLnBrk="1" hangingPunct="1"/>
            <a:r>
              <a:rPr lang="zh-CN" altLang="en-US" sz="3200" smtClean="0">
                <a:solidFill>
                  <a:srgbClr val="008000"/>
                </a:solidFill>
              </a:rPr>
              <a:t>如果没有一个鼓励灵活性和创造性的工作环境，员工士气和效率反而会下降。</a:t>
            </a:r>
          </a:p>
        </p:txBody>
      </p:sp>
    </p:spTree>
    <p:extLst>
      <p:ext uri="{BB962C8B-B14F-4D97-AF65-F5344CB8AC3E}">
        <p14:creationId xmlns:p14="http://schemas.microsoft.com/office/powerpoint/2010/main" val="39132311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07534" y="549276"/>
            <a:ext cx="9385300" cy="754063"/>
          </a:xfrm>
        </p:spPr>
        <p:txBody>
          <a:bodyPr/>
          <a:lstStyle/>
          <a:p>
            <a:pPr eaLnBrk="1" hangingPunct="1"/>
            <a:r>
              <a:rPr lang="zh-CN" altLang="en-US" sz="4400" dirty="0" smtClean="0"/>
              <a:t>工作安全</a:t>
            </a:r>
            <a:r>
              <a:rPr lang="zh-CN" altLang="en-US" sz="4400" dirty="0" smtClean="0"/>
              <a:t>中的伦理问题</a:t>
            </a:r>
          </a:p>
        </p:txBody>
      </p:sp>
      <p:grpSp>
        <p:nvGrpSpPr>
          <p:cNvPr id="53251" name="Group 42"/>
          <p:cNvGrpSpPr>
            <a:grpSpLocks/>
          </p:cNvGrpSpPr>
          <p:nvPr/>
        </p:nvGrpSpPr>
        <p:grpSpPr bwMode="auto">
          <a:xfrm>
            <a:off x="1200152" y="2047875"/>
            <a:ext cx="9696449" cy="4133850"/>
            <a:chOff x="703" y="1280"/>
            <a:chExt cx="4581" cy="2604"/>
          </a:xfrm>
        </p:grpSpPr>
        <p:sp>
          <p:nvSpPr>
            <p:cNvPr id="53252" name="AutoShape 4"/>
            <p:cNvSpPr>
              <a:spLocks noChangeArrowheads="1"/>
            </p:cNvSpPr>
            <p:nvPr/>
          </p:nvSpPr>
          <p:spPr bwMode="auto">
            <a:xfrm>
              <a:off x="2245" y="2296"/>
              <a:ext cx="1406" cy="1588"/>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FFFFFF">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kumimoji="0" lang="zh-CN" altLang="en-US" sz="2000" b="1" dirty="0">
                  <a:latin typeface="Verdana" pitchFamily="34" charset="0"/>
                </a:rPr>
                <a:t>个人角度压力管理</a:t>
              </a:r>
            </a:p>
            <a:p>
              <a:pPr algn="l" eaLnBrk="0" hangingPunct="0">
                <a:buFontTx/>
                <a:buChar char="•"/>
              </a:pPr>
              <a:r>
                <a:rPr kumimoji="0" lang="zh-CN" altLang="en-US" dirty="0">
                  <a:solidFill>
                    <a:srgbClr val="008000"/>
                  </a:solidFill>
                  <a:latin typeface="Verdana" pitchFamily="34" charset="0"/>
                </a:rPr>
                <a:t>生活方式管理</a:t>
              </a:r>
            </a:p>
            <a:p>
              <a:pPr algn="l" eaLnBrk="0" hangingPunct="0">
                <a:buFontTx/>
                <a:buChar char="•"/>
              </a:pPr>
              <a:r>
                <a:rPr kumimoji="0" lang="zh-CN" altLang="en-US" dirty="0">
                  <a:solidFill>
                    <a:srgbClr val="008000"/>
                  </a:solidFill>
                  <a:latin typeface="Verdana" pitchFamily="34" charset="0"/>
                </a:rPr>
                <a:t>工作方式管理</a:t>
              </a:r>
            </a:p>
            <a:p>
              <a:pPr algn="l" eaLnBrk="0" hangingPunct="0"/>
              <a:r>
                <a:rPr kumimoji="0" lang="zh-CN" altLang="en-US" sz="2000" b="1" dirty="0">
                  <a:latin typeface="Verdana" pitchFamily="34" charset="0"/>
                </a:rPr>
                <a:t>组织角度压力管理</a:t>
              </a:r>
            </a:p>
            <a:p>
              <a:pPr algn="l" eaLnBrk="0" hangingPunct="0">
                <a:buFontTx/>
                <a:buChar char="•"/>
              </a:pPr>
              <a:r>
                <a:rPr kumimoji="0" lang="zh-CN" altLang="en-US" dirty="0">
                  <a:solidFill>
                    <a:srgbClr val="008000"/>
                  </a:solidFill>
                  <a:latin typeface="Verdana" pitchFamily="34" charset="0"/>
                </a:rPr>
                <a:t>角色定位</a:t>
              </a:r>
            </a:p>
            <a:p>
              <a:pPr algn="l" eaLnBrk="0" hangingPunct="0">
                <a:buFontTx/>
                <a:buChar char="•"/>
              </a:pPr>
              <a:r>
                <a:rPr kumimoji="0" lang="zh-CN" altLang="en-US" dirty="0">
                  <a:solidFill>
                    <a:srgbClr val="008000"/>
                  </a:solidFill>
                  <a:latin typeface="Verdana" pitchFamily="34" charset="0"/>
                </a:rPr>
                <a:t>设定目标</a:t>
              </a:r>
            </a:p>
            <a:p>
              <a:pPr algn="l" eaLnBrk="0" hangingPunct="0">
                <a:buFontTx/>
                <a:buChar char="•"/>
              </a:pPr>
              <a:r>
                <a:rPr kumimoji="0" lang="zh-CN" altLang="en-US" dirty="0">
                  <a:solidFill>
                    <a:srgbClr val="008000"/>
                  </a:solidFill>
                  <a:latin typeface="Verdana" pitchFamily="34" charset="0"/>
                </a:rPr>
                <a:t>工作再设计</a:t>
              </a:r>
            </a:p>
            <a:p>
              <a:pPr algn="l" eaLnBrk="0" hangingPunct="0">
                <a:buFontTx/>
                <a:buChar char="•"/>
              </a:pPr>
              <a:r>
                <a:rPr kumimoji="0" lang="zh-CN" altLang="en-US" dirty="0">
                  <a:solidFill>
                    <a:srgbClr val="008000"/>
                  </a:solidFill>
                  <a:latin typeface="Verdana" pitchFamily="34" charset="0"/>
                </a:rPr>
                <a:t>弹性工作制</a:t>
              </a:r>
            </a:p>
            <a:p>
              <a:pPr algn="l" eaLnBrk="0" hangingPunct="0">
                <a:buFontTx/>
                <a:buChar char="•"/>
              </a:pPr>
              <a:r>
                <a:rPr kumimoji="0" lang="zh-CN" altLang="en-US" dirty="0">
                  <a:solidFill>
                    <a:srgbClr val="008000"/>
                  </a:solidFill>
                  <a:latin typeface="Verdana" pitchFamily="34" charset="0"/>
                </a:rPr>
                <a:t>员工援助计划</a:t>
              </a:r>
            </a:p>
          </p:txBody>
        </p:sp>
        <p:sp>
          <p:nvSpPr>
            <p:cNvPr id="53253" name="AutoShape 5"/>
            <p:cNvSpPr>
              <a:spLocks noChangeArrowheads="1"/>
            </p:cNvSpPr>
            <p:nvPr/>
          </p:nvSpPr>
          <p:spPr bwMode="auto">
            <a:xfrm>
              <a:off x="703" y="2304"/>
              <a:ext cx="1270" cy="158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kumimoji="0" lang="en-US" altLang="zh-CN" sz="2000" dirty="0">
                  <a:solidFill>
                    <a:srgbClr val="008000"/>
                  </a:solidFill>
                  <a:latin typeface="Verdana" pitchFamily="34" charset="0"/>
                </a:rPr>
                <a:t>1.</a:t>
              </a:r>
              <a:r>
                <a:rPr kumimoji="0" lang="zh-CN" altLang="en-US" sz="2000" dirty="0">
                  <a:solidFill>
                    <a:srgbClr val="008000"/>
                  </a:solidFill>
                  <a:latin typeface="Verdana" pitchFamily="34" charset="0"/>
                </a:rPr>
                <a:t>预先告知风险</a:t>
              </a:r>
            </a:p>
            <a:p>
              <a:pPr algn="l" eaLnBrk="0" hangingPunct="0"/>
              <a:r>
                <a:rPr kumimoji="0" lang="en-US" altLang="zh-CN" sz="2000" dirty="0">
                  <a:solidFill>
                    <a:srgbClr val="008000"/>
                  </a:solidFill>
                  <a:latin typeface="Verdana" pitchFamily="34" charset="0"/>
                </a:rPr>
                <a:t>2.</a:t>
              </a:r>
              <a:r>
                <a:rPr kumimoji="0" lang="zh-CN" altLang="en-US" sz="2000" dirty="0">
                  <a:solidFill>
                    <a:srgbClr val="008000"/>
                  </a:solidFill>
                  <a:latin typeface="Verdana" pitchFamily="34" charset="0"/>
                </a:rPr>
                <a:t>至少提供最低安全保障</a:t>
              </a:r>
            </a:p>
            <a:p>
              <a:pPr algn="l" eaLnBrk="0" hangingPunct="0"/>
              <a:r>
                <a:rPr kumimoji="0" lang="en-US" altLang="zh-CN" sz="2000" dirty="0">
                  <a:solidFill>
                    <a:srgbClr val="008000"/>
                  </a:solidFill>
                  <a:latin typeface="Verdana" pitchFamily="34" charset="0"/>
                </a:rPr>
                <a:t>3.</a:t>
              </a:r>
              <a:r>
                <a:rPr kumimoji="0" lang="zh-CN" altLang="en-US" sz="2000" dirty="0">
                  <a:solidFill>
                    <a:srgbClr val="008000"/>
                  </a:solidFill>
                  <a:latin typeface="Verdana" pitchFamily="34" charset="0"/>
                </a:rPr>
                <a:t>培训员工识别和防范风险</a:t>
              </a:r>
            </a:p>
            <a:p>
              <a:pPr algn="l" eaLnBrk="0" hangingPunct="0"/>
              <a:r>
                <a:rPr kumimoji="0" lang="en-US" altLang="zh-CN" sz="2000" dirty="0">
                  <a:solidFill>
                    <a:srgbClr val="008000"/>
                  </a:solidFill>
                  <a:latin typeface="Verdana" pitchFamily="34" charset="0"/>
                </a:rPr>
                <a:t>4.</a:t>
              </a:r>
              <a:r>
                <a:rPr kumimoji="0" lang="zh-CN" altLang="en-US" sz="2000" dirty="0">
                  <a:solidFill>
                    <a:srgbClr val="008000"/>
                  </a:solidFill>
                  <a:latin typeface="Verdana" pitchFamily="34" charset="0"/>
                </a:rPr>
                <a:t>监督检查</a:t>
              </a:r>
            </a:p>
            <a:p>
              <a:pPr algn="l" eaLnBrk="0" hangingPunct="0"/>
              <a:r>
                <a:rPr kumimoji="0" lang="en-US" altLang="zh-CN" sz="2000" dirty="0">
                  <a:solidFill>
                    <a:srgbClr val="008000"/>
                  </a:solidFill>
                  <a:latin typeface="Verdana" pitchFamily="34" charset="0"/>
                </a:rPr>
                <a:t>5.</a:t>
              </a:r>
              <a:r>
                <a:rPr kumimoji="0" lang="zh-CN" altLang="en-US" sz="2000" dirty="0">
                  <a:solidFill>
                    <a:srgbClr val="008000"/>
                  </a:solidFill>
                  <a:latin typeface="Verdana" pitchFamily="34" charset="0"/>
                </a:rPr>
                <a:t>给予经济补偿</a:t>
              </a:r>
            </a:p>
          </p:txBody>
        </p:sp>
        <p:sp>
          <p:nvSpPr>
            <p:cNvPr id="53254" name="AutoShape 6"/>
            <p:cNvSpPr>
              <a:spLocks noChangeArrowheads="1"/>
            </p:cNvSpPr>
            <p:nvPr/>
          </p:nvSpPr>
          <p:spPr bwMode="auto">
            <a:xfrm>
              <a:off x="3878" y="2284"/>
              <a:ext cx="1406" cy="1587"/>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kumimoji="0" lang="zh-CN" altLang="en-US" sz="2000" dirty="0">
                  <a:solidFill>
                    <a:srgbClr val="008000"/>
                  </a:solidFill>
                  <a:latin typeface="Verdana" pitchFamily="34" charset="0"/>
                </a:rPr>
                <a:t>以各种性信息侮辱异性，或向异性提出性要求的行为。</a:t>
              </a:r>
            </a:p>
          </p:txBody>
        </p:sp>
        <p:sp>
          <p:nvSpPr>
            <p:cNvPr id="53255" name="AutoShape 7"/>
            <p:cNvSpPr>
              <a:spLocks noChangeArrowheads="1"/>
            </p:cNvSpPr>
            <p:nvPr/>
          </p:nvSpPr>
          <p:spPr bwMode="gray">
            <a:xfrm>
              <a:off x="1985" y="1545"/>
              <a:ext cx="252" cy="283"/>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56" name="AutoShape 8"/>
            <p:cNvSpPr>
              <a:spLocks noChangeArrowheads="1"/>
            </p:cNvSpPr>
            <p:nvPr/>
          </p:nvSpPr>
          <p:spPr bwMode="gray">
            <a:xfrm>
              <a:off x="3536" y="1545"/>
              <a:ext cx="251" cy="283"/>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9113" name="Oval 9"/>
            <p:cNvSpPr>
              <a:spLocks noChangeArrowheads="1"/>
            </p:cNvSpPr>
            <p:nvPr/>
          </p:nvSpPr>
          <p:spPr bwMode="gray">
            <a:xfrm>
              <a:off x="3919" y="1523"/>
              <a:ext cx="123" cy="32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ea typeface="宋体" pitchFamily="2" charset="-122"/>
              </a:endParaRPr>
            </a:p>
          </p:txBody>
        </p:sp>
        <p:sp>
          <p:nvSpPr>
            <p:cNvPr id="559114" name="Oval 10"/>
            <p:cNvSpPr>
              <a:spLocks noChangeArrowheads="1"/>
            </p:cNvSpPr>
            <p:nvPr/>
          </p:nvSpPr>
          <p:spPr bwMode="gray">
            <a:xfrm>
              <a:off x="3919" y="1523"/>
              <a:ext cx="1073" cy="327"/>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ea typeface="宋体" pitchFamily="2" charset="-122"/>
              </a:endParaRPr>
            </a:p>
          </p:txBody>
        </p:sp>
        <p:sp>
          <p:nvSpPr>
            <p:cNvPr id="559115" name="Oval 11"/>
            <p:cNvSpPr>
              <a:spLocks noChangeArrowheads="1"/>
            </p:cNvSpPr>
            <p:nvPr/>
          </p:nvSpPr>
          <p:spPr bwMode="gray">
            <a:xfrm>
              <a:off x="3989" y="1523"/>
              <a:ext cx="933" cy="32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ea typeface="宋体" pitchFamily="2" charset="-122"/>
              </a:endParaRPr>
            </a:p>
          </p:txBody>
        </p:sp>
        <p:sp>
          <p:nvSpPr>
            <p:cNvPr id="559116" name="Oval 12"/>
            <p:cNvSpPr>
              <a:spLocks noChangeArrowheads="1"/>
            </p:cNvSpPr>
            <p:nvPr/>
          </p:nvSpPr>
          <p:spPr bwMode="gray">
            <a:xfrm>
              <a:off x="4005" y="1528"/>
              <a:ext cx="933" cy="327"/>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ea typeface="宋体" pitchFamily="2" charset="-122"/>
              </a:endParaRPr>
            </a:p>
          </p:txBody>
        </p:sp>
        <p:sp>
          <p:nvSpPr>
            <p:cNvPr id="53261" name="Oval 13"/>
            <p:cNvSpPr>
              <a:spLocks noChangeArrowheads="1"/>
            </p:cNvSpPr>
            <p:nvPr/>
          </p:nvSpPr>
          <p:spPr bwMode="gray">
            <a:xfrm>
              <a:off x="4039" y="1522"/>
              <a:ext cx="841" cy="327"/>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559118" name="Oval 14"/>
            <p:cNvSpPr>
              <a:spLocks noChangeArrowheads="1"/>
            </p:cNvSpPr>
            <p:nvPr/>
          </p:nvSpPr>
          <p:spPr bwMode="gray">
            <a:xfrm>
              <a:off x="816" y="1520"/>
              <a:ext cx="123" cy="327"/>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ea typeface="宋体" pitchFamily="2" charset="-122"/>
              </a:endParaRPr>
            </a:p>
          </p:txBody>
        </p:sp>
        <p:sp>
          <p:nvSpPr>
            <p:cNvPr id="559119" name="Oval 15"/>
            <p:cNvSpPr>
              <a:spLocks noChangeArrowheads="1"/>
            </p:cNvSpPr>
            <p:nvPr/>
          </p:nvSpPr>
          <p:spPr bwMode="gray">
            <a:xfrm>
              <a:off x="816" y="1520"/>
              <a:ext cx="123" cy="327"/>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ea typeface="宋体" pitchFamily="2" charset="-122"/>
              </a:endParaRPr>
            </a:p>
          </p:txBody>
        </p:sp>
        <p:sp>
          <p:nvSpPr>
            <p:cNvPr id="559120" name="Oval 16"/>
            <p:cNvSpPr>
              <a:spLocks noChangeArrowheads="1"/>
            </p:cNvSpPr>
            <p:nvPr/>
          </p:nvSpPr>
          <p:spPr bwMode="gray">
            <a:xfrm>
              <a:off x="886" y="1519"/>
              <a:ext cx="933" cy="32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ea typeface="宋体" pitchFamily="2" charset="-122"/>
              </a:endParaRPr>
            </a:p>
          </p:txBody>
        </p:sp>
        <p:sp>
          <p:nvSpPr>
            <p:cNvPr id="559121" name="Oval 17"/>
            <p:cNvSpPr>
              <a:spLocks noChangeArrowheads="1"/>
            </p:cNvSpPr>
            <p:nvPr/>
          </p:nvSpPr>
          <p:spPr bwMode="gray">
            <a:xfrm>
              <a:off x="887" y="1521"/>
              <a:ext cx="933" cy="327"/>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ea typeface="宋体" pitchFamily="2" charset="-122"/>
              </a:endParaRPr>
            </a:p>
          </p:txBody>
        </p:sp>
        <p:sp>
          <p:nvSpPr>
            <p:cNvPr id="53266" name="Oval 18"/>
            <p:cNvSpPr>
              <a:spLocks noChangeArrowheads="1"/>
            </p:cNvSpPr>
            <p:nvPr/>
          </p:nvSpPr>
          <p:spPr bwMode="gray">
            <a:xfrm>
              <a:off x="933" y="1520"/>
              <a:ext cx="840" cy="327"/>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53267" name="Group 19"/>
            <p:cNvGrpSpPr>
              <a:grpSpLocks/>
            </p:cNvGrpSpPr>
            <p:nvPr/>
          </p:nvGrpSpPr>
          <p:grpSpPr bwMode="auto">
            <a:xfrm>
              <a:off x="946" y="1280"/>
              <a:ext cx="813" cy="805"/>
              <a:chOff x="4166" y="1706"/>
              <a:chExt cx="1252" cy="1252"/>
            </a:xfrm>
          </p:grpSpPr>
          <p:sp>
            <p:nvSpPr>
              <p:cNvPr id="53286" name="Oval 2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7"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8" name="Oval 2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9" name="Oval 2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59128" name="Oval 24"/>
            <p:cNvSpPr>
              <a:spLocks noChangeArrowheads="1"/>
            </p:cNvSpPr>
            <p:nvPr/>
          </p:nvSpPr>
          <p:spPr bwMode="gray">
            <a:xfrm>
              <a:off x="2368" y="1523"/>
              <a:ext cx="123" cy="327"/>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ea typeface="宋体" pitchFamily="2" charset="-122"/>
              </a:endParaRPr>
            </a:p>
          </p:txBody>
        </p:sp>
        <p:sp>
          <p:nvSpPr>
            <p:cNvPr id="559129" name="Oval 25"/>
            <p:cNvSpPr>
              <a:spLocks noChangeArrowheads="1"/>
            </p:cNvSpPr>
            <p:nvPr/>
          </p:nvSpPr>
          <p:spPr bwMode="gray">
            <a:xfrm>
              <a:off x="2368" y="1523"/>
              <a:ext cx="123" cy="327"/>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ea typeface="宋体" pitchFamily="2" charset="-122"/>
              </a:endParaRPr>
            </a:p>
          </p:txBody>
        </p:sp>
        <p:sp>
          <p:nvSpPr>
            <p:cNvPr id="559130" name="Oval 26"/>
            <p:cNvSpPr>
              <a:spLocks noChangeArrowheads="1"/>
            </p:cNvSpPr>
            <p:nvPr/>
          </p:nvSpPr>
          <p:spPr bwMode="gray">
            <a:xfrm>
              <a:off x="2438" y="1523"/>
              <a:ext cx="933" cy="32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ea typeface="宋体" pitchFamily="2" charset="-122"/>
              </a:endParaRPr>
            </a:p>
          </p:txBody>
        </p:sp>
        <p:sp>
          <p:nvSpPr>
            <p:cNvPr id="559131" name="Oval 27"/>
            <p:cNvSpPr>
              <a:spLocks noChangeArrowheads="1"/>
            </p:cNvSpPr>
            <p:nvPr/>
          </p:nvSpPr>
          <p:spPr bwMode="gray">
            <a:xfrm>
              <a:off x="2439" y="1524"/>
              <a:ext cx="933" cy="327"/>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ea typeface="宋体" pitchFamily="2" charset="-122"/>
              </a:endParaRPr>
            </a:p>
          </p:txBody>
        </p:sp>
        <p:sp>
          <p:nvSpPr>
            <p:cNvPr id="53272" name="Oval 28"/>
            <p:cNvSpPr>
              <a:spLocks noChangeArrowheads="1"/>
            </p:cNvSpPr>
            <p:nvPr/>
          </p:nvSpPr>
          <p:spPr bwMode="gray">
            <a:xfrm>
              <a:off x="2484" y="1522"/>
              <a:ext cx="840" cy="327"/>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53273" name="Group 29"/>
            <p:cNvGrpSpPr>
              <a:grpSpLocks/>
            </p:cNvGrpSpPr>
            <p:nvPr/>
          </p:nvGrpSpPr>
          <p:grpSpPr bwMode="auto">
            <a:xfrm>
              <a:off x="2498" y="1280"/>
              <a:ext cx="813" cy="805"/>
              <a:chOff x="4166" y="1706"/>
              <a:chExt cx="1252" cy="1252"/>
            </a:xfrm>
          </p:grpSpPr>
          <p:sp>
            <p:nvSpPr>
              <p:cNvPr id="53282" name="Oval 3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3" name="Oval 3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4" name="Oval 3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5" name="Oval 3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53274" name="Group 34"/>
            <p:cNvGrpSpPr>
              <a:grpSpLocks/>
            </p:cNvGrpSpPr>
            <p:nvPr/>
          </p:nvGrpSpPr>
          <p:grpSpPr bwMode="auto">
            <a:xfrm>
              <a:off x="4054" y="1280"/>
              <a:ext cx="814" cy="805"/>
              <a:chOff x="4166" y="1706"/>
              <a:chExt cx="1252" cy="1252"/>
            </a:xfrm>
          </p:grpSpPr>
          <p:sp>
            <p:nvSpPr>
              <p:cNvPr id="53278" name="Oval 35"/>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79" name="Oval 36"/>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0" name="Oval 37"/>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281" name="Oval 38"/>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3275" name="Text Box 39"/>
            <p:cNvSpPr txBox="1">
              <a:spLocks noChangeArrowheads="1"/>
            </p:cNvSpPr>
            <p:nvPr/>
          </p:nvSpPr>
          <p:spPr bwMode="gray">
            <a:xfrm>
              <a:off x="912" y="1566"/>
              <a:ext cx="6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rgbClr val="000000"/>
                  </a:solidFill>
                  <a:latin typeface="Arial" charset="0"/>
                  <a:ea typeface="楷体_GB2312" pitchFamily="49" charset="-122"/>
                </a:rPr>
                <a:t>工作安全</a:t>
              </a:r>
            </a:p>
          </p:txBody>
        </p:sp>
        <p:sp>
          <p:nvSpPr>
            <p:cNvPr id="53276" name="Text Box 40"/>
            <p:cNvSpPr txBox="1">
              <a:spLocks noChangeArrowheads="1"/>
            </p:cNvSpPr>
            <p:nvPr/>
          </p:nvSpPr>
          <p:spPr bwMode="gray">
            <a:xfrm>
              <a:off x="2467" y="1566"/>
              <a:ext cx="6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rgbClr val="000000"/>
                  </a:solidFill>
                  <a:latin typeface="Arial" charset="0"/>
                  <a:ea typeface="楷体_GB2312" pitchFamily="49" charset="-122"/>
                </a:rPr>
                <a:t>工作压力</a:t>
              </a:r>
            </a:p>
          </p:txBody>
        </p:sp>
        <p:sp>
          <p:nvSpPr>
            <p:cNvPr id="53277" name="Text Box 41"/>
            <p:cNvSpPr txBox="1">
              <a:spLocks noChangeArrowheads="1"/>
            </p:cNvSpPr>
            <p:nvPr/>
          </p:nvSpPr>
          <p:spPr bwMode="gray">
            <a:xfrm>
              <a:off x="4118" y="1566"/>
              <a:ext cx="5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kumimoji="1"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kumimoji="1"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kumimoji="1"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kumimoji="1" sz="2800">
                  <a:solidFill>
                    <a:schemeClr val="tx1"/>
                  </a:solidFill>
                  <a:latin typeface="Tahoma" pitchFamily="34" charset="0"/>
                  <a:ea typeface="宋体" charset="-122"/>
                </a:defRPr>
              </a:lvl9pPr>
            </a:lstStyle>
            <a:p>
              <a:r>
                <a:rPr kumimoji="0" lang="zh-CN" altLang="en-US" sz="2400" b="1">
                  <a:solidFill>
                    <a:srgbClr val="000000"/>
                  </a:solidFill>
                  <a:latin typeface="Arial" charset="0"/>
                  <a:ea typeface="楷体_GB2312" pitchFamily="49" charset="-122"/>
                </a:rPr>
                <a:t>性骚扰</a:t>
              </a:r>
            </a:p>
          </p:txBody>
        </p:sp>
      </p:grpSp>
    </p:spTree>
    <p:extLst>
      <p:ext uri="{BB962C8B-B14F-4D97-AF65-F5344CB8AC3E}">
        <p14:creationId xmlns:p14="http://schemas.microsoft.com/office/powerpoint/2010/main" val="1082463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1098551" y="1773238"/>
            <a:ext cx="10363200"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Tx/>
              <a:buChar char="•"/>
              <a:defRPr/>
            </a:pPr>
            <a:r>
              <a:rPr lang="zh-CN" altLang="en-US" sz="2400" dirty="0">
                <a:solidFill>
                  <a:srgbClr val="000000"/>
                </a:solidFill>
                <a:latin typeface="+mn-ea"/>
              </a:rPr>
              <a:t>关注工人或者雇员的安全。有一个基本要求，工作场所、生产工艺的安全标准低于基本的安全要求是不道德的。</a:t>
            </a:r>
            <a:endParaRPr lang="en-US" altLang="zh-CN" sz="2400" dirty="0">
              <a:solidFill>
                <a:srgbClr val="000000"/>
              </a:solidFill>
              <a:latin typeface="+mn-ea"/>
            </a:endParaRPr>
          </a:p>
          <a:p>
            <a:pPr>
              <a:defRPr/>
            </a:pPr>
            <a:r>
              <a:rPr lang="zh-CN" altLang="en-US" sz="2400" b="1" dirty="0">
                <a:solidFill>
                  <a:srgbClr val="000000"/>
                </a:solidFill>
                <a:latin typeface="+mn-ea"/>
              </a:rPr>
              <a:t>生产中的不安全因素来源</a:t>
            </a:r>
            <a:endParaRPr lang="en-US" altLang="zh-CN" sz="2400" dirty="0">
              <a:solidFill>
                <a:srgbClr val="000000"/>
              </a:solidFill>
              <a:latin typeface="+mn-ea"/>
            </a:endParaRPr>
          </a:p>
          <a:p>
            <a:pPr marL="342900" indent="-342900" algn="l">
              <a:spcBef>
                <a:spcPct val="20000"/>
              </a:spcBef>
              <a:buFontTx/>
              <a:buChar char="•"/>
              <a:defRPr/>
            </a:pPr>
            <a:r>
              <a:rPr lang="zh-CN" altLang="en-US" sz="2400" dirty="0">
                <a:solidFill>
                  <a:srgbClr val="000000"/>
                </a:solidFill>
                <a:latin typeface="+mn-ea"/>
              </a:rPr>
              <a:t>（</a:t>
            </a:r>
            <a:r>
              <a:rPr lang="en-US" altLang="zh-CN" sz="2400" dirty="0">
                <a:solidFill>
                  <a:srgbClr val="000000"/>
                </a:solidFill>
                <a:latin typeface="+mn-ea"/>
              </a:rPr>
              <a:t>1</a:t>
            </a:r>
            <a:r>
              <a:rPr lang="zh-CN" altLang="en-US" sz="2400" dirty="0">
                <a:solidFill>
                  <a:srgbClr val="000000"/>
                </a:solidFill>
                <a:latin typeface="+mn-ea"/>
              </a:rPr>
              <a:t>）人为因素（员工操作不当如粗心、醉酒、精神不集中，或技术力量不够）</a:t>
            </a:r>
          </a:p>
          <a:p>
            <a:pPr marL="342900" indent="-342900" algn="l">
              <a:spcBef>
                <a:spcPct val="20000"/>
              </a:spcBef>
              <a:buFontTx/>
              <a:buChar char="•"/>
              <a:defRPr/>
            </a:pPr>
            <a:r>
              <a:rPr lang="zh-CN" altLang="en-US" sz="2400" dirty="0">
                <a:solidFill>
                  <a:srgbClr val="000000"/>
                </a:solidFill>
                <a:latin typeface="+mn-ea"/>
              </a:rPr>
              <a:t>（</a:t>
            </a:r>
            <a:r>
              <a:rPr lang="en-US" altLang="zh-CN" sz="2400" dirty="0">
                <a:solidFill>
                  <a:srgbClr val="000000"/>
                </a:solidFill>
                <a:latin typeface="+mn-ea"/>
              </a:rPr>
              <a:t>2</a:t>
            </a:r>
            <a:r>
              <a:rPr lang="zh-CN" altLang="en-US" sz="2400" dirty="0">
                <a:solidFill>
                  <a:srgbClr val="000000"/>
                </a:solidFill>
                <a:latin typeface="+mn-ea"/>
              </a:rPr>
              <a:t>）环境因素（生产工具、机器设备以及厂房的通风和温度、消防设施等）</a:t>
            </a:r>
          </a:p>
          <a:p>
            <a:pPr marL="342900" indent="-342900" algn="l">
              <a:spcBef>
                <a:spcPct val="20000"/>
              </a:spcBef>
              <a:buFontTx/>
              <a:buChar char="•"/>
              <a:defRPr/>
            </a:pPr>
            <a:r>
              <a:rPr lang="zh-CN" altLang="en-US" sz="2400" dirty="0">
                <a:solidFill>
                  <a:srgbClr val="000000"/>
                </a:solidFill>
                <a:latin typeface="+mn-ea"/>
              </a:rPr>
              <a:t>（</a:t>
            </a:r>
            <a:r>
              <a:rPr lang="en-US" altLang="zh-CN" sz="2400" dirty="0">
                <a:solidFill>
                  <a:srgbClr val="000000"/>
                </a:solidFill>
                <a:latin typeface="+mn-ea"/>
              </a:rPr>
              <a:t>3</a:t>
            </a:r>
            <a:r>
              <a:rPr lang="zh-CN" altLang="en-US" sz="2400" dirty="0">
                <a:solidFill>
                  <a:srgbClr val="000000"/>
                </a:solidFill>
                <a:latin typeface="+mn-ea"/>
              </a:rPr>
              <a:t>）原材料因素（原材料有毒性、腐蚀性等，职业病）</a:t>
            </a:r>
          </a:p>
          <a:p>
            <a:pPr marL="342900" indent="-342900">
              <a:spcBef>
                <a:spcPct val="20000"/>
              </a:spcBef>
              <a:buFontTx/>
              <a:buChar char="•"/>
              <a:defRPr/>
            </a:pPr>
            <a:endParaRPr lang="zh-CN" altLang="en-US" sz="3200" b="1" dirty="0">
              <a:solidFill>
                <a:srgbClr val="000000"/>
              </a:solidFill>
              <a:ea typeface="宋体" pitchFamily="2" charset="-122"/>
            </a:endParaRPr>
          </a:p>
        </p:txBody>
      </p:sp>
    </p:spTree>
    <p:extLst>
      <p:ext uri="{BB962C8B-B14F-4D97-AF65-F5344CB8AC3E}">
        <p14:creationId xmlns:p14="http://schemas.microsoft.com/office/powerpoint/2010/main" val="267606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107017" y="447675"/>
            <a:ext cx="10363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4400" b="1">
                <a:solidFill>
                  <a:srgbClr val="000066"/>
                </a:solidFill>
              </a:rPr>
              <a:t>解决思路</a:t>
            </a:r>
          </a:p>
        </p:txBody>
      </p:sp>
      <p:sp>
        <p:nvSpPr>
          <p:cNvPr id="55299" name="Rectangle 3"/>
          <p:cNvSpPr>
            <a:spLocks noChangeArrowheads="1"/>
          </p:cNvSpPr>
          <p:nvPr/>
        </p:nvSpPr>
        <p:spPr bwMode="auto">
          <a:xfrm>
            <a:off x="1117600" y="1890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spcBef>
                <a:spcPct val="20000"/>
              </a:spcBef>
              <a:buFontTx/>
              <a:buChar char="•"/>
            </a:pPr>
            <a:endParaRPr lang="zh-CN" altLang="zh-CN" sz="3200" b="1">
              <a:solidFill>
                <a:srgbClr val="000000"/>
              </a:solidFill>
            </a:endParaRPr>
          </a:p>
        </p:txBody>
      </p:sp>
      <p:sp>
        <p:nvSpPr>
          <p:cNvPr id="343044" name="Rectangle 4"/>
          <p:cNvSpPr>
            <a:spLocks noChangeArrowheads="1"/>
          </p:cNvSpPr>
          <p:nvPr/>
        </p:nvSpPr>
        <p:spPr bwMode="auto">
          <a:xfrm>
            <a:off x="814917" y="1312863"/>
            <a:ext cx="10945283"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Tx/>
              <a:buChar char="•"/>
              <a:defRPr/>
            </a:pPr>
            <a:endParaRPr lang="en-US" altLang="zh-CN" dirty="0">
              <a:solidFill>
                <a:srgbClr val="000000"/>
              </a:solidFill>
              <a:ea typeface="宋体" pitchFamily="2" charset="-122"/>
            </a:endParaRPr>
          </a:p>
          <a:p>
            <a:pPr marL="342900" indent="-342900" algn="l">
              <a:spcBef>
                <a:spcPct val="20000"/>
              </a:spcBef>
              <a:buFontTx/>
              <a:buChar char="•"/>
              <a:defRPr/>
            </a:pPr>
            <a:r>
              <a:rPr lang="en-US" altLang="zh-CN" sz="2400" dirty="0">
                <a:solidFill>
                  <a:srgbClr val="000000"/>
                </a:solidFill>
                <a:latin typeface="+mn-ea"/>
              </a:rPr>
              <a:t>1</a:t>
            </a:r>
            <a:r>
              <a:rPr lang="zh-CN" altLang="en-US" sz="2400" dirty="0">
                <a:solidFill>
                  <a:srgbClr val="000000"/>
                </a:solidFill>
                <a:latin typeface="+mn-ea"/>
              </a:rPr>
              <a:t>．企业自身的角度</a:t>
            </a:r>
          </a:p>
          <a:p>
            <a:pPr marL="342900" indent="-342900" algn="l">
              <a:spcBef>
                <a:spcPct val="20000"/>
              </a:spcBef>
              <a:defRPr/>
            </a:pPr>
            <a:r>
              <a:rPr lang="zh-CN" altLang="en-US" sz="2400" dirty="0">
                <a:solidFill>
                  <a:srgbClr val="000000"/>
                </a:solidFill>
                <a:latin typeface="+mn-ea"/>
              </a:rPr>
              <a:t>（</a:t>
            </a:r>
            <a:r>
              <a:rPr lang="en-US" altLang="zh-CN" sz="2400" dirty="0">
                <a:solidFill>
                  <a:srgbClr val="000000"/>
                </a:solidFill>
                <a:latin typeface="+mn-ea"/>
              </a:rPr>
              <a:t>1</a:t>
            </a:r>
            <a:r>
              <a:rPr lang="zh-CN" altLang="en-US" sz="2400" dirty="0">
                <a:solidFill>
                  <a:srgbClr val="000000"/>
                </a:solidFill>
                <a:latin typeface="+mn-ea"/>
              </a:rPr>
              <a:t>）进行科学的工程设计。通过设备的设计和工作的设计，减少事故的发生；</a:t>
            </a:r>
          </a:p>
          <a:p>
            <a:pPr marL="342900" indent="-342900" algn="l">
              <a:spcBef>
                <a:spcPct val="20000"/>
              </a:spcBef>
              <a:defRPr/>
            </a:pPr>
            <a:r>
              <a:rPr lang="zh-CN" altLang="en-US" sz="2400" dirty="0">
                <a:solidFill>
                  <a:srgbClr val="000000"/>
                </a:solidFill>
                <a:latin typeface="+mn-ea"/>
              </a:rPr>
              <a:t>（</a:t>
            </a:r>
            <a:r>
              <a:rPr lang="en-US" altLang="zh-CN" sz="2400" dirty="0">
                <a:solidFill>
                  <a:srgbClr val="000000"/>
                </a:solidFill>
                <a:latin typeface="+mn-ea"/>
              </a:rPr>
              <a:t>2</a:t>
            </a:r>
            <a:r>
              <a:rPr lang="zh-CN" altLang="en-US" sz="2400" dirty="0">
                <a:solidFill>
                  <a:srgbClr val="000000"/>
                </a:solidFill>
                <a:latin typeface="+mn-ea"/>
              </a:rPr>
              <a:t>）给生产员工配备合理的保护工具和采取合理的保护措施 ；</a:t>
            </a:r>
          </a:p>
          <a:p>
            <a:pPr marL="342900" indent="-342900" algn="l">
              <a:spcBef>
                <a:spcPct val="20000"/>
              </a:spcBef>
              <a:defRPr/>
            </a:pPr>
            <a:r>
              <a:rPr lang="zh-CN" altLang="en-US" sz="2400" dirty="0">
                <a:solidFill>
                  <a:srgbClr val="000000"/>
                </a:solidFill>
                <a:latin typeface="+mn-ea"/>
              </a:rPr>
              <a:t>（</a:t>
            </a:r>
            <a:r>
              <a:rPr lang="en-US" altLang="zh-CN" sz="2400" dirty="0">
                <a:solidFill>
                  <a:srgbClr val="000000"/>
                </a:solidFill>
                <a:latin typeface="+mn-ea"/>
              </a:rPr>
              <a:t>3</a:t>
            </a:r>
            <a:r>
              <a:rPr lang="zh-CN" altLang="en-US" sz="2400" dirty="0">
                <a:solidFill>
                  <a:srgbClr val="000000"/>
                </a:solidFill>
                <a:latin typeface="+mn-ea"/>
              </a:rPr>
              <a:t>）应将生产中可能存在的问题告诉员工，不能加以隐瞒。</a:t>
            </a:r>
          </a:p>
          <a:p>
            <a:pPr algn="l">
              <a:spcBef>
                <a:spcPct val="20000"/>
              </a:spcBef>
              <a:defRPr/>
            </a:pPr>
            <a:r>
              <a:rPr lang="en-US" altLang="zh-CN" sz="2400" dirty="0">
                <a:solidFill>
                  <a:srgbClr val="000000"/>
                </a:solidFill>
                <a:latin typeface="+mn-ea"/>
              </a:rPr>
              <a:t>2</a:t>
            </a:r>
            <a:r>
              <a:rPr lang="zh-CN" altLang="en-US" sz="2400" dirty="0">
                <a:solidFill>
                  <a:srgbClr val="000000"/>
                </a:solidFill>
                <a:latin typeface="+mn-ea"/>
              </a:rPr>
              <a:t>．从员工的角度</a:t>
            </a:r>
          </a:p>
          <a:p>
            <a:pPr marL="342900" indent="-342900" algn="l">
              <a:spcBef>
                <a:spcPct val="20000"/>
              </a:spcBef>
              <a:buFontTx/>
              <a:buChar char="•"/>
              <a:defRPr/>
            </a:pPr>
            <a:r>
              <a:rPr lang="zh-CN" altLang="en-US" sz="2400" dirty="0">
                <a:solidFill>
                  <a:srgbClr val="000000"/>
                </a:solidFill>
                <a:latin typeface="+mn-ea"/>
              </a:rPr>
              <a:t>第一，树立安全理念。 </a:t>
            </a:r>
          </a:p>
          <a:p>
            <a:pPr marL="342900" indent="-342900" algn="l">
              <a:spcBef>
                <a:spcPct val="20000"/>
              </a:spcBef>
              <a:buFontTx/>
              <a:buChar char="•"/>
              <a:defRPr/>
            </a:pPr>
            <a:r>
              <a:rPr lang="zh-CN" altLang="en-US" sz="2400" dirty="0">
                <a:solidFill>
                  <a:srgbClr val="000000"/>
                </a:solidFill>
                <a:latin typeface="+mn-ea"/>
              </a:rPr>
              <a:t>第二，加强技术培训。 </a:t>
            </a:r>
          </a:p>
          <a:p>
            <a:pPr marL="342900" indent="-342900" algn="l">
              <a:spcBef>
                <a:spcPct val="20000"/>
              </a:spcBef>
              <a:buFontTx/>
              <a:buChar char="•"/>
              <a:defRPr/>
            </a:pPr>
            <a:r>
              <a:rPr lang="zh-CN" altLang="en-US" sz="2400" dirty="0">
                <a:solidFill>
                  <a:srgbClr val="000000"/>
                </a:solidFill>
                <a:latin typeface="+mn-ea"/>
              </a:rPr>
              <a:t>第三，强化纪律 。</a:t>
            </a:r>
          </a:p>
        </p:txBody>
      </p:sp>
    </p:spTree>
    <p:extLst>
      <p:ext uri="{BB962C8B-B14F-4D97-AF65-F5344CB8AC3E}">
        <p14:creationId xmlns:p14="http://schemas.microsoft.com/office/powerpoint/2010/main" val="258935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7534" y="549276"/>
            <a:ext cx="9385300" cy="754063"/>
          </a:xfrm>
        </p:spPr>
        <p:txBody>
          <a:bodyPr/>
          <a:lstStyle/>
          <a:p>
            <a:pPr eaLnBrk="1" hangingPunct="1"/>
            <a:r>
              <a:rPr lang="zh-CN" altLang="en-US" sz="4400" smtClean="0"/>
              <a:t>员工安全</a:t>
            </a:r>
          </a:p>
        </p:txBody>
      </p:sp>
      <p:pic>
        <p:nvPicPr>
          <p:cNvPr id="562181" name="Picture 5" descr="W0201010193006253964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34" y="1628775"/>
            <a:ext cx="537633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3" name="Picture 7" descr="22cecfdaee48f51c95ee37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1" y="3500438"/>
            <a:ext cx="5850467"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2184" name="Rectangle 8"/>
          <p:cNvSpPr>
            <a:spLocks noChangeArrowheads="1"/>
          </p:cNvSpPr>
          <p:nvPr/>
        </p:nvSpPr>
        <p:spPr bwMode="auto">
          <a:xfrm>
            <a:off x="624418" y="5157789"/>
            <a:ext cx="4415367"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en-US" altLang="zh-CN" sz="2400" b="1">
                <a:solidFill>
                  <a:srgbClr val="FF0000"/>
                </a:solidFill>
              </a:rPr>
              <a:t>2010</a:t>
            </a:r>
            <a:r>
              <a:rPr lang="zh-CN" altLang="en-US" sz="2400" b="1">
                <a:solidFill>
                  <a:srgbClr val="FF0000"/>
                </a:solidFill>
              </a:rPr>
              <a:t>年</a:t>
            </a:r>
            <a:r>
              <a:rPr lang="en-US" altLang="zh-CN" sz="2400" b="1">
                <a:solidFill>
                  <a:srgbClr val="FF0000"/>
                </a:solidFill>
              </a:rPr>
              <a:t>10</a:t>
            </a:r>
            <a:r>
              <a:rPr lang="zh-CN" altLang="en-US" sz="2400" b="1">
                <a:solidFill>
                  <a:srgbClr val="FF0000"/>
                </a:solidFill>
              </a:rPr>
              <a:t>月</a:t>
            </a:r>
            <a:r>
              <a:rPr lang="en-US" altLang="zh-CN" sz="2400" b="1">
                <a:solidFill>
                  <a:srgbClr val="FF0000"/>
                </a:solidFill>
              </a:rPr>
              <a:t>19</a:t>
            </a:r>
            <a:r>
              <a:rPr lang="zh-CN" altLang="en-US" sz="2400" b="1">
                <a:solidFill>
                  <a:srgbClr val="FF0000"/>
                </a:solidFill>
              </a:rPr>
              <a:t>日，河南平禹矿难遇难人数升至</a:t>
            </a:r>
            <a:r>
              <a:rPr lang="en-US" altLang="zh-CN" sz="2400" b="1">
                <a:solidFill>
                  <a:srgbClr val="FF0000"/>
                </a:solidFill>
              </a:rPr>
              <a:t>26</a:t>
            </a:r>
            <a:r>
              <a:rPr lang="zh-CN" altLang="en-US" sz="2400" b="1">
                <a:solidFill>
                  <a:srgbClr val="FF0000"/>
                </a:solidFill>
              </a:rPr>
              <a:t>人，尚有</a:t>
            </a:r>
            <a:r>
              <a:rPr lang="en-US" altLang="zh-CN" sz="2400" b="1">
                <a:solidFill>
                  <a:srgbClr val="FF0000"/>
                </a:solidFill>
              </a:rPr>
              <a:t>11</a:t>
            </a:r>
            <a:r>
              <a:rPr lang="zh-CN" altLang="en-US" sz="2400" b="1">
                <a:solidFill>
                  <a:srgbClr val="FF0000"/>
                </a:solidFill>
              </a:rPr>
              <a:t>人被困，生还希望不大。</a:t>
            </a:r>
          </a:p>
        </p:txBody>
      </p:sp>
      <p:sp>
        <p:nvSpPr>
          <p:cNvPr id="562185" name="Rectangle 9"/>
          <p:cNvSpPr>
            <a:spLocks noChangeArrowheads="1"/>
          </p:cNvSpPr>
          <p:nvPr/>
        </p:nvSpPr>
        <p:spPr bwMode="auto">
          <a:xfrm>
            <a:off x="6671734" y="1844675"/>
            <a:ext cx="4415367" cy="136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en-US" altLang="zh-CN" sz="2400" b="1">
                <a:solidFill>
                  <a:srgbClr val="FF0000"/>
                </a:solidFill>
              </a:rPr>
              <a:t>2010</a:t>
            </a:r>
            <a:r>
              <a:rPr lang="zh-CN" altLang="en-US" sz="2400" b="1">
                <a:solidFill>
                  <a:srgbClr val="FF0000"/>
                </a:solidFill>
              </a:rPr>
              <a:t>年</a:t>
            </a:r>
            <a:r>
              <a:rPr lang="en-US" altLang="zh-CN" sz="2400" b="1">
                <a:solidFill>
                  <a:srgbClr val="FF0000"/>
                </a:solidFill>
              </a:rPr>
              <a:t>10</a:t>
            </a:r>
            <a:r>
              <a:rPr lang="zh-CN" altLang="en-US" sz="2400" b="1">
                <a:solidFill>
                  <a:srgbClr val="FF0000"/>
                </a:solidFill>
              </a:rPr>
              <a:t>月</a:t>
            </a:r>
            <a:r>
              <a:rPr lang="en-US" altLang="zh-CN" sz="2400" b="1">
                <a:solidFill>
                  <a:srgbClr val="FF0000"/>
                </a:solidFill>
              </a:rPr>
              <a:t>14</a:t>
            </a:r>
            <a:r>
              <a:rPr lang="zh-CN" altLang="en-US" sz="2400" b="1">
                <a:solidFill>
                  <a:srgbClr val="FF0000"/>
                </a:solidFill>
              </a:rPr>
              <a:t>日，智力</a:t>
            </a:r>
            <a:r>
              <a:rPr lang="en-US" altLang="zh-CN" sz="2400" b="1">
                <a:solidFill>
                  <a:srgbClr val="FF0000"/>
                </a:solidFill>
              </a:rPr>
              <a:t>33</a:t>
            </a:r>
            <a:r>
              <a:rPr lang="zh-CN" altLang="en-US" sz="2400" b="1">
                <a:solidFill>
                  <a:srgbClr val="FF0000"/>
                </a:solidFill>
              </a:rPr>
              <a:t>名矿工在被困</a:t>
            </a:r>
            <a:r>
              <a:rPr lang="en-US" altLang="zh-CN" sz="2400" b="1">
                <a:solidFill>
                  <a:srgbClr val="FF0000"/>
                </a:solidFill>
              </a:rPr>
              <a:t>69</a:t>
            </a:r>
            <a:r>
              <a:rPr lang="zh-CN" altLang="en-US" sz="2400" b="1">
                <a:solidFill>
                  <a:srgbClr val="FF0000"/>
                </a:solidFill>
              </a:rPr>
              <a:t>天后成功走出升井。</a:t>
            </a:r>
          </a:p>
        </p:txBody>
      </p:sp>
    </p:spTree>
    <p:extLst>
      <p:ext uri="{BB962C8B-B14F-4D97-AF65-F5344CB8AC3E}">
        <p14:creationId xmlns:p14="http://schemas.microsoft.com/office/powerpoint/2010/main" val="1805165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2181"/>
                                        </p:tgtEl>
                                        <p:attrNameLst>
                                          <p:attrName>style.visibility</p:attrName>
                                        </p:attrNameLst>
                                      </p:cBhvr>
                                      <p:to>
                                        <p:strVal val="visible"/>
                                      </p:to>
                                    </p:set>
                                    <p:animEffect transition="in" filter="blinds(horizontal)">
                                      <p:cBhvr>
                                        <p:cTn id="7" dur="500"/>
                                        <p:tgtEl>
                                          <p:spTgt spid="562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62184"/>
                                        </p:tgtEl>
                                        <p:attrNameLst>
                                          <p:attrName>style.visibility</p:attrName>
                                        </p:attrNameLst>
                                      </p:cBhvr>
                                      <p:to>
                                        <p:strVal val="visible"/>
                                      </p:to>
                                    </p:set>
                                    <p:anim calcmode="lin" valueType="num">
                                      <p:cBhvr additive="base">
                                        <p:cTn id="12" dur="500" fill="hold"/>
                                        <p:tgtEl>
                                          <p:spTgt spid="562184"/>
                                        </p:tgtEl>
                                        <p:attrNameLst>
                                          <p:attrName>ppt_x</p:attrName>
                                        </p:attrNameLst>
                                      </p:cBhvr>
                                      <p:tavLst>
                                        <p:tav tm="0">
                                          <p:val>
                                            <p:strVal val="#ppt_x"/>
                                          </p:val>
                                        </p:tav>
                                        <p:tav tm="100000">
                                          <p:val>
                                            <p:strVal val="#ppt_x"/>
                                          </p:val>
                                        </p:tav>
                                      </p:tavLst>
                                    </p:anim>
                                    <p:anim calcmode="lin" valueType="num">
                                      <p:cBhvr additive="base">
                                        <p:cTn id="13" dur="500" fill="hold"/>
                                        <p:tgtEl>
                                          <p:spTgt spid="56218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62183"/>
                                        </p:tgtEl>
                                        <p:attrNameLst>
                                          <p:attrName>style.visibility</p:attrName>
                                        </p:attrNameLst>
                                      </p:cBhvr>
                                      <p:to>
                                        <p:strVal val="visible"/>
                                      </p:to>
                                    </p:set>
                                    <p:animEffect transition="in" filter="blinds(horizontal)">
                                      <p:cBhvr>
                                        <p:cTn id="18" dur="500"/>
                                        <p:tgtEl>
                                          <p:spTgt spid="5621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2185"/>
                                        </p:tgtEl>
                                        <p:attrNameLst>
                                          <p:attrName>style.visibility</p:attrName>
                                        </p:attrNameLst>
                                      </p:cBhvr>
                                      <p:to>
                                        <p:strVal val="visible"/>
                                      </p:to>
                                    </p:set>
                                    <p:anim calcmode="lin" valueType="num">
                                      <p:cBhvr additive="base">
                                        <p:cTn id="23" dur="500" fill="hold"/>
                                        <p:tgtEl>
                                          <p:spTgt spid="562185"/>
                                        </p:tgtEl>
                                        <p:attrNameLst>
                                          <p:attrName>ppt_x</p:attrName>
                                        </p:attrNameLst>
                                      </p:cBhvr>
                                      <p:tavLst>
                                        <p:tav tm="0">
                                          <p:val>
                                            <p:strVal val="#ppt_x"/>
                                          </p:val>
                                        </p:tav>
                                        <p:tav tm="100000">
                                          <p:val>
                                            <p:strVal val="#ppt_x"/>
                                          </p:val>
                                        </p:tav>
                                      </p:tavLst>
                                    </p:anim>
                                    <p:anim calcmode="lin" valueType="num">
                                      <p:cBhvr additive="base">
                                        <p:cTn id="24" dur="500" fill="hold"/>
                                        <p:tgtEl>
                                          <p:spTgt spid="562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4" grpId="0"/>
      <p:bldP spid="56218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4400">
                <a:solidFill>
                  <a:srgbClr val="CC0066"/>
                </a:solidFill>
              </a:rPr>
              <a:t>骚扰问题</a:t>
            </a:r>
          </a:p>
        </p:txBody>
      </p:sp>
      <p:sp>
        <p:nvSpPr>
          <p:cNvPr id="57347" name="Rectangle 3"/>
          <p:cNvSpPr>
            <a:spLocks noGrp="1" noChangeArrowheads="1"/>
          </p:cNvSpPr>
          <p:nvPr/>
        </p:nvSpPr>
        <p:spPr bwMode="auto">
          <a:xfrm>
            <a:off x="914400" y="1700213"/>
            <a:ext cx="1036320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sz="4000" dirty="0">
                <a:solidFill>
                  <a:srgbClr val="000000"/>
                </a:solidFill>
              </a:rPr>
              <a:t>    </a:t>
            </a:r>
            <a:r>
              <a:rPr lang="zh-CN" altLang="en-US" sz="2400" dirty="0" smtClean="0">
                <a:solidFill>
                  <a:srgbClr val="000000"/>
                </a:solidFill>
              </a:rPr>
              <a:t>骚扰</a:t>
            </a:r>
            <a:r>
              <a:rPr lang="zh-CN" altLang="en-US" sz="2400" dirty="0">
                <a:solidFill>
                  <a:srgbClr val="000000"/>
                </a:solidFill>
              </a:rPr>
              <a:t>中最受关注的就是性骚扰。这一概念源自美国，有严格的法律意义</a:t>
            </a:r>
            <a:r>
              <a:rPr lang="zh-CN" altLang="en-US" sz="2400" dirty="0" smtClean="0">
                <a:solidFill>
                  <a:srgbClr val="000000"/>
                </a:solidFill>
              </a:rPr>
              <a:t>。</a:t>
            </a:r>
            <a:r>
              <a:rPr lang="en-US" altLang="zh-CN" sz="2400" dirty="0" smtClean="0">
                <a:solidFill>
                  <a:srgbClr val="000000"/>
                </a:solidFill>
              </a:rPr>
              <a:t>1975</a:t>
            </a:r>
            <a:r>
              <a:rPr lang="zh-CN" altLang="en-US" sz="2400" dirty="0">
                <a:solidFill>
                  <a:srgbClr val="000000"/>
                </a:solidFill>
              </a:rPr>
              <a:t>年，美国联邦法院第一次把性骚扰定义为“被迫和不受欢迎的与性有关的行为”，并将其作为一种性歧视而加以禁止。到今天为止，性骚扰案件不是越来越少而是有逐步上升的趋势</a:t>
            </a:r>
            <a:r>
              <a:rPr lang="zh-CN" altLang="en-US" sz="4000" dirty="0" smtClean="0">
                <a:solidFill>
                  <a:srgbClr val="000000"/>
                </a:solidFill>
              </a:rPr>
              <a:t>。</a:t>
            </a:r>
            <a:endParaRPr lang="en-US" altLang="zh-CN" sz="4000" dirty="0" smtClean="0">
              <a:solidFill>
                <a:srgbClr val="000000"/>
              </a:solidFill>
            </a:endParaRPr>
          </a:p>
          <a:p>
            <a:pPr marL="342900" indent="-342900" algn="l">
              <a:spcBef>
                <a:spcPct val="20000"/>
              </a:spcBef>
              <a:buFontTx/>
              <a:buChar char="•"/>
            </a:pPr>
            <a:endParaRPr lang="en-US" altLang="zh-CN" sz="4000" dirty="0" smtClean="0">
              <a:solidFill>
                <a:srgbClr val="000000"/>
              </a:solidFill>
            </a:endParaRPr>
          </a:p>
          <a:p>
            <a:pPr marL="342900" indent="-342900">
              <a:spcBef>
                <a:spcPct val="20000"/>
              </a:spcBef>
              <a:buFontTx/>
              <a:buChar char="•"/>
            </a:pPr>
            <a:r>
              <a:rPr lang="zh-CN" altLang="en-US" sz="2400" dirty="0" smtClean="0">
                <a:solidFill>
                  <a:srgbClr val="000000"/>
                </a:solidFill>
              </a:rPr>
              <a:t>企业</a:t>
            </a:r>
            <a:r>
              <a:rPr lang="zh-CN" altLang="en-US" sz="2400" dirty="0">
                <a:solidFill>
                  <a:srgbClr val="000000"/>
                </a:solidFill>
              </a:rPr>
              <a:t>人力资源管理中还存在其他类型的骚扰，如精神骚扰。横加干涉私人生活，指责别人说话习惯、口音或者穿衣打扮风格或者过度关心别人业余生活等，有些雇员将自身的观点、信仰等强加给别人，这些骚扰行为对雇员的影响主要体现在工作情绪、态度以及精神状态上，由于其发生的形式比较隐蔽，目前还没受到广泛的重视。 </a:t>
            </a:r>
          </a:p>
        </p:txBody>
      </p:sp>
    </p:spTree>
    <p:extLst>
      <p:ext uri="{BB962C8B-B14F-4D97-AF65-F5344CB8AC3E}">
        <p14:creationId xmlns:p14="http://schemas.microsoft.com/office/powerpoint/2010/main" val="8519826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625384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nvSpPr>
        <p:spPr bwMode="auto">
          <a:xfrm>
            <a:off x="914400" y="228600"/>
            <a:ext cx="103632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r>
              <a:rPr lang="zh-CN" altLang="en-US" sz="3600">
                <a:solidFill>
                  <a:srgbClr val="000000"/>
                </a:solidFill>
              </a:rPr>
              <a:t>相貌歧视案</a:t>
            </a:r>
          </a:p>
        </p:txBody>
      </p:sp>
      <p:sp>
        <p:nvSpPr>
          <p:cNvPr id="6147" name="Rectangle 3"/>
          <p:cNvSpPr>
            <a:spLocks noGrp="1" noChangeArrowheads="1"/>
          </p:cNvSpPr>
          <p:nvPr/>
        </p:nvSpPr>
        <p:spPr bwMode="auto">
          <a:xfrm>
            <a:off x="431800" y="1773238"/>
            <a:ext cx="11328400" cy="403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lang="zh-CN" altLang="en-US" sz="2400">
                <a:solidFill>
                  <a:srgbClr val="000000"/>
                </a:solidFill>
              </a:rPr>
              <a:t>河南女孩秋子因患有先天性脑积水，自出生起脑袋就比一般人大出不少。</a:t>
            </a:r>
            <a:r>
              <a:rPr lang="en-US" altLang="zh-CN" sz="2400">
                <a:solidFill>
                  <a:srgbClr val="000000"/>
                </a:solidFill>
              </a:rPr>
              <a:t>2006</a:t>
            </a:r>
            <a:r>
              <a:rPr lang="zh-CN" altLang="en-US" sz="2400">
                <a:solidFill>
                  <a:srgbClr val="000000"/>
                </a:solidFill>
              </a:rPr>
              <a:t>年下半年，秋子通过了上海昂立教育公司郑州机构的面试，并接受了为期</a:t>
            </a:r>
            <a:r>
              <a:rPr lang="en-US" altLang="zh-CN" sz="2400">
                <a:solidFill>
                  <a:srgbClr val="000000"/>
                </a:solidFill>
              </a:rPr>
              <a:t>15</a:t>
            </a:r>
            <a:r>
              <a:rPr lang="zh-CN" altLang="en-US" sz="2400">
                <a:solidFill>
                  <a:srgbClr val="000000"/>
                </a:solidFill>
              </a:rPr>
              <a:t>天的培训，于</a:t>
            </a:r>
            <a:r>
              <a:rPr lang="en-US" altLang="zh-CN" sz="2400">
                <a:solidFill>
                  <a:srgbClr val="000000"/>
                </a:solidFill>
              </a:rPr>
              <a:t>2006</a:t>
            </a:r>
            <a:r>
              <a:rPr lang="zh-CN" altLang="en-US" sz="2400">
                <a:solidFill>
                  <a:srgbClr val="000000"/>
                </a:solidFill>
              </a:rPr>
              <a:t>年</a:t>
            </a:r>
            <a:r>
              <a:rPr lang="en-US" altLang="zh-CN" sz="2400">
                <a:solidFill>
                  <a:srgbClr val="000000"/>
                </a:solidFill>
              </a:rPr>
              <a:t>12</a:t>
            </a:r>
            <a:r>
              <a:rPr lang="zh-CN" altLang="en-US" sz="2400">
                <a:solidFill>
                  <a:srgbClr val="000000"/>
                </a:solidFill>
              </a:rPr>
              <a:t>月与昂立公司签订劳动合同，同年</a:t>
            </a:r>
            <a:r>
              <a:rPr lang="en-US" altLang="zh-CN" sz="2400">
                <a:solidFill>
                  <a:srgbClr val="000000"/>
                </a:solidFill>
              </a:rPr>
              <a:t>12</a:t>
            </a:r>
            <a:r>
              <a:rPr lang="zh-CN" altLang="en-US" sz="2400">
                <a:solidFill>
                  <a:srgbClr val="000000"/>
                </a:solidFill>
              </a:rPr>
              <a:t>月</a:t>
            </a:r>
            <a:r>
              <a:rPr lang="en-US" altLang="zh-CN" sz="2400">
                <a:solidFill>
                  <a:srgbClr val="000000"/>
                </a:solidFill>
              </a:rPr>
              <a:t>21</a:t>
            </a:r>
            <a:r>
              <a:rPr lang="zh-CN" altLang="en-US" sz="2400">
                <a:solidFill>
                  <a:srgbClr val="000000"/>
                </a:solidFill>
              </a:rPr>
              <a:t>日，根据外派合同，秋子前往公司加盟学校</a:t>
            </a:r>
            <a:r>
              <a:rPr lang="en-US" altLang="zh-CN" sz="2400">
                <a:solidFill>
                  <a:srgbClr val="000000"/>
                </a:solidFill>
              </a:rPr>
              <a:t>——</a:t>
            </a:r>
            <a:r>
              <a:rPr lang="zh-CN" altLang="en-US" sz="2400">
                <a:solidFill>
                  <a:srgbClr val="000000"/>
                </a:solidFill>
              </a:rPr>
              <a:t>嘉善分校工作。就在秋子到学校报到的当天，发现“分校负责人的眼神异样”，没过多久，相关部门负责人就电话通知她返回郑州，公司以秋子相貌不佳为由，拒不履行劳动合同。随后，秋子将昂立公司告到了上海劳动仲裁部门，要求昂立公司返还培训费</a:t>
            </a:r>
            <a:r>
              <a:rPr lang="en-US" altLang="zh-CN" sz="2400">
                <a:solidFill>
                  <a:srgbClr val="000000"/>
                </a:solidFill>
              </a:rPr>
              <a:t>260</a:t>
            </a:r>
            <a:r>
              <a:rPr lang="zh-CN" altLang="en-US" sz="2400">
                <a:solidFill>
                  <a:srgbClr val="000000"/>
                </a:solidFill>
              </a:rPr>
              <a:t>元，返还差旅费差价</a:t>
            </a:r>
            <a:r>
              <a:rPr lang="en-US" altLang="zh-CN" sz="2400">
                <a:solidFill>
                  <a:srgbClr val="000000"/>
                </a:solidFill>
              </a:rPr>
              <a:t>50</a:t>
            </a:r>
            <a:r>
              <a:rPr lang="zh-CN" altLang="en-US" sz="2400">
                <a:solidFill>
                  <a:srgbClr val="000000"/>
                </a:solidFill>
              </a:rPr>
              <a:t>元，并支付违约金</a:t>
            </a:r>
            <a:r>
              <a:rPr lang="en-US" altLang="zh-CN" sz="2400">
                <a:solidFill>
                  <a:srgbClr val="000000"/>
                </a:solidFill>
              </a:rPr>
              <a:t>1</a:t>
            </a:r>
            <a:r>
              <a:rPr lang="zh-CN" altLang="en-US" sz="2400">
                <a:solidFill>
                  <a:srgbClr val="000000"/>
                </a:solidFill>
              </a:rPr>
              <a:t>万元。 </a:t>
            </a:r>
          </a:p>
        </p:txBody>
      </p:sp>
    </p:spTree>
    <p:extLst>
      <p:ext uri="{BB962C8B-B14F-4D97-AF65-F5344CB8AC3E}">
        <p14:creationId xmlns:p14="http://schemas.microsoft.com/office/powerpoint/2010/main" val="313728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14918" y="620713"/>
            <a:ext cx="9385300" cy="754062"/>
          </a:xfrm>
        </p:spPr>
        <p:txBody>
          <a:bodyPr/>
          <a:lstStyle/>
          <a:p>
            <a:pPr eaLnBrk="1" hangingPunct="1"/>
            <a:r>
              <a:rPr lang="en-US" altLang="zh-CN" sz="4400" dirty="0" smtClean="0"/>
              <a:t> </a:t>
            </a:r>
            <a:r>
              <a:rPr lang="zh-CN" altLang="en-US" sz="4400" dirty="0" smtClean="0"/>
              <a:t>招聘选拔中的伦理问题</a:t>
            </a:r>
          </a:p>
        </p:txBody>
      </p:sp>
      <p:grpSp>
        <p:nvGrpSpPr>
          <p:cNvPr id="7171" name="Group 11"/>
          <p:cNvGrpSpPr>
            <a:grpSpLocks/>
          </p:cNvGrpSpPr>
          <p:nvPr/>
        </p:nvGrpSpPr>
        <p:grpSpPr bwMode="auto">
          <a:xfrm>
            <a:off x="2159001" y="2276475"/>
            <a:ext cx="8064500" cy="2160588"/>
            <a:chOff x="819" y="1618"/>
            <a:chExt cx="3696" cy="960"/>
          </a:xfrm>
        </p:grpSpPr>
        <p:sp>
          <p:nvSpPr>
            <p:cNvPr id="544773" name="AutoShape 5"/>
            <p:cNvSpPr>
              <a:spLocks noChangeArrowheads="1"/>
            </p:cNvSpPr>
            <p:nvPr/>
          </p:nvSpPr>
          <p:spPr bwMode="gray">
            <a:xfrm>
              <a:off x="1096" y="1744"/>
              <a:ext cx="2645" cy="226"/>
            </a:xfrm>
            <a:prstGeom prst="roundRect">
              <a:avLst>
                <a:gd name="adj" fmla="val 16667"/>
              </a:avLst>
            </a:prstGeom>
            <a:gradFill rotWithShape="1">
              <a:gsLst>
                <a:gs pos="0">
                  <a:schemeClr val="hlink">
                    <a:gamma/>
                    <a:shade val="28627"/>
                    <a:invGamma/>
                  </a:schemeClr>
                </a:gs>
                <a:gs pos="100000">
                  <a:schemeClr val="hlink"/>
                </a:gs>
              </a:gsLst>
              <a:lin ang="0" scaled="1"/>
            </a:gradFill>
            <a:ln w="1905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44774" name="AutoShape 6"/>
            <p:cNvSpPr>
              <a:spLocks noChangeArrowheads="1"/>
            </p:cNvSpPr>
            <p:nvPr/>
          </p:nvSpPr>
          <p:spPr bwMode="gray">
            <a:xfrm>
              <a:off x="1105" y="2284"/>
              <a:ext cx="2637" cy="227"/>
            </a:xfrm>
            <a:prstGeom prst="roundRect">
              <a:avLst>
                <a:gd name="adj" fmla="val 16667"/>
              </a:avLst>
            </a:prstGeom>
            <a:gradFill rotWithShape="1">
              <a:gsLst>
                <a:gs pos="0">
                  <a:schemeClr val="accent1">
                    <a:gamma/>
                    <a:shade val="46275"/>
                    <a:invGamma/>
                  </a:schemeClr>
                </a:gs>
                <a:gs pos="100000">
                  <a:schemeClr val="accent1"/>
                </a:gs>
              </a:gsLst>
              <a:lin ang="0" scaled="1"/>
            </a:gradFill>
            <a:ln w="1905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544775" name="AutoShape 7"/>
            <p:cNvSpPr>
              <a:spLocks noChangeArrowheads="1"/>
            </p:cNvSpPr>
            <p:nvPr/>
          </p:nvSpPr>
          <p:spPr bwMode="gray">
            <a:xfrm>
              <a:off x="1292" y="1706"/>
              <a:ext cx="2222" cy="294"/>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l" latinLnBrk="1">
                <a:defRPr/>
              </a:pPr>
              <a:r>
                <a:rPr lang="zh-CN" altLang="en-US" b="1">
                  <a:solidFill>
                    <a:srgbClr val="FFFFFF"/>
                  </a:solidFill>
                  <a:latin typeface="Arial" charset="0"/>
                  <a:ea typeface="楷体_GB2312" pitchFamily="49" charset="-122"/>
                </a:rPr>
                <a:t>聘用自由</a:t>
              </a:r>
            </a:p>
          </p:txBody>
        </p:sp>
        <p:sp>
          <p:nvSpPr>
            <p:cNvPr id="544776" name="AutoShape 8"/>
            <p:cNvSpPr>
              <a:spLocks noChangeArrowheads="1"/>
            </p:cNvSpPr>
            <p:nvPr/>
          </p:nvSpPr>
          <p:spPr bwMode="gray">
            <a:xfrm>
              <a:off x="1305" y="2242"/>
              <a:ext cx="3210" cy="293"/>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l" latinLnBrk="1">
                <a:defRPr/>
              </a:pPr>
              <a:r>
                <a:rPr lang="zh-CN" altLang="en-US" b="1">
                  <a:solidFill>
                    <a:srgbClr val="FFFFFF"/>
                  </a:solidFill>
                  <a:latin typeface="Arial" charset="0"/>
                  <a:ea typeface="楷体_GB2312" pitchFamily="49" charset="-122"/>
                </a:rPr>
                <a:t>就业歧视</a:t>
              </a:r>
            </a:p>
          </p:txBody>
        </p:sp>
        <p:sp>
          <p:nvSpPr>
            <p:cNvPr id="544777" name="AutoShape 9"/>
            <p:cNvSpPr>
              <a:spLocks noChangeArrowheads="1"/>
            </p:cNvSpPr>
            <p:nvPr/>
          </p:nvSpPr>
          <p:spPr bwMode="gray">
            <a:xfrm>
              <a:off x="819" y="1618"/>
              <a:ext cx="432" cy="432"/>
            </a:xfrm>
            <a:prstGeom prst="diamond">
              <a:avLst/>
            </a:prstGeom>
            <a:gradFill rotWithShape="1">
              <a:gsLst>
                <a:gs pos="0">
                  <a:schemeClr val="hlink">
                    <a:gamma/>
                    <a:shade val="46275"/>
                    <a:invGamma/>
                  </a:schemeClr>
                </a:gs>
                <a:gs pos="100000">
                  <a:schemeClr val="hlink"/>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1</a:t>
              </a:r>
            </a:p>
          </p:txBody>
        </p:sp>
        <p:sp>
          <p:nvSpPr>
            <p:cNvPr id="544778" name="AutoShape 10"/>
            <p:cNvSpPr>
              <a:spLocks noChangeArrowheads="1"/>
            </p:cNvSpPr>
            <p:nvPr/>
          </p:nvSpPr>
          <p:spPr bwMode="gray">
            <a:xfrm>
              <a:off x="819" y="2146"/>
              <a:ext cx="432" cy="432"/>
            </a:xfrm>
            <a:prstGeom prst="diamond">
              <a:avLst/>
            </a:prstGeom>
            <a:gradFill rotWithShape="1">
              <a:gsLst>
                <a:gs pos="0">
                  <a:schemeClr val="accent1">
                    <a:gamma/>
                    <a:shade val="46275"/>
                    <a:invGamma/>
                  </a:schemeClr>
                </a:gs>
                <a:gs pos="100000">
                  <a:schemeClr val="accent1"/>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2</a:t>
              </a:r>
            </a:p>
          </p:txBody>
        </p:sp>
      </p:grpSp>
    </p:spTree>
    <p:extLst>
      <p:ext uri="{BB962C8B-B14F-4D97-AF65-F5344CB8AC3E}">
        <p14:creationId xmlns:p14="http://schemas.microsoft.com/office/powerpoint/2010/main" val="92798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00151" y="620713"/>
            <a:ext cx="9144000" cy="754062"/>
          </a:xfrm>
        </p:spPr>
        <p:txBody>
          <a:bodyPr/>
          <a:lstStyle/>
          <a:p>
            <a:pPr algn="ctr" eaLnBrk="1" hangingPunct="1"/>
            <a:r>
              <a:rPr lang="zh-CN" altLang="en-US" sz="4000" dirty="0" smtClean="0"/>
              <a:t>聘用</a:t>
            </a:r>
            <a:r>
              <a:rPr lang="zh-CN" altLang="en-US" sz="4000" dirty="0" smtClean="0"/>
              <a:t>自由的伦理问题</a:t>
            </a:r>
          </a:p>
        </p:txBody>
      </p:sp>
      <p:sp>
        <p:nvSpPr>
          <p:cNvPr id="8195" name="Rectangle 3"/>
          <p:cNvSpPr>
            <a:spLocks noGrp="1" noChangeArrowheads="1"/>
          </p:cNvSpPr>
          <p:nvPr>
            <p:ph type="body" idx="1"/>
          </p:nvPr>
        </p:nvSpPr>
        <p:spPr>
          <a:xfrm>
            <a:off x="1102784" y="1844676"/>
            <a:ext cx="9793816" cy="4105275"/>
          </a:xfrm>
        </p:spPr>
        <p:txBody>
          <a:bodyPr/>
          <a:lstStyle/>
          <a:p>
            <a:pPr eaLnBrk="1" hangingPunct="1"/>
            <a:r>
              <a:rPr lang="zh-CN" altLang="en-US" sz="3200" smtClean="0"/>
              <a:t>聘用自由，指雇主可以在任何时间、任何地点甚至是没有理由的条件下雇佣和开除员工；同样，员工也可以在任何条件下自由选择雇主。</a:t>
            </a:r>
          </a:p>
          <a:p>
            <a:pPr eaLnBrk="1" hangingPunct="1"/>
            <a:r>
              <a:rPr lang="zh-CN" altLang="en-US" sz="3200" smtClean="0"/>
              <a:t>伦理缺陷：</a:t>
            </a:r>
          </a:p>
          <a:p>
            <a:pPr lvl="1" eaLnBrk="1" hangingPunct="1"/>
            <a:r>
              <a:rPr lang="zh-CN" altLang="en-US" sz="2800" smtClean="0">
                <a:solidFill>
                  <a:srgbClr val="008000"/>
                </a:solidFill>
              </a:rPr>
              <a:t>员工和公司之间固有的不平等关系</a:t>
            </a:r>
          </a:p>
          <a:p>
            <a:pPr lvl="1" eaLnBrk="1" hangingPunct="1"/>
            <a:r>
              <a:rPr lang="zh-CN" altLang="en-US" sz="2800" smtClean="0">
                <a:solidFill>
                  <a:srgbClr val="008000"/>
                </a:solidFill>
              </a:rPr>
              <a:t>外部条件的限制</a:t>
            </a:r>
          </a:p>
          <a:p>
            <a:pPr lvl="1" eaLnBrk="1" hangingPunct="1"/>
            <a:r>
              <a:rPr lang="zh-CN" altLang="en-US" sz="2800" smtClean="0">
                <a:solidFill>
                  <a:srgbClr val="008000"/>
                </a:solidFill>
              </a:rPr>
              <a:t>不道德的雇佣条件</a:t>
            </a:r>
          </a:p>
        </p:txBody>
      </p:sp>
    </p:spTree>
    <p:extLst>
      <p:ext uri="{BB962C8B-B14F-4D97-AF65-F5344CB8AC3E}">
        <p14:creationId xmlns:p14="http://schemas.microsoft.com/office/powerpoint/2010/main" val="3147492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2285" y="765175"/>
            <a:ext cx="9385300" cy="719138"/>
          </a:xfrm>
        </p:spPr>
        <p:txBody>
          <a:bodyPr/>
          <a:lstStyle/>
          <a:p>
            <a:pPr algn="ctr" eaLnBrk="1" hangingPunct="1"/>
            <a:r>
              <a:rPr lang="zh-CN" altLang="en-US" sz="4000" dirty="0" smtClean="0"/>
              <a:t>就业</a:t>
            </a:r>
            <a:r>
              <a:rPr lang="zh-CN" altLang="en-US" sz="4000" dirty="0" smtClean="0"/>
              <a:t>歧视</a:t>
            </a:r>
          </a:p>
        </p:txBody>
      </p:sp>
      <p:sp>
        <p:nvSpPr>
          <p:cNvPr id="9219" name="Rectangle 3"/>
          <p:cNvSpPr>
            <a:spLocks noGrp="1" noChangeArrowheads="1"/>
          </p:cNvSpPr>
          <p:nvPr>
            <p:ph type="body" idx="1"/>
          </p:nvPr>
        </p:nvSpPr>
        <p:spPr>
          <a:xfrm>
            <a:off x="624417" y="1989138"/>
            <a:ext cx="10972800" cy="3763962"/>
          </a:xfrm>
        </p:spPr>
        <p:txBody>
          <a:bodyPr/>
          <a:lstStyle/>
          <a:p>
            <a:pPr eaLnBrk="1" hangingPunct="1">
              <a:buFont typeface="Wingdings" pitchFamily="2" charset="2"/>
              <a:buNone/>
            </a:pPr>
            <a:r>
              <a:rPr lang="en-US" altLang="zh-CN" sz="3200" smtClean="0"/>
              <a:t>   </a:t>
            </a:r>
            <a:r>
              <a:rPr lang="zh-CN" altLang="en-US" sz="3200" smtClean="0"/>
              <a:t>国际劳工组织</a:t>
            </a:r>
            <a:r>
              <a:rPr lang="en-US" altLang="zh-CN" sz="3200" smtClean="0">
                <a:latin typeface="宋体" charset="-122"/>
              </a:rPr>
              <a:t>1958</a:t>
            </a:r>
            <a:r>
              <a:rPr lang="zh-CN" altLang="en-US" sz="3200" smtClean="0">
                <a:latin typeface="宋体" charset="-122"/>
              </a:rPr>
              <a:t>年</a:t>
            </a:r>
            <a:r>
              <a:rPr lang="zh-CN" altLang="en-US" sz="3200" smtClean="0"/>
              <a:t>通过的</a:t>
            </a:r>
            <a:r>
              <a:rPr lang="en-US" altLang="zh-CN" sz="3200" smtClean="0"/>
              <a:t>《</a:t>
            </a:r>
            <a:r>
              <a:rPr lang="zh-CN" altLang="en-US" sz="3200" smtClean="0"/>
              <a:t>就业和职业方面的歧视公约</a:t>
            </a:r>
            <a:r>
              <a:rPr lang="en-US" altLang="zh-CN" sz="3200" smtClean="0"/>
              <a:t>》</a:t>
            </a:r>
            <a:r>
              <a:rPr lang="zh-CN" altLang="en-US" sz="3200" smtClean="0"/>
              <a:t>上规定：</a:t>
            </a:r>
          </a:p>
          <a:p>
            <a:pPr eaLnBrk="1" hangingPunct="1"/>
            <a:r>
              <a:rPr lang="zh-CN" altLang="en-US" sz="3200" smtClean="0"/>
              <a:t>歧视是指基于种族、肤色、性别、宗教、政治、民族血统或社会出身等原因而实行的，具有取消或损失就业和职业方面的机会和待遇平等作用的任何差别、排斥或优惠。 </a:t>
            </a:r>
          </a:p>
        </p:txBody>
      </p:sp>
    </p:spTree>
    <p:extLst>
      <p:ext uri="{BB962C8B-B14F-4D97-AF65-F5344CB8AC3E}">
        <p14:creationId xmlns:p14="http://schemas.microsoft.com/office/powerpoint/2010/main" val="2281134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3776</Words>
  <Application>Microsoft Office PowerPoint</Application>
  <PresentationFormat>自定义</PresentationFormat>
  <Paragraphs>238</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PowerPoint 演示文稿</vt:lpstr>
      <vt:lpstr>PowerPoint 演示文稿</vt:lpstr>
      <vt:lpstr>PowerPoint 演示文稿</vt:lpstr>
      <vt:lpstr>几个案例</vt:lpstr>
      <vt:lpstr>PowerPoint 演示文稿</vt:lpstr>
      <vt:lpstr>PowerPoint 演示文稿</vt:lpstr>
      <vt:lpstr> 招聘选拔中的伦理问题</vt:lpstr>
      <vt:lpstr>聘用自由的伦理问题</vt:lpstr>
      <vt:lpstr>就业歧视</vt:lpstr>
      <vt:lpstr>几则新闻：</vt:lpstr>
      <vt:lpstr>几则新闻：</vt:lpstr>
      <vt:lpstr>就业歧视的类型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薪酬设计中的伦理问题</vt:lpstr>
      <vt:lpstr>（1）高管薪酬</vt:lpstr>
      <vt:lpstr>制订合理薪酬应考虑以下因素 </vt:lpstr>
      <vt:lpstr>（2） 同工同酬</vt:lpstr>
      <vt:lpstr>思考题</vt:lpstr>
      <vt:lpstr>一组数字</vt:lpstr>
      <vt:lpstr>劳资关系中的伦理问题</vt:lpstr>
      <vt:lpstr>劳资关系中的伦理问题</vt:lpstr>
      <vt:lpstr>劳动关系 </vt:lpstr>
      <vt:lpstr>利益冲突 </vt:lpstr>
      <vt:lpstr>外部利益冲突</vt:lpstr>
      <vt:lpstr>内部利益冲突 </vt:lpstr>
      <vt:lpstr>人员流动</vt:lpstr>
      <vt:lpstr>正当合理的解雇</vt:lpstr>
      <vt:lpstr>商业秘密与竞业禁止 </vt:lpstr>
      <vt:lpstr>商业秘密与竞业禁止 </vt:lpstr>
      <vt:lpstr>商业秘密与竞业禁止 </vt:lpstr>
      <vt:lpstr>竞业禁止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课堂讨论：</vt:lpstr>
      <vt:lpstr>课堂讨论：</vt:lpstr>
      <vt:lpstr>课堂讨论</vt:lpstr>
      <vt:lpstr>工作安全中的伦理问题</vt:lpstr>
      <vt:lpstr>PowerPoint 演示文稿</vt:lpstr>
      <vt:lpstr>PowerPoint 演示文稿</vt:lpstr>
      <vt:lpstr>员工安全</vt:lpstr>
      <vt:lpstr>PowerPoint 演示文稿</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135</cp:revision>
  <dcterms:created xsi:type="dcterms:W3CDTF">2014-06-24T14:23:09Z</dcterms:created>
  <dcterms:modified xsi:type="dcterms:W3CDTF">2017-05-26T13:53:11Z</dcterms:modified>
</cp:coreProperties>
</file>