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9"/>
  </p:notesMasterIdLst>
  <p:sldIdLst>
    <p:sldId id="256" r:id="rId2"/>
    <p:sldId id="575" r:id="rId3"/>
    <p:sldId id="576" r:id="rId4"/>
    <p:sldId id="574" r:id="rId5"/>
    <p:sldId id="569" r:id="rId6"/>
    <p:sldId id="572" r:id="rId7"/>
    <p:sldId id="573" r:id="rId8"/>
    <p:sldId id="515" r:id="rId9"/>
    <p:sldId id="516" r:id="rId10"/>
    <p:sldId id="514" r:id="rId11"/>
    <p:sldId id="517" r:id="rId12"/>
    <p:sldId id="518" r:id="rId13"/>
    <p:sldId id="519" r:id="rId14"/>
    <p:sldId id="521" r:id="rId15"/>
    <p:sldId id="522" r:id="rId16"/>
    <p:sldId id="577" r:id="rId17"/>
    <p:sldId id="578" r:id="rId18"/>
    <p:sldId id="523" r:id="rId19"/>
    <p:sldId id="524" r:id="rId20"/>
    <p:sldId id="525" r:id="rId21"/>
    <p:sldId id="526" r:id="rId22"/>
    <p:sldId id="527" r:id="rId23"/>
    <p:sldId id="528" r:id="rId24"/>
    <p:sldId id="529" r:id="rId25"/>
    <p:sldId id="530" r:id="rId26"/>
    <p:sldId id="531" r:id="rId27"/>
    <p:sldId id="532" r:id="rId28"/>
    <p:sldId id="533" r:id="rId29"/>
    <p:sldId id="558" r:id="rId30"/>
    <p:sldId id="559" r:id="rId31"/>
    <p:sldId id="560" r:id="rId32"/>
    <p:sldId id="534" r:id="rId33"/>
    <p:sldId id="535" r:id="rId34"/>
    <p:sldId id="536" r:id="rId35"/>
    <p:sldId id="537" r:id="rId36"/>
    <p:sldId id="538" r:id="rId37"/>
    <p:sldId id="539" r:id="rId38"/>
    <p:sldId id="540" r:id="rId39"/>
    <p:sldId id="541" r:id="rId40"/>
    <p:sldId id="545" r:id="rId41"/>
    <p:sldId id="546" r:id="rId42"/>
    <p:sldId id="547" r:id="rId43"/>
    <p:sldId id="548" r:id="rId44"/>
    <p:sldId id="549" r:id="rId45"/>
    <p:sldId id="550" r:id="rId46"/>
    <p:sldId id="551" r:id="rId47"/>
    <p:sldId id="552" r:id="rId48"/>
    <p:sldId id="553" r:id="rId49"/>
    <p:sldId id="554" r:id="rId50"/>
    <p:sldId id="555" r:id="rId51"/>
    <p:sldId id="556" r:id="rId52"/>
    <p:sldId id="561" r:id="rId53"/>
    <p:sldId id="562" r:id="rId54"/>
    <p:sldId id="563" r:id="rId55"/>
    <p:sldId id="564" r:id="rId56"/>
    <p:sldId id="565" r:id="rId57"/>
    <p:sldId id="566" r:id="rId58"/>
    <p:sldId id="567" r:id="rId59"/>
    <p:sldId id="568" r:id="rId60"/>
    <p:sldId id="579" r:id="rId61"/>
    <p:sldId id="580" r:id="rId62"/>
    <p:sldId id="581" r:id="rId63"/>
    <p:sldId id="582" r:id="rId64"/>
    <p:sldId id="583" r:id="rId65"/>
    <p:sldId id="584" r:id="rId66"/>
    <p:sldId id="585" r:id="rId67"/>
    <p:sldId id="586" r:id="rId68"/>
  </p:sldIdLst>
  <p:sldSz cx="9144000" cy="6858000" type="screen4x3"/>
  <p:notesSz cx="6858000" cy="9144000"/>
  <p:defaultTextStyle>
    <a:defPPr>
      <a:defRPr lang="en-US"/>
    </a:defPPr>
    <a:lvl1pPr algn="ctr" rtl="0" fontAlgn="base">
      <a:spcBef>
        <a:spcPct val="0"/>
      </a:spcBef>
      <a:spcAft>
        <a:spcPct val="0"/>
      </a:spcAft>
      <a:defRPr sz="6000" kern="1200">
        <a:solidFill>
          <a:schemeClr val="tx1"/>
        </a:solidFill>
        <a:latin typeface="Arial" pitchFamily="34" charset="0"/>
        <a:ea typeface="华文行楷" pitchFamily="2" charset="-122"/>
        <a:cs typeface="+mn-cs"/>
      </a:defRPr>
    </a:lvl1pPr>
    <a:lvl2pPr marL="457200" algn="ctr" rtl="0" fontAlgn="base">
      <a:spcBef>
        <a:spcPct val="0"/>
      </a:spcBef>
      <a:spcAft>
        <a:spcPct val="0"/>
      </a:spcAft>
      <a:defRPr sz="6000" kern="1200">
        <a:solidFill>
          <a:schemeClr val="tx1"/>
        </a:solidFill>
        <a:latin typeface="Arial" pitchFamily="34" charset="0"/>
        <a:ea typeface="华文行楷" pitchFamily="2" charset="-122"/>
        <a:cs typeface="+mn-cs"/>
      </a:defRPr>
    </a:lvl2pPr>
    <a:lvl3pPr marL="914400" algn="ctr" rtl="0" fontAlgn="base">
      <a:spcBef>
        <a:spcPct val="0"/>
      </a:spcBef>
      <a:spcAft>
        <a:spcPct val="0"/>
      </a:spcAft>
      <a:defRPr sz="6000" kern="1200">
        <a:solidFill>
          <a:schemeClr val="tx1"/>
        </a:solidFill>
        <a:latin typeface="Arial" pitchFamily="34" charset="0"/>
        <a:ea typeface="华文行楷" pitchFamily="2" charset="-122"/>
        <a:cs typeface="+mn-cs"/>
      </a:defRPr>
    </a:lvl3pPr>
    <a:lvl4pPr marL="1371600" algn="ctr" rtl="0" fontAlgn="base">
      <a:spcBef>
        <a:spcPct val="0"/>
      </a:spcBef>
      <a:spcAft>
        <a:spcPct val="0"/>
      </a:spcAft>
      <a:defRPr sz="6000" kern="1200">
        <a:solidFill>
          <a:schemeClr val="tx1"/>
        </a:solidFill>
        <a:latin typeface="Arial" pitchFamily="34" charset="0"/>
        <a:ea typeface="华文行楷" pitchFamily="2" charset="-122"/>
        <a:cs typeface="+mn-cs"/>
      </a:defRPr>
    </a:lvl4pPr>
    <a:lvl5pPr marL="1828800" algn="ctr" rtl="0" fontAlgn="base">
      <a:spcBef>
        <a:spcPct val="0"/>
      </a:spcBef>
      <a:spcAft>
        <a:spcPct val="0"/>
      </a:spcAft>
      <a:defRPr sz="6000" kern="1200">
        <a:solidFill>
          <a:schemeClr val="tx1"/>
        </a:solidFill>
        <a:latin typeface="Arial" pitchFamily="34" charset="0"/>
        <a:ea typeface="华文行楷" pitchFamily="2" charset="-122"/>
        <a:cs typeface="+mn-cs"/>
      </a:defRPr>
    </a:lvl5pPr>
    <a:lvl6pPr marL="2286000" algn="l" defTabSz="914400" rtl="0" eaLnBrk="1" latinLnBrk="0" hangingPunct="1">
      <a:defRPr sz="6000" kern="1200">
        <a:solidFill>
          <a:schemeClr val="tx1"/>
        </a:solidFill>
        <a:latin typeface="Arial" pitchFamily="34" charset="0"/>
        <a:ea typeface="华文行楷" pitchFamily="2" charset="-122"/>
        <a:cs typeface="+mn-cs"/>
      </a:defRPr>
    </a:lvl6pPr>
    <a:lvl7pPr marL="2743200" algn="l" defTabSz="914400" rtl="0" eaLnBrk="1" latinLnBrk="0" hangingPunct="1">
      <a:defRPr sz="6000" kern="1200">
        <a:solidFill>
          <a:schemeClr val="tx1"/>
        </a:solidFill>
        <a:latin typeface="Arial" pitchFamily="34" charset="0"/>
        <a:ea typeface="华文行楷" pitchFamily="2" charset="-122"/>
        <a:cs typeface="+mn-cs"/>
      </a:defRPr>
    </a:lvl7pPr>
    <a:lvl8pPr marL="3200400" algn="l" defTabSz="914400" rtl="0" eaLnBrk="1" latinLnBrk="0" hangingPunct="1">
      <a:defRPr sz="6000" kern="1200">
        <a:solidFill>
          <a:schemeClr val="tx1"/>
        </a:solidFill>
        <a:latin typeface="Arial" pitchFamily="34" charset="0"/>
        <a:ea typeface="华文行楷" pitchFamily="2" charset="-122"/>
        <a:cs typeface="+mn-cs"/>
      </a:defRPr>
    </a:lvl8pPr>
    <a:lvl9pPr marL="3657600" algn="l" defTabSz="914400" rtl="0" eaLnBrk="1" latinLnBrk="0" hangingPunct="1">
      <a:defRPr sz="6000" kern="1200">
        <a:solidFill>
          <a:schemeClr val="tx1"/>
        </a:solidFill>
        <a:latin typeface="Arial" pitchFamily="34"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FF9900"/>
    <a:srgbClr val="9900FF"/>
    <a:srgbClr val="990099"/>
    <a:srgbClr val="CC6600"/>
    <a:srgbClr val="FF6600"/>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74" d="100"/>
          <a:sy n="74" d="100"/>
        </p:scale>
        <p:origin x="-1056" y="-90"/>
      </p:cViewPr>
      <p:guideLst>
        <p:guide orient="horz" pos="2160"/>
        <p:guide pos="290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ea typeface="宋体" pitchFamily="2" charset="-122"/>
              </a:defRPr>
            </a:lvl1pPr>
          </a:lstStyle>
          <a:p>
            <a:pPr>
              <a:defRPr/>
            </a:pPr>
            <a:r>
              <a:rPr lang="zh-CN" altLang="en-US"/>
              <a:t>页眉</a:t>
            </a: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p>
        </p:txBody>
      </p:sp>
      <p:sp>
        <p:nvSpPr>
          <p:cNvPr id="71684" name="Rectangle 4"/>
          <p:cNvSpPr>
            <a:spLocks noGrp="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ext uri="{91240B29-F687-4F45-9708-019B960494DF}"/>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8242E1F0-B304-40E7-ACC5-B870BCDE4C8E}"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浅色上对角线"/>
          <p:cNvSpPr>
            <a:spLocks noChangeArrowheads="1"/>
          </p:cNvSpPr>
          <p:nvPr/>
        </p:nvSpPr>
        <p:spPr bwMode="auto">
          <a:xfrm>
            <a:off x="0" y="1322388"/>
            <a:ext cx="9144000" cy="5535612"/>
          </a:xfrm>
          <a:prstGeom prst="rect">
            <a:avLst/>
          </a:prstGeom>
          <a:blipFill dpi="0" rotWithShape="0">
            <a:blip r:embed="rId2" cstate="print"/>
            <a:srcRect/>
            <a:tile tx="0" ty="0" sx="100000" sy="100000" flip="none" algn="tl"/>
          </a:blipFill>
          <a:ln w="9525">
            <a:noFill/>
            <a:miter lim="800000"/>
            <a:headEnd/>
            <a:tailEnd/>
          </a:ln>
          <a:effectLst/>
        </p:spPr>
        <p:txBody>
          <a:bodyPr lIns="0" tIns="0" rIns="0" bIns="0" anchor="ctr"/>
          <a:lstStyle/>
          <a:p>
            <a:pPr eaLnBrk="0" hangingPunct="0">
              <a:defRPr/>
            </a:pPr>
            <a:endParaRPr lang="zh-SG" altLang="en-US" sz="1400"/>
          </a:p>
        </p:txBody>
      </p:sp>
      <p:sp>
        <p:nvSpPr>
          <p:cNvPr id="5" name="AC Banner"/>
          <p:cNvSpPr>
            <a:spLocks noChangeArrowheads="1"/>
          </p:cNvSpPr>
          <p:nvPr/>
        </p:nvSpPr>
        <p:spPr bwMode="auto">
          <a:xfrm>
            <a:off x="0" y="0"/>
            <a:ext cx="9144000" cy="3500438"/>
          </a:xfrm>
          <a:prstGeom prst="rect">
            <a:avLst/>
          </a:prstGeom>
          <a:solidFill>
            <a:srgbClr val="0078A2"/>
          </a:solidFill>
          <a:ln w="9525">
            <a:noFill/>
            <a:miter lim="800000"/>
            <a:headEnd/>
            <a:tailEnd/>
          </a:ln>
          <a:effectLst/>
        </p:spPr>
        <p:txBody>
          <a:bodyPr wrap="none" anchor="ctr"/>
          <a:lstStyle/>
          <a:p>
            <a:pPr eaLnBrk="0" hangingPunct="0">
              <a:defRPr/>
            </a:pPr>
            <a:endParaRPr lang="zh-SG" altLang="en-US" sz="1400"/>
          </a:p>
        </p:txBody>
      </p:sp>
      <p:sp>
        <p:nvSpPr>
          <p:cNvPr id="2052" name="AC Banner Title"/>
          <p:cNvSpPr>
            <a:spLocks noGrp="1" noChangeArrowheads="1"/>
          </p:cNvSpPr>
          <p:nvPr>
            <p:ph type="ctrTitle"/>
          </p:nvPr>
        </p:nvSpPr>
        <p:spPr>
          <a:xfrm>
            <a:off x="395288" y="2420938"/>
            <a:ext cx="7772400" cy="749300"/>
          </a:xfrm>
        </p:spPr>
        <p:txBody>
          <a:bodyPr/>
          <a:lstStyle>
            <a:lvl1pPr>
              <a:defRPr sz="5400"/>
            </a:lvl1pPr>
          </a:lstStyle>
          <a:p>
            <a:pPr lvl="0"/>
            <a:r>
              <a:rPr lang="zh-CN" altLang="en-US" noProof="0" smtClean="0"/>
              <a:t>单击此处编辑母版标题</a:t>
            </a:r>
          </a:p>
        </p:txBody>
      </p:sp>
      <p:sp>
        <p:nvSpPr>
          <p:cNvPr id="2056" name="Rectangle 8"/>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xfrm>
            <a:off x="457200" y="6245225"/>
            <a:ext cx="2133600" cy="476250"/>
          </a:xfrm>
        </p:spPr>
        <p:txBody>
          <a:bodyPr/>
          <a:lstStyle>
            <a:lvl1pPr algn="r">
              <a:defRPr/>
            </a:lvl1pPr>
          </a:lstStyle>
          <a:p>
            <a:pPr>
              <a:defRPr/>
            </a:pPr>
            <a:fld id="{552FC653-6355-4DD4-8F2E-F1582E9BDDEF}" type="datetime1">
              <a:rPr lang="en-US" altLang="zh-CN"/>
              <a:pPr>
                <a:defRPr/>
              </a:pPr>
              <a:t>2/14/2020</a:t>
            </a:fld>
            <a:endParaRPr lang="en-US"/>
          </a:p>
        </p:txBody>
      </p:sp>
      <p:sp>
        <p:nvSpPr>
          <p:cNvPr id="7" name="Rectangle 6"/>
          <p:cNvSpPr>
            <a:spLocks noGrp="1" noChangeArrowheads="1"/>
          </p:cNvSpPr>
          <p:nvPr>
            <p:ph type="ftr" sz="quarter" idx="11"/>
          </p:nvPr>
        </p:nvSpPr>
        <p:spPr>
          <a:xfrm>
            <a:off x="3124200" y="6245225"/>
            <a:ext cx="2895600" cy="476250"/>
          </a:xfrm>
        </p:spPr>
        <p:txBody>
          <a:bodyPr/>
          <a:lstStyle>
            <a:lvl1pPr>
              <a:defRPr/>
            </a:lvl1pPr>
          </a:lstStyle>
          <a:p>
            <a:pPr>
              <a:defRPr/>
            </a:pPr>
            <a:r>
              <a:rPr lang="en-US"/>
              <a:t>zzqry@whu.edu.cn</a:t>
            </a:r>
          </a:p>
        </p:txBody>
      </p:sp>
      <p:sp>
        <p:nvSpPr>
          <p:cNvPr id="8" name="Rectangle 7"/>
          <p:cNvSpPr>
            <a:spLocks noGrp="1" noChangeArrowheads="1"/>
          </p:cNvSpPr>
          <p:nvPr>
            <p:ph type="sldNum" sz="quarter" idx="12"/>
          </p:nvPr>
        </p:nvSpPr>
        <p:spPr>
          <a:xfrm>
            <a:off x="6553200" y="6245225"/>
            <a:ext cx="2133600" cy="476250"/>
          </a:xfrm>
        </p:spPr>
        <p:txBody>
          <a:bodyPr/>
          <a:lstStyle>
            <a:lvl1pPr algn="ctr">
              <a:defRPr/>
            </a:lvl1pPr>
          </a:lstStyle>
          <a:p>
            <a:pPr>
              <a:defRPr/>
            </a:pPr>
            <a:fld id="{D9F48AE6-3E30-4CF0-A9B6-33926C07EEDF}"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24B3789F-5569-4582-AC93-779DD6D9B792}" type="datetime1">
              <a:rPr lang="en-US" altLang="zh-CN"/>
              <a:pPr>
                <a:defRPr/>
              </a:pPr>
              <a:t>2/14/2020</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6" name="Rectangle 7"/>
          <p:cNvSpPr>
            <a:spLocks noGrp="1" noChangeArrowheads="1"/>
          </p:cNvSpPr>
          <p:nvPr>
            <p:ph type="sldNum" sz="quarter" idx="12"/>
          </p:nvPr>
        </p:nvSpPr>
        <p:spPr>
          <a:ln/>
        </p:spPr>
        <p:txBody>
          <a:bodyPr/>
          <a:lstStyle>
            <a:lvl1pPr>
              <a:defRPr/>
            </a:lvl1pPr>
          </a:lstStyle>
          <a:p>
            <a:pPr>
              <a:defRPr/>
            </a:pPr>
            <a:fld id="{B5DFC60C-FD99-49F1-B349-D53419B6CB31}"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3375" y="609600"/>
            <a:ext cx="2073275" cy="5411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8788" y="609600"/>
            <a:ext cx="6072187" cy="5411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262C9526-8853-44BC-AADF-2F4D892E0D87}" type="datetime1">
              <a:rPr lang="en-US" altLang="zh-CN"/>
              <a:pPr>
                <a:defRPr/>
              </a:pPr>
              <a:t>2/14/2020</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6" name="Rectangle 7"/>
          <p:cNvSpPr>
            <a:spLocks noGrp="1" noChangeArrowheads="1"/>
          </p:cNvSpPr>
          <p:nvPr>
            <p:ph type="sldNum" sz="quarter" idx="12"/>
          </p:nvPr>
        </p:nvSpPr>
        <p:spPr>
          <a:ln/>
        </p:spPr>
        <p:txBody>
          <a:bodyPr/>
          <a:lstStyle>
            <a:lvl1pPr>
              <a:defRPr/>
            </a:lvl1pPr>
          </a:lstStyle>
          <a:p>
            <a:pPr>
              <a:defRPr/>
            </a:pPr>
            <a:fld id="{272CC109-2B70-4323-8DBB-BC8BAB261FC2}"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204494B6-A158-48AD-9BFD-852D4E1E2AD0}" type="datetime1">
              <a:rPr lang="en-US" altLang="zh-CN"/>
              <a:pPr>
                <a:defRPr/>
              </a:pPr>
              <a:t>2/14/2020</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6" name="Rectangle 7"/>
          <p:cNvSpPr>
            <a:spLocks noGrp="1" noChangeArrowheads="1"/>
          </p:cNvSpPr>
          <p:nvPr>
            <p:ph type="sldNum" sz="quarter" idx="12"/>
          </p:nvPr>
        </p:nvSpPr>
        <p:spPr>
          <a:ln/>
        </p:spPr>
        <p:txBody>
          <a:bodyPr/>
          <a:lstStyle>
            <a:lvl1pPr>
              <a:defRPr/>
            </a:lvl1pPr>
          </a:lstStyle>
          <a:p>
            <a:pPr>
              <a:defRPr/>
            </a:pPr>
            <a:fld id="{28329AEC-08EF-41D6-B03C-7750FA14983D}"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5279D898-4413-4E85-A9D4-FE19850F9B4A}" type="datetime1">
              <a:rPr lang="en-US" altLang="zh-CN"/>
              <a:pPr>
                <a:defRPr/>
              </a:pPr>
              <a:t>2/14/2020</a:t>
            </a:fld>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6" name="Rectangle 7"/>
          <p:cNvSpPr>
            <a:spLocks noGrp="1" noChangeArrowheads="1"/>
          </p:cNvSpPr>
          <p:nvPr>
            <p:ph type="sldNum" sz="quarter" idx="12"/>
          </p:nvPr>
        </p:nvSpPr>
        <p:spPr>
          <a:ln/>
        </p:spPr>
        <p:txBody>
          <a:bodyPr/>
          <a:lstStyle>
            <a:lvl1pPr>
              <a:defRPr/>
            </a:lvl1pPr>
          </a:lstStyle>
          <a:p>
            <a:pPr>
              <a:defRPr/>
            </a:pPr>
            <a:fld id="{21DCB3E6-937D-4B34-878C-E5153A611554}"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773238"/>
            <a:ext cx="39243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7888" y="1773238"/>
            <a:ext cx="39243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269F850D-C9C0-417B-B71D-28D1D9DEC7D1}" type="datetime1">
              <a:rPr lang="en-US" altLang="zh-CN"/>
              <a:pPr>
                <a:defRPr/>
              </a:pPr>
              <a:t>2/14/2020</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7" name="Rectangle 7"/>
          <p:cNvSpPr>
            <a:spLocks noGrp="1" noChangeArrowheads="1"/>
          </p:cNvSpPr>
          <p:nvPr>
            <p:ph type="sldNum" sz="quarter" idx="12"/>
          </p:nvPr>
        </p:nvSpPr>
        <p:spPr>
          <a:ln/>
        </p:spPr>
        <p:txBody>
          <a:bodyPr/>
          <a:lstStyle>
            <a:lvl1pPr>
              <a:defRPr/>
            </a:lvl1pPr>
          </a:lstStyle>
          <a:p>
            <a:pPr>
              <a:defRPr/>
            </a:pPr>
            <a:fld id="{1CC465D8-F2E3-4458-B288-2237B08EEE8D}"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4B17F710-F4A0-4466-A902-86750F4F0AA8}" type="datetime1">
              <a:rPr lang="en-US" altLang="zh-CN"/>
              <a:pPr>
                <a:defRPr/>
              </a:pPr>
              <a:t>2/14/2020</a:t>
            </a:fld>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9" name="Rectangle 7"/>
          <p:cNvSpPr>
            <a:spLocks noGrp="1" noChangeArrowheads="1"/>
          </p:cNvSpPr>
          <p:nvPr>
            <p:ph type="sldNum" sz="quarter" idx="12"/>
          </p:nvPr>
        </p:nvSpPr>
        <p:spPr>
          <a:ln/>
        </p:spPr>
        <p:txBody>
          <a:bodyPr/>
          <a:lstStyle>
            <a:lvl1pPr>
              <a:defRPr/>
            </a:lvl1pPr>
          </a:lstStyle>
          <a:p>
            <a:pPr>
              <a:defRPr/>
            </a:pPr>
            <a:fld id="{A5756E34-6FC9-4B08-B478-E831BD70A325}"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DA5D867-DCAD-4F9C-AAA3-D477C1EA0A87}" type="datetime1">
              <a:rPr lang="en-US" altLang="zh-CN"/>
              <a:pPr>
                <a:defRPr/>
              </a:pPr>
              <a:t>2/14/2020</a:t>
            </a:fld>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5" name="Rectangle 7"/>
          <p:cNvSpPr>
            <a:spLocks noGrp="1" noChangeArrowheads="1"/>
          </p:cNvSpPr>
          <p:nvPr>
            <p:ph type="sldNum" sz="quarter" idx="12"/>
          </p:nvPr>
        </p:nvSpPr>
        <p:spPr>
          <a:ln/>
        </p:spPr>
        <p:txBody>
          <a:bodyPr/>
          <a:lstStyle>
            <a:lvl1pPr>
              <a:defRPr/>
            </a:lvl1pPr>
          </a:lstStyle>
          <a:p>
            <a:pPr>
              <a:defRPr/>
            </a:pPr>
            <a:fld id="{D05CA399-8AA1-43D8-8B36-253B60E28A5E}"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5509BB1-096D-4723-82EB-EB7B1665A571}" type="datetime1">
              <a:rPr lang="en-US" altLang="zh-CN"/>
              <a:pPr>
                <a:defRPr/>
              </a:pPr>
              <a:t>2/14/2020</a:t>
            </a:fld>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4" name="Rectangle 7"/>
          <p:cNvSpPr>
            <a:spLocks noGrp="1" noChangeArrowheads="1"/>
          </p:cNvSpPr>
          <p:nvPr>
            <p:ph type="sldNum" sz="quarter" idx="12"/>
          </p:nvPr>
        </p:nvSpPr>
        <p:spPr>
          <a:ln/>
        </p:spPr>
        <p:txBody>
          <a:bodyPr/>
          <a:lstStyle>
            <a:lvl1pPr>
              <a:defRPr/>
            </a:lvl1pPr>
          </a:lstStyle>
          <a:p>
            <a:pPr>
              <a:defRPr/>
            </a:pPr>
            <a:fld id="{8A5A1AC1-3DF0-4153-96A0-D1FBCC08BBB7}"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472ED58-33E3-4F94-BF7F-09D58DB64675}" type="datetime1">
              <a:rPr lang="en-US" altLang="zh-CN"/>
              <a:pPr>
                <a:defRPr/>
              </a:pPr>
              <a:t>2/14/2020</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7" name="Rectangle 7"/>
          <p:cNvSpPr>
            <a:spLocks noGrp="1" noChangeArrowheads="1"/>
          </p:cNvSpPr>
          <p:nvPr>
            <p:ph type="sldNum" sz="quarter" idx="12"/>
          </p:nvPr>
        </p:nvSpPr>
        <p:spPr>
          <a:ln/>
        </p:spPr>
        <p:txBody>
          <a:bodyPr/>
          <a:lstStyle>
            <a:lvl1pPr>
              <a:defRPr/>
            </a:lvl1pPr>
          </a:lstStyle>
          <a:p>
            <a:pPr>
              <a:defRPr/>
            </a:pPr>
            <a:fld id="{E6FED1EA-C986-4FF0-A563-D262DBE751C1}" type="slidenum">
              <a:rPr lang="zh-SG" altLang="en-US"/>
              <a:pPr>
                <a:defRPr/>
              </a:pPr>
              <a:t>‹#›</a:t>
            </a:fld>
            <a:r>
              <a:rPr lang="en-US"/>
              <a:t/>
            </a:r>
            <a:br>
              <a:rPr lang="en-US"/>
            </a:br>
            <a:endParaRPr lang="en-US" sz="800"/>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7472B105-2A20-427B-B59F-760C0E2BD1AD}" type="datetime1">
              <a:rPr lang="en-US" altLang="zh-CN"/>
              <a:pPr>
                <a:defRPr/>
              </a:pPr>
              <a:t>2/14/2020</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zzqry@whu.edu.cn</a:t>
            </a:r>
          </a:p>
        </p:txBody>
      </p:sp>
      <p:sp>
        <p:nvSpPr>
          <p:cNvPr id="7" name="Rectangle 7"/>
          <p:cNvSpPr>
            <a:spLocks noGrp="1" noChangeArrowheads="1"/>
          </p:cNvSpPr>
          <p:nvPr>
            <p:ph type="sldNum" sz="quarter" idx="12"/>
          </p:nvPr>
        </p:nvSpPr>
        <p:spPr>
          <a:ln/>
        </p:spPr>
        <p:txBody>
          <a:bodyPr/>
          <a:lstStyle>
            <a:lvl1pPr>
              <a:defRPr/>
            </a:lvl1pPr>
          </a:lstStyle>
          <a:p>
            <a:pPr>
              <a:defRPr/>
            </a:pPr>
            <a:fld id="{74CA5F78-2276-4635-9293-FC0D8107F392}" type="slidenum">
              <a:rPr lang="zh-SG" altLang="en-US"/>
              <a:pPr>
                <a:defRPr/>
              </a:pPr>
              <a:t>‹#›</a:t>
            </a:fld>
            <a:r>
              <a:rPr lang="en-US"/>
              <a:t/>
            </a:r>
            <a:br>
              <a:rPr lang="en-US"/>
            </a:br>
            <a:endParaRPr lang="en-US" sz="800"/>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之字形"/>
          <p:cNvSpPr>
            <a:spLocks noChangeArrowheads="1"/>
          </p:cNvSpPr>
          <p:nvPr/>
        </p:nvSpPr>
        <p:spPr bwMode="auto">
          <a:xfrm>
            <a:off x="0" y="1322388"/>
            <a:ext cx="9144000" cy="5535612"/>
          </a:xfrm>
          <a:prstGeom prst="rect">
            <a:avLst/>
          </a:prstGeom>
          <a:blipFill dpi="0" rotWithShape="0">
            <a:blip r:embed="rId13" cstate="print"/>
            <a:srcRect/>
            <a:tile tx="0" ty="0" sx="100000" sy="100000" flip="none" algn="tl"/>
          </a:blipFill>
          <a:ln w="9525">
            <a:noFill/>
            <a:miter lim="800000"/>
            <a:headEnd/>
            <a:tailEnd/>
          </a:ln>
          <a:effectLst/>
        </p:spPr>
        <p:txBody>
          <a:bodyPr lIns="0" tIns="0" rIns="0" bIns="0" anchor="ctr"/>
          <a:lstStyle/>
          <a:p>
            <a:pPr eaLnBrk="0" hangingPunct="0">
              <a:defRPr/>
            </a:pPr>
            <a:endParaRPr lang="zh-SG" altLang="en-US" sz="1400"/>
          </a:p>
        </p:txBody>
      </p:sp>
      <p:sp>
        <p:nvSpPr>
          <p:cNvPr id="1027" name="AC Banner"/>
          <p:cNvSpPr>
            <a:spLocks noChangeArrowheads="1"/>
          </p:cNvSpPr>
          <p:nvPr/>
        </p:nvSpPr>
        <p:spPr bwMode="auto">
          <a:xfrm>
            <a:off x="0" y="0"/>
            <a:ext cx="9144000" cy="1323975"/>
          </a:xfrm>
          <a:prstGeom prst="rect">
            <a:avLst/>
          </a:prstGeom>
          <a:solidFill>
            <a:srgbClr val="0078A2"/>
          </a:solidFill>
          <a:ln w="9525">
            <a:noFill/>
            <a:miter lim="800000"/>
            <a:headEnd/>
            <a:tailEnd/>
          </a:ln>
          <a:effectLst/>
        </p:spPr>
        <p:txBody>
          <a:bodyPr wrap="none" anchor="ctr"/>
          <a:lstStyle/>
          <a:p>
            <a:pPr eaLnBrk="0" hangingPunct="0">
              <a:defRPr/>
            </a:pPr>
            <a:endParaRPr lang="zh-SG" altLang="en-US" sz="1400"/>
          </a:p>
        </p:txBody>
      </p:sp>
      <p:sp>
        <p:nvSpPr>
          <p:cNvPr id="1028" name="AC Banner Title"/>
          <p:cNvSpPr>
            <a:spLocks noGrp="1" noChangeArrowheads="1"/>
          </p:cNvSpPr>
          <p:nvPr>
            <p:ph type="title"/>
          </p:nvPr>
        </p:nvSpPr>
        <p:spPr bwMode="auto">
          <a:xfrm>
            <a:off x="458788" y="609600"/>
            <a:ext cx="8297862" cy="5762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CN" smtClean="0"/>
              <a:t>Click to edit title style</a:t>
            </a:r>
          </a:p>
        </p:txBody>
      </p:sp>
      <p:sp>
        <p:nvSpPr>
          <p:cNvPr id="1029" name="Rectangle 5"/>
          <p:cNvSpPr>
            <a:spLocks noGrp="1" noChangeArrowheads="1"/>
          </p:cNvSpPr>
          <p:nvPr>
            <p:ph type="dt" sz="half" idx="2"/>
          </p:nvPr>
        </p:nvSpPr>
        <p:spPr bwMode="auto">
          <a:xfrm>
            <a:off x="468313" y="6308725"/>
            <a:ext cx="2063750" cy="31432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000"/>
            </a:lvl1pPr>
          </a:lstStyle>
          <a:p>
            <a:pPr>
              <a:defRPr/>
            </a:pPr>
            <a:fld id="{7B2D886B-F2AA-4D42-B9E0-1324991D4326}" type="datetime1">
              <a:rPr lang="en-US" altLang="zh-CN"/>
              <a:pPr>
                <a:defRPr/>
              </a:pPr>
              <a:t>2/14/2020</a:t>
            </a:fld>
            <a:endParaRPr lang="en-US"/>
          </a:p>
        </p:txBody>
      </p:sp>
      <p:sp>
        <p:nvSpPr>
          <p:cNvPr id="1030" name="Rectangle 6"/>
          <p:cNvSpPr>
            <a:spLocks noGrp="1" noChangeArrowheads="1"/>
          </p:cNvSpPr>
          <p:nvPr>
            <p:ph type="ftr" sz="quarter" idx="3"/>
          </p:nvPr>
        </p:nvSpPr>
        <p:spPr bwMode="auto">
          <a:xfrm>
            <a:off x="2916238" y="6308725"/>
            <a:ext cx="3136900" cy="31432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000"/>
            </a:lvl1pPr>
          </a:lstStyle>
          <a:p>
            <a:pPr>
              <a:defRPr/>
            </a:pPr>
            <a:r>
              <a:rPr lang="en-US"/>
              <a:t>zzqry@whu.edu.cn</a:t>
            </a:r>
          </a:p>
        </p:txBody>
      </p:sp>
      <p:sp>
        <p:nvSpPr>
          <p:cNvPr id="1031" name="Rectangle 7"/>
          <p:cNvSpPr>
            <a:spLocks noGrp="1" noChangeArrowheads="1"/>
          </p:cNvSpPr>
          <p:nvPr>
            <p:ph type="sldNum" sz="quarter" idx="4"/>
          </p:nvPr>
        </p:nvSpPr>
        <p:spPr bwMode="auto">
          <a:xfrm>
            <a:off x="6227763" y="6381750"/>
            <a:ext cx="2344737" cy="2571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0" numCol="1" anchor="b" anchorCtr="0" compatLnSpc="1">
            <a:prstTxWarp prst="textNoShape">
              <a:avLst/>
            </a:prstTxWarp>
          </a:bodyPr>
          <a:lstStyle>
            <a:lvl1pPr algn="r" eaLnBrk="0" hangingPunct="0">
              <a:lnSpc>
                <a:spcPct val="70000"/>
              </a:lnSpc>
              <a:tabLst>
                <a:tab pos="2473325" algn="l"/>
              </a:tabLst>
              <a:defRPr sz="1000"/>
            </a:lvl1pPr>
          </a:lstStyle>
          <a:p>
            <a:pPr>
              <a:defRPr/>
            </a:pPr>
            <a:fld id="{3A061890-F49A-4BD1-966C-DA4E84680105}" type="slidenum">
              <a:rPr lang="zh-SG" altLang="en-US"/>
              <a:pPr>
                <a:defRPr/>
              </a:pPr>
              <a:t>‹#›</a:t>
            </a:fld>
            <a:r>
              <a:rPr lang="en-US"/>
              <a:t/>
            </a:r>
            <a:br>
              <a:rPr lang="en-US"/>
            </a:br>
            <a:endParaRPr lang="en-US" sz="800"/>
          </a:p>
        </p:txBody>
      </p:sp>
      <p:sp>
        <p:nvSpPr>
          <p:cNvPr id="1032" name="Rectangle 8"/>
          <p:cNvSpPr>
            <a:spLocks noGrp="1" noChangeArrowheads="1"/>
          </p:cNvSpPr>
          <p:nvPr>
            <p:ph type="body" idx="1"/>
          </p:nvPr>
        </p:nvSpPr>
        <p:spPr bwMode="auto">
          <a:xfrm>
            <a:off x="611188" y="1773238"/>
            <a:ext cx="8001000" cy="424815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zh-CN" smtClean="0"/>
              <a:t>Click to edit text format of master</a:t>
            </a:r>
          </a:p>
          <a:p>
            <a:pPr lvl="1"/>
            <a:r>
              <a:rPr lang="en-US" altLang="zh-CN" smtClean="0"/>
              <a:t>Second level</a:t>
            </a:r>
          </a:p>
          <a:p>
            <a:pPr lvl="2"/>
            <a:r>
              <a:rPr lang="en-US" altLang="zh-CN" smtClean="0"/>
              <a:t>Third level</a:t>
            </a:r>
          </a:p>
        </p:txBody>
      </p:sp>
      <p:pic>
        <p:nvPicPr>
          <p:cNvPr id="1033" name="Picture 9" descr="j0115856"/>
          <p:cNvPicPr>
            <a:picLocks noChangeAspect="1" noChangeArrowheads="1"/>
          </p:cNvPicPr>
          <p:nvPr/>
        </p:nvPicPr>
        <p:blipFill>
          <a:blip r:embed="rId14" cstate="print"/>
          <a:srcRect/>
          <a:stretch>
            <a:fillRect/>
          </a:stretch>
        </p:blipFill>
        <p:spPr bwMode="auto">
          <a:xfrm>
            <a:off x="395288" y="6308725"/>
            <a:ext cx="8207375" cy="7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3"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ransition>
    <p:pull/>
  </p:transition>
  <p:hf hdr="0"/>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宋体" pitchFamily="2" charset="-122"/>
          <a:ea typeface="宋体" pitchFamily="2" charset="-122"/>
        </a:defRPr>
      </a:lvl2pPr>
      <a:lvl3pPr algn="l" rtl="0" eaLnBrk="0" fontAlgn="base" hangingPunct="0">
        <a:spcBef>
          <a:spcPct val="0"/>
        </a:spcBef>
        <a:spcAft>
          <a:spcPct val="0"/>
        </a:spcAft>
        <a:defRPr sz="3600" b="1">
          <a:solidFill>
            <a:schemeClr val="bg1"/>
          </a:solidFill>
          <a:latin typeface="宋体" pitchFamily="2" charset="-122"/>
          <a:ea typeface="宋体" pitchFamily="2" charset="-122"/>
        </a:defRPr>
      </a:lvl3pPr>
      <a:lvl4pPr algn="l" rtl="0" eaLnBrk="0" fontAlgn="base" hangingPunct="0">
        <a:spcBef>
          <a:spcPct val="0"/>
        </a:spcBef>
        <a:spcAft>
          <a:spcPct val="0"/>
        </a:spcAft>
        <a:defRPr sz="3600" b="1">
          <a:solidFill>
            <a:schemeClr val="bg1"/>
          </a:solidFill>
          <a:latin typeface="宋体" pitchFamily="2" charset="-122"/>
          <a:ea typeface="宋体" pitchFamily="2" charset="-122"/>
        </a:defRPr>
      </a:lvl4pPr>
      <a:lvl5pPr algn="l" rtl="0" eaLnBrk="0" fontAlgn="base" hangingPunct="0">
        <a:spcBef>
          <a:spcPct val="0"/>
        </a:spcBef>
        <a:spcAft>
          <a:spcPct val="0"/>
        </a:spcAft>
        <a:defRPr sz="3600" b="1">
          <a:solidFill>
            <a:schemeClr val="bg1"/>
          </a:solidFill>
          <a:latin typeface="宋体" pitchFamily="2" charset="-122"/>
          <a:ea typeface="宋体" pitchFamily="2" charset="-122"/>
        </a:defRPr>
      </a:lvl5pPr>
      <a:lvl6pPr marL="457200" algn="l" rtl="0" eaLnBrk="0" fontAlgn="base" hangingPunct="0">
        <a:spcBef>
          <a:spcPct val="0"/>
        </a:spcBef>
        <a:spcAft>
          <a:spcPct val="0"/>
        </a:spcAft>
        <a:defRPr sz="3600" b="1">
          <a:solidFill>
            <a:schemeClr val="bg1"/>
          </a:solidFill>
          <a:latin typeface="宋体" pitchFamily="2" charset="-122"/>
          <a:ea typeface="宋体" pitchFamily="2" charset="-122"/>
        </a:defRPr>
      </a:lvl6pPr>
      <a:lvl7pPr marL="914400" algn="l" rtl="0" eaLnBrk="0" fontAlgn="base" hangingPunct="0">
        <a:spcBef>
          <a:spcPct val="0"/>
        </a:spcBef>
        <a:spcAft>
          <a:spcPct val="0"/>
        </a:spcAft>
        <a:defRPr sz="3600" b="1">
          <a:solidFill>
            <a:schemeClr val="bg1"/>
          </a:solidFill>
          <a:latin typeface="宋体" pitchFamily="2" charset="-122"/>
          <a:ea typeface="宋体" pitchFamily="2" charset="-122"/>
        </a:defRPr>
      </a:lvl7pPr>
      <a:lvl8pPr marL="1371600" algn="l" rtl="0" eaLnBrk="0" fontAlgn="base" hangingPunct="0">
        <a:spcBef>
          <a:spcPct val="0"/>
        </a:spcBef>
        <a:spcAft>
          <a:spcPct val="0"/>
        </a:spcAft>
        <a:defRPr sz="3600" b="1">
          <a:solidFill>
            <a:schemeClr val="bg1"/>
          </a:solidFill>
          <a:latin typeface="宋体" pitchFamily="2" charset="-122"/>
          <a:ea typeface="宋体" pitchFamily="2" charset="-122"/>
        </a:defRPr>
      </a:lvl8pPr>
      <a:lvl9pPr marL="1828800" algn="l" rtl="0" eaLnBrk="0" fontAlgn="base" hangingPunct="0">
        <a:spcBef>
          <a:spcPct val="0"/>
        </a:spcBef>
        <a:spcAft>
          <a:spcPct val="0"/>
        </a:spcAft>
        <a:defRPr sz="3600" b="1">
          <a:solidFill>
            <a:schemeClr val="bg1"/>
          </a:solidFill>
          <a:latin typeface="宋体" pitchFamily="2" charset="-122"/>
          <a:ea typeface="宋体" pitchFamily="2" charset="-122"/>
        </a:defRPr>
      </a:lvl9pPr>
    </p:titleStyle>
    <p:bodyStyle>
      <a:lvl1pPr marL="288925" indent="-288925" algn="l" rtl="0" eaLnBrk="0" fontAlgn="base" hangingPunct="0">
        <a:spcBef>
          <a:spcPct val="100000"/>
        </a:spcBef>
        <a:spcAft>
          <a:spcPct val="0"/>
        </a:spcAft>
        <a:buClr>
          <a:schemeClr val="accent2"/>
        </a:buClr>
        <a:buFont typeface="Wingdings" pitchFamily="2" charset="2"/>
        <a:buChar char="n"/>
        <a:defRPr sz="2800">
          <a:solidFill>
            <a:schemeClr val="tx1"/>
          </a:solidFill>
          <a:latin typeface="+mn-lt"/>
          <a:ea typeface="+mn-ea"/>
          <a:cs typeface="+mn-cs"/>
        </a:defRPr>
      </a:lvl1pPr>
      <a:lvl2pPr marL="636588" indent="-233363" algn="l" rtl="0" eaLnBrk="0" fontAlgn="base" hangingPunct="0">
        <a:spcBef>
          <a:spcPct val="15000"/>
        </a:spcBef>
        <a:spcAft>
          <a:spcPct val="0"/>
        </a:spcAft>
        <a:buFont typeface="Wingdings" pitchFamily="2" charset="2"/>
        <a:buChar char="Ÿ"/>
        <a:defRPr sz="2800">
          <a:solidFill>
            <a:schemeClr val="tx1"/>
          </a:solidFill>
          <a:latin typeface="+mn-lt"/>
          <a:ea typeface="+mn-ea"/>
        </a:defRPr>
      </a:lvl2pPr>
      <a:lvl3pPr marL="973138" indent="-222250" algn="l" rtl="0" eaLnBrk="0" fontAlgn="base" hangingPunct="0">
        <a:spcBef>
          <a:spcPct val="15000"/>
        </a:spcBef>
        <a:spcAft>
          <a:spcPct val="0"/>
        </a:spcAft>
        <a:buChar char="–"/>
        <a:defRPr sz="2800">
          <a:solidFill>
            <a:schemeClr val="tx1"/>
          </a:solidFill>
          <a:latin typeface="+mn-lt"/>
          <a:ea typeface="+mn-ea"/>
        </a:defRPr>
      </a:lvl3pPr>
      <a:lvl4pPr marL="1316038" indent="-228600" algn="l" rtl="0" eaLnBrk="0" fontAlgn="base" hangingPunct="0">
        <a:spcBef>
          <a:spcPct val="15000"/>
        </a:spcBef>
        <a:spcAft>
          <a:spcPct val="0"/>
        </a:spcAft>
        <a:buChar char="–"/>
        <a:defRPr sz="2000">
          <a:solidFill>
            <a:schemeClr val="tx1"/>
          </a:solidFill>
          <a:latin typeface="??" charset="-122"/>
          <a:ea typeface="+mn-ea"/>
        </a:defRPr>
      </a:lvl4pPr>
      <a:lvl5pPr marL="1658938" indent="-228600" algn="l" rtl="0" eaLnBrk="0" fontAlgn="base" hangingPunct="0">
        <a:spcBef>
          <a:spcPct val="15000"/>
        </a:spcBef>
        <a:spcAft>
          <a:spcPct val="0"/>
        </a:spcAft>
        <a:buChar char="•"/>
        <a:defRPr sz="2000">
          <a:solidFill>
            <a:schemeClr val="tx1"/>
          </a:solidFill>
          <a:latin typeface="??" charset="-122"/>
          <a:ea typeface="+mn-ea"/>
        </a:defRPr>
      </a:lvl5pPr>
      <a:lvl6pPr marL="2116138" indent="-228600" algn="l" rtl="0" eaLnBrk="0" fontAlgn="base" hangingPunct="0">
        <a:spcBef>
          <a:spcPct val="15000"/>
        </a:spcBef>
        <a:spcAft>
          <a:spcPct val="0"/>
        </a:spcAft>
        <a:buChar char="•"/>
        <a:defRPr sz="2000">
          <a:solidFill>
            <a:schemeClr val="tx1"/>
          </a:solidFill>
          <a:latin typeface="??" charset="-122"/>
          <a:ea typeface="+mn-ea"/>
        </a:defRPr>
      </a:lvl6pPr>
      <a:lvl7pPr marL="2573338" indent="-228600" algn="l" rtl="0" eaLnBrk="0" fontAlgn="base" hangingPunct="0">
        <a:spcBef>
          <a:spcPct val="15000"/>
        </a:spcBef>
        <a:spcAft>
          <a:spcPct val="0"/>
        </a:spcAft>
        <a:buChar char="•"/>
        <a:defRPr sz="2000">
          <a:solidFill>
            <a:schemeClr val="tx1"/>
          </a:solidFill>
          <a:latin typeface="??" charset="-122"/>
          <a:ea typeface="+mn-ea"/>
        </a:defRPr>
      </a:lvl7pPr>
      <a:lvl8pPr marL="3030538" indent="-228600" algn="l" rtl="0" eaLnBrk="0" fontAlgn="base" hangingPunct="0">
        <a:spcBef>
          <a:spcPct val="15000"/>
        </a:spcBef>
        <a:spcAft>
          <a:spcPct val="0"/>
        </a:spcAft>
        <a:buChar char="•"/>
        <a:defRPr sz="2000">
          <a:solidFill>
            <a:schemeClr val="tx1"/>
          </a:solidFill>
          <a:latin typeface="??" charset="-122"/>
          <a:ea typeface="+mn-ea"/>
        </a:defRPr>
      </a:lvl8pPr>
      <a:lvl9pPr marL="3487738" indent="-228600" algn="l" rtl="0" eaLnBrk="0" fontAlgn="base" hangingPunct="0">
        <a:spcBef>
          <a:spcPct val="15000"/>
        </a:spcBef>
        <a:spcAft>
          <a:spcPct val="0"/>
        </a:spcAft>
        <a:buChar char="•"/>
        <a:defRPr sz="2000">
          <a:solidFill>
            <a:schemeClr val="tx1"/>
          </a:solidFill>
          <a:latin typeface="??" charset="-122"/>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chor="ctr"/>
          <a:lstStyle/>
          <a:p>
            <a:pPr algn="ctr" eaLnBrk="1" hangingPunct="1"/>
            <a:r>
              <a:rPr lang="zh-CN" altLang="en-US" sz="4600" b="0" smtClean="0">
                <a:solidFill>
                  <a:srgbClr val="FFFFFF"/>
                </a:solidFill>
              </a:rPr>
              <a:t>第</a:t>
            </a:r>
            <a:r>
              <a:rPr lang="en-US" altLang="zh-CN" sz="4600" b="0" smtClean="0">
                <a:solidFill>
                  <a:srgbClr val="FFFFFF"/>
                </a:solidFill>
                <a:latin typeface="方正舒体" pitchFamily="2" charset="-122"/>
              </a:rPr>
              <a:t>3</a:t>
            </a:r>
            <a:r>
              <a:rPr lang="zh-CN" altLang="en-US" sz="4600" b="0" smtClean="0">
                <a:solidFill>
                  <a:srgbClr val="FFFFFF"/>
                </a:solidFill>
              </a:rPr>
              <a:t>章 企业道德推理</a:t>
            </a:r>
          </a:p>
        </p:txBody>
      </p:sp>
      <p:sp>
        <p:nvSpPr>
          <p:cNvPr id="3075" name="内容占位符 6"/>
          <p:cNvSpPr>
            <a:spLocks noGrp="1"/>
          </p:cNvSpPr>
          <p:nvPr>
            <p:ph idx="1"/>
          </p:nvPr>
        </p:nvSpPr>
        <p:spPr/>
        <p:txBody>
          <a:bodyPr/>
          <a:lstStyle/>
          <a:p>
            <a:pPr>
              <a:buFont typeface="Wingdings" pitchFamily="2" charset="2"/>
              <a:buNone/>
            </a:pPr>
            <a:endParaRPr lang="zh-CN" altLang="en-US" smtClean="0"/>
          </a:p>
        </p:txBody>
      </p:sp>
      <p:sp>
        <p:nvSpPr>
          <p:cNvPr id="3076" name="日期占位符 3"/>
          <p:cNvSpPr>
            <a:spLocks noGrp="1"/>
          </p:cNvSpPr>
          <p:nvPr>
            <p:ph type="dt" sz="quarter" idx="10"/>
          </p:nvPr>
        </p:nvSpPr>
        <p:spPr>
          <a:noFill/>
          <a:ln>
            <a:miter lim="800000"/>
            <a:headEnd/>
            <a:tailEnd/>
          </a:ln>
        </p:spPr>
        <p:txBody>
          <a:bodyPr/>
          <a:lstStyle/>
          <a:p>
            <a:fld id="{6FC7ACAF-DAF3-4FA8-A70F-125E85D09157}" type="datetime1">
              <a:rPr lang="en-US" altLang="zh-CN" smtClean="0"/>
              <a:pPr/>
              <a:t>2/14/2020</a:t>
            </a:fld>
            <a:endParaRPr lang="en-US" altLang="zh-CN" smtClean="0"/>
          </a:p>
        </p:txBody>
      </p:sp>
      <p:sp>
        <p:nvSpPr>
          <p:cNvPr id="3077"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3078" name="灯片编号占位符 4"/>
          <p:cNvSpPr>
            <a:spLocks noGrp="1"/>
          </p:cNvSpPr>
          <p:nvPr>
            <p:ph type="sldNum" sz="quarter" idx="12"/>
          </p:nvPr>
        </p:nvSpPr>
        <p:spPr>
          <a:noFill/>
          <a:ln>
            <a:miter lim="800000"/>
            <a:headEnd/>
            <a:tailEnd/>
          </a:ln>
        </p:spPr>
        <p:txBody>
          <a:bodyPr/>
          <a:lstStyle/>
          <a:p>
            <a:fld id="{27915D4F-3DCE-4BC4-97A6-DCCBD248731F}" type="slidenum">
              <a:rPr lang="zh-SG" altLang="en-US" smtClean="0"/>
              <a:pPr/>
              <a:t>1</a:t>
            </a:fld>
            <a:r>
              <a:rPr lang="en-US" altLang="zh-CN" smtClean="0"/>
              <a:t/>
            </a:r>
            <a:br>
              <a:rPr lang="en-US" altLang="zh-CN" smtClean="0"/>
            </a:br>
            <a:endParaRPr lang="en-US" altLang="zh-CN" sz="800" smtClean="0"/>
          </a:p>
        </p:txBody>
      </p:sp>
      <p:sp>
        <p:nvSpPr>
          <p:cNvPr id="3079" name="TextBox 2"/>
          <p:cNvSpPr txBox="1">
            <a:spLocks noChangeArrowheads="1"/>
          </p:cNvSpPr>
          <p:nvPr/>
        </p:nvSpPr>
        <p:spPr bwMode="auto">
          <a:xfrm>
            <a:off x="179388" y="2852738"/>
            <a:ext cx="5183187" cy="3048000"/>
          </a:xfrm>
          <a:prstGeom prst="rect">
            <a:avLst/>
          </a:prstGeom>
          <a:noFill/>
          <a:ln w="9525">
            <a:noFill/>
            <a:miter lim="800000"/>
            <a:headEnd/>
            <a:tailEnd/>
          </a:ln>
        </p:spPr>
        <p:txBody>
          <a:bodyPr>
            <a:spAutoFit/>
          </a:bodyPr>
          <a:lstStyle/>
          <a:p>
            <a:pPr algn="l"/>
            <a:r>
              <a:rPr lang="zh-CN" altLang="en-US" sz="2400"/>
              <a:t>本章学习的目的</a:t>
            </a:r>
            <a:endParaRPr lang="en-US" altLang="zh-CN" sz="2400"/>
          </a:p>
          <a:p>
            <a:pPr algn="l"/>
            <a:r>
              <a:rPr lang="zh-CN" altLang="en-US" sz="2400"/>
              <a:t>通过本章学习</a:t>
            </a:r>
            <a:endParaRPr lang="en-US" altLang="zh-CN" sz="2400"/>
          </a:p>
          <a:p>
            <a:pPr algn="l">
              <a:buFont typeface="Arial" pitchFamily="34" charset="0"/>
              <a:buChar char="•"/>
            </a:pPr>
            <a:r>
              <a:rPr lang="zh-CN" altLang="en-US" sz="2400"/>
              <a:t>理解道德推理的必要性</a:t>
            </a:r>
            <a:endParaRPr lang="en-US" altLang="zh-CN" sz="2400"/>
          </a:p>
          <a:p>
            <a:pPr algn="l">
              <a:buFont typeface="Arial" pitchFamily="34" charset="0"/>
              <a:buChar char="•"/>
            </a:pPr>
            <a:r>
              <a:rPr lang="zh-CN" altLang="en-US" sz="2400"/>
              <a:t>掌握功利主义分析方法</a:t>
            </a:r>
            <a:endParaRPr lang="en-US" altLang="zh-CN" sz="2400"/>
          </a:p>
          <a:p>
            <a:pPr algn="l">
              <a:buFont typeface="Arial" pitchFamily="34" charset="0"/>
              <a:buChar char="•"/>
            </a:pPr>
            <a:r>
              <a:rPr lang="zh-CN" altLang="en-US" sz="2400"/>
              <a:t>掌握道义论分析方法</a:t>
            </a:r>
            <a:endParaRPr lang="en-US" altLang="zh-CN" sz="2400"/>
          </a:p>
          <a:p>
            <a:pPr algn="l">
              <a:buFont typeface="Arial" pitchFamily="34" charset="0"/>
              <a:buChar char="•"/>
            </a:pPr>
            <a:r>
              <a:rPr lang="zh-CN" altLang="en-US" sz="2400"/>
              <a:t>认识美德论及其在道德评价中的作用</a:t>
            </a:r>
            <a:endParaRPr lang="en-US" altLang="zh-CN" sz="2400"/>
          </a:p>
          <a:p>
            <a:pPr algn="l">
              <a:buFont typeface="Arial" pitchFamily="34" charset="0"/>
              <a:buChar char="•"/>
            </a:pPr>
            <a:r>
              <a:rPr lang="zh-CN" altLang="en-US" sz="2400"/>
              <a:t>理解企业伦理的原则与准则</a:t>
            </a:r>
            <a:endParaRPr lang="en-US" altLang="zh-CN" sz="2400"/>
          </a:p>
          <a:p>
            <a:pPr algn="l">
              <a:buFont typeface="Arial" pitchFamily="34" charset="0"/>
              <a:buChar char="•"/>
            </a:pPr>
            <a:r>
              <a:rPr lang="zh-CN" altLang="en-US" sz="2400"/>
              <a:t>了解伦理分析的一般步骤</a:t>
            </a:r>
          </a:p>
        </p:txBody>
      </p:sp>
      <p:sp>
        <p:nvSpPr>
          <p:cNvPr id="3080" name="TextBox 7"/>
          <p:cNvSpPr txBox="1">
            <a:spLocks noChangeArrowheads="1"/>
          </p:cNvSpPr>
          <p:nvPr/>
        </p:nvSpPr>
        <p:spPr bwMode="auto">
          <a:xfrm>
            <a:off x="4859338" y="1700213"/>
            <a:ext cx="4033837" cy="2586037"/>
          </a:xfrm>
          <a:prstGeom prst="rect">
            <a:avLst/>
          </a:prstGeom>
          <a:noFill/>
          <a:ln w="9525">
            <a:noFill/>
            <a:miter lim="800000"/>
            <a:headEnd/>
            <a:tailEnd/>
          </a:ln>
        </p:spPr>
        <p:txBody>
          <a:bodyPr>
            <a:spAutoFit/>
          </a:bodyPr>
          <a:lstStyle/>
          <a:p>
            <a:pPr algn="l"/>
            <a:r>
              <a:rPr lang="zh-CN" altLang="en-US" sz="1800"/>
              <a:t>盖古今所有文明之真相，皆发于心而成于物质</a:t>
            </a:r>
            <a:endParaRPr lang="en-US" altLang="zh-CN" sz="1800"/>
          </a:p>
          <a:p>
            <a:pPr algn="l"/>
            <a:r>
              <a:rPr lang="zh-CN" altLang="en-US" sz="1800"/>
              <a:t>心为万力之本，由内向外则可生善、可生恶、可创造、可破坏。由外向内生则可染污、可牵引、可顺受、可违逆。修之以正则可造化众生，修之以邪则可涂炭生灵。</a:t>
            </a:r>
            <a:endParaRPr lang="en-US" altLang="zh-CN" sz="1800"/>
          </a:p>
          <a:p>
            <a:pPr algn="l"/>
            <a:r>
              <a:rPr lang="zh-CN" altLang="en-US" sz="1800"/>
              <a:t>天之力莫大于日，地之力莫大于电，人之力莫大于心</a:t>
            </a:r>
          </a:p>
        </p:txBody>
      </p:sp>
      <p:sp>
        <p:nvSpPr>
          <p:cNvPr id="3081" name="TextBox 8"/>
          <p:cNvSpPr txBox="1">
            <a:spLocks noChangeArrowheads="1"/>
          </p:cNvSpPr>
          <p:nvPr/>
        </p:nvSpPr>
        <p:spPr bwMode="auto">
          <a:xfrm>
            <a:off x="5292725" y="4365625"/>
            <a:ext cx="3851275" cy="1754188"/>
          </a:xfrm>
          <a:prstGeom prst="rect">
            <a:avLst/>
          </a:prstGeom>
          <a:noFill/>
          <a:ln w="9525">
            <a:noFill/>
            <a:miter lim="800000"/>
            <a:headEnd/>
            <a:tailEnd/>
          </a:ln>
        </p:spPr>
        <p:txBody>
          <a:bodyPr>
            <a:spAutoFit/>
          </a:bodyPr>
          <a:lstStyle/>
          <a:p>
            <a:pPr algn="l"/>
            <a:r>
              <a:rPr lang="zh-CN" altLang="en-US" sz="1800"/>
              <a:t>一切人有问题都是心（思想、观念、态度、情绪、价值观）的问题，把心的问题解决了（如学生安全、厌学、行为习惯、校园暴力，教师的职业倦怠、责任心、执行力、课堂教学、升学率）就一切都解决了</a:t>
            </a:r>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39750" y="1557338"/>
            <a:ext cx="2087563" cy="4464050"/>
          </a:xfrm>
        </p:spPr>
        <p:txBody>
          <a:bodyPr/>
          <a:lstStyle/>
          <a:p>
            <a:pPr eaLnBrk="1" hangingPunct="1"/>
            <a:r>
              <a:rPr lang="zh-CN" altLang="en-US" smtClean="0"/>
              <a:t>功利主义</a:t>
            </a:r>
            <a:endParaRPr lang="en-US" altLang="zh-CN" smtClean="0"/>
          </a:p>
          <a:p>
            <a:pPr eaLnBrk="1" hangingPunct="1"/>
            <a:r>
              <a:rPr lang="zh-CN" altLang="en-US" smtClean="0"/>
              <a:t>道义论</a:t>
            </a:r>
          </a:p>
          <a:p>
            <a:pPr eaLnBrk="1" hangingPunct="1"/>
            <a:r>
              <a:rPr lang="zh-CN" altLang="en-US" smtClean="0"/>
              <a:t>权利论</a:t>
            </a:r>
          </a:p>
          <a:p>
            <a:pPr eaLnBrk="1" hangingPunct="1"/>
            <a:r>
              <a:rPr lang="zh-CN" altLang="en-US" smtClean="0"/>
              <a:t>公正论</a:t>
            </a:r>
          </a:p>
          <a:p>
            <a:pPr eaLnBrk="1" hangingPunct="1"/>
            <a:r>
              <a:rPr lang="zh-CN" altLang="en-US" smtClean="0"/>
              <a:t>关怀论</a:t>
            </a:r>
          </a:p>
          <a:p>
            <a:pPr eaLnBrk="1" hangingPunct="1"/>
            <a:r>
              <a:rPr lang="zh-CN" altLang="en-US" smtClean="0"/>
              <a:t>美德论</a:t>
            </a:r>
          </a:p>
        </p:txBody>
      </p:sp>
      <p:sp>
        <p:nvSpPr>
          <p:cNvPr id="12291" name="Rectangle 3"/>
          <p:cNvSpPr>
            <a:spLocks noGrp="1" noChangeArrowheads="1"/>
          </p:cNvSpPr>
          <p:nvPr>
            <p:ph type="title"/>
          </p:nvPr>
        </p:nvSpPr>
        <p:spPr/>
        <p:txBody>
          <a:bodyPr/>
          <a:lstStyle/>
          <a:p>
            <a:r>
              <a:rPr lang="zh-CN" altLang="en-US" smtClean="0"/>
              <a:t>道德评价理论</a:t>
            </a:r>
          </a:p>
        </p:txBody>
      </p:sp>
      <p:sp>
        <p:nvSpPr>
          <p:cNvPr id="12292" name="TextBox 3"/>
          <p:cNvSpPr txBox="1">
            <a:spLocks noChangeArrowheads="1"/>
          </p:cNvSpPr>
          <p:nvPr/>
        </p:nvSpPr>
        <p:spPr bwMode="auto">
          <a:xfrm>
            <a:off x="3203575" y="1557338"/>
            <a:ext cx="5400675" cy="646112"/>
          </a:xfrm>
          <a:prstGeom prst="rect">
            <a:avLst/>
          </a:prstGeom>
          <a:noFill/>
          <a:ln w="9525">
            <a:noFill/>
            <a:miter lim="800000"/>
            <a:headEnd/>
            <a:tailEnd/>
          </a:ln>
        </p:spPr>
        <p:txBody>
          <a:bodyPr>
            <a:spAutoFit/>
          </a:bodyPr>
          <a:lstStyle/>
          <a:p>
            <a:pPr algn="l"/>
            <a:r>
              <a:rPr lang="zh-CN" altLang="en-US" sz="1800"/>
              <a:t>对行为的道德评价总的分有二类目的论或结果论和道义论或非结果论</a:t>
            </a:r>
          </a:p>
        </p:txBody>
      </p:sp>
      <p:sp>
        <p:nvSpPr>
          <p:cNvPr id="12293" name="日期占位符 4"/>
          <p:cNvSpPr>
            <a:spLocks noGrp="1"/>
          </p:cNvSpPr>
          <p:nvPr>
            <p:ph type="dt" sz="quarter" idx="10"/>
          </p:nvPr>
        </p:nvSpPr>
        <p:spPr>
          <a:noFill/>
          <a:ln>
            <a:miter lim="800000"/>
            <a:headEnd/>
            <a:tailEnd/>
          </a:ln>
        </p:spPr>
        <p:txBody>
          <a:bodyPr/>
          <a:lstStyle/>
          <a:p>
            <a:fld id="{80983219-B263-4D56-B335-E58A6349592B}" type="datetime1">
              <a:rPr lang="en-US" altLang="zh-CN" smtClean="0"/>
              <a:pPr/>
              <a:t>2/14/2020</a:t>
            </a:fld>
            <a:endParaRPr lang="en-US" altLang="zh-CN" smtClean="0"/>
          </a:p>
        </p:txBody>
      </p:sp>
      <p:sp>
        <p:nvSpPr>
          <p:cNvPr id="12294" name="灯片编号占位符 5"/>
          <p:cNvSpPr>
            <a:spLocks noGrp="1"/>
          </p:cNvSpPr>
          <p:nvPr>
            <p:ph type="sldNum" sz="quarter" idx="12"/>
          </p:nvPr>
        </p:nvSpPr>
        <p:spPr>
          <a:noFill/>
          <a:ln>
            <a:miter lim="800000"/>
            <a:headEnd/>
            <a:tailEnd/>
          </a:ln>
        </p:spPr>
        <p:txBody>
          <a:bodyPr/>
          <a:lstStyle/>
          <a:p>
            <a:fld id="{3AED417F-FD3D-48AA-B3FF-046AFEDBB232}" type="slidenum">
              <a:rPr lang="zh-SG" altLang="en-US" smtClean="0"/>
              <a:pPr/>
              <a:t>10</a:t>
            </a:fld>
            <a:r>
              <a:rPr lang="en-US" altLang="zh-CN" smtClean="0"/>
              <a:t/>
            </a:r>
            <a:br>
              <a:rPr lang="en-US" altLang="zh-CN" smtClean="0"/>
            </a:br>
            <a:endParaRPr lang="en-US" altLang="zh-CN" sz="800" smtClean="0"/>
          </a:p>
        </p:txBody>
      </p:sp>
      <p:sp>
        <p:nvSpPr>
          <p:cNvPr id="12295" name="页脚占位符 6"/>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395288" y="333375"/>
            <a:ext cx="7086600" cy="838200"/>
          </a:xfrm>
        </p:spPr>
        <p:txBody>
          <a:bodyPr anchor="ctr"/>
          <a:lstStyle/>
          <a:p>
            <a:pPr eaLnBrk="1" hangingPunct="1"/>
            <a:r>
              <a:rPr lang="zh-CN" altLang="en-US" smtClean="0"/>
              <a:t>(一）功利主义原则</a:t>
            </a:r>
            <a:r>
              <a:rPr lang="zh-CN" altLang="en-US" sz="2800" smtClean="0"/>
              <a:t> </a:t>
            </a:r>
          </a:p>
        </p:txBody>
      </p:sp>
      <p:sp>
        <p:nvSpPr>
          <p:cNvPr id="13315" name="Rectangle 3"/>
          <p:cNvSpPr>
            <a:spLocks noGrp="1" noChangeArrowheads="1"/>
          </p:cNvSpPr>
          <p:nvPr>
            <p:ph type="body" idx="4294967295"/>
          </p:nvPr>
        </p:nvSpPr>
        <p:spPr>
          <a:xfrm>
            <a:off x="466725" y="1628775"/>
            <a:ext cx="7777163" cy="3200400"/>
          </a:xfrm>
        </p:spPr>
        <p:txBody>
          <a:bodyPr/>
          <a:lstStyle/>
          <a:p>
            <a:pPr eaLnBrk="1" hangingPunct="1">
              <a:lnSpc>
                <a:spcPct val="130000"/>
              </a:lnSpc>
              <a:buFont typeface="Wingdings" pitchFamily="2" charset="2"/>
              <a:buNone/>
            </a:pPr>
            <a:r>
              <a:rPr lang="en-US" altLang="zh-CN" i="1" smtClean="0"/>
              <a:t> </a:t>
            </a:r>
            <a:r>
              <a:rPr lang="zh-CN" altLang="en-US" sz="2000" smtClean="0"/>
              <a:t>当且只有当行为所产生的总效用大于行为主体在当时条件下可能采取的任何其他行为所产生的总效用时，该行为才是道德的。 </a:t>
            </a:r>
          </a:p>
        </p:txBody>
      </p:sp>
      <p:sp>
        <p:nvSpPr>
          <p:cNvPr id="13316" name="TextBox 3"/>
          <p:cNvSpPr txBox="1">
            <a:spLocks noChangeArrowheads="1"/>
          </p:cNvSpPr>
          <p:nvPr/>
        </p:nvSpPr>
        <p:spPr bwMode="auto">
          <a:xfrm>
            <a:off x="395288" y="3429000"/>
            <a:ext cx="7200900" cy="2586038"/>
          </a:xfrm>
          <a:prstGeom prst="rect">
            <a:avLst/>
          </a:prstGeom>
          <a:noFill/>
          <a:ln w="9525">
            <a:noFill/>
            <a:miter lim="800000"/>
            <a:headEnd/>
            <a:tailEnd/>
          </a:ln>
        </p:spPr>
        <p:txBody>
          <a:bodyPr>
            <a:spAutoFit/>
          </a:bodyPr>
          <a:lstStyle/>
          <a:p>
            <a:pPr algn="l"/>
            <a:r>
              <a:rPr lang="zh-CN" altLang="en-US" sz="1800"/>
              <a:t>关于功利主义的六点说明</a:t>
            </a:r>
            <a:endParaRPr lang="en-US" altLang="zh-CN" sz="1800"/>
          </a:p>
          <a:p>
            <a:pPr algn="l"/>
            <a:r>
              <a:rPr lang="en-US" altLang="zh-CN" sz="1800"/>
              <a:t>1、</a:t>
            </a:r>
            <a:r>
              <a:rPr lang="zh-CN" altLang="en-US" sz="1800"/>
              <a:t>功利主义原则不仅针对自己，也针对利益相关者</a:t>
            </a:r>
            <a:endParaRPr lang="en-US" altLang="zh-CN" sz="1800"/>
          </a:p>
          <a:p>
            <a:pPr algn="l"/>
            <a:r>
              <a:rPr lang="en-US" altLang="zh-CN" sz="1800"/>
              <a:t>2、</a:t>
            </a:r>
            <a:r>
              <a:rPr lang="zh-CN" altLang="en-US" sz="1800"/>
              <a:t>原则并不是说某项行为产生快乐大于痛苦就是道德的，而是在特定情形下所有可供选择的行为中产生效用最大才是道德的</a:t>
            </a:r>
            <a:endParaRPr lang="en-US" altLang="zh-CN" sz="1800"/>
          </a:p>
          <a:p>
            <a:pPr algn="l"/>
            <a:r>
              <a:rPr lang="en-US" altLang="zh-CN" sz="1800"/>
              <a:t>3、</a:t>
            </a:r>
            <a:r>
              <a:rPr lang="zh-CN" altLang="en-US" sz="1800"/>
              <a:t>最大快乐并不是说不考虑痛苦，如果行为有快乐有痛苦，就选择净快乐最大的；如果几个行为中只有痛苦没能 快乐，就选择痛苦最小的</a:t>
            </a:r>
            <a:endParaRPr lang="en-US" altLang="zh-CN" sz="1800"/>
          </a:p>
          <a:p>
            <a:pPr algn="l"/>
            <a:r>
              <a:rPr lang="en-US" altLang="zh-CN" sz="1800"/>
              <a:t>4、</a:t>
            </a:r>
            <a:r>
              <a:rPr lang="zh-CN" altLang="en-US" sz="1800"/>
              <a:t>同一行为对不同的人有不同的性质、不同程度影响。</a:t>
            </a:r>
            <a:endParaRPr lang="en-US" altLang="zh-CN" sz="1800"/>
          </a:p>
          <a:p>
            <a:pPr algn="l"/>
            <a:r>
              <a:rPr lang="en-US" altLang="zh-CN" sz="1800"/>
              <a:t>5、</a:t>
            </a:r>
            <a:r>
              <a:rPr lang="zh-CN" altLang="en-US" sz="1800"/>
              <a:t>不仅考虑直接还要考虑间接的</a:t>
            </a:r>
            <a:endParaRPr lang="en-US" altLang="zh-CN" sz="1800"/>
          </a:p>
          <a:p>
            <a:pPr algn="l"/>
            <a:r>
              <a:rPr lang="en-US" altLang="zh-CN" sz="1800"/>
              <a:t>6、</a:t>
            </a:r>
            <a:r>
              <a:rPr lang="zh-CN" altLang="en-US" sz="1800"/>
              <a:t>人们常常不能确切知道行为的结果，所以尽量使期望利益最大</a:t>
            </a:r>
          </a:p>
        </p:txBody>
      </p:sp>
      <p:sp>
        <p:nvSpPr>
          <p:cNvPr id="13317" name="日期占位符 4"/>
          <p:cNvSpPr>
            <a:spLocks noGrp="1"/>
          </p:cNvSpPr>
          <p:nvPr>
            <p:ph type="dt" sz="quarter" idx="10"/>
          </p:nvPr>
        </p:nvSpPr>
        <p:spPr>
          <a:noFill/>
          <a:ln>
            <a:miter lim="800000"/>
            <a:headEnd/>
            <a:tailEnd/>
          </a:ln>
        </p:spPr>
        <p:txBody>
          <a:bodyPr/>
          <a:lstStyle/>
          <a:p>
            <a:fld id="{8A5EC0BB-A9E5-4221-ABFC-56F2B6BC0BBD}" type="datetime1">
              <a:rPr lang="en-US" altLang="zh-CN" smtClean="0"/>
              <a:pPr/>
              <a:t>2/14/2020</a:t>
            </a:fld>
            <a:endParaRPr lang="en-US" altLang="zh-CN" smtClean="0"/>
          </a:p>
        </p:txBody>
      </p:sp>
      <p:sp>
        <p:nvSpPr>
          <p:cNvPr id="13318" name="灯片编号占位符 5"/>
          <p:cNvSpPr>
            <a:spLocks noGrp="1"/>
          </p:cNvSpPr>
          <p:nvPr>
            <p:ph type="sldNum" sz="quarter" idx="12"/>
          </p:nvPr>
        </p:nvSpPr>
        <p:spPr>
          <a:noFill/>
          <a:ln>
            <a:miter lim="800000"/>
            <a:headEnd/>
            <a:tailEnd/>
          </a:ln>
        </p:spPr>
        <p:txBody>
          <a:bodyPr/>
          <a:lstStyle/>
          <a:p>
            <a:fld id="{D37441BC-99C8-4BAB-8E82-83E671D6AB6D}" type="slidenum">
              <a:rPr lang="zh-SG" altLang="en-US" smtClean="0"/>
              <a:pPr/>
              <a:t>11</a:t>
            </a:fld>
            <a:r>
              <a:rPr lang="en-US" altLang="zh-CN" smtClean="0"/>
              <a:t/>
            </a:r>
            <a:br>
              <a:rPr lang="en-US" altLang="zh-CN" smtClean="0"/>
            </a:br>
            <a:endParaRPr lang="en-US" altLang="zh-CN" sz="800" smtClean="0"/>
          </a:p>
        </p:txBody>
      </p:sp>
      <p:sp>
        <p:nvSpPr>
          <p:cNvPr id="13319" name="页脚占位符 6"/>
          <p:cNvSpPr>
            <a:spLocks noGrp="1"/>
          </p:cNvSpPr>
          <p:nvPr>
            <p:ph type="ftr" sz="quarter" idx="11"/>
          </p:nvPr>
        </p:nvSpPr>
        <p:spPr>
          <a:noFill/>
          <a:ln>
            <a:miter lim="800000"/>
            <a:headEnd/>
            <a:tailEnd/>
          </a:ln>
        </p:spPr>
        <p:txBody>
          <a:bodyPr/>
          <a:lstStyle/>
          <a:p>
            <a:r>
              <a:rPr lang="en-US" altLang="zh-CN" smtClean="0"/>
              <a:t>zzqry@whu.edu.cn</a:t>
            </a:r>
          </a:p>
        </p:txBody>
      </p:sp>
      <p:sp>
        <p:nvSpPr>
          <p:cNvPr id="13320" name="TextBox 7"/>
          <p:cNvSpPr txBox="1">
            <a:spLocks noChangeArrowheads="1"/>
          </p:cNvSpPr>
          <p:nvPr/>
        </p:nvSpPr>
        <p:spPr bwMode="auto">
          <a:xfrm>
            <a:off x="755650" y="2708275"/>
            <a:ext cx="7488238" cy="400050"/>
          </a:xfrm>
          <a:prstGeom prst="rect">
            <a:avLst/>
          </a:prstGeom>
          <a:noFill/>
          <a:ln w="9525">
            <a:noFill/>
            <a:miter lim="800000"/>
            <a:headEnd/>
            <a:tailEnd/>
          </a:ln>
        </p:spPr>
        <p:txBody>
          <a:bodyPr>
            <a:spAutoFit/>
          </a:bodyPr>
          <a:lstStyle/>
          <a:p>
            <a:pPr algn="l"/>
            <a:r>
              <a:rPr lang="zh-CN" altLang="en-US" sz="2000"/>
              <a:t>功利论主张人的行为道德与否，利大于弊</a:t>
            </a:r>
          </a:p>
        </p:txBody>
      </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95288" y="333375"/>
            <a:ext cx="8382000" cy="762000"/>
          </a:xfrm>
        </p:spPr>
        <p:txBody>
          <a:bodyPr anchor="ctr"/>
          <a:lstStyle/>
          <a:p>
            <a:pPr eaLnBrk="1" hangingPunct="1"/>
            <a:r>
              <a:rPr lang="zh-CN" altLang="en-US" sz="4000" smtClean="0"/>
              <a:t>功利主义分析方法的具体步骤</a:t>
            </a:r>
            <a:r>
              <a:rPr lang="zh-CN" altLang="en-US" sz="4000" smtClean="0">
                <a:latin typeface="方正舒体" pitchFamily="2" charset="-122"/>
              </a:rPr>
              <a:t>（</a:t>
            </a:r>
            <a:r>
              <a:rPr lang="en-US" altLang="zh-CN" sz="4000" smtClean="0">
                <a:latin typeface="方正舒体" pitchFamily="2" charset="-122"/>
              </a:rPr>
              <a:t>1</a:t>
            </a:r>
            <a:r>
              <a:rPr lang="zh-CN" altLang="en-US" sz="4000" smtClean="0">
                <a:latin typeface="方正舒体" pitchFamily="2" charset="-122"/>
              </a:rPr>
              <a:t>）</a:t>
            </a:r>
            <a:r>
              <a:rPr lang="zh-CN" altLang="en-US" sz="2800" smtClean="0"/>
              <a:t> </a:t>
            </a:r>
          </a:p>
        </p:txBody>
      </p:sp>
      <p:sp>
        <p:nvSpPr>
          <p:cNvPr id="14339" name="Rectangle 3"/>
          <p:cNvSpPr>
            <a:spLocks noGrp="1" noChangeArrowheads="1"/>
          </p:cNvSpPr>
          <p:nvPr>
            <p:ph type="body" idx="4294967295"/>
          </p:nvPr>
        </p:nvSpPr>
        <p:spPr>
          <a:xfrm>
            <a:off x="539750" y="1557338"/>
            <a:ext cx="7924800" cy="4648200"/>
          </a:xfrm>
        </p:spPr>
        <p:txBody>
          <a:bodyPr/>
          <a:lstStyle/>
          <a:p>
            <a:pPr algn="just" eaLnBrk="1" hangingPunct="1">
              <a:lnSpc>
                <a:spcPct val="120000"/>
              </a:lnSpc>
              <a:buFont typeface="Wingdings" pitchFamily="2" charset="2"/>
              <a:buNone/>
            </a:pPr>
            <a:r>
              <a:rPr lang="zh-CN" altLang="en-US" sz="1800" smtClean="0"/>
              <a:t>  </a:t>
            </a:r>
            <a:r>
              <a:rPr lang="en-US" altLang="zh-CN" sz="2000" smtClean="0"/>
              <a:t>1.</a:t>
            </a:r>
            <a:r>
              <a:rPr lang="zh-CN" altLang="en-US" sz="2000" smtClean="0"/>
              <a:t>对需要评价的行为进行详细而清晰的描述；</a:t>
            </a:r>
          </a:p>
          <a:p>
            <a:pPr algn="just" eaLnBrk="1" hangingPunct="1">
              <a:lnSpc>
                <a:spcPct val="120000"/>
              </a:lnSpc>
              <a:buFont typeface="Wingdings" pitchFamily="2" charset="2"/>
              <a:buNone/>
            </a:pPr>
            <a:r>
              <a:rPr lang="zh-CN" altLang="en-US" sz="2000" smtClean="0"/>
              <a:t>  </a:t>
            </a:r>
            <a:r>
              <a:rPr lang="en-US" altLang="zh-CN" sz="2000" smtClean="0"/>
              <a:t>2.</a:t>
            </a:r>
            <a:r>
              <a:rPr lang="zh-CN" altLang="en-US" sz="2000" smtClean="0"/>
              <a:t>找出受到该行为直接和间接影响的利益相关者，不能仅仅考虑自己或那些将受到直接影响的人，还要把可能受到间接影响的人、把对社会整体所造成的普遍影响考虑进去；</a:t>
            </a:r>
          </a:p>
          <a:p>
            <a:pPr algn="just" eaLnBrk="1" hangingPunct="1">
              <a:lnSpc>
                <a:spcPct val="120000"/>
              </a:lnSpc>
              <a:buFont typeface="Wingdings" pitchFamily="2" charset="2"/>
              <a:buNone/>
            </a:pPr>
            <a:r>
              <a:rPr lang="zh-CN" altLang="en-US" sz="2000" smtClean="0"/>
              <a:t>  </a:t>
            </a:r>
            <a:r>
              <a:rPr lang="en-US" altLang="zh-CN" sz="2000" smtClean="0"/>
              <a:t>3.</a:t>
            </a:r>
            <a:r>
              <a:rPr lang="zh-CN" altLang="en-US" sz="2000" smtClean="0"/>
              <a:t>考虑是否存在一些明显的决定性因素，以至于已经可以做出评判，如果是这样，就不必对所有后果逐一分析了；</a:t>
            </a:r>
          </a:p>
          <a:p>
            <a:pPr algn="just" eaLnBrk="1" hangingPunct="1">
              <a:lnSpc>
                <a:spcPct val="120000"/>
              </a:lnSpc>
              <a:buFont typeface="Wingdings" pitchFamily="2" charset="2"/>
              <a:buNone/>
            </a:pPr>
            <a:r>
              <a:rPr lang="zh-CN" altLang="en-US" sz="2000" smtClean="0"/>
              <a:t>  </a:t>
            </a:r>
            <a:r>
              <a:rPr lang="en-US" altLang="zh-CN" sz="2000" smtClean="0"/>
              <a:t>4.</a:t>
            </a:r>
            <a:r>
              <a:rPr lang="zh-CN" altLang="en-US" sz="2000" smtClean="0"/>
              <a:t>将该行为对利益相关者造成的后果进行详细描述，考察每一后果可能产生的正面及负面效用及其在现实中发生的可能性； </a:t>
            </a:r>
          </a:p>
        </p:txBody>
      </p:sp>
      <p:sp>
        <p:nvSpPr>
          <p:cNvPr id="14340" name="日期占位符 3"/>
          <p:cNvSpPr>
            <a:spLocks noGrp="1"/>
          </p:cNvSpPr>
          <p:nvPr>
            <p:ph type="dt" sz="quarter" idx="10"/>
          </p:nvPr>
        </p:nvSpPr>
        <p:spPr>
          <a:noFill/>
          <a:ln>
            <a:miter lim="800000"/>
            <a:headEnd/>
            <a:tailEnd/>
          </a:ln>
        </p:spPr>
        <p:txBody>
          <a:bodyPr/>
          <a:lstStyle/>
          <a:p>
            <a:fld id="{8428BBD5-EA84-4C77-BFB7-E5833E977C5E}" type="datetime1">
              <a:rPr lang="en-US" altLang="zh-CN" smtClean="0"/>
              <a:pPr/>
              <a:t>2/14/2020</a:t>
            </a:fld>
            <a:endParaRPr lang="en-US" altLang="zh-CN" smtClean="0"/>
          </a:p>
        </p:txBody>
      </p:sp>
      <p:sp>
        <p:nvSpPr>
          <p:cNvPr id="14341" name="灯片编号占位符 4"/>
          <p:cNvSpPr>
            <a:spLocks noGrp="1"/>
          </p:cNvSpPr>
          <p:nvPr>
            <p:ph type="sldNum" sz="quarter" idx="12"/>
          </p:nvPr>
        </p:nvSpPr>
        <p:spPr>
          <a:noFill/>
          <a:ln>
            <a:miter lim="800000"/>
            <a:headEnd/>
            <a:tailEnd/>
          </a:ln>
        </p:spPr>
        <p:txBody>
          <a:bodyPr/>
          <a:lstStyle/>
          <a:p>
            <a:fld id="{331EAB50-1960-40D9-AC69-7EA6F20ED746}" type="slidenum">
              <a:rPr lang="zh-SG" altLang="en-US" smtClean="0"/>
              <a:pPr/>
              <a:t>12</a:t>
            </a:fld>
            <a:r>
              <a:rPr lang="en-US" altLang="zh-CN" smtClean="0"/>
              <a:t/>
            </a:r>
            <a:br>
              <a:rPr lang="en-US" altLang="zh-CN" smtClean="0"/>
            </a:br>
            <a:endParaRPr lang="en-US" altLang="zh-CN" sz="800" smtClean="0"/>
          </a:p>
        </p:txBody>
      </p:sp>
      <p:sp>
        <p:nvSpPr>
          <p:cNvPr id="1434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38200" y="609600"/>
            <a:ext cx="8305800" cy="838200"/>
          </a:xfrm>
        </p:spPr>
        <p:txBody>
          <a:bodyPr anchor="ctr"/>
          <a:lstStyle/>
          <a:p>
            <a:pPr eaLnBrk="1" hangingPunct="1"/>
            <a:r>
              <a:rPr lang="zh-CN" altLang="en-US" sz="4000" smtClean="0"/>
              <a:t>功利主义分析方法的具体步骤</a:t>
            </a:r>
            <a:r>
              <a:rPr lang="zh-CN" altLang="en-US" sz="4000" smtClean="0">
                <a:latin typeface="方正舒体" pitchFamily="2" charset="-122"/>
              </a:rPr>
              <a:t>（</a:t>
            </a:r>
            <a:r>
              <a:rPr lang="en-US" altLang="zh-CN" sz="4000" smtClean="0">
                <a:latin typeface="方正舒体" pitchFamily="2" charset="-122"/>
              </a:rPr>
              <a:t>2</a:t>
            </a:r>
            <a:r>
              <a:rPr lang="zh-CN" altLang="en-US" sz="4000" smtClean="0">
                <a:latin typeface="方正舒体" pitchFamily="2" charset="-122"/>
              </a:rPr>
              <a:t>）</a:t>
            </a:r>
          </a:p>
        </p:txBody>
      </p:sp>
      <p:sp>
        <p:nvSpPr>
          <p:cNvPr id="15363" name="Rectangle 3"/>
          <p:cNvSpPr>
            <a:spLocks noGrp="1" noChangeArrowheads="1"/>
          </p:cNvSpPr>
          <p:nvPr>
            <p:ph type="body" idx="4294967295"/>
          </p:nvPr>
        </p:nvSpPr>
        <p:spPr>
          <a:xfrm>
            <a:off x="838200" y="1700213"/>
            <a:ext cx="7659688" cy="4824412"/>
          </a:xfrm>
        </p:spPr>
        <p:txBody>
          <a:bodyPr/>
          <a:lstStyle/>
          <a:p>
            <a:pPr eaLnBrk="1" hangingPunct="1">
              <a:lnSpc>
                <a:spcPct val="120000"/>
              </a:lnSpc>
              <a:buFont typeface="Wingdings" pitchFamily="2" charset="2"/>
              <a:buNone/>
            </a:pPr>
            <a:r>
              <a:rPr lang="zh-CN" altLang="en-US" sz="2400" smtClean="0"/>
              <a:t> </a:t>
            </a:r>
            <a:r>
              <a:rPr lang="zh-CN" altLang="en-US" sz="1800" smtClean="0">
                <a:latin typeface="华文中宋" pitchFamily="2" charset="-122"/>
                <a:ea typeface="华文中宋" pitchFamily="2" charset="-122"/>
              </a:rPr>
              <a:t> </a:t>
            </a:r>
            <a:r>
              <a:rPr lang="en-US" altLang="zh-CN" sz="1800" smtClean="0">
                <a:latin typeface="华文中宋" pitchFamily="2" charset="-122"/>
                <a:ea typeface="华文中宋" pitchFamily="2" charset="-122"/>
              </a:rPr>
              <a:t>5.</a:t>
            </a:r>
            <a:r>
              <a:rPr lang="zh-CN" altLang="en-US" sz="1800" smtClean="0">
                <a:latin typeface="华文中宋" pitchFamily="2" charset="-122"/>
                <a:ea typeface="华文中宋" pitchFamily="2" charset="-122"/>
              </a:rPr>
              <a:t>考虑当规则得到普遍遵循时所带来的积极与消极影响；</a:t>
            </a:r>
          </a:p>
          <a:p>
            <a:pPr eaLnBrk="1" hangingPunct="1">
              <a:lnSpc>
                <a:spcPct val="120000"/>
              </a:lnSpc>
              <a:buFont typeface="Wingdings" pitchFamily="2" charset="2"/>
              <a:buNone/>
            </a:pPr>
            <a:r>
              <a:rPr lang="zh-CN" altLang="en-US" sz="1800" smtClean="0">
                <a:latin typeface="华文中宋" pitchFamily="2" charset="-122"/>
                <a:ea typeface="华文中宋" pitchFamily="2" charset="-122"/>
              </a:rPr>
              <a:t>    </a:t>
            </a:r>
            <a:r>
              <a:rPr lang="en-US" altLang="zh-CN" sz="1800" smtClean="0">
                <a:latin typeface="华文中宋" pitchFamily="2" charset="-122"/>
                <a:ea typeface="华文中宋" pitchFamily="2" charset="-122"/>
              </a:rPr>
              <a:t>6.</a:t>
            </a:r>
            <a:r>
              <a:rPr lang="zh-CN" altLang="en-US" sz="1800" smtClean="0">
                <a:latin typeface="华文中宋" pitchFamily="2" charset="-122"/>
                <a:ea typeface="华文中宋" pitchFamily="2" charset="-122"/>
              </a:rPr>
              <a:t>为利益因素与损害因素分配权重，需要分别考虑每一种收益或损害的数量、持续时间、确定程度、实现时间、多产性 、纯度； </a:t>
            </a:r>
          </a:p>
          <a:p>
            <a:pPr eaLnBrk="1" hangingPunct="1">
              <a:lnSpc>
                <a:spcPct val="120000"/>
              </a:lnSpc>
              <a:buFont typeface="Wingdings" pitchFamily="2" charset="2"/>
              <a:buNone/>
            </a:pPr>
            <a:r>
              <a:rPr lang="zh-CN" altLang="en-US" sz="1800" smtClean="0">
                <a:latin typeface="华文中宋" pitchFamily="2" charset="-122"/>
                <a:ea typeface="华文中宋" pitchFamily="2" charset="-122"/>
              </a:rPr>
              <a:t>     </a:t>
            </a:r>
            <a:r>
              <a:rPr lang="zh-CN" altLang="en-US" sz="1800" smtClean="0">
                <a:solidFill>
                  <a:srgbClr val="0033CC"/>
                </a:solidFill>
                <a:latin typeface="华文中宋" pitchFamily="2" charset="-122"/>
                <a:ea typeface="华文中宋" pitchFamily="2" charset="-122"/>
              </a:rPr>
              <a:t>多产性是指一种行为所能带来的同种价值的数量多少，例如，我们通过掌握一项新技能而获得的愉悦感，可能与我们随后在使用该技能时所产生的愉悦感相伴生。</a:t>
            </a:r>
          </a:p>
          <a:p>
            <a:pPr eaLnBrk="1" hangingPunct="1">
              <a:lnSpc>
                <a:spcPct val="120000"/>
              </a:lnSpc>
              <a:buFont typeface="Wingdings" pitchFamily="2" charset="2"/>
              <a:buNone/>
            </a:pPr>
            <a:r>
              <a:rPr lang="zh-CN" altLang="en-US" sz="1800" smtClean="0">
                <a:latin typeface="华文中宋" pitchFamily="2" charset="-122"/>
                <a:ea typeface="华文中宋" pitchFamily="2" charset="-122"/>
              </a:rPr>
              <a:t>     </a:t>
            </a:r>
            <a:r>
              <a:rPr lang="zh-CN" altLang="en-US" sz="1800" smtClean="0">
                <a:solidFill>
                  <a:srgbClr val="0033CC"/>
                </a:solidFill>
                <a:latin typeface="华文中宋" pitchFamily="2" charset="-122"/>
                <a:ea typeface="华文中宋" pitchFamily="2" charset="-122"/>
              </a:rPr>
              <a:t>如果与一种价值相伴生的还有一些负面效应，那么这种价值就是不纯的。例如，酩酊大醉所带来的一时快感相伴随的往往是酒醒之后身心疲惫的不适与痛苦。</a:t>
            </a:r>
          </a:p>
          <a:p>
            <a:pPr algn="just" eaLnBrk="1" hangingPunct="1">
              <a:lnSpc>
                <a:spcPct val="120000"/>
              </a:lnSpc>
              <a:buFont typeface="Wingdings" pitchFamily="2" charset="2"/>
              <a:buNone/>
            </a:pPr>
            <a:r>
              <a:rPr lang="zh-CN" altLang="en-US" sz="1800" smtClean="0">
                <a:latin typeface="华文中宋" pitchFamily="2" charset="-122"/>
                <a:ea typeface="华文中宋" pitchFamily="2" charset="-122"/>
              </a:rPr>
              <a:t>  </a:t>
            </a:r>
            <a:r>
              <a:rPr lang="en-US" altLang="zh-CN" sz="1800" smtClean="0">
                <a:latin typeface="华文中宋" pitchFamily="2" charset="-122"/>
                <a:ea typeface="华文中宋" pitchFamily="2" charset="-122"/>
              </a:rPr>
              <a:t>7.</a:t>
            </a:r>
            <a:r>
              <a:rPr lang="zh-CN" altLang="en-US" sz="1800" smtClean="0">
                <a:latin typeface="华文中宋" pitchFamily="2" charset="-122"/>
                <a:ea typeface="华文中宋" pitchFamily="2" charset="-122"/>
              </a:rPr>
              <a:t>对所有正面及负面效用进行加权计总；</a:t>
            </a:r>
          </a:p>
        </p:txBody>
      </p:sp>
      <p:sp>
        <p:nvSpPr>
          <p:cNvPr id="15364" name="日期占位符 3"/>
          <p:cNvSpPr>
            <a:spLocks noGrp="1"/>
          </p:cNvSpPr>
          <p:nvPr>
            <p:ph type="dt" sz="quarter" idx="10"/>
          </p:nvPr>
        </p:nvSpPr>
        <p:spPr>
          <a:noFill/>
          <a:ln>
            <a:miter lim="800000"/>
            <a:headEnd/>
            <a:tailEnd/>
          </a:ln>
        </p:spPr>
        <p:txBody>
          <a:bodyPr/>
          <a:lstStyle/>
          <a:p>
            <a:fld id="{6B10BFA5-EF7F-4C78-AE49-354C3C34190E}" type="datetime1">
              <a:rPr lang="en-US" altLang="zh-CN" smtClean="0"/>
              <a:pPr/>
              <a:t>2/14/2020</a:t>
            </a:fld>
            <a:endParaRPr lang="en-US" altLang="zh-CN" smtClean="0"/>
          </a:p>
        </p:txBody>
      </p:sp>
      <p:sp>
        <p:nvSpPr>
          <p:cNvPr id="15365" name="灯片编号占位符 4"/>
          <p:cNvSpPr>
            <a:spLocks noGrp="1"/>
          </p:cNvSpPr>
          <p:nvPr>
            <p:ph type="sldNum" sz="quarter" idx="12"/>
          </p:nvPr>
        </p:nvSpPr>
        <p:spPr>
          <a:noFill/>
          <a:ln>
            <a:miter lim="800000"/>
            <a:headEnd/>
            <a:tailEnd/>
          </a:ln>
        </p:spPr>
        <p:txBody>
          <a:bodyPr/>
          <a:lstStyle/>
          <a:p>
            <a:fld id="{293E3ABB-63AA-45EE-841F-6AF55F9608C1}" type="slidenum">
              <a:rPr lang="zh-SG" altLang="en-US" smtClean="0"/>
              <a:pPr/>
              <a:t>13</a:t>
            </a:fld>
            <a:r>
              <a:rPr lang="en-US" altLang="zh-CN" smtClean="0"/>
              <a:t/>
            </a:r>
            <a:br>
              <a:rPr lang="en-US" altLang="zh-CN" smtClean="0"/>
            </a:br>
            <a:endParaRPr lang="en-US" altLang="zh-CN" sz="800" smtClean="0"/>
          </a:p>
        </p:txBody>
      </p:sp>
      <p:sp>
        <p:nvSpPr>
          <p:cNvPr id="1536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23850" y="476250"/>
            <a:ext cx="8458200" cy="609600"/>
          </a:xfrm>
        </p:spPr>
        <p:txBody>
          <a:bodyPr anchor="ctr"/>
          <a:lstStyle/>
          <a:p>
            <a:pPr eaLnBrk="1" hangingPunct="1"/>
            <a:r>
              <a:rPr lang="zh-CN" altLang="en-US" smtClean="0"/>
              <a:t>功利主义分析方法的具体步骤</a:t>
            </a:r>
            <a:r>
              <a:rPr lang="zh-CN" altLang="en-US" smtClean="0">
                <a:latin typeface="方正舒体" pitchFamily="2" charset="-122"/>
              </a:rPr>
              <a:t>（</a:t>
            </a:r>
            <a:r>
              <a:rPr lang="en-US" altLang="zh-CN" smtClean="0">
                <a:latin typeface="方正舒体" pitchFamily="2" charset="-122"/>
              </a:rPr>
              <a:t>3</a:t>
            </a:r>
            <a:r>
              <a:rPr lang="zh-CN" altLang="en-US" smtClean="0">
                <a:latin typeface="方正舒体" pitchFamily="2" charset="-122"/>
              </a:rPr>
              <a:t>）</a:t>
            </a:r>
          </a:p>
        </p:txBody>
      </p:sp>
      <p:sp>
        <p:nvSpPr>
          <p:cNvPr id="16387" name="Rectangle 3"/>
          <p:cNvSpPr>
            <a:spLocks noGrp="1" noChangeArrowheads="1"/>
          </p:cNvSpPr>
          <p:nvPr>
            <p:ph type="body" idx="4294967295"/>
          </p:nvPr>
        </p:nvSpPr>
        <p:spPr>
          <a:xfrm>
            <a:off x="684213" y="1557338"/>
            <a:ext cx="7920037" cy="4535487"/>
          </a:xfrm>
        </p:spPr>
        <p:txBody>
          <a:bodyPr/>
          <a:lstStyle/>
          <a:p>
            <a:pPr algn="just" eaLnBrk="1" hangingPunct="1">
              <a:lnSpc>
                <a:spcPct val="130000"/>
              </a:lnSpc>
              <a:buFont typeface="Wingdings" pitchFamily="2" charset="2"/>
              <a:buNone/>
            </a:pPr>
            <a:r>
              <a:rPr lang="zh-CN" altLang="en-US" sz="1800" smtClean="0"/>
              <a:t> </a:t>
            </a:r>
            <a:r>
              <a:rPr lang="zh-CN" altLang="en-US" sz="2000" smtClean="0"/>
              <a:t> </a:t>
            </a:r>
            <a:r>
              <a:rPr lang="en-US" altLang="zh-CN" sz="2000" smtClean="0">
                <a:latin typeface="华文中宋" pitchFamily="2" charset="-122"/>
                <a:ea typeface="华文中宋" pitchFamily="2" charset="-122"/>
              </a:rPr>
              <a:t>8.</a:t>
            </a:r>
            <a:r>
              <a:rPr lang="zh-CN" altLang="en-US" sz="2000" smtClean="0">
                <a:latin typeface="华文中宋" pitchFamily="2" charset="-122"/>
                <a:ea typeface="华文中宋" pitchFamily="2" charset="-122"/>
              </a:rPr>
              <a:t>考虑除“非此即彼”的选择外，是否存在其他备选方案，如果有，则需要对每一种方案进行如上的分析步骤；</a:t>
            </a:r>
          </a:p>
          <a:p>
            <a:pPr algn="just" eaLnBrk="1" hangingPunct="1">
              <a:lnSpc>
                <a:spcPct val="130000"/>
              </a:lnSpc>
              <a:buFont typeface="Wingdings" pitchFamily="2" charset="2"/>
              <a:buNone/>
            </a:pPr>
            <a:r>
              <a:rPr lang="zh-CN" altLang="en-US" sz="2000" smtClean="0">
                <a:latin typeface="华文中宋" pitchFamily="2" charset="-122"/>
                <a:ea typeface="华文中宋" pitchFamily="2" charset="-122"/>
              </a:rPr>
              <a:t>  </a:t>
            </a:r>
            <a:r>
              <a:rPr lang="en-US" altLang="zh-CN" sz="2000" smtClean="0">
                <a:latin typeface="华文中宋" pitchFamily="2" charset="-122"/>
                <a:ea typeface="华文中宋" pitchFamily="2" charset="-122"/>
              </a:rPr>
              <a:t>9.</a:t>
            </a:r>
            <a:r>
              <a:rPr lang="zh-CN" altLang="en-US" sz="2000" smtClean="0">
                <a:latin typeface="华文中宋" pitchFamily="2" charset="-122"/>
                <a:ea typeface="华文中宋" pitchFamily="2" charset="-122"/>
              </a:rPr>
              <a:t>比较所有备选方案的分析结果，能够产出最大收益净值的行为（如果所有方案均弊大于利，则选择产出最小损害净值的行为）作为最终方案。</a:t>
            </a:r>
          </a:p>
        </p:txBody>
      </p:sp>
      <p:sp>
        <p:nvSpPr>
          <p:cNvPr id="16388" name="日期占位符 3"/>
          <p:cNvSpPr>
            <a:spLocks noGrp="1"/>
          </p:cNvSpPr>
          <p:nvPr>
            <p:ph type="dt" sz="quarter" idx="10"/>
          </p:nvPr>
        </p:nvSpPr>
        <p:spPr>
          <a:noFill/>
          <a:ln>
            <a:miter lim="800000"/>
            <a:headEnd/>
            <a:tailEnd/>
          </a:ln>
        </p:spPr>
        <p:txBody>
          <a:bodyPr/>
          <a:lstStyle/>
          <a:p>
            <a:fld id="{40505C6E-54D2-4DF1-8094-118C478788DC}" type="datetime1">
              <a:rPr lang="en-US" altLang="zh-CN" smtClean="0"/>
              <a:pPr/>
              <a:t>2/14/2020</a:t>
            </a:fld>
            <a:endParaRPr lang="en-US" altLang="zh-CN" smtClean="0"/>
          </a:p>
        </p:txBody>
      </p:sp>
      <p:sp>
        <p:nvSpPr>
          <p:cNvPr id="16389" name="灯片编号占位符 4"/>
          <p:cNvSpPr>
            <a:spLocks noGrp="1"/>
          </p:cNvSpPr>
          <p:nvPr>
            <p:ph type="sldNum" sz="quarter" idx="12"/>
          </p:nvPr>
        </p:nvSpPr>
        <p:spPr>
          <a:noFill/>
          <a:ln>
            <a:miter lim="800000"/>
            <a:headEnd/>
            <a:tailEnd/>
          </a:ln>
        </p:spPr>
        <p:txBody>
          <a:bodyPr/>
          <a:lstStyle/>
          <a:p>
            <a:fld id="{13D969B5-AB5D-4047-9786-B04E532946B5}" type="slidenum">
              <a:rPr lang="zh-SG" altLang="en-US" smtClean="0"/>
              <a:pPr/>
              <a:t>14</a:t>
            </a:fld>
            <a:r>
              <a:rPr lang="en-US" altLang="zh-CN" smtClean="0"/>
              <a:t/>
            </a:r>
            <a:br>
              <a:rPr lang="en-US" altLang="zh-CN" smtClean="0"/>
            </a:br>
            <a:endParaRPr lang="en-US" altLang="zh-CN" sz="800" smtClean="0"/>
          </a:p>
        </p:txBody>
      </p:sp>
      <p:sp>
        <p:nvSpPr>
          <p:cNvPr id="1639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6725" y="404813"/>
            <a:ext cx="7620000" cy="762000"/>
          </a:xfrm>
        </p:spPr>
        <p:txBody>
          <a:bodyPr anchor="ctr"/>
          <a:lstStyle/>
          <a:p>
            <a:pPr eaLnBrk="1" hangingPunct="1"/>
            <a:r>
              <a:rPr lang="zh-CN" altLang="en-US" smtClean="0">
                <a:ea typeface="隶书" pitchFamily="49" charset="-122"/>
              </a:rPr>
              <a:t>对功利主义的批评</a:t>
            </a:r>
            <a:r>
              <a:rPr lang="zh-CN" altLang="en-US" sz="2800" smtClean="0"/>
              <a:t> </a:t>
            </a:r>
          </a:p>
        </p:txBody>
      </p:sp>
      <p:sp>
        <p:nvSpPr>
          <p:cNvPr id="17411" name="Rectangle 3"/>
          <p:cNvSpPr>
            <a:spLocks noGrp="1" noChangeArrowheads="1"/>
          </p:cNvSpPr>
          <p:nvPr>
            <p:ph type="body" idx="4294967295"/>
          </p:nvPr>
        </p:nvSpPr>
        <p:spPr>
          <a:xfrm>
            <a:off x="682625" y="1700213"/>
            <a:ext cx="7391400" cy="4114800"/>
          </a:xfrm>
        </p:spPr>
        <p:txBody>
          <a:bodyPr/>
          <a:lstStyle/>
          <a:p>
            <a:pPr eaLnBrk="1" hangingPunct="1">
              <a:lnSpc>
                <a:spcPct val="90000"/>
              </a:lnSpc>
              <a:buFont typeface="Wingdings" pitchFamily="2" charset="2"/>
              <a:buNone/>
            </a:pPr>
            <a:r>
              <a:rPr lang="zh-CN" altLang="en-US" sz="2000" smtClean="0"/>
              <a:t>一、衡量困难 </a:t>
            </a:r>
          </a:p>
          <a:p>
            <a:pPr eaLnBrk="1" hangingPunct="1">
              <a:lnSpc>
                <a:spcPct val="90000"/>
              </a:lnSpc>
            </a:pPr>
            <a:r>
              <a:rPr lang="zh-CN" altLang="en-US" sz="2000" smtClean="0"/>
              <a:t>行为给不同的人带来的效用难以衡量和比较 </a:t>
            </a:r>
          </a:p>
          <a:p>
            <a:pPr eaLnBrk="1" hangingPunct="1">
              <a:lnSpc>
                <a:spcPct val="90000"/>
              </a:lnSpc>
            </a:pPr>
            <a:r>
              <a:rPr lang="zh-CN" altLang="en-US" sz="2000" smtClean="0"/>
              <a:t>有些利益和成本难以计量 </a:t>
            </a:r>
          </a:p>
          <a:p>
            <a:pPr eaLnBrk="1" hangingPunct="1">
              <a:lnSpc>
                <a:spcPct val="90000"/>
              </a:lnSpc>
            </a:pPr>
            <a:r>
              <a:rPr lang="zh-CN" altLang="en-US" sz="2000" smtClean="0"/>
              <a:t>许多利益和成本无法可靠地预测，因而也就不能确切地计量 </a:t>
            </a:r>
          </a:p>
          <a:p>
            <a:pPr eaLnBrk="1" hangingPunct="1">
              <a:lnSpc>
                <a:spcPct val="90000"/>
              </a:lnSpc>
            </a:pPr>
            <a:r>
              <a:rPr lang="zh-CN" altLang="en-US" sz="2000" smtClean="0"/>
              <a:t>有些东西非金钱可以衡量，如生命的价值、健康的价值、美丽的价值、公平的价值、时间的价值、人的尊严的价值等</a:t>
            </a:r>
          </a:p>
          <a:p>
            <a:pPr eaLnBrk="1" hangingPunct="1">
              <a:lnSpc>
                <a:spcPct val="90000"/>
              </a:lnSpc>
              <a:buFont typeface="Wingdings" pitchFamily="2" charset="2"/>
              <a:buNone/>
            </a:pPr>
            <a:r>
              <a:rPr lang="zh-CN" altLang="en-US" sz="2000" smtClean="0"/>
              <a:t>二、不符合权利、公正原则</a:t>
            </a:r>
          </a:p>
        </p:txBody>
      </p:sp>
      <p:sp>
        <p:nvSpPr>
          <p:cNvPr id="17412" name="日期占位符 3"/>
          <p:cNvSpPr>
            <a:spLocks noGrp="1"/>
          </p:cNvSpPr>
          <p:nvPr>
            <p:ph type="dt" sz="quarter" idx="10"/>
          </p:nvPr>
        </p:nvSpPr>
        <p:spPr>
          <a:noFill/>
          <a:ln>
            <a:miter lim="800000"/>
            <a:headEnd/>
            <a:tailEnd/>
          </a:ln>
        </p:spPr>
        <p:txBody>
          <a:bodyPr/>
          <a:lstStyle/>
          <a:p>
            <a:fld id="{BEFEE3C3-8FC4-46A1-AA1B-00AFCE6DD4B0}" type="datetime1">
              <a:rPr lang="en-US" altLang="zh-CN" smtClean="0"/>
              <a:pPr/>
              <a:t>2/14/2020</a:t>
            </a:fld>
            <a:endParaRPr lang="en-US" altLang="zh-CN" smtClean="0"/>
          </a:p>
        </p:txBody>
      </p:sp>
      <p:sp>
        <p:nvSpPr>
          <p:cNvPr id="17413" name="灯片编号占位符 4"/>
          <p:cNvSpPr>
            <a:spLocks noGrp="1"/>
          </p:cNvSpPr>
          <p:nvPr>
            <p:ph type="sldNum" sz="quarter" idx="12"/>
          </p:nvPr>
        </p:nvSpPr>
        <p:spPr>
          <a:noFill/>
          <a:ln>
            <a:miter lim="800000"/>
            <a:headEnd/>
            <a:tailEnd/>
          </a:ln>
        </p:spPr>
        <p:txBody>
          <a:bodyPr/>
          <a:lstStyle/>
          <a:p>
            <a:fld id="{E7254CFB-3385-4E5C-9C58-6B42BA62710F}" type="slidenum">
              <a:rPr lang="zh-SG" altLang="en-US" smtClean="0"/>
              <a:pPr/>
              <a:t>15</a:t>
            </a:fld>
            <a:r>
              <a:rPr lang="en-US" altLang="zh-CN" smtClean="0"/>
              <a:t/>
            </a:r>
            <a:br>
              <a:rPr lang="en-US" altLang="zh-CN" smtClean="0"/>
            </a:br>
            <a:endParaRPr lang="en-US" altLang="zh-CN" sz="800" smtClean="0"/>
          </a:p>
        </p:txBody>
      </p:sp>
      <p:sp>
        <p:nvSpPr>
          <p:cNvPr id="1741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道义论</a:t>
            </a:r>
          </a:p>
        </p:txBody>
      </p:sp>
      <p:sp>
        <p:nvSpPr>
          <p:cNvPr id="18435" name="日期占位符 9"/>
          <p:cNvSpPr>
            <a:spLocks noGrp="1"/>
          </p:cNvSpPr>
          <p:nvPr>
            <p:ph type="dt" sz="quarter" idx="10"/>
          </p:nvPr>
        </p:nvSpPr>
        <p:spPr>
          <a:noFill/>
          <a:ln>
            <a:miter lim="800000"/>
            <a:headEnd/>
            <a:tailEnd/>
          </a:ln>
        </p:spPr>
        <p:txBody>
          <a:bodyPr/>
          <a:lstStyle/>
          <a:p>
            <a:fld id="{9DFBEB01-2CF1-4A93-A2C3-FD1262051185}" type="datetime1">
              <a:rPr lang="en-US" altLang="zh-CN" smtClean="0"/>
              <a:pPr/>
              <a:t>2/14/2020</a:t>
            </a:fld>
            <a:endParaRPr lang="en-US" altLang="zh-CN" smtClean="0"/>
          </a:p>
        </p:txBody>
      </p:sp>
      <p:sp>
        <p:nvSpPr>
          <p:cNvPr id="18436" name="灯片编号占位符 10"/>
          <p:cNvSpPr>
            <a:spLocks noGrp="1"/>
          </p:cNvSpPr>
          <p:nvPr>
            <p:ph type="sldNum" sz="quarter" idx="12"/>
          </p:nvPr>
        </p:nvSpPr>
        <p:spPr>
          <a:noFill/>
          <a:ln>
            <a:miter lim="800000"/>
            <a:headEnd/>
            <a:tailEnd/>
          </a:ln>
        </p:spPr>
        <p:txBody>
          <a:bodyPr/>
          <a:lstStyle/>
          <a:p>
            <a:fld id="{04F248D1-B8DF-45ED-BAA6-0C7E844F1BEB}" type="slidenum">
              <a:rPr lang="zh-SG" altLang="en-US" smtClean="0"/>
              <a:pPr/>
              <a:t>16</a:t>
            </a:fld>
            <a:r>
              <a:rPr lang="en-US" altLang="zh-CN" smtClean="0"/>
              <a:t/>
            </a:r>
            <a:br>
              <a:rPr lang="en-US" altLang="zh-CN" smtClean="0"/>
            </a:br>
            <a:endParaRPr lang="en-US" altLang="zh-CN" sz="800" smtClean="0"/>
          </a:p>
        </p:txBody>
      </p:sp>
      <p:sp>
        <p:nvSpPr>
          <p:cNvPr id="18437" name="页脚占位符 11"/>
          <p:cNvSpPr>
            <a:spLocks noGrp="1"/>
          </p:cNvSpPr>
          <p:nvPr>
            <p:ph type="ftr" sz="quarter" idx="11"/>
          </p:nvPr>
        </p:nvSpPr>
        <p:spPr>
          <a:noFill/>
          <a:ln>
            <a:miter lim="800000"/>
            <a:headEnd/>
            <a:tailEnd/>
          </a:ln>
        </p:spPr>
        <p:txBody>
          <a:bodyPr/>
          <a:lstStyle/>
          <a:p>
            <a:r>
              <a:rPr lang="en-US" altLang="zh-CN" smtClean="0"/>
              <a:t>zzqry@whu.edu.cn</a:t>
            </a:r>
          </a:p>
        </p:txBody>
      </p:sp>
      <p:sp>
        <p:nvSpPr>
          <p:cNvPr id="18438" name="TextBox 12"/>
          <p:cNvSpPr txBox="1">
            <a:spLocks noChangeArrowheads="1"/>
          </p:cNvSpPr>
          <p:nvPr/>
        </p:nvSpPr>
        <p:spPr bwMode="auto">
          <a:xfrm>
            <a:off x="323850" y="1196975"/>
            <a:ext cx="7129463" cy="2584450"/>
          </a:xfrm>
          <a:prstGeom prst="rect">
            <a:avLst/>
          </a:prstGeom>
          <a:noFill/>
          <a:ln w="9525">
            <a:noFill/>
            <a:miter lim="800000"/>
            <a:headEnd/>
            <a:tailEnd/>
          </a:ln>
        </p:spPr>
        <p:txBody>
          <a:bodyPr>
            <a:spAutoFit/>
          </a:bodyPr>
          <a:lstStyle/>
          <a:p>
            <a:pPr algn="l"/>
            <a:r>
              <a:rPr lang="zh-CN" altLang="en-US" sz="1800"/>
              <a:t>道义论或非结果论主张以义务作为评价道德的依据，义务独立于结果而客观存在，一种行为对与错是因为它具有特定性质。</a:t>
            </a:r>
            <a:endParaRPr lang="en-US" altLang="zh-CN" sz="1800"/>
          </a:p>
          <a:p>
            <a:pPr algn="l"/>
            <a:r>
              <a:rPr lang="zh-CN" altLang="en-US" sz="1800"/>
              <a:t>罗斯的显见义务论</a:t>
            </a:r>
            <a:endParaRPr lang="en-US" altLang="zh-CN" sz="1800"/>
          </a:p>
          <a:p>
            <a:pPr algn="l"/>
            <a:r>
              <a:rPr lang="zh-CN" altLang="en-US" sz="1800"/>
              <a:t>诚实义务；赔偿义务；感恩义务；公正义务；行善义务；自新义务；不损害他人义务</a:t>
            </a:r>
            <a:endParaRPr lang="en-US" altLang="zh-CN" sz="1800"/>
          </a:p>
          <a:p>
            <a:pPr algn="l"/>
            <a:r>
              <a:rPr lang="zh-CN" altLang="en-US" sz="1800"/>
              <a:t>康德的义务论</a:t>
            </a:r>
            <a:endParaRPr lang="en-US" altLang="zh-CN" sz="1800"/>
          </a:p>
          <a:p>
            <a:pPr algn="l"/>
            <a:r>
              <a:rPr lang="zh-CN" altLang="en-US" sz="1800"/>
              <a:t>认为行为是否道德看行为是否符合道德法则，道德法则具有无条件约束力，康德称绝对命令</a:t>
            </a:r>
            <a:endParaRPr lang="en-US" altLang="zh-CN" sz="1800"/>
          </a:p>
          <a:p>
            <a:pPr algn="l"/>
            <a:r>
              <a:rPr lang="zh-CN" altLang="en-US" sz="1800"/>
              <a:t>普遍的一致性；对人的尊重；普遍接受</a:t>
            </a:r>
            <a:endParaRPr lang="en-US" altLang="zh-CN" sz="1800"/>
          </a:p>
        </p:txBody>
      </p:sp>
      <p:sp>
        <p:nvSpPr>
          <p:cNvPr id="18439" name="TextBox 6"/>
          <p:cNvSpPr txBox="1">
            <a:spLocks noChangeArrowheads="1"/>
          </p:cNvSpPr>
          <p:nvPr/>
        </p:nvSpPr>
        <p:spPr bwMode="auto">
          <a:xfrm>
            <a:off x="250825" y="3644900"/>
            <a:ext cx="8497888" cy="2800350"/>
          </a:xfrm>
          <a:prstGeom prst="rect">
            <a:avLst/>
          </a:prstGeom>
          <a:noFill/>
          <a:ln w="9525">
            <a:noFill/>
            <a:miter lim="800000"/>
            <a:headEnd/>
            <a:tailEnd/>
          </a:ln>
        </p:spPr>
        <p:txBody>
          <a:bodyPr>
            <a:spAutoFit/>
          </a:bodyPr>
          <a:lstStyle/>
          <a:p>
            <a:pPr algn="l"/>
            <a:r>
              <a:rPr lang="zh-CN" altLang="en-US" sz="1600"/>
              <a:t>道义论分析步骤五步</a:t>
            </a:r>
            <a:endParaRPr lang="en-US" altLang="zh-CN" sz="1600"/>
          </a:p>
          <a:p>
            <a:pPr algn="l"/>
            <a:r>
              <a:rPr lang="zh-CN" altLang="en-US" sz="1600"/>
              <a:t>迪乔治五步分析</a:t>
            </a:r>
            <a:endParaRPr lang="en-US" altLang="zh-CN" sz="1600"/>
          </a:p>
          <a:p>
            <a:pPr algn="l"/>
            <a:r>
              <a:rPr lang="zh-CN" altLang="en-US" sz="1600"/>
              <a:t>（</a:t>
            </a:r>
            <a:r>
              <a:rPr lang="en-US" altLang="zh-CN" sz="1600"/>
              <a:t>1</a:t>
            </a:r>
            <a:r>
              <a:rPr lang="zh-CN" altLang="en-US" sz="1600"/>
              <a:t>）准确描述需要评价行为，不要过狭隘；</a:t>
            </a:r>
            <a:endParaRPr lang="en-US" altLang="zh-CN" sz="1600"/>
          </a:p>
          <a:p>
            <a:pPr algn="l"/>
            <a:r>
              <a:rPr lang="zh-CN" altLang="en-US" sz="1600"/>
              <a:t>（</a:t>
            </a:r>
            <a:r>
              <a:rPr lang="en-US" altLang="zh-CN" sz="1600"/>
              <a:t>2</a:t>
            </a:r>
            <a:r>
              <a:rPr lang="zh-CN" altLang="en-US" sz="1600"/>
              <a:t>）是否可以通过普遍接受的显见义务，如不杀人。。。如果只存在一项显见义务，则运用义务分析；如果存在问题转入第三步；如果存在多项义务转第五步</a:t>
            </a:r>
            <a:endParaRPr lang="en-US" altLang="zh-CN" sz="1600"/>
          </a:p>
          <a:p>
            <a:pPr algn="l"/>
            <a:r>
              <a:rPr lang="zh-CN" altLang="en-US" sz="1600"/>
              <a:t>（</a:t>
            </a:r>
            <a:r>
              <a:rPr lang="en-US" altLang="zh-CN" sz="1600"/>
              <a:t>3</a:t>
            </a:r>
            <a:r>
              <a:rPr lang="zh-CN" altLang="en-US" sz="1600"/>
              <a:t>）对行为进行三项检验：一是每个人从事此行为而不至于使此行为无法持续进行下去吗？如果不是行为不道德，如果是转入二；二是行为是否体现了对人尊重？是否把人视为目的而不是工具？如果不是行为不道德。如果是进行第三项检验；三是否所有的理性人，无论行为的实施者和接受者，都希望所有这么做？如果不是，行为不道德，如果是行为是合乎道德的</a:t>
            </a:r>
            <a:endParaRPr lang="en-US" altLang="zh-CN" sz="1600"/>
          </a:p>
          <a:p>
            <a:pPr algn="l"/>
            <a:r>
              <a:rPr lang="zh-CN" altLang="en-US" sz="1600"/>
              <a:t>（</a:t>
            </a:r>
            <a:r>
              <a:rPr lang="en-US" altLang="zh-CN" sz="1600"/>
              <a:t>4</a:t>
            </a:r>
            <a:r>
              <a:rPr lang="zh-CN" altLang="en-US" sz="1600"/>
              <a:t>）行为初步确定是道德的，还要看是否与其它显见义务冲突？不是合乎道德，是转第五步</a:t>
            </a:r>
            <a:endParaRPr lang="en-US" altLang="zh-CN" sz="1600"/>
          </a:p>
          <a:p>
            <a:pPr algn="l"/>
            <a:r>
              <a:rPr lang="zh-CN" altLang="en-US" sz="1600"/>
              <a:t>（</a:t>
            </a:r>
            <a:r>
              <a:rPr lang="en-US" altLang="zh-CN" sz="1600"/>
              <a:t>5</a:t>
            </a:r>
            <a:r>
              <a:rPr lang="zh-CN" altLang="en-US" sz="1600"/>
              <a:t>）考虑支持与反对意见对每个显见义务理由，选择最充分的显见义务</a:t>
            </a:r>
          </a:p>
        </p:txBody>
      </p:sp>
      <p:sp>
        <p:nvSpPr>
          <p:cNvPr id="18440" name="TextBox 7"/>
          <p:cNvSpPr txBox="1">
            <a:spLocks noChangeArrowheads="1"/>
          </p:cNvSpPr>
          <p:nvPr/>
        </p:nvSpPr>
        <p:spPr bwMode="auto">
          <a:xfrm>
            <a:off x="5580063" y="3429000"/>
            <a:ext cx="2952750" cy="461963"/>
          </a:xfrm>
          <a:prstGeom prst="rect">
            <a:avLst/>
          </a:prstGeom>
          <a:noFill/>
          <a:ln w="9525">
            <a:noFill/>
            <a:miter lim="800000"/>
            <a:headEnd/>
            <a:tailEnd/>
          </a:ln>
        </p:spPr>
        <p:txBody>
          <a:bodyPr>
            <a:spAutoFit/>
          </a:bodyPr>
          <a:lstStyle/>
          <a:p>
            <a:pPr algn="l"/>
            <a:r>
              <a:rPr lang="zh-CN" altLang="en-US" sz="1200"/>
              <a:t>医院手术签字？你如何看？</a:t>
            </a:r>
            <a:endParaRPr lang="en-US" altLang="zh-CN" sz="1200"/>
          </a:p>
          <a:p>
            <a:pPr algn="l"/>
            <a:r>
              <a:rPr lang="zh-CN" altLang="en-US" sz="1200"/>
              <a:t>自古忠孝难两全？</a:t>
            </a:r>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功利与道义比较</a:t>
            </a:r>
          </a:p>
        </p:txBody>
      </p:sp>
      <p:sp>
        <p:nvSpPr>
          <p:cNvPr id="19459" name="日期占位符 9"/>
          <p:cNvSpPr>
            <a:spLocks noGrp="1"/>
          </p:cNvSpPr>
          <p:nvPr>
            <p:ph type="dt" sz="quarter" idx="10"/>
          </p:nvPr>
        </p:nvSpPr>
        <p:spPr>
          <a:noFill/>
          <a:ln>
            <a:miter lim="800000"/>
            <a:headEnd/>
            <a:tailEnd/>
          </a:ln>
        </p:spPr>
        <p:txBody>
          <a:bodyPr/>
          <a:lstStyle/>
          <a:p>
            <a:fld id="{0EB227D7-514D-4A6A-9F4C-E100EEC2F560}" type="datetime1">
              <a:rPr lang="en-US" altLang="zh-CN" smtClean="0"/>
              <a:pPr/>
              <a:t>2/14/2020</a:t>
            </a:fld>
            <a:endParaRPr lang="en-US" altLang="zh-CN" smtClean="0"/>
          </a:p>
        </p:txBody>
      </p:sp>
      <p:sp>
        <p:nvSpPr>
          <p:cNvPr id="19460" name="灯片编号占位符 10"/>
          <p:cNvSpPr>
            <a:spLocks noGrp="1"/>
          </p:cNvSpPr>
          <p:nvPr>
            <p:ph type="sldNum" sz="quarter" idx="12"/>
          </p:nvPr>
        </p:nvSpPr>
        <p:spPr>
          <a:noFill/>
          <a:ln>
            <a:miter lim="800000"/>
            <a:headEnd/>
            <a:tailEnd/>
          </a:ln>
        </p:spPr>
        <p:txBody>
          <a:bodyPr/>
          <a:lstStyle/>
          <a:p>
            <a:fld id="{D422E6B0-F499-4BE5-B42E-8CE2E6C39637}" type="slidenum">
              <a:rPr lang="zh-SG" altLang="en-US" smtClean="0"/>
              <a:pPr/>
              <a:t>17</a:t>
            </a:fld>
            <a:r>
              <a:rPr lang="en-US" altLang="zh-CN" smtClean="0"/>
              <a:t/>
            </a:r>
            <a:br>
              <a:rPr lang="en-US" altLang="zh-CN" smtClean="0"/>
            </a:br>
            <a:endParaRPr lang="en-US" altLang="zh-CN" sz="800" smtClean="0"/>
          </a:p>
        </p:txBody>
      </p:sp>
      <p:sp>
        <p:nvSpPr>
          <p:cNvPr id="19461" name="页脚占位符 11"/>
          <p:cNvSpPr>
            <a:spLocks noGrp="1"/>
          </p:cNvSpPr>
          <p:nvPr>
            <p:ph type="ftr" sz="quarter" idx="11"/>
          </p:nvPr>
        </p:nvSpPr>
        <p:spPr>
          <a:noFill/>
          <a:ln>
            <a:miter lim="800000"/>
            <a:headEnd/>
            <a:tailEnd/>
          </a:ln>
        </p:spPr>
        <p:txBody>
          <a:bodyPr/>
          <a:lstStyle/>
          <a:p>
            <a:r>
              <a:rPr lang="en-US" altLang="zh-CN" smtClean="0"/>
              <a:t>zzqry@whu.edu.cn</a:t>
            </a:r>
          </a:p>
        </p:txBody>
      </p:sp>
      <p:sp>
        <p:nvSpPr>
          <p:cNvPr id="19462" name="TextBox 12"/>
          <p:cNvSpPr txBox="1">
            <a:spLocks noChangeArrowheads="1"/>
          </p:cNvSpPr>
          <p:nvPr/>
        </p:nvSpPr>
        <p:spPr bwMode="auto">
          <a:xfrm>
            <a:off x="323850" y="1700213"/>
            <a:ext cx="7632700" cy="1016000"/>
          </a:xfrm>
          <a:prstGeom prst="rect">
            <a:avLst/>
          </a:prstGeom>
          <a:noFill/>
          <a:ln w="9525">
            <a:noFill/>
            <a:miter lim="800000"/>
            <a:headEnd/>
            <a:tailEnd/>
          </a:ln>
        </p:spPr>
        <p:txBody>
          <a:bodyPr>
            <a:spAutoFit/>
          </a:bodyPr>
          <a:lstStyle/>
          <a:p>
            <a:pPr algn="l"/>
            <a:r>
              <a:rPr lang="zh-CN" altLang="en-US" sz="2000"/>
              <a:t>都是评价道德的理论，同时并存交互使用</a:t>
            </a:r>
            <a:endParaRPr lang="en-US" altLang="zh-CN" sz="2000"/>
          </a:p>
          <a:p>
            <a:pPr algn="l"/>
            <a:r>
              <a:rPr lang="zh-CN" altLang="en-US" sz="2000"/>
              <a:t>功利与人们的物质需要物质生产相关；道义与人们的心理需要、精神生活相关</a:t>
            </a:r>
          </a:p>
        </p:txBody>
      </p:sp>
      <p:sp>
        <p:nvSpPr>
          <p:cNvPr id="19463" name="TextBox 13"/>
          <p:cNvSpPr txBox="1">
            <a:spLocks noChangeArrowheads="1"/>
          </p:cNvSpPr>
          <p:nvPr/>
        </p:nvSpPr>
        <p:spPr bwMode="auto">
          <a:xfrm>
            <a:off x="323850" y="2924175"/>
            <a:ext cx="7488238" cy="1939925"/>
          </a:xfrm>
          <a:prstGeom prst="rect">
            <a:avLst/>
          </a:prstGeom>
          <a:noFill/>
          <a:ln w="9525">
            <a:noFill/>
            <a:miter lim="800000"/>
            <a:headEnd/>
            <a:tailEnd/>
          </a:ln>
        </p:spPr>
        <p:txBody>
          <a:bodyPr>
            <a:spAutoFit/>
          </a:bodyPr>
          <a:lstStyle/>
          <a:p>
            <a:pPr algn="l"/>
            <a:r>
              <a:rPr lang="zh-CN" altLang="en-US" sz="2000"/>
              <a:t>功利论特点：注重思想、行为的绩效、效果和结果，不计较动机；行为前要计算、权衡；立足个人，推行他人和社会</a:t>
            </a:r>
            <a:endParaRPr lang="en-US" altLang="zh-CN" sz="2000"/>
          </a:p>
          <a:p>
            <a:pPr algn="l"/>
            <a:r>
              <a:rPr lang="zh-CN" altLang="en-US" sz="2000"/>
              <a:t>道义论特点：注重行为本身动机不关心结果；不计算；立足社会和大众利益</a:t>
            </a:r>
            <a:endParaRPr lang="en-US" altLang="zh-CN" sz="2000"/>
          </a:p>
          <a:p>
            <a:pPr algn="l"/>
            <a:r>
              <a:rPr lang="zh-CN" altLang="en-US" sz="2000"/>
              <a:t>功利是欲望情感的道德</a:t>
            </a:r>
            <a:r>
              <a:rPr lang="en-US" altLang="zh-CN" sz="2000"/>
              <a:t>---</a:t>
            </a:r>
            <a:r>
              <a:rPr lang="zh-CN" altLang="en-US" sz="2000"/>
              <a:t>常人道德</a:t>
            </a:r>
            <a:endParaRPr lang="en-US" altLang="zh-CN" sz="2000"/>
          </a:p>
          <a:p>
            <a:pPr algn="l"/>
            <a:r>
              <a:rPr lang="zh-CN" altLang="en-US" sz="2000"/>
              <a:t>道义论是理智信念的道德</a:t>
            </a:r>
            <a:r>
              <a:rPr lang="en-US" altLang="zh-CN" sz="2000"/>
              <a:t>---</a:t>
            </a:r>
            <a:r>
              <a:rPr lang="zh-CN" altLang="en-US" sz="2000"/>
              <a:t>贤人道德</a:t>
            </a:r>
          </a:p>
        </p:txBody>
      </p:sp>
      <p:sp>
        <p:nvSpPr>
          <p:cNvPr id="19464" name="TextBox 14"/>
          <p:cNvSpPr txBox="1">
            <a:spLocks noChangeArrowheads="1"/>
          </p:cNvSpPr>
          <p:nvPr/>
        </p:nvSpPr>
        <p:spPr bwMode="auto">
          <a:xfrm>
            <a:off x="323850" y="5013325"/>
            <a:ext cx="8208963" cy="1323975"/>
          </a:xfrm>
          <a:prstGeom prst="rect">
            <a:avLst/>
          </a:prstGeom>
          <a:noFill/>
          <a:ln w="9525">
            <a:noFill/>
            <a:miter lim="800000"/>
            <a:headEnd/>
            <a:tailEnd/>
          </a:ln>
        </p:spPr>
        <p:txBody>
          <a:bodyPr>
            <a:spAutoFit/>
          </a:bodyPr>
          <a:lstStyle/>
          <a:p>
            <a:pPr algn="l"/>
            <a:r>
              <a:rPr lang="zh-CN" altLang="en-US" sz="2000"/>
              <a:t>做事值不值，占小便易吃大亏</a:t>
            </a:r>
            <a:endParaRPr lang="en-US" altLang="zh-CN" sz="2000"/>
          </a:p>
          <a:p>
            <a:pPr algn="l"/>
            <a:r>
              <a:rPr lang="zh-CN" altLang="en-US" sz="2000"/>
              <a:t>一个人掉水塘救不救</a:t>
            </a:r>
            <a:endParaRPr lang="en-US" altLang="zh-CN" sz="2000"/>
          </a:p>
          <a:p>
            <a:pPr algn="l"/>
            <a:r>
              <a:rPr lang="zh-CN" altLang="en-US" sz="2000"/>
              <a:t>汶川大地震，</a:t>
            </a:r>
            <a:r>
              <a:rPr lang="en-US" altLang="zh-CN" sz="2000"/>
              <a:t>20W</a:t>
            </a:r>
            <a:r>
              <a:rPr lang="zh-CN" altLang="en-US" sz="2000"/>
              <a:t>志愿者行为</a:t>
            </a:r>
            <a:endParaRPr lang="en-US" altLang="zh-CN" sz="2000"/>
          </a:p>
          <a:p>
            <a:pPr algn="l"/>
            <a:r>
              <a:rPr lang="zh-CN" altLang="en-US" sz="2000"/>
              <a:t>人不为已。。。如何看？</a:t>
            </a:r>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62000" y="609600"/>
            <a:ext cx="7620000" cy="914400"/>
          </a:xfrm>
        </p:spPr>
        <p:txBody>
          <a:bodyPr anchor="ctr"/>
          <a:lstStyle/>
          <a:p>
            <a:pPr eaLnBrk="1" hangingPunct="1"/>
            <a:r>
              <a:rPr lang="zh-CN" altLang="en-US" smtClean="0">
                <a:latin typeface="隶书" pitchFamily="49" charset="-122"/>
                <a:ea typeface="隶书" pitchFamily="49" charset="-122"/>
              </a:rPr>
              <a:t>（三）权利</a:t>
            </a:r>
            <a:r>
              <a:rPr lang="zh-CN" altLang="en-US" sz="2800" smtClean="0">
                <a:latin typeface="隶书" pitchFamily="49" charset="-122"/>
                <a:ea typeface="隶书" pitchFamily="49" charset="-122"/>
              </a:rPr>
              <a:t> </a:t>
            </a:r>
          </a:p>
        </p:txBody>
      </p:sp>
      <p:sp>
        <p:nvSpPr>
          <p:cNvPr id="20483" name="Rectangle 3"/>
          <p:cNvSpPr>
            <a:spLocks noGrp="1" noChangeArrowheads="1"/>
          </p:cNvSpPr>
          <p:nvPr>
            <p:ph type="body" idx="4294967295"/>
          </p:nvPr>
        </p:nvSpPr>
        <p:spPr>
          <a:xfrm>
            <a:off x="539750" y="1341438"/>
            <a:ext cx="7772400" cy="2592387"/>
          </a:xfrm>
        </p:spPr>
        <p:txBody>
          <a:bodyPr/>
          <a:lstStyle/>
          <a:p>
            <a:pPr eaLnBrk="1" hangingPunct="1"/>
            <a:r>
              <a:rPr lang="zh-CN" altLang="en-US" smtClean="0"/>
              <a:t>权利与义务是相对的，一个人有权做什么，其他某个（些）人就有义务做一定的事</a:t>
            </a:r>
          </a:p>
          <a:p>
            <a:pPr eaLnBrk="1" hangingPunct="1"/>
            <a:r>
              <a:rPr lang="zh-CN" altLang="en-US" smtClean="0"/>
              <a:t>权利分法律权利（</a:t>
            </a:r>
            <a:r>
              <a:rPr lang="en-US" altLang="zh-CN" smtClean="0">
                <a:latin typeface="Times New Roman" pitchFamily="18" charset="0"/>
              </a:rPr>
              <a:t>Legal rights</a:t>
            </a:r>
            <a:r>
              <a:rPr lang="zh-CN" altLang="en-US" smtClean="0">
                <a:latin typeface="Times New Roman" pitchFamily="18" charset="0"/>
              </a:rPr>
              <a:t>）和道德权利（</a:t>
            </a:r>
            <a:r>
              <a:rPr lang="en-US" altLang="zh-CN" smtClean="0">
                <a:latin typeface="Times New Roman" pitchFamily="18" charset="0"/>
              </a:rPr>
              <a:t>Moral rights</a:t>
            </a:r>
            <a:r>
              <a:rPr lang="zh-CN" altLang="en-US" smtClean="0">
                <a:latin typeface="Times New Roman" pitchFamily="18" charset="0"/>
              </a:rPr>
              <a:t>）</a:t>
            </a:r>
            <a:r>
              <a:rPr lang="zh-CN" altLang="en-US" smtClean="0"/>
              <a:t>两类</a:t>
            </a:r>
          </a:p>
        </p:txBody>
      </p:sp>
      <p:sp>
        <p:nvSpPr>
          <p:cNvPr id="20484" name="日期占位符 3"/>
          <p:cNvSpPr>
            <a:spLocks noGrp="1"/>
          </p:cNvSpPr>
          <p:nvPr>
            <p:ph type="dt" sz="quarter" idx="10"/>
          </p:nvPr>
        </p:nvSpPr>
        <p:spPr>
          <a:noFill/>
          <a:ln>
            <a:miter lim="800000"/>
            <a:headEnd/>
            <a:tailEnd/>
          </a:ln>
        </p:spPr>
        <p:txBody>
          <a:bodyPr/>
          <a:lstStyle/>
          <a:p>
            <a:fld id="{E1B24A88-A1AF-4127-A0CC-ECBAFC49CC67}" type="datetime1">
              <a:rPr lang="en-US" altLang="zh-CN" smtClean="0"/>
              <a:pPr/>
              <a:t>2/14/2020</a:t>
            </a:fld>
            <a:endParaRPr lang="en-US" altLang="zh-CN" smtClean="0"/>
          </a:p>
        </p:txBody>
      </p:sp>
      <p:sp>
        <p:nvSpPr>
          <p:cNvPr id="20485" name="灯片编号占位符 4"/>
          <p:cNvSpPr>
            <a:spLocks noGrp="1"/>
          </p:cNvSpPr>
          <p:nvPr>
            <p:ph type="sldNum" sz="quarter" idx="12"/>
          </p:nvPr>
        </p:nvSpPr>
        <p:spPr>
          <a:noFill/>
          <a:ln>
            <a:miter lim="800000"/>
            <a:headEnd/>
            <a:tailEnd/>
          </a:ln>
        </p:spPr>
        <p:txBody>
          <a:bodyPr/>
          <a:lstStyle/>
          <a:p>
            <a:fld id="{C4F6973A-F4B0-49E9-8FDE-3A75A0E726F0}" type="slidenum">
              <a:rPr lang="zh-SG" altLang="en-US" smtClean="0"/>
              <a:pPr/>
              <a:t>18</a:t>
            </a:fld>
            <a:r>
              <a:rPr lang="en-US" altLang="zh-CN" smtClean="0"/>
              <a:t/>
            </a:r>
            <a:br>
              <a:rPr lang="en-US" altLang="zh-CN" smtClean="0"/>
            </a:br>
            <a:endParaRPr lang="en-US" altLang="zh-CN" sz="800" smtClean="0"/>
          </a:p>
        </p:txBody>
      </p:sp>
      <p:sp>
        <p:nvSpPr>
          <p:cNvPr id="20486"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20487" name="TextBox 6"/>
          <p:cNvSpPr txBox="1">
            <a:spLocks noChangeArrowheads="1"/>
          </p:cNvSpPr>
          <p:nvPr/>
        </p:nvSpPr>
        <p:spPr bwMode="auto">
          <a:xfrm>
            <a:off x="755650" y="3860800"/>
            <a:ext cx="7632700" cy="2246313"/>
          </a:xfrm>
          <a:prstGeom prst="rect">
            <a:avLst/>
          </a:prstGeom>
          <a:noFill/>
          <a:ln w="9525">
            <a:noFill/>
            <a:miter lim="800000"/>
            <a:headEnd/>
            <a:tailEnd/>
          </a:ln>
        </p:spPr>
        <p:txBody>
          <a:bodyPr>
            <a:spAutoFit/>
          </a:bodyPr>
          <a:lstStyle/>
          <a:p>
            <a:pPr algn="l"/>
            <a:r>
              <a:rPr lang="zh-CN" altLang="en-US" sz="2000"/>
              <a:t>道德权利有两个方面</a:t>
            </a:r>
            <a:endParaRPr lang="en-US" altLang="zh-CN" sz="2000"/>
          </a:p>
          <a:p>
            <a:pPr algn="l"/>
            <a:r>
              <a:rPr lang="zh-CN" altLang="en-US" sz="2000"/>
              <a:t>一是消极的权利或自由的权利（不干涉他人的义务）</a:t>
            </a:r>
            <a:endParaRPr lang="en-US" altLang="zh-CN" sz="2000"/>
          </a:p>
          <a:p>
            <a:pPr algn="l"/>
            <a:r>
              <a:rPr lang="zh-CN" altLang="en-US" sz="2000"/>
              <a:t>二是积极的权利（主动帮助他人拥有某种东西或帮助他人做某事）</a:t>
            </a:r>
            <a:endParaRPr lang="en-US" altLang="zh-CN" sz="2000"/>
          </a:p>
          <a:p>
            <a:pPr algn="l"/>
            <a:r>
              <a:rPr lang="zh-CN" altLang="en-US" sz="2000"/>
              <a:t>道德权利有三个特点</a:t>
            </a:r>
            <a:endParaRPr lang="en-US" altLang="zh-CN" sz="2000"/>
          </a:p>
          <a:p>
            <a:pPr algn="l"/>
            <a:r>
              <a:rPr lang="zh-CN" altLang="en-US" sz="2000"/>
              <a:t>道德权利与道德义务联系</a:t>
            </a:r>
            <a:endParaRPr lang="en-US" altLang="zh-CN" sz="2000"/>
          </a:p>
          <a:p>
            <a:pPr algn="l"/>
            <a:r>
              <a:rPr lang="zh-CN" altLang="en-US" sz="2000"/>
              <a:t>道德权利赋予个人自主、平等地追求自身利益的权利</a:t>
            </a:r>
            <a:endParaRPr lang="en-US" altLang="zh-CN" sz="2000"/>
          </a:p>
          <a:p>
            <a:pPr algn="l"/>
            <a:r>
              <a:rPr lang="zh-CN" altLang="en-US" sz="2000"/>
              <a:t>道德权利是证明一个人行为正当性及保护或帮助他人基础</a:t>
            </a:r>
          </a:p>
        </p:txBody>
      </p:sp>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62000" y="533400"/>
            <a:ext cx="7620000" cy="990600"/>
          </a:xfrm>
        </p:spPr>
        <p:txBody>
          <a:bodyPr anchor="ctr"/>
          <a:lstStyle/>
          <a:p>
            <a:pPr eaLnBrk="1" hangingPunct="1"/>
            <a:r>
              <a:rPr lang="zh-CN" altLang="en-US" smtClean="0">
                <a:ea typeface="隶书" pitchFamily="49" charset="-122"/>
              </a:rPr>
              <a:t>权利论原则</a:t>
            </a:r>
          </a:p>
        </p:txBody>
      </p:sp>
      <p:sp>
        <p:nvSpPr>
          <p:cNvPr id="21507" name="Rectangle 3"/>
          <p:cNvSpPr>
            <a:spLocks noGrp="1" noChangeArrowheads="1"/>
          </p:cNvSpPr>
          <p:nvPr>
            <p:ph type="body" idx="4294967295"/>
          </p:nvPr>
        </p:nvSpPr>
        <p:spPr>
          <a:xfrm>
            <a:off x="900113" y="1844675"/>
            <a:ext cx="7239000" cy="3657600"/>
          </a:xfrm>
        </p:spPr>
        <p:txBody>
          <a:bodyPr/>
          <a:lstStyle/>
          <a:p>
            <a:pPr eaLnBrk="1" hangingPunct="1">
              <a:buFont typeface="Wingdings" pitchFamily="2" charset="2"/>
              <a:buNone/>
            </a:pPr>
            <a:r>
              <a:rPr lang="en-US" altLang="zh-CN" sz="1800" smtClean="0">
                <a:latin typeface="Times New Roman" pitchFamily="18" charset="0"/>
              </a:rPr>
              <a:t>       </a:t>
            </a:r>
            <a:r>
              <a:rPr lang="zh-CN" altLang="en-US" i="1" smtClean="0">
                <a:latin typeface="Times New Roman" pitchFamily="18" charset="0"/>
              </a:rPr>
              <a:t>当行为人有道德权利从事某一行为，或从事某一行为没有侵害他人的道德权利，或从事某一行为增进了他人的道德权利，则该行为是道德的。</a:t>
            </a:r>
            <a:r>
              <a:rPr lang="zh-CN" altLang="en-US" smtClean="0"/>
              <a:t> </a:t>
            </a:r>
          </a:p>
        </p:txBody>
      </p:sp>
      <p:sp>
        <p:nvSpPr>
          <p:cNvPr id="21508" name="日期占位符 3"/>
          <p:cNvSpPr>
            <a:spLocks noGrp="1"/>
          </p:cNvSpPr>
          <p:nvPr>
            <p:ph type="dt" sz="quarter" idx="10"/>
          </p:nvPr>
        </p:nvSpPr>
        <p:spPr>
          <a:noFill/>
          <a:ln>
            <a:miter lim="800000"/>
            <a:headEnd/>
            <a:tailEnd/>
          </a:ln>
        </p:spPr>
        <p:txBody>
          <a:bodyPr/>
          <a:lstStyle/>
          <a:p>
            <a:fld id="{C007AD63-BFD9-44B7-9C59-B4B35E26A97C}" type="datetime1">
              <a:rPr lang="en-US" altLang="zh-CN" smtClean="0"/>
              <a:pPr/>
              <a:t>2/14/2020</a:t>
            </a:fld>
            <a:endParaRPr lang="en-US" altLang="zh-CN" smtClean="0"/>
          </a:p>
        </p:txBody>
      </p:sp>
      <p:sp>
        <p:nvSpPr>
          <p:cNvPr id="21509" name="灯片编号占位符 4"/>
          <p:cNvSpPr>
            <a:spLocks noGrp="1"/>
          </p:cNvSpPr>
          <p:nvPr>
            <p:ph type="sldNum" sz="quarter" idx="12"/>
          </p:nvPr>
        </p:nvSpPr>
        <p:spPr>
          <a:noFill/>
          <a:ln>
            <a:miter lim="800000"/>
            <a:headEnd/>
            <a:tailEnd/>
          </a:ln>
        </p:spPr>
        <p:txBody>
          <a:bodyPr/>
          <a:lstStyle/>
          <a:p>
            <a:fld id="{215B8317-84F1-4495-AC4F-21E35ADE2D23}" type="slidenum">
              <a:rPr lang="zh-SG" altLang="en-US" smtClean="0"/>
              <a:pPr/>
              <a:t>19</a:t>
            </a:fld>
            <a:r>
              <a:rPr lang="en-US" altLang="zh-CN" smtClean="0"/>
              <a:t/>
            </a:r>
            <a:br>
              <a:rPr lang="en-US" altLang="zh-CN" smtClean="0"/>
            </a:br>
            <a:endParaRPr lang="en-US" altLang="zh-CN" sz="800" smtClean="0"/>
          </a:p>
        </p:txBody>
      </p:sp>
      <p:sp>
        <p:nvSpPr>
          <p:cNvPr id="21510"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21511" name="TextBox 6"/>
          <p:cNvSpPr txBox="1">
            <a:spLocks noChangeArrowheads="1"/>
          </p:cNvSpPr>
          <p:nvPr/>
        </p:nvSpPr>
        <p:spPr bwMode="auto">
          <a:xfrm>
            <a:off x="1763713" y="4076700"/>
            <a:ext cx="4464050" cy="400050"/>
          </a:xfrm>
          <a:prstGeom prst="rect">
            <a:avLst/>
          </a:prstGeom>
          <a:noFill/>
          <a:ln w="9525">
            <a:noFill/>
            <a:miter lim="800000"/>
            <a:headEnd/>
            <a:tailEnd/>
          </a:ln>
        </p:spPr>
        <p:txBody>
          <a:bodyPr>
            <a:spAutoFit/>
          </a:bodyPr>
          <a:lstStyle/>
          <a:p>
            <a:r>
              <a:rPr lang="zh-CN" altLang="en-US" sz="2000"/>
              <a:t>如何对待生命，分析一下自杀的人？</a:t>
            </a:r>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9"/>
          <p:cNvSpPr txBox="1">
            <a:spLocks noChangeArrowheads="1"/>
          </p:cNvSpPr>
          <p:nvPr/>
        </p:nvSpPr>
        <p:spPr bwMode="auto">
          <a:xfrm>
            <a:off x="611188" y="404813"/>
            <a:ext cx="3960812" cy="646112"/>
          </a:xfrm>
          <a:prstGeom prst="rect">
            <a:avLst/>
          </a:prstGeom>
          <a:noFill/>
          <a:ln w="9525">
            <a:noFill/>
            <a:miter lim="800000"/>
            <a:headEnd/>
            <a:tailEnd/>
          </a:ln>
        </p:spPr>
        <p:txBody>
          <a:bodyPr>
            <a:spAutoFit/>
          </a:bodyPr>
          <a:lstStyle/>
          <a:p>
            <a:r>
              <a:rPr lang="zh-CN" altLang="en-US" sz="3600"/>
              <a:t>道德起源</a:t>
            </a:r>
          </a:p>
        </p:txBody>
      </p:sp>
      <p:sp>
        <p:nvSpPr>
          <p:cNvPr id="4099" name="TextBox 10"/>
          <p:cNvSpPr txBox="1">
            <a:spLocks noChangeArrowheads="1"/>
          </p:cNvSpPr>
          <p:nvPr/>
        </p:nvSpPr>
        <p:spPr bwMode="auto">
          <a:xfrm>
            <a:off x="250825" y="1341438"/>
            <a:ext cx="8424863" cy="4800600"/>
          </a:xfrm>
          <a:prstGeom prst="rect">
            <a:avLst/>
          </a:prstGeom>
          <a:noFill/>
          <a:ln w="9525">
            <a:noFill/>
            <a:miter lim="800000"/>
            <a:headEnd/>
            <a:tailEnd/>
          </a:ln>
        </p:spPr>
        <p:txBody>
          <a:bodyPr>
            <a:spAutoFit/>
          </a:bodyPr>
          <a:lstStyle/>
          <a:p>
            <a:pPr algn="l"/>
            <a:r>
              <a:rPr lang="zh-CN" altLang="en-US" sz="1800"/>
              <a:t>（一）</a:t>
            </a:r>
            <a:r>
              <a:rPr lang="zh-CN" altLang="zh-CN" sz="1800"/>
              <a:t>主观唯心主义关于道德起源的观点</a:t>
            </a:r>
          </a:p>
          <a:p>
            <a:pPr algn="l"/>
            <a:r>
              <a:rPr lang="zh-CN" altLang="zh-CN" sz="1800"/>
              <a:t>主观唯心主义的道德起源说，即</a:t>
            </a:r>
            <a:r>
              <a:rPr lang="en-US" altLang="zh-CN" sz="1800"/>
              <a:t>“</a:t>
            </a:r>
            <a:r>
              <a:rPr lang="zh-CN" altLang="zh-CN" sz="1800"/>
              <a:t>天赋道德论</a:t>
            </a:r>
            <a:r>
              <a:rPr lang="en-US" altLang="zh-CN" sz="1800"/>
              <a:t>”</a:t>
            </a:r>
            <a:r>
              <a:rPr lang="zh-CN" altLang="zh-CN" sz="1800"/>
              <a:t>认为，道德是与生俱来、先天存在的，是人的内心活动或主观意识的产物</a:t>
            </a:r>
            <a:endParaRPr lang="en-US" altLang="zh-CN" sz="1800"/>
          </a:p>
          <a:p>
            <a:pPr algn="l"/>
            <a:r>
              <a:rPr lang="en-US" altLang="zh-CN" sz="1800"/>
              <a:t>1.</a:t>
            </a:r>
            <a:r>
              <a:rPr lang="zh-CN" altLang="zh-CN" sz="1800"/>
              <a:t>孟子：《孟子正义</a:t>
            </a:r>
            <a:r>
              <a:rPr lang="en-US" altLang="zh-CN" sz="1800"/>
              <a:t>.</a:t>
            </a:r>
            <a:r>
              <a:rPr lang="zh-CN" altLang="zh-CN" sz="1800"/>
              <a:t>公孙丑章句上》：“所以谓人皆有不忍之心者，今人乍见孺子将入于井。皆有怵惕之心，非所以内交于孺子之父母也，非所以要誉于乡党朋友也，非恶其声而然也。”</a:t>
            </a:r>
          </a:p>
          <a:p>
            <a:pPr algn="l"/>
            <a:r>
              <a:rPr lang="en-US" altLang="zh-CN" sz="1800"/>
              <a:t>2.</a:t>
            </a:r>
            <a:r>
              <a:rPr lang="zh-CN" altLang="zh-CN" sz="1800"/>
              <a:t>德国哲学家康德认为，人是一种理性的动物，人生下来就有一种“纯粹的理性”，能够判断什么是善和恶，人们道德的行为根源于“人的灵魂”</a:t>
            </a:r>
            <a:endParaRPr lang="en-US" altLang="zh-CN" sz="1800"/>
          </a:p>
          <a:p>
            <a:pPr algn="l"/>
            <a:r>
              <a:rPr lang="zh-CN" altLang="zh-CN" sz="1800"/>
              <a:t>（二）客观唯心主义关于道德起源的观点</a:t>
            </a:r>
          </a:p>
          <a:p>
            <a:pPr algn="l"/>
            <a:r>
              <a:rPr lang="zh-CN" altLang="zh-CN" sz="1800"/>
              <a:t>道德是善的理念或是绝对观念，是离开人的头脑、离开自然和社会而独立存在的东西。人的行为只要符合理念或绝对观念就是道德的。</a:t>
            </a:r>
          </a:p>
          <a:p>
            <a:pPr algn="l"/>
            <a:r>
              <a:rPr lang="en-US" altLang="zh-CN" sz="1800"/>
              <a:t>1.</a:t>
            </a:r>
            <a:r>
              <a:rPr lang="zh-CN" altLang="zh-CN" sz="1800"/>
              <a:t>道德是天命或神的意志，是上天通过“启示”或“征兆”指示皇帝制定出来的行为规范。孔子说：“天生德于予”（《论语·述而》）。董仲舒说：“道之大原出于天，天不变，道亦不变。”（《汉书·董仲舒传·对策三》）。</a:t>
            </a:r>
          </a:p>
          <a:p>
            <a:pPr algn="l"/>
            <a:r>
              <a:rPr lang="en-US" altLang="zh-CN" sz="1800"/>
              <a:t>2.</a:t>
            </a:r>
            <a:r>
              <a:rPr lang="zh-CN" altLang="zh-CN" sz="1800"/>
              <a:t>宗教神学的“神启论”。</a:t>
            </a:r>
            <a:r>
              <a:rPr lang="en-US" altLang="zh-CN" sz="1800"/>
              <a:t> </a:t>
            </a:r>
            <a:r>
              <a:rPr lang="zh-CN" altLang="zh-CN" sz="1800"/>
              <a:t>基督教认为道德起源于人与上帝订立契约。《圣经》中的“摩西十诫”就是上帝亲自传给摩西的。古希腊思想家柏拉图认为，是神把“善的理念”放到人的灵魂中，形成不同等级的不同道德。</a:t>
            </a:r>
            <a:endParaRPr lang="zh-CN" altLang="en-US" sz="1800"/>
          </a:p>
        </p:txBody>
      </p:sp>
      <p:sp>
        <p:nvSpPr>
          <p:cNvPr id="4100" name="日期占位符 11"/>
          <p:cNvSpPr>
            <a:spLocks noGrp="1"/>
          </p:cNvSpPr>
          <p:nvPr>
            <p:ph type="dt" sz="quarter" idx="10"/>
          </p:nvPr>
        </p:nvSpPr>
        <p:spPr>
          <a:noFill/>
          <a:ln>
            <a:miter lim="800000"/>
            <a:headEnd/>
            <a:tailEnd/>
          </a:ln>
        </p:spPr>
        <p:txBody>
          <a:bodyPr/>
          <a:lstStyle/>
          <a:p>
            <a:fld id="{E8D9329D-B2D4-41E7-8029-79554355D647}" type="datetime1">
              <a:rPr lang="en-US" altLang="zh-CN" smtClean="0"/>
              <a:pPr/>
              <a:t>2/14/2020</a:t>
            </a:fld>
            <a:endParaRPr lang="en-US" altLang="zh-CN" smtClean="0"/>
          </a:p>
        </p:txBody>
      </p:sp>
      <p:sp>
        <p:nvSpPr>
          <p:cNvPr id="4101" name="灯片编号占位符 12"/>
          <p:cNvSpPr>
            <a:spLocks noGrp="1"/>
          </p:cNvSpPr>
          <p:nvPr>
            <p:ph type="sldNum" sz="quarter" idx="12"/>
          </p:nvPr>
        </p:nvSpPr>
        <p:spPr>
          <a:noFill/>
          <a:ln>
            <a:miter lim="800000"/>
            <a:headEnd/>
            <a:tailEnd/>
          </a:ln>
        </p:spPr>
        <p:txBody>
          <a:bodyPr/>
          <a:lstStyle/>
          <a:p>
            <a:fld id="{300288FB-AD34-4080-A0CC-EC521F46CB19}" type="slidenum">
              <a:rPr lang="zh-SG" altLang="en-US" smtClean="0"/>
              <a:pPr/>
              <a:t>2</a:t>
            </a:fld>
            <a:r>
              <a:rPr lang="en-US" altLang="zh-CN" smtClean="0"/>
              <a:t/>
            </a:r>
            <a:br>
              <a:rPr lang="en-US" altLang="zh-CN" smtClean="0"/>
            </a:br>
            <a:endParaRPr lang="en-US" altLang="zh-CN" sz="800" smtClean="0"/>
          </a:p>
        </p:txBody>
      </p:sp>
      <p:sp>
        <p:nvSpPr>
          <p:cNvPr id="4102" name="页脚占位符 13"/>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62000" y="685800"/>
            <a:ext cx="7620000" cy="762000"/>
          </a:xfrm>
        </p:spPr>
        <p:txBody>
          <a:bodyPr anchor="ctr"/>
          <a:lstStyle/>
          <a:p>
            <a:pPr eaLnBrk="1" hangingPunct="1"/>
            <a:r>
              <a:rPr lang="zh-CN" altLang="en-US" smtClean="0">
                <a:ea typeface="隶书" pitchFamily="49" charset="-122"/>
              </a:rPr>
              <a:t>康德的理论</a:t>
            </a:r>
          </a:p>
        </p:txBody>
      </p:sp>
      <p:sp>
        <p:nvSpPr>
          <p:cNvPr id="22531" name="Rectangle 3"/>
          <p:cNvSpPr>
            <a:spLocks noGrp="1" noChangeArrowheads="1"/>
          </p:cNvSpPr>
          <p:nvPr>
            <p:ph type="body" idx="4294967295"/>
          </p:nvPr>
        </p:nvSpPr>
        <p:spPr>
          <a:xfrm>
            <a:off x="682625" y="1773238"/>
            <a:ext cx="7772400" cy="3505200"/>
          </a:xfrm>
        </p:spPr>
        <p:txBody>
          <a:bodyPr/>
          <a:lstStyle/>
          <a:p>
            <a:pPr eaLnBrk="1" hangingPunct="1">
              <a:buFont typeface="Wingdings" pitchFamily="2" charset="2"/>
              <a:buNone/>
            </a:pPr>
            <a:r>
              <a:rPr lang="zh-CN" altLang="en-US" sz="2000" smtClean="0"/>
              <a:t>     </a:t>
            </a:r>
            <a:r>
              <a:rPr lang="zh-CN" altLang="en-US" smtClean="0"/>
              <a:t>德国哲学家康德（</a:t>
            </a:r>
            <a:r>
              <a:rPr lang="en-US" altLang="zh-CN" smtClean="0">
                <a:latin typeface="Times New Roman" pitchFamily="18" charset="0"/>
              </a:rPr>
              <a:t>Immanuel Kant</a:t>
            </a:r>
            <a:r>
              <a:rPr lang="zh-CN" altLang="en-US" smtClean="0"/>
              <a:t>）的理论是建立在他称之为绝对命令的道德原则基础上的，即每一个人都应该作为</a:t>
            </a:r>
            <a:r>
              <a:rPr lang="zh-CN" altLang="en-US" smtClean="0">
                <a:solidFill>
                  <a:srgbClr val="FF6600"/>
                </a:solidFill>
              </a:rPr>
              <a:t>平等的、自由的人</a:t>
            </a:r>
            <a:r>
              <a:rPr lang="zh-CN" altLang="en-US" smtClean="0"/>
              <a:t>来对待。换句话说，每个人都有道德权利受到这样的对待，每个人都有相应的义务以这样的方式对待他人。 </a:t>
            </a:r>
          </a:p>
        </p:txBody>
      </p:sp>
      <p:sp>
        <p:nvSpPr>
          <p:cNvPr id="22532" name="日期占位符 3"/>
          <p:cNvSpPr>
            <a:spLocks noGrp="1"/>
          </p:cNvSpPr>
          <p:nvPr>
            <p:ph type="dt" sz="quarter" idx="10"/>
          </p:nvPr>
        </p:nvSpPr>
        <p:spPr>
          <a:noFill/>
          <a:ln>
            <a:miter lim="800000"/>
            <a:headEnd/>
            <a:tailEnd/>
          </a:ln>
        </p:spPr>
        <p:txBody>
          <a:bodyPr/>
          <a:lstStyle/>
          <a:p>
            <a:fld id="{A9AC2FC5-D8D9-484C-A6D9-909526DFB1AC}" type="datetime1">
              <a:rPr lang="en-US" altLang="zh-CN" smtClean="0"/>
              <a:pPr/>
              <a:t>2/14/2020</a:t>
            </a:fld>
            <a:endParaRPr lang="en-US" altLang="zh-CN" smtClean="0"/>
          </a:p>
        </p:txBody>
      </p:sp>
      <p:sp>
        <p:nvSpPr>
          <p:cNvPr id="22533" name="灯片编号占位符 4"/>
          <p:cNvSpPr>
            <a:spLocks noGrp="1"/>
          </p:cNvSpPr>
          <p:nvPr>
            <p:ph type="sldNum" sz="quarter" idx="12"/>
          </p:nvPr>
        </p:nvSpPr>
        <p:spPr>
          <a:noFill/>
          <a:ln>
            <a:miter lim="800000"/>
            <a:headEnd/>
            <a:tailEnd/>
          </a:ln>
        </p:spPr>
        <p:txBody>
          <a:bodyPr/>
          <a:lstStyle/>
          <a:p>
            <a:fld id="{AE95098C-80B1-4DC6-AA2A-3C9E49F1FFFB}" type="slidenum">
              <a:rPr lang="zh-SG" altLang="en-US" smtClean="0"/>
              <a:pPr/>
              <a:t>20</a:t>
            </a:fld>
            <a:r>
              <a:rPr lang="en-US" altLang="zh-CN" smtClean="0"/>
              <a:t/>
            </a:r>
            <a:br>
              <a:rPr lang="en-US" altLang="zh-CN" smtClean="0"/>
            </a:br>
            <a:endParaRPr lang="en-US" altLang="zh-CN" sz="800" smtClean="0"/>
          </a:p>
        </p:txBody>
      </p:sp>
      <p:sp>
        <p:nvSpPr>
          <p:cNvPr id="2253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62000" y="533400"/>
            <a:ext cx="7620000" cy="914400"/>
          </a:xfrm>
        </p:spPr>
        <p:txBody>
          <a:bodyPr anchor="ctr"/>
          <a:lstStyle/>
          <a:p>
            <a:pPr eaLnBrk="1" hangingPunct="1"/>
            <a:r>
              <a:rPr lang="zh-CN" altLang="en-US" smtClean="0">
                <a:ea typeface="隶书" pitchFamily="49" charset="-122"/>
              </a:rPr>
              <a:t>康德的第一条绝对命令</a:t>
            </a:r>
          </a:p>
        </p:txBody>
      </p:sp>
      <p:sp>
        <p:nvSpPr>
          <p:cNvPr id="23555" name="Rectangle 3"/>
          <p:cNvSpPr>
            <a:spLocks noGrp="1" noChangeArrowheads="1"/>
          </p:cNvSpPr>
          <p:nvPr>
            <p:ph type="body" idx="4294967295"/>
          </p:nvPr>
        </p:nvSpPr>
        <p:spPr>
          <a:xfrm>
            <a:off x="682625" y="1989138"/>
            <a:ext cx="7391400" cy="3657600"/>
          </a:xfrm>
        </p:spPr>
        <p:txBody>
          <a:bodyPr/>
          <a:lstStyle/>
          <a:p>
            <a:pPr algn="just" eaLnBrk="1" hangingPunct="1">
              <a:buFont typeface="Wingdings" pitchFamily="2" charset="2"/>
              <a:buNone/>
            </a:pPr>
            <a:r>
              <a:rPr lang="en-US" altLang="zh-CN" sz="1800" smtClean="0"/>
              <a:t>      </a:t>
            </a:r>
            <a:r>
              <a:rPr lang="zh-CN" altLang="en-US" i="1" smtClean="0"/>
              <a:t>当且只有当一个人愿意把自己在特定条件下从事某一行为的理由作为每个人在相同条件下的行为理由，该行为才是道德的</a:t>
            </a:r>
            <a:r>
              <a:rPr lang="zh-CN" altLang="en-US" smtClean="0"/>
              <a:t> 。</a:t>
            </a:r>
          </a:p>
        </p:txBody>
      </p:sp>
      <p:sp>
        <p:nvSpPr>
          <p:cNvPr id="23556" name="日期占位符 3"/>
          <p:cNvSpPr>
            <a:spLocks noGrp="1"/>
          </p:cNvSpPr>
          <p:nvPr>
            <p:ph type="dt" sz="quarter" idx="10"/>
          </p:nvPr>
        </p:nvSpPr>
        <p:spPr>
          <a:noFill/>
          <a:ln>
            <a:miter lim="800000"/>
            <a:headEnd/>
            <a:tailEnd/>
          </a:ln>
        </p:spPr>
        <p:txBody>
          <a:bodyPr/>
          <a:lstStyle/>
          <a:p>
            <a:fld id="{FB96F7D5-11BC-4751-B5AB-3FBC86BC59FE}" type="datetime1">
              <a:rPr lang="en-US" altLang="zh-CN" smtClean="0"/>
              <a:pPr/>
              <a:t>2/14/2020</a:t>
            </a:fld>
            <a:endParaRPr lang="en-US" altLang="zh-CN" smtClean="0"/>
          </a:p>
        </p:txBody>
      </p:sp>
      <p:sp>
        <p:nvSpPr>
          <p:cNvPr id="23557" name="灯片编号占位符 4"/>
          <p:cNvSpPr>
            <a:spLocks noGrp="1"/>
          </p:cNvSpPr>
          <p:nvPr>
            <p:ph type="sldNum" sz="quarter" idx="12"/>
          </p:nvPr>
        </p:nvSpPr>
        <p:spPr>
          <a:noFill/>
          <a:ln>
            <a:miter lim="800000"/>
            <a:headEnd/>
            <a:tailEnd/>
          </a:ln>
        </p:spPr>
        <p:txBody>
          <a:bodyPr/>
          <a:lstStyle/>
          <a:p>
            <a:fld id="{6AAEA225-FD56-4B12-BD5D-1CF46990A24E}" type="slidenum">
              <a:rPr lang="zh-SG" altLang="en-US" smtClean="0"/>
              <a:pPr/>
              <a:t>21</a:t>
            </a:fld>
            <a:r>
              <a:rPr lang="en-US" altLang="zh-CN" smtClean="0"/>
              <a:t/>
            </a:r>
            <a:br>
              <a:rPr lang="en-US" altLang="zh-CN" smtClean="0"/>
            </a:br>
            <a:endParaRPr lang="en-US" altLang="zh-CN" sz="800" smtClean="0"/>
          </a:p>
        </p:txBody>
      </p:sp>
      <p:sp>
        <p:nvSpPr>
          <p:cNvPr id="2355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latin typeface="隶书" pitchFamily="49" charset="-122"/>
                <a:ea typeface="隶书" pitchFamily="49" charset="-122"/>
              </a:rPr>
              <a:t>可逆性（</a:t>
            </a:r>
            <a:r>
              <a:rPr lang="en-US" altLang="zh-CN" smtClean="0">
                <a:latin typeface="隶书" pitchFamily="49" charset="-122"/>
                <a:ea typeface="隶书" pitchFamily="49" charset="-122"/>
              </a:rPr>
              <a:t>Reversibility</a:t>
            </a:r>
            <a:r>
              <a:rPr lang="zh-CN" altLang="en-US" smtClean="0">
                <a:latin typeface="隶书" pitchFamily="49" charset="-122"/>
                <a:ea typeface="隶书" pitchFamily="49" charset="-122"/>
              </a:rPr>
              <a:t>）</a:t>
            </a:r>
          </a:p>
        </p:txBody>
      </p:sp>
      <p:sp>
        <p:nvSpPr>
          <p:cNvPr id="24579" name="Rectangle 3"/>
          <p:cNvSpPr>
            <a:spLocks noGrp="1" noChangeArrowheads="1"/>
          </p:cNvSpPr>
          <p:nvPr>
            <p:ph type="body" idx="4294967295"/>
          </p:nvPr>
        </p:nvSpPr>
        <p:spPr>
          <a:xfrm>
            <a:off x="682625" y="2060575"/>
            <a:ext cx="7223125" cy="3273425"/>
          </a:xfrm>
        </p:spPr>
        <p:txBody>
          <a:bodyPr/>
          <a:lstStyle/>
          <a:p>
            <a:pPr eaLnBrk="1" hangingPunct="1">
              <a:buFont typeface="Wingdings" pitchFamily="2" charset="2"/>
              <a:buNone/>
            </a:pPr>
            <a:r>
              <a:rPr lang="en-US" altLang="zh-CN" sz="1800" smtClean="0"/>
              <a:t>      </a:t>
            </a:r>
            <a:r>
              <a:rPr lang="zh-CN" altLang="en-US" smtClean="0"/>
              <a:t>如果你处在对方的位置，你愿意人家这样对待你吗？</a:t>
            </a:r>
          </a:p>
        </p:txBody>
      </p:sp>
      <p:sp>
        <p:nvSpPr>
          <p:cNvPr id="24580" name="日期占位符 3"/>
          <p:cNvSpPr>
            <a:spLocks noGrp="1"/>
          </p:cNvSpPr>
          <p:nvPr>
            <p:ph type="dt" sz="quarter" idx="10"/>
          </p:nvPr>
        </p:nvSpPr>
        <p:spPr>
          <a:noFill/>
          <a:ln>
            <a:miter lim="800000"/>
            <a:headEnd/>
            <a:tailEnd/>
          </a:ln>
        </p:spPr>
        <p:txBody>
          <a:bodyPr/>
          <a:lstStyle/>
          <a:p>
            <a:fld id="{E17971CC-A553-4005-BF5F-119AF113CF15}" type="datetime1">
              <a:rPr lang="en-US" altLang="zh-CN" smtClean="0"/>
              <a:pPr/>
              <a:t>2/14/2020</a:t>
            </a:fld>
            <a:endParaRPr lang="en-US" altLang="zh-CN" smtClean="0"/>
          </a:p>
        </p:txBody>
      </p:sp>
      <p:sp>
        <p:nvSpPr>
          <p:cNvPr id="24581" name="灯片编号占位符 4"/>
          <p:cNvSpPr>
            <a:spLocks noGrp="1"/>
          </p:cNvSpPr>
          <p:nvPr>
            <p:ph type="sldNum" sz="quarter" idx="12"/>
          </p:nvPr>
        </p:nvSpPr>
        <p:spPr>
          <a:noFill/>
          <a:ln>
            <a:miter lim="800000"/>
            <a:headEnd/>
            <a:tailEnd/>
          </a:ln>
        </p:spPr>
        <p:txBody>
          <a:bodyPr/>
          <a:lstStyle/>
          <a:p>
            <a:fld id="{C832BB70-01C0-4AAC-80FC-0A52EDB37BD3}" type="slidenum">
              <a:rPr lang="zh-SG" altLang="en-US" smtClean="0"/>
              <a:pPr/>
              <a:t>22</a:t>
            </a:fld>
            <a:r>
              <a:rPr lang="en-US" altLang="zh-CN" smtClean="0"/>
              <a:t/>
            </a:r>
            <a:br>
              <a:rPr lang="en-US" altLang="zh-CN" smtClean="0"/>
            </a:br>
            <a:endParaRPr lang="en-US" altLang="zh-CN" sz="800" smtClean="0"/>
          </a:p>
        </p:txBody>
      </p:sp>
      <p:sp>
        <p:nvSpPr>
          <p:cNvPr id="2458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371600" y="381000"/>
            <a:ext cx="6477000" cy="1066800"/>
          </a:xfrm>
        </p:spPr>
        <p:txBody>
          <a:bodyPr anchor="ctr"/>
          <a:lstStyle/>
          <a:p>
            <a:pPr eaLnBrk="1" hangingPunct="1"/>
            <a:r>
              <a:rPr lang="zh-CN" altLang="en-US" smtClean="0">
                <a:latin typeface="隶书" pitchFamily="49" charset="-122"/>
                <a:ea typeface="隶书" pitchFamily="49" charset="-122"/>
              </a:rPr>
              <a:t>普遍性（</a:t>
            </a:r>
            <a:r>
              <a:rPr lang="en-US" altLang="zh-CN" smtClean="0">
                <a:latin typeface="隶书" pitchFamily="49" charset="-122"/>
                <a:ea typeface="隶书" pitchFamily="49" charset="-122"/>
              </a:rPr>
              <a:t>Universalizability</a:t>
            </a:r>
            <a:r>
              <a:rPr lang="zh-CN" altLang="en-US" smtClean="0">
                <a:latin typeface="隶书" pitchFamily="49" charset="-122"/>
                <a:ea typeface="隶书" pitchFamily="49" charset="-122"/>
              </a:rPr>
              <a:t>）</a:t>
            </a:r>
          </a:p>
        </p:txBody>
      </p:sp>
      <p:sp>
        <p:nvSpPr>
          <p:cNvPr id="25603" name="Rectangle 3"/>
          <p:cNvSpPr>
            <a:spLocks noGrp="1" noChangeArrowheads="1"/>
          </p:cNvSpPr>
          <p:nvPr>
            <p:ph type="body" idx="4294967295"/>
          </p:nvPr>
        </p:nvSpPr>
        <p:spPr>
          <a:xfrm>
            <a:off x="971550" y="1844675"/>
            <a:ext cx="7239000" cy="3541713"/>
          </a:xfrm>
        </p:spPr>
        <p:txBody>
          <a:bodyPr/>
          <a:lstStyle/>
          <a:p>
            <a:pPr eaLnBrk="1" hangingPunct="1">
              <a:buFont typeface="Wingdings" pitchFamily="2" charset="2"/>
              <a:buNone/>
            </a:pPr>
            <a:r>
              <a:rPr lang="en-US" altLang="zh-CN" sz="1800" smtClean="0"/>
              <a:t>   </a:t>
            </a:r>
            <a:r>
              <a:rPr lang="zh-CN" altLang="en-US" smtClean="0"/>
              <a:t>你愿意生活在一个大家都这么做的社会中吗？</a:t>
            </a:r>
          </a:p>
        </p:txBody>
      </p:sp>
      <p:sp>
        <p:nvSpPr>
          <p:cNvPr id="25604" name="日期占位符 3"/>
          <p:cNvSpPr>
            <a:spLocks noGrp="1"/>
          </p:cNvSpPr>
          <p:nvPr>
            <p:ph type="dt" sz="quarter" idx="10"/>
          </p:nvPr>
        </p:nvSpPr>
        <p:spPr>
          <a:noFill/>
          <a:ln>
            <a:miter lim="800000"/>
            <a:headEnd/>
            <a:tailEnd/>
          </a:ln>
        </p:spPr>
        <p:txBody>
          <a:bodyPr/>
          <a:lstStyle/>
          <a:p>
            <a:fld id="{4CEBE871-95E5-4214-BF40-6FE08FB0CFD6}" type="datetime1">
              <a:rPr lang="en-US" altLang="zh-CN" smtClean="0"/>
              <a:pPr/>
              <a:t>2/14/2020</a:t>
            </a:fld>
            <a:endParaRPr lang="en-US" altLang="zh-CN" smtClean="0"/>
          </a:p>
        </p:txBody>
      </p:sp>
      <p:sp>
        <p:nvSpPr>
          <p:cNvPr id="25605" name="灯片编号占位符 4"/>
          <p:cNvSpPr>
            <a:spLocks noGrp="1"/>
          </p:cNvSpPr>
          <p:nvPr>
            <p:ph type="sldNum" sz="quarter" idx="12"/>
          </p:nvPr>
        </p:nvSpPr>
        <p:spPr>
          <a:noFill/>
          <a:ln>
            <a:miter lim="800000"/>
            <a:headEnd/>
            <a:tailEnd/>
          </a:ln>
        </p:spPr>
        <p:txBody>
          <a:bodyPr/>
          <a:lstStyle/>
          <a:p>
            <a:fld id="{225CE951-AACF-45D1-8B54-881D17616358}" type="slidenum">
              <a:rPr lang="zh-SG" altLang="en-US" smtClean="0"/>
              <a:pPr/>
              <a:t>23</a:t>
            </a:fld>
            <a:r>
              <a:rPr lang="en-US" altLang="zh-CN" smtClean="0"/>
              <a:t/>
            </a:r>
            <a:br>
              <a:rPr lang="en-US" altLang="zh-CN" smtClean="0"/>
            </a:br>
            <a:endParaRPr lang="en-US" altLang="zh-CN" sz="800" smtClean="0"/>
          </a:p>
        </p:txBody>
      </p:sp>
      <p:sp>
        <p:nvSpPr>
          <p:cNvPr id="2560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838200" y="609600"/>
            <a:ext cx="7543800" cy="838200"/>
          </a:xfrm>
        </p:spPr>
        <p:txBody>
          <a:bodyPr anchor="ctr"/>
          <a:lstStyle/>
          <a:p>
            <a:pPr eaLnBrk="1" hangingPunct="1"/>
            <a:r>
              <a:rPr lang="zh-CN" altLang="en-US" smtClean="0">
                <a:ea typeface="隶书" pitchFamily="49" charset="-122"/>
              </a:rPr>
              <a:t>孔子的观点</a:t>
            </a:r>
          </a:p>
        </p:txBody>
      </p:sp>
      <p:sp>
        <p:nvSpPr>
          <p:cNvPr id="26627" name="Rectangle 3"/>
          <p:cNvSpPr>
            <a:spLocks noGrp="1" noChangeArrowheads="1"/>
          </p:cNvSpPr>
          <p:nvPr>
            <p:ph type="body" idx="4294967295"/>
          </p:nvPr>
        </p:nvSpPr>
        <p:spPr>
          <a:xfrm>
            <a:off x="1260475" y="1773238"/>
            <a:ext cx="6705600" cy="3810000"/>
          </a:xfrm>
        </p:spPr>
        <p:txBody>
          <a:bodyPr/>
          <a:lstStyle/>
          <a:p>
            <a:pPr eaLnBrk="1" hangingPunct="1">
              <a:buFont typeface="Wingdings" pitchFamily="2" charset="2"/>
              <a:buNone/>
            </a:pPr>
            <a:r>
              <a:rPr lang="zh-CN" altLang="en-US" smtClean="0"/>
              <a:t>己所不欲，勿施于人。</a:t>
            </a:r>
          </a:p>
        </p:txBody>
      </p:sp>
      <p:sp>
        <p:nvSpPr>
          <p:cNvPr id="26628" name="日期占位符 3"/>
          <p:cNvSpPr>
            <a:spLocks noGrp="1"/>
          </p:cNvSpPr>
          <p:nvPr>
            <p:ph type="dt" sz="quarter" idx="10"/>
          </p:nvPr>
        </p:nvSpPr>
        <p:spPr>
          <a:noFill/>
          <a:ln>
            <a:miter lim="800000"/>
            <a:headEnd/>
            <a:tailEnd/>
          </a:ln>
        </p:spPr>
        <p:txBody>
          <a:bodyPr/>
          <a:lstStyle/>
          <a:p>
            <a:fld id="{C7B5AFD6-C167-464F-B3FC-2B6373254AD3}" type="datetime1">
              <a:rPr lang="en-US" altLang="zh-CN" smtClean="0"/>
              <a:pPr/>
              <a:t>2/14/2020</a:t>
            </a:fld>
            <a:endParaRPr lang="en-US" altLang="zh-CN" smtClean="0"/>
          </a:p>
        </p:txBody>
      </p:sp>
      <p:sp>
        <p:nvSpPr>
          <p:cNvPr id="26629" name="灯片编号占位符 4"/>
          <p:cNvSpPr>
            <a:spLocks noGrp="1"/>
          </p:cNvSpPr>
          <p:nvPr>
            <p:ph type="sldNum" sz="quarter" idx="12"/>
          </p:nvPr>
        </p:nvSpPr>
        <p:spPr>
          <a:noFill/>
          <a:ln>
            <a:miter lim="800000"/>
            <a:headEnd/>
            <a:tailEnd/>
          </a:ln>
        </p:spPr>
        <p:txBody>
          <a:bodyPr/>
          <a:lstStyle/>
          <a:p>
            <a:fld id="{42473AE5-D60A-4527-A6E5-255AC690197C}" type="slidenum">
              <a:rPr lang="zh-SG" altLang="en-US" smtClean="0"/>
              <a:pPr/>
              <a:t>24</a:t>
            </a:fld>
            <a:r>
              <a:rPr lang="en-US" altLang="zh-CN" smtClean="0"/>
              <a:t/>
            </a:r>
            <a:br>
              <a:rPr lang="en-US" altLang="zh-CN" smtClean="0"/>
            </a:br>
            <a:endParaRPr lang="en-US" altLang="zh-CN" sz="800" smtClean="0"/>
          </a:p>
        </p:txBody>
      </p:sp>
      <p:sp>
        <p:nvSpPr>
          <p:cNvPr id="2663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62000" y="533400"/>
            <a:ext cx="7620000" cy="914400"/>
          </a:xfrm>
        </p:spPr>
        <p:txBody>
          <a:bodyPr anchor="ctr"/>
          <a:lstStyle/>
          <a:p>
            <a:pPr eaLnBrk="1" hangingPunct="1"/>
            <a:r>
              <a:rPr lang="zh-CN" altLang="en-US" smtClean="0">
                <a:ea typeface="隶书" pitchFamily="49" charset="-122"/>
              </a:rPr>
              <a:t>康德的第二条绝对命令</a:t>
            </a:r>
          </a:p>
        </p:txBody>
      </p:sp>
      <p:sp>
        <p:nvSpPr>
          <p:cNvPr id="27651" name="Rectangle 3"/>
          <p:cNvSpPr>
            <a:spLocks noGrp="1" noChangeArrowheads="1"/>
          </p:cNvSpPr>
          <p:nvPr>
            <p:ph type="body" idx="4294967295"/>
          </p:nvPr>
        </p:nvSpPr>
        <p:spPr>
          <a:xfrm>
            <a:off x="457200" y="2268538"/>
            <a:ext cx="7664450" cy="3598862"/>
          </a:xfrm>
        </p:spPr>
        <p:txBody>
          <a:bodyPr/>
          <a:lstStyle/>
          <a:p>
            <a:pPr eaLnBrk="1" hangingPunct="1">
              <a:buFont typeface="Wingdings" pitchFamily="2" charset="2"/>
              <a:buNone/>
            </a:pPr>
            <a:r>
              <a:rPr lang="en-US" altLang="zh-CN" sz="1800" smtClean="0"/>
              <a:t>      </a:t>
            </a:r>
            <a:r>
              <a:rPr lang="zh-CN" altLang="en-US" i="1" smtClean="0"/>
              <a:t>当且只有当一个人从事某一行为时，不把他人仅仅作为实现自身利益的工具，而是尊重并发展他人自由选择的能力时，该行为才是道德的。</a:t>
            </a:r>
          </a:p>
        </p:txBody>
      </p:sp>
      <p:sp>
        <p:nvSpPr>
          <p:cNvPr id="27652" name="日期占位符 3"/>
          <p:cNvSpPr>
            <a:spLocks noGrp="1"/>
          </p:cNvSpPr>
          <p:nvPr>
            <p:ph type="dt" sz="quarter" idx="10"/>
          </p:nvPr>
        </p:nvSpPr>
        <p:spPr>
          <a:noFill/>
          <a:ln>
            <a:miter lim="800000"/>
            <a:headEnd/>
            <a:tailEnd/>
          </a:ln>
        </p:spPr>
        <p:txBody>
          <a:bodyPr/>
          <a:lstStyle/>
          <a:p>
            <a:fld id="{D5506B0D-BB06-4B72-84A9-199728EE46C8}" type="datetime1">
              <a:rPr lang="en-US" altLang="zh-CN" smtClean="0"/>
              <a:pPr/>
              <a:t>2/14/2020</a:t>
            </a:fld>
            <a:endParaRPr lang="en-US" altLang="zh-CN" smtClean="0"/>
          </a:p>
        </p:txBody>
      </p:sp>
      <p:sp>
        <p:nvSpPr>
          <p:cNvPr id="27653" name="灯片编号占位符 4"/>
          <p:cNvSpPr>
            <a:spLocks noGrp="1"/>
          </p:cNvSpPr>
          <p:nvPr>
            <p:ph type="sldNum" sz="quarter" idx="12"/>
          </p:nvPr>
        </p:nvSpPr>
        <p:spPr>
          <a:noFill/>
          <a:ln>
            <a:miter lim="800000"/>
            <a:headEnd/>
            <a:tailEnd/>
          </a:ln>
        </p:spPr>
        <p:txBody>
          <a:bodyPr/>
          <a:lstStyle/>
          <a:p>
            <a:fld id="{C4A7D2C3-B4C0-4F8D-972A-67CD89DABAD1}" type="slidenum">
              <a:rPr lang="zh-SG" altLang="en-US" smtClean="0"/>
              <a:pPr/>
              <a:t>25</a:t>
            </a:fld>
            <a:r>
              <a:rPr lang="en-US" altLang="zh-CN" smtClean="0"/>
              <a:t/>
            </a:r>
            <a:br>
              <a:rPr lang="en-US" altLang="zh-CN" smtClean="0"/>
            </a:br>
            <a:endParaRPr lang="en-US" altLang="zh-CN" sz="800" smtClean="0"/>
          </a:p>
        </p:txBody>
      </p:sp>
      <p:sp>
        <p:nvSpPr>
          <p:cNvPr id="2765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62000" y="533400"/>
            <a:ext cx="7620000" cy="914400"/>
          </a:xfrm>
        </p:spPr>
        <p:txBody>
          <a:bodyPr anchor="ctr"/>
          <a:lstStyle/>
          <a:p>
            <a:pPr eaLnBrk="1" hangingPunct="1"/>
            <a:r>
              <a:rPr lang="zh-CN" altLang="en-US" smtClean="0">
                <a:ea typeface="隶书" pitchFamily="49" charset="-122"/>
              </a:rPr>
              <a:t>尊重与自愿同意</a:t>
            </a:r>
          </a:p>
        </p:txBody>
      </p:sp>
      <p:sp>
        <p:nvSpPr>
          <p:cNvPr id="28675" name="Rectangle 3"/>
          <p:cNvSpPr>
            <a:spLocks noGrp="1" noChangeArrowheads="1"/>
          </p:cNvSpPr>
          <p:nvPr>
            <p:ph type="body" idx="4294967295"/>
          </p:nvPr>
        </p:nvSpPr>
        <p:spPr>
          <a:xfrm>
            <a:off x="738188" y="2593975"/>
            <a:ext cx="7223125" cy="3273425"/>
          </a:xfrm>
        </p:spPr>
        <p:txBody>
          <a:bodyPr/>
          <a:lstStyle/>
          <a:p>
            <a:pPr eaLnBrk="1" hangingPunct="1"/>
            <a:r>
              <a:rPr lang="zh-CN" altLang="en-US" smtClean="0"/>
              <a:t>你尊重他人了吗？</a:t>
            </a:r>
          </a:p>
          <a:p>
            <a:pPr eaLnBrk="1" hangingPunct="1"/>
            <a:r>
              <a:rPr lang="zh-CN" altLang="en-US" smtClean="0"/>
              <a:t>你以他人自愿同意的方式对待他了吗？</a:t>
            </a:r>
          </a:p>
        </p:txBody>
      </p:sp>
      <p:sp>
        <p:nvSpPr>
          <p:cNvPr id="28676" name="日期占位符 3"/>
          <p:cNvSpPr>
            <a:spLocks noGrp="1"/>
          </p:cNvSpPr>
          <p:nvPr>
            <p:ph type="dt" sz="quarter" idx="10"/>
          </p:nvPr>
        </p:nvSpPr>
        <p:spPr>
          <a:noFill/>
          <a:ln>
            <a:miter lim="800000"/>
            <a:headEnd/>
            <a:tailEnd/>
          </a:ln>
        </p:spPr>
        <p:txBody>
          <a:bodyPr/>
          <a:lstStyle/>
          <a:p>
            <a:fld id="{DD63B25A-9BD2-47B7-AA52-E583E149093C}" type="datetime1">
              <a:rPr lang="en-US" altLang="zh-CN" smtClean="0"/>
              <a:pPr/>
              <a:t>2/14/2020</a:t>
            </a:fld>
            <a:endParaRPr lang="en-US" altLang="zh-CN" smtClean="0"/>
          </a:p>
        </p:txBody>
      </p:sp>
      <p:sp>
        <p:nvSpPr>
          <p:cNvPr id="28677" name="灯片编号占位符 4"/>
          <p:cNvSpPr>
            <a:spLocks noGrp="1"/>
          </p:cNvSpPr>
          <p:nvPr>
            <p:ph type="sldNum" sz="quarter" idx="12"/>
          </p:nvPr>
        </p:nvSpPr>
        <p:spPr>
          <a:noFill/>
          <a:ln>
            <a:miter lim="800000"/>
            <a:headEnd/>
            <a:tailEnd/>
          </a:ln>
        </p:spPr>
        <p:txBody>
          <a:bodyPr/>
          <a:lstStyle/>
          <a:p>
            <a:fld id="{260E9575-6B99-4566-AEDC-9E91DB72C262}" type="slidenum">
              <a:rPr lang="zh-SG" altLang="en-US" smtClean="0"/>
              <a:pPr/>
              <a:t>26</a:t>
            </a:fld>
            <a:r>
              <a:rPr lang="en-US" altLang="zh-CN" smtClean="0"/>
              <a:t/>
            </a:r>
            <a:br>
              <a:rPr lang="en-US" altLang="zh-CN" smtClean="0"/>
            </a:br>
            <a:endParaRPr lang="en-US" altLang="zh-CN" sz="800" smtClean="0"/>
          </a:p>
        </p:txBody>
      </p:sp>
      <p:sp>
        <p:nvSpPr>
          <p:cNvPr id="2867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4213" y="549275"/>
            <a:ext cx="7620000" cy="914400"/>
          </a:xfrm>
        </p:spPr>
        <p:txBody>
          <a:bodyPr anchor="ctr"/>
          <a:lstStyle/>
          <a:p>
            <a:pPr eaLnBrk="1" hangingPunct="1"/>
            <a:r>
              <a:rPr lang="zh-CN" altLang="en-US" smtClean="0">
                <a:latin typeface="隶书" pitchFamily="49" charset="-122"/>
                <a:ea typeface="隶书" pitchFamily="49" charset="-122"/>
              </a:rPr>
              <a:t>权利论分析步骤（</a:t>
            </a:r>
            <a:r>
              <a:rPr lang="en-US" altLang="zh-CN" smtClean="0">
                <a:latin typeface="隶书" pitchFamily="49" charset="-122"/>
                <a:ea typeface="隶书" pitchFamily="49" charset="-122"/>
              </a:rPr>
              <a:t>1</a:t>
            </a:r>
            <a:r>
              <a:rPr lang="zh-CN" altLang="en-US" smtClean="0">
                <a:latin typeface="隶书" pitchFamily="49" charset="-122"/>
                <a:ea typeface="隶书" pitchFamily="49" charset="-122"/>
              </a:rPr>
              <a:t>）</a:t>
            </a:r>
          </a:p>
        </p:txBody>
      </p:sp>
      <p:sp>
        <p:nvSpPr>
          <p:cNvPr id="29699" name="Rectangle 3"/>
          <p:cNvSpPr>
            <a:spLocks noGrp="1" noChangeArrowheads="1"/>
          </p:cNvSpPr>
          <p:nvPr>
            <p:ph type="body" idx="4294967295"/>
          </p:nvPr>
        </p:nvSpPr>
        <p:spPr>
          <a:xfrm>
            <a:off x="755650" y="1700213"/>
            <a:ext cx="7239000" cy="3429000"/>
          </a:xfrm>
        </p:spPr>
        <p:txBody>
          <a:bodyPr/>
          <a:lstStyle/>
          <a:p>
            <a:pPr algn="just" eaLnBrk="1" hangingPunct="1">
              <a:buFont typeface="Wingdings" pitchFamily="2" charset="2"/>
              <a:buNone/>
            </a:pPr>
            <a:r>
              <a:rPr lang="zh-CN" altLang="en-US" sz="1800" smtClean="0"/>
              <a:t>   </a:t>
            </a:r>
            <a:r>
              <a:rPr lang="en-US" altLang="zh-CN" sz="2400" smtClean="0"/>
              <a:t>1.</a:t>
            </a:r>
            <a:r>
              <a:rPr lang="zh-CN" altLang="en-US" sz="2400" smtClean="0"/>
              <a:t>你有这样做的道德权利吗？</a:t>
            </a:r>
          </a:p>
          <a:p>
            <a:pPr algn="just" eaLnBrk="1" hangingPunct="1">
              <a:buFont typeface="Wingdings" pitchFamily="2" charset="2"/>
              <a:buNone/>
            </a:pPr>
            <a:r>
              <a:rPr lang="zh-CN" altLang="en-US" sz="2400" smtClean="0"/>
              <a:t>    （</a:t>
            </a:r>
            <a:r>
              <a:rPr lang="en-US" altLang="zh-CN" sz="2400" smtClean="0"/>
              <a:t>1</a:t>
            </a:r>
            <a:r>
              <a:rPr lang="zh-CN" altLang="en-US" sz="2400" smtClean="0"/>
              <a:t>）可逆性</a:t>
            </a:r>
          </a:p>
          <a:p>
            <a:pPr algn="just" eaLnBrk="1" hangingPunct="1">
              <a:buFont typeface="Wingdings" pitchFamily="2" charset="2"/>
              <a:buNone/>
            </a:pPr>
            <a:r>
              <a:rPr lang="zh-CN" altLang="en-US" sz="2400" smtClean="0"/>
              <a:t>    （</a:t>
            </a:r>
            <a:r>
              <a:rPr lang="en-US" altLang="zh-CN" sz="2400" smtClean="0"/>
              <a:t>2</a:t>
            </a:r>
            <a:r>
              <a:rPr lang="zh-CN" altLang="en-US" sz="2400" smtClean="0"/>
              <a:t>）普遍性</a:t>
            </a:r>
          </a:p>
          <a:p>
            <a:pPr algn="just" eaLnBrk="1" hangingPunct="1">
              <a:buFont typeface="Wingdings" pitchFamily="2" charset="2"/>
              <a:buNone/>
            </a:pPr>
            <a:r>
              <a:rPr lang="zh-CN" altLang="en-US" sz="2400" smtClean="0"/>
              <a:t>    （</a:t>
            </a:r>
            <a:r>
              <a:rPr lang="en-US" altLang="zh-CN" sz="2400" smtClean="0"/>
              <a:t>3</a:t>
            </a:r>
            <a:r>
              <a:rPr lang="zh-CN" altLang="en-US" sz="2400" smtClean="0"/>
              <a:t>）尊重与自愿同意</a:t>
            </a:r>
          </a:p>
          <a:p>
            <a:pPr algn="just" eaLnBrk="1" hangingPunct="1">
              <a:buFont typeface="Wingdings" pitchFamily="2" charset="2"/>
              <a:buNone/>
            </a:pPr>
            <a:r>
              <a:rPr lang="zh-CN" altLang="en-US" sz="2400" smtClean="0"/>
              <a:t>   </a:t>
            </a:r>
            <a:r>
              <a:rPr lang="en-US" altLang="zh-CN" sz="2400" smtClean="0"/>
              <a:t>2.</a:t>
            </a:r>
            <a:r>
              <a:rPr lang="zh-CN" altLang="en-US" sz="2400" smtClean="0"/>
              <a:t>利益相关者有哪些道德权利？   </a:t>
            </a:r>
          </a:p>
        </p:txBody>
      </p:sp>
      <p:sp>
        <p:nvSpPr>
          <p:cNvPr id="29700" name="日期占位符 3"/>
          <p:cNvSpPr>
            <a:spLocks noGrp="1"/>
          </p:cNvSpPr>
          <p:nvPr>
            <p:ph type="dt" sz="quarter" idx="10"/>
          </p:nvPr>
        </p:nvSpPr>
        <p:spPr>
          <a:noFill/>
          <a:ln>
            <a:miter lim="800000"/>
            <a:headEnd/>
            <a:tailEnd/>
          </a:ln>
        </p:spPr>
        <p:txBody>
          <a:bodyPr/>
          <a:lstStyle/>
          <a:p>
            <a:fld id="{D6585D2C-DF02-4FB8-9F31-3D4647CDA355}" type="datetime1">
              <a:rPr lang="en-US" altLang="zh-CN" smtClean="0"/>
              <a:pPr/>
              <a:t>2/14/2020</a:t>
            </a:fld>
            <a:endParaRPr lang="en-US" altLang="zh-CN" smtClean="0"/>
          </a:p>
        </p:txBody>
      </p:sp>
      <p:sp>
        <p:nvSpPr>
          <p:cNvPr id="29701" name="灯片编号占位符 4"/>
          <p:cNvSpPr>
            <a:spLocks noGrp="1"/>
          </p:cNvSpPr>
          <p:nvPr>
            <p:ph type="sldNum" sz="quarter" idx="12"/>
          </p:nvPr>
        </p:nvSpPr>
        <p:spPr>
          <a:noFill/>
          <a:ln>
            <a:miter lim="800000"/>
            <a:headEnd/>
            <a:tailEnd/>
          </a:ln>
        </p:spPr>
        <p:txBody>
          <a:bodyPr/>
          <a:lstStyle/>
          <a:p>
            <a:fld id="{B43BBBD4-B72F-42F3-9DB5-2224BBE903F3}" type="slidenum">
              <a:rPr lang="zh-SG" altLang="en-US" smtClean="0"/>
              <a:pPr/>
              <a:t>27</a:t>
            </a:fld>
            <a:r>
              <a:rPr lang="en-US" altLang="zh-CN" smtClean="0"/>
              <a:t/>
            </a:r>
            <a:br>
              <a:rPr lang="en-US" altLang="zh-CN" smtClean="0"/>
            </a:br>
            <a:endParaRPr lang="en-US" altLang="zh-CN" sz="800" smtClean="0"/>
          </a:p>
        </p:txBody>
      </p:sp>
      <p:sp>
        <p:nvSpPr>
          <p:cNvPr id="2970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latin typeface="隶书" pitchFamily="49" charset="-122"/>
                <a:ea typeface="隶书" pitchFamily="49" charset="-122"/>
              </a:rPr>
              <a:t>权利论分析步骤（</a:t>
            </a:r>
            <a:r>
              <a:rPr lang="en-US" altLang="zh-CN" smtClean="0">
                <a:latin typeface="隶书" pitchFamily="49" charset="-122"/>
                <a:ea typeface="隶书" pitchFamily="49" charset="-122"/>
              </a:rPr>
              <a:t>2</a:t>
            </a:r>
            <a:r>
              <a:rPr lang="zh-CN" altLang="en-US" smtClean="0">
                <a:latin typeface="隶书" pitchFamily="49" charset="-122"/>
                <a:ea typeface="隶书" pitchFamily="49" charset="-122"/>
              </a:rPr>
              <a:t>）</a:t>
            </a:r>
          </a:p>
        </p:txBody>
      </p:sp>
      <p:sp>
        <p:nvSpPr>
          <p:cNvPr id="30723" name="Rectangle 3"/>
          <p:cNvSpPr>
            <a:spLocks noGrp="1" noChangeArrowheads="1"/>
          </p:cNvSpPr>
          <p:nvPr>
            <p:ph type="body" idx="4294967295"/>
          </p:nvPr>
        </p:nvSpPr>
        <p:spPr>
          <a:xfrm>
            <a:off x="323850" y="1484313"/>
            <a:ext cx="8534400" cy="4537075"/>
          </a:xfrm>
        </p:spPr>
        <p:txBody>
          <a:bodyPr/>
          <a:lstStyle/>
          <a:p>
            <a:pPr algn="just" eaLnBrk="1" hangingPunct="1">
              <a:lnSpc>
                <a:spcPct val="80000"/>
              </a:lnSpc>
              <a:buFont typeface="Wingdings" pitchFamily="2" charset="2"/>
              <a:buNone/>
            </a:pPr>
            <a:r>
              <a:rPr lang="zh-CN" altLang="en-US" sz="1800" smtClean="0"/>
              <a:t>   </a:t>
            </a:r>
            <a:r>
              <a:rPr lang="zh-CN" altLang="en-US" smtClean="0"/>
              <a:t>  </a:t>
            </a:r>
            <a:r>
              <a:rPr lang="en-US" altLang="zh-CN" smtClean="0"/>
              <a:t>3.</a:t>
            </a:r>
            <a:r>
              <a:rPr lang="zh-CN" altLang="en-US" smtClean="0"/>
              <a:t>你的道德权利和利益相关者的道德权利之间存在冲突吗？如果有冲突，则需要明确何者更为重要。</a:t>
            </a:r>
          </a:p>
          <a:p>
            <a:pPr algn="just" eaLnBrk="1" hangingPunct="1">
              <a:lnSpc>
                <a:spcPct val="80000"/>
              </a:lnSpc>
              <a:buFont typeface="Wingdings" pitchFamily="2" charset="2"/>
              <a:buNone/>
            </a:pPr>
            <a:r>
              <a:rPr lang="zh-CN" altLang="en-US" smtClean="0"/>
              <a:t>  （</a:t>
            </a:r>
            <a:r>
              <a:rPr lang="en-US" altLang="zh-CN" smtClean="0"/>
              <a:t>1</a:t>
            </a:r>
            <a:r>
              <a:rPr lang="zh-CN" altLang="en-US" smtClean="0"/>
              <a:t>）冲突的权利各自保护了什么利益？</a:t>
            </a:r>
          </a:p>
          <a:p>
            <a:pPr algn="just" eaLnBrk="1" hangingPunct="1">
              <a:lnSpc>
                <a:spcPct val="80000"/>
              </a:lnSpc>
              <a:buFont typeface="Wingdings" pitchFamily="2" charset="2"/>
              <a:buNone/>
            </a:pPr>
            <a:r>
              <a:rPr lang="zh-CN" altLang="en-US" smtClean="0"/>
              <a:t>  （</a:t>
            </a:r>
            <a:r>
              <a:rPr lang="en-US" altLang="zh-CN" smtClean="0"/>
              <a:t>2</a:t>
            </a:r>
            <a:r>
              <a:rPr lang="zh-CN" altLang="en-US" smtClean="0"/>
              <a:t>）哪一种利益更重要？</a:t>
            </a:r>
          </a:p>
          <a:p>
            <a:pPr algn="just" eaLnBrk="1" hangingPunct="1">
              <a:lnSpc>
                <a:spcPct val="80000"/>
              </a:lnSpc>
              <a:buFont typeface="Wingdings" pitchFamily="2" charset="2"/>
              <a:buNone/>
            </a:pPr>
            <a:r>
              <a:rPr lang="zh-CN" altLang="en-US" smtClean="0"/>
              <a:t>  （</a:t>
            </a:r>
            <a:r>
              <a:rPr lang="en-US" altLang="zh-CN" smtClean="0"/>
              <a:t>3</a:t>
            </a:r>
            <a:r>
              <a:rPr lang="zh-CN" altLang="en-US" smtClean="0"/>
              <a:t>）优先考虑保护更重要利益的权利。</a:t>
            </a:r>
          </a:p>
          <a:p>
            <a:pPr algn="just" eaLnBrk="1" hangingPunct="1">
              <a:lnSpc>
                <a:spcPct val="80000"/>
              </a:lnSpc>
              <a:buFont typeface="Wingdings" pitchFamily="2" charset="2"/>
              <a:buNone/>
            </a:pPr>
            <a:r>
              <a:rPr lang="zh-CN" altLang="en-US" smtClean="0"/>
              <a:t>  </a:t>
            </a:r>
            <a:r>
              <a:rPr lang="en-US" altLang="zh-CN" smtClean="0"/>
              <a:t>4.</a:t>
            </a:r>
            <a:r>
              <a:rPr lang="zh-CN" altLang="en-US" smtClean="0"/>
              <a:t>找出处于主导地位的权利后，考虑该权利是否会受到其他因素的制约和支配，如果是，则对这些因素进行分析，如果不是，则用该权利解决问题。</a:t>
            </a:r>
          </a:p>
        </p:txBody>
      </p:sp>
      <p:sp>
        <p:nvSpPr>
          <p:cNvPr id="30724" name="日期占位符 3"/>
          <p:cNvSpPr>
            <a:spLocks noGrp="1"/>
          </p:cNvSpPr>
          <p:nvPr>
            <p:ph type="dt" sz="quarter" idx="10"/>
          </p:nvPr>
        </p:nvSpPr>
        <p:spPr>
          <a:noFill/>
          <a:ln>
            <a:miter lim="800000"/>
            <a:headEnd/>
            <a:tailEnd/>
          </a:ln>
        </p:spPr>
        <p:txBody>
          <a:bodyPr/>
          <a:lstStyle/>
          <a:p>
            <a:fld id="{DBD63AAF-D7C4-41FD-89A3-752CBB2F3664}" type="datetime1">
              <a:rPr lang="en-US" altLang="zh-CN" smtClean="0"/>
              <a:pPr/>
              <a:t>2/14/2020</a:t>
            </a:fld>
            <a:endParaRPr lang="en-US" altLang="zh-CN" smtClean="0"/>
          </a:p>
        </p:txBody>
      </p:sp>
      <p:sp>
        <p:nvSpPr>
          <p:cNvPr id="30725" name="灯片编号占位符 4"/>
          <p:cNvSpPr>
            <a:spLocks noGrp="1"/>
          </p:cNvSpPr>
          <p:nvPr>
            <p:ph type="sldNum" sz="quarter" idx="12"/>
          </p:nvPr>
        </p:nvSpPr>
        <p:spPr>
          <a:noFill/>
          <a:ln>
            <a:miter lim="800000"/>
            <a:headEnd/>
            <a:tailEnd/>
          </a:ln>
        </p:spPr>
        <p:txBody>
          <a:bodyPr/>
          <a:lstStyle/>
          <a:p>
            <a:fld id="{0F0B9449-BBCE-49A6-BE89-12543ADC3337}" type="slidenum">
              <a:rPr lang="zh-SG" altLang="en-US" smtClean="0"/>
              <a:pPr/>
              <a:t>28</a:t>
            </a:fld>
            <a:r>
              <a:rPr lang="en-US" altLang="zh-CN" smtClean="0"/>
              <a:t/>
            </a:r>
            <a:br>
              <a:rPr lang="en-US" altLang="zh-CN" smtClean="0"/>
            </a:br>
            <a:endParaRPr lang="en-US" altLang="zh-CN" sz="800" smtClean="0"/>
          </a:p>
        </p:txBody>
      </p:sp>
      <p:sp>
        <p:nvSpPr>
          <p:cNvPr id="3072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（四）公正论 </a:t>
            </a:r>
          </a:p>
        </p:txBody>
      </p:sp>
      <p:sp>
        <p:nvSpPr>
          <p:cNvPr id="31747" name="Rectangle 3"/>
          <p:cNvSpPr>
            <a:spLocks noGrp="1" noChangeArrowheads="1"/>
          </p:cNvSpPr>
          <p:nvPr>
            <p:ph type="body" idx="1"/>
          </p:nvPr>
        </p:nvSpPr>
        <p:spPr/>
        <p:txBody>
          <a:bodyPr/>
          <a:lstStyle/>
          <a:p>
            <a:r>
              <a:rPr lang="zh-CN" altLang="en-US" smtClean="0"/>
              <a:t>假设所有人都处于一片“</a:t>
            </a:r>
            <a:r>
              <a:rPr lang="zh-CN" altLang="en-US" b="1" smtClean="0"/>
              <a:t>无知的帐幔</a:t>
            </a:r>
            <a:r>
              <a:rPr lang="zh-CN" altLang="en-US" smtClean="0"/>
              <a:t>”（</a:t>
            </a:r>
            <a:r>
              <a:rPr lang="en-US" altLang="zh-CN" smtClean="0"/>
              <a:t>veil of ignorance</a:t>
            </a:r>
            <a:r>
              <a:rPr lang="zh-CN" altLang="en-US" smtClean="0"/>
              <a:t>）之后。 在那里 ，我们具有理性 ， 可以对个人利益进行价值评判。但是除此之外 ， 我们陷于一种无知的混沌之中。</a:t>
            </a:r>
          </a:p>
        </p:txBody>
      </p:sp>
      <p:sp>
        <p:nvSpPr>
          <p:cNvPr id="31748" name="日期占位符 3"/>
          <p:cNvSpPr>
            <a:spLocks noGrp="1"/>
          </p:cNvSpPr>
          <p:nvPr>
            <p:ph type="dt" sz="quarter" idx="10"/>
          </p:nvPr>
        </p:nvSpPr>
        <p:spPr>
          <a:noFill/>
          <a:ln>
            <a:miter lim="800000"/>
            <a:headEnd/>
            <a:tailEnd/>
          </a:ln>
        </p:spPr>
        <p:txBody>
          <a:bodyPr/>
          <a:lstStyle/>
          <a:p>
            <a:fld id="{45063D1C-ECEF-4939-9074-0C4C3ED82912}" type="datetime1">
              <a:rPr lang="en-US" altLang="zh-CN" smtClean="0"/>
              <a:pPr/>
              <a:t>2/14/2020</a:t>
            </a:fld>
            <a:endParaRPr lang="en-US" altLang="zh-CN" smtClean="0"/>
          </a:p>
        </p:txBody>
      </p:sp>
      <p:sp>
        <p:nvSpPr>
          <p:cNvPr id="31749" name="灯片编号占位符 4"/>
          <p:cNvSpPr>
            <a:spLocks noGrp="1"/>
          </p:cNvSpPr>
          <p:nvPr>
            <p:ph type="sldNum" sz="quarter" idx="12"/>
          </p:nvPr>
        </p:nvSpPr>
        <p:spPr>
          <a:noFill/>
          <a:ln>
            <a:miter lim="800000"/>
            <a:headEnd/>
            <a:tailEnd/>
          </a:ln>
        </p:spPr>
        <p:txBody>
          <a:bodyPr/>
          <a:lstStyle/>
          <a:p>
            <a:fld id="{33CC04AF-A0B6-4C22-A62C-FDC78D4E7D5E}" type="slidenum">
              <a:rPr lang="zh-SG" altLang="en-US" smtClean="0"/>
              <a:pPr/>
              <a:t>29</a:t>
            </a:fld>
            <a:r>
              <a:rPr lang="en-US" altLang="zh-CN" smtClean="0"/>
              <a:t/>
            </a:r>
            <a:br>
              <a:rPr lang="en-US" altLang="zh-CN" smtClean="0"/>
            </a:br>
            <a:endParaRPr lang="en-US" altLang="zh-CN" sz="800" smtClean="0"/>
          </a:p>
        </p:txBody>
      </p:sp>
      <p:sp>
        <p:nvSpPr>
          <p:cNvPr id="3175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道德起源</a:t>
            </a:r>
          </a:p>
        </p:txBody>
      </p:sp>
      <p:sp>
        <p:nvSpPr>
          <p:cNvPr id="5123" name="TextBox 9"/>
          <p:cNvSpPr txBox="1">
            <a:spLocks noChangeArrowheads="1"/>
          </p:cNvSpPr>
          <p:nvPr/>
        </p:nvSpPr>
        <p:spPr bwMode="auto">
          <a:xfrm>
            <a:off x="179388" y="1557338"/>
            <a:ext cx="8713787" cy="4708525"/>
          </a:xfrm>
          <a:prstGeom prst="rect">
            <a:avLst/>
          </a:prstGeom>
          <a:noFill/>
          <a:ln w="9525">
            <a:noFill/>
            <a:miter lim="800000"/>
            <a:headEnd/>
            <a:tailEnd/>
          </a:ln>
        </p:spPr>
        <p:txBody>
          <a:bodyPr>
            <a:spAutoFit/>
          </a:bodyPr>
          <a:lstStyle/>
          <a:p>
            <a:pPr algn="l"/>
            <a:r>
              <a:rPr lang="zh-CN" altLang="zh-CN" sz="2000"/>
              <a:t>（三）旧唯物主义关于道德起源的观点</a:t>
            </a:r>
          </a:p>
          <a:p>
            <a:pPr algn="l"/>
            <a:r>
              <a:rPr lang="zh-CN" altLang="zh-CN" sz="2000"/>
              <a:t>旧唯物主义的道德起源学说，是指资产阶级革命时期的唯物主义哲学家的观点，主张感觉欲望或人性是道德的起源。费尔巴哈认为</a:t>
            </a:r>
            <a:r>
              <a:rPr lang="en-US" altLang="zh-CN" sz="2000"/>
              <a:t>:</a:t>
            </a:r>
            <a:r>
              <a:rPr lang="zh-CN" altLang="zh-CN" sz="2000"/>
              <a:t>“没有快乐和不快乐感</a:t>
            </a:r>
            <a:r>
              <a:rPr lang="en-US" altLang="zh-CN" sz="2000"/>
              <a:t>,</a:t>
            </a:r>
            <a:r>
              <a:rPr lang="zh-CN" altLang="zh-CN" sz="2000"/>
              <a:t>也就不会有善和恶的区别”（《费尔巴哈哲学著作选集》</a:t>
            </a:r>
            <a:r>
              <a:rPr lang="en-US" altLang="zh-CN" sz="2000"/>
              <a:t>)</a:t>
            </a:r>
            <a:r>
              <a:rPr lang="zh-CN" altLang="zh-CN" sz="2000"/>
              <a:t>。此观点摆脱了有神论、先验论的唯心主义的束缚，从自然界和人的感觉出发，即从人的感觉经验中去寻找道德的起源，但离开了人的社会性和历史发展，最终也陷入了唯心主义</a:t>
            </a:r>
            <a:endParaRPr lang="en-US" altLang="zh-CN" sz="2000"/>
          </a:p>
          <a:p>
            <a:pPr algn="l"/>
            <a:r>
              <a:rPr lang="zh-CN" altLang="zh-CN" sz="2000"/>
              <a:t>（四）马克思主义的道德起源论</a:t>
            </a:r>
          </a:p>
          <a:p>
            <a:pPr algn="l"/>
            <a:r>
              <a:rPr lang="zh-CN" altLang="zh-CN" sz="2000"/>
              <a:t>马克思主义伦理学以唯物史观为理论基础和方法论原则，从人类的现实生活过程中揭示道德的起源，认为以往的一切道德归根到底都是当时的社会经济状况的产物。认为：</a:t>
            </a:r>
          </a:p>
          <a:p>
            <a:pPr algn="l"/>
            <a:r>
              <a:rPr lang="en-US" altLang="zh-CN" sz="2000"/>
              <a:t>1.</a:t>
            </a:r>
            <a:r>
              <a:rPr lang="zh-CN" altLang="zh-CN" sz="2000"/>
              <a:t>道德是一种社会意识形态，是社会关系的反映；</a:t>
            </a:r>
          </a:p>
          <a:p>
            <a:pPr algn="l"/>
            <a:r>
              <a:rPr lang="en-US" altLang="zh-CN" sz="2000"/>
              <a:t>2.</a:t>
            </a:r>
            <a:r>
              <a:rPr lang="zh-CN" altLang="zh-CN" sz="2000"/>
              <a:t>劳动是道德现象出现的前提条件；</a:t>
            </a:r>
          </a:p>
          <a:p>
            <a:pPr algn="l"/>
            <a:r>
              <a:rPr lang="en-US" altLang="zh-CN" sz="2000"/>
              <a:t>3.</a:t>
            </a:r>
            <a:r>
              <a:rPr lang="zh-CN" altLang="zh-CN" sz="2000"/>
              <a:t>社会分工的出现和发展是道德从萌芽到形成的关键；</a:t>
            </a:r>
          </a:p>
          <a:p>
            <a:pPr algn="l"/>
            <a:r>
              <a:rPr lang="en-US" altLang="zh-CN" sz="2000"/>
              <a:t>4.</a:t>
            </a:r>
            <a:r>
              <a:rPr lang="zh-CN" altLang="zh-CN" sz="2000"/>
              <a:t>私有制的产生，阶级的出现，是道德真正形成的基础</a:t>
            </a:r>
            <a:endParaRPr lang="zh-CN" altLang="en-US" sz="2000"/>
          </a:p>
        </p:txBody>
      </p:sp>
      <p:sp>
        <p:nvSpPr>
          <p:cNvPr id="5124" name="日期占位符 10"/>
          <p:cNvSpPr>
            <a:spLocks noGrp="1"/>
          </p:cNvSpPr>
          <p:nvPr>
            <p:ph type="dt" sz="quarter" idx="10"/>
          </p:nvPr>
        </p:nvSpPr>
        <p:spPr>
          <a:noFill/>
          <a:ln>
            <a:miter lim="800000"/>
            <a:headEnd/>
            <a:tailEnd/>
          </a:ln>
        </p:spPr>
        <p:txBody>
          <a:bodyPr/>
          <a:lstStyle/>
          <a:p>
            <a:fld id="{F79CEA4C-376E-4F31-A272-7D9B086C4493}" type="datetime1">
              <a:rPr lang="en-US" altLang="zh-CN" smtClean="0"/>
              <a:pPr/>
              <a:t>2/14/2020</a:t>
            </a:fld>
            <a:endParaRPr lang="en-US" altLang="zh-CN" smtClean="0"/>
          </a:p>
        </p:txBody>
      </p:sp>
      <p:sp>
        <p:nvSpPr>
          <p:cNvPr id="5125" name="灯片编号占位符 11"/>
          <p:cNvSpPr>
            <a:spLocks noGrp="1"/>
          </p:cNvSpPr>
          <p:nvPr>
            <p:ph type="sldNum" sz="quarter" idx="12"/>
          </p:nvPr>
        </p:nvSpPr>
        <p:spPr>
          <a:noFill/>
          <a:ln>
            <a:miter lim="800000"/>
            <a:headEnd/>
            <a:tailEnd/>
          </a:ln>
        </p:spPr>
        <p:txBody>
          <a:bodyPr/>
          <a:lstStyle/>
          <a:p>
            <a:fld id="{AD45FE7C-5E05-4C3F-B565-36CF66B2F590}" type="slidenum">
              <a:rPr lang="zh-SG" altLang="en-US" smtClean="0"/>
              <a:pPr/>
              <a:t>3</a:t>
            </a:fld>
            <a:r>
              <a:rPr lang="en-US" altLang="zh-CN" smtClean="0"/>
              <a:t/>
            </a:r>
            <a:br>
              <a:rPr lang="en-US" altLang="zh-CN" smtClean="0"/>
            </a:br>
            <a:endParaRPr lang="en-US" altLang="zh-CN" sz="800" smtClean="0"/>
          </a:p>
        </p:txBody>
      </p:sp>
      <p:sp>
        <p:nvSpPr>
          <p:cNvPr id="5126" name="页脚占位符 12"/>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p:txBody>
          <a:bodyPr/>
          <a:lstStyle/>
          <a:p>
            <a:r>
              <a:rPr lang="en-US" altLang="zh-CN" smtClean="0"/>
              <a:t> </a:t>
            </a:r>
            <a:r>
              <a:rPr lang="zh-CN" altLang="en-US" smtClean="0"/>
              <a:t>我们不知道自己是富是穷 ， 不知道自己的社会地位是高是低 ， 不知道自己天赋异禀还是庸庸碌碌 ， 不知道自己生理与心理是否健全 ， 不知道自己的民族和肤色 ， 甚至不知自己是男是女 。 这就是我们要对自己提出的问题 ： 当我们脱离了自身在社会中所处位置和影响后 ， 我们用于判断公正与否的原理和标准是什么？这种思维方式对于确保道德评判的客观性来讲是十分有效的。</a:t>
            </a:r>
          </a:p>
        </p:txBody>
      </p:sp>
      <p:sp>
        <p:nvSpPr>
          <p:cNvPr id="32771" name="日期占位符 2"/>
          <p:cNvSpPr>
            <a:spLocks noGrp="1"/>
          </p:cNvSpPr>
          <p:nvPr>
            <p:ph type="dt" sz="quarter" idx="10"/>
          </p:nvPr>
        </p:nvSpPr>
        <p:spPr>
          <a:noFill/>
          <a:ln>
            <a:miter lim="800000"/>
            <a:headEnd/>
            <a:tailEnd/>
          </a:ln>
        </p:spPr>
        <p:txBody>
          <a:bodyPr/>
          <a:lstStyle/>
          <a:p>
            <a:fld id="{46432BFC-3288-457B-84E0-AF6D7B8B4283}" type="datetime1">
              <a:rPr lang="en-US" altLang="zh-CN" smtClean="0"/>
              <a:pPr/>
              <a:t>2/14/2020</a:t>
            </a:fld>
            <a:endParaRPr lang="en-US" altLang="zh-CN" smtClean="0"/>
          </a:p>
        </p:txBody>
      </p:sp>
      <p:sp>
        <p:nvSpPr>
          <p:cNvPr id="32772" name="灯片编号占位符 3"/>
          <p:cNvSpPr>
            <a:spLocks noGrp="1"/>
          </p:cNvSpPr>
          <p:nvPr>
            <p:ph type="sldNum" sz="quarter" idx="12"/>
          </p:nvPr>
        </p:nvSpPr>
        <p:spPr>
          <a:noFill/>
          <a:ln>
            <a:miter lim="800000"/>
            <a:headEnd/>
            <a:tailEnd/>
          </a:ln>
        </p:spPr>
        <p:txBody>
          <a:bodyPr/>
          <a:lstStyle/>
          <a:p>
            <a:fld id="{0D9035E0-CB8A-4587-8470-C5F952F66897}" type="slidenum">
              <a:rPr lang="zh-SG" altLang="en-US" smtClean="0"/>
              <a:pPr/>
              <a:t>30</a:t>
            </a:fld>
            <a:r>
              <a:rPr lang="en-US" altLang="zh-CN" smtClean="0"/>
              <a:t/>
            </a:r>
            <a:br>
              <a:rPr lang="en-US" altLang="zh-CN" smtClean="0"/>
            </a:br>
            <a:endParaRPr lang="en-US" altLang="zh-CN" sz="800" smtClean="0"/>
          </a:p>
        </p:txBody>
      </p:sp>
      <p:sp>
        <p:nvSpPr>
          <p:cNvPr id="32773" name="页脚占位符 4"/>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1557338"/>
            <a:ext cx="8001000" cy="4248150"/>
          </a:xfrm>
        </p:spPr>
        <p:txBody>
          <a:bodyPr/>
          <a:lstStyle/>
          <a:p>
            <a:pPr>
              <a:buFont typeface="Wingdings" pitchFamily="2" charset="2"/>
              <a:buNone/>
            </a:pPr>
            <a:r>
              <a:rPr lang="zh-CN" altLang="en-US" sz="2000" smtClean="0"/>
              <a:t>罗斯认为 ，处于无知的帐幔之后的人们可以就分配性公正原则的两条具体标准达成共识 ， 并以此为基础建立公正的制度和规定。 罗斯对这两条标准的描述如下 ：</a:t>
            </a:r>
          </a:p>
          <a:p>
            <a:pPr>
              <a:buClr>
                <a:schemeClr val="tx1"/>
              </a:buClr>
            </a:pPr>
            <a:r>
              <a:rPr lang="zh-CN" altLang="en-US" sz="2000" smtClean="0"/>
              <a:t>每个人都具有平等的权利实现与他人相同的、灵与肉方面最大程度的解放 ；</a:t>
            </a:r>
            <a:r>
              <a:rPr lang="zh-CN" altLang="en-US" sz="2000" smtClean="0">
                <a:solidFill>
                  <a:srgbClr val="FF6600"/>
                </a:solidFill>
              </a:rPr>
              <a:t>（自由原则）</a:t>
            </a:r>
          </a:p>
          <a:p>
            <a:pPr>
              <a:buClr>
                <a:schemeClr val="tx1"/>
              </a:buClr>
            </a:pPr>
            <a:r>
              <a:rPr lang="zh-CN" altLang="en-US" sz="2000" smtClean="0"/>
              <a:t>在社会与经济方面存在合理的差异（inequality）使得</a:t>
            </a:r>
          </a:p>
          <a:p>
            <a:pPr>
              <a:buClr>
                <a:schemeClr val="tx1"/>
              </a:buClr>
              <a:buFont typeface="Wingdings" pitchFamily="2" charset="2"/>
              <a:buChar char="ü"/>
            </a:pPr>
            <a:r>
              <a:rPr lang="zh-CN" altLang="en-US" sz="2000" smtClean="0"/>
              <a:t>人人有进一步发展完善的动力与愿望 ；</a:t>
            </a:r>
          </a:p>
          <a:p>
            <a:pPr>
              <a:buClr>
                <a:schemeClr val="tx1"/>
              </a:buClr>
              <a:buFont typeface="Wingdings" pitchFamily="2" charset="2"/>
              <a:buChar char="ü"/>
            </a:pPr>
            <a:r>
              <a:rPr lang="zh-CN" altLang="en-US" sz="2000" smtClean="0"/>
              <a:t>人们拥有平等的机会和可能来达到任何社会地位和职务。（</a:t>
            </a:r>
            <a:r>
              <a:rPr lang="zh-CN" altLang="en-US" sz="2000" smtClean="0">
                <a:solidFill>
                  <a:srgbClr val="FF6600"/>
                </a:solidFill>
              </a:rPr>
              <a:t>差异原则</a:t>
            </a:r>
            <a:r>
              <a:rPr lang="zh-CN" altLang="en-US" sz="2000" smtClean="0"/>
              <a:t>）</a:t>
            </a:r>
          </a:p>
        </p:txBody>
      </p:sp>
      <p:sp>
        <p:nvSpPr>
          <p:cNvPr id="33795" name="日期占位符 2"/>
          <p:cNvSpPr>
            <a:spLocks noGrp="1"/>
          </p:cNvSpPr>
          <p:nvPr>
            <p:ph type="dt" sz="quarter" idx="10"/>
          </p:nvPr>
        </p:nvSpPr>
        <p:spPr>
          <a:noFill/>
          <a:ln>
            <a:miter lim="800000"/>
            <a:headEnd/>
            <a:tailEnd/>
          </a:ln>
        </p:spPr>
        <p:txBody>
          <a:bodyPr/>
          <a:lstStyle/>
          <a:p>
            <a:fld id="{0176CAD6-BE1C-4342-B4A5-D285F94E158F}" type="datetime1">
              <a:rPr lang="en-US" altLang="zh-CN" smtClean="0"/>
              <a:pPr/>
              <a:t>2/14/2020</a:t>
            </a:fld>
            <a:endParaRPr lang="en-US" altLang="zh-CN" smtClean="0"/>
          </a:p>
        </p:txBody>
      </p:sp>
      <p:sp>
        <p:nvSpPr>
          <p:cNvPr id="33796" name="灯片编号占位符 3"/>
          <p:cNvSpPr>
            <a:spLocks noGrp="1"/>
          </p:cNvSpPr>
          <p:nvPr>
            <p:ph type="sldNum" sz="quarter" idx="12"/>
          </p:nvPr>
        </p:nvSpPr>
        <p:spPr>
          <a:noFill/>
          <a:ln>
            <a:miter lim="800000"/>
            <a:headEnd/>
            <a:tailEnd/>
          </a:ln>
        </p:spPr>
        <p:txBody>
          <a:bodyPr/>
          <a:lstStyle/>
          <a:p>
            <a:fld id="{9651093D-B3DE-4553-9CB2-3CCAD6153171}" type="slidenum">
              <a:rPr lang="zh-SG" altLang="en-US" smtClean="0"/>
              <a:pPr/>
              <a:t>31</a:t>
            </a:fld>
            <a:r>
              <a:rPr lang="en-US" altLang="zh-CN" smtClean="0"/>
              <a:t/>
            </a:r>
            <a:br>
              <a:rPr lang="en-US" altLang="zh-CN" smtClean="0"/>
            </a:br>
            <a:endParaRPr lang="en-US" altLang="zh-CN" sz="800" smtClean="0"/>
          </a:p>
        </p:txBody>
      </p:sp>
      <p:sp>
        <p:nvSpPr>
          <p:cNvPr id="33797" name="页脚占位符 4"/>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p:txBody>
          <a:bodyPr/>
          <a:lstStyle/>
          <a:p>
            <a:pPr algn="just" eaLnBrk="1" hangingPunct="1"/>
            <a:r>
              <a:rPr lang="zh-CN" altLang="en-US" sz="2400" smtClean="0"/>
              <a:t>交易公正</a:t>
            </a:r>
            <a:r>
              <a:rPr lang="en-US" altLang="zh-CN" sz="2400" smtClean="0"/>
              <a:t>——</a:t>
            </a:r>
            <a:r>
              <a:rPr lang="zh-CN" altLang="en-US" sz="2400" smtClean="0"/>
              <a:t>公正地进行交易</a:t>
            </a:r>
          </a:p>
          <a:p>
            <a:pPr algn="just" eaLnBrk="1" hangingPunct="1"/>
            <a:r>
              <a:rPr lang="zh-CN" altLang="en-US" sz="2400" smtClean="0"/>
              <a:t>程序公正</a:t>
            </a:r>
            <a:r>
              <a:rPr lang="en-US" altLang="zh-CN" sz="2400" smtClean="0"/>
              <a:t>——</a:t>
            </a:r>
            <a:r>
              <a:rPr lang="zh-CN" altLang="en-US" sz="2400" smtClean="0"/>
              <a:t>公正地制定和实施法规、政策</a:t>
            </a:r>
          </a:p>
          <a:p>
            <a:pPr algn="just" eaLnBrk="1" hangingPunct="1"/>
            <a:r>
              <a:rPr lang="zh-CN" altLang="en-US" sz="2400" smtClean="0"/>
              <a:t>分配公正</a:t>
            </a:r>
            <a:r>
              <a:rPr lang="en-US" altLang="zh-CN" sz="2400" smtClean="0"/>
              <a:t>——</a:t>
            </a:r>
            <a:r>
              <a:rPr lang="zh-CN" altLang="en-US" sz="2400" smtClean="0"/>
              <a:t>公正地分配社会利益和负担</a:t>
            </a:r>
          </a:p>
          <a:p>
            <a:pPr algn="just" eaLnBrk="1" hangingPunct="1"/>
            <a:r>
              <a:rPr lang="zh-CN" altLang="en-US" sz="2400" smtClean="0"/>
              <a:t>惩罚公正</a:t>
            </a:r>
            <a:r>
              <a:rPr lang="en-US" altLang="zh-CN" sz="2400" smtClean="0"/>
              <a:t>——</a:t>
            </a:r>
            <a:r>
              <a:rPr lang="zh-CN" altLang="en-US" sz="2400" smtClean="0"/>
              <a:t>公正地处罚做错事情的人</a:t>
            </a:r>
          </a:p>
          <a:p>
            <a:pPr algn="just" eaLnBrk="1" hangingPunct="1"/>
            <a:r>
              <a:rPr lang="zh-CN" altLang="en-US" sz="2400" smtClean="0"/>
              <a:t>补偿公正</a:t>
            </a:r>
            <a:r>
              <a:rPr lang="en-US" altLang="zh-CN" sz="2400" smtClean="0"/>
              <a:t>——</a:t>
            </a:r>
            <a:r>
              <a:rPr lang="zh-CN" altLang="en-US" sz="2400" smtClean="0"/>
              <a:t>公正地补偿因他人的错误                        而遭受损失的人 </a:t>
            </a:r>
          </a:p>
        </p:txBody>
      </p:sp>
      <p:sp>
        <p:nvSpPr>
          <p:cNvPr id="34819" name="Rectangle 3"/>
          <p:cNvSpPr>
            <a:spLocks noGrp="1" noChangeArrowheads="1"/>
          </p:cNvSpPr>
          <p:nvPr>
            <p:ph type="title"/>
          </p:nvPr>
        </p:nvSpPr>
        <p:spPr/>
        <p:txBody>
          <a:bodyPr/>
          <a:lstStyle/>
          <a:p>
            <a:r>
              <a:rPr lang="zh-CN" altLang="en-US" smtClean="0"/>
              <a:t>公正原则包括的内容</a:t>
            </a:r>
          </a:p>
        </p:txBody>
      </p:sp>
      <p:sp>
        <p:nvSpPr>
          <p:cNvPr id="34820" name="日期占位符 3"/>
          <p:cNvSpPr>
            <a:spLocks noGrp="1"/>
          </p:cNvSpPr>
          <p:nvPr>
            <p:ph type="dt" sz="quarter" idx="10"/>
          </p:nvPr>
        </p:nvSpPr>
        <p:spPr>
          <a:noFill/>
          <a:ln>
            <a:miter lim="800000"/>
            <a:headEnd/>
            <a:tailEnd/>
          </a:ln>
        </p:spPr>
        <p:txBody>
          <a:bodyPr/>
          <a:lstStyle/>
          <a:p>
            <a:fld id="{45CF7015-9CBF-4188-9C9C-2393C23D0407}" type="datetime1">
              <a:rPr lang="en-US" altLang="zh-CN" smtClean="0"/>
              <a:pPr/>
              <a:t>2/14/2020</a:t>
            </a:fld>
            <a:endParaRPr lang="en-US" altLang="zh-CN" smtClean="0"/>
          </a:p>
        </p:txBody>
      </p:sp>
      <p:sp>
        <p:nvSpPr>
          <p:cNvPr id="34821" name="灯片编号占位符 4"/>
          <p:cNvSpPr>
            <a:spLocks noGrp="1"/>
          </p:cNvSpPr>
          <p:nvPr>
            <p:ph type="sldNum" sz="quarter" idx="12"/>
          </p:nvPr>
        </p:nvSpPr>
        <p:spPr>
          <a:noFill/>
          <a:ln>
            <a:miter lim="800000"/>
            <a:headEnd/>
            <a:tailEnd/>
          </a:ln>
        </p:spPr>
        <p:txBody>
          <a:bodyPr/>
          <a:lstStyle/>
          <a:p>
            <a:fld id="{6C8BDEAC-F443-40A1-9146-3393BA69FD54}" type="slidenum">
              <a:rPr lang="zh-SG" altLang="en-US" smtClean="0"/>
              <a:pPr/>
              <a:t>32</a:t>
            </a:fld>
            <a:r>
              <a:rPr lang="en-US" altLang="zh-CN" smtClean="0"/>
              <a:t/>
            </a:r>
            <a:br>
              <a:rPr lang="en-US" altLang="zh-CN" smtClean="0"/>
            </a:br>
            <a:endParaRPr lang="en-US" altLang="zh-CN" sz="800" smtClean="0"/>
          </a:p>
        </p:txBody>
      </p:sp>
      <p:sp>
        <p:nvSpPr>
          <p:cNvPr id="3482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6800" y="533400"/>
            <a:ext cx="7010400" cy="914400"/>
          </a:xfrm>
        </p:spPr>
        <p:txBody>
          <a:bodyPr anchor="ctr"/>
          <a:lstStyle/>
          <a:p>
            <a:pPr eaLnBrk="1" hangingPunct="1"/>
            <a:r>
              <a:rPr lang="zh-CN" altLang="en-US" smtClean="0">
                <a:ea typeface="隶书" pitchFamily="49" charset="-122"/>
              </a:rPr>
              <a:t>交易公正</a:t>
            </a:r>
            <a:r>
              <a:rPr lang="en-US" altLang="zh-CN" smtClean="0">
                <a:ea typeface="隶书" pitchFamily="49" charset="-122"/>
              </a:rPr>
              <a:t>(</a:t>
            </a:r>
            <a:r>
              <a:rPr lang="zh-CN" altLang="en-US" smtClean="0">
                <a:ea typeface="隶书" pitchFamily="49" charset="-122"/>
              </a:rPr>
              <a:t>信息、自愿、互利）</a:t>
            </a:r>
          </a:p>
        </p:txBody>
      </p:sp>
      <p:sp>
        <p:nvSpPr>
          <p:cNvPr id="35843" name="Rectangle 3"/>
          <p:cNvSpPr>
            <a:spLocks noGrp="1" noChangeArrowheads="1"/>
          </p:cNvSpPr>
          <p:nvPr>
            <p:ph type="body" idx="4294967295"/>
          </p:nvPr>
        </p:nvSpPr>
        <p:spPr>
          <a:xfrm>
            <a:off x="827088" y="1989138"/>
            <a:ext cx="7315200" cy="3733800"/>
          </a:xfrm>
        </p:spPr>
        <p:txBody>
          <a:bodyPr/>
          <a:lstStyle/>
          <a:p>
            <a:pPr eaLnBrk="1" hangingPunct="1"/>
            <a:r>
              <a:rPr lang="zh-CN" altLang="en-US" smtClean="0"/>
              <a:t>交易信息对交易双方充分透明（任何一方都不能向对方提供有意歪曲的事实）</a:t>
            </a:r>
          </a:p>
          <a:p>
            <a:pPr algn="just" eaLnBrk="1" hangingPunct="1"/>
            <a:r>
              <a:rPr lang="zh-CN" altLang="en-US" smtClean="0"/>
              <a:t>交易双方出于完全自愿的目的进行交易（任何一方都不能被强迫签订契约）</a:t>
            </a:r>
          </a:p>
          <a:p>
            <a:pPr algn="just" eaLnBrk="1" hangingPunct="1"/>
            <a:r>
              <a:rPr lang="zh-CN" altLang="en-US" smtClean="0"/>
              <a:t>交易双方均可从交易中获取利益</a:t>
            </a:r>
          </a:p>
        </p:txBody>
      </p:sp>
      <p:sp>
        <p:nvSpPr>
          <p:cNvPr id="35844" name="日期占位符 3"/>
          <p:cNvSpPr>
            <a:spLocks noGrp="1"/>
          </p:cNvSpPr>
          <p:nvPr>
            <p:ph type="dt" sz="quarter" idx="10"/>
          </p:nvPr>
        </p:nvSpPr>
        <p:spPr>
          <a:noFill/>
          <a:ln>
            <a:miter lim="800000"/>
            <a:headEnd/>
            <a:tailEnd/>
          </a:ln>
        </p:spPr>
        <p:txBody>
          <a:bodyPr/>
          <a:lstStyle/>
          <a:p>
            <a:fld id="{CFBB0C92-26CD-4CE7-AC23-F5EA9FCD804D}" type="datetime1">
              <a:rPr lang="en-US" altLang="zh-CN" smtClean="0"/>
              <a:pPr/>
              <a:t>2/14/2020</a:t>
            </a:fld>
            <a:endParaRPr lang="en-US" altLang="zh-CN" smtClean="0"/>
          </a:p>
        </p:txBody>
      </p:sp>
      <p:sp>
        <p:nvSpPr>
          <p:cNvPr id="35845" name="灯片编号占位符 4"/>
          <p:cNvSpPr>
            <a:spLocks noGrp="1"/>
          </p:cNvSpPr>
          <p:nvPr>
            <p:ph type="sldNum" sz="quarter" idx="12"/>
          </p:nvPr>
        </p:nvSpPr>
        <p:spPr>
          <a:noFill/>
          <a:ln>
            <a:miter lim="800000"/>
            <a:headEnd/>
            <a:tailEnd/>
          </a:ln>
        </p:spPr>
        <p:txBody>
          <a:bodyPr/>
          <a:lstStyle/>
          <a:p>
            <a:fld id="{3952B3DD-6587-4780-AEC3-AB7E8E5A9B3D}" type="slidenum">
              <a:rPr lang="zh-SG" altLang="en-US" smtClean="0"/>
              <a:pPr/>
              <a:t>33</a:t>
            </a:fld>
            <a:r>
              <a:rPr lang="en-US" altLang="zh-CN" smtClean="0"/>
              <a:t/>
            </a:r>
            <a:br>
              <a:rPr lang="en-US" altLang="zh-CN" smtClean="0"/>
            </a:br>
            <a:endParaRPr lang="en-US" altLang="zh-CN" sz="800" smtClean="0"/>
          </a:p>
        </p:txBody>
      </p:sp>
      <p:sp>
        <p:nvSpPr>
          <p:cNvPr id="3584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66800" y="533400"/>
            <a:ext cx="7010400" cy="914400"/>
          </a:xfrm>
        </p:spPr>
        <p:txBody>
          <a:bodyPr anchor="ctr"/>
          <a:lstStyle/>
          <a:p>
            <a:pPr eaLnBrk="1" hangingPunct="1"/>
            <a:r>
              <a:rPr lang="zh-CN" altLang="en-US" smtClean="0">
                <a:ea typeface="隶书" pitchFamily="49" charset="-122"/>
              </a:rPr>
              <a:t>程序公正</a:t>
            </a:r>
          </a:p>
        </p:txBody>
      </p:sp>
      <p:sp>
        <p:nvSpPr>
          <p:cNvPr id="36867" name="Rectangle 3"/>
          <p:cNvSpPr>
            <a:spLocks noGrp="1" noChangeArrowheads="1"/>
          </p:cNvSpPr>
          <p:nvPr>
            <p:ph type="body" idx="4294967295"/>
          </p:nvPr>
        </p:nvSpPr>
        <p:spPr>
          <a:xfrm>
            <a:off x="1116013" y="1700213"/>
            <a:ext cx="5889625" cy="3525837"/>
          </a:xfrm>
        </p:spPr>
        <p:txBody>
          <a:bodyPr/>
          <a:lstStyle/>
          <a:p>
            <a:pPr eaLnBrk="1" hangingPunct="1">
              <a:lnSpc>
                <a:spcPct val="80000"/>
              </a:lnSpc>
            </a:pPr>
            <a:r>
              <a:rPr lang="zh-CN" altLang="en-US" smtClean="0"/>
              <a:t>普惠性</a:t>
            </a:r>
          </a:p>
          <a:p>
            <a:pPr eaLnBrk="1" hangingPunct="1">
              <a:lnSpc>
                <a:spcPct val="80000"/>
              </a:lnSpc>
            </a:pPr>
            <a:r>
              <a:rPr lang="zh-CN" altLang="en-US" smtClean="0"/>
              <a:t>平等性</a:t>
            </a:r>
          </a:p>
          <a:p>
            <a:pPr eaLnBrk="1" hangingPunct="1">
              <a:lnSpc>
                <a:spcPct val="80000"/>
              </a:lnSpc>
            </a:pPr>
            <a:r>
              <a:rPr lang="zh-CN" altLang="en-US" smtClean="0"/>
              <a:t>参与性</a:t>
            </a:r>
          </a:p>
          <a:p>
            <a:pPr eaLnBrk="1" hangingPunct="1">
              <a:lnSpc>
                <a:spcPct val="80000"/>
              </a:lnSpc>
            </a:pPr>
            <a:r>
              <a:rPr lang="zh-CN" altLang="en-US" smtClean="0"/>
              <a:t>公开性</a:t>
            </a:r>
          </a:p>
          <a:p>
            <a:pPr eaLnBrk="1" hangingPunct="1">
              <a:lnSpc>
                <a:spcPct val="80000"/>
              </a:lnSpc>
            </a:pPr>
            <a:r>
              <a:rPr lang="zh-CN" altLang="en-US" smtClean="0"/>
              <a:t>科学性</a:t>
            </a:r>
          </a:p>
        </p:txBody>
      </p:sp>
      <p:sp>
        <p:nvSpPr>
          <p:cNvPr id="36868" name="日期占位符 3"/>
          <p:cNvSpPr>
            <a:spLocks noGrp="1"/>
          </p:cNvSpPr>
          <p:nvPr>
            <p:ph type="dt" sz="quarter" idx="10"/>
          </p:nvPr>
        </p:nvSpPr>
        <p:spPr>
          <a:noFill/>
          <a:ln>
            <a:miter lim="800000"/>
            <a:headEnd/>
            <a:tailEnd/>
          </a:ln>
        </p:spPr>
        <p:txBody>
          <a:bodyPr/>
          <a:lstStyle/>
          <a:p>
            <a:fld id="{ECDB5C60-D32F-4EE0-8432-23F6A0D85020}" type="datetime1">
              <a:rPr lang="en-US" altLang="zh-CN" smtClean="0"/>
              <a:pPr/>
              <a:t>2/14/2020</a:t>
            </a:fld>
            <a:endParaRPr lang="en-US" altLang="zh-CN" smtClean="0"/>
          </a:p>
        </p:txBody>
      </p:sp>
      <p:sp>
        <p:nvSpPr>
          <p:cNvPr id="36869" name="灯片编号占位符 4"/>
          <p:cNvSpPr>
            <a:spLocks noGrp="1"/>
          </p:cNvSpPr>
          <p:nvPr>
            <p:ph type="sldNum" sz="quarter" idx="12"/>
          </p:nvPr>
        </p:nvSpPr>
        <p:spPr>
          <a:noFill/>
          <a:ln>
            <a:miter lim="800000"/>
            <a:headEnd/>
            <a:tailEnd/>
          </a:ln>
        </p:spPr>
        <p:txBody>
          <a:bodyPr/>
          <a:lstStyle/>
          <a:p>
            <a:fld id="{D97C88D0-40A8-40DD-8371-148FC9524D5F}" type="slidenum">
              <a:rPr lang="zh-SG" altLang="en-US" smtClean="0"/>
              <a:pPr/>
              <a:t>34</a:t>
            </a:fld>
            <a:r>
              <a:rPr lang="en-US" altLang="zh-CN" smtClean="0"/>
              <a:t/>
            </a:r>
            <a:br>
              <a:rPr lang="en-US" altLang="zh-CN" smtClean="0"/>
            </a:br>
            <a:endParaRPr lang="en-US" altLang="zh-CN" sz="800" smtClean="0"/>
          </a:p>
        </p:txBody>
      </p:sp>
      <p:sp>
        <p:nvSpPr>
          <p:cNvPr id="3687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066800" y="457200"/>
            <a:ext cx="7010400" cy="990600"/>
          </a:xfrm>
        </p:spPr>
        <p:txBody>
          <a:bodyPr anchor="ctr"/>
          <a:lstStyle/>
          <a:p>
            <a:pPr eaLnBrk="1" hangingPunct="1"/>
            <a:r>
              <a:rPr lang="zh-CN" altLang="en-US" smtClean="0">
                <a:ea typeface="隶书" pitchFamily="49" charset="-122"/>
              </a:rPr>
              <a:t>分配公正</a:t>
            </a:r>
          </a:p>
        </p:txBody>
      </p:sp>
      <p:sp>
        <p:nvSpPr>
          <p:cNvPr id="37891" name="Rectangle 3"/>
          <p:cNvSpPr>
            <a:spLocks noGrp="1" noChangeArrowheads="1"/>
          </p:cNvSpPr>
          <p:nvPr>
            <p:ph type="body" idx="4294967295"/>
          </p:nvPr>
        </p:nvSpPr>
        <p:spPr>
          <a:xfrm>
            <a:off x="762000" y="1628775"/>
            <a:ext cx="7620000" cy="4695825"/>
          </a:xfrm>
        </p:spPr>
        <p:txBody>
          <a:bodyPr/>
          <a:lstStyle/>
          <a:p>
            <a:pPr eaLnBrk="1" hangingPunct="1">
              <a:buFont typeface="Wingdings" pitchFamily="2" charset="2"/>
              <a:buNone/>
            </a:pPr>
            <a:r>
              <a:rPr lang="zh-CN" altLang="en-US" sz="2000" smtClean="0"/>
              <a:t>   </a:t>
            </a:r>
            <a:r>
              <a:rPr lang="zh-CN" altLang="en-US" sz="2400" smtClean="0"/>
              <a:t>分配公正的基本原则是：相同的人应该受到相同的对待，不同的人应该受到不同的对待。</a:t>
            </a:r>
          </a:p>
          <a:p>
            <a:pPr eaLnBrk="1" hangingPunct="1"/>
            <a:r>
              <a:rPr lang="zh-CN" altLang="en-US" sz="2400" smtClean="0"/>
              <a:t>平均分配</a:t>
            </a:r>
            <a:r>
              <a:rPr lang="en-US" altLang="zh-CN" sz="2400" smtClean="0"/>
              <a:t>——</a:t>
            </a:r>
            <a:r>
              <a:rPr lang="zh-CN" altLang="en-US" sz="2400" i="1" smtClean="0"/>
              <a:t>社会或群体的利益和负担应该在每个人之间平均地分配</a:t>
            </a:r>
            <a:r>
              <a:rPr lang="en-US" altLang="zh-CN" sz="2400" i="1" smtClean="0"/>
              <a:t>(</a:t>
            </a:r>
            <a:r>
              <a:rPr lang="zh-CN" altLang="en-US" sz="2400" i="1" smtClean="0"/>
              <a:t>但平均主义也存在问题）</a:t>
            </a:r>
          </a:p>
          <a:p>
            <a:pPr eaLnBrk="1" hangingPunct="1"/>
            <a:r>
              <a:rPr lang="zh-CN" altLang="en-US" sz="2400" smtClean="0"/>
              <a:t>按贡献分配</a:t>
            </a:r>
            <a:r>
              <a:rPr lang="en-US" altLang="zh-CN" sz="2400" smtClean="0"/>
              <a:t>——</a:t>
            </a:r>
            <a:r>
              <a:rPr lang="zh-CN" altLang="en-US" sz="2400" i="1" smtClean="0"/>
              <a:t>利益应该按每个人对社会、群体、任务的贡献的大小进行分配</a:t>
            </a:r>
          </a:p>
          <a:p>
            <a:pPr eaLnBrk="1" hangingPunct="1"/>
            <a:r>
              <a:rPr lang="zh-CN" altLang="en-US" sz="2400" smtClean="0"/>
              <a:t>按需要和能力分配</a:t>
            </a:r>
            <a:r>
              <a:rPr lang="en-US" altLang="zh-CN" sz="2400" smtClean="0"/>
              <a:t>——</a:t>
            </a:r>
            <a:r>
              <a:rPr lang="zh-CN" altLang="en-US" sz="2400" i="1" smtClean="0"/>
              <a:t>应该根据人的能力分配负担，根据人的需要分配利益  </a:t>
            </a:r>
            <a:r>
              <a:rPr lang="zh-CN" altLang="en-US" sz="2400" smtClean="0"/>
              <a:t>  </a:t>
            </a:r>
          </a:p>
        </p:txBody>
      </p:sp>
      <p:sp>
        <p:nvSpPr>
          <p:cNvPr id="37892" name="日期占位符 3"/>
          <p:cNvSpPr>
            <a:spLocks noGrp="1"/>
          </p:cNvSpPr>
          <p:nvPr>
            <p:ph type="dt" sz="quarter" idx="10"/>
          </p:nvPr>
        </p:nvSpPr>
        <p:spPr>
          <a:noFill/>
          <a:ln>
            <a:miter lim="800000"/>
            <a:headEnd/>
            <a:tailEnd/>
          </a:ln>
        </p:spPr>
        <p:txBody>
          <a:bodyPr/>
          <a:lstStyle/>
          <a:p>
            <a:fld id="{6D5419A1-5419-49D2-96C7-F50745279EAE}" type="datetime1">
              <a:rPr lang="en-US" altLang="zh-CN" smtClean="0"/>
              <a:pPr/>
              <a:t>2/14/2020</a:t>
            </a:fld>
            <a:endParaRPr lang="en-US" altLang="zh-CN" smtClean="0"/>
          </a:p>
        </p:txBody>
      </p:sp>
      <p:sp>
        <p:nvSpPr>
          <p:cNvPr id="37893" name="灯片编号占位符 4"/>
          <p:cNvSpPr>
            <a:spLocks noGrp="1"/>
          </p:cNvSpPr>
          <p:nvPr>
            <p:ph type="sldNum" sz="quarter" idx="12"/>
          </p:nvPr>
        </p:nvSpPr>
        <p:spPr>
          <a:noFill/>
          <a:ln>
            <a:miter lim="800000"/>
            <a:headEnd/>
            <a:tailEnd/>
          </a:ln>
        </p:spPr>
        <p:txBody>
          <a:bodyPr/>
          <a:lstStyle/>
          <a:p>
            <a:fld id="{7CBEAA12-24D2-4191-AC2B-34864AE992A9}" type="slidenum">
              <a:rPr lang="zh-SG" altLang="en-US" smtClean="0"/>
              <a:pPr/>
              <a:t>35</a:t>
            </a:fld>
            <a:r>
              <a:rPr lang="en-US" altLang="zh-CN" smtClean="0"/>
              <a:t/>
            </a:r>
            <a:br>
              <a:rPr lang="en-US" altLang="zh-CN" smtClean="0"/>
            </a:br>
            <a:endParaRPr lang="en-US" altLang="zh-CN" sz="800" smtClean="0"/>
          </a:p>
        </p:txBody>
      </p:sp>
      <p:sp>
        <p:nvSpPr>
          <p:cNvPr id="3789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762000" y="533400"/>
            <a:ext cx="7620000" cy="914400"/>
          </a:xfrm>
        </p:spPr>
        <p:txBody>
          <a:bodyPr anchor="ctr"/>
          <a:lstStyle/>
          <a:p>
            <a:pPr eaLnBrk="1" hangingPunct="1"/>
            <a:r>
              <a:rPr lang="zh-CN" altLang="en-US" smtClean="0">
                <a:ea typeface="隶书" pitchFamily="49" charset="-122"/>
              </a:rPr>
              <a:t>惩罚公正</a:t>
            </a:r>
            <a:r>
              <a:rPr lang="zh-CN" altLang="en-US" sz="2800" smtClean="0"/>
              <a:t> </a:t>
            </a:r>
          </a:p>
        </p:txBody>
      </p:sp>
      <p:sp>
        <p:nvSpPr>
          <p:cNvPr id="38915" name="Rectangle 3"/>
          <p:cNvSpPr>
            <a:spLocks noGrp="1" noChangeArrowheads="1"/>
          </p:cNvSpPr>
          <p:nvPr>
            <p:ph type="body" idx="4294967295"/>
          </p:nvPr>
        </p:nvSpPr>
        <p:spPr>
          <a:xfrm>
            <a:off x="682625" y="1917700"/>
            <a:ext cx="7620000" cy="4114800"/>
          </a:xfrm>
        </p:spPr>
        <p:txBody>
          <a:bodyPr/>
          <a:lstStyle/>
          <a:p>
            <a:pPr eaLnBrk="1" hangingPunct="1">
              <a:buFont typeface="Wingdings" pitchFamily="2" charset="2"/>
              <a:buNone/>
            </a:pPr>
            <a:r>
              <a:rPr lang="en-US" altLang="zh-CN" sz="2000" smtClean="0"/>
              <a:t>     </a:t>
            </a:r>
            <a:r>
              <a:rPr lang="zh-CN" altLang="en-US" sz="2400" smtClean="0"/>
              <a:t>第一，在什么情况下可以免除道德责任？有伦理学家认为，在不知情和无能力的情况下，一个人可以不承担道德责任。</a:t>
            </a:r>
          </a:p>
          <a:p>
            <a:pPr eaLnBrk="1" hangingPunct="1">
              <a:buFont typeface="Wingdings" pitchFamily="2" charset="2"/>
              <a:buNone/>
            </a:pPr>
            <a:r>
              <a:rPr lang="zh-CN" altLang="en-US" sz="2400" smtClean="0"/>
              <a:t>   第二，谁是该受惩罚的人？受惩罚的人应该是确实做错事情的人。仅凭不可靠、不完整的依据就处罚一个人，是不公正的。 </a:t>
            </a:r>
          </a:p>
          <a:p>
            <a:pPr eaLnBrk="1" hangingPunct="1">
              <a:buFont typeface="Wingdings" pitchFamily="2" charset="2"/>
              <a:buNone/>
            </a:pPr>
            <a:r>
              <a:rPr lang="zh-CN" altLang="en-US" sz="2400" smtClean="0"/>
              <a:t>   第三，惩罚的力度多大合适？惩罚必须是一贯的，与所做错的事情相称的。  </a:t>
            </a:r>
          </a:p>
        </p:txBody>
      </p:sp>
      <p:sp>
        <p:nvSpPr>
          <p:cNvPr id="38916" name="日期占位符 3"/>
          <p:cNvSpPr>
            <a:spLocks noGrp="1"/>
          </p:cNvSpPr>
          <p:nvPr>
            <p:ph type="dt" sz="quarter" idx="10"/>
          </p:nvPr>
        </p:nvSpPr>
        <p:spPr>
          <a:noFill/>
          <a:ln>
            <a:miter lim="800000"/>
            <a:headEnd/>
            <a:tailEnd/>
          </a:ln>
        </p:spPr>
        <p:txBody>
          <a:bodyPr/>
          <a:lstStyle/>
          <a:p>
            <a:fld id="{F4E4F44C-00FC-4541-A8E4-350E8E56EFFC}" type="datetime1">
              <a:rPr lang="en-US" altLang="zh-CN" smtClean="0"/>
              <a:pPr/>
              <a:t>2/14/2020</a:t>
            </a:fld>
            <a:endParaRPr lang="en-US" altLang="zh-CN" smtClean="0"/>
          </a:p>
        </p:txBody>
      </p:sp>
      <p:sp>
        <p:nvSpPr>
          <p:cNvPr id="38917" name="灯片编号占位符 4"/>
          <p:cNvSpPr>
            <a:spLocks noGrp="1"/>
          </p:cNvSpPr>
          <p:nvPr>
            <p:ph type="sldNum" sz="quarter" idx="12"/>
          </p:nvPr>
        </p:nvSpPr>
        <p:spPr>
          <a:noFill/>
          <a:ln>
            <a:miter lim="800000"/>
            <a:headEnd/>
            <a:tailEnd/>
          </a:ln>
        </p:spPr>
        <p:txBody>
          <a:bodyPr/>
          <a:lstStyle/>
          <a:p>
            <a:fld id="{13B86AFB-C597-4267-B9BB-B1452B3908D8}" type="slidenum">
              <a:rPr lang="zh-SG" altLang="en-US" smtClean="0"/>
              <a:pPr/>
              <a:t>36</a:t>
            </a:fld>
            <a:r>
              <a:rPr lang="en-US" altLang="zh-CN" smtClean="0"/>
              <a:t/>
            </a:r>
            <a:br>
              <a:rPr lang="en-US" altLang="zh-CN" smtClean="0"/>
            </a:br>
            <a:endParaRPr lang="en-US" altLang="zh-CN" sz="800" smtClean="0"/>
          </a:p>
        </p:txBody>
      </p:sp>
      <p:sp>
        <p:nvSpPr>
          <p:cNvPr id="3891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latin typeface="隶书" pitchFamily="49" charset="-122"/>
                <a:ea typeface="隶书" pitchFamily="49" charset="-122"/>
              </a:rPr>
              <a:t>道德责任</a:t>
            </a:r>
            <a:r>
              <a:rPr lang="zh-CN" altLang="en-US" sz="2800" smtClean="0"/>
              <a:t> </a:t>
            </a:r>
          </a:p>
        </p:txBody>
      </p:sp>
      <p:sp>
        <p:nvSpPr>
          <p:cNvPr id="39939" name="Rectangle 3"/>
          <p:cNvSpPr>
            <a:spLocks noGrp="1" noChangeArrowheads="1"/>
          </p:cNvSpPr>
          <p:nvPr>
            <p:ph type="body" idx="4294967295"/>
          </p:nvPr>
        </p:nvSpPr>
        <p:spPr>
          <a:xfrm>
            <a:off x="468313" y="1196975"/>
            <a:ext cx="7315200" cy="2519363"/>
          </a:xfrm>
        </p:spPr>
        <p:txBody>
          <a:bodyPr/>
          <a:lstStyle/>
          <a:p>
            <a:pPr eaLnBrk="1" hangingPunct="1">
              <a:buFont typeface="Wingdings" pitchFamily="2" charset="2"/>
              <a:buNone/>
            </a:pPr>
            <a:r>
              <a:rPr lang="zh-CN" altLang="en-US" sz="1800" smtClean="0"/>
              <a:t>      </a:t>
            </a:r>
            <a:r>
              <a:rPr lang="zh-CN" altLang="en-US" smtClean="0"/>
              <a:t>当我们说一个人对某个行为承担道德责任时，我们指的是：</a:t>
            </a:r>
          </a:p>
          <a:p>
            <a:pPr lvl="1" eaLnBrk="1" hangingPunct="1">
              <a:buFont typeface="Wingdings" pitchFamily="2" charset="2"/>
              <a:buChar char="n"/>
            </a:pPr>
            <a:r>
              <a:rPr lang="zh-CN" altLang="en-US" smtClean="0"/>
              <a:t> 他实施了某项行为</a:t>
            </a:r>
          </a:p>
          <a:p>
            <a:pPr lvl="1" eaLnBrk="1" hangingPunct="1">
              <a:buFont typeface="Wingdings" pitchFamily="2" charset="2"/>
              <a:buChar char="n"/>
            </a:pPr>
            <a:r>
              <a:rPr lang="zh-CN" altLang="en-US" smtClean="0"/>
              <a:t>他是有意识实施这一行为的</a:t>
            </a:r>
          </a:p>
          <a:p>
            <a:pPr lvl="1" eaLnBrk="1" hangingPunct="1">
              <a:buFont typeface="Wingdings" pitchFamily="2" charset="2"/>
              <a:buChar char="n"/>
            </a:pPr>
            <a:r>
              <a:rPr lang="zh-CN" altLang="en-US" smtClean="0"/>
              <a:t>他是愿意实施这一行为的（不是强迫的）</a:t>
            </a:r>
          </a:p>
        </p:txBody>
      </p:sp>
      <p:sp>
        <p:nvSpPr>
          <p:cNvPr id="39940" name="日期占位符 3"/>
          <p:cNvSpPr>
            <a:spLocks noGrp="1"/>
          </p:cNvSpPr>
          <p:nvPr>
            <p:ph type="dt" sz="quarter" idx="10"/>
          </p:nvPr>
        </p:nvSpPr>
        <p:spPr>
          <a:noFill/>
          <a:ln>
            <a:miter lim="800000"/>
            <a:headEnd/>
            <a:tailEnd/>
          </a:ln>
        </p:spPr>
        <p:txBody>
          <a:bodyPr/>
          <a:lstStyle/>
          <a:p>
            <a:fld id="{204B9EF1-485A-43D4-A358-BE7BD5A9D77F}" type="datetime1">
              <a:rPr lang="en-US" altLang="zh-CN" smtClean="0"/>
              <a:pPr/>
              <a:t>2/14/2020</a:t>
            </a:fld>
            <a:endParaRPr lang="en-US" altLang="zh-CN" smtClean="0"/>
          </a:p>
        </p:txBody>
      </p:sp>
      <p:sp>
        <p:nvSpPr>
          <p:cNvPr id="39941" name="灯片编号占位符 4"/>
          <p:cNvSpPr>
            <a:spLocks noGrp="1"/>
          </p:cNvSpPr>
          <p:nvPr>
            <p:ph type="sldNum" sz="quarter" idx="12"/>
          </p:nvPr>
        </p:nvSpPr>
        <p:spPr>
          <a:noFill/>
          <a:ln>
            <a:miter lim="800000"/>
            <a:headEnd/>
            <a:tailEnd/>
          </a:ln>
        </p:spPr>
        <p:txBody>
          <a:bodyPr/>
          <a:lstStyle/>
          <a:p>
            <a:fld id="{4C21FF69-C22C-4DBF-8AD5-11A3E18686F2}" type="slidenum">
              <a:rPr lang="zh-SG" altLang="en-US" smtClean="0"/>
              <a:pPr/>
              <a:t>37</a:t>
            </a:fld>
            <a:r>
              <a:rPr lang="en-US" altLang="zh-CN" smtClean="0"/>
              <a:t/>
            </a:r>
            <a:br>
              <a:rPr lang="en-US" altLang="zh-CN" smtClean="0"/>
            </a:br>
            <a:endParaRPr lang="en-US" altLang="zh-CN" sz="800" smtClean="0"/>
          </a:p>
        </p:txBody>
      </p:sp>
      <p:sp>
        <p:nvSpPr>
          <p:cNvPr id="39942"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39943" name="TextBox 6"/>
          <p:cNvSpPr txBox="1">
            <a:spLocks noChangeArrowheads="1"/>
          </p:cNvSpPr>
          <p:nvPr/>
        </p:nvSpPr>
        <p:spPr bwMode="auto">
          <a:xfrm>
            <a:off x="755650" y="4149725"/>
            <a:ext cx="7056438" cy="1630363"/>
          </a:xfrm>
          <a:prstGeom prst="rect">
            <a:avLst/>
          </a:prstGeom>
          <a:noFill/>
          <a:ln w="9525">
            <a:noFill/>
            <a:miter lim="800000"/>
            <a:headEnd/>
            <a:tailEnd/>
          </a:ln>
        </p:spPr>
        <p:txBody>
          <a:bodyPr>
            <a:spAutoFit/>
          </a:bodyPr>
          <a:lstStyle/>
          <a:p>
            <a:pPr algn="l"/>
            <a:r>
              <a:rPr lang="zh-CN" altLang="en-US" sz="2000"/>
              <a:t>道德责任大小取决于四个方面</a:t>
            </a:r>
            <a:endParaRPr lang="en-US" altLang="zh-CN" sz="2000"/>
          </a:p>
          <a:p>
            <a:pPr algn="l"/>
            <a:r>
              <a:rPr lang="zh-CN" altLang="en-US" sz="2000"/>
              <a:t>行为后果大小</a:t>
            </a:r>
            <a:endParaRPr lang="en-US" altLang="zh-CN" sz="2000"/>
          </a:p>
          <a:p>
            <a:pPr algn="l"/>
            <a:r>
              <a:rPr lang="zh-CN" altLang="en-US" sz="2000"/>
              <a:t>行为的不道德性</a:t>
            </a:r>
            <a:endParaRPr lang="en-US" altLang="zh-CN" sz="2000"/>
          </a:p>
          <a:p>
            <a:pPr algn="l"/>
            <a:r>
              <a:rPr lang="zh-CN" altLang="en-US" sz="2000"/>
              <a:t>在行为中的作用</a:t>
            </a:r>
            <a:endParaRPr lang="en-US" altLang="zh-CN" sz="2000"/>
          </a:p>
          <a:p>
            <a:pPr algn="l"/>
            <a:r>
              <a:rPr lang="zh-CN" altLang="en-US" sz="2000"/>
              <a:t>行为的自由度</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62000" y="457200"/>
            <a:ext cx="7620000" cy="990600"/>
          </a:xfrm>
        </p:spPr>
        <p:txBody>
          <a:bodyPr anchor="ctr"/>
          <a:lstStyle/>
          <a:p>
            <a:pPr eaLnBrk="1" hangingPunct="1"/>
            <a:r>
              <a:rPr lang="zh-CN" altLang="en-US" smtClean="0">
                <a:latin typeface="隶书" pitchFamily="49" charset="-122"/>
                <a:ea typeface="隶书" pitchFamily="49" charset="-122"/>
              </a:rPr>
              <a:t>什么是谅解条件</a:t>
            </a:r>
            <a:r>
              <a:rPr lang="en-US" altLang="zh-CN" smtClean="0">
                <a:latin typeface="隶书" pitchFamily="49" charset="-122"/>
                <a:ea typeface="隶书" pitchFamily="49" charset="-122"/>
              </a:rPr>
              <a:t>?</a:t>
            </a:r>
            <a:r>
              <a:rPr lang="en-US" altLang="zh-CN" sz="2800" smtClean="0"/>
              <a:t> </a:t>
            </a:r>
          </a:p>
        </p:txBody>
      </p:sp>
      <p:sp>
        <p:nvSpPr>
          <p:cNvPr id="40963" name="Rectangle 3"/>
          <p:cNvSpPr>
            <a:spLocks noGrp="1" noChangeArrowheads="1"/>
          </p:cNvSpPr>
          <p:nvPr>
            <p:ph type="body" idx="4294967295"/>
          </p:nvPr>
        </p:nvSpPr>
        <p:spPr>
          <a:xfrm>
            <a:off x="682625" y="1917700"/>
            <a:ext cx="7620000" cy="3657600"/>
          </a:xfrm>
        </p:spPr>
        <p:txBody>
          <a:bodyPr/>
          <a:lstStyle/>
          <a:p>
            <a:pPr eaLnBrk="1" hangingPunct="1">
              <a:buFont typeface="Wingdings" pitchFamily="2" charset="2"/>
              <a:buNone/>
            </a:pPr>
            <a:r>
              <a:rPr lang="en-US" altLang="zh-CN" sz="1800" smtClean="0"/>
              <a:t>      </a:t>
            </a:r>
            <a:r>
              <a:rPr lang="zh-CN" altLang="en-US" smtClean="0"/>
              <a:t>道德责任可能会通过很多途径得以免除或减轻，免除或减轻道德责任的条件就是所谓的谅解条件。</a:t>
            </a:r>
          </a:p>
        </p:txBody>
      </p:sp>
      <p:sp>
        <p:nvSpPr>
          <p:cNvPr id="40964" name="日期占位符 3"/>
          <p:cNvSpPr>
            <a:spLocks noGrp="1"/>
          </p:cNvSpPr>
          <p:nvPr>
            <p:ph type="dt" sz="quarter" idx="10"/>
          </p:nvPr>
        </p:nvSpPr>
        <p:spPr>
          <a:noFill/>
          <a:ln>
            <a:miter lim="800000"/>
            <a:headEnd/>
            <a:tailEnd/>
          </a:ln>
        </p:spPr>
        <p:txBody>
          <a:bodyPr/>
          <a:lstStyle/>
          <a:p>
            <a:fld id="{379D042F-6D1D-4FA1-8F58-DA66E549FF91}" type="datetime1">
              <a:rPr lang="en-US" altLang="zh-CN" smtClean="0"/>
              <a:pPr/>
              <a:t>2/14/2020</a:t>
            </a:fld>
            <a:endParaRPr lang="en-US" altLang="zh-CN" smtClean="0"/>
          </a:p>
        </p:txBody>
      </p:sp>
      <p:sp>
        <p:nvSpPr>
          <p:cNvPr id="40965" name="灯片编号占位符 4"/>
          <p:cNvSpPr>
            <a:spLocks noGrp="1"/>
          </p:cNvSpPr>
          <p:nvPr>
            <p:ph type="sldNum" sz="quarter" idx="12"/>
          </p:nvPr>
        </p:nvSpPr>
        <p:spPr>
          <a:noFill/>
          <a:ln>
            <a:miter lim="800000"/>
            <a:headEnd/>
            <a:tailEnd/>
          </a:ln>
        </p:spPr>
        <p:txBody>
          <a:bodyPr/>
          <a:lstStyle/>
          <a:p>
            <a:fld id="{4559F2C9-3800-4E42-AC14-D24825596B7C}" type="slidenum">
              <a:rPr lang="zh-SG" altLang="en-US" smtClean="0"/>
              <a:pPr/>
              <a:t>38</a:t>
            </a:fld>
            <a:r>
              <a:rPr lang="en-US" altLang="zh-CN" smtClean="0"/>
              <a:t/>
            </a:r>
            <a:br>
              <a:rPr lang="en-US" altLang="zh-CN" smtClean="0"/>
            </a:br>
            <a:endParaRPr lang="en-US" altLang="zh-CN" sz="800" smtClean="0"/>
          </a:p>
        </p:txBody>
      </p:sp>
      <p:sp>
        <p:nvSpPr>
          <p:cNvPr id="4096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042988" y="692150"/>
            <a:ext cx="7010400" cy="762000"/>
          </a:xfrm>
        </p:spPr>
        <p:txBody>
          <a:bodyPr anchor="ctr"/>
          <a:lstStyle/>
          <a:p>
            <a:pPr eaLnBrk="1" hangingPunct="1"/>
            <a:r>
              <a:rPr lang="zh-CN" altLang="en-US" smtClean="0">
                <a:ea typeface="隶书" pitchFamily="49" charset="-122"/>
              </a:rPr>
              <a:t>三类谅解条件</a:t>
            </a:r>
          </a:p>
        </p:txBody>
      </p:sp>
      <p:sp>
        <p:nvSpPr>
          <p:cNvPr id="41987" name="Rectangle 3"/>
          <p:cNvSpPr>
            <a:spLocks noGrp="1" noChangeArrowheads="1"/>
          </p:cNvSpPr>
          <p:nvPr>
            <p:ph type="body" idx="4294967295"/>
          </p:nvPr>
        </p:nvSpPr>
        <p:spPr>
          <a:xfrm>
            <a:off x="900113" y="1989138"/>
            <a:ext cx="6735762" cy="2554287"/>
          </a:xfrm>
        </p:spPr>
        <p:txBody>
          <a:bodyPr/>
          <a:lstStyle/>
          <a:p>
            <a:pPr eaLnBrk="1" hangingPunct="1"/>
            <a:r>
              <a:rPr lang="zh-CN" altLang="en-US" smtClean="0"/>
              <a:t>排除相应行为可能性的条件</a:t>
            </a:r>
          </a:p>
          <a:p>
            <a:pPr eaLnBrk="1" hangingPunct="1"/>
            <a:r>
              <a:rPr lang="zh-CN" altLang="en-US" smtClean="0"/>
              <a:t>排除或减少必要认识的条件</a:t>
            </a:r>
          </a:p>
          <a:p>
            <a:pPr eaLnBrk="1" hangingPunct="1"/>
            <a:r>
              <a:rPr lang="zh-CN" altLang="en-US" smtClean="0"/>
              <a:t>排除或减少必要自由的条件</a:t>
            </a:r>
          </a:p>
        </p:txBody>
      </p:sp>
      <p:sp>
        <p:nvSpPr>
          <p:cNvPr id="41988" name="日期占位符 3"/>
          <p:cNvSpPr>
            <a:spLocks noGrp="1"/>
          </p:cNvSpPr>
          <p:nvPr>
            <p:ph type="dt" sz="quarter" idx="10"/>
          </p:nvPr>
        </p:nvSpPr>
        <p:spPr>
          <a:noFill/>
          <a:ln>
            <a:miter lim="800000"/>
            <a:headEnd/>
            <a:tailEnd/>
          </a:ln>
        </p:spPr>
        <p:txBody>
          <a:bodyPr/>
          <a:lstStyle/>
          <a:p>
            <a:fld id="{27583B31-7AD6-4916-8676-28544E7C7298}" type="datetime1">
              <a:rPr lang="en-US" altLang="zh-CN" smtClean="0"/>
              <a:pPr/>
              <a:t>2/14/2020</a:t>
            </a:fld>
            <a:endParaRPr lang="en-US" altLang="zh-CN" smtClean="0"/>
          </a:p>
        </p:txBody>
      </p:sp>
      <p:sp>
        <p:nvSpPr>
          <p:cNvPr id="41989" name="灯片编号占位符 4"/>
          <p:cNvSpPr>
            <a:spLocks noGrp="1"/>
          </p:cNvSpPr>
          <p:nvPr>
            <p:ph type="sldNum" sz="quarter" idx="12"/>
          </p:nvPr>
        </p:nvSpPr>
        <p:spPr>
          <a:noFill/>
          <a:ln>
            <a:miter lim="800000"/>
            <a:headEnd/>
            <a:tailEnd/>
          </a:ln>
        </p:spPr>
        <p:txBody>
          <a:bodyPr/>
          <a:lstStyle/>
          <a:p>
            <a:fld id="{DF44BF55-1CFA-4138-BD25-2F6BF87A2E4A}" type="slidenum">
              <a:rPr lang="zh-SG" altLang="en-US" smtClean="0"/>
              <a:pPr/>
              <a:t>39</a:t>
            </a:fld>
            <a:r>
              <a:rPr lang="en-US" altLang="zh-CN" smtClean="0"/>
              <a:t/>
            </a:r>
            <a:br>
              <a:rPr lang="en-US" altLang="zh-CN" smtClean="0"/>
            </a:br>
            <a:endParaRPr lang="en-US" altLang="zh-CN" sz="800" smtClean="0"/>
          </a:p>
        </p:txBody>
      </p:sp>
      <p:sp>
        <p:nvSpPr>
          <p:cNvPr id="41990"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41991" name="TextBox 6"/>
          <p:cNvSpPr txBox="1">
            <a:spLocks noChangeArrowheads="1"/>
          </p:cNvSpPr>
          <p:nvPr/>
        </p:nvSpPr>
        <p:spPr bwMode="auto">
          <a:xfrm>
            <a:off x="900113" y="4508500"/>
            <a:ext cx="7704137" cy="1201738"/>
          </a:xfrm>
          <a:prstGeom prst="rect">
            <a:avLst/>
          </a:prstGeom>
          <a:noFill/>
          <a:ln w="9525">
            <a:noFill/>
            <a:miter lim="800000"/>
            <a:headEnd/>
            <a:tailEnd/>
          </a:ln>
        </p:spPr>
        <p:txBody>
          <a:bodyPr>
            <a:spAutoFit/>
          </a:bodyPr>
          <a:lstStyle/>
          <a:p>
            <a:pPr algn="l"/>
            <a:r>
              <a:rPr lang="zh-CN" altLang="en-US" sz="1800"/>
              <a:t>伦理学者认为不知情和无能力的情况下可发不承担道德责任，但不知情可能能难以排查。</a:t>
            </a:r>
            <a:endParaRPr lang="en-US" altLang="zh-CN" sz="1800"/>
          </a:p>
          <a:p>
            <a:pPr algn="l"/>
            <a:r>
              <a:rPr lang="zh-CN" altLang="en-US" sz="1800"/>
              <a:t>一个人应该知道但由于疏忽没有知道或故意不想知道，那就不一样。但这种区分是存在的，却难以排查。</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道德推理的必要性</a:t>
            </a:r>
          </a:p>
        </p:txBody>
      </p:sp>
      <p:sp>
        <p:nvSpPr>
          <p:cNvPr id="6147" name="TextBox 9"/>
          <p:cNvSpPr txBox="1">
            <a:spLocks noChangeArrowheads="1"/>
          </p:cNvSpPr>
          <p:nvPr/>
        </p:nvSpPr>
        <p:spPr bwMode="auto">
          <a:xfrm>
            <a:off x="611188" y="1628775"/>
            <a:ext cx="7561262" cy="1323975"/>
          </a:xfrm>
          <a:prstGeom prst="rect">
            <a:avLst/>
          </a:prstGeom>
          <a:noFill/>
          <a:ln w="9525">
            <a:noFill/>
            <a:miter lim="800000"/>
            <a:headEnd/>
            <a:tailEnd/>
          </a:ln>
        </p:spPr>
        <p:txBody>
          <a:bodyPr>
            <a:spAutoFit/>
          </a:bodyPr>
          <a:lstStyle/>
          <a:p>
            <a:pPr algn="l"/>
            <a:r>
              <a:rPr lang="zh-CN" altLang="en-US" sz="2000"/>
              <a:t>什么是道德评价</a:t>
            </a:r>
            <a:endParaRPr lang="en-US" altLang="zh-CN" sz="2000"/>
          </a:p>
          <a:p>
            <a:pPr algn="l"/>
            <a:r>
              <a:rPr lang="zh-CN" altLang="en-US" sz="2000"/>
              <a:t>道德评价的主客观性</a:t>
            </a:r>
            <a:endParaRPr lang="en-US" altLang="zh-CN" sz="2000"/>
          </a:p>
          <a:p>
            <a:pPr algn="l"/>
            <a:r>
              <a:rPr lang="zh-CN" altLang="en-US" sz="2000"/>
              <a:t>个人道德发展的阶段</a:t>
            </a:r>
            <a:endParaRPr lang="en-US" altLang="zh-CN" sz="2000"/>
          </a:p>
          <a:p>
            <a:pPr algn="l"/>
            <a:r>
              <a:rPr lang="zh-CN" altLang="en-US" sz="2000"/>
              <a:t>学习道德推理的必要性</a:t>
            </a:r>
          </a:p>
        </p:txBody>
      </p:sp>
      <p:sp>
        <p:nvSpPr>
          <p:cNvPr id="6148" name="日期占位符 3"/>
          <p:cNvSpPr>
            <a:spLocks noGrp="1"/>
          </p:cNvSpPr>
          <p:nvPr>
            <p:ph type="dt" sz="quarter" idx="10"/>
          </p:nvPr>
        </p:nvSpPr>
        <p:spPr>
          <a:noFill/>
          <a:ln>
            <a:miter lim="800000"/>
            <a:headEnd/>
            <a:tailEnd/>
          </a:ln>
        </p:spPr>
        <p:txBody>
          <a:bodyPr/>
          <a:lstStyle/>
          <a:p>
            <a:fld id="{C24ED666-A2AA-4077-B579-93353F78D254}" type="datetime1">
              <a:rPr lang="en-US" altLang="zh-CN" smtClean="0"/>
              <a:pPr/>
              <a:t>2/14/2020</a:t>
            </a:fld>
            <a:endParaRPr lang="en-US" altLang="zh-CN" smtClean="0"/>
          </a:p>
        </p:txBody>
      </p:sp>
      <p:sp>
        <p:nvSpPr>
          <p:cNvPr id="6149" name="灯片编号占位符 4"/>
          <p:cNvSpPr>
            <a:spLocks noGrp="1"/>
          </p:cNvSpPr>
          <p:nvPr>
            <p:ph type="sldNum" sz="quarter" idx="12"/>
          </p:nvPr>
        </p:nvSpPr>
        <p:spPr>
          <a:noFill/>
          <a:ln>
            <a:miter lim="800000"/>
            <a:headEnd/>
            <a:tailEnd/>
          </a:ln>
        </p:spPr>
        <p:txBody>
          <a:bodyPr/>
          <a:lstStyle/>
          <a:p>
            <a:fld id="{C224ED84-253C-4CB4-9F4C-7C5D43EA1725}" type="slidenum">
              <a:rPr lang="zh-SG" altLang="en-US" smtClean="0"/>
              <a:pPr/>
              <a:t>4</a:t>
            </a:fld>
            <a:r>
              <a:rPr lang="en-US" altLang="zh-CN" smtClean="0"/>
              <a:t/>
            </a:r>
            <a:br>
              <a:rPr lang="en-US" altLang="zh-CN" smtClean="0"/>
            </a:br>
            <a:endParaRPr lang="en-US" altLang="zh-CN" sz="800" smtClean="0"/>
          </a:p>
        </p:txBody>
      </p:sp>
      <p:sp>
        <p:nvSpPr>
          <p:cNvPr id="615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ea typeface="隶书" pitchFamily="49" charset="-122"/>
              </a:rPr>
              <a:t>谨慎运用谅解条件</a:t>
            </a:r>
          </a:p>
        </p:txBody>
      </p:sp>
      <p:sp>
        <p:nvSpPr>
          <p:cNvPr id="43011" name="Rectangle 3"/>
          <p:cNvSpPr>
            <a:spLocks noGrp="1" noChangeArrowheads="1"/>
          </p:cNvSpPr>
          <p:nvPr>
            <p:ph type="body" idx="4294967295"/>
          </p:nvPr>
        </p:nvSpPr>
        <p:spPr>
          <a:xfrm>
            <a:off x="539750" y="1989138"/>
            <a:ext cx="7848600" cy="3505200"/>
          </a:xfrm>
        </p:spPr>
        <p:txBody>
          <a:bodyPr/>
          <a:lstStyle/>
          <a:p>
            <a:pPr eaLnBrk="1" hangingPunct="1">
              <a:buFont typeface="Wingdings" pitchFamily="2" charset="2"/>
              <a:buNone/>
            </a:pPr>
            <a:r>
              <a:rPr lang="zh-CN" altLang="en-US" sz="1800" smtClean="0"/>
              <a:t>      </a:t>
            </a:r>
            <a:r>
              <a:rPr lang="zh-CN" altLang="en-US" smtClean="0"/>
              <a:t>谅解条件为减轻或免除道德责任提供了合理的途径。但如果我们要准确地评估我们自己或其他人的道德责任</a:t>
            </a:r>
            <a:r>
              <a:rPr lang="en-US" altLang="zh-CN" smtClean="0"/>
              <a:t>,</a:t>
            </a:r>
            <a:r>
              <a:rPr lang="zh-CN" altLang="en-US" smtClean="0"/>
              <a:t>我们必须谨慎地运用这些条件。</a:t>
            </a:r>
          </a:p>
        </p:txBody>
      </p:sp>
      <p:sp>
        <p:nvSpPr>
          <p:cNvPr id="43012" name="日期占位符 3"/>
          <p:cNvSpPr>
            <a:spLocks noGrp="1"/>
          </p:cNvSpPr>
          <p:nvPr>
            <p:ph type="dt" sz="quarter" idx="10"/>
          </p:nvPr>
        </p:nvSpPr>
        <p:spPr>
          <a:noFill/>
          <a:ln>
            <a:miter lim="800000"/>
            <a:headEnd/>
            <a:tailEnd/>
          </a:ln>
        </p:spPr>
        <p:txBody>
          <a:bodyPr/>
          <a:lstStyle/>
          <a:p>
            <a:fld id="{DDF49ECF-B121-418A-9D42-742D8F91CC22}" type="datetime1">
              <a:rPr lang="en-US" altLang="zh-CN" smtClean="0"/>
              <a:pPr/>
              <a:t>2/14/2020</a:t>
            </a:fld>
            <a:endParaRPr lang="en-US" altLang="zh-CN" smtClean="0"/>
          </a:p>
        </p:txBody>
      </p:sp>
      <p:sp>
        <p:nvSpPr>
          <p:cNvPr id="43013" name="灯片编号占位符 4"/>
          <p:cNvSpPr>
            <a:spLocks noGrp="1"/>
          </p:cNvSpPr>
          <p:nvPr>
            <p:ph type="sldNum" sz="quarter" idx="12"/>
          </p:nvPr>
        </p:nvSpPr>
        <p:spPr>
          <a:noFill/>
          <a:ln>
            <a:miter lim="800000"/>
            <a:headEnd/>
            <a:tailEnd/>
          </a:ln>
        </p:spPr>
        <p:txBody>
          <a:bodyPr/>
          <a:lstStyle/>
          <a:p>
            <a:fld id="{D48A51AF-7FA8-4D82-9B81-CD00DD9EA1DD}" type="slidenum">
              <a:rPr lang="zh-SG" altLang="en-US" smtClean="0"/>
              <a:pPr/>
              <a:t>40</a:t>
            </a:fld>
            <a:r>
              <a:rPr lang="en-US" altLang="zh-CN" smtClean="0"/>
              <a:t/>
            </a:r>
            <a:br>
              <a:rPr lang="en-US" altLang="zh-CN" smtClean="0"/>
            </a:br>
            <a:endParaRPr lang="en-US" altLang="zh-CN" sz="800" smtClean="0"/>
          </a:p>
        </p:txBody>
      </p:sp>
      <p:sp>
        <p:nvSpPr>
          <p:cNvPr id="4301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762000" y="685800"/>
            <a:ext cx="7620000" cy="762000"/>
          </a:xfrm>
        </p:spPr>
        <p:txBody>
          <a:bodyPr anchor="ctr"/>
          <a:lstStyle/>
          <a:p>
            <a:pPr eaLnBrk="1" hangingPunct="1"/>
            <a:r>
              <a:rPr lang="zh-CN" altLang="en-US" smtClean="0">
                <a:ea typeface="隶书" pitchFamily="49" charset="-122"/>
              </a:rPr>
              <a:t>补偿公正</a:t>
            </a:r>
            <a:r>
              <a:rPr lang="zh-CN" altLang="en-US" sz="2800" smtClean="0"/>
              <a:t> </a:t>
            </a:r>
          </a:p>
        </p:txBody>
      </p:sp>
      <p:sp>
        <p:nvSpPr>
          <p:cNvPr id="44035" name="Rectangle 3"/>
          <p:cNvSpPr>
            <a:spLocks noGrp="1" noChangeArrowheads="1"/>
          </p:cNvSpPr>
          <p:nvPr>
            <p:ph type="body" idx="4294967295"/>
          </p:nvPr>
        </p:nvSpPr>
        <p:spPr>
          <a:xfrm>
            <a:off x="611188" y="1628775"/>
            <a:ext cx="7239000" cy="3581400"/>
          </a:xfrm>
        </p:spPr>
        <p:txBody>
          <a:bodyPr/>
          <a:lstStyle/>
          <a:p>
            <a:pPr algn="just" eaLnBrk="1" hangingPunct="1">
              <a:buFont typeface="Wingdings" pitchFamily="2" charset="2"/>
              <a:buNone/>
            </a:pPr>
            <a:r>
              <a:rPr lang="zh-CN" altLang="en-US" smtClean="0"/>
              <a:t>    有伦理学家提出只有满足下列三个条件时，一个人才有道德义务补偿受害者：</a:t>
            </a:r>
          </a:p>
          <a:p>
            <a:pPr algn="just" eaLnBrk="1" hangingPunct="1">
              <a:buFont typeface="Wingdings" pitchFamily="2" charset="2"/>
              <a:buNone/>
            </a:pPr>
            <a:r>
              <a:rPr lang="zh-CN" altLang="en-US" smtClean="0"/>
              <a:t>  </a:t>
            </a:r>
            <a:r>
              <a:rPr lang="en-US" altLang="zh-CN" smtClean="0"/>
              <a:t>1.</a:t>
            </a:r>
            <a:r>
              <a:rPr lang="zh-CN" altLang="en-US" smtClean="0"/>
              <a:t>造成损害的行为是错误的 </a:t>
            </a:r>
          </a:p>
          <a:p>
            <a:pPr eaLnBrk="1" hangingPunct="1">
              <a:buFont typeface="Wingdings" pitchFamily="2" charset="2"/>
              <a:buNone/>
            </a:pPr>
            <a:r>
              <a:rPr lang="zh-CN" altLang="en-US" smtClean="0"/>
              <a:t>  </a:t>
            </a:r>
            <a:r>
              <a:rPr lang="en-US" altLang="zh-CN" smtClean="0"/>
              <a:t>2.</a:t>
            </a:r>
            <a:r>
              <a:rPr lang="zh-CN" altLang="en-US" smtClean="0"/>
              <a:t>这个人的行为确实是造成损害的原因 </a:t>
            </a:r>
          </a:p>
          <a:p>
            <a:pPr eaLnBrk="1" hangingPunct="1">
              <a:buFont typeface="Wingdings" pitchFamily="2" charset="2"/>
              <a:buNone/>
            </a:pPr>
            <a:r>
              <a:rPr lang="zh-CN" altLang="en-US" smtClean="0"/>
              <a:t>  </a:t>
            </a:r>
            <a:r>
              <a:rPr lang="en-US" altLang="zh-CN" smtClean="0"/>
              <a:t>3.</a:t>
            </a:r>
            <a:r>
              <a:rPr lang="zh-CN" altLang="en-US" smtClean="0"/>
              <a:t>这个人给他人造成损害是故意的 </a:t>
            </a:r>
          </a:p>
        </p:txBody>
      </p:sp>
      <p:sp>
        <p:nvSpPr>
          <p:cNvPr id="44036" name="日期占位符 3"/>
          <p:cNvSpPr>
            <a:spLocks noGrp="1"/>
          </p:cNvSpPr>
          <p:nvPr>
            <p:ph type="dt" sz="quarter" idx="10"/>
          </p:nvPr>
        </p:nvSpPr>
        <p:spPr>
          <a:noFill/>
          <a:ln>
            <a:miter lim="800000"/>
            <a:headEnd/>
            <a:tailEnd/>
          </a:ln>
        </p:spPr>
        <p:txBody>
          <a:bodyPr/>
          <a:lstStyle/>
          <a:p>
            <a:fld id="{2594FB70-107D-4CD7-A96D-23F46C69949B}" type="datetime1">
              <a:rPr lang="en-US" altLang="zh-CN" smtClean="0"/>
              <a:pPr/>
              <a:t>2/14/2020</a:t>
            </a:fld>
            <a:endParaRPr lang="en-US" altLang="zh-CN" smtClean="0"/>
          </a:p>
        </p:txBody>
      </p:sp>
      <p:sp>
        <p:nvSpPr>
          <p:cNvPr id="44037" name="灯片编号占位符 4"/>
          <p:cNvSpPr>
            <a:spLocks noGrp="1"/>
          </p:cNvSpPr>
          <p:nvPr>
            <p:ph type="sldNum" sz="quarter" idx="12"/>
          </p:nvPr>
        </p:nvSpPr>
        <p:spPr>
          <a:noFill/>
          <a:ln>
            <a:miter lim="800000"/>
            <a:headEnd/>
            <a:tailEnd/>
          </a:ln>
        </p:spPr>
        <p:txBody>
          <a:bodyPr/>
          <a:lstStyle/>
          <a:p>
            <a:fld id="{ED3105BD-7C2F-422E-8F8F-2FD1570BE5EF}" type="slidenum">
              <a:rPr lang="zh-SG" altLang="en-US" smtClean="0"/>
              <a:pPr/>
              <a:t>41</a:t>
            </a:fld>
            <a:r>
              <a:rPr lang="en-US" altLang="zh-CN" smtClean="0"/>
              <a:t/>
            </a:r>
            <a:br>
              <a:rPr lang="en-US" altLang="zh-CN" smtClean="0"/>
            </a:br>
            <a:endParaRPr lang="en-US" altLang="zh-CN" sz="800" smtClean="0"/>
          </a:p>
        </p:txBody>
      </p:sp>
      <p:sp>
        <p:nvSpPr>
          <p:cNvPr id="44038"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44039" name="TextBox 6"/>
          <p:cNvSpPr txBox="1">
            <a:spLocks noChangeArrowheads="1"/>
          </p:cNvSpPr>
          <p:nvPr/>
        </p:nvSpPr>
        <p:spPr bwMode="auto">
          <a:xfrm>
            <a:off x="971550" y="5445125"/>
            <a:ext cx="6408738" cy="400050"/>
          </a:xfrm>
          <a:prstGeom prst="rect">
            <a:avLst/>
          </a:prstGeom>
          <a:noFill/>
          <a:ln w="9525">
            <a:noFill/>
            <a:miter lim="800000"/>
            <a:headEnd/>
            <a:tailEnd/>
          </a:ln>
        </p:spPr>
        <p:txBody>
          <a:bodyPr>
            <a:spAutoFit/>
          </a:bodyPr>
          <a:lstStyle/>
          <a:p>
            <a:r>
              <a:rPr lang="zh-CN" altLang="en-US" sz="2000"/>
              <a:t>现实中补偿有时是无法估计的，如生命</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647700" y="188913"/>
            <a:ext cx="7907338" cy="1152525"/>
          </a:xfrm>
        </p:spPr>
        <p:txBody>
          <a:bodyPr anchor="ctr"/>
          <a:lstStyle/>
          <a:p>
            <a:pPr eaLnBrk="1" hangingPunct="1"/>
            <a:r>
              <a:rPr lang="zh-CN" altLang="en-US" smtClean="0">
                <a:ea typeface="隶书" pitchFamily="49" charset="-122"/>
              </a:rPr>
              <a:t>（五）关怀论</a:t>
            </a:r>
          </a:p>
        </p:txBody>
      </p:sp>
      <p:sp>
        <p:nvSpPr>
          <p:cNvPr id="45059" name="Rectangle 3"/>
          <p:cNvSpPr>
            <a:spLocks noGrp="1" noChangeArrowheads="1"/>
          </p:cNvSpPr>
          <p:nvPr>
            <p:ph type="body" idx="4294967295"/>
          </p:nvPr>
        </p:nvSpPr>
        <p:spPr>
          <a:xfrm>
            <a:off x="533400" y="1700213"/>
            <a:ext cx="7812088" cy="4624387"/>
          </a:xfrm>
        </p:spPr>
        <p:txBody>
          <a:bodyPr/>
          <a:lstStyle/>
          <a:p>
            <a:pPr eaLnBrk="1" hangingPunct="1">
              <a:buFont typeface="Wingdings" pitchFamily="2" charset="2"/>
              <a:buNone/>
            </a:pPr>
            <a:r>
              <a:rPr lang="en-US" altLang="zh-CN" sz="1800" smtClean="0"/>
              <a:t>     </a:t>
            </a:r>
            <a:r>
              <a:rPr lang="zh-CN" altLang="en-US" smtClean="0">
                <a:latin typeface="华文行楷" pitchFamily="2" charset="-122"/>
                <a:ea typeface="华文行楷" pitchFamily="2" charset="-122"/>
              </a:rPr>
              <a:t>关怀论的基础 </a:t>
            </a:r>
          </a:p>
          <a:p>
            <a:pPr eaLnBrk="1" hangingPunct="1">
              <a:buFont typeface="Wingdings" pitchFamily="2" charset="2"/>
              <a:buNone/>
            </a:pPr>
            <a:r>
              <a:rPr lang="zh-CN" altLang="en-US" sz="1800" smtClean="0"/>
              <a:t>     </a:t>
            </a:r>
            <a:r>
              <a:rPr lang="zh-CN" altLang="en-US" smtClean="0"/>
              <a:t>人对自我的认识是建立在自我与他人的关系基础之上的：离开了与其他人的关系，个人就不能存在。</a:t>
            </a:r>
          </a:p>
          <a:p>
            <a:pPr eaLnBrk="1" hangingPunct="1">
              <a:buFont typeface="Wingdings" pitchFamily="2" charset="2"/>
              <a:buNone/>
            </a:pPr>
            <a:r>
              <a:rPr lang="zh-CN" altLang="en-US" smtClean="0"/>
              <a:t>   只要自我是有价值的，那么使得自我得以存在所必须的关系也一定是有价值的，也应该得到培育和维护。 </a:t>
            </a:r>
          </a:p>
        </p:txBody>
      </p:sp>
      <p:sp>
        <p:nvSpPr>
          <p:cNvPr id="45060" name="日期占位符 3"/>
          <p:cNvSpPr>
            <a:spLocks noGrp="1"/>
          </p:cNvSpPr>
          <p:nvPr>
            <p:ph type="dt" sz="quarter" idx="10"/>
          </p:nvPr>
        </p:nvSpPr>
        <p:spPr>
          <a:noFill/>
          <a:ln>
            <a:miter lim="800000"/>
            <a:headEnd/>
            <a:tailEnd/>
          </a:ln>
        </p:spPr>
        <p:txBody>
          <a:bodyPr/>
          <a:lstStyle/>
          <a:p>
            <a:fld id="{5CE9F0CC-8991-4DC6-9298-DD0D9EF1FA4D}" type="datetime1">
              <a:rPr lang="en-US" altLang="zh-CN" smtClean="0"/>
              <a:pPr/>
              <a:t>2/14/2020</a:t>
            </a:fld>
            <a:endParaRPr lang="en-US" altLang="zh-CN" smtClean="0"/>
          </a:p>
        </p:txBody>
      </p:sp>
      <p:sp>
        <p:nvSpPr>
          <p:cNvPr id="45061" name="灯片编号占位符 4"/>
          <p:cNvSpPr>
            <a:spLocks noGrp="1"/>
          </p:cNvSpPr>
          <p:nvPr>
            <p:ph type="sldNum" sz="quarter" idx="12"/>
          </p:nvPr>
        </p:nvSpPr>
        <p:spPr>
          <a:noFill/>
          <a:ln>
            <a:miter lim="800000"/>
            <a:headEnd/>
            <a:tailEnd/>
          </a:ln>
        </p:spPr>
        <p:txBody>
          <a:bodyPr/>
          <a:lstStyle/>
          <a:p>
            <a:fld id="{F2581054-CD45-478E-B32D-165D6869CFE8}" type="slidenum">
              <a:rPr lang="zh-SG" altLang="en-US" smtClean="0"/>
              <a:pPr/>
              <a:t>42</a:t>
            </a:fld>
            <a:r>
              <a:rPr lang="en-US" altLang="zh-CN" smtClean="0"/>
              <a:t/>
            </a:r>
            <a:br>
              <a:rPr lang="en-US" altLang="zh-CN" smtClean="0"/>
            </a:br>
            <a:endParaRPr lang="en-US" altLang="zh-CN" sz="800" smtClean="0"/>
          </a:p>
        </p:txBody>
      </p:sp>
      <p:sp>
        <p:nvSpPr>
          <p:cNvPr id="4506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ea typeface="隶书" pitchFamily="49" charset="-122"/>
              </a:rPr>
              <a:t>关怀论</a:t>
            </a:r>
            <a:r>
              <a:rPr lang="zh-CN" altLang="en-US" sz="2800" smtClean="0"/>
              <a:t> </a:t>
            </a:r>
          </a:p>
        </p:txBody>
      </p:sp>
      <p:sp>
        <p:nvSpPr>
          <p:cNvPr id="46083" name="Rectangle 3"/>
          <p:cNvSpPr>
            <a:spLocks noGrp="1" noChangeArrowheads="1"/>
          </p:cNvSpPr>
          <p:nvPr>
            <p:ph type="body" idx="4294967295"/>
          </p:nvPr>
        </p:nvSpPr>
        <p:spPr>
          <a:xfrm>
            <a:off x="682625" y="2060575"/>
            <a:ext cx="7772400" cy="3429000"/>
          </a:xfrm>
        </p:spPr>
        <p:txBody>
          <a:bodyPr/>
          <a:lstStyle/>
          <a:p>
            <a:pPr algn="just" eaLnBrk="1" hangingPunct="1">
              <a:lnSpc>
                <a:spcPct val="130000"/>
              </a:lnSpc>
              <a:buFont typeface="Wingdings" pitchFamily="2" charset="2"/>
              <a:buNone/>
            </a:pPr>
            <a:r>
              <a:rPr lang="en-US" altLang="zh-CN" smtClean="0"/>
              <a:t>   </a:t>
            </a:r>
            <a:r>
              <a:rPr lang="zh-CN" altLang="en-US" smtClean="0">
                <a:latin typeface="华文中宋" pitchFamily="2" charset="-122"/>
                <a:ea typeface="华文中宋" pitchFamily="2" charset="-122"/>
              </a:rPr>
              <a:t>每个人都应该对那些与我们有实实在在的关系的人，尤其是那些易受损害的、仰仗我们关怀的人，给予特殊的关怀，关心他们的需要、价值观、欲望和福利，对他们的需要、价值观、欲望和福利作出积极的反应。 </a:t>
            </a:r>
          </a:p>
        </p:txBody>
      </p:sp>
      <p:sp>
        <p:nvSpPr>
          <p:cNvPr id="46084" name="日期占位符 3"/>
          <p:cNvSpPr>
            <a:spLocks noGrp="1"/>
          </p:cNvSpPr>
          <p:nvPr>
            <p:ph type="dt" sz="quarter" idx="10"/>
          </p:nvPr>
        </p:nvSpPr>
        <p:spPr>
          <a:noFill/>
          <a:ln>
            <a:miter lim="800000"/>
            <a:headEnd/>
            <a:tailEnd/>
          </a:ln>
        </p:spPr>
        <p:txBody>
          <a:bodyPr/>
          <a:lstStyle/>
          <a:p>
            <a:fld id="{F2A3C491-85D5-45FC-A5AD-1666132C3849}" type="datetime1">
              <a:rPr lang="en-US" altLang="zh-CN" smtClean="0"/>
              <a:pPr/>
              <a:t>2/14/2020</a:t>
            </a:fld>
            <a:endParaRPr lang="en-US" altLang="zh-CN" smtClean="0"/>
          </a:p>
        </p:txBody>
      </p:sp>
      <p:sp>
        <p:nvSpPr>
          <p:cNvPr id="46085" name="灯片编号占位符 4"/>
          <p:cNvSpPr>
            <a:spLocks noGrp="1"/>
          </p:cNvSpPr>
          <p:nvPr>
            <p:ph type="sldNum" sz="quarter" idx="12"/>
          </p:nvPr>
        </p:nvSpPr>
        <p:spPr>
          <a:noFill/>
          <a:ln>
            <a:miter lim="800000"/>
            <a:headEnd/>
            <a:tailEnd/>
          </a:ln>
        </p:spPr>
        <p:txBody>
          <a:bodyPr/>
          <a:lstStyle/>
          <a:p>
            <a:fld id="{06DEEBEE-A478-4A55-9D0A-1156720F0602}" type="slidenum">
              <a:rPr lang="zh-SG" altLang="en-US" smtClean="0"/>
              <a:pPr/>
              <a:t>43</a:t>
            </a:fld>
            <a:r>
              <a:rPr lang="en-US" altLang="zh-CN" smtClean="0"/>
              <a:t/>
            </a:r>
            <a:br>
              <a:rPr lang="en-US" altLang="zh-CN" smtClean="0"/>
            </a:br>
            <a:endParaRPr lang="en-US" altLang="zh-CN" sz="800" smtClean="0"/>
          </a:p>
        </p:txBody>
      </p:sp>
      <p:sp>
        <p:nvSpPr>
          <p:cNvPr id="4608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66800" y="533400"/>
            <a:ext cx="6934200" cy="914400"/>
          </a:xfrm>
        </p:spPr>
        <p:txBody>
          <a:bodyPr anchor="ctr"/>
          <a:lstStyle/>
          <a:p>
            <a:pPr eaLnBrk="1" hangingPunct="1"/>
            <a:r>
              <a:rPr lang="zh-CN" altLang="en-US" smtClean="0">
                <a:ea typeface="隶书" pitchFamily="49" charset="-122"/>
              </a:rPr>
              <a:t>对关怀论的批评</a:t>
            </a:r>
            <a:r>
              <a:rPr lang="zh-CN" altLang="en-US" sz="2800" smtClean="0"/>
              <a:t> </a:t>
            </a:r>
          </a:p>
        </p:txBody>
      </p:sp>
      <p:sp>
        <p:nvSpPr>
          <p:cNvPr id="47107" name="Rectangle 3"/>
          <p:cNvSpPr>
            <a:spLocks noGrp="1" noChangeArrowheads="1"/>
          </p:cNvSpPr>
          <p:nvPr>
            <p:ph type="body" idx="4294967295"/>
          </p:nvPr>
        </p:nvSpPr>
        <p:spPr>
          <a:xfrm>
            <a:off x="827088" y="1844675"/>
            <a:ext cx="7354887" cy="3429000"/>
          </a:xfrm>
        </p:spPr>
        <p:txBody>
          <a:bodyPr/>
          <a:lstStyle/>
          <a:p>
            <a:pPr eaLnBrk="1" hangingPunct="1"/>
            <a:r>
              <a:rPr lang="zh-CN" altLang="en-US" smtClean="0"/>
              <a:t>关怀伦理会导致偏袒、不公正。</a:t>
            </a:r>
          </a:p>
          <a:p>
            <a:pPr eaLnBrk="1" hangingPunct="1"/>
            <a:r>
              <a:rPr lang="zh-CN" altLang="en-US" smtClean="0"/>
              <a:t>关怀论要求人们对孩子、父母、配偶、朋友等给予特别的关怀，似乎在要求人们为了他人的福利而牺牲自己的需要和欲望。</a:t>
            </a:r>
          </a:p>
        </p:txBody>
      </p:sp>
      <p:sp>
        <p:nvSpPr>
          <p:cNvPr id="47108" name="日期占位符 3"/>
          <p:cNvSpPr>
            <a:spLocks noGrp="1"/>
          </p:cNvSpPr>
          <p:nvPr>
            <p:ph type="dt" sz="quarter" idx="10"/>
          </p:nvPr>
        </p:nvSpPr>
        <p:spPr>
          <a:noFill/>
          <a:ln>
            <a:miter lim="800000"/>
            <a:headEnd/>
            <a:tailEnd/>
          </a:ln>
        </p:spPr>
        <p:txBody>
          <a:bodyPr/>
          <a:lstStyle/>
          <a:p>
            <a:fld id="{B330614A-E284-4AEA-8B62-92F41CD17531}" type="datetime1">
              <a:rPr lang="en-US" altLang="zh-CN" smtClean="0"/>
              <a:pPr/>
              <a:t>2/14/2020</a:t>
            </a:fld>
            <a:endParaRPr lang="en-US" altLang="zh-CN" smtClean="0"/>
          </a:p>
        </p:txBody>
      </p:sp>
      <p:sp>
        <p:nvSpPr>
          <p:cNvPr id="47109" name="灯片编号占位符 4"/>
          <p:cNvSpPr>
            <a:spLocks noGrp="1"/>
          </p:cNvSpPr>
          <p:nvPr>
            <p:ph type="sldNum" sz="quarter" idx="12"/>
          </p:nvPr>
        </p:nvSpPr>
        <p:spPr>
          <a:noFill/>
          <a:ln>
            <a:miter lim="800000"/>
            <a:headEnd/>
            <a:tailEnd/>
          </a:ln>
        </p:spPr>
        <p:txBody>
          <a:bodyPr/>
          <a:lstStyle/>
          <a:p>
            <a:fld id="{ECF9390C-16F1-49F1-8B62-119DF213847C}" type="slidenum">
              <a:rPr lang="zh-SG" altLang="en-US" smtClean="0"/>
              <a:pPr/>
              <a:t>44</a:t>
            </a:fld>
            <a:r>
              <a:rPr lang="en-US" altLang="zh-CN" smtClean="0"/>
              <a:t/>
            </a:r>
            <a:br>
              <a:rPr lang="en-US" altLang="zh-CN" smtClean="0"/>
            </a:br>
            <a:endParaRPr lang="en-US" altLang="zh-CN" sz="800" smtClean="0"/>
          </a:p>
        </p:txBody>
      </p:sp>
      <p:sp>
        <p:nvSpPr>
          <p:cNvPr id="47110"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47111" name="TextBox 6"/>
          <p:cNvSpPr txBox="1">
            <a:spLocks noChangeArrowheads="1"/>
          </p:cNvSpPr>
          <p:nvPr/>
        </p:nvSpPr>
        <p:spPr bwMode="auto">
          <a:xfrm>
            <a:off x="2268538" y="4652963"/>
            <a:ext cx="4464050" cy="1016000"/>
          </a:xfrm>
          <a:prstGeom prst="rect">
            <a:avLst/>
          </a:prstGeom>
          <a:noFill/>
          <a:ln w="9525">
            <a:noFill/>
            <a:miter lim="800000"/>
            <a:headEnd/>
            <a:tailEnd/>
          </a:ln>
        </p:spPr>
        <p:txBody>
          <a:bodyPr>
            <a:spAutoFit/>
          </a:bodyPr>
          <a:lstStyle/>
          <a:p>
            <a:pPr algn="l"/>
            <a:r>
              <a:rPr lang="zh-CN" altLang="en-US" sz="2000"/>
              <a:t>中国家庭关系中问题：</a:t>
            </a:r>
            <a:endParaRPr lang="en-US" altLang="zh-CN" sz="2000"/>
          </a:p>
          <a:p>
            <a:pPr algn="l"/>
            <a:r>
              <a:rPr lang="zh-CN" altLang="en-US" sz="2000"/>
              <a:t>啃老问题</a:t>
            </a:r>
            <a:endParaRPr lang="en-US" altLang="zh-CN" sz="2000"/>
          </a:p>
          <a:p>
            <a:pPr algn="l"/>
            <a:r>
              <a:rPr lang="zh-CN" altLang="en-US" sz="2000"/>
              <a:t>溺爱问题</a:t>
            </a: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66800" y="533400"/>
            <a:ext cx="7010400" cy="914400"/>
          </a:xfrm>
        </p:spPr>
        <p:txBody>
          <a:bodyPr anchor="ctr"/>
          <a:lstStyle/>
          <a:p>
            <a:pPr eaLnBrk="1" hangingPunct="1"/>
            <a:r>
              <a:rPr lang="zh-CN" altLang="en-US" smtClean="0">
                <a:ea typeface="隶书" pitchFamily="49" charset="-122"/>
              </a:rPr>
              <a:t>关怀论支持者的反驳</a:t>
            </a:r>
          </a:p>
        </p:txBody>
      </p:sp>
      <p:sp>
        <p:nvSpPr>
          <p:cNvPr id="48131" name="Rectangle 3"/>
          <p:cNvSpPr>
            <a:spLocks noGrp="1" noChangeArrowheads="1"/>
          </p:cNvSpPr>
          <p:nvPr>
            <p:ph type="body" idx="4294967295"/>
          </p:nvPr>
        </p:nvSpPr>
        <p:spPr>
          <a:xfrm>
            <a:off x="755650" y="1700213"/>
            <a:ext cx="7126288" cy="3236912"/>
          </a:xfrm>
        </p:spPr>
        <p:txBody>
          <a:bodyPr/>
          <a:lstStyle/>
          <a:p>
            <a:pPr eaLnBrk="1" hangingPunct="1"/>
            <a:r>
              <a:rPr lang="zh-CN" altLang="en-US" smtClean="0"/>
              <a:t>关怀伦会与其他道德要求发生矛盾，但其他伦理学说何尝不是如此！ </a:t>
            </a:r>
          </a:p>
          <a:p>
            <a:pPr eaLnBrk="1" hangingPunct="1"/>
            <a:r>
              <a:rPr lang="zh-CN" altLang="en-US" smtClean="0"/>
              <a:t>完整地理解关怀，应该包括对自身的关怀和对他人的关怀。 </a:t>
            </a:r>
          </a:p>
        </p:txBody>
      </p:sp>
      <p:sp>
        <p:nvSpPr>
          <p:cNvPr id="48132" name="日期占位符 3"/>
          <p:cNvSpPr>
            <a:spLocks noGrp="1"/>
          </p:cNvSpPr>
          <p:nvPr>
            <p:ph type="dt" sz="quarter" idx="10"/>
          </p:nvPr>
        </p:nvSpPr>
        <p:spPr>
          <a:noFill/>
          <a:ln>
            <a:miter lim="800000"/>
            <a:headEnd/>
            <a:tailEnd/>
          </a:ln>
        </p:spPr>
        <p:txBody>
          <a:bodyPr/>
          <a:lstStyle/>
          <a:p>
            <a:fld id="{FA172ECD-95D7-46BB-AFFF-221FAF67D40B}" type="datetime1">
              <a:rPr lang="en-US" altLang="zh-CN" smtClean="0"/>
              <a:pPr/>
              <a:t>2/14/2020</a:t>
            </a:fld>
            <a:endParaRPr lang="en-US" altLang="zh-CN" smtClean="0"/>
          </a:p>
        </p:txBody>
      </p:sp>
      <p:sp>
        <p:nvSpPr>
          <p:cNvPr id="48133" name="灯片编号占位符 4"/>
          <p:cNvSpPr>
            <a:spLocks noGrp="1"/>
          </p:cNvSpPr>
          <p:nvPr>
            <p:ph type="sldNum" sz="quarter" idx="12"/>
          </p:nvPr>
        </p:nvSpPr>
        <p:spPr>
          <a:noFill/>
          <a:ln>
            <a:miter lim="800000"/>
            <a:headEnd/>
            <a:tailEnd/>
          </a:ln>
        </p:spPr>
        <p:txBody>
          <a:bodyPr/>
          <a:lstStyle/>
          <a:p>
            <a:fld id="{49A7B331-75A1-4C83-BB13-1FB6FDCB0D85}" type="slidenum">
              <a:rPr lang="zh-SG" altLang="en-US" smtClean="0"/>
              <a:pPr/>
              <a:t>45</a:t>
            </a:fld>
            <a:r>
              <a:rPr lang="en-US" altLang="zh-CN" smtClean="0"/>
              <a:t/>
            </a:r>
            <a:br>
              <a:rPr lang="en-US" altLang="zh-CN" smtClean="0"/>
            </a:br>
            <a:endParaRPr lang="en-US" altLang="zh-CN" sz="800" smtClean="0"/>
          </a:p>
        </p:txBody>
      </p:sp>
      <p:sp>
        <p:nvSpPr>
          <p:cNvPr id="4813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762000" y="685800"/>
            <a:ext cx="7620000" cy="762000"/>
          </a:xfrm>
        </p:spPr>
        <p:txBody>
          <a:bodyPr anchor="ctr"/>
          <a:lstStyle/>
          <a:p>
            <a:pPr eaLnBrk="1" hangingPunct="1"/>
            <a:r>
              <a:rPr lang="zh-CN" altLang="en-US" smtClean="0">
                <a:ea typeface="隶书" pitchFamily="49" charset="-122"/>
              </a:rPr>
              <a:t>（六）美德论</a:t>
            </a:r>
            <a:r>
              <a:rPr lang="zh-CN" altLang="en-US" sz="2800" smtClean="0"/>
              <a:t> </a:t>
            </a:r>
          </a:p>
        </p:txBody>
      </p:sp>
      <p:sp>
        <p:nvSpPr>
          <p:cNvPr id="49155" name="Rectangle 3"/>
          <p:cNvSpPr>
            <a:spLocks noGrp="1" noChangeArrowheads="1"/>
          </p:cNvSpPr>
          <p:nvPr>
            <p:ph type="body" idx="4294967295"/>
          </p:nvPr>
        </p:nvSpPr>
        <p:spPr>
          <a:xfrm>
            <a:off x="539750" y="1341438"/>
            <a:ext cx="7696200" cy="2374900"/>
          </a:xfrm>
        </p:spPr>
        <p:txBody>
          <a:bodyPr/>
          <a:lstStyle/>
          <a:p>
            <a:pPr eaLnBrk="1" hangingPunct="1">
              <a:buFont typeface="Wingdings" pitchFamily="2" charset="2"/>
              <a:buNone/>
            </a:pPr>
            <a:r>
              <a:rPr lang="en-US" altLang="zh-CN" sz="1800" smtClean="0"/>
              <a:t>      </a:t>
            </a:r>
            <a:r>
              <a:rPr lang="zh-CN" altLang="en-US" smtClean="0"/>
              <a:t>伦理学不仅应该关注行为主体应该从事什么样的行为的问题，而且还应该关注行为主体应该成为什么样的人的问题，前者重点回答人应该如何行事，后者要考察一个人的道德品质，特别是道德品质是否展示了美德或邪恶。 </a:t>
            </a:r>
          </a:p>
        </p:txBody>
      </p:sp>
      <p:sp>
        <p:nvSpPr>
          <p:cNvPr id="49156" name="日期占位符 3"/>
          <p:cNvSpPr>
            <a:spLocks noGrp="1"/>
          </p:cNvSpPr>
          <p:nvPr>
            <p:ph type="dt" sz="quarter" idx="10"/>
          </p:nvPr>
        </p:nvSpPr>
        <p:spPr>
          <a:noFill/>
          <a:ln>
            <a:miter lim="800000"/>
            <a:headEnd/>
            <a:tailEnd/>
          </a:ln>
        </p:spPr>
        <p:txBody>
          <a:bodyPr/>
          <a:lstStyle/>
          <a:p>
            <a:fld id="{9B24F834-83BF-443A-9394-87B696C64588}" type="datetime1">
              <a:rPr lang="en-US" altLang="zh-CN" smtClean="0"/>
              <a:pPr/>
              <a:t>2/14/2020</a:t>
            </a:fld>
            <a:endParaRPr lang="en-US" altLang="zh-CN" smtClean="0"/>
          </a:p>
        </p:txBody>
      </p:sp>
      <p:sp>
        <p:nvSpPr>
          <p:cNvPr id="49157" name="灯片编号占位符 4"/>
          <p:cNvSpPr>
            <a:spLocks noGrp="1"/>
          </p:cNvSpPr>
          <p:nvPr>
            <p:ph type="sldNum" sz="quarter" idx="12"/>
          </p:nvPr>
        </p:nvSpPr>
        <p:spPr>
          <a:noFill/>
          <a:ln>
            <a:miter lim="800000"/>
            <a:headEnd/>
            <a:tailEnd/>
          </a:ln>
        </p:spPr>
        <p:txBody>
          <a:bodyPr/>
          <a:lstStyle/>
          <a:p>
            <a:fld id="{18FB5115-1418-454E-922B-4EDCFD697BF5}" type="slidenum">
              <a:rPr lang="zh-SG" altLang="en-US" smtClean="0"/>
              <a:pPr/>
              <a:t>46</a:t>
            </a:fld>
            <a:r>
              <a:rPr lang="en-US" altLang="zh-CN" smtClean="0"/>
              <a:t/>
            </a:r>
            <a:br>
              <a:rPr lang="en-US" altLang="zh-CN" smtClean="0"/>
            </a:br>
            <a:endParaRPr lang="en-US" altLang="zh-CN" sz="800" smtClean="0"/>
          </a:p>
        </p:txBody>
      </p:sp>
      <p:sp>
        <p:nvSpPr>
          <p:cNvPr id="49158"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49159" name="TextBox 6"/>
          <p:cNvSpPr txBox="1">
            <a:spLocks noChangeArrowheads="1"/>
          </p:cNvSpPr>
          <p:nvPr/>
        </p:nvSpPr>
        <p:spPr bwMode="auto">
          <a:xfrm>
            <a:off x="539750" y="3573463"/>
            <a:ext cx="7488238" cy="3138487"/>
          </a:xfrm>
          <a:prstGeom prst="rect">
            <a:avLst/>
          </a:prstGeom>
          <a:noFill/>
          <a:ln w="9525">
            <a:noFill/>
            <a:miter lim="800000"/>
            <a:headEnd/>
            <a:tailEnd/>
          </a:ln>
        </p:spPr>
        <p:txBody>
          <a:bodyPr>
            <a:spAutoFit/>
          </a:bodyPr>
          <a:lstStyle/>
          <a:p>
            <a:pPr algn="l"/>
            <a:r>
              <a:rPr lang="zh-CN" altLang="en-US" sz="1800"/>
              <a:t>哪些是美德，说法各异</a:t>
            </a:r>
            <a:endParaRPr lang="en-US" altLang="zh-CN" sz="1800"/>
          </a:p>
          <a:p>
            <a:pPr algn="l"/>
            <a:r>
              <a:rPr lang="zh-CN" altLang="en-US" sz="1800"/>
              <a:t>孔子倡导智、仁勇：知者不惑、仁者不忧、勇者不惧</a:t>
            </a:r>
            <a:endParaRPr lang="en-US" altLang="zh-CN" sz="1800"/>
          </a:p>
          <a:p>
            <a:pPr algn="l"/>
            <a:r>
              <a:rPr lang="zh-CN" altLang="en-US" sz="1800"/>
              <a:t>佛教认为众生三毒贪嗔痴，贪是求一切顺境，嗔是对逆境起忿怒，痴是心智懵懂，不明事理。需要戒、定、慧</a:t>
            </a:r>
            <a:endParaRPr lang="en-US" altLang="zh-CN" sz="1800"/>
          </a:p>
          <a:p>
            <a:pPr algn="l"/>
            <a:r>
              <a:rPr lang="zh-CN" altLang="en-US" sz="1800"/>
              <a:t>老子说：我恒有三宝，持而宝之。慈、俭、不敢为天下先</a:t>
            </a:r>
            <a:endParaRPr lang="en-US" altLang="zh-CN" sz="1800"/>
          </a:p>
          <a:p>
            <a:pPr algn="l"/>
            <a:r>
              <a:rPr lang="zh-CN" altLang="en-US" sz="1800"/>
              <a:t>柏拉图</a:t>
            </a:r>
            <a:r>
              <a:rPr lang="en-US" altLang="zh-CN" sz="1800"/>
              <a:t>—</a:t>
            </a:r>
            <a:r>
              <a:rPr lang="zh-CN" altLang="en-US" sz="1800"/>
              <a:t>正义、勇敢、节制、智慧</a:t>
            </a:r>
            <a:endParaRPr lang="en-US" altLang="zh-CN" sz="1800"/>
          </a:p>
          <a:p>
            <a:pPr algn="l"/>
            <a:r>
              <a:rPr lang="zh-CN" altLang="en-US" sz="1800"/>
              <a:t>亚里士多德，美德是习惯与品性，美德是中庸之道；人的行为情感欲望存在三种：过度、不及和适中；认为中道即德性，勇敢是鲁莽与怯懦的中道，节制是纵欲放荡和麻木的中道。。。</a:t>
            </a:r>
            <a:endParaRPr lang="en-US" altLang="zh-CN" sz="1800"/>
          </a:p>
          <a:p>
            <a:pPr algn="l"/>
            <a:r>
              <a:rPr lang="zh-CN" altLang="en-US" sz="1800"/>
              <a:t>美国心理学家马丁。塞利格曼总结各种美德中共同的：智慧、勇敢、仁爱、正义、节制、精神卓越</a:t>
            </a:r>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latin typeface="隶书" pitchFamily="49" charset="-122"/>
                <a:ea typeface="隶书" pitchFamily="49" charset="-122"/>
              </a:rPr>
              <a:t>何谓美德</a:t>
            </a:r>
            <a:r>
              <a:rPr lang="en-US" altLang="zh-CN" smtClean="0">
                <a:latin typeface="隶书" pitchFamily="49" charset="-122"/>
                <a:ea typeface="隶书" pitchFamily="49" charset="-122"/>
              </a:rPr>
              <a:t>?</a:t>
            </a:r>
          </a:p>
        </p:txBody>
      </p:sp>
      <p:sp>
        <p:nvSpPr>
          <p:cNvPr id="50179" name="Rectangle 3"/>
          <p:cNvSpPr>
            <a:spLocks noGrp="1" noChangeArrowheads="1"/>
          </p:cNvSpPr>
          <p:nvPr>
            <p:ph type="body" idx="4294967295"/>
          </p:nvPr>
        </p:nvSpPr>
        <p:spPr>
          <a:xfrm>
            <a:off x="755650" y="2133600"/>
            <a:ext cx="7431088" cy="3084513"/>
          </a:xfrm>
        </p:spPr>
        <p:txBody>
          <a:bodyPr/>
          <a:lstStyle/>
          <a:p>
            <a:pPr algn="just" eaLnBrk="1" hangingPunct="1">
              <a:buFont typeface="Wingdings" pitchFamily="2" charset="2"/>
              <a:buNone/>
            </a:pPr>
            <a:r>
              <a:rPr lang="zh-CN" altLang="en-US" sz="2000" smtClean="0"/>
              <a:t>     </a:t>
            </a:r>
            <a:r>
              <a:rPr lang="zh-CN" altLang="en-US" smtClean="0"/>
              <a:t>美德是习得性的、体现在个人行为习惯中的、构成道德高尚的人的特征的一种品质。</a:t>
            </a:r>
          </a:p>
          <a:p>
            <a:pPr algn="just" eaLnBrk="1" hangingPunct="1">
              <a:buFont typeface="Wingdings" pitchFamily="2" charset="2"/>
              <a:buNone/>
            </a:pPr>
            <a:r>
              <a:rPr lang="zh-CN" altLang="en-US" smtClean="0"/>
              <a:t>    美德需要模仿和练习。</a:t>
            </a:r>
          </a:p>
        </p:txBody>
      </p:sp>
      <p:sp>
        <p:nvSpPr>
          <p:cNvPr id="50180" name="日期占位符 3"/>
          <p:cNvSpPr>
            <a:spLocks noGrp="1"/>
          </p:cNvSpPr>
          <p:nvPr>
            <p:ph type="dt" sz="quarter" idx="10"/>
          </p:nvPr>
        </p:nvSpPr>
        <p:spPr>
          <a:noFill/>
          <a:ln>
            <a:miter lim="800000"/>
            <a:headEnd/>
            <a:tailEnd/>
          </a:ln>
        </p:spPr>
        <p:txBody>
          <a:bodyPr/>
          <a:lstStyle/>
          <a:p>
            <a:fld id="{5EAD72A1-969A-40B2-B4A6-AF5A5511F12E}" type="datetime1">
              <a:rPr lang="en-US" altLang="zh-CN" smtClean="0"/>
              <a:pPr/>
              <a:t>2/14/2020</a:t>
            </a:fld>
            <a:endParaRPr lang="en-US" altLang="zh-CN" smtClean="0"/>
          </a:p>
        </p:txBody>
      </p:sp>
      <p:sp>
        <p:nvSpPr>
          <p:cNvPr id="50181" name="灯片编号占位符 4"/>
          <p:cNvSpPr>
            <a:spLocks noGrp="1"/>
          </p:cNvSpPr>
          <p:nvPr>
            <p:ph type="sldNum" sz="quarter" idx="12"/>
          </p:nvPr>
        </p:nvSpPr>
        <p:spPr>
          <a:noFill/>
          <a:ln>
            <a:miter lim="800000"/>
            <a:headEnd/>
            <a:tailEnd/>
          </a:ln>
        </p:spPr>
        <p:txBody>
          <a:bodyPr/>
          <a:lstStyle/>
          <a:p>
            <a:fld id="{AF750DC2-D888-49F4-8476-40F5D6480051}" type="slidenum">
              <a:rPr lang="zh-SG" altLang="en-US" smtClean="0"/>
              <a:pPr/>
              <a:t>47</a:t>
            </a:fld>
            <a:r>
              <a:rPr lang="en-US" altLang="zh-CN" smtClean="0"/>
              <a:t/>
            </a:r>
            <a:br>
              <a:rPr lang="en-US" altLang="zh-CN" smtClean="0"/>
            </a:br>
            <a:endParaRPr lang="en-US" altLang="zh-CN" sz="800" smtClean="0"/>
          </a:p>
        </p:txBody>
      </p:sp>
      <p:sp>
        <p:nvSpPr>
          <p:cNvPr id="5018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762000" y="533400"/>
            <a:ext cx="7620000" cy="914400"/>
          </a:xfrm>
        </p:spPr>
        <p:txBody>
          <a:bodyPr anchor="ctr"/>
          <a:lstStyle/>
          <a:p>
            <a:pPr eaLnBrk="1" hangingPunct="1"/>
            <a:r>
              <a:rPr lang="zh-CN" altLang="en-US" smtClean="0">
                <a:ea typeface="隶书" pitchFamily="49" charset="-122"/>
              </a:rPr>
              <a:t>美德论对行为的指导原则</a:t>
            </a:r>
            <a:r>
              <a:rPr lang="zh-CN" altLang="en-US" sz="2800" smtClean="0"/>
              <a:t> </a:t>
            </a:r>
          </a:p>
        </p:txBody>
      </p:sp>
      <p:sp>
        <p:nvSpPr>
          <p:cNvPr id="51203" name="Rectangle 3"/>
          <p:cNvSpPr>
            <a:spLocks noGrp="1" noChangeArrowheads="1"/>
          </p:cNvSpPr>
          <p:nvPr>
            <p:ph type="body" idx="4294967295"/>
          </p:nvPr>
        </p:nvSpPr>
        <p:spPr>
          <a:xfrm>
            <a:off x="539750" y="1989138"/>
            <a:ext cx="7848600" cy="3429000"/>
          </a:xfrm>
        </p:spPr>
        <p:txBody>
          <a:bodyPr/>
          <a:lstStyle/>
          <a:p>
            <a:pPr eaLnBrk="1" hangingPunct="1">
              <a:buFont typeface="Wingdings" pitchFamily="2" charset="2"/>
              <a:buNone/>
            </a:pPr>
            <a:r>
              <a:rPr lang="en-US" altLang="zh-CN" sz="1800" smtClean="0"/>
              <a:t>      </a:t>
            </a:r>
            <a:r>
              <a:rPr lang="zh-CN" altLang="en-US" i="1" smtClean="0"/>
              <a:t>如果实施某项行为能使行为主体实践、展示和培育高尚的品德，那么，该行为便是道德的，如果通过实施某项行为，行为主体实践、展示和发展了邪恶，那么，该行为是不道德的。 </a:t>
            </a:r>
          </a:p>
        </p:txBody>
      </p:sp>
      <p:sp>
        <p:nvSpPr>
          <p:cNvPr id="51204" name="日期占位符 3"/>
          <p:cNvSpPr>
            <a:spLocks noGrp="1"/>
          </p:cNvSpPr>
          <p:nvPr>
            <p:ph type="dt" sz="quarter" idx="10"/>
          </p:nvPr>
        </p:nvSpPr>
        <p:spPr>
          <a:noFill/>
          <a:ln>
            <a:miter lim="800000"/>
            <a:headEnd/>
            <a:tailEnd/>
          </a:ln>
        </p:spPr>
        <p:txBody>
          <a:bodyPr/>
          <a:lstStyle/>
          <a:p>
            <a:fld id="{A62E9AE2-C1FC-4338-BBAD-C69CB2FFA55B}" type="datetime1">
              <a:rPr lang="en-US" altLang="zh-CN" smtClean="0"/>
              <a:pPr/>
              <a:t>2/14/2020</a:t>
            </a:fld>
            <a:endParaRPr lang="en-US" altLang="zh-CN" smtClean="0"/>
          </a:p>
        </p:txBody>
      </p:sp>
      <p:sp>
        <p:nvSpPr>
          <p:cNvPr id="51205" name="灯片编号占位符 4"/>
          <p:cNvSpPr>
            <a:spLocks noGrp="1"/>
          </p:cNvSpPr>
          <p:nvPr>
            <p:ph type="sldNum" sz="quarter" idx="12"/>
          </p:nvPr>
        </p:nvSpPr>
        <p:spPr>
          <a:noFill/>
          <a:ln>
            <a:miter lim="800000"/>
            <a:headEnd/>
            <a:tailEnd/>
          </a:ln>
        </p:spPr>
        <p:txBody>
          <a:bodyPr/>
          <a:lstStyle/>
          <a:p>
            <a:fld id="{429503E6-DDE7-4874-8A9F-4A367B2EAC64}" type="slidenum">
              <a:rPr lang="zh-SG" altLang="en-US" smtClean="0"/>
              <a:pPr/>
              <a:t>48</a:t>
            </a:fld>
            <a:r>
              <a:rPr lang="en-US" altLang="zh-CN" smtClean="0"/>
              <a:t/>
            </a:r>
            <a:br>
              <a:rPr lang="en-US" altLang="zh-CN" smtClean="0"/>
            </a:br>
            <a:endParaRPr lang="en-US" altLang="zh-CN" sz="800" smtClean="0"/>
          </a:p>
        </p:txBody>
      </p:sp>
      <p:sp>
        <p:nvSpPr>
          <p:cNvPr id="5120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762000" y="609600"/>
            <a:ext cx="7620000" cy="838200"/>
          </a:xfrm>
        </p:spPr>
        <p:txBody>
          <a:bodyPr anchor="ctr"/>
          <a:lstStyle/>
          <a:p>
            <a:pPr eaLnBrk="1" hangingPunct="1"/>
            <a:r>
              <a:rPr lang="zh-CN" altLang="en-US" smtClean="0">
                <a:ea typeface="隶书" pitchFamily="49" charset="-122"/>
              </a:rPr>
              <a:t>五种伦理学说的整合</a:t>
            </a:r>
            <a:r>
              <a:rPr lang="zh-CN" altLang="en-US" sz="2800" smtClean="0"/>
              <a:t> </a:t>
            </a:r>
          </a:p>
        </p:txBody>
      </p:sp>
      <p:sp>
        <p:nvSpPr>
          <p:cNvPr id="52227" name="Rectangle 3"/>
          <p:cNvSpPr>
            <a:spLocks noGrp="1" noChangeArrowheads="1"/>
          </p:cNvSpPr>
          <p:nvPr>
            <p:ph type="body" idx="4294967295"/>
          </p:nvPr>
        </p:nvSpPr>
        <p:spPr>
          <a:xfrm>
            <a:off x="539750" y="1412875"/>
            <a:ext cx="8215313" cy="4543425"/>
          </a:xfrm>
        </p:spPr>
        <p:txBody>
          <a:bodyPr/>
          <a:lstStyle/>
          <a:p>
            <a:pPr algn="just" eaLnBrk="1" hangingPunct="1">
              <a:lnSpc>
                <a:spcPct val="90000"/>
              </a:lnSpc>
            </a:pPr>
            <a:r>
              <a:rPr lang="zh-CN" altLang="en-US" sz="2000" smtClean="0"/>
              <a:t>该行为是否尽可能地使受行为影响的利益相关者利益最大化？</a:t>
            </a:r>
          </a:p>
          <a:p>
            <a:pPr algn="just" eaLnBrk="1" hangingPunct="1">
              <a:lnSpc>
                <a:spcPct val="90000"/>
              </a:lnSpc>
              <a:buFont typeface="Wingdings" pitchFamily="2" charset="2"/>
              <a:buNone/>
            </a:pPr>
            <a:r>
              <a:rPr lang="zh-CN" altLang="en-US" sz="2000" smtClean="0"/>
              <a:t>     （</a:t>
            </a:r>
            <a:r>
              <a:rPr lang="en-US" altLang="zh-CN" sz="2000" smtClean="0"/>
              <a:t>1</a:t>
            </a:r>
            <a:r>
              <a:rPr lang="zh-CN" altLang="en-US" sz="2000" smtClean="0"/>
              <a:t>）所有利益相关者，包括社会整体</a:t>
            </a:r>
          </a:p>
          <a:p>
            <a:pPr algn="just" eaLnBrk="1" hangingPunct="1">
              <a:lnSpc>
                <a:spcPct val="90000"/>
              </a:lnSpc>
              <a:buFont typeface="Wingdings" pitchFamily="2" charset="2"/>
              <a:buNone/>
            </a:pPr>
            <a:r>
              <a:rPr lang="zh-CN" altLang="en-US" sz="2000" smtClean="0"/>
              <a:t>   （</a:t>
            </a:r>
            <a:r>
              <a:rPr lang="en-US" altLang="zh-CN" sz="2000" smtClean="0"/>
              <a:t>2</a:t>
            </a:r>
            <a:r>
              <a:rPr lang="zh-CN" altLang="en-US" sz="2000" smtClean="0"/>
              <a:t>）眼前利益和长远利益</a:t>
            </a:r>
          </a:p>
          <a:p>
            <a:pPr algn="just" eaLnBrk="1" hangingPunct="1">
              <a:lnSpc>
                <a:spcPct val="90000"/>
              </a:lnSpc>
              <a:buFont typeface="Wingdings" pitchFamily="2" charset="2"/>
              <a:buNone/>
            </a:pPr>
            <a:r>
              <a:rPr lang="zh-CN" altLang="en-US" sz="2000" smtClean="0"/>
              <a:t>   （</a:t>
            </a:r>
            <a:r>
              <a:rPr lang="en-US" altLang="zh-CN" sz="2000" smtClean="0"/>
              <a:t>3</a:t>
            </a:r>
            <a:r>
              <a:rPr lang="zh-CN" altLang="en-US" sz="2000" smtClean="0"/>
              <a:t>）方案比较</a:t>
            </a:r>
          </a:p>
          <a:p>
            <a:pPr algn="just" eaLnBrk="1" hangingPunct="1">
              <a:lnSpc>
                <a:spcPct val="90000"/>
              </a:lnSpc>
            </a:pPr>
            <a:r>
              <a:rPr lang="zh-CN" altLang="en-US" sz="2000" smtClean="0"/>
              <a:t>该行为是否与受其影响的个人的道德权利相一致？</a:t>
            </a:r>
          </a:p>
          <a:p>
            <a:pPr algn="just" eaLnBrk="1" hangingPunct="1">
              <a:lnSpc>
                <a:spcPct val="90000"/>
              </a:lnSpc>
              <a:buFont typeface="Wingdings" pitchFamily="2" charset="2"/>
              <a:buNone/>
            </a:pPr>
            <a:r>
              <a:rPr lang="zh-CN" altLang="en-US" sz="2000" smtClean="0"/>
              <a:t>   （</a:t>
            </a:r>
            <a:r>
              <a:rPr lang="en-US" altLang="zh-CN" sz="2000" smtClean="0"/>
              <a:t>1</a:t>
            </a:r>
            <a:r>
              <a:rPr lang="zh-CN" altLang="en-US" sz="2000" smtClean="0"/>
              <a:t>）可逆性</a:t>
            </a:r>
          </a:p>
          <a:p>
            <a:pPr algn="just" eaLnBrk="1" hangingPunct="1">
              <a:lnSpc>
                <a:spcPct val="90000"/>
              </a:lnSpc>
              <a:buFont typeface="Wingdings" pitchFamily="2" charset="2"/>
              <a:buNone/>
            </a:pPr>
            <a:r>
              <a:rPr lang="zh-CN" altLang="en-US" sz="2000" smtClean="0"/>
              <a:t>   （</a:t>
            </a:r>
            <a:r>
              <a:rPr lang="en-US" altLang="zh-CN" sz="2000" smtClean="0"/>
              <a:t>2</a:t>
            </a:r>
            <a:r>
              <a:rPr lang="zh-CN" altLang="en-US" sz="2000" smtClean="0"/>
              <a:t>）普遍性</a:t>
            </a:r>
          </a:p>
          <a:p>
            <a:pPr algn="just" eaLnBrk="1" hangingPunct="1">
              <a:lnSpc>
                <a:spcPct val="90000"/>
              </a:lnSpc>
              <a:buFont typeface="Wingdings" pitchFamily="2" charset="2"/>
              <a:buNone/>
            </a:pPr>
            <a:r>
              <a:rPr lang="zh-CN" altLang="en-US" sz="2000" smtClean="0"/>
              <a:t>   （</a:t>
            </a:r>
            <a:r>
              <a:rPr lang="en-US" altLang="zh-CN" sz="2000" smtClean="0"/>
              <a:t>3</a:t>
            </a:r>
            <a:r>
              <a:rPr lang="zh-CN" altLang="en-US" sz="2000" smtClean="0"/>
              <a:t>）尊重与自愿同意</a:t>
            </a:r>
          </a:p>
        </p:txBody>
      </p:sp>
      <p:sp>
        <p:nvSpPr>
          <p:cNvPr id="52228" name="日期占位符 3"/>
          <p:cNvSpPr>
            <a:spLocks noGrp="1"/>
          </p:cNvSpPr>
          <p:nvPr>
            <p:ph type="dt" sz="quarter" idx="10"/>
          </p:nvPr>
        </p:nvSpPr>
        <p:spPr>
          <a:noFill/>
          <a:ln>
            <a:miter lim="800000"/>
            <a:headEnd/>
            <a:tailEnd/>
          </a:ln>
        </p:spPr>
        <p:txBody>
          <a:bodyPr/>
          <a:lstStyle/>
          <a:p>
            <a:fld id="{3BF627C1-2E6D-45B7-9651-579382E2C2B8}" type="datetime1">
              <a:rPr lang="en-US" altLang="zh-CN" smtClean="0"/>
              <a:pPr/>
              <a:t>2/14/2020</a:t>
            </a:fld>
            <a:endParaRPr lang="en-US" altLang="zh-CN" smtClean="0"/>
          </a:p>
        </p:txBody>
      </p:sp>
      <p:sp>
        <p:nvSpPr>
          <p:cNvPr id="52229" name="灯片编号占位符 4"/>
          <p:cNvSpPr>
            <a:spLocks noGrp="1"/>
          </p:cNvSpPr>
          <p:nvPr>
            <p:ph type="sldNum" sz="quarter" idx="12"/>
          </p:nvPr>
        </p:nvSpPr>
        <p:spPr>
          <a:noFill/>
          <a:ln>
            <a:miter lim="800000"/>
            <a:headEnd/>
            <a:tailEnd/>
          </a:ln>
        </p:spPr>
        <p:txBody>
          <a:bodyPr/>
          <a:lstStyle/>
          <a:p>
            <a:fld id="{83AB9B4D-59FA-4A31-ADEE-B21FDD4503B4}" type="slidenum">
              <a:rPr lang="zh-SG" altLang="en-US" smtClean="0"/>
              <a:pPr/>
              <a:t>49</a:t>
            </a:fld>
            <a:r>
              <a:rPr lang="en-US" altLang="zh-CN" smtClean="0"/>
              <a:t/>
            </a:r>
            <a:br>
              <a:rPr lang="en-US" altLang="zh-CN" smtClean="0"/>
            </a:br>
            <a:endParaRPr lang="en-US" altLang="zh-CN" sz="800" smtClean="0"/>
          </a:p>
        </p:txBody>
      </p:sp>
      <p:sp>
        <p:nvSpPr>
          <p:cNvPr id="5223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什么是道德评价</a:t>
            </a:r>
          </a:p>
        </p:txBody>
      </p:sp>
      <p:sp>
        <p:nvSpPr>
          <p:cNvPr id="7171" name="TextBox 9"/>
          <p:cNvSpPr txBox="1">
            <a:spLocks noChangeArrowheads="1"/>
          </p:cNvSpPr>
          <p:nvPr/>
        </p:nvSpPr>
        <p:spPr bwMode="auto">
          <a:xfrm>
            <a:off x="250825" y="1341438"/>
            <a:ext cx="8281988" cy="2246312"/>
          </a:xfrm>
          <a:prstGeom prst="rect">
            <a:avLst/>
          </a:prstGeom>
          <a:noFill/>
          <a:ln w="9525">
            <a:noFill/>
            <a:miter lim="800000"/>
            <a:headEnd/>
            <a:tailEnd/>
          </a:ln>
        </p:spPr>
        <p:txBody>
          <a:bodyPr>
            <a:spAutoFit/>
          </a:bodyPr>
          <a:lstStyle/>
          <a:p>
            <a:pPr algn="l"/>
            <a:r>
              <a:rPr lang="zh-CN" altLang="en-US" sz="2000"/>
              <a:t>道德评价是依据一定的道德标准对人、行为、制度等做出的好与坏、对与错的评价。</a:t>
            </a:r>
            <a:endParaRPr lang="en-US" altLang="zh-CN" sz="2000"/>
          </a:p>
          <a:p>
            <a:pPr algn="l"/>
            <a:r>
              <a:rPr lang="zh-CN" altLang="en-US" sz="2000"/>
              <a:t>道德评价可以分事前评价和事后评价</a:t>
            </a:r>
            <a:endParaRPr lang="en-US" altLang="zh-CN" sz="2000"/>
          </a:p>
          <a:p>
            <a:pPr algn="l"/>
            <a:r>
              <a:rPr lang="zh-CN" altLang="en-US" sz="2000"/>
              <a:t>为什么需要事前评价？（决策是有意识</a:t>
            </a:r>
            <a:r>
              <a:rPr lang="en-US" altLang="zh-CN" sz="2000"/>
              <a:t>—</a:t>
            </a:r>
            <a:r>
              <a:rPr lang="zh-CN" altLang="en-US" sz="2000"/>
              <a:t>可能产生对他人不利的影响</a:t>
            </a:r>
            <a:r>
              <a:rPr lang="en-US" altLang="zh-CN" sz="2000"/>
              <a:t>—</a:t>
            </a:r>
            <a:r>
              <a:rPr lang="zh-CN" altLang="en-US" sz="2000"/>
              <a:t>需要决策时进行伦理分析）</a:t>
            </a:r>
            <a:endParaRPr lang="en-US" altLang="zh-CN" sz="2000"/>
          </a:p>
          <a:p>
            <a:pPr algn="l"/>
            <a:r>
              <a:rPr lang="zh-CN" altLang="en-US" sz="2000"/>
              <a:t>为什么需要事后评价？（评价</a:t>
            </a:r>
            <a:r>
              <a:rPr lang="en-US" altLang="zh-CN" sz="2000"/>
              <a:t>—</a:t>
            </a:r>
            <a:r>
              <a:rPr lang="zh-CN" altLang="en-US" sz="2000"/>
              <a:t>鼓励或避免）</a:t>
            </a:r>
            <a:endParaRPr lang="en-US" altLang="zh-CN" sz="2000"/>
          </a:p>
          <a:p>
            <a:pPr algn="l"/>
            <a:endParaRPr lang="zh-CN" altLang="en-US" sz="2000"/>
          </a:p>
        </p:txBody>
      </p:sp>
      <p:sp>
        <p:nvSpPr>
          <p:cNvPr id="7172" name="TextBox 10"/>
          <p:cNvSpPr txBox="1">
            <a:spLocks noChangeArrowheads="1"/>
          </p:cNvSpPr>
          <p:nvPr/>
        </p:nvSpPr>
        <p:spPr bwMode="auto">
          <a:xfrm>
            <a:off x="395288" y="3213100"/>
            <a:ext cx="4897437" cy="400050"/>
          </a:xfrm>
          <a:prstGeom prst="rect">
            <a:avLst/>
          </a:prstGeom>
          <a:noFill/>
          <a:ln w="9525">
            <a:noFill/>
            <a:miter lim="800000"/>
            <a:headEnd/>
            <a:tailEnd/>
          </a:ln>
        </p:spPr>
        <p:txBody>
          <a:bodyPr>
            <a:spAutoFit/>
          </a:bodyPr>
          <a:lstStyle/>
          <a:p>
            <a:pPr algn="l"/>
            <a:r>
              <a:rPr lang="zh-CN" altLang="en-US" sz="2000"/>
              <a:t>道德评价的主观性与客观性</a:t>
            </a:r>
          </a:p>
        </p:txBody>
      </p:sp>
      <p:sp>
        <p:nvSpPr>
          <p:cNvPr id="7173" name="TextBox 11"/>
          <p:cNvSpPr txBox="1">
            <a:spLocks noChangeArrowheads="1"/>
          </p:cNvSpPr>
          <p:nvPr/>
        </p:nvSpPr>
        <p:spPr bwMode="auto">
          <a:xfrm>
            <a:off x="250825" y="3644900"/>
            <a:ext cx="8569325" cy="2832100"/>
          </a:xfrm>
          <a:prstGeom prst="rect">
            <a:avLst/>
          </a:prstGeom>
          <a:noFill/>
          <a:ln w="9525">
            <a:noFill/>
            <a:miter lim="800000"/>
            <a:headEnd/>
            <a:tailEnd/>
          </a:ln>
        </p:spPr>
        <p:txBody>
          <a:bodyPr>
            <a:spAutoFit/>
          </a:bodyPr>
          <a:lstStyle/>
          <a:p>
            <a:pPr algn="l"/>
            <a:r>
              <a:rPr lang="zh-CN" altLang="en-US" sz="2000"/>
              <a:t>进行道德评价，伦理标准不同就是主观性表现</a:t>
            </a:r>
            <a:endParaRPr lang="en-US" altLang="zh-CN" sz="2000"/>
          </a:p>
          <a:p>
            <a:pPr algn="l"/>
            <a:r>
              <a:rPr lang="zh-CN" altLang="en-US" sz="2000"/>
              <a:t>对自己有利的就是合伦理的；对各方都有利的才是合伦理；</a:t>
            </a:r>
            <a:endParaRPr lang="en-US" altLang="zh-CN" sz="2000"/>
          </a:p>
          <a:p>
            <a:pPr algn="l"/>
            <a:r>
              <a:rPr lang="zh-CN" altLang="en-US" sz="2000"/>
              <a:t>利已不损人的就是伦理的；只有无私奉献才是合伦理的；</a:t>
            </a:r>
            <a:endParaRPr lang="en-US" altLang="zh-CN" sz="2000"/>
          </a:p>
          <a:p>
            <a:pPr algn="l"/>
            <a:r>
              <a:rPr lang="zh-CN" altLang="en-US" sz="2000"/>
              <a:t>只要行为结果不害人就是伦理的；只有动机和结果都是不害人才是伦理的。道德评价如果只停留在主观上就无法进行道德评价</a:t>
            </a:r>
            <a:endParaRPr lang="en-US" altLang="zh-CN" sz="2000"/>
          </a:p>
          <a:p>
            <a:pPr algn="l"/>
            <a:r>
              <a:rPr lang="zh-CN" altLang="en-US" sz="2000"/>
              <a:t>道德评价不能依据某人或某些人标准，而取决于伦理标准的，标准的有效性取决他的合理性，需要有广泛的适用性</a:t>
            </a:r>
            <a:endParaRPr lang="en-US" altLang="zh-CN" sz="2000"/>
          </a:p>
          <a:p>
            <a:pPr algn="l"/>
            <a:r>
              <a:rPr lang="zh-CN" altLang="en-US" sz="2000"/>
              <a:t>四种情况：主观客观都正确；主观正确客观不正确；主观错误客观正</a:t>
            </a:r>
            <a:r>
              <a:rPr lang="zh-CN" altLang="en-US" sz="1800"/>
              <a:t>确；主观客观都错误</a:t>
            </a:r>
          </a:p>
        </p:txBody>
      </p:sp>
      <p:sp>
        <p:nvSpPr>
          <p:cNvPr id="7174" name="日期占位符 5"/>
          <p:cNvSpPr>
            <a:spLocks noGrp="1"/>
          </p:cNvSpPr>
          <p:nvPr>
            <p:ph type="dt" sz="quarter" idx="10"/>
          </p:nvPr>
        </p:nvSpPr>
        <p:spPr>
          <a:noFill/>
          <a:ln>
            <a:miter lim="800000"/>
            <a:headEnd/>
            <a:tailEnd/>
          </a:ln>
        </p:spPr>
        <p:txBody>
          <a:bodyPr/>
          <a:lstStyle/>
          <a:p>
            <a:fld id="{A9AA94B3-D19F-4A24-8C78-E58654529262}" type="datetime1">
              <a:rPr lang="en-US" altLang="zh-CN" smtClean="0"/>
              <a:pPr/>
              <a:t>2/14/2020</a:t>
            </a:fld>
            <a:endParaRPr lang="en-US" altLang="zh-CN" smtClean="0"/>
          </a:p>
        </p:txBody>
      </p:sp>
      <p:sp>
        <p:nvSpPr>
          <p:cNvPr id="7175" name="灯片编号占位符 6"/>
          <p:cNvSpPr>
            <a:spLocks noGrp="1"/>
          </p:cNvSpPr>
          <p:nvPr>
            <p:ph type="sldNum" sz="quarter" idx="12"/>
          </p:nvPr>
        </p:nvSpPr>
        <p:spPr>
          <a:noFill/>
          <a:ln>
            <a:miter lim="800000"/>
            <a:headEnd/>
            <a:tailEnd/>
          </a:ln>
        </p:spPr>
        <p:txBody>
          <a:bodyPr/>
          <a:lstStyle/>
          <a:p>
            <a:fld id="{A326665C-D1F8-4010-B65A-98D2D07751F7}" type="slidenum">
              <a:rPr lang="zh-SG" altLang="en-US" smtClean="0"/>
              <a:pPr/>
              <a:t>5</a:t>
            </a:fld>
            <a:r>
              <a:rPr lang="en-US" altLang="zh-CN" smtClean="0"/>
              <a:t/>
            </a:r>
            <a:br>
              <a:rPr lang="en-US" altLang="zh-CN" smtClean="0"/>
            </a:br>
            <a:endParaRPr lang="en-US" altLang="zh-CN" sz="800" smtClean="0"/>
          </a:p>
        </p:txBody>
      </p:sp>
      <p:sp>
        <p:nvSpPr>
          <p:cNvPr id="7176" name="页脚占位符 7"/>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762000" y="457200"/>
            <a:ext cx="7620000" cy="990600"/>
          </a:xfrm>
        </p:spPr>
        <p:txBody>
          <a:bodyPr anchor="ctr"/>
          <a:lstStyle/>
          <a:p>
            <a:pPr eaLnBrk="1" hangingPunct="1"/>
            <a:r>
              <a:rPr lang="zh-CN" altLang="en-US" smtClean="0">
                <a:ea typeface="隶书" pitchFamily="49" charset="-122"/>
              </a:rPr>
              <a:t>五种伦理学说的整合（续）</a:t>
            </a:r>
            <a:r>
              <a:rPr lang="zh-CN" altLang="en-US" sz="2800" smtClean="0"/>
              <a:t> </a:t>
            </a:r>
          </a:p>
        </p:txBody>
      </p:sp>
      <p:sp>
        <p:nvSpPr>
          <p:cNvPr id="53251" name="Rectangle 3"/>
          <p:cNvSpPr>
            <a:spLocks noGrp="1" noChangeArrowheads="1"/>
          </p:cNvSpPr>
          <p:nvPr>
            <p:ph type="body" idx="4294967295"/>
          </p:nvPr>
        </p:nvSpPr>
        <p:spPr>
          <a:xfrm>
            <a:off x="755650" y="1628775"/>
            <a:ext cx="7543800" cy="4321175"/>
          </a:xfrm>
        </p:spPr>
        <p:txBody>
          <a:bodyPr/>
          <a:lstStyle/>
          <a:p>
            <a:pPr algn="just" eaLnBrk="1" hangingPunct="1"/>
            <a:r>
              <a:rPr lang="zh-CN" altLang="en-US" sz="2000" smtClean="0"/>
              <a:t>该行为是会导致利益和负担的公正分配？</a:t>
            </a:r>
          </a:p>
          <a:p>
            <a:pPr algn="just" eaLnBrk="1" hangingPunct="1">
              <a:buFont typeface="Wingdings" pitchFamily="2" charset="2"/>
              <a:buNone/>
            </a:pPr>
            <a:r>
              <a:rPr lang="zh-CN" altLang="en-US" sz="2000" smtClean="0"/>
              <a:t> “处于无知的帐幔之后”的思维方式</a:t>
            </a:r>
          </a:p>
          <a:p>
            <a:pPr algn="just" eaLnBrk="1" hangingPunct="1"/>
            <a:r>
              <a:rPr lang="zh-CN" altLang="en-US" sz="2000" smtClean="0"/>
              <a:t>该行为是否体现了对那些与我们有密切关系并仰仗我们的人的关怀？</a:t>
            </a:r>
          </a:p>
          <a:p>
            <a:pPr algn="just" eaLnBrk="1" hangingPunct="1"/>
            <a:r>
              <a:rPr lang="zh-CN" altLang="en-US" sz="2000" smtClean="0"/>
              <a:t>该行为是否实践、展示和培育了某种高尚的品德？ </a:t>
            </a:r>
          </a:p>
        </p:txBody>
      </p:sp>
      <p:sp>
        <p:nvSpPr>
          <p:cNvPr id="53252" name="日期占位符 3"/>
          <p:cNvSpPr>
            <a:spLocks noGrp="1"/>
          </p:cNvSpPr>
          <p:nvPr>
            <p:ph type="dt" sz="quarter" idx="10"/>
          </p:nvPr>
        </p:nvSpPr>
        <p:spPr>
          <a:noFill/>
          <a:ln>
            <a:miter lim="800000"/>
            <a:headEnd/>
            <a:tailEnd/>
          </a:ln>
        </p:spPr>
        <p:txBody>
          <a:bodyPr/>
          <a:lstStyle/>
          <a:p>
            <a:fld id="{FBEA561F-D33C-4BE6-B374-76A1445D057E}" type="datetime1">
              <a:rPr lang="en-US" altLang="zh-CN" smtClean="0"/>
              <a:pPr/>
              <a:t>2/14/2020</a:t>
            </a:fld>
            <a:endParaRPr lang="en-US" altLang="zh-CN" smtClean="0"/>
          </a:p>
        </p:txBody>
      </p:sp>
      <p:sp>
        <p:nvSpPr>
          <p:cNvPr id="53253" name="灯片编号占位符 4"/>
          <p:cNvSpPr>
            <a:spLocks noGrp="1"/>
          </p:cNvSpPr>
          <p:nvPr>
            <p:ph type="sldNum" sz="quarter" idx="12"/>
          </p:nvPr>
        </p:nvSpPr>
        <p:spPr>
          <a:noFill/>
          <a:ln>
            <a:miter lim="800000"/>
            <a:headEnd/>
            <a:tailEnd/>
          </a:ln>
        </p:spPr>
        <p:txBody>
          <a:bodyPr/>
          <a:lstStyle/>
          <a:p>
            <a:fld id="{A4D8352D-2C71-46A1-AD1E-E976DF04FDFB}" type="slidenum">
              <a:rPr lang="zh-SG" altLang="en-US" smtClean="0"/>
              <a:pPr/>
              <a:t>50</a:t>
            </a:fld>
            <a:r>
              <a:rPr lang="en-US" altLang="zh-CN" smtClean="0"/>
              <a:t/>
            </a:r>
            <a:br>
              <a:rPr lang="en-US" altLang="zh-CN" smtClean="0"/>
            </a:br>
            <a:endParaRPr lang="en-US" altLang="zh-CN" sz="800" smtClean="0"/>
          </a:p>
        </p:txBody>
      </p:sp>
      <p:sp>
        <p:nvSpPr>
          <p:cNvPr id="53254"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762000" y="457200"/>
            <a:ext cx="7620000" cy="990600"/>
          </a:xfrm>
        </p:spPr>
        <p:txBody>
          <a:bodyPr anchor="ctr"/>
          <a:lstStyle/>
          <a:p>
            <a:pPr eaLnBrk="1" hangingPunct="1"/>
            <a:r>
              <a:rPr lang="zh-CN" altLang="en-US" smtClean="0">
                <a:ea typeface="隶书" pitchFamily="49" charset="-122"/>
              </a:rPr>
              <a:t>五种伦理学说的整合（续）</a:t>
            </a:r>
            <a:r>
              <a:rPr lang="zh-CN" altLang="en-US" sz="2800" smtClean="0"/>
              <a:t> </a:t>
            </a:r>
          </a:p>
        </p:txBody>
      </p:sp>
      <p:sp>
        <p:nvSpPr>
          <p:cNvPr id="54275" name="Rectangle 3"/>
          <p:cNvSpPr>
            <a:spLocks noGrp="1" noChangeArrowheads="1"/>
          </p:cNvSpPr>
          <p:nvPr>
            <p:ph type="body" idx="4294967295"/>
          </p:nvPr>
        </p:nvSpPr>
        <p:spPr>
          <a:xfrm>
            <a:off x="539750" y="1773238"/>
            <a:ext cx="7848600" cy="3505200"/>
          </a:xfrm>
        </p:spPr>
        <p:txBody>
          <a:bodyPr/>
          <a:lstStyle/>
          <a:p>
            <a:pPr algn="just" eaLnBrk="1" hangingPunct="1">
              <a:buFont typeface="Wingdings" pitchFamily="2" charset="2"/>
              <a:buNone/>
            </a:pPr>
            <a:r>
              <a:rPr lang="en-US" altLang="zh-CN" smtClean="0">
                <a:latin typeface="Times New Roman" pitchFamily="18" charset="0"/>
              </a:rPr>
              <a:t>    </a:t>
            </a:r>
            <a:r>
              <a:rPr lang="zh-CN" altLang="en-US" smtClean="0">
                <a:latin typeface="Times New Roman" pitchFamily="18" charset="0"/>
              </a:rPr>
              <a:t>一般来说，有关道德权利的准则高于功利主义准则和公正准则，公正准则高于功利主义准则，在涉及私人资源和特别密切的关系中，如在家庭中，关怀准则高于不偏不倚原则，但在特定的情形中，上述的优先关系就未必成立。</a:t>
            </a:r>
            <a:r>
              <a:rPr lang="zh-CN" altLang="en-US" smtClean="0"/>
              <a:t> </a:t>
            </a:r>
          </a:p>
        </p:txBody>
      </p:sp>
      <p:sp>
        <p:nvSpPr>
          <p:cNvPr id="54276" name="日期占位符 3"/>
          <p:cNvSpPr>
            <a:spLocks noGrp="1"/>
          </p:cNvSpPr>
          <p:nvPr>
            <p:ph type="dt" sz="quarter" idx="10"/>
          </p:nvPr>
        </p:nvSpPr>
        <p:spPr>
          <a:noFill/>
          <a:ln>
            <a:miter lim="800000"/>
            <a:headEnd/>
            <a:tailEnd/>
          </a:ln>
        </p:spPr>
        <p:txBody>
          <a:bodyPr/>
          <a:lstStyle/>
          <a:p>
            <a:fld id="{354F2069-34BD-4713-A708-E1A5E1DBF78A}" type="datetime1">
              <a:rPr lang="en-US" altLang="zh-CN" smtClean="0"/>
              <a:pPr/>
              <a:t>2/14/2020</a:t>
            </a:fld>
            <a:endParaRPr lang="en-US" altLang="zh-CN" smtClean="0"/>
          </a:p>
        </p:txBody>
      </p:sp>
      <p:sp>
        <p:nvSpPr>
          <p:cNvPr id="54277" name="灯片编号占位符 4"/>
          <p:cNvSpPr>
            <a:spLocks noGrp="1"/>
          </p:cNvSpPr>
          <p:nvPr>
            <p:ph type="sldNum" sz="quarter" idx="12"/>
          </p:nvPr>
        </p:nvSpPr>
        <p:spPr>
          <a:noFill/>
          <a:ln>
            <a:miter lim="800000"/>
            <a:headEnd/>
            <a:tailEnd/>
          </a:ln>
        </p:spPr>
        <p:txBody>
          <a:bodyPr/>
          <a:lstStyle/>
          <a:p>
            <a:fld id="{42FB2FBE-61E0-48AF-8FB8-DF08FEDA9360}" type="slidenum">
              <a:rPr lang="zh-SG" altLang="en-US" smtClean="0"/>
              <a:pPr/>
              <a:t>51</a:t>
            </a:fld>
            <a:r>
              <a:rPr lang="en-US" altLang="zh-CN" smtClean="0"/>
              <a:t/>
            </a:r>
            <a:br>
              <a:rPr lang="en-US" altLang="zh-CN" smtClean="0"/>
            </a:br>
            <a:endParaRPr lang="en-US" altLang="zh-CN" sz="800" smtClean="0"/>
          </a:p>
        </p:txBody>
      </p:sp>
      <p:sp>
        <p:nvSpPr>
          <p:cNvPr id="5427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solidFill>
                  <a:srgbClr val="FF00FF"/>
                </a:solidFill>
              </a:rPr>
              <a:t>企业伦理原则</a:t>
            </a:r>
            <a:r>
              <a:rPr lang="en-US" altLang="zh-CN" smtClean="0">
                <a:solidFill>
                  <a:srgbClr val="FF00FF"/>
                </a:solidFill>
              </a:rPr>
              <a:t>——</a:t>
            </a:r>
            <a:r>
              <a:rPr lang="zh-CN" altLang="en-US" smtClean="0">
                <a:solidFill>
                  <a:srgbClr val="FF00FF"/>
                </a:solidFill>
              </a:rPr>
              <a:t>以人为本</a:t>
            </a:r>
          </a:p>
        </p:txBody>
      </p:sp>
      <p:sp>
        <p:nvSpPr>
          <p:cNvPr id="55299" name="Rectangle 3"/>
          <p:cNvSpPr>
            <a:spLocks noGrp="1" noChangeArrowheads="1"/>
          </p:cNvSpPr>
          <p:nvPr>
            <p:ph type="body" idx="1"/>
          </p:nvPr>
        </p:nvSpPr>
        <p:spPr>
          <a:xfrm>
            <a:off x="971550" y="1700213"/>
            <a:ext cx="7632700" cy="4752975"/>
          </a:xfrm>
          <a:ln w="57150">
            <a:solidFill>
              <a:srgbClr val="D45674"/>
            </a:solidFill>
          </a:ln>
        </p:spPr>
        <p:txBody>
          <a:bodyPr/>
          <a:lstStyle/>
          <a:p>
            <a:pPr algn="just"/>
            <a:r>
              <a:rPr lang="zh-CN" altLang="en-US" b="1" smtClean="0">
                <a:solidFill>
                  <a:srgbClr val="0000FF"/>
                </a:solidFill>
              </a:rPr>
              <a:t>以人为本就是尊重人、关心人、促进人自由而全面的发展。</a:t>
            </a:r>
            <a:endParaRPr lang="zh-CN" altLang="en-US" b="1" smtClean="0">
              <a:solidFill>
                <a:srgbClr val="0000FF"/>
              </a:solidFill>
              <a:latin typeface="隶书" pitchFamily="49" charset="-122"/>
            </a:endParaRPr>
          </a:p>
          <a:p>
            <a:pPr algn="just"/>
            <a:r>
              <a:rPr lang="zh-CN" altLang="en-US" b="1" smtClean="0">
                <a:solidFill>
                  <a:srgbClr val="0000FF"/>
                </a:solidFill>
              </a:rPr>
              <a:t>尊重人：即尊重每个人的尊严、权利和价值，如承认人的差别、尊重人的愿望。</a:t>
            </a:r>
            <a:endParaRPr lang="zh-CN" altLang="en-US" b="1" smtClean="0">
              <a:solidFill>
                <a:srgbClr val="0000FF"/>
              </a:solidFill>
              <a:latin typeface="隶书" pitchFamily="49" charset="-122"/>
            </a:endParaRPr>
          </a:p>
          <a:p>
            <a:pPr algn="just"/>
            <a:r>
              <a:rPr lang="zh-CN" altLang="en-US" b="1" smtClean="0">
                <a:solidFill>
                  <a:srgbClr val="0000FF"/>
                </a:solidFill>
              </a:rPr>
              <a:t>关心人：关心每个人的物质福利和精神文化生活。</a:t>
            </a:r>
            <a:endParaRPr lang="zh-CN" altLang="en-US" b="1" smtClean="0">
              <a:solidFill>
                <a:srgbClr val="0000FF"/>
              </a:solidFill>
              <a:latin typeface="隶书" pitchFamily="49" charset="-122"/>
            </a:endParaRPr>
          </a:p>
          <a:p>
            <a:r>
              <a:rPr lang="zh-CN" altLang="en-US" b="1" smtClean="0">
                <a:solidFill>
                  <a:srgbClr val="0000FF"/>
                </a:solidFill>
              </a:rPr>
              <a:t>人的自由而全面发展是人生存和发展所期望达到的最高境界。</a:t>
            </a:r>
            <a:r>
              <a:rPr lang="zh-CN" altLang="en-US" b="1" smtClean="0">
                <a:solidFill>
                  <a:srgbClr val="0000FF"/>
                </a:solidFill>
                <a:latin typeface="隶书" pitchFamily="49" charset="-122"/>
                <a:ea typeface="隶书" pitchFamily="49" charset="-122"/>
              </a:rPr>
              <a:t> </a:t>
            </a:r>
          </a:p>
        </p:txBody>
      </p:sp>
      <p:sp>
        <p:nvSpPr>
          <p:cNvPr id="55300" name="日期占位符 3"/>
          <p:cNvSpPr>
            <a:spLocks noGrp="1"/>
          </p:cNvSpPr>
          <p:nvPr>
            <p:ph type="dt" sz="quarter" idx="10"/>
          </p:nvPr>
        </p:nvSpPr>
        <p:spPr>
          <a:noFill/>
          <a:ln>
            <a:miter lim="800000"/>
            <a:headEnd/>
            <a:tailEnd/>
          </a:ln>
        </p:spPr>
        <p:txBody>
          <a:bodyPr/>
          <a:lstStyle/>
          <a:p>
            <a:fld id="{C22E8B38-F417-49B7-8941-04CF1FFD560A}" type="datetime1">
              <a:rPr lang="en-US" altLang="zh-CN" smtClean="0"/>
              <a:pPr/>
              <a:t>2/14/2020</a:t>
            </a:fld>
            <a:endParaRPr lang="en-US" altLang="zh-CN" smtClean="0"/>
          </a:p>
        </p:txBody>
      </p:sp>
      <p:sp>
        <p:nvSpPr>
          <p:cNvPr id="55301" name="灯片编号占位符 4"/>
          <p:cNvSpPr>
            <a:spLocks noGrp="1"/>
          </p:cNvSpPr>
          <p:nvPr>
            <p:ph type="sldNum" sz="quarter" idx="12"/>
          </p:nvPr>
        </p:nvSpPr>
        <p:spPr>
          <a:noFill/>
          <a:ln>
            <a:miter lim="800000"/>
            <a:headEnd/>
            <a:tailEnd/>
          </a:ln>
        </p:spPr>
        <p:txBody>
          <a:bodyPr/>
          <a:lstStyle/>
          <a:p>
            <a:fld id="{435470CF-B2BA-496F-A112-EF01F0E74DBE}" type="slidenum">
              <a:rPr lang="zh-SG" altLang="en-US" smtClean="0"/>
              <a:pPr/>
              <a:t>52</a:t>
            </a:fld>
            <a:r>
              <a:rPr lang="en-US" altLang="zh-CN" smtClean="0"/>
              <a:t/>
            </a:r>
            <a:br>
              <a:rPr lang="en-US" altLang="zh-CN" smtClean="0"/>
            </a:br>
            <a:endParaRPr lang="en-US" altLang="zh-CN" sz="800" smtClean="0"/>
          </a:p>
        </p:txBody>
      </p:sp>
      <p:sp>
        <p:nvSpPr>
          <p:cNvPr id="5530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838200"/>
            <a:ext cx="7010400" cy="1143000"/>
          </a:xfrm>
        </p:spPr>
        <p:txBody>
          <a:bodyPr/>
          <a:lstStyle/>
          <a:p>
            <a:r>
              <a:rPr lang="zh-CN" altLang="en-US" smtClean="0">
                <a:solidFill>
                  <a:srgbClr val="FF00FF"/>
                </a:solidFill>
              </a:rPr>
              <a:t>企业经营中以人为本的内涵</a:t>
            </a:r>
          </a:p>
        </p:txBody>
      </p:sp>
      <p:sp>
        <p:nvSpPr>
          <p:cNvPr id="56323" name="Rectangle 3"/>
          <p:cNvSpPr>
            <a:spLocks noGrp="1" noChangeArrowheads="1"/>
          </p:cNvSpPr>
          <p:nvPr>
            <p:ph type="body" idx="1"/>
          </p:nvPr>
        </p:nvSpPr>
        <p:spPr>
          <a:xfrm>
            <a:off x="1331913" y="2286000"/>
            <a:ext cx="7278687" cy="4038600"/>
          </a:xfrm>
          <a:ln w="57150" cmpd="thinThick">
            <a:solidFill>
              <a:schemeClr val="hlink"/>
            </a:solidFill>
          </a:ln>
        </p:spPr>
        <p:txBody>
          <a:bodyPr/>
          <a:lstStyle/>
          <a:p>
            <a:pPr algn="just">
              <a:lnSpc>
                <a:spcPct val="90000"/>
              </a:lnSpc>
            </a:pPr>
            <a:r>
              <a:rPr lang="en-US" altLang="zh-CN" sz="2400" b="1" smtClean="0">
                <a:solidFill>
                  <a:srgbClr val="0000FF"/>
                </a:solidFill>
              </a:rPr>
              <a:t>1.</a:t>
            </a:r>
            <a:r>
              <a:rPr lang="en-US" altLang="zh-CN" sz="2400" b="1" smtClean="0">
                <a:solidFill>
                  <a:srgbClr val="0000FF"/>
                </a:solidFill>
                <a:cs typeface="Times New Roman" pitchFamily="18" charset="0"/>
              </a:rPr>
              <a:t>  </a:t>
            </a:r>
            <a:r>
              <a:rPr lang="zh-CN" altLang="en-US" sz="2400" b="1" smtClean="0">
                <a:solidFill>
                  <a:srgbClr val="0000FF"/>
                </a:solidFill>
              </a:rPr>
              <a:t>在企业和社会的关系上，要求企业努力开发生产对社会有益的产品和服务，惠及全体人民。</a:t>
            </a:r>
          </a:p>
          <a:p>
            <a:pPr algn="just">
              <a:lnSpc>
                <a:spcPct val="90000"/>
              </a:lnSpc>
            </a:pPr>
            <a:r>
              <a:rPr lang="en-US" altLang="zh-CN" sz="2400" b="1" smtClean="0">
                <a:solidFill>
                  <a:srgbClr val="0000FF"/>
                </a:solidFill>
              </a:rPr>
              <a:t>2.</a:t>
            </a:r>
            <a:r>
              <a:rPr lang="en-US" altLang="zh-CN" sz="2400" b="1" smtClean="0">
                <a:solidFill>
                  <a:srgbClr val="0000FF"/>
                </a:solidFill>
                <a:cs typeface="Times New Roman" pitchFamily="18" charset="0"/>
              </a:rPr>
              <a:t> </a:t>
            </a:r>
            <a:r>
              <a:rPr lang="zh-CN" altLang="en-US" sz="2400" b="1" smtClean="0">
                <a:solidFill>
                  <a:srgbClr val="0000FF"/>
                </a:solidFill>
              </a:rPr>
              <a:t>在企业和自然的关系上，要求企业注重资源合理利用和环境保护，不断增强社会可持续发展能力，造福子孙后代。</a:t>
            </a:r>
          </a:p>
          <a:p>
            <a:pPr algn="just">
              <a:lnSpc>
                <a:spcPct val="90000"/>
              </a:lnSpc>
            </a:pPr>
            <a:r>
              <a:rPr lang="en-US" altLang="zh-CN" sz="2400" b="1" smtClean="0">
                <a:solidFill>
                  <a:srgbClr val="0000FF"/>
                </a:solidFill>
              </a:rPr>
              <a:t>3.</a:t>
            </a:r>
            <a:r>
              <a:rPr lang="en-US" altLang="zh-CN" sz="2400" b="1" smtClean="0">
                <a:solidFill>
                  <a:srgbClr val="0000FF"/>
                </a:solidFill>
                <a:cs typeface="Times New Roman" pitchFamily="18" charset="0"/>
              </a:rPr>
              <a:t> </a:t>
            </a:r>
            <a:r>
              <a:rPr lang="zh-CN" altLang="en-US" sz="2400" b="1" smtClean="0">
                <a:solidFill>
                  <a:srgbClr val="0000FF"/>
                </a:solidFill>
              </a:rPr>
              <a:t>在企业和人的关系上，要求企业尽量能满足相关利益群体的需求。</a:t>
            </a:r>
          </a:p>
          <a:p>
            <a:pPr algn="just">
              <a:lnSpc>
                <a:spcPct val="90000"/>
              </a:lnSpc>
            </a:pPr>
            <a:r>
              <a:rPr lang="en-US" altLang="zh-CN" sz="2400" b="1" smtClean="0">
                <a:solidFill>
                  <a:srgbClr val="0000FF"/>
                </a:solidFill>
              </a:rPr>
              <a:t>4.</a:t>
            </a:r>
            <a:r>
              <a:rPr lang="en-US" altLang="zh-CN" sz="2400" b="1" smtClean="0">
                <a:solidFill>
                  <a:srgbClr val="0000FF"/>
                </a:solidFill>
                <a:cs typeface="Times New Roman" pitchFamily="18" charset="0"/>
              </a:rPr>
              <a:t> </a:t>
            </a:r>
            <a:r>
              <a:rPr lang="zh-CN" altLang="en-US" sz="2400" b="1" smtClean="0">
                <a:solidFill>
                  <a:srgbClr val="0000FF"/>
                </a:solidFill>
              </a:rPr>
              <a:t>在人与人的关系上，要求处事公正，在企业内部建立起既讲效率又讲团结、互助与友爱的关系。</a:t>
            </a:r>
          </a:p>
        </p:txBody>
      </p:sp>
      <p:sp>
        <p:nvSpPr>
          <p:cNvPr id="56324" name="日期占位符 3"/>
          <p:cNvSpPr>
            <a:spLocks noGrp="1"/>
          </p:cNvSpPr>
          <p:nvPr>
            <p:ph type="dt" sz="quarter" idx="10"/>
          </p:nvPr>
        </p:nvSpPr>
        <p:spPr>
          <a:noFill/>
          <a:ln>
            <a:miter lim="800000"/>
            <a:headEnd/>
            <a:tailEnd/>
          </a:ln>
        </p:spPr>
        <p:txBody>
          <a:bodyPr/>
          <a:lstStyle/>
          <a:p>
            <a:fld id="{B39ADA2D-B4D8-4FB4-9F0C-F730C5398E8E}" type="datetime1">
              <a:rPr lang="en-US" altLang="zh-CN" smtClean="0"/>
              <a:pPr/>
              <a:t>2/14/2020</a:t>
            </a:fld>
            <a:endParaRPr lang="en-US" altLang="zh-CN" smtClean="0"/>
          </a:p>
        </p:txBody>
      </p:sp>
      <p:sp>
        <p:nvSpPr>
          <p:cNvPr id="56325" name="灯片编号占位符 4"/>
          <p:cNvSpPr>
            <a:spLocks noGrp="1"/>
          </p:cNvSpPr>
          <p:nvPr>
            <p:ph type="sldNum" sz="quarter" idx="12"/>
          </p:nvPr>
        </p:nvSpPr>
        <p:spPr>
          <a:noFill/>
          <a:ln>
            <a:miter lim="800000"/>
            <a:headEnd/>
            <a:tailEnd/>
          </a:ln>
        </p:spPr>
        <p:txBody>
          <a:bodyPr/>
          <a:lstStyle/>
          <a:p>
            <a:fld id="{F5F5E48C-B9FA-4252-B8B0-E61989655D70}" type="slidenum">
              <a:rPr lang="zh-SG" altLang="en-US" smtClean="0"/>
              <a:pPr/>
              <a:t>53</a:t>
            </a:fld>
            <a:r>
              <a:rPr lang="en-US" altLang="zh-CN" smtClean="0"/>
              <a:t/>
            </a:r>
            <a:br>
              <a:rPr lang="en-US" altLang="zh-CN" smtClean="0"/>
            </a:br>
            <a:endParaRPr lang="en-US" altLang="zh-CN" sz="800" smtClean="0"/>
          </a:p>
        </p:txBody>
      </p:sp>
      <p:sp>
        <p:nvSpPr>
          <p:cNvPr id="5632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87450" y="304800"/>
            <a:ext cx="4495800" cy="914400"/>
          </a:xfrm>
        </p:spPr>
        <p:txBody>
          <a:bodyPr/>
          <a:lstStyle/>
          <a:p>
            <a:r>
              <a:rPr lang="zh-CN" altLang="en-US" smtClean="0">
                <a:solidFill>
                  <a:srgbClr val="FF00FF"/>
                </a:solidFill>
              </a:rPr>
              <a:t>企业伦理规范准则</a:t>
            </a:r>
            <a:endParaRPr lang="zh-CN" altLang="en-US" smtClean="0">
              <a:solidFill>
                <a:srgbClr val="FF00FF"/>
              </a:solidFill>
              <a:latin typeface="隶书" pitchFamily="49" charset="-122"/>
            </a:endParaRPr>
          </a:p>
        </p:txBody>
      </p:sp>
      <p:sp>
        <p:nvSpPr>
          <p:cNvPr id="57347" name="Rectangle 6"/>
          <p:cNvSpPr>
            <a:spLocks noGrp="1" noChangeArrowheads="1"/>
          </p:cNvSpPr>
          <p:nvPr>
            <p:ph type="body" idx="1"/>
          </p:nvPr>
        </p:nvSpPr>
        <p:spPr>
          <a:xfrm>
            <a:off x="611188" y="1773238"/>
            <a:ext cx="8137525" cy="3854450"/>
          </a:xfrm>
        </p:spPr>
        <p:txBody>
          <a:bodyPr/>
          <a:lstStyle/>
          <a:p>
            <a:pPr algn="just">
              <a:lnSpc>
                <a:spcPct val="90000"/>
              </a:lnSpc>
            </a:pPr>
            <a:r>
              <a:rPr lang="en-US" altLang="zh-CN" smtClean="0">
                <a:solidFill>
                  <a:srgbClr val="0000FF"/>
                </a:solidFill>
              </a:rPr>
              <a:t>1.</a:t>
            </a:r>
            <a:r>
              <a:rPr lang="en-US" altLang="zh-CN" smtClean="0">
                <a:solidFill>
                  <a:srgbClr val="0000FF"/>
                </a:solidFill>
                <a:cs typeface="Times New Roman" pitchFamily="18" charset="0"/>
              </a:rPr>
              <a:t> </a:t>
            </a:r>
            <a:r>
              <a:rPr lang="zh-CN" altLang="en-US" smtClean="0">
                <a:solidFill>
                  <a:srgbClr val="0000FF"/>
                </a:solidFill>
              </a:rPr>
              <a:t>公正公平：一视同仁和得所当得。</a:t>
            </a:r>
          </a:p>
          <a:p>
            <a:pPr algn="just">
              <a:lnSpc>
                <a:spcPct val="90000"/>
              </a:lnSpc>
            </a:pPr>
            <a:r>
              <a:rPr lang="zh-CN" altLang="en-US" smtClean="0">
                <a:solidFill>
                  <a:srgbClr val="0000FF"/>
                </a:solidFill>
              </a:rPr>
              <a:t>要求：机会均等、按劳分配、公平竞争、互惠互利</a:t>
            </a:r>
          </a:p>
          <a:p>
            <a:pPr algn="just">
              <a:lnSpc>
                <a:spcPct val="90000"/>
              </a:lnSpc>
            </a:pPr>
            <a:r>
              <a:rPr lang="en-US" altLang="zh-CN" smtClean="0">
                <a:solidFill>
                  <a:srgbClr val="0000FF"/>
                </a:solidFill>
              </a:rPr>
              <a:t>2.</a:t>
            </a:r>
            <a:r>
              <a:rPr lang="en-US" altLang="zh-CN" smtClean="0">
                <a:solidFill>
                  <a:srgbClr val="0000FF"/>
                </a:solidFill>
                <a:cs typeface="Times New Roman" pitchFamily="18" charset="0"/>
              </a:rPr>
              <a:t>  </a:t>
            </a:r>
            <a:r>
              <a:rPr lang="zh-CN" altLang="en-US" smtClean="0">
                <a:solidFill>
                  <a:srgbClr val="0000FF"/>
                </a:solidFill>
              </a:rPr>
              <a:t>诚实守信：讲真话，不欺诈</a:t>
            </a:r>
          </a:p>
          <a:p>
            <a:pPr algn="just">
              <a:lnSpc>
                <a:spcPct val="90000"/>
              </a:lnSpc>
            </a:pPr>
            <a:r>
              <a:rPr lang="en-US" altLang="zh-CN" smtClean="0">
                <a:solidFill>
                  <a:srgbClr val="0000FF"/>
                </a:solidFill>
              </a:rPr>
              <a:t>3.</a:t>
            </a:r>
            <a:r>
              <a:rPr lang="en-US" altLang="zh-CN" smtClean="0">
                <a:solidFill>
                  <a:srgbClr val="0000FF"/>
                </a:solidFill>
                <a:cs typeface="Times New Roman" pitchFamily="18" charset="0"/>
              </a:rPr>
              <a:t> </a:t>
            </a:r>
            <a:r>
              <a:rPr lang="zh-CN" altLang="en-US" smtClean="0">
                <a:solidFill>
                  <a:srgbClr val="0000FF"/>
                </a:solidFill>
              </a:rPr>
              <a:t>竞争合作：在竞争中互相进步，在合作中共赢</a:t>
            </a:r>
          </a:p>
          <a:p>
            <a:pPr algn="just">
              <a:lnSpc>
                <a:spcPct val="90000"/>
              </a:lnSpc>
            </a:pPr>
            <a:r>
              <a:rPr lang="en-US" altLang="zh-CN" smtClean="0">
                <a:solidFill>
                  <a:srgbClr val="0000FF"/>
                </a:solidFill>
              </a:rPr>
              <a:t>4.</a:t>
            </a:r>
            <a:r>
              <a:rPr lang="en-US" altLang="zh-CN" smtClean="0">
                <a:solidFill>
                  <a:srgbClr val="0000FF"/>
                </a:solidFill>
                <a:cs typeface="Times New Roman" pitchFamily="18" charset="0"/>
              </a:rPr>
              <a:t> </a:t>
            </a:r>
            <a:r>
              <a:rPr lang="zh-CN" altLang="en-US" smtClean="0">
                <a:solidFill>
                  <a:srgbClr val="0000FF"/>
                </a:solidFill>
              </a:rPr>
              <a:t>创新进取：创新是企业活力源泉</a:t>
            </a:r>
          </a:p>
          <a:p>
            <a:pPr algn="just">
              <a:lnSpc>
                <a:spcPct val="90000"/>
              </a:lnSpc>
            </a:pPr>
            <a:r>
              <a:rPr lang="en-US" altLang="zh-CN" smtClean="0">
                <a:solidFill>
                  <a:srgbClr val="0000FF"/>
                </a:solidFill>
              </a:rPr>
              <a:t>5.</a:t>
            </a:r>
            <a:r>
              <a:rPr lang="en-US" altLang="zh-CN" smtClean="0">
                <a:solidFill>
                  <a:srgbClr val="0000FF"/>
                </a:solidFill>
                <a:cs typeface="Times New Roman" pitchFamily="18" charset="0"/>
              </a:rPr>
              <a:t>  </a:t>
            </a:r>
            <a:r>
              <a:rPr lang="zh-CN" altLang="en-US" smtClean="0">
                <a:solidFill>
                  <a:srgbClr val="0000FF"/>
                </a:solidFill>
              </a:rPr>
              <a:t>环境保护与服务社会</a:t>
            </a:r>
          </a:p>
        </p:txBody>
      </p:sp>
      <p:sp>
        <p:nvSpPr>
          <p:cNvPr id="57348" name="日期占位符 3"/>
          <p:cNvSpPr>
            <a:spLocks noGrp="1"/>
          </p:cNvSpPr>
          <p:nvPr>
            <p:ph type="dt" sz="quarter" idx="10"/>
          </p:nvPr>
        </p:nvSpPr>
        <p:spPr>
          <a:noFill/>
          <a:ln>
            <a:miter lim="800000"/>
            <a:headEnd/>
            <a:tailEnd/>
          </a:ln>
        </p:spPr>
        <p:txBody>
          <a:bodyPr/>
          <a:lstStyle/>
          <a:p>
            <a:fld id="{EC2344AA-6660-43FA-95CD-E479570F72CA}" type="datetime1">
              <a:rPr lang="en-US" altLang="zh-CN" smtClean="0"/>
              <a:pPr/>
              <a:t>2/14/2020</a:t>
            </a:fld>
            <a:endParaRPr lang="en-US" altLang="zh-CN" smtClean="0"/>
          </a:p>
        </p:txBody>
      </p:sp>
      <p:sp>
        <p:nvSpPr>
          <p:cNvPr id="57349" name="灯片编号占位符 4"/>
          <p:cNvSpPr>
            <a:spLocks noGrp="1"/>
          </p:cNvSpPr>
          <p:nvPr>
            <p:ph type="sldNum" sz="quarter" idx="12"/>
          </p:nvPr>
        </p:nvSpPr>
        <p:spPr>
          <a:noFill/>
          <a:ln>
            <a:miter lim="800000"/>
            <a:headEnd/>
            <a:tailEnd/>
          </a:ln>
        </p:spPr>
        <p:txBody>
          <a:bodyPr/>
          <a:lstStyle/>
          <a:p>
            <a:fld id="{C24BF4E0-5B47-45F5-B428-E11A38ACE402}" type="slidenum">
              <a:rPr lang="zh-SG" altLang="en-US" smtClean="0"/>
              <a:pPr/>
              <a:t>54</a:t>
            </a:fld>
            <a:r>
              <a:rPr lang="en-US" altLang="zh-CN" smtClean="0"/>
              <a:t/>
            </a:r>
            <a:br>
              <a:rPr lang="en-US" altLang="zh-CN" smtClean="0"/>
            </a:br>
            <a:endParaRPr lang="en-US" altLang="zh-CN" sz="800" smtClean="0"/>
          </a:p>
        </p:txBody>
      </p:sp>
      <p:sp>
        <p:nvSpPr>
          <p:cNvPr id="5735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115888"/>
            <a:ext cx="6767512" cy="1143000"/>
          </a:xfrm>
        </p:spPr>
        <p:txBody>
          <a:bodyPr/>
          <a:lstStyle/>
          <a:p>
            <a:r>
              <a:rPr lang="zh-CN" altLang="en-US" smtClean="0">
                <a:solidFill>
                  <a:srgbClr val="7030A0"/>
                </a:solidFill>
              </a:rPr>
              <a:t>企业决策伦理分析的具体问题</a:t>
            </a:r>
          </a:p>
        </p:txBody>
      </p:sp>
      <p:sp>
        <p:nvSpPr>
          <p:cNvPr id="50179" name="Rectangle 3"/>
          <p:cNvSpPr>
            <a:spLocks noGrp="1" noChangeArrowheads="1"/>
          </p:cNvSpPr>
          <p:nvPr>
            <p:ph type="body" idx="1"/>
          </p:nvPr>
        </p:nvSpPr>
        <p:spPr>
          <a:xfrm>
            <a:off x="990600" y="2438400"/>
            <a:ext cx="7902575" cy="3810000"/>
          </a:xfrm>
          <a:solidFill>
            <a:srgbClr val="A2EAE8"/>
          </a:solidFill>
          <a:ln w="38100">
            <a:solidFill>
              <a:schemeClr val="tx2"/>
            </a:solidFill>
          </a:ln>
          <a:effectLst>
            <a:outerShdw dist="215526" dir="13500000" algn="ctr" rotWithShape="0">
              <a:schemeClr val="tx2"/>
            </a:outerShdw>
          </a:effectLst>
        </p:spPr>
        <p:txBody>
          <a:bodyPr/>
          <a:lstStyle/>
          <a:p>
            <a:pPr algn="just">
              <a:defRPr/>
            </a:pPr>
            <a:r>
              <a:rPr lang="en-US" altLang="zh-CN" b="1" smtClean="0">
                <a:latin typeface="隶书" pitchFamily="49" charset="-122"/>
              </a:rPr>
              <a:t>1.</a:t>
            </a:r>
            <a:r>
              <a:rPr lang="en-US" altLang="zh-CN" b="1" smtClean="0">
                <a:cs typeface="Times New Roman" pitchFamily="18" charset="0"/>
              </a:rPr>
              <a:t> </a:t>
            </a:r>
            <a:r>
              <a:rPr lang="zh-CN" altLang="en-US" b="1" smtClean="0"/>
              <a:t>企业的任何决策都要进行伦理分析。</a:t>
            </a:r>
            <a:endParaRPr lang="zh-CN" altLang="en-US" b="1" smtClean="0">
              <a:latin typeface="隶书" pitchFamily="49" charset="-122"/>
            </a:endParaRPr>
          </a:p>
          <a:p>
            <a:pPr algn="just">
              <a:defRPr/>
            </a:pPr>
            <a:r>
              <a:rPr lang="en-US" altLang="zh-CN" b="1" smtClean="0">
                <a:latin typeface="隶书" pitchFamily="49" charset="-122"/>
              </a:rPr>
              <a:t>2.</a:t>
            </a:r>
            <a:r>
              <a:rPr lang="en-US" altLang="zh-CN" b="1" smtClean="0">
                <a:cs typeface="Times New Roman" pitchFamily="18" charset="0"/>
              </a:rPr>
              <a:t> </a:t>
            </a:r>
            <a:r>
              <a:rPr lang="zh-CN" altLang="en-US" b="1" smtClean="0"/>
              <a:t>伦理决策直接影响到企业管理的功效。</a:t>
            </a:r>
            <a:endParaRPr lang="zh-CN" altLang="en-US" b="1" smtClean="0">
              <a:latin typeface="隶书" pitchFamily="49" charset="-122"/>
            </a:endParaRPr>
          </a:p>
          <a:p>
            <a:pPr>
              <a:defRPr/>
            </a:pPr>
            <a:r>
              <a:rPr lang="en-US" altLang="zh-CN" b="1" smtClean="0"/>
              <a:t>3.</a:t>
            </a:r>
            <a:r>
              <a:rPr lang="zh-CN" altLang="en-US" b="1" smtClean="0"/>
              <a:t>伦理决策要抓住一些具体问题（</a:t>
            </a:r>
            <a:r>
              <a:rPr lang="en-US" altLang="zh-CN" b="1" smtClean="0">
                <a:latin typeface="隶书" pitchFamily="49" charset="-122"/>
              </a:rPr>
              <a:t>12</a:t>
            </a:r>
            <a:r>
              <a:rPr lang="zh-CN" altLang="en-US" b="1" smtClean="0"/>
              <a:t>个方面）。</a:t>
            </a:r>
            <a:r>
              <a:rPr lang="zh-CN" altLang="en-US" b="1" smtClean="0">
                <a:latin typeface="隶书" pitchFamily="49" charset="-122"/>
                <a:ea typeface="隶书" pitchFamily="49" charset="-122"/>
              </a:rPr>
              <a:t> </a:t>
            </a:r>
          </a:p>
        </p:txBody>
      </p:sp>
      <p:sp>
        <p:nvSpPr>
          <p:cNvPr id="58372" name="AutoShape 6">
            <a:hlinkClick r:id="rId2" action="ppaction://hlinksldjump" highlightClick="1"/>
          </p:cNvPr>
          <p:cNvSpPr>
            <a:spLocks noChangeArrowheads="1"/>
          </p:cNvSpPr>
          <p:nvPr/>
        </p:nvSpPr>
        <p:spPr bwMode="auto">
          <a:xfrm>
            <a:off x="8610600" y="6400800"/>
            <a:ext cx="152400" cy="152400"/>
          </a:xfrm>
          <a:prstGeom prst="actionButtonBeginning">
            <a:avLst/>
          </a:prstGeom>
          <a:solidFill>
            <a:srgbClr val="00FF00"/>
          </a:solidFill>
          <a:ln w="9525">
            <a:noFill/>
            <a:miter lim="800000"/>
            <a:headEnd/>
            <a:tailEnd/>
          </a:ln>
        </p:spPr>
        <p:txBody>
          <a:bodyPr wrap="none" anchor="ctr"/>
          <a:lstStyle/>
          <a:p>
            <a:endParaRPr lang="zh-CN" altLang="en-US"/>
          </a:p>
        </p:txBody>
      </p:sp>
      <p:sp>
        <p:nvSpPr>
          <p:cNvPr id="58373" name="日期占位符 4"/>
          <p:cNvSpPr>
            <a:spLocks noGrp="1"/>
          </p:cNvSpPr>
          <p:nvPr>
            <p:ph type="dt" sz="quarter" idx="10"/>
          </p:nvPr>
        </p:nvSpPr>
        <p:spPr>
          <a:noFill/>
          <a:ln>
            <a:miter lim="800000"/>
            <a:headEnd/>
            <a:tailEnd/>
          </a:ln>
        </p:spPr>
        <p:txBody>
          <a:bodyPr/>
          <a:lstStyle/>
          <a:p>
            <a:fld id="{AB871AD3-78C9-4315-AF5F-728224F6E0AC}" type="datetime1">
              <a:rPr lang="en-US" altLang="zh-CN" smtClean="0"/>
              <a:pPr/>
              <a:t>2/14/2020</a:t>
            </a:fld>
            <a:endParaRPr lang="en-US" altLang="zh-CN" smtClean="0"/>
          </a:p>
        </p:txBody>
      </p:sp>
      <p:sp>
        <p:nvSpPr>
          <p:cNvPr id="58374" name="灯片编号占位符 5"/>
          <p:cNvSpPr>
            <a:spLocks noGrp="1"/>
          </p:cNvSpPr>
          <p:nvPr>
            <p:ph type="sldNum" sz="quarter" idx="12"/>
          </p:nvPr>
        </p:nvSpPr>
        <p:spPr>
          <a:noFill/>
          <a:ln>
            <a:miter lim="800000"/>
            <a:headEnd/>
            <a:tailEnd/>
          </a:ln>
        </p:spPr>
        <p:txBody>
          <a:bodyPr/>
          <a:lstStyle/>
          <a:p>
            <a:fld id="{9678D4DB-F43F-4719-8BF2-C7DB94E09BF8}" type="slidenum">
              <a:rPr lang="zh-SG" altLang="en-US" smtClean="0"/>
              <a:pPr/>
              <a:t>55</a:t>
            </a:fld>
            <a:r>
              <a:rPr lang="en-US" altLang="zh-CN" smtClean="0"/>
              <a:t/>
            </a:r>
            <a:br>
              <a:rPr lang="en-US" altLang="zh-CN" smtClean="0"/>
            </a:br>
            <a:endParaRPr lang="en-US" altLang="zh-CN" sz="800" smtClean="0"/>
          </a:p>
        </p:txBody>
      </p:sp>
      <p:sp>
        <p:nvSpPr>
          <p:cNvPr id="58375" name="页脚占位符 6"/>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806450" y="476250"/>
            <a:ext cx="7231063" cy="779463"/>
          </a:xfrm>
        </p:spPr>
        <p:txBody>
          <a:bodyPr/>
          <a:lstStyle/>
          <a:p>
            <a:r>
              <a:rPr lang="zh-CN" altLang="en-US" smtClean="0">
                <a:solidFill>
                  <a:srgbClr val="7030A0"/>
                </a:solidFill>
              </a:rPr>
              <a:t>三个伦理核查项目：</a:t>
            </a:r>
          </a:p>
        </p:txBody>
      </p:sp>
      <p:sp>
        <p:nvSpPr>
          <p:cNvPr id="59395" name="矩形 1"/>
          <p:cNvSpPr>
            <a:spLocks noChangeArrowheads="1"/>
          </p:cNvSpPr>
          <p:nvPr/>
        </p:nvSpPr>
        <p:spPr bwMode="auto">
          <a:xfrm>
            <a:off x="971550" y="2276475"/>
            <a:ext cx="7272338" cy="3638550"/>
          </a:xfrm>
          <a:prstGeom prst="rect">
            <a:avLst/>
          </a:prstGeom>
          <a:noFill/>
          <a:ln w="9525">
            <a:noFill/>
            <a:miter lim="800000"/>
            <a:headEnd/>
            <a:tailEnd/>
          </a:ln>
        </p:spPr>
        <p:txBody>
          <a:bodyPr>
            <a:spAutoFit/>
          </a:bodyPr>
          <a:lstStyle/>
          <a:p>
            <a:pPr algn="just">
              <a:lnSpc>
                <a:spcPct val="90000"/>
              </a:lnSpc>
            </a:pPr>
            <a:r>
              <a:rPr lang="en-US" altLang="zh-CN" sz="3200" b="1">
                <a:solidFill>
                  <a:srgbClr val="0000FF"/>
                </a:solidFill>
                <a:latin typeface="隶书" pitchFamily="49" charset="-122"/>
              </a:rPr>
              <a:t>1.</a:t>
            </a:r>
            <a:r>
              <a:rPr lang="zh-CN" altLang="en-US" sz="3200" b="1">
                <a:solidFill>
                  <a:srgbClr val="0000FF"/>
                </a:solidFill>
              </a:rPr>
              <a:t>这合法吗？即行为会违反法律和公司的方针吗？如做假帐、扣发工资</a:t>
            </a:r>
            <a:endParaRPr lang="en-US" altLang="zh-CN" sz="3200" b="1">
              <a:solidFill>
                <a:srgbClr val="0000FF"/>
              </a:solidFill>
            </a:endParaRPr>
          </a:p>
          <a:p>
            <a:pPr algn="just">
              <a:lnSpc>
                <a:spcPct val="90000"/>
              </a:lnSpc>
            </a:pPr>
            <a:endParaRPr lang="zh-CN" altLang="en-US" sz="3200" b="1">
              <a:solidFill>
                <a:srgbClr val="0000FF"/>
              </a:solidFill>
              <a:latin typeface="隶书" pitchFamily="49" charset="-122"/>
            </a:endParaRPr>
          </a:p>
          <a:p>
            <a:pPr algn="just">
              <a:lnSpc>
                <a:spcPct val="90000"/>
              </a:lnSpc>
            </a:pPr>
            <a:r>
              <a:rPr lang="en-US" altLang="zh-CN" sz="3200" b="1">
                <a:solidFill>
                  <a:srgbClr val="0000FF"/>
                </a:solidFill>
                <a:latin typeface="隶书" pitchFamily="49" charset="-122"/>
              </a:rPr>
              <a:t>2.</a:t>
            </a:r>
            <a:r>
              <a:rPr lang="zh-CN" altLang="en-US" sz="3200" b="1">
                <a:solidFill>
                  <a:srgbClr val="0000FF"/>
                </a:solidFill>
              </a:rPr>
              <a:t>长、短期利益平衡吗？即决策是否兼顾了短期的利益和长期的利益？</a:t>
            </a:r>
            <a:endParaRPr lang="zh-CN" altLang="en-US" sz="3200" b="1">
              <a:solidFill>
                <a:srgbClr val="0000FF"/>
              </a:solidFill>
              <a:latin typeface="隶书" pitchFamily="49" charset="-122"/>
            </a:endParaRPr>
          </a:p>
          <a:p>
            <a:pPr algn="just">
              <a:lnSpc>
                <a:spcPct val="90000"/>
              </a:lnSpc>
            </a:pPr>
            <a:endParaRPr lang="en-US" altLang="zh-CN" sz="3200" b="1">
              <a:solidFill>
                <a:srgbClr val="0000FF"/>
              </a:solidFill>
              <a:latin typeface="隶书" pitchFamily="49" charset="-122"/>
            </a:endParaRPr>
          </a:p>
          <a:p>
            <a:pPr algn="just">
              <a:lnSpc>
                <a:spcPct val="90000"/>
              </a:lnSpc>
            </a:pPr>
            <a:r>
              <a:rPr lang="en-US" altLang="zh-CN" sz="3200" b="1">
                <a:solidFill>
                  <a:srgbClr val="0000FF"/>
                </a:solidFill>
                <a:latin typeface="隶书" pitchFamily="49" charset="-122"/>
              </a:rPr>
              <a:t>3.</a:t>
            </a:r>
            <a:r>
              <a:rPr lang="zh-CN" altLang="en-US" sz="3200" b="1">
                <a:solidFill>
                  <a:srgbClr val="0000FF"/>
                </a:solidFill>
              </a:rPr>
              <a:t>自我感觉如何？是否心安理得？是否感觉良好？</a:t>
            </a:r>
            <a:endParaRPr lang="zh-CN" altLang="en-US" sz="3200" b="1">
              <a:solidFill>
                <a:srgbClr val="0000FF"/>
              </a:solidFill>
              <a:latin typeface="隶书" pitchFamily="49" charset="-122"/>
            </a:endParaRPr>
          </a:p>
        </p:txBody>
      </p:sp>
      <p:sp>
        <p:nvSpPr>
          <p:cNvPr id="59396" name="日期占位符 3"/>
          <p:cNvSpPr>
            <a:spLocks noGrp="1"/>
          </p:cNvSpPr>
          <p:nvPr>
            <p:ph type="dt" sz="quarter" idx="10"/>
          </p:nvPr>
        </p:nvSpPr>
        <p:spPr>
          <a:noFill/>
          <a:ln>
            <a:miter lim="800000"/>
            <a:headEnd/>
            <a:tailEnd/>
          </a:ln>
        </p:spPr>
        <p:txBody>
          <a:bodyPr/>
          <a:lstStyle/>
          <a:p>
            <a:fld id="{60241653-1504-4D08-9BF2-C58778B76484}" type="datetime1">
              <a:rPr lang="en-US" altLang="zh-CN" smtClean="0"/>
              <a:pPr/>
              <a:t>2/14/2020</a:t>
            </a:fld>
            <a:endParaRPr lang="en-US" altLang="zh-CN" smtClean="0"/>
          </a:p>
        </p:txBody>
      </p:sp>
      <p:sp>
        <p:nvSpPr>
          <p:cNvPr id="59397" name="灯片编号占位符 4"/>
          <p:cNvSpPr>
            <a:spLocks noGrp="1"/>
          </p:cNvSpPr>
          <p:nvPr>
            <p:ph type="sldNum" sz="quarter" idx="12"/>
          </p:nvPr>
        </p:nvSpPr>
        <p:spPr>
          <a:noFill/>
          <a:ln>
            <a:miter lim="800000"/>
            <a:headEnd/>
            <a:tailEnd/>
          </a:ln>
        </p:spPr>
        <p:txBody>
          <a:bodyPr/>
          <a:lstStyle/>
          <a:p>
            <a:fld id="{268790BD-CC51-42FC-9455-0BE6374403B7}" type="slidenum">
              <a:rPr lang="zh-SG" altLang="en-US" smtClean="0"/>
              <a:pPr/>
              <a:t>56</a:t>
            </a:fld>
            <a:r>
              <a:rPr lang="en-US" altLang="zh-CN" smtClean="0"/>
              <a:t/>
            </a:r>
            <a:br>
              <a:rPr lang="en-US" altLang="zh-CN" smtClean="0"/>
            </a:br>
            <a:endParaRPr lang="en-US" altLang="zh-CN" sz="800" smtClean="0"/>
          </a:p>
        </p:txBody>
      </p:sp>
      <p:sp>
        <p:nvSpPr>
          <p:cNvPr id="5939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9750" y="188913"/>
            <a:ext cx="6088063" cy="1143000"/>
          </a:xfrm>
        </p:spPr>
        <p:txBody>
          <a:bodyPr/>
          <a:lstStyle/>
          <a:p>
            <a:r>
              <a:rPr lang="zh-CN" altLang="en-US" sz="4000" smtClean="0">
                <a:solidFill>
                  <a:srgbClr val="FF00FF"/>
                </a:solidFill>
              </a:rPr>
              <a:t>二层次企业决策伦理评价</a:t>
            </a:r>
          </a:p>
        </p:txBody>
      </p:sp>
      <p:sp>
        <p:nvSpPr>
          <p:cNvPr id="60419" name="矩形 1"/>
          <p:cNvSpPr>
            <a:spLocks noChangeArrowheads="1"/>
          </p:cNvSpPr>
          <p:nvPr/>
        </p:nvSpPr>
        <p:spPr bwMode="auto">
          <a:xfrm>
            <a:off x="684213" y="1773238"/>
            <a:ext cx="7848600" cy="4524375"/>
          </a:xfrm>
          <a:prstGeom prst="rect">
            <a:avLst/>
          </a:prstGeom>
          <a:noFill/>
          <a:ln w="9525">
            <a:noFill/>
            <a:miter lim="800000"/>
            <a:headEnd/>
            <a:tailEnd/>
          </a:ln>
        </p:spPr>
        <p:txBody>
          <a:bodyPr>
            <a:spAutoFit/>
          </a:bodyPr>
          <a:lstStyle/>
          <a:p>
            <a:pPr algn="just"/>
            <a:r>
              <a:rPr lang="en-US" altLang="zh-CN" sz="3200" b="1">
                <a:solidFill>
                  <a:srgbClr val="0000FF"/>
                </a:solidFill>
                <a:latin typeface="隶书" pitchFamily="49" charset="-122"/>
              </a:rPr>
              <a:t>1.</a:t>
            </a:r>
            <a:r>
              <a:rPr lang="en-US" altLang="zh-CN" sz="3200" b="1">
                <a:solidFill>
                  <a:srgbClr val="0000FF"/>
                </a:solidFill>
                <a:cs typeface="Times New Roman" pitchFamily="18" charset="0"/>
              </a:rPr>
              <a:t>    </a:t>
            </a:r>
            <a:r>
              <a:rPr lang="zh-CN" altLang="en-US" sz="3200" b="1">
                <a:solidFill>
                  <a:srgbClr val="0000FF"/>
                </a:solidFill>
              </a:rPr>
              <a:t>划分层次的必要性：</a:t>
            </a:r>
            <a:endParaRPr lang="zh-CN" altLang="en-US" sz="3200" b="1">
              <a:solidFill>
                <a:srgbClr val="0000FF"/>
              </a:solidFill>
              <a:latin typeface="隶书" pitchFamily="49" charset="-122"/>
            </a:endParaRPr>
          </a:p>
          <a:p>
            <a:pPr algn="just"/>
            <a:r>
              <a:rPr lang="en-US" altLang="zh-CN" sz="3200" b="1">
                <a:solidFill>
                  <a:srgbClr val="0000FF"/>
                </a:solidFill>
              </a:rPr>
              <a:t>——</a:t>
            </a:r>
            <a:r>
              <a:rPr lang="zh-CN" altLang="en-US" sz="3200" b="1">
                <a:solidFill>
                  <a:srgbClr val="0000FF"/>
                </a:solidFill>
              </a:rPr>
              <a:t>道德是有层次之分的</a:t>
            </a:r>
            <a:endParaRPr lang="zh-CN" altLang="en-US" sz="3200" b="1">
              <a:solidFill>
                <a:srgbClr val="0000FF"/>
              </a:solidFill>
              <a:latin typeface="隶书" pitchFamily="49" charset="-122"/>
            </a:endParaRPr>
          </a:p>
          <a:p>
            <a:pPr algn="just"/>
            <a:r>
              <a:rPr lang="en-US" altLang="zh-CN" sz="3200" b="1">
                <a:solidFill>
                  <a:srgbClr val="0000FF"/>
                </a:solidFill>
              </a:rPr>
              <a:t>——</a:t>
            </a:r>
            <a:r>
              <a:rPr lang="zh-CN" altLang="en-US" sz="3200" b="1">
                <a:solidFill>
                  <a:srgbClr val="0000FF"/>
                </a:solidFill>
              </a:rPr>
              <a:t>企业所追求的道德层次不尽同</a:t>
            </a:r>
            <a:endParaRPr lang="zh-CN" altLang="en-US" sz="3200" b="1">
              <a:solidFill>
                <a:srgbClr val="0000FF"/>
              </a:solidFill>
              <a:latin typeface="隶书" pitchFamily="49" charset="-122"/>
            </a:endParaRPr>
          </a:p>
          <a:p>
            <a:pPr algn="just"/>
            <a:r>
              <a:rPr lang="en-US" altLang="zh-CN" sz="3200" b="1">
                <a:solidFill>
                  <a:srgbClr val="0000FF"/>
                </a:solidFill>
                <a:latin typeface="隶书" pitchFamily="49" charset="-122"/>
              </a:rPr>
              <a:t>2.</a:t>
            </a:r>
            <a:r>
              <a:rPr lang="en-US" altLang="zh-CN" sz="3200" b="1">
                <a:solidFill>
                  <a:srgbClr val="0000FF"/>
                </a:solidFill>
                <a:cs typeface="Times New Roman" pitchFamily="18" charset="0"/>
              </a:rPr>
              <a:t>  </a:t>
            </a:r>
            <a:r>
              <a:rPr lang="zh-CN" altLang="en-US" sz="3200" b="1">
                <a:solidFill>
                  <a:srgbClr val="0000FF"/>
                </a:solidFill>
              </a:rPr>
              <a:t>决策方案评价不能接受、可以接受、满意</a:t>
            </a:r>
            <a:endParaRPr lang="zh-CN" altLang="en-US" sz="3200" b="1">
              <a:solidFill>
                <a:srgbClr val="0000FF"/>
              </a:solidFill>
              <a:latin typeface="隶书" pitchFamily="49" charset="-122"/>
            </a:endParaRPr>
          </a:p>
          <a:p>
            <a:pPr algn="just"/>
            <a:r>
              <a:rPr lang="en-US" altLang="zh-CN" sz="3200" b="1">
                <a:solidFill>
                  <a:srgbClr val="0000FF"/>
                </a:solidFill>
                <a:latin typeface="隶书" pitchFamily="49" charset="-122"/>
              </a:rPr>
              <a:t>3.</a:t>
            </a:r>
            <a:r>
              <a:rPr lang="en-US" altLang="zh-CN" sz="3200" b="1">
                <a:solidFill>
                  <a:srgbClr val="0000FF"/>
                </a:solidFill>
                <a:cs typeface="Times New Roman" pitchFamily="18" charset="0"/>
              </a:rPr>
              <a:t> </a:t>
            </a:r>
            <a:r>
              <a:rPr lang="zh-CN" altLang="en-US" sz="3200" b="1">
                <a:solidFill>
                  <a:srgbClr val="0000FF"/>
                </a:solidFill>
              </a:rPr>
              <a:t>伦理评价也有三层次：</a:t>
            </a:r>
          </a:p>
          <a:p>
            <a:pPr algn="just"/>
            <a:r>
              <a:rPr lang="zh-CN" altLang="en-US" sz="3200" b="1">
                <a:solidFill>
                  <a:srgbClr val="0000FF"/>
                </a:solidFill>
              </a:rPr>
              <a:t>不能接受</a:t>
            </a:r>
            <a:r>
              <a:rPr lang="en-US" altLang="zh-CN" sz="3200" b="1">
                <a:solidFill>
                  <a:srgbClr val="0000FF"/>
                </a:solidFill>
              </a:rPr>
              <a:t>——</a:t>
            </a:r>
            <a:r>
              <a:rPr lang="zh-CN" altLang="en-US" sz="3200" b="1">
                <a:solidFill>
                  <a:srgbClr val="0000FF"/>
                </a:solidFill>
              </a:rPr>
              <a:t>不道德</a:t>
            </a:r>
          </a:p>
          <a:p>
            <a:pPr algn="just"/>
            <a:r>
              <a:rPr lang="zh-CN" altLang="en-US" sz="3200" b="1">
                <a:solidFill>
                  <a:srgbClr val="0000FF"/>
                </a:solidFill>
              </a:rPr>
              <a:t>可以接受</a:t>
            </a:r>
            <a:r>
              <a:rPr lang="en-US" altLang="zh-CN" sz="3200" b="1">
                <a:solidFill>
                  <a:srgbClr val="0000FF"/>
                </a:solidFill>
              </a:rPr>
              <a:t>——</a:t>
            </a:r>
            <a:r>
              <a:rPr lang="zh-CN" altLang="en-US" sz="3200" b="1">
                <a:solidFill>
                  <a:srgbClr val="0000FF"/>
                </a:solidFill>
              </a:rPr>
              <a:t>道德层次不高</a:t>
            </a:r>
          </a:p>
          <a:p>
            <a:pPr algn="just"/>
            <a:r>
              <a:rPr lang="zh-CN" altLang="en-US" sz="3200" b="1">
                <a:solidFill>
                  <a:srgbClr val="0000FF"/>
                </a:solidFill>
                <a:latin typeface="宋体" pitchFamily="2" charset="-122"/>
              </a:rPr>
              <a:t>满意</a:t>
            </a:r>
            <a:r>
              <a:rPr lang="en-US" altLang="zh-CN" sz="3200" b="1">
                <a:solidFill>
                  <a:srgbClr val="0000FF"/>
                </a:solidFill>
                <a:latin typeface="Times New Roman" pitchFamily="18" charset="0"/>
              </a:rPr>
              <a:t>——</a:t>
            </a:r>
            <a:r>
              <a:rPr lang="zh-CN" altLang="en-US" sz="3200" b="1">
                <a:solidFill>
                  <a:srgbClr val="0000FF"/>
                </a:solidFill>
                <a:latin typeface="宋体" pitchFamily="2" charset="-122"/>
              </a:rPr>
              <a:t>很是道德，应鼓励</a:t>
            </a:r>
            <a:r>
              <a:rPr lang="zh-CN" altLang="en-US" sz="3200" b="1">
                <a:solidFill>
                  <a:schemeClr val="folHlink"/>
                </a:solidFill>
                <a:latin typeface="隶书" pitchFamily="49" charset="-122"/>
                <a:ea typeface="隶书" pitchFamily="49" charset="-122"/>
              </a:rPr>
              <a:t> </a:t>
            </a:r>
          </a:p>
        </p:txBody>
      </p:sp>
      <p:sp>
        <p:nvSpPr>
          <p:cNvPr id="60420" name="日期占位符 3"/>
          <p:cNvSpPr>
            <a:spLocks noGrp="1"/>
          </p:cNvSpPr>
          <p:nvPr>
            <p:ph type="dt" sz="quarter" idx="10"/>
          </p:nvPr>
        </p:nvSpPr>
        <p:spPr>
          <a:noFill/>
          <a:ln>
            <a:miter lim="800000"/>
            <a:headEnd/>
            <a:tailEnd/>
          </a:ln>
        </p:spPr>
        <p:txBody>
          <a:bodyPr/>
          <a:lstStyle/>
          <a:p>
            <a:fld id="{F4A034EA-B2B8-4216-BDDE-7C3A75E75152}" type="datetime1">
              <a:rPr lang="en-US" altLang="zh-CN" smtClean="0"/>
              <a:pPr/>
              <a:t>2/14/2020</a:t>
            </a:fld>
            <a:endParaRPr lang="en-US" altLang="zh-CN" smtClean="0"/>
          </a:p>
        </p:txBody>
      </p:sp>
      <p:sp>
        <p:nvSpPr>
          <p:cNvPr id="60421" name="灯片编号占位符 4"/>
          <p:cNvSpPr>
            <a:spLocks noGrp="1"/>
          </p:cNvSpPr>
          <p:nvPr>
            <p:ph type="sldNum" sz="quarter" idx="12"/>
          </p:nvPr>
        </p:nvSpPr>
        <p:spPr>
          <a:noFill/>
          <a:ln>
            <a:miter lim="800000"/>
            <a:headEnd/>
            <a:tailEnd/>
          </a:ln>
        </p:spPr>
        <p:txBody>
          <a:bodyPr/>
          <a:lstStyle/>
          <a:p>
            <a:fld id="{A604FA38-62C6-4BBE-A40A-4B08E20A7BAE}" type="slidenum">
              <a:rPr lang="zh-SG" altLang="en-US" smtClean="0"/>
              <a:pPr/>
              <a:t>57</a:t>
            </a:fld>
            <a:r>
              <a:rPr lang="en-US" altLang="zh-CN" smtClean="0"/>
              <a:t/>
            </a:r>
            <a:br>
              <a:rPr lang="en-US" altLang="zh-CN" smtClean="0"/>
            </a:br>
            <a:endParaRPr lang="en-US" altLang="zh-CN" sz="800" smtClean="0"/>
          </a:p>
        </p:txBody>
      </p:sp>
      <p:sp>
        <p:nvSpPr>
          <p:cNvPr id="6042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750" y="260350"/>
            <a:ext cx="5867400" cy="838200"/>
          </a:xfrm>
        </p:spPr>
        <p:txBody>
          <a:bodyPr/>
          <a:lstStyle/>
          <a:p>
            <a:r>
              <a:rPr lang="zh-CN" altLang="en-US" smtClean="0">
                <a:solidFill>
                  <a:srgbClr val="FF00FF"/>
                </a:solidFill>
              </a:rPr>
              <a:t>层次一：可接受层次</a:t>
            </a:r>
          </a:p>
        </p:txBody>
      </p:sp>
      <p:sp>
        <p:nvSpPr>
          <p:cNvPr id="61443" name="Rectangle 3"/>
          <p:cNvSpPr>
            <a:spLocks noGrp="1" noChangeArrowheads="1"/>
          </p:cNvSpPr>
          <p:nvPr>
            <p:ph type="body" idx="1"/>
          </p:nvPr>
        </p:nvSpPr>
        <p:spPr>
          <a:xfrm>
            <a:off x="468313" y="1412875"/>
            <a:ext cx="7991475" cy="5329238"/>
          </a:xfrm>
          <a:ln w="38100">
            <a:solidFill>
              <a:srgbClr val="E66291"/>
            </a:solidFill>
          </a:ln>
        </p:spPr>
        <p:txBody>
          <a:bodyPr/>
          <a:lstStyle/>
          <a:p>
            <a:pPr>
              <a:lnSpc>
                <a:spcPct val="90000"/>
              </a:lnSpc>
            </a:pPr>
            <a:r>
              <a:rPr lang="zh-CN" altLang="en-US" b="1" smtClean="0">
                <a:solidFill>
                  <a:srgbClr val="0000FF"/>
                </a:solidFill>
              </a:rPr>
              <a:t>指达到了基本伦理要求，在一般情况下，已不至于因受到道德的谴责而使决策不可行或给企业带来不良后果的方案</a:t>
            </a:r>
            <a:r>
              <a:rPr lang="en-US" altLang="zh-CN" b="1" smtClean="0">
                <a:solidFill>
                  <a:srgbClr val="0000FF"/>
                </a:solidFill>
              </a:rPr>
              <a:t>.</a:t>
            </a:r>
          </a:p>
          <a:p>
            <a:pPr>
              <a:lnSpc>
                <a:spcPct val="90000"/>
              </a:lnSpc>
            </a:pPr>
            <a:r>
              <a:rPr lang="zh-CN" altLang="en-US" b="1" smtClean="0">
                <a:solidFill>
                  <a:srgbClr val="0000FF"/>
                </a:solidFill>
              </a:rPr>
              <a:t>标准：</a:t>
            </a:r>
          </a:p>
          <a:p>
            <a:pPr>
              <a:lnSpc>
                <a:spcPct val="90000"/>
              </a:lnSpc>
            </a:pPr>
            <a:r>
              <a:rPr lang="en-US" altLang="zh-CN" b="1" smtClean="0">
                <a:solidFill>
                  <a:srgbClr val="0000FF"/>
                </a:solidFill>
              </a:rPr>
              <a:t>1.</a:t>
            </a:r>
            <a:r>
              <a:rPr lang="zh-CN" altLang="en-US" b="1" smtClean="0">
                <a:solidFill>
                  <a:srgbClr val="0000FF"/>
                </a:solidFill>
              </a:rPr>
              <a:t>合法</a:t>
            </a:r>
          </a:p>
          <a:p>
            <a:pPr>
              <a:lnSpc>
                <a:spcPct val="90000"/>
              </a:lnSpc>
            </a:pPr>
            <a:r>
              <a:rPr lang="en-US" altLang="zh-CN" b="1" smtClean="0">
                <a:solidFill>
                  <a:srgbClr val="0000FF"/>
                </a:solidFill>
              </a:rPr>
              <a:t>2.</a:t>
            </a:r>
            <a:r>
              <a:rPr lang="zh-CN" altLang="en-US" b="1" smtClean="0">
                <a:solidFill>
                  <a:srgbClr val="0000FF"/>
                </a:solidFill>
              </a:rPr>
              <a:t>为利益相关者所接受</a:t>
            </a:r>
          </a:p>
          <a:p>
            <a:pPr>
              <a:lnSpc>
                <a:spcPct val="90000"/>
              </a:lnSpc>
            </a:pPr>
            <a:r>
              <a:rPr lang="en-US" altLang="zh-CN" b="1" smtClean="0">
                <a:solidFill>
                  <a:srgbClr val="0000FF"/>
                </a:solidFill>
              </a:rPr>
              <a:t>3.</a:t>
            </a:r>
            <a:r>
              <a:rPr lang="zh-CN" altLang="en-US" b="1" smtClean="0">
                <a:solidFill>
                  <a:srgbClr val="0000FF"/>
                </a:solidFill>
              </a:rPr>
              <a:t>长短期利益平衡</a:t>
            </a:r>
          </a:p>
          <a:p>
            <a:pPr>
              <a:lnSpc>
                <a:spcPct val="90000"/>
              </a:lnSpc>
            </a:pPr>
            <a:r>
              <a:rPr lang="en-US" altLang="zh-CN" b="1" smtClean="0">
                <a:solidFill>
                  <a:srgbClr val="0000FF"/>
                </a:solidFill>
              </a:rPr>
              <a:t>4.</a:t>
            </a:r>
            <a:r>
              <a:rPr lang="zh-CN" altLang="en-US" b="1" smtClean="0">
                <a:solidFill>
                  <a:srgbClr val="0000FF"/>
                </a:solidFill>
              </a:rPr>
              <a:t>自我感觉良好</a:t>
            </a:r>
          </a:p>
        </p:txBody>
      </p:sp>
      <p:sp>
        <p:nvSpPr>
          <p:cNvPr id="61444" name="日期占位符 3"/>
          <p:cNvSpPr>
            <a:spLocks noGrp="1"/>
          </p:cNvSpPr>
          <p:nvPr>
            <p:ph type="dt" sz="quarter" idx="10"/>
          </p:nvPr>
        </p:nvSpPr>
        <p:spPr>
          <a:noFill/>
          <a:ln>
            <a:miter lim="800000"/>
            <a:headEnd/>
            <a:tailEnd/>
          </a:ln>
        </p:spPr>
        <p:txBody>
          <a:bodyPr/>
          <a:lstStyle/>
          <a:p>
            <a:fld id="{A501AB98-8581-4826-BF34-6FDF7D5C5D2F}" type="datetime1">
              <a:rPr lang="en-US" altLang="zh-CN" smtClean="0"/>
              <a:pPr/>
              <a:t>2/14/2020</a:t>
            </a:fld>
            <a:endParaRPr lang="en-US" altLang="zh-CN" smtClean="0"/>
          </a:p>
        </p:txBody>
      </p:sp>
      <p:sp>
        <p:nvSpPr>
          <p:cNvPr id="61445" name="灯片编号占位符 4"/>
          <p:cNvSpPr>
            <a:spLocks noGrp="1"/>
          </p:cNvSpPr>
          <p:nvPr>
            <p:ph type="sldNum" sz="quarter" idx="12"/>
          </p:nvPr>
        </p:nvSpPr>
        <p:spPr>
          <a:noFill/>
          <a:ln>
            <a:miter lim="800000"/>
            <a:headEnd/>
            <a:tailEnd/>
          </a:ln>
        </p:spPr>
        <p:txBody>
          <a:bodyPr/>
          <a:lstStyle/>
          <a:p>
            <a:fld id="{01A4FB30-59DE-40D8-B09A-F2FDF354618C}" type="slidenum">
              <a:rPr lang="zh-SG" altLang="en-US" smtClean="0"/>
              <a:pPr/>
              <a:t>58</a:t>
            </a:fld>
            <a:r>
              <a:rPr lang="en-US" altLang="zh-CN" smtClean="0"/>
              <a:t/>
            </a:r>
            <a:br>
              <a:rPr lang="en-US" altLang="zh-CN" smtClean="0"/>
            </a:br>
            <a:endParaRPr lang="en-US" altLang="zh-CN" sz="800" smtClean="0"/>
          </a:p>
        </p:txBody>
      </p:sp>
      <p:sp>
        <p:nvSpPr>
          <p:cNvPr id="61446"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00113" y="115888"/>
            <a:ext cx="5478462" cy="1143000"/>
          </a:xfrm>
        </p:spPr>
        <p:txBody>
          <a:bodyPr/>
          <a:lstStyle/>
          <a:p>
            <a:r>
              <a:rPr lang="zh-CN" altLang="en-US" smtClean="0">
                <a:solidFill>
                  <a:srgbClr val="FF00FF"/>
                </a:solidFill>
              </a:rPr>
              <a:t>层次二：满意层次</a:t>
            </a:r>
          </a:p>
        </p:txBody>
      </p:sp>
      <p:sp>
        <p:nvSpPr>
          <p:cNvPr id="62467" name="AutoShape 6">
            <a:hlinkClick r:id="rId2" action="ppaction://hlinksldjump" highlightClick="1"/>
          </p:cNvPr>
          <p:cNvSpPr>
            <a:spLocks noChangeArrowheads="1"/>
          </p:cNvSpPr>
          <p:nvPr/>
        </p:nvSpPr>
        <p:spPr bwMode="auto">
          <a:xfrm>
            <a:off x="8610600" y="6400800"/>
            <a:ext cx="152400" cy="152400"/>
          </a:xfrm>
          <a:prstGeom prst="actionButtonBeginning">
            <a:avLst/>
          </a:prstGeom>
          <a:solidFill>
            <a:srgbClr val="00FF00"/>
          </a:solidFill>
          <a:ln w="9525">
            <a:noFill/>
            <a:miter lim="800000"/>
            <a:headEnd/>
            <a:tailEnd/>
          </a:ln>
        </p:spPr>
        <p:txBody>
          <a:bodyPr wrap="none" anchor="ctr"/>
          <a:lstStyle/>
          <a:p>
            <a:endParaRPr lang="zh-CN" altLang="en-US"/>
          </a:p>
        </p:txBody>
      </p:sp>
      <p:sp>
        <p:nvSpPr>
          <p:cNvPr id="62468" name="矩形 2"/>
          <p:cNvSpPr>
            <a:spLocks noChangeArrowheads="1"/>
          </p:cNvSpPr>
          <p:nvPr/>
        </p:nvSpPr>
        <p:spPr bwMode="auto">
          <a:xfrm>
            <a:off x="755650" y="1584325"/>
            <a:ext cx="7854950" cy="5016500"/>
          </a:xfrm>
          <a:prstGeom prst="rect">
            <a:avLst/>
          </a:prstGeom>
          <a:noFill/>
          <a:ln w="9525">
            <a:noFill/>
            <a:miter lim="800000"/>
            <a:headEnd/>
            <a:tailEnd/>
          </a:ln>
        </p:spPr>
        <p:txBody>
          <a:bodyPr>
            <a:spAutoFit/>
          </a:bodyPr>
          <a:lstStyle/>
          <a:p>
            <a:pPr algn="l"/>
            <a:r>
              <a:rPr lang="zh-CN" altLang="en-US" sz="3200" b="1">
                <a:solidFill>
                  <a:srgbClr val="0000FF"/>
                </a:solidFill>
              </a:rPr>
              <a:t>指在伦理上达到了较高或很高的水准，其行为不仅不会受到舆论的谴责，相反会得到舆论的赞扬、鼓励，能给企业带来良好声誉的方案。</a:t>
            </a:r>
          </a:p>
          <a:p>
            <a:pPr algn="l"/>
            <a:r>
              <a:rPr lang="zh-CN" altLang="en-US" sz="3200" b="1">
                <a:solidFill>
                  <a:srgbClr val="0000FF"/>
                </a:solidFill>
              </a:rPr>
              <a:t>要求与标准：</a:t>
            </a:r>
          </a:p>
          <a:p>
            <a:pPr algn="l"/>
            <a:r>
              <a:rPr lang="en-US" altLang="zh-CN" sz="3200" b="1">
                <a:solidFill>
                  <a:srgbClr val="0000FF"/>
                </a:solidFill>
              </a:rPr>
              <a:t>1.</a:t>
            </a:r>
            <a:r>
              <a:rPr lang="en-US" altLang="zh-CN" sz="3200" b="1">
                <a:solidFill>
                  <a:srgbClr val="0000FF"/>
                </a:solidFill>
                <a:cs typeface="Times New Roman" pitchFamily="18" charset="0"/>
              </a:rPr>
              <a:t> </a:t>
            </a:r>
            <a:r>
              <a:rPr lang="zh-CN" altLang="en-US" sz="3200" b="1">
                <a:solidFill>
                  <a:srgbClr val="0000FF"/>
                </a:solidFill>
              </a:rPr>
              <a:t>符合社会整体利益</a:t>
            </a:r>
          </a:p>
          <a:p>
            <a:pPr algn="l"/>
            <a:r>
              <a:rPr lang="en-US" altLang="zh-CN" sz="3200" b="1">
                <a:solidFill>
                  <a:srgbClr val="0000FF"/>
                </a:solidFill>
              </a:rPr>
              <a:t>2.</a:t>
            </a:r>
            <a:r>
              <a:rPr lang="en-US" altLang="zh-CN" sz="3200" b="1">
                <a:solidFill>
                  <a:srgbClr val="0000FF"/>
                </a:solidFill>
                <a:cs typeface="Times New Roman" pitchFamily="18" charset="0"/>
              </a:rPr>
              <a:t> </a:t>
            </a:r>
            <a:r>
              <a:rPr lang="zh-CN" altLang="en-US" sz="3200" b="1">
                <a:solidFill>
                  <a:srgbClr val="0000FF"/>
                </a:solidFill>
              </a:rPr>
              <a:t>公正</a:t>
            </a:r>
          </a:p>
          <a:p>
            <a:pPr algn="l"/>
            <a:r>
              <a:rPr lang="en-US" altLang="zh-CN" sz="3200" b="1">
                <a:solidFill>
                  <a:srgbClr val="0000FF"/>
                </a:solidFill>
              </a:rPr>
              <a:t>3.</a:t>
            </a:r>
            <a:r>
              <a:rPr lang="en-US" altLang="zh-CN" sz="3200" b="1">
                <a:solidFill>
                  <a:srgbClr val="0000FF"/>
                </a:solidFill>
                <a:cs typeface="Times New Roman" pitchFamily="18" charset="0"/>
              </a:rPr>
              <a:t> </a:t>
            </a:r>
            <a:r>
              <a:rPr lang="zh-CN" altLang="en-US" sz="3200" b="1">
                <a:solidFill>
                  <a:srgbClr val="0000FF"/>
                </a:solidFill>
              </a:rPr>
              <a:t>弘扬美德</a:t>
            </a:r>
            <a:endParaRPr lang="en-US" altLang="zh-CN" sz="3200" b="1">
              <a:solidFill>
                <a:srgbClr val="0000FF"/>
              </a:solidFill>
            </a:endParaRPr>
          </a:p>
          <a:p>
            <a:pPr algn="l"/>
            <a:r>
              <a:rPr lang="en-US" altLang="zh-CN" sz="3200" b="1">
                <a:solidFill>
                  <a:srgbClr val="0000FF"/>
                </a:solidFill>
              </a:rPr>
              <a:t>4.</a:t>
            </a:r>
            <a:r>
              <a:rPr lang="en-US" altLang="zh-CN" sz="3200" b="1">
                <a:solidFill>
                  <a:srgbClr val="0000FF"/>
                </a:solidFill>
                <a:cs typeface="Times New Roman" pitchFamily="18" charset="0"/>
              </a:rPr>
              <a:t> </a:t>
            </a:r>
            <a:r>
              <a:rPr lang="zh-CN" altLang="en-US" sz="3200" b="1">
                <a:solidFill>
                  <a:srgbClr val="0000FF"/>
                </a:solidFill>
              </a:rPr>
              <a:t>与利益相关者共赢</a:t>
            </a:r>
          </a:p>
          <a:p>
            <a:pPr algn="l"/>
            <a:r>
              <a:rPr lang="en-US" altLang="zh-CN" sz="3200" b="1">
                <a:solidFill>
                  <a:srgbClr val="0000FF"/>
                </a:solidFill>
              </a:rPr>
              <a:t>5.</a:t>
            </a:r>
            <a:r>
              <a:rPr lang="en-US" altLang="zh-CN" sz="3200" b="1">
                <a:solidFill>
                  <a:srgbClr val="0000FF"/>
                </a:solidFill>
                <a:cs typeface="Times New Roman" pitchFamily="18" charset="0"/>
              </a:rPr>
              <a:t> </a:t>
            </a:r>
            <a:r>
              <a:rPr lang="zh-CN" altLang="en-US" sz="3200" b="1">
                <a:solidFill>
                  <a:srgbClr val="0000FF"/>
                </a:solidFill>
              </a:rPr>
              <a:t>符合企业长远经济利益</a:t>
            </a:r>
          </a:p>
        </p:txBody>
      </p:sp>
      <p:sp>
        <p:nvSpPr>
          <p:cNvPr id="62469" name="日期占位符 4"/>
          <p:cNvSpPr>
            <a:spLocks noGrp="1"/>
          </p:cNvSpPr>
          <p:nvPr>
            <p:ph type="dt" sz="quarter" idx="10"/>
          </p:nvPr>
        </p:nvSpPr>
        <p:spPr>
          <a:noFill/>
          <a:ln>
            <a:miter lim="800000"/>
            <a:headEnd/>
            <a:tailEnd/>
          </a:ln>
        </p:spPr>
        <p:txBody>
          <a:bodyPr/>
          <a:lstStyle/>
          <a:p>
            <a:fld id="{3F8DB9A4-2E07-4647-8FAD-9B35B42D7D3B}" type="datetime1">
              <a:rPr lang="en-US" altLang="zh-CN" smtClean="0"/>
              <a:pPr/>
              <a:t>2/14/2020</a:t>
            </a:fld>
            <a:endParaRPr lang="en-US" altLang="zh-CN" smtClean="0"/>
          </a:p>
        </p:txBody>
      </p:sp>
      <p:sp>
        <p:nvSpPr>
          <p:cNvPr id="62470" name="灯片编号占位符 5"/>
          <p:cNvSpPr>
            <a:spLocks noGrp="1"/>
          </p:cNvSpPr>
          <p:nvPr>
            <p:ph type="sldNum" sz="quarter" idx="12"/>
          </p:nvPr>
        </p:nvSpPr>
        <p:spPr>
          <a:noFill/>
          <a:ln>
            <a:miter lim="800000"/>
            <a:headEnd/>
            <a:tailEnd/>
          </a:ln>
        </p:spPr>
        <p:txBody>
          <a:bodyPr/>
          <a:lstStyle/>
          <a:p>
            <a:fld id="{113D7CB6-F789-456B-A677-050F4BFA1F52}" type="slidenum">
              <a:rPr lang="zh-SG" altLang="en-US" smtClean="0"/>
              <a:pPr/>
              <a:t>59</a:t>
            </a:fld>
            <a:r>
              <a:rPr lang="en-US" altLang="zh-CN" smtClean="0"/>
              <a:t/>
            </a:r>
            <a:br>
              <a:rPr lang="en-US" altLang="zh-CN" smtClean="0"/>
            </a:br>
            <a:endParaRPr lang="en-US" altLang="zh-CN" sz="800" smtClean="0"/>
          </a:p>
        </p:txBody>
      </p:sp>
      <p:sp>
        <p:nvSpPr>
          <p:cNvPr id="62471" name="页脚占位符 6"/>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549275"/>
            <a:ext cx="4824413"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个人道德的发展阶段</a:t>
            </a:r>
          </a:p>
        </p:txBody>
      </p:sp>
      <p:sp>
        <p:nvSpPr>
          <p:cNvPr id="8195" name="TextBox 9"/>
          <p:cNvSpPr txBox="1">
            <a:spLocks noChangeArrowheads="1"/>
          </p:cNvSpPr>
          <p:nvPr/>
        </p:nvSpPr>
        <p:spPr bwMode="auto">
          <a:xfrm>
            <a:off x="539750" y="1628775"/>
            <a:ext cx="7993063" cy="3478213"/>
          </a:xfrm>
          <a:prstGeom prst="rect">
            <a:avLst/>
          </a:prstGeom>
          <a:noFill/>
          <a:ln w="9525">
            <a:noFill/>
            <a:miter lim="800000"/>
            <a:headEnd/>
            <a:tailEnd/>
          </a:ln>
        </p:spPr>
        <p:txBody>
          <a:bodyPr>
            <a:spAutoFit/>
          </a:bodyPr>
          <a:lstStyle/>
          <a:p>
            <a:r>
              <a:rPr lang="zh-CN" altLang="en-US" sz="2000"/>
              <a:t>人的成长不断形成一定的道德观念，道德推理由低到高形成六个阶段</a:t>
            </a:r>
            <a:endParaRPr lang="en-US" altLang="zh-CN" sz="2000"/>
          </a:p>
          <a:p>
            <a:pPr algn="l"/>
            <a:r>
              <a:rPr lang="zh-CN" altLang="en-US" sz="2000"/>
              <a:t>层次一：前习俗层次</a:t>
            </a:r>
            <a:endParaRPr lang="en-US" altLang="zh-CN" sz="2000"/>
          </a:p>
          <a:p>
            <a:pPr algn="l"/>
            <a:r>
              <a:rPr lang="zh-CN" altLang="en-US" sz="2000"/>
              <a:t>逃避惩罚导向：认为逃避惩罚的行为是正当的，如何看撞人后跑？</a:t>
            </a:r>
            <a:endParaRPr lang="en-US" altLang="zh-CN" sz="2000"/>
          </a:p>
          <a:p>
            <a:pPr algn="l"/>
            <a:r>
              <a:rPr lang="zh-CN" altLang="en-US" sz="2000"/>
              <a:t>寻求奖励导向</a:t>
            </a:r>
            <a:endParaRPr lang="en-US" altLang="zh-CN" sz="2000"/>
          </a:p>
          <a:p>
            <a:pPr algn="l"/>
            <a:r>
              <a:rPr lang="zh-CN" altLang="en-US" sz="2000"/>
              <a:t>层次二：习俗层次</a:t>
            </a:r>
            <a:endParaRPr lang="en-US" altLang="zh-CN" sz="2000"/>
          </a:p>
          <a:p>
            <a:pPr algn="l"/>
            <a:r>
              <a:rPr lang="zh-CN" altLang="en-US" sz="2000"/>
              <a:t>良好关系导向</a:t>
            </a:r>
            <a:endParaRPr lang="en-US" altLang="zh-CN" sz="2000"/>
          </a:p>
          <a:p>
            <a:pPr algn="l"/>
            <a:r>
              <a:rPr lang="zh-CN" altLang="en-US" sz="2000"/>
              <a:t>守法导向</a:t>
            </a:r>
            <a:endParaRPr lang="en-US" altLang="zh-CN" sz="2000"/>
          </a:p>
          <a:p>
            <a:pPr algn="l"/>
            <a:r>
              <a:rPr lang="zh-CN" altLang="en-US" sz="2000"/>
              <a:t>层次三：</a:t>
            </a:r>
            <a:endParaRPr lang="en-US" altLang="zh-CN" sz="2000"/>
          </a:p>
          <a:p>
            <a:pPr algn="l"/>
            <a:r>
              <a:rPr lang="zh-CN" altLang="en-US" sz="2000"/>
              <a:t>社会契约导向</a:t>
            </a:r>
            <a:endParaRPr lang="en-US" altLang="zh-CN" sz="2000"/>
          </a:p>
          <a:p>
            <a:pPr algn="l"/>
            <a:r>
              <a:rPr lang="zh-CN" altLang="en-US" sz="2000"/>
              <a:t>普遍伦理原则导向</a:t>
            </a:r>
            <a:endParaRPr lang="en-US" altLang="zh-CN" sz="2000"/>
          </a:p>
          <a:p>
            <a:pPr algn="l"/>
            <a:r>
              <a:rPr lang="zh-CN" altLang="en-US" sz="2000"/>
              <a:t>道德推理对处于第三层次的人尤其适用</a:t>
            </a:r>
          </a:p>
        </p:txBody>
      </p:sp>
      <p:sp>
        <p:nvSpPr>
          <p:cNvPr id="8196" name="日期占位符 3"/>
          <p:cNvSpPr>
            <a:spLocks noGrp="1"/>
          </p:cNvSpPr>
          <p:nvPr>
            <p:ph type="dt" sz="quarter" idx="10"/>
          </p:nvPr>
        </p:nvSpPr>
        <p:spPr>
          <a:noFill/>
          <a:ln>
            <a:miter lim="800000"/>
            <a:headEnd/>
            <a:tailEnd/>
          </a:ln>
        </p:spPr>
        <p:txBody>
          <a:bodyPr/>
          <a:lstStyle/>
          <a:p>
            <a:fld id="{5B304389-5ADB-4BF6-A415-1ACF95A8276E}" type="datetime1">
              <a:rPr lang="en-US" altLang="zh-CN" smtClean="0"/>
              <a:pPr/>
              <a:t>2/14/2020</a:t>
            </a:fld>
            <a:endParaRPr lang="en-US" altLang="zh-CN" smtClean="0"/>
          </a:p>
        </p:txBody>
      </p:sp>
      <p:sp>
        <p:nvSpPr>
          <p:cNvPr id="8197" name="灯片编号占位符 4"/>
          <p:cNvSpPr>
            <a:spLocks noGrp="1"/>
          </p:cNvSpPr>
          <p:nvPr>
            <p:ph type="sldNum" sz="quarter" idx="12"/>
          </p:nvPr>
        </p:nvSpPr>
        <p:spPr>
          <a:noFill/>
          <a:ln>
            <a:miter lim="800000"/>
            <a:headEnd/>
            <a:tailEnd/>
          </a:ln>
        </p:spPr>
        <p:txBody>
          <a:bodyPr/>
          <a:lstStyle/>
          <a:p>
            <a:fld id="{25CFAFA9-ECB7-4929-9032-0353A9DC9338}" type="slidenum">
              <a:rPr lang="zh-SG" altLang="en-US" smtClean="0"/>
              <a:pPr/>
              <a:t>6</a:t>
            </a:fld>
            <a:r>
              <a:rPr lang="en-US" altLang="zh-CN" smtClean="0"/>
              <a:t/>
            </a:r>
            <a:br>
              <a:rPr lang="en-US" altLang="zh-CN" smtClean="0"/>
            </a:br>
            <a:endParaRPr lang="en-US" altLang="zh-CN" sz="800" smtClean="0"/>
          </a:p>
        </p:txBody>
      </p:sp>
      <p:sp>
        <p:nvSpPr>
          <p:cNvPr id="8198"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466725" y="404813"/>
            <a:ext cx="7620000" cy="762000"/>
          </a:xfrm>
        </p:spPr>
        <p:txBody>
          <a:bodyPr anchor="ctr"/>
          <a:lstStyle/>
          <a:p>
            <a:pPr eaLnBrk="1" hangingPunct="1"/>
            <a:r>
              <a:rPr lang="zh-CN" altLang="en-US" sz="2800" smtClean="0"/>
              <a:t>伦理分析步骤</a:t>
            </a:r>
          </a:p>
        </p:txBody>
      </p:sp>
      <p:sp>
        <p:nvSpPr>
          <p:cNvPr id="63491" name="日期占位符 3"/>
          <p:cNvSpPr>
            <a:spLocks noGrp="1"/>
          </p:cNvSpPr>
          <p:nvPr>
            <p:ph type="dt" sz="quarter" idx="10"/>
          </p:nvPr>
        </p:nvSpPr>
        <p:spPr>
          <a:noFill/>
          <a:ln>
            <a:miter lim="800000"/>
            <a:headEnd/>
            <a:tailEnd/>
          </a:ln>
        </p:spPr>
        <p:txBody>
          <a:bodyPr/>
          <a:lstStyle/>
          <a:p>
            <a:fld id="{51BC4A68-2088-4413-A543-D830793E387C}" type="datetime1">
              <a:rPr lang="en-US" altLang="zh-CN" smtClean="0"/>
              <a:pPr/>
              <a:t>2/14/2020</a:t>
            </a:fld>
            <a:endParaRPr lang="en-US" altLang="zh-CN" smtClean="0"/>
          </a:p>
        </p:txBody>
      </p:sp>
      <p:sp>
        <p:nvSpPr>
          <p:cNvPr id="63492" name="灯片编号占位符 4"/>
          <p:cNvSpPr>
            <a:spLocks noGrp="1"/>
          </p:cNvSpPr>
          <p:nvPr>
            <p:ph type="sldNum" sz="quarter" idx="12"/>
          </p:nvPr>
        </p:nvSpPr>
        <p:spPr>
          <a:noFill/>
          <a:ln>
            <a:miter lim="800000"/>
            <a:headEnd/>
            <a:tailEnd/>
          </a:ln>
        </p:spPr>
        <p:txBody>
          <a:bodyPr/>
          <a:lstStyle/>
          <a:p>
            <a:fld id="{ECD67EE7-1683-4CCD-95A3-0BD8ED688497}" type="slidenum">
              <a:rPr lang="zh-SG" altLang="en-US" smtClean="0"/>
              <a:pPr/>
              <a:t>60</a:t>
            </a:fld>
            <a:r>
              <a:rPr lang="en-US" altLang="zh-CN" smtClean="0"/>
              <a:t/>
            </a:r>
            <a:br>
              <a:rPr lang="en-US" altLang="zh-CN" smtClean="0"/>
            </a:br>
            <a:endParaRPr lang="en-US" altLang="zh-CN" sz="800" smtClean="0"/>
          </a:p>
        </p:txBody>
      </p:sp>
      <p:sp>
        <p:nvSpPr>
          <p:cNvPr id="63493"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3494" name="TextBox 7"/>
          <p:cNvSpPr txBox="1">
            <a:spLocks noChangeArrowheads="1"/>
          </p:cNvSpPr>
          <p:nvPr/>
        </p:nvSpPr>
        <p:spPr bwMode="auto">
          <a:xfrm>
            <a:off x="468313" y="1628775"/>
            <a:ext cx="8280400" cy="3970338"/>
          </a:xfrm>
          <a:prstGeom prst="rect">
            <a:avLst/>
          </a:prstGeom>
          <a:noFill/>
          <a:ln w="9525">
            <a:noFill/>
            <a:miter lim="800000"/>
            <a:headEnd/>
            <a:tailEnd/>
          </a:ln>
        </p:spPr>
        <p:txBody>
          <a:bodyPr>
            <a:spAutoFit/>
          </a:bodyPr>
          <a:lstStyle/>
          <a:p>
            <a:pPr algn="l"/>
            <a:r>
              <a:rPr lang="en-US" altLang="zh-CN" sz="1800"/>
              <a:t>1、</a:t>
            </a:r>
            <a:r>
              <a:rPr lang="zh-CN" altLang="en-US" sz="1800"/>
              <a:t>获取全部事实</a:t>
            </a:r>
            <a:endParaRPr lang="en-US" altLang="zh-CN" sz="1800"/>
          </a:p>
          <a:p>
            <a:pPr algn="l"/>
            <a:r>
              <a:rPr lang="en-US" altLang="zh-CN" sz="1800"/>
              <a:t>2、</a:t>
            </a:r>
            <a:r>
              <a:rPr lang="zh-CN" altLang="en-US" sz="1800"/>
              <a:t>确定需要解决的道德问题</a:t>
            </a:r>
            <a:endParaRPr lang="en-US" altLang="zh-CN" sz="1800"/>
          </a:p>
          <a:p>
            <a:pPr algn="l"/>
            <a:r>
              <a:rPr lang="en-US" altLang="zh-CN" sz="1800"/>
              <a:t>3、</a:t>
            </a:r>
            <a:r>
              <a:rPr lang="zh-CN" altLang="en-US" sz="1800"/>
              <a:t>运用道德想象考虑其它可能选择</a:t>
            </a:r>
            <a:endParaRPr lang="en-US" altLang="zh-CN" sz="1800"/>
          </a:p>
          <a:p>
            <a:pPr algn="l"/>
            <a:r>
              <a:rPr lang="en-US" altLang="zh-CN" sz="1800"/>
              <a:t>4、</a:t>
            </a:r>
            <a:r>
              <a:rPr lang="zh-CN" altLang="en-US" sz="1800"/>
              <a:t>确定受影响行为各方</a:t>
            </a:r>
            <a:endParaRPr lang="en-US" altLang="zh-CN" sz="1800"/>
          </a:p>
          <a:p>
            <a:pPr algn="l"/>
            <a:r>
              <a:rPr lang="en-US" altLang="zh-CN" sz="1800"/>
              <a:t>5、</a:t>
            </a:r>
            <a:r>
              <a:rPr lang="zh-CN" altLang="en-US" sz="1800"/>
              <a:t>考虑行为是属于道德义务还是道德理想</a:t>
            </a:r>
            <a:endParaRPr lang="en-US" altLang="zh-CN" sz="1800"/>
          </a:p>
          <a:p>
            <a:pPr algn="l"/>
            <a:r>
              <a:rPr lang="en-US" altLang="zh-CN" sz="1800"/>
              <a:t>6、</a:t>
            </a:r>
            <a:r>
              <a:rPr lang="zh-CN" altLang="en-US" sz="1800"/>
              <a:t>如果是道德义务考虑是否存在显见的道德义务</a:t>
            </a:r>
            <a:endParaRPr lang="en-US" altLang="zh-CN" sz="1800"/>
          </a:p>
          <a:p>
            <a:pPr algn="l"/>
            <a:r>
              <a:rPr lang="en-US" altLang="zh-CN" sz="1800"/>
              <a:t>7、</a:t>
            </a:r>
            <a:r>
              <a:rPr lang="zh-CN" altLang="en-US" sz="1800"/>
              <a:t>是否存在是非不明的</a:t>
            </a:r>
            <a:endParaRPr lang="en-US" altLang="zh-CN" sz="1800"/>
          </a:p>
          <a:p>
            <a:pPr algn="l"/>
            <a:r>
              <a:rPr lang="en-US" altLang="zh-CN" sz="1800"/>
              <a:t>8、</a:t>
            </a:r>
            <a:r>
              <a:rPr lang="zh-CN" altLang="en-US" sz="1800"/>
              <a:t>如果涉及两个以上的，是否有优先考虑的义务</a:t>
            </a:r>
            <a:endParaRPr lang="en-US" altLang="zh-CN" sz="1800"/>
          </a:p>
          <a:p>
            <a:pPr algn="l"/>
            <a:r>
              <a:rPr lang="en-US" altLang="zh-CN" sz="1800"/>
              <a:t>9、</a:t>
            </a:r>
            <a:r>
              <a:rPr lang="zh-CN" altLang="en-US" sz="1800"/>
              <a:t>行为是否明显适合功利或道义分析？</a:t>
            </a:r>
            <a:endParaRPr lang="en-US" altLang="zh-CN" sz="1800"/>
          </a:p>
          <a:p>
            <a:pPr algn="l"/>
            <a:r>
              <a:rPr lang="en-US" altLang="zh-CN" sz="1800"/>
              <a:t>10、</a:t>
            </a:r>
            <a:r>
              <a:rPr lang="zh-CN" altLang="en-US" sz="1800"/>
              <a:t>考虑一下上步中未用到的义务、权利、公正等对判断是非是否有帮助</a:t>
            </a:r>
            <a:endParaRPr lang="en-US" altLang="zh-CN" sz="1800"/>
          </a:p>
          <a:p>
            <a:pPr algn="l"/>
            <a:r>
              <a:rPr lang="en-US" altLang="zh-CN" sz="1800"/>
              <a:t>11、</a:t>
            </a:r>
            <a:r>
              <a:rPr lang="zh-CN" altLang="en-US" sz="1800"/>
              <a:t>考虑与你持不同意见的人对你观点进行修正</a:t>
            </a:r>
            <a:endParaRPr lang="en-US" altLang="zh-CN" sz="1800"/>
          </a:p>
          <a:p>
            <a:pPr algn="l"/>
            <a:r>
              <a:rPr lang="en-US" altLang="zh-CN" sz="1800"/>
              <a:t>12、</a:t>
            </a:r>
            <a:r>
              <a:rPr lang="zh-CN" altLang="en-US" sz="1800"/>
              <a:t>是否展现了美德？不是重新考虑</a:t>
            </a:r>
            <a:endParaRPr lang="en-US" altLang="zh-CN" sz="1800"/>
          </a:p>
          <a:p>
            <a:pPr algn="l"/>
            <a:r>
              <a:rPr lang="en-US" altLang="zh-CN" sz="1800"/>
              <a:t>13、</a:t>
            </a:r>
            <a:r>
              <a:rPr lang="zh-CN" altLang="en-US" sz="1800"/>
              <a:t>行为公开你是否会坦然？如果不是找出消除的方法</a:t>
            </a:r>
            <a:endParaRPr lang="en-US" altLang="zh-CN" sz="1800"/>
          </a:p>
          <a:p>
            <a:pPr algn="l"/>
            <a:endParaRPr lang="en-US" altLang="zh-CN" sz="1800"/>
          </a:p>
        </p:txBody>
      </p:sp>
    </p:spTree>
  </p:cSld>
  <p:clrMapOvr>
    <a:masterClrMapping/>
  </p:clrMapOvr>
  <p:transition>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miter lim="800000"/>
            <a:headEnd/>
            <a:tailEnd/>
          </a:ln>
        </p:spPr>
        <p:txBody>
          <a:bodyPr/>
          <a:lstStyle/>
          <a:p>
            <a:fld id="{89F4DBDB-6461-420E-A142-3B783CCB07BB}" type="datetime1">
              <a:rPr lang="en-US" altLang="zh-CN" smtClean="0"/>
              <a:pPr/>
              <a:t>2/14/2020</a:t>
            </a:fld>
            <a:endParaRPr lang="en-US" altLang="zh-CN" smtClean="0"/>
          </a:p>
        </p:txBody>
      </p:sp>
      <p:sp>
        <p:nvSpPr>
          <p:cNvPr id="64515" name="灯片编号占位符 4"/>
          <p:cNvSpPr>
            <a:spLocks noGrp="1"/>
          </p:cNvSpPr>
          <p:nvPr>
            <p:ph type="sldNum" sz="quarter" idx="12"/>
          </p:nvPr>
        </p:nvSpPr>
        <p:spPr>
          <a:noFill/>
          <a:ln>
            <a:miter lim="800000"/>
            <a:headEnd/>
            <a:tailEnd/>
          </a:ln>
        </p:spPr>
        <p:txBody>
          <a:bodyPr/>
          <a:lstStyle/>
          <a:p>
            <a:fld id="{2F65CE37-CF9A-4DA3-A57F-849EE44F1B28}" type="slidenum">
              <a:rPr lang="zh-SG" altLang="en-US" smtClean="0"/>
              <a:pPr/>
              <a:t>61</a:t>
            </a:fld>
            <a:r>
              <a:rPr lang="en-US" altLang="zh-CN" smtClean="0"/>
              <a:t/>
            </a:r>
            <a:br>
              <a:rPr lang="en-US" altLang="zh-CN" smtClean="0"/>
            </a:br>
            <a:endParaRPr lang="en-US" altLang="zh-CN" sz="800" smtClean="0"/>
          </a:p>
        </p:txBody>
      </p:sp>
      <p:sp>
        <p:nvSpPr>
          <p:cNvPr id="64516"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4517" name="TextBox 6"/>
          <p:cNvSpPr txBox="1">
            <a:spLocks noChangeArrowheads="1"/>
          </p:cNvSpPr>
          <p:nvPr/>
        </p:nvSpPr>
        <p:spPr bwMode="auto">
          <a:xfrm>
            <a:off x="611188" y="2133600"/>
            <a:ext cx="7848600" cy="2554288"/>
          </a:xfrm>
          <a:prstGeom prst="rect">
            <a:avLst/>
          </a:prstGeom>
          <a:noFill/>
          <a:ln w="9525">
            <a:noFill/>
            <a:miter lim="800000"/>
            <a:headEnd/>
            <a:tailEnd/>
          </a:ln>
        </p:spPr>
        <p:txBody>
          <a:bodyPr>
            <a:spAutoFit/>
          </a:bodyPr>
          <a:lstStyle/>
          <a:p>
            <a:r>
              <a:rPr lang="zh-CN" altLang="en-US" sz="2000"/>
              <a:t>每天都会面对生与死亡的问题</a:t>
            </a:r>
            <a:endParaRPr lang="en-US" altLang="zh-CN" sz="2000"/>
          </a:p>
          <a:p>
            <a:pPr algn="l"/>
            <a:r>
              <a:rPr lang="zh-CN" altLang="en-US" sz="2000"/>
              <a:t>活着好？健康活着是多么的重要，活到时注意身体的健康，合理运动健康饮食，健康心理</a:t>
            </a:r>
            <a:endParaRPr lang="en-US" altLang="zh-CN" sz="2000"/>
          </a:p>
          <a:p>
            <a:pPr algn="l"/>
            <a:r>
              <a:rPr lang="zh-CN" altLang="en-US" sz="2000"/>
              <a:t>关于活的质量与死亡的质量</a:t>
            </a:r>
            <a:endParaRPr lang="en-US" altLang="zh-CN" sz="2000"/>
          </a:p>
          <a:p>
            <a:pPr algn="l"/>
            <a:r>
              <a:rPr lang="zh-CN" altLang="en-US" sz="2000"/>
              <a:t>生时糊涂离时亡，空度人生梦一场</a:t>
            </a:r>
            <a:endParaRPr lang="en-US" altLang="zh-CN" sz="2000"/>
          </a:p>
          <a:p>
            <a:pPr algn="l"/>
            <a:r>
              <a:rPr lang="zh-CN" altLang="en-US" sz="2000"/>
              <a:t>百善孝为先，孝的是一种美德</a:t>
            </a:r>
            <a:endParaRPr lang="en-US" altLang="zh-CN" sz="2000"/>
          </a:p>
          <a:p>
            <a:pPr algn="l"/>
            <a:r>
              <a:rPr lang="zh-CN" altLang="en-US" sz="2000"/>
              <a:t>教就是孝与文</a:t>
            </a:r>
            <a:endParaRPr lang="en-US" altLang="zh-CN" sz="2000"/>
          </a:p>
          <a:p>
            <a:pPr algn="l"/>
            <a:r>
              <a:rPr lang="zh-CN" altLang="en-US" sz="2000"/>
              <a:t>老字下面是刀，刀换成子就是孝</a:t>
            </a:r>
          </a:p>
        </p:txBody>
      </p:sp>
    </p:spTree>
  </p:cSld>
  <p:clrMapOvr>
    <a:masterClrMapping/>
  </p:clrMapOvr>
  <p:transition>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miter lim="800000"/>
            <a:headEnd/>
            <a:tailEnd/>
          </a:ln>
        </p:spPr>
        <p:txBody>
          <a:bodyPr/>
          <a:lstStyle/>
          <a:p>
            <a:fld id="{D6539906-E6BB-4F36-A553-78FA78825086}" type="datetime1">
              <a:rPr lang="en-US" altLang="zh-CN" smtClean="0"/>
              <a:pPr/>
              <a:t>2/14/2020</a:t>
            </a:fld>
            <a:endParaRPr lang="en-US" altLang="zh-CN" smtClean="0"/>
          </a:p>
        </p:txBody>
      </p:sp>
      <p:sp>
        <p:nvSpPr>
          <p:cNvPr id="65539" name="灯片编号占位符 4"/>
          <p:cNvSpPr>
            <a:spLocks noGrp="1"/>
          </p:cNvSpPr>
          <p:nvPr>
            <p:ph type="sldNum" sz="quarter" idx="12"/>
          </p:nvPr>
        </p:nvSpPr>
        <p:spPr>
          <a:noFill/>
          <a:ln>
            <a:miter lim="800000"/>
            <a:headEnd/>
            <a:tailEnd/>
          </a:ln>
        </p:spPr>
        <p:txBody>
          <a:bodyPr/>
          <a:lstStyle/>
          <a:p>
            <a:fld id="{AA084E48-0E9F-46A9-BCA5-FB0893C63FF9}" type="slidenum">
              <a:rPr lang="zh-SG" altLang="en-US" smtClean="0"/>
              <a:pPr/>
              <a:t>62</a:t>
            </a:fld>
            <a:r>
              <a:rPr lang="en-US" altLang="zh-CN" smtClean="0"/>
              <a:t/>
            </a:r>
            <a:br>
              <a:rPr lang="en-US" altLang="zh-CN" smtClean="0"/>
            </a:br>
            <a:endParaRPr lang="en-US" altLang="zh-CN" sz="800" smtClean="0"/>
          </a:p>
        </p:txBody>
      </p:sp>
      <p:sp>
        <p:nvSpPr>
          <p:cNvPr id="65540"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5541" name="TextBox 5"/>
          <p:cNvSpPr txBox="1">
            <a:spLocks noChangeArrowheads="1"/>
          </p:cNvSpPr>
          <p:nvPr/>
        </p:nvSpPr>
        <p:spPr bwMode="auto">
          <a:xfrm>
            <a:off x="1692275" y="1844675"/>
            <a:ext cx="4175125" cy="523875"/>
          </a:xfrm>
          <a:prstGeom prst="rect">
            <a:avLst/>
          </a:prstGeom>
          <a:noFill/>
          <a:ln w="9525">
            <a:noFill/>
            <a:miter lim="800000"/>
            <a:headEnd/>
            <a:tailEnd/>
          </a:ln>
        </p:spPr>
        <p:txBody>
          <a:bodyPr>
            <a:spAutoFit/>
          </a:bodyPr>
          <a:lstStyle/>
          <a:p>
            <a:r>
              <a:rPr lang="zh-CN" altLang="en-US" sz="2800"/>
              <a:t>星巴克到底出什么事了？</a:t>
            </a:r>
          </a:p>
        </p:txBody>
      </p:sp>
      <p:sp>
        <p:nvSpPr>
          <p:cNvPr id="65542" name="TextBox 7"/>
          <p:cNvSpPr txBox="1">
            <a:spLocks noChangeArrowheads="1"/>
          </p:cNvSpPr>
          <p:nvPr/>
        </p:nvSpPr>
        <p:spPr bwMode="auto">
          <a:xfrm>
            <a:off x="539750" y="2636838"/>
            <a:ext cx="8604250" cy="1016000"/>
          </a:xfrm>
          <a:prstGeom prst="rect">
            <a:avLst/>
          </a:prstGeom>
          <a:noFill/>
          <a:ln w="9525">
            <a:noFill/>
            <a:miter lim="800000"/>
            <a:headEnd/>
            <a:tailEnd/>
          </a:ln>
        </p:spPr>
        <p:txBody>
          <a:bodyPr>
            <a:spAutoFit/>
          </a:bodyPr>
          <a:lstStyle/>
          <a:p>
            <a:pPr algn="l"/>
            <a:r>
              <a:rPr lang="en-US" altLang="zh-CN" sz="2000"/>
              <a:t>3</a:t>
            </a:r>
            <a:r>
              <a:rPr lang="zh-CN" altLang="en-US" sz="2000"/>
              <a:t>月</a:t>
            </a:r>
            <a:r>
              <a:rPr lang="en-US" altLang="zh-CN" sz="2000"/>
              <a:t>28</a:t>
            </a:r>
            <a:r>
              <a:rPr lang="zh-CN" altLang="en-US" sz="2000"/>
              <a:t>日，全球最大的快餐连锁企业，以咖啡闻名的星巴克，其公司的股票突然大跌，无数投资人血本无归，星巴克高层焦头烂额。公司明白这可能是公司史无前例的公关危机！</a:t>
            </a:r>
          </a:p>
        </p:txBody>
      </p:sp>
      <p:sp>
        <p:nvSpPr>
          <p:cNvPr id="65543" name="TextBox 8"/>
          <p:cNvSpPr txBox="1">
            <a:spLocks noChangeArrowheads="1"/>
          </p:cNvSpPr>
          <p:nvPr/>
        </p:nvSpPr>
        <p:spPr bwMode="auto">
          <a:xfrm>
            <a:off x="611188" y="4005263"/>
            <a:ext cx="7489825" cy="708025"/>
          </a:xfrm>
          <a:prstGeom prst="rect">
            <a:avLst/>
          </a:prstGeom>
          <a:noFill/>
          <a:ln w="9525">
            <a:noFill/>
            <a:miter lim="800000"/>
            <a:headEnd/>
            <a:tailEnd/>
          </a:ln>
        </p:spPr>
        <p:txBody>
          <a:bodyPr>
            <a:spAutoFit/>
          </a:bodyPr>
          <a:lstStyle/>
          <a:p>
            <a:pPr algn="l"/>
            <a:r>
              <a:rPr lang="zh-CN" altLang="en-US" sz="2000"/>
              <a:t>星巴克到底出什么事了？这一切要从</a:t>
            </a:r>
            <a:r>
              <a:rPr lang="en-US" altLang="zh-CN" sz="2000"/>
              <a:t>3</a:t>
            </a:r>
            <a:r>
              <a:rPr lang="zh-CN" altLang="en-US" sz="2000"/>
              <a:t>月</a:t>
            </a:r>
            <a:r>
              <a:rPr lang="en-US" altLang="zh-CN" sz="2000"/>
              <a:t>28</a:t>
            </a:r>
            <a:r>
              <a:rPr lang="zh-CN" altLang="en-US" sz="2000"/>
              <a:t>日，美国洛杉矶法院的一纸裁定开始说起</a:t>
            </a:r>
          </a:p>
        </p:txBody>
      </p:sp>
      <p:sp>
        <p:nvSpPr>
          <p:cNvPr id="65544" name="TextBox 9"/>
          <p:cNvSpPr txBox="1">
            <a:spLocks noChangeArrowheads="1"/>
          </p:cNvSpPr>
          <p:nvPr/>
        </p:nvSpPr>
        <p:spPr bwMode="auto">
          <a:xfrm>
            <a:off x="684213" y="4868863"/>
            <a:ext cx="8064500" cy="1323975"/>
          </a:xfrm>
          <a:prstGeom prst="rect">
            <a:avLst/>
          </a:prstGeom>
          <a:noFill/>
          <a:ln w="9525">
            <a:noFill/>
            <a:miter lim="800000"/>
            <a:headEnd/>
            <a:tailEnd/>
          </a:ln>
        </p:spPr>
        <p:txBody>
          <a:bodyPr>
            <a:spAutoFit/>
          </a:bodyPr>
          <a:lstStyle/>
          <a:p>
            <a:pPr algn="l"/>
            <a:r>
              <a:rPr lang="zh-CN" altLang="en-US" sz="2000"/>
              <a:t>当天，美国洛杉矶法院的一纸裁定，宣布星巴克公司必须在</a:t>
            </a:r>
            <a:r>
              <a:rPr lang="en-US" altLang="zh-CN" sz="2000"/>
              <a:t>90</a:t>
            </a:r>
            <a:r>
              <a:rPr lang="zh-CN" altLang="en-US" sz="2000"/>
              <a:t>天内，强制执行一条法律命令。</a:t>
            </a:r>
            <a:endParaRPr lang="en-US" altLang="zh-CN" sz="2000"/>
          </a:p>
          <a:p>
            <a:pPr algn="l"/>
            <a:r>
              <a:rPr lang="zh-CN" altLang="en-US" sz="2000"/>
              <a:t>星巴克公司和其他咖啡公司今后必须在其产品的显著位置标注</a:t>
            </a:r>
            <a:r>
              <a:rPr lang="en-US" altLang="zh-CN" sz="2000"/>
              <a:t>〈ProPosition  65&gt;:〉</a:t>
            </a:r>
            <a:r>
              <a:rPr lang="zh-CN" altLang="en-US" sz="2000"/>
              <a:t>？</a:t>
            </a:r>
          </a:p>
        </p:txBody>
      </p:sp>
      <p:sp>
        <p:nvSpPr>
          <p:cNvPr id="65545" name="TextBox 8"/>
          <p:cNvSpPr txBox="1">
            <a:spLocks noChangeArrowheads="1"/>
          </p:cNvSpPr>
          <p:nvPr/>
        </p:nvSpPr>
        <p:spPr bwMode="auto">
          <a:xfrm>
            <a:off x="1476375" y="692150"/>
            <a:ext cx="2808288" cy="585788"/>
          </a:xfrm>
          <a:prstGeom prst="rect">
            <a:avLst/>
          </a:prstGeom>
          <a:noFill/>
          <a:ln w="9525">
            <a:noFill/>
            <a:miter lim="800000"/>
            <a:headEnd/>
            <a:tailEnd/>
          </a:ln>
        </p:spPr>
        <p:txBody>
          <a:bodyPr>
            <a:spAutoFit/>
          </a:bodyPr>
          <a:lstStyle/>
          <a:p>
            <a:r>
              <a:rPr lang="zh-CN" altLang="en-US" sz="3200"/>
              <a:t>反面案例</a:t>
            </a:r>
          </a:p>
        </p:txBody>
      </p:sp>
    </p:spTree>
  </p:cSld>
  <p:clrMapOvr>
    <a:masterClrMapping/>
  </p:clrMapOvr>
  <p:transition>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miter lim="800000"/>
            <a:headEnd/>
            <a:tailEnd/>
          </a:ln>
        </p:spPr>
        <p:txBody>
          <a:bodyPr/>
          <a:lstStyle/>
          <a:p>
            <a:fld id="{A8F91AAA-2D1C-4E70-B6BE-6414DE82BC3C}" type="datetime1">
              <a:rPr lang="en-US" altLang="zh-CN" smtClean="0"/>
              <a:pPr/>
              <a:t>2/14/2020</a:t>
            </a:fld>
            <a:endParaRPr lang="en-US" altLang="zh-CN" smtClean="0"/>
          </a:p>
        </p:txBody>
      </p:sp>
      <p:sp>
        <p:nvSpPr>
          <p:cNvPr id="66563" name="灯片编号占位符 4"/>
          <p:cNvSpPr>
            <a:spLocks noGrp="1"/>
          </p:cNvSpPr>
          <p:nvPr>
            <p:ph type="sldNum" sz="quarter" idx="12"/>
          </p:nvPr>
        </p:nvSpPr>
        <p:spPr>
          <a:noFill/>
          <a:ln>
            <a:miter lim="800000"/>
            <a:headEnd/>
            <a:tailEnd/>
          </a:ln>
        </p:spPr>
        <p:txBody>
          <a:bodyPr/>
          <a:lstStyle/>
          <a:p>
            <a:fld id="{0DB4340F-B056-4BE6-86CC-500060FAC945}" type="slidenum">
              <a:rPr lang="zh-SG" altLang="en-US" smtClean="0"/>
              <a:pPr/>
              <a:t>63</a:t>
            </a:fld>
            <a:r>
              <a:rPr lang="en-US" altLang="zh-CN" smtClean="0"/>
              <a:t/>
            </a:r>
            <a:br>
              <a:rPr lang="en-US" altLang="zh-CN" smtClean="0"/>
            </a:br>
            <a:endParaRPr lang="en-US" altLang="zh-CN" sz="800" smtClean="0"/>
          </a:p>
        </p:txBody>
      </p:sp>
      <p:sp>
        <p:nvSpPr>
          <p:cNvPr id="66564"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6565" name="TextBox 5"/>
          <p:cNvSpPr txBox="1">
            <a:spLocks noChangeArrowheads="1"/>
          </p:cNvSpPr>
          <p:nvPr/>
        </p:nvSpPr>
        <p:spPr bwMode="auto">
          <a:xfrm>
            <a:off x="539750" y="1628775"/>
            <a:ext cx="7704138" cy="1938338"/>
          </a:xfrm>
          <a:prstGeom prst="rect">
            <a:avLst/>
          </a:prstGeom>
          <a:noFill/>
          <a:ln w="9525">
            <a:noFill/>
            <a:miter lim="800000"/>
            <a:headEnd/>
            <a:tailEnd/>
          </a:ln>
        </p:spPr>
        <p:txBody>
          <a:bodyPr>
            <a:spAutoFit/>
          </a:bodyPr>
          <a:lstStyle/>
          <a:p>
            <a:pPr algn="l"/>
            <a:r>
              <a:rPr lang="zh-CN" altLang="en-US" sz="2000"/>
              <a:t>因为只已经确认为一类致癌物的产品，如香烟、酒类，才会进行这样的标注。</a:t>
            </a:r>
            <a:endParaRPr lang="en-US" altLang="zh-CN" sz="2000"/>
          </a:p>
          <a:p>
            <a:pPr algn="l"/>
            <a:r>
              <a:rPr lang="zh-CN" altLang="en-US" sz="2000"/>
              <a:t>一直以健康来宣传的咖啡为什么要进行为样的标？</a:t>
            </a:r>
            <a:endParaRPr lang="en-US" altLang="zh-CN" sz="2000"/>
          </a:p>
          <a:p>
            <a:pPr algn="l"/>
            <a:r>
              <a:rPr lang="zh-CN" altLang="en-US" sz="2000"/>
              <a:t>这一切都因为星巴克咖啡中含有丙烯酰胺（</a:t>
            </a:r>
            <a:r>
              <a:rPr lang="en-US" altLang="zh-CN" sz="2000"/>
              <a:t>Acrylamide)</a:t>
            </a:r>
          </a:p>
          <a:p>
            <a:pPr algn="l"/>
            <a:r>
              <a:rPr lang="zh-CN" altLang="en-US" sz="2000"/>
              <a:t>什么是丙烯酰胺，一种常见的化学物质，食物在高温油炸环境下（</a:t>
            </a:r>
            <a:r>
              <a:rPr lang="en-US" altLang="zh-CN" sz="2000"/>
              <a:t>120</a:t>
            </a:r>
            <a:r>
              <a:rPr lang="zh-CN" altLang="en-US" sz="2000"/>
              <a:t>度）很容易产生。</a:t>
            </a:r>
          </a:p>
        </p:txBody>
      </p:sp>
      <p:sp>
        <p:nvSpPr>
          <p:cNvPr id="66566" name="TextBox 6"/>
          <p:cNvSpPr txBox="1">
            <a:spLocks noChangeArrowheads="1"/>
          </p:cNvSpPr>
          <p:nvPr/>
        </p:nvSpPr>
        <p:spPr bwMode="auto">
          <a:xfrm>
            <a:off x="684213" y="3716338"/>
            <a:ext cx="7775575" cy="2247900"/>
          </a:xfrm>
          <a:prstGeom prst="rect">
            <a:avLst/>
          </a:prstGeom>
          <a:noFill/>
          <a:ln w="9525">
            <a:noFill/>
            <a:miter lim="800000"/>
            <a:headEnd/>
            <a:tailEnd/>
          </a:ln>
        </p:spPr>
        <p:txBody>
          <a:bodyPr>
            <a:spAutoFit/>
          </a:bodyPr>
          <a:lstStyle/>
          <a:p>
            <a:pPr algn="l"/>
            <a:r>
              <a:rPr lang="zh-CN" altLang="en-US" sz="2000"/>
              <a:t>但相关研究确乍说的？</a:t>
            </a:r>
            <a:endParaRPr lang="en-US" altLang="zh-CN" sz="2000"/>
          </a:p>
          <a:p>
            <a:pPr algn="l"/>
            <a:r>
              <a:rPr lang="zh-CN" altLang="en-US" sz="2000"/>
              <a:t>台湾大学公共卫生学院研究确认在人体尿液中，提取的代谢物丙烯酰胺会诱发可不逆的基因损伤，结果得到动物实验的支持。而且根据</a:t>
            </a:r>
            <a:r>
              <a:rPr lang="en-US" altLang="zh-CN" sz="2000"/>
              <a:t>WHO</a:t>
            </a:r>
            <a:r>
              <a:rPr lang="zh-CN" altLang="en-US" sz="2000"/>
              <a:t>和美国环保署估算，</a:t>
            </a:r>
            <a:r>
              <a:rPr lang="en-US" altLang="zh-CN" sz="2000"/>
              <a:t>60KG</a:t>
            </a:r>
            <a:r>
              <a:rPr lang="zh-CN" altLang="en-US" sz="2000"/>
              <a:t>成人每天摄取 </a:t>
            </a:r>
            <a:r>
              <a:rPr lang="en-US" altLang="zh-CN" sz="2000"/>
              <a:t>60</a:t>
            </a:r>
            <a:r>
              <a:rPr lang="zh-CN" altLang="en-US" sz="2000"/>
              <a:t>毫克丙烯酰胺，患癌风险就高出整整</a:t>
            </a:r>
            <a:r>
              <a:rPr lang="en-US" altLang="zh-CN" sz="2000"/>
              <a:t>500</a:t>
            </a:r>
            <a:r>
              <a:rPr lang="zh-CN" altLang="en-US" sz="2000"/>
              <a:t>倍。</a:t>
            </a:r>
            <a:endParaRPr lang="en-US" altLang="zh-CN" sz="2000"/>
          </a:p>
          <a:p>
            <a:pPr algn="l"/>
            <a:r>
              <a:rPr lang="zh-CN" altLang="en-US" sz="2000"/>
              <a:t>新华社记者高路曾写科普文章将其归为高致癌物。</a:t>
            </a:r>
            <a:endParaRPr lang="en-US" altLang="zh-CN" sz="2000"/>
          </a:p>
          <a:p>
            <a:pPr algn="l"/>
            <a:r>
              <a:rPr lang="zh-CN" altLang="en-US" sz="2000"/>
              <a:t>维基百科：研究已知丙烯酰胺可致癌</a:t>
            </a:r>
            <a:endParaRPr lang="en-US" altLang="zh-CN" sz="2000"/>
          </a:p>
        </p:txBody>
      </p:sp>
    </p:spTree>
  </p:cSld>
  <p:clrMapOvr>
    <a:masterClrMapping/>
  </p:clrMapOvr>
  <p:transition>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miter lim="800000"/>
            <a:headEnd/>
            <a:tailEnd/>
          </a:ln>
        </p:spPr>
        <p:txBody>
          <a:bodyPr/>
          <a:lstStyle/>
          <a:p>
            <a:fld id="{B298C65B-CB3B-44FD-8192-F36D0AB4647F}" type="datetime1">
              <a:rPr lang="en-US" altLang="zh-CN" smtClean="0"/>
              <a:pPr/>
              <a:t>2/14/2020</a:t>
            </a:fld>
            <a:endParaRPr lang="en-US" altLang="zh-CN" smtClean="0"/>
          </a:p>
        </p:txBody>
      </p:sp>
      <p:sp>
        <p:nvSpPr>
          <p:cNvPr id="67587" name="灯片编号占位符 4"/>
          <p:cNvSpPr>
            <a:spLocks noGrp="1"/>
          </p:cNvSpPr>
          <p:nvPr>
            <p:ph type="sldNum" sz="quarter" idx="12"/>
          </p:nvPr>
        </p:nvSpPr>
        <p:spPr>
          <a:noFill/>
          <a:ln>
            <a:miter lim="800000"/>
            <a:headEnd/>
            <a:tailEnd/>
          </a:ln>
        </p:spPr>
        <p:txBody>
          <a:bodyPr/>
          <a:lstStyle/>
          <a:p>
            <a:fld id="{742E5C75-BEA2-4C37-85B5-3C0D3FC4818F}" type="slidenum">
              <a:rPr lang="zh-SG" altLang="en-US" smtClean="0"/>
              <a:pPr/>
              <a:t>64</a:t>
            </a:fld>
            <a:r>
              <a:rPr lang="en-US" altLang="zh-CN" smtClean="0"/>
              <a:t/>
            </a:r>
            <a:br>
              <a:rPr lang="en-US" altLang="zh-CN" smtClean="0"/>
            </a:br>
            <a:endParaRPr lang="en-US" altLang="zh-CN" sz="800" smtClean="0"/>
          </a:p>
        </p:txBody>
      </p:sp>
      <p:sp>
        <p:nvSpPr>
          <p:cNvPr id="67588"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7589" name="TextBox 5"/>
          <p:cNvSpPr txBox="1">
            <a:spLocks noChangeArrowheads="1"/>
          </p:cNvSpPr>
          <p:nvPr/>
        </p:nvSpPr>
        <p:spPr bwMode="auto">
          <a:xfrm>
            <a:off x="250825" y="1628775"/>
            <a:ext cx="7273925" cy="1016000"/>
          </a:xfrm>
          <a:prstGeom prst="rect">
            <a:avLst/>
          </a:prstGeom>
          <a:noFill/>
          <a:ln w="9525">
            <a:noFill/>
            <a:miter lim="800000"/>
            <a:headEnd/>
            <a:tailEnd/>
          </a:ln>
        </p:spPr>
        <p:txBody>
          <a:bodyPr>
            <a:spAutoFit/>
          </a:bodyPr>
          <a:lstStyle/>
          <a:p>
            <a:pPr algn="l"/>
            <a:r>
              <a:rPr lang="zh-CN" altLang="en-US" sz="2000"/>
              <a:t>星巴克无法证明，其烘烤咖啡豆时产生的丙烯酰胺，达到对健康的无害程度。也说是说星巴克咖啡中的丙烯酰胺，其计量可能达到了致癌的标准。</a:t>
            </a:r>
          </a:p>
        </p:txBody>
      </p:sp>
      <p:sp>
        <p:nvSpPr>
          <p:cNvPr id="67590" name="TextBox 6"/>
          <p:cNvSpPr txBox="1">
            <a:spLocks noChangeArrowheads="1"/>
          </p:cNvSpPr>
          <p:nvPr/>
        </p:nvSpPr>
        <p:spPr bwMode="auto">
          <a:xfrm>
            <a:off x="395288" y="2852738"/>
            <a:ext cx="7993062" cy="400050"/>
          </a:xfrm>
          <a:prstGeom prst="rect">
            <a:avLst/>
          </a:prstGeom>
          <a:noFill/>
          <a:ln w="9525">
            <a:noFill/>
            <a:miter lim="800000"/>
            <a:headEnd/>
            <a:tailEnd/>
          </a:ln>
        </p:spPr>
        <p:txBody>
          <a:bodyPr>
            <a:spAutoFit/>
          </a:bodyPr>
          <a:lstStyle/>
          <a:p>
            <a:pPr algn="l"/>
            <a:r>
              <a:rPr lang="zh-CN" altLang="en-US" sz="2000" b="1"/>
              <a:t>喝星巴克咖啡致癌是被隐瞒了</a:t>
            </a:r>
            <a:r>
              <a:rPr lang="en-US" altLang="zh-CN" sz="2000" b="1"/>
              <a:t>8</a:t>
            </a:r>
            <a:r>
              <a:rPr lang="zh-CN" altLang="en-US" sz="2000" b="1"/>
              <a:t>年的真相</a:t>
            </a:r>
          </a:p>
        </p:txBody>
      </p:sp>
      <p:sp>
        <p:nvSpPr>
          <p:cNvPr id="67591" name="TextBox 7"/>
          <p:cNvSpPr txBox="1">
            <a:spLocks noChangeArrowheads="1"/>
          </p:cNvSpPr>
          <p:nvPr/>
        </p:nvSpPr>
        <p:spPr bwMode="auto">
          <a:xfrm>
            <a:off x="395288" y="3429000"/>
            <a:ext cx="7705725" cy="2862263"/>
          </a:xfrm>
          <a:prstGeom prst="rect">
            <a:avLst/>
          </a:prstGeom>
          <a:noFill/>
          <a:ln w="9525">
            <a:noFill/>
            <a:miter lim="800000"/>
            <a:headEnd/>
            <a:tailEnd/>
          </a:ln>
        </p:spPr>
        <p:txBody>
          <a:bodyPr>
            <a:spAutoFit/>
          </a:bodyPr>
          <a:lstStyle/>
          <a:p>
            <a:pPr algn="l"/>
            <a:r>
              <a:rPr lang="zh-CN" altLang="en-US" sz="2000"/>
              <a:t>为什么直到今天我们才知道星巴克咖啡是有致癌风险的。</a:t>
            </a:r>
            <a:endParaRPr lang="en-US" altLang="zh-CN" sz="2000"/>
          </a:p>
          <a:p>
            <a:pPr algn="l"/>
            <a:r>
              <a:rPr lang="zh-CN" altLang="en-US" sz="2000"/>
              <a:t>原来早有人知道其咖啡有问题。但公众却被隐瞒了整整</a:t>
            </a:r>
            <a:r>
              <a:rPr lang="en-US" altLang="zh-CN" sz="2000"/>
              <a:t>8</a:t>
            </a:r>
            <a:r>
              <a:rPr lang="zh-CN" altLang="en-US" sz="2000"/>
              <a:t>年！</a:t>
            </a:r>
            <a:endParaRPr lang="en-US" altLang="zh-CN" sz="2000"/>
          </a:p>
          <a:p>
            <a:pPr algn="l"/>
            <a:r>
              <a:rPr lang="zh-CN" altLang="en-US" sz="2000"/>
              <a:t>其实早在</a:t>
            </a:r>
            <a:r>
              <a:rPr lang="en-US" altLang="zh-CN" sz="2000"/>
              <a:t>8</a:t>
            </a:r>
            <a:r>
              <a:rPr lang="zh-CN" altLang="en-US" sz="2000"/>
              <a:t>年前美国加州就已经把丙烯酰胺列为致癌物质，根据法律如果你的产品中含有这样的致癌物质，就必须告诉消费者。</a:t>
            </a:r>
            <a:endParaRPr lang="en-US" altLang="zh-CN" sz="2000"/>
          </a:p>
          <a:p>
            <a:pPr algn="l"/>
            <a:r>
              <a:rPr lang="zh-CN" altLang="en-US" sz="2000"/>
              <a:t>你知道告诉消费者你的产品含有致癌物质是什么结果？</a:t>
            </a:r>
            <a:endParaRPr lang="en-US" altLang="zh-CN" sz="2000"/>
          </a:p>
          <a:p>
            <a:pPr algn="l"/>
            <a:r>
              <a:rPr lang="zh-CN" altLang="en-US" sz="2000"/>
              <a:t>于是星巴克采取了一个行动</a:t>
            </a:r>
            <a:r>
              <a:rPr lang="en-US" altLang="zh-CN" sz="2000"/>
              <a:t>-----</a:t>
            </a:r>
            <a:r>
              <a:rPr lang="zh-CN" altLang="en-US" sz="2000"/>
              <a:t>拖，反正自己家大业大。</a:t>
            </a:r>
            <a:endParaRPr lang="en-US" altLang="zh-CN" sz="2000"/>
          </a:p>
          <a:p>
            <a:pPr algn="l"/>
            <a:r>
              <a:rPr lang="en-US" altLang="zh-CN" sz="2000"/>
              <a:t>8</a:t>
            </a:r>
            <a:r>
              <a:rPr lang="zh-CN" altLang="en-US" sz="2000"/>
              <a:t>年前一个非盈利组织向法院正式起诉星巴克，要求它必须遵循</a:t>
            </a:r>
            <a:r>
              <a:rPr lang="en-US" altLang="zh-CN" sz="2000"/>
              <a:t>〈ProPosition  65&gt;,</a:t>
            </a:r>
            <a:r>
              <a:rPr lang="zh-CN" altLang="en-US" sz="2000"/>
              <a:t>在自己的产品上贴上致癌警告的标签，同时还要他们支付故意隐瞒消息的巨额罚金。</a:t>
            </a:r>
          </a:p>
        </p:txBody>
      </p:sp>
    </p:spTree>
  </p:cSld>
  <p:clrMapOvr>
    <a:masterClrMapping/>
  </p:clrMapOvr>
  <p:transition>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miter lim="800000"/>
            <a:headEnd/>
            <a:tailEnd/>
          </a:ln>
        </p:spPr>
        <p:txBody>
          <a:bodyPr/>
          <a:lstStyle/>
          <a:p>
            <a:fld id="{16680249-DC36-4825-AAB6-3449F93E935A}" type="datetime1">
              <a:rPr lang="en-US" altLang="zh-CN" smtClean="0"/>
              <a:pPr/>
              <a:t>2/14/2020</a:t>
            </a:fld>
            <a:endParaRPr lang="en-US" altLang="zh-CN" smtClean="0"/>
          </a:p>
        </p:txBody>
      </p:sp>
      <p:sp>
        <p:nvSpPr>
          <p:cNvPr id="68611" name="灯片编号占位符 4"/>
          <p:cNvSpPr>
            <a:spLocks noGrp="1"/>
          </p:cNvSpPr>
          <p:nvPr>
            <p:ph type="sldNum" sz="quarter" idx="12"/>
          </p:nvPr>
        </p:nvSpPr>
        <p:spPr>
          <a:noFill/>
          <a:ln>
            <a:miter lim="800000"/>
            <a:headEnd/>
            <a:tailEnd/>
          </a:ln>
        </p:spPr>
        <p:txBody>
          <a:bodyPr/>
          <a:lstStyle/>
          <a:p>
            <a:fld id="{22F346E9-1E4D-49D1-8D23-4CACEF714762}" type="slidenum">
              <a:rPr lang="zh-SG" altLang="en-US" smtClean="0"/>
              <a:pPr/>
              <a:t>65</a:t>
            </a:fld>
            <a:r>
              <a:rPr lang="en-US" altLang="zh-CN" smtClean="0"/>
              <a:t/>
            </a:r>
            <a:br>
              <a:rPr lang="en-US" altLang="zh-CN" smtClean="0"/>
            </a:br>
            <a:endParaRPr lang="en-US" altLang="zh-CN" sz="800" smtClean="0"/>
          </a:p>
        </p:txBody>
      </p:sp>
      <p:sp>
        <p:nvSpPr>
          <p:cNvPr id="68612"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8613" name="TextBox 5"/>
          <p:cNvSpPr txBox="1">
            <a:spLocks noChangeArrowheads="1"/>
          </p:cNvSpPr>
          <p:nvPr/>
        </p:nvSpPr>
        <p:spPr bwMode="auto">
          <a:xfrm>
            <a:off x="539750" y="1557338"/>
            <a:ext cx="7488238" cy="1014412"/>
          </a:xfrm>
          <a:prstGeom prst="rect">
            <a:avLst/>
          </a:prstGeom>
          <a:noFill/>
          <a:ln w="9525">
            <a:noFill/>
            <a:miter lim="800000"/>
            <a:headEnd/>
            <a:tailEnd/>
          </a:ln>
        </p:spPr>
        <p:txBody>
          <a:bodyPr>
            <a:spAutoFit/>
          </a:bodyPr>
          <a:lstStyle/>
          <a:p>
            <a:pPr algn="l"/>
            <a:r>
              <a:rPr lang="zh-CN" altLang="en-US" sz="2000"/>
              <a:t>星巴克一直利用种种公关手段，一直拖，</a:t>
            </a:r>
            <a:endParaRPr lang="en-US" altLang="zh-CN" sz="2000"/>
          </a:p>
          <a:p>
            <a:pPr algn="l"/>
            <a:r>
              <a:rPr lang="zh-CN" altLang="en-US" sz="2000"/>
              <a:t>然而正义即使会迟到但它永远不会缺席！</a:t>
            </a:r>
            <a:endParaRPr lang="en-US" altLang="zh-CN" sz="2000"/>
          </a:p>
          <a:p>
            <a:pPr algn="l"/>
            <a:r>
              <a:rPr lang="en-US" altLang="zh-CN" sz="2000"/>
              <a:t>8</a:t>
            </a:r>
            <a:r>
              <a:rPr lang="zh-CN" altLang="en-US" sz="2000"/>
              <a:t>年后法院的一纸裁决，让这个秘密曝光。全球媒体刷屏。</a:t>
            </a:r>
          </a:p>
        </p:txBody>
      </p:sp>
      <p:sp>
        <p:nvSpPr>
          <p:cNvPr id="68614" name="TextBox 6"/>
          <p:cNvSpPr txBox="1">
            <a:spLocks noChangeArrowheads="1"/>
          </p:cNvSpPr>
          <p:nvPr/>
        </p:nvSpPr>
        <p:spPr bwMode="auto">
          <a:xfrm>
            <a:off x="539750" y="2781300"/>
            <a:ext cx="5976938" cy="400050"/>
          </a:xfrm>
          <a:prstGeom prst="rect">
            <a:avLst/>
          </a:prstGeom>
          <a:noFill/>
          <a:ln w="9525">
            <a:noFill/>
            <a:miter lim="800000"/>
            <a:headEnd/>
            <a:tailEnd/>
          </a:ln>
        </p:spPr>
        <p:txBody>
          <a:bodyPr>
            <a:spAutoFit/>
          </a:bodyPr>
          <a:lstStyle/>
          <a:p>
            <a:pPr algn="l"/>
            <a:r>
              <a:rPr lang="zh-CN" altLang="en-US" sz="2000" b="1"/>
              <a:t>有问题咖啡并不是只有星巴克</a:t>
            </a:r>
          </a:p>
        </p:txBody>
      </p:sp>
      <p:sp>
        <p:nvSpPr>
          <p:cNvPr id="68615" name="TextBox 7"/>
          <p:cNvSpPr txBox="1">
            <a:spLocks noChangeArrowheads="1"/>
          </p:cNvSpPr>
          <p:nvPr/>
        </p:nvSpPr>
        <p:spPr bwMode="auto">
          <a:xfrm>
            <a:off x="611188" y="3357563"/>
            <a:ext cx="7416800" cy="2246312"/>
          </a:xfrm>
          <a:prstGeom prst="rect">
            <a:avLst/>
          </a:prstGeom>
          <a:noFill/>
          <a:ln w="9525">
            <a:noFill/>
            <a:miter lim="800000"/>
            <a:headEnd/>
            <a:tailEnd/>
          </a:ln>
        </p:spPr>
        <p:txBody>
          <a:bodyPr>
            <a:spAutoFit/>
          </a:bodyPr>
          <a:lstStyle/>
          <a:p>
            <a:pPr algn="l"/>
            <a:r>
              <a:rPr lang="zh-CN" altLang="en-US" sz="2000"/>
              <a:t>当然除了星巴克，一起上法庭的还有其它多家快餐巨头，包括绿山咖啡，</a:t>
            </a:r>
            <a:r>
              <a:rPr lang="en-US" altLang="zh-CN" sz="2000"/>
              <a:t>7-11、</a:t>
            </a:r>
            <a:r>
              <a:rPr lang="zh-CN" altLang="en-US" sz="2000"/>
              <a:t>麦当劳等，这说明是个共性问题。</a:t>
            </a:r>
            <a:endParaRPr lang="en-US" altLang="zh-CN" sz="2000"/>
          </a:p>
          <a:p>
            <a:pPr algn="l"/>
            <a:r>
              <a:rPr lang="zh-CN" altLang="en-US" sz="2000"/>
              <a:t>我们每天花着不菲的钱喝着致癌的咖啡。其实都是在忙着慢性自杀，还自我感觉良好。</a:t>
            </a:r>
            <a:endParaRPr lang="en-US" altLang="zh-CN" sz="2000"/>
          </a:p>
          <a:p>
            <a:pPr algn="l"/>
            <a:endParaRPr lang="en-US" altLang="zh-CN" sz="2000"/>
          </a:p>
          <a:p>
            <a:pPr algn="l"/>
            <a:r>
              <a:rPr lang="zh-CN" altLang="en-US" sz="2000"/>
              <a:t>到目前为至，</a:t>
            </a:r>
            <a:r>
              <a:rPr lang="en-US" altLang="zh-CN" sz="2000"/>
              <a:t>7-11，</a:t>
            </a:r>
            <a:r>
              <a:rPr lang="zh-CN" altLang="en-US" sz="2000"/>
              <a:t>还有部分零售商同意支付罚金并贴警告标识</a:t>
            </a:r>
            <a:endParaRPr lang="en-US" altLang="zh-CN" sz="2000"/>
          </a:p>
          <a:p>
            <a:pPr algn="l"/>
            <a:r>
              <a:rPr lang="zh-CN" altLang="en-US" sz="2000"/>
              <a:t>同时美国咖啡协会表示正考虑上诉及采取法律行动。</a:t>
            </a:r>
          </a:p>
        </p:txBody>
      </p:sp>
    </p:spTree>
  </p:cSld>
  <p:clrMapOvr>
    <a:masterClrMapping/>
  </p:clrMapOvr>
  <p:transition>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miter lim="800000"/>
            <a:headEnd/>
            <a:tailEnd/>
          </a:ln>
        </p:spPr>
        <p:txBody>
          <a:bodyPr/>
          <a:lstStyle/>
          <a:p>
            <a:fld id="{0C88FA6B-49B7-4F32-B102-BBC5FE4CC5C2}" type="datetime1">
              <a:rPr lang="en-US" altLang="zh-CN" smtClean="0"/>
              <a:pPr/>
              <a:t>2/14/2020</a:t>
            </a:fld>
            <a:endParaRPr lang="en-US" altLang="zh-CN" smtClean="0"/>
          </a:p>
        </p:txBody>
      </p:sp>
      <p:sp>
        <p:nvSpPr>
          <p:cNvPr id="69635" name="灯片编号占位符 4"/>
          <p:cNvSpPr>
            <a:spLocks noGrp="1"/>
          </p:cNvSpPr>
          <p:nvPr>
            <p:ph type="sldNum" sz="quarter" idx="12"/>
          </p:nvPr>
        </p:nvSpPr>
        <p:spPr>
          <a:noFill/>
          <a:ln>
            <a:miter lim="800000"/>
            <a:headEnd/>
            <a:tailEnd/>
          </a:ln>
        </p:spPr>
        <p:txBody>
          <a:bodyPr/>
          <a:lstStyle/>
          <a:p>
            <a:fld id="{9A001F29-5420-43C9-ADF0-1F44C9DC16D5}" type="slidenum">
              <a:rPr lang="zh-SG" altLang="en-US" smtClean="0"/>
              <a:pPr/>
              <a:t>66</a:t>
            </a:fld>
            <a:r>
              <a:rPr lang="en-US" altLang="zh-CN" smtClean="0"/>
              <a:t/>
            </a:r>
            <a:br>
              <a:rPr lang="en-US" altLang="zh-CN" smtClean="0"/>
            </a:br>
            <a:endParaRPr lang="en-US" altLang="zh-CN" sz="800" smtClean="0"/>
          </a:p>
        </p:txBody>
      </p:sp>
      <p:sp>
        <p:nvSpPr>
          <p:cNvPr id="69636"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69637" name="TextBox 6"/>
          <p:cNvSpPr txBox="1">
            <a:spLocks noChangeArrowheads="1"/>
          </p:cNvSpPr>
          <p:nvPr/>
        </p:nvSpPr>
        <p:spPr bwMode="auto">
          <a:xfrm>
            <a:off x="611188" y="2133600"/>
            <a:ext cx="7848600" cy="3786188"/>
          </a:xfrm>
          <a:prstGeom prst="rect">
            <a:avLst/>
          </a:prstGeom>
          <a:noFill/>
          <a:ln w="9525">
            <a:noFill/>
            <a:miter lim="800000"/>
            <a:headEnd/>
            <a:tailEnd/>
          </a:ln>
        </p:spPr>
        <p:txBody>
          <a:bodyPr>
            <a:spAutoFit/>
          </a:bodyPr>
          <a:lstStyle/>
          <a:p>
            <a:pPr algn="l"/>
            <a:r>
              <a:rPr lang="zh-CN" altLang="en-US" sz="2000"/>
              <a:t>丁香医生作为腾讯合作的荣誉辟谣机构</a:t>
            </a:r>
            <a:endParaRPr lang="en-US" altLang="zh-CN" sz="2000"/>
          </a:p>
          <a:p>
            <a:pPr algn="l"/>
            <a:r>
              <a:rPr lang="zh-CN" altLang="en-US" sz="2000"/>
              <a:t>此文来源于澳洲</a:t>
            </a:r>
            <a:r>
              <a:rPr lang="en-US" altLang="zh-CN" sz="2000"/>
              <a:t>Mirror</a:t>
            </a:r>
            <a:r>
              <a:rPr lang="zh-CN" altLang="en-US" sz="2000"/>
              <a:t>公众号</a:t>
            </a:r>
            <a:endParaRPr lang="en-US" altLang="zh-CN" sz="2000"/>
          </a:p>
          <a:p>
            <a:pPr algn="l"/>
            <a:r>
              <a:rPr lang="zh-CN" altLang="en-US" sz="2000"/>
              <a:t>不能让可恶的骗子活得太轻松</a:t>
            </a:r>
            <a:r>
              <a:rPr lang="en-US" altLang="zh-CN" sz="2000"/>
              <a:t>---</a:t>
            </a:r>
            <a:r>
              <a:rPr lang="zh-CN" altLang="en-US" sz="2000"/>
              <a:t>身体上的问题来问丁香医生</a:t>
            </a:r>
            <a:endParaRPr lang="en-US" altLang="zh-CN" sz="2000"/>
          </a:p>
          <a:p>
            <a:pPr algn="l"/>
            <a:r>
              <a:rPr lang="en-US" altLang="zh-CN" sz="2000"/>
              <a:t>3</a:t>
            </a:r>
            <a:r>
              <a:rPr lang="zh-CN" altLang="en-US" sz="2000"/>
              <a:t>月</a:t>
            </a:r>
            <a:r>
              <a:rPr lang="en-US" altLang="zh-CN" sz="2000"/>
              <a:t>13</a:t>
            </a:r>
          </a:p>
          <a:p>
            <a:pPr algn="l"/>
            <a:r>
              <a:rPr lang="en-US" altLang="zh-CN" sz="2000"/>
              <a:t>3</a:t>
            </a:r>
            <a:r>
              <a:rPr lang="zh-CN" altLang="en-US" sz="2000"/>
              <a:t>月</a:t>
            </a:r>
            <a:r>
              <a:rPr lang="en-US" altLang="zh-CN" sz="2000"/>
              <a:t>14</a:t>
            </a:r>
          </a:p>
          <a:p>
            <a:pPr algn="l"/>
            <a:r>
              <a:rPr lang="en-US" altLang="zh-CN" sz="2000"/>
              <a:t>3</a:t>
            </a:r>
            <a:r>
              <a:rPr lang="zh-CN" altLang="en-US" sz="2000"/>
              <a:t>月</a:t>
            </a:r>
            <a:r>
              <a:rPr lang="en-US" altLang="zh-CN" sz="2000"/>
              <a:t>20</a:t>
            </a:r>
          </a:p>
          <a:p>
            <a:pPr algn="l"/>
            <a:r>
              <a:rPr lang="zh-CN" altLang="en-US" sz="2000"/>
              <a:t>所有不实信息最后都是</a:t>
            </a:r>
            <a:r>
              <a:rPr lang="en-US" altLang="zh-CN" sz="2000"/>
              <a:t>100W+</a:t>
            </a:r>
          </a:p>
          <a:p>
            <a:pPr algn="l"/>
            <a:endParaRPr lang="en-US" altLang="zh-CN" sz="2000"/>
          </a:p>
          <a:p>
            <a:pPr algn="l"/>
            <a:r>
              <a:rPr lang="zh-CN" altLang="en-US" sz="2000"/>
              <a:t>为什么会这样？为什么不实信息都这受欢迎？为什么总是</a:t>
            </a:r>
            <a:r>
              <a:rPr lang="en-US" altLang="zh-CN" sz="2000"/>
              <a:t>100W+</a:t>
            </a:r>
            <a:r>
              <a:rPr lang="zh-CN" altLang="en-US" sz="2000"/>
              <a:t>后才出来辟谣？这是不是也存在不道德的行为问题？</a:t>
            </a:r>
            <a:endParaRPr lang="en-US" altLang="zh-CN" sz="2000"/>
          </a:p>
          <a:p>
            <a:pPr algn="l"/>
            <a:r>
              <a:rPr lang="zh-CN" altLang="en-US" sz="2000"/>
              <a:t>一个本身有道德行为的个人或组织却还能理直气壮地去评价或批评另个有道德行为问题的个人或组织，这算什么？</a:t>
            </a:r>
          </a:p>
        </p:txBody>
      </p:sp>
    </p:spTree>
  </p:cSld>
  <p:clrMapOvr>
    <a:masterClrMapping/>
  </p:clrMapOvr>
  <p:transition>
    <p:pul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miter lim="800000"/>
            <a:headEnd/>
            <a:tailEnd/>
          </a:ln>
        </p:spPr>
        <p:txBody>
          <a:bodyPr/>
          <a:lstStyle/>
          <a:p>
            <a:fld id="{9653CA06-D12E-4200-BD69-A53D6AD90B46}" type="datetime1">
              <a:rPr lang="en-US" altLang="zh-CN" smtClean="0"/>
              <a:pPr/>
              <a:t>2/14/2020</a:t>
            </a:fld>
            <a:endParaRPr lang="en-US" altLang="zh-CN" smtClean="0"/>
          </a:p>
        </p:txBody>
      </p:sp>
      <p:sp>
        <p:nvSpPr>
          <p:cNvPr id="70659" name="灯片编号占位符 4"/>
          <p:cNvSpPr>
            <a:spLocks noGrp="1"/>
          </p:cNvSpPr>
          <p:nvPr>
            <p:ph type="sldNum" sz="quarter" idx="12"/>
          </p:nvPr>
        </p:nvSpPr>
        <p:spPr>
          <a:noFill/>
          <a:ln>
            <a:miter lim="800000"/>
            <a:headEnd/>
            <a:tailEnd/>
          </a:ln>
        </p:spPr>
        <p:txBody>
          <a:bodyPr/>
          <a:lstStyle/>
          <a:p>
            <a:fld id="{F0006160-AE8E-418A-8877-BE9EF8272920}" type="slidenum">
              <a:rPr lang="zh-SG" altLang="en-US" smtClean="0"/>
              <a:pPr/>
              <a:t>67</a:t>
            </a:fld>
            <a:r>
              <a:rPr lang="en-US" altLang="zh-CN" smtClean="0"/>
              <a:t/>
            </a:r>
            <a:br>
              <a:rPr lang="en-US" altLang="zh-CN" smtClean="0"/>
            </a:br>
            <a:endParaRPr lang="en-US" altLang="zh-CN" sz="800" smtClean="0"/>
          </a:p>
        </p:txBody>
      </p:sp>
      <p:sp>
        <p:nvSpPr>
          <p:cNvPr id="70660" name="页脚占位符 5"/>
          <p:cNvSpPr>
            <a:spLocks noGrp="1"/>
          </p:cNvSpPr>
          <p:nvPr>
            <p:ph type="ftr" sz="quarter" idx="11"/>
          </p:nvPr>
        </p:nvSpPr>
        <p:spPr>
          <a:noFill/>
          <a:ln>
            <a:miter lim="800000"/>
            <a:headEnd/>
            <a:tailEnd/>
          </a:ln>
        </p:spPr>
        <p:txBody>
          <a:bodyPr/>
          <a:lstStyle/>
          <a:p>
            <a:r>
              <a:rPr lang="en-US" altLang="zh-CN" smtClean="0"/>
              <a:t>zzqry@whu.edu.cn</a:t>
            </a:r>
          </a:p>
        </p:txBody>
      </p:sp>
      <p:sp>
        <p:nvSpPr>
          <p:cNvPr id="70661" name="TextBox 6"/>
          <p:cNvSpPr txBox="1">
            <a:spLocks noChangeArrowheads="1"/>
          </p:cNvSpPr>
          <p:nvPr/>
        </p:nvSpPr>
        <p:spPr bwMode="auto">
          <a:xfrm>
            <a:off x="611188" y="2133600"/>
            <a:ext cx="7848600" cy="2554288"/>
          </a:xfrm>
          <a:prstGeom prst="rect">
            <a:avLst/>
          </a:prstGeom>
          <a:noFill/>
          <a:ln w="9525">
            <a:noFill/>
            <a:miter lim="800000"/>
            <a:headEnd/>
            <a:tailEnd/>
          </a:ln>
        </p:spPr>
        <p:txBody>
          <a:bodyPr>
            <a:spAutoFit/>
          </a:bodyPr>
          <a:lstStyle/>
          <a:p>
            <a:r>
              <a:rPr lang="zh-CN" altLang="en-US" sz="2000"/>
              <a:t>每天都会面对生与死亡的问题</a:t>
            </a:r>
            <a:endParaRPr lang="en-US" altLang="zh-CN" sz="2000"/>
          </a:p>
          <a:p>
            <a:pPr algn="l"/>
            <a:r>
              <a:rPr lang="zh-CN" altLang="en-US" sz="2000"/>
              <a:t>活着好？健康活着是多么的重要，活到时注意身体的健康，合理运动健康饮食，健康心理</a:t>
            </a:r>
            <a:endParaRPr lang="en-US" altLang="zh-CN" sz="2000"/>
          </a:p>
          <a:p>
            <a:pPr algn="l"/>
            <a:r>
              <a:rPr lang="zh-CN" altLang="en-US" sz="2000"/>
              <a:t>关于活的质量与死亡的质量</a:t>
            </a:r>
            <a:endParaRPr lang="en-US" altLang="zh-CN" sz="2000"/>
          </a:p>
          <a:p>
            <a:pPr algn="l"/>
            <a:r>
              <a:rPr lang="zh-CN" altLang="en-US" sz="2000"/>
              <a:t>生时糊涂离时亡，空度人生梦一场</a:t>
            </a:r>
            <a:endParaRPr lang="en-US" altLang="zh-CN" sz="2000"/>
          </a:p>
          <a:p>
            <a:pPr algn="l"/>
            <a:r>
              <a:rPr lang="zh-CN" altLang="en-US" sz="2000"/>
              <a:t>百善孝为先，孝的是一种美德</a:t>
            </a:r>
            <a:endParaRPr lang="en-US" altLang="zh-CN" sz="2000"/>
          </a:p>
          <a:p>
            <a:pPr algn="l"/>
            <a:r>
              <a:rPr lang="zh-CN" altLang="en-US" sz="2000"/>
              <a:t>教就是孝与文</a:t>
            </a:r>
            <a:endParaRPr lang="en-US" altLang="zh-CN" sz="2000"/>
          </a:p>
          <a:p>
            <a:pPr algn="l"/>
            <a:r>
              <a:rPr lang="zh-CN" altLang="en-US" sz="2000"/>
              <a:t>老字下面是刀，刀换成子就是孝</a:t>
            </a: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39750" y="549275"/>
            <a:ext cx="6624638" cy="64611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学习道德推理理论的必要性</a:t>
            </a:r>
          </a:p>
        </p:txBody>
      </p:sp>
      <p:sp>
        <p:nvSpPr>
          <p:cNvPr id="9219" name="TextBox 9"/>
          <p:cNvSpPr txBox="1">
            <a:spLocks noChangeArrowheads="1"/>
          </p:cNvSpPr>
          <p:nvPr/>
        </p:nvSpPr>
        <p:spPr bwMode="auto">
          <a:xfrm>
            <a:off x="395288" y="1773238"/>
            <a:ext cx="7777162" cy="2554287"/>
          </a:xfrm>
          <a:prstGeom prst="rect">
            <a:avLst/>
          </a:prstGeom>
          <a:noFill/>
          <a:ln w="9525">
            <a:noFill/>
            <a:miter lim="800000"/>
            <a:headEnd/>
            <a:tailEnd/>
          </a:ln>
        </p:spPr>
        <p:txBody>
          <a:bodyPr>
            <a:spAutoFit/>
          </a:bodyPr>
          <a:lstStyle/>
          <a:p>
            <a:pPr algn="l"/>
            <a:r>
              <a:rPr lang="zh-CN" altLang="en-US" sz="2000"/>
              <a:t>经营活动中的绝对多数评价是基于一些公认的伦理原则或规范，如诚信、公正，那为什么还需要学习伦理学理论？</a:t>
            </a:r>
            <a:endParaRPr lang="en-US" altLang="zh-CN" sz="2000"/>
          </a:p>
          <a:p>
            <a:pPr algn="l"/>
            <a:r>
              <a:rPr lang="zh-CN" altLang="en-US" sz="2000"/>
              <a:t>第一、一般之外还存在更复杂情况，提高解决复杂问题的能力</a:t>
            </a:r>
            <a:endParaRPr lang="en-US" altLang="zh-CN" sz="2000"/>
          </a:p>
          <a:p>
            <a:pPr algn="l"/>
            <a:r>
              <a:rPr lang="zh-CN" altLang="en-US" sz="2000"/>
              <a:t>第二、经常需要做道德评价的人来说，有理可说理</a:t>
            </a:r>
            <a:endParaRPr lang="en-US" altLang="zh-CN" sz="2000"/>
          </a:p>
          <a:p>
            <a:pPr algn="l"/>
            <a:r>
              <a:rPr lang="zh-CN" altLang="en-US" sz="2000"/>
              <a:t>第三、如果我们遵循的都是传统道德准则，如何对传统道德进行客观性评价？伦理学理论致力于传统道德合理性探讨，借鉴伦理理论我们能很好解释为什么一些内容应当被接受，有些内容需要做修正或摒弃。</a:t>
            </a:r>
          </a:p>
        </p:txBody>
      </p:sp>
      <p:sp>
        <p:nvSpPr>
          <p:cNvPr id="9220" name="日期占位符 3"/>
          <p:cNvSpPr>
            <a:spLocks noGrp="1"/>
          </p:cNvSpPr>
          <p:nvPr>
            <p:ph type="dt" sz="quarter" idx="10"/>
          </p:nvPr>
        </p:nvSpPr>
        <p:spPr>
          <a:noFill/>
          <a:ln>
            <a:miter lim="800000"/>
            <a:headEnd/>
            <a:tailEnd/>
          </a:ln>
        </p:spPr>
        <p:txBody>
          <a:bodyPr/>
          <a:lstStyle/>
          <a:p>
            <a:fld id="{4504330D-5421-44CF-A427-0E2989DA5366}" type="datetime1">
              <a:rPr lang="en-US" altLang="zh-CN" smtClean="0"/>
              <a:pPr/>
              <a:t>2/14/2020</a:t>
            </a:fld>
            <a:endParaRPr lang="en-US" altLang="zh-CN" smtClean="0"/>
          </a:p>
        </p:txBody>
      </p:sp>
      <p:sp>
        <p:nvSpPr>
          <p:cNvPr id="9221" name="灯片编号占位符 4"/>
          <p:cNvSpPr>
            <a:spLocks noGrp="1"/>
          </p:cNvSpPr>
          <p:nvPr>
            <p:ph type="sldNum" sz="quarter" idx="12"/>
          </p:nvPr>
        </p:nvSpPr>
        <p:spPr>
          <a:noFill/>
          <a:ln>
            <a:miter lim="800000"/>
            <a:headEnd/>
            <a:tailEnd/>
          </a:ln>
        </p:spPr>
        <p:txBody>
          <a:bodyPr/>
          <a:lstStyle/>
          <a:p>
            <a:fld id="{DB8FCDA2-0CEC-4606-B1FB-25FE9A474EF3}" type="slidenum">
              <a:rPr lang="zh-SG" altLang="en-US" smtClean="0"/>
              <a:pPr/>
              <a:t>7</a:t>
            </a:fld>
            <a:r>
              <a:rPr lang="en-US" altLang="zh-CN" smtClean="0"/>
              <a:t/>
            </a:r>
            <a:br>
              <a:rPr lang="en-US" altLang="zh-CN" smtClean="0"/>
            </a:br>
            <a:endParaRPr lang="en-US" altLang="zh-CN" sz="800" smtClean="0"/>
          </a:p>
        </p:txBody>
      </p:sp>
      <p:sp>
        <p:nvSpPr>
          <p:cNvPr id="9222"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9750" y="549275"/>
            <a:ext cx="4824413" cy="639763"/>
          </a:xfrm>
          <a:prstGeom prst="rect">
            <a:avLst/>
          </a:prstGeom>
          <a:noFill/>
          <a:ln w="9525">
            <a:noFill/>
            <a:miter lim="800000"/>
            <a:headEnd/>
            <a:tailEnd/>
          </a:ln>
        </p:spPr>
        <p:txBody>
          <a:bodyPr>
            <a:spAutoFit/>
          </a:bodyPr>
          <a:lstStyle/>
          <a:p>
            <a:pPr algn="l"/>
            <a:r>
              <a:rPr lang="zh-CN" altLang="en-US" sz="3600" b="1">
                <a:solidFill>
                  <a:schemeClr val="bg1"/>
                </a:solidFill>
                <a:latin typeface="Tahoma" pitchFamily="34" charset="0"/>
                <a:ea typeface="华文宋体" pitchFamily="2" charset="-122"/>
              </a:rPr>
              <a:t>道德行为与非道德行为</a:t>
            </a:r>
          </a:p>
        </p:txBody>
      </p:sp>
      <p:sp>
        <p:nvSpPr>
          <p:cNvPr id="10243" name="Text Box 3"/>
          <p:cNvSpPr txBox="1">
            <a:spLocks noChangeArrowheads="1"/>
          </p:cNvSpPr>
          <p:nvPr/>
        </p:nvSpPr>
        <p:spPr bwMode="auto">
          <a:xfrm>
            <a:off x="1676400" y="3810000"/>
            <a:ext cx="1143000" cy="519113"/>
          </a:xfrm>
          <a:prstGeom prst="rect">
            <a:avLst/>
          </a:prstGeom>
          <a:noFill/>
          <a:ln w="9525">
            <a:noFill/>
            <a:miter lim="800000"/>
            <a:headEnd/>
            <a:tailEnd/>
          </a:ln>
        </p:spPr>
        <p:txBody>
          <a:bodyPr>
            <a:spAutoFit/>
          </a:bodyPr>
          <a:lstStyle/>
          <a:p>
            <a:pPr>
              <a:spcBef>
                <a:spcPct val="50000"/>
              </a:spcBef>
            </a:pPr>
            <a:r>
              <a:rPr lang="zh-CN" altLang="en-US" sz="2800" b="1">
                <a:latin typeface="Tahoma" pitchFamily="34" charset="0"/>
                <a:ea typeface="宋体" pitchFamily="2" charset="-122"/>
              </a:rPr>
              <a:t>行为</a:t>
            </a:r>
          </a:p>
        </p:txBody>
      </p:sp>
      <p:sp>
        <p:nvSpPr>
          <p:cNvPr id="10244" name="AutoShape 4"/>
          <p:cNvSpPr>
            <a:spLocks/>
          </p:cNvSpPr>
          <p:nvPr/>
        </p:nvSpPr>
        <p:spPr bwMode="auto">
          <a:xfrm>
            <a:off x="2819400" y="3276600"/>
            <a:ext cx="228600" cy="1600200"/>
          </a:xfrm>
          <a:prstGeom prst="leftBrace">
            <a:avLst>
              <a:gd name="adj1" fmla="val 58333"/>
              <a:gd name="adj2" fmla="val 50000"/>
            </a:avLst>
          </a:prstGeom>
          <a:noFill/>
          <a:ln w="9525">
            <a:solidFill>
              <a:schemeClr val="tx1"/>
            </a:solidFill>
            <a:round/>
            <a:headEnd/>
            <a:tailEnd/>
          </a:ln>
        </p:spPr>
        <p:txBody>
          <a:bodyPr wrap="none" anchor="ctr"/>
          <a:lstStyle/>
          <a:p>
            <a:endParaRPr lang="zh-CN" altLang="en-US"/>
          </a:p>
        </p:txBody>
      </p:sp>
      <p:sp>
        <p:nvSpPr>
          <p:cNvPr id="10245" name="Text Box 5"/>
          <p:cNvSpPr txBox="1">
            <a:spLocks noChangeArrowheads="1"/>
          </p:cNvSpPr>
          <p:nvPr/>
        </p:nvSpPr>
        <p:spPr bwMode="auto">
          <a:xfrm>
            <a:off x="3048000" y="2971800"/>
            <a:ext cx="1752600" cy="946150"/>
          </a:xfrm>
          <a:prstGeom prst="rect">
            <a:avLst/>
          </a:prstGeom>
          <a:noFill/>
          <a:ln w="9525">
            <a:noFill/>
            <a:miter lim="800000"/>
            <a:headEnd/>
            <a:tailEnd/>
          </a:ln>
        </p:spPr>
        <p:txBody>
          <a:bodyPr>
            <a:spAutoFit/>
          </a:bodyPr>
          <a:lstStyle/>
          <a:p>
            <a:pPr>
              <a:spcBef>
                <a:spcPct val="50000"/>
              </a:spcBef>
            </a:pPr>
            <a:r>
              <a:rPr lang="zh-CN" altLang="en-US" sz="2800" b="1">
                <a:latin typeface="Tahoma" pitchFamily="34" charset="0"/>
                <a:ea typeface="宋体" pitchFamily="2" charset="-122"/>
              </a:rPr>
              <a:t>道德行为（</a:t>
            </a:r>
            <a:r>
              <a:rPr lang="en-US" altLang="zh-CN" sz="2800" b="1">
                <a:latin typeface="Tahoma" pitchFamily="34" charset="0"/>
                <a:ea typeface="宋体" pitchFamily="2" charset="-122"/>
              </a:rPr>
              <a:t>moral)</a:t>
            </a:r>
          </a:p>
        </p:txBody>
      </p:sp>
      <p:sp>
        <p:nvSpPr>
          <p:cNvPr id="10246" name="Text Box 6"/>
          <p:cNvSpPr txBox="1">
            <a:spLocks noChangeArrowheads="1"/>
          </p:cNvSpPr>
          <p:nvPr/>
        </p:nvSpPr>
        <p:spPr bwMode="auto">
          <a:xfrm>
            <a:off x="3124200" y="4572000"/>
            <a:ext cx="1981200" cy="946150"/>
          </a:xfrm>
          <a:prstGeom prst="rect">
            <a:avLst/>
          </a:prstGeom>
          <a:noFill/>
          <a:ln w="9525">
            <a:noFill/>
            <a:miter lim="800000"/>
            <a:headEnd/>
            <a:tailEnd/>
          </a:ln>
        </p:spPr>
        <p:txBody>
          <a:bodyPr>
            <a:spAutoFit/>
          </a:bodyPr>
          <a:lstStyle/>
          <a:p>
            <a:pPr>
              <a:spcBef>
                <a:spcPct val="50000"/>
              </a:spcBef>
            </a:pPr>
            <a:r>
              <a:rPr lang="zh-CN" altLang="en-US" sz="2800" b="1">
                <a:latin typeface="Tahoma" pitchFamily="34" charset="0"/>
                <a:ea typeface="宋体" pitchFamily="2" charset="-122"/>
              </a:rPr>
              <a:t>非道德行为（</a:t>
            </a:r>
            <a:r>
              <a:rPr lang="en-US" altLang="zh-CN" sz="2800" b="1">
                <a:latin typeface="Tahoma" pitchFamily="34" charset="0"/>
                <a:ea typeface="宋体" pitchFamily="2" charset="-122"/>
              </a:rPr>
              <a:t>amoral)</a:t>
            </a:r>
          </a:p>
        </p:txBody>
      </p:sp>
      <p:sp>
        <p:nvSpPr>
          <p:cNvPr id="10247" name="AutoShape 7"/>
          <p:cNvSpPr>
            <a:spLocks/>
          </p:cNvSpPr>
          <p:nvPr/>
        </p:nvSpPr>
        <p:spPr bwMode="auto">
          <a:xfrm>
            <a:off x="4800600" y="2590800"/>
            <a:ext cx="228600" cy="1143000"/>
          </a:xfrm>
          <a:prstGeom prst="leftBrace">
            <a:avLst>
              <a:gd name="adj1" fmla="val 41667"/>
              <a:gd name="adj2" fmla="val 50000"/>
            </a:avLst>
          </a:prstGeom>
          <a:noFill/>
          <a:ln w="9525">
            <a:solidFill>
              <a:schemeClr val="tx1"/>
            </a:solidFill>
            <a:round/>
            <a:headEnd/>
            <a:tailEnd/>
          </a:ln>
        </p:spPr>
        <p:txBody>
          <a:bodyPr wrap="none" anchor="ctr"/>
          <a:lstStyle/>
          <a:p>
            <a:endParaRPr lang="zh-CN" altLang="en-US"/>
          </a:p>
        </p:txBody>
      </p:sp>
      <p:sp>
        <p:nvSpPr>
          <p:cNvPr id="10248" name="Text Box 8"/>
          <p:cNvSpPr txBox="1">
            <a:spLocks noChangeArrowheads="1"/>
          </p:cNvSpPr>
          <p:nvPr/>
        </p:nvSpPr>
        <p:spPr bwMode="auto">
          <a:xfrm>
            <a:off x="5181600" y="2362200"/>
            <a:ext cx="2133600" cy="519113"/>
          </a:xfrm>
          <a:prstGeom prst="rect">
            <a:avLst/>
          </a:prstGeom>
          <a:noFill/>
          <a:ln w="9525">
            <a:noFill/>
            <a:miter lim="800000"/>
            <a:headEnd/>
            <a:tailEnd/>
          </a:ln>
        </p:spPr>
        <p:txBody>
          <a:bodyPr>
            <a:spAutoFit/>
          </a:bodyPr>
          <a:lstStyle/>
          <a:p>
            <a:pPr algn="l">
              <a:spcBef>
                <a:spcPct val="50000"/>
              </a:spcBef>
            </a:pPr>
            <a:r>
              <a:rPr lang="zh-CN" altLang="en-US" sz="2800" b="1">
                <a:latin typeface="Tahoma" pitchFamily="34" charset="0"/>
                <a:ea typeface="宋体" pitchFamily="2" charset="-122"/>
              </a:rPr>
              <a:t>道德的行为</a:t>
            </a:r>
          </a:p>
        </p:txBody>
      </p:sp>
      <p:sp>
        <p:nvSpPr>
          <p:cNvPr id="10249" name="Text Box 9"/>
          <p:cNvSpPr txBox="1">
            <a:spLocks noChangeArrowheads="1"/>
          </p:cNvSpPr>
          <p:nvPr/>
        </p:nvSpPr>
        <p:spPr bwMode="auto">
          <a:xfrm>
            <a:off x="5105400" y="3429000"/>
            <a:ext cx="2514600" cy="946150"/>
          </a:xfrm>
          <a:prstGeom prst="rect">
            <a:avLst/>
          </a:prstGeom>
          <a:noFill/>
          <a:ln w="9525">
            <a:noFill/>
            <a:miter lim="800000"/>
            <a:headEnd/>
            <a:tailEnd/>
          </a:ln>
        </p:spPr>
        <p:txBody>
          <a:bodyPr>
            <a:spAutoFit/>
          </a:bodyPr>
          <a:lstStyle/>
          <a:p>
            <a:pPr algn="l">
              <a:spcBef>
                <a:spcPct val="50000"/>
              </a:spcBef>
            </a:pPr>
            <a:r>
              <a:rPr lang="zh-CN" altLang="en-US" sz="2800" b="1">
                <a:latin typeface="Tahoma" pitchFamily="34" charset="0"/>
                <a:ea typeface="宋体" pitchFamily="2" charset="-122"/>
              </a:rPr>
              <a:t>不道德的行为（</a:t>
            </a:r>
            <a:r>
              <a:rPr lang="en-US" altLang="zh-CN" sz="2800" b="1">
                <a:latin typeface="Tahoma" pitchFamily="34" charset="0"/>
                <a:ea typeface="宋体" pitchFamily="2" charset="-122"/>
              </a:rPr>
              <a:t>immoral)</a:t>
            </a:r>
          </a:p>
        </p:txBody>
      </p:sp>
      <p:sp>
        <p:nvSpPr>
          <p:cNvPr id="10250" name="日期占位符 9"/>
          <p:cNvSpPr>
            <a:spLocks noGrp="1"/>
          </p:cNvSpPr>
          <p:nvPr>
            <p:ph type="dt" sz="quarter" idx="10"/>
          </p:nvPr>
        </p:nvSpPr>
        <p:spPr>
          <a:noFill/>
          <a:ln>
            <a:miter lim="800000"/>
            <a:headEnd/>
            <a:tailEnd/>
          </a:ln>
        </p:spPr>
        <p:txBody>
          <a:bodyPr/>
          <a:lstStyle/>
          <a:p>
            <a:fld id="{E7E5FD62-E040-4002-A01B-F3206B02FFD8}" type="datetime1">
              <a:rPr lang="en-US" altLang="zh-CN" smtClean="0"/>
              <a:pPr/>
              <a:t>2/14/2020</a:t>
            </a:fld>
            <a:endParaRPr lang="en-US" altLang="zh-CN" smtClean="0"/>
          </a:p>
        </p:txBody>
      </p:sp>
      <p:sp>
        <p:nvSpPr>
          <p:cNvPr id="10251" name="灯片编号占位符 10"/>
          <p:cNvSpPr>
            <a:spLocks noGrp="1"/>
          </p:cNvSpPr>
          <p:nvPr>
            <p:ph type="sldNum" sz="quarter" idx="12"/>
          </p:nvPr>
        </p:nvSpPr>
        <p:spPr>
          <a:noFill/>
          <a:ln>
            <a:miter lim="800000"/>
            <a:headEnd/>
            <a:tailEnd/>
          </a:ln>
        </p:spPr>
        <p:txBody>
          <a:bodyPr/>
          <a:lstStyle/>
          <a:p>
            <a:fld id="{DE910B90-09B2-449A-89F6-9054C9D013F4}" type="slidenum">
              <a:rPr lang="zh-SG" altLang="en-US" smtClean="0"/>
              <a:pPr/>
              <a:t>8</a:t>
            </a:fld>
            <a:r>
              <a:rPr lang="en-US" altLang="zh-CN" smtClean="0"/>
              <a:t/>
            </a:r>
            <a:br>
              <a:rPr lang="en-US" altLang="zh-CN" smtClean="0"/>
            </a:br>
            <a:endParaRPr lang="en-US" altLang="zh-CN" sz="800" smtClean="0"/>
          </a:p>
        </p:txBody>
      </p:sp>
      <p:sp>
        <p:nvSpPr>
          <p:cNvPr id="10252" name="页脚占位符 11"/>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68313" y="260350"/>
            <a:ext cx="7681912" cy="1069975"/>
          </a:xfrm>
        </p:spPr>
        <p:txBody>
          <a:bodyPr anchor="ctr"/>
          <a:lstStyle/>
          <a:p>
            <a:pPr eaLnBrk="1" hangingPunct="1"/>
            <a:r>
              <a:rPr lang="zh-CN" altLang="en-US" smtClean="0">
                <a:ea typeface="隶书" pitchFamily="49" charset="-122"/>
              </a:rPr>
              <a:t>道德选择与道德评价</a:t>
            </a:r>
          </a:p>
        </p:txBody>
      </p:sp>
      <p:sp>
        <p:nvSpPr>
          <p:cNvPr id="11267" name="Rectangle 3"/>
          <p:cNvSpPr>
            <a:spLocks noGrp="1" noChangeArrowheads="1"/>
          </p:cNvSpPr>
          <p:nvPr>
            <p:ph type="body" idx="4294967295"/>
          </p:nvPr>
        </p:nvSpPr>
        <p:spPr>
          <a:xfrm>
            <a:off x="684213" y="1844675"/>
            <a:ext cx="7772400" cy="3695700"/>
          </a:xfrm>
        </p:spPr>
        <p:txBody>
          <a:bodyPr/>
          <a:lstStyle/>
          <a:p>
            <a:pPr eaLnBrk="1" hangingPunct="1"/>
            <a:r>
              <a:rPr lang="zh-CN" altLang="en-US" smtClean="0"/>
              <a:t>道德选择</a:t>
            </a:r>
            <a:r>
              <a:rPr lang="en-US" altLang="zh-CN" smtClean="0"/>
              <a:t>——</a:t>
            </a:r>
            <a:r>
              <a:rPr lang="zh-CN" altLang="en-US" smtClean="0"/>
              <a:t>行为之前的道德判断，判断辞是“应当”与否</a:t>
            </a:r>
          </a:p>
          <a:p>
            <a:pPr eaLnBrk="1" hangingPunct="1"/>
            <a:r>
              <a:rPr lang="zh-CN" altLang="en-US" smtClean="0"/>
              <a:t>道德评价</a:t>
            </a:r>
            <a:r>
              <a:rPr lang="en-US" altLang="zh-CN" smtClean="0"/>
              <a:t>——</a:t>
            </a:r>
            <a:r>
              <a:rPr lang="zh-CN" altLang="en-US" smtClean="0"/>
              <a:t>行为之后的道德判断，判断辞是“正当”与否</a:t>
            </a:r>
          </a:p>
          <a:p>
            <a:pPr eaLnBrk="1" hangingPunct="1"/>
            <a:r>
              <a:rPr lang="zh-CN" altLang="en-US" smtClean="0"/>
              <a:t>笼统地说，“道德评价”可以包括“道德选择”， “正当”可以包括“应当”</a:t>
            </a:r>
          </a:p>
        </p:txBody>
      </p:sp>
      <p:sp>
        <p:nvSpPr>
          <p:cNvPr id="11268" name="日期占位符 3"/>
          <p:cNvSpPr>
            <a:spLocks noGrp="1"/>
          </p:cNvSpPr>
          <p:nvPr>
            <p:ph type="dt" sz="quarter" idx="10"/>
          </p:nvPr>
        </p:nvSpPr>
        <p:spPr>
          <a:noFill/>
          <a:ln>
            <a:miter lim="800000"/>
            <a:headEnd/>
            <a:tailEnd/>
          </a:ln>
        </p:spPr>
        <p:txBody>
          <a:bodyPr/>
          <a:lstStyle/>
          <a:p>
            <a:fld id="{228A8772-6402-41DA-9A77-D05CE923F732}" type="datetime1">
              <a:rPr lang="en-US" altLang="zh-CN" smtClean="0"/>
              <a:pPr/>
              <a:t>2/14/2020</a:t>
            </a:fld>
            <a:endParaRPr lang="en-US" altLang="zh-CN" smtClean="0"/>
          </a:p>
        </p:txBody>
      </p:sp>
      <p:sp>
        <p:nvSpPr>
          <p:cNvPr id="11269" name="灯片编号占位符 4"/>
          <p:cNvSpPr>
            <a:spLocks noGrp="1"/>
          </p:cNvSpPr>
          <p:nvPr>
            <p:ph type="sldNum" sz="quarter" idx="12"/>
          </p:nvPr>
        </p:nvSpPr>
        <p:spPr>
          <a:noFill/>
          <a:ln>
            <a:miter lim="800000"/>
            <a:headEnd/>
            <a:tailEnd/>
          </a:ln>
        </p:spPr>
        <p:txBody>
          <a:bodyPr/>
          <a:lstStyle/>
          <a:p>
            <a:fld id="{F8D6D075-76DE-48A9-9649-CCCD6453560B}" type="slidenum">
              <a:rPr lang="zh-SG" altLang="en-US" smtClean="0"/>
              <a:pPr/>
              <a:t>9</a:t>
            </a:fld>
            <a:r>
              <a:rPr lang="en-US" altLang="zh-CN" smtClean="0"/>
              <a:t/>
            </a:r>
            <a:br>
              <a:rPr lang="en-US" altLang="zh-CN" smtClean="0"/>
            </a:br>
            <a:endParaRPr lang="en-US" altLang="zh-CN" sz="800" smtClean="0"/>
          </a:p>
        </p:txBody>
      </p:sp>
      <p:sp>
        <p:nvSpPr>
          <p:cNvPr id="11270" name="页脚占位符 5"/>
          <p:cNvSpPr>
            <a:spLocks noGrp="1"/>
          </p:cNvSpPr>
          <p:nvPr>
            <p:ph type="ftr" sz="quarter" idx="11"/>
          </p:nvPr>
        </p:nvSpPr>
        <p:spPr>
          <a:noFill/>
          <a:ln>
            <a:miter lim="800000"/>
            <a:headEnd/>
            <a:tailEnd/>
          </a:ln>
        </p:spPr>
        <p:txBody>
          <a:bodyPr/>
          <a:lstStyle/>
          <a:p>
            <a:r>
              <a:rPr lang="en-US" altLang="zh-CN" smtClean="0"/>
              <a:t>zzqry@whu.edu.cn</a:t>
            </a:r>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Color Presentation">
  <a:themeElements>
    <a:clrScheme name="">
      <a:dk1>
        <a:srgbClr val="000000"/>
      </a:dk1>
      <a:lt1>
        <a:srgbClr val="FFFFFF"/>
      </a:lt1>
      <a:dk2>
        <a:srgbClr val="000000"/>
      </a:dk2>
      <a:lt2>
        <a:srgbClr val="FFFFFF"/>
      </a:lt2>
      <a:accent1>
        <a:srgbClr val="CCECFF"/>
      </a:accent1>
      <a:accent2>
        <a:srgbClr val="333399"/>
      </a:accent2>
      <a:accent3>
        <a:srgbClr val="FFFFFF"/>
      </a:accent3>
      <a:accent4>
        <a:srgbClr val="000000"/>
      </a:accent4>
      <a:accent5>
        <a:srgbClr val="E2F4FF"/>
      </a:accent5>
      <a:accent6>
        <a:srgbClr val="2D2D8A"/>
      </a:accent6>
      <a:hlink>
        <a:srgbClr val="DADADA"/>
      </a:hlink>
      <a:folHlink>
        <a:srgbClr val="AAAAAA"/>
      </a:folHlink>
    </a:clrScheme>
    <a:fontScheme name="Color Presentation">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w="9525" cap="flat" cmpd="sng" algn="ctr">
          <a:solidFill>
            <a:schemeClr val="tx1"/>
          </a:solidFill>
          <a:prstDash val="solid"/>
          <a:round/>
          <a:headEnd type="none" w="med" len="med"/>
          <a:tailEnd type="none" w="med" len="med"/>
        </a:ln>
        <a:effectLst>
          <a:outerShdw dist="107763" dir="2700000" algn="ctr" rotWithShape="0">
            <a:srgbClr val="80808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pitchFamily="34" charset="0"/>
            <a:ea typeface="华文行楷" pitchFamily="2" charset="-122"/>
          </a:defRPr>
        </a:defPPr>
      </a:lstStyle>
    </a:spDef>
    <a:lnDef>
      <a:spPr bwMode="auto">
        <a:xfrm>
          <a:off x="0" y="0"/>
          <a:ext cx="1" cy="1"/>
        </a:xfrm>
        <a:custGeom>
          <a:avLst/>
          <a:gdLst/>
          <a:ahLst/>
          <a:cxnLst/>
          <a:rect l="0" t="0" r="0" b="0"/>
          <a:pathLst/>
        </a:custGeom>
        <a:solidFill>
          <a:srgbClr val="CCCCFF"/>
        </a:solidFill>
        <a:ln w="9525" cap="flat" cmpd="sng" algn="ctr">
          <a:solidFill>
            <a:schemeClr val="tx1"/>
          </a:solidFill>
          <a:prstDash val="solid"/>
          <a:round/>
          <a:headEnd type="none" w="med" len="med"/>
          <a:tailEnd type="none" w="med" len="med"/>
        </a:ln>
        <a:effectLst>
          <a:outerShdw dist="107763" dir="2700000" algn="ctr" rotWithShape="0">
            <a:srgbClr val="80808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pitchFamily="34" charset="0"/>
            <a:ea typeface="华文行楷" pitchFamily="2" charset="-122"/>
          </a:defRPr>
        </a:defPPr>
      </a:lstStyle>
    </a:lnDef>
  </a:objectDefaults>
  <a:extraClrSchemeLst>
    <a:extraClrScheme>
      <a:clrScheme name="Color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lor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lor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425</TotalTime>
  <Pages>0</Pages>
  <Words>9519</Words>
  <Characters>0</Characters>
  <Application>Microsoft Office PowerPoint</Application>
  <DocSecurity>0</DocSecurity>
  <PresentationFormat>全屏显示(4:3)</PresentationFormat>
  <Lines>0</Lines>
  <Paragraphs>606</Paragraphs>
  <Slides>67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华文行楷</vt:lpstr>
      <vt:lpstr>宋体</vt:lpstr>
      <vt:lpstr>Wingdings</vt:lpstr>
      <vt:lpstr>??</vt:lpstr>
      <vt:lpstr>Times New Roman</vt:lpstr>
      <vt:lpstr>方正舒体</vt:lpstr>
      <vt:lpstr>Tahoma</vt:lpstr>
      <vt:lpstr>华文宋体</vt:lpstr>
      <vt:lpstr>隶书</vt:lpstr>
      <vt:lpstr>华文中宋</vt:lpstr>
      <vt:lpstr>Color Presentation</vt:lpstr>
      <vt:lpstr>第3章 企业道德推理</vt:lpstr>
      <vt:lpstr>幻灯片 2</vt:lpstr>
      <vt:lpstr>幻灯片 3</vt:lpstr>
      <vt:lpstr>幻灯片 4</vt:lpstr>
      <vt:lpstr>幻灯片 5</vt:lpstr>
      <vt:lpstr>幻灯片 6</vt:lpstr>
      <vt:lpstr>幻灯片 7</vt:lpstr>
      <vt:lpstr>幻灯片 8</vt:lpstr>
      <vt:lpstr>道德选择与道德评价</vt:lpstr>
      <vt:lpstr>道德评价理论</vt:lpstr>
      <vt:lpstr>(一）功利主义原则 </vt:lpstr>
      <vt:lpstr>功利主义分析方法的具体步骤（1） </vt:lpstr>
      <vt:lpstr>功利主义分析方法的具体步骤（2）</vt:lpstr>
      <vt:lpstr>功利主义分析方法的具体步骤（3）</vt:lpstr>
      <vt:lpstr>对功利主义的批评 </vt:lpstr>
      <vt:lpstr>幻灯片 16</vt:lpstr>
      <vt:lpstr>幻灯片 17</vt:lpstr>
      <vt:lpstr>（三）权利 </vt:lpstr>
      <vt:lpstr>权利论原则</vt:lpstr>
      <vt:lpstr>康德的理论</vt:lpstr>
      <vt:lpstr>康德的第一条绝对命令</vt:lpstr>
      <vt:lpstr>可逆性（Reversibility）</vt:lpstr>
      <vt:lpstr>普遍性（Universalizability）</vt:lpstr>
      <vt:lpstr>孔子的观点</vt:lpstr>
      <vt:lpstr>康德的第二条绝对命令</vt:lpstr>
      <vt:lpstr>尊重与自愿同意</vt:lpstr>
      <vt:lpstr>权利论分析步骤（1）</vt:lpstr>
      <vt:lpstr>权利论分析步骤（2）</vt:lpstr>
      <vt:lpstr>（四）公正论 </vt:lpstr>
      <vt:lpstr>幻灯片 30</vt:lpstr>
      <vt:lpstr>幻灯片 31</vt:lpstr>
      <vt:lpstr>公正原则包括的内容</vt:lpstr>
      <vt:lpstr>交易公正(信息、自愿、互利）</vt:lpstr>
      <vt:lpstr>程序公正</vt:lpstr>
      <vt:lpstr>分配公正</vt:lpstr>
      <vt:lpstr>惩罚公正 </vt:lpstr>
      <vt:lpstr>道德责任 </vt:lpstr>
      <vt:lpstr>什么是谅解条件? </vt:lpstr>
      <vt:lpstr>三类谅解条件</vt:lpstr>
      <vt:lpstr>谨慎运用谅解条件</vt:lpstr>
      <vt:lpstr>补偿公正 </vt:lpstr>
      <vt:lpstr>（五）关怀论</vt:lpstr>
      <vt:lpstr>关怀论 </vt:lpstr>
      <vt:lpstr>对关怀论的批评 </vt:lpstr>
      <vt:lpstr>关怀论支持者的反驳</vt:lpstr>
      <vt:lpstr>（六）美德论 </vt:lpstr>
      <vt:lpstr>何谓美德?</vt:lpstr>
      <vt:lpstr>美德论对行为的指导原则 </vt:lpstr>
      <vt:lpstr>五种伦理学说的整合 </vt:lpstr>
      <vt:lpstr>五种伦理学说的整合（续） </vt:lpstr>
      <vt:lpstr>五种伦理学说的整合（续） </vt:lpstr>
      <vt:lpstr>企业伦理原则——以人为本</vt:lpstr>
      <vt:lpstr>企业经营中以人为本的内涵</vt:lpstr>
      <vt:lpstr>企业伦理规范准则</vt:lpstr>
      <vt:lpstr>企业决策伦理分析的具体问题</vt:lpstr>
      <vt:lpstr>三个伦理核查项目：</vt:lpstr>
      <vt:lpstr>二层次企业决策伦理评价</vt:lpstr>
      <vt:lpstr>层次一：可接受层次</vt:lpstr>
      <vt:lpstr>层次二：满意层次</vt:lpstr>
      <vt:lpstr>伦理分析步骤</vt:lpstr>
      <vt:lpstr>幻灯片 61</vt:lpstr>
      <vt:lpstr>幻灯片 62</vt:lpstr>
      <vt:lpstr>幻灯片 63</vt:lpstr>
      <vt:lpstr>幻灯片 64</vt:lpstr>
      <vt:lpstr>幻灯片 65</vt:lpstr>
      <vt:lpstr>幻灯片 66</vt:lpstr>
      <vt:lpstr>幻灯片 67</vt:lpstr>
    </vt:vector>
  </TitlesOfParts>
  <Manager/>
  <Company>LIUWEI</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美国威斯康辛国际大学 Wisconsin International University</dc:title>
  <dc:subject/>
  <dc:creator>Liu Wei</dc:creator>
  <cp:keywords/>
  <dc:description/>
  <cp:lastModifiedBy>dreamsummit</cp:lastModifiedBy>
  <cp:revision>215</cp:revision>
  <cp:lastPrinted>1899-12-30T00:00:00Z</cp:lastPrinted>
  <dcterms:created xsi:type="dcterms:W3CDTF">2002-05-19T08:39:09Z</dcterms:created>
  <dcterms:modified xsi:type="dcterms:W3CDTF">2020-02-14T10:50:48Z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