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689" r:id="rId2"/>
    <p:sldId id="700" r:id="rId3"/>
    <p:sldId id="644" r:id="rId4"/>
    <p:sldId id="690" r:id="rId5"/>
    <p:sldId id="667" r:id="rId6"/>
    <p:sldId id="668" r:id="rId7"/>
    <p:sldId id="669" r:id="rId8"/>
    <p:sldId id="670" r:id="rId9"/>
    <p:sldId id="660" r:id="rId10"/>
    <p:sldId id="695" r:id="rId11"/>
    <p:sldId id="702" r:id="rId12"/>
    <p:sldId id="696" r:id="rId13"/>
    <p:sldId id="697" r:id="rId14"/>
    <p:sldId id="672" r:id="rId15"/>
    <p:sldId id="673" r:id="rId16"/>
    <p:sldId id="674" r:id="rId17"/>
    <p:sldId id="661" r:id="rId18"/>
    <p:sldId id="675" r:id="rId19"/>
    <p:sldId id="698" r:id="rId20"/>
    <p:sldId id="676" r:id="rId21"/>
    <p:sldId id="677" r:id="rId22"/>
    <p:sldId id="678" r:id="rId23"/>
    <p:sldId id="679" r:id="rId24"/>
    <p:sldId id="662" r:id="rId25"/>
    <p:sldId id="680" r:id="rId26"/>
    <p:sldId id="663" r:id="rId27"/>
    <p:sldId id="681" r:id="rId28"/>
    <p:sldId id="686" r:id="rId29"/>
    <p:sldId id="687" r:id="rId30"/>
    <p:sldId id="694" r:id="rId31"/>
    <p:sldId id="688" r:id="rId32"/>
    <p:sldId id="703" r:id="rId33"/>
    <p:sldId id="684" r:id="rId34"/>
    <p:sldId id="685" r:id="rId35"/>
    <p:sldId id="699" r:id="rId36"/>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00"/>
    <a:srgbClr val="FF9933"/>
    <a:srgbClr val="FFCC00"/>
    <a:srgbClr val="FFD41B"/>
    <a:srgbClr val="660066"/>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285" autoAdjust="0"/>
  </p:normalViewPr>
  <p:slideViewPr>
    <p:cSldViewPr>
      <p:cViewPr varScale="1">
        <p:scale>
          <a:sx n="75" d="100"/>
          <a:sy n="75" d="100"/>
        </p:scale>
        <p:origin x="-10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ltLang="zh-CN"/>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ltLang="zh-CN"/>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0B1CEA1-AFF0-4020-9253-CEA28357161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99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9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1D968344-AC4E-4E6A-9E72-E5DB3A753937}" type="datetime1">
              <a:rPr lang="zh-CN" altLang="en-US"/>
              <a:pPr>
                <a:defRPr/>
              </a:pPr>
              <a:t>2020-2-14</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ltLang="zh-CN"/>
              <a:t>zzqry@whu.edu.cn</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A7BD81C3-EE0B-4212-BE33-F1F4A6FF8DE6}" type="datetime1">
              <a:rPr lang="zh-CN" altLang="en-US"/>
              <a:pPr>
                <a:defRPr/>
              </a:pPr>
              <a:t>2020-2-14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617538"/>
            <a:ext cx="2101850" cy="5478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617538"/>
            <a:ext cx="6156325" cy="5478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46BF7322-1C55-40EE-AADA-07F39AA22FD3}" type="datetime1">
              <a:rPr lang="zh-CN" altLang="en-US"/>
              <a:pPr>
                <a:defRPr/>
              </a:pPr>
              <a:t>2020-2-14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8DDBA5EF-57D2-4625-B2BB-CDEBDF95816D}" type="datetime1">
              <a:rPr lang="zh-CN" altLang="en-US"/>
              <a:pPr>
                <a:defRPr/>
              </a:pPr>
              <a:t>2020-2-14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BE80077-9DE4-45A8-9816-0CB6809A636C}" type="datetime1">
              <a:rPr lang="zh-CN" altLang="en-US"/>
              <a:pPr>
                <a:defRPr/>
              </a:pPr>
              <a:t>2020-2-14</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7D5F559-CABA-4886-B9A0-28978E185AF5}" type="datetime1">
              <a:rPr lang="zh-CN" altLang="en-US"/>
              <a:pPr>
                <a:defRPr/>
              </a:pPr>
              <a:t>2020-2-14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385308FA-BEFB-4AA2-B0F9-890483264785}" type="datetime1">
              <a:rPr lang="zh-CN" altLang="en-US"/>
              <a:pPr>
                <a:defRPr/>
              </a:pPr>
              <a:t>2020-2-14</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9"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8BF8626C-9DFE-451B-9E4F-2EB5E7A3B2B3}" type="datetime1">
              <a:rPr lang="zh-CN" altLang="en-US"/>
              <a:pPr>
                <a:defRPr/>
              </a:pPr>
              <a:t>2020-2-14</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5"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4D2DF78-A99B-43CC-9C52-356FB17D65FA}" type="datetime1">
              <a:rPr lang="zh-CN" altLang="en-US"/>
              <a:pPr>
                <a:defRPr/>
              </a:pPr>
              <a:t>2020-2-14</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4"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38C3319B-84B4-4735-8E0E-04ADC3B11530}" type="datetime1">
              <a:rPr lang="zh-CN" altLang="en-US"/>
              <a:pPr>
                <a:defRPr/>
              </a:pPr>
              <a:t>2020-2-14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DC757E7-C0AC-486E-A045-CE2888A48595}" type="datetime1">
              <a:rPr lang="zh-CN" altLang="en-US"/>
              <a:pPr>
                <a:defRPr/>
              </a:pPr>
              <a:t>2020-2-14</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8" name="Rectangle 8"/>
          <p:cNvSpPr>
            <a:spLocks noChangeArrowheads="1"/>
          </p:cNvSpPr>
          <p:nvPr/>
        </p:nvSpPr>
        <p:spPr bwMode="gray">
          <a:xfrm>
            <a:off x="609600" y="1600200"/>
            <a:ext cx="8226425"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1027" name="Rectangle 9"/>
          <p:cNvSpPr>
            <a:spLocks noGrp="1" noChangeArrowheads="1"/>
          </p:cNvSpPr>
          <p:nvPr>
            <p:ph type="title"/>
          </p:nvPr>
        </p:nvSpPr>
        <p:spPr bwMode="auto">
          <a:xfrm>
            <a:off x="1905000" y="617538"/>
            <a:ext cx="7038975" cy="7540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533400" y="1905000"/>
            <a:ext cx="8229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7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smtClean="0"/>
            </a:lvl1pPr>
          </a:lstStyle>
          <a:p>
            <a:pPr>
              <a:defRPr/>
            </a:pPr>
            <a:fld id="{9DD7BF1B-85E7-444D-98F4-E05F71B2D7EB}" type="datetime1">
              <a:rPr lang="zh-CN" altLang="en-US"/>
              <a:pPr>
                <a:defRPr/>
              </a:pPr>
              <a:t>2020-2-14</a:t>
            </a:fld>
            <a:endParaRPr lang="en-US" altLang="zh-CN"/>
          </a:p>
        </p:txBody>
      </p:sp>
      <p:sp>
        <p:nvSpPr>
          <p:cNvPr id="4097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r>
              <a:rPr lang="en-US" altLang="zh-CN"/>
              <a:t>zzqry@whu.edu.cn</a:t>
            </a:r>
            <a:endParaRPr lang="en-US" altLang="zh-CN"/>
          </a:p>
        </p:txBody>
      </p:sp>
      <p:sp>
        <p:nvSpPr>
          <p:cNvPr id="4097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rtl="0" eaLnBrk="0" fontAlgn="base" hangingPunct="0">
        <a:spcBef>
          <a:spcPct val="0"/>
        </a:spcBef>
        <a:spcAft>
          <a:spcPct val="0"/>
        </a:spcAft>
        <a:defRPr kumimoji="1" sz="5400" b="1">
          <a:solidFill>
            <a:srgbClr val="FF0000"/>
          </a:solidFill>
          <a:latin typeface="+mj-lt"/>
          <a:ea typeface="+mj-ea"/>
          <a:cs typeface="+mj-cs"/>
        </a:defRPr>
      </a:lvl1pPr>
      <a:lvl2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2pPr>
      <a:lvl3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3pPr>
      <a:lvl4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4pPr>
      <a:lvl5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5pPr>
      <a:lvl6pPr marL="457200" algn="l" rtl="0" fontAlgn="base">
        <a:spcBef>
          <a:spcPct val="0"/>
        </a:spcBef>
        <a:spcAft>
          <a:spcPct val="0"/>
        </a:spcAft>
        <a:defRPr kumimoji="1" sz="5400" b="1">
          <a:solidFill>
            <a:srgbClr val="FF0000"/>
          </a:solidFill>
          <a:latin typeface="Tahoma" pitchFamily="34" charset="0"/>
          <a:ea typeface="方正舒体" pitchFamily="2" charset="-122"/>
        </a:defRPr>
      </a:lvl6pPr>
      <a:lvl7pPr marL="914400" algn="l" rtl="0" fontAlgn="base">
        <a:spcBef>
          <a:spcPct val="0"/>
        </a:spcBef>
        <a:spcAft>
          <a:spcPct val="0"/>
        </a:spcAft>
        <a:defRPr kumimoji="1" sz="5400" b="1">
          <a:solidFill>
            <a:srgbClr val="FF0000"/>
          </a:solidFill>
          <a:latin typeface="Tahoma" pitchFamily="34" charset="0"/>
          <a:ea typeface="方正舒体" pitchFamily="2" charset="-122"/>
        </a:defRPr>
      </a:lvl7pPr>
      <a:lvl8pPr marL="1371600" algn="l" rtl="0" fontAlgn="base">
        <a:spcBef>
          <a:spcPct val="0"/>
        </a:spcBef>
        <a:spcAft>
          <a:spcPct val="0"/>
        </a:spcAft>
        <a:defRPr kumimoji="1" sz="5400" b="1">
          <a:solidFill>
            <a:srgbClr val="FF0000"/>
          </a:solidFill>
          <a:latin typeface="Tahoma" pitchFamily="34" charset="0"/>
          <a:ea typeface="方正舒体" pitchFamily="2" charset="-122"/>
        </a:defRPr>
      </a:lvl8pPr>
      <a:lvl9pPr marL="1828800" algn="l" rtl="0" fontAlgn="base">
        <a:spcBef>
          <a:spcPct val="0"/>
        </a:spcBef>
        <a:spcAft>
          <a:spcPct val="0"/>
        </a:spcAft>
        <a:defRPr kumimoji="1" sz="5400" b="1">
          <a:solidFill>
            <a:srgbClr val="FF0000"/>
          </a:solidFill>
          <a:latin typeface="Tahoma" pitchFamily="34" charset="0"/>
          <a:ea typeface="方正舒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8"/>
          <p:cNvSpPr txBox="1">
            <a:spLocks noChangeArrowheads="1"/>
          </p:cNvSpPr>
          <p:nvPr/>
        </p:nvSpPr>
        <p:spPr bwMode="auto">
          <a:xfrm>
            <a:off x="1547813" y="620713"/>
            <a:ext cx="6264275" cy="461962"/>
          </a:xfrm>
          <a:prstGeom prst="rect">
            <a:avLst/>
          </a:prstGeom>
          <a:noFill/>
          <a:ln w="9525">
            <a:noFill/>
            <a:miter lim="800000"/>
            <a:headEnd/>
            <a:tailEnd/>
          </a:ln>
        </p:spPr>
        <p:txBody>
          <a:bodyPr>
            <a:spAutoFit/>
          </a:bodyPr>
          <a:lstStyle/>
          <a:p>
            <a:pPr algn="l"/>
            <a:r>
              <a:rPr lang="zh-CN" altLang="en-US"/>
              <a:t>第四章 市场营销中的伦理问题</a:t>
            </a:r>
          </a:p>
        </p:txBody>
      </p:sp>
      <p:sp>
        <p:nvSpPr>
          <p:cNvPr id="3075" name="TextBox 9"/>
          <p:cNvSpPr txBox="1">
            <a:spLocks noChangeArrowheads="1"/>
          </p:cNvSpPr>
          <p:nvPr/>
        </p:nvSpPr>
        <p:spPr bwMode="auto">
          <a:xfrm>
            <a:off x="755650" y="2133600"/>
            <a:ext cx="6337300" cy="2308225"/>
          </a:xfrm>
          <a:prstGeom prst="rect">
            <a:avLst/>
          </a:prstGeom>
          <a:noFill/>
          <a:ln w="9525">
            <a:noFill/>
            <a:miter lim="800000"/>
            <a:headEnd/>
            <a:tailEnd/>
          </a:ln>
        </p:spPr>
        <p:txBody>
          <a:bodyPr>
            <a:spAutoFit/>
          </a:bodyPr>
          <a:lstStyle/>
          <a:p>
            <a:r>
              <a:rPr lang="zh-CN" altLang="en-US"/>
              <a:t>本章学习目的</a:t>
            </a:r>
            <a:endParaRPr lang="en-US" altLang="zh-CN"/>
          </a:p>
          <a:p>
            <a:pPr algn="l"/>
            <a:r>
              <a:rPr lang="zh-CN" altLang="en-US"/>
              <a:t>了解市场调研中的伦理问题</a:t>
            </a:r>
            <a:endParaRPr lang="en-US" altLang="zh-CN"/>
          </a:p>
          <a:p>
            <a:pPr algn="l"/>
            <a:r>
              <a:rPr lang="zh-CN" altLang="en-US"/>
              <a:t>了解产品中伦理问题</a:t>
            </a:r>
            <a:endParaRPr lang="en-US" altLang="zh-CN"/>
          </a:p>
          <a:p>
            <a:pPr algn="l"/>
            <a:r>
              <a:rPr lang="zh-CN" altLang="en-US"/>
              <a:t>了解定价中的伦理问题</a:t>
            </a:r>
            <a:endParaRPr lang="en-US" altLang="zh-CN"/>
          </a:p>
          <a:p>
            <a:pPr algn="l"/>
            <a:r>
              <a:rPr lang="zh-CN" altLang="en-US"/>
              <a:t>了解分销中的伦理问题</a:t>
            </a:r>
            <a:endParaRPr lang="en-US" altLang="zh-CN"/>
          </a:p>
          <a:p>
            <a:pPr algn="l"/>
            <a:r>
              <a:rPr lang="zh-CN" altLang="en-US"/>
              <a:t>了解促销中的伦理问题</a:t>
            </a:r>
          </a:p>
        </p:txBody>
      </p:sp>
      <p:sp>
        <p:nvSpPr>
          <p:cNvPr id="3076" name="TextBox 10"/>
          <p:cNvSpPr txBox="1">
            <a:spLocks noChangeArrowheads="1"/>
          </p:cNvSpPr>
          <p:nvPr/>
        </p:nvSpPr>
        <p:spPr bwMode="auto">
          <a:xfrm>
            <a:off x="5111750" y="3068638"/>
            <a:ext cx="4032250" cy="3140075"/>
          </a:xfrm>
          <a:prstGeom prst="rect">
            <a:avLst/>
          </a:prstGeom>
          <a:noFill/>
          <a:ln w="9525">
            <a:noFill/>
            <a:miter lim="800000"/>
            <a:headEnd/>
            <a:tailEnd/>
          </a:ln>
        </p:spPr>
        <p:txBody>
          <a:bodyPr>
            <a:spAutoFit/>
          </a:bodyPr>
          <a:lstStyle/>
          <a:p>
            <a:pPr algn="l"/>
            <a:r>
              <a:rPr lang="zh-CN" altLang="en-US" sz="1800"/>
              <a:t>海尔的星级服务中一二三四</a:t>
            </a:r>
            <a:endParaRPr lang="en-US" altLang="zh-CN" sz="1800"/>
          </a:p>
          <a:p>
            <a:pPr algn="l"/>
            <a:r>
              <a:rPr lang="zh-CN" altLang="en-US" sz="1800"/>
              <a:t>一个结果：服务圆满</a:t>
            </a:r>
            <a:endParaRPr lang="en-US" altLang="zh-CN" sz="1800"/>
          </a:p>
          <a:p>
            <a:pPr algn="l"/>
            <a:r>
              <a:rPr lang="zh-CN" altLang="en-US" sz="1800"/>
              <a:t>二个理念：带走用户的烦恼，留下海尔的真情</a:t>
            </a:r>
            <a:endParaRPr lang="en-US" altLang="zh-CN" sz="1800"/>
          </a:p>
          <a:p>
            <a:pPr algn="l"/>
            <a:r>
              <a:rPr lang="zh-CN" altLang="en-US" sz="1800"/>
              <a:t>三个控制：服务投诉率小于十万分之一；服务遗漏率小于十万分之一；服务不满意率小于十万分之一</a:t>
            </a:r>
            <a:endParaRPr lang="en-US" altLang="zh-CN" sz="1800"/>
          </a:p>
          <a:p>
            <a:pPr algn="l"/>
            <a:r>
              <a:rPr lang="zh-CN" altLang="en-US" sz="1800"/>
              <a:t>四个不漏：记录用户反映的问题；处理用户反映的问题；复查用户反映的问题；处理结果反映到设计生产和经营部门</a:t>
            </a:r>
          </a:p>
        </p:txBody>
      </p:sp>
      <p:sp>
        <p:nvSpPr>
          <p:cNvPr id="3077" name="日期占位符 4"/>
          <p:cNvSpPr>
            <a:spLocks noGrp="1"/>
          </p:cNvSpPr>
          <p:nvPr>
            <p:ph type="dt" sz="quarter" idx="10"/>
          </p:nvPr>
        </p:nvSpPr>
        <p:spPr>
          <a:noFill/>
        </p:spPr>
        <p:txBody>
          <a:bodyPr/>
          <a:lstStyle/>
          <a:p>
            <a:fld id="{342C5F26-3093-4889-924F-571FFA905F87}" type="datetime1">
              <a:rPr lang="zh-CN" altLang="en-US"/>
              <a:pPr/>
              <a:t>2020-2-14</a:t>
            </a:fld>
            <a:endParaRPr lang="en-US" altLang="zh-CN"/>
          </a:p>
        </p:txBody>
      </p:sp>
      <p:sp>
        <p:nvSpPr>
          <p:cNvPr id="3078" name="灯片编号占位符 5"/>
          <p:cNvSpPr>
            <a:spLocks noGrp="1"/>
          </p:cNvSpPr>
          <p:nvPr>
            <p:ph type="sldNum" sz="quarter" idx="12"/>
          </p:nvPr>
        </p:nvSpPr>
        <p:spPr>
          <a:noFill/>
        </p:spPr>
        <p:txBody>
          <a:bodyPr/>
          <a:lstStyle/>
          <a:p>
            <a:endParaRPr lang="zh-CN" altLang="zh-CN" smtClean="0"/>
          </a:p>
        </p:txBody>
      </p:sp>
      <p:sp>
        <p:nvSpPr>
          <p:cNvPr id="3079"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620713"/>
            <a:ext cx="7038975" cy="754062"/>
          </a:xfrm>
        </p:spPr>
        <p:txBody>
          <a:bodyPr/>
          <a:lstStyle/>
          <a:p>
            <a:pPr eaLnBrk="1" hangingPunct="1"/>
            <a:r>
              <a:rPr lang="zh-CN" altLang="en-US" sz="4800" smtClean="0"/>
              <a:t>产品设计</a:t>
            </a:r>
          </a:p>
        </p:txBody>
      </p:sp>
      <p:sp>
        <p:nvSpPr>
          <p:cNvPr id="551939" name="Rectangle 3"/>
          <p:cNvSpPr>
            <a:spLocks noGrp="1" noChangeArrowheads="1"/>
          </p:cNvSpPr>
          <p:nvPr>
            <p:ph type="body" idx="1"/>
          </p:nvPr>
        </p:nvSpPr>
        <p:spPr/>
        <p:txBody>
          <a:bodyPr/>
          <a:lstStyle/>
          <a:p>
            <a:pPr eaLnBrk="1" hangingPunct="1"/>
            <a:r>
              <a:rPr lang="zh-CN" altLang="en-US" sz="3600" smtClean="0"/>
              <a:t>有缺陷的产品设计是导致很多灾难性悲剧的主要原因。</a:t>
            </a:r>
          </a:p>
          <a:p>
            <a:pPr lvl="1" eaLnBrk="1" hangingPunct="1"/>
            <a:r>
              <a:rPr lang="zh-CN" altLang="en-US" sz="3200" smtClean="0">
                <a:solidFill>
                  <a:srgbClr val="008000"/>
                </a:solidFill>
              </a:rPr>
              <a:t>福特公司的</a:t>
            </a:r>
            <a:r>
              <a:rPr lang="en-US" altLang="zh-CN" sz="3200" smtClean="0">
                <a:solidFill>
                  <a:srgbClr val="008000"/>
                </a:solidFill>
              </a:rPr>
              <a:t>Pinto</a:t>
            </a:r>
            <a:r>
              <a:rPr lang="zh-CN" altLang="en-US" sz="3200" smtClean="0">
                <a:solidFill>
                  <a:srgbClr val="008000"/>
                </a:solidFill>
              </a:rPr>
              <a:t>车案例，油箱位置太后</a:t>
            </a:r>
          </a:p>
          <a:p>
            <a:pPr lvl="1" eaLnBrk="1" hangingPunct="1"/>
            <a:r>
              <a:rPr lang="zh-CN" altLang="en-US" sz="3200" smtClean="0">
                <a:solidFill>
                  <a:srgbClr val="008000"/>
                </a:solidFill>
                <a:latin typeface="Times New Roman" pitchFamily="18" charset="0"/>
              </a:rPr>
              <a:t>“</a:t>
            </a:r>
            <a:r>
              <a:rPr lang="zh-CN" altLang="en-US" sz="3200" smtClean="0">
                <a:solidFill>
                  <a:srgbClr val="008000"/>
                </a:solidFill>
              </a:rPr>
              <a:t>挑战者</a:t>
            </a:r>
            <a:r>
              <a:rPr lang="zh-CN" altLang="en-US" sz="3200" smtClean="0">
                <a:solidFill>
                  <a:srgbClr val="008000"/>
                </a:solidFill>
                <a:latin typeface="Times New Roman" pitchFamily="18" charset="0"/>
              </a:rPr>
              <a:t>”</a:t>
            </a:r>
            <a:r>
              <a:rPr lang="zh-CN" altLang="en-US" sz="3200" smtClean="0">
                <a:solidFill>
                  <a:srgbClr val="008000"/>
                </a:solidFill>
              </a:rPr>
              <a:t>号航天飞机失事案例</a:t>
            </a:r>
          </a:p>
          <a:p>
            <a:pPr eaLnBrk="1" hangingPunct="1"/>
            <a:r>
              <a:rPr lang="zh-CN" altLang="en-US" sz="3600" smtClean="0"/>
              <a:t>环保、低碳</a:t>
            </a:r>
          </a:p>
        </p:txBody>
      </p:sp>
      <p:sp>
        <p:nvSpPr>
          <p:cNvPr id="12292" name="AutoShape 4">
            <a:hlinkClick r:id="rId2" action="ppaction://hlinksldjump" highlightClick="1"/>
          </p:cNvPr>
          <p:cNvSpPr>
            <a:spLocks noChangeArrowheads="1"/>
          </p:cNvSpPr>
          <p:nvPr/>
        </p:nvSpPr>
        <p:spPr bwMode="auto">
          <a:xfrm>
            <a:off x="7596188" y="6021388"/>
            <a:ext cx="647700"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12293" name="TextBox 4"/>
          <p:cNvSpPr txBox="1">
            <a:spLocks noChangeArrowheads="1"/>
          </p:cNvSpPr>
          <p:nvPr/>
        </p:nvSpPr>
        <p:spPr bwMode="auto">
          <a:xfrm>
            <a:off x="755650" y="5157788"/>
            <a:ext cx="4752975" cy="1076325"/>
          </a:xfrm>
          <a:prstGeom prst="rect">
            <a:avLst/>
          </a:prstGeom>
          <a:noFill/>
          <a:ln w="9525">
            <a:noFill/>
            <a:miter lim="800000"/>
            <a:headEnd/>
            <a:tailEnd/>
          </a:ln>
        </p:spPr>
        <p:txBody>
          <a:bodyPr>
            <a:spAutoFit/>
          </a:bodyPr>
          <a:lstStyle/>
          <a:p>
            <a:pPr algn="l"/>
            <a:r>
              <a:rPr lang="zh-CN" altLang="en-US" sz="1600"/>
              <a:t>设计与开发要求</a:t>
            </a:r>
            <a:endParaRPr lang="en-US" altLang="zh-CN" sz="1600"/>
          </a:p>
          <a:p>
            <a:pPr algn="l"/>
            <a:r>
              <a:rPr lang="zh-CN" altLang="en-US" sz="1600"/>
              <a:t>减少非再生资源消耗；设计节能且回收利用产品及低污染或没污染产品；采用先进设备工艺；控制三废</a:t>
            </a:r>
          </a:p>
        </p:txBody>
      </p:sp>
      <p:sp>
        <p:nvSpPr>
          <p:cNvPr id="12294" name="日期占位符 5"/>
          <p:cNvSpPr>
            <a:spLocks noGrp="1"/>
          </p:cNvSpPr>
          <p:nvPr>
            <p:ph type="dt" sz="quarter" idx="10"/>
          </p:nvPr>
        </p:nvSpPr>
        <p:spPr>
          <a:noFill/>
        </p:spPr>
        <p:txBody>
          <a:bodyPr/>
          <a:lstStyle/>
          <a:p>
            <a:fld id="{86FBDE62-10ED-4AAE-8D6F-63557A2CBD34}" type="datetime1">
              <a:rPr lang="zh-CN" altLang="en-US"/>
              <a:pPr/>
              <a:t>2020-2-14</a:t>
            </a:fld>
            <a:endParaRPr lang="en-US" altLang="zh-CN"/>
          </a:p>
        </p:txBody>
      </p:sp>
      <p:sp>
        <p:nvSpPr>
          <p:cNvPr id="12295" name="灯片编号占位符 6"/>
          <p:cNvSpPr>
            <a:spLocks noGrp="1"/>
          </p:cNvSpPr>
          <p:nvPr>
            <p:ph type="sldNum" sz="quarter" idx="12"/>
          </p:nvPr>
        </p:nvSpPr>
        <p:spPr>
          <a:noFill/>
        </p:spPr>
        <p:txBody>
          <a:bodyPr/>
          <a:lstStyle/>
          <a:p>
            <a:endParaRPr lang="zh-CN" altLang="zh-CN" smtClean="0"/>
          </a:p>
        </p:txBody>
      </p:sp>
      <p:sp>
        <p:nvSpPr>
          <p:cNvPr id="12296"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 calcmode="lin" valueType="num">
                                      <p:cBhvr additive="base">
                                        <p:cTn id="12" dur="5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1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51939">
                                            <p:txEl>
                                              <p:pRg st="2" end="2"/>
                                            </p:txEl>
                                          </p:spTgt>
                                        </p:tgtEl>
                                        <p:attrNameLst>
                                          <p:attrName>style.visibility</p:attrName>
                                        </p:attrNameLst>
                                      </p:cBhvr>
                                      <p:to>
                                        <p:strVal val="visible"/>
                                      </p:to>
                                    </p:set>
                                    <p:anim calcmode="lin" valueType="num">
                                      <p:cBhvr additive="base">
                                        <p:cTn id="18" dur="5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1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51939">
                                            <p:txEl>
                                              <p:pRg st="3" end="3"/>
                                            </p:txEl>
                                          </p:spTgt>
                                        </p:tgtEl>
                                        <p:attrNameLst>
                                          <p:attrName>style.visibility</p:attrName>
                                        </p:attrNameLst>
                                      </p:cBhvr>
                                      <p:to>
                                        <p:strVal val="visible"/>
                                      </p:to>
                                    </p:set>
                                    <p:animEffect transition="in" filter="blinds(horizontal)">
                                      <p:cBhvr>
                                        <p:cTn id="24" dur="500"/>
                                        <p:tgtEl>
                                          <p:spTgt spid="551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71550" y="620713"/>
            <a:ext cx="7038975" cy="754062"/>
          </a:xfrm>
        </p:spPr>
        <p:txBody>
          <a:bodyPr/>
          <a:lstStyle/>
          <a:p>
            <a:pPr eaLnBrk="1" hangingPunct="1"/>
            <a:r>
              <a:rPr lang="zh-CN" altLang="en-US" sz="4800" smtClean="0"/>
              <a:t>强制性产品淘汰</a:t>
            </a:r>
          </a:p>
        </p:txBody>
      </p:sp>
      <p:sp>
        <p:nvSpPr>
          <p:cNvPr id="552963" name="Rectangle 3"/>
          <p:cNvSpPr>
            <a:spLocks noGrp="1" noChangeArrowheads="1"/>
          </p:cNvSpPr>
          <p:nvPr>
            <p:ph type="body" idx="1"/>
          </p:nvPr>
        </p:nvSpPr>
        <p:spPr>
          <a:xfrm>
            <a:off x="323850" y="1773238"/>
            <a:ext cx="8280400" cy="2663825"/>
          </a:xfrm>
        </p:spPr>
        <p:txBody>
          <a:bodyPr/>
          <a:lstStyle/>
          <a:p>
            <a:pPr eaLnBrk="1" hangingPunct="1"/>
            <a:r>
              <a:rPr lang="zh-CN" altLang="en-US" sz="2400" smtClean="0"/>
              <a:t>强制性淘汰，即有计划的淘汰，产品设计时预先设计一个寿命，比正常寿命短</a:t>
            </a:r>
            <a:endParaRPr lang="en-US" altLang="zh-CN" sz="2400" smtClean="0"/>
          </a:p>
          <a:p>
            <a:pPr eaLnBrk="1" hangingPunct="1"/>
            <a:r>
              <a:rPr lang="zh-CN" altLang="en-US" sz="2400" smtClean="0"/>
              <a:t>产品是有寿命的，但企业往往有其目的</a:t>
            </a:r>
            <a:endParaRPr lang="en-US" altLang="zh-CN" sz="2400" smtClean="0"/>
          </a:p>
          <a:p>
            <a:pPr eaLnBrk="1" hangingPunct="1"/>
            <a:r>
              <a:rPr lang="zh-CN" altLang="en-US" sz="2400" smtClean="0"/>
              <a:t>估计设计中减少寿命有什么目的（企业策略）</a:t>
            </a:r>
            <a:endParaRPr lang="en-US" altLang="zh-CN" sz="2400" smtClean="0"/>
          </a:p>
          <a:p>
            <a:pPr eaLnBrk="1" hangingPunct="1"/>
            <a:r>
              <a:rPr lang="zh-CN" altLang="en-US" sz="2400" smtClean="0"/>
              <a:t>估计减少寿命的做法受到指责（浪费资源，有损消费利益）</a:t>
            </a:r>
          </a:p>
        </p:txBody>
      </p:sp>
      <p:sp>
        <p:nvSpPr>
          <p:cNvPr id="13316" name="日期占位符 3"/>
          <p:cNvSpPr>
            <a:spLocks noGrp="1"/>
          </p:cNvSpPr>
          <p:nvPr>
            <p:ph type="dt" sz="quarter" idx="10"/>
          </p:nvPr>
        </p:nvSpPr>
        <p:spPr>
          <a:noFill/>
        </p:spPr>
        <p:txBody>
          <a:bodyPr/>
          <a:lstStyle/>
          <a:p>
            <a:fld id="{708EA480-D021-47FD-9290-40B68C609177}" type="datetime1">
              <a:rPr lang="zh-CN" altLang="en-US"/>
              <a:pPr/>
              <a:t>2020-2-14</a:t>
            </a:fld>
            <a:endParaRPr lang="en-US" altLang="zh-CN"/>
          </a:p>
        </p:txBody>
      </p:sp>
      <p:sp>
        <p:nvSpPr>
          <p:cNvPr id="13317" name="灯片编号占位符 4"/>
          <p:cNvSpPr>
            <a:spLocks noGrp="1"/>
          </p:cNvSpPr>
          <p:nvPr>
            <p:ph type="sldNum" sz="quarter" idx="12"/>
          </p:nvPr>
        </p:nvSpPr>
        <p:spPr>
          <a:noFill/>
        </p:spPr>
        <p:txBody>
          <a:bodyPr/>
          <a:lstStyle/>
          <a:p>
            <a:endParaRPr lang="zh-CN" altLang="zh-CN" smtClean="0"/>
          </a:p>
        </p:txBody>
      </p:sp>
      <p:sp>
        <p:nvSpPr>
          <p:cNvPr id="13318"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3">
                                            <p:txEl>
                                              <p:pRg st="1" end="1"/>
                                            </p:txEl>
                                          </p:spTgt>
                                        </p:tgtEl>
                                        <p:attrNameLst>
                                          <p:attrName>style.visibility</p:attrName>
                                        </p:attrNameLst>
                                      </p:cBhvr>
                                      <p:to>
                                        <p:strVal val="visible"/>
                                      </p:to>
                                    </p:set>
                                    <p:animEffect transition="in" filter="blinds(horizontal)">
                                      <p:cBhvr>
                                        <p:cTn id="12" dur="500"/>
                                        <p:tgtEl>
                                          <p:spTgt spid="552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63">
                                            <p:txEl>
                                              <p:pRg st="2" end="2"/>
                                            </p:txEl>
                                          </p:spTgt>
                                        </p:tgtEl>
                                        <p:attrNameLst>
                                          <p:attrName>style.visibility</p:attrName>
                                        </p:attrNameLst>
                                      </p:cBhvr>
                                      <p:to>
                                        <p:strVal val="visible"/>
                                      </p:to>
                                    </p:set>
                                    <p:animEffect transition="in" filter="blinds(horizontal)">
                                      <p:cBhvr>
                                        <p:cTn id="17" dur="500"/>
                                        <p:tgtEl>
                                          <p:spTgt spid="552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2963">
                                            <p:txEl>
                                              <p:pRg st="3" end="3"/>
                                            </p:txEl>
                                          </p:spTgt>
                                        </p:tgtEl>
                                        <p:attrNameLst>
                                          <p:attrName>style.visibility</p:attrName>
                                        </p:attrNameLst>
                                      </p:cBhvr>
                                      <p:to>
                                        <p:strVal val="visible"/>
                                      </p:to>
                                    </p:set>
                                    <p:animEffect transition="in" filter="blinds(horizontal)">
                                      <p:cBhvr>
                                        <p:cTn id="22" dur="500"/>
                                        <p:tgtEl>
                                          <p:spTgt spid="552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71550" y="620713"/>
            <a:ext cx="7038975" cy="754062"/>
          </a:xfrm>
        </p:spPr>
        <p:txBody>
          <a:bodyPr/>
          <a:lstStyle/>
          <a:p>
            <a:pPr eaLnBrk="1" hangingPunct="1"/>
            <a:r>
              <a:rPr lang="zh-CN" altLang="en-US" sz="4800" smtClean="0"/>
              <a:t>产品召回</a:t>
            </a:r>
          </a:p>
        </p:txBody>
      </p:sp>
      <p:sp>
        <p:nvSpPr>
          <p:cNvPr id="552963" name="Rectangle 3"/>
          <p:cNvSpPr>
            <a:spLocks noGrp="1" noChangeArrowheads="1"/>
          </p:cNvSpPr>
          <p:nvPr>
            <p:ph type="body" idx="1"/>
          </p:nvPr>
        </p:nvSpPr>
        <p:spPr>
          <a:xfrm>
            <a:off x="323850" y="1773238"/>
            <a:ext cx="8280400" cy="2663825"/>
          </a:xfrm>
        </p:spPr>
        <p:txBody>
          <a:bodyPr/>
          <a:lstStyle/>
          <a:p>
            <a:pPr eaLnBrk="1" hangingPunct="1"/>
            <a:r>
              <a:rPr lang="zh-CN" altLang="en-US" sz="2400" smtClean="0"/>
              <a:t>产品召回制度，是指政府主管部门依照有关法律和法规，监督产品的生产者，使之对其生产和销售的</a:t>
            </a:r>
            <a:r>
              <a:rPr lang="zh-CN" altLang="en-US" sz="2400" smtClean="0">
                <a:solidFill>
                  <a:srgbClr val="006600"/>
                </a:solidFill>
                <a:hlinkClick r:id="rId2" action="ppaction://hlinksldjump"/>
              </a:rPr>
              <a:t>缺陷产品</a:t>
            </a:r>
            <a:r>
              <a:rPr lang="zh-CN" altLang="en-US" sz="2400" smtClean="0"/>
              <a:t>进行回收、改造等处理，并采取相应措施消除产品设计、制造、销售等环节上的缺陷，以维护消费者权益、保护生态环境的一种行政管理制度。</a:t>
            </a:r>
          </a:p>
          <a:p>
            <a:pPr eaLnBrk="1" hangingPunct="1"/>
            <a:r>
              <a:rPr lang="zh-CN" altLang="en-US" sz="2400" smtClean="0"/>
              <a:t>例：丰田召回门事件中，</a:t>
            </a:r>
            <a:r>
              <a:rPr lang="en-US" altLang="zh-CN" sz="2400" smtClean="0"/>
              <a:t>68%</a:t>
            </a:r>
            <a:r>
              <a:rPr lang="zh-CN" altLang="en-US" sz="2400" smtClean="0"/>
              <a:t>的产品由于产品设计缺陷造成。</a:t>
            </a:r>
          </a:p>
        </p:txBody>
      </p:sp>
      <p:sp>
        <p:nvSpPr>
          <p:cNvPr id="14340" name="TextBox 3"/>
          <p:cNvSpPr txBox="1">
            <a:spLocks noChangeArrowheads="1"/>
          </p:cNvSpPr>
          <p:nvPr/>
        </p:nvSpPr>
        <p:spPr bwMode="auto">
          <a:xfrm>
            <a:off x="684213" y="4365625"/>
            <a:ext cx="7920037" cy="1568450"/>
          </a:xfrm>
          <a:prstGeom prst="rect">
            <a:avLst/>
          </a:prstGeom>
          <a:noFill/>
          <a:ln w="9525">
            <a:noFill/>
            <a:miter lim="800000"/>
            <a:headEnd/>
            <a:tailEnd/>
          </a:ln>
        </p:spPr>
        <p:txBody>
          <a:bodyPr>
            <a:spAutoFit/>
          </a:bodyPr>
          <a:lstStyle/>
          <a:p>
            <a:pPr algn="l"/>
            <a:r>
              <a:rPr lang="zh-CN" altLang="en-US"/>
              <a:t>召回制度是以严格的赔偿责任理论为基础的，无论企业在产品安全方面是否履行了道德责任，只要消费者因产品质量问题受到伤害，企业都需要承担责任。</a:t>
            </a:r>
            <a:endParaRPr lang="en-US" altLang="zh-CN"/>
          </a:p>
          <a:p>
            <a:pPr algn="l"/>
            <a:r>
              <a:rPr lang="zh-CN" altLang="en-US"/>
              <a:t>实践中如钢化玻璃的炉子炸了？谁的责任</a:t>
            </a:r>
          </a:p>
        </p:txBody>
      </p:sp>
      <p:sp>
        <p:nvSpPr>
          <p:cNvPr id="14341" name="日期占位符 4"/>
          <p:cNvSpPr>
            <a:spLocks noGrp="1"/>
          </p:cNvSpPr>
          <p:nvPr>
            <p:ph type="dt" sz="quarter" idx="10"/>
          </p:nvPr>
        </p:nvSpPr>
        <p:spPr>
          <a:noFill/>
        </p:spPr>
        <p:txBody>
          <a:bodyPr/>
          <a:lstStyle/>
          <a:p>
            <a:fld id="{F4F847FF-23EC-43E8-8BBC-F364F483FC53}" type="datetime1">
              <a:rPr lang="zh-CN" altLang="en-US"/>
              <a:pPr/>
              <a:t>2020-2-14</a:t>
            </a:fld>
            <a:endParaRPr lang="en-US" altLang="zh-CN"/>
          </a:p>
        </p:txBody>
      </p:sp>
      <p:sp>
        <p:nvSpPr>
          <p:cNvPr id="14342" name="灯片编号占位符 5"/>
          <p:cNvSpPr>
            <a:spLocks noGrp="1"/>
          </p:cNvSpPr>
          <p:nvPr>
            <p:ph type="sldNum" sz="quarter" idx="12"/>
          </p:nvPr>
        </p:nvSpPr>
        <p:spPr>
          <a:noFill/>
        </p:spPr>
        <p:txBody>
          <a:bodyPr/>
          <a:lstStyle/>
          <a:p>
            <a:endParaRPr lang="zh-CN" altLang="zh-CN" smtClean="0"/>
          </a:p>
        </p:txBody>
      </p:sp>
      <p:sp>
        <p:nvSpPr>
          <p:cNvPr id="14343"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2963">
                                            <p:txEl>
                                              <p:pRg st="1" end="1"/>
                                            </p:txEl>
                                          </p:spTgt>
                                        </p:tgtEl>
                                        <p:attrNameLst>
                                          <p:attrName>style.visibility</p:attrName>
                                        </p:attrNameLst>
                                      </p:cBhvr>
                                      <p:to>
                                        <p:strVal val="visible"/>
                                      </p:to>
                                    </p:set>
                                    <p:anim calcmode="lin" valueType="num">
                                      <p:cBhvr additive="base">
                                        <p:cTn id="12" dur="500" fill="hold"/>
                                        <p:tgtEl>
                                          <p:spTgt spid="5529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2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620713"/>
            <a:ext cx="7038975" cy="754062"/>
          </a:xfrm>
        </p:spPr>
        <p:txBody>
          <a:bodyPr/>
          <a:lstStyle/>
          <a:p>
            <a:pPr eaLnBrk="1" hangingPunct="1"/>
            <a:r>
              <a:rPr lang="zh-CN" altLang="en-US" sz="4800" smtClean="0"/>
              <a:t>产品缺陷</a:t>
            </a:r>
          </a:p>
        </p:txBody>
      </p:sp>
      <p:sp>
        <p:nvSpPr>
          <p:cNvPr id="553987" name="Rectangle 3"/>
          <p:cNvSpPr>
            <a:spLocks noGrp="1" noChangeArrowheads="1"/>
          </p:cNvSpPr>
          <p:nvPr>
            <p:ph type="body" idx="1"/>
          </p:nvPr>
        </p:nvSpPr>
        <p:spPr>
          <a:xfrm>
            <a:off x="1187450" y="3429000"/>
            <a:ext cx="2881313" cy="863600"/>
          </a:xfrm>
        </p:spPr>
        <p:txBody>
          <a:bodyPr/>
          <a:lstStyle/>
          <a:p>
            <a:pPr eaLnBrk="1" hangingPunct="1">
              <a:buFont typeface="Wingdings" pitchFamily="2" charset="2"/>
              <a:buNone/>
            </a:pPr>
            <a:r>
              <a:rPr lang="zh-CN" altLang="en-US" smtClean="0"/>
              <a:t>产品缺陷</a:t>
            </a:r>
            <a:r>
              <a:rPr lang="zh-CN" altLang="en-US" smtClean="0">
                <a:cs typeface="Tahoma" pitchFamily="34" charset="0"/>
              </a:rPr>
              <a:t>≠</a:t>
            </a:r>
            <a:endParaRPr lang="zh-CN" altLang="en-US" smtClean="0"/>
          </a:p>
        </p:txBody>
      </p:sp>
      <p:sp>
        <p:nvSpPr>
          <p:cNvPr id="553988" name="AutoShape 4"/>
          <p:cNvSpPr>
            <a:spLocks noChangeArrowheads="1"/>
          </p:cNvSpPr>
          <p:nvPr/>
        </p:nvSpPr>
        <p:spPr bwMode="auto">
          <a:xfrm>
            <a:off x="684213" y="4941888"/>
            <a:ext cx="2879725" cy="1368425"/>
          </a:xfrm>
          <a:prstGeom prst="wedgeRoundRectCallout">
            <a:avLst>
              <a:gd name="adj1" fmla="val 1157"/>
              <a:gd name="adj2" fmla="val -109977"/>
              <a:gd name="adj3" fmla="val 16667"/>
            </a:avLst>
          </a:prstGeom>
          <a:gradFill rotWithShape="1">
            <a:gsLst>
              <a:gs pos="0">
                <a:schemeClr val="bg1"/>
              </a:gs>
              <a:gs pos="100000">
                <a:schemeClr val="accent1"/>
              </a:gs>
            </a:gsLst>
            <a:lin ang="5400000" scaled="1"/>
          </a:gradFill>
          <a:ln w="9525">
            <a:solidFill>
              <a:schemeClr val="tx1"/>
            </a:solidFill>
            <a:miter lim="800000"/>
            <a:headEnd/>
            <a:tailEnd/>
          </a:ln>
        </p:spPr>
        <p:txBody>
          <a:bodyPr anchor="ctr"/>
          <a:lstStyle/>
          <a:p>
            <a:r>
              <a:rPr lang="zh-CN" altLang="en-US" b="1">
                <a:solidFill>
                  <a:srgbClr val="660066"/>
                </a:solidFill>
              </a:rPr>
              <a:t>产品存在危及人身、他人财产安全的不合理危险。</a:t>
            </a:r>
          </a:p>
        </p:txBody>
      </p:sp>
      <p:sp>
        <p:nvSpPr>
          <p:cNvPr id="553989" name="Rectangle 5"/>
          <p:cNvSpPr>
            <a:spLocks noChangeArrowheads="1"/>
          </p:cNvSpPr>
          <p:nvPr/>
        </p:nvSpPr>
        <p:spPr bwMode="auto">
          <a:xfrm>
            <a:off x="4211638" y="2349500"/>
            <a:ext cx="2232025" cy="649288"/>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产品瑕疵</a:t>
            </a:r>
          </a:p>
        </p:txBody>
      </p:sp>
      <p:sp>
        <p:nvSpPr>
          <p:cNvPr id="553990" name="Rectangle 6"/>
          <p:cNvSpPr>
            <a:spLocks noChangeArrowheads="1"/>
          </p:cNvSpPr>
          <p:nvPr/>
        </p:nvSpPr>
        <p:spPr bwMode="auto">
          <a:xfrm>
            <a:off x="4140200" y="4797425"/>
            <a:ext cx="2592388" cy="649288"/>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质量不合格</a:t>
            </a:r>
          </a:p>
        </p:txBody>
      </p:sp>
      <p:sp>
        <p:nvSpPr>
          <p:cNvPr id="553991" name="Rectangle 7"/>
          <p:cNvSpPr>
            <a:spLocks noChangeArrowheads="1"/>
          </p:cNvSpPr>
          <p:nvPr/>
        </p:nvSpPr>
        <p:spPr bwMode="auto">
          <a:xfrm>
            <a:off x="4211638" y="3500438"/>
            <a:ext cx="2232025" cy="649287"/>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假冒伪劣</a:t>
            </a:r>
          </a:p>
        </p:txBody>
      </p:sp>
      <p:sp>
        <p:nvSpPr>
          <p:cNvPr id="553992" name="AutoShape 8"/>
          <p:cNvSpPr>
            <a:spLocks/>
          </p:cNvSpPr>
          <p:nvPr/>
        </p:nvSpPr>
        <p:spPr bwMode="auto">
          <a:xfrm>
            <a:off x="3995738" y="2708275"/>
            <a:ext cx="215900" cy="2449513"/>
          </a:xfrm>
          <a:prstGeom prst="leftBrace">
            <a:avLst>
              <a:gd name="adj1" fmla="val 94547"/>
              <a:gd name="adj2" fmla="val 50000"/>
            </a:avLst>
          </a:prstGeom>
          <a:noFill/>
          <a:ln w="9525">
            <a:solidFill>
              <a:schemeClr val="tx1"/>
            </a:solidFill>
            <a:round/>
            <a:headEnd/>
            <a:tailEnd/>
          </a:ln>
        </p:spPr>
        <p:txBody>
          <a:bodyPr wrap="none" anchor="ctr"/>
          <a:lstStyle/>
          <a:p>
            <a:endParaRPr lang="zh-CN" altLang="en-US"/>
          </a:p>
        </p:txBody>
      </p:sp>
      <p:sp>
        <p:nvSpPr>
          <p:cNvPr id="15369" name="AutoShape 9">
            <a:hlinkClick r:id="rId2" action="ppaction://hlinksldjump" highlightClick="1"/>
          </p:cNvPr>
          <p:cNvSpPr>
            <a:spLocks noChangeArrowheads="1"/>
          </p:cNvSpPr>
          <p:nvPr/>
        </p:nvSpPr>
        <p:spPr bwMode="auto">
          <a:xfrm>
            <a:off x="7596188" y="6021388"/>
            <a:ext cx="647700"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15370" name="日期占位符 9"/>
          <p:cNvSpPr>
            <a:spLocks noGrp="1"/>
          </p:cNvSpPr>
          <p:nvPr>
            <p:ph type="dt" sz="quarter" idx="10"/>
          </p:nvPr>
        </p:nvSpPr>
        <p:spPr>
          <a:noFill/>
        </p:spPr>
        <p:txBody>
          <a:bodyPr/>
          <a:lstStyle/>
          <a:p>
            <a:fld id="{68EE578A-0275-4A25-BBAB-269E8C357019}" type="datetime1">
              <a:rPr lang="zh-CN" altLang="en-US"/>
              <a:pPr/>
              <a:t>2020-2-14</a:t>
            </a:fld>
            <a:endParaRPr lang="en-US" altLang="zh-CN"/>
          </a:p>
        </p:txBody>
      </p:sp>
      <p:sp>
        <p:nvSpPr>
          <p:cNvPr id="15371" name="灯片编号占位符 10"/>
          <p:cNvSpPr>
            <a:spLocks noGrp="1"/>
          </p:cNvSpPr>
          <p:nvPr>
            <p:ph type="sldNum" sz="quarter" idx="12"/>
          </p:nvPr>
        </p:nvSpPr>
        <p:spPr>
          <a:noFill/>
        </p:spPr>
        <p:txBody>
          <a:bodyPr/>
          <a:lstStyle/>
          <a:p>
            <a:endParaRPr lang="zh-CN" altLang="zh-CN" smtClean="0"/>
          </a:p>
        </p:txBody>
      </p:sp>
      <p:sp>
        <p:nvSpPr>
          <p:cNvPr id="15372" name="页脚占位符 11"/>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92"/>
                                        </p:tgtEl>
                                        <p:attrNameLst>
                                          <p:attrName>style.visibility</p:attrName>
                                        </p:attrNameLst>
                                      </p:cBhvr>
                                      <p:to>
                                        <p:strVal val="visible"/>
                                      </p:to>
                                    </p:set>
                                    <p:animEffect transition="in" filter="blinds(horizontal)">
                                      <p:cBhvr>
                                        <p:cTn id="12" dur="500"/>
                                        <p:tgtEl>
                                          <p:spTgt spid="55399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3989"/>
                                        </p:tgtEl>
                                        <p:attrNameLst>
                                          <p:attrName>style.visibility</p:attrName>
                                        </p:attrNameLst>
                                      </p:cBhvr>
                                      <p:to>
                                        <p:strVal val="visible"/>
                                      </p:to>
                                    </p:set>
                                    <p:anim calcmode="lin" valueType="num">
                                      <p:cBhvr additive="base">
                                        <p:cTn id="17" dur="500" fill="hold"/>
                                        <p:tgtEl>
                                          <p:spTgt spid="553989"/>
                                        </p:tgtEl>
                                        <p:attrNameLst>
                                          <p:attrName>ppt_x</p:attrName>
                                        </p:attrNameLst>
                                      </p:cBhvr>
                                      <p:tavLst>
                                        <p:tav tm="0">
                                          <p:val>
                                            <p:strVal val="#ppt_x"/>
                                          </p:val>
                                        </p:tav>
                                        <p:tav tm="100000">
                                          <p:val>
                                            <p:strVal val="#ppt_x"/>
                                          </p:val>
                                        </p:tav>
                                      </p:tavLst>
                                    </p:anim>
                                    <p:anim calcmode="lin" valueType="num">
                                      <p:cBhvr additive="base">
                                        <p:cTn id="18" dur="500" fill="hold"/>
                                        <p:tgtEl>
                                          <p:spTgt spid="55398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3991"/>
                                        </p:tgtEl>
                                        <p:attrNameLst>
                                          <p:attrName>style.visibility</p:attrName>
                                        </p:attrNameLst>
                                      </p:cBhvr>
                                      <p:to>
                                        <p:strVal val="visible"/>
                                      </p:to>
                                    </p:set>
                                    <p:anim calcmode="lin" valueType="num">
                                      <p:cBhvr additive="base">
                                        <p:cTn id="23" dur="500" fill="hold"/>
                                        <p:tgtEl>
                                          <p:spTgt spid="553991"/>
                                        </p:tgtEl>
                                        <p:attrNameLst>
                                          <p:attrName>ppt_x</p:attrName>
                                        </p:attrNameLst>
                                      </p:cBhvr>
                                      <p:tavLst>
                                        <p:tav tm="0">
                                          <p:val>
                                            <p:strVal val="#ppt_x"/>
                                          </p:val>
                                        </p:tav>
                                        <p:tav tm="100000">
                                          <p:val>
                                            <p:strVal val="#ppt_x"/>
                                          </p:val>
                                        </p:tav>
                                      </p:tavLst>
                                    </p:anim>
                                    <p:anim calcmode="lin" valueType="num">
                                      <p:cBhvr additive="base">
                                        <p:cTn id="24" dur="500" fill="hold"/>
                                        <p:tgtEl>
                                          <p:spTgt spid="55399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53990"/>
                                        </p:tgtEl>
                                        <p:attrNameLst>
                                          <p:attrName>style.visibility</p:attrName>
                                        </p:attrNameLst>
                                      </p:cBhvr>
                                      <p:to>
                                        <p:strVal val="visible"/>
                                      </p:to>
                                    </p:set>
                                    <p:anim calcmode="lin" valueType="num">
                                      <p:cBhvr additive="base">
                                        <p:cTn id="29" dur="500" fill="hold"/>
                                        <p:tgtEl>
                                          <p:spTgt spid="553990"/>
                                        </p:tgtEl>
                                        <p:attrNameLst>
                                          <p:attrName>ppt_x</p:attrName>
                                        </p:attrNameLst>
                                      </p:cBhvr>
                                      <p:tavLst>
                                        <p:tav tm="0">
                                          <p:val>
                                            <p:strVal val="#ppt_x"/>
                                          </p:val>
                                        </p:tav>
                                        <p:tav tm="100000">
                                          <p:val>
                                            <p:strVal val="#ppt_x"/>
                                          </p:val>
                                        </p:tav>
                                      </p:tavLst>
                                    </p:anim>
                                    <p:anim calcmode="lin" valueType="num">
                                      <p:cBhvr additive="base">
                                        <p:cTn id="30" dur="500" fill="hold"/>
                                        <p:tgtEl>
                                          <p:spTgt spid="55399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53988"/>
                                        </p:tgtEl>
                                        <p:attrNameLst>
                                          <p:attrName>style.visibility</p:attrName>
                                        </p:attrNameLst>
                                      </p:cBhvr>
                                      <p:to>
                                        <p:strVal val="visible"/>
                                      </p:to>
                                    </p:set>
                                    <p:animEffect transition="in" filter="box(in)">
                                      <p:cBhvr>
                                        <p:cTn id="35" dur="500"/>
                                        <p:tgtEl>
                                          <p:spTgt spid="553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P spid="553988" grpId="0" animBg="1"/>
      <p:bldP spid="553989" grpId="0"/>
      <p:bldP spid="553990" grpId="0"/>
      <p:bldP spid="553991" grpId="0"/>
      <p:bldP spid="5539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1550" y="617538"/>
            <a:ext cx="7345363" cy="754062"/>
          </a:xfrm>
        </p:spPr>
        <p:txBody>
          <a:bodyPr/>
          <a:lstStyle/>
          <a:p>
            <a:pPr algn="ctr" eaLnBrk="1" hangingPunct="1"/>
            <a:r>
              <a:rPr lang="zh-CN" altLang="en-US" sz="4800" smtClean="0"/>
              <a:t>产品包装中的伦理问题</a:t>
            </a:r>
            <a:r>
              <a:rPr lang="zh-CN" altLang="en-US" smtClean="0"/>
              <a:t> </a:t>
            </a:r>
          </a:p>
        </p:txBody>
      </p:sp>
      <p:sp>
        <p:nvSpPr>
          <p:cNvPr id="16387" name="Rectangle 3"/>
          <p:cNvSpPr>
            <a:spLocks noGrp="1" noChangeArrowheads="1"/>
          </p:cNvSpPr>
          <p:nvPr>
            <p:ph type="body" idx="1"/>
          </p:nvPr>
        </p:nvSpPr>
        <p:spPr/>
        <p:txBody>
          <a:bodyPr/>
          <a:lstStyle/>
          <a:p>
            <a:pPr eaLnBrk="1" hangingPunct="1">
              <a:lnSpc>
                <a:spcPct val="80000"/>
              </a:lnSpc>
            </a:pPr>
            <a:r>
              <a:rPr lang="zh-CN" altLang="en-US" sz="2800" smtClean="0">
                <a:latin typeface="Times New Roman" pitchFamily="18" charset="0"/>
              </a:rPr>
              <a:t>商品包装应能保护商品和消费者的人身安全 </a:t>
            </a:r>
          </a:p>
          <a:p>
            <a:pPr eaLnBrk="1" hangingPunct="1">
              <a:lnSpc>
                <a:spcPct val="80000"/>
              </a:lnSpc>
            </a:pPr>
            <a:r>
              <a:rPr lang="zh-CN" altLang="en-US" sz="2800" smtClean="0">
                <a:latin typeface="Times New Roman" pitchFamily="18" charset="0"/>
              </a:rPr>
              <a:t>必须重视产品质量</a:t>
            </a:r>
          </a:p>
          <a:p>
            <a:pPr eaLnBrk="1" hangingPunct="1">
              <a:lnSpc>
                <a:spcPct val="80000"/>
              </a:lnSpc>
            </a:pPr>
            <a:r>
              <a:rPr lang="zh-CN" altLang="en-US" sz="2800" smtClean="0">
                <a:latin typeface="Times New Roman" pitchFamily="18" charset="0"/>
              </a:rPr>
              <a:t>商品包装应避免浪费 </a:t>
            </a:r>
          </a:p>
          <a:p>
            <a:pPr eaLnBrk="1" hangingPunct="1">
              <a:lnSpc>
                <a:spcPct val="80000"/>
              </a:lnSpc>
            </a:pPr>
            <a:r>
              <a:rPr lang="zh-CN" altLang="en-US" sz="2800" smtClean="0">
                <a:latin typeface="Times New Roman" pitchFamily="18" charset="0"/>
              </a:rPr>
              <a:t>商品包装要符合</a:t>
            </a:r>
            <a:r>
              <a:rPr lang="zh-CN" altLang="en-US" sz="2800" smtClean="0">
                <a:solidFill>
                  <a:schemeClr val="hlink"/>
                </a:solidFill>
                <a:latin typeface="Times New Roman" pitchFamily="18" charset="0"/>
              </a:rPr>
              <a:t>绿色营销</a:t>
            </a:r>
            <a:r>
              <a:rPr lang="zh-CN" altLang="en-US" sz="2800" smtClean="0">
                <a:latin typeface="Times New Roman" pitchFamily="18" charset="0"/>
              </a:rPr>
              <a:t>的要求 </a:t>
            </a:r>
          </a:p>
          <a:p>
            <a:pPr eaLnBrk="1" hangingPunct="1">
              <a:lnSpc>
                <a:spcPct val="80000"/>
              </a:lnSpc>
            </a:pPr>
            <a:r>
              <a:rPr lang="zh-CN" altLang="en-US" sz="2800" smtClean="0">
                <a:latin typeface="Times New Roman" pitchFamily="18" charset="0"/>
              </a:rPr>
              <a:t>商品包装材料要符合“</a:t>
            </a:r>
            <a:r>
              <a:rPr lang="en-US" altLang="zh-CN" sz="2800" smtClean="0">
                <a:latin typeface="Times New Roman" pitchFamily="18" charset="0"/>
              </a:rPr>
              <a:t>3R”</a:t>
            </a:r>
            <a:r>
              <a:rPr lang="zh-CN" altLang="en-US" sz="2800" smtClean="0">
                <a:latin typeface="Times New Roman" pitchFamily="18" charset="0"/>
              </a:rPr>
              <a:t>原则</a:t>
            </a:r>
          </a:p>
          <a:p>
            <a:pPr lvl="1" eaLnBrk="1" hangingPunct="1">
              <a:lnSpc>
                <a:spcPct val="80000"/>
              </a:lnSpc>
            </a:pPr>
            <a:r>
              <a:rPr lang="zh-CN" altLang="en-US" sz="2400" smtClean="0">
                <a:solidFill>
                  <a:srgbClr val="008000"/>
                </a:solidFill>
                <a:latin typeface="Times New Roman" pitchFamily="18" charset="0"/>
              </a:rPr>
              <a:t>“减量”（</a:t>
            </a:r>
            <a:r>
              <a:rPr lang="en-US" altLang="zh-CN" sz="2400" smtClean="0">
                <a:solidFill>
                  <a:srgbClr val="008000"/>
                </a:solidFill>
                <a:latin typeface="Times New Roman" pitchFamily="18" charset="0"/>
              </a:rPr>
              <a:t>Reduce</a:t>
            </a:r>
            <a:r>
              <a:rPr lang="zh-CN" altLang="en-US" sz="2400" smtClean="0">
                <a:solidFill>
                  <a:srgbClr val="008000"/>
                </a:solidFill>
                <a:latin typeface="Times New Roman" pitchFamily="18" charset="0"/>
              </a:rPr>
              <a:t>）</a:t>
            </a:r>
          </a:p>
          <a:p>
            <a:pPr lvl="1" eaLnBrk="1" hangingPunct="1">
              <a:lnSpc>
                <a:spcPct val="80000"/>
              </a:lnSpc>
            </a:pPr>
            <a:r>
              <a:rPr lang="zh-CN" altLang="en-US" sz="2400" smtClean="0">
                <a:solidFill>
                  <a:srgbClr val="008000"/>
                </a:solidFill>
                <a:latin typeface="Times New Roman" pitchFamily="18" charset="0"/>
              </a:rPr>
              <a:t>“再利用”（</a:t>
            </a:r>
            <a:r>
              <a:rPr lang="en-US" altLang="zh-CN" sz="2400" smtClean="0">
                <a:solidFill>
                  <a:srgbClr val="008000"/>
                </a:solidFill>
                <a:latin typeface="Times New Roman" pitchFamily="18" charset="0"/>
              </a:rPr>
              <a:t>Reuse</a:t>
            </a:r>
            <a:r>
              <a:rPr lang="zh-CN" altLang="en-US" sz="2400" smtClean="0">
                <a:solidFill>
                  <a:srgbClr val="008000"/>
                </a:solidFill>
                <a:latin typeface="Times New Roman" pitchFamily="18" charset="0"/>
              </a:rPr>
              <a:t>）</a:t>
            </a:r>
          </a:p>
          <a:p>
            <a:pPr lvl="1" eaLnBrk="1" hangingPunct="1">
              <a:lnSpc>
                <a:spcPct val="80000"/>
              </a:lnSpc>
            </a:pPr>
            <a:r>
              <a:rPr lang="zh-CN" altLang="en-US" sz="2400" smtClean="0">
                <a:solidFill>
                  <a:srgbClr val="008000"/>
                </a:solidFill>
                <a:latin typeface="Times New Roman" pitchFamily="18" charset="0"/>
              </a:rPr>
              <a:t>“再生循环”（</a:t>
            </a:r>
            <a:r>
              <a:rPr lang="en-US" altLang="zh-CN" sz="2400" smtClean="0">
                <a:solidFill>
                  <a:srgbClr val="008000"/>
                </a:solidFill>
                <a:latin typeface="Times New Roman" pitchFamily="18" charset="0"/>
              </a:rPr>
              <a:t>Recycle)</a:t>
            </a:r>
            <a:r>
              <a:rPr lang="en-US" altLang="zh-CN" sz="2800" smtClean="0">
                <a:latin typeface="Times New Roman" pitchFamily="18" charset="0"/>
              </a:rPr>
              <a:t> </a:t>
            </a:r>
          </a:p>
          <a:p>
            <a:pPr eaLnBrk="1" hangingPunct="1">
              <a:lnSpc>
                <a:spcPct val="80000"/>
              </a:lnSpc>
            </a:pPr>
            <a:r>
              <a:rPr lang="zh-CN" altLang="en-US" sz="2800" smtClean="0">
                <a:latin typeface="Times New Roman" pitchFamily="18" charset="0"/>
              </a:rPr>
              <a:t>商品的标签必须清晰、准确、易读 （性能产地用途质量价格等级成分有效期使用方法等内容）</a:t>
            </a:r>
          </a:p>
        </p:txBody>
      </p:sp>
      <p:sp>
        <p:nvSpPr>
          <p:cNvPr id="16388" name="AutoShape 4">
            <a:hlinkClick r:id="rId2" action="ppaction://hlinksldjump" highlightClick="1"/>
          </p:cNvPr>
          <p:cNvSpPr>
            <a:spLocks noChangeArrowheads="1"/>
          </p:cNvSpPr>
          <p:nvPr/>
        </p:nvSpPr>
        <p:spPr bwMode="auto">
          <a:xfrm>
            <a:off x="7596188" y="6021388"/>
            <a:ext cx="647700"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16389" name="TextBox 4"/>
          <p:cNvSpPr txBox="1">
            <a:spLocks noChangeArrowheads="1"/>
          </p:cNvSpPr>
          <p:nvPr/>
        </p:nvSpPr>
        <p:spPr bwMode="auto">
          <a:xfrm>
            <a:off x="827088" y="6021388"/>
            <a:ext cx="4681537" cy="461962"/>
          </a:xfrm>
          <a:prstGeom prst="rect">
            <a:avLst/>
          </a:prstGeom>
          <a:noFill/>
          <a:ln w="9525">
            <a:noFill/>
            <a:miter lim="800000"/>
            <a:headEnd/>
            <a:tailEnd/>
          </a:ln>
        </p:spPr>
        <p:txBody>
          <a:bodyPr>
            <a:spAutoFit/>
          </a:bodyPr>
          <a:lstStyle/>
          <a:p>
            <a:r>
              <a:rPr lang="zh-CN" altLang="en-US"/>
              <a:t>天价烟天价酒天价药天价餐</a:t>
            </a:r>
          </a:p>
        </p:txBody>
      </p:sp>
      <p:sp>
        <p:nvSpPr>
          <p:cNvPr id="16390" name="日期占位符 5"/>
          <p:cNvSpPr>
            <a:spLocks noGrp="1"/>
          </p:cNvSpPr>
          <p:nvPr>
            <p:ph type="dt" sz="quarter" idx="10"/>
          </p:nvPr>
        </p:nvSpPr>
        <p:spPr>
          <a:noFill/>
        </p:spPr>
        <p:txBody>
          <a:bodyPr/>
          <a:lstStyle/>
          <a:p>
            <a:fld id="{D02FE64C-0663-451D-85E4-4C919E5526C5}" type="datetime1">
              <a:rPr lang="zh-CN" altLang="en-US"/>
              <a:pPr/>
              <a:t>2020-2-14</a:t>
            </a:fld>
            <a:endParaRPr lang="en-US" altLang="zh-CN"/>
          </a:p>
        </p:txBody>
      </p:sp>
      <p:sp>
        <p:nvSpPr>
          <p:cNvPr id="16391" name="灯片编号占位符 6"/>
          <p:cNvSpPr>
            <a:spLocks noGrp="1"/>
          </p:cNvSpPr>
          <p:nvPr>
            <p:ph type="sldNum" sz="quarter" idx="12"/>
          </p:nvPr>
        </p:nvSpPr>
        <p:spPr>
          <a:noFill/>
        </p:spPr>
        <p:txBody>
          <a:bodyPr/>
          <a:lstStyle/>
          <a:p>
            <a:endParaRPr lang="zh-CN" altLang="zh-CN" smtClean="0"/>
          </a:p>
        </p:txBody>
      </p:sp>
      <p:sp>
        <p:nvSpPr>
          <p:cNvPr id="16392"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617538"/>
            <a:ext cx="7345363" cy="754062"/>
          </a:xfrm>
        </p:spPr>
        <p:txBody>
          <a:bodyPr/>
          <a:lstStyle/>
          <a:p>
            <a:pPr algn="ctr" eaLnBrk="1" hangingPunct="1"/>
            <a:r>
              <a:rPr lang="zh-CN" altLang="en-US" sz="4000" smtClean="0">
                <a:ea typeface="宋体" pitchFamily="2" charset="-122"/>
              </a:rPr>
              <a:t>产品安全</a:t>
            </a:r>
            <a:r>
              <a:rPr lang="zh-CN" altLang="en-US" smtClean="0"/>
              <a:t> </a:t>
            </a:r>
          </a:p>
        </p:txBody>
      </p:sp>
      <p:sp>
        <p:nvSpPr>
          <p:cNvPr id="17411" name="Rectangle 3"/>
          <p:cNvSpPr>
            <a:spLocks noGrp="1" noChangeArrowheads="1"/>
          </p:cNvSpPr>
          <p:nvPr>
            <p:ph type="body" idx="1"/>
          </p:nvPr>
        </p:nvSpPr>
        <p:spPr>
          <a:xfrm>
            <a:off x="323850" y="1341438"/>
            <a:ext cx="8229600" cy="2735262"/>
          </a:xfrm>
        </p:spPr>
        <p:txBody>
          <a:bodyPr/>
          <a:lstStyle/>
          <a:p>
            <a:pPr eaLnBrk="1" hangingPunct="1">
              <a:lnSpc>
                <a:spcPct val="90000"/>
              </a:lnSpc>
            </a:pPr>
            <a:r>
              <a:rPr lang="zh-CN" altLang="en-US" sz="3200" smtClean="0"/>
              <a:t>安全评估的三个步骤：</a:t>
            </a:r>
          </a:p>
          <a:p>
            <a:pPr lvl="1" eaLnBrk="1" hangingPunct="1">
              <a:lnSpc>
                <a:spcPct val="90000"/>
              </a:lnSpc>
            </a:pPr>
            <a:r>
              <a:rPr lang="zh-CN" altLang="en-US" sz="2800" smtClean="0"/>
              <a:t>确定通过一定的努力能够获得多大的安全性以及如何获得。</a:t>
            </a:r>
          </a:p>
          <a:p>
            <a:pPr lvl="1" eaLnBrk="1" hangingPunct="1">
              <a:lnSpc>
                <a:spcPct val="90000"/>
              </a:lnSpc>
            </a:pPr>
            <a:r>
              <a:rPr lang="zh-CN" altLang="en-US" sz="2800" smtClean="0"/>
              <a:t>确定就某一产品和行为要求多大的安全度。</a:t>
            </a:r>
          </a:p>
          <a:p>
            <a:pPr lvl="1" eaLnBrk="1" hangingPunct="1">
              <a:lnSpc>
                <a:spcPct val="90000"/>
              </a:lnSpc>
            </a:pPr>
            <a:r>
              <a:rPr lang="zh-CN" altLang="en-US" sz="2800" smtClean="0"/>
              <a:t>确定某个特定的产品和行为是否满足公众订立的标准。</a:t>
            </a:r>
          </a:p>
        </p:txBody>
      </p:sp>
      <p:sp>
        <p:nvSpPr>
          <p:cNvPr id="17412" name="日期占位符 3"/>
          <p:cNvSpPr>
            <a:spLocks noGrp="1"/>
          </p:cNvSpPr>
          <p:nvPr>
            <p:ph type="dt" sz="quarter" idx="10"/>
          </p:nvPr>
        </p:nvSpPr>
        <p:spPr>
          <a:noFill/>
        </p:spPr>
        <p:txBody>
          <a:bodyPr/>
          <a:lstStyle/>
          <a:p>
            <a:fld id="{B606A7BF-6ADB-42C2-9C09-2034DC534564}" type="datetime1">
              <a:rPr lang="zh-CN" altLang="en-US"/>
              <a:pPr/>
              <a:t>2020-2-14</a:t>
            </a:fld>
            <a:endParaRPr lang="en-US" altLang="zh-CN"/>
          </a:p>
        </p:txBody>
      </p:sp>
      <p:sp>
        <p:nvSpPr>
          <p:cNvPr id="17413" name="灯片编号占位符 4"/>
          <p:cNvSpPr>
            <a:spLocks noGrp="1"/>
          </p:cNvSpPr>
          <p:nvPr>
            <p:ph type="sldNum" sz="quarter" idx="12"/>
          </p:nvPr>
        </p:nvSpPr>
        <p:spPr>
          <a:noFill/>
        </p:spPr>
        <p:txBody>
          <a:bodyPr/>
          <a:lstStyle/>
          <a:p>
            <a:endParaRPr lang="zh-CN" altLang="zh-CN" smtClean="0"/>
          </a:p>
        </p:txBody>
      </p:sp>
      <p:sp>
        <p:nvSpPr>
          <p:cNvPr id="17414"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617538"/>
            <a:ext cx="7345363" cy="754062"/>
          </a:xfrm>
        </p:spPr>
        <p:txBody>
          <a:bodyPr/>
          <a:lstStyle/>
          <a:p>
            <a:pPr algn="ctr" eaLnBrk="1" hangingPunct="1"/>
            <a:r>
              <a:rPr lang="zh-CN" altLang="en-US" sz="4000" smtClean="0">
                <a:ea typeface="宋体" pitchFamily="2" charset="-122"/>
              </a:rPr>
              <a:t>产品安全</a:t>
            </a:r>
          </a:p>
        </p:txBody>
      </p:sp>
      <p:sp>
        <p:nvSpPr>
          <p:cNvPr id="18435" name="Rectangle 3"/>
          <p:cNvSpPr>
            <a:spLocks noGrp="1" noChangeArrowheads="1"/>
          </p:cNvSpPr>
          <p:nvPr>
            <p:ph type="body" idx="1"/>
          </p:nvPr>
        </p:nvSpPr>
        <p:spPr>
          <a:xfrm>
            <a:off x="533400" y="2133600"/>
            <a:ext cx="8229600" cy="3962400"/>
          </a:xfrm>
        </p:spPr>
        <p:txBody>
          <a:bodyPr/>
          <a:lstStyle/>
          <a:p>
            <a:pPr eaLnBrk="1" hangingPunct="1"/>
            <a:r>
              <a:rPr lang="zh-CN" altLang="en-US" sz="3200" smtClean="0"/>
              <a:t>消费者要能够合理地考虑风险须满足四个条件：</a:t>
            </a:r>
          </a:p>
          <a:p>
            <a:pPr lvl="1" eaLnBrk="1" hangingPunct="1"/>
            <a:r>
              <a:rPr lang="zh-CN" altLang="en-US" sz="2800" smtClean="0"/>
              <a:t>知道自己处于风险之下（有告知义务）</a:t>
            </a:r>
          </a:p>
          <a:p>
            <a:pPr lvl="1" eaLnBrk="1" hangingPunct="1"/>
            <a:r>
              <a:rPr lang="zh-CN" altLang="en-US" sz="2800" smtClean="0"/>
              <a:t>知道他们所面临的风险的性质和来源</a:t>
            </a:r>
          </a:p>
          <a:p>
            <a:pPr lvl="1" eaLnBrk="1" hangingPunct="1"/>
            <a:r>
              <a:rPr lang="zh-CN" altLang="en-US" sz="2800" smtClean="0"/>
              <a:t>知道如何减少或避免风险</a:t>
            </a:r>
          </a:p>
          <a:p>
            <a:pPr lvl="1" eaLnBrk="1" hangingPunct="1"/>
            <a:r>
              <a:rPr lang="zh-CN" altLang="en-US" sz="2800" smtClean="0"/>
              <a:t>知道替代方法</a:t>
            </a:r>
          </a:p>
        </p:txBody>
      </p:sp>
      <p:sp>
        <p:nvSpPr>
          <p:cNvPr id="18436" name="AutoShape 4">
            <a:hlinkClick r:id="rId2" action="ppaction://hlinksldjump" highlightClick="1"/>
          </p:cNvPr>
          <p:cNvSpPr>
            <a:spLocks noChangeArrowheads="1"/>
          </p:cNvSpPr>
          <p:nvPr/>
        </p:nvSpPr>
        <p:spPr bwMode="auto">
          <a:xfrm>
            <a:off x="7596188" y="6021388"/>
            <a:ext cx="647700"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18437" name="日期占位符 4"/>
          <p:cNvSpPr>
            <a:spLocks noGrp="1"/>
          </p:cNvSpPr>
          <p:nvPr>
            <p:ph type="dt" sz="quarter" idx="10"/>
          </p:nvPr>
        </p:nvSpPr>
        <p:spPr>
          <a:noFill/>
        </p:spPr>
        <p:txBody>
          <a:bodyPr/>
          <a:lstStyle/>
          <a:p>
            <a:fld id="{E949AECF-48F6-4CB4-9F0B-B00C0383C48F}" type="datetime1">
              <a:rPr lang="zh-CN" altLang="en-US"/>
              <a:pPr/>
              <a:t>2020-2-14</a:t>
            </a:fld>
            <a:endParaRPr lang="en-US" altLang="zh-CN"/>
          </a:p>
        </p:txBody>
      </p:sp>
      <p:sp>
        <p:nvSpPr>
          <p:cNvPr id="18438" name="灯片编号占位符 5"/>
          <p:cNvSpPr>
            <a:spLocks noGrp="1"/>
          </p:cNvSpPr>
          <p:nvPr>
            <p:ph type="sldNum" sz="quarter" idx="12"/>
          </p:nvPr>
        </p:nvSpPr>
        <p:spPr>
          <a:noFill/>
        </p:spPr>
        <p:txBody>
          <a:bodyPr/>
          <a:lstStyle/>
          <a:p>
            <a:endParaRPr lang="zh-CN" altLang="zh-CN" smtClean="0"/>
          </a:p>
        </p:txBody>
      </p:sp>
      <p:sp>
        <p:nvSpPr>
          <p:cNvPr id="18439"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1550" y="333375"/>
            <a:ext cx="6858000" cy="754063"/>
          </a:xfrm>
        </p:spPr>
        <p:txBody>
          <a:bodyPr/>
          <a:lstStyle/>
          <a:p>
            <a:pPr algn="ctr" eaLnBrk="1" hangingPunct="1"/>
            <a:r>
              <a:rPr lang="zh-CN" altLang="en-US" sz="4000" smtClean="0"/>
              <a:t>定价中的伦理问题</a:t>
            </a:r>
          </a:p>
        </p:txBody>
      </p:sp>
      <p:sp>
        <p:nvSpPr>
          <p:cNvPr id="19459" name="Rectangle 3"/>
          <p:cNvSpPr>
            <a:spLocks noGrp="1" noChangeArrowheads="1"/>
          </p:cNvSpPr>
          <p:nvPr>
            <p:ph type="body" idx="1"/>
          </p:nvPr>
        </p:nvSpPr>
        <p:spPr>
          <a:xfrm>
            <a:off x="179388" y="2276475"/>
            <a:ext cx="7993062" cy="3890963"/>
          </a:xfrm>
        </p:spPr>
        <p:txBody>
          <a:bodyPr/>
          <a:lstStyle/>
          <a:p>
            <a:pPr eaLnBrk="1" hangingPunct="1"/>
            <a:r>
              <a:rPr lang="zh-CN" altLang="en-US" sz="3200" smtClean="0"/>
              <a:t>歧视性定价（同品不同主而不同价）</a:t>
            </a:r>
          </a:p>
          <a:p>
            <a:pPr eaLnBrk="1" hangingPunct="1"/>
            <a:r>
              <a:rPr lang="zh-CN" altLang="en-US" sz="3200" smtClean="0"/>
              <a:t>串谋定价（合谋串通价格协议）（</a:t>
            </a:r>
            <a:r>
              <a:rPr lang="zh-CN" altLang="en-US" sz="1600" smtClean="0"/>
              <a:t>协议定价有协议好断，无协议不好断，规定最高价最低价行为有双面性，一方面禁止打折妨碍竞争伤害了消费者，另一方面禁止打折可可以增加竞争，商家不打折竞争就要增加服务）</a:t>
            </a:r>
          </a:p>
          <a:p>
            <a:pPr eaLnBrk="1" hangingPunct="1"/>
            <a:r>
              <a:rPr lang="zh-CN" altLang="en-US" sz="3200" smtClean="0"/>
              <a:t>掠夺性定价（</a:t>
            </a:r>
            <a:r>
              <a:rPr lang="zh-CN" altLang="en-US" sz="1800" smtClean="0"/>
              <a:t>为市场降低价格，如何看不合理的低价或亏本价；二看动机</a:t>
            </a:r>
            <a:r>
              <a:rPr lang="zh-CN" altLang="en-US" sz="3200" smtClean="0"/>
              <a:t>）（</a:t>
            </a:r>
            <a:r>
              <a:rPr lang="zh-CN" altLang="en-US" sz="1800" smtClean="0"/>
              <a:t>如投标中低价竞标，过程中加价</a:t>
            </a:r>
            <a:r>
              <a:rPr lang="zh-CN" altLang="en-US" sz="3200" smtClean="0"/>
              <a:t>）</a:t>
            </a:r>
          </a:p>
          <a:p>
            <a:pPr eaLnBrk="1" hangingPunct="1"/>
            <a:r>
              <a:rPr lang="zh-CN" altLang="en-US" sz="3200" smtClean="0"/>
              <a:t>价格欺诈与误导性定价（</a:t>
            </a:r>
            <a:r>
              <a:rPr lang="zh-CN" altLang="en-US" sz="1800" smtClean="0"/>
              <a:t>高</a:t>
            </a:r>
            <a:r>
              <a:rPr lang="en-US" altLang="zh-CN" sz="1800" smtClean="0"/>
              <a:t>-</a:t>
            </a:r>
            <a:r>
              <a:rPr lang="zh-CN" altLang="en-US" sz="1800" smtClean="0"/>
              <a:t>低定价行为；比较定价建议零售价）</a:t>
            </a:r>
          </a:p>
          <a:p>
            <a:pPr eaLnBrk="1" hangingPunct="1"/>
            <a:r>
              <a:rPr lang="zh-CN" altLang="en-US" sz="3200" smtClean="0"/>
              <a:t>暴利价格（</a:t>
            </a:r>
            <a:r>
              <a:rPr lang="zh-CN" altLang="en-US" sz="1800" smtClean="0"/>
              <a:t>不正当价格获取的暴利，暴利不等于高利润</a:t>
            </a:r>
            <a:r>
              <a:rPr lang="zh-CN" altLang="en-US" sz="3200" smtClean="0"/>
              <a:t>）</a:t>
            </a:r>
          </a:p>
        </p:txBody>
      </p:sp>
      <p:sp>
        <p:nvSpPr>
          <p:cNvPr id="19460" name="AutoShape 4">
            <a:hlinkClick r:id="rId2" action="ppaction://hlinksldjump" highlightClick="1"/>
          </p:cNvPr>
          <p:cNvSpPr>
            <a:spLocks noChangeArrowheads="1"/>
          </p:cNvSpPr>
          <p:nvPr/>
        </p:nvSpPr>
        <p:spPr bwMode="auto">
          <a:xfrm>
            <a:off x="7596188" y="5876925"/>
            <a:ext cx="720725" cy="4064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19461" name="TextBox 5"/>
          <p:cNvSpPr txBox="1">
            <a:spLocks noChangeArrowheads="1"/>
          </p:cNvSpPr>
          <p:nvPr/>
        </p:nvSpPr>
        <p:spPr bwMode="auto">
          <a:xfrm>
            <a:off x="395288" y="1125538"/>
            <a:ext cx="7777162" cy="1200150"/>
          </a:xfrm>
          <a:prstGeom prst="rect">
            <a:avLst/>
          </a:prstGeom>
          <a:noFill/>
          <a:ln w="9525">
            <a:noFill/>
            <a:miter lim="800000"/>
            <a:headEnd/>
            <a:tailEnd/>
          </a:ln>
        </p:spPr>
        <p:txBody>
          <a:bodyPr>
            <a:spAutoFit/>
          </a:bodyPr>
          <a:lstStyle/>
          <a:p>
            <a:pPr algn="l"/>
            <a:r>
              <a:rPr lang="zh-CN" altLang="en-US"/>
              <a:t>定价策略中的伦理问题主要有二类</a:t>
            </a:r>
            <a:endParaRPr lang="en-US" altLang="zh-CN"/>
          </a:p>
          <a:p>
            <a:pPr algn="l"/>
            <a:r>
              <a:rPr lang="zh-CN" altLang="en-US"/>
              <a:t>一是妨碍公平竞争的定价策略</a:t>
            </a:r>
            <a:endParaRPr lang="en-US" altLang="zh-CN"/>
          </a:p>
          <a:p>
            <a:pPr algn="l"/>
            <a:r>
              <a:rPr lang="zh-CN" altLang="en-US"/>
              <a:t>二是消费价格的合理性</a:t>
            </a:r>
          </a:p>
        </p:txBody>
      </p:sp>
      <p:sp>
        <p:nvSpPr>
          <p:cNvPr id="19462" name="TextBox 6"/>
          <p:cNvSpPr txBox="1">
            <a:spLocks noChangeArrowheads="1"/>
          </p:cNvSpPr>
          <p:nvPr/>
        </p:nvSpPr>
        <p:spPr bwMode="auto">
          <a:xfrm>
            <a:off x="7235825" y="1773238"/>
            <a:ext cx="1584325" cy="1568450"/>
          </a:xfrm>
          <a:prstGeom prst="rect">
            <a:avLst/>
          </a:prstGeom>
          <a:noFill/>
          <a:ln w="9525">
            <a:noFill/>
            <a:miter lim="800000"/>
            <a:headEnd/>
            <a:tailEnd/>
          </a:ln>
        </p:spPr>
        <p:txBody>
          <a:bodyPr>
            <a:spAutoFit/>
          </a:bodyPr>
          <a:lstStyle/>
          <a:p>
            <a:pPr algn="l"/>
            <a:r>
              <a:rPr lang="zh-CN" altLang="en-US"/>
              <a:t>好多消费者实体店看价规格，网店购</a:t>
            </a:r>
          </a:p>
        </p:txBody>
      </p:sp>
      <p:sp>
        <p:nvSpPr>
          <p:cNvPr id="19463" name="日期占位符 6"/>
          <p:cNvSpPr>
            <a:spLocks noGrp="1"/>
          </p:cNvSpPr>
          <p:nvPr>
            <p:ph type="dt" sz="quarter" idx="10"/>
          </p:nvPr>
        </p:nvSpPr>
        <p:spPr>
          <a:noFill/>
        </p:spPr>
        <p:txBody>
          <a:bodyPr/>
          <a:lstStyle/>
          <a:p>
            <a:fld id="{134ECFF3-5C3C-46AE-BA1A-03D1EC25086E}" type="datetime1">
              <a:rPr lang="zh-CN" altLang="en-US"/>
              <a:pPr/>
              <a:t>2020-2-14</a:t>
            </a:fld>
            <a:endParaRPr lang="en-US" altLang="zh-CN"/>
          </a:p>
        </p:txBody>
      </p:sp>
      <p:sp>
        <p:nvSpPr>
          <p:cNvPr id="19464" name="灯片编号占位符 7"/>
          <p:cNvSpPr>
            <a:spLocks noGrp="1"/>
          </p:cNvSpPr>
          <p:nvPr>
            <p:ph type="sldNum" sz="quarter" idx="12"/>
          </p:nvPr>
        </p:nvSpPr>
        <p:spPr>
          <a:noFill/>
        </p:spPr>
        <p:txBody>
          <a:bodyPr/>
          <a:lstStyle/>
          <a:p>
            <a:endParaRPr lang="zh-CN" altLang="zh-CN" smtClean="0"/>
          </a:p>
        </p:txBody>
      </p:sp>
      <p:sp>
        <p:nvSpPr>
          <p:cNvPr id="19465" name="页脚占位符 8"/>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歧视性定价</a:t>
            </a:r>
          </a:p>
        </p:txBody>
      </p:sp>
      <p:sp>
        <p:nvSpPr>
          <p:cNvPr id="526339" name="Rectangle 3"/>
          <p:cNvSpPr>
            <a:spLocks noGrp="1" noChangeArrowheads="1"/>
          </p:cNvSpPr>
          <p:nvPr>
            <p:ph type="body" idx="1"/>
          </p:nvPr>
        </p:nvSpPr>
        <p:spPr>
          <a:xfrm>
            <a:off x="827088" y="2133600"/>
            <a:ext cx="7559675" cy="3603625"/>
          </a:xfrm>
        </p:spPr>
        <p:txBody>
          <a:bodyPr/>
          <a:lstStyle/>
          <a:p>
            <a:pPr eaLnBrk="1" hangingPunct="1"/>
            <a:r>
              <a:rPr lang="zh-CN" altLang="en-US" sz="3200" smtClean="0">
                <a:hlinkClick r:id="rId2" action="ppaction://hlinksldjump"/>
              </a:rPr>
              <a:t>歧视价格</a:t>
            </a:r>
            <a:r>
              <a:rPr lang="zh-CN" altLang="en-US" sz="3200" smtClean="0">
                <a:latin typeface="Times New Roman" pitchFamily="18" charset="0"/>
              </a:rPr>
              <a:t>（</a:t>
            </a:r>
            <a:r>
              <a:rPr lang="en-US" altLang="zh-CN" sz="3200" smtClean="0">
                <a:latin typeface="Times New Roman" pitchFamily="18" charset="0"/>
              </a:rPr>
              <a:t>discriminatory price</a:t>
            </a:r>
            <a:r>
              <a:rPr lang="zh-CN" altLang="en-US" sz="3200" smtClean="0">
                <a:latin typeface="Times New Roman" pitchFamily="18" charset="0"/>
              </a:rPr>
              <a:t>）</a:t>
            </a:r>
            <a:r>
              <a:rPr lang="zh-CN" altLang="en-US" sz="3200" smtClean="0"/>
              <a:t>是指对同一商品的不同买主索要不同的价格。</a:t>
            </a:r>
          </a:p>
          <a:p>
            <a:pPr eaLnBrk="1" hangingPunct="1"/>
            <a:endParaRPr lang="zh-CN" altLang="en-US" sz="3200" smtClean="0"/>
          </a:p>
          <a:p>
            <a:pPr eaLnBrk="1" hangingPunct="1"/>
            <a:r>
              <a:rPr lang="zh-CN" altLang="en-US" sz="3200" smtClean="0"/>
              <a:t>垄断定价的延伸</a:t>
            </a:r>
          </a:p>
        </p:txBody>
      </p:sp>
      <p:sp>
        <p:nvSpPr>
          <p:cNvPr id="20484" name="AutoShape 4">
            <a:hlinkClick r:id="rId3" action="ppaction://hlinksldjump" highlightClick="1"/>
          </p:cNvPr>
          <p:cNvSpPr>
            <a:spLocks noChangeArrowheads="1"/>
          </p:cNvSpPr>
          <p:nvPr/>
        </p:nvSpPr>
        <p:spPr bwMode="auto">
          <a:xfrm>
            <a:off x="7524750" y="5876925"/>
            <a:ext cx="647700" cy="395288"/>
          </a:xfrm>
          <a:prstGeom prst="actionButtonForwardNext">
            <a:avLst/>
          </a:prstGeom>
          <a:solidFill>
            <a:schemeClr val="accent1"/>
          </a:solidFill>
          <a:ln w="9525">
            <a:noFill/>
            <a:miter lim="800000"/>
            <a:headEnd/>
            <a:tailEnd/>
          </a:ln>
        </p:spPr>
        <p:txBody>
          <a:bodyPr wrap="none" anchor="ctr"/>
          <a:lstStyle/>
          <a:p>
            <a:endParaRPr lang="zh-CN" altLang="en-US"/>
          </a:p>
        </p:txBody>
      </p:sp>
      <p:sp>
        <p:nvSpPr>
          <p:cNvPr id="20485" name="日期占位符 4"/>
          <p:cNvSpPr>
            <a:spLocks noGrp="1"/>
          </p:cNvSpPr>
          <p:nvPr>
            <p:ph type="dt" sz="quarter" idx="10"/>
          </p:nvPr>
        </p:nvSpPr>
        <p:spPr>
          <a:noFill/>
        </p:spPr>
        <p:txBody>
          <a:bodyPr/>
          <a:lstStyle/>
          <a:p>
            <a:fld id="{8DCD4DAF-910C-4251-B42F-93FF37A48140}" type="datetime1">
              <a:rPr lang="zh-CN" altLang="en-US"/>
              <a:pPr/>
              <a:t>2020-2-14</a:t>
            </a:fld>
            <a:endParaRPr lang="en-US" altLang="zh-CN"/>
          </a:p>
        </p:txBody>
      </p:sp>
      <p:sp>
        <p:nvSpPr>
          <p:cNvPr id="20486" name="灯片编号占位符 5"/>
          <p:cNvSpPr>
            <a:spLocks noGrp="1"/>
          </p:cNvSpPr>
          <p:nvPr>
            <p:ph type="sldNum" sz="quarter" idx="12"/>
          </p:nvPr>
        </p:nvSpPr>
        <p:spPr>
          <a:noFill/>
        </p:spPr>
        <p:txBody>
          <a:bodyPr/>
          <a:lstStyle/>
          <a:p>
            <a:endParaRPr lang="zh-CN" altLang="zh-CN" smtClean="0"/>
          </a:p>
        </p:txBody>
      </p:sp>
      <p:sp>
        <p:nvSpPr>
          <p:cNvPr id="20487"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7" dur="500"/>
                                        <p:tgtEl>
                                          <p:spTgt spid="526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620713"/>
            <a:ext cx="7038975" cy="754062"/>
          </a:xfrm>
        </p:spPr>
        <p:txBody>
          <a:bodyPr/>
          <a:lstStyle/>
          <a:p>
            <a:pPr eaLnBrk="1" hangingPunct="1"/>
            <a:r>
              <a:rPr lang="zh-CN" altLang="en-US" sz="4800" smtClean="0"/>
              <a:t>思考题</a:t>
            </a:r>
          </a:p>
        </p:txBody>
      </p:sp>
      <p:sp>
        <p:nvSpPr>
          <p:cNvPr id="555011" name="Rectangle 3"/>
          <p:cNvSpPr>
            <a:spLocks noGrp="1" noChangeArrowheads="1"/>
          </p:cNvSpPr>
          <p:nvPr>
            <p:ph type="body" idx="1"/>
          </p:nvPr>
        </p:nvSpPr>
        <p:spPr/>
        <p:txBody>
          <a:bodyPr/>
          <a:lstStyle/>
          <a:p>
            <a:pPr eaLnBrk="1" hangingPunct="1"/>
            <a:r>
              <a:rPr lang="zh-CN" altLang="en-US" sz="3600" smtClean="0">
                <a:ea typeface="楷体_GB2312" pitchFamily="49" charset="-122"/>
              </a:rPr>
              <a:t>请说出几种常见的歧视性定价？</a:t>
            </a:r>
          </a:p>
          <a:p>
            <a:pPr lvl="1" eaLnBrk="1" hangingPunct="1"/>
            <a:r>
              <a:rPr lang="zh-CN" altLang="en-US" sz="3200" smtClean="0">
                <a:solidFill>
                  <a:srgbClr val="008000"/>
                </a:solidFill>
              </a:rPr>
              <a:t>同一时刻的同一度电，电力公司向工业用户收高价而向民用户收低价；</a:t>
            </a:r>
          </a:p>
          <a:p>
            <a:pPr lvl="1" eaLnBrk="1" hangingPunct="1"/>
            <a:r>
              <a:rPr lang="zh-CN" altLang="en-US" sz="3200" smtClean="0">
                <a:solidFill>
                  <a:srgbClr val="008000"/>
                </a:solidFill>
              </a:rPr>
              <a:t>同一航班的同样舱位，民航公司向公务乘客收全价而向私人乘客收折扣价；</a:t>
            </a:r>
          </a:p>
          <a:p>
            <a:pPr lvl="1" eaLnBrk="1" hangingPunct="1"/>
            <a:r>
              <a:rPr lang="zh-CN" altLang="en-US" sz="3200" smtClean="0">
                <a:solidFill>
                  <a:srgbClr val="008000"/>
                </a:solidFill>
              </a:rPr>
              <a:t>俱乐部会员制</a:t>
            </a:r>
          </a:p>
        </p:txBody>
      </p:sp>
      <p:sp>
        <p:nvSpPr>
          <p:cNvPr id="21508" name="AutoShape 4">
            <a:hlinkClick r:id="rId2" action="ppaction://hlinksldjump" highlightClick="1"/>
          </p:cNvPr>
          <p:cNvSpPr>
            <a:spLocks noChangeArrowheads="1"/>
          </p:cNvSpPr>
          <p:nvPr/>
        </p:nvSpPr>
        <p:spPr bwMode="auto">
          <a:xfrm>
            <a:off x="7667625" y="5949950"/>
            <a:ext cx="649288"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21509" name="日期占位符 4"/>
          <p:cNvSpPr>
            <a:spLocks noGrp="1"/>
          </p:cNvSpPr>
          <p:nvPr>
            <p:ph type="dt" sz="quarter" idx="10"/>
          </p:nvPr>
        </p:nvSpPr>
        <p:spPr>
          <a:noFill/>
        </p:spPr>
        <p:txBody>
          <a:bodyPr/>
          <a:lstStyle/>
          <a:p>
            <a:fld id="{E453D033-5A46-48BE-BDC1-25F54F2FF2E1}" type="datetime1">
              <a:rPr lang="zh-CN" altLang="en-US"/>
              <a:pPr/>
              <a:t>2020-2-14</a:t>
            </a:fld>
            <a:endParaRPr lang="en-US" altLang="zh-CN"/>
          </a:p>
        </p:txBody>
      </p:sp>
      <p:sp>
        <p:nvSpPr>
          <p:cNvPr id="21510" name="灯片编号占位符 5"/>
          <p:cNvSpPr>
            <a:spLocks noGrp="1"/>
          </p:cNvSpPr>
          <p:nvPr>
            <p:ph type="sldNum" sz="quarter" idx="12"/>
          </p:nvPr>
        </p:nvSpPr>
        <p:spPr>
          <a:noFill/>
        </p:spPr>
        <p:txBody>
          <a:bodyPr/>
          <a:lstStyle/>
          <a:p>
            <a:endParaRPr lang="zh-CN" altLang="zh-CN" smtClean="0"/>
          </a:p>
        </p:txBody>
      </p:sp>
      <p:sp>
        <p:nvSpPr>
          <p:cNvPr id="21511"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blinds(horizontal)">
                                      <p:cBhvr>
                                        <p:cTn id="7" dur="500"/>
                                        <p:tgtEl>
                                          <p:spTgt spid="555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 calcmode="lin" valueType="num">
                                      <p:cBhvr additive="base">
                                        <p:cTn id="12" dur="500" fill="hold"/>
                                        <p:tgtEl>
                                          <p:spTgt spid="5550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5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55011">
                                            <p:txEl>
                                              <p:pRg st="2" end="2"/>
                                            </p:txEl>
                                          </p:spTgt>
                                        </p:tgtEl>
                                        <p:attrNameLst>
                                          <p:attrName>style.visibility</p:attrName>
                                        </p:attrNameLst>
                                      </p:cBhvr>
                                      <p:to>
                                        <p:strVal val="visible"/>
                                      </p:to>
                                    </p:set>
                                    <p:anim calcmode="lin" valueType="num">
                                      <p:cBhvr additive="base">
                                        <p:cTn id="18" dur="500" fill="hold"/>
                                        <p:tgtEl>
                                          <p:spTgt spid="5550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5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55011">
                                            <p:txEl>
                                              <p:pRg st="3" end="3"/>
                                            </p:txEl>
                                          </p:spTgt>
                                        </p:tgtEl>
                                        <p:attrNameLst>
                                          <p:attrName>style.visibility</p:attrName>
                                        </p:attrNameLst>
                                      </p:cBhvr>
                                      <p:to>
                                        <p:strVal val="visible"/>
                                      </p:to>
                                    </p:set>
                                    <p:anim calcmode="lin" valueType="num">
                                      <p:cBhvr additive="base">
                                        <p:cTn id="24" dur="500" fill="hold"/>
                                        <p:tgtEl>
                                          <p:spTgt spid="55501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5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620713"/>
            <a:ext cx="7038975" cy="754062"/>
          </a:xfrm>
        </p:spPr>
        <p:txBody>
          <a:bodyPr/>
          <a:lstStyle/>
          <a:p>
            <a:pPr eaLnBrk="1" hangingPunct="1"/>
            <a:r>
              <a:rPr lang="zh-CN" altLang="en-US" sz="4800" smtClean="0"/>
              <a:t>开篇案例</a:t>
            </a:r>
          </a:p>
        </p:txBody>
      </p:sp>
      <p:sp>
        <p:nvSpPr>
          <p:cNvPr id="4099" name="Rectangle 3"/>
          <p:cNvSpPr>
            <a:spLocks noGrp="1" noChangeArrowheads="1"/>
          </p:cNvSpPr>
          <p:nvPr>
            <p:ph type="body" idx="1"/>
          </p:nvPr>
        </p:nvSpPr>
        <p:spPr>
          <a:xfrm>
            <a:off x="323850" y="1773238"/>
            <a:ext cx="8229600" cy="1081087"/>
          </a:xfrm>
        </p:spPr>
        <p:txBody>
          <a:bodyPr/>
          <a:lstStyle/>
          <a:p>
            <a:pPr algn="ctr" eaLnBrk="1" hangingPunct="1"/>
            <a:r>
              <a:rPr lang="zh-CN" altLang="en-US" smtClean="0"/>
              <a:t>案例</a:t>
            </a:r>
            <a:r>
              <a:rPr lang="en-US" altLang="zh-CN" smtClean="0">
                <a:latin typeface="Times New Roman" pitchFamily="18" charset="0"/>
              </a:rPr>
              <a:t>——</a:t>
            </a:r>
            <a:r>
              <a:rPr lang="zh-CN" altLang="en-US" smtClean="0"/>
              <a:t>欧典地板</a:t>
            </a:r>
            <a:r>
              <a:rPr lang="en-US" altLang="zh-CN" smtClean="0"/>
              <a:t>3.15</a:t>
            </a:r>
            <a:r>
              <a:rPr lang="zh-CN" altLang="en-US" smtClean="0"/>
              <a:t>曝光事件</a:t>
            </a:r>
          </a:p>
        </p:txBody>
      </p:sp>
      <p:sp>
        <p:nvSpPr>
          <p:cNvPr id="4100" name="TextBox 3"/>
          <p:cNvSpPr txBox="1">
            <a:spLocks noChangeArrowheads="1"/>
          </p:cNvSpPr>
          <p:nvPr/>
        </p:nvSpPr>
        <p:spPr bwMode="auto">
          <a:xfrm>
            <a:off x="539750" y="3213100"/>
            <a:ext cx="7848600" cy="1938338"/>
          </a:xfrm>
          <a:prstGeom prst="rect">
            <a:avLst/>
          </a:prstGeom>
          <a:noFill/>
          <a:ln w="9525">
            <a:noFill/>
            <a:miter lim="800000"/>
            <a:headEnd/>
            <a:tailEnd/>
          </a:ln>
        </p:spPr>
        <p:txBody>
          <a:bodyPr>
            <a:spAutoFit/>
          </a:bodyPr>
          <a:lstStyle/>
          <a:p>
            <a:pPr algn="l"/>
            <a:r>
              <a:rPr lang="en-US" altLang="zh-CN"/>
              <a:t>20060315</a:t>
            </a:r>
            <a:r>
              <a:rPr lang="zh-CN" altLang="en-US"/>
              <a:t>央视曝光</a:t>
            </a:r>
            <a:endParaRPr lang="en-US" altLang="zh-CN"/>
          </a:p>
          <a:p>
            <a:pPr algn="l"/>
            <a:r>
              <a:rPr lang="zh-CN" altLang="en-US"/>
              <a:t>一个并不存在的企业</a:t>
            </a:r>
            <a:endParaRPr lang="en-US" altLang="zh-CN"/>
          </a:p>
          <a:p>
            <a:pPr algn="l"/>
            <a:r>
              <a:rPr lang="en-US" altLang="zh-CN"/>
              <a:t>2008</a:t>
            </a:r>
            <a:r>
              <a:rPr lang="zh-CN" altLang="en-US"/>
              <a:t>一平的天价地板</a:t>
            </a:r>
            <a:endParaRPr lang="en-US" altLang="zh-CN"/>
          </a:p>
          <a:p>
            <a:pPr algn="l"/>
            <a:r>
              <a:rPr lang="zh-CN" altLang="en-US"/>
              <a:t>四种不成熟：消费者不成熟；政府监督不成熟；员工缺少良知；企业经营不成熟（不厚道）</a:t>
            </a:r>
          </a:p>
        </p:txBody>
      </p:sp>
      <p:sp>
        <p:nvSpPr>
          <p:cNvPr id="4101" name="日期占位符 4"/>
          <p:cNvSpPr>
            <a:spLocks noGrp="1"/>
          </p:cNvSpPr>
          <p:nvPr>
            <p:ph type="dt" sz="quarter" idx="10"/>
          </p:nvPr>
        </p:nvSpPr>
        <p:spPr>
          <a:noFill/>
        </p:spPr>
        <p:txBody>
          <a:bodyPr/>
          <a:lstStyle/>
          <a:p>
            <a:fld id="{1F0A6761-D074-4B93-8D7A-0A83D26B92BC}" type="datetime1">
              <a:rPr lang="zh-CN" altLang="en-US"/>
              <a:pPr/>
              <a:t>2020-2-14</a:t>
            </a:fld>
            <a:endParaRPr lang="en-US" altLang="zh-CN"/>
          </a:p>
        </p:txBody>
      </p:sp>
      <p:sp>
        <p:nvSpPr>
          <p:cNvPr id="4102" name="灯片编号占位符 5"/>
          <p:cNvSpPr>
            <a:spLocks noGrp="1"/>
          </p:cNvSpPr>
          <p:nvPr>
            <p:ph type="sldNum" sz="quarter" idx="12"/>
          </p:nvPr>
        </p:nvSpPr>
        <p:spPr>
          <a:noFill/>
        </p:spPr>
        <p:txBody>
          <a:bodyPr/>
          <a:lstStyle/>
          <a:p>
            <a:endParaRPr lang="zh-CN" altLang="zh-CN" smtClean="0"/>
          </a:p>
        </p:txBody>
      </p:sp>
      <p:sp>
        <p:nvSpPr>
          <p:cNvPr id="4103"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串谋定价</a:t>
            </a:r>
          </a:p>
        </p:txBody>
      </p:sp>
      <p:sp>
        <p:nvSpPr>
          <p:cNvPr id="22531" name="Rectangle 3"/>
          <p:cNvSpPr>
            <a:spLocks noGrp="1" noChangeArrowheads="1"/>
          </p:cNvSpPr>
          <p:nvPr>
            <p:ph type="body" idx="1"/>
          </p:nvPr>
        </p:nvSpPr>
        <p:spPr>
          <a:xfrm>
            <a:off x="611188" y="2060575"/>
            <a:ext cx="7921625" cy="3890963"/>
          </a:xfrm>
        </p:spPr>
        <p:txBody>
          <a:bodyPr/>
          <a:lstStyle/>
          <a:p>
            <a:pPr algn="just" eaLnBrk="1" hangingPunct="1"/>
            <a:r>
              <a:rPr lang="zh-CN" altLang="en-US" sz="3200" smtClean="0"/>
              <a:t>串谋定价（也称为串通定价或价格协定或固定价格）是指生产、经营者之间互相串通，订立价格协议或达成价格默契，以共同占领销售市场，获取高额利润。</a:t>
            </a:r>
          </a:p>
          <a:p>
            <a:pPr lvl="1" algn="just" eaLnBrk="1" hangingPunct="1"/>
            <a:r>
              <a:rPr lang="zh-CN" altLang="en-US" sz="2800" smtClean="0">
                <a:solidFill>
                  <a:srgbClr val="008000"/>
                </a:solidFill>
              </a:rPr>
              <a:t>例</a:t>
            </a:r>
            <a:r>
              <a:rPr lang="en-US" altLang="zh-CN" sz="2800" smtClean="0">
                <a:solidFill>
                  <a:srgbClr val="008000"/>
                </a:solidFill>
              </a:rPr>
              <a:t>1</a:t>
            </a:r>
            <a:r>
              <a:rPr lang="zh-CN" altLang="en-US" sz="2800" smtClean="0">
                <a:solidFill>
                  <a:srgbClr val="008000"/>
                </a:solidFill>
              </a:rPr>
              <a:t>：诺基亚指控三星、夏普在内的亚洲</a:t>
            </a:r>
            <a:r>
              <a:rPr lang="en-US" altLang="zh-CN" sz="2800" smtClean="0">
                <a:solidFill>
                  <a:srgbClr val="008000"/>
                </a:solidFill>
              </a:rPr>
              <a:t>LCD</a:t>
            </a:r>
            <a:r>
              <a:rPr lang="zh-CN" altLang="en-US" sz="2800" smtClean="0">
                <a:solidFill>
                  <a:srgbClr val="008000"/>
                </a:solidFill>
              </a:rPr>
              <a:t>生产商串谋定价；</a:t>
            </a:r>
          </a:p>
          <a:p>
            <a:pPr lvl="1" algn="just" eaLnBrk="1" hangingPunct="1"/>
            <a:r>
              <a:rPr lang="zh-CN" altLang="en-US" sz="2800" smtClean="0">
                <a:solidFill>
                  <a:srgbClr val="008000"/>
                </a:solidFill>
              </a:rPr>
              <a:t>例</a:t>
            </a:r>
            <a:r>
              <a:rPr lang="en-US" altLang="zh-CN" sz="2800" smtClean="0">
                <a:solidFill>
                  <a:srgbClr val="008000"/>
                </a:solidFill>
              </a:rPr>
              <a:t>2</a:t>
            </a:r>
            <a:r>
              <a:rPr lang="zh-CN" altLang="en-US" sz="2800" smtClean="0">
                <a:solidFill>
                  <a:srgbClr val="008000"/>
                </a:solidFill>
              </a:rPr>
              <a:t>：方便面集体涨价涉嫌串谋定价</a:t>
            </a:r>
          </a:p>
        </p:txBody>
      </p:sp>
      <p:sp>
        <p:nvSpPr>
          <p:cNvPr id="22532" name="日期占位符 3"/>
          <p:cNvSpPr>
            <a:spLocks noGrp="1"/>
          </p:cNvSpPr>
          <p:nvPr>
            <p:ph type="dt" sz="quarter" idx="10"/>
          </p:nvPr>
        </p:nvSpPr>
        <p:spPr>
          <a:noFill/>
        </p:spPr>
        <p:txBody>
          <a:bodyPr/>
          <a:lstStyle/>
          <a:p>
            <a:fld id="{94FD29B0-1C69-44B2-A86D-BA1E386D1A0B}" type="datetime1">
              <a:rPr lang="zh-CN" altLang="en-US"/>
              <a:pPr/>
              <a:t>2020-2-14</a:t>
            </a:fld>
            <a:endParaRPr lang="en-US" altLang="zh-CN"/>
          </a:p>
        </p:txBody>
      </p:sp>
      <p:sp>
        <p:nvSpPr>
          <p:cNvPr id="22533" name="灯片编号占位符 4"/>
          <p:cNvSpPr>
            <a:spLocks noGrp="1"/>
          </p:cNvSpPr>
          <p:nvPr>
            <p:ph type="sldNum" sz="quarter" idx="12"/>
          </p:nvPr>
        </p:nvSpPr>
        <p:spPr>
          <a:noFill/>
        </p:spPr>
        <p:txBody>
          <a:bodyPr/>
          <a:lstStyle/>
          <a:p>
            <a:endParaRPr lang="zh-CN" altLang="zh-CN" smtClean="0"/>
          </a:p>
        </p:txBody>
      </p:sp>
      <p:sp>
        <p:nvSpPr>
          <p:cNvPr id="22534"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掠夺性定价</a:t>
            </a:r>
          </a:p>
        </p:txBody>
      </p:sp>
      <p:sp>
        <p:nvSpPr>
          <p:cNvPr id="23555" name="Rectangle 3"/>
          <p:cNvSpPr>
            <a:spLocks noGrp="1" noChangeArrowheads="1"/>
          </p:cNvSpPr>
          <p:nvPr>
            <p:ph type="body" idx="1"/>
          </p:nvPr>
        </p:nvSpPr>
        <p:spPr>
          <a:xfrm>
            <a:off x="468313" y="1989138"/>
            <a:ext cx="7991475" cy="3603625"/>
          </a:xfrm>
        </p:spPr>
        <p:txBody>
          <a:bodyPr/>
          <a:lstStyle/>
          <a:p>
            <a:pPr eaLnBrk="1" hangingPunct="1"/>
            <a:r>
              <a:rPr lang="zh-CN" altLang="en-US" sz="3200" smtClean="0">
                <a:latin typeface="Times New Roman" pitchFamily="18" charset="0"/>
              </a:rPr>
              <a:t>掠夺性定价（</a:t>
            </a:r>
            <a:r>
              <a:rPr lang="en-US" altLang="zh-CN" sz="3200" smtClean="0">
                <a:latin typeface="Times New Roman" pitchFamily="18" charset="0"/>
              </a:rPr>
              <a:t>predatory pricing</a:t>
            </a:r>
            <a:r>
              <a:rPr lang="zh-CN" altLang="en-US" sz="3200" smtClean="0">
                <a:latin typeface="Times New Roman" pitchFamily="18" charset="0"/>
              </a:rPr>
              <a:t>）是指某家企业为了挤出或吓退意欲进入该市场的潜在对手，降低价格至其成本以下，待对手退出市场后再提价。它以驱逐竞争对手，获得或增强“市场控制力”为目的。</a:t>
            </a:r>
          </a:p>
          <a:p>
            <a:pPr lvl="1" eaLnBrk="1" hangingPunct="1"/>
            <a:r>
              <a:rPr lang="zh-CN" altLang="en-US" sz="2800" smtClean="0">
                <a:solidFill>
                  <a:srgbClr val="008000"/>
                </a:solidFill>
                <a:latin typeface="Times New Roman" pitchFamily="18" charset="0"/>
              </a:rPr>
              <a:t>例：民营快递痛斥“掠夺性定价” </a:t>
            </a:r>
          </a:p>
          <a:p>
            <a:pPr lvl="1" eaLnBrk="1" hangingPunct="1"/>
            <a:r>
              <a:rPr lang="zh-CN" altLang="en-US" sz="2800" smtClean="0">
                <a:solidFill>
                  <a:srgbClr val="008000"/>
                </a:solidFill>
                <a:latin typeface="Times New Roman" pitchFamily="18" charset="0"/>
              </a:rPr>
              <a:t>        航空公司的掠夺性定价</a:t>
            </a:r>
          </a:p>
        </p:txBody>
      </p:sp>
      <p:sp>
        <p:nvSpPr>
          <p:cNvPr id="23556" name="日期占位符 3"/>
          <p:cNvSpPr>
            <a:spLocks noGrp="1"/>
          </p:cNvSpPr>
          <p:nvPr>
            <p:ph type="dt" sz="quarter" idx="10"/>
          </p:nvPr>
        </p:nvSpPr>
        <p:spPr>
          <a:noFill/>
        </p:spPr>
        <p:txBody>
          <a:bodyPr/>
          <a:lstStyle/>
          <a:p>
            <a:fld id="{AF7A9EFF-BF4C-4CB6-9598-B1A3E449BDD7}" type="datetime1">
              <a:rPr lang="zh-CN" altLang="en-US"/>
              <a:pPr/>
              <a:t>2020-2-14</a:t>
            </a:fld>
            <a:endParaRPr lang="en-US" altLang="zh-CN"/>
          </a:p>
        </p:txBody>
      </p:sp>
      <p:sp>
        <p:nvSpPr>
          <p:cNvPr id="23557" name="灯片编号占位符 4"/>
          <p:cNvSpPr>
            <a:spLocks noGrp="1"/>
          </p:cNvSpPr>
          <p:nvPr>
            <p:ph type="sldNum" sz="quarter" idx="12"/>
          </p:nvPr>
        </p:nvSpPr>
        <p:spPr>
          <a:noFill/>
        </p:spPr>
        <p:txBody>
          <a:bodyPr/>
          <a:lstStyle/>
          <a:p>
            <a:endParaRPr lang="zh-CN" altLang="zh-CN" smtClean="0"/>
          </a:p>
        </p:txBody>
      </p:sp>
      <p:sp>
        <p:nvSpPr>
          <p:cNvPr id="23558"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价格欺诈</a:t>
            </a:r>
          </a:p>
        </p:txBody>
      </p:sp>
      <p:sp>
        <p:nvSpPr>
          <p:cNvPr id="24579" name="Rectangle 3"/>
          <p:cNvSpPr>
            <a:spLocks noGrp="1" noChangeArrowheads="1"/>
          </p:cNvSpPr>
          <p:nvPr>
            <p:ph type="body" idx="1"/>
          </p:nvPr>
        </p:nvSpPr>
        <p:spPr>
          <a:xfrm>
            <a:off x="684213" y="2276475"/>
            <a:ext cx="7697787" cy="3819525"/>
          </a:xfrm>
        </p:spPr>
        <p:txBody>
          <a:bodyPr/>
          <a:lstStyle/>
          <a:p>
            <a:pPr eaLnBrk="1" hangingPunct="1"/>
            <a:r>
              <a:rPr lang="zh-CN" altLang="en-US" sz="3200" smtClean="0"/>
              <a:t>价格欺诈是指经营者以不正当的价格手段，欺骗购买者并使其经济利益受损的行为。 </a:t>
            </a:r>
          </a:p>
          <a:p>
            <a:pPr lvl="1" eaLnBrk="1" hangingPunct="1"/>
            <a:r>
              <a:rPr lang="zh-CN" altLang="en-US" sz="2800" smtClean="0">
                <a:solidFill>
                  <a:srgbClr val="008000"/>
                </a:solidFill>
              </a:rPr>
              <a:t>高</a:t>
            </a:r>
            <a:r>
              <a:rPr lang="en-US" altLang="zh-CN" sz="2800" smtClean="0">
                <a:solidFill>
                  <a:srgbClr val="008000"/>
                </a:solidFill>
                <a:latin typeface="Times New Roman" pitchFamily="18" charset="0"/>
              </a:rPr>
              <a:t>——</a:t>
            </a:r>
            <a:r>
              <a:rPr lang="zh-CN" altLang="en-US" sz="2800" smtClean="0">
                <a:solidFill>
                  <a:srgbClr val="008000"/>
                </a:solidFill>
              </a:rPr>
              <a:t>低定价：主要用于消费品</a:t>
            </a:r>
          </a:p>
          <a:p>
            <a:pPr lvl="2" eaLnBrk="1" hangingPunct="1"/>
            <a:r>
              <a:rPr lang="zh-CN" altLang="en-US" sz="2400" smtClean="0">
                <a:solidFill>
                  <a:srgbClr val="660066"/>
                </a:solidFill>
              </a:rPr>
              <a:t>相对于工业用户，消费者掌握价格行情、识别商品真正价值的能力差，易被误导</a:t>
            </a:r>
          </a:p>
          <a:p>
            <a:pPr lvl="1" eaLnBrk="1" hangingPunct="1"/>
            <a:r>
              <a:rPr lang="zh-CN" altLang="en-US" sz="2800" smtClean="0">
                <a:solidFill>
                  <a:srgbClr val="008000"/>
                </a:solidFill>
              </a:rPr>
              <a:t>价格比较</a:t>
            </a:r>
          </a:p>
          <a:p>
            <a:pPr lvl="1" eaLnBrk="1" hangingPunct="1"/>
            <a:r>
              <a:rPr lang="zh-CN" altLang="en-US" sz="2800" smtClean="0">
                <a:solidFill>
                  <a:srgbClr val="008000"/>
                </a:solidFill>
              </a:rPr>
              <a:t>建议零售价</a:t>
            </a:r>
          </a:p>
        </p:txBody>
      </p:sp>
      <p:sp>
        <p:nvSpPr>
          <p:cNvPr id="24580" name="日期占位符 3"/>
          <p:cNvSpPr>
            <a:spLocks noGrp="1"/>
          </p:cNvSpPr>
          <p:nvPr>
            <p:ph type="dt" sz="quarter" idx="10"/>
          </p:nvPr>
        </p:nvSpPr>
        <p:spPr>
          <a:noFill/>
        </p:spPr>
        <p:txBody>
          <a:bodyPr/>
          <a:lstStyle/>
          <a:p>
            <a:fld id="{8CA8F4A6-B391-4BF0-8653-48848DAA91D5}" type="datetime1">
              <a:rPr lang="zh-CN" altLang="en-US"/>
              <a:pPr/>
              <a:t>2020-2-14</a:t>
            </a:fld>
            <a:endParaRPr lang="en-US" altLang="zh-CN"/>
          </a:p>
        </p:txBody>
      </p:sp>
      <p:sp>
        <p:nvSpPr>
          <p:cNvPr id="24581" name="灯片编号占位符 4"/>
          <p:cNvSpPr>
            <a:spLocks noGrp="1"/>
          </p:cNvSpPr>
          <p:nvPr>
            <p:ph type="sldNum" sz="quarter" idx="12"/>
          </p:nvPr>
        </p:nvSpPr>
        <p:spPr>
          <a:noFill/>
        </p:spPr>
        <p:txBody>
          <a:bodyPr/>
          <a:lstStyle/>
          <a:p>
            <a:endParaRPr lang="zh-CN" altLang="zh-CN" smtClean="0"/>
          </a:p>
        </p:txBody>
      </p:sp>
      <p:sp>
        <p:nvSpPr>
          <p:cNvPr id="24582"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暴利</a:t>
            </a:r>
            <a:r>
              <a:rPr lang="zh-CN" altLang="en-US" sz="4400" smtClean="0"/>
              <a:t>价格</a:t>
            </a:r>
          </a:p>
        </p:txBody>
      </p:sp>
      <p:sp>
        <p:nvSpPr>
          <p:cNvPr id="530435" name="Rectangle 3"/>
          <p:cNvSpPr>
            <a:spLocks noGrp="1" noChangeArrowheads="1"/>
          </p:cNvSpPr>
          <p:nvPr>
            <p:ph type="body" idx="1"/>
          </p:nvPr>
        </p:nvSpPr>
        <p:spPr>
          <a:xfrm>
            <a:off x="539750" y="2133600"/>
            <a:ext cx="7697788" cy="3819525"/>
          </a:xfrm>
        </p:spPr>
        <p:txBody>
          <a:bodyPr/>
          <a:lstStyle/>
          <a:p>
            <a:pPr eaLnBrk="1" hangingPunct="1"/>
            <a:r>
              <a:rPr lang="zh-CN" altLang="en-US" sz="3200" smtClean="0"/>
              <a:t>从字面上看，暴利本身就是一个贬义词。</a:t>
            </a:r>
          </a:p>
          <a:p>
            <a:pPr eaLnBrk="1" hangingPunct="1"/>
            <a:r>
              <a:rPr lang="zh-CN" altLang="en-US" sz="3200" smtClean="0"/>
              <a:t>暴利：指通过不正当的价格手段在短时间内获得的巨额利润。</a:t>
            </a:r>
          </a:p>
          <a:p>
            <a:pPr eaLnBrk="1" hangingPunct="1">
              <a:buFont typeface="Wingdings" pitchFamily="2" charset="2"/>
              <a:buNone/>
            </a:pPr>
            <a:endParaRPr lang="zh-CN" altLang="en-US" sz="3200" smtClean="0"/>
          </a:p>
          <a:p>
            <a:pPr eaLnBrk="1" hangingPunct="1">
              <a:buFont typeface="Wingdings" pitchFamily="2" charset="2"/>
              <a:buNone/>
            </a:pPr>
            <a:r>
              <a:rPr lang="zh-CN" altLang="en-US" sz="3600" smtClean="0">
                <a:latin typeface="楷体_GB2312" pitchFamily="49" charset="-122"/>
                <a:ea typeface="楷体_GB2312" pitchFamily="49" charset="-122"/>
              </a:rPr>
              <a:t>         高利润</a:t>
            </a:r>
            <a:r>
              <a:rPr lang="en-US" altLang="zh-CN" sz="3600" smtClean="0">
                <a:latin typeface="楷体_GB2312" pitchFamily="49" charset="-122"/>
                <a:ea typeface="楷体_GB2312" pitchFamily="49" charset="-122"/>
              </a:rPr>
              <a:t>=</a:t>
            </a:r>
            <a:r>
              <a:rPr lang="zh-CN" altLang="en-US" sz="3600" smtClean="0">
                <a:latin typeface="楷体_GB2312" pitchFamily="49" charset="-122"/>
                <a:ea typeface="楷体_GB2312" pitchFamily="49" charset="-122"/>
              </a:rPr>
              <a:t>暴利？</a:t>
            </a:r>
          </a:p>
        </p:txBody>
      </p:sp>
      <p:sp>
        <p:nvSpPr>
          <p:cNvPr id="25604" name="AutoShape 4">
            <a:hlinkClick r:id="rId2" action="ppaction://hlinksldjump" highlightClick="1"/>
          </p:cNvPr>
          <p:cNvSpPr>
            <a:spLocks noChangeArrowheads="1"/>
          </p:cNvSpPr>
          <p:nvPr/>
        </p:nvSpPr>
        <p:spPr bwMode="auto">
          <a:xfrm>
            <a:off x="7667625" y="5949950"/>
            <a:ext cx="720725" cy="4064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25605" name="日期占位符 4"/>
          <p:cNvSpPr>
            <a:spLocks noGrp="1"/>
          </p:cNvSpPr>
          <p:nvPr>
            <p:ph type="dt" sz="quarter" idx="10"/>
          </p:nvPr>
        </p:nvSpPr>
        <p:spPr>
          <a:noFill/>
        </p:spPr>
        <p:txBody>
          <a:bodyPr/>
          <a:lstStyle/>
          <a:p>
            <a:fld id="{9E44D65A-07F9-4730-A042-C03701B279D4}" type="datetime1">
              <a:rPr lang="zh-CN" altLang="en-US"/>
              <a:pPr/>
              <a:t>2020-2-14</a:t>
            </a:fld>
            <a:endParaRPr lang="en-US" altLang="zh-CN"/>
          </a:p>
        </p:txBody>
      </p:sp>
      <p:sp>
        <p:nvSpPr>
          <p:cNvPr id="25606" name="灯片编号占位符 5"/>
          <p:cNvSpPr>
            <a:spLocks noGrp="1"/>
          </p:cNvSpPr>
          <p:nvPr>
            <p:ph type="sldNum" sz="quarter" idx="12"/>
          </p:nvPr>
        </p:nvSpPr>
        <p:spPr>
          <a:noFill/>
        </p:spPr>
        <p:txBody>
          <a:bodyPr/>
          <a:lstStyle/>
          <a:p>
            <a:endParaRPr lang="zh-CN" altLang="zh-CN" smtClean="0"/>
          </a:p>
        </p:txBody>
      </p:sp>
      <p:sp>
        <p:nvSpPr>
          <p:cNvPr id="25607"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linds(horizontal)">
                                      <p:cBhvr>
                                        <p:cTn id="7" dur="500"/>
                                        <p:tgtEl>
                                          <p:spTgt spid="530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0435">
                                            <p:txEl>
                                              <p:pRg st="1" end="1"/>
                                            </p:txEl>
                                          </p:spTgt>
                                        </p:tgtEl>
                                        <p:attrNameLst>
                                          <p:attrName>style.visibility</p:attrName>
                                        </p:attrNameLst>
                                      </p:cBhvr>
                                      <p:to>
                                        <p:strVal val="visible"/>
                                      </p:to>
                                    </p:set>
                                    <p:animEffect transition="in" filter="blinds(horizontal)">
                                      <p:cBhvr>
                                        <p:cTn id="10" dur="500"/>
                                        <p:tgtEl>
                                          <p:spTgt spid="530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30435">
                                            <p:txEl>
                                              <p:pRg st="3" end="3"/>
                                            </p:txEl>
                                          </p:spTgt>
                                        </p:tgtEl>
                                        <p:attrNameLst>
                                          <p:attrName>style.visibility</p:attrName>
                                        </p:attrNameLst>
                                      </p:cBhvr>
                                      <p:to>
                                        <p:strVal val="visible"/>
                                      </p:to>
                                    </p:set>
                                    <p:anim calcmode="lin" valueType="num">
                                      <p:cBhvr additive="base">
                                        <p:cTn id="15" dur="500" fill="hold"/>
                                        <p:tgtEl>
                                          <p:spTgt spid="530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0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分销中的伦理问题</a:t>
            </a:r>
          </a:p>
        </p:txBody>
      </p:sp>
      <p:sp>
        <p:nvSpPr>
          <p:cNvPr id="26627" name="Rectangle 3"/>
          <p:cNvSpPr>
            <a:spLocks noGrp="1" noChangeArrowheads="1"/>
          </p:cNvSpPr>
          <p:nvPr>
            <p:ph type="body" idx="1"/>
          </p:nvPr>
        </p:nvSpPr>
        <p:spPr>
          <a:xfrm>
            <a:off x="1692275" y="2492375"/>
            <a:ext cx="6689725" cy="3603625"/>
          </a:xfrm>
        </p:spPr>
        <p:txBody>
          <a:bodyPr/>
          <a:lstStyle/>
          <a:p>
            <a:pPr eaLnBrk="1" hangingPunct="1"/>
            <a:r>
              <a:rPr lang="zh-CN" altLang="en-US" sz="3200" smtClean="0"/>
              <a:t>补贴（合理不合理？）</a:t>
            </a:r>
          </a:p>
          <a:p>
            <a:pPr eaLnBrk="1" hangingPunct="1"/>
            <a:r>
              <a:rPr lang="zh-CN" altLang="en-US" sz="3200" smtClean="0"/>
              <a:t>直销与传销（人员接触；不在固定销售地点）</a:t>
            </a:r>
          </a:p>
        </p:txBody>
      </p:sp>
      <p:sp>
        <p:nvSpPr>
          <p:cNvPr id="26628" name="日期占位符 3"/>
          <p:cNvSpPr>
            <a:spLocks noGrp="1"/>
          </p:cNvSpPr>
          <p:nvPr>
            <p:ph type="dt" sz="quarter" idx="10"/>
          </p:nvPr>
        </p:nvSpPr>
        <p:spPr>
          <a:noFill/>
        </p:spPr>
        <p:txBody>
          <a:bodyPr/>
          <a:lstStyle/>
          <a:p>
            <a:fld id="{843CA972-02C9-4549-BDAA-B99BC4B3ED38}" type="datetime1">
              <a:rPr lang="zh-CN" altLang="en-US"/>
              <a:pPr/>
              <a:t>2020-2-14</a:t>
            </a:fld>
            <a:endParaRPr lang="en-US" altLang="zh-CN"/>
          </a:p>
        </p:txBody>
      </p:sp>
      <p:sp>
        <p:nvSpPr>
          <p:cNvPr id="26629" name="灯片编号占位符 4"/>
          <p:cNvSpPr>
            <a:spLocks noGrp="1"/>
          </p:cNvSpPr>
          <p:nvPr>
            <p:ph type="sldNum" sz="quarter" idx="12"/>
          </p:nvPr>
        </p:nvSpPr>
        <p:spPr>
          <a:noFill/>
        </p:spPr>
        <p:txBody>
          <a:bodyPr/>
          <a:lstStyle/>
          <a:p>
            <a:endParaRPr lang="zh-CN" altLang="zh-CN" smtClean="0"/>
          </a:p>
        </p:txBody>
      </p:sp>
      <p:sp>
        <p:nvSpPr>
          <p:cNvPr id="26630"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620713"/>
            <a:ext cx="8229600" cy="792162"/>
          </a:xfrm>
        </p:spPr>
        <p:txBody>
          <a:bodyPr/>
          <a:lstStyle/>
          <a:p>
            <a:pPr algn="ctr" eaLnBrk="1" hangingPunct="1"/>
            <a:r>
              <a:rPr lang="zh-CN" altLang="en-US" sz="4000" smtClean="0"/>
              <a:t>直销中的伦理问题</a:t>
            </a:r>
            <a:r>
              <a:rPr lang="zh-CN" altLang="en-US" smtClean="0"/>
              <a:t> </a:t>
            </a:r>
          </a:p>
        </p:txBody>
      </p:sp>
      <p:sp>
        <p:nvSpPr>
          <p:cNvPr id="27651" name="Rectangle 3"/>
          <p:cNvSpPr>
            <a:spLocks noGrp="1" noChangeArrowheads="1"/>
          </p:cNvSpPr>
          <p:nvPr>
            <p:ph type="body" idx="1"/>
          </p:nvPr>
        </p:nvSpPr>
        <p:spPr>
          <a:xfrm>
            <a:off x="1619250" y="2133600"/>
            <a:ext cx="6491288" cy="3432175"/>
          </a:xfrm>
        </p:spPr>
        <p:txBody>
          <a:bodyPr/>
          <a:lstStyle/>
          <a:p>
            <a:pPr eaLnBrk="1" hangingPunct="1"/>
            <a:r>
              <a:rPr lang="zh-CN" altLang="en-US" sz="3200" smtClean="0"/>
              <a:t>侵犯隐私权（占有个人资料 </a:t>
            </a:r>
          </a:p>
          <a:p>
            <a:pPr eaLnBrk="1" hangingPunct="1"/>
            <a:r>
              <a:rPr lang="zh-CN" altLang="en-US" sz="3200" smtClean="0"/>
              <a:t>激怒（</a:t>
            </a:r>
            <a:r>
              <a:rPr lang="zh-CN" altLang="en-US" sz="2000" smtClean="0"/>
              <a:t>电话直销问题，你一定每天接到不少这样电话，你乍看？</a:t>
            </a:r>
            <a:r>
              <a:rPr lang="zh-CN" altLang="en-US" sz="3200" smtClean="0"/>
              <a:t>） </a:t>
            </a:r>
          </a:p>
          <a:p>
            <a:pPr eaLnBrk="1" hangingPunct="1"/>
            <a:r>
              <a:rPr lang="zh-CN" altLang="en-US" sz="3200" smtClean="0"/>
              <a:t>欺诈 </a:t>
            </a:r>
          </a:p>
          <a:p>
            <a:pPr eaLnBrk="1" hangingPunct="1"/>
            <a:r>
              <a:rPr lang="zh-CN" altLang="en-US" sz="3200" smtClean="0"/>
              <a:t>不公平（</a:t>
            </a:r>
            <a:r>
              <a:rPr lang="zh-CN" altLang="en-US" sz="1800" smtClean="0"/>
              <a:t>信息获取，区别对待客户</a:t>
            </a:r>
            <a:r>
              <a:rPr lang="zh-CN" altLang="en-US" sz="3200" smtClean="0"/>
              <a:t>） </a:t>
            </a:r>
          </a:p>
          <a:p>
            <a:pPr eaLnBrk="1" hangingPunct="1"/>
            <a:r>
              <a:rPr lang="zh-CN" altLang="en-US" sz="3200" smtClean="0"/>
              <a:t>传销 （杀！！！</a:t>
            </a:r>
            <a:r>
              <a:rPr lang="zh-CN" altLang="en-US" sz="1800" smtClean="0"/>
              <a:t>多层制加利益诱导</a:t>
            </a:r>
            <a:r>
              <a:rPr lang="zh-CN" altLang="en-US" sz="3200" smtClean="0"/>
              <a:t>）</a:t>
            </a:r>
          </a:p>
        </p:txBody>
      </p:sp>
      <p:sp>
        <p:nvSpPr>
          <p:cNvPr id="27652" name="AutoShape 4">
            <a:hlinkClick r:id="rId2" action="ppaction://hlinksldjump" highlightClick="1"/>
          </p:cNvPr>
          <p:cNvSpPr>
            <a:spLocks noChangeArrowheads="1"/>
          </p:cNvSpPr>
          <p:nvPr/>
        </p:nvSpPr>
        <p:spPr bwMode="auto">
          <a:xfrm>
            <a:off x="7667625" y="5949950"/>
            <a:ext cx="720725" cy="4064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27653" name="TextBox 4"/>
          <p:cNvSpPr txBox="1">
            <a:spLocks noChangeArrowheads="1"/>
          </p:cNvSpPr>
          <p:nvPr/>
        </p:nvSpPr>
        <p:spPr bwMode="auto">
          <a:xfrm>
            <a:off x="900113" y="6021388"/>
            <a:ext cx="3600450" cy="461962"/>
          </a:xfrm>
          <a:prstGeom prst="rect">
            <a:avLst/>
          </a:prstGeom>
          <a:noFill/>
          <a:ln w="9525">
            <a:noFill/>
            <a:miter lim="800000"/>
            <a:headEnd/>
            <a:tailEnd/>
          </a:ln>
        </p:spPr>
        <p:txBody>
          <a:bodyPr>
            <a:spAutoFit/>
          </a:bodyPr>
          <a:lstStyle/>
          <a:p>
            <a:r>
              <a:rPr lang="en-US" altLang="zh-CN"/>
              <a:t>MMM</a:t>
            </a:r>
            <a:r>
              <a:rPr lang="zh-CN" altLang="en-US"/>
              <a:t>金融互助平台案？</a:t>
            </a:r>
          </a:p>
        </p:txBody>
      </p:sp>
      <p:sp>
        <p:nvSpPr>
          <p:cNvPr id="27654" name="日期占位符 5"/>
          <p:cNvSpPr>
            <a:spLocks noGrp="1"/>
          </p:cNvSpPr>
          <p:nvPr>
            <p:ph type="dt" sz="quarter" idx="10"/>
          </p:nvPr>
        </p:nvSpPr>
        <p:spPr>
          <a:noFill/>
        </p:spPr>
        <p:txBody>
          <a:bodyPr/>
          <a:lstStyle/>
          <a:p>
            <a:fld id="{4165189B-A81A-49A5-835F-35D13C92BF8A}" type="datetime1">
              <a:rPr lang="zh-CN" altLang="en-US"/>
              <a:pPr/>
              <a:t>2020-2-14</a:t>
            </a:fld>
            <a:endParaRPr lang="en-US" altLang="zh-CN"/>
          </a:p>
        </p:txBody>
      </p:sp>
      <p:sp>
        <p:nvSpPr>
          <p:cNvPr id="27655" name="灯片编号占位符 6"/>
          <p:cNvSpPr>
            <a:spLocks noGrp="1"/>
          </p:cNvSpPr>
          <p:nvPr>
            <p:ph type="sldNum" sz="quarter" idx="12"/>
          </p:nvPr>
        </p:nvSpPr>
        <p:spPr>
          <a:noFill/>
        </p:spPr>
        <p:txBody>
          <a:bodyPr/>
          <a:lstStyle/>
          <a:p>
            <a:endParaRPr lang="zh-CN" altLang="zh-CN" smtClean="0"/>
          </a:p>
        </p:txBody>
      </p:sp>
      <p:sp>
        <p:nvSpPr>
          <p:cNvPr id="27656"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促销中的伦理问题</a:t>
            </a:r>
          </a:p>
        </p:txBody>
      </p:sp>
      <p:sp>
        <p:nvSpPr>
          <p:cNvPr id="28675" name="Rectangle 3"/>
          <p:cNvSpPr>
            <a:spLocks noGrp="1" noChangeArrowheads="1"/>
          </p:cNvSpPr>
          <p:nvPr>
            <p:ph type="body" idx="1"/>
          </p:nvPr>
        </p:nvSpPr>
        <p:spPr>
          <a:xfrm>
            <a:off x="1692275" y="2492375"/>
            <a:ext cx="6689725" cy="3603625"/>
          </a:xfrm>
        </p:spPr>
        <p:txBody>
          <a:bodyPr/>
          <a:lstStyle/>
          <a:p>
            <a:pPr eaLnBrk="1" hangingPunct="1"/>
            <a:r>
              <a:rPr lang="zh-CN" altLang="en-US" sz="3200" smtClean="0">
                <a:hlinkClick r:id="rId2" action="ppaction://hlinksldjump"/>
              </a:rPr>
              <a:t>广告</a:t>
            </a:r>
            <a:r>
              <a:rPr lang="zh-CN" altLang="en-US" sz="3200" smtClean="0"/>
              <a:t>中的伦理问题</a:t>
            </a:r>
          </a:p>
          <a:p>
            <a:pPr eaLnBrk="1" hangingPunct="1"/>
            <a:r>
              <a:rPr lang="zh-CN" altLang="en-US" sz="3200" smtClean="0">
                <a:hlinkClick r:id="rId3" action="ppaction://hlinksldjump"/>
              </a:rPr>
              <a:t>人员推销</a:t>
            </a:r>
            <a:r>
              <a:rPr lang="zh-CN" altLang="en-US" sz="3200" smtClean="0"/>
              <a:t>中的伦理问题</a:t>
            </a:r>
          </a:p>
        </p:txBody>
      </p:sp>
      <p:sp>
        <p:nvSpPr>
          <p:cNvPr id="28676" name="AutoShape 4">
            <a:hlinkClick r:id="rId4" action="ppaction://hlinksldjump" highlightClick="1"/>
          </p:cNvPr>
          <p:cNvSpPr>
            <a:spLocks noChangeArrowheads="1"/>
          </p:cNvSpPr>
          <p:nvPr/>
        </p:nvSpPr>
        <p:spPr bwMode="auto">
          <a:xfrm>
            <a:off x="7740650" y="5949950"/>
            <a:ext cx="720725" cy="4064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28677" name="TextBox 4"/>
          <p:cNvSpPr txBox="1">
            <a:spLocks noChangeArrowheads="1"/>
          </p:cNvSpPr>
          <p:nvPr/>
        </p:nvSpPr>
        <p:spPr bwMode="auto">
          <a:xfrm>
            <a:off x="827088" y="4149725"/>
            <a:ext cx="6697662" cy="830263"/>
          </a:xfrm>
          <a:prstGeom prst="rect">
            <a:avLst/>
          </a:prstGeom>
          <a:noFill/>
          <a:ln w="9525">
            <a:noFill/>
            <a:miter lim="800000"/>
            <a:headEnd/>
            <a:tailEnd/>
          </a:ln>
        </p:spPr>
        <p:txBody>
          <a:bodyPr>
            <a:spAutoFit/>
          </a:bodyPr>
          <a:lstStyle/>
          <a:p>
            <a:pPr algn="l"/>
            <a:r>
              <a:rPr lang="zh-CN" altLang="en-US"/>
              <a:t>广告信息本身分析从两方面：信息是真实的还虚假的；信息是完全的还是不完全的</a:t>
            </a:r>
          </a:p>
        </p:txBody>
      </p:sp>
      <p:sp>
        <p:nvSpPr>
          <p:cNvPr id="28678" name="日期占位符 5"/>
          <p:cNvSpPr>
            <a:spLocks noGrp="1"/>
          </p:cNvSpPr>
          <p:nvPr>
            <p:ph type="dt" sz="quarter" idx="10"/>
          </p:nvPr>
        </p:nvSpPr>
        <p:spPr>
          <a:noFill/>
        </p:spPr>
        <p:txBody>
          <a:bodyPr/>
          <a:lstStyle/>
          <a:p>
            <a:fld id="{EC1C67B3-22B5-4C8F-9DAA-BB1B15F8AEE3}" type="datetime1">
              <a:rPr lang="zh-CN" altLang="en-US"/>
              <a:pPr/>
              <a:t>2020-2-14</a:t>
            </a:fld>
            <a:endParaRPr lang="en-US" altLang="zh-CN"/>
          </a:p>
        </p:txBody>
      </p:sp>
      <p:sp>
        <p:nvSpPr>
          <p:cNvPr id="28679" name="灯片编号占位符 6"/>
          <p:cNvSpPr>
            <a:spLocks noGrp="1"/>
          </p:cNvSpPr>
          <p:nvPr>
            <p:ph type="sldNum" sz="quarter" idx="12"/>
          </p:nvPr>
        </p:nvSpPr>
        <p:spPr>
          <a:noFill/>
        </p:spPr>
        <p:txBody>
          <a:bodyPr/>
          <a:lstStyle/>
          <a:p>
            <a:endParaRPr lang="zh-CN" altLang="zh-CN" smtClean="0"/>
          </a:p>
        </p:txBody>
      </p:sp>
      <p:sp>
        <p:nvSpPr>
          <p:cNvPr id="28680"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549275"/>
            <a:ext cx="8229600" cy="863600"/>
          </a:xfrm>
        </p:spPr>
        <p:txBody>
          <a:bodyPr/>
          <a:lstStyle/>
          <a:p>
            <a:pPr algn="ctr" eaLnBrk="1" hangingPunct="1"/>
            <a:r>
              <a:rPr lang="zh-CN" altLang="en-US" sz="4000" smtClean="0"/>
              <a:t>吹捧性广告</a:t>
            </a:r>
          </a:p>
        </p:txBody>
      </p:sp>
      <p:sp>
        <p:nvSpPr>
          <p:cNvPr id="533507" name="Rectangle 3"/>
          <p:cNvSpPr>
            <a:spLocks noGrp="1" noChangeArrowheads="1"/>
          </p:cNvSpPr>
          <p:nvPr>
            <p:ph type="body" idx="1"/>
          </p:nvPr>
        </p:nvSpPr>
        <p:spPr>
          <a:xfrm>
            <a:off x="468313" y="1916113"/>
            <a:ext cx="8064500" cy="3817937"/>
          </a:xfrm>
        </p:spPr>
        <p:txBody>
          <a:bodyPr/>
          <a:lstStyle/>
          <a:p>
            <a:pPr eaLnBrk="1" hangingPunct="1">
              <a:lnSpc>
                <a:spcPct val="90000"/>
              </a:lnSpc>
            </a:pPr>
            <a:r>
              <a:rPr lang="zh-CN" altLang="en-US" sz="3200" smtClean="0"/>
              <a:t>吹捧性广告包含了一些富有表现力的陈述，如果这类广告的实质内容或者关键内容是真实的，并且采用的这些吹捧手法不会对受众造成误导，那么它在伦理上就是可以接受的；但是如果这种吹捧超过了合理的限度，对受众造成误导，那么它在伦理上就是不能接受的。</a:t>
            </a:r>
          </a:p>
          <a:p>
            <a:pPr eaLnBrk="1" hangingPunct="1">
              <a:lnSpc>
                <a:spcPct val="90000"/>
              </a:lnSpc>
            </a:pPr>
            <a:r>
              <a:rPr lang="zh-CN" altLang="en-US" sz="3200" smtClean="0">
                <a:solidFill>
                  <a:srgbClr val="006600"/>
                </a:solidFill>
              </a:rPr>
              <a:t>例：张悟本事件、李一事件</a:t>
            </a:r>
          </a:p>
        </p:txBody>
      </p:sp>
      <p:sp>
        <p:nvSpPr>
          <p:cNvPr id="29700" name="日期占位符 3"/>
          <p:cNvSpPr>
            <a:spLocks noGrp="1"/>
          </p:cNvSpPr>
          <p:nvPr>
            <p:ph type="dt" sz="quarter" idx="10"/>
          </p:nvPr>
        </p:nvSpPr>
        <p:spPr>
          <a:noFill/>
        </p:spPr>
        <p:txBody>
          <a:bodyPr/>
          <a:lstStyle/>
          <a:p>
            <a:fld id="{D274F92D-50CE-4A11-A7DC-2EFC7DFCADA7}" type="datetime1">
              <a:rPr lang="zh-CN" altLang="en-US"/>
              <a:pPr/>
              <a:t>2020-2-14</a:t>
            </a:fld>
            <a:endParaRPr lang="en-US" altLang="zh-CN"/>
          </a:p>
        </p:txBody>
      </p:sp>
      <p:sp>
        <p:nvSpPr>
          <p:cNvPr id="29701" name="灯片编号占位符 4"/>
          <p:cNvSpPr>
            <a:spLocks noGrp="1"/>
          </p:cNvSpPr>
          <p:nvPr>
            <p:ph type="sldNum" sz="quarter" idx="12"/>
          </p:nvPr>
        </p:nvSpPr>
        <p:spPr>
          <a:noFill/>
        </p:spPr>
        <p:txBody>
          <a:bodyPr/>
          <a:lstStyle/>
          <a:p>
            <a:endParaRPr lang="zh-CN" altLang="zh-CN" smtClean="0"/>
          </a:p>
        </p:txBody>
      </p:sp>
      <p:sp>
        <p:nvSpPr>
          <p:cNvPr id="29702"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blinds(horizontal)">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 calcmode="lin" valueType="num">
                                      <p:cBhvr additive="base">
                                        <p:cTn id="12" dur="500" fill="hold"/>
                                        <p:tgtEl>
                                          <p:spTgt spid="533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3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549275"/>
            <a:ext cx="8229600" cy="863600"/>
          </a:xfrm>
        </p:spPr>
        <p:txBody>
          <a:bodyPr/>
          <a:lstStyle/>
          <a:p>
            <a:pPr algn="ctr" eaLnBrk="1" hangingPunct="1"/>
            <a:r>
              <a:rPr lang="zh-CN" altLang="en-US" sz="4000" smtClean="0"/>
              <a:t>虚假广告</a:t>
            </a:r>
          </a:p>
        </p:txBody>
      </p:sp>
      <p:sp>
        <p:nvSpPr>
          <p:cNvPr id="538627" name="Rectangle 3"/>
          <p:cNvSpPr>
            <a:spLocks noGrp="1" noChangeArrowheads="1"/>
          </p:cNvSpPr>
          <p:nvPr>
            <p:ph type="body" idx="1"/>
          </p:nvPr>
        </p:nvSpPr>
        <p:spPr>
          <a:xfrm>
            <a:off x="539750" y="2133600"/>
            <a:ext cx="7991475" cy="3149600"/>
          </a:xfrm>
        </p:spPr>
        <p:txBody>
          <a:bodyPr/>
          <a:lstStyle/>
          <a:p>
            <a:pPr eaLnBrk="1" hangingPunct="1"/>
            <a:r>
              <a:rPr lang="zh-CN" altLang="en-US" sz="3200" smtClean="0"/>
              <a:t>虚假广告是指客观上所陈述的内容与现实不一致，但主观上不存在欺骗或误导受众的故意的广告。</a:t>
            </a:r>
          </a:p>
          <a:p>
            <a:pPr eaLnBrk="1" hangingPunct="1"/>
            <a:endParaRPr lang="zh-CN" altLang="en-US" sz="3200" smtClean="0"/>
          </a:p>
          <a:p>
            <a:pPr eaLnBrk="1" hangingPunct="1"/>
            <a:r>
              <a:rPr lang="zh-CN" altLang="en-US" sz="3200" smtClean="0">
                <a:solidFill>
                  <a:srgbClr val="006600"/>
                </a:solidFill>
              </a:rPr>
              <a:t>例：各种明星代言虚假广告</a:t>
            </a:r>
          </a:p>
          <a:p>
            <a:pPr eaLnBrk="1" hangingPunct="1">
              <a:buFont typeface="Wingdings" pitchFamily="2" charset="2"/>
              <a:buNone/>
            </a:pPr>
            <a:endParaRPr lang="en-US" altLang="zh-CN" sz="3200" smtClean="0">
              <a:solidFill>
                <a:srgbClr val="006600"/>
              </a:solidFill>
            </a:endParaRPr>
          </a:p>
        </p:txBody>
      </p:sp>
      <p:sp>
        <p:nvSpPr>
          <p:cNvPr id="30724" name="日期占位符 3"/>
          <p:cNvSpPr>
            <a:spLocks noGrp="1"/>
          </p:cNvSpPr>
          <p:nvPr>
            <p:ph type="dt" sz="quarter" idx="10"/>
          </p:nvPr>
        </p:nvSpPr>
        <p:spPr>
          <a:noFill/>
        </p:spPr>
        <p:txBody>
          <a:bodyPr/>
          <a:lstStyle/>
          <a:p>
            <a:fld id="{E6FE3D1C-DE11-4BD0-A97C-5D8D516E69F5}" type="datetime1">
              <a:rPr lang="zh-CN" altLang="en-US"/>
              <a:pPr/>
              <a:t>2020-2-14</a:t>
            </a:fld>
            <a:endParaRPr lang="en-US" altLang="zh-CN"/>
          </a:p>
        </p:txBody>
      </p:sp>
      <p:sp>
        <p:nvSpPr>
          <p:cNvPr id="30725" name="灯片编号占位符 4"/>
          <p:cNvSpPr>
            <a:spLocks noGrp="1"/>
          </p:cNvSpPr>
          <p:nvPr>
            <p:ph type="sldNum" sz="quarter" idx="12"/>
          </p:nvPr>
        </p:nvSpPr>
        <p:spPr>
          <a:noFill/>
        </p:spPr>
        <p:txBody>
          <a:bodyPr/>
          <a:lstStyle/>
          <a:p>
            <a:endParaRPr lang="zh-CN" altLang="zh-CN" smtClean="0"/>
          </a:p>
        </p:txBody>
      </p:sp>
      <p:sp>
        <p:nvSpPr>
          <p:cNvPr id="30726"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Effect transition="in" filter="blinds(horizontal)">
                                      <p:cBhvr>
                                        <p:cTn id="7" dur="500"/>
                                        <p:tgtEl>
                                          <p:spTgt spid="538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8627">
                                            <p:txEl>
                                              <p:pRg st="2" end="2"/>
                                            </p:txEl>
                                          </p:spTgt>
                                        </p:tgtEl>
                                        <p:attrNameLst>
                                          <p:attrName>style.visibility</p:attrName>
                                        </p:attrNameLst>
                                      </p:cBhvr>
                                      <p:to>
                                        <p:strVal val="visible"/>
                                      </p:to>
                                    </p:set>
                                    <p:anim calcmode="lin" valueType="num">
                                      <p:cBhvr additive="base">
                                        <p:cTn id="12" dur="500" fill="hold"/>
                                        <p:tgtEl>
                                          <p:spTgt spid="53862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86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549275"/>
            <a:ext cx="8229600" cy="863600"/>
          </a:xfrm>
        </p:spPr>
        <p:txBody>
          <a:bodyPr/>
          <a:lstStyle/>
          <a:p>
            <a:pPr algn="ctr" eaLnBrk="1" hangingPunct="1"/>
            <a:r>
              <a:rPr lang="zh-CN" altLang="en-US" sz="4000" smtClean="0"/>
              <a:t>欺骗性广告</a:t>
            </a:r>
          </a:p>
        </p:txBody>
      </p:sp>
      <p:sp>
        <p:nvSpPr>
          <p:cNvPr id="539651" name="Rectangle 3"/>
          <p:cNvSpPr>
            <a:spLocks noGrp="1" noChangeArrowheads="1"/>
          </p:cNvSpPr>
          <p:nvPr>
            <p:ph type="body" idx="1"/>
          </p:nvPr>
        </p:nvSpPr>
        <p:spPr>
          <a:xfrm>
            <a:off x="395288" y="1844675"/>
            <a:ext cx="8280400" cy="4321175"/>
          </a:xfrm>
        </p:spPr>
        <p:txBody>
          <a:bodyPr/>
          <a:lstStyle/>
          <a:p>
            <a:pPr eaLnBrk="1" hangingPunct="1"/>
            <a:r>
              <a:rPr lang="zh-CN" altLang="en-US" sz="3200" smtClean="0"/>
              <a:t>欺骗性广告是指客观上所陈述的内容与现实不一致，而且广告主观上存在欺骗或误导受众的故意的广告。</a:t>
            </a:r>
          </a:p>
          <a:p>
            <a:pPr eaLnBrk="1" hangingPunct="1">
              <a:buFont typeface="Wingdings" pitchFamily="2" charset="2"/>
              <a:buNone/>
            </a:pPr>
            <a:endParaRPr lang="zh-CN" altLang="en-US" sz="3200" smtClean="0"/>
          </a:p>
          <a:p>
            <a:pPr eaLnBrk="1" hangingPunct="1"/>
            <a:r>
              <a:rPr lang="zh-CN" altLang="en-US" sz="3200" smtClean="0">
                <a:solidFill>
                  <a:srgbClr val="006600"/>
                </a:solidFill>
              </a:rPr>
              <a:t>例：根据国家食品药品监管局数字，今年</a:t>
            </a:r>
            <a:r>
              <a:rPr lang="en-US" altLang="zh-CN" sz="3200" smtClean="0">
                <a:solidFill>
                  <a:srgbClr val="006600"/>
                </a:solidFill>
                <a:latin typeface="Times New Roman" pitchFamily="18" charset="0"/>
              </a:rPr>
              <a:t>1-9</a:t>
            </a:r>
            <a:r>
              <a:rPr lang="zh-CN" altLang="en-US" sz="3200" smtClean="0">
                <a:solidFill>
                  <a:srgbClr val="006600"/>
                </a:solidFill>
                <a:latin typeface="Times New Roman" pitchFamily="18" charset="0"/>
              </a:rPr>
              <a:t>月</a:t>
            </a:r>
            <a:r>
              <a:rPr lang="zh-CN" altLang="en-US" sz="3200" smtClean="0">
                <a:solidFill>
                  <a:srgbClr val="006600"/>
                </a:solidFill>
              </a:rPr>
              <a:t>全国</a:t>
            </a:r>
            <a:r>
              <a:rPr lang="en-US" altLang="zh-CN" sz="3200" smtClean="0">
                <a:solidFill>
                  <a:srgbClr val="006600"/>
                </a:solidFill>
                <a:latin typeface="Times New Roman" pitchFamily="18" charset="0"/>
              </a:rPr>
              <a:t>45</a:t>
            </a:r>
            <a:r>
              <a:rPr lang="zh-CN" altLang="en-US" sz="3200" smtClean="0">
                <a:solidFill>
                  <a:srgbClr val="006600"/>
                </a:solidFill>
              </a:rPr>
              <a:t>个频道或电视台播放的</a:t>
            </a:r>
            <a:r>
              <a:rPr lang="en-US" altLang="zh-CN" sz="3200" smtClean="0">
                <a:solidFill>
                  <a:srgbClr val="006600"/>
                </a:solidFill>
                <a:latin typeface="Times New Roman" pitchFamily="18" charset="0"/>
              </a:rPr>
              <a:t>3</a:t>
            </a:r>
            <a:r>
              <a:rPr lang="zh-CN" altLang="en-US" sz="3200" smtClean="0">
                <a:solidFill>
                  <a:srgbClr val="006600"/>
                </a:solidFill>
              </a:rPr>
              <a:t>万多次广告违法率达</a:t>
            </a:r>
            <a:r>
              <a:rPr lang="en-US" altLang="zh-CN" sz="3200" smtClean="0">
                <a:solidFill>
                  <a:srgbClr val="006600"/>
                </a:solidFill>
                <a:latin typeface="Times New Roman" pitchFamily="18" charset="0"/>
              </a:rPr>
              <a:t>62%</a:t>
            </a:r>
            <a:r>
              <a:rPr lang="zh-CN" altLang="en-US" sz="3200" smtClean="0">
                <a:solidFill>
                  <a:srgbClr val="006600"/>
                </a:solidFill>
                <a:latin typeface="Times New Roman" pitchFamily="18" charset="0"/>
              </a:rPr>
              <a:t>；</a:t>
            </a:r>
            <a:r>
              <a:rPr lang="en-US" altLang="zh-CN" sz="3200" smtClean="0">
                <a:solidFill>
                  <a:srgbClr val="006600"/>
                </a:solidFill>
                <a:latin typeface="Times New Roman" pitchFamily="18" charset="0"/>
              </a:rPr>
              <a:t>6-8</a:t>
            </a:r>
            <a:r>
              <a:rPr lang="zh-CN" altLang="en-US" sz="3200" smtClean="0">
                <a:solidFill>
                  <a:srgbClr val="006600"/>
                </a:solidFill>
              </a:rPr>
              <a:t>月全国</a:t>
            </a:r>
            <a:r>
              <a:rPr lang="en-US" altLang="zh-CN" sz="3200" smtClean="0">
                <a:solidFill>
                  <a:srgbClr val="006600"/>
                </a:solidFill>
                <a:latin typeface="Times New Roman" pitchFamily="18" charset="0"/>
              </a:rPr>
              <a:t>98</a:t>
            </a:r>
            <a:r>
              <a:rPr lang="zh-CN" altLang="en-US" sz="3200" smtClean="0">
                <a:solidFill>
                  <a:srgbClr val="006600"/>
                </a:solidFill>
              </a:rPr>
              <a:t>份报纸刊登的</a:t>
            </a:r>
            <a:r>
              <a:rPr lang="en-US" altLang="zh-CN" sz="3200" smtClean="0">
                <a:solidFill>
                  <a:srgbClr val="006600"/>
                </a:solidFill>
                <a:latin typeface="Times New Roman" pitchFamily="18" charset="0"/>
              </a:rPr>
              <a:t>7315</a:t>
            </a:r>
            <a:r>
              <a:rPr lang="zh-CN" altLang="en-US" sz="3200" smtClean="0">
                <a:solidFill>
                  <a:srgbClr val="006600"/>
                </a:solidFill>
              </a:rPr>
              <a:t>次药品广告违法率高达</a:t>
            </a:r>
            <a:r>
              <a:rPr lang="en-US" altLang="zh-CN" sz="3200" smtClean="0">
                <a:solidFill>
                  <a:srgbClr val="006600"/>
                </a:solidFill>
                <a:latin typeface="Times New Roman" pitchFamily="18" charset="0"/>
              </a:rPr>
              <a:t>95%</a:t>
            </a:r>
            <a:r>
              <a:rPr lang="zh-CN" altLang="en-US" sz="3200" smtClean="0">
                <a:solidFill>
                  <a:srgbClr val="006600"/>
                </a:solidFill>
              </a:rPr>
              <a:t>。</a:t>
            </a:r>
          </a:p>
        </p:txBody>
      </p:sp>
      <p:sp>
        <p:nvSpPr>
          <p:cNvPr id="31748" name="日期占位符 3"/>
          <p:cNvSpPr>
            <a:spLocks noGrp="1"/>
          </p:cNvSpPr>
          <p:nvPr>
            <p:ph type="dt" sz="quarter" idx="10"/>
          </p:nvPr>
        </p:nvSpPr>
        <p:spPr>
          <a:noFill/>
        </p:spPr>
        <p:txBody>
          <a:bodyPr/>
          <a:lstStyle/>
          <a:p>
            <a:fld id="{2826553C-D2FD-4C4B-8F95-57F2AAA940A2}" type="datetime1">
              <a:rPr lang="zh-CN" altLang="en-US"/>
              <a:pPr/>
              <a:t>2020-2-14</a:t>
            </a:fld>
            <a:endParaRPr lang="en-US" altLang="zh-CN"/>
          </a:p>
        </p:txBody>
      </p:sp>
      <p:sp>
        <p:nvSpPr>
          <p:cNvPr id="31749" name="灯片编号占位符 4"/>
          <p:cNvSpPr>
            <a:spLocks noGrp="1"/>
          </p:cNvSpPr>
          <p:nvPr>
            <p:ph type="sldNum" sz="quarter" idx="12"/>
          </p:nvPr>
        </p:nvSpPr>
        <p:spPr>
          <a:noFill/>
        </p:spPr>
        <p:txBody>
          <a:bodyPr/>
          <a:lstStyle/>
          <a:p>
            <a:endParaRPr lang="zh-CN" altLang="zh-CN" smtClean="0"/>
          </a:p>
        </p:txBody>
      </p:sp>
      <p:sp>
        <p:nvSpPr>
          <p:cNvPr id="31750"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blinds(horizontal)">
                                      <p:cBhvr>
                                        <p:cTn id="7" dur="500"/>
                                        <p:tgtEl>
                                          <p:spTgt spid="539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9651">
                                            <p:txEl>
                                              <p:pRg st="2" end="2"/>
                                            </p:txEl>
                                          </p:spTgt>
                                        </p:tgtEl>
                                        <p:attrNameLst>
                                          <p:attrName>style.visibility</p:attrName>
                                        </p:attrNameLst>
                                      </p:cBhvr>
                                      <p:to>
                                        <p:strVal val="visible"/>
                                      </p:to>
                                    </p:set>
                                    <p:anim calcmode="lin" valueType="num">
                                      <p:cBhvr additive="base">
                                        <p:cTn id="12" dur="500" fill="hold"/>
                                        <p:tgtEl>
                                          <p:spTgt spid="53965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9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第</a:t>
            </a:r>
            <a:r>
              <a:rPr lang="en-US" altLang="zh-CN" sz="4000" smtClean="0">
                <a:latin typeface="方正舒体" pitchFamily="2" charset="-122"/>
              </a:rPr>
              <a:t>4</a:t>
            </a:r>
            <a:r>
              <a:rPr lang="zh-CN" altLang="en-US" sz="4000" smtClean="0"/>
              <a:t>章 市场营销中的伦理问题</a:t>
            </a:r>
          </a:p>
        </p:txBody>
      </p:sp>
      <p:grpSp>
        <p:nvGrpSpPr>
          <p:cNvPr id="5123" name="Group 21"/>
          <p:cNvGrpSpPr>
            <a:grpSpLocks/>
          </p:cNvGrpSpPr>
          <p:nvPr/>
        </p:nvGrpSpPr>
        <p:grpSpPr bwMode="auto">
          <a:xfrm>
            <a:off x="1403350" y="2205038"/>
            <a:ext cx="6151563" cy="3886200"/>
            <a:chOff x="873" y="1389"/>
            <a:chExt cx="3875" cy="2448"/>
          </a:xfrm>
        </p:grpSpPr>
        <p:sp>
          <p:nvSpPr>
            <p:cNvPr id="485382" name="Freeform 6"/>
            <p:cNvSpPr>
              <a:spLocks noEditPoints="1"/>
            </p:cNvSpPr>
            <p:nvPr/>
          </p:nvSpPr>
          <p:spPr bwMode="gray">
            <a:xfrm rot="-1358056">
              <a:off x="873" y="1858"/>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w="0">
              <a:noFill/>
              <a:prstDash val="solid"/>
              <a:round/>
              <a:headEnd/>
              <a:tailEnd/>
            </a:ln>
          </p:spPr>
          <p:txBody>
            <a:bodyPr/>
            <a:lstStyle/>
            <a:p>
              <a:pPr>
                <a:defRPr/>
              </a:pPr>
              <a:endParaRPr lang="zh-CN" altLang="en-US"/>
            </a:p>
          </p:txBody>
        </p:sp>
        <p:sp>
          <p:nvSpPr>
            <p:cNvPr id="5128" name="Oval 7"/>
            <p:cNvSpPr>
              <a:spLocks noChangeArrowheads="1"/>
            </p:cNvSpPr>
            <p:nvPr/>
          </p:nvSpPr>
          <p:spPr bwMode="gray">
            <a:xfrm>
              <a:off x="2403" y="1389"/>
              <a:ext cx="720" cy="694"/>
            </a:xfrm>
            <a:prstGeom prst="ellipse">
              <a:avLst/>
            </a:prstGeom>
            <a:gradFill rotWithShape="1">
              <a:gsLst>
                <a:gs pos="0">
                  <a:srgbClr val="465858"/>
                </a:gs>
                <a:gs pos="50000">
                  <a:srgbClr val="CCFFFF"/>
                </a:gs>
                <a:gs pos="100000">
                  <a:srgbClr val="465858"/>
                </a:gs>
              </a:gsLst>
              <a:lin ang="5400000" scaled="1"/>
            </a:gradFill>
            <a:ln w="9525">
              <a:noFill/>
              <a:round/>
              <a:headEnd/>
              <a:tailEnd/>
            </a:ln>
            <a:effectLst>
              <a:prstShdw prst="shdw12" dist="76200" dir="10800000">
                <a:srgbClr val="001D3A">
                  <a:alpha val="50000"/>
                </a:srgbClr>
              </a:prstShdw>
            </a:effectLst>
          </p:spPr>
          <p:txBody>
            <a:bodyPr wrap="none" anchor="ctr"/>
            <a:lstStyle/>
            <a:p>
              <a:endParaRPr kumimoji="0" lang="zh-CN" altLang="zh-CN" sz="1800">
                <a:latin typeface="Arial" pitchFamily="34" charset="0"/>
              </a:endParaRPr>
            </a:p>
          </p:txBody>
        </p:sp>
        <p:sp>
          <p:nvSpPr>
            <p:cNvPr id="5129" name="Oval 8"/>
            <p:cNvSpPr>
              <a:spLocks noChangeArrowheads="1"/>
            </p:cNvSpPr>
            <p:nvPr/>
          </p:nvSpPr>
          <p:spPr bwMode="gray">
            <a:xfrm>
              <a:off x="995" y="2219"/>
              <a:ext cx="719" cy="694"/>
            </a:xfrm>
            <a:prstGeom prst="ellipse">
              <a:avLst/>
            </a:prstGeom>
            <a:gradFill rotWithShape="1">
              <a:gsLst>
                <a:gs pos="0">
                  <a:srgbClr val="304050"/>
                </a:gs>
                <a:gs pos="50000">
                  <a:srgbClr val="99CCFF"/>
                </a:gs>
                <a:gs pos="100000">
                  <a:srgbClr val="304050"/>
                </a:gs>
              </a:gsLst>
              <a:lin ang="5400000" scaled="1"/>
            </a:gradFill>
            <a:ln w="9525">
              <a:noFill/>
              <a:round/>
              <a:headEnd/>
              <a:tailEnd/>
            </a:ln>
            <a:effectLst>
              <a:prstShdw prst="shdw12" dist="76200" dir="10800000">
                <a:srgbClr val="001D3A">
                  <a:alpha val="50000"/>
                </a:srgbClr>
              </a:prstShdw>
            </a:effectLst>
          </p:spPr>
          <p:txBody>
            <a:bodyPr wrap="none" anchor="ctr"/>
            <a:lstStyle/>
            <a:p>
              <a:endParaRPr kumimoji="0" lang="zh-CN" altLang="zh-CN" sz="1800">
                <a:latin typeface="Arial" pitchFamily="34" charset="0"/>
              </a:endParaRPr>
            </a:p>
          </p:txBody>
        </p:sp>
        <p:sp>
          <p:nvSpPr>
            <p:cNvPr id="5130" name="Oval 9"/>
            <p:cNvSpPr>
              <a:spLocks noChangeArrowheads="1"/>
            </p:cNvSpPr>
            <p:nvPr/>
          </p:nvSpPr>
          <p:spPr bwMode="gray">
            <a:xfrm>
              <a:off x="1489" y="3143"/>
              <a:ext cx="719" cy="694"/>
            </a:xfrm>
            <a:prstGeom prst="ellipse">
              <a:avLst/>
            </a:prstGeom>
            <a:gradFill rotWithShape="1">
              <a:gsLst>
                <a:gs pos="0">
                  <a:srgbClr val="5B4936"/>
                </a:gs>
                <a:gs pos="50000">
                  <a:srgbClr val="FFCC99"/>
                </a:gs>
                <a:gs pos="100000">
                  <a:srgbClr val="5B4936"/>
                </a:gs>
              </a:gsLst>
              <a:lin ang="5400000" scaled="1"/>
            </a:gradFill>
            <a:ln w="9525">
              <a:noFill/>
              <a:round/>
              <a:headEnd/>
              <a:tailEnd/>
            </a:ln>
            <a:effectLst>
              <a:prstShdw prst="shdw12" dist="76200" dir="10800000">
                <a:srgbClr val="001D3A">
                  <a:alpha val="50000"/>
                </a:srgbClr>
              </a:prstShdw>
            </a:effectLst>
          </p:spPr>
          <p:txBody>
            <a:bodyPr wrap="none" anchor="ctr"/>
            <a:lstStyle/>
            <a:p>
              <a:endParaRPr kumimoji="0" lang="zh-CN" altLang="zh-CN" sz="1800">
                <a:latin typeface="Arial" pitchFamily="34" charset="0"/>
              </a:endParaRPr>
            </a:p>
          </p:txBody>
        </p:sp>
        <p:sp>
          <p:nvSpPr>
            <p:cNvPr id="5131" name="Oval 10"/>
            <p:cNvSpPr>
              <a:spLocks noChangeArrowheads="1"/>
            </p:cNvSpPr>
            <p:nvPr/>
          </p:nvSpPr>
          <p:spPr bwMode="gray">
            <a:xfrm>
              <a:off x="3044" y="2800"/>
              <a:ext cx="719" cy="694"/>
            </a:xfrm>
            <a:prstGeom prst="ellipse">
              <a:avLst/>
            </a:prstGeom>
            <a:gradFill rotWithShape="1">
              <a:gsLst>
                <a:gs pos="0">
                  <a:srgbClr val="5B5B36"/>
                </a:gs>
                <a:gs pos="50000">
                  <a:srgbClr val="FFFF99"/>
                </a:gs>
                <a:gs pos="100000">
                  <a:srgbClr val="5B5B36"/>
                </a:gs>
              </a:gsLst>
              <a:lin ang="5400000" scaled="1"/>
            </a:gradFill>
            <a:ln w="9525">
              <a:noFill/>
              <a:round/>
              <a:headEnd/>
              <a:tailEnd/>
            </a:ln>
            <a:effectLst>
              <a:prstShdw prst="shdw12" dist="76200" dir="10800000">
                <a:srgbClr val="001D3A">
                  <a:alpha val="50000"/>
                </a:srgbClr>
              </a:prstShdw>
            </a:effectLst>
          </p:spPr>
          <p:txBody>
            <a:bodyPr wrap="none" anchor="ctr"/>
            <a:lstStyle/>
            <a:p>
              <a:endParaRPr kumimoji="0" lang="zh-CN" altLang="zh-CN" sz="1800">
                <a:latin typeface="Arial" pitchFamily="34" charset="0"/>
              </a:endParaRPr>
            </a:p>
          </p:txBody>
        </p:sp>
        <p:sp>
          <p:nvSpPr>
            <p:cNvPr id="5132" name="Oval 11"/>
            <p:cNvSpPr>
              <a:spLocks noChangeArrowheads="1"/>
            </p:cNvSpPr>
            <p:nvPr/>
          </p:nvSpPr>
          <p:spPr bwMode="gray">
            <a:xfrm>
              <a:off x="4068" y="1513"/>
              <a:ext cx="680" cy="695"/>
            </a:xfrm>
            <a:prstGeom prst="ellipse">
              <a:avLst/>
            </a:prstGeom>
            <a:gradFill rotWithShape="1">
              <a:gsLst>
                <a:gs pos="0">
                  <a:srgbClr val="584600"/>
                </a:gs>
                <a:gs pos="50000">
                  <a:srgbClr val="FFCC00"/>
                </a:gs>
                <a:gs pos="100000">
                  <a:srgbClr val="584600"/>
                </a:gs>
              </a:gsLst>
              <a:lin ang="5400000" scaled="1"/>
            </a:gradFill>
            <a:ln w="9525">
              <a:noFill/>
              <a:round/>
              <a:headEnd/>
              <a:tailEnd/>
            </a:ln>
            <a:effectLst>
              <a:prstShdw prst="shdw12" dist="76200" dir="10800000">
                <a:srgbClr val="001D3A">
                  <a:alpha val="50000"/>
                </a:srgbClr>
              </a:prstShdw>
            </a:effectLst>
          </p:spPr>
          <p:txBody>
            <a:bodyPr wrap="none" anchor="ctr"/>
            <a:lstStyle/>
            <a:p>
              <a:endParaRPr kumimoji="0" lang="zh-CN" altLang="zh-CN" sz="1800">
                <a:latin typeface="Arial" pitchFamily="34" charset="0"/>
              </a:endParaRPr>
            </a:p>
          </p:txBody>
        </p:sp>
        <p:sp>
          <p:nvSpPr>
            <p:cNvPr id="5133" name="Text Box 12"/>
            <p:cNvSpPr txBox="1">
              <a:spLocks noChangeArrowheads="1"/>
            </p:cNvSpPr>
            <p:nvPr/>
          </p:nvSpPr>
          <p:spPr bwMode="white">
            <a:xfrm>
              <a:off x="975" y="2416"/>
              <a:ext cx="756" cy="250"/>
            </a:xfrm>
            <a:prstGeom prst="rect">
              <a:avLst/>
            </a:prstGeom>
            <a:noFill/>
            <a:ln w="9525">
              <a:noFill/>
              <a:miter lim="800000"/>
              <a:headEnd/>
              <a:tailEnd/>
            </a:ln>
          </p:spPr>
          <p:txBody>
            <a:bodyPr wrap="none">
              <a:spAutoFit/>
            </a:bodyPr>
            <a:lstStyle/>
            <a:p>
              <a:pPr algn="l" eaLnBrk="0" hangingPunct="0"/>
              <a:r>
                <a:rPr kumimoji="0" lang="zh-CN" altLang="en-US" sz="2000" b="1">
                  <a:solidFill>
                    <a:schemeClr val="bg1"/>
                  </a:solidFill>
                  <a:latin typeface="Verdana" pitchFamily="34" charset="0"/>
                  <a:hlinkClick r:id="rId2" action="ppaction://hlinksldjump"/>
                </a:rPr>
                <a:t>市场调研</a:t>
              </a:r>
              <a:endParaRPr kumimoji="0" lang="zh-CN" altLang="en-US" sz="2000" b="1">
                <a:solidFill>
                  <a:schemeClr val="bg1"/>
                </a:solidFill>
                <a:latin typeface="Verdana" pitchFamily="34" charset="0"/>
              </a:endParaRPr>
            </a:p>
          </p:txBody>
        </p:sp>
        <p:sp>
          <p:nvSpPr>
            <p:cNvPr id="5134" name="Text Box 13"/>
            <p:cNvSpPr txBox="1">
              <a:spLocks noChangeArrowheads="1"/>
            </p:cNvSpPr>
            <p:nvPr/>
          </p:nvSpPr>
          <p:spPr bwMode="white">
            <a:xfrm>
              <a:off x="2538" y="1598"/>
              <a:ext cx="436" cy="250"/>
            </a:xfrm>
            <a:prstGeom prst="rect">
              <a:avLst/>
            </a:prstGeom>
            <a:noFill/>
            <a:ln w="9525">
              <a:noFill/>
              <a:miter lim="800000"/>
              <a:headEnd/>
              <a:tailEnd/>
            </a:ln>
          </p:spPr>
          <p:txBody>
            <a:bodyPr wrap="none">
              <a:spAutoFit/>
            </a:bodyPr>
            <a:lstStyle/>
            <a:p>
              <a:pPr algn="l" eaLnBrk="0" hangingPunct="0"/>
              <a:r>
                <a:rPr kumimoji="0" lang="zh-CN" altLang="en-US" sz="2000" b="1">
                  <a:solidFill>
                    <a:schemeClr val="bg1"/>
                  </a:solidFill>
                  <a:latin typeface="Verdana" pitchFamily="34" charset="0"/>
                  <a:hlinkClick r:id="rId3" action="ppaction://hlinksldjump"/>
                </a:rPr>
                <a:t>产品</a:t>
              </a:r>
              <a:endParaRPr kumimoji="0" lang="zh-CN" altLang="en-US" sz="2000" b="1">
                <a:solidFill>
                  <a:schemeClr val="bg1"/>
                </a:solidFill>
                <a:latin typeface="Verdana" pitchFamily="34" charset="0"/>
              </a:endParaRPr>
            </a:p>
          </p:txBody>
        </p:sp>
        <p:sp>
          <p:nvSpPr>
            <p:cNvPr id="5135" name="Text Box 14"/>
            <p:cNvSpPr txBox="1">
              <a:spLocks noChangeArrowheads="1"/>
            </p:cNvSpPr>
            <p:nvPr/>
          </p:nvSpPr>
          <p:spPr bwMode="white">
            <a:xfrm>
              <a:off x="4182" y="1749"/>
              <a:ext cx="436" cy="250"/>
            </a:xfrm>
            <a:prstGeom prst="rect">
              <a:avLst/>
            </a:prstGeom>
            <a:noFill/>
            <a:ln w="9525">
              <a:noFill/>
              <a:miter lim="800000"/>
              <a:headEnd/>
              <a:tailEnd/>
            </a:ln>
          </p:spPr>
          <p:txBody>
            <a:bodyPr wrap="none">
              <a:spAutoFit/>
            </a:bodyPr>
            <a:lstStyle/>
            <a:p>
              <a:pPr algn="l" eaLnBrk="0" hangingPunct="0"/>
              <a:r>
                <a:rPr kumimoji="0" lang="zh-CN" altLang="en-US" sz="2000" b="1">
                  <a:solidFill>
                    <a:schemeClr val="bg1"/>
                  </a:solidFill>
                  <a:latin typeface="Verdana" pitchFamily="34" charset="0"/>
                  <a:hlinkClick r:id="rId4" action="ppaction://hlinksldjump"/>
                </a:rPr>
                <a:t>定价</a:t>
              </a:r>
              <a:endParaRPr kumimoji="0" lang="zh-CN" altLang="en-US" sz="2000" b="1">
                <a:solidFill>
                  <a:schemeClr val="bg1"/>
                </a:solidFill>
                <a:latin typeface="Verdana" pitchFamily="34" charset="0"/>
              </a:endParaRPr>
            </a:p>
          </p:txBody>
        </p:sp>
        <p:sp>
          <p:nvSpPr>
            <p:cNvPr id="5136" name="Text Box 15"/>
            <p:cNvSpPr txBox="1">
              <a:spLocks noChangeArrowheads="1"/>
            </p:cNvSpPr>
            <p:nvPr/>
          </p:nvSpPr>
          <p:spPr bwMode="white">
            <a:xfrm>
              <a:off x="3179" y="3009"/>
              <a:ext cx="436" cy="250"/>
            </a:xfrm>
            <a:prstGeom prst="rect">
              <a:avLst/>
            </a:prstGeom>
            <a:noFill/>
            <a:ln w="9525">
              <a:noFill/>
              <a:miter lim="800000"/>
              <a:headEnd/>
              <a:tailEnd/>
            </a:ln>
          </p:spPr>
          <p:txBody>
            <a:bodyPr wrap="none">
              <a:spAutoFit/>
            </a:bodyPr>
            <a:lstStyle/>
            <a:p>
              <a:pPr algn="l" eaLnBrk="0" hangingPunct="0"/>
              <a:r>
                <a:rPr kumimoji="0" lang="zh-CN" altLang="en-US" sz="2000" b="1">
                  <a:solidFill>
                    <a:schemeClr val="bg1"/>
                  </a:solidFill>
                  <a:latin typeface="Verdana" pitchFamily="34" charset="0"/>
                  <a:hlinkClick r:id="rId5" action="ppaction://hlinksldjump"/>
                </a:rPr>
                <a:t>分销</a:t>
              </a:r>
              <a:endParaRPr kumimoji="0" lang="zh-CN" altLang="en-US" sz="2000" b="1">
                <a:solidFill>
                  <a:schemeClr val="bg1"/>
                </a:solidFill>
                <a:latin typeface="Verdana" pitchFamily="34" charset="0"/>
              </a:endParaRPr>
            </a:p>
          </p:txBody>
        </p:sp>
        <p:sp>
          <p:nvSpPr>
            <p:cNvPr id="5137" name="Text Box 16"/>
            <p:cNvSpPr txBox="1">
              <a:spLocks noChangeArrowheads="1"/>
            </p:cNvSpPr>
            <p:nvPr/>
          </p:nvSpPr>
          <p:spPr bwMode="white">
            <a:xfrm>
              <a:off x="1474" y="3369"/>
              <a:ext cx="756" cy="250"/>
            </a:xfrm>
            <a:prstGeom prst="rect">
              <a:avLst/>
            </a:prstGeom>
            <a:noFill/>
            <a:ln w="9525">
              <a:noFill/>
              <a:miter lim="800000"/>
              <a:headEnd/>
              <a:tailEnd/>
            </a:ln>
          </p:spPr>
          <p:txBody>
            <a:bodyPr wrap="none">
              <a:spAutoFit/>
            </a:bodyPr>
            <a:lstStyle/>
            <a:p>
              <a:pPr algn="l" eaLnBrk="0" hangingPunct="0"/>
              <a:r>
                <a:rPr kumimoji="0" lang="zh-CN" altLang="en-US" sz="2000" b="1">
                  <a:solidFill>
                    <a:schemeClr val="bg1"/>
                  </a:solidFill>
                  <a:latin typeface="Verdana" pitchFamily="34" charset="0"/>
                  <a:hlinkClick r:id="rId6" action="ppaction://hlinksldjump"/>
                </a:rPr>
                <a:t>广告促销</a:t>
              </a:r>
              <a:endParaRPr kumimoji="0" lang="zh-CN" altLang="en-US" sz="2000" b="1">
                <a:solidFill>
                  <a:schemeClr val="bg1"/>
                </a:solidFill>
                <a:latin typeface="Verdana" pitchFamily="34" charset="0"/>
              </a:endParaRPr>
            </a:p>
          </p:txBody>
        </p:sp>
        <p:sp>
          <p:nvSpPr>
            <p:cNvPr id="5138" name="Text Box 17"/>
            <p:cNvSpPr txBox="1">
              <a:spLocks noChangeArrowheads="1"/>
            </p:cNvSpPr>
            <p:nvPr/>
          </p:nvSpPr>
          <p:spPr bwMode="auto">
            <a:xfrm>
              <a:off x="1882" y="2296"/>
              <a:ext cx="1452" cy="596"/>
            </a:xfrm>
            <a:prstGeom prst="rect">
              <a:avLst/>
            </a:prstGeom>
            <a:noFill/>
            <a:ln w="9525">
              <a:noFill/>
              <a:miter lim="800000"/>
              <a:headEnd/>
              <a:tailEnd/>
            </a:ln>
          </p:spPr>
          <p:txBody>
            <a:bodyPr>
              <a:spAutoFit/>
            </a:bodyPr>
            <a:lstStyle/>
            <a:p>
              <a:pPr eaLnBrk="0" hangingPunct="0"/>
              <a:r>
                <a:rPr kumimoji="0" lang="zh-CN" altLang="en-US" sz="2800" b="1">
                  <a:latin typeface="Arial" pitchFamily="34" charset="0"/>
                  <a:ea typeface="楷体_GB2312" pitchFamily="49" charset="-122"/>
                </a:rPr>
                <a:t>市场营销中的伦理问题</a:t>
              </a:r>
            </a:p>
          </p:txBody>
        </p:sp>
      </p:grpSp>
      <p:sp>
        <p:nvSpPr>
          <p:cNvPr id="5124" name="日期占位符 15"/>
          <p:cNvSpPr>
            <a:spLocks noGrp="1"/>
          </p:cNvSpPr>
          <p:nvPr>
            <p:ph type="dt" sz="quarter" idx="10"/>
          </p:nvPr>
        </p:nvSpPr>
        <p:spPr>
          <a:noFill/>
        </p:spPr>
        <p:txBody>
          <a:bodyPr/>
          <a:lstStyle/>
          <a:p>
            <a:fld id="{8AC923F8-4C5A-4C4F-AA51-A589E73CA7BF}" type="datetime1">
              <a:rPr lang="zh-CN" altLang="en-US"/>
              <a:pPr/>
              <a:t>2020-2-14</a:t>
            </a:fld>
            <a:endParaRPr lang="en-US" altLang="zh-CN"/>
          </a:p>
        </p:txBody>
      </p:sp>
      <p:sp>
        <p:nvSpPr>
          <p:cNvPr id="5125" name="灯片编号占位符 16"/>
          <p:cNvSpPr>
            <a:spLocks noGrp="1"/>
          </p:cNvSpPr>
          <p:nvPr>
            <p:ph type="sldNum" sz="quarter" idx="12"/>
          </p:nvPr>
        </p:nvSpPr>
        <p:spPr>
          <a:noFill/>
        </p:spPr>
        <p:txBody>
          <a:bodyPr/>
          <a:lstStyle/>
          <a:p>
            <a:endParaRPr lang="zh-CN" altLang="zh-CN" smtClean="0"/>
          </a:p>
        </p:txBody>
      </p:sp>
      <p:sp>
        <p:nvSpPr>
          <p:cNvPr id="5126" name="页脚占位符 1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620713"/>
            <a:ext cx="7038975" cy="754062"/>
          </a:xfrm>
        </p:spPr>
        <p:txBody>
          <a:bodyPr/>
          <a:lstStyle/>
          <a:p>
            <a:pPr eaLnBrk="1" hangingPunct="1"/>
            <a:r>
              <a:rPr lang="zh-CN" altLang="en-US" sz="4800" smtClean="0"/>
              <a:t>新闻片段</a:t>
            </a:r>
          </a:p>
        </p:txBody>
      </p:sp>
      <p:sp>
        <p:nvSpPr>
          <p:cNvPr id="32771" name="Rectangle 3"/>
          <p:cNvSpPr>
            <a:spLocks noGrp="1" noChangeArrowheads="1"/>
          </p:cNvSpPr>
          <p:nvPr>
            <p:ph type="body" idx="1"/>
          </p:nvPr>
        </p:nvSpPr>
        <p:spPr>
          <a:xfrm>
            <a:off x="395288" y="1628775"/>
            <a:ext cx="8374062" cy="4953000"/>
          </a:xfrm>
        </p:spPr>
        <p:txBody>
          <a:bodyPr/>
          <a:lstStyle/>
          <a:p>
            <a:pPr algn="ctr" eaLnBrk="1" hangingPunct="1">
              <a:buFont typeface="Wingdings" pitchFamily="2" charset="2"/>
              <a:buNone/>
            </a:pPr>
            <a:r>
              <a:rPr lang="zh-CN" altLang="en-US" sz="2800" b="0" smtClean="0">
                <a:solidFill>
                  <a:srgbClr val="660066"/>
                </a:solidFill>
                <a:latin typeface="黑体" pitchFamily="2" charset="-122"/>
                <a:ea typeface="黑体" pitchFamily="2" charset="-122"/>
              </a:rPr>
              <a:t>欺骗性广告误导消费者 应查却何以屡禁不止</a:t>
            </a:r>
          </a:p>
          <a:p>
            <a:pPr eaLnBrk="1" hangingPunct="1"/>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外用流感疫苗震惊问世</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力比奇一喷，</a:t>
            </a:r>
            <a:r>
              <a:rPr lang="en-US" altLang="zh-CN" sz="2400" smtClean="0">
                <a:latin typeface="楷体_GB2312" pitchFamily="49" charset="-122"/>
                <a:ea typeface="楷体_GB2312" pitchFamily="49" charset="-122"/>
              </a:rPr>
              <a:t>365</a:t>
            </a:r>
            <a:r>
              <a:rPr lang="zh-CN" altLang="en-US" sz="2400" smtClean="0">
                <a:latin typeface="楷体_GB2312" pitchFamily="49" charset="-122"/>
                <a:ea typeface="楷体_GB2312" pitchFamily="49" charset="-122"/>
              </a:rPr>
              <a:t>天不感冒</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一次治疗，安全</a:t>
            </a:r>
            <a:r>
              <a:rPr lang="en-US" altLang="zh-CN" sz="2400" smtClean="0">
                <a:latin typeface="楷体_GB2312" pitchFamily="49" charset="-122"/>
                <a:ea typeface="楷体_GB2312" pitchFamily="49" charset="-122"/>
              </a:rPr>
              <a:t>365</a:t>
            </a:r>
            <a:r>
              <a:rPr lang="zh-CN" altLang="en-US" sz="2400" smtClean="0">
                <a:latin typeface="楷体_GB2312" pitchFamily="49" charset="-122"/>
                <a:ea typeface="楷体_GB2312" pitchFamily="49" charset="-122"/>
              </a:rPr>
              <a:t>天，灿烂</a:t>
            </a:r>
            <a:r>
              <a:rPr lang="en-US" altLang="zh-CN" sz="2400" smtClean="0">
                <a:latin typeface="楷体_GB2312" pitchFamily="49" charset="-122"/>
                <a:ea typeface="楷体_GB2312" pitchFamily="49" charset="-122"/>
              </a:rPr>
              <a:t>365</a:t>
            </a:r>
            <a:r>
              <a:rPr lang="zh-CN" altLang="en-US" sz="2400" smtClean="0">
                <a:latin typeface="楷体_GB2312" pitchFamily="49" charset="-122"/>
                <a:ea typeface="楷体_GB2312" pitchFamily="49" charset="-122"/>
              </a:rPr>
              <a:t>天</a:t>
            </a:r>
            <a:r>
              <a:rPr lang="zh-CN" altLang="en-US" sz="2400" smtClean="0">
                <a:latin typeface="Times New Roman" pitchFamily="18" charset="0"/>
                <a:ea typeface="楷体_GB2312" pitchFamily="49" charset="-122"/>
              </a:rPr>
              <a:t>”</a:t>
            </a:r>
            <a:r>
              <a:rPr lang="en-US" altLang="zh-CN"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在</a:t>
            </a:r>
            <a:r>
              <a:rPr lang="en-US" altLang="zh-CN" sz="2400" smtClean="0">
                <a:latin typeface="楷体_GB2312" pitchFamily="49" charset="-122"/>
                <a:ea typeface="楷体_GB2312" pitchFamily="49" charset="-122"/>
              </a:rPr>
              <a:t>12</a:t>
            </a:r>
            <a:r>
              <a:rPr lang="zh-CN" altLang="en-US" sz="2400" smtClean="0">
                <a:latin typeface="楷体_GB2312" pitchFamily="49" charset="-122"/>
                <a:ea typeface="楷体_GB2312" pitchFamily="49" charset="-122"/>
              </a:rPr>
              <a:t>月</a:t>
            </a:r>
            <a:r>
              <a:rPr lang="en-US" altLang="zh-CN" sz="2400" smtClean="0">
                <a:latin typeface="楷体_GB2312" pitchFamily="49" charset="-122"/>
                <a:ea typeface="楷体_GB2312" pitchFamily="49" charset="-122"/>
              </a:rPr>
              <a:t>8</a:t>
            </a:r>
            <a:r>
              <a:rPr lang="zh-CN" altLang="en-US" sz="2400" smtClean="0">
                <a:latin typeface="楷体_GB2312" pitchFamily="49" charset="-122"/>
                <a:ea typeface="楷体_GB2312" pitchFamily="49" charset="-122"/>
              </a:rPr>
              <a:t>日和</a:t>
            </a:r>
            <a:r>
              <a:rPr lang="en-US" altLang="zh-CN" sz="2400" smtClean="0">
                <a:latin typeface="楷体_GB2312" pitchFamily="49" charset="-122"/>
                <a:ea typeface="楷体_GB2312" pitchFamily="49" charset="-122"/>
              </a:rPr>
              <a:t>15</a:t>
            </a:r>
            <a:r>
              <a:rPr lang="zh-CN" altLang="en-US" sz="2400" smtClean="0">
                <a:latin typeface="楷体_GB2312" pitchFamily="49" charset="-122"/>
                <a:ea typeface="楷体_GB2312" pitchFamily="49" charset="-122"/>
              </a:rPr>
              <a:t>日</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新文化报</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上，广告的大黑标题格外醒目。</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中国工程院院士、中国干扰素之父侯云德院士说：</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一次治疗后能让您一年内不再感冒！力比奇将成为感冒治疗史上的一座里程碑。</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 </a:t>
            </a:r>
          </a:p>
          <a:p>
            <a:pPr eaLnBrk="1" hangingPunct="1"/>
            <a:r>
              <a:rPr lang="zh-CN" altLang="en-US" sz="2400" smtClean="0">
                <a:latin typeface="楷体_GB2312" pitchFamily="49" charset="-122"/>
                <a:ea typeface="楷体_GB2312" pitchFamily="49" charset="-122"/>
              </a:rPr>
              <a:t>看着这样的广告，谁不动心？然而，当事专家侯云德院士对此却一无所知。</a:t>
            </a:r>
            <a:r>
              <a:rPr lang="en-US" altLang="zh-CN" sz="2400" smtClean="0">
                <a:latin typeface="楷体_GB2312" pitchFamily="49" charset="-122"/>
                <a:ea typeface="楷体_GB2312" pitchFamily="49" charset="-122"/>
              </a:rPr>
              <a:t>12</a:t>
            </a:r>
            <a:r>
              <a:rPr lang="zh-CN" altLang="en-US" sz="2400" smtClean="0">
                <a:latin typeface="楷体_GB2312" pitchFamily="49" charset="-122"/>
                <a:ea typeface="楷体_GB2312" pitchFamily="49" charset="-122"/>
              </a:rPr>
              <a:t>月</a:t>
            </a:r>
            <a:r>
              <a:rPr lang="en-US" altLang="zh-CN" sz="2400" smtClean="0">
                <a:latin typeface="楷体_GB2312" pitchFamily="49" charset="-122"/>
                <a:ea typeface="楷体_GB2312" pitchFamily="49" charset="-122"/>
              </a:rPr>
              <a:t>16</a:t>
            </a:r>
            <a:r>
              <a:rPr lang="zh-CN" altLang="en-US" sz="2400" smtClean="0">
                <a:latin typeface="楷体_GB2312" pitchFamily="49" charset="-122"/>
                <a:ea typeface="楷体_GB2312" pitchFamily="49" charset="-122"/>
              </a:rPr>
              <a:t>日，在看到</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流感疫苗</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的</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惊人广告</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后，他痛斥天津一药厂的无德行为：</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这是一个大笑话。</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这是在欺骗全国人民，欺骗全国消费者。</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侯云德历数了这条广告的</a:t>
            </a:r>
            <a:r>
              <a:rPr lang="zh-CN" altLang="en-US" sz="2400" smtClean="0">
                <a:latin typeface="Times New Roman" pitchFamily="18" charset="0"/>
                <a:ea typeface="楷体_GB2312" pitchFamily="49" charset="-122"/>
              </a:rPr>
              <a:t>“</a:t>
            </a:r>
            <a:r>
              <a:rPr lang="zh-CN" altLang="en-US" sz="2400" smtClean="0">
                <a:latin typeface="楷体_GB2312" pitchFamily="49" charset="-122"/>
                <a:ea typeface="楷体_GB2312" pitchFamily="49" charset="-122"/>
              </a:rPr>
              <a:t>七宗罪</a:t>
            </a:r>
            <a:r>
              <a:rPr lang="zh-CN" altLang="en-US" sz="2400" smtClean="0">
                <a:latin typeface="Times New Roman" pitchFamily="18" charset="0"/>
                <a:ea typeface="楷体_GB2312" pitchFamily="49" charset="-122"/>
              </a:rPr>
              <a:t>”</a:t>
            </a:r>
            <a:r>
              <a:rPr lang="en-US" altLang="zh-CN" sz="2400" smtClean="0">
                <a:latin typeface="楷体_GB2312" pitchFamily="49" charset="-122"/>
                <a:ea typeface="楷体_GB2312" pitchFamily="49" charset="-122"/>
              </a:rPr>
              <a:t>------  </a:t>
            </a:r>
          </a:p>
          <a:p>
            <a:pPr algn="ctr" eaLnBrk="1" hangingPunct="1">
              <a:buFont typeface="Wingdings" pitchFamily="2" charset="2"/>
              <a:buNone/>
            </a:pPr>
            <a:endParaRPr lang="en-US" altLang="zh-CN" sz="2400" smtClean="0">
              <a:latin typeface="楷体_GB2312" pitchFamily="49" charset="-122"/>
              <a:ea typeface="楷体_GB2312" pitchFamily="49" charset="-122"/>
            </a:endParaRPr>
          </a:p>
        </p:txBody>
      </p:sp>
      <p:sp>
        <p:nvSpPr>
          <p:cNvPr id="32772" name="日期占位符 3"/>
          <p:cNvSpPr>
            <a:spLocks noGrp="1"/>
          </p:cNvSpPr>
          <p:nvPr>
            <p:ph type="dt" sz="quarter" idx="10"/>
          </p:nvPr>
        </p:nvSpPr>
        <p:spPr>
          <a:noFill/>
        </p:spPr>
        <p:txBody>
          <a:bodyPr/>
          <a:lstStyle/>
          <a:p>
            <a:fld id="{37248EA5-E256-4330-8431-19B1A90F51FE}" type="datetime1">
              <a:rPr lang="zh-CN" altLang="en-US"/>
              <a:pPr/>
              <a:t>2020-2-14</a:t>
            </a:fld>
            <a:endParaRPr lang="en-US" altLang="zh-CN"/>
          </a:p>
        </p:txBody>
      </p:sp>
      <p:sp>
        <p:nvSpPr>
          <p:cNvPr id="32773" name="灯片编号占位符 4"/>
          <p:cNvSpPr>
            <a:spLocks noGrp="1"/>
          </p:cNvSpPr>
          <p:nvPr>
            <p:ph type="sldNum" sz="quarter" idx="12"/>
          </p:nvPr>
        </p:nvSpPr>
        <p:spPr>
          <a:noFill/>
        </p:spPr>
        <p:txBody>
          <a:bodyPr/>
          <a:lstStyle/>
          <a:p>
            <a:endParaRPr lang="zh-CN" altLang="zh-CN" smtClean="0"/>
          </a:p>
        </p:txBody>
      </p:sp>
      <p:sp>
        <p:nvSpPr>
          <p:cNvPr id="32774"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549275"/>
            <a:ext cx="8229600" cy="863600"/>
          </a:xfrm>
        </p:spPr>
        <p:txBody>
          <a:bodyPr/>
          <a:lstStyle/>
          <a:p>
            <a:pPr algn="ctr" eaLnBrk="1" hangingPunct="1"/>
            <a:r>
              <a:rPr lang="zh-CN" altLang="en-US" sz="4000" smtClean="0"/>
              <a:t>半真实性广告</a:t>
            </a:r>
          </a:p>
        </p:txBody>
      </p:sp>
      <p:sp>
        <p:nvSpPr>
          <p:cNvPr id="33795" name="Rectangle 3"/>
          <p:cNvSpPr>
            <a:spLocks noGrp="1" noChangeArrowheads="1"/>
          </p:cNvSpPr>
          <p:nvPr>
            <p:ph type="body" idx="1"/>
          </p:nvPr>
        </p:nvSpPr>
        <p:spPr>
          <a:xfrm>
            <a:off x="395288" y="2205038"/>
            <a:ext cx="8064500" cy="3365500"/>
          </a:xfrm>
        </p:spPr>
        <p:txBody>
          <a:bodyPr/>
          <a:lstStyle/>
          <a:p>
            <a:pPr eaLnBrk="1" hangingPunct="1">
              <a:buFont typeface="Wingdings" pitchFamily="2" charset="2"/>
              <a:buNone/>
            </a:pPr>
            <a:r>
              <a:rPr lang="en-US" altLang="zh-CN" sz="3200" smtClean="0"/>
              <a:t>   </a:t>
            </a:r>
            <a:r>
              <a:rPr lang="zh-CN" altLang="en-US" sz="3200" smtClean="0"/>
              <a:t>半真实性广告是指内容是真实的、但是没有揭示那些将会明显影响产品消费的效用或者安全的其他关键信息的广告。有时，广告未提及的方面与它提到过的方面一样重要。</a:t>
            </a:r>
          </a:p>
        </p:txBody>
      </p:sp>
      <p:sp>
        <p:nvSpPr>
          <p:cNvPr id="33796" name="AutoShape 4">
            <a:hlinkClick r:id="rId2" action="ppaction://hlinksldjump" highlightClick="1"/>
          </p:cNvPr>
          <p:cNvSpPr>
            <a:spLocks noChangeArrowheads="1"/>
          </p:cNvSpPr>
          <p:nvPr/>
        </p:nvSpPr>
        <p:spPr bwMode="auto">
          <a:xfrm>
            <a:off x="7524750" y="5949950"/>
            <a:ext cx="719138"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33797" name="日期占位符 4"/>
          <p:cNvSpPr>
            <a:spLocks noGrp="1"/>
          </p:cNvSpPr>
          <p:nvPr>
            <p:ph type="dt" sz="quarter" idx="10"/>
          </p:nvPr>
        </p:nvSpPr>
        <p:spPr>
          <a:noFill/>
        </p:spPr>
        <p:txBody>
          <a:bodyPr/>
          <a:lstStyle/>
          <a:p>
            <a:fld id="{0C08954A-B779-4454-B15A-36C538AE710F}" type="datetime1">
              <a:rPr lang="zh-CN" altLang="en-US"/>
              <a:pPr/>
              <a:t>2020-2-14</a:t>
            </a:fld>
            <a:endParaRPr lang="en-US" altLang="zh-CN"/>
          </a:p>
        </p:txBody>
      </p:sp>
      <p:sp>
        <p:nvSpPr>
          <p:cNvPr id="33798" name="灯片编号占位符 5"/>
          <p:cNvSpPr>
            <a:spLocks noGrp="1"/>
          </p:cNvSpPr>
          <p:nvPr>
            <p:ph type="sldNum" sz="quarter" idx="12"/>
          </p:nvPr>
        </p:nvSpPr>
        <p:spPr>
          <a:noFill/>
        </p:spPr>
        <p:txBody>
          <a:bodyPr/>
          <a:lstStyle/>
          <a:p>
            <a:endParaRPr lang="zh-CN" altLang="zh-CN" smtClean="0"/>
          </a:p>
        </p:txBody>
      </p:sp>
      <p:sp>
        <p:nvSpPr>
          <p:cNvPr id="33799"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4">
            <a:hlinkClick r:id="rId2" action="ppaction://hlinksldjump" highlightClick="1"/>
          </p:cNvPr>
          <p:cNvSpPr>
            <a:spLocks noChangeArrowheads="1"/>
          </p:cNvSpPr>
          <p:nvPr/>
        </p:nvSpPr>
        <p:spPr bwMode="auto">
          <a:xfrm>
            <a:off x="7524750" y="5949950"/>
            <a:ext cx="719138" cy="3937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34819" name="TextBox 6"/>
          <p:cNvSpPr txBox="1">
            <a:spLocks noChangeArrowheads="1"/>
          </p:cNvSpPr>
          <p:nvPr/>
        </p:nvSpPr>
        <p:spPr bwMode="auto">
          <a:xfrm>
            <a:off x="755650" y="260350"/>
            <a:ext cx="5472113" cy="461963"/>
          </a:xfrm>
          <a:prstGeom prst="rect">
            <a:avLst/>
          </a:prstGeom>
          <a:noFill/>
          <a:ln w="9525">
            <a:noFill/>
            <a:miter lim="800000"/>
            <a:headEnd/>
            <a:tailEnd/>
          </a:ln>
        </p:spPr>
        <p:txBody>
          <a:bodyPr>
            <a:spAutoFit/>
          </a:bodyPr>
          <a:lstStyle/>
          <a:p>
            <a:r>
              <a:rPr lang="zh-CN" altLang="en-US"/>
              <a:t>针对儿童的电视广告</a:t>
            </a:r>
          </a:p>
        </p:txBody>
      </p:sp>
      <p:sp>
        <p:nvSpPr>
          <p:cNvPr id="34820" name="TextBox 7"/>
          <p:cNvSpPr txBox="1">
            <a:spLocks noChangeArrowheads="1"/>
          </p:cNvSpPr>
          <p:nvPr/>
        </p:nvSpPr>
        <p:spPr bwMode="auto">
          <a:xfrm>
            <a:off x="971550" y="1052513"/>
            <a:ext cx="5832475" cy="831850"/>
          </a:xfrm>
          <a:prstGeom prst="rect">
            <a:avLst/>
          </a:prstGeom>
          <a:noFill/>
          <a:ln w="9525">
            <a:noFill/>
            <a:miter lim="800000"/>
            <a:headEnd/>
            <a:tailEnd/>
          </a:ln>
        </p:spPr>
        <p:txBody>
          <a:bodyPr>
            <a:spAutoFit/>
          </a:bodyPr>
          <a:lstStyle/>
          <a:p>
            <a:pPr algn="l"/>
            <a:r>
              <a:rPr lang="zh-CN" altLang="en-US"/>
              <a:t>对象是儿童，有特殊性</a:t>
            </a:r>
            <a:endParaRPr lang="en-US" altLang="zh-CN"/>
          </a:p>
          <a:p>
            <a:pPr algn="l"/>
            <a:r>
              <a:rPr lang="zh-CN" altLang="en-US"/>
              <a:t>儿童做广告</a:t>
            </a:r>
          </a:p>
        </p:txBody>
      </p:sp>
      <p:sp>
        <p:nvSpPr>
          <p:cNvPr id="34821" name="TextBox 8"/>
          <p:cNvSpPr txBox="1">
            <a:spLocks noChangeArrowheads="1"/>
          </p:cNvSpPr>
          <p:nvPr/>
        </p:nvSpPr>
        <p:spPr bwMode="auto">
          <a:xfrm>
            <a:off x="971550" y="2205038"/>
            <a:ext cx="7345363" cy="3046412"/>
          </a:xfrm>
          <a:prstGeom prst="rect">
            <a:avLst/>
          </a:prstGeom>
          <a:noFill/>
          <a:ln w="9525">
            <a:noFill/>
            <a:miter lim="800000"/>
            <a:headEnd/>
            <a:tailEnd/>
          </a:ln>
        </p:spPr>
        <p:txBody>
          <a:bodyPr>
            <a:spAutoFit/>
          </a:bodyPr>
          <a:lstStyle/>
          <a:p>
            <a:r>
              <a:rPr lang="zh-CN" altLang="en-US"/>
              <a:t>比较广告</a:t>
            </a:r>
            <a:endParaRPr lang="en-US" altLang="zh-CN"/>
          </a:p>
          <a:p>
            <a:pPr algn="l"/>
            <a:r>
              <a:rPr lang="zh-CN" altLang="en-US"/>
              <a:t>比较广告是广告中把宣传的产品和同一竞争领域内其他产品相比较的广告。</a:t>
            </a:r>
            <a:endParaRPr lang="en-US" altLang="zh-CN"/>
          </a:p>
          <a:p>
            <a:pPr algn="l"/>
            <a:r>
              <a:rPr lang="zh-CN" altLang="en-US"/>
              <a:t>不当比较广告表现：</a:t>
            </a:r>
            <a:endParaRPr lang="en-US" altLang="zh-CN"/>
          </a:p>
          <a:p>
            <a:pPr algn="l">
              <a:buFont typeface="Arial" pitchFamily="34" charset="0"/>
              <a:buChar char="•"/>
            </a:pPr>
            <a:r>
              <a:rPr lang="zh-CN" altLang="en-US"/>
              <a:t>比较内容无针对性</a:t>
            </a:r>
            <a:endParaRPr lang="en-US" altLang="zh-CN"/>
          </a:p>
          <a:p>
            <a:pPr algn="l">
              <a:buFont typeface="Arial" pitchFamily="34" charset="0"/>
              <a:buChar char="•"/>
            </a:pPr>
            <a:r>
              <a:rPr lang="zh-CN" altLang="en-US"/>
              <a:t>无内容只表明结果的</a:t>
            </a:r>
            <a:endParaRPr lang="en-US" altLang="zh-CN"/>
          </a:p>
          <a:p>
            <a:pPr algn="l">
              <a:buFont typeface="Arial" pitchFamily="34" charset="0"/>
              <a:buChar char="•"/>
            </a:pPr>
            <a:r>
              <a:rPr lang="zh-CN" altLang="en-US"/>
              <a:t>违背事实，片面夸大，无根据使用最高形容词</a:t>
            </a:r>
            <a:endParaRPr lang="en-US" altLang="zh-CN"/>
          </a:p>
          <a:p>
            <a:pPr algn="l">
              <a:buFont typeface="Arial" pitchFamily="34" charset="0"/>
              <a:buChar char="•"/>
            </a:pPr>
            <a:r>
              <a:rPr lang="zh-CN" altLang="en-US"/>
              <a:t>对比性诋毁</a:t>
            </a:r>
          </a:p>
        </p:txBody>
      </p:sp>
      <p:sp>
        <p:nvSpPr>
          <p:cNvPr id="34822" name="日期占位符 5"/>
          <p:cNvSpPr>
            <a:spLocks noGrp="1"/>
          </p:cNvSpPr>
          <p:nvPr>
            <p:ph type="dt" sz="quarter" idx="10"/>
          </p:nvPr>
        </p:nvSpPr>
        <p:spPr>
          <a:noFill/>
        </p:spPr>
        <p:txBody>
          <a:bodyPr/>
          <a:lstStyle/>
          <a:p>
            <a:fld id="{F8660CBD-5339-444D-8C08-79B7208D2017}" type="datetime1">
              <a:rPr lang="zh-CN" altLang="en-US"/>
              <a:pPr/>
              <a:t>2020-2-14</a:t>
            </a:fld>
            <a:endParaRPr lang="en-US" altLang="zh-CN"/>
          </a:p>
        </p:txBody>
      </p:sp>
      <p:sp>
        <p:nvSpPr>
          <p:cNvPr id="34823" name="灯片编号占位符 6"/>
          <p:cNvSpPr>
            <a:spLocks noGrp="1"/>
          </p:cNvSpPr>
          <p:nvPr>
            <p:ph type="sldNum" sz="quarter" idx="12"/>
          </p:nvPr>
        </p:nvSpPr>
        <p:spPr>
          <a:noFill/>
        </p:spPr>
        <p:txBody>
          <a:bodyPr/>
          <a:lstStyle/>
          <a:p>
            <a:endParaRPr lang="zh-CN" altLang="zh-CN" smtClean="0"/>
          </a:p>
        </p:txBody>
      </p:sp>
      <p:sp>
        <p:nvSpPr>
          <p:cNvPr id="34824"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617538"/>
            <a:ext cx="7848600" cy="754062"/>
          </a:xfrm>
        </p:spPr>
        <p:txBody>
          <a:bodyPr/>
          <a:lstStyle/>
          <a:p>
            <a:pPr algn="ctr" eaLnBrk="1" hangingPunct="1"/>
            <a:r>
              <a:rPr lang="zh-CN" altLang="en-US" sz="4000" smtClean="0"/>
              <a:t>推销人员与顾客关系中的伦理问题</a:t>
            </a:r>
          </a:p>
        </p:txBody>
      </p:sp>
      <p:sp>
        <p:nvSpPr>
          <p:cNvPr id="35843" name="Rectangle 3"/>
          <p:cNvSpPr>
            <a:spLocks noGrp="1" noChangeArrowheads="1"/>
          </p:cNvSpPr>
          <p:nvPr>
            <p:ph type="body" idx="1"/>
          </p:nvPr>
        </p:nvSpPr>
        <p:spPr>
          <a:xfrm>
            <a:off x="539750" y="1484313"/>
            <a:ext cx="6689725" cy="3603625"/>
          </a:xfrm>
        </p:spPr>
        <p:txBody>
          <a:bodyPr/>
          <a:lstStyle/>
          <a:p>
            <a:pPr eaLnBrk="1" hangingPunct="1"/>
            <a:r>
              <a:rPr kumimoji="0" lang="zh-CN" altLang="en-US" sz="3200" smtClean="0"/>
              <a:t>高压劝说（限量销售，短缺）</a:t>
            </a:r>
          </a:p>
          <a:p>
            <a:pPr eaLnBrk="1" hangingPunct="1"/>
            <a:r>
              <a:rPr kumimoji="0" lang="zh-CN" altLang="en-US" sz="3200" smtClean="0"/>
              <a:t>顾客歧视 （不同人不同服务价格折扣等）</a:t>
            </a:r>
          </a:p>
          <a:p>
            <a:pPr eaLnBrk="1" hangingPunct="1"/>
            <a:r>
              <a:rPr kumimoji="0" lang="zh-CN" altLang="en-US" sz="3200" smtClean="0"/>
              <a:t>误导宣传 （不当陈述和错误或是不可能承诺）</a:t>
            </a:r>
          </a:p>
          <a:p>
            <a:pPr eaLnBrk="1" hangingPunct="1"/>
            <a:r>
              <a:rPr kumimoji="0" lang="zh-CN" altLang="en-US" sz="3200" smtClean="0"/>
              <a:t>送礼和款待 </a:t>
            </a:r>
          </a:p>
        </p:txBody>
      </p:sp>
      <p:sp>
        <p:nvSpPr>
          <p:cNvPr id="35844" name="TextBox 3"/>
          <p:cNvSpPr txBox="1">
            <a:spLocks noChangeArrowheads="1"/>
          </p:cNvSpPr>
          <p:nvPr/>
        </p:nvSpPr>
        <p:spPr bwMode="auto">
          <a:xfrm>
            <a:off x="684213" y="4652963"/>
            <a:ext cx="6911975" cy="1939925"/>
          </a:xfrm>
          <a:prstGeom prst="rect">
            <a:avLst/>
          </a:prstGeom>
          <a:noFill/>
          <a:ln w="9525">
            <a:noFill/>
            <a:miter lim="800000"/>
            <a:headEnd/>
            <a:tailEnd/>
          </a:ln>
        </p:spPr>
        <p:txBody>
          <a:bodyPr>
            <a:spAutoFit/>
          </a:bodyPr>
          <a:lstStyle/>
          <a:p>
            <a:pPr algn="l"/>
            <a:r>
              <a:rPr lang="zh-CN" altLang="en-US"/>
              <a:t>给同学们一点底线</a:t>
            </a:r>
            <a:endParaRPr lang="en-US" altLang="zh-CN"/>
          </a:p>
          <a:p>
            <a:pPr algn="l"/>
            <a:r>
              <a:rPr lang="zh-CN" altLang="en-US"/>
              <a:t>理性消费（好的习惯，好的自我估计，好的信息）</a:t>
            </a:r>
            <a:endParaRPr lang="en-US" altLang="zh-CN"/>
          </a:p>
          <a:p>
            <a:pPr algn="l"/>
            <a:r>
              <a:rPr lang="zh-CN" altLang="en-US"/>
              <a:t>买需要的东西（绝不图便宜，不贪）</a:t>
            </a:r>
            <a:endParaRPr lang="en-US" altLang="zh-CN"/>
          </a:p>
          <a:p>
            <a:pPr algn="l"/>
            <a:r>
              <a:rPr lang="zh-CN" altLang="en-US"/>
              <a:t>管住自己的重要信息</a:t>
            </a:r>
            <a:endParaRPr lang="en-US" altLang="zh-CN"/>
          </a:p>
          <a:p>
            <a:pPr algn="l"/>
            <a:endParaRPr lang="zh-CN" altLang="en-US"/>
          </a:p>
        </p:txBody>
      </p:sp>
      <p:sp>
        <p:nvSpPr>
          <p:cNvPr id="35845" name="日期占位符 4"/>
          <p:cNvSpPr>
            <a:spLocks noGrp="1"/>
          </p:cNvSpPr>
          <p:nvPr>
            <p:ph type="dt" sz="quarter" idx="10"/>
          </p:nvPr>
        </p:nvSpPr>
        <p:spPr>
          <a:noFill/>
        </p:spPr>
        <p:txBody>
          <a:bodyPr/>
          <a:lstStyle/>
          <a:p>
            <a:fld id="{0D26F173-14CB-4B41-85E2-B6C9FB168BE4}" type="datetime1">
              <a:rPr lang="zh-CN" altLang="en-US"/>
              <a:pPr/>
              <a:t>2020-2-14</a:t>
            </a:fld>
            <a:endParaRPr lang="en-US" altLang="zh-CN"/>
          </a:p>
        </p:txBody>
      </p:sp>
      <p:sp>
        <p:nvSpPr>
          <p:cNvPr id="35846" name="灯片编号占位符 5"/>
          <p:cNvSpPr>
            <a:spLocks noGrp="1"/>
          </p:cNvSpPr>
          <p:nvPr>
            <p:ph type="sldNum" sz="quarter" idx="12"/>
          </p:nvPr>
        </p:nvSpPr>
        <p:spPr>
          <a:noFill/>
        </p:spPr>
        <p:txBody>
          <a:bodyPr/>
          <a:lstStyle/>
          <a:p>
            <a:endParaRPr lang="zh-CN" altLang="zh-CN" smtClean="0"/>
          </a:p>
        </p:txBody>
      </p:sp>
      <p:sp>
        <p:nvSpPr>
          <p:cNvPr id="35847"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288" y="620713"/>
            <a:ext cx="8424862" cy="792162"/>
          </a:xfrm>
        </p:spPr>
        <p:txBody>
          <a:bodyPr/>
          <a:lstStyle/>
          <a:p>
            <a:pPr algn="ctr" eaLnBrk="1" hangingPunct="1"/>
            <a:r>
              <a:rPr lang="zh-CN" altLang="en-US" sz="4000" smtClean="0"/>
              <a:t>推销人员与竞争者关系中的伦理问题</a:t>
            </a:r>
          </a:p>
        </p:txBody>
      </p:sp>
      <p:sp>
        <p:nvSpPr>
          <p:cNvPr id="36867" name="Rectangle 3"/>
          <p:cNvSpPr>
            <a:spLocks noGrp="1" noChangeArrowheads="1"/>
          </p:cNvSpPr>
          <p:nvPr>
            <p:ph type="body" idx="1"/>
          </p:nvPr>
        </p:nvSpPr>
        <p:spPr>
          <a:xfrm>
            <a:off x="539750" y="2205038"/>
            <a:ext cx="7858125" cy="3298825"/>
          </a:xfrm>
        </p:spPr>
        <p:txBody>
          <a:bodyPr/>
          <a:lstStyle/>
          <a:p>
            <a:pPr eaLnBrk="1" hangingPunct="1"/>
            <a:r>
              <a:rPr lang="zh-CN" altLang="en-US" sz="3200" smtClean="0"/>
              <a:t>排他行为（超常的送礼折扣或行贿） </a:t>
            </a:r>
          </a:p>
          <a:p>
            <a:pPr eaLnBrk="1" hangingPunct="1"/>
            <a:r>
              <a:rPr lang="zh-CN" altLang="en-US" sz="3200" smtClean="0"/>
              <a:t>阻挠对手（商品展示中种种行为） </a:t>
            </a:r>
          </a:p>
          <a:p>
            <a:pPr eaLnBrk="1" hangingPunct="1"/>
            <a:r>
              <a:rPr lang="zh-CN" altLang="en-US" sz="3200" smtClean="0"/>
              <a:t>指责对手 </a:t>
            </a:r>
          </a:p>
          <a:p>
            <a:pPr eaLnBrk="1" hangingPunct="1"/>
            <a:r>
              <a:rPr lang="zh-CN" altLang="en-US" sz="3200" smtClean="0"/>
              <a:t>窃取信息 （非法获取竞争者信息等）</a:t>
            </a:r>
          </a:p>
        </p:txBody>
      </p:sp>
      <p:sp>
        <p:nvSpPr>
          <p:cNvPr id="36868" name="日期占位符 3"/>
          <p:cNvSpPr>
            <a:spLocks noGrp="1"/>
          </p:cNvSpPr>
          <p:nvPr>
            <p:ph type="dt" sz="quarter" idx="10"/>
          </p:nvPr>
        </p:nvSpPr>
        <p:spPr>
          <a:noFill/>
        </p:spPr>
        <p:txBody>
          <a:bodyPr/>
          <a:lstStyle/>
          <a:p>
            <a:fld id="{91A98DAE-8856-42A6-86F1-F32449A61206}" type="datetime1">
              <a:rPr lang="zh-CN" altLang="en-US"/>
              <a:pPr/>
              <a:t>2020-2-14</a:t>
            </a:fld>
            <a:endParaRPr lang="en-US" altLang="zh-CN"/>
          </a:p>
        </p:txBody>
      </p:sp>
      <p:sp>
        <p:nvSpPr>
          <p:cNvPr id="36869" name="灯片编号占位符 4"/>
          <p:cNvSpPr>
            <a:spLocks noGrp="1"/>
          </p:cNvSpPr>
          <p:nvPr>
            <p:ph type="sldNum" sz="quarter" idx="12"/>
          </p:nvPr>
        </p:nvSpPr>
        <p:spPr>
          <a:noFill/>
        </p:spPr>
        <p:txBody>
          <a:bodyPr/>
          <a:lstStyle/>
          <a:p>
            <a:endParaRPr lang="zh-CN" altLang="zh-CN" smtClean="0"/>
          </a:p>
        </p:txBody>
      </p:sp>
      <p:sp>
        <p:nvSpPr>
          <p:cNvPr id="36870"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188" y="620713"/>
            <a:ext cx="7038975" cy="754062"/>
          </a:xfrm>
        </p:spPr>
        <p:txBody>
          <a:bodyPr/>
          <a:lstStyle/>
          <a:p>
            <a:pPr eaLnBrk="1" hangingPunct="1"/>
            <a:r>
              <a:rPr lang="zh-CN" altLang="en-US" sz="4800" smtClean="0"/>
              <a:t>情景模拟 电信新业务</a:t>
            </a:r>
          </a:p>
        </p:txBody>
      </p:sp>
      <p:sp>
        <p:nvSpPr>
          <p:cNvPr id="37891" name="Rectangle 3"/>
          <p:cNvSpPr>
            <a:spLocks noGrp="1" noChangeArrowheads="1"/>
          </p:cNvSpPr>
          <p:nvPr>
            <p:ph type="body" idx="1"/>
          </p:nvPr>
        </p:nvSpPr>
        <p:spPr>
          <a:xfrm>
            <a:off x="468313" y="1484313"/>
            <a:ext cx="8135937" cy="5124450"/>
          </a:xfrm>
        </p:spPr>
        <p:txBody>
          <a:bodyPr/>
          <a:lstStyle/>
          <a:p>
            <a:pPr eaLnBrk="1" hangingPunct="1"/>
            <a:r>
              <a:rPr lang="zh-CN" altLang="en-US" sz="2000" smtClean="0"/>
              <a:t>某电信运营商悄悄推出了一项新业务</a:t>
            </a:r>
            <a:r>
              <a:rPr lang="en-US" altLang="zh-CN" sz="2000" smtClean="0">
                <a:latin typeface="Times New Roman" pitchFamily="18" charset="0"/>
              </a:rPr>
              <a:t>——</a:t>
            </a:r>
            <a:r>
              <a:rPr lang="zh-CN" altLang="en-US" sz="2000" smtClean="0"/>
              <a:t>小额支付业务，可以用手机话费购买各类礼品，与此项业务同步推出的还有一个购物网站，客户可以在此网站上选购想要的物品，通过手机短信方式进行话费抵扣，在下月的手机话费账单中体现。而且客户还可以选择每月预存一定量的话费，累积到一定程度后购买一个大件物品，类似于银行的分期付款业务。此项业务一经推出，虽然未作大规模宣传，仅在某些目标客户群体中通过短信进行了定向宣传，而且其价格与市场价相比毫无优势，与一般的电子商务网站相比，更不具优势。推出首月，交易额达数万元。而且客户可选择几个账户合到一个账户上开账，在账单中只显示一个电话号码，但其金额为几个客户费用的累加。该业务推出后也得到了众多客户的喜爱。</a:t>
            </a:r>
          </a:p>
          <a:p>
            <a:pPr eaLnBrk="1" hangingPunct="1"/>
            <a:r>
              <a:rPr lang="zh-CN" altLang="en-US" sz="2000" smtClean="0"/>
              <a:t>应该怎么看待这项新业务呢？</a:t>
            </a:r>
          </a:p>
        </p:txBody>
      </p:sp>
      <p:sp>
        <p:nvSpPr>
          <p:cNvPr id="37892" name="TextBox 3"/>
          <p:cNvSpPr txBox="1">
            <a:spLocks noChangeArrowheads="1"/>
          </p:cNvSpPr>
          <p:nvPr/>
        </p:nvSpPr>
        <p:spPr bwMode="auto">
          <a:xfrm>
            <a:off x="900113" y="5516563"/>
            <a:ext cx="7343775" cy="647700"/>
          </a:xfrm>
          <a:prstGeom prst="rect">
            <a:avLst/>
          </a:prstGeom>
          <a:noFill/>
          <a:ln w="9525">
            <a:noFill/>
            <a:miter lim="800000"/>
            <a:headEnd/>
            <a:tailEnd/>
          </a:ln>
        </p:spPr>
        <p:txBody>
          <a:bodyPr>
            <a:spAutoFit/>
          </a:bodyPr>
          <a:lstStyle/>
          <a:p>
            <a:pPr algn="l"/>
            <a:r>
              <a:rPr lang="zh-CN" altLang="en-US" sz="1800"/>
              <a:t>人工智能环境下，做任何事都需要谨慎，不知不为，不清不为，别给绑架了</a:t>
            </a:r>
          </a:p>
        </p:txBody>
      </p:sp>
      <p:sp>
        <p:nvSpPr>
          <p:cNvPr id="37893" name="TextBox 4"/>
          <p:cNvSpPr txBox="1">
            <a:spLocks noChangeArrowheads="1"/>
          </p:cNvSpPr>
          <p:nvPr/>
        </p:nvSpPr>
        <p:spPr bwMode="auto">
          <a:xfrm>
            <a:off x="611188" y="6237288"/>
            <a:ext cx="6913562" cy="461962"/>
          </a:xfrm>
          <a:prstGeom prst="rect">
            <a:avLst/>
          </a:prstGeom>
          <a:noFill/>
          <a:ln w="9525">
            <a:noFill/>
            <a:miter lim="800000"/>
            <a:headEnd/>
            <a:tailEnd/>
          </a:ln>
        </p:spPr>
        <p:txBody>
          <a:bodyPr>
            <a:spAutoFit/>
          </a:bodyPr>
          <a:lstStyle/>
          <a:p>
            <a:r>
              <a:rPr lang="zh-CN" altLang="en-US"/>
              <a:t>收电费由人工收费转智能收费，为什么？</a:t>
            </a:r>
          </a:p>
        </p:txBody>
      </p:sp>
      <p:sp>
        <p:nvSpPr>
          <p:cNvPr id="37894" name="日期占位符 5"/>
          <p:cNvSpPr>
            <a:spLocks noGrp="1"/>
          </p:cNvSpPr>
          <p:nvPr>
            <p:ph type="dt" sz="quarter" idx="10"/>
          </p:nvPr>
        </p:nvSpPr>
        <p:spPr>
          <a:noFill/>
        </p:spPr>
        <p:txBody>
          <a:bodyPr/>
          <a:lstStyle/>
          <a:p>
            <a:fld id="{C19182C6-F362-4C93-A421-61CBBAC2A1C8}" type="datetime1">
              <a:rPr lang="zh-CN" altLang="en-US"/>
              <a:pPr/>
              <a:t>2020-2-14</a:t>
            </a:fld>
            <a:endParaRPr lang="en-US" altLang="zh-CN"/>
          </a:p>
        </p:txBody>
      </p:sp>
      <p:sp>
        <p:nvSpPr>
          <p:cNvPr id="37895" name="灯片编号占位符 6"/>
          <p:cNvSpPr>
            <a:spLocks noGrp="1"/>
          </p:cNvSpPr>
          <p:nvPr>
            <p:ph type="sldNum" sz="quarter" idx="12"/>
          </p:nvPr>
        </p:nvSpPr>
        <p:spPr>
          <a:noFill/>
        </p:spPr>
        <p:txBody>
          <a:bodyPr/>
          <a:lstStyle/>
          <a:p>
            <a:endParaRPr lang="zh-CN" altLang="zh-CN" smtClean="0"/>
          </a:p>
        </p:txBody>
      </p:sp>
      <p:sp>
        <p:nvSpPr>
          <p:cNvPr id="37896" name="页脚占位符 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620713"/>
            <a:ext cx="7038975" cy="754062"/>
          </a:xfrm>
        </p:spPr>
        <p:txBody>
          <a:bodyPr/>
          <a:lstStyle/>
          <a:p>
            <a:pPr algn="ctr" eaLnBrk="1" hangingPunct="1"/>
            <a:r>
              <a:rPr lang="zh-CN" altLang="en-US" sz="4000" smtClean="0"/>
              <a:t>市场调研中的伦理问题</a:t>
            </a:r>
          </a:p>
        </p:txBody>
      </p:sp>
      <p:sp>
        <p:nvSpPr>
          <p:cNvPr id="6147" name="AutoShape 4"/>
          <p:cNvSpPr>
            <a:spLocks noChangeArrowheads="1"/>
          </p:cNvSpPr>
          <p:nvPr/>
        </p:nvSpPr>
        <p:spPr bwMode="auto">
          <a:xfrm>
            <a:off x="6151563" y="3433763"/>
            <a:ext cx="1620837" cy="2738437"/>
          </a:xfrm>
          <a:prstGeom prst="roundRect">
            <a:avLst>
              <a:gd name="adj" fmla="val 13745"/>
            </a:avLst>
          </a:prstGeom>
          <a:noFill/>
          <a:ln w="38100">
            <a:solidFill>
              <a:schemeClr val="tx1"/>
            </a:solidFill>
            <a:round/>
            <a:headEnd/>
            <a:tailEnd/>
          </a:ln>
        </p:spPr>
        <p:txBody>
          <a:bodyPr wrap="none" anchor="ctr"/>
          <a:lstStyle/>
          <a:p>
            <a:endParaRPr lang="zh-CN" altLang="en-US"/>
          </a:p>
        </p:txBody>
      </p:sp>
      <p:sp>
        <p:nvSpPr>
          <p:cNvPr id="6148" name="AutoShape 5"/>
          <p:cNvSpPr>
            <a:spLocks noChangeArrowheads="1"/>
          </p:cNvSpPr>
          <p:nvPr/>
        </p:nvSpPr>
        <p:spPr bwMode="auto">
          <a:xfrm>
            <a:off x="4456113" y="3433763"/>
            <a:ext cx="1611312" cy="2738437"/>
          </a:xfrm>
          <a:prstGeom prst="roundRect">
            <a:avLst>
              <a:gd name="adj" fmla="val 13745"/>
            </a:avLst>
          </a:prstGeom>
          <a:noFill/>
          <a:ln w="38100">
            <a:solidFill>
              <a:schemeClr val="tx1"/>
            </a:solidFill>
            <a:round/>
            <a:headEnd/>
            <a:tailEnd/>
          </a:ln>
        </p:spPr>
        <p:txBody>
          <a:bodyPr wrap="none" anchor="ctr"/>
          <a:lstStyle/>
          <a:p>
            <a:endParaRPr lang="zh-CN" altLang="en-US"/>
          </a:p>
        </p:txBody>
      </p:sp>
      <p:sp>
        <p:nvSpPr>
          <p:cNvPr id="6149" name="AutoShape 6"/>
          <p:cNvSpPr>
            <a:spLocks noChangeArrowheads="1"/>
          </p:cNvSpPr>
          <p:nvPr/>
        </p:nvSpPr>
        <p:spPr bwMode="auto">
          <a:xfrm>
            <a:off x="2773363" y="3433763"/>
            <a:ext cx="1563687" cy="2738437"/>
          </a:xfrm>
          <a:prstGeom prst="roundRect">
            <a:avLst>
              <a:gd name="adj" fmla="val 13745"/>
            </a:avLst>
          </a:prstGeom>
          <a:noFill/>
          <a:ln w="38100">
            <a:solidFill>
              <a:schemeClr val="tx1"/>
            </a:solidFill>
            <a:round/>
            <a:headEnd/>
            <a:tailEnd/>
          </a:ln>
        </p:spPr>
        <p:txBody>
          <a:bodyPr wrap="none" anchor="ctr"/>
          <a:lstStyle/>
          <a:p>
            <a:endParaRPr lang="zh-CN" altLang="en-US"/>
          </a:p>
        </p:txBody>
      </p:sp>
      <p:sp>
        <p:nvSpPr>
          <p:cNvPr id="6150" name="AutoShape 7"/>
          <p:cNvSpPr>
            <a:spLocks noChangeArrowheads="1"/>
          </p:cNvSpPr>
          <p:nvPr/>
        </p:nvSpPr>
        <p:spPr bwMode="auto">
          <a:xfrm>
            <a:off x="1042988" y="3429000"/>
            <a:ext cx="1620837" cy="2738438"/>
          </a:xfrm>
          <a:prstGeom prst="roundRect">
            <a:avLst>
              <a:gd name="adj" fmla="val 13745"/>
            </a:avLst>
          </a:prstGeom>
          <a:noFill/>
          <a:ln w="38100">
            <a:solidFill>
              <a:schemeClr val="tx1"/>
            </a:solidFill>
            <a:round/>
            <a:headEnd/>
            <a:tailEnd/>
          </a:ln>
        </p:spPr>
        <p:txBody>
          <a:bodyPr wrap="none" anchor="ctr"/>
          <a:lstStyle/>
          <a:p>
            <a:endParaRPr lang="zh-CN" altLang="en-US"/>
          </a:p>
        </p:txBody>
      </p:sp>
      <p:grpSp>
        <p:nvGrpSpPr>
          <p:cNvPr id="6151" name="Group 8"/>
          <p:cNvGrpSpPr>
            <a:grpSpLocks/>
          </p:cNvGrpSpPr>
          <p:nvPr/>
        </p:nvGrpSpPr>
        <p:grpSpPr bwMode="auto">
          <a:xfrm>
            <a:off x="1287463" y="2057400"/>
            <a:ext cx="5895975" cy="936625"/>
            <a:chOff x="624" y="1152"/>
            <a:chExt cx="4080" cy="720"/>
          </a:xfrm>
        </p:grpSpPr>
        <p:sp>
          <p:nvSpPr>
            <p:cNvPr id="542729" name="Rectangle 9"/>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grpSp>
          <p:nvGrpSpPr>
            <p:cNvPr id="6165" name="Group 10"/>
            <p:cNvGrpSpPr>
              <a:grpSpLocks/>
            </p:cNvGrpSpPr>
            <p:nvPr/>
          </p:nvGrpSpPr>
          <p:grpSpPr bwMode="auto">
            <a:xfrm>
              <a:off x="1296" y="1296"/>
              <a:ext cx="624" cy="96"/>
              <a:chOff x="2003" y="3439"/>
              <a:chExt cx="468" cy="244"/>
            </a:xfrm>
          </p:grpSpPr>
          <p:sp>
            <p:nvSpPr>
              <p:cNvPr id="6179" name="Oval 11"/>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6180" name="Rectangle 12"/>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2733" name="Oval 13"/>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2734" name="Oval 14"/>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6166" name="Rectangle 15"/>
            <p:cNvSpPr>
              <a:spLocks noChangeArrowheads="1"/>
            </p:cNvSpPr>
            <p:nvPr/>
          </p:nvSpPr>
          <p:spPr bwMode="gray">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6167" name="Group 16"/>
            <p:cNvGrpSpPr>
              <a:grpSpLocks/>
            </p:cNvGrpSpPr>
            <p:nvPr/>
          </p:nvGrpSpPr>
          <p:grpSpPr bwMode="auto">
            <a:xfrm>
              <a:off x="2448" y="1296"/>
              <a:ext cx="624" cy="96"/>
              <a:chOff x="2003" y="3439"/>
              <a:chExt cx="468" cy="244"/>
            </a:xfrm>
          </p:grpSpPr>
          <p:sp>
            <p:nvSpPr>
              <p:cNvPr id="6175" name="Oval 17"/>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6176" name="Rectangle 18"/>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2739" name="Oval 19"/>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2740" name="Oval 20"/>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542741" name="Rectangle 21"/>
            <p:cNvSpPr>
              <a:spLocks noChangeArrowheads="1"/>
            </p:cNvSpPr>
            <p:nvPr/>
          </p:nvSpPr>
          <p:spPr bwMode="gray">
            <a:xfrm rot="3419336">
              <a:off x="2880" y="1154"/>
              <a:ext cx="671" cy="669"/>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grpSp>
          <p:nvGrpSpPr>
            <p:cNvPr id="6169" name="Group 22"/>
            <p:cNvGrpSpPr>
              <a:grpSpLocks/>
            </p:cNvGrpSpPr>
            <p:nvPr/>
          </p:nvGrpSpPr>
          <p:grpSpPr bwMode="auto">
            <a:xfrm>
              <a:off x="3600" y="1296"/>
              <a:ext cx="816" cy="96"/>
              <a:chOff x="2003" y="3439"/>
              <a:chExt cx="468" cy="244"/>
            </a:xfrm>
          </p:grpSpPr>
          <p:sp>
            <p:nvSpPr>
              <p:cNvPr id="6171" name="Oval 23"/>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6172" name="Rectangle 24"/>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2745" name="Oval 25"/>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2746" name="Oval 26"/>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6170" name="Rectangle 27"/>
            <p:cNvSpPr>
              <a:spLocks noChangeArrowheads="1"/>
            </p:cNvSpPr>
            <p:nvPr/>
          </p:nvSpPr>
          <p:spPr bwMode="gray">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6152" name="Rectangle 28"/>
          <p:cNvSpPr>
            <a:spLocks noChangeArrowheads="1"/>
          </p:cNvSpPr>
          <p:nvPr/>
        </p:nvSpPr>
        <p:spPr bwMode="gray">
          <a:xfrm>
            <a:off x="1763713" y="2349500"/>
            <a:ext cx="311150" cy="366713"/>
          </a:xfrm>
          <a:prstGeom prst="rect">
            <a:avLst/>
          </a:prstGeom>
          <a:noFill/>
          <a:ln w="9525">
            <a:noFill/>
            <a:miter lim="800000"/>
            <a:headEnd/>
            <a:tailEnd/>
          </a:ln>
        </p:spPr>
        <p:txBody>
          <a:bodyPr wrap="none">
            <a:spAutoFit/>
          </a:bodyPr>
          <a:lstStyle/>
          <a:p>
            <a:pPr algn="l"/>
            <a:r>
              <a:rPr kumimoji="0" lang="en-US" altLang="zh-CN" sz="1800" b="1">
                <a:solidFill>
                  <a:schemeClr val="bg1"/>
                </a:solidFill>
                <a:latin typeface="Arial" pitchFamily="34" charset="0"/>
                <a:hlinkClick r:id="rId2" action="ppaction://hlinksldjump"/>
              </a:rPr>
              <a:t>1</a:t>
            </a:r>
            <a:endParaRPr kumimoji="0" lang="en-US" altLang="zh-CN" sz="1800" b="1">
              <a:solidFill>
                <a:schemeClr val="bg1"/>
              </a:solidFill>
              <a:latin typeface="Arial" pitchFamily="34" charset="0"/>
            </a:endParaRPr>
          </a:p>
        </p:txBody>
      </p:sp>
      <p:sp>
        <p:nvSpPr>
          <p:cNvPr id="6153" name="Rectangle 29"/>
          <p:cNvSpPr>
            <a:spLocks noChangeArrowheads="1"/>
          </p:cNvSpPr>
          <p:nvPr/>
        </p:nvSpPr>
        <p:spPr bwMode="gray">
          <a:xfrm>
            <a:off x="3348038" y="2349500"/>
            <a:ext cx="311150" cy="366713"/>
          </a:xfrm>
          <a:prstGeom prst="rect">
            <a:avLst/>
          </a:prstGeom>
          <a:noFill/>
          <a:ln w="9525">
            <a:noFill/>
            <a:miter lim="800000"/>
            <a:headEnd/>
            <a:tailEnd/>
          </a:ln>
        </p:spPr>
        <p:txBody>
          <a:bodyPr wrap="none">
            <a:spAutoFit/>
          </a:bodyPr>
          <a:lstStyle/>
          <a:p>
            <a:pPr algn="l"/>
            <a:r>
              <a:rPr kumimoji="0" lang="en-US" altLang="zh-CN" sz="1800" b="1">
                <a:solidFill>
                  <a:schemeClr val="bg1"/>
                </a:solidFill>
                <a:latin typeface="Arial" pitchFamily="34" charset="0"/>
                <a:hlinkClick r:id="rId3" action="ppaction://hlinksldjump"/>
              </a:rPr>
              <a:t>2</a:t>
            </a:r>
            <a:endParaRPr kumimoji="0" lang="en-US" altLang="zh-CN" sz="1800" b="1">
              <a:solidFill>
                <a:schemeClr val="bg1"/>
              </a:solidFill>
              <a:latin typeface="Arial" pitchFamily="34" charset="0"/>
            </a:endParaRPr>
          </a:p>
        </p:txBody>
      </p:sp>
      <p:sp>
        <p:nvSpPr>
          <p:cNvPr id="6154" name="Rectangle 30"/>
          <p:cNvSpPr>
            <a:spLocks noChangeArrowheads="1"/>
          </p:cNvSpPr>
          <p:nvPr/>
        </p:nvSpPr>
        <p:spPr bwMode="gray">
          <a:xfrm>
            <a:off x="4932363" y="2276475"/>
            <a:ext cx="311150" cy="366713"/>
          </a:xfrm>
          <a:prstGeom prst="rect">
            <a:avLst/>
          </a:prstGeom>
          <a:noFill/>
          <a:ln w="9525">
            <a:noFill/>
            <a:miter lim="800000"/>
            <a:headEnd/>
            <a:tailEnd/>
          </a:ln>
        </p:spPr>
        <p:txBody>
          <a:bodyPr wrap="none">
            <a:spAutoFit/>
          </a:bodyPr>
          <a:lstStyle/>
          <a:p>
            <a:pPr algn="l"/>
            <a:r>
              <a:rPr kumimoji="0" lang="en-US" altLang="zh-CN" sz="1800" b="1">
                <a:solidFill>
                  <a:schemeClr val="bg1"/>
                </a:solidFill>
                <a:latin typeface="Arial" pitchFamily="34" charset="0"/>
                <a:hlinkClick r:id="rId4" action="ppaction://hlinksldjump"/>
              </a:rPr>
              <a:t>3</a:t>
            </a:r>
            <a:endParaRPr kumimoji="0" lang="en-US" altLang="zh-CN" sz="1800" b="1">
              <a:solidFill>
                <a:schemeClr val="bg1"/>
              </a:solidFill>
              <a:latin typeface="Arial" pitchFamily="34" charset="0"/>
            </a:endParaRPr>
          </a:p>
        </p:txBody>
      </p:sp>
      <p:sp>
        <p:nvSpPr>
          <p:cNvPr id="6155" name="Rectangle 31"/>
          <p:cNvSpPr>
            <a:spLocks noChangeArrowheads="1"/>
          </p:cNvSpPr>
          <p:nvPr/>
        </p:nvSpPr>
        <p:spPr bwMode="gray">
          <a:xfrm>
            <a:off x="6588125" y="2349500"/>
            <a:ext cx="311150" cy="366713"/>
          </a:xfrm>
          <a:prstGeom prst="rect">
            <a:avLst/>
          </a:prstGeom>
          <a:noFill/>
          <a:ln w="9525">
            <a:noFill/>
            <a:miter lim="800000"/>
            <a:headEnd/>
            <a:tailEnd/>
          </a:ln>
        </p:spPr>
        <p:txBody>
          <a:bodyPr wrap="none">
            <a:spAutoFit/>
          </a:bodyPr>
          <a:lstStyle/>
          <a:p>
            <a:pPr algn="l"/>
            <a:r>
              <a:rPr kumimoji="0" lang="en-US" altLang="zh-CN" sz="1800" b="1">
                <a:solidFill>
                  <a:schemeClr val="bg1"/>
                </a:solidFill>
                <a:latin typeface="Arial" pitchFamily="34" charset="0"/>
                <a:hlinkClick r:id="rId5" action="ppaction://hlinksldjump"/>
              </a:rPr>
              <a:t>4</a:t>
            </a:r>
            <a:endParaRPr kumimoji="0" lang="en-US" altLang="zh-CN" sz="1800" b="1">
              <a:solidFill>
                <a:schemeClr val="bg1"/>
              </a:solidFill>
              <a:latin typeface="Arial" pitchFamily="34" charset="0"/>
            </a:endParaRPr>
          </a:p>
        </p:txBody>
      </p:sp>
      <p:sp>
        <p:nvSpPr>
          <p:cNvPr id="6156" name="Rectangle 32"/>
          <p:cNvSpPr>
            <a:spLocks noChangeArrowheads="1"/>
          </p:cNvSpPr>
          <p:nvPr/>
        </p:nvSpPr>
        <p:spPr bwMode="auto">
          <a:xfrm>
            <a:off x="1258888" y="3860800"/>
            <a:ext cx="1225550" cy="1552575"/>
          </a:xfrm>
          <a:prstGeom prst="rect">
            <a:avLst/>
          </a:prstGeom>
          <a:noFill/>
          <a:ln w="9525">
            <a:noFill/>
            <a:miter lim="800000"/>
            <a:headEnd/>
            <a:tailEnd/>
          </a:ln>
        </p:spPr>
        <p:txBody>
          <a:bodyPr>
            <a:spAutoFit/>
          </a:bodyPr>
          <a:lstStyle/>
          <a:p>
            <a:pPr algn="l"/>
            <a:r>
              <a:rPr kumimoji="0" lang="zh-CN" altLang="en-US" b="1">
                <a:latin typeface="Arial" pitchFamily="34" charset="0"/>
                <a:ea typeface="楷体_GB2312" pitchFamily="49" charset="-122"/>
              </a:rPr>
              <a:t>与被调查者相关的伦理问题</a:t>
            </a:r>
          </a:p>
        </p:txBody>
      </p:sp>
      <p:sp>
        <p:nvSpPr>
          <p:cNvPr id="6157" name="Rectangle 40"/>
          <p:cNvSpPr>
            <a:spLocks noChangeArrowheads="1"/>
          </p:cNvSpPr>
          <p:nvPr/>
        </p:nvSpPr>
        <p:spPr bwMode="auto">
          <a:xfrm>
            <a:off x="2916238" y="3860800"/>
            <a:ext cx="1152525" cy="1552575"/>
          </a:xfrm>
          <a:prstGeom prst="rect">
            <a:avLst/>
          </a:prstGeom>
          <a:noFill/>
          <a:ln w="9525">
            <a:noFill/>
            <a:miter lim="800000"/>
            <a:headEnd/>
            <a:tailEnd/>
          </a:ln>
        </p:spPr>
        <p:txBody>
          <a:bodyPr>
            <a:spAutoFit/>
          </a:bodyPr>
          <a:lstStyle/>
          <a:p>
            <a:pPr algn="l"/>
            <a:r>
              <a:rPr kumimoji="0" lang="zh-CN" altLang="en-US" b="1">
                <a:latin typeface="Arial" pitchFamily="34" charset="0"/>
                <a:ea typeface="楷体_GB2312" pitchFamily="49" charset="-122"/>
              </a:rPr>
              <a:t>与委托人相关的伦理问题</a:t>
            </a:r>
          </a:p>
        </p:txBody>
      </p:sp>
      <p:sp>
        <p:nvSpPr>
          <p:cNvPr id="6158" name="Rectangle 41"/>
          <p:cNvSpPr>
            <a:spLocks noChangeArrowheads="1"/>
          </p:cNvSpPr>
          <p:nvPr/>
        </p:nvSpPr>
        <p:spPr bwMode="auto">
          <a:xfrm>
            <a:off x="4660900" y="3870325"/>
            <a:ext cx="1295400" cy="1552575"/>
          </a:xfrm>
          <a:prstGeom prst="rect">
            <a:avLst/>
          </a:prstGeom>
          <a:noFill/>
          <a:ln w="9525">
            <a:noFill/>
            <a:miter lim="800000"/>
            <a:headEnd/>
            <a:tailEnd/>
          </a:ln>
        </p:spPr>
        <p:txBody>
          <a:bodyPr>
            <a:spAutoFit/>
          </a:bodyPr>
          <a:lstStyle/>
          <a:p>
            <a:pPr algn="l"/>
            <a:r>
              <a:rPr kumimoji="0" lang="zh-CN" altLang="en-US" b="1">
                <a:latin typeface="Arial" pitchFamily="34" charset="0"/>
                <a:ea typeface="楷体_GB2312" pitchFamily="49" charset="-122"/>
              </a:rPr>
              <a:t>与竞争者相关的伦理问题</a:t>
            </a:r>
          </a:p>
        </p:txBody>
      </p:sp>
      <p:sp>
        <p:nvSpPr>
          <p:cNvPr id="6159" name="Rectangle 42"/>
          <p:cNvSpPr>
            <a:spLocks noChangeArrowheads="1"/>
          </p:cNvSpPr>
          <p:nvPr/>
        </p:nvSpPr>
        <p:spPr bwMode="auto">
          <a:xfrm>
            <a:off x="6415088" y="3857625"/>
            <a:ext cx="1223962" cy="1552575"/>
          </a:xfrm>
          <a:prstGeom prst="rect">
            <a:avLst/>
          </a:prstGeom>
          <a:noFill/>
          <a:ln w="9525">
            <a:noFill/>
            <a:miter lim="800000"/>
            <a:headEnd/>
            <a:tailEnd/>
          </a:ln>
        </p:spPr>
        <p:txBody>
          <a:bodyPr>
            <a:spAutoFit/>
          </a:bodyPr>
          <a:lstStyle/>
          <a:p>
            <a:pPr algn="l"/>
            <a:r>
              <a:rPr kumimoji="0" lang="zh-CN" altLang="en-US" b="1">
                <a:latin typeface="Arial" pitchFamily="34" charset="0"/>
                <a:ea typeface="楷体_GB2312" pitchFamily="49" charset="-122"/>
              </a:rPr>
              <a:t>与公众相关的伦理问题</a:t>
            </a:r>
          </a:p>
        </p:txBody>
      </p:sp>
      <p:sp>
        <p:nvSpPr>
          <p:cNvPr id="6160" name="AutoShape 43">
            <a:hlinkClick r:id="rId6" action="ppaction://hlinksldjump" highlightClick="1"/>
          </p:cNvPr>
          <p:cNvSpPr>
            <a:spLocks noChangeArrowheads="1"/>
          </p:cNvSpPr>
          <p:nvPr/>
        </p:nvSpPr>
        <p:spPr bwMode="auto">
          <a:xfrm>
            <a:off x="8027988" y="6092825"/>
            <a:ext cx="720725" cy="406400"/>
          </a:xfrm>
          <a:prstGeom prst="actionButtonEnd">
            <a:avLst/>
          </a:prstGeom>
          <a:solidFill>
            <a:schemeClr val="accent1"/>
          </a:solidFill>
          <a:ln w="9525">
            <a:noFill/>
            <a:miter lim="800000"/>
            <a:headEnd/>
            <a:tailEnd/>
          </a:ln>
        </p:spPr>
        <p:txBody>
          <a:bodyPr wrap="none" anchor="ctr"/>
          <a:lstStyle/>
          <a:p>
            <a:endParaRPr lang="zh-CN" altLang="en-US"/>
          </a:p>
        </p:txBody>
      </p:sp>
      <p:sp>
        <p:nvSpPr>
          <p:cNvPr id="6161" name="日期占位符 35"/>
          <p:cNvSpPr>
            <a:spLocks noGrp="1"/>
          </p:cNvSpPr>
          <p:nvPr>
            <p:ph type="dt" sz="quarter" idx="10"/>
          </p:nvPr>
        </p:nvSpPr>
        <p:spPr>
          <a:noFill/>
        </p:spPr>
        <p:txBody>
          <a:bodyPr/>
          <a:lstStyle/>
          <a:p>
            <a:fld id="{FAD9F48C-8CB9-4A4A-B240-3C347FF5E921}" type="datetime1">
              <a:rPr lang="zh-CN" altLang="en-US"/>
              <a:pPr/>
              <a:t>2020-2-14</a:t>
            </a:fld>
            <a:endParaRPr lang="en-US" altLang="zh-CN"/>
          </a:p>
        </p:txBody>
      </p:sp>
      <p:sp>
        <p:nvSpPr>
          <p:cNvPr id="6162" name="灯片编号占位符 36"/>
          <p:cNvSpPr>
            <a:spLocks noGrp="1"/>
          </p:cNvSpPr>
          <p:nvPr>
            <p:ph type="sldNum" sz="quarter" idx="12"/>
          </p:nvPr>
        </p:nvSpPr>
        <p:spPr>
          <a:noFill/>
        </p:spPr>
        <p:txBody>
          <a:bodyPr/>
          <a:lstStyle/>
          <a:p>
            <a:endParaRPr lang="zh-CN" altLang="zh-CN" smtClean="0"/>
          </a:p>
        </p:txBody>
      </p:sp>
      <p:sp>
        <p:nvSpPr>
          <p:cNvPr id="6163" name="页脚占位符 37"/>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549275"/>
            <a:ext cx="8229600" cy="863600"/>
          </a:xfrm>
        </p:spPr>
        <p:txBody>
          <a:bodyPr/>
          <a:lstStyle/>
          <a:p>
            <a:pPr algn="ctr" eaLnBrk="1" hangingPunct="1"/>
            <a:r>
              <a:rPr lang="zh-CN" altLang="en-US" sz="4000" smtClean="0"/>
              <a:t>与被调查者相关的伦理问题</a:t>
            </a:r>
            <a:r>
              <a:rPr lang="zh-CN" altLang="en-US" smtClean="0"/>
              <a:t> </a:t>
            </a:r>
          </a:p>
        </p:txBody>
      </p:sp>
      <p:sp>
        <p:nvSpPr>
          <p:cNvPr id="7171" name="Rectangle 3"/>
          <p:cNvSpPr>
            <a:spLocks noGrp="1" noChangeArrowheads="1"/>
          </p:cNvSpPr>
          <p:nvPr>
            <p:ph type="body" idx="1"/>
          </p:nvPr>
        </p:nvSpPr>
        <p:spPr>
          <a:xfrm>
            <a:off x="323850" y="1773238"/>
            <a:ext cx="8064500" cy="4176712"/>
          </a:xfrm>
        </p:spPr>
        <p:txBody>
          <a:bodyPr/>
          <a:lstStyle/>
          <a:p>
            <a:pPr eaLnBrk="1" hangingPunct="1">
              <a:lnSpc>
                <a:spcPct val="80000"/>
              </a:lnSpc>
            </a:pPr>
            <a:r>
              <a:rPr lang="zh-CN" altLang="en-US" sz="3200" smtClean="0"/>
              <a:t>参与者匿名 </a:t>
            </a:r>
            <a:r>
              <a:rPr lang="en-US" altLang="zh-CN" sz="3200" smtClean="0"/>
              <a:t>(</a:t>
            </a:r>
            <a:r>
              <a:rPr lang="zh-CN" altLang="en-US" sz="3200" smtClean="0"/>
              <a:t>匿名有什么好与不好）</a:t>
            </a:r>
          </a:p>
          <a:p>
            <a:pPr eaLnBrk="1" hangingPunct="1">
              <a:lnSpc>
                <a:spcPct val="80000"/>
              </a:lnSpc>
            </a:pPr>
            <a:r>
              <a:rPr lang="zh-CN" altLang="en-US" sz="3200" smtClean="0"/>
              <a:t>参与者压力 （考虑参与者的压力）</a:t>
            </a:r>
          </a:p>
          <a:p>
            <a:pPr eaLnBrk="1" hangingPunct="1">
              <a:lnSpc>
                <a:spcPct val="80000"/>
              </a:lnSpc>
            </a:pPr>
            <a:r>
              <a:rPr lang="zh-CN" altLang="en-US" sz="3200" smtClean="0"/>
              <a:t>调研中的身份确定 （知道身份好还是不好）</a:t>
            </a:r>
          </a:p>
          <a:p>
            <a:pPr eaLnBrk="1" hangingPunct="1">
              <a:lnSpc>
                <a:spcPct val="80000"/>
              </a:lnSpc>
            </a:pPr>
            <a:r>
              <a:rPr lang="zh-CN" altLang="en-US" sz="3200" smtClean="0"/>
              <a:t>调研过程中的强制因素 （强制因素有哪些）</a:t>
            </a:r>
          </a:p>
          <a:p>
            <a:pPr eaLnBrk="1" hangingPunct="1">
              <a:lnSpc>
                <a:spcPct val="80000"/>
              </a:lnSpc>
            </a:pPr>
            <a:r>
              <a:rPr lang="zh-CN" altLang="en-US" sz="3200" smtClean="0"/>
              <a:t>利用调研作为促销的手段 </a:t>
            </a:r>
          </a:p>
          <a:p>
            <a:pPr eaLnBrk="1" hangingPunct="1">
              <a:lnSpc>
                <a:spcPct val="80000"/>
              </a:lnSpc>
            </a:pPr>
            <a:r>
              <a:rPr lang="zh-CN" altLang="en-US" sz="3200" smtClean="0"/>
              <a:t>为难、冒犯参与者 </a:t>
            </a:r>
          </a:p>
          <a:p>
            <a:pPr eaLnBrk="1" hangingPunct="1">
              <a:lnSpc>
                <a:spcPct val="80000"/>
              </a:lnSpc>
            </a:pPr>
            <a:r>
              <a:rPr lang="zh-CN" altLang="en-US" sz="3200" smtClean="0"/>
              <a:t>未经许可进行调研 </a:t>
            </a:r>
          </a:p>
          <a:p>
            <a:pPr eaLnBrk="1" hangingPunct="1">
              <a:lnSpc>
                <a:spcPct val="80000"/>
              </a:lnSpc>
            </a:pPr>
            <a:r>
              <a:rPr lang="zh-CN" altLang="en-US" sz="3200" smtClean="0"/>
              <a:t>调研设备和技巧的使用 </a:t>
            </a:r>
          </a:p>
          <a:p>
            <a:pPr eaLnBrk="1" hangingPunct="1">
              <a:lnSpc>
                <a:spcPct val="80000"/>
              </a:lnSpc>
            </a:pPr>
            <a:endParaRPr lang="en-US" altLang="zh-CN" sz="3200" smtClean="0"/>
          </a:p>
        </p:txBody>
      </p:sp>
      <p:sp>
        <p:nvSpPr>
          <p:cNvPr id="7172" name="AutoShape 4">
            <a:hlinkClick r:id="rId2" action="ppaction://hlinksldjump" highlightClick="1"/>
          </p:cNvPr>
          <p:cNvSpPr>
            <a:spLocks noChangeArrowheads="1"/>
          </p:cNvSpPr>
          <p:nvPr/>
        </p:nvSpPr>
        <p:spPr bwMode="auto">
          <a:xfrm>
            <a:off x="7524750" y="5949950"/>
            <a:ext cx="792163" cy="466725"/>
          </a:xfrm>
          <a:prstGeom prst="actionButtonEnd">
            <a:avLst/>
          </a:prstGeom>
          <a:solidFill>
            <a:schemeClr val="accent1"/>
          </a:solidFill>
          <a:ln w="9525">
            <a:noFill/>
            <a:miter lim="800000"/>
            <a:headEnd/>
            <a:tailEnd/>
          </a:ln>
        </p:spPr>
        <p:txBody>
          <a:bodyPr wrap="none" anchor="ctr"/>
          <a:lstStyle/>
          <a:p>
            <a:endParaRPr lang="zh-CN" altLang="en-US"/>
          </a:p>
        </p:txBody>
      </p:sp>
      <p:sp>
        <p:nvSpPr>
          <p:cNvPr id="7173" name="日期占位符 4"/>
          <p:cNvSpPr>
            <a:spLocks noGrp="1"/>
          </p:cNvSpPr>
          <p:nvPr>
            <p:ph type="dt" sz="quarter" idx="10"/>
          </p:nvPr>
        </p:nvSpPr>
        <p:spPr>
          <a:noFill/>
        </p:spPr>
        <p:txBody>
          <a:bodyPr/>
          <a:lstStyle/>
          <a:p>
            <a:fld id="{336CF46B-26DE-4A0A-B997-15ED8BCF47FF}" type="datetime1">
              <a:rPr lang="zh-CN" altLang="en-US"/>
              <a:pPr/>
              <a:t>2020-2-14</a:t>
            </a:fld>
            <a:endParaRPr lang="en-US" altLang="zh-CN"/>
          </a:p>
        </p:txBody>
      </p:sp>
      <p:sp>
        <p:nvSpPr>
          <p:cNvPr id="7174" name="灯片编号占位符 5"/>
          <p:cNvSpPr>
            <a:spLocks noGrp="1"/>
          </p:cNvSpPr>
          <p:nvPr>
            <p:ph type="sldNum" sz="quarter" idx="12"/>
          </p:nvPr>
        </p:nvSpPr>
        <p:spPr>
          <a:noFill/>
        </p:spPr>
        <p:txBody>
          <a:bodyPr/>
          <a:lstStyle/>
          <a:p>
            <a:endParaRPr lang="zh-CN" altLang="zh-CN" smtClean="0"/>
          </a:p>
        </p:txBody>
      </p:sp>
      <p:sp>
        <p:nvSpPr>
          <p:cNvPr id="7175"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620713"/>
            <a:ext cx="8229600" cy="792162"/>
          </a:xfrm>
        </p:spPr>
        <p:txBody>
          <a:bodyPr/>
          <a:lstStyle/>
          <a:p>
            <a:pPr algn="ctr" eaLnBrk="1" hangingPunct="1"/>
            <a:r>
              <a:rPr lang="zh-CN" altLang="en-US" sz="4000" smtClean="0"/>
              <a:t>与委托人相关的伦理问题</a:t>
            </a:r>
            <a:r>
              <a:rPr lang="zh-CN" altLang="en-US" sz="4800" smtClean="0"/>
              <a:t> </a:t>
            </a:r>
          </a:p>
        </p:txBody>
      </p:sp>
      <p:sp>
        <p:nvSpPr>
          <p:cNvPr id="8195" name="Rectangle 3"/>
          <p:cNvSpPr>
            <a:spLocks noGrp="1" noChangeArrowheads="1"/>
          </p:cNvSpPr>
          <p:nvPr>
            <p:ph type="body" idx="1"/>
          </p:nvPr>
        </p:nvSpPr>
        <p:spPr>
          <a:xfrm>
            <a:off x="2195513" y="2276475"/>
            <a:ext cx="5256212" cy="3497263"/>
          </a:xfrm>
        </p:spPr>
        <p:txBody>
          <a:bodyPr/>
          <a:lstStyle/>
          <a:p>
            <a:pPr eaLnBrk="1" hangingPunct="1"/>
            <a:r>
              <a:rPr lang="zh-CN" altLang="en-US" sz="3200" smtClean="0"/>
              <a:t>诚实问题 （可能为利而动）</a:t>
            </a:r>
          </a:p>
          <a:p>
            <a:pPr eaLnBrk="1" hangingPunct="1"/>
            <a:r>
              <a:rPr lang="zh-CN" altLang="en-US" sz="3200" smtClean="0"/>
              <a:t>公平性问题 </a:t>
            </a:r>
          </a:p>
          <a:p>
            <a:pPr eaLnBrk="1" hangingPunct="1"/>
            <a:r>
              <a:rPr lang="zh-CN" altLang="en-US" sz="3200" smtClean="0"/>
              <a:t>保密性问题 （获取信任）</a:t>
            </a:r>
          </a:p>
        </p:txBody>
      </p:sp>
      <p:sp>
        <p:nvSpPr>
          <p:cNvPr id="8196" name="AutoShape 4">
            <a:hlinkClick r:id="rId2" action="ppaction://hlinksldjump" highlightClick="1"/>
          </p:cNvPr>
          <p:cNvSpPr>
            <a:spLocks noChangeArrowheads="1"/>
          </p:cNvSpPr>
          <p:nvPr/>
        </p:nvSpPr>
        <p:spPr bwMode="auto">
          <a:xfrm>
            <a:off x="7524750" y="5949950"/>
            <a:ext cx="792163" cy="466725"/>
          </a:xfrm>
          <a:prstGeom prst="actionButtonEnd">
            <a:avLst/>
          </a:prstGeom>
          <a:solidFill>
            <a:schemeClr val="accent1"/>
          </a:solidFill>
          <a:ln w="9525">
            <a:noFill/>
            <a:miter lim="800000"/>
            <a:headEnd/>
            <a:tailEnd/>
          </a:ln>
        </p:spPr>
        <p:txBody>
          <a:bodyPr wrap="none" anchor="ctr"/>
          <a:lstStyle/>
          <a:p>
            <a:endParaRPr lang="zh-CN" altLang="en-US"/>
          </a:p>
        </p:txBody>
      </p:sp>
      <p:sp>
        <p:nvSpPr>
          <p:cNvPr id="8197" name="日期占位符 4"/>
          <p:cNvSpPr>
            <a:spLocks noGrp="1"/>
          </p:cNvSpPr>
          <p:nvPr>
            <p:ph type="dt" sz="quarter" idx="10"/>
          </p:nvPr>
        </p:nvSpPr>
        <p:spPr>
          <a:noFill/>
        </p:spPr>
        <p:txBody>
          <a:bodyPr/>
          <a:lstStyle/>
          <a:p>
            <a:fld id="{6C4BE19A-2CBA-462B-9933-B30289CE637E}" type="datetime1">
              <a:rPr lang="zh-CN" altLang="en-US"/>
              <a:pPr/>
              <a:t>2020-2-14</a:t>
            </a:fld>
            <a:endParaRPr lang="en-US" altLang="zh-CN"/>
          </a:p>
        </p:txBody>
      </p:sp>
      <p:sp>
        <p:nvSpPr>
          <p:cNvPr id="8198" name="灯片编号占位符 5"/>
          <p:cNvSpPr>
            <a:spLocks noGrp="1"/>
          </p:cNvSpPr>
          <p:nvPr>
            <p:ph type="sldNum" sz="quarter" idx="12"/>
          </p:nvPr>
        </p:nvSpPr>
        <p:spPr>
          <a:noFill/>
        </p:spPr>
        <p:txBody>
          <a:bodyPr/>
          <a:lstStyle/>
          <a:p>
            <a:endParaRPr lang="zh-CN" altLang="zh-CN" smtClean="0"/>
          </a:p>
        </p:txBody>
      </p:sp>
      <p:sp>
        <p:nvSpPr>
          <p:cNvPr id="8199"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692150"/>
            <a:ext cx="8229600" cy="720725"/>
          </a:xfrm>
        </p:spPr>
        <p:txBody>
          <a:bodyPr/>
          <a:lstStyle/>
          <a:p>
            <a:pPr algn="ctr" eaLnBrk="1" hangingPunct="1"/>
            <a:r>
              <a:rPr lang="zh-CN" altLang="en-US" sz="4000" smtClean="0"/>
              <a:t>与竞争者相关的伦理问题</a:t>
            </a:r>
            <a:r>
              <a:rPr lang="zh-CN" altLang="en-US" smtClean="0"/>
              <a:t> </a:t>
            </a:r>
          </a:p>
        </p:txBody>
      </p:sp>
      <p:sp>
        <p:nvSpPr>
          <p:cNvPr id="9219" name="Rectangle 3"/>
          <p:cNvSpPr>
            <a:spLocks noGrp="1" noChangeArrowheads="1"/>
          </p:cNvSpPr>
          <p:nvPr>
            <p:ph type="body" idx="1"/>
          </p:nvPr>
        </p:nvSpPr>
        <p:spPr>
          <a:xfrm>
            <a:off x="1692275" y="2060575"/>
            <a:ext cx="6418263" cy="3365500"/>
          </a:xfrm>
        </p:spPr>
        <p:txBody>
          <a:bodyPr/>
          <a:lstStyle/>
          <a:p>
            <a:pPr eaLnBrk="1" hangingPunct="1"/>
            <a:r>
              <a:rPr lang="zh-CN" altLang="en-US" sz="3200" smtClean="0"/>
              <a:t>欺骗 </a:t>
            </a:r>
          </a:p>
          <a:p>
            <a:pPr eaLnBrk="1" hangingPunct="1"/>
            <a:r>
              <a:rPr lang="zh-CN" altLang="en-US" sz="3200" smtClean="0"/>
              <a:t>贿赂</a:t>
            </a:r>
          </a:p>
          <a:p>
            <a:pPr eaLnBrk="1" hangingPunct="1"/>
            <a:r>
              <a:rPr lang="zh-CN" altLang="en-US" sz="3200" smtClean="0"/>
              <a:t>监视 </a:t>
            </a:r>
          </a:p>
          <a:p>
            <a:pPr eaLnBrk="1" hangingPunct="1"/>
            <a:r>
              <a:rPr lang="zh-CN" altLang="en-US" sz="3200" smtClean="0"/>
              <a:t>信息收集过程中的主动泄漏 </a:t>
            </a:r>
          </a:p>
        </p:txBody>
      </p:sp>
      <p:sp>
        <p:nvSpPr>
          <p:cNvPr id="9220" name="AutoShape 4">
            <a:hlinkClick r:id="rId2" action="ppaction://hlinksldjump" highlightClick="1"/>
          </p:cNvPr>
          <p:cNvSpPr>
            <a:spLocks noChangeArrowheads="1"/>
          </p:cNvSpPr>
          <p:nvPr/>
        </p:nvSpPr>
        <p:spPr bwMode="auto">
          <a:xfrm>
            <a:off x="7524750" y="5949950"/>
            <a:ext cx="792163" cy="466725"/>
          </a:xfrm>
          <a:prstGeom prst="actionButtonEnd">
            <a:avLst/>
          </a:prstGeom>
          <a:solidFill>
            <a:schemeClr val="accent1"/>
          </a:solidFill>
          <a:ln w="9525">
            <a:noFill/>
            <a:miter lim="800000"/>
            <a:headEnd/>
            <a:tailEnd/>
          </a:ln>
        </p:spPr>
        <p:txBody>
          <a:bodyPr wrap="none" anchor="ctr"/>
          <a:lstStyle/>
          <a:p>
            <a:endParaRPr lang="zh-CN" altLang="en-US"/>
          </a:p>
        </p:txBody>
      </p:sp>
      <p:sp>
        <p:nvSpPr>
          <p:cNvPr id="9221" name="日期占位符 4"/>
          <p:cNvSpPr>
            <a:spLocks noGrp="1"/>
          </p:cNvSpPr>
          <p:nvPr>
            <p:ph type="dt" sz="quarter" idx="10"/>
          </p:nvPr>
        </p:nvSpPr>
        <p:spPr>
          <a:noFill/>
        </p:spPr>
        <p:txBody>
          <a:bodyPr/>
          <a:lstStyle/>
          <a:p>
            <a:fld id="{BD64686D-944A-45F9-AA15-651AEB8F811B}" type="datetime1">
              <a:rPr lang="zh-CN" altLang="en-US"/>
              <a:pPr/>
              <a:t>2020-2-14</a:t>
            </a:fld>
            <a:endParaRPr lang="en-US" altLang="zh-CN"/>
          </a:p>
        </p:txBody>
      </p:sp>
      <p:sp>
        <p:nvSpPr>
          <p:cNvPr id="9222" name="灯片编号占位符 5"/>
          <p:cNvSpPr>
            <a:spLocks noGrp="1"/>
          </p:cNvSpPr>
          <p:nvPr>
            <p:ph type="sldNum" sz="quarter" idx="12"/>
          </p:nvPr>
        </p:nvSpPr>
        <p:spPr>
          <a:noFill/>
        </p:spPr>
        <p:txBody>
          <a:bodyPr/>
          <a:lstStyle/>
          <a:p>
            <a:endParaRPr lang="zh-CN" altLang="zh-CN" smtClean="0"/>
          </a:p>
        </p:txBody>
      </p:sp>
      <p:sp>
        <p:nvSpPr>
          <p:cNvPr id="9223"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692150"/>
            <a:ext cx="8229600" cy="720725"/>
          </a:xfrm>
        </p:spPr>
        <p:txBody>
          <a:bodyPr/>
          <a:lstStyle/>
          <a:p>
            <a:pPr algn="ctr" eaLnBrk="1" hangingPunct="1"/>
            <a:r>
              <a:rPr lang="zh-CN" altLang="en-US" sz="4000" smtClean="0"/>
              <a:t>与公众相关的伦理问题</a:t>
            </a:r>
            <a:r>
              <a:rPr lang="zh-CN" altLang="en-US" smtClean="0"/>
              <a:t> </a:t>
            </a:r>
          </a:p>
        </p:txBody>
      </p:sp>
      <p:sp>
        <p:nvSpPr>
          <p:cNvPr id="10243" name="Rectangle 3"/>
          <p:cNvSpPr>
            <a:spLocks noGrp="1" noChangeArrowheads="1"/>
          </p:cNvSpPr>
          <p:nvPr>
            <p:ph type="body" idx="1"/>
          </p:nvPr>
        </p:nvSpPr>
        <p:spPr>
          <a:xfrm>
            <a:off x="971550" y="2060575"/>
            <a:ext cx="6840538" cy="3365500"/>
          </a:xfrm>
        </p:spPr>
        <p:txBody>
          <a:bodyPr/>
          <a:lstStyle/>
          <a:p>
            <a:pPr eaLnBrk="1" hangingPunct="1"/>
            <a:r>
              <a:rPr lang="zh-CN" altLang="en-US" sz="3200" smtClean="0"/>
              <a:t>不完整报告 </a:t>
            </a:r>
          </a:p>
          <a:p>
            <a:pPr eaLnBrk="1" hangingPunct="1"/>
            <a:r>
              <a:rPr lang="zh-CN" altLang="en-US" sz="3200" smtClean="0"/>
              <a:t>误导性报告 、</a:t>
            </a:r>
          </a:p>
          <a:p>
            <a:pPr lvl="1" eaLnBrk="1" hangingPunct="1"/>
            <a:r>
              <a:rPr lang="zh-CN" altLang="en-US" sz="2800" smtClean="0">
                <a:solidFill>
                  <a:srgbClr val="008000"/>
                </a:solidFill>
              </a:rPr>
              <a:t>胡润</a:t>
            </a:r>
            <a:r>
              <a:rPr lang="zh-CN" altLang="en-US" sz="2800" smtClean="0">
                <a:solidFill>
                  <a:srgbClr val="008000"/>
                </a:solidFill>
                <a:latin typeface="Times New Roman" pitchFamily="18" charset="0"/>
              </a:rPr>
              <a:t>“</a:t>
            </a:r>
            <a:r>
              <a:rPr lang="zh-CN" altLang="en-US" sz="2800" smtClean="0">
                <a:solidFill>
                  <a:srgbClr val="008000"/>
                </a:solidFill>
              </a:rPr>
              <a:t>成都有</a:t>
            </a:r>
            <a:r>
              <a:rPr lang="en-US" altLang="zh-CN" sz="2800" smtClean="0">
                <a:solidFill>
                  <a:srgbClr val="008000"/>
                </a:solidFill>
              </a:rPr>
              <a:t>650</a:t>
            </a:r>
            <a:r>
              <a:rPr lang="zh-CN" altLang="en-US" sz="2800" smtClean="0">
                <a:solidFill>
                  <a:srgbClr val="008000"/>
                </a:solidFill>
              </a:rPr>
              <a:t>名亿万富豪和</a:t>
            </a:r>
            <a:r>
              <a:rPr lang="en-US" altLang="zh-CN" sz="2800" smtClean="0">
                <a:solidFill>
                  <a:srgbClr val="008000"/>
                </a:solidFill>
              </a:rPr>
              <a:t>12200</a:t>
            </a:r>
            <a:r>
              <a:rPr lang="zh-CN" altLang="en-US" sz="2800" smtClean="0">
                <a:solidFill>
                  <a:srgbClr val="008000"/>
                </a:solidFill>
              </a:rPr>
              <a:t>名千万富豪</a:t>
            </a:r>
            <a:r>
              <a:rPr lang="zh-CN" altLang="en-US" sz="2800" smtClean="0">
                <a:solidFill>
                  <a:srgbClr val="008000"/>
                </a:solidFill>
                <a:latin typeface="Times New Roman" pitchFamily="18" charset="0"/>
              </a:rPr>
              <a:t>”</a:t>
            </a:r>
            <a:r>
              <a:rPr lang="zh-CN" altLang="en-US" sz="2800" smtClean="0">
                <a:solidFill>
                  <a:srgbClr val="008000"/>
                </a:solidFill>
              </a:rPr>
              <a:t>为误导性报告</a:t>
            </a:r>
            <a:endParaRPr lang="en-US" altLang="zh-CN" sz="2800" smtClean="0">
              <a:solidFill>
                <a:srgbClr val="008000"/>
              </a:solidFill>
            </a:endParaRPr>
          </a:p>
          <a:p>
            <a:pPr lvl="1" eaLnBrk="1" hangingPunct="1"/>
            <a:r>
              <a:rPr lang="en-US" altLang="zh-CN" sz="2800" smtClean="0">
                <a:solidFill>
                  <a:srgbClr val="008000"/>
                </a:solidFill>
              </a:rPr>
              <a:t>A</a:t>
            </a:r>
            <a:r>
              <a:rPr lang="zh-CN" altLang="en-US" sz="2800" smtClean="0">
                <a:solidFill>
                  <a:srgbClr val="008000"/>
                </a:solidFill>
              </a:rPr>
              <a:t>企业产品</a:t>
            </a:r>
            <a:r>
              <a:rPr lang="en-US" altLang="zh-CN" sz="2800" smtClean="0">
                <a:solidFill>
                  <a:srgbClr val="008000"/>
                </a:solidFill>
              </a:rPr>
              <a:t>60%</a:t>
            </a:r>
            <a:r>
              <a:rPr lang="zh-CN" altLang="en-US" sz="2800" smtClean="0">
                <a:solidFill>
                  <a:srgbClr val="008000"/>
                </a:solidFill>
              </a:rPr>
              <a:t>顾客认为好于</a:t>
            </a:r>
            <a:r>
              <a:rPr lang="en-US" altLang="zh-CN" sz="2800" smtClean="0">
                <a:solidFill>
                  <a:srgbClr val="008000"/>
                </a:solidFill>
              </a:rPr>
              <a:t>B</a:t>
            </a:r>
            <a:r>
              <a:rPr lang="zh-CN" altLang="en-US" sz="2800" smtClean="0">
                <a:solidFill>
                  <a:srgbClr val="008000"/>
                </a:solidFill>
              </a:rPr>
              <a:t>企业产品</a:t>
            </a:r>
          </a:p>
          <a:p>
            <a:pPr eaLnBrk="1" hangingPunct="1"/>
            <a:r>
              <a:rPr lang="zh-CN" altLang="en-US" sz="3200" smtClean="0"/>
              <a:t>不客观的调研 </a:t>
            </a:r>
          </a:p>
        </p:txBody>
      </p:sp>
      <p:sp>
        <p:nvSpPr>
          <p:cNvPr id="10244" name="AutoShape 4">
            <a:hlinkClick r:id="rId2" action="ppaction://hlinksldjump" highlightClick="1"/>
          </p:cNvPr>
          <p:cNvSpPr>
            <a:spLocks noChangeArrowheads="1"/>
          </p:cNvSpPr>
          <p:nvPr/>
        </p:nvSpPr>
        <p:spPr bwMode="auto">
          <a:xfrm>
            <a:off x="7524750" y="5949950"/>
            <a:ext cx="792163" cy="466725"/>
          </a:xfrm>
          <a:prstGeom prst="actionButtonEnd">
            <a:avLst/>
          </a:prstGeom>
          <a:solidFill>
            <a:schemeClr val="accent1"/>
          </a:solidFill>
          <a:ln w="9525">
            <a:noFill/>
            <a:miter lim="800000"/>
            <a:headEnd/>
            <a:tailEnd/>
          </a:ln>
        </p:spPr>
        <p:txBody>
          <a:bodyPr wrap="none" anchor="ctr"/>
          <a:lstStyle/>
          <a:p>
            <a:endParaRPr lang="zh-CN" altLang="en-US"/>
          </a:p>
        </p:txBody>
      </p:sp>
      <p:sp>
        <p:nvSpPr>
          <p:cNvPr id="10245" name="日期占位符 4"/>
          <p:cNvSpPr>
            <a:spLocks noGrp="1"/>
          </p:cNvSpPr>
          <p:nvPr>
            <p:ph type="dt" sz="quarter" idx="10"/>
          </p:nvPr>
        </p:nvSpPr>
        <p:spPr>
          <a:noFill/>
        </p:spPr>
        <p:txBody>
          <a:bodyPr/>
          <a:lstStyle/>
          <a:p>
            <a:fld id="{E5313124-F980-4000-A1C7-01012346CDA3}" type="datetime1">
              <a:rPr lang="zh-CN" altLang="en-US"/>
              <a:pPr/>
              <a:t>2020-2-14</a:t>
            </a:fld>
            <a:endParaRPr lang="en-US" altLang="zh-CN"/>
          </a:p>
        </p:txBody>
      </p:sp>
      <p:sp>
        <p:nvSpPr>
          <p:cNvPr id="10246" name="灯片编号占位符 5"/>
          <p:cNvSpPr>
            <a:spLocks noGrp="1"/>
          </p:cNvSpPr>
          <p:nvPr>
            <p:ph type="sldNum" sz="quarter" idx="12"/>
          </p:nvPr>
        </p:nvSpPr>
        <p:spPr>
          <a:noFill/>
        </p:spPr>
        <p:txBody>
          <a:bodyPr/>
          <a:lstStyle/>
          <a:p>
            <a:endParaRPr lang="zh-CN" altLang="zh-CN" smtClean="0"/>
          </a:p>
        </p:txBody>
      </p:sp>
      <p:sp>
        <p:nvSpPr>
          <p:cNvPr id="10247" name="页脚占位符 6"/>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617538"/>
            <a:ext cx="6858000" cy="754062"/>
          </a:xfrm>
        </p:spPr>
        <p:txBody>
          <a:bodyPr/>
          <a:lstStyle/>
          <a:p>
            <a:pPr algn="ctr" eaLnBrk="1" hangingPunct="1"/>
            <a:r>
              <a:rPr lang="zh-CN" altLang="en-US" sz="4000" smtClean="0"/>
              <a:t>产品中的伦理问题</a:t>
            </a:r>
          </a:p>
        </p:txBody>
      </p:sp>
      <p:grpSp>
        <p:nvGrpSpPr>
          <p:cNvPr id="11267" name="Group 53"/>
          <p:cNvGrpSpPr>
            <a:grpSpLocks/>
          </p:cNvGrpSpPr>
          <p:nvPr/>
        </p:nvGrpSpPr>
        <p:grpSpPr bwMode="auto">
          <a:xfrm>
            <a:off x="1116013" y="1916113"/>
            <a:ext cx="7223125" cy="4591050"/>
            <a:chOff x="612" y="1207"/>
            <a:chExt cx="4550" cy="2892"/>
          </a:xfrm>
        </p:grpSpPr>
        <p:sp>
          <p:nvSpPr>
            <p:cNvPr id="11271" name="AutoShape 4">
              <a:hlinkClick r:id="rId2" action="ppaction://hlinksldjump" highlightClick="1"/>
            </p:cNvPr>
            <p:cNvSpPr>
              <a:spLocks noChangeArrowheads="1"/>
            </p:cNvSpPr>
            <p:nvPr/>
          </p:nvSpPr>
          <p:spPr bwMode="auto">
            <a:xfrm>
              <a:off x="4708" y="3843"/>
              <a:ext cx="454" cy="256"/>
            </a:xfrm>
            <a:prstGeom prst="actionButtonEnd">
              <a:avLst/>
            </a:prstGeom>
            <a:solidFill>
              <a:schemeClr val="accent1"/>
            </a:solidFill>
            <a:ln w="9525">
              <a:noFill/>
              <a:miter lim="800000"/>
              <a:headEnd/>
              <a:tailEnd/>
            </a:ln>
          </p:spPr>
          <p:txBody>
            <a:bodyPr wrap="none" anchor="ctr"/>
            <a:lstStyle/>
            <a:p>
              <a:endParaRPr lang="zh-CN" altLang="en-US"/>
            </a:p>
          </p:txBody>
        </p:sp>
        <p:sp>
          <p:nvSpPr>
            <p:cNvPr id="506886" name="AutoShape 6"/>
            <p:cNvSpPr>
              <a:spLocks noChangeArrowheads="1"/>
            </p:cNvSpPr>
            <p:nvPr/>
          </p:nvSpPr>
          <p:spPr bwMode="gray">
            <a:xfrm>
              <a:off x="1033" y="1575"/>
              <a:ext cx="3196" cy="1560"/>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506887" name="AutoShape 7"/>
            <p:cNvSpPr>
              <a:spLocks noChangeArrowheads="1"/>
            </p:cNvSpPr>
            <p:nvPr/>
          </p:nvSpPr>
          <p:spPr bwMode="gray">
            <a:xfrm>
              <a:off x="949" y="1207"/>
              <a:ext cx="3348" cy="327"/>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kumimoji="0" lang="zh-CN" altLang="en-US" sz="3200" b="1">
                  <a:solidFill>
                    <a:schemeClr val="bg1"/>
                  </a:solidFill>
                  <a:latin typeface="Verdana" pitchFamily="34" charset="0"/>
                </a:rPr>
                <a:t>产品</a:t>
              </a:r>
            </a:p>
          </p:txBody>
        </p:sp>
        <p:grpSp>
          <p:nvGrpSpPr>
            <p:cNvPr id="11274" name="Group 41"/>
            <p:cNvGrpSpPr>
              <a:grpSpLocks/>
            </p:cNvGrpSpPr>
            <p:nvPr/>
          </p:nvGrpSpPr>
          <p:grpSpPr bwMode="auto">
            <a:xfrm>
              <a:off x="612" y="2614"/>
              <a:ext cx="859" cy="1132"/>
              <a:chOff x="768" y="2747"/>
              <a:chExt cx="859" cy="1132"/>
            </a:xfrm>
          </p:grpSpPr>
          <p:grpSp>
            <p:nvGrpSpPr>
              <p:cNvPr id="11292" name="Group 11"/>
              <p:cNvGrpSpPr>
                <a:grpSpLocks/>
              </p:cNvGrpSpPr>
              <p:nvPr/>
            </p:nvGrpSpPr>
            <p:grpSpPr bwMode="auto">
              <a:xfrm>
                <a:off x="768" y="2747"/>
                <a:ext cx="859" cy="862"/>
                <a:chOff x="2016" y="1920"/>
                <a:chExt cx="1680" cy="1680"/>
              </a:xfrm>
            </p:grpSpPr>
            <p:sp>
              <p:nvSpPr>
                <p:cNvPr id="506892" name="Oval 12"/>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11297" name="Freeform 13"/>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11293" name="Text Box 14"/>
              <p:cNvSpPr txBox="1">
                <a:spLocks noChangeArrowheads="1"/>
              </p:cNvSpPr>
              <p:nvPr/>
            </p:nvSpPr>
            <p:spPr bwMode="gray">
              <a:xfrm>
                <a:off x="816" y="3176"/>
                <a:ext cx="756" cy="250"/>
              </a:xfrm>
              <a:prstGeom prst="rect">
                <a:avLst/>
              </a:prstGeom>
              <a:noFill/>
              <a:ln w="9525">
                <a:noFill/>
                <a:miter lim="800000"/>
                <a:headEnd/>
                <a:tailEnd/>
              </a:ln>
            </p:spPr>
            <p:txBody>
              <a:bodyPr wrap="none">
                <a:spAutoFit/>
              </a:bodyPr>
              <a:lstStyle/>
              <a:p>
                <a:pPr eaLnBrk="0" hangingPunct="0"/>
                <a:r>
                  <a:rPr kumimoji="0" lang="zh-CN" altLang="en-US" sz="2000" b="1">
                    <a:solidFill>
                      <a:srgbClr val="FFFFFF"/>
                    </a:solidFill>
                    <a:latin typeface="Arial" pitchFamily="34" charset="0"/>
                  </a:rPr>
                  <a:t>产品设计</a:t>
                </a:r>
              </a:p>
            </p:txBody>
          </p:sp>
          <p:sp>
            <p:nvSpPr>
              <p:cNvPr id="506895" name="Oval 15"/>
              <p:cNvSpPr>
                <a:spLocks noChangeArrowheads="1"/>
              </p:cNvSpPr>
              <p:nvPr/>
            </p:nvSpPr>
            <p:spPr bwMode="gray">
              <a:xfrm>
                <a:off x="856" y="3658"/>
                <a:ext cx="698" cy="221"/>
              </a:xfrm>
              <a:prstGeom prst="ellipse">
                <a:avLst/>
              </a:prstGeom>
              <a:gradFill rotWithShape="1">
                <a:gsLst>
                  <a:gs pos="0">
                    <a:schemeClr val="bg2"/>
                  </a:gs>
                  <a:gs pos="100000">
                    <a:schemeClr val="bg2">
                      <a:gamma/>
                      <a:tint val="0"/>
                      <a:invGamma/>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11295" name="Text Box 37"/>
              <p:cNvSpPr txBox="1">
                <a:spLocks noChangeArrowheads="1"/>
              </p:cNvSpPr>
              <p:nvPr/>
            </p:nvSpPr>
            <p:spPr bwMode="gray">
              <a:xfrm>
                <a:off x="1066" y="2795"/>
                <a:ext cx="205" cy="250"/>
              </a:xfrm>
              <a:prstGeom prst="rect">
                <a:avLst/>
              </a:prstGeom>
              <a:noFill/>
              <a:ln w="9525">
                <a:noFill/>
                <a:miter lim="800000"/>
                <a:headEnd/>
                <a:tailEnd/>
              </a:ln>
            </p:spPr>
            <p:txBody>
              <a:bodyPr>
                <a:spAutoFit/>
              </a:bodyPr>
              <a:lstStyle/>
              <a:p>
                <a:pPr eaLnBrk="0" hangingPunct="0"/>
                <a:r>
                  <a:rPr kumimoji="0" lang="en-US" altLang="zh-CN" sz="2000" b="1">
                    <a:solidFill>
                      <a:srgbClr val="FFFFFF"/>
                    </a:solidFill>
                    <a:latin typeface="Arial" pitchFamily="34" charset="0"/>
                    <a:hlinkClick r:id="rId3" action="ppaction://hlinksldjump"/>
                  </a:rPr>
                  <a:t>1</a:t>
                </a:r>
                <a:endParaRPr kumimoji="0" lang="en-US" altLang="zh-CN" sz="2000" b="1">
                  <a:solidFill>
                    <a:srgbClr val="FFFFFF"/>
                  </a:solidFill>
                  <a:latin typeface="Arial" pitchFamily="34" charset="0"/>
                </a:endParaRPr>
              </a:p>
            </p:txBody>
          </p:sp>
        </p:grpSp>
        <p:grpSp>
          <p:nvGrpSpPr>
            <p:cNvPr id="11275" name="Group 42"/>
            <p:cNvGrpSpPr>
              <a:grpSpLocks/>
            </p:cNvGrpSpPr>
            <p:nvPr/>
          </p:nvGrpSpPr>
          <p:grpSpPr bwMode="auto">
            <a:xfrm>
              <a:off x="1655" y="2614"/>
              <a:ext cx="881" cy="1189"/>
              <a:chOff x="1869" y="2747"/>
              <a:chExt cx="881" cy="1189"/>
            </a:xfrm>
          </p:grpSpPr>
          <p:sp>
            <p:nvSpPr>
              <p:cNvPr id="506905" name="Oval 25"/>
              <p:cNvSpPr>
                <a:spLocks noChangeArrowheads="1"/>
              </p:cNvSpPr>
              <p:nvPr/>
            </p:nvSpPr>
            <p:spPr bwMode="gray">
              <a:xfrm>
                <a:off x="1869" y="2747"/>
                <a:ext cx="881" cy="866"/>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506906" name="Freeform 26"/>
              <p:cNvSpPr>
                <a:spLocks/>
              </p:cNvSpPr>
              <p:nvPr/>
            </p:nvSpPr>
            <p:spPr bwMode="gray">
              <a:xfrm>
                <a:off x="1970" y="2761"/>
                <a:ext cx="679" cy="327"/>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sp>
            <p:nvSpPr>
              <p:cNvPr id="11289" name="Text Box 27"/>
              <p:cNvSpPr txBox="1">
                <a:spLocks noChangeArrowheads="1"/>
              </p:cNvSpPr>
              <p:nvPr/>
            </p:nvSpPr>
            <p:spPr bwMode="gray">
              <a:xfrm>
                <a:off x="1913" y="3163"/>
                <a:ext cx="793" cy="250"/>
              </a:xfrm>
              <a:prstGeom prst="rect">
                <a:avLst/>
              </a:prstGeom>
              <a:noFill/>
              <a:ln w="9525">
                <a:noFill/>
                <a:miter lim="800000"/>
                <a:headEnd/>
                <a:tailEnd/>
              </a:ln>
            </p:spPr>
            <p:txBody>
              <a:bodyPr>
                <a:spAutoFit/>
              </a:bodyPr>
              <a:lstStyle/>
              <a:p>
                <a:pPr eaLnBrk="0" hangingPunct="0"/>
                <a:r>
                  <a:rPr kumimoji="0" lang="zh-CN" altLang="en-US" sz="2000" b="1">
                    <a:solidFill>
                      <a:srgbClr val="FFFFFF"/>
                    </a:solidFill>
                    <a:latin typeface="Arial" pitchFamily="34" charset="0"/>
                  </a:rPr>
                  <a:t>产品召回</a:t>
                </a:r>
              </a:p>
            </p:txBody>
          </p:sp>
          <p:sp>
            <p:nvSpPr>
              <p:cNvPr id="506908" name="Oval 28"/>
              <p:cNvSpPr>
                <a:spLocks noChangeArrowheads="1"/>
              </p:cNvSpPr>
              <p:nvPr/>
            </p:nvSpPr>
            <p:spPr bwMode="gray">
              <a:xfrm>
                <a:off x="1869" y="3658"/>
                <a:ext cx="841" cy="278"/>
              </a:xfrm>
              <a:prstGeom prst="ellipse">
                <a:avLst/>
              </a:prstGeom>
              <a:gradFill rotWithShape="1">
                <a:gsLst>
                  <a:gs pos="0">
                    <a:schemeClr val="bg2"/>
                  </a:gs>
                  <a:gs pos="100000">
                    <a:schemeClr val="bg2">
                      <a:gamma/>
                      <a:tint val="0"/>
                      <a:invGamma/>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11291" name="Text Box 38"/>
              <p:cNvSpPr txBox="1">
                <a:spLocks noChangeArrowheads="1"/>
              </p:cNvSpPr>
              <p:nvPr/>
            </p:nvSpPr>
            <p:spPr bwMode="gray">
              <a:xfrm>
                <a:off x="2200" y="2792"/>
                <a:ext cx="205" cy="250"/>
              </a:xfrm>
              <a:prstGeom prst="rect">
                <a:avLst/>
              </a:prstGeom>
              <a:noFill/>
              <a:ln w="9525">
                <a:noFill/>
                <a:miter lim="800000"/>
                <a:headEnd/>
                <a:tailEnd/>
              </a:ln>
            </p:spPr>
            <p:txBody>
              <a:bodyPr>
                <a:spAutoFit/>
              </a:bodyPr>
              <a:lstStyle/>
              <a:p>
                <a:pPr eaLnBrk="0" hangingPunct="0"/>
                <a:r>
                  <a:rPr kumimoji="0" lang="en-US" altLang="zh-CN" sz="2000" b="1">
                    <a:solidFill>
                      <a:srgbClr val="FFFFFF"/>
                    </a:solidFill>
                    <a:latin typeface="Arial" pitchFamily="34" charset="0"/>
                    <a:hlinkClick r:id="rId4" action="ppaction://hlinksldjump"/>
                  </a:rPr>
                  <a:t>2</a:t>
                </a:r>
                <a:endParaRPr kumimoji="0" lang="en-US" altLang="zh-CN" sz="2000" b="1">
                  <a:solidFill>
                    <a:srgbClr val="FFFFFF"/>
                  </a:solidFill>
                  <a:latin typeface="Arial" pitchFamily="34" charset="0"/>
                </a:endParaRPr>
              </a:p>
            </p:txBody>
          </p:sp>
        </p:grpSp>
        <p:grpSp>
          <p:nvGrpSpPr>
            <p:cNvPr id="11276" name="Group 43"/>
            <p:cNvGrpSpPr>
              <a:grpSpLocks/>
            </p:cNvGrpSpPr>
            <p:nvPr/>
          </p:nvGrpSpPr>
          <p:grpSpPr bwMode="auto">
            <a:xfrm>
              <a:off x="2741" y="2622"/>
              <a:ext cx="881" cy="1189"/>
              <a:chOff x="3058" y="2722"/>
              <a:chExt cx="881" cy="1189"/>
            </a:xfrm>
          </p:grpSpPr>
          <p:sp>
            <p:nvSpPr>
              <p:cNvPr id="506911" name="Oval 31"/>
              <p:cNvSpPr>
                <a:spLocks noChangeArrowheads="1"/>
              </p:cNvSpPr>
              <p:nvPr/>
            </p:nvSpPr>
            <p:spPr bwMode="gray">
              <a:xfrm>
                <a:off x="3058" y="2722"/>
                <a:ext cx="881" cy="866"/>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506912" name="Freeform 32"/>
              <p:cNvSpPr>
                <a:spLocks/>
              </p:cNvSpPr>
              <p:nvPr/>
            </p:nvSpPr>
            <p:spPr bwMode="gray">
              <a:xfrm>
                <a:off x="3159" y="2736"/>
                <a:ext cx="679" cy="327"/>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sp>
            <p:nvSpPr>
              <p:cNvPr id="11284" name="Text Box 33"/>
              <p:cNvSpPr txBox="1">
                <a:spLocks noChangeArrowheads="1"/>
              </p:cNvSpPr>
              <p:nvPr/>
            </p:nvSpPr>
            <p:spPr bwMode="gray">
              <a:xfrm>
                <a:off x="3102" y="3138"/>
                <a:ext cx="793" cy="250"/>
              </a:xfrm>
              <a:prstGeom prst="rect">
                <a:avLst/>
              </a:prstGeom>
              <a:noFill/>
              <a:ln w="9525">
                <a:noFill/>
                <a:miter lim="800000"/>
                <a:headEnd/>
                <a:tailEnd/>
              </a:ln>
            </p:spPr>
            <p:txBody>
              <a:bodyPr>
                <a:spAutoFit/>
              </a:bodyPr>
              <a:lstStyle/>
              <a:p>
                <a:pPr eaLnBrk="0" hangingPunct="0"/>
                <a:r>
                  <a:rPr kumimoji="0" lang="zh-CN" altLang="en-US" sz="2000" b="1">
                    <a:solidFill>
                      <a:srgbClr val="FFFFFF"/>
                    </a:solidFill>
                    <a:latin typeface="Arial" pitchFamily="34" charset="0"/>
                  </a:rPr>
                  <a:t>产品包装</a:t>
                </a:r>
              </a:p>
            </p:txBody>
          </p:sp>
          <p:sp>
            <p:nvSpPr>
              <p:cNvPr id="506914" name="Oval 34"/>
              <p:cNvSpPr>
                <a:spLocks noChangeArrowheads="1"/>
              </p:cNvSpPr>
              <p:nvPr/>
            </p:nvSpPr>
            <p:spPr bwMode="gray">
              <a:xfrm>
                <a:off x="3058" y="3633"/>
                <a:ext cx="841" cy="278"/>
              </a:xfrm>
              <a:prstGeom prst="ellipse">
                <a:avLst/>
              </a:prstGeom>
              <a:gradFill rotWithShape="1">
                <a:gsLst>
                  <a:gs pos="0">
                    <a:schemeClr val="bg2"/>
                  </a:gs>
                  <a:gs pos="100000">
                    <a:schemeClr val="bg2">
                      <a:gamma/>
                      <a:tint val="0"/>
                      <a:invGamma/>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11286" name="Text Box 39"/>
              <p:cNvSpPr txBox="1">
                <a:spLocks noChangeArrowheads="1"/>
              </p:cNvSpPr>
              <p:nvPr/>
            </p:nvSpPr>
            <p:spPr bwMode="gray">
              <a:xfrm>
                <a:off x="3379" y="2795"/>
                <a:ext cx="205" cy="250"/>
              </a:xfrm>
              <a:prstGeom prst="rect">
                <a:avLst/>
              </a:prstGeom>
              <a:noFill/>
              <a:ln w="9525">
                <a:noFill/>
                <a:miter lim="800000"/>
                <a:headEnd/>
                <a:tailEnd/>
              </a:ln>
            </p:spPr>
            <p:txBody>
              <a:bodyPr>
                <a:spAutoFit/>
              </a:bodyPr>
              <a:lstStyle/>
              <a:p>
                <a:pPr eaLnBrk="0" hangingPunct="0"/>
                <a:r>
                  <a:rPr kumimoji="0" lang="en-US" altLang="zh-CN" sz="2000" b="1">
                    <a:solidFill>
                      <a:srgbClr val="FFFFFF"/>
                    </a:solidFill>
                    <a:latin typeface="Arial" pitchFamily="34" charset="0"/>
                    <a:hlinkClick r:id="rId5" action="ppaction://hlinksldjump"/>
                  </a:rPr>
                  <a:t>3</a:t>
                </a:r>
                <a:endParaRPr kumimoji="0" lang="en-US" altLang="zh-CN" sz="2000" b="1">
                  <a:solidFill>
                    <a:srgbClr val="FFFFFF"/>
                  </a:solidFill>
                  <a:latin typeface="Arial" pitchFamily="34" charset="0"/>
                </a:endParaRPr>
              </a:p>
            </p:txBody>
          </p:sp>
        </p:grpSp>
        <p:sp>
          <p:nvSpPr>
            <p:cNvPr id="506899" name="Oval 19"/>
            <p:cNvSpPr>
              <a:spLocks noChangeArrowheads="1"/>
            </p:cNvSpPr>
            <p:nvPr/>
          </p:nvSpPr>
          <p:spPr bwMode="gray">
            <a:xfrm>
              <a:off x="3832" y="2614"/>
              <a:ext cx="880" cy="872"/>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11278" name="Freeform 20"/>
            <p:cNvSpPr>
              <a:spLocks/>
            </p:cNvSpPr>
            <p:nvPr/>
          </p:nvSpPr>
          <p:spPr bwMode="gray">
            <a:xfrm>
              <a:off x="3933" y="2629"/>
              <a:ext cx="678" cy="329"/>
            </a:xfrm>
            <a:custGeom>
              <a:avLst/>
              <a:gdLst>
                <a:gd name="T0" fmla="*/ 6 w 1321"/>
                <a:gd name="T1" fmla="*/ 1 h 712"/>
                <a:gd name="T2" fmla="*/ 6 w 1321"/>
                <a:gd name="T3" fmla="*/ 1 h 712"/>
                <a:gd name="T4" fmla="*/ 6 w 1321"/>
                <a:gd name="T5" fmla="*/ 1 h 712"/>
                <a:gd name="T6" fmla="*/ 6 w 1321"/>
                <a:gd name="T7" fmla="*/ 1 h 712"/>
                <a:gd name="T8" fmla="*/ 6 w 1321"/>
                <a:gd name="T9" fmla="*/ 1 h 712"/>
                <a:gd name="T10" fmla="*/ 6 w 1321"/>
                <a:gd name="T11" fmla="*/ 1 h 712"/>
                <a:gd name="T12" fmla="*/ 6 w 1321"/>
                <a:gd name="T13" fmla="*/ 1 h 712"/>
                <a:gd name="T14" fmla="*/ 6 w 1321"/>
                <a:gd name="T15" fmla="*/ 1 h 712"/>
                <a:gd name="T16" fmla="*/ 6 w 1321"/>
                <a:gd name="T17" fmla="*/ 1 h 712"/>
                <a:gd name="T18" fmla="*/ 5 w 1321"/>
                <a:gd name="T19" fmla="*/ 1 h 712"/>
                <a:gd name="T20" fmla="*/ 5 w 1321"/>
                <a:gd name="T21" fmla="*/ 1 h 712"/>
                <a:gd name="T22" fmla="*/ 5 w 1321"/>
                <a:gd name="T23" fmla="*/ 1 h 712"/>
                <a:gd name="T24" fmla="*/ 4 w 1321"/>
                <a:gd name="T25" fmla="*/ 1 h 712"/>
                <a:gd name="T26" fmla="*/ 4 w 1321"/>
                <a:gd name="T27" fmla="*/ 1 h 712"/>
                <a:gd name="T28" fmla="*/ 4 w 1321"/>
                <a:gd name="T29" fmla="*/ 1 h 712"/>
                <a:gd name="T30" fmla="*/ 3 w 1321"/>
                <a:gd name="T31" fmla="*/ 1 h 712"/>
                <a:gd name="T32" fmla="*/ 3 w 1321"/>
                <a:gd name="T33" fmla="*/ 1 h 712"/>
                <a:gd name="T34" fmla="*/ 2 w 1321"/>
                <a:gd name="T35" fmla="*/ 1 h 712"/>
                <a:gd name="T36" fmla="*/ 2 w 1321"/>
                <a:gd name="T37" fmla="*/ 1 h 712"/>
                <a:gd name="T38" fmla="*/ 2 w 1321"/>
                <a:gd name="T39" fmla="*/ 1 h 712"/>
                <a:gd name="T40" fmla="*/ 1 w 1321"/>
                <a:gd name="T41" fmla="*/ 1 h 712"/>
                <a:gd name="T42" fmla="*/ 1 w 1321"/>
                <a:gd name="T43" fmla="*/ 1 h 712"/>
                <a:gd name="T44" fmla="*/ 1 w 1321"/>
                <a:gd name="T45" fmla="*/ 1 h 712"/>
                <a:gd name="T46" fmla="*/ 1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0 h 712"/>
                <a:gd name="T68" fmla="*/ 1 w 1321"/>
                <a:gd name="T69" fmla="*/ 0 h 712"/>
                <a:gd name="T70" fmla="*/ 1 w 1321"/>
                <a:gd name="T71" fmla="*/ 0 h 712"/>
                <a:gd name="T72" fmla="*/ 2 w 1321"/>
                <a:gd name="T73" fmla="*/ 0 h 712"/>
                <a:gd name="T74" fmla="*/ 2 w 1321"/>
                <a:gd name="T75" fmla="*/ 0 h 712"/>
                <a:gd name="T76" fmla="*/ 2 w 1321"/>
                <a:gd name="T77" fmla="*/ 0 h 712"/>
                <a:gd name="T78" fmla="*/ 3 w 1321"/>
                <a:gd name="T79" fmla="*/ 0 h 712"/>
                <a:gd name="T80" fmla="*/ 3 w 1321"/>
                <a:gd name="T81" fmla="*/ 0 h 712"/>
                <a:gd name="T82" fmla="*/ 3 w 1321"/>
                <a:gd name="T83" fmla="*/ 0 h 712"/>
                <a:gd name="T84" fmla="*/ 3 w 1321"/>
                <a:gd name="T85" fmla="*/ 0 h 712"/>
                <a:gd name="T86" fmla="*/ 4 w 1321"/>
                <a:gd name="T87" fmla="*/ 0 h 712"/>
                <a:gd name="T88" fmla="*/ 4 w 1321"/>
                <a:gd name="T89" fmla="*/ 0 h 712"/>
                <a:gd name="T90" fmla="*/ 5 w 1321"/>
                <a:gd name="T91" fmla="*/ 0 h 712"/>
                <a:gd name="T92" fmla="*/ 5 w 1321"/>
                <a:gd name="T93" fmla="*/ 0 h 712"/>
                <a:gd name="T94" fmla="*/ 5 w 1321"/>
                <a:gd name="T95" fmla="*/ 0 h 712"/>
                <a:gd name="T96" fmla="*/ 6 w 1321"/>
                <a:gd name="T97" fmla="*/ 0 h 712"/>
                <a:gd name="T98" fmla="*/ 6 w 1321"/>
                <a:gd name="T99" fmla="*/ 0 h 712"/>
                <a:gd name="T100" fmla="*/ 6 w 1321"/>
                <a:gd name="T101" fmla="*/ 0 h 712"/>
                <a:gd name="T102" fmla="*/ 6 w 1321"/>
                <a:gd name="T103" fmla="*/ 1 h 712"/>
                <a:gd name="T104" fmla="*/ 6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sp>
          <p:nvSpPr>
            <p:cNvPr id="11279" name="Text Box 21"/>
            <p:cNvSpPr txBox="1">
              <a:spLocks noChangeArrowheads="1"/>
            </p:cNvSpPr>
            <p:nvPr/>
          </p:nvSpPr>
          <p:spPr bwMode="gray">
            <a:xfrm>
              <a:off x="3878" y="3022"/>
              <a:ext cx="756" cy="250"/>
            </a:xfrm>
            <a:prstGeom prst="rect">
              <a:avLst/>
            </a:prstGeom>
            <a:noFill/>
            <a:ln w="9525">
              <a:noFill/>
              <a:miter lim="800000"/>
              <a:headEnd/>
              <a:tailEnd/>
            </a:ln>
          </p:spPr>
          <p:txBody>
            <a:bodyPr wrap="none">
              <a:spAutoFit/>
            </a:bodyPr>
            <a:lstStyle/>
            <a:p>
              <a:pPr eaLnBrk="0" hangingPunct="0"/>
              <a:r>
                <a:rPr kumimoji="0" lang="zh-CN" altLang="en-US" sz="2000" b="1">
                  <a:solidFill>
                    <a:srgbClr val="FFFFFF"/>
                  </a:solidFill>
                  <a:latin typeface="Arial" pitchFamily="34" charset="0"/>
                </a:rPr>
                <a:t>产品安全</a:t>
              </a:r>
            </a:p>
          </p:txBody>
        </p:sp>
        <p:sp>
          <p:nvSpPr>
            <p:cNvPr id="506902" name="Oval 22"/>
            <p:cNvSpPr>
              <a:spLocks noChangeArrowheads="1"/>
            </p:cNvSpPr>
            <p:nvPr/>
          </p:nvSpPr>
          <p:spPr bwMode="gray">
            <a:xfrm>
              <a:off x="3867" y="3485"/>
              <a:ext cx="840" cy="277"/>
            </a:xfrm>
            <a:prstGeom prst="ellipse">
              <a:avLst/>
            </a:prstGeom>
            <a:gradFill rotWithShape="1">
              <a:gsLst>
                <a:gs pos="0">
                  <a:schemeClr val="bg2"/>
                </a:gs>
                <a:gs pos="100000">
                  <a:schemeClr val="bg2">
                    <a:gamma/>
                    <a:tint val="0"/>
                    <a:invGamma/>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11281" name="Text Box 40"/>
            <p:cNvSpPr txBox="1">
              <a:spLocks noChangeArrowheads="1"/>
            </p:cNvSpPr>
            <p:nvPr/>
          </p:nvSpPr>
          <p:spPr bwMode="gray">
            <a:xfrm>
              <a:off x="4150" y="2659"/>
              <a:ext cx="205" cy="250"/>
            </a:xfrm>
            <a:prstGeom prst="rect">
              <a:avLst/>
            </a:prstGeom>
            <a:noFill/>
            <a:ln w="9525">
              <a:noFill/>
              <a:miter lim="800000"/>
              <a:headEnd/>
              <a:tailEnd/>
            </a:ln>
          </p:spPr>
          <p:txBody>
            <a:bodyPr>
              <a:spAutoFit/>
            </a:bodyPr>
            <a:lstStyle/>
            <a:p>
              <a:pPr eaLnBrk="0" hangingPunct="0"/>
              <a:r>
                <a:rPr kumimoji="0" lang="en-US" altLang="zh-CN" sz="2000" b="1">
                  <a:solidFill>
                    <a:srgbClr val="FFFFFF"/>
                  </a:solidFill>
                  <a:latin typeface="Arial" pitchFamily="34" charset="0"/>
                  <a:hlinkClick r:id="rId6" action="ppaction://hlinksldjump"/>
                </a:rPr>
                <a:t>4</a:t>
              </a:r>
              <a:endParaRPr kumimoji="0" lang="en-US" altLang="zh-CN" sz="2000" b="1">
                <a:solidFill>
                  <a:srgbClr val="FFFFFF"/>
                </a:solidFill>
                <a:latin typeface="Arial" pitchFamily="34" charset="0"/>
              </a:endParaRPr>
            </a:p>
          </p:txBody>
        </p:sp>
      </p:grpSp>
      <p:sp>
        <p:nvSpPr>
          <p:cNvPr id="11268" name="日期占位符 30"/>
          <p:cNvSpPr>
            <a:spLocks noGrp="1"/>
          </p:cNvSpPr>
          <p:nvPr>
            <p:ph type="dt" sz="quarter" idx="10"/>
          </p:nvPr>
        </p:nvSpPr>
        <p:spPr>
          <a:noFill/>
        </p:spPr>
        <p:txBody>
          <a:bodyPr/>
          <a:lstStyle/>
          <a:p>
            <a:fld id="{48512793-3901-4061-A98F-2584A7AD4140}" type="datetime1">
              <a:rPr lang="zh-CN" altLang="en-US"/>
              <a:pPr/>
              <a:t>2020-2-14</a:t>
            </a:fld>
            <a:endParaRPr lang="en-US" altLang="zh-CN"/>
          </a:p>
        </p:txBody>
      </p:sp>
      <p:sp>
        <p:nvSpPr>
          <p:cNvPr id="11269" name="灯片编号占位符 31"/>
          <p:cNvSpPr>
            <a:spLocks noGrp="1"/>
          </p:cNvSpPr>
          <p:nvPr>
            <p:ph type="sldNum" sz="quarter" idx="12"/>
          </p:nvPr>
        </p:nvSpPr>
        <p:spPr>
          <a:noFill/>
        </p:spPr>
        <p:txBody>
          <a:bodyPr/>
          <a:lstStyle/>
          <a:p>
            <a:endParaRPr lang="zh-CN" altLang="zh-CN" smtClean="0"/>
          </a:p>
        </p:txBody>
      </p:sp>
      <p:sp>
        <p:nvSpPr>
          <p:cNvPr id="11270" name="页脚占位符 32"/>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
      <a:dk1>
        <a:srgbClr val="000099"/>
      </a:dk1>
      <a:lt1>
        <a:srgbClr val="FFFFFF"/>
      </a:lt1>
      <a:dk2>
        <a:srgbClr val="FF0000"/>
      </a:dk2>
      <a:lt2>
        <a:srgbClr val="0066FF"/>
      </a:lt2>
      <a:accent1>
        <a:srgbClr val="3193FF"/>
      </a:accent1>
      <a:accent2>
        <a:srgbClr val="9900FF"/>
      </a:accent2>
      <a:accent3>
        <a:srgbClr val="FFFFFF"/>
      </a:accent3>
      <a:accent4>
        <a:srgbClr val="000082"/>
      </a:accent4>
      <a:accent5>
        <a:srgbClr val="ADC8FF"/>
      </a:accent5>
      <a:accent6>
        <a:srgbClr val="8A00E7"/>
      </a:accent6>
      <a:hlink>
        <a:srgbClr val="FF3399"/>
      </a:hlink>
      <a:folHlink>
        <a:srgbClr val="FF0000"/>
      </a:folHlink>
    </a:clrScheme>
    <a:fontScheme name="Blends">
      <a:majorFont>
        <a:latin typeface="Tahoma"/>
        <a:ea typeface="方正舒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7578</TotalTime>
  <Words>3854</Words>
  <Application>Microsoft Office PowerPoint</Application>
  <PresentationFormat>全屏显示(4:3)</PresentationFormat>
  <Paragraphs>281</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Tahoma</vt:lpstr>
      <vt:lpstr>宋体</vt:lpstr>
      <vt:lpstr>Arial</vt:lpstr>
      <vt:lpstr>方正舒体</vt:lpstr>
      <vt:lpstr>Wingdings</vt:lpstr>
      <vt:lpstr>Times New Roman</vt:lpstr>
      <vt:lpstr>Verdana</vt:lpstr>
      <vt:lpstr>楷体_GB2312</vt:lpstr>
      <vt:lpstr>黑体</vt:lpstr>
      <vt:lpstr>Blends</vt:lpstr>
      <vt:lpstr>幻灯片 1</vt:lpstr>
      <vt:lpstr>开篇案例</vt:lpstr>
      <vt:lpstr>第4章 市场营销中的伦理问题</vt:lpstr>
      <vt:lpstr>市场调研中的伦理问题</vt:lpstr>
      <vt:lpstr>与被调查者相关的伦理问题 </vt:lpstr>
      <vt:lpstr>与委托人相关的伦理问题 </vt:lpstr>
      <vt:lpstr>与竞争者相关的伦理问题 </vt:lpstr>
      <vt:lpstr>与公众相关的伦理问题 </vt:lpstr>
      <vt:lpstr>产品中的伦理问题</vt:lpstr>
      <vt:lpstr>产品设计</vt:lpstr>
      <vt:lpstr>强制性产品淘汰</vt:lpstr>
      <vt:lpstr>产品召回</vt:lpstr>
      <vt:lpstr>产品缺陷</vt:lpstr>
      <vt:lpstr>产品包装中的伦理问题 </vt:lpstr>
      <vt:lpstr>产品安全 </vt:lpstr>
      <vt:lpstr>产品安全</vt:lpstr>
      <vt:lpstr>定价中的伦理问题</vt:lpstr>
      <vt:lpstr>歧视性定价</vt:lpstr>
      <vt:lpstr>思考题</vt:lpstr>
      <vt:lpstr>串谋定价</vt:lpstr>
      <vt:lpstr>掠夺性定价</vt:lpstr>
      <vt:lpstr>价格欺诈</vt:lpstr>
      <vt:lpstr>暴利价格</vt:lpstr>
      <vt:lpstr>分销中的伦理问题</vt:lpstr>
      <vt:lpstr>直销中的伦理问题 </vt:lpstr>
      <vt:lpstr>促销中的伦理问题</vt:lpstr>
      <vt:lpstr>吹捧性广告</vt:lpstr>
      <vt:lpstr>虚假广告</vt:lpstr>
      <vt:lpstr>欺骗性广告</vt:lpstr>
      <vt:lpstr>新闻片段</vt:lpstr>
      <vt:lpstr>半真实性广告</vt:lpstr>
      <vt:lpstr>幻灯片 32</vt:lpstr>
      <vt:lpstr>推销人员与顾客关系中的伦理问题</vt:lpstr>
      <vt:lpstr>推销人员与竞争者关系中的伦理问题</vt:lpstr>
      <vt:lpstr>情景模拟 电信新业务</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企业伦理学的地位（1）</dc:title>
  <dc:creator>Dell</dc:creator>
  <cp:lastModifiedBy>dreamsummit</cp:lastModifiedBy>
  <cp:revision>458</cp:revision>
  <dcterms:created xsi:type="dcterms:W3CDTF">2003-01-04T00:52:57Z</dcterms:created>
  <dcterms:modified xsi:type="dcterms:W3CDTF">2020-02-14T10:52:17Z</dcterms:modified>
</cp:coreProperties>
</file>