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5"/>
  </p:notesMasterIdLst>
  <p:sldIdLst>
    <p:sldId id="689" r:id="rId2"/>
    <p:sldId id="708" r:id="rId3"/>
    <p:sldId id="690" r:id="rId4"/>
    <p:sldId id="659" r:id="rId5"/>
    <p:sldId id="670" r:id="rId6"/>
    <p:sldId id="691" r:id="rId7"/>
    <p:sldId id="692" r:id="rId8"/>
    <p:sldId id="693" r:id="rId9"/>
    <p:sldId id="694" r:id="rId10"/>
    <p:sldId id="695" r:id="rId11"/>
    <p:sldId id="671" r:id="rId12"/>
    <p:sldId id="696" r:id="rId13"/>
    <p:sldId id="697" r:id="rId14"/>
    <p:sldId id="698" r:id="rId15"/>
    <p:sldId id="672" r:id="rId16"/>
    <p:sldId id="699" r:id="rId17"/>
    <p:sldId id="677" r:id="rId18"/>
    <p:sldId id="678" r:id="rId19"/>
    <p:sldId id="679" r:id="rId20"/>
    <p:sldId id="680" r:id="rId21"/>
    <p:sldId id="700" r:id="rId22"/>
    <p:sldId id="701" r:id="rId23"/>
    <p:sldId id="673" r:id="rId24"/>
    <p:sldId id="703" r:id="rId25"/>
    <p:sldId id="702" r:id="rId26"/>
    <p:sldId id="682" r:id="rId27"/>
    <p:sldId id="705" r:id="rId28"/>
    <p:sldId id="675" r:id="rId29"/>
    <p:sldId id="706" r:id="rId30"/>
    <p:sldId id="683" r:id="rId31"/>
    <p:sldId id="704" r:id="rId32"/>
    <p:sldId id="707" r:id="rId33"/>
    <p:sldId id="709" r:id="rId34"/>
  </p:sldIdLst>
  <p:sldSz cx="9144000" cy="6858000" type="screen4x3"/>
  <p:notesSz cx="6858000" cy="9144000"/>
  <p:defaultTextStyle>
    <a:defPPr>
      <a:defRPr lang="zh-CN"/>
    </a:defPPr>
    <a:lvl1pPr algn="ctr" rtl="0" fontAlgn="base">
      <a:spcBef>
        <a:spcPct val="0"/>
      </a:spcBef>
      <a:spcAft>
        <a:spcPct val="0"/>
      </a:spcAft>
      <a:defRPr kumimoji="1" sz="2800" kern="1200">
        <a:solidFill>
          <a:schemeClr val="tx1"/>
        </a:solidFill>
        <a:latin typeface="Tahoma" pitchFamily="34" charset="0"/>
        <a:ea typeface="宋体" pitchFamily="2" charset="-122"/>
        <a:cs typeface="+mn-cs"/>
      </a:defRPr>
    </a:lvl1pPr>
    <a:lvl2pPr marL="457200" algn="ctr" rtl="0" fontAlgn="base">
      <a:spcBef>
        <a:spcPct val="0"/>
      </a:spcBef>
      <a:spcAft>
        <a:spcPct val="0"/>
      </a:spcAft>
      <a:defRPr kumimoji="1" sz="2800" kern="1200">
        <a:solidFill>
          <a:schemeClr val="tx1"/>
        </a:solidFill>
        <a:latin typeface="Tahoma" pitchFamily="34" charset="0"/>
        <a:ea typeface="宋体" pitchFamily="2" charset="-122"/>
        <a:cs typeface="+mn-cs"/>
      </a:defRPr>
    </a:lvl2pPr>
    <a:lvl3pPr marL="914400" algn="ctr" rtl="0" fontAlgn="base">
      <a:spcBef>
        <a:spcPct val="0"/>
      </a:spcBef>
      <a:spcAft>
        <a:spcPct val="0"/>
      </a:spcAft>
      <a:defRPr kumimoji="1" sz="2800" kern="1200">
        <a:solidFill>
          <a:schemeClr val="tx1"/>
        </a:solidFill>
        <a:latin typeface="Tahoma" pitchFamily="34" charset="0"/>
        <a:ea typeface="宋体" pitchFamily="2" charset="-122"/>
        <a:cs typeface="+mn-cs"/>
      </a:defRPr>
    </a:lvl3pPr>
    <a:lvl4pPr marL="1371600" algn="ctr" rtl="0" fontAlgn="base">
      <a:spcBef>
        <a:spcPct val="0"/>
      </a:spcBef>
      <a:spcAft>
        <a:spcPct val="0"/>
      </a:spcAft>
      <a:defRPr kumimoji="1" sz="2800" kern="1200">
        <a:solidFill>
          <a:schemeClr val="tx1"/>
        </a:solidFill>
        <a:latin typeface="Tahoma" pitchFamily="34" charset="0"/>
        <a:ea typeface="宋体" pitchFamily="2" charset="-122"/>
        <a:cs typeface="+mn-cs"/>
      </a:defRPr>
    </a:lvl4pPr>
    <a:lvl5pPr marL="1828800" algn="ctr" rtl="0" fontAlgn="base">
      <a:spcBef>
        <a:spcPct val="0"/>
      </a:spcBef>
      <a:spcAft>
        <a:spcPct val="0"/>
      </a:spcAft>
      <a:defRPr kumimoji="1" sz="2800" kern="1200">
        <a:solidFill>
          <a:schemeClr val="tx1"/>
        </a:solidFill>
        <a:latin typeface="Tahoma" pitchFamily="34" charset="0"/>
        <a:ea typeface="宋体" pitchFamily="2" charset="-122"/>
        <a:cs typeface="+mn-cs"/>
      </a:defRPr>
    </a:lvl5pPr>
    <a:lvl6pPr marL="2286000" algn="l" defTabSz="914400" rtl="0" eaLnBrk="1" latinLnBrk="0" hangingPunct="1">
      <a:defRPr kumimoji="1" sz="2800" kern="1200">
        <a:solidFill>
          <a:schemeClr val="tx1"/>
        </a:solidFill>
        <a:latin typeface="Tahoma" pitchFamily="34" charset="0"/>
        <a:ea typeface="宋体" pitchFamily="2" charset="-122"/>
        <a:cs typeface="+mn-cs"/>
      </a:defRPr>
    </a:lvl6pPr>
    <a:lvl7pPr marL="2743200" algn="l" defTabSz="914400" rtl="0" eaLnBrk="1" latinLnBrk="0" hangingPunct="1">
      <a:defRPr kumimoji="1" sz="2800" kern="1200">
        <a:solidFill>
          <a:schemeClr val="tx1"/>
        </a:solidFill>
        <a:latin typeface="Tahoma" pitchFamily="34" charset="0"/>
        <a:ea typeface="宋体" pitchFamily="2" charset="-122"/>
        <a:cs typeface="+mn-cs"/>
      </a:defRPr>
    </a:lvl7pPr>
    <a:lvl8pPr marL="3200400" algn="l" defTabSz="914400" rtl="0" eaLnBrk="1" latinLnBrk="0" hangingPunct="1">
      <a:defRPr kumimoji="1" sz="2800" kern="1200">
        <a:solidFill>
          <a:schemeClr val="tx1"/>
        </a:solidFill>
        <a:latin typeface="Tahoma" pitchFamily="34" charset="0"/>
        <a:ea typeface="宋体" pitchFamily="2" charset="-122"/>
        <a:cs typeface="+mn-cs"/>
      </a:defRPr>
    </a:lvl8pPr>
    <a:lvl9pPr marL="3657600" algn="l" defTabSz="914400" rtl="0" eaLnBrk="1" latinLnBrk="0" hangingPunct="1">
      <a:defRPr kumimoji="1" sz="28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FFFF00"/>
    <a:srgbClr val="FF9933"/>
    <a:srgbClr val="FFCC00"/>
    <a:srgbClr val="FFD41B"/>
    <a:srgbClr val="6600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p:normalViewPr>
  <p:slideViewPr>
    <p:cSldViewPr>
      <p:cViewPr varScale="1">
        <p:scale>
          <a:sx n="99" d="100"/>
          <a:sy n="99" d="100"/>
        </p:scale>
        <p:origin x="555" y="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4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ea typeface="宋体" pitchFamily="2" charset="-122"/>
              </a:defRPr>
            </a:lvl1pPr>
          </a:lstStyle>
          <a:p>
            <a:pPr>
              <a:defRPr/>
            </a:pPr>
            <a:endParaRPr lang="en-US" altLang="zh-CN"/>
          </a:p>
        </p:txBody>
      </p:sp>
      <p:sp>
        <p:nvSpPr>
          <p:cNvPr id="389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89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ea typeface="宋体" pitchFamily="2" charset="-122"/>
              </a:defRPr>
            </a:lvl1pPr>
          </a:lstStyle>
          <a:p>
            <a:pPr>
              <a:defRPr/>
            </a:pPr>
            <a:endParaRPr lang="en-US" altLang="zh-CN"/>
          </a:p>
        </p:txBody>
      </p:sp>
      <p:sp>
        <p:nvSpPr>
          <p:cNvPr id="389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0510D7CC-067D-42A8-A92E-9BF7D735732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4199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99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E60DCBC1-5030-43CE-8B57-95A8CBAC4E38}" type="datetime1">
              <a:rPr lang="zh-CN" altLang="en-US"/>
              <a:pPr>
                <a:defRPr/>
              </a:pPr>
              <a:t>2020/3/21</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ltLang="zh-CN"/>
              <a:t>zzqry@whu.edu.cn</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930B513C-3D36-460F-804E-E1FDE523A61A}" type="datetime1">
              <a:rPr lang="zh-CN" altLang="en-US"/>
              <a:pPr>
                <a:defRPr/>
              </a:pPr>
              <a:t>2020/3/21</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6"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617538"/>
            <a:ext cx="2101850" cy="5478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617538"/>
            <a:ext cx="6156325" cy="54784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1FFC0F04-7F09-49C6-A0AD-DB03FCA13A81}" type="datetime1">
              <a:rPr lang="zh-CN" altLang="en-US"/>
              <a:pPr>
                <a:defRPr/>
              </a:pPr>
              <a:t>2020/3/21</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6"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94A5A5AF-190F-4CD1-A4E1-26BDEF676A3C}" type="datetime1">
              <a:rPr lang="zh-CN" altLang="en-US"/>
              <a:pPr>
                <a:defRPr/>
              </a:pPr>
              <a:t>2020/3/21</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6"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B7CE4125-158A-447E-8C63-149C2BCCB5FE}" type="datetime1">
              <a:rPr lang="zh-CN" altLang="en-US"/>
              <a:pPr>
                <a:defRPr/>
              </a:pPr>
              <a:t>2020/3/21</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6"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905000"/>
            <a:ext cx="40386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4400" y="1905000"/>
            <a:ext cx="40386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A08FCA2D-49D4-4203-8D19-C3A87AEE7CBC}" type="datetime1">
              <a:rPr lang="zh-CN" altLang="en-US"/>
              <a:pPr>
                <a:defRPr/>
              </a:pPr>
              <a:t>2020/3/21</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7"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F79B96BF-1859-43E9-A74C-6A9458D0BF7B}" type="datetime1">
              <a:rPr lang="zh-CN" altLang="en-US"/>
              <a:pPr>
                <a:defRPr/>
              </a:pPr>
              <a:t>2020/3/21</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9"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7970DA3E-4EBA-42B5-A9B0-9835FD1597E7}" type="datetime1">
              <a:rPr lang="zh-CN" altLang="en-US"/>
              <a:pPr>
                <a:defRPr/>
              </a:pPr>
              <a:t>2020/3/21</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5"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C7983E91-983D-4E96-8465-4D8460B863CF}" type="datetime1">
              <a:rPr lang="zh-CN" altLang="en-US"/>
              <a:pPr>
                <a:defRPr/>
              </a:pPr>
              <a:t>2020/3/21</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4"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83859FFD-E1C9-4D1D-8C31-65E32F0B518D}" type="datetime1">
              <a:rPr lang="zh-CN" altLang="en-US"/>
              <a:pPr>
                <a:defRPr/>
              </a:pPr>
              <a:t>2020/3/21</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7"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EBC96373-9708-46C8-8D61-8A8290EFD942}" type="datetime1">
              <a:rPr lang="zh-CN" altLang="en-US"/>
              <a:pPr>
                <a:defRPr/>
              </a:pPr>
              <a:t>2020/3/21</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zzqry@whu.edu.cn</a:t>
            </a:r>
          </a:p>
        </p:txBody>
      </p:sp>
      <p:sp>
        <p:nvSpPr>
          <p:cNvPr id="7" name="Rectangle 13"/>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8" name="Rectangle 8"/>
          <p:cNvSpPr>
            <a:spLocks noChangeArrowheads="1"/>
          </p:cNvSpPr>
          <p:nvPr/>
        </p:nvSpPr>
        <p:spPr bwMode="gray">
          <a:xfrm>
            <a:off x="609600" y="1600200"/>
            <a:ext cx="8226425" cy="762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zh-CN" sz="2400"/>
          </a:p>
        </p:txBody>
      </p:sp>
      <p:sp>
        <p:nvSpPr>
          <p:cNvPr id="1027" name="Rectangle 9"/>
          <p:cNvSpPr>
            <a:spLocks noGrp="1" noChangeArrowheads="1"/>
          </p:cNvSpPr>
          <p:nvPr>
            <p:ph type="title"/>
          </p:nvPr>
        </p:nvSpPr>
        <p:spPr bwMode="auto">
          <a:xfrm>
            <a:off x="1905000" y="617538"/>
            <a:ext cx="7038975" cy="7540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10"/>
          <p:cNvSpPr>
            <a:spLocks noGrp="1" noChangeArrowheads="1"/>
          </p:cNvSpPr>
          <p:nvPr>
            <p:ph type="body" idx="1"/>
          </p:nvPr>
        </p:nvSpPr>
        <p:spPr bwMode="auto">
          <a:xfrm>
            <a:off x="533400" y="1905000"/>
            <a:ext cx="82296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097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a:ea typeface="宋体" pitchFamily="2" charset="-122"/>
              </a:defRPr>
            </a:lvl1pPr>
          </a:lstStyle>
          <a:p>
            <a:pPr>
              <a:defRPr/>
            </a:pPr>
            <a:fld id="{AEB786F0-3CA9-44B8-B51D-219D262846F0}" type="datetime1">
              <a:rPr lang="zh-CN" altLang="en-US"/>
              <a:pPr>
                <a:defRPr/>
              </a:pPr>
              <a:t>2020/3/21</a:t>
            </a:fld>
            <a:endParaRPr lang="en-US" altLang="zh-CN"/>
          </a:p>
        </p:txBody>
      </p:sp>
      <p:sp>
        <p:nvSpPr>
          <p:cNvPr id="4097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ea typeface="宋体" pitchFamily="2" charset="-122"/>
              </a:defRPr>
            </a:lvl1pPr>
          </a:lstStyle>
          <a:p>
            <a:pPr>
              <a:defRPr/>
            </a:pPr>
            <a:r>
              <a:rPr lang="en-US" altLang="zh-CN"/>
              <a:t>zzqry@whu.edu.cn</a:t>
            </a:r>
          </a:p>
        </p:txBody>
      </p:sp>
      <p:sp>
        <p:nvSpPr>
          <p:cNvPr id="4097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a:defRPr/>
            </a:pPr>
            <a:endParaRPr lang="zh-CN" altLang="zh-CN"/>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p:txStyles>
    <p:titleStyle>
      <a:lvl1pPr algn="l" rtl="0" eaLnBrk="0" fontAlgn="base" hangingPunct="0">
        <a:spcBef>
          <a:spcPct val="0"/>
        </a:spcBef>
        <a:spcAft>
          <a:spcPct val="0"/>
        </a:spcAft>
        <a:defRPr kumimoji="1" sz="6000" b="1">
          <a:solidFill>
            <a:srgbClr val="FF0000"/>
          </a:solidFill>
          <a:latin typeface="+mj-lt"/>
          <a:ea typeface="+mj-ea"/>
          <a:cs typeface="+mj-cs"/>
        </a:defRPr>
      </a:lvl1pPr>
      <a:lvl2pPr algn="l" rtl="0" eaLnBrk="0" fontAlgn="base" hangingPunct="0">
        <a:spcBef>
          <a:spcPct val="0"/>
        </a:spcBef>
        <a:spcAft>
          <a:spcPct val="0"/>
        </a:spcAft>
        <a:defRPr kumimoji="1" sz="6000" b="1">
          <a:solidFill>
            <a:srgbClr val="FF0000"/>
          </a:solidFill>
          <a:latin typeface="Tahoma" pitchFamily="34" charset="0"/>
          <a:ea typeface="宋体" pitchFamily="2" charset="-122"/>
        </a:defRPr>
      </a:lvl2pPr>
      <a:lvl3pPr algn="l" rtl="0" eaLnBrk="0" fontAlgn="base" hangingPunct="0">
        <a:spcBef>
          <a:spcPct val="0"/>
        </a:spcBef>
        <a:spcAft>
          <a:spcPct val="0"/>
        </a:spcAft>
        <a:defRPr kumimoji="1" sz="6000" b="1">
          <a:solidFill>
            <a:srgbClr val="FF0000"/>
          </a:solidFill>
          <a:latin typeface="Tahoma" pitchFamily="34" charset="0"/>
          <a:ea typeface="宋体" pitchFamily="2" charset="-122"/>
        </a:defRPr>
      </a:lvl3pPr>
      <a:lvl4pPr algn="l" rtl="0" eaLnBrk="0" fontAlgn="base" hangingPunct="0">
        <a:spcBef>
          <a:spcPct val="0"/>
        </a:spcBef>
        <a:spcAft>
          <a:spcPct val="0"/>
        </a:spcAft>
        <a:defRPr kumimoji="1" sz="6000" b="1">
          <a:solidFill>
            <a:srgbClr val="FF0000"/>
          </a:solidFill>
          <a:latin typeface="Tahoma" pitchFamily="34" charset="0"/>
          <a:ea typeface="宋体" pitchFamily="2" charset="-122"/>
        </a:defRPr>
      </a:lvl4pPr>
      <a:lvl5pPr algn="l" rtl="0" eaLnBrk="0" fontAlgn="base" hangingPunct="0">
        <a:spcBef>
          <a:spcPct val="0"/>
        </a:spcBef>
        <a:spcAft>
          <a:spcPct val="0"/>
        </a:spcAft>
        <a:defRPr kumimoji="1" sz="6000" b="1">
          <a:solidFill>
            <a:srgbClr val="FF0000"/>
          </a:solidFill>
          <a:latin typeface="Tahoma" pitchFamily="34" charset="0"/>
          <a:ea typeface="宋体" pitchFamily="2" charset="-122"/>
        </a:defRPr>
      </a:lvl5pPr>
      <a:lvl6pPr marL="457200" algn="l" rtl="0" fontAlgn="base">
        <a:spcBef>
          <a:spcPct val="0"/>
        </a:spcBef>
        <a:spcAft>
          <a:spcPct val="0"/>
        </a:spcAft>
        <a:defRPr kumimoji="1" sz="6000" b="1">
          <a:solidFill>
            <a:srgbClr val="FF0000"/>
          </a:solidFill>
          <a:latin typeface="Tahoma" pitchFamily="34" charset="0"/>
          <a:ea typeface="宋体" pitchFamily="2" charset="-122"/>
        </a:defRPr>
      </a:lvl6pPr>
      <a:lvl7pPr marL="914400" algn="l" rtl="0" fontAlgn="base">
        <a:spcBef>
          <a:spcPct val="0"/>
        </a:spcBef>
        <a:spcAft>
          <a:spcPct val="0"/>
        </a:spcAft>
        <a:defRPr kumimoji="1" sz="6000" b="1">
          <a:solidFill>
            <a:srgbClr val="FF0000"/>
          </a:solidFill>
          <a:latin typeface="Tahoma" pitchFamily="34" charset="0"/>
          <a:ea typeface="宋体" pitchFamily="2" charset="-122"/>
        </a:defRPr>
      </a:lvl7pPr>
      <a:lvl8pPr marL="1371600" algn="l" rtl="0" fontAlgn="base">
        <a:spcBef>
          <a:spcPct val="0"/>
        </a:spcBef>
        <a:spcAft>
          <a:spcPct val="0"/>
        </a:spcAft>
        <a:defRPr kumimoji="1" sz="6000" b="1">
          <a:solidFill>
            <a:srgbClr val="FF0000"/>
          </a:solidFill>
          <a:latin typeface="Tahoma" pitchFamily="34" charset="0"/>
          <a:ea typeface="宋体" pitchFamily="2" charset="-122"/>
        </a:defRPr>
      </a:lvl8pPr>
      <a:lvl9pPr marL="1828800" algn="l" rtl="0" fontAlgn="base">
        <a:spcBef>
          <a:spcPct val="0"/>
        </a:spcBef>
        <a:spcAft>
          <a:spcPct val="0"/>
        </a:spcAft>
        <a:defRPr kumimoji="1" sz="6000" b="1">
          <a:solidFill>
            <a:srgbClr val="FF0000"/>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4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4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4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4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4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4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4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4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4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4213" y="620713"/>
            <a:ext cx="7920037" cy="754062"/>
          </a:xfrm>
        </p:spPr>
        <p:txBody>
          <a:bodyPr/>
          <a:lstStyle/>
          <a:p>
            <a:pPr eaLnBrk="1" hangingPunct="1"/>
            <a:r>
              <a:rPr lang="zh-CN" altLang="en-US" sz="4000"/>
              <a:t>第</a:t>
            </a:r>
            <a:r>
              <a:rPr lang="en-US" altLang="zh-CN" sz="4000">
                <a:latin typeface="方正舒体" pitchFamily="2" charset="-122"/>
              </a:rPr>
              <a:t>5</a:t>
            </a:r>
            <a:r>
              <a:rPr lang="zh-CN" altLang="en-US" sz="4000"/>
              <a:t>章 人力资源管理中的伦理问题</a:t>
            </a:r>
          </a:p>
        </p:txBody>
      </p:sp>
      <p:grpSp>
        <p:nvGrpSpPr>
          <p:cNvPr id="3075" name="Group 33"/>
          <p:cNvGrpSpPr>
            <a:grpSpLocks/>
          </p:cNvGrpSpPr>
          <p:nvPr/>
        </p:nvGrpSpPr>
        <p:grpSpPr bwMode="auto">
          <a:xfrm>
            <a:off x="3563938" y="1773238"/>
            <a:ext cx="4638675" cy="4776787"/>
            <a:chOff x="540" y="1117"/>
            <a:chExt cx="4691" cy="2964"/>
          </a:xfrm>
        </p:grpSpPr>
        <p:sp>
          <p:nvSpPr>
            <p:cNvPr id="543748" name="AutoShape 4"/>
            <p:cNvSpPr>
              <a:spLocks noChangeArrowheads="1"/>
            </p:cNvSpPr>
            <p:nvPr/>
          </p:nvSpPr>
          <p:spPr bwMode="gray">
            <a:xfrm>
              <a:off x="1165" y="1597"/>
              <a:ext cx="3484" cy="1737"/>
            </a:xfrm>
            <a:prstGeom prst="upArrow">
              <a:avLst>
                <a:gd name="adj1" fmla="val 57824"/>
                <a:gd name="adj2" fmla="val 54398"/>
              </a:avLst>
            </a:prstGeom>
            <a:gradFill rotWithShape="1">
              <a:gsLst>
                <a:gs pos="0">
                  <a:schemeClr val="accent1"/>
                </a:gs>
                <a:gs pos="100000">
                  <a:schemeClr val="accent1">
                    <a:gamma/>
                    <a:tint val="0"/>
                    <a:invGamma/>
                  </a:schemeClr>
                </a:gs>
              </a:gsLst>
              <a:lin ang="5400000" scaled="1"/>
            </a:gradFill>
            <a:ln w="9525" algn="ctr">
              <a:noFill/>
              <a:miter lim="800000"/>
              <a:headEnd/>
              <a:tailEnd/>
            </a:ln>
            <a:effectLst/>
          </p:spPr>
          <p:txBody>
            <a:bodyPr wrap="none" anchor="ctr"/>
            <a:lstStyle/>
            <a:p>
              <a:pPr>
                <a:defRPr/>
              </a:pPr>
              <a:endParaRPr lang="zh-CN" altLang="en-US"/>
            </a:p>
          </p:txBody>
        </p:sp>
        <p:sp>
          <p:nvSpPr>
            <p:cNvPr id="543749" name="AutoShape 5"/>
            <p:cNvSpPr>
              <a:spLocks noChangeArrowheads="1"/>
            </p:cNvSpPr>
            <p:nvPr/>
          </p:nvSpPr>
          <p:spPr bwMode="gray">
            <a:xfrm>
              <a:off x="1020" y="1117"/>
              <a:ext cx="3647" cy="362"/>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eaLnBrk="0" hangingPunct="0">
                <a:defRPr/>
              </a:pPr>
              <a:r>
                <a:rPr kumimoji="0" lang="zh-CN" altLang="en-US" sz="2400" b="1" dirty="0">
                  <a:solidFill>
                    <a:srgbClr val="000000"/>
                  </a:solidFill>
                  <a:latin typeface="Verdana" pitchFamily="34" charset="0"/>
                </a:rPr>
                <a:t>人力资源中的伦理问题</a:t>
              </a:r>
            </a:p>
          </p:txBody>
        </p:sp>
        <p:grpSp>
          <p:nvGrpSpPr>
            <p:cNvPr id="3082" name="Group 7"/>
            <p:cNvGrpSpPr>
              <a:grpSpLocks/>
            </p:cNvGrpSpPr>
            <p:nvPr/>
          </p:nvGrpSpPr>
          <p:grpSpPr bwMode="auto">
            <a:xfrm>
              <a:off x="540" y="2777"/>
              <a:ext cx="995" cy="1304"/>
              <a:chOff x="576" y="2476"/>
              <a:chExt cx="995" cy="1304"/>
            </a:xfrm>
          </p:grpSpPr>
          <p:grpSp>
            <p:nvGrpSpPr>
              <p:cNvPr id="3102" name="Group 8"/>
              <p:cNvGrpSpPr>
                <a:grpSpLocks/>
              </p:cNvGrpSpPr>
              <p:nvPr/>
            </p:nvGrpSpPr>
            <p:grpSpPr bwMode="auto">
              <a:xfrm>
                <a:off x="576" y="2476"/>
                <a:ext cx="936" cy="954"/>
                <a:chOff x="624" y="1584"/>
                <a:chExt cx="1248" cy="1296"/>
              </a:xfrm>
            </p:grpSpPr>
            <p:grpSp>
              <p:nvGrpSpPr>
                <p:cNvPr id="3104" name="Group 9"/>
                <p:cNvGrpSpPr>
                  <a:grpSpLocks/>
                </p:cNvGrpSpPr>
                <p:nvPr/>
              </p:nvGrpSpPr>
              <p:grpSpPr bwMode="auto">
                <a:xfrm>
                  <a:off x="624" y="1584"/>
                  <a:ext cx="1248" cy="1296"/>
                  <a:chOff x="2016" y="1920"/>
                  <a:chExt cx="1680" cy="1680"/>
                </a:xfrm>
              </p:grpSpPr>
              <p:sp>
                <p:nvSpPr>
                  <p:cNvPr id="543754" name="Oval 10"/>
                  <p:cNvSpPr>
                    <a:spLocks noChangeArrowheads="1"/>
                  </p:cNvSpPr>
                  <p:nvPr/>
                </p:nvSpPr>
                <p:spPr bwMode="gray">
                  <a:xfrm>
                    <a:off x="2016" y="1920"/>
                    <a:ext cx="1680" cy="1684"/>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p>
                </p:txBody>
              </p:sp>
              <p:sp>
                <p:nvSpPr>
                  <p:cNvPr id="3107" name="Freeform 11"/>
                  <p:cNvSpPr>
                    <a:spLocks/>
                  </p:cNvSpPr>
                  <p:nvPr/>
                </p:nvSpPr>
                <p:spPr bwMode="gray">
                  <a:xfrm>
                    <a:off x="2208" y="1948"/>
                    <a:ext cx="1296" cy="634"/>
                  </a:xfrm>
                  <a:custGeom>
                    <a:avLst/>
                    <a:gdLst>
                      <a:gd name="T0" fmla="*/ 1116 w 1321"/>
                      <a:gd name="T1" fmla="*/ 158 h 712"/>
                      <a:gd name="T2" fmla="*/ 1130 w 1321"/>
                      <a:gd name="T3" fmla="*/ 175 h 712"/>
                      <a:gd name="T4" fmla="*/ 1133 w 1321"/>
                      <a:gd name="T5" fmla="*/ 191 h 712"/>
                      <a:gd name="T6" fmla="*/ 1128 w 1321"/>
                      <a:gd name="T7" fmla="*/ 204 h 712"/>
                      <a:gd name="T8" fmla="*/ 1114 w 1321"/>
                      <a:gd name="T9" fmla="*/ 216 h 712"/>
                      <a:gd name="T10" fmla="*/ 1092 w 1321"/>
                      <a:gd name="T11" fmla="*/ 229 h 712"/>
                      <a:gd name="T12" fmla="*/ 1063 w 1321"/>
                      <a:gd name="T13" fmla="*/ 239 h 712"/>
                      <a:gd name="T14" fmla="*/ 1026 w 1321"/>
                      <a:gd name="T15" fmla="*/ 248 h 712"/>
                      <a:gd name="T16" fmla="*/ 985 w 1321"/>
                      <a:gd name="T17" fmla="*/ 257 h 712"/>
                      <a:gd name="T18" fmla="*/ 937 w 1321"/>
                      <a:gd name="T19" fmla="*/ 264 h 712"/>
                      <a:gd name="T20" fmla="*/ 885 w 1321"/>
                      <a:gd name="T21" fmla="*/ 270 h 712"/>
                      <a:gd name="T22" fmla="*/ 830 w 1321"/>
                      <a:gd name="T23" fmla="*/ 273 h 712"/>
                      <a:gd name="T24" fmla="*/ 769 w 1321"/>
                      <a:gd name="T25" fmla="*/ 279 h 712"/>
                      <a:gd name="T26" fmla="*/ 707 w 1321"/>
                      <a:gd name="T27" fmla="*/ 280 h 712"/>
                      <a:gd name="T28" fmla="*/ 683 w 1321"/>
                      <a:gd name="T29" fmla="*/ 281 h 712"/>
                      <a:gd name="T30" fmla="*/ 409 w 1321"/>
                      <a:gd name="T31" fmla="*/ 281 h 712"/>
                      <a:gd name="T32" fmla="*/ 405 w 1321"/>
                      <a:gd name="T33" fmla="*/ 281 h 712"/>
                      <a:gd name="T34" fmla="*/ 351 w 1321"/>
                      <a:gd name="T35" fmla="*/ 280 h 712"/>
                      <a:gd name="T36" fmla="*/ 299 w 1321"/>
                      <a:gd name="T37" fmla="*/ 279 h 712"/>
                      <a:gd name="T38" fmla="*/ 250 w 1321"/>
                      <a:gd name="T39" fmla="*/ 275 h 712"/>
                      <a:gd name="T40" fmla="*/ 203 w 1321"/>
                      <a:gd name="T41" fmla="*/ 272 h 712"/>
                      <a:gd name="T42" fmla="*/ 161 w 1321"/>
                      <a:gd name="T43" fmla="*/ 267 h 712"/>
                      <a:gd name="T44" fmla="*/ 122 w 1321"/>
                      <a:gd name="T45" fmla="*/ 261 h 712"/>
                      <a:gd name="T46" fmla="*/ 86 w 1321"/>
                      <a:gd name="T47" fmla="*/ 256 h 712"/>
                      <a:gd name="T48" fmla="*/ 59 w 1321"/>
                      <a:gd name="T49" fmla="*/ 249 h 712"/>
                      <a:gd name="T50" fmla="*/ 31 w 1321"/>
                      <a:gd name="T51" fmla="*/ 240 h 712"/>
                      <a:gd name="T52" fmla="*/ 18 w 1321"/>
                      <a:gd name="T53" fmla="*/ 230 h 712"/>
                      <a:gd name="T54" fmla="*/ 6 w 1321"/>
                      <a:gd name="T55" fmla="*/ 219 h 712"/>
                      <a:gd name="T56" fmla="*/ 0 w 1321"/>
                      <a:gd name="T57" fmla="*/ 207 h 712"/>
                      <a:gd name="T58" fmla="*/ 0 w 1321"/>
                      <a:gd name="T59" fmla="*/ 206 h 712"/>
                      <a:gd name="T60" fmla="*/ 4 w 1321"/>
                      <a:gd name="T61" fmla="*/ 191 h 712"/>
                      <a:gd name="T62" fmla="*/ 16 w 1321"/>
                      <a:gd name="T63" fmla="*/ 176 h 712"/>
                      <a:gd name="T64" fmla="*/ 43 w 1321"/>
                      <a:gd name="T65" fmla="*/ 146 h 712"/>
                      <a:gd name="T66" fmla="*/ 78 w 1321"/>
                      <a:gd name="T67" fmla="*/ 118 h 712"/>
                      <a:gd name="T68" fmla="*/ 126 w 1321"/>
                      <a:gd name="T69" fmla="*/ 93 h 712"/>
                      <a:gd name="T70" fmla="*/ 175 w 1321"/>
                      <a:gd name="T71" fmla="*/ 69 h 712"/>
                      <a:gd name="T72" fmla="*/ 231 w 1321"/>
                      <a:gd name="T73" fmla="*/ 48 h 712"/>
                      <a:gd name="T74" fmla="*/ 293 w 1321"/>
                      <a:gd name="T75" fmla="*/ 33 h 712"/>
                      <a:gd name="T76" fmla="*/ 356 w 1321"/>
                      <a:gd name="T77" fmla="*/ 18 h 712"/>
                      <a:gd name="T78" fmla="*/ 427 w 1321"/>
                      <a:gd name="T79" fmla="*/ 9 h 712"/>
                      <a:gd name="T80" fmla="*/ 498 w 1321"/>
                      <a:gd name="T81" fmla="*/ 4 h 712"/>
                      <a:gd name="T82" fmla="*/ 573 w 1321"/>
                      <a:gd name="T83" fmla="*/ 0 h 712"/>
                      <a:gd name="T84" fmla="*/ 573 w 1321"/>
                      <a:gd name="T85" fmla="*/ 0 h 712"/>
                      <a:gd name="T86" fmla="*/ 651 w 1321"/>
                      <a:gd name="T87" fmla="*/ 4 h 712"/>
                      <a:gd name="T88" fmla="*/ 727 w 1321"/>
                      <a:gd name="T89" fmla="*/ 9 h 712"/>
                      <a:gd name="T90" fmla="*/ 800 w 1321"/>
                      <a:gd name="T91" fmla="*/ 20 h 712"/>
                      <a:gd name="T92" fmla="*/ 867 w 1321"/>
                      <a:gd name="T93" fmla="*/ 36 h 712"/>
                      <a:gd name="T94" fmla="*/ 929 w 1321"/>
                      <a:gd name="T95" fmla="*/ 54 h 712"/>
                      <a:gd name="T96" fmla="*/ 986 w 1321"/>
                      <a:gd name="T97" fmla="*/ 77 h 712"/>
                      <a:gd name="T98" fmla="*/ 1037 w 1321"/>
                      <a:gd name="T99" fmla="*/ 101 h 712"/>
                      <a:gd name="T100" fmla="*/ 1080 w 1321"/>
                      <a:gd name="T101" fmla="*/ 128 h 712"/>
                      <a:gd name="T102" fmla="*/ 1116 w 1321"/>
                      <a:gd name="T103" fmla="*/ 158 h 712"/>
                      <a:gd name="T104" fmla="*/ 1116 w 1321"/>
                      <a:gd name="T105" fmla="*/ 15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3105" name="Text Box 12"/>
                <p:cNvSpPr txBox="1">
                  <a:spLocks noChangeArrowheads="1"/>
                </p:cNvSpPr>
                <p:nvPr/>
              </p:nvSpPr>
              <p:spPr bwMode="gray">
                <a:xfrm>
                  <a:off x="736" y="2232"/>
                  <a:ext cx="1013" cy="340"/>
                </a:xfrm>
                <a:prstGeom prst="rect">
                  <a:avLst/>
                </a:prstGeom>
                <a:noFill/>
                <a:ln w="9525">
                  <a:noFill/>
                  <a:miter lim="800000"/>
                  <a:headEnd/>
                  <a:tailEnd/>
                </a:ln>
              </p:spPr>
              <p:txBody>
                <a:bodyPr wrap="none">
                  <a:spAutoFit/>
                </a:bodyPr>
                <a:lstStyle/>
                <a:p>
                  <a:pPr eaLnBrk="0" hangingPunct="0"/>
                  <a:r>
                    <a:rPr kumimoji="0" lang="zh-CN" altLang="en-US" sz="2000" b="1">
                      <a:solidFill>
                        <a:srgbClr val="FFFFFF"/>
                      </a:solidFill>
                      <a:latin typeface="Arial" pitchFamily="34" charset="0"/>
                    </a:rPr>
                    <a:t>招聘选拔</a:t>
                  </a:r>
                </a:p>
              </p:txBody>
            </p:sp>
          </p:grpSp>
          <p:sp>
            <p:nvSpPr>
              <p:cNvPr id="3103" name="Oval 13"/>
              <p:cNvSpPr>
                <a:spLocks noChangeArrowheads="1"/>
              </p:cNvSpPr>
              <p:nvPr/>
            </p:nvSpPr>
            <p:spPr bwMode="auto">
              <a:xfrm>
                <a:off x="576" y="3504"/>
                <a:ext cx="995" cy="276"/>
              </a:xfrm>
              <a:prstGeom prst="ellipse">
                <a:avLst/>
              </a:prstGeom>
              <a:gradFill rotWithShape="1">
                <a:gsLst>
                  <a:gs pos="0">
                    <a:schemeClr val="bg2"/>
                  </a:gs>
                  <a:gs pos="100000">
                    <a:schemeClr val="bg1"/>
                  </a:gs>
                </a:gsLst>
                <a:path path="shape">
                  <a:fillToRect l="50000" t="50000" r="50000" b="50000"/>
                </a:path>
              </a:gradFill>
              <a:ln w="9525">
                <a:noFill/>
                <a:round/>
                <a:headEnd/>
                <a:tailEnd/>
              </a:ln>
            </p:spPr>
            <p:txBody>
              <a:bodyPr wrap="none" anchor="ctr"/>
              <a:lstStyle/>
              <a:p>
                <a:endParaRPr kumimoji="0" lang="zh-CN" altLang="zh-CN" sz="1800">
                  <a:latin typeface="Arial" pitchFamily="34" charset="0"/>
                </a:endParaRPr>
              </a:p>
            </p:txBody>
          </p:sp>
        </p:grpSp>
        <p:grpSp>
          <p:nvGrpSpPr>
            <p:cNvPr id="3083" name="Group 14"/>
            <p:cNvGrpSpPr>
              <a:grpSpLocks/>
            </p:cNvGrpSpPr>
            <p:nvPr/>
          </p:nvGrpSpPr>
          <p:grpSpPr bwMode="auto">
            <a:xfrm>
              <a:off x="1740" y="2777"/>
              <a:ext cx="1019" cy="1304"/>
              <a:chOff x="1776" y="2476"/>
              <a:chExt cx="1019" cy="1304"/>
            </a:xfrm>
          </p:grpSpPr>
          <p:grpSp>
            <p:nvGrpSpPr>
              <p:cNvPr id="3097" name="Group 15"/>
              <p:cNvGrpSpPr>
                <a:grpSpLocks/>
              </p:cNvGrpSpPr>
              <p:nvPr/>
            </p:nvGrpSpPr>
            <p:grpSpPr bwMode="auto">
              <a:xfrm>
                <a:off x="1776" y="2476"/>
                <a:ext cx="960" cy="958"/>
                <a:chOff x="2016" y="1920"/>
                <a:chExt cx="1680" cy="1680"/>
              </a:xfrm>
            </p:grpSpPr>
            <p:sp>
              <p:nvSpPr>
                <p:cNvPr id="543760" name="Oval 16"/>
                <p:cNvSpPr>
                  <a:spLocks noChangeArrowheads="1"/>
                </p:cNvSpPr>
                <p:nvPr/>
              </p:nvSpPr>
              <p:spPr bwMode="gray">
                <a:xfrm>
                  <a:off x="2015" y="1920"/>
                  <a:ext cx="1680" cy="1684"/>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543761" name="Freeform 17"/>
                <p:cNvSpPr>
                  <a:spLocks/>
                </p:cNvSpPr>
                <p:nvPr/>
              </p:nvSpPr>
              <p:spPr bwMode="gray">
                <a:xfrm>
                  <a:off x="2206" y="1947"/>
                  <a:ext cx="1298"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a:defRPr/>
                  </a:pPr>
                  <a:endParaRPr lang="zh-CN" altLang="en-US"/>
                </a:p>
              </p:txBody>
            </p:sp>
          </p:grpSp>
          <p:sp>
            <p:nvSpPr>
              <p:cNvPr id="3098" name="Text Box 18"/>
              <p:cNvSpPr txBox="1">
                <a:spLocks noChangeArrowheads="1"/>
              </p:cNvSpPr>
              <p:nvPr/>
            </p:nvSpPr>
            <p:spPr bwMode="gray">
              <a:xfrm>
                <a:off x="1824" y="2936"/>
                <a:ext cx="864" cy="250"/>
              </a:xfrm>
              <a:prstGeom prst="rect">
                <a:avLst/>
              </a:prstGeom>
              <a:noFill/>
              <a:ln w="9525">
                <a:noFill/>
                <a:miter lim="800000"/>
                <a:headEnd/>
                <a:tailEnd/>
              </a:ln>
            </p:spPr>
            <p:txBody>
              <a:bodyPr>
                <a:spAutoFit/>
              </a:bodyPr>
              <a:lstStyle/>
              <a:p>
                <a:pPr eaLnBrk="0" hangingPunct="0"/>
                <a:r>
                  <a:rPr kumimoji="0" lang="zh-CN" altLang="en-US" sz="2000" b="1">
                    <a:solidFill>
                      <a:srgbClr val="FFFFFF"/>
                    </a:solidFill>
                    <a:latin typeface="Arial" pitchFamily="34" charset="0"/>
                  </a:rPr>
                  <a:t>薪酬设计</a:t>
                </a:r>
              </a:p>
            </p:txBody>
          </p:sp>
          <p:sp>
            <p:nvSpPr>
              <p:cNvPr id="3099" name="Oval 19"/>
              <p:cNvSpPr>
                <a:spLocks noChangeArrowheads="1"/>
              </p:cNvSpPr>
              <p:nvPr/>
            </p:nvSpPr>
            <p:spPr bwMode="auto">
              <a:xfrm>
                <a:off x="1800" y="3504"/>
                <a:ext cx="995" cy="276"/>
              </a:xfrm>
              <a:prstGeom prst="ellipse">
                <a:avLst/>
              </a:prstGeom>
              <a:gradFill rotWithShape="1">
                <a:gsLst>
                  <a:gs pos="0">
                    <a:schemeClr val="bg2"/>
                  </a:gs>
                  <a:gs pos="100000">
                    <a:schemeClr val="bg1"/>
                  </a:gs>
                </a:gsLst>
                <a:path path="shape">
                  <a:fillToRect l="50000" t="50000" r="50000" b="50000"/>
                </a:path>
              </a:gradFill>
              <a:ln w="9525">
                <a:noFill/>
                <a:round/>
                <a:headEnd/>
                <a:tailEnd/>
              </a:ln>
            </p:spPr>
            <p:txBody>
              <a:bodyPr wrap="none" anchor="ctr"/>
              <a:lstStyle/>
              <a:p>
                <a:endParaRPr kumimoji="0" lang="zh-CN" altLang="zh-CN" sz="1800">
                  <a:latin typeface="Arial" pitchFamily="34" charset="0"/>
                </a:endParaRPr>
              </a:p>
            </p:txBody>
          </p:sp>
        </p:grpSp>
        <p:grpSp>
          <p:nvGrpSpPr>
            <p:cNvPr id="3084" name="Group 20"/>
            <p:cNvGrpSpPr>
              <a:grpSpLocks/>
            </p:cNvGrpSpPr>
            <p:nvPr/>
          </p:nvGrpSpPr>
          <p:grpSpPr bwMode="auto">
            <a:xfrm>
              <a:off x="3036" y="2749"/>
              <a:ext cx="1028" cy="1332"/>
              <a:chOff x="3072" y="2448"/>
              <a:chExt cx="1028" cy="1332"/>
            </a:xfrm>
          </p:grpSpPr>
          <p:grpSp>
            <p:nvGrpSpPr>
              <p:cNvPr id="3092" name="Group 21"/>
              <p:cNvGrpSpPr>
                <a:grpSpLocks/>
              </p:cNvGrpSpPr>
              <p:nvPr/>
            </p:nvGrpSpPr>
            <p:grpSpPr bwMode="auto">
              <a:xfrm>
                <a:off x="3072" y="2448"/>
                <a:ext cx="960" cy="958"/>
                <a:chOff x="2016" y="1920"/>
                <a:chExt cx="1680" cy="1680"/>
              </a:xfrm>
            </p:grpSpPr>
            <p:sp>
              <p:nvSpPr>
                <p:cNvPr id="543766" name="Oval 22"/>
                <p:cNvSpPr>
                  <a:spLocks noChangeArrowheads="1"/>
                </p:cNvSpPr>
                <p:nvPr/>
              </p:nvSpPr>
              <p:spPr bwMode="gray">
                <a:xfrm>
                  <a:off x="2017" y="1920"/>
                  <a:ext cx="1680" cy="1676"/>
                </a:xfrm>
                <a:prstGeom prst="ellipse">
                  <a:avLst/>
                </a:prstGeom>
                <a:gradFill rotWithShape="1">
                  <a:gsLst>
                    <a:gs pos="0">
                      <a:schemeClr val="accent1"/>
                    </a:gs>
                    <a:gs pos="100000">
                      <a:schemeClr val="accent1">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543767" name="Freeform 23"/>
                <p:cNvSpPr>
                  <a:spLocks/>
                </p:cNvSpPr>
                <p:nvPr/>
              </p:nvSpPr>
              <p:spPr bwMode="gray">
                <a:xfrm>
                  <a:off x="2208" y="1948"/>
                  <a:ext cx="1298"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headEnd/>
                  <a:tailEnd/>
                </a:ln>
                <a:effectLst/>
              </p:spPr>
              <p:txBody>
                <a:bodyPr/>
                <a:lstStyle/>
                <a:p>
                  <a:pPr>
                    <a:defRPr/>
                  </a:pPr>
                  <a:endParaRPr lang="zh-CN" altLang="en-US"/>
                </a:p>
              </p:txBody>
            </p:sp>
          </p:grpSp>
          <p:sp>
            <p:nvSpPr>
              <p:cNvPr id="3093" name="Text Box 24"/>
              <p:cNvSpPr txBox="1">
                <a:spLocks noChangeArrowheads="1"/>
              </p:cNvSpPr>
              <p:nvPr/>
            </p:nvSpPr>
            <p:spPr bwMode="gray">
              <a:xfrm>
                <a:off x="3120" y="2908"/>
                <a:ext cx="864" cy="250"/>
              </a:xfrm>
              <a:prstGeom prst="rect">
                <a:avLst/>
              </a:prstGeom>
              <a:noFill/>
              <a:ln w="9525">
                <a:noFill/>
                <a:miter lim="800000"/>
                <a:headEnd/>
                <a:tailEnd/>
              </a:ln>
            </p:spPr>
            <p:txBody>
              <a:bodyPr>
                <a:spAutoFit/>
              </a:bodyPr>
              <a:lstStyle/>
              <a:p>
                <a:pPr eaLnBrk="0" hangingPunct="0"/>
                <a:r>
                  <a:rPr kumimoji="0" lang="zh-CN" altLang="en-US" sz="2000" b="1">
                    <a:solidFill>
                      <a:srgbClr val="FFFFFF"/>
                    </a:solidFill>
                    <a:latin typeface="Arial" pitchFamily="34" charset="0"/>
                  </a:rPr>
                  <a:t>劳资关系</a:t>
                </a:r>
              </a:p>
            </p:txBody>
          </p:sp>
          <p:sp>
            <p:nvSpPr>
              <p:cNvPr id="3094" name="Oval 25"/>
              <p:cNvSpPr>
                <a:spLocks noChangeArrowheads="1"/>
              </p:cNvSpPr>
              <p:nvPr/>
            </p:nvSpPr>
            <p:spPr bwMode="auto">
              <a:xfrm>
                <a:off x="3105" y="3504"/>
                <a:ext cx="995" cy="276"/>
              </a:xfrm>
              <a:prstGeom prst="ellipse">
                <a:avLst/>
              </a:prstGeom>
              <a:gradFill rotWithShape="1">
                <a:gsLst>
                  <a:gs pos="0">
                    <a:schemeClr val="bg2"/>
                  </a:gs>
                  <a:gs pos="100000">
                    <a:schemeClr val="bg1"/>
                  </a:gs>
                </a:gsLst>
                <a:path path="shape">
                  <a:fillToRect l="50000" t="50000" r="50000" b="50000"/>
                </a:path>
              </a:gradFill>
              <a:ln w="9525">
                <a:noFill/>
                <a:round/>
                <a:headEnd/>
                <a:tailEnd/>
              </a:ln>
            </p:spPr>
            <p:txBody>
              <a:bodyPr wrap="none" anchor="ctr"/>
              <a:lstStyle/>
              <a:p>
                <a:endParaRPr kumimoji="0" lang="zh-CN" altLang="zh-CN" sz="1800">
                  <a:latin typeface="Arial" pitchFamily="34" charset="0"/>
                </a:endParaRPr>
              </a:p>
            </p:txBody>
          </p:sp>
        </p:grpSp>
        <p:grpSp>
          <p:nvGrpSpPr>
            <p:cNvPr id="3085" name="Group 26"/>
            <p:cNvGrpSpPr>
              <a:grpSpLocks/>
            </p:cNvGrpSpPr>
            <p:nvPr/>
          </p:nvGrpSpPr>
          <p:grpSpPr bwMode="auto">
            <a:xfrm>
              <a:off x="4236" y="2749"/>
              <a:ext cx="995" cy="1332"/>
              <a:chOff x="4272" y="2448"/>
              <a:chExt cx="995" cy="1332"/>
            </a:xfrm>
          </p:grpSpPr>
          <p:grpSp>
            <p:nvGrpSpPr>
              <p:cNvPr id="3086" name="Group 27"/>
              <p:cNvGrpSpPr>
                <a:grpSpLocks/>
              </p:cNvGrpSpPr>
              <p:nvPr/>
            </p:nvGrpSpPr>
            <p:grpSpPr bwMode="auto">
              <a:xfrm>
                <a:off x="4272" y="2448"/>
                <a:ext cx="960" cy="965"/>
                <a:chOff x="2400" y="1488"/>
                <a:chExt cx="1152" cy="1152"/>
              </a:xfrm>
            </p:grpSpPr>
            <p:grpSp>
              <p:nvGrpSpPr>
                <p:cNvPr id="3088" name="Group 28"/>
                <p:cNvGrpSpPr>
                  <a:grpSpLocks/>
                </p:cNvGrpSpPr>
                <p:nvPr/>
              </p:nvGrpSpPr>
              <p:grpSpPr bwMode="auto">
                <a:xfrm>
                  <a:off x="2400" y="1488"/>
                  <a:ext cx="1152" cy="1152"/>
                  <a:chOff x="2016" y="1920"/>
                  <a:chExt cx="1680" cy="1680"/>
                </a:xfrm>
              </p:grpSpPr>
              <p:sp>
                <p:nvSpPr>
                  <p:cNvPr id="543773" name="Oval 29"/>
                  <p:cNvSpPr>
                    <a:spLocks noChangeArrowheads="1"/>
                  </p:cNvSpPr>
                  <p:nvPr/>
                </p:nvSpPr>
                <p:spPr bwMode="gray">
                  <a:xfrm>
                    <a:off x="2015" y="1920"/>
                    <a:ext cx="1680" cy="1674"/>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p>
                </p:txBody>
              </p:sp>
              <p:sp>
                <p:nvSpPr>
                  <p:cNvPr id="3091" name="Freeform 30"/>
                  <p:cNvSpPr>
                    <a:spLocks/>
                  </p:cNvSpPr>
                  <p:nvPr/>
                </p:nvSpPr>
                <p:spPr bwMode="gray">
                  <a:xfrm>
                    <a:off x="2208" y="1948"/>
                    <a:ext cx="1296" cy="634"/>
                  </a:xfrm>
                  <a:custGeom>
                    <a:avLst/>
                    <a:gdLst>
                      <a:gd name="T0" fmla="*/ 1116 w 1321"/>
                      <a:gd name="T1" fmla="*/ 158 h 712"/>
                      <a:gd name="T2" fmla="*/ 1130 w 1321"/>
                      <a:gd name="T3" fmla="*/ 175 h 712"/>
                      <a:gd name="T4" fmla="*/ 1133 w 1321"/>
                      <a:gd name="T5" fmla="*/ 191 h 712"/>
                      <a:gd name="T6" fmla="*/ 1128 w 1321"/>
                      <a:gd name="T7" fmla="*/ 204 h 712"/>
                      <a:gd name="T8" fmla="*/ 1114 w 1321"/>
                      <a:gd name="T9" fmla="*/ 216 h 712"/>
                      <a:gd name="T10" fmla="*/ 1092 w 1321"/>
                      <a:gd name="T11" fmla="*/ 229 h 712"/>
                      <a:gd name="T12" fmla="*/ 1063 w 1321"/>
                      <a:gd name="T13" fmla="*/ 239 h 712"/>
                      <a:gd name="T14" fmla="*/ 1026 w 1321"/>
                      <a:gd name="T15" fmla="*/ 248 h 712"/>
                      <a:gd name="T16" fmla="*/ 985 w 1321"/>
                      <a:gd name="T17" fmla="*/ 257 h 712"/>
                      <a:gd name="T18" fmla="*/ 937 w 1321"/>
                      <a:gd name="T19" fmla="*/ 264 h 712"/>
                      <a:gd name="T20" fmla="*/ 885 w 1321"/>
                      <a:gd name="T21" fmla="*/ 270 h 712"/>
                      <a:gd name="T22" fmla="*/ 830 w 1321"/>
                      <a:gd name="T23" fmla="*/ 273 h 712"/>
                      <a:gd name="T24" fmla="*/ 769 w 1321"/>
                      <a:gd name="T25" fmla="*/ 279 h 712"/>
                      <a:gd name="T26" fmla="*/ 707 w 1321"/>
                      <a:gd name="T27" fmla="*/ 280 h 712"/>
                      <a:gd name="T28" fmla="*/ 683 w 1321"/>
                      <a:gd name="T29" fmla="*/ 281 h 712"/>
                      <a:gd name="T30" fmla="*/ 409 w 1321"/>
                      <a:gd name="T31" fmla="*/ 281 h 712"/>
                      <a:gd name="T32" fmla="*/ 405 w 1321"/>
                      <a:gd name="T33" fmla="*/ 281 h 712"/>
                      <a:gd name="T34" fmla="*/ 351 w 1321"/>
                      <a:gd name="T35" fmla="*/ 280 h 712"/>
                      <a:gd name="T36" fmla="*/ 299 w 1321"/>
                      <a:gd name="T37" fmla="*/ 279 h 712"/>
                      <a:gd name="T38" fmla="*/ 250 w 1321"/>
                      <a:gd name="T39" fmla="*/ 275 h 712"/>
                      <a:gd name="T40" fmla="*/ 203 w 1321"/>
                      <a:gd name="T41" fmla="*/ 272 h 712"/>
                      <a:gd name="T42" fmla="*/ 161 w 1321"/>
                      <a:gd name="T43" fmla="*/ 267 h 712"/>
                      <a:gd name="T44" fmla="*/ 122 w 1321"/>
                      <a:gd name="T45" fmla="*/ 261 h 712"/>
                      <a:gd name="T46" fmla="*/ 86 w 1321"/>
                      <a:gd name="T47" fmla="*/ 256 h 712"/>
                      <a:gd name="T48" fmla="*/ 59 w 1321"/>
                      <a:gd name="T49" fmla="*/ 249 h 712"/>
                      <a:gd name="T50" fmla="*/ 31 w 1321"/>
                      <a:gd name="T51" fmla="*/ 240 h 712"/>
                      <a:gd name="T52" fmla="*/ 18 w 1321"/>
                      <a:gd name="T53" fmla="*/ 230 h 712"/>
                      <a:gd name="T54" fmla="*/ 6 w 1321"/>
                      <a:gd name="T55" fmla="*/ 219 h 712"/>
                      <a:gd name="T56" fmla="*/ 0 w 1321"/>
                      <a:gd name="T57" fmla="*/ 207 h 712"/>
                      <a:gd name="T58" fmla="*/ 0 w 1321"/>
                      <a:gd name="T59" fmla="*/ 206 h 712"/>
                      <a:gd name="T60" fmla="*/ 4 w 1321"/>
                      <a:gd name="T61" fmla="*/ 191 h 712"/>
                      <a:gd name="T62" fmla="*/ 16 w 1321"/>
                      <a:gd name="T63" fmla="*/ 176 h 712"/>
                      <a:gd name="T64" fmla="*/ 43 w 1321"/>
                      <a:gd name="T65" fmla="*/ 146 h 712"/>
                      <a:gd name="T66" fmla="*/ 78 w 1321"/>
                      <a:gd name="T67" fmla="*/ 118 h 712"/>
                      <a:gd name="T68" fmla="*/ 126 w 1321"/>
                      <a:gd name="T69" fmla="*/ 93 h 712"/>
                      <a:gd name="T70" fmla="*/ 175 w 1321"/>
                      <a:gd name="T71" fmla="*/ 69 h 712"/>
                      <a:gd name="T72" fmla="*/ 231 w 1321"/>
                      <a:gd name="T73" fmla="*/ 48 h 712"/>
                      <a:gd name="T74" fmla="*/ 293 w 1321"/>
                      <a:gd name="T75" fmla="*/ 33 h 712"/>
                      <a:gd name="T76" fmla="*/ 356 w 1321"/>
                      <a:gd name="T77" fmla="*/ 18 h 712"/>
                      <a:gd name="T78" fmla="*/ 427 w 1321"/>
                      <a:gd name="T79" fmla="*/ 9 h 712"/>
                      <a:gd name="T80" fmla="*/ 498 w 1321"/>
                      <a:gd name="T81" fmla="*/ 4 h 712"/>
                      <a:gd name="T82" fmla="*/ 573 w 1321"/>
                      <a:gd name="T83" fmla="*/ 0 h 712"/>
                      <a:gd name="T84" fmla="*/ 573 w 1321"/>
                      <a:gd name="T85" fmla="*/ 0 h 712"/>
                      <a:gd name="T86" fmla="*/ 651 w 1321"/>
                      <a:gd name="T87" fmla="*/ 4 h 712"/>
                      <a:gd name="T88" fmla="*/ 727 w 1321"/>
                      <a:gd name="T89" fmla="*/ 9 h 712"/>
                      <a:gd name="T90" fmla="*/ 800 w 1321"/>
                      <a:gd name="T91" fmla="*/ 20 h 712"/>
                      <a:gd name="T92" fmla="*/ 867 w 1321"/>
                      <a:gd name="T93" fmla="*/ 36 h 712"/>
                      <a:gd name="T94" fmla="*/ 929 w 1321"/>
                      <a:gd name="T95" fmla="*/ 54 h 712"/>
                      <a:gd name="T96" fmla="*/ 986 w 1321"/>
                      <a:gd name="T97" fmla="*/ 77 h 712"/>
                      <a:gd name="T98" fmla="*/ 1037 w 1321"/>
                      <a:gd name="T99" fmla="*/ 101 h 712"/>
                      <a:gd name="T100" fmla="*/ 1080 w 1321"/>
                      <a:gd name="T101" fmla="*/ 128 h 712"/>
                      <a:gd name="T102" fmla="*/ 1116 w 1321"/>
                      <a:gd name="T103" fmla="*/ 158 h 712"/>
                      <a:gd name="T104" fmla="*/ 1116 w 1321"/>
                      <a:gd name="T105" fmla="*/ 15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grpSp>
            <p:sp>
              <p:nvSpPr>
                <p:cNvPr id="3089" name="Text Box 31"/>
                <p:cNvSpPr txBox="1">
                  <a:spLocks noChangeArrowheads="1"/>
                </p:cNvSpPr>
                <p:nvPr/>
              </p:nvSpPr>
              <p:spPr bwMode="gray">
                <a:xfrm>
                  <a:off x="2507" y="2014"/>
                  <a:ext cx="912" cy="299"/>
                </a:xfrm>
                <a:prstGeom prst="rect">
                  <a:avLst/>
                </a:prstGeom>
                <a:noFill/>
                <a:ln w="9525">
                  <a:noFill/>
                  <a:miter lim="800000"/>
                  <a:headEnd/>
                  <a:tailEnd/>
                </a:ln>
              </p:spPr>
              <p:txBody>
                <a:bodyPr wrap="none">
                  <a:spAutoFit/>
                </a:bodyPr>
                <a:lstStyle/>
                <a:p>
                  <a:pPr eaLnBrk="0" hangingPunct="0"/>
                  <a:r>
                    <a:rPr kumimoji="0" lang="zh-CN" altLang="en-US" sz="2000" b="1">
                      <a:solidFill>
                        <a:srgbClr val="FFFFFF"/>
                      </a:solidFill>
                      <a:latin typeface="Arial" pitchFamily="34" charset="0"/>
                    </a:rPr>
                    <a:t>工作安全</a:t>
                  </a:r>
                </a:p>
              </p:txBody>
            </p:sp>
          </p:grpSp>
          <p:sp>
            <p:nvSpPr>
              <p:cNvPr id="3087" name="Oval 32"/>
              <p:cNvSpPr>
                <a:spLocks noChangeArrowheads="1"/>
              </p:cNvSpPr>
              <p:nvPr/>
            </p:nvSpPr>
            <p:spPr bwMode="auto">
              <a:xfrm>
                <a:off x="4272" y="3504"/>
                <a:ext cx="995" cy="276"/>
              </a:xfrm>
              <a:prstGeom prst="ellipse">
                <a:avLst/>
              </a:prstGeom>
              <a:gradFill rotWithShape="1">
                <a:gsLst>
                  <a:gs pos="0">
                    <a:schemeClr val="bg2"/>
                  </a:gs>
                  <a:gs pos="100000">
                    <a:schemeClr val="bg1"/>
                  </a:gs>
                </a:gsLst>
                <a:path path="shape">
                  <a:fillToRect l="50000" t="50000" r="50000" b="50000"/>
                </a:path>
              </a:gradFill>
              <a:ln w="9525">
                <a:noFill/>
                <a:round/>
                <a:headEnd/>
                <a:tailEnd/>
              </a:ln>
            </p:spPr>
            <p:txBody>
              <a:bodyPr wrap="none" anchor="ctr"/>
              <a:lstStyle/>
              <a:p>
                <a:endParaRPr kumimoji="0" lang="zh-CN" altLang="zh-CN" sz="1800">
                  <a:latin typeface="Arial" pitchFamily="34" charset="0"/>
                </a:endParaRPr>
              </a:p>
            </p:txBody>
          </p:sp>
        </p:grpSp>
      </p:grpSp>
      <p:sp>
        <p:nvSpPr>
          <p:cNvPr id="3076" name="TextBox 34"/>
          <p:cNvSpPr txBox="1">
            <a:spLocks noChangeArrowheads="1"/>
          </p:cNvSpPr>
          <p:nvPr/>
        </p:nvSpPr>
        <p:spPr bwMode="auto">
          <a:xfrm>
            <a:off x="323850" y="1916113"/>
            <a:ext cx="3024188" cy="3478212"/>
          </a:xfrm>
          <a:prstGeom prst="rect">
            <a:avLst/>
          </a:prstGeom>
          <a:noFill/>
          <a:ln w="9525">
            <a:noFill/>
            <a:miter lim="800000"/>
            <a:headEnd/>
            <a:tailEnd/>
          </a:ln>
        </p:spPr>
        <p:txBody>
          <a:bodyPr>
            <a:spAutoFit/>
          </a:bodyPr>
          <a:lstStyle/>
          <a:p>
            <a:r>
              <a:rPr lang="zh-CN" altLang="en-US" sz="2000"/>
              <a:t>学习目的</a:t>
            </a:r>
            <a:endParaRPr lang="en-US" altLang="zh-CN" sz="2000"/>
          </a:p>
          <a:p>
            <a:pPr algn="l">
              <a:buFont typeface="Arial" pitchFamily="34" charset="0"/>
              <a:buChar char="•"/>
            </a:pPr>
            <a:r>
              <a:rPr lang="zh-CN" altLang="en-US" sz="2000"/>
              <a:t>了解就业权的来源</a:t>
            </a:r>
            <a:endParaRPr lang="en-US" altLang="zh-CN" sz="2000"/>
          </a:p>
          <a:p>
            <a:pPr algn="l">
              <a:buFont typeface="Arial" pitchFamily="34" charset="0"/>
              <a:buChar char="•"/>
            </a:pPr>
            <a:r>
              <a:rPr lang="zh-CN" altLang="en-US" sz="2000"/>
              <a:t>了解典型的歧视行为</a:t>
            </a:r>
            <a:endParaRPr lang="en-US" altLang="zh-CN" sz="2000"/>
          </a:p>
          <a:p>
            <a:pPr algn="l">
              <a:buFont typeface="Arial" pitchFamily="34" charset="0"/>
              <a:buChar char="•"/>
            </a:pPr>
            <a:r>
              <a:rPr lang="zh-CN" altLang="en-US" sz="2000"/>
              <a:t>设计薪酬考虑的因素</a:t>
            </a:r>
            <a:endParaRPr lang="en-US" altLang="zh-CN" sz="2000"/>
          </a:p>
          <a:p>
            <a:pPr algn="l">
              <a:buFont typeface="Arial" pitchFamily="34" charset="0"/>
              <a:buChar char="•"/>
            </a:pPr>
            <a:r>
              <a:rPr lang="zh-CN" altLang="en-US" sz="2000"/>
              <a:t>如何减少利冲突</a:t>
            </a:r>
            <a:endParaRPr lang="en-US" altLang="zh-CN" sz="2000"/>
          </a:p>
          <a:p>
            <a:pPr algn="l">
              <a:buFont typeface="Arial" pitchFamily="34" charset="0"/>
              <a:buChar char="•"/>
            </a:pPr>
            <a:r>
              <a:rPr lang="zh-CN" altLang="en-US" sz="2000"/>
              <a:t>了解合理运用竞业禁止原则</a:t>
            </a:r>
            <a:endParaRPr lang="en-US" altLang="zh-CN" sz="2000"/>
          </a:p>
          <a:p>
            <a:pPr algn="l">
              <a:buFont typeface="Arial" pitchFamily="34" charset="0"/>
              <a:buChar char="•"/>
            </a:pPr>
            <a:r>
              <a:rPr lang="zh-CN" altLang="en-US" sz="2000"/>
              <a:t>分析电子监控与个人隐益私间的冲突</a:t>
            </a:r>
            <a:endParaRPr lang="en-US" altLang="zh-CN" sz="2000"/>
          </a:p>
          <a:p>
            <a:pPr algn="l">
              <a:buFont typeface="Arial" pitchFamily="34" charset="0"/>
              <a:buChar char="•"/>
            </a:pPr>
            <a:r>
              <a:rPr lang="zh-CN" altLang="en-US" sz="2000"/>
              <a:t>理解企业工作安全的责任</a:t>
            </a:r>
          </a:p>
        </p:txBody>
      </p:sp>
      <p:sp>
        <p:nvSpPr>
          <p:cNvPr id="3077" name="日期占位符 32"/>
          <p:cNvSpPr>
            <a:spLocks noGrp="1"/>
          </p:cNvSpPr>
          <p:nvPr>
            <p:ph type="dt" sz="quarter" idx="10"/>
          </p:nvPr>
        </p:nvSpPr>
        <p:spPr>
          <a:noFill/>
        </p:spPr>
        <p:txBody>
          <a:bodyPr/>
          <a:lstStyle/>
          <a:p>
            <a:fld id="{625403F1-2625-49BF-B362-08A8FDC279CF}" type="datetime1">
              <a:rPr lang="zh-CN" altLang="en-US" smtClean="0"/>
              <a:pPr/>
              <a:t>2020/3/21</a:t>
            </a:fld>
            <a:endParaRPr lang="en-US" altLang="zh-CN"/>
          </a:p>
        </p:txBody>
      </p:sp>
      <p:sp>
        <p:nvSpPr>
          <p:cNvPr id="3078" name="灯片编号占位符 33"/>
          <p:cNvSpPr>
            <a:spLocks noGrp="1"/>
          </p:cNvSpPr>
          <p:nvPr>
            <p:ph type="sldNum" sz="quarter" idx="12"/>
          </p:nvPr>
        </p:nvSpPr>
        <p:spPr>
          <a:noFill/>
        </p:spPr>
        <p:txBody>
          <a:bodyPr/>
          <a:lstStyle/>
          <a:p>
            <a:endParaRPr lang="zh-CN" altLang="zh-CN"/>
          </a:p>
        </p:txBody>
      </p:sp>
      <p:sp>
        <p:nvSpPr>
          <p:cNvPr id="3079" name="页脚占位符 34"/>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1188" y="765175"/>
            <a:ext cx="7038975" cy="754063"/>
          </a:xfrm>
        </p:spPr>
        <p:txBody>
          <a:bodyPr/>
          <a:lstStyle/>
          <a:p>
            <a:pPr eaLnBrk="1" hangingPunct="1"/>
            <a:r>
              <a:rPr lang="en-US" altLang="zh-CN" sz="4400"/>
              <a:t>1. </a:t>
            </a:r>
            <a:r>
              <a:rPr lang="zh-CN" altLang="en-US" sz="4400"/>
              <a:t>高管薪酬</a:t>
            </a:r>
          </a:p>
        </p:txBody>
      </p:sp>
      <p:sp>
        <p:nvSpPr>
          <p:cNvPr id="12291" name="Rectangle 3"/>
          <p:cNvSpPr>
            <a:spLocks noGrp="1" noChangeArrowheads="1"/>
          </p:cNvSpPr>
          <p:nvPr>
            <p:ph type="body" idx="1"/>
          </p:nvPr>
        </p:nvSpPr>
        <p:spPr/>
        <p:txBody>
          <a:bodyPr/>
          <a:lstStyle/>
          <a:p>
            <a:pPr eaLnBrk="1" hangingPunct="1"/>
            <a:r>
              <a:rPr lang="zh-CN" altLang="en-US" sz="3600"/>
              <a:t>美国雷曼兄弟董事长兼</a:t>
            </a:r>
            <a:r>
              <a:rPr lang="en-US" altLang="zh-CN" sz="3600"/>
              <a:t>CEO</a:t>
            </a:r>
            <a:r>
              <a:rPr lang="zh-CN" altLang="en-US" sz="3600"/>
              <a:t>理查德八年个人收入表</a:t>
            </a:r>
            <a:r>
              <a:rPr lang="en-US" altLang="zh-CN" sz="3600">
                <a:latin typeface="Times New Roman" pitchFamily="18" charset="0"/>
              </a:rPr>
              <a:t>——</a:t>
            </a:r>
            <a:r>
              <a:rPr lang="en-US" altLang="zh-CN" sz="3600"/>
              <a:t>4.8</a:t>
            </a:r>
            <a:r>
              <a:rPr lang="zh-CN" altLang="en-US" sz="3600"/>
              <a:t>亿美元；</a:t>
            </a:r>
          </a:p>
          <a:p>
            <a:pPr eaLnBrk="1" hangingPunct="1"/>
            <a:r>
              <a:rPr lang="zh-CN" altLang="en-US" sz="3600"/>
              <a:t>中国平安董事长兼</a:t>
            </a:r>
            <a:r>
              <a:rPr lang="en-US" altLang="zh-CN" sz="3600"/>
              <a:t>CEO</a:t>
            </a:r>
            <a:r>
              <a:rPr lang="zh-CN" altLang="en-US" sz="3600"/>
              <a:t>马明哲、总经理张子欣、副总兼首席保险业务执行官梁家驹</a:t>
            </a:r>
            <a:r>
              <a:rPr lang="en-US" altLang="zh-CN" sz="3600">
                <a:latin typeface="Times New Roman" pitchFamily="18" charset="0"/>
              </a:rPr>
              <a:t>——</a:t>
            </a:r>
            <a:r>
              <a:rPr lang="zh-CN" altLang="en-US" sz="3600"/>
              <a:t>分别</a:t>
            </a:r>
            <a:r>
              <a:rPr lang="en-US" altLang="zh-CN" sz="3600"/>
              <a:t>6616</a:t>
            </a:r>
            <a:r>
              <a:rPr lang="zh-CN" altLang="en-US" sz="3600"/>
              <a:t>万元。</a:t>
            </a:r>
          </a:p>
        </p:txBody>
      </p:sp>
      <p:sp>
        <p:nvSpPr>
          <p:cNvPr id="12292" name="日期占位符 3"/>
          <p:cNvSpPr>
            <a:spLocks noGrp="1"/>
          </p:cNvSpPr>
          <p:nvPr>
            <p:ph type="dt" sz="quarter" idx="10"/>
          </p:nvPr>
        </p:nvSpPr>
        <p:spPr>
          <a:noFill/>
        </p:spPr>
        <p:txBody>
          <a:bodyPr/>
          <a:lstStyle/>
          <a:p>
            <a:fld id="{2546957C-05B7-4AC2-A3BC-77B058B26C04}" type="datetime1">
              <a:rPr lang="zh-CN" altLang="en-US" smtClean="0"/>
              <a:pPr/>
              <a:t>2020/3/21</a:t>
            </a:fld>
            <a:endParaRPr lang="en-US" altLang="zh-CN"/>
          </a:p>
        </p:txBody>
      </p:sp>
      <p:sp>
        <p:nvSpPr>
          <p:cNvPr id="12293" name="灯片编号占位符 4"/>
          <p:cNvSpPr>
            <a:spLocks noGrp="1"/>
          </p:cNvSpPr>
          <p:nvPr>
            <p:ph type="sldNum" sz="quarter" idx="12"/>
          </p:nvPr>
        </p:nvSpPr>
        <p:spPr>
          <a:noFill/>
        </p:spPr>
        <p:txBody>
          <a:bodyPr/>
          <a:lstStyle/>
          <a:p>
            <a:endParaRPr lang="zh-CN" altLang="zh-CN"/>
          </a:p>
        </p:txBody>
      </p:sp>
      <p:sp>
        <p:nvSpPr>
          <p:cNvPr id="12294" name="页脚占位符 5"/>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87450" y="692150"/>
            <a:ext cx="7038975" cy="742950"/>
          </a:xfrm>
        </p:spPr>
        <p:txBody>
          <a:bodyPr/>
          <a:lstStyle/>
          <a:p>
            <a:pPr eaLnBrk="1" hangingPunct="1"/>
            <a:r>
              <a:rPr lang="zh-CN" altLang="en-US" sz="4000"/>
              <a:t>制订合理薪酬应考虑以下因素</a:t>
            </a:r>
            <a:r>
              <a:rPr lang="zh-CN" altLang="en-US"/>
              <a:t> </a:t>
            </a:r>
          </a:p>
        </p:txBody>
      </p:sp>
      <p:sp>
        <p:nvSpPr>
          <p:cNvPr id="13315" name="Rectangle 3"/>
          <p:cNvSpPr>
            <a:spLocks noGrp="1" noChangeArrowheads="1"/>
          </p:cNvSpPr>
          <p:nvPr>
            <p:ph type="body" idx="1"/>
          </p:nvPr>
        </p:nvSpPr>
        <p:spPr>
          <a:xfrm>
            <a:off x="468313" y="1700213"/>
            <a:ext cx="8229600" cy="5157787"/>
          </a:xfrm>
        </p:spPr>
        <p:txBody>
          <a:bodyPr/>
          <a:lstStyle/>
          <a:p>
            <a:pPr eaLnBrk="1" hangingPunct="1"/>
            <a:r>
              <a:rPr lang="zh-CN" altLang="en-US" sz="2800"/>
              <a:t>由独立的薪酬委员会按公正的程序制定薪酬标准 </a:t>
            </a:r>
          </a:p>
          <a:p>
            <a:pPr eaLnBrk="1" hangingPunct="1"/>
            <a:r>
              <a:rPr lang="zh-CN" altLang="en-US" sz="2800"/>
              <a:t>将报酬与公司业绩合理挂钩 </a:t>
            </a:r>
          </a:p>
          <a:p>
            <a:pPr eaLnBrk="1" hangingPunct="1"/>
            <a:r>
              <a:rPr lang="zh-CN" altLang="en-US" sz="2800"/>
              <a:t>将报酬与个人对公司业绩的贡献和责任联系起来 </a:t>
            </a:r>
          </a:p>
          <a:p>
            <a:pPr eaLnBrk="1" hangingPunct="1"/>
            <a:r>
              <a:rPr lang="zh-CN" altLang="en-US" sz="2800"/>
              <a:t>有利于公司长短期利益兼顾 </a:t>
            </a:r>
          </a:p>
          <a:p>
            <a:pPr eaLnBrk="1" hangingPunct="1"/>
            <a:r>
              <a:rPr lang="zh-CN" altLang="en-US" sz="2800"/>
              <a:t>考虑与普通员工的收入差距 </a:t>
            </a:r>
          </a:p>
          <a:p>
            <a:pPr eaLnBrk="1" hangingPunct="1"/>
            <a:r>
              <a:rPr lang="zh-CN" altLang="en-US" sz="2800"/>
              <a:t>考虑公众的接受程度 </a:t>
            </a:r>
          </a:p>
          <a:p>
            <a:pPr eaLnBrk="1" hangingPunct="1"/>
            <a:r>
              <a:rPr lang="zh-CN" altLang="en-US" sz="2800"/>
              <a:t>考虑到个人所得税制度 </a:t>
            </a:r>
          </a:p>
          <a:p>
            <a:pPr eaLnBrk="1" hangingPunct="1"/>
            <a:r>
              <a:rPr lang="zh-CN" altLang="en-US" sz="2800"/>
              <a:t>增强高管薪酬透明性 </a:t>
            </a:r>
          </a:p>
          <a:p>
            <a:pPr algn="ctr" eaLnBrk="1" hangingPunct="1">
              <a:buFont typeface="Wingdings" pitchFamily="2" charset="2"/>
              <a:buNone/>
            </a:pPr>
            <a:r>
              <a:rPr lang="zh-CN" altLang="en-US" sz="3200">
                <a:solidFill>
                  <a:srgbClr val="008000"/>
                </a:solidFill>
              </a:rPr>
              <a:t>高管薪酬</a:t>
            </a:r>
            <a:r>
              <a:rPr lang="en-US" altLang="zh-CN" sz="3200">
                <a:solidFill>
                  <a:srgbClr val="008000"/>
                </a:solidFill>
              </a:rPr>
              <a:t>=</a:t>
            </a:r>
            <a:r>
              <a:rPr lang="zh-CN" altLang="en-US" sz="3200">
                <a:solidFill>
                  <a:srgbClr val="008000"/>
                </a:solidFill>
              </a:rPr>
              <a:t>基本工资</a:t>
            </a:r>
            <a:r>
              <a:rPr lang="en-US" altLang="zh-CN" sz="3200">
                <a:solidFill>
                  <a:srgbClr val="008000"/>
                </a:solidFill>
              </a:rPr>
              <a:t>+</a:t>
            </a:r>
            <a:r>
              <a:rPr lang="zh-CN" altLang="en-US" sz="3200">
                <a:solidFill>
                  <a:srgbClr val="008000"/>
                </a:solidFill>
              </a:rPr>
              <a:t>年度奖金</a:t>
            </a:r>
            <a:r>
              <a:rPr lang="en-US" altLang="zh-CN" sz="3200">
                <a:solidFill>
                  <a:srgbClr val="008000"/>
                </a:solidFill>
              </a:rPr>
              <a:t>+</a:t>
            </a:r>
            <a:r>
              <a:rPr lang="zh-CN" altLang="en-US" sz="3200">
                <a:solidFill>
                  <a:srgbClr val="008000"/>
                </a:solidFill>
              </a:rPr>
              <a:t>长期激励</a:t>
            </a:r>
          </a:p>
        </p:txBody>
      </p:sp>
      <p:sp>
        <p:nvSpPr>
          <p:cNvPr id="13316" name="日期占位符 3"/>
          <p:cNvSpPr>
            <a:spLocks noGrp="1"/>
          </p:cNvSpPr>
          <p:nvPr>
            <p:ph type="dt" sz="quarter" idx="10"/>
          </p:nvPr>
        </p:nvSpPr>
        <p:spPr>
          <a:noFill/>
        </p:spPr>
        <p:txBody>
          <a:bodyPr/>
          <a:lstStyle/>
          <a:p>
            <a:fld id="{7736AD0B-477F-42C5-851E-A556CD8021EF}" type="datetime1">
              <a:rPr lang="zh-CN" altLang="en-US" smtClean="0"/>
              <a:pPr/>
              <a:t>2020/3/21</a:t>
            </a:fld>
            <a:endParaRPr lang="en-US" altLang="zh-CN"/>
          </a:p>
        </p:txBody>
      </p:sp>
      <p:sp>
        <p:nvSpPr>
          <p:cNvPr id="13317" name="灯片编号占位符 4"/>
          <p:cNvSpPr>
            <a:spLocks noGrp="1"/>
          </p:cNvSpPr>
          <p:nvPr>
            <p:ph type="sldNum" sz="quarter" idx="12"/>
          </p:nvPr>
        </p:nvSpPr>
        <p:spPr>
          <a:noFill/>
        </p:spPr>
        <p:txBody>
          <a:bodyPr/>
          <a:lstStyle/>
          <a:p>
            <a:endParaRPr lang="zh-CN" altLang="zh-CN"/>
          </a:p>
        </p:txBody>
      </p:sp>
      <p:sp>
        <p:nvSpPr>
          <p:cNvPr id="13318" name="页脚占位符 5"/>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620713"/>
            <a:ext cx="7038975" cy="754062"/>
          </a:xfrm>
        </p:spPr>
        <p:txBody>
          <a:bodyPr/>
          <a:lstStyle/>
          <a:p>
            <a:pPr eaLnBrk="1" hangingPunct="1"/>
            <a:r>
              <a:rPr lang="en-US" altLang="zh-CN" sz="4400"/>
              <a:t>2. </a:t>
            </a:r>
            <a:r>
              <a:rPr lang="zh-CN" altLang="en-US" sz="4400"/>
              <a:t>同工同酬</a:t>
            </a:r>
          </a:p>
        </p:txBody>
      </p:sp>
      <p:sp>
        <p:nvSpPr>
          <p:cNvPr id="14339" name="Rectangle 3"/>
          <p:cNvSpPr>
            <a:spLocks noGrp="1" noChangeArrowheads="1"/>
          </p:cNvSpPr>
          <p:nvPr>
            <p:ph type="body" idx="1"/>
          </p:nvPr>
        </p:nvSpPr>
        <p:spPr>
          <a:xfrm>
            <a:off x="395288" y="1628775"/>
            <a:ext cx="8229600" cy="2305050"/>
          </a:xfrm>
        </p:spPr>
        <p:txBody>
          <a:bodyPr/>
          <a:lstStyle/>
          <a:p>
            <a:pPr eaLnBrk="1" hangingPunct="1"/>
            <a:r>
              <a:rPr lang="zh-CN" altLang="en-US" dirty="0"/>
              <a:t>指用人单位对于从事相同工作、付出等量劳动且取得相同劳动业绩的劳动者，支付同等的劳动报酬。</a:t>
            </a:r>
          </a:p>
        </p:txBody>
      </p:sp>
      <p:sp>
        <p:nvSpPr>
          <p:cNvPr id="14340" name="日期占位符 3"/>
          <p:cNvSpPr>
            <a:spLocks noGrp="1"/>
          </p:cNvSpPr>
          <p:nvPr>
            <p:ph type="dt" sz="quarter" idx="10"/>
          </p:nvPr>
        </p:nvSpPr>
        <p:spPr>
          <a:noFill/>
        </p:spPr>
        <p:txBody>
          <a:bodyPr/>
          <a:lstStyle/>
          <a:p>
            <a:fld id="{11AA4087-50EC-4366-8A7F-EBC9638490A8}" type="datetime1">
              <a:rPr lang="zh-CN" altLang="en-US" smtClean="0"/>
              <a:pPr/>
              <a:t>2020/3/21</a:t>
            </a:fld>
            <a:endParaRPr lang="en-US" altLang="zh-CN"/>
          </a:p>
        </p:txBody>
      </p:sp>
      <p:sp>
        <p:nvSpPr>
          <p:cNvPr id="14341" name="灯片编号占位符 4"/>
          <p:cNvSpPr>
            <a:spLocks noGrp="1"/>
          </p:cNvSpPr>
          <p:nvPr>
            <p:ph type="sldNum" sz="quarter" idx="12"/>
          </p:nvPr>
        </p:nvSpPr>
        <p:spPr>
          <a:noFill/>
        </p:spPr>
        <p:txBody>
          <a:bodyPr/>
          <a:lstStyle/>
          <a:p>
            <a:endParaRPr lang="zh-CN" altLang="zh-CN"/>
          </a:p>
        </p:txBody>
      </p:sp>
      <p:sp>
        <p:nvSpPr>
          <p:cNvPr id="14342" name="页脚占位符 5"/>
          <p:cNvSpPr>
            <a:spLocks noGrp="1"/>
          </p:cNvSpPr>
          <p:nvPr>
            <p:ph type="ftr" sz="quarter" idx="11"/>
          </p:nvPr>
        </p:nvSpPr>
        <p:spPr>
          <a:noFill/>
        </p:spPr>
        <p:txBody>
          <a:bodyPr/>
          <a:lstStyle/>
          <a:p>
            <a:r>
              <a:rPr lang="en-US" altLang="zh-CN"/>
              <a:t>zzqry@whu.edu.cn</a:t>
            </a:r>
          </a:p>
        </p:txBody>
      </p:sp>
      <p:sp>
        <p:nvSpPr>
          <p:cNvPr id="14343" name="TextBox 6"/>
          <p:cNvSpPr txBox="1">
            <a:spLocks noChangeArrowheads="1"/>
          </p:cNvSpPr>
          <p:nvPr/>
        </p:nvSpPr>
        <p:spPr bwMode="auto">
          <a:xfrm>
            <a:off x="179388" y="4005263"/>
            <a:ext cx="8064500" cy="2678112"/>
          </a:xfrm>
          <a:prstGeom prst="rect">
            <a:avLst/>
          </a:prstGeom>
          <a:noFill/>
          <a:ln w="9525">
            <a:noFill/>
            <a:miter lim="800000"/>
            <a:headEnd/>
            <a:tailEnd/>
          </a:ln>
        </p:spPr>
        <p:txBody>
          <a:bodyPr>
            <a:spAutoFit/>
          </a:bodyPr>
          <a:lstStyle/>
          <a:p>
            <a:pPr algn="l"/>
            <a:r>
              <a:rPr lang="zh-CN" altLang="en-US"/>
              <a:t>体现两大取向</a:t>
            </a:r>
            <a:endParaRPr lang="en-US" altLang="zh-CN"/>
          </a:p>
          <a:p>
            <a:pPr algn="l"/>
            <a:r>
              <a:rPr lang="zh-CN" altLang="en-US"/>
              <a:t>一是确保按劳分配的大原则；二是防止工资分配中的歧视行为。</a:t>
            </a:r>
            <a:endParaRPr lang="en-US" altLang="zh-CN"/>
          </a:p>
          <a:p>
            <a:pPr algn="l"/>
            <a:r>
              <a:rPr lang="zh-CN" altLang="en-US"/>
              <a:t>同工不同酬的原因：市场因素供求关系，弱时你无法争取薪酬；用人单位的体制原因，人分几种；地方政府劳动政策原因</a:t>
            </a:r>
          </a:p>
        </p:txBody>
      </p:sp>
      <p:sp>
        <p:nvSpPr>
          <p:cNvPr id="2" name="文本框 1">
            <a:extLst>
              <a:ext uri="{FF2B5EF4-FFF2-40B4-BE49-F238E27FC236}">
                <a16:creationId xmlns:a16="http://schemas.microsoft.com/office/drawing/2014/main" id="{0C183C24-A834-4C87-B3CB-09FCDFF2E78F}"/>
              </a:ext>
            </a:extLst>
          </p:cNvPr>
          <p:cNvSpPr txBox="1"/>
          <p:nvPr/>
        </p:nvSpPr>
        <p:spPr>
          <a:xfrm>
            <a:off x="5580112" y="3789040"/>
            <a:ext cx="2592288" cy="307777"/>
          </a:xfrm>
          <a:prstGeom prst="rect">
            <a:avLst/>
          </a:prstGeom>
          <a:noFill/>
        </p:spPr>
        <p:txBody>
          <a:bodyPr wrap="square" rtlCol="0">
            <a:spAutoFit/>
          </a:bodyPr>
          <a:lstStyle/>
          <a:p>
            <a:r>
              <a:rPr lang="zh-CN" altLang="en-US" sz="1400" dirty="0"/>
              <a:t>疫情某医院的补贴分配？</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00113" y="620713"/>
            <a:ext cx="7038975" cy="754062"/>
          </a:xfrm>
        </p:spPr>
        <p:txBody>
          <a:bodyPr/>
          <a:lstStyle/>
          <a:p>
            <a:pPr eaLnBrk="1" hangingPunct="1"/>
            <a:r>
              <a:rPr lang="zh-CN" altLang="en-US" sz="4400"/>
              <a:t>思考题</a:t>
            </a:r>
          </a:p>
        </p:txBody>
      </p:sp>
      <p:sp>
        <p:nvSpPr>
          <p:cNvPr id="551939" name="Rectangle 3"/>
          <p:cNvSpPr>
            <a:spLocks noGrp="1" noChangeArrowheads="1"/>
          </p:cNvSpPr>
          <p:nvPr>
            <p:ph type="body" idx="1"/>
          </p:nvPr>
        </p:nvSpPr>
        <p:spPr/>
        <p:txBody>
          <a:bodyPr/>
          <a:lstStyle/>
          <a:p>
            <a:pPr eaLnBrk="1" hangingPunct="1"/>
            <a:r>
              <a:rPr lang="zh-CN" altLang="en-US"/>
              <a:t>请说出社会中普遍存在的几种同工不同酬现象？</a:t>
            </a:r>
          </a:p>
          <a:p>
            <a:pPr eaLnBrk="1" hangingPunct="1"/>
            <a:r>
              <a:rPr lang="zh-CN" altLang="en-US"/>
              <a:t>正式工</a:t>
            </a:r>
            <a:r>
              <a:rPr lang="zh-CN" altLang="en-US">
                <a:cs typeface="Tahoma" pitchFamily="34" charset="0"/>
              </a:rPr>
              <a:t>≠</a:t>
            </a:r>
            <a:r>
              <a:rPr lang="zh-CN" altLang="en-US"/>
              <a:t>临时工</a:t>
            </a:r>
          </a:p>
          <a:p>
            <a:pPr eaLnBrk="1" hangingPunct="1"/>
            <a:r>
              <a:rPr lang="zh-CN" altLang="en-US"/>
              <a:t>合同工</a:t>
            </a:r>
            <a:r>
              <a:rPr lang="zh-CN" altLang="en-US">
                <a:cs typeface="Tahoma" pitchFamily="34" charset="0"/>
              </a:rPr>
              <a:t>≠</a:t>
            </a:r>
            <a:r>
              <a:rPr lang="zh-CN" altLang="en-US"/>
              <a:t>劳务工、实习生</a:t>
            </a:r>
          </a:p>
          <a:p>
            <a:pPr eaLnBrk="1" hangingPunct="1"/>
            <a:r>
              <a:rPr lang="zh-CN" altLang="en-US"/>
              <a:t>新职工</a:t>
            </a:r>
            <a:r>
              <a:rPr lang="zh-CN" altLang="en-US">
                <a:cs typeface="Tahoma" pitchFamily="34" charset="0"/>
              </a:rPr>
              <a:t>≠</a:t>
            </a:r>
            <a:r>
              <a:rPr lang="zh-CN" altLang="en-US"/>
              <a:t>老职工</a:t>
            </a:r>
          </a:p>
        </p:txBody>
      </p:sp>
      <p:sp>
        <p:nvSpPr>
          <p:cNvPr id="15364" name="日期占位符 3"/>
          <p:cNvSpPr>
            <a:spLocks noGrp="1"/>
          </p:cNvSpPr>
          <p:nvPr>
            <p:ph type="dt" sz="quarter" idx="10"/>
          </p:nvPr>
        </p:nvSpPr>
        <p:spPr>
          <a:noFill/>
        </p:spPr>
        <p:txBody>
          <a:bodyPr/>
          <a:lstStyle/>
          <a:p>
            <a:fld id="{C28B3D11-D24D-4D2C-8CE3-A0C62905BF2B}" type="datetime1">
              <a:rPr lang="zh-CN" altLang="en-US" smtClean="0"/>
              <a:pPr/>
              <a:t>2020/3/21</a:t>
            </a:fld>
            <a:endParaRPr lang="en-US" altLang="zh-CN"/>
          </a:p>
        </p:txBody>
      </p:sp>
      <p:sp>
        <p:nvSpPr>
          <p:cNvPr id="15365" name="灯片编号占位符 4"/>
          <p:cNvSpPr>
            <a:spLocks noGrp="1"/>
          </p:cNvSpPr>
          <p:nvPr>
            <p:ph type="sldNum" sz="quarter" idx="12"/>
          </p:nvPr>
        </p:nvSpPr>
        <p:spPr>
          <a:noFill/>
        </p:spPr>
        <p:txBody>
          <a:bodyPr/>
          <a:lstStyle/>
          <a:p>
            <a:endParaRPr lang="zh-CN" altLang="zh-CN"/>
          </a:p>
        </p:txBody>
      </p:sp>
      <p:sp>
        <p:nvSpPr>
          <p:cNvPr id="15366" name="页脚占位符 5"/>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blinds(horizontal)">
                                      <p:cBhvr>
                                        <p:cTn id="7" dur="500"/>
                                        <p:tgtEl>
                                          <p:spTgt spid="551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51939">
                                            <p:txEl>
                                              <p:pRg st="1" end="1"/>
                                            </p:txEl>
                                          </p:spTgt>
                                        </p:tgtEl>
                                        <p:attrNameLst>
                                          <p:attrName>style.visibility</p:attrName>
                                        </p:attrNameLst>
                                      </p:cBhvr>
                                      <p:to>
                                        <p:strVal val="visible"/>
                                      </p:to>
                                    </p:set>
                                    <p:anim calcmode="lin" valueType="num">
                                      <p:cBhvr additive="base">
                                        <p:cTn id="12" dur="500" fill="hold"/>
                                        <p:tgtEl>
                                          <p:spTgt spid="55193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51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51939">
                                            <p:txEl>
                                              <p:pRg st="2" end="2"/>
                                            </p:txEl>
                                          </p:spTgt>
                                        </p:tgtEl>
                                        <p:attrNameLst>
                                          <p:attrName>style.visibility</p:attrName>
                                        </p:attrNameLst>
                                      </p:cBhvr>
                                      <p:to>
                                        <p:strVal val="visible"/>
                                      </p:to>
                                    </p:set>
                                    <p:anim calcmode="lin" valueType="num">
                                      <p:cBhvr additive="base">
                                        <p:cTn id="18" dur="500" fill="hold"/>
                                        <p:tgtEl>
                                          <p:spTgt spid="55193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51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51939">
                                            <p:txEl>
                                              <p:pRg st="3" end="3"/>
                                            </p:txEl>
                                          </p:spTgt>
                                        </p:tgtEl>
                                        <p:attrNameLst>
                                          <p:attrName>style.visibility</p:attrName>
                                        </p:attrNameLst>
                                      </p:cBhvr>
                                      <p:to>
                                        <p:strVal val="visible"/>
                                      </p:to>
                                    </p:set>
                                    <p:anim calcmode="lin" valueType="num">
                                      <p:cBhvr additive="base">
                                        <p:cTn id="24" dur="500" fill="hold"/>
                                        <p:tgtEl>
                                          <p:spTgt spid="55193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519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1188" y="620713"/>
            <a:ext cx="7038975" cy="754062"/>
          </a:xfrm>
        </p:spPr>
        <p:txBody>
          <a:bodyPr/>
          <a:lstStyle/>
          <a:p>
            <a:pPr eaLnBrk="1" hangingPunct="1"/>
            <a:r>
              <a:rPr lang="zh-CN" altLang="en-US" sz="4400"/>
              <a:t>一组数字</a:t>
            </a:r>
          </a:p>
        </p:txBody>
      </p:sp>
      <p:sp>
        <p:nvSpPr>
          <p:cNvPr id="16387" name="Rectangle 3"/>
          <p:cNvSpPr>
            <a:spLocks noGrp="1" noChangeArrowheads="1"/>
          </p:cNvSpPr>
          <p:nvPr>
            <p:ph type="body" idx="1"/>
          </p:nvPr>
        </p:nvSpPr>
        <p:spPr/>
        <p:txBody>
          <a:bodyPr/>
          <a:lstStyle/>
          <a:p>
            <a:pPr eaLnBrk="1" hangingPunct="1">
              <a:lnSpc>
                <a:spcPct val="90000"/>
              </a:lnSpc>
            </a:pPr>
            <a:r>
              <a:rPr lang="zh-CN" altLang="en-US" sz="3200" dirty="0"/>
              <a:t>某市烟草公司共</a:t>
            </a:r>
            <a:r>
              <a:rPr lang="en-US" altLang="zh-CN" sz="3200" dirty="0"/>
              <a:t>1000</a:t>
            </a:r>
            <a:r>
              <a:rPr lang="zh-CN" altLang="en-US" sz="3200" dirty="0"/>
              <a:t>多人，只有</a:t>
            </a:r>
            <a:r>
              <a:rPr lang="en-US" altLang="zh-CN" sz="3200" dirty="0"/>
              <a:t>30%</a:t>
            </a:r>
            <a:r>
              <a:rPr lang="zh-CN" altLang="en-US" sz="3200" dirty="0"/>
              <a:t>是正式工。正式工月工资</a:t>
            </a:r>
            <a:r>
              <a:rPr lang="en-US" altLang="zh-CN" sz="3200" dirty="0"/>
              <a:t>3000</a:t>
            </a:r>
            <a:r>
              <a:rPr lang="zh-CN" altLang="en-US" sz="3200" dirty="0"/>
              <a:t>元至</a:t>
            </a:r>
            <a:r>
              <a:rPr lang="en-US" altLang="zh-CN" sz="3200" dirty="0"/>
              <a:t>4000</a:t>
            </a:r>
            <a:r>
              <a:rPr lang="zh-CN" altLang="en-US" sz="3200" dirty="0"/>
              <a:t>元，年终绩效奖</a:t>
            </a:r>
            <a:r>
              <a:rPr lang="en-US" altLang="zh-CN" sz="3200" dirty="0"/>
              <a:t>1</a:t>
            </a:r>
            <a:r>
              <a:rPr lang="zh-CN" altLang="en-US" sz="3200" dirty="0"/>
              <a:t>万多元。聘用工月工资</a:t>
            </a:r>
            <a:r>
              <a:rPr lang="en-US" altLang="zh-CN" sz="3200" dirty="0"/>
              <a:t>1000</a:t>
            </a:r>
            <a:r>
              <a:rPr lang="zh-CN" altLang="en-US" sz="3200" dirty="0"/>
              <a:t>多元，年终绩效奖只有正式工的</a:t>
            </a:r>
            <a:r>
              <a:rPr lang="en-US" altLang="zh-CN" sz="3200" dirty="0"/>
              <a:t>1/10</a:t>
            </a:r>
            <a:r>
              <a:rPr lang="zh-CN" altLang="en-US" sz="3200" dirty="0"/>
              <a:t>。</a:t>
            </a:r>
          </a:p>
          <a:p>
            <a:pPr eaLnBrk="1" hangingPunct="1">
              <a:lnSpc>
                <a:spcPct val="90000"/>
              </a:lnSpc>
            </a:pPr>
            <a:r>
              <a:rPr lang="zh-CN" altLang="en-US" sz="3200" dirty="0"/>
              <a:t>广东省供电局的两兄弟，哥哥是正式员工，月薪上万元；弟弟是外聘，月薪只有</a:t>
            </a:r>
            <a:r>
              <a:rPr lang="en-US" altLang="zh-CN" sz="3200" dirty="0"/>
              <a:t>1000</a:t>
            </a:r>
            <a:r>
              <a:rPr lang="zh-CN" altLang="en-US" sz="3200" dirty="0"/>
              <a:t>元。</a:t>
            </a:r>
          </a:p>
        </p:txBody>
      </p:sp>
      <p:sp>
        <p:nvSpPr>
          <p:cNvPr id="16388" name="日期占位符 3"/>
          <p:cNvSpPr>
            <a:spLocks noGrp="1"/>
          </p:cNvSpPr>
          <p:nvPr>
            <p:ph type="dt" sz="quarter" idx="10"/>
          </p:nvPr>
        </p:nvSpPr>
        <p:spPr>
          <a:noFill/>
        </p:spPr>
        <p:txBody>
          <a:bodyPr/>
          <a:lstStyle/>
          <a:p>
            <a:fld id="{966CF466-55ED-409E-8DDE-63F690E8E7D3}" type="datetime1">
              <a:rPr lang="zh-CN" altLang="en-US" smtClean="0"/>
              <a:pPr/>
              <a:t>2020/3/21</a:t>
            </a:fld>
            <a:endParaRPr lang="en-US" altLang="zh-CN"/>
          </a:p>
        </p:txBody>
      </p:sp>
      <p:sp>
        <p:nvSpPr>
          <p:cNvPr id="16389" name="灯片编号占位符 4"/>
          <p:cNvSpPr>
            <a:spLocks noGrp="1"/>
          </p:cNvSpPr>
          <p:nvPr>
            <p:ph type="sldNum" sz="quarter" idx="12"/>
          </p:nvPr>
        </p:nvSpPr>
        <p:spPr>
          <a:noFill/>
        </p:spPr>
        <p:txBody>
          <a:bodyPr/>
          <a:lstStyle/>
          <a:p>
            <a:endParaRPr lang="zh-CN" altLang="zh-CN"/>
          </a:p>
        </p:txBody>
      </p:sp>
      <p:sp>
        <p:nvSpPr>
          <p:cNvPr id="16390" name="页脚占位符 5"/>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4213" y="692150"/>
            <a:ext cx="7110412" cy="863600"/>
          </a:xfrm>
        </p:spPr>
        <p:txBody>
          <a:bodyPr/>
          <a:lstStyle/>
          <a:p>
            <a:pPr eaLnBrk="1" hangingPunct="1"/>
            <a:r>
              <a:rPr lang="en-US" altLang="zh-CN" sz="4000"/>
              <a:t>5.3  </a:t>
            </a:r>
            <a:r>
              <a:rPr lang="zh-CN" altLang="en-US" sz="4000"/>
              <a:t>劳资关系中的伦理问题</a:t>
            </a:r>
            <a:endParaRPr lang="zh-CN" altLang="en-US" sz="5400"/>
          </a:p>
        </p:txBody>
      </p:sp>
      <p:sp>
        <p:nvSpPr>
          <p:cNvPr id="17411" name="Rectangle 3"/>
          <p:cNvSpPr>
            <a:spLocks noGrp="1" noChangeArrowheads="1"/>
          </p:cNvSpPr>
          <p:nvPr>
            <p:ph type="body" idx="1"/>
          </p:nvPr>
        </p:nvSpPr>
        <p:spPr>
          <a:xfrm>
            <a:off x="539750" y="1844675"/>
            <a:ext cx="8212138" cy="4191000"/>
          </a:xfrm>
        </p:spPr>
        <p:txBody>
          <a:bodyPr/>
          <a:lstStyle/>
          <a:p>
            <a:pPr eaLnBrk="1" hangingPunct="1"/>
            <a:r>
              <a:rPr lang="zh-CN" altLang="en-US" sz="3600"/>
              <a:t>劳资关系，指劳工和资方之间的权利和义务关系，这种关系投过劳资双方所签订的劳动契约和团体协约而成立。</a:t>
            </a:r>
          </a:p>
        </p:txBody>
      </p:sp>
      <p:sp>
        <p:nvSpPr>
          <p:cNvPr id="17412" name="日期占位符 3"/>
          <p:cNvSpPr>
            <a:spLocks noGrp="1"/>
          </p:cNvSpPr>
          <p:nvPr>
            <p:ph type="dt" sz="quarter" idx="10"/>
          </p:nvPr>
        </p:nvSpPr>
        <p:spPr>
          <a:noFill/>
        </p:spPr>
        <p:txBody>
          <a:bodyPr/>
          <a:lstStyle/>
          <a:p>
            <a:fld id="{4FF8D037-DE57-4EED-BD34-ADDEA6B99AA9}" type="datetime1">
              <a:rPr lang="zh-CN" altLang="en-US" smtClean="0"/>
              <a:pPr/>
              <a:t>2020/3/21</a:t>
            </a:fld>
            <a:endParaRPr lang="en-US" altLang="zh-CN"/>
          </a:p>
        </p:txBody>
      </p:sp>
      <p:sp>
        <p:nvSpPr>
          <p:cNvPr id="17413" name="灯片编号占位符 4"/>
          <p:cNvSpPr>
            <a:spLocks noGrp="1"/>
          </p:cNvSpPr>
          <p:nvPr>
            <p:ph type="sldNum" sz="quarter" idx="12"/>
          </p:nvPr>
        </p:nvSpPr>
        <p:spPr>
          <a:noFill/>
        </p:spPr>
        <p:txBody>
          <a:bodyPr/>
          <a:lstStyle/>
          <a:p>
            <a:endParaRPr lang="zh-CN" altLang="zh-CN"/>
          </a:p>
        </p:txBody>
      </p:sp>
      <p:sp>
        <p:nvSpPr>
          <p:cNvPr id="17414" name="页脚占位符 5"/>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71550" y="620713"/>
            <a:ext cx="7038975" cy="754062"/>
          </a:xfrm>
        </p:spPr>
        <p:txBody>
          <a:bodyPr/>
          <a:lstStyle/>
          <a:p>
            <a:pPr eaLnBrk="1" hangingPunct="1"/>
            <a:r>
              <a:rPr lang="en-US" altLang="zh-CN" sz="4000"/>
              <a:t>5.3  </a:t>
            </a:r>
            <a:r>
              <a:rPr lang="zh-CN" altLang="en-US" sz="4000"/>
              <a:t>劳资关系中的伦理问题</a:t>
            </a:r>
          </a:p>
        </p:txBody>
      </p:sp>
      <p:grpSp>
        <p:nvGrpSpPr>
          <p:cNvPr id="18435" name="Group 4"/>
          <p:cNvGrpSpPr>
            <a:grpSpLocks/>
          </p:cNvGrpSpPr>
          <p:nvPr/>
        </p:nvGrpSpPr>
        <p:grpSpPr bwMode="auto">
          <a:xfrm>
            <a:off x="684213" y="1700213"/>
            <a:ext cx="7620000" cy="4737100"/>
            <a:chOff x="480" y="816"/>
            <a:chExt cx="4800" cy="2984"/>
          </a:xfrm>
        </p:grpSpPr>
        <p:sp>
          <p:nvSpPr>
            <p:cNvPr id="553989" name="Oval 5"/>
            <p:cNvSpPr>
              <a:spLocks noChangeArrowheads="1"/>
            </p:cNvSpPr>
            <p:nvPr/>
          </p:nvSpPr>
          <p:spPr bwMode="auto">
            <a:xfrm>
              <a:off x="1702" y="1297"/>
              <a:ext cx="2313" cy="2294"/>
            </a:xfrm>
            <a:prstGeom prst="ellipse">
              <a:avLst/>
            </a:prstGeom>
            <a:gradFill rotWithShape="1">
              <a:gsLst>
                <a:gs pos="0">
                  <a:schemeClr val="accent2"/>
                </a:gs>
                <a:gs pos="100000">
                  <a:schemeClr val="accent2">
                    <a:gamma/>
                    <a:tint val="0"/>
                    <a:invGamma/>
                  </a:schemeClr>
                </a:gs>
              </a:gsLst>
              <a:lin ang="5400000" scaled="1"/>
            </a:gradFill>
            <a:ln w="9525" algn="ctr">
              <a:solidFill>
                <a:schemeClr val="accent1"/>
              </a:solidFill>
              <a:round/>
              <a:headEnd/>
              <a:tailEnd/>
            </a:ln>
            <a:effectLst/>
          </p:spPr>
          <p:txBody>
            <a:bodyPr wrap="none" anchor="ctr"/>
            <a:lstStyle/>
            <a:p>
              <a:pPr>
                <a:defRPr/>
              </a:pPr>
              <a:endParaRPr lang="zh-CN" altLang="en-US"/>
            </a:p>
          </p:txBody>
        </p:sp>
        <p:grpSp>
          <p:nvGrpSpPr>
            <p:cNvPr id="18440" name="Group 6"/>
            <p:cNvGrpSpPr>
              <a:grpSpLocks/>
            </p:cNvGrpSpPr>
            <p:nvPr/>
          </p:nvGrpSpPr>
          <p:grpSpPr bwMode="auto">
            <a:xfrm>
              <a:off x="2269" y="1871"/>
              <a:ext cx="1178" cy="1235"/>
              <a:chOff x="2016" y="1920"/>
              <a:chExt cx="1680" cy="1680"/>
            </a:xfrm>
          </p:grpSpPr>
          <p:sp>
            <p:nvSpPr>
              <p:cNvPr id="18485" name="Oval 7"/>
              <p:cNvSpPr>
                <a:spLocks noChangeArrowheads="1"/>
              </p:cNvSpPr>
              <p:nvPr/>
            </p:nvSpPr>
            <p:spPr bwMode="gray">
              <a:xfrm>
                <a:off x="2016" y="1920"/>
                <a:ext cx="1680" cy="1680"/>
              </a:xfrm>
              <a:prstGeom prst="ellipse">
                <a:avLst/>
              </a:prstGeom>
              <a:gradFill rotWithShape="1">
                <a:gsLst>
                  <a:gs pos="0">
                    <a:srgbClr val="FF6600"/>
                  </a:gs>
                  <a:gs pos="100000">
                    <a:srgbClr val="742E00"/>
                  </a:gs>
                </a:gsLst>
                <a:lin ang="5400000" scaled="1"/>
              </a:gradFill>
              <a:ln w="9525">
                <a:noFill/>
                <a:round/>
                <a:headEnd/>
                <a:tailEnd/>
              </a:ln>
            </p:spPr>
            <p:txBody>
              <a:bodyPr wrap="none" anchor="ctr"/>
              <a:lstStyle/>
              <a:p>
                <a:endParaRPr lang="zh-CN" altLang="en-US"/>
              </a:p>
            </p:txBody>
          </p:sp>
          <p:sp>
            <p:nvSpPr>
              <p:cNvPr id="18486" name="Freeform 8"/>
              <p:cNvSpPr>
                <a:spLocks/>
              </p:cNvSpPr>
              <p:nvPr/>
            </p:nvSpPr>
            <p:spPr bwMode="gray">
              <a:xfrm>
                <a:off x="2208" y="1948"/>
                <a:ext cx="1296" cy="634"/>
              </a:xfrm>
              <a:custGeom>
                <a:avLst/>
                <a:gdLst>
                  <a:gd name="T0" fmla="*/ 1116 w 1321"/>
                  <a:gd name="T1" fmla="*/ 158 h 712"/>
                  <a:gd name="T2" fmla="*/ 1130 w 1321"/>
                  <a:gd name="T3" fmla="*/ 175 h 712"/>
                  <a:gd name="T4" fmla="*/ 1133 w 1321"/>
                  <a:gd name="T5" fmla="*/ 191 h 712"/>
                  <a:gd name="T6" fmla="*/ 1128 w 1321"/>
                  <a:gd name="T7" fmla="*/ 204 h 712"/>
                  <a:gd name="T8" fmla="*/ 1114 w 1321"/>
                  <a:gd name="T9" fmla="*/ 216 h 712"/>
                  <a:gd name="T10" fmla="*/ 1092 w 1321"/>
                  <a:gd name="T11" fmla="*/ 229 h 712"/>
                  <a:gd name="T12" fmla="*/ 1063 w 1321"/>
                  <a:gd name="T13" fmla="*/ 239 h 712"/>
                  <a:gd name="T14" fmla="*/ 1026 w 1321"/>
                  <a:gd name="T15" fmla="*/ 248 h 712"/>
                  <a:gd name="T16" fmla="*/ 985 w 1321"/>
                  <a:gd name="T17" fmla="*/ 257 h 712"/>
                  <a:gd name="T18" fmla="*/ 937 w 1321"/>
                  <a:gd name="T19" fmla="*/ 264 h 712"/>
                  <a:gd name="T20" fmla="*/ 885 w 1321"/>
                  <a:gd name="T21" fmla="*/ 270 h 712"/>
                  <a:gd name="T22" fmla="*/ 830 w 1321"/>
                  <a:gd name="T23" fmla="*/ 273 h 712"/>
                  <a:gd name="T24" fmla="*/ 769 w 1321"/>
                  <a:gd name="T25" fmla="*/ 279 h 712"/>
                  <a:gd name="T26" fmla="*/ 707 w 1321"/>
                  <a:gd name="T27" fmla="*/ 280 h 712"/>
                  <a:gd name="T28" fmla="*/ 683 w 1321"/>
                  <a:gd name="T29" fmla="*/ 281 h 712"/>
                  <a:gd name="T30" fmla="*/ 409 w 1321"/>
                  <a:gd name="T31" fmla="*/ 281 h 712"/>
                  <a:gd name="T32" fmla="*/ 405 w 1321"/>
                  <a:gd name="T33" fmla="*/ 281 h 712"/>
                  <a:gd name="T34" fmla="*/ 351 w 1321"/>
                  <a:gd name="T35" fmla="*/ 280 h 712"/>
                  <a:gd name="T36" fmla="*/ 299 w 1321"/>
                  <a:gd name="T37" fmla="*/ 279 h 712"/>
                  <a:gd name="T38" fmla="*/ 250 w 1321"/>
                  <a:gd name="T39" fmla="*/ 275 h 712"/>
                  <a:gd name="T40" fmla="*/ 203 w 1321"/>
                  <a:gd name="T41" fmla="*/ 272 h 712"/>
                  <a:gd name="T42" fmla="*/ 161 w 1321"/>
                  <a:gd name="T43" fmla="*/ 267 h 712"/>
                  <a:gd name="T44" fmla="*/ 122 w 1321"/>
                  <a:gd name="T45" fmla="*/ 261 h 712"/>
                  <a:gd name="T46" fmla="*/ 86 w 1321"/>
                  <a:gd name="T47" fmla="*/ 256 h 712"/>
                  <a:gd name="T48" fmla="*/ 59 w 1321"/>
                  <a:gd name="T49" fmla="*/ 249 h 712"/>
                  <a:gd name="T50" fmla="*/ 31 w 1321"/>
                  <a:gd name="T51" fmla="*/ 240 h 712"/>
                  <a:gd name="T52" fmla="*/ 18 w 1321"/>
                  <a:gd name="T53" fmla="*/ 230 h 712"/>
                  <a:gd name="T54" fmla="*/ 6 w 1321"/>
                  <a:gd name="T55" fmla="*/ 219 h 712"/>
                  <a:gd name="T56" fmla="*/ 0 w 1321"/>
                  <a:gd name="T57" fmla="*/ 207 h 712"/>
                  <a:gd name="T58" fmla="*/ 0 w 1321"/>
                  <a:gd name="T59" fmla="*/ 206 h 712"/>
                  <a:gd name="T60" fmla="*/ 4 w 1321"/>
                  <a:gd name="T61" fmla="*/ 191 h 712"/>
                  <a:gd name="T62" fmla="*/ 16 w 1321"/>
                  <a:gd name="T63" fmla="*/ 176 h 712"/>
                  <a:gd name="T64" fmla="*/ 43 w 1321"/>
                  <a:gd name="T65" fmla="*/ 146 h 712"/>
                  <a:gd name="T66" fmla="*/ 78 w 1321"/>
                  <a:gd name="T67" fmla="*/ 118 h 712"/>
                  <a:gd name="T68" fmla="*/ 126 w 1321"/>
                  <a:gd name="T69" fmla="*/ 93 h 712"/>
                  <a:gd name="T70" fmla="*/ 175 w 1321"/>
                  <a:gd name="T71" fmla="*/ 69 h 712"/>
                  <a:gd name="T72" fmla="*/ 231 w 1321"/>
                  <a:gd name="T73" fmla="*/ 48 h 712"/>
                  <a:gd name="T74" fmla="*/ 293 w 1321"/>
                  <a:gd name="T75" fmla="*/ 33 h 712"/>
                  <a:gd name="T76" fmla="*/ 356 w 1321"/>
                  <a:gd name="T77" fmla="*/ 18 h 712"/>
                  <a:gd name="T78" fmla="*/ 427 w 1321"/>
                  <a:gd name="T79" fmla="*/ 9 h 712"/>
                  <a:gd name="T80" fmla="*/ 498 w 1321"/>
                  <a:gd name="T81" fmla="*/ 4 h 712"/>
                  <a:gd name="T82" fmla="*/ 573 w 1321"/>
                  <a:gd name="T83" fmla="*/ 0 h 712"/>
                  <a:gd name="T84" fmla="*/ 573 w 1321"/>
                  <a:gd name="T85" fmla="*/ 0 h 712"/>
                  <a:gd name="T86" fmla="*/ 651 w 1321"/>
                  <a:gd name="T87" fmla="*/ 4 h 712"/>
                  <a:gd name="T88" fmla="*/ 727 w 1321"/>
                  <a:gd name="T89" fmla="*/ 9 h 712"/>
                  <a:gd name="T90" fmla="*/ 800 w 1321"/>
                  <a:gd name="T91" fmla="*/ 20 h 712"/>
                  <a:gd name="T92" fmla="*/ 867 w 1321"/>
                  <a:gd name="T93" fmla="*/ 36 h 712"/>
                  <a:gd name="T94" fmla="*/ 929 w 1321"/>
                  <a:gd name="T95" fmla="*/ 54 h 712"/>
                  <a:gd name="T96" fmla="*/ 986 w 1321"/>
                  <a:gd name="T97" fmla="*/ 77 h 712"/>
                  <a:gd name="T98" fmla="*/ 1037 w 1321"/>
                  <a:gd name="T99" fmla="*/ 101 h 712"/>
                  <a:gd name="T100" fmla="*/ 1080 w 1321"/>
                  <a:gd name="T101" fmla="*/ 128 h 712"/>
                  <a:gd name="T102" fmla="*/ 1116 w 1321"/>
                  <a:gd name="T103" fmla="*/ 158 h 712"/>
                  <a:gd name="T104" fmla="*/ 1116 w 1321"/>
                  <a:gd name="T105" fmla="*/ 15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6600"/>
                  </a:gs>
                </a:gsLst>
                <a:lin ang="5400000" scaled="1"/>
              </a:gradFill>
              <a:ln w="0">
                <a:noFill/>
                <a:prstDash val="solid"/>
                <a:round/>
                <a:headEnd/>
                <a:tailEnd/>
              </a:ln>
            </p:spPr>
            <p:txBody>
              <a:bodyPr/>
              <a:lstStyle/>
              <a:p>
                <a:endParaRPr lang="zh-CN" altLang="en-US"/>
              </a:p>
            </p:txBody>
          </p:sp>
        </p:grpSp>
        <p:sp>
          <p:nvSpPr>
            <p:cNvPr id="553993" name="Text Box 9"/>
            <p:cNvSpPr txBox="1">
              <a:spLocks noChangeArrowheads="1"/>
            </p:cNvSpPr>
            <p:nvPr/>
          </p:nvSpPr>
          <p:spPr bwMode="gray">
            <a:xfrm>
              <a:off x="2631" y="2344"/>
              <a:ext cx="502" cy="288"/>
            </a:xfrm>
            <a:prstGeom prst="rect">
              <a:avLst/>
            </a:prstGeom>
            <a:noFill/>
            <a:ln w="9525">
              <a:noFill/>
              <a:miter lim="800000"/>
              <a:headEnd/>
              <a:tailEnd/>
            </a:ln>
            <a:effectLst/>
          </p:spPr>
          <p:txBody>
            <a:bodyPr wrap="none">
              <a:spAutoFit/>
            </a:bodyPr>
            <a:lstStyle/>
            <a:p>
              <a:pPr eaLnBrk="0" hangingPunct="0">
                <a:defRPr/>
              </a:pPr>
              <a:r>
                <a:rPr kumimoji="0" lang="zh-CN" altLang="en-US" sz="2400" b="1">
                  <a:solidFill>
                    <a:srgbClr val="FFFF00"/>
                  </a:solidFill>
                  <a:effectLst>
                    <a:outerShdw blurRad="38100" dist="38100" dir="2700000" algn="tl">
                      <a:srgbClr val="C0C0C0"/>
                    </a:outerShdw>
                  </a:effectLst>
                  <a:latin typeface="Arial" charset="0"/>
                </a:rPr>
                <a:t>劳资</a:t>
              </a:r>
            </a:p>
          </p:txBody>
        </p:sp>
        <p:grpSp>
          <p:nvGrpSpPr>
            <p:cNvPr id="18442" name="Group 10"/>
            <p:cNvGrpSpPr>
              <a:grpSpLocks/>
            </p:cNvGrpSpPr>
            <p:nvPr/>
          </p:nvGrpSpPr>
          <p:grpSpPr bwMode="auto">
            <a:xfrm>
              <a:off x="2618" y="1076"/>
              <a:ext cx="393" cy="382"/>
              <a:chOff x="2640" y="1088"/>
              <a:chExt cx="432" cy="415"/>
            </a:xfrm>
          </p:grpSpPr>
          <p:grpSp>
            <p:nvGrpSpPr>
              <p:cNvPr id="18481" name="Group 11"/>
              <p:cNvGrpSpPr>
                <a:grpSpLocks/>
              </p:cNvGrpSpPr>
              <p:nvPr/>
            </p:nvGrpSpPr>
            <p:grpSpPr bwMode="auto">
              <a:xfrm>
                <a:off x="2640" y="1088"/>
                <a:ext cx="432" cy="415"/>
                <a:chOff x="2016" y="1920"/>
                <a:chExt cx="1680" cy="1680"/>
              </a:xfrm>
            </p:grpSpPr>
            <p:sp>
              <p:nvSpPr>
                <p:cNvPr id="553996" name="Oval 12"/>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42353"/>
                        <a:invGamma/>
                      </a:schemeClr>
                    </a:gs>
                  </a:gsLst>
                  <a:lin ang="5400000" scaled="1"/>
                </a:gradFill>
                <a:ln w="9525">
                  <a:noFill/>
                  <a:round/>
                  <a:headEnd/>
                  <a:tailEnd/>
                </a:ln>
                <a:effectLst/>
              </p:spPr>
              <p:txBody>
                <a:bodyPr wrap="none" anchor="ctr"/>
                <a:lstStyle/>
                <a:p>
                  <a:pPr>
                    <a:defRPr/>
                  </a:pPr>
                  <a:endParaRPr lang="zh-CN" altLang="en-US"/>
                </a:p>
              </p:txBody>
            </p:sp>
            <p:sp>
              <p:nvSpPr>
                <p:cNvPr id="18484" name="Freeform 13"/>
                <p:cNvSpPr>
                  <a:spLocks/>
                </p:cNvSpPr>
                <p:nvPr/>
              </p:nvSpPr>
              <p:spPr bwMode="gray">
                <a:xfrm>
                  <a:off x="2208" y="1948"/>
                  <a:ext cx="1296" cy="634"/>
                </a:xfrm>
                <a:custGeom>
                  <a:avLst/>
                  <a:gdLst>
                    <a:gd name="T0" fmla="*/ 1116 w 1321"/>
                    <a:gd name="T1" fmla="*/ 158 h 712"/>
                    <a:gd name="T2" fmla="*/ 1130 w 1321"/>
                    <a:gd name="T3" fmla="*/ 175 h 712"/>
                    <a:gd name="T4" fmla="*/ 1133 w 1321"/>
                    <a:gd name="T5" fmla="*/ 191 h 712"/>
                    <a:gd name="T6" fmla="*/ 1128 w 1321"/>
                    <a:gd name="T7" fmla="*/ 204 h 712"/>
                    <a:gd name="T8" fmla="*/ 1114 w 1321"/>
                    <a:gd name="T9" fmla="*/ 216 h 712"/>
                    <a:gd name="T10" fmla="*/ 1092 w 1321"/>
                    <a:gd name="T11" fmla="*/ 229 h 712"/>
                    <a:gd name="T12" fmla="*/ 1063 w 1321"/>
                    <a:gd name="T13" fmla="*/ 239 h 712"/>
                    <a:gd name="T14" fmla="*/ 1026 w 1321"/>
                    <a:gd name="T15" fmla="*/ 248 h 712"/>
                    <a:gd name="T16" fmla="*/ 985 w 1321"/>
                    <a:gd name="T17" fmla="*/ 257 h 712"/>
                    <a:gd name="T18" fmla="*/ 937 w 1321"/>
                    <a:gd name="T19" fmla="*/ 264 h 712"/>
                    <a:gd name="T20" fmla="*/ 885 w 1321"/>
                    <a:gd name="T21" fmla="*/ 270 h 712"/>
                    <a:gd name="T22" fmla="*/ 830 w 1321"/>
                    <a:gd name="T23" fmla="*/ 273 h 712"/>
                    <a:gd name="T24" fmla="*/ 769 w 1321"/>
                    <a:gd name="T25" fmla="*/ 279 h 712"/>
                    <a:gd name="T26" fmla="*/ 707 w 1321"/>
                    <a:gd name="T27" fmla="*/ 280 h 712"/>
                    <a:gd name="T28" fmla="*/ 683 w 1321"/>
                    <a:gd name="T29" fmla="*/ 281 h 712"/>
                    <a:gd name="T30" fmla="*/ 409 w 1321"/>
                    <a:gd name="T31" fmla="*/ 281 h 712"/>
                    <a:gd name="T32" fmla="*/ 405 w 1321"/>
                    <a:gd name="T33" fmla="*/ 281 h 712"/>
                    <a:gd name="T34" fmla="*/ 351 w 1321"/>
                    <a:gd name="T35" fmla="*/ 280 h 712"/>
                    <a:gd name="T36" fmla="*/ 299 w 1321"/>
                    <a:gd name="T37" fmla="*/ 279 h 712"/>
                    <a:gd name="T38" fmla="*/ 250 w 1321"/>
                    <a:gd name="T39" fmla="*/ 275 h 712"/>
                    <a:gd name="T40" fmla="*/ 203 w 1321"/>
                    <a:gd name="T41" fmla="*/ 272 h 712"/>
                    <a:gd name="T42" fmla="*/ 161 w 1321"/>
                    <a:gd name="T43" fmla="*/ 267 h 712"/>
                    <a:gd name="T44" fmla="*/ 122 w 1321"/>
                    <a:gd name="T45" fmla="*/ 261 h 712"/>
                    <a:gd name="T46" fmla="*/ 86 w 1321"/>
                    <a:gd name="T47" fmla="*/ 256 h 712"/>
                    <a:gd name="T48" fmla="*/ 59 w 1321"/>
                    <a:gd name="T49" fmla="*/ 249 h 712"/>
                    <a:gd name="T50" fmla="*/ 31 w 1321"/>
                    <a:gd name="T51" fmla="*/ 240 h 712"/>
                    <a:gd name="T52" fmla="*/ 18 w 1321"/>
                    <a:gd name="T53" fmla="*/ 230 h 712"/>
                    <a:gd name="T54" fmla="*/ 6 w 1321"/>
                    <a:gd name="T55" fmla="*/ 219 h 712"/>
                    <a:gd name="T56" fmla="*/ 0 w 1321"/>
                    <a:gd name="T57" fmla="*/ 207 h 712"/>
                    <a:gd name="T58" fmla="*/ 0 w 1321"/>
                    <a:gd name="T59" fmla="*/ 206 h 712"/>
                    <a:gd name="T60" fmla="*/ 4 w 1321"/>
                    <a:gd name="T61" fmla="*/ 191 h 712"/>
                    <a:gd name="T62" fmla="*/ 16 w 1321"/>
                    <a:gd name="T63" fmla="*/ 176 h 712"/>
                    <a:gd name="T64" fmla="*/ 43 w 1321"/>
                    <a:gd name="T65" fmla="*/ 146 h 712"/>
                    <a:gd name="T66" fmla="*/ 78 w 1321"/>
                    <a:gd name="T67" fmla="*/ 118 h 712"/>
                    <a:gd name="T68" fmla="*/ 126 w 1321"/>
                    <a:gd name="T69" fmla="*/ 93 h 712"/>
                    <a:gd name="T70" fmla="*/ 175 w 1321"/>
                    <a:gd name="T71" fmla="*/ 69 h 712"/>
                    <a:gd name="T72" fmla="*/ 231 w 1321"/>
                    <a:gd name="T73" fmla="*/ 48 h 712"/>
                    <a:gd name="T74" fmla="*/ 293 w 1321"/>
                    <a:gd name="T75" fmla="*/ 33 h 712"/>
                    <a:gd name="T76" fmla="*/ 356 w 1321"/>
                    <a:gd name="T77" fmla="*/ 18 h 712"/>
                    <a:gd name="T78" fmla="*/ 427 w 1321"/>
                    <a:gd name="T79" fmla="*/ 9 h 712"/>
                    <a:gd name="T80" fmla="*/ 498 w 1321"/>
                    <a:gd name="T81" fmla="*/ 4 h 712"/>
                    <a:gd name="T82" fmla="*/ 573 w 1321"/>
                    <a:gd name="T83" fmla="*/ 0 h 712"/>
                    <a:gd name="T84" fmla="*/ 573 w 1321"/>
                    <a:gd name="T85" fmla="*/ 0 h 712"/>
                    <a:gd name="T86" fmla="*/ 651 w 1321"/>
                    <a:gd name="T87" fmla="*/ 4 h 712"/>
                    <a:gd name="T88" fmla="*/ 727 w 1321"/>
                    <a:gd name="T89" fmla="*/ 9 h 712"/>
                    <a:gd name="T90" fmla="*/ 800 w 1321"/>
                    <a:gd name="T91" fmla="*/ 20 h 712"/>
                    <a:gd name="T92" fmla="*/ 867 w 1321"/>
                    <a:gd name="T93" fmla="*/ 36 h 712"/>
                    <a:gd name="T94" fmla="*/ 929 w 1321"/>
                    <a:gd name="T95" fmla="*/ 54 h 712"/>
                    <a:gd name="T96" fmla="*/ 986 w 1321"/>
                    <a:gd name="T97" fmla="*/ 77 h 712"/>
                    <a:gd name="T98" fmla="*/ 1037 w 1321"/>
                    <a:gd name="T99" fmla="*/ 101 h 712"/>
                    <a:gd name="T100" fmla="*/ 1080 w 1321"/>
                    <a:gd name="T101" fmla="*/ 128 h 712"/>
                    <a:gd name="T102" fmla="*/ 1116 w 1321"/>
                    <a:gd name="T103" fmla="*/ 158 h 712"/>
                    <a:gd name="T104" fmla="*/ 1116 w 1321"/>
                    <a:gd name="T105" fmla="*/ 15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553998" name="Text Box 14"/>
              <p:cNvSpPr txBox="1">
                <a:spLocks noChangeArrowheads="1"/>
              </p:cNvSpPr>
              <p:nvPr/>
            </p:nvSpPr>
            <p:spPr bwMode="gray">
              <a:xfrm>
                <a:off x="2721" y="1152"/>
                <a:ext cx="288" cy="313"/>
              </a:xfrm>
              <a:prstGeom prst="rect">
                <a:avLst/>
              </a:prstGeom>
              <a:noFill/>
              <a:ln w="9525" algn="ctr">
                <a:noFill/>
                <a:miter lim="800000"/>
                <a:headEnd/>
                <a:tailEnd/>
              </a:ln>
              <a:effectLst/>
            </p:spPr>
            <p:txBody>
              <a:bodyPr wrap="none">
                <a:spAutoFit/>
              </a:bodyPr>
              <a:lstStyle/>
              <a:p>
                <a:pPr eaLnBrk="0" hangingPunct="0">
                  <a:defRPr/>
                </a:pPr>
                <a:r>
                  <a:rPr kumimoji="0" lang="en-US" altLang="zh-CN" sz="2400" b="1">
                    <a:solidFill>
                      <a:srgbClr val="FFFFFF"/>
                    </a:solidFill>
                    <a:effectLst>
                      <a:outerShdw blurRad="38100" dist="38100" dir="2700000" algn="tl">
                        <a:srgbClr val="C0C0C0"/>
                      </a:outerShdw>
                    </a:effectLst>
                    <a:latin typeface="Verdana" pitchFamily="34" charset="0"/>
                  </a:rPr>
                  <a:t>B</a:t>
                </a:r>
              </a:p>
            </p:txBody>
          </p:sp>
        </p:grpSp>
        <p:grpSp>
          <p:nvGrpSpPr>
            <p:cNvPr id="18443" name="Group 15"/>
            <p:cNvGrpSpPr>
              <a:grpSpLocks/>
            </p:cNvGrpSpPr>
            <p:nvPr/>
          </p:nvGrpSpPr>
          <p:grpSpPr bwMode="auto">
            <a:xfrm>
              <a:off x="2251" y="2995"/>
              <a:ext cx="183" cy="162"/>
              <a:chOff x="2236" y="3191"/>
              <a:chExt cx="201" cy="176"/>
            </a:xfrm>
          </p:grpSpPr>
          <p:sp>
            <p:nvSpPr>
              <p:cNvPr id="554000" name="Oval 16"/>
              <p:cNvSpPr>
                <a:spLocks noChangeArrowheads="1"/>
              </p:cNvSpPr>
              <p:nvPr/>
            </p:nvSpPr>
            <p:spPr bwMode="gray">
              <a:xfrm rot="18227093">
                <a:off x="2239" y="3283"/>
                <a:ext cx="81"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p>
            </p:txBody>
          </p:sp>
          <p:sp>
            <p:nvSpPr>
              <p:cNvPr id="554001" name="Oval 17"/>
              <p:cNvSpPr>
                <a:spLocks noChangeArrowheads="1"/>
              </p:cNvSpPr>
              <p:nvPr/>
            </p:nvSpPr>
            <p:spPr bwMode="gray">
              <a:xfrm rot="18227093">
                <a:off x="2353" y="3188"/>
                <a:ext cx="81"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p>
            </p:txBody>
          </p:sp>
        </p:grpSp>
        <p:grpSp>
          <p:nvGrpSpPr>
            <p:cNvPr id="18444" name="Group 18"/>
            <p:cNvGrpSpPr>
              <a:grpSpLocks/>
            </p:cNvGrpSpPr>
            <p:nvPr/>
          </p:nvGrpSpPr>
          <p:grpSpPr bwMode="auto">
            <a:xfrm>
              <a:off x="1876" y="3147"/>
              <a:ext cx="393" cy="397"/>
              <a:chOff x="1824" y="3357"/>
              <a:chExt cx="432" cy="432"/>
            </a:xfrm>
          </p:grpSpPr>
          <p:grpSp>
            <p:nvGrpSpPr>
              <p:cNvPr id="18475" name="Group 19"/>
              <p:cNvGrpSpPr>
                <a:grpSpLocks/>
              </p:cNvGrpSpPr>
              <p:nvPr/>
            </p:nvGrpSpPr>
            <p:grpSpPr bwMode="auto">
              <a:xfrm>
                <a:off x="1824" y="3357"/>
                <a:ext cx="432" cy="432"/>
                <a:chOff x="2016" y="1920"/>
                <a:chExt cx="1680" cy="1680"/>
              </a:xfrm>
            </p:grpSpPr>
            <p:sp>
              <p:nvSpPr>
                <p:cNvPr id="554004" name="Oval 20"/>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p>
              </p:txBody>
            </p:sp>
            <p:sp>
              <p:nvSpPr>
                <p:cNvPr id="18478" name="Freeform 21"/>
                <p:cNvSpPr>
                  <a:spLocks/>
                </p:cNvSpPr>
                <p:nvPr/>
              </p:nvSpPr>
              <p:spPr bwMode="gray">
                <a:xfrm>
                  <a:off x="2208" y="1948"/>
                  <a:ext cx="1296" cy="634"/>
                </a:xfrm>
                <a:custGeom>
                  <a:avLst/>
                  <a:gdLst>
                    <a:gd name="T0" fmla="*/ 1116 w 1321"/>
                    <a:gd name="T1" fmla="*/ 158 h 712"/>
                    <a:gd name="T2" fmla="*/ 1130 w 1321"/>
                    <a:gd name="T3" fmla="*/ 175 h 712"/>
                    <a:gd name="T4" fmla="*/ 1133 w 1321"/>
                    <a:gd name="T5" fmla="*/ 191 h 712"/>
                    <a:gd name="T6" fmla="*/ 1128 w 1321"/>
                    <a:gd name="T7" fmla="*/ 204 h 712"/>
                    <a:gd name="T8" fmla="*/ 1114 w 1321"/>
                    <a:gd name="T9" fmla="*/ 216 h 712"/>
                    <a:gd name="T10" fmla="*/ 1092 w 1321"/>
                    <a:gd name="T11" fmla="*/ 229 h 712"/>
                    <a:gd name="T12" fmla="*/ 1063 w 1321"/>
                    <a:gd name="T13" fmla="*/ 239 h 712"/>
                    <a:gd name="T14" fmla="*/ 1026 w 1321"/>
                    <a:gd name="T15" fmla="*/ 248 h 712"/>
                    <a:gd name="T16" fmla="*/ 985 w 1321"/>
                    <a:gd name="T17" fmla="*/ 257 h 712"/>
                    <a:gd name="T18" fmla="*/ 937 w 1321"/>
                    <a:gd name="T19" fmla="*/ 264 h 712"/>
                    <a:gd name="T20" fmla="*/ 885 w 1321"/>
                    <a:gd name="T21" fmla="*/ 270 h 712"/>
                    <a:gd name="T22" fmla="*/ 830 w 1321"/>
                    <a:gd name="T23" fmla="*/ 273 h 712"/>
                    <a:gd name="T24" fmla="*/ 769 w 1321"/>
                    <a:gd name="T25" fmla="*/ 279 h 712"/>
                    <a:gd name="T26" fmla="*/ 707 w 1321"/>
                    <a:gd name="T27" fmla="*/ 280 h 712"/>
                    <a:gd name="T28" fmla="*/ 683 w 1321"/>
                    <a:gd name="T29" fmla="*/ 281 h 712"/>
                    <a:gd name="T30" fmla="*/ 409 w 1321"/>
                    <a:gd name="T31" fmla="*/ 281 h 712"/>
                    <a:gd name="T32" fmla="*/ 405 w 1321"/>
                    <a:gd name="T33" fmla="*/ 281 h 712"/>
                    <a:gd name="T34" fmla="*/ 351 w 1321"/>
                    <a:gd name="T35" fmla="*/ 280 h 712"/>
                    <a:gd name="T36" fmla="*/ 299 w 1321"/>
                    <a:gd name="T37" fmla="*/ 279 h 712"/>
                    <a:gd name="T38" fmla="*/ 250 w 1321"/>
                    <a:gd name="T39" fmla="*/ 275 h 712"/>
                    <a:gd name="T40" fmla="*/ 203 w 1321"/>
                    <a:gd name="T41" fmla="*/ 272 h 712"/>
                    <a:gd name="T42" fmla="*/ 161 w 1321"/>
                    <a:gd name="T43" fmla="*/ 267 h 712"/>
                    <a:gd name="T44" fmla="*/ 122 w 1321"/>
                    <a:gd name="T45" fmla="*/ 261 h 712"/>
                    <a:gd name="T46" fmla="*/ 86 w 1321"/>
                    <a:gd name="T47" fmla="*/ 256 h 712"/>
                    <a:gd name="T48" fmla="*/ 59 w 1321"/>
                    <a:gd name="T49" fmla="*/ 249 h 712"/>
                    <a:gd name="T50" fmla="*/ 31 w 1321"/>
                    <a:gd name="T51" fmla="*/ 240 h 712"/>
                    <a:gd name="T52" fmla="*/ 18 w 1321"/>
                    <a:gd name="T53" fmla="*/ 230 h 712"/>
                    <a:gd name="T54" fmla="*/ 6 w 1321"/>
                    <a:gd name="T55" fmla="*/ 219 h 712"/>
                    <a:gd name="T56" fmla="*/ 0 w 1321"/>
                    <a:gd name="T57" fmla="*/ 207 h 712"/>
                    <a:gd name="T58" fmla="*/ 0 w 1321"/>
                    <a:gd name="T59" fmla="*/ 206 h 712"/>
                    <a:gd name="T60" fmla="*/ 4 w 1321"/>
                    <a:gd name="T61" fmla="*/ 191 h 712"/>
                    <a:gd name="T62" fmla="*/ 16 w 1321"/>
                    <a:gd name="T63" fmla="*/ 176 h 712"/>
                    <a:gd name="T64" fmla="*/ 43 w 1321"/>
                    <a:gd name="T65" fmla="*/ 146 h 712"/>
                    <a:gd name="T66" fmla="*/ 78 w 1321"/>
                    <a:gd name="T67" fmla="*/ 118 h 712"/>
                    <a:gd name="T68" fmla="*/ 126 w 1321"/>
                    <a:gd name="T69" fmla="*/ 93 h 712"/>
                    <a:gd name="T70" fmla="*/ 175 w 1321"/>
                    <a:gd name="T71" fmla="*/ 69 h 712"/>
                    <a:gd name="T72" fmla="*/ 231 w 1321"/>
                    <a:gd name="T73" fmla="*/ 48 h 712"/>
                    <a:gd name="T74" fmla="*/ 293 w 1321"/>
                    <a:gd name="T75" fmla="*/ 33 h 712"/>
                    <a:gd name="T76" fmla="*/ 356 w 1321"/>
                    <a:gd name="T77" fmla="*/ 18 h 712"/>
                    <a:gd name="T78" fmla="*/ 427 w 1321"/>
                    <a:gd name="T79" fmla="*/ 9 h 712"/>
                    <a:gd name="T80" fmla="*/ 498 w 1321"/>
                    <a:gd name="T81" fmla="*/ 4 h 712"/>
                    <a:gd name="T82" fmla="*/ 573 w 1321"/>
                    <a:gd name="T83" fmla="*/ 0 h 712"/>
                    <a:gd name="T84" fmla="*/ 573 w 1321"/>
                    <a:gd name="T85" fmla="*/ 0 h 712"/>
                    <a:gd name="T86" fmla="*/ 651 w 1321"/>
                    <a:gd name="T87" fmla="*/ 4 h 712"/>
                    <a:gd name="T88" fmla="*/ 727 w 1321"/>
                    <a:gd name="T89" fmla="*/ 9 h 712"/>
                    <a:gd name="T90" fmla="*/ 800 w 1321"/>
                    <a:gd name="T91" fmla="*/ 20 h 712"/>
                    <a:gd name="T92" fmla="*/ 867 w 1321"/>
                    <a:gd name="T93" fmla="*/ 36 h 712"/>
                    <a:gd name="T94" fmla="*/ 929 w 1321"/>
                    <a:gd name="T95" fmla="*/ 54 h 712"/>
                    <a:gd name="T96" fmla="*/ 986 w 1321"/>
                    <a:gd name="T97" fmla="*/ 77 h 712"/>
                    <a:gd name="T98" fmla="*/ 1037 w 1321"/>
                    <a:gd name="T99" fmla="*/ 101 h 712"/>
                    <a:gd name="T100" fmla="*/ 1080 w 1321"/>
                    <a:gd name="T101" fmla="*/ 128 h 712"/>
                    <a:gd name="T102" fmla="*/ 1116 w 1321"/>
                    <a:gd name="T103" fmla="*/ 158 h 712"/>
                    <a:gd name="T104" fmla="*/ 1116 w 1321"/>
                    <a:gd name="T105" fmla="*/ 15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grpSp>
          <p:sp>
            <p:nvSpPr>
              <p:cNvPr id="554006" name="Text Box 22"/>
              <p:cNvSpPr txBox="1">
                <a:spLocks noChangeArrowheads="1"/>
              </p:cNvSpPr>
              <p:nvPr/>
            </p:nvSpPr>
            <p:spPr bwMode="gray">
              <a:xfrm>
                <a:off x="1899" y="3438"/>
                <a:ext cx="274" cy="313"/>
              </a:xfrm>
              <a:prstGeom prst="rect">
                <a:avLst/>
              </a:prstGeom>
              <a:noFill/>
              <a:ln w="9525" algn="ctr">
                <a:noFill/>
                <a:miter lim="800000"/>
                <a:headEnd/>
                <a:tailEnd/>
              </a:ln>
              <a:effectLst/>
            </p:spPr>
            <p:txBody>
              <a:bodyPr wrap="none">
                <a:spAutoFit/>
              </a:bodyPr>
              <a:lstStyle/>
              <a:p>
                <a:pPr eaLnBrk="0" hangingPunct="0">
                  <a:defRPr/>
                </a:pPr>
                <a:r>
                  <a:rPr kumimoji="0" lang="en-US" altLang="zh-CN" sz="2400" b="1">
                    <a:solidFill>
                      <a:srgbClr val="FFFFFF"/>
                    </a:solidFill>
                    <a:effectLst>
                      <a:outerShdw blurRad="38100" dist="38100" dir="2700000" algn="tl">
                        <a:srgbClr val="C0C0C0"/>
                      </a:outerShdw>
                    </a:effectLst>
                    <a:latin typeface="Verdana" pitchFamily="34" charset="0"/>
                  </a:rPr>
                  <a:t>E</a:t>
                </a:r>
              </a:p>
            </p:txBody>
          </p:sp>
        </p:grpSp>
        <p:grpSp>
          <p:nvGrpSpPr>
            <p:cNvPr id="18445" name="Group 23"/>
            <p:cNvGrpSpPr>
              <a:grpSpLocks/>
            </p:cNvGrpSpPr>
            <p:nvPr/>
          </p:nvGrpSpPr>
          <p:grpSpPr bwMode="auto">
            <a:xfrm>
              <a:off x="3798" y="1871"/>
              <a:ext cx="391" cy="401"/>
              <a:chOff x="3938" y="1968"/>
              <a:chExt cx="430" cy="437"/>
            </a:xfrm>
          </p:grpSpPr>
          <p:grpSp>
            <p:nvGrpSpPr>
              <p:cNvPr id="18471" name="Group 24"/>
              <p:cNvGrpSpPr>
                <a:grpSpLocks/>
              </p:cNvGrpSpPr>
              <p:nvPr/>
            </p:nvGrpSpPr>
            <p:grpSpPr bwMode="auto">
              <a:xfrm>
                <a:off x="3938" y="1968"/>
                <a:ext cx="430" cy="437"/>
                <a:chOff x="2016" y="1920"/>
                <a:chExt cx="1680" cy="1680"/>
              </a:xfrm>
            </p:grpSpPr>
            <p:sp>
              <p:nvSpPr>
                <p:cNvPr id="554009" name="Oval 25"/>
                <p:cNvSpPr>
                  <a:spLocks noChangeArrowheads="1"/>
                </p:cNvSpPr>
                <p:nvPr/>
              </p:nvSpPr>
              <p:spPr bwMode="gray">
                <a:xfrm>
                  <a:off x="2016" y="1920"/>
                  <a:ext cx="1680" cy="1680"/>
                </a:xfrm>
                <a:prstGeom prst="ellipse">
                  <a:avLst/>
                </a:prstGeom>
                <a:gradFill rotWithShape="1">
                  <a:gsLst>
                    <a:gs pos="0">
                      <a:schemeClr val="hlink"/>
                    </a:gs>
                    <a:gs pos="100000">
                      <a:schemeClr val="hlink">
                        <a:gamma/>
                        <a:tint val="57647"/>
                        <a:invGamma/>
                      </a:schemeClr>
                    </a:gs>
                  </a:gsLst>
                  <a:lin ang="5400000" scaled="1"/>
                </a:gradFill>
                <a:ln w="9525">
                  <a:noFill/>
                  <a:round/>
                  <a:headEnd/>
                  <a:tailEnd/>
                </a:ln>
                <a:effectLst/>
              </p:spPr>
              <p:txBody>
                <a:bodyPr wrap="none" anchor="ctr"/>
                <a:lstStyle/>
                <a:p>
                  <a:pPr>
                    <a:defRPr/>
                  </a:pPr>
                  <a:endParaRPr lang="zh-CN" altLang="en-US"/>
                </a:p>
              </p:txBody>
            </p:sp>
            <p:sp>
              <p:nvSpPr>
                <p:cNvPr id="18474" name="Freeform 26"/>
                <p:cNvSpPr>
                  <a:spLocks/>
                </p:cNvSpPr>
                <p:nvPr/>
              </p:nvSpPr>
              <p:spPr bwMode="gray">
                <a:xfrm>
                  <a:off x="2208" y="1948"/>
                  <a:ext cx="1296" cy="634"/>
                </a:xfrm>
                <a:custGeom>
                  <a:avLst/>
                  <a:gdLst>
                    <a:gd name="T0" fmla="*/ 1116 w 1321"/>
                    <a:gd name="T1" fmla="*/ 158 h 712"/>
                    <a:gd name="T2" fmla="*/ 1130 w 1321"/>
                    <a:gd name="T3" fmla="*/ 175 h 712"/>
                    <a:gd name="T4" fmla="*/ 1133 w 1321"/>
                    <a:gd name="T5" fmla="*/ 191 h 712"/>
                    <a:gd name="T6" fmla="*/ 1128 w 1321"/>
                    <a:gd name="T7" fmla="*/ 204 h 712"/>
                    <a:gd name="T8" fmla="*/ 1114 w 1321"/>
                    <a:gd name="T9" fmla="*/ 216 h 712"/>
                    <a:gd name="T10" fmla="*/ 1092 w 1321"/>
                    <a:gd name="T11" fmla="*/ 229 h 712"/>
                    <a:gd name="T12" fmla="*/ 1063 w 1321"/>
                    <a:gd name="T13" fmla="*/ 239 h 712"/>
                    <a:gd name="T14" fmla="*/ 1026 w 1321"/>
                    <a:gd name="T15" fmla="*/ 248 h 712"/>
                    <a:gd name="T16" fmla="*/ 985 w 1321"/>
                    <a:gd name="T17" fmla="*/ 257 h 712"/>
                    <a:gd name="T18" fmla="*/ 937 w 1321"/>
                    <a:gd name="T19" fmla="*/ 264 h 712"/>
                    <a:gd name="T20" fmla="*/ 885 w 1321"/>
                    <a:gd name="T21" fmla="*/ 270 h 712"/>
                    <a:gd name="T22" fmla="*/ 830 w 1321"/>
                    <a:gd name="T23" fmla="*/ 273 h 712"/>
                    <a:gd name="T24" fmla="*/ 769 w 1321"/>
                    <a:gd name="T25" fmla="*/ 279 h 712"/>
                    <a:gd name="T26" fmla="*/ 707 w 1321"/>
                    <a:gd name="T27" fmla="*/ 280 h 712"/>
                    <a:gd name="T28" fmla="*/ 683 w 1321"/>
                    <a:gd name="T29" fmla="*/ 281 h 712"/>
                    <a:gd name="T30" fmla="*/ 409 w 1321"/>
                    <a:gd name="T31" fmla="*/ 281 h 712"/>
                    <a:gd name="T32" fmla="*/ 405 w 1321"/>
                    <a:gd name="T33" fmla="*/ 281 h 712"/>
                    <a:gd name="T34" fmla="*/ 351 w 1321"/>
                    <a:gd name="T35" fmla="*/ 280 h 712"/>
                    <a:gd name="T36" fmla="*/ 299 w 1321"/>
                    <a:gd name="T37" fmla="*/ 279 h 712"/>
                    <a:gd name="T38" fmla="*/ 250 w 1321"/>
                    <a:gd name="T39" fmla="*/ 275 h 712"/>
                    <a:gd name="T40" fmla="*/ 203 w 1321"/>
                    <a:gd name="T41" fmla="*/ 272 h 712"/>
                    <a:gd name="T42" fmla="*/ 161 w 1321"/>
                    <a:gd name="T43" fmla="*/ 267 h 712"/>
                    <a:gd name="T44" fmla="*/ 122 w 1321"/>
                    <a:gd name="T45" fmla="*/ 261 h 712"/>
                    <a:gd name="T46" fmla="*/ 86 w 1321"/>
                    <a:gd name="T47" fmla="*/ 256 h 712"/>
                    <a:gd name="T48" fmla="*/ 59 w 1321"/>
                    <a:gd name="T49" fmla="*/ 249 h 712"/>
                    <a:gd name="T50" fmla="*/ 31 w 1321"/>
                    <a:gd name="T51" fmla="*/ 240 h 712"/>
                    <a:gd name="T52" fmla="*/ 18 w 1321"/>
                    <a:gd name="T53" fmla="*/ 230 h 712"/>
                    <a:gd name="T54" fmla="*/ 6 w 1321"/>
                    <a:gd name="T55" fmla="*/ 219 h 712"/>
                    <a:gd name="T56" fmla="*/ 0 w 1321"/>
                    <a:gd name="T57" fmla="*/ 207 h 712"/>
                    <a:gd name="T58" fmla="*/ 0 w 1321"/>
                    <a:gd name="T59" fmla="*/ 206 h 712"/>
                    <a:gd name="T60" fmla="*/ 4 w 1321"/>
                    <a:gd name="T61" fmla="*/ 191 h 712"/>
                    <a:gd name="T62" fmla="*/ 16 w 1321"/>
                    <a:gd name="T63" fmla="*/ 176 h 712"/>
                    <a:gd name="T64" fmla="*/ 43 w 1321"/>
                    <a:gd name="T65" fmla="*/ 146 h 712"/>
                    <a:gd name="T66" fmla="*/ 78 w 1321"/>
                    <a:gd name="T67" fmla="*/ 118 h 712"/>
                    <a:gd name="T68" fmla="*/ 126 w 1321"/>
                    <a:gd name="T69" fmla="*/ 93 h 712"/>
                    <a:gd name="T70" fmla="*/ 175 w 1321"/>
                    <a:gd name="T71" fmla="*/ 69 h 712"/>
                    <a:gd name="T72" fmla="*/ 231 w 1321"/>
                    <a:gd name="T73" fmla="*/ 48 h 712"/>
                    <a:gd name="T74" fmla="*/ 293 w 1321"/>
                    <a:gd name="T75" fmla="*/ 33 h 712"/>
                    <a:gd name="T76" fmla="*/ 356 w 1321"/>
                    <a:gd name="T77" fmla="*/ 18 h 712"/>
                    <a:gd name="T78" fmla="*/ 427 w 1321"/>
                    <a:gd name="T79" fmla="*/ 9 h 712"/>
                    <a:gd name="T80" fmla="*/ 498 w 1321"/>
                    <a:gd name="T81" fmla="*/ 4 h 712"/>
                    <a:gd name="T82" fmla="*/ 573 w 1321"/>
                    <a:gd name="T83" fmla="*/ 0 h 712"/>
                    <a:gd name="T84" fmla="*/ 573 w 1321"/>
                    <a:gd name="T85" fmla="*/ 0 h 712"/>
                    <a:gd name="T86" fmla="*/ 651 w 1321"/>
                    <a:gd name="T87" fmla="*/ 4 h 712"/>
                    <a:gd name="T88" fmla="*/ 727 w 1321"/>
                    <a:gd name="T89" fmla="*/ 9 h 712"/>
                    <a:gd name="T90" fmla="*/ 800 w 1321"/>
                    <a:gd name="T91" fmla="*/ 20 h 712"/>
                    <a:gd name="T92" fmla="*/ 867 w 1321"/>
                    <a:gd name="T93" fmla="*/ 36 h 712"/>
                    <a:gd name="T94" fmla="*/ 929 w 1321"/>
                    <a:gd name="T95" fmla="*/ 54 h 712"/>
                    <a:gd name="T96" fmla="*/ 986 w 1321"/>
                    <a:gd name="T97" fmla="*/ 77 h 712"/>
                    <a:gd name="T98" fmla="*/ 1037 w 1321"/>
                    <a:gd name="T99" fmla="*/ 101 h 712"/>
                    <a:gd name="T100" fmla="*/ 1080 w 1321"/>
                    <a:gd name="T101" fmla="*/ 128 h 712"/>
                    <a:gd name="T102" fmla="*/ 1116 w 1321"/>
                    <a:gd name="T103" fmla="*/ 158 h 712"/>
                    <a:gd name="T104" fmla="*/ 1116 w 1321"/>
                    <a:gd name="T105" fmla="*/ 15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hlink"/>
                    </a:gs>
                  </a:gsLst>
                  <a:lin ang="5400000" scaled="1"/>
                </a:gradFill>
                <a:ln w="0">
                  <a:noFill/>
                  <a:prstDash val="solid"/>
                  <a:round/>
                  <a:headEnd/>
                  <a:tailEnd/>
                </a:ln>
              </p:spPr>
              <p:txBody>
                <a:bodyPr/>
                <a:lstStyle/>
                <a:p>
                  <a:endParaRPr lang="zh-CN" altLang="en-US"/>
                </a:p>
              </p:txBody>
            </p:sp>
          </p:grpSp>
          <p:sp>
            <p:nvSpPr>
              <p:cNvPr id="554011" name="Text Box 27"/>
              <p:cNvSpPr txBox="1">
                <a:spLocks noChangeArrowheads="1"/>
              </p:cNvSpPr>
              <p:nvPr/>
            </p:nvSpPr>
            <p:spPr bwMode="gray">
              <a:xfrm>
                <a:off x="4007" y="2028"/>
                <a:ext cx="278" cy="314"/>
              </a:xfrm>
              <a:prstGeom prst="rect">
                <a:avLst/>
              </a:prstGeom>
              <a:noFill/>
              <a:ln w="9525" algn="ctr">
                <a:noFill/>
                <a:miter lim="800000"/>
                <a:headEnd/>
                <a:tailEnd/>
              </a:ln>
              <a:effectLst/>
            </p:spPr>
            <p:txBody>
              <a:bodyPr wrap="none">
                <a:spAutoFit/>
              </a:bodyPr>
              <a:lstStyle/>
              <a:p>
                <a:pPr eaLnBrk="0" hangingPunct="0">
                  <a:defRPr/>
                </a:pPr>
                <a:r>
                  <a:rPr kumimoji="0" lang="en-US" altLang="zh-CN" sz="2400" b="1">
                    <a:solidFill>
                      <a:srgbClr val="FFFFFF"/>
                    </a:solidFill>
                    <a:effectLst>
                      <a:outerShdw blurRad="38100" dist="38100" dir="2700000" algn="tl">
                        <a:srgbClr val="C0C0C0"/>
                      </a:outerShdw>
                    </a:effectLst>
                    <a:latin typeface="Verdana" pitchFamily="34" charset="0"/>
                  </a:rPr>
                  <a:t>C</a:t>
                </a:r>
              </a:p>
            </p:txBody>
          </p:sp>
        </p:grpSp>
        <p:grpSp>
          <p:nvGrpSpPr>
            <p:cNvPr id="18446" name="Group 28"/>
            <p:cNvGrpSpPr>
              <a:grpSpLocks/>
            </p:cNvGrpSpPr>
            <p:nvPr/>
          </p:nvGrpSpPr>
          <p:grpSpPr bwMode="auto">
            <a:xfrm>
              <a:off x="3447" y="3150"/>
              <a:ext cx="375" cy="360"/>
              <a:chOff x="3552" y="3339"/>
              <a:chExt cx="412" cy="392"/>
            </a:xfrm>
          </p:grpSpPr>
          <p:grpSp>
            <p:nvGrpSpPr>
              <p:cNvPr id="18467" name="Group 29"/>
              <p:cNvGrpSpPr>
                <a:grpSpLocks/>
              </p:cNvGrpSpPr>
              <p:nvPr/>
            </p:nvGrpSpPr>
            <p:grpSpPr bwMode="auto">
              <a:xfrm>
                <a:off x="3552" y="3339"/>
                <a:ext cx="412" cy="392"/>
                <a:chOff x="2016" y="1920"/>
                <a:chExt cx="1680" cy="1680"/>
              </a:xfrm>
            </p:grpSpPr>
            <p:sp>
              <p:nvSpPr>
                <p:cNvPr id="554014" name="Oval 30"/>
                <p:cNvSpPr>
                  <a:spLocks noChangeArrowheads="1"/>
                </p:cNvSpPr>
                <p:nvPr/>
              </p:nvSpPr>
              <p:spPr bwMode="gray">
                <a:xfrm>
                  <a:off x="2016" y="1920"/>
                  <a:ext cx="1680" cy="1680"/>
                </a:xfrm>
                <a:prstGeom prst="ellipse">
                  <a:avLst/>
                </a:prstGeom>
                <a:gradFill rotWithShape="1">
                  <a:gsLst>
                    <a:gs pos="0">
                      <a:schemeClr val="bg2"/>
                    </a:gs>
                    <a:gs pos="100000">
                      <a:schemeClr val="bg2">
                        <a:gamma/>
                        <a:shade val="45490"/>
                        <a:invGamma/>
                      </a:schemeClr>
                    </a:gs>
                  </a:gsLst>
                  <a:lin ang="5400000" scaled="1"/>
                </a:gradFill>
                <a:ln w="9525">
                  <a:noFill/>
                  <a:round/>
                  <a:headEnd/>
                  <a:tailEnd/>
                </a:ln>
                <a:effectLst/>
              </p:spPr>
              <p:txBody>
                <a:bodyPr wrap="none" anchor="ctr"/>
                <a:lstStyle/>
                <a:p>
                  <a:pPr>
                    <a:defRPr/>
                  </a:pPr>
                  <a:endParaRPr lang="zh-CN" altLang="en-US"/>
                </a:p>
              </p:txBody>
            </p:sp>
            <p:sp>
              <p:nvSpPr>
                <p:cNvPr id="18470" name="Freeform 31"/>
                <p:cNvSpPr>
                  <a:spLocks/>
                </p:cNvSpPr>
                <p:nvPr/>
              </p:nvSpPr>
              <p:spPr bwMode="gray">
                <a:xfrm>
                  <a:off x="2208" y="1948"/>
                  <a:ext cx="1296" cy="634"/>
                </a:xfrm>
                <a:custGeom>
                  <a:avLst/>
                  <a:gdLst>
                    <a:gd name="T0" fmla="*/ 1116 w 1321"/>
                    <a:gd name="T1" fmla="*/ 158 h 712"/>
                    <a:gd name="T2" fmla="*/ 1130 w 1321"/>
                    <a:gd name="T3" fmla="*/ 175 h 712"/>
                    <a:gd name="T4" fmla="*/ 1133 w 1321"/>
                    <a:gd name="T5" fmla="*/ 191 h 712"/>
                    <a:gd name="T6" fmla="*/ 1128 w 1321"/>
                    <a:gd name="T7" fmla="*/ 204 h 712"/>
                    <a:gd name="T8" fmla="*/ 1114 w 1321"/>
                    <a:gd name="T9" fmla="*/ 216 h 712"/>
                    <a:gd name="T10" fmla="*/ 1092 w 1321"/>
                    <a:gd name="T11" fmla="*/ 229 h 712"/>
                    <a:gd name="T12" fmla="*/ 1063 w 1321"/>
                    <a:gd name="T13" fmla="*/ 239 h 712"/>
                    <a:gd name="T14" fmla="*/ 1026 w 1321"/>
                    <a:gd name="T15" fmla="*/ 248 h 712"/>
                    <a:gd name="T16" fmla="*/ 985 w 1321"/>
                    <a:gd name="T17" fmla="*/ 257 h 712"/>
                    <a:gd name="T18" fmla="*/ 937 w 1321"/>
                    <a:gd name="T19" fmla="*/ 264 h 712"/>
                    <a:gd name="T20" fmla="*/ 885 w 1321"/>
                    <a:gd name="T21" fmla="*/ 270 h 712"/>
                    <a:gd name="T22" fmla="*/ 830 w 1321"/>
                    <a:gd name="T23" fmla="*/ 273 h 712"/>
                    <a:gd name="T24" fmla="*/ 769 w 1321"/>
                    <a:gd name="T25" fmla="*/ 279 h 712"/>
                    <a:gd name="T26" fmla="*/ 707 w 1321"/>
                    <a:gd name="T27" fmla="*/ 280 h 712"/>
                    <a:gd name="T28" fmla="*/ 683 w 1321"/>
                    <a:gd name="T29" fmla="*/ 281 h 712"/>
                    <a:gd name="T30" fmla="*/ 409 w 1321"/>
                    <a:gd name="T31" fmla="*/ 281 h 712"/>
                    <a:gd name="T32" fmla="*/ 405 w 1321"/>
                    <a:gd name="T33" fmla="*/ 281 h 712"/>
                    <a:gd name="T34" fmla="*/ 351 w 1321"/>
                    <a:gd name="T35" fmla="*/ 280 h 712"/>
                    <a:gd name="T36" fmla="*/ 299 w 1321"/>
                    <a:gd name="T37" fmla="*/ 279 h 712"/>
                    <a:gd name="T38" fmla="*/ 250 w 1321"/>
                    <a:gd name="T39" fmla="*/ 275 h 712"/>
                    <a:gd name="T40" fmla="*/ 203 w 1321"/>
                    <a:gd name="T41" fmla="*/ 272 h 712"/>
                    <a:gd name="T42" fmla="*/ 161 w 1321"/>
                    <a:gd name="T43" fmla="*/ 267 h 712"/>
                    <a:gd name="T44" fmla="*/ 122 w 1321"/>
                    <a:gd name="T45" fmla="*/ 261 h 712"/>
                    <a:gd name="T46" fmla="*/ 86 w 1321"/>
                    <a:gd name="T47" fmla="*/ 256 h 712"/>
                    <a:gd name="T48" fmla="*/ 59 w 1321"/>
                    <a:gd name="T49" fmla="*/ 249 h 712"/>
                    <a:gd name="T50" fmla="*/ 31 w 1321"/>
                    <a:gd name="T51" fmla="*/ 240 h 712"/>
                    <a:gd name="T52" fmla="*/ 18 w 1321"/>
                    <a:gd name="T53" fmla="*/ 230 h 712"/>
                    <a:gd name="T54" fmla="*/ 6 w 1321"/>
                    <a:gd name="T55" fmla="*/ 219 h 712"/>
                    <a:gd name="T56" fmla="*/ 0 w 1321"/>
                    <a:gd name="T57" fmla="*/ 207 h 712"/>
                    <a:gd name="T58" fmla="*/ 0 w 1321"/>
                    <a:gd name="T59" fmla="*/ 206 h 712"/>
                    <a:gd name="T60" fmla="*/ 4 w 1321"/>
                    <a:gd name="T61" fmla="*/ 191 h 712"/>
                    <a:gd name="T62" fmla="*/ 16 w 1321"/>
                    <a:gd name="T63" fmla="*/ 176 h 712"/>
                    <a:gd name="T64" fmla="*/ 43 w 1321"/>
                    <a:gd name="T65" fmla="*/ 146 h 712"/>
                    <a:gd name="T66" fmla="*/ 78 w 1321"/>
                    <a:gd name="T67" fmla="*/ 118 h 712"/>
                    <a:gd name="T68" fmla="*/ 126 w 1321"/>
                    <a:gd name="T69" fmla="*/ 93 h 712"/>
                    <a:gd name="T70" fmla="*/ 175 w 1321"/>
                    <a:gd name="T71" fmla="*/ 69 h 712"/>
                    <a:gd name="T72" fmla="*/ 231 w 1321"/>
                    <a:gd name="T73" fmla="*/ 48 h 712"/>
                    <a:gd name="T74" fmla="*/ 293 w 1321"/>
                    <a:gd name="T75" fmla="*/ 33 h 712"/>
                    <a:gd name="T76" fmla="*/ 356 w 1321"/>
                    <a:gd name="T77" fmla="*/ 18 h 712"/>
                    <a:gd name="T78" fmla="*/ 427 w 1321"/>
                    <a:gd name="T79" fmla="*/ 9 h 712"/>
                    <a:gd name="T80" fmla="*/ 498 w 1321"/>
                    <a:gd name="T81" fmla="*/ 4 h 712"/>
                    <a:gd name="T82" fmla="*/ 573 w 1321"/>
                    <a:gd name="T83" fmla="*/ 0 h 712"/>
                    <a:gd name="T84" fmla="*/ 573 w 1321"/>
                    <a:gd name="T85" fmla="*/ 0 h 712"/>
                    <a:gd name="T86" fmla="*/ 651 w 1321"/>
                    <a:gd name="T87" fmla="*/ 4 h 712"/>
                    <a:gd name="T88" fmla="*/ 727 w 1321"/>
                    <a:gd name="T89" fmla="*/ 9 h 712"/>
                    <a:gd name="T90" fmla="*/ 800 w 1321"/>
                    <a:gd name="T91" fmla="*/ 20 h 712"/>
                    <a:gd name="T92" fmla="*/ 867 w 1321"/>
                    <a:gd name="T93" fmla="*/ 36 h 712"/>
                    <a:gd name="T94" fmla="*/ 929 w 1321"/>
                    <a:gd name="T95" fmla="*/ 54 h 712"/>
                    <a:gd name="T96" fmla="*/ 986 w 1321"/>
                    <a:gd name="T97" fmla="*/ 77 h 712"/>
                    <a:gd name="T98" fmla="*/ 1037 w 1321"/>
                    <a:gd name="T99" fmla="*/ 101 h 712"/>
                    <a:gd name="T100" fmla="*/ 1080 w 1321"/>
                    <a:gd name="T101" fmla="*/ 128 h 712"/>
                    <a:gd name="T102" fmla="*/ 1116 w 1321"/>
                    <a:gd name="T103" fmla="*/ 158 h 712"/>
                    <a:gd name="T104" fmla="*/ 1116 w 1321"/>
                    <a:gd name="T105" fmla="*/ 15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bg2"/>
                    </a:gs>
                  </a:gsLst>
                  <a:lin ang="5400000" scaled="1"/>
                </a:gradFill>
                <a:ln w="0">
                  <a:noFill/>
                  <a:prstDash val="solid"/>
                  <a:round/>
                  <a:headEnd/>
                  <a:tailEnd/>
                </a:ln>
              </p:spPr>
              <p:txBody>
                <a:bodyPr/>
                <a:lstStyle/>
                <a:p>
                  <a:endParaRPr lang="zh-CN" altLang="en-US"/>
                </a:p>
              </p:txBody>
            </p:sp>
          </p:grpSp>
          <p:sp>
            <p:nvSpPr>
              <p:cNvPr id="554016" name="Text Box 32"/>
              <p:cNvSpPr txBox="1">
                <a:spLocks noChangeArrowheads="1"/>
              </p:cNvSpPr>
              <p:nvPr/>
            </p:nvSpPr>
            <p:spPr bwMode="gray">
              <a:xfrm>
                <a:off x="3628" y="3360"/>
                <a:ext cx="302" cy="316"/>
              </a:xfrm>
              <a:prstGeom prst="rect">
                <a:avLst/>
              </a:prstGeom>
              <a:noFill/>
              <a:ln w="9525" algn="ctr">
                <a:noFill/>
                <a:miter lim="800000"/>
                <a:headEnd/>
                <a:tailEnd/>
              </a:ln>
              <a:effectLst/>
            </p:spPr>
            <p:txBody>
              <a:bodyPr wrap="none">
                <a:spAutoFit/>
              </a:bodyPr>
              <a:lstStyle/>
              <a:p>
                <a:pPr eaLnBrk="0" hangingPunct="0">
                  <a:defRPr/>
                </a:pPr>
                <a:r>
                  <a:rPr kumimoji="0" lang="en-US" altLang="zh-CN" sz="2400" b="1">
                    <a:solidFill>
                      <a:srgbClr val="FFFFFF"/>
                    </a:solidFill>
                    <a:effectLst>
                      <a:outerShdw blurRad="38100" dist="38100" dir="2700000" algn="tl">
                        <a:srgbClr val="C0C0C0"/>
                      </a:outerShdw>
                    </a:effectLst>
                    <a:latin typeface="Verdana" pitchFamily="34" charset="0"/>
                  </a:rPr>
                  <a:t>D</a:t>
                </a:r>
              </a:p>
            </p:txBody>
          </p:sp>
        </p:grpSp>
        <p:grpSp>
          <p:nvGrpSpPr>
            <p:cNvPr id="18447" name="Group 33"/>
            <p:cNvGrpSpPr>
              <a:grpSpLocks/>
            </p:cNvGrpSpPr>
            <p:nvPr/>
          </p:nvGrpSpPr>
          <p:grpSpPr bwMode="auto">
            <a:xfrm>
              <a:off x="1571" y="1871"/>
              <a:ext cx="393" cy="397"/>
              <a:chOff x="1488" y="1968"/>
              <a:chExt cx="432" cy="432"/>
            </a:xfrm>
          </p:grpSpPr>
          <p:grpSp>
            <p:nvGrpSpPr>
              <p:cNvPr id="18463" name="Group 34"/>
              <p:cNvGrpSpPr>
                <a:grpSpLocks/>
              </p:cNvGrpSpPr>
              <p:nvPr/>
            </p:nvGrpSpPr>
            <p:grpSpPr bwMode="auto">
              <a:xfrm>
                <a:off x="1488" y="1968"/>
                <a:ext cx="432" cy="432"/>
                <a:chOff x="2016" y="1920"/>
                <a:chExt cx="1680" cy="1680"/>
              </a:xfrm>
            </p:grpSpPr>
            <p:sp>
              <p:nvSpPr>
                <p:cNvPr id="554019" name="Oval 35"/>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w="9525">
                  <a:noFill/>
                  <a:round/>
                  <a:headEnd/>
                  <a:tailEnd/>
                </a:ln>
                <a:effectLst/>
              </p:spPr>
              <p:txBody>
                <a:bodyPr wrap="none" anchor="ctr"/>
                <a:lstStyle/>
                <a:p>
                  <a:pPr>
                    <a:defRPr/>
                  </a:pPr>
                  <a:endParaRPr lang="zh-CN" altLang="en-US"/>
                </a:p>
              </p:txBody>
            </p:sp>
            <p:sp>
              <p:nvSpPr>
                <p:cNvPr id="18466" name="Freeform 36"/>
                <p:cNvSpPr>
                  <a:spLocks/>
                </p:cNvSpPr>
                <p:nvPr/>
              </p:nvSpPr>
              <p:spPr bwMode="gray">
                <a:xfrm>
                  <a:off x="2208" y="1948"/>
                  <a:ext cx="1296" cy="634"/>
                </a:xfrm>
                <a:custGeom>
                  <a:avLst/>
                  <a:gdLst>
                    <a:gd name="T0" fmla="*/ 1116 w 1321"/>
                    <a:gd name="T1" fmla="*/ 158 h 712"/>
                    <a:gd name="T2" fmla="*/ 1130 w 1321"/>
                    <a:gd name="T3" fmla="*/ 175 h 712"/>
                    <a:gd name="T4" fmla="*/ 1133 w 1321"/>
                    <a:gd name="T5" fmla="*/ 191 h 712"/>
                    <a:gd name="T6" fmla="*/ 1128 w 1321"/>
                    <a:gd name="T7" fmla="*/ 204 h 712"/>
                    <a:gd name="T8" fmla="*/ 1114 w 1321"/>
                    <a:gd name="T9" fmla="*/ 216 h 712"/>
                    <a:gd name="T10" fmla="*/ 1092 w 1321"/>
                    <a:gd name="T11" fmla="*/ 229 h 712"/>
                    <a:gd name="T12" fmla="*/ 1063 w 1321"/>
                    <a:gd name="T13" fmla="*/ 239 h 712"/>
                    <a:gd name="T14" fmla="*/ 1026 w 1321"/>
                    <a:gd name="T15" fmla="*/ 248 h 712"/>
                    <a:gd name="T16" fmla="*/ 985 w 1321"/>
                    <a:gd name="T17" fmla="*/ 257 h 712"/>
                    <a:gd name="T18" fmla="*/ 937 w 1321"/>
                    <a:gd name="T19" fmla="*/ 264 h 712"/>
                    <a:gd name="T20" fmla="*/ 885 w 1321"/>
                    <a:gd name="T21" fmla="*/ 270 h 712"/>
                    <a:gd name="T22" fmla="*/ 830 w 1321"/>
                    <a:gd name="T23" fmla="*/ 273 h 712"/>
                    <a:gd name="T24" fmla="*/ 769 w 1321"/>
                    <a:gd name="T25" fmla="*/ 279 h 712"/>
                    <a:gd name="T26" fmla="*/ 707 w 1321"/>
                    <a:gd name="T27" fmla="*/ 280 h 712"/>
                    <a:gd name="T28" fmla="*/ 683 w 1321"/>
                    <a:gd name="T29" fmla="*/ 281 h 712"/>
                    <a:gd name="T30" fmla="*/ 409 w 1321"/>
                    <a:gd name="T31" fmla="*/ 281 h 712"/>
                    <a:gd name="T32" fmla="*/ 405 w 1321"/>
                    <a:gd name="T33" fmla="*/ 281 h 712"/>
                    <a:gd name="T34" fmla="*/ 351 w 1321"/>
                    <a:gd name="T35" fmla="*/ 280 h 712"/>
                    <a:gd name="T36" fmla="*/ 299 w 1321"/>
                    <a:gd name="T37" fmla="*/ 279 h 712"/>
                    <a:gd name="T38" fmla="*/ 250 w 1321"/>
                    <a:gd name="T39" fmla="*/ 275 h 712"/>
                    <a:gd name="T40" fmla="*/ 203 w 1321"/>
                    <a:gd name="T41" fmla="*/ 272 h 712"/>
                    <a:gd name="T42" fmla="*/ 161 w 1321"/>
                    <a:gd name="T43" fmla="*/ 267 h 712"/>
                    <a:gd name="T44" fmla="*/ 122 w 1321"/>
                    <a:gd name="T45" fmla="*/ 261 h 712"/>
                    <a:gd name="T46" fmla="*/ 86 w 1321"/>
                    <a:gd name="T47" fmla="*/ 256 h 712"/>
                    <a:gd name="T48" fmla="*/ 59 w 1321"/>
                    <a:gd name="T49" fmla="*/ 249 h 712"/>
                    <a:gd name="T50" fmla="*/ 31 w 1321"/>
                    <a:gd name="T51" fmla="*/ 240 h 712"/>
                    <a:gd name="T52" fmla="*/ 18 w 1321"/>
                    <a:gd name="T53" fmla="*/ 230 h 712"/>
                    <a:gd name="T54" fmla="*/ 6 w 1321"/>
                    <a:gd name="T55" fmla="*/ 219 h 712"/>
                    <a:gd name="T56" fmla="*/ 0 w 1321"/>
                    <a:gd name="T57" fmla="*/ 207 h 712"/>
                    <a:gd name="T58" fmla="*/ 0 w 1321"/>
                    <a:gd name="T59" fmla="*/ 206 h 712"/>
                    <a:gd name="T60" fmla="*/ 4 w 1321"/>
                    <a:gd name="T61" fmla="*/ 191 h 712"/>
                    <a:gd name="T62" fmla="*/ 16 w 1321"/>
                    <a:gd name="T63" fmla="*/ 176 h 712"/>
                    <a:gd name="T64" fmla="*/ 43 w 1321"/>
                    <a:gd name="T65" fmla="*/ 146 h 712"/>
                    <a:gd name="T66" fmla="*/ 78 w 1321"/>
                    <a:gd name="T67" fmla="*/ 118 h 712"/>
                    <a:gd name="T68" fmla="*/ 126 w 1321"/>
                    <a:gd name="T69" fmla="*/ 93 h 712"/>
                    <a:gd name="T70" fmla="*/ 175 w 1321"/>
                    <a:gd name="T71" fmla="*/ 69 h 712"/>
                    <a:gd name="T72" fmla="*/ 231 w 1321"/>
                    <a:gd name="T73" fmla="*/ 48 h 712"/>
                    <a:gd name="T74" fmla="*/ 293 w 1321"/>
                    <a:gd name="T75" fmla="*/ 33 h 712"/>
                    <a:gd name="T76" fmla="*/ 356 w 1321"/>
                    <a:gd name="T77" fmla="*/ 18 h 712"/>
                    <a:gd name="T78" fmla="*/ 427 w 1321"/>
                    <a:gd name="T79" fmla="*/ 9 h 712"/>
                    <a:gd name="T80" fmla="*/ 498 w 1321"/>
                    <a:gd name="T81" fmla="*/ 4 h 712"/>
                    <a:gd name="T82" fmla="*/ 573 w 1321"/>
                    <a:gd name="T83" fmla="*/ 0 h 712"/>
                    <a:gd name="T84" fmla="*/ 573 w 1321"/>
                    <a:gd name="T85" fmla="*/ 0 h 712"/>
                    <a:gd name="T86" fmla="*/ 651 w 1321"/>
                    <a:gd name="T87" fmla="*/ 4 h 712"/>
                    <a:gd name="T88" fmla="*/ 727 w 1321"/>
                    <a:gd name="T89" fmla="*/ 9 h 712"/>
                    <a:gd name="T90" fmla="*/ 800 w 1321"/>
                    <a:gd name="T91" fmla="*/ 20 h 712"/>
                    <a:gd name="T92" fmla="*/ 867 w 1321"/>
                    <a:gd name="T93" fmla="*/ 36 h 712"/>
                    <a:gd name="T94" fmla="*/ 929 w 1321"/>
                    <a:gd name="T95" fmla="*/ 54 h 712"/>
                    <a:gd name="T96" fmla="*/ 986 w 1321"/>
                    <a:gd name="T97" fmla="*/ 77 h 712"/>
                    <a:gd name="T98" fmla="*/ 1037 w 1321"/>
                    <a:gd name="T99" fmla="*/ 101 h 712"/>
                    <a:gd name="T100" fmla="*/ 1080 w 1321"/>
                    <a:gd name="T101" fmla="*/ 128 h 712"/>
                    <a:gd name="T102" fmla="*/ 1116 w 1321"/>
                    <a:gd name="T103" fmla="*/ 158 h 712"/>
                    <a:gd name="T104" fmla="*/ 1116 w 1321"/>
                    <a:gd name="T105" fmla="*/ 15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gradFill>
                <a:ln w="0">
                  <a:noFill/>
                  <a:prstDash val="solid"/>
                  <a:round/>
                  <a:headEnd/>
                  <a:tailEnd/>
                </a:ln>
              </p:spPr>
              <p:txBody>
                <a:bodyPr/>
                <a:lstStyle/>
                <a:p>
                  <a:endParaRPr lang="zh-CN" altLang="en-US"/>
                </a:p>
              </p:txBody>
            </p:sp>
          </p:grpSp>
          <p:sp>
            <p:nvSpPr>
              <p:cNvPr id="554021" name="Text Box 37"/>
              <p:cNvSpPr txBox="1">
                <a:spLocks noChangeArrowheads="1"/>
              </p:cNvSpPr>
              <p:nvPr/>
            </p:nvSpPr>
            <p:spPr bwMode="gray">
              <a:xfrm>
                <a:off x="1567" y="2016"/>
                <a:ext cx="291" cy="313"/>
              </a:xfrm>
              <a:prstGeom prst="rect">
                <a:avLst/>
              </a:prstGeom>
              <a:noFill/>
              <a:ln w="9525" algn="ctr">
                <a:noFill/>
                <a:miter lim="800000"/>
                <a:headEnd/>
                <a:tailEnd/>
              </a:ln>
              <a:effectLst/>
            </p:spPr>
            <p:txBody>
              <a:bodyPr wrap="none">
                <a:spAutoFit/>
              </a:bodyPr>
              <a:lstStyle/>
              <a:p>
                <a:pPr eaLnBrk="0" hangingPunct="0">
                  <a:defRPr/>
                </a:pPr>
                <a:r>
                  <a:rPr kumimoji="0" lang="en-US" altLang="zh-CN" sz="2400" b="1">
                    <a:solidFill>
                      <a:srgbClr val="FFFFFF"/>
                    </a:solidFill>
                    <a:effectLst>
                      <a:outerShdw blurRad="38100" dist="38100" dir="2700000" algn="tl">
                        <a:srgbClr val="C0C0C0"/>
                      </a:outerShdw>
                    </a:effectLst>
                    <a:latin typeface="Verdana" pitchFamily="34" charset="0"/>
                  </a:rPr>
                  <a:t>A</a:t>
                </a:r>
              </a:p>
            </p:txBody>
          </p:sp>
        </p:grpSp>
        <p:sp>
          <p:nvSpPr>
            <p:cNvPr id="554022" name="Oval 38"/>
            <p:cNvSpPr>
              <a:spLocks noChangeArrowheads="1"/>
            </p:cNvSpPr>
            <p:nvPr/>
          </p:nvSpPr>
          <p:spPr bwMode="gray">
            <a:xfrm rot="18227093">
              <a:off x="3406" y="3060"/>
              <a:ext cx="75" cy="79"/>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p>
          </p:txBody>
        </p:sp>
        <p:sp>
          <p:nvSpPr>
            <p:cNvPr id="554023" name="Oval 39"/>
            <p:cNvSpPr>
              <a:spLocks noChangeArrowheads="1"/>
            </p:cNvSpPr>
            <p:nvPr/>
          </p:nvSpPr>
          <p:spPr bwMode="gray">
            <a:xfrm rot="18227093">
              <a:off x="3318" y="2972"/>
              <a:ext cx="75" cy="79"/>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p>
          </p:txBody>
        </p:sp>
        <p:grpSp>
          <p:nvGrpSpPr>
            <p:cNvPr id="18450" name="Group 40"/>
            <p:cNvGrpSpPr>
              <a:grpSpLocks/>
            </p:cNvGrpSpPr>
            <p:nvPr/>
          </p:nvGrpSpPr>
          <p:grpSpPr bwMode="auto">
            <a:xfrm>
              <a:off x="2007" y="2135"/>
              <a:ext cx="210" cy="120"/>
              <a:chOff x="2016" y="2304"/>
              <a:chExt cx="231" cy="130"/>
            </a:xfrm>
          </p:grpSpPr>
          <p:sp>
            <p:nvSpPr>
              <p:cNvPr id="554025" name="Oval 41"/>
              <p:cNvSpPr>
                <a:spLocks noChangeArrowheads="1"/>
              </p:cNvSpPr>
              <p:nvPr/>
            </p:nvSpPr>
            <p:spPr bwMode="gray">
              <a:xfrm rot="18227093">
                <a:off x="2016" y="2304"/>
                <a:ext cx="81" cy="87"/>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p>
            </p:txBody>
          </p:sp>
          <p:sp>
            <p:nvSpPr>
              <p:cNvPr id="554026" name="Oval 42"/>
              <p:cNvSpPr>
                <a:spLocks noChangeArrowheads="1"/>
              </p:cNvSpPr>
              <p:nvPr/>
            </p:nvSpPr>
            <p:spPr bwMode="gray">
              <a:xfrm rot="18227093">
                <a:off x="2156" y="2349"/>
                <a:ext cx="82" cy="88"/>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p>
            </p:txBody>
          </p:sp>
        </p:grpSp>
        <p:grpSp>
          <p:nvGrpSpPr>
            <p:cNvPr id="18451" name="Group 43"/>
            <p:cNvGrpSpPr>
              <a:grpSpLocks/>
            </p:cNvGrpSpPr>
            <p:nvPr/>
          </p:nvGrpSpPr>
          <p:grpSpPr bwMode="auto">
            <a:xfrm>
              <a:off x="2793" y="1543"/>
              <a:ext cx="79" cy="239"/>
              <a:chOff x="2832" y="1612"/>
              <a:chExt cx="87" cy="260"/>
            </a:xfrm>
          </p:grpSpPr>
          <p:sp>
            <p:nvSpPr>
              <p:cNvPr id="554028" name="Oval 44"/>
              <p:cNvSpPr>
                <a:spLocks noChangeArrowheads="1"/>
              </p:cNvSpPr>
              <p:nvPr/>
            </p:nvSpPr>
            <p:spPr bwMode="gray">
              <a:xfrm rot="18227093">
                <a:off x="2835" y="1609"/>
                <a:ext cx="82"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p>
            </p:txBody>
          </p:sp>
          <p:sp>
            <p:nvSpPr>
              <p:cNvPr id="554029" name="Oval 45"/>
              <p:cNvSpPr>
                <a:spLocks noChangeArrowheads="1"/>
              </p:cNvSpPr>
              <p:nvPr/>
            </p:nvSpPr>
            <p:spPr bwMode="gray">
              <a:xfrm rot="18227093">
                <a:off x="2834" y="1789"/>
                <a:ext cx="83"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p>
            </p:txBody>
          </p:sp>
        </p:grpSp>
        <p:sp>
          <p:nvSpPr>
            <p:cNvPr id="554030" name="Oval 46"/>
            <p:cNvSpPr>
              <a:spLocks noChangeArrowheads="1"/>
            </p:cNvSpPr>
            <p:nvPr/>
          </p:nvSpPr>
          <p:spPr bwMode="gray">
            <a:xfrm rot="18227093">
              <a:off x="3635" y="2150"/>
              <a:ext cx="75"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p>
          </p:txBody>
        </p:sp>
        <p:sp>
          <p:nvSpPr>
            <p:cNvPr id="554031" name="Oval 47"/>
            <p:cNvSpPr>
              <a:spLocks noChangeArrowheads="1"/>
            </p:cNvSpPr>
            <p:nvPr/>
          </p:nvSpPr>
          <p:spPr bwMode="gray">
            <a:xfrm rot="18227093">
              <a:off x="3493" y="2222"/>
              <a:ext cx="75"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p>
          </p:txBody>
        </p:sp>
        <p:sp>
          <p:nvSpPr>
            <p:cNvPr id="18454" name="Text Box 48"/>
            <p:cNvSpPr txBox="1">
              <a:spLocks noChangeArrowheads="1"/>
            </p:cNvSpPr>
            <p:nvPr/>
          </p:nvSpPr>
          <p:spPr bwMode="auto">
            <a:xfrm>
              <a:off x="480" y="1959"/>
              <a:ext cx="1091" cy="288"/>
            </a:xfrm>
            <a:prstGeom prst="rect">
              <a:avLst/>
            </a:prstGeom>
            <a:noFill/>
            <a:ln w="9525">
              <a:noFill/>
              <a:miter lim="800000"/>
              <a:headEnd/>
              <a:tailEnd/>
            </a:ln>
          </p:spPr>
          <p:txBody>
            <a:bodyPr>
              <a:spAutoFit/>
            </a:bodyPr>
            <a:lstStyle/>
            <a:p>
              <a:pPr eaLnBrk="0" hangingPunct="0"/>
              <a:r>
                <a:rPr kumimoji="0" lang="zh-CN" altLang="en-US" sz="2400" b="1">
                  <a:solidFill>
                    <a:schemeClr val="tx2"/>
                  </a:solidFill>
                  <a:latin typeface="Arial" pitchFamily="34" charset="0"/>
                </a:rPr>
                <a:t>劳资关系</a:t>
              </a:r>
            </a:p>
          </p:txBody>
        </p:sp>
        <p:sp>
          <p:nvSpPr>
            <p:cNvPr id="18455" name="Text Box 49"/>
            <p:cNvSpPr txBox="1">
              <a:spLocks noChangeArrowheads="1"/>
            </p:cNvSpPr>
            <p:nvPr/>
          </p:nvSpPr>
          <p:spPr bwMode="auto">
            <a:xfrm>
              <a:off x="1632" y="816"/>
              <a:ext cx="2448" cy="288"/>
            </a:xfrm>
            <a:prstGeom prst="rect">
              <a:avLst/>
            </a:prstGeom>
            <a:noFill/>
            <a:ln w="9525">
              <a:noFill/>
              <a:miter lim="800000"/>
              <a:headEnd/>
              <a:tailEnd/>
            </a:ln>
          </p:spPr>
          <p:txBody>
            <a:bodyPr>
              <a:spAutoFit/>
            </a:bodyPr>
            <a:lstStyle/>
            <a:p>
              <a:pPr eaLnBrk="0" hangingPunct="0"/>
              <a:r>
                <a:rPr kumimoji="0" lang="zh-CN" altLang="en-US" sz="2400" b="1">
                  <a:solidFill>
                    <a:schemeClr val="tx2"/>
                  </a:solidFill>
                  <a:latin typeface="Arial" pitchFamily="34" charset="0"/>
                </a:rPr>
                <a:t>利益冲突</a:t>
              </a:r>
            </a:p>
          </p:txBody>
        </p:sp>
        <p:sp>
          <p:nvSpPr>
            <p:cNvPr id="18456" name="Text Box 50"/>
            <p:cNvSpPr txBox="1">
              <a:spLocks noChangeArrowheads="1"/>
            </p:cNvSpPr>
            <p:nvPr/>
          </p:nvSpPr>
          <p:spPr bwMode="auto">
            <a:xfrm>
              <a:off x="4189" y="1967"/>
              <a:ext cx="1091" cy="288"/>
            </a:xfrm>
            <a:prstGeom prst="rect">
              <a:avLst/>
            </a:prstGeom>
            <a:noFill/>
            <a:ln w="9525">
              <a:noFill/>
              <a:miter lim="800000"/>
              <a:headEnd/>
              <a:tailEnd/>
            </a:ln>
          </p:spPr>
          <p:txBody>
            <a:bodyPr>
              <a:spAutoFit/>
            </a:bodyPr>
            <a:lstStyle/>
            <a:p>
              <a:pPr eaLnBrk="0" hangingPunct="0"/>
              <a:r>
                <a:rPr kumimoji="0" lang="zh-CN" altLang="en-US" sz="2400" b="1">
                  <a:solidFill>
                    <a:schemeClr val="tx2"/>
                  </a:solidFill>
                  <a:latin typeface="Arial" pitchFamily="34" charset="0"/>
                </a:rPr>
                <a:t>人员流动</a:t>
              </a:r>
            </a:p>
          </p:txBody>
        </p:sp>
        <p:sp>
          <p:nvSpPr>
            <p:cNvPr id="18457" name="Text Box 51"/>
            <p:cNvSpPr txBox="1">
              <a:spLocks noChangeArrowheads="1"/>
            </p:cNvSpPr>
            <p:nvPr/>
          </p:nvSpPr>
          <p:spPr bwMode="auto">
            <a:xfrm>
              <a:off x="698" y="3282"/>
              <a:ext cx="1091" cy="518"/>
            </a:xfrm>
            <a:prstGeom prst="rect">
              <a:avLst/>
            </a:prstGeom>
            <a:noFill/>
            <a:ln w="9525">
              <a:noFill/>
              <a:miter lim="800000"/>
              <a:headEnd/>
              <a:tailEnd/>
            </a:ln>
          </p:spPr>
          <p:txBody>
            <a:bodyPr>
              <a:spAutoFit/>
            </a:bodyPr>
            <a:lstStyle/>
            <a:p>
              <a:pPr eaLnBrk="0" hangingPunct="0"/>
              <a:r>
                <a:rPr kumimoji="0" lang="zh-CN" altLang="en-US" sz="2400" b="1">
                  <a:solidFill>
                    <a:schemeClr val="tx2"/>
                  </a:solidFill>
                  <a:latin typeface="Arial" pitchFamily="34" charset="0"/>
                </a:rPr>
                <a:t>电子监控和个人隐私</a:t>
              </a:r>
            </a:p>
          </p:txBody>
        </p:sp>
        <p:sp>
          <p:nvSpPr>
            <p:cNvPr id="18458" name="Text Box 52"/>
            <p:cNvSpPr txBox="1">
              <a:spLocks noChangeArrowheads="1"/>
            </p:cNvSpPr>
            <p:nvPr/>
          </p:nvSpPr>
          <p:spPr bwMode="auto">
            <a:xfrm>
              <a:off x="3840" y="3282"/>
              <a:ext cx="1091" cy="518"/>
            </a:xfrm>
            <a:prstGeom prst="rect">
              <a:avLst/>
            </a:prstGeom>
            <a:noFill/>
            <a:ln w="9525">
              <a:noFill/>
              <a:miter lim="800000"/>
              <a:headEnd/>
              <a:tailEnd/>
            </a:ln>
          </p:spPr>
          <p:txBody>
            <a:bodyPr>
              <a:spAutoFit/>
            </a:bodyPr>
            <a:lstStyle/>
            <a:p>
              <a:pPr eaLnBrk="0" hangingPunct="0"/>
              <a:r>
                <a:rPr kumimoji="0" lang="zh-CN" altLang="en-US" sz="2400" b="1">
                  <a:solidFill>
                    <a:schemeClr val="tx2"/>
                  </a:solidFill>
                  <a:latin typeface="Arial" pitchFamily="34" charset="0"/>
                </a:rPr>
                <a:t>商业秘密与竞业禁止</a:t>
              </a:r>
            </a:p>
          </p:txBody>
        </p:sp>
      </p:grpSp>
      <p:sp>
        <p:nvSpPr>
          <p:cNvPr id="18436" name="日期占位符 51"/>
          <p:cNvSpPr>
            <a:spLocks noGrp="1"/>
          </p:cNvSpPr>
          <p:nvPr>
            <p:ph type="dt" sz="quarter" idx="10"/>
          </p:nvPr>
        </p:nvSpPr>
        <p:spPr>
          <a:noFill/>
        </p:spPr>
        <p:txBody>
          <a:bodyPr/>
          <a:lstStyle/>
          <a:p>
            <a:fld id="{546BADFF-A29D-468F-9AAB-821CF139705F}" type="datetime1">
              <a:rPr lang="zh-CN" altLang="en-US" smtClean="0"/>
              <a:pPr/>
              <a:t>2020/3/21</a:t>
            </a:fld>
            <a:endParaRPr lang="en-US" altLang="zh-CN"/>
          </a:p>
        </p:txBody>
      </p:sp>
      <p:sp>
        <p:nvSpPr>
          <p:cNvPr id="18437" name="灯片编号占位符 52"/>
          <p:cNvSpPr>
            <a:spLocks noGrp="1"/>
          </p:cNvSpPr>
          <p:nvPr>
            <p:ph type="sldNum" sz="quarter" idx="12"/>
          </p:nvPr>
        </p:nvSpPr>
        <p:spPr>
          <a:noFill/>
        </p:spPr>
        <p:txBody>
          <a:bodyPr/>
          <a:lstStyle/>
          <a:p>
            <a:endParaRPr lang="zh-CN" altLang="zh-CN"/>
          </a:p>
        </p:txBody>
      </p:sp>
      <p:sp>
        <p:nvSpPr>
          <p:cNvPr id="18438" name="页脚占位符 53"/>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16013" y="549275"/>
            <a:ext cx="7110412" cy="863600"/>
          </a:xfrm>
        </p:spPr>
        <p:txBody>
          <a:bodyPr/>
          <a:lstStyle/>
          <a:p>
            <a:pPr algn="ctr" eaLnBrk="1" hangingPunct="1"/>
            <a:r>
              <a:rPr lang="zh-CN" altLang="en-US" sz="4000"/>
              <a:t>劳动关系</a:t>
            </a:r>
            <a:r>
              <a:rPr lang="zh-CN" altLang="en-US" sz="5400"/>
              <a:t> </a:t>
            </a:r>
          </a:p>
        </p:txBody>
      </p:sp>
      <p:sp>
        <p:nvSpPr>
          <p:cNvPr id="19459" name="Rectangle 3"/>
          <p:cNvSpPr>
            <a:spLocks noGrp="1" noChangeArrowheads="1"/>
          </p:cNvSpPr>
          <p:nvPr>
            <p:ph type="body" idx="1"/>
          </p:nvPr>
        </p:nvSpPr>
        <p:spPr>
          <a:xfrm>
            <a:off x="250825" y="1773238"/>
            <a:ext cx="8212138" cy="4035425"/>
          </a:xfrm>
        </p:spPr>
        <p:txBody>
          <a:bodyPr/>
          <a:lstStyle/>
          <a:p>
            <a:pPr eaLnBrk="1" hangingPunct="1">
              <a:lnSpc>
                <a:spcPct val="90000"/>
              </a:lnSpc>
            </a:pPr>
            <a:r>
              <a:rPr lang="zh-CN" altLang="en-US" sz="3600"/>
              <a:t>不签劳动合同或者尽量签订短期合同可以给企业带来直接的利益，可以降低用工成本，便于管理。</a:t>
            </a:r>
          </a:p>
          <a:p>
            <a:pPr eaLnBrk="1" hangingPunct="1">
              <a:lnSpc>
                <a:spcPct val="90000"/>
              </a:lnSpc>
            </a:pPr>
            <a:r>
              <a:rPr lang="zh-CN" altLang="en-US" sz="3600"/>
              <a:t>员工利益受损，缺乏安全感。</a:t>
            </a:r>
          </a:p>
          <a:p>
            <a:pPr eaLnBrk="1" hangingPunct="1">
              <a:lnSpc>
                <a:spcPct val="90000"/>
              </a:lnSpc>
            </a:pPr>
            <a:r>
              <a:rPr lang="zh-CN" altLang="en-US" sz="3600"/>
              <a:t>合理的劳动关系应该是在这两个极端之间找到合适的位置。要尊重企业与员工各自的权利，兼顾各自的利益。 </a:t>
            </a:r>
          </a:p>
        </p:txBody>
      </p:sp>
      <p:sp>
        <p:nvSpPr>
          <p:cNvPr id="19460" name="日期占位符 3"/>
          <p:cNvSpPr>
            <a:spLocks noGrp="1"/>
          </p:cNvSpPr>
          <p:nvPr>
            <p:ph type="dt" sz="quarter" idx="10"/>
          </p:nvPr>
        </p:nvSpPr>
        <p:spPr>
          <a:noFill/>
        </p:spPr>
        <p:txBody>
          <a:bodyPr/>
          <a:lstStyle/>
          <a:p>
            <a:fld id="{97F81774-08CE-4F63-970E-5C88EA54E4AE}" type="datetime1">
              <a:rPr lang="zh-CN" altLang="en-US" smtClean="0"/>
              <a:pPr/>
              <a:t>2020/3/21</a:t>
            </a:fld>
            <a:endParaRPr lang="en-US" altLang="zh-CN"/>
          </a:p>
        </p:txBody>
      </p:sp>
      <p:sp>
        <p:nvSpPr>
          <p:cNvPr id="19461" name="灯片编号占位符 4"/>
          <p:cNvSpPr>
            <a:spLocks noGrp="1"/>
          </p:cNvSpPr>
          <p:nvPr>
            <p:ph type="sldNum" sz="quarter" idx="12"/>
          </p:nvPr>
        </p:nvSpPr>
        <p:spPr>
          <a:noFill/>
        </p:spPr>
        <p:txBody>
          <a:bodyPr/>
          <a:lstStyle/>
          <a:p>
            <a:endParaRPr lang="zh-CN" altLang="zh-CN"/>
          </a:p>
        </p:txBody>
      </p:sp>
      <p:sp>
        <p:nvSpPr>
          <p:cNvPr id="19462" name="页脚占位符 5"/>
          <p:cNvSpPr>
            <a:spLocks noGrp="1"/>
          </p:cNvSpPr>
          <p:nvPr>
            <p:ph type="ftr" sz="quarter" idx="11"/>
          </p:nvPr>
        </p:nvSpPr>
        <p:spPr>
          <a:noFill/>
        </p:spPr>
        <p:txBody>
          <a:bodyPr/>
          <a:lstStyle/>
          <a:p>
            <a:r>
              <a:rPr lang="en-US" altLang="zh-CN"/>
              <a:t>zzqry@whu.edu.cn</a:t>
            </a:r>
          </a:p>
        </p:txBody>
      </p:sp>
      <p:sp>
        <p:nvSpPr>
          <p:cNvPr id="19463" name="TextBox 6"/>
          <p:cNvSpPr txBox="1">
            <a:spLocks noChangeArrowheads="1"/>
          </p:cNvSpPr>
          <p:nvPr/>
        </p:nvSpPr>
        <p:spPr bwMode="auto">
          <a:xfrm>
            <a:off x="8021" y="5907088"/>
            <a:ext cx="6481762" cy="523875"/>
          </a:xfrm>
          <a:prstGeom prst="rect">
            <a:avLst/>
          </a:prstGeom>
          <a:noFill/>
          <a:ln w="9525">
            <a:noFill/>
            <a:miter lim="800000"/>
            <a:headEnd/>
            <a:tailEnd/>
          </a:ln>
        </p:spPr>
        <p:txBody>
          <a:bodyPr>
            <a:spAutoFit/>
          </a:bodyPr>
          <a:lstStyle/>
          <a:p>
            <a:r>
              <a:rPr lang="zh-CN" altLang="en-US" dirty="0"/>
              <a:t>对无固定期合同的评价？</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55650" y="476250"/>
            <a:ext cx="7110413" cy="863600"/>
          </a:xfrm>
        </p:spPr>
        <p:txBody>
          <a:bodyPr/>
          <a:lstStyle/>
          <a:p>
            <a:pPr eaLnBrk="1" hangingPunct="1"/>
            <a:r>
              <a:rPr lang="en-US" altLang="zh-CN" sz="4000"/>
              <a:t>2.</a:t>
            </a:r>
            <a:r>
              <a:rPr lang="zh-CN" altLang="en-US" sz="4000"/>
              <a:t>利益冲突</a:t>
            </a:r>
            <a:r>
              <a:rPr lang="zh-CN" altLang="en-US" sz="5400"/>
              <a:t> </a:t>
            </a:r>
          </a:p>
        </p:txBody>
      </p:sp>
      <p:sp>
        <p:nvSpPr>
          <p:cNvPr id="20483" name="Rectangle 3"/>
          <p:cNvSpPr>
            <a:spLocks noGrp="1" noChangeArrowheads="1"/>
          </p:cNvSpPr>
          <p:nvPr>
            <p:ph type="body" idx="1"/>
          </p:nvPr>
        </p:nvSpPr>
        <p:spPr>
          <a:xfrm>
            <a:off x="323850" y="2492375"/>
            <a:ext cx="8212138" cy="3603625"/>
          </a:xfrm>
        </p:spPr>
        <p:txBody>
          <a:bodyPr/>
          <a:lstStyle/>
          <a:p>
            <a:pPr eaLnBrk="1" hangingPunct="1">
              <a:buFont typeface="Wingdings" pitchFamily="2" charset="2"/>
              <a:buNone/>
            </a:pPr>
            <a:r>
              <a:rPr lang="en-US" altLang="zh-CN" sz="3200"/>
              <a:t>   </a:t>
            </a:r>
            <a:r>
              <a:rPr lang="zh-CN" altLang="en-US" sz="3200"/>
              <a:t>利益冲突是指个人由于受到非其所应有的其他利益的驱使，而使其客观性被削弱。</a:t>
            </a:r>
            <a:endParaRPr lang="en-US" altLang="zh-CN" sz="3200"/>
          </a:p>
          <a:p>
            <a:pPr eaLnBrk="1" hangingPunct="1">
              <a:buFont typeface="Wingdings" pitchFamily="2" charset="2"/>
              <a:buNone/>
            </a:pPr>
            <a:r>
              <a:rPr lang="zh-CN" altLang="en-US" sz="3200"/>
              <a:t>分外部利益冲突与内部利益冲突</a:t>
            </a:r>
          </a:p>
        </p:txBody>
      </p:sp>
      <p:sp>
        <p:nvSpPr>
          <p:cNvPr id="20484" name="日期占位符 3"/>
          <p:cNvSpPr>
            <a:spLocks noGrp="1"/>
          </p:cNvSpPr>
          <p:nvPr>
            <p:ph type="dt" sz="quarter" idx="10"/>
          </p:nvPr>
        </p:nvSpPr>
        <p:spPr>
          <a:noFill/>
        </p:spPr>
        <p:txBody>
          <a:bodyPr/>
          <a:lstStyle/>
          <a:p>
            <a:fld id="{A3F4DAB5-B701-428C-905E-2DACB71684B7}" type="datetime1">
              <a:rPr lang="zh-CN" altLang="en-US" smtClean="0"/>
              <a:pPr/>
              <a:t>2020/3/21</a:t>
            </a:fld>
            <a:endParaRPr lang="en-US" altLang="zh-CN"/>
          </a:p>
        </p:txBody>
      </p:sp>
      <p:sp>
        <p:nvSpPr>
          <p:cNvPr id="20485" name="灯片编号占位符 4"/>
          <p:cNvSpPr>
            <a:spLocks noGrp="1"/>
          </p:cNvSpPr>
          <p:nvPr>
            <p:ph type="sldNum" sz="quarter" idx="12"/>
          </p:nvPr>
        </p:nvSpPr>
        <p:spPr>
          <a:noFill/>
        </p:spPr>
        <p:txBody>
          <a:bodyPr/>
          <a:lstStyle/>
          <a:p>
            <a:endParaRPr lang="zh-CN" altLang="zh-CN"/>
          </a:p>
        </p:txBody>
      </p:sp>
      <p:sp>
        <p:nvSpPr>
          <p:cNvPr id="20486" name="页脚占位符 5"/>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16013" y="549275"/>
            <a:ext cx="7110412" cy="863600"/>
          </a:xfrm>
        </p:spPr>
        <p:txBody>
          <a:bodyPr/>
          <a:lstStyle/>
          <a:p>
            <a:pPr algn="ctr" eaLnBrk="1" hangingPunct="1"/>
            <a:r>
              <a:rPr lang="zh-CN" altLang="en-US" sz="4000"/>
              <a:t>外部利益冲突</a:t>
            </a:r>
          </a:p>
        </p:txBody>
      </p:sp>
      <p:sp>
        <p:nvSpPr>
          <p:cNvPr id="21507" name="Rectangle 3"/>
          <p:cNvSpPr>
            <a:spLocks noGrp="1" noChangeArrowheads="1"/>
          </p:cNvSpPr>
          <p:nvPr>
            <p:ph type="body" idx="1"/>
          </p:nvPr>
        </p:nvSpPr>
        <p:spPr>
          <a:xfrm>
            <a:off x="323850" y="2133600"/>
            <a:ext cx="8496300" cy="3962400"/>
          </a:xfrm>
        </p:spPr>
        <p:txBody>
          <a:bodyPr/>
          <a:lstStyle/>
          <a:p>
            <a:pPr eaLnBrk="1" hangingPunct="1">
              <a:buFont typeface="Wingdings" pitchFamily="2" charset="2"/>
              <a:buNone/>
            </a:pPr>
            <a:r>
              <a:rPr lang="en-US" altLang="zh-CN" sz="3200"/>
              <a:t>   </a:t>
            </a:r>
            <a:r>
              <a:rPr lang="zh-CN" altLang="en-US" sz="3200"/>
              <a:t>外部利益冲突，是指企业雇员与和本公司有业务竞争关系或有其他各种业务往来的任何组织（包括个人）中的雇员存在亲属关系或其他特殊利害关系，这些关系可能在该员工履行本公司职责时影响其对问题的判断或决定，并进而导致实际的或潜在的利益冲突的发生。</a:t>
            </a:r>
          </a:p>
        </p:txBody>
      </p:sp>
      <p:sp>
        <p:nvSpPr>
          <p:cNvPr id="21508" name="日期占位符 3"/>
          <p:cNvSpPr>
            <a:spLocks noGrp="1"/>
          </p:cNvSpPr>
          <p:nvPr>
            <p:ph type="dt" sz="quarter" idx="10"/>
          </p:nvPr>
        </p:nvSpPr>
        <p:spPr>
          <a:noFill/>
        </p:spPr>
        <p:txBody>
          <a:bodyPr/>
          <a:lstStyle/>
          <a:p>
            <a:fld id="{15EC6602-3408-4488-8A56-562FC0BCA1AE}" type="datetime1">
              <a:rPr lang="zh-CN" altLang="en-US" smtClean="0"/>
              <a:pPr/>
              <a:t>2020/3/21</a:t>
            </a:fld>
            <a:endParaRPr lang="en-US" altLang="zh-CN"/>
          </a:p>
        </p:txBody>
      </p:sp>
      <p:sp>
        <p:nvSpPr>
          <p:cNvPr id="21509" name="灯片编号占位符 4"/>
          <p:cNvSpPr>
            <a:spLocks noGrp="1"/>
          </p:cNvSpPr>
          <p:nvPr>
            <p:ph type="sldNum" sz="quarter" idx="12"/>
          </p:nvPr>
        </p:nvSpPr>
        <p:spPr>
          <a:noFill/>
        </p:spPr>
        <p:txBody>
          <a:bodyPr/>
          <a:lstStyle/>
          <a:p>
            <a:endParaRPr lang="zh-CN" altLang="zh-CN"/>
          </a:p>
        </p:txBody>
      </p:sp>
      <p:sp>
        <p:nvSpPr>
          <p:cNvPr id="21510" name="页脚占位符 5"/>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6"/>
          <p:cNvSpPr txBox="1">
            <a:spLocks noChangeArrowheads="1"/>
          </p:cNvSpPr>
          <p:nvPr/>
        </p:nvSpPr>
        <p:spPr bwMode="auto">
          <a:xfrm>
            <a:off x="827088" y="404813"/>
            <a:ext cx="5184775" cy="522287"/>
          </a:xfrm>
          <a:prstGeom prst="rect">
            <a:avLst/>
          </a:prstGeom>
          <a:noFill/>
          <a:ln w="9525">
            <a:noFill/>
            <a:miter lim="800000"/>
            <a:headEnd/>
            <a:tailEnd/>
          </a:ln>
        </p:spPr>
        <p:txBody>
          <a:bodyPr>
            <a:spAutoFit/>
          </a:bodyPr>
          <a:lstStyle/>
          <a:p>
            <a:r>
              <a:rPr lang="en-US" altLang="zh-CN"/>
              <a:t>“</a:t>
            </a:r>
            <a:r>
              <a:rPr lang="zh-CN" altLang="en-US"/>
              <a:t>以貌取人</a:t>
            </a:r>
            <a:r>
              <a:rPr lang="en-US" altLang="zh-CN"/>
              <a:t>”</a:t>
            </a:r>
            <a:r>
              <a:rPr lang="zh-CN" altLang="en-US"/>
              <a:t>对不对？</a:t>
            </a:r>
          </a:p>
        </p:txBody>
      </p:sp>
      <p:sp>
        <p:nvSpPr>
          <p:cNvPr id="4099" name="TextBox 7"/>
          <p:cNvSpPr txBox="1">
            <a:spLocks noChangeArrowheads="1"/>
          </p:cNvSpPr>
          <p:nvPr/>
        </p:nvSpPr>
        <p:spPr bwMode="auto">
          <a:xfrm>
            <a:off x="611188" y="1268413"/>
            <a:ext cx="7777162" cy="3478212"/>
          </a:xfrm>
          <a:prstGeom prst="rect">
            <a:avLst/>
          </a:prstGeom>
          <a:noFill/>
          <a:ln w="9525">
            <a:noFill/>
            <a:miter lim="800000"/>
            <a:headEnd/>
            <a:tailEnd/>
          </a:ln>
        </p:spPr>
        <p:txBody>
          <a:bodyPr>
            <a:spAutoFit/>
          </a:bodyPr>
          <a:lstStyle/>
          <a:p>
            <a:pPr algn="l"/>
            <a:r>
              <a:rPr lang="en-US" altLang="zh-CN" sz="2000"/>
              <a:t>1、</a:t>
            </a:r>
            <a:r>
              <a:rPr lang="zh-CN" altLang="en-US" sz="2000"/>
              <a:t>性格写在脸上</a:t>
            </a:r>
            <a:endParaRPr lang="en-US" altLang="zh-CN" sz="2000"/>
          </a:p>
          <a:p>
            <a:pPr algn="l"/>
            <a:r>
              <a:rPr lang="en-US" altLang="zh-CN" sz="2000"/>
              <a:t>2、</a:t>
            </a:r>
            <a:r>
              <a:rPr lang="zh-CN" altLang="en-US" sz="2000"/>
              <a:t>人品映在眼中</a:t>
            </a:r>
            <a:endParaRPr lang="en-US" altLang="zh-CN" sz="2000"/>
          </a:p>
          <a:p>
            <a:pPr algn="l"/>
            <a:r>
              <a:rPr lang="en-US" altLang="zh-CN" sz="2000"/>
              <a:t>3、</a:t>
            </a:r>
            <a:r>
              <a:rPr lang="zh-CN" altLang="en-US" sz="2000"/>
              <a:t>生活方式显示身材</a:t>
            </a:r>
            <a:endParaRPr lang="en-US" altLang="zh-CN" sz="2000"/>
          </a:p>
          <a:p>
            <a:pPr algn="l"/>
            <a:r>
              <a:rPr lang="en-US" altLang="zh-CN" sz="2000"/>
              <a:t>4、</a:t>
            </a:r>
            <a:r>
              <a:rPr lang="zh-CN" altLang="en-US" sz="2000"/>
              <a:t>情绪起伏表露于声音</a:t>
            </a:r>
            <a:endParaRPr lang="en-US" altLang="zh-CN" sz="2000"/>
          </a:p>
          <a:p>
            <a:pPr algn="l"/>
            <a:r>
              <a:rPr lang="en-US" altLang="zh-CN" sz="2000"/>
              <a:t>5、</a:t>
            </a:r>
            <a:r>
              <a:rPr lang="zh-CN" altLang="en-US" sz="2000"/>
              <a:t>态度看手势</a:t>
            </a:r>
            <a:endParaRPr lang="en-US" altLang="zh-CN" sz="2000"/>
          </a:p>
          <a:p>
            <a:pPr algn="l"/>
            <a:r>
              <a:rPr lang="en-US" altLang="zh-CN" sz="2000"/>
              <a:t>6、</a:t>
            </a:r>
            <a:r>
              <a:rPr lang="zh-CN" altLang="en-US" sz="2000"/>
              <a:t>家教看站姿</a:t>
            </a:r>
            <a:endParaRPr lang="en-US" altLang="zh-CN" sz="2000"/>
          </a:p>
          <a:p>
            <a:pPr algn="l"/>
            <a:r>
              <a:rPr lang="en-US" altLang="zh-CN" sz="2000"/>
              <a:t>7、</a:t>
            </a:r>
            <a:r>
              <a:rPr lang="zh-CN" altLang="en-US" sz="2000"/>
              <a:t>审美看衣服</a:t>
            </a:r>
            <a:endParaRPr lang="en-US" altLang="zh-CN" sz="2000"/>
          </a:p>
          <a:p>
            <a:pPr algn="l"/>
            <a:r>
              <a:rPr lang="en-US" altLang="zh-CN" sz="2000"/>
              <a:t>8、</a:t>
            </a:r>
            <a:r>
              <a:rPr lang="zh-CN" altLang="en-US" sz="2000"/>
              <a:t>层次看鞋子</a:t>
            </a:r>
            <a:endParaRPr lang="en-US" altLang="zh-CN" sz="2000"/>
          </a:p>
          <a:p>
            <a:pPr algn="l"/>
            <a:r>
              <a:rPr lang="en-US" altLang="zh-CN" sz="2000"/>
              <a:t>9、</a:t>
            </a:r>
            <a:r>
              <a:rPr lang="zh-CN" altLang="en-US" sz="2000"/>
              <a:t>爱不爱干净看指甲</a:t>
            </a:r>
            <a:endParaRPr lang="en-US" altLang="zh-CN" sz="2000"/>
          </a:p>
          <a:p>
            <a:pPr algn="l"/>
            <a:r>
              <a:rPr lang="en-US" altLang="zh-CN" sz="2000"/>
              <a:t>10、</a:t>
            </a:r>
            <a:r>
              <a:rPr lang="zh-CN" altLang="en-US" sz="2000"/>
              <a:t>好不好打扮看头发</a:t>
            </a:r>
            <a:endParaRPr lang="en-US" altLang="zh-CN" sz="2000"/>
          </a:p>
          <a:p>
            <a:pPr algn="l"/>
            <a:r>
              <a:rPr lang="en-US" altLang="zh-CN" sz="2000"/>
              <a:t>11、</a:t>
            </a:r>
            <a:r>
              <a:rPr lang="zh-CN" altLang="en-US" sz="2000"/>
              <a:t>投不投缘吃顿饭就知道</a:t>
            </a:r>
          </a:p>
        </p:txBody>
      </p:sp>
      <p:sp>
        <p:nvSpPr>
          <p:cNvPr id="4100" name="TextBox 9"/>
          <p:cNvSpPr txBox="1">
            <a:spLocks noChangeArrowheads="1"/>
          </p:cNvSpPr>
          <p:nvPr/>
        </p:nvSpPr>
        <p:spPr bwMode="auto">
          <a:xfrm>
            <a:off x="827088" y="5013325"/>
            <a:ext cx="7921625" cy="954088"/>
          </a:xfrm>
          <a:prstGeom prst="rect">
            <a:avLst/>
          </a:prstGeom>
          <a:noFill/>
          <a:ln w="9525">
            <a:noFill/>
            <a:miter lim="800000"/>
            <a:headEnd/>
            <a:tailEnd/>
          </a:ln>
        </p:spPr>
        <p:txBody>
          <a:bodyPr>
            <a:spAutoFit/>
          </a:bodyPr>
          <a:lstStyle/>
          <a:p>
            <a:pPr algn="l"/>
            <a:r>
              <a:rPr lang="zh-CN" altLang="en-US"/>
              <a:t>现实中太多能人，都其貌不扬，却让你目瞪口呆，所以需要重新校正对人的理解和看法</a:t>
            </a:r>
          </a:p>
        </p:txBody>
      </p:sp>
      <p:sp>
        <p:nvSpPr>
          <p:cNvPr id="4101" name="TextBox 4"/>
          <p:cNvSpPr txBox="1">
            <a:spLocks noChangeArrowheads="1"/>
          </p:cNvSpPr>
          <p:nvPr/>
        </p:nvSpPr>
        <p:spPr bwMode="auto">
          <a:xfrm>
            <a:off x="4500563" y="1125538"/>
            <a:ext cx="4032250" cy="1815882"/>
          </a:xfrm>
          <a:prstGeom prst="rect">
            <a:avLst/>
          </a:prstGeom>
          <a:noFill/>
          <a:ln w="9525">
            <a:noFill/>
            <a:miter lim="800000"/>
            <a:headEnd/>
            <a:tailEnd/>
          </a:ln>
        </p:spPr>
        <p:txBody>
          <a:bodyPr>
            <a:spAutoFit/>
          </a:bodyPr>
          <a:lstStyle/>
          <a:p>
            <a:pPr algn="l"/>
            <a:r>
              <a:rPr lang="zh-CN" altLang="en-US" dirty="0"/>
              <a:t>人性是复杂问题但也是个简单问题</a:t>
            </a:r>
            <a:endParaRPr lang="en-US" altLang="zh-CN" dirty="0"/>
          </a:p>
          <a:p>
            <a:pPr algn="l"/>
            <a:r>
              <a:rPr lang="zh-CN" altLang="en-US" dirty="0"/>
              <a:t>如何对待职场的人？如何对待人</a:t>
            </a:r>
          </a:p>
        </p:txBody>
      </p:sp>
      <p:sp>
        <p:nvSpPr>
          <p:cNvPr id="4102" name="TextBox 6"/>
          <p:cNvSpPr txBox="1">
            <a:spLocks noChangeArrowheads="1"/>
          </p:cNvSpPr>
          <p:nvPr/>
        </p:nvSpPr>
        <p:spPr bwMode="auto">
          <a:xfrm>
            <a:off x="5292080" y="3582085"/>
            <a:ext cx="2303463" cy="523875"/>
          </a:xfrm>
          <a:prstGeom prst="rect">
            <a:avLst/>
          </a:prstGeom>
          <a:noFill/>
          <a:ln w="9525">
            <a:noFill/>
            <a:miter lim="800000"/>
            <a:headEnd/>
            <a:tailEnd/>
          </a:ln>
        </p:spPr>
        <p:txBody>
          <a:bodyPr>
            <a:spAutoFit/>
          </a:bodyPr>
          <a:lstStyle/>
          <a:p>
            <a:r>
              <a:rPr lang="zh-CN" altLang="en-US" dirty="0"/>
              <a:t>幽默表格</a:t>
            </a:r>
          </a:p>
        </p:txBody>
      </p:sp>
      <p:sp>
        <p:nvSpPr>
          <p:cNvPr id="4103" name="日期占位符 7"/>
          <p:cNvSpPr>
            <a:spLocks noGrp="1"/>
          </p:cNvSpPr>
          <p:nvPr>
            <p:ph type="dt" sz="quarter" idx="10"/>
          </p:nvPr>
        </p:nvSpPr>
        <p:spPr>
          <a:noFill/>
        </p:spPr>
        <p:txBody>
          <a:bodyPr/>
          <a:lstStyle/>
          <a:p>
            <a:fld id="{7791D968-0339-4750-983D-D8D6D21EF611}" type="datetime1">
              <a:rPr lang="zh-CN" altLang="en-US" smtClean="0"/>
              <a:pPr/>
              <a:t>2020/3/21</a:t>
            </a:fld>
            <a:endParaRPr lang="en-US" altLang="zh-CN"/>
          </a:p>
        </p:txBody>
      </p:sp>
      <p:sp>
        <p:nvSpPr>
          <p:cNvPr id="4104" name="灯片编号占位符 8"/>
          <p:cNvSpPr>
            <a:spLocks noGrp="1"/>
          </p:cNvSpPr>
          <p:nvPr>
            <p:ph type="sldNum" sz="quarter" idx="12"/>
          </p:nvPr>
        </p:nvSpPr>
        <p:spPr>
          <a:noFill/>
        </p:spPr>
        <p:txBody>
          <a:bodyPr/>
          <a:lstStyle/>
          <a:p>
            <a:endParaRPr lang="zh-CN" altLang="zh-CN"/>
          </a:p>
        </p:txBody>
      </p:sp>
      <p:sp>
        <p:nvSpPr>
          <p:cNvPr id="4105" name="页脚占位符 9"/>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16013" y="549275"/>
            <a:ext cx="7110412" cy="863600"/>
          </a:xfrm>
        </p:spPr>
        <p:txBody>
          <a:bodyPr/>
          <a:lstStyle/>
          <a:p>
            <a:pPr algn="ctr" eaLnBrk="1" hangingPunct="1"/>
            <a:r>
              <a:rPr lang="zh-CN" altLang="en-US" sz="4000"/>
              <a:t>内部利益冲突</a:t>
            </a:r>
            <a:r>
              <a:rPr lang="zh-CN" altLang="en-US" sz="5400"/>
              <a:t> </a:t>
            </a:r>
          </a:p>
        </p:txBody>
      </p:sp>
      <p:sp>
        <p:nvSpPr>
          <p:cNvPr id="22531" name="Rectangle 3"/>
          <p:cNvSpPr>
            <a:spLocks noGrp="1" noChangeArrowheads="1"/>
          </p:cNvSpPr>
          <p:nvPr>
            <p:ph type="body" idx="1"/>
          </p:nvPr>
        </p:nvSpPr>
        <p:spPr>
          <a:xfrm>
            <a:off x="323850" y="2060575"/>
            <a:ext cx="8496300" cy="3603625"/>
          </a:xfrm>
        </p:spPr>
        <p:txBody>
          <a:bodyPr/>
          <a:lstStyle/>
          <a:p>
            <a:pPr eaLnBrk="1" hangingPunct="1">
              <a:buFont typeface="Wingdings" pitchFamily="2" charset="2"/>
              <a:buNone/>
            </a:pPr>
            <a:r>
              <a:rPr lang="en-US" altLang="zh-CN" sz="3200"/>
              <a:t>   </a:t>
            </a:r>
            <a:r>
              <a:rPr lang="zh-CN" altLang="en-US" sz="3200"/>
              <a:t>内部利益冲突，是指两名或两名以上雇员在公司内部处于相互检查或制约的岗位，包括相互汇报的岗位上存在亲属或其他特殊利害关系，而这些关系可能在雇员履行职责时影响其对事件判断的公正性、客观性，进而导致实际的或潜在的利益冲突发生。</a:t>
            </a:r>
            <a:endParaRPr lang="en-US" altLang="zh-CN" sz="3200"/>
          </a:p>
          <a:p>
            <a:pPr eaLnBrk="1" hangingPunct="1">
              <a:buFont typeface="Wingdings" pitchFamily="2" charset="2"/>
              <a:buNone/>
            </a:pPr>
            <a:r>
              <a:rPr lang="zh-CN" altLang="en-US" sz="3200"/>
              <a:t>特殊的利益关系</a:t>
            </a:r>
          </a:p>
        </p:txBody>
      </p:sp>
      <p:sp>
        <p:nvSpPr>
          <p:cNvPr id="22532" name="日期占位符 3"/>
          <p:cNvSpPr>
            <a:spLocks noGrp="1"/>
          </p:cNvSpPr>
          <p:nvPr>
            <p:ph type="dt" sz="quarter" idx="10"/>
          </p:nvPr>
        </p:nvSpPr>
        <p:spPr>
          <a:noFill/>
        </p:spPr>
        <p:txBody>
          <a:bodyPr/>
          <a:lstStyle/>
          <a:p>
            <a:fld id="{D2B9A994-808A-442F-8BDC-14277495599E}" type="datetime1">
              <a:rPr lang="zh-CN" altLang="en-US" smtClean="0"/>
              <a:pPr/>
              <a:t>2020/3/21</a:t>
            </a:fld>
            <a:endParaRPr lang="en-US" altLang="zh-CN"/>
          </a:p>
        </p:txBody>
      </p:sp>
      <p:sp>
        <p:nvSpPr>
          <p:cNvPr id="22533" name="灯片编号占位符 4"/>
          <p:cNvSpPr>
            <a:spLocks noGrp="1"/>
          </p:cNvSpPr>
          <p:nvPr>
            <p:ph type="sldNum" sz="quarter" idx="12"/>
          </p:nvPr>
        </p:nvSpPr>
        <p:spPr>
          <a:noFill/>
        </p:spPr>
        <p:txBody>
          <a:bodyPr/>
          <a:lstStyle/>
          <a:p>
            <a:endParaRPr lang="zh-CN" altLang="zh-CN"/>
          </a:p>
        </p:txBody>
      </p:sp>
      <p:sp>
        <p:nvSpPr>
          <p:cNvPr id="22534" name="页脚占位符 5"/>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55650" y="620713"/>
            <a:ext cx="7038975" cy="754062"/>
          </a:xfrm>
        </p:spPr>
        <p:txBody>
          <a:bodyPr/>
          <a:lstStyle/>
          <a:p>
            <a:pPr eaLnBrk="1" hangingPunct="1"/>
            <a:r>
              <a:rPr lang="en-US" altLang="zh-CN" sz="4400"/>
              <a:t>3. </a:t>
            </a:r>
            <a:r>
              <a:rPr lang="zh-CN" altLang="en-US" sz="4400"/>
              <a:t>人员流动</a:t>
            </a:r>
          </a:p>
        </p:txBody>
      </p:sp>
      <p:grpSp>
        <p:nvGrpSpPr>
          <p:cNvPr id="23555" name="Group 4"/>
          <p:cNvGrpSpPr>
            <a:grpSpLocks/>
          </p:cNvGrpSpPr>
          <p:nvPr/>
        </p:nvGrpSpPr>
        <p:grpSpPr bwMode="auto">
          <a:xfrm>
            <a:off x="1619250" y="2276475"/>
            <a:ext cx="6048375" cy="2160588"/>
            <a:chOff x="819" y="1618"/>
            <a:chExt cx="3696" cy="960"/>
          </a:xfrm>
        </p:grpSpPr>
        <p:sp>
          <p:nvSpPr>
            <p:cNvPr id="555013" name="AutoShape 5"/>
            <p:cNvSpPr>
              <a:spLocks noChangeArrowheads="1"/>
            </p:cNvSpPr>
            <p:nvPr/>
          </p:nvSpPr>
          <p:spPr bwMode="gray">
            <a:xfrm>
              <a:off x="1096" y="1744"/>
              <a:ext cx="2642" cy="226"/>
            </a:xfrm>
            <a:prstGeom prst="roundRect">
              <a:avLst>
                <a:gd name="adj" fmla="val 16667"/>
              </a:avLst>
            </a:prstGeom>
            <a:gradFill rotWithShape="1">
              <a:gsLst>
                <a:gs pos="0">
                  <a:schemeClr val="hlink">
                    <a:gamma/>
                    <a:shade val="28627"/>
                    <a:invGamma/>
                  </a:schemeClr>
                </a:gs>
                <a:gs pos="100000">
                  <a:schemeClr val="hlink"/>
                </a:gs>
              </a:gsLst>
              <a:lin ang="0" scaled="1"/>
            </a:gradFill>
            <a:ln w="19050" cap="rnd">
              <a:solidFill>
                <a:schemeClr val="tx2"/>
              </a:solidFill>
              <a:prstDash val="sysDot"/>
              <a:round/>
              <a:headEnd/>
              <a:tailEnd/>
            </a:ln>
            <a:effectLst/>
          </p:spPr>
          <p:txBody>
            <a:bodyPr wrap="none" anchor="ctr"/>
            <a:lstStyle/>
            <a:p>
              <a:pPr>
                <a:defRPr/>
              </a:pPr>
              <a:endParaRPr lang="zh-CN" altLang="en-US"/>
            </a:p>
          </p:txBody>
        </p:sp>
        <p:sp>
          <p:nvSpPr>
            <p:cNvPr id="555014" name="AutoShape 6"/>
            <p:cNvSpPr>
              <a:spLocks noChangeArrowheads="1"/>
            </p:cNvSpPr>
            <p:nvPr/>
          </p:nvSpPr>
          <p:spPr bwMode="gray">
            <a:xfrm>
              <a:off x="1105" y="2284"/>
              <a:ext cx="2637" cy="227"/>
            </a:xfrm>
            <a:prstGeom prst="roundRect">
              <a:avLst>
                <a:gd name="adj" fmla="val 16667"/>
              </a:avLst>
            </a:prstGeom>
            <a:gradFill rotWithShape="1">
              <a:gsLst>
                <a:gs pos="0">
                  <a:schemeClr val="accent1">
                    <a:gamma/>
                    <a:shade val="46275"/>
                    <a:invGamma/>
                  </a:schemeClr>
                </a:gs>
                <a:gs pos="100000">
                  <a:schemeClr val="accent1"/>
                </a:gs>
              </a:gsLst>
              <a:lin ang="0" scaled="1"/>
            </a:gradFill>
            <a:ln w="19050" cap="rnd">
              <a:solidFill>
                <a:schemeClr val="tx2"/>
              </a:solidFill>
              <a:prstDash val="sysDot"/>
              <a:round/>
              <a:headEnd/>
              <a:tailEnd/>
            </a:ln>
            <a:effectLst/>
          </p:spPr>
          <p:txBody>
            <a:bodyPr wrap="none" anchor="ctr"/>
            <a:lstStyle/>
            <a:p>
              <a:pPr>
                <a:defRPr/>
              </a:pPr>
              <a:endParaRPr lang="zh-CN" altLang="en-US"/>
            </a:p>
          </p:txBody>
        </p:sp>
        <p:sp>
          <p:nvSpPr>
            <p:cNvPr id="23562" name="AutoShape 7"/>
            <p:cNvSpPr>
              <a:spLocks noChangeArrowheads="1"/>
            </p:cNvSpPr>
            <p:nvPr/>
          </p:nvSpPr>
          <p:spPr bwMode="gray">
            <a:xfrm>
              <a:off x="1292" y="1706"/>
              <a:ext cx="2223" cy="294"/>
            </a:xfrm>
            <a:prstGeom prst="roundRect">
              <a:avLst>
                <a:gd name="adj" fmla="val 16667"/>
              </a:avLst>
            </a:prstGeom>
            <a:noFill/>
            <a:ln w="38100">
              <a:noFill/>
              <a:round/>
              <a:headEnd/>
              <a:tailEnd/>
            </a:ln>
          </p:spPr>
          <p:txBody>
            <a:bodyPr wrap="none" anchor="ctr"/>
            <a:lstStyle/>
            <a:p>
              <a:pPr algn="l" latinLnBrk="1"/>
              <a:r>
                <a:rPr lang="zh-CN" altLang="en-US" b="1">
                  <a:solidFill>
                    <a:srgbClr val="FFFFFF"/>
                  </a:solidFill>
                  <a:latin typeface="Arial" pitchFamily="34" charset="0"/>
                  <a:ea typeface="楷体_GB2312" pitchFamily="49" charset="-122"/>
                </a:rPr>
                <a:t>员工主动离职</a:t>
              </a:r>
            </a:p>
          </p:txBody>
        </p:sp>
        <p:sp>
          <p:nvSpPr>
            <p:cNvPr id="23563" name="AutoShape 8"/>
            <p:cNvSpPr>
              <a:spLocks noChangeArrowheads="1"/>
            </p:cNvSpPr>
            <p:nvPr/>
          </p:nvSpPr>
          <p:spPr bwMode="gray">
            <a:xfrm>
              <a:off x="1305" y="2242"/>
              <a:ext cx="3210" cy="294"/>
            </a:xfrm>
            <a:prstGeom prst="roundRect">
              <a:avLst>
                <a:gd name="adj" fmla="val 16667"/>
              </a:avLst>
            </a:prstGeom>
            <a:noFill/>
            <a:ln w="38100">
              <a:noFill/>
              <a:round/>
              <a:headEnd/>
              <a:tailEnd/>
            </a:ln>
          </p:spPr>
          <p:txBody>
            <a:bodyPr wrap="none" anchor="ctr"/>
            <a:lstStyle/>
            <a:p>
              <a:pPr algn="l" latinLnBrk="1"/>
              <a:r>
                <a:rPr lang="zh-CN" altLang="en-US" b="1">
                  <a:solidFill>
                    <a:srgbClr val="FFFFFF"/>
                  </a:solidFill>
                  <a:latin typeface="Arial" pitchFamily="34" charset="0"/>
                  <a:ea typeface="楷体_GB2312" pitchFamily="49" charset="-122"/>
                </a:rPr>
                <a:t>企业解雇员工</a:t>
              </a:r>
            </a:p>
          </p:txBody>
        </p:sp>
        <p:sp>
          <p:nvSpPr>
            <p:cNvPr id="555017" name="AutoShape 9"/>
            <p:cNvSpPr>
              <a:spLocks noChangeArrowheads="1"/>
            </p:cNvSpPr>
            <p:nvPr/>
          </p:nvSpPr>
          <p:spPr bwMode="gray">
            <a:xfrm>
              <a:off x="819" y="1618"/>
              <a:ext cx="432" cy="432"/>
            </a:xfrm>
            <a:prstGeom prst="diamond">
              <a:avLst/>
            </a:prstGeom>
            <a:gradFill rotWithShape="1">
              <a:gsLst>
                <a:gs pos="0">
                  <a:schemeClr val="hlink">
                    <a:gamma/>
                    <a:shade val="46275"/>
                    <a:invGamma/>
                  </a:schemeClr>
                </a:gs>
                <a:gs pos="100000">
                  <a:schemeClr val="hlink"/>
                </a:gs>
              </a:gsLst>
              <a:lin ang="5400000" scaled="1"/>
            </a:gradFill>
            <a:ln w="28575">
              <a:solidFill>
                <a:schemeClr val="tx2"/>
              </a:solidFill>
              <a:miter lim="800000"/>
              <a:headEnd/>
              <a:tailEnd/>
            </a:ln>
            <a:effectLst>
              <a:outerShdw sy="50000" rotWithShape="0">
                <a:srgbClr val="808080">
                  <a:alpha val="50000"/>
                </a:srgbClr>
              </a:outerShdw>
            </a:effectLst>
          </p:spPr>
          <p:txBody>
            <a:bodyPr wrap="none" anchor="ctr"/>
            <a:lstStyle/>
            <a:p>
              <a:pPr eaLnBrk="0" hangingPunct="0">
                <a:defRPr/>
              </a:pPr>
              <a:r>
                <a:rPr kumimoji="0" lang="en-US" altLang="ko-KR" sz="2400" b="1">
                  <a:solidFill>
                    <a:srgbClr val="FFFFFF"/>
                  </a:solidFill>
                  <a:latin typeface="Arial" charset="0"/>
                  <a:ea typeface="Gulim" pitchFamily="34" charset="-127"/>
                </a:rPr>
                <a:t>1</a:t>
              </a:r>
            </a:p>
          </p:txBody>
        </p:sp>
        <p:sp>
          <p:nvSpPr>
            <p:cNvPr id="555018" name="AutoShape 10"/>
            <p:cNvSpPr>
              <a:spLocks noChangeArrowheads="1"/>
            </p:cNvSpPr>
            <p:nvPr/>
          </p:nvSpPr>
          <p:spPr bwMode="gray">
            <a:xfrm>
              <a:off x="819" y="2146"/>
              <a:ext cx="432" cy="432"/>
            </a:xfrm>
            <a:prstGeom prst="diamond">
              <a:avLst/>
            </a:prstGeom>
            <a:gradFill rotWithShape="1">
              <a:gsLst>
                <a:gs pos="0">
                  <a:schemeClr val="accent1">
                    <a:gamma/>
                    <a:shade val="46275"/>
                    <a:invGamma/>
                  </a:schemeClr>
                </a:gs>
                <a:gs pos="100000">
                  <a:schemeClr val="accent1"/>
                </a:gs>
              </a:gsLst>
              <a:lin ang="5400000" scaled="1"/>
            </a:gradFill>
            <a:ln w="28575">
              <a:solidFill>
                <a:schemeClr val="tx2"/>
              </a:solidFill>
              <a:miter lim="800000"/>
              <a:headEnd/>
              <a:tailEnd/>
            </a:ln>
            <a:effectLst>
              <a:outerShdw sy="50000" rotWithShape="0">
                <a:srgbClr val="808080">
                  <a:alpha val="50000"/>
                </a:srgbClr>
              </a:outerShdw>
            </a:effectLst>
          </p:spPr>
          <p:txBody>
            <a:bodyPr wrap="none" anchor="ctr"/>
            <a:lstStyle/>
            <a:p>
              <a:pPr eaLnBrk="0" hangingPunct="0">
                <a:defRPr/>
              </a:pPr>
              <a:r>
                <a:rPr kumimoji="0" lang="en-US" altLang="ko-KR" sz="2400" b="1">
                  <a:solidFill>
                    <a:srgbClr val="FFFFFF"/>
                  </a:solidFill>
                  <a:latin typeface="Arial" charset="0"/>
                  <a:ea typeface="Gulim" pitchFamily="34" charset="-127"/>
                </a:rPr>
                <a:t>2</a:t>
              </a:r>
            </a:p>
          </p:txBody>
        </p:sp>
      </p:grpSp>
      <p:sp>
        <p:nvSpPr>
          <p:cNvPr id="23556" name="日期占位符 9"/>
          <p:cNvSpPr>
            <a:spLocks noGrp="1"/>
          </p:cNvSpPr>
          <p:nvPr>
            <p:ph type="dt" sz="quarter" idx="10"/>
          </p:nvPr>
        </p:nvSpPr>
        <p:spPr>
          <a:noFill/>
        </p:spPr>
        <p:txBody>
          <a:bodyPr/>
          <a:lstStyle/>
          <a:p>
            <a:fld id="{A2376450-957A-4D42-BEB8-752E7EAAB208}" type="datetime1">
              <a:rPr lang="zh-CN" altLang="en-US" smtClean="0"/>
              <a:pPr/>
              <a:t>2020/3/21</a:t>
            </a:fld>
            <a:endParaRPr lang="en-US" altLang="zh-CN"/>
          </a:p>
        </p:txBody>
      </p:sp>
      <p:sp>
        <p:nvSpPr>
          <p:cNvPr id="23557" name="灯片编号占位符 10"/>
          <p:cNvSpPr>
            <a:spLocks noGrp="1"/>
          </p:cNvSpPr>
          <p:nvPr>
            <p:ph type="sldNum" sz="quarter" idx="12"/>
          </p:nvPr>
        </p:nvSpPr>
        <p:spPr>
          <a:noFill/>
        </p:spPr>
        <p:txBody>
          <a:bodyPr/>
          <a:lstStyle/>
          <a:p>
            <a:endParaRPr lang="zh-CN" altLang="zh-CN"/>
          </a:p>
        </p:txBody>
      </p:sp>
      <p:sp>
        <p:nvSpPr>
          <p:cNvPr id="23558" name="页脚占位符 11"/>
          <p:cNvSpPr>
            <a:spLocks noGrp="1"/>
          </p:cNvSpPr>
          <p:nvPr>
            <p:ph type="ftr" sz="quarter" idx="11"/>
          </p:nvPr>
        </p:nvSpPr>
        <p:spPr>
          <a:noFill/>
        </p:spPr>
        <p:txBody>
          <a:bodyPr/>
          <a:lstStyle/>
          <a:p>
            <a:r>
              <a:rPr lang="en-US" altLang="zh-CN"/>
              <a:t>zzqry@whu.edu.cn</a:t>
            </a:r>
          </a:p>
        </p:txBody>
      </p:sp>
      <p:sp>
        <p:nvSpPr>
          <p:cNvPr id="23559" name="TextBox 12"/>
          <p:cNvSpPr txBox="1">
            <a:spLocks noChangeArrowheads="1"/>
          </p:cNvSpPr>
          <p:nvPr/>
        </p:nvSpPr>
        <p:spPr bwMode="auto">
          <a:xfrm>
            <a:off x="539750" y="5013325"/>
            <a:ext cx="7777163" cy="954088"/>
          </a:xfrm>
          <a:prstGeom prst="rect">
            <a:avLst/>
          </a:prstGeom>
          <a:noFill/>
          <a:ln w="9525">
            <a:noFill/>
            <a:miter lim="800000"/>
            <a:headEnd/>
            <a:tailEnd/>
          </a:ln>
        </p:spPr>
        <p:txBody>
          <a:bodyPr>
            <a:spAutoFit/>
          </a:bodyPr>
          <a:lstStyle/>
          <a:p>
            <a:pPr algn="l"/>
            <a:r>
              <a:rPr lang="zh-CN" altLang="en-US"/>
              <a:t>用家文化经营企业，家文化带来了什么？</a:t>
            </a:r>
            <a:r>
              <a:rPr lang="en-US" altLang="zh-CN"/>
              <a:t>P136</a:t>
            </a:r>
            <a:r>
              <a:rPr lang="zh-CN" altLang="en-US"/>
              <a:t>江苏固锝创建幸福企业？</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620713"/>
            <a:ext cx="7038975" cy="754062"/>
          </a:xfrm>
        </p:spPr>
        <p:txBody>
          <a:bodyPr/>
          <a:lstStyle/>
          <a:p>
            <a:pPr eaLnBrk="1" hangingPunct="1"/>
            <a:r>
              <a:rPr lang="zh-CN" altLang="en-US" sz="4400"/>
              <a:t>正当合理的解雇</a:t>
            </a:r>
          </a:p>
        </p:txBody>
      </p:sp>
      <p:grpSp>
        <p:nvGrpSpPr>
          <p:cNvPr id="24579" name="Group 17"/>
          <p:cNvGrpSpPr>
            <a:grpSpLocks/>
          </p:cNvGrpSpPr>
          <p:nvPr/>
        </p:nvGrpSpPr>
        <p:grpSpPr bwMode="auto">
          <a:xfrm>
            <a:off x="457200" y="1844675"/>
            <a:ext cx="7985125" cy="3870325"/>
            <a:chOff x="288" y="1162"/>
            <a:chExt cx="5030" cy="2438"/>
          </a:xfrm>
        </p:grpSpPr>
        <p:sp>
          <p:nvSpPr>
            <p:cNvPr id="24583" name="Oval 4"/>
            <p:cNvSpPr>
              <a:spLocks noChangeArrowheads="1"/>
            </p:cNvSpPr>
            <p:nvPr/>
          </p:nvSpPr>
          <p:spPr bwMode="auto">
            <a:xfrm>
              <a:off x="2016" y="1680"/>
              <a:ext cx="1488" cy="1488"/>
            </a:xfrm>
            <a:prstGeom prst="ellipse">
              <a:avLst/>
            </a:prstGeom>
            <a:noFill/>
            <a:ln w="63500">
              <a:solidFill>
                <a:schemeClr val="bg2"/>
              </a:solidFill>
              <a:prstDash val="sysDot"/>
              <a:round/>
              <a:headEnd/>
              <a:tailEnd/>
            </a:ln>
          </p:spPr>
          <p:txBody>
            <a:bodyPr wrap="none" anchor="ctr"/>
            <a:lstStyle/>
            <a:p>
              <a:endParaRPr lang="zh-CN" altLang="en-US"/>
            </a:p>
          </p:txBody>
        </p:sp>
        <p:sp>
          <p:nvSpPr>
            <p:cNvPr id="24584" name="Text Box 5"/>
            <p:cNvSpPr txBox="1">
              <a:spLocks noChangeArrowheads="1"/>
            </p:cNvSpPr>
            <p:nvPr/>
          </p:nvSpPr>
          <p:spPr bwMode="auto">
            <a:xfrm>
              <a:off x="2789" y="1162"/>
              <a:ext cx="1824" cy="288"/>
            </a:xfrm>
            <a:prstGeom prst="rect">
              <a:avLst/>
            </a:prstGeom>
            <a:noFill/>
            <a:ln w="9525">
              <a:noFill/>
              <a:miter lim="800000"/>
              <a:headEnd/>
              <a:tailEnd/>
            </a:ln>
          </p:spPr>
          <p:txBody>
            <a:bodyPr>
              <a:spAutoFit/>
            </a:bodyPr>
            <a:lstStyle/>
            <a:p>
              <a:pPr algn="l" latinLnBrk="1"/>
              <a:r>
                <a:rPr lang="zh-CN" altLang="en-US" sz="2400" b="1">
                  <a:latin typeface="Verdana" pitchFamily="34" charset="0"/>
                  <a:ea typeface="楷体_GB2312" pitchFamily="49" charset="-122"/>
                </a:rPr>
                <a:t>正当理由</a:t>
              </a:r>
              <a:endParaRPr lang="zh-CN" altLang="en-US" sz="2400">
                <a:latin typeface="Verdana" pitchFamily="34" charset="0"/>
                <a:ea typeface="楷体_GB2312" pitchFamily="49" charset="-122"/>
              </a:endParaRPr>
            </a:p>
          </p:txBody>
        </p:sp>
        <p:sp>
          <p:nvSpPr>
            <p:cNvPr id="24585" name="Text Box 6"/>
            <p:cNvSpPr txBox="1">
              <a:spLocks noChangeArrowheads="1"/>
            </p:cNvSpPr>
            <p:nvPr/>
          </p:nvSpPr>
          <p:spPr bwMode="auto">
            <a:xfrm>
              <a:off x="288" y="3024"/>
              <a:ext cx="1440" cy="288"/>
            </a:xfrm>
            <a:prstGeom prst="rect">
              <a:avLst/>
            </a:prstGeom>
            <a:noFill/>
            <a:ln w="9525">
              <a:noFill/>
              <a:miter lim="800000"/>
              <a:headEnd/>
              <a:tailEnd/>
            </a:ln>
          </p:spPr>
          <p:txBody>
            <a:bodyPr>
              <a:spAutoFit/>
            </a:bodyPr>
            <a:lstStyle/>
            <a:p>
              <a:pPr algn="r" latinLnBrk="1"/>
              <a:r>
                <a:rPr lang="zh-CN" altLang="en-US" sz="2400" b="1">
                  <a:latin typeface="Verdana" pitchFamily="34" charset="0"/>
                  <a:ea typeface="楷体_GB2312" pitchFamily="49" charset="-122"/>
                </a:rPr>
                <a:t>正当程序</a:t>
              </a:r>
              <a:endParaRPr lang="zh-CN" altLang="en-US" sz="2400">
                <a:latin typeface="Verdana" pitchFamily="34" charset="0"/>
                <a:ea typeface="楷体_GB2312" pitchFamily="49" charset="-122"/>
              </a:endParaRPr>
            </a:p>
          </p:txBody>
        </p:sp>
        <p:sp>
          <p:nvSpPr>
            <p:cNvPr id="24586" name="Text Box 7"/>
            <p:cNvSpPr txBox="1">
              <a:spLocks noChangeArrowheads="1"/>
            </p:cNvSpPr>
            <p:nvPr/>
          </p:nvSpPr>
          <p:spPr bwMode="auto">
            <a:xfrm>
              <a:off x="3878" y="2840"/>
              <a:ext cx="1440" cy="422"/>
            </a:xfrm>
            <a:prstGeom prst="rect">
              <a:avLst/>
            </a:prstGeom>
            <a:noFill/>
            <a:ln w="9525">
              <a:noFill/>
              <a:miter lim="800000"/>
              <a:headEnd/>
              <a:tailEnd/>
            </a:ln>
          </p:spPr>
          <p:txBody>
            <a:bodyPr>
              <a:spAutoFit/>
            </a:bodyPr>
            <a:lstStyle/>
            <a:p>
              <a:pPr algn="l" latinLnBrk="1"/>
              <a:r>
                <a:rPr lang="zh-CN" altLang="en-US" sz="2400" b="1">
                  <a:latin typeface="Verdana" pitchFamily="34" charset="0"/>
                  <a:ea typeface="楷体_GB2312" pitchFamily="49" charset="-122"/>
                </a:rPr>
                <a:t>正当补偿</a:t>
              </a:r>
            </a:p>
            <a:p>
              <a:pPr algn="r" latinLnBrk="1"/>
              <a:r>
                <a:rPr lang="en-US" altLang="ko-KR" sz="1400">
                  <a:latin typeface="Verdana" pitchFamily="34" charset="0"/>
                  <a:ea typeface="Gulim" pitchFamily="34" charset="-127"/>
                </a:rPr>
                <a:t> </a:t>
              </a:r>
            </a:p>
          </p:txBody>
        </p:sp>
        <p:grpSp>
          <p:nvGrpSpPr>
            <p:cNvPr id="24587" name="Group 8"/>
            <p:cNvGrpSpPr>
              <a:grpSpLocks/>
            </p:cNvGrpSpPr>
            <p:nvPr/>
          </p:nvGrpSpPr>
          <p:grpSpPr bwMode="auto">
            <a:xfrm>
              <a:off x="1829" y="1238"/>
              <a:ext cx="1057" cy="1057"/>
              <a:chOff x="1829" y="1238"/>
              <a:chExt cx="1057" cy="1057"/>
            </a:xfrm>
          </p:grpSpPr>
          <p:sp>
            <p:nvSpPr>
              <p:cNvPr id="24594" name="Oval 9"/>
              <p:cNvSpPr>
                <a:spLocks noChangeArrowheads="1"/>
              </p:cNvSpPr>
              <p:nvPr/>
            </p:nvSpPr>
            <p:spPr bwMode="gray">
              <a:xfrm>
                <a:off x="1829" y="1238"/>
                <a:ext cx="1057" cy="1057"/>
              </a:xfrm>
              <a:prstGeom prst="ellipse">
                <a:avLst/>
              </a:prstGeom>
              <a:gradFill rotWithShape="0">
                <a:gsLst>
                  <a:gs pos="0">
                    <a:schemeClr val="accent2"/>
                  </a:gs>
                  <a:gs pos="100000">
                    <a:srgbClr val="CC99FF"/>
                  </a:gs>
                </a:gsLst>
                <a:lin ang="2700000" scaled="1"/>
              </a:gradFill>
              <a:ln w="9525">
                <a:noFill/>
                <a:round/>
                <a:headEnd/>
                <a:tailEnd/>
              </a:ln>
            </p:spPr>
            <p:txBody>
              <a:bodyPr wrap="none" anchor="ctr"/>
              <a:lstStyle/>
              <a:p>
                <a:endParaRPr lang="zh-CN" altLang="en-US"/>
              </a:p>
            </p:txBody>
          </p:sp>
          <p:sp>
            <p:nvSpPr>
              <p:cNvPr id="24595" name="Oval 10"/>
              <p:cNvSpPr>
                <a:spLocks noChangeArrowheads="1"/>
              </p:cNvSpPr>
              <p:nvPr/>
            </p:nvSpPr>
            <p:spPr bwMode="gray">
              <a:xfrm>
                <a:off x="1878" y="1282"/>
                <a:ext cx="948" cy="949"/>
              </a:xfrm>
              <a:prstGeom prst="ellipse">
                <a:avLst/>
              </a:prstGeom>
              <a:gradFill rotWithShape="0">
                <a:gsLst>
                  <a:gs pos="0">
                    <a:srgbClr val="CC99FF"/>
                  </a:gs>
                  <a:gs pos="100000">
                    <a:schemeClr val="accent2"/>
                  </a:gs>
                </a:gsLst>
                <a:lin ang="2700000" scaled="1"/>
              </a:gradFill>
              <a:ln w="9525">
                <a:noFill/>
                <a:round/>
                <a:headEnd/>
                <a:tailEnd/>
              </a:ln>
            </p:spPr>
            <p:txBody>
              <a:bodyPr wrap="none" anchor="ctr"/>
              <a:lstStyle/>
              <a:p>
                <a:pPr latinLnBrk="1"/>
                <a:r>
                  <a:rPr lang="en-US" altLang="zh-CN" sz="1800" b="1">
                    <a:solidFill>
                      <a:schemeClr val="bg1"/>
                    </a:solidFill>
                    <a:latin typeface="Verdana" pitchFamily="34" charset="0"/>
                    <a:ea typeface="Gulim" pitchFamily="34" charset="-127"/>
                  </a:rPr>
                  <a:t>1</a:t>
                </a:r>
                <a:endParaRPr kumimoji="0" lang="ko-KR" altLang="en-US" sz="2400" b="1">
                  <a:solidFill>
                    <a:schemeClr val="bg1"/>
                  </a:solidFill>
                  <a:latin typeface="Verdana" pitchFamily="34" charset="0"/>
                  <a:ea typeface="Gulim" pitchFamily="34" charset="-127"/>
                </a:endParaRPr>
              </a:p>
            </p:txBody>
          </p:sp>
        </p:grpSp>
        <p:grpSp>
          <p:nvGrpSpPr>
            <p:cNvPr id="24588" name="Group 11"/>
            <p:cNvGrpSpPr>
              <a:grpSpLocks/>
            </p:cNvGrpSpPr>
            <p:nvPr/>
          </p:nvGrpSpPr>
          <p:grpSpPr bwMode="auto">
            <a:xfrm>
              <a:off x="1878" y="2543"/>
              <a:ext cx="1057" cy="1057"/>
              <a:chOff x="1829" y="1238"/>
              <a:chExt cx="1057" cy="1057"/>
            </a:xfrm>
          </p:grpSpPr>
          <p:sp>
            <p:nvSpPr>
              <p:cNvPr id="24592" name="Oval 12"/>
              <p:cNvSpPr>
                <a:spLocks noChangeArrowheads="1"/>
              </p:cNvSpPr>
              <p:nvPr/>
            </p:nvSpPr>
            <p:spPr bwMode="gray">
              <a:xfrm>
                <a:off x="1829" y="1238"/>
                <a:ext cx="1057" cy="1057"/>
              </a:xfrm>
              <a:prstGeom prst="ellipse">
                <a:avLst/>
              </a:prstGeom>
              <a:gradFill rotWithShape="0">
                <a:gsLst>
                  <a:gs pos="0">
                    <a:schemeClr val="accent2"/>
                  </a:gs>
                  <a:gs pos="100000">
                    <a:srgbClr val="CC99FF"/>
                  </a:gs>
                </a:gsLst>
                <a:lin ang="2700000" scaled="1"/>
              </a:gradFill>
              <a:ln w="9525">
                <a:noFill/>
                <a:round/>
                <a:headEnd/>
                <a:tailEnd/>
              </a:ln>
            </p:spPr>
            <p:txBody>
              <a:bodyPr wrap="none" anchor="ctr"/>
              <a:lstStyle/>
              <a:p>
                <a:endParaRPr lang="zh-CN" altLang="en-US"/>
              </a:p>
            </p:txBody>
          </p:sp>
          <p:sp>
            <p:nvSpPr>
              <p:cNvPr id="24593" name="Oval 13"/>
              <p:cNvSpPr>
                <a:spLocks noChangeArrowheads="1"/>
              </p:cNvSpPr>
              <p:nvPr/>
            </p:nvSpPr>
            <p:spPr bwMode="gray">
              <a:xfrm>
                <a:off x="1878" y="1282"/>
                <a:ext cx="948" cy="949"/>
              </a:xfrm>
              <a:prstGeom prst="ellipse">
                <a:avLst/>
              </a:prstGeom>
              <a:gradFill rotWithShape="0">
                <a:gsLst>
                  <a:gs pos="0">
                    <a:srgbClr val="CC99FF"/>
                  </a:gs>
                  <a:gs pos="100000">
                    <a:schemeClr val="accent2"/>
                  </a:gs>
                </a:gsLst>
                <a:lin ang="2700000" scaled="1"/>
              </a:gradFill>
              <a:ln w="9525">
                <a:noFill/>
                <a:round/>
                <a:headEnd/>
                <a:tailEnd/>
              </a:ln>
            </p:spPr>
            <p:txBody>
              <a:bodyPr wrap="none" anchor="ctr"/>
              <a:lstStyle/>
              <a:p>
                <a:pPr latinLnBrk="1"/>
                <a:r>
                  <a:rPr lang="en-US" altLang="zh-CN" sz="1800" b="1">
                    <a:solidFill>
                      <a:schemeClr val="bg1"/>
                    </a:solidFill>
                    <a:latin typeface="Verdana" pitchFamily="34" charset="0"/>
                    <a:ea typeface="Gulim" pitchFamily="34" charset="-127"/>
                  </a:rPr>
                  <a:t>2</a:t>
                </a:r>
                <a:endParaRPr kumimoji="0" lang="ko-KR" altLang="en-US" sz="2400" b="1">
                  <a:solidFill>
                    <a:schemeClr val="bg1"/>
                  </a:solidFill>
                  <a:latin typeface="Verdana" pitchFamily="34" charset="0"/>
                  <a:ea typeface="Gulim" pitchFamily="34" charset="-127"/>
                </a:endParaRPr>
              </a:p>
            </p:txBody>
          </p:sp>
        </p:grpSp>
        <p:grpSp>
          <p:nvGrpSpPr>
            <p:cNvPr id="24589" name="Group 14"/>
            <p:cNvGrpSpPr>
              <a:grpSpLocks/>
            </p:cNvGrpSpPr>
            <p:nvPr/>
          </p:nvGrpSpPr>
          <p:grpSpPr bwMode="auto">
            <a:xfrm>
              <a:off x="3120" y="1862"/>
              <a:ext cx="1057" cy="1057"/>
              <a:chOff x="1829" y="1238"/>
              <a:chExt cx="1057" cy="1057"/>
            </a:xfrm>
          </p:grpSpPr>
          <p:sp>
            <p:nvSpPr>
              <p:cNvPr id="24590" name="Oval 15"/>
              <p:cNvSpPr>
                <a:spLocks noChangeArrowheads="1"/>
              </p:cNvSpPr>
              <p:nvPr/>
            </p:nvSpPr>
            <p:spPr bwMode="gray">
              <a:xfrm>
                <a:off x="1829" y="1238"/>
                <a:ext cx="1057" cy="1057"/>
              </a:xfrm>
              <a:prstGeom prst="ellipse">
                <a:avLst/>
              </a:prstGeom>
              <a:gradFill rotWithShape="0">
                <a:gsLst>
                  <a:gs pos="0">
                    <a:schemeClr val="accent2"/>
                  </a:gs>
                  <a:gs pos="100000">
                    <a:srgbClr val="CC99FF"/>
                  </a:gs>
                </a:gsLst>
                <a:lin ang="2700000" scaled="1"/>
              </a:gradFill>
              <a:ln w="9525">
                <a:noFill/>
                <a:round/>
                <a:headEnd/>
                <a:tailEnd/>
              </a:ln>
            </p:spPr>
            <p:txBody>
              <a:bodyPr wrap="none" anchor="ctr"/>
              <a:lstStyle/>
              <a:p>
                <a:endParaRPr lang="zh-CN" altLang="en-US"/>
              </a:p>
            </p:txBody>
          </p:sp>
          <p:sp>
            <p:nvSpPr>
              <p:cNvPr id="24591" name="Oval 16"/>
              <p:cNvSpPr>
                <a:spLocks noChangeArrowheads="1"/>
              </p:cNvSpPr>
              <p:nvPr/>
            </p:nvSpPr>
            <p:spPr bwMode="gray">
              <a:xfrm>
                <a:off x="1878" y="1282"/>
                <a:ext cx="948" cy="949"/>
              </a:xfrm>
              <a:prstGeom prst="ellipse">
                <a:avLst/>
              </a:prstGeom>
              <a:gradFill rotWithShape="0">
                <a:gsLst>
                  <a:gs pos="0">
                    <a:srgbClr val="CC99FF"/>
                  </a:gs>
                  <a:gs pos="100000">
                    <a:schemeClr val="accent2"/>
                  </a:gs>
                </a:gsLst>
                <a:lin ang="2700000" scaled="1"/>
              </a:gradFill>
              <a:ln w="9525">
                <a:noFill/>
                <a:round/>
                <a:headEnd/>
                <a:tailEnd/>
              </a:ln>
            </p:spPr>
            <p:txBody>
              <a:bodyPr wrap="none" anchor="ctr"/>
              <a:lstStyle/>
              <a:p>
                <a:pPr latinLnBrk="1"/>
                <a:r>
                  <a:rPr lang="en-US" altLang="zh-CN" sz="1800" b="1">
                    <a:solidFill>
                      <a:schemeClr val="bg1"/>
                    </a:solidFill>
                    <a:latin typeface="Verdana" pitchFamily="34" charset="0"/>
                    <a:ea typeface="Gulim" pitchFamily="34" charset="-127"/>
                  </a:rPr>
                  <a:t>3</a:t>
                </a:r>
                <a:endParaRPr kumimoji="0" lang="ko-KR" altLang="en-US" sz="2400" b="1">
                  <a:solidFill>
                    <a:schemeClr val="bg1"/>
                  </a:solidFill>
                  <a:latin typeface="Verdana" pitchFamily="34" charset="0"/>
                  <a:ea typeface="Gulim" pitchFamily="34" charset="-127"/>
                </a:endParaRPr>
              </a:p>
            </p:txBody>
          </p:sp>
        </p:grpSp>
      </p:grpSp>
      <p:sp>
        <p:nvSpPr>
          <p:cNvPr id="24580" name="日期占位符 16"/>
          <p:cNvSpPr>
            <a:spLocks noGrp="1"/>
          </p:cNvSpPr>
          <p:nvPr>
            <p:ph type="dt" sz="quarter" idx="10"/>
          </p:nvPr>
        </p:nvSpPr>
        <p:spPr>
          <a:noFill/>
        </p:spPr>
        <p:txBody>
          <a:bodyPr/>
          <a:lstStyle/>
          <a:p>
            <a:fld id="{6804C78C-3987-4802-BB7A-BA0DEEFC32F5}" type="datetime1">
              <a:rPr lang="zh-CN" altLang="en-US" smtClean="0"/>
              <a:pPr/>
              <a:t>2020/3/21</a:t>
            </a:fld>
            <a:endParaRPr lang="en-US" altLang="zh-CN"/>
          </a:p>
        </p:txBody>
      </p:sp>
      <p:sp>
        <p:nvSpPr>
          <p:cNvPr id="24581" name="灯片编号占位符 17"/>
          <p:cNvSpPr>
            <a:spLocks noGrp="1"/>
          </p:cNvSpPr>
          <p:nvPr>
            <p:ph type="sldNum" sz="quarter" idx="12"/>
          </p:nvPr>
        </p:nvSpPr>
        <p:spPr>
          <a:noFill/>
        </p:spPr>
        <p:txBody>
          <a:bodyPr/>
          <a:lstStyle/>
          <a:p>
            <a:endParaRPr lang="zh-CN" altLang="zh-CN"/>
          </a:p>
        </p:txBody>
      </p:sp>
      <p:sp>
        <p:nvSpPr>
          <p:cNvPr id="24582" name="页脚占位符 18"/>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95288" y="549275"/>
            <a:ext cx="8229600" cy="935038"/>
          </a:xfrm>
        </p:spPr>
        <p:txBody>
          <a:bodyPr/>
          <a:lstStyle/>
          <a:p>
            <a:pPr eaLnBrk="1" hangingPunct="1"/>
            <a:r>
              <a:rPr lang="en-US" altLang="zh-CN" sz="4000"/>
              <a:t>4. </a:t>
            </a:r>
            <a:r>
              <a:rPr lang="zh-CN" altLang="en-US" sz="4000"/>
              <a:t>商业秘密与竞业禁止</a:t>
            </a:r>
            <a:r>
              <a:rPr lang="zh-CN" altLang="en-US"/>
              <a:t> </a:t>
            </a:r>
          </a:p>
        </p:txBody>
      </p:sp>
      <p:sp>
        <p:nvSpPr>
          <p:cNvPr id="526340" name="Freeform 4"/>
          <p:cNvSpPr>
            <a:spLocks noEditPoints="1"/>
          </p:cNvSpPr>
          <p:nvPr/>
        </p:nvSpPr>
        <p:spPr bwMode="gray">
          <a:xfrm>
            <a:off x="1187450" y="2349500"/>
            <a:ext cx="5943600" cy="4038600"/>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hlink"/>
              </a:gs>
              <a:gs pos="100000">
                <a:schemeClr val="accent1"/>
              </a:gs>
            </a:gsLst>
            <a:lin ang="5400000" scaled="1"/>
          </a:gradFill>
          <a:ln w="0">
            <a:noFill/>
            <a:prstDash val="solid"/>
            <a:round/>
            <a:headEnd/>
            <a:tailEnd/>
          </a:ln>
          <a:effectLst>
            <a:outerShdw dist="206741" dir="8249373" algn="ctr" rotWithShape="0">
              <a:srgbClr val="C1D1D3">
                <a:alpha val="50000"/>
              </a:srgbClr>
            </a:outerShdw>
          </a:effectLst>
        </p:spPr>
        <p:txBody>
          <a:bodyPr/>
          <a:lstStyle/>
          <a:p>
            <a:pPr>
              <a:defRPr/>
            </a:pPr>
            <a:endParaRPr lang="zh-CN" altLang="en-US"/>
          </a:p>
        </p:txBody>
      </p:sp>
      <p:sp>
        <p:nvSpPr>
          <p:cNvPr id="25604" name="Text Box 5"/>
          <p:cNvSpPr txBox="1">
            <a:spLocks noChangeArrowheads="1"/>
          </p:cNvSpPr>
          <p:nvPr/>
        </p:nvSpPr>
        <p:spPr bwMode="auto">
          <a:xfrm>
            <a:off x="5454650" y="3721100"/>
            <a:ext cx="2667000" cy="519113"/>
          </a:xfrm>
          <a:prstGeom prst="rect">
            <a:avLst/>
          </a:prstGeom>
          <a:noFill/>
          <a:ln w="9525" algn="ctr">
            <a:noFill/>
            <a:miter lim="800000"/>
            <a:headEnd/>
            <a:tailEnd/>
          </a:ln>
        </p:spPr>
        <p:txBody>
          <a:bodyPr>
            <a:spAutoFit/>
          </a:bodyPr>
          <a:lstStyle/>
          <a:p>
            <a:pPr algn="l"/>
            <a:r>
              <a:rPr kumimoji="0" lang="zh-CN" altLang="en-US" b="1">
                <a:solidFill>
                  <a:schemeClr val="tx2"/>
                </a:solidFill>
                <a:latin typeface="Arial" pitchFamily="34" charset="0"/>
              </a:rPr>
              <a:t>商业秘密特征</a:t>
            </a:r>
          </a:p>
        </p:txBody>
      </p:sp>
      <p:sp>
        <p:nvSpPr>
          <p:cNvPr id="25605" name="Oval 6"/>
          <p:cNvSpPr>
            <a:spLocks noChangeArrowheads="1"/>
          </p:cNvSpPr>
          <p:nvPr/>
        </p:nvSpPr>
        <p:spPr bwMode="gray">
          <a:xfrm rot="-723406">
            <a:off x="3284538" y="5340350"/>
            <a:ext cx="1438275" cy="666750"/>
          </a:xfrm>
          <a:prstGeom prst="ellipse">
            <a:avLst/>
          </a:prstGeom>
          <a:solidFill>
            <a:srgbClr val="0F2145">
              <a:alpha val="30196"/>
            </a:srgbClr>
          </a:solidFill>
          <a:ln w="9525">
            <a:noFill/>
            <a:round/>
            <a:headEnd/>
            <a:tailEnd/>
          </a:ln>
        </p:spPr>
        <p:txBody>
          <a:bodyPr wrap="none" anchor="ctr"/>
          <a:lstStyle/>
          <a:p>
            <a:endParaRPr lang="zh-CN" altLang="en-US"/>
          </a:p>
        </p:txBody>
      </p:sp>
      <p:sp>
        <p:nvSpPr>
          <p:cNvPr id="25606" name="Oval 7"/>
          <p:cNvSpPr>
            <a:spLocks noChangeArrowheads="1"/>
          </p:cNvSpPr>
          <p:nvPr/>
        </p:nvSpPr>
        <p:spPr bwMode="gray">
          <a:xfrm>
            <a:off x="3216275" y="4121150"/>
            <a:ext cx="1704975" cy="1706563"/>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25607" name="Oval 8"/>
          <p:cNvSpPr>
            <a:spLocks noChangeArrowheads="1"/>
          </p:cNvSpPr>
          <p:nvPr/>
        </p:nvSpPr>
        <p:spPr bwMode="gray">
          <a:xfrm>
            <a:off x="3236913" y="4130675"/>
            <a:ext cx="1665287" cy="166370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25608" name="Oval 9"/>
          <p:cNvSpPr>
            <a:spLocks noChangeArrowheads="1"/>
          </p:cNvSpPr>
          <p:nvPr/>
        </p:nvSpPr>
        <p:spPr bwMode="gray">
          <a:xfrm>
            <a:off x="3254375" y="4146550"/>
            <a:ext cx="1584325" cy="1555750"/>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25609" name="Oval 10"/>
          <p:cNvSpPr>
            <a:spLocks noChangeArrowheads="1"/>
          </p:cNvSpPr>
          <p:nvPr/>
        </p:nvSpPr>
        <p:spPr bwMode="gray">
          <a:xfrm>
            <a:off x="3346450" y="4191000"/>
            <a:ext cx="1409700" cy="1262063"/>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sp>
        <p:nvSpPr>
          <p:cNvPr id="25610" name="Text Box 11"/>
          <p:cNvSpPr txBox="1">
            <a:spLocks noChangeArrowheads="1"/>
          </p:cNvSpPr>
          <p:nvPr/>
        </p:nvSpPr>
        <p:spPr bwMode="gray">
          <a:xfrm>
            <a:off x="3213100" y="4779963"/>
            <a:ext cx="1716088" cy="457200"/>
          </a:xfrm>
          <a:prstGeom prst="rect">
            <a:avLst/>
          </a:prstGeom>
          <a:noFill/>
          <a:ln w="9525" algn="ctr">
            <a:noFill/>
            <a:miter lim="800000"/>
            <a:headEnd/>
            <a:tailEnd/>
          </a:ln>
        </p:spPr>
        <p:txBody>
          <a:bodyPr wrap="none">
            <a:spAutoFit/>
          </a:bodyPr>
          <a:lstStyle/>
          <a:p>
            <a:r>
              <a:rPr kumimoji="0" lang="zh-CN" altLang="en-US" sz="2400" b="1">
                <a:solidFill>
                  <a:srgbClr val="000000"/>
                </a:solidFill>
                <a:latin typeface="Arial" pitchFamily="34" charset="0"/>
                <a:ea typeface="楷体_GB2312" pitchFamily="49" charset="-122"/>
              </a:rPr>
              <a:t>商业利益性</a:t>
            </a:r>
            <a:endParaRPr kumimoji="0" lang="zh-CN" altLang="en-US" sz="2400" b="1">
              <a:latin typeface="Arial" pitchFamily="34" charset="0"/>
              <a:ea typeface="楷体_GB2312" pitchFamily="49" charset="-122"/>
            </a:endParaRPr>
          </a:p>
        </p:txBody>
      </p:sp>
      <p:sp>
        <p:nvSpPr>
          <p:cNvPr id="25611" name="Oval 12"/>
          <p:cNvSpPr>
            <a:spLocks noChangeArrowheads="1"/>
          </p:cNvSpPr>
          <p:nvPr/>
        </p:nvSpPr>
        <p:spPr bwMode="gray">
          <a:xfrm rot="-772996">
            <a:off x="1441450" y="4730750"/>
            <a:ext cx="1133475" cy="609600"/>
          </a:xfrm>
          <a:prstGeom prst="ellipse">
            <a:avLst/>
          </a:prstGeom>
          <a:solidFill>
            <a:srgbClr val="0F2145">
              <a:alpha val="30196"/>
            </a:srgbClr>
          </a:solidFill>
          <a:ln w="9525">
            <a:noFill/>
            <a:round/>
            <a:headEnd/>
            <a:tailEnd/>
          </a:ln>
        </p:spPr>
        <p:txBody>
          <a:bodyPr wrap="none" anchor="ctr"/>
          <a:lstStyle/>
          <a:p>
            <a:endParaRPr lang="zh-CN" altLang="en-US"/>
          </a:p>
        </p:txBody>
      </p:sp>
      <p:grpSp>
        <p:nvGrpSpPr>
          <p:cNvPr id="25612" name="Group 13"/>
          <p:cNvGrpSpPr>
            <a:grpSpLocks/>
          </p:cNvGrpSpPr>
          <p:nvPr/>
        </p:nvGrpSpPr>
        <p:grpSpPr bwMode="auto">
          <a:xfrm>
            <a:off x="1365250" y="3740150"/>
            <a:ext cx="1371600" cy="1441450"/>
            <a:chOff x="732" y="2112"/>
            <a:chExt cx="842" cy="860"/>
          </a:xfrm>
        </p:grpSpPr>
        <p:sp>
          <p:nvSpPr>
            <p:cNvPr id="25628" name="Oval 14"/>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25629" name="Oval 15"/>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25630" name="Oval 16"/>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25631" name="Oval 17"/>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sp>
          <p:nvSpPr>
            <p:cNvPr id="25632" name="Text Box 18"/>
            <p:cNvSpPr txBox="1">
              <a:spLocks noChangeArrowheads="1"/>
            </p:cNvSpPr>
            <p:nvPr/>
          </p:nvSpPr>
          <p:spPr bwMode="gray">
            <a:xfrm>
              <a:off x="803" y="2403"/>
              <a:ext cx="677" cy="273"/>
            </a:xfrm>
            <a:prstGeom prst="rect">
              <a:avLst/>
            </a:prstGeom>
            <a:noFill/>
            <a:ln w="9525" algn="ctr">
              <a:noFill/>
              <a:miter lim="800000"/>
              <a:headEnd/>
              <a:tailEnd/>
            </a:ln>
          </p:spPr>
          <p:txBody>
            <a:bodyPr wrap="none">
              <a:spAutoFit/>
            </a:bodyPr>
            <a:lstStyle/>
            <a:p>
              <a:r>
                <a:rPr kumimoji="0" lang="zh-CN" altLang="en-US" sz="2400" b="1">
                  <a:solidFill>
                    <a:srgbClr val="000000"/>
                  </a:solidFill>
                  <a:latin typeface="Arial" pitchFamily="34" charset="0"/>
                  <a:ea typeface="楷体_GB2312" pitchFamily="49" charset="-122"/>
                </a:rPr>
                <a:t>保密性</a:t>
              </a:r>
              <a:endParaRPr kumimoji="0" lang="zh-CN" altLang="en-US" sz="1800" b="1">
                <a:latin typeface="Arial" pitchFamily="34" charset="0"/>
                <a:ea typeface="楷体_GB2312" pitchFamily="49" charset="-122"/>
              </a:endParaRPr>
            </a:p>
          </p:txBody>
        </p:sp>
      </p:grpSp>
      <p:sp>
        <p:nvSpPr>
          <p:cNvPr id="25613" name="Oval 19"/>
          <p:cNvSpPr>
            <a:spLocks noChangeArrowheads="1"/>
          </p:cNvSpPr>
          <p:nvPr/>
        </p:nvSpPr>
        <p:spPr bwMode="gray">
          <a:xfrm>
            <a:off x="1331913" y="2974975"/>
            <a:ext cx="914400" cy="533400"/>
          </a:xfrm>
          <a:prstGeom prst="ellipse">
            <a:avLst/>
          </a:prstGeom>
          <a:solidFill>
            <a:srgbClr val="0F2145">
              <a:alpha val="30196"/>
            </a:srgbClr>
          </a:solidFill>
          <a:ln w="9525">
            <a:noFill/>
            <a:round/>
            <a:headEnd/>
            <a:tailEnd/>
          </a:ln>
        </p:spPr>
        <p:txBody>
          <a:bodyPr wrap="none" anchor="ctr"/>
          <a:lstStyle/>
          <a:p>
            <a:endParaRPr lang="zh-CN" altLang="en-US"/>
          </a:p>
        </p:txBody>
      </p:sp>
      <p:sp>
        <p:nvSpPr>
          <p:cNvPr id="25614" name="Oval 20"/>
          <p:cNvSpPr>
            <a:spLocks noChangeArrowheads="1"/>
          </p:cNvSpPr>
          <p:nvPr/>
        </p:nvSpPr>
        <p:spPr bwMode="gray">
          <a:xfrm>
            <a:off x="1408113" y="2368550"/>
            <a:ext cx="1023937" cy="1023938"/>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25615" name="Oval 21"/>
          <p:cNvSpPr>
            <a:spLocks noChangeArrowheads="1"/>
          </p:cNvSpPr>
          <p:nvPr/>
        </p:nvSpPr>
        <p:spPr bwMode="gray">
          <a:xfrm>
            <a:off x="1420813" y="2373313"/>
            <a:ext cx="1000125" cy="1000125"/>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25616" name="Oval 22"/>
          <p:cNvSpPr>
            <a:spLocks noChangeArrowheads="1"/>
          </p:cNvSpPr>
          <p:nvPr/>
        </p:nvSpPr>
        <p:spPr bwMode="gray">
          <a:xfrm>
            <a:off x="1431925" y="2384425"/>
            <a:ext cx="950913" cy="933450"/>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25617" name="Oval 23"/>
          <p:cNvSpPr>
            <a:spLocks noChangeArrowheads="1"/>
          </p:cNvSpPr>
          <p:nvPr/>
        </p:nvSpPr>
        <p:spPr bwMode="gray">
          <a:xfrm>
            <a:off x="1485900" y="2409825"/>
            <a:ext cx="847725" cy="757238"/>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sp>
        <p:nvSpPr>
          <p:cNvPr id="25618" name="Text Box 24"/>
          <p:cNvSpPr txBox="1">
            <a:spLocks noChangeArrowheads="1"/>
          </p:cNvSpPr>
          <p:nvPr/>
        </p:nvSpPr>
        <p:spPr bwMode="gray">
          <a:xfrm>
            <a:off x="1493838" y="2703513"/>
            <a:ext cx="874712" cy="366712"/>
          </a:xfrm>
          <a:prstGeom prst="rect">
            <a:avLst/>
          </a:prstGeom>
          <a:noFill/>
          <a:ln w="9525" algn="ctr">
            <a:noFill/>
            <a:miter lim="800000"/>
            <a:headEnd/>
            <a:tailEnd/>
          </a:ln>
        </p:spPr>
        <p:txBody>
          <a:bodyPr wrap="none">
            <a:spAutoFit/>
          </a:bodyPr>
          <a:lstStyle/>
          <a:p>
            <a:r>
              <a:rPr kumimoji="0" lang="zh-CN" altLang="en-US" sz="1800" b="1">
                <a:solidFill>
                  <a:srgbClr val="000000"/>
                </a:solidFill>
                <a:latin typeface="Arial" pitchFamily="34" charset="0"/>
                <a:ea typeface="楷体_GB2312" pitchFamily="49" charset="-122"/>
              </a:rPr>
              <a:t>实用性</a:t>
            </a:r>
            <a:endParaRPr kumimoji="0" lang="zh-CN" altLang="en-US" sz="1800">
              <a:latin typeface="Arial" pitchFamily="34" charset="0"/>
              <a:ea typeface="楷体_GB2312" pitchFamily="49" charset="-122"/>
            </a:endParaRPr>
          </a:p>
        </p:txBody>
      </p:sp>
      <p:sp>
        <p:nvSpPr>
          <p:cNvPr id="25619" name="Oval 25"/>
          <p:cNvSpPr>
            <a:spLocks noChangeArrowheads="1"/>
          </p:cNvSpPr>
          <p:nvPr/>
        </p:nvSpPr>
        <p:spPr bwMode="gray">
          <a:xfrm>
            <a:off x="2598738" y="2444750"/>
            <a:ext cx="685800" cy="228600"/>
          </a:xfrm>
          <a:prstGeom prst="ellipse">
            <a:avLst/>
          </a:prstGeom>
          <a:solidFill>
            <a:srgbClr val="0F2145">
              <a:alpha val="30196"/>
            </a:srgbClr>
          </a:solidFill>
          <a:ln w="9525">
            <a:noFill/>
            <a:round/>
            <a:headEnd/>
            <a:tailEnd/>
          </a:ln>
        </p:spPr>
        <p:txBody>
          <a:bodyPr wrap="none" anchor="ctr"/>
          <a:lstStyle/>
          <a:p>
            <a:endParaRPr lang="zh-CN" altLang="en-US"/>
          </a:p>
        </p:txBody>
      </p:sp>
      <p:sp>
        <p:nvSpPr>
          <p:cNvPr id="25620" name="Oval 26"/>
          <p:cNvSpPr>
            <a:spLocks noChangeArrowheads="1"/>
          </p:cNvSpPr>
          <p:nvPr/>
        </p:nvSpPr>
        <p:spPr bwMode="gray">
          <a:xfrm>
            <a:off x="2720975" y="1911350"/>
            <a:ext cx="682625" cy="682625"/>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25621" name="Oval 27"/>
          <p:cNvSpPr>
            <a:spLocks noChangeArrowheads="1"/>
          </p:cNvSpPr>
          <p:nvPr/>
        </p:nvSpPr>
        <p:spPr bwMode="gray">
          <a:xfrm>
            <a:off x="2730500" y="1914525"/>
            <a:ext cx="665163" cy="66675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25622" name="Oval 28"/>
          <p:cNvSpPr>
            <a:spLocks noChangeArrowheads="1"/>
          </p:cNvSpPr>
          <p:nvPr/>
        </p:nvSpPr>
        <p:spPr bwMode="gray">
          <a:xfrm>
            <a:off x="2736850" y="1920875"/>
            <a:ext cx="633413" cy="622300"/>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25623" name="Oval 29"/>
          <p:cNvSpPr>
            <a:spLocks noChangeArrowheads="1"/>
          </p:cNvSpPr>
          <p:nvPr/>
        </p:nvSpPr>
        <p:spPr bwMode="gray">
          <a:xfrm>
            <a:off x="2773363" y="1939925"/>
            <a:ext cx="563562" cy="503238"/>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sp>
        <p:nvSpPr>
          <p:cNvPr id="25624" name="Text Box 30"/>
          <p:cNvSpPr txBox="1">
            <a:spLocks noChangeArrowheads="1"/>
          </p:cNvSpPr>
          <p:nvPr/>
        </p:nvSpPr>
        <p:spPr bwMode="gray">
          <a:xfrm>
            <a:off x="2705100" y="2124075"/>
            <a:ext cx="717550" cy="304800"/>
          </a:xfrm>
          <a:prstGeom prst="rect">
            <a:avLst/>
          </a:prstGeom>
          <a:noFill/>
          <a:ln w="9525" algn="ctr">
            <a:noFill/>
            <a:miter lim="800000"/>
            <a:headEnd/>
            <a:tailEnd/>
          </a:ln>
        </p:spPr>
        <p:txBody>
          <a:bodyPr wrap="none">
            <a:spAutoFit/>
          </a:bodyPr>
          <a:lstStyle/>
          <a:p>
            <a:r>
              <a:rPr kumimoji="0" lang="zh-CN" altLang="en-US" sz="1400" b="1">
                <a:solidFill>
                  <a:srgbClr val="000000"/>
                </a:solidFill>
                <a:latin typeface="Arial" pitchFamily="34" charset="0"/>
                <a:ea typeface="楷体_GB2312" pitchFamily="49" charset="-122"/>
              </a:rPr>
              <a:t>秘密性</a:t>
            </a:r>
            <a:endParaRPr kumimoji="0" lang="zh-CN" altLang="en-US" sz="1800">
              <a:latin typeface="Arial" pitchFamily="34" charset="0"/>
              <a:ea typeface="楷体_GB2312" pitchFamily="49" charset="-122"/>
            </a:endParaRPr>
          </a:p>
        </p:txBody>
      </p:sp>
      <p:sp>
        <p:nvSpPr>
          <p:cNvPr id="25625" name="日期占位符 29"/>
          <p:cNvSpPr>
            <a:spLocks noGrp="1"/>
          </p:cNvSpPr>
          <p:nvPr>
            <p:ph type="dt" sz="quarter" idx="10"/>
          </p:nvPr>
        </p:nvSpPr>
        <p:spPr>
          <a:noFill/>
        </p:spPr>
        <p:txBody>
          <a:bodyPr/>
          <a:lstStyle/>
          <a:p>
            <a:fld id="{5D44F011-235F-4037-988A-26BDFA383BA3}" type="datetime1">
              <a:rPr lang="zh-CN" altLang="en-US" smtClean="0"/>
              <a:pPr/>
              <a:t>2020/3/21</a:t>
            </a:fld>
            <a:endParaRPr lang="en-US" altLang="zh-CN"/>
          </a:p>
        </p:txBody>
      </p:sp>
      <p:sp>
        <p:nvSpPr>
          <p:cNvPr id="25626" name="灯片编号占位符 30"/>
          <p:cNvSpPr>
            <a:spLocks noGrp="1"/>
          </p:cNvSpPr>
          <p:nvPr>
            <p:ph type="sldNum" sz="quarter" idx="12"/>
          </p:nvPr>
        </p:nvSpPr>
        <p:spPr>
          <a:noFill/>
        </p:spPr>
        <p:txBody>
          <a:bodyPr/>
          <a:lstStyle/>
          <a:p>
            <a:endParaRPr lang="zh-CN" altLang="zh-CN"/>
          </a:p>
        </p:txBody>
      </p:sp>
      <p:sp>
        <p:nvSpPr>
          <p:cNvPr id="25627" name="页脚占位符 31"/>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5288" y="549275"/>
            <a:ext cx="8229600" cy="935038"/>
          </a:xfrm>
        </p:spPr>
        <p:txBody>
          <a:bodyPr/>
          <a:lstStyle/>
          <a:p>
            <a:pPr eaLnBrk="1" hangingPunct="1"/>
            <a:r>
              <a:rPr lang="en-US" altLang="zh-CN" sz="4000"/>
              <a:t>4. </a:t>
            </a:r>
            <a:r>
              <a:rPr lang="zh-CN" altLang="en-US" sz="4000"/>
              <a:t>商业秘密与竞业禁止</a:t>
            </a:r>
            <a:r>
              <a:rPr lang="zh-CN" altLang="en-US"/>
              <a:t> </a:t>
            </a:r>
          </a:p>
        </p:txBody>
      </p:sp>
      <p:sp>
        <p:nvSpPr>
          <p:cNvPr id="26627" name="Rectangle 3"/>
          <p:cNvSpPr>
            <a:spLocks noGrp="1" noChangeArrowheads="1"/>
          </p:cNvSpPr>
          <p:nvPr>
            <p:ph type="body" idx="1"/>
          </p:nvPr>
        </p:nvSpPr>
        <p:spPr>
          <a:xfrm>
            <a:off x="684213" y="1844675"/>
            <a:ext cx="7200900" cy="3763963"/>
          </a:xfrm>
          <a:noFill/>
        </p:spPr>
        <p:txBody>
          <a:bodyPr/>
          <a:lstStyle/>
          <a:p>
            <a:pPr eaLnBrk="1" hangingPunct="1"/>
            <a:r>
              <a:rPr lang="zh-CN" altLang="en-US" sz="3600"/>
              <a:t>几则新闻：</a:t>
            </a:r>
          </a:p>
          <a:p>
            <a:pPr lvl="1" eaLnBrk="1" hangingPunct="1"/>
            <a:r>
              <a:rPr lang="zh-CN" altLang="en-US" sz="3200">
                <a:solidFill>
                  <a:srgbClr val="008000"/>
                </a:solidFill>
                <a:latin typeface="Times New Roman" pitchFamily="18" charset="0"/>
              </a:rPr>
              <a:t>“</a:t>
            </a:r>
            <a:r>
              <a:rPr lang="zh-CN" altLang="en-US" sz="3200">
                <a:solidFill>
                  <a:srgbClr val="008000"/>
                </a:solidFill>
              </a:rPr>
              <a:t>四代科研人，数十年心血，竟成内贼摇钱树</a:t>
            </a:r>
            <a:r>
              <a:rPr lang="zh-CN" altLang="en-US" sz="3200">
                <a:solidFill>
                  <a:srgbClr val="008000"/>
                </a:solidFill>
                <a:latin typeface="Times New Roman" pitchFamily="18" charset="0"/>
              </a:rPr>
              <a:t>”</a:t>
            </a:r>
            <a:endParaRPr lang="zh-CN" altLang="en-US" sz="3200">
              <a:solidFill>
                <a:srgbClr val="008000"/>
              </a:solidFill>
            </a:endParaRPr>
          </a:p>
          <a:p>
            <a:pPr lvl="1" eaLnBrk="1" hangingPunct="1"/>
            <a:r>
              <a:rPr lang="zh-CN" altLang="en-US" sz="3200">
                <a:solidFill>
                  <a:srgbClr val="008000"/>
                </a:solidFill>
                <a:latin typeface="Times New Roman" pitchFamily="18" charset="0"/>
              </a:rPr>
              <a:t>“</a:t>
            </a:r>
            <a:r>
              <a:rPr lang="zh-CN" altLang="en-US" sz="3200">
                <a:solidFill>
                  <a:srgbClr val="008000"/>
                </a:solidFill>
              </a:rPr>
              <a:t>涉嫌侵犯商业秘密，老总抓了公司垮了</a:t>
            </a:r>
            <a:r>
              <a:rPr lang="zh-CN" altLang="en-US" sz="3200">
                <a:solidFill>
                  <a:srgbClr val="008000"/>
                </a:solidFill>
                <a:latin typeface="Times New Roman" pitchFamily="18" charset="0"/>
              </a:rPr>
              <a:t>”</a:t>
            </a:r>
            <a:endParaRPr lang="zh-CN" altLang="en-US" sz="3200">
              <a:solidFill>
                <a:srgbClr val="008000"/>
              </a:solidFill>
            </a:endParaRPr>
          </a:p>
          <a:p>
            <a:pPr lvl="1" eaLnBrk="1" hangingPunct="1"/>
            <a:r>
              <a:rPr lang="zh-CN" altLang="en-US" sz="3200">
                <a:solidFill>
                  <a:srgbClr val="008000"/>
                </a:solidFill>
                <a:latin typeface="Times New Roman" pitchFamily="18" charset="0"/>
              </a:rPr>
              <a:t>“</a:t>
            </a:r>
            <a:r>
              <a:rPr lang="zh-CN" altLang="en-US" sz="3200">
                <a:solidFill>
                  <a:srgbClr val="008000"/>
                </a:solidFill>
              </a:rPr>
              <a:t>带走核心技术资料侵犯商业秘密，辞职博士获刑</a:t>
            </a:r>
            <a:r>
              <a:rPr lang="zh-CN" altLang="en-US" sz="3200">
                <a:solidFill>
                  <a:srgbClr val="008000"/>
                </a:solidFill>
                <a:latin typeface="Times New Roman" pitchFamily="18" charset="0"/>
              </a:rPr>
              <a:t>”</a:t>
            </a:r>
            <a:endParaRPr lang="zh-CN" altLang="en-US" sz="3200">
              <a:solidFill>
                <a:srgbClr val="008000"/>
              </a:solidFill>
            </a:endParaRPr>
          </a:p>
        </p:txBody>
      </p:sp>
      <p:sp>
        <p:nvSpPr>
          <p:cNvPr id="26628" name="日期占位符 3"/>
          <p:cNvSpPr>
            <a:spLocks noGrp="1"/>
          </p:cNvSpPr>
          <p:nvPr>
            <p:ph type="dt" sz="quarter" idx="10"/>
          </p:nvPr>
        </p:nvSpPr>
        <p:spPr>
          <a:noFill/>
        </p:spPr>
        <p:txBody>
          <a:bodyPr/>
          <a:lstStyle/>
          <a:p>
            <a:fld id="{214CC208-205D-4944-8312-872B57163F31}" type="datetime1">
              <a:rPr lang="zh-CN" altLang="en-US" smtClean="0"/>
              <a:pPr/>
              <a:t>2020/3/21</a:t>
            </a:fld>
            <a:endParaRPr lang="en-US" altLang="zh-CN"/>
          </a:p>
        </p:txBody>
      </p:sp>
      <p:sp>
        <p:nvSpPr>
          <p:cNvPr id="26629" name="灯片编号占位符 4"/>
          <p:cNvSpPr>
            <a:spLocks noGrp="1"/>
          </p:cNvSpPr>
          <p:nvPr>
            <p:ph type="sldNum" sz="quarter" idx="12"/>
          </p:nvPr>
        </p:nvSpPr>
        <p:spPr>
          <a:noFill/>
        </p:spPr>
        <p:txBody>
          <a:bodyPr/>
          <a:lstStyle/>
          <a:p>
            <a:endParaRPr lang="zh-CN" altLang="zh-CN"/>
          </a:p>
        </p:txBody>
      </p:sp>
      <p:sp>
        <p:nvSpPr>
          <p:cNvPr id="26630" name="页脚占位符 5"/>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95288" y="549275"/>
            <a:ext cx="8229600" cy="935038"/>
          </a:xfrm>
        </p:spPr>
        <p:txBody>
          <a:bodyPr/>
          <a:lstStyle/>
          <a:p>
            <a:pPr eaLnBrk="1" hangingPunct="1"/>
            <a:r>
              <a:rPr lang="en-US" altLang="zh-CN" sz="4000"/>
              <a:t>4. </a:t>
            </a:r>
            <a:r>
              <a:rPr lang="zh-CN" altLang="en-US" sz="4000"/>
              <a:t>商业秘密与竞业禁止</a:t>
            </a:r>
            <a:r>
              <a:rPr lang="zh-CN" altLang="en-US"/>
              <a:t> </a:t>
            </a:r>
          </a:p>
        </p:txBody>
      </p:sp>
      <p:sp>
        <p:nvSpPr>
          <p:cNvPr id="27651" name="Rectangle 30"/>
          <p:cNvSpPr>
            <a:spLocks noGrp="1" noChangeArrowheads="1"/>
          </p:cNvSpPr>
          <p:nvPr>
            <p:ph type="body" idx="1"/>
          </p:nvPr>
        </p:nvSpPr>
        <p:spPr>
          <a:xfrm>
            <a:off x="684213" y="1844675"/>
            <a:ext cx="7200900" cy="3763963"/>
          </a:xfrm>
          <a:noFill/>
        </p:spPr>
        <p:txBody>
          <a:bodyPr/>
          <a:lstStyle/>
          <a:p>
            <a:pPr eaLnBrk="1" hangingPunct="1"/>
            <a:r>
              <a:rPr lang="zh-CN" altLang="en-US" sz="3600"/>
              <a:t>竞业禁止，实质是禁止职工在本单位任职期间和离职后与本单位业务竞争，特别是禁止职工离职后就职于或创建与原单位业务范围相同的企事业。</a:t>
            </a:r>
          </a:p>
        </p:txBody>
      </p:sp>
      <p:sp>
        <p:nvSpPr>
          <p:cNvPr id="27652" name="日期占位符 3"/>
          <p:cNvSpPr>
            <a:spLocks noGrp="1"/>
          </p:cNvSpPr>
          <p:nvPr>
            <p:ph type="dt" sz="quarter" idx="10"/>
          </p:nvPr>
        </p:nvSpPr>
        <p:spPr>
          <a:noFill/>
        </p:spPr>
        <p:txBody>
          <a:bodyPr/>
          <a:lstStyle/>
          <a:p>
            <a:fld id="{8FCB0885-C297-4FCD-83ED-4E7A4347206D}" type="datetime1">
              <a:rPr lang="zh-CN" altLang="en-US" smtClean="0"/>
              <a:pPr/>
              <a:t>2020/3/21</a:t>
            </a:fld>
            <a:endParaRPr lang="en-US" altLang="zh-CN"/>
          </a:p>
        </p:txBody>
      </p:sp>
      <p:sp>
        <p:nvSpPr>
          <p:cNvPr id="27653" name="灯片编号占位符 4"/>
          <p:cNvSpPr>
            <a:spLocks noGrp="1"/>
          </p:cNvSpPr>
          <p:nvPr>
            <p:ph type="sldNum" sz="quarter" idx="12"/>
          </p:nvPr>
        </p:nvSpPr>
        <p:spPr>
          <a:noFill/>
        </p:spPr>
        <p:txBody>
          <a:bodyPr/>
          <a:lstStyle/>
          <a:p>
            <a:endParaRPr lang="zh-CN" altLang="zh-CN"/>
          </a:p>
        </p:txBody>
      </p:sp>
      <p:sp>
        <p:nvSpPr>
          <p:cNvPr id="27654" name="页脚占位符 5"/>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3" y="549275"/>
            <a:ext cx="8156575" cy="935038"/>
          </a:xfrm>
        </p:spPr>
        <p:txBody>
          <a:bodyPr/>
          <a:lstStyle/>
          <a:p>
            <a:pPr algn="ctr" eaLnBrk="1" hangingPunct="1"/>
            <a:r>
              <a:rPr lang="zh-CN" altLang="en-US" sz="4000"/>
              <a:t>竞业禁止</a:t>
            </a:r>
            <a:r>
              <a:rPr lang="zh-CN" altLang="en-US"/>
              <a:t> </a:t>
            </a:r>
          </a:p>
        </p:txBody>
      </p:sp>
      <p:sp>
        <p:nvSpPr>
          <p:cNvPr id="28675" name="Rectangle 3"/>
          <p:cNvSpPr>
            <a:spLocks noGrp="1" noChangeArrowheads="1"/>
          </p:cNvSpPr>
          <p:nvPr>
            <p:ph type="body" idx="1"/>
          </p:nvPr>
        </p:nvSpPr>
        <p:spPr>
          <a:xfrm>
            <a:off x="1763713" y="2133600"/>
            <a:ext cx="6851650" cy="3763963"/>
          </a:xfrm>
        </p:spPr>
        <p:txBody>
          <a:bodyPr/>
          <a:lstStyle/>
          <a:p>
            <a:pPr eaLnBrk="1" hangingPunct="1"/>
            <a:r>
              <a:rPr lang="zh-CN" altLang="en-US" sz="3200"/>
              <a:t>目的的合法性</a:t>
            </a:r>
          </a:p>
          <a:p>
            <a:pPr eaLnBrk="1" hangingPunct="1"/>
            <a:r>
              <a:rPr lang="zh-CN" altLang="en-US" sz="3200"/>
              <a:t>义务主体的特定性</a:t>
            </a:r>
          </a:p>
          <a:p>
            <a:pPr eaLnBrk="1" hangingPunct="1"/>
            <a:r>
              <a:rPr lang="zh-CN" altLang="en-US" sz="3200"/>
              <a:t>竞业范围的一致性</a:t>
            </a:r>
          </a:p>
          <a:p>
            <a:pPr eaLnBrk="1" hangingPunct="1"/>
            <a:r>
              <a:rPr lang="zh-CN" altLang="en-US" sz="3200"/>
              <a:t>期限的合理性</a:t>
            </a:r>
          </a:p>
          <a:p>
            <a:pPr eaLnBrk="1" hangingPunct="1"/>
            <a:r>
              <a:rPr lang="zh-CN" altLang="en-US" sz="3200"/>
              <a:t>补偿的合理性</a:t>
            </a:r>
          </a:p>
          <a:p>
            <a:pPr eaLnBrk="1" hangingPunct="1"/>
            <a:r>
              <a:rPr lang="zh-CN" altLang="en-US" sz="3200"/>
              <a:t>违约责任的明晰化</a:t>
            </a:r>
          </a:p>
        </p:txBody>
      </p:sp>
      <p:sp>
        <p:nvSpPr>
          <p:cNvPr id="28676" name="日期占位符 3"/>
          <p:cNvSpPr>
            <a:spLocks noGrp="1"/>
          </p:cNvSpPr>
          <p:nvPr>
            <p:ph type="dt" sz="quarter" idx="10"/>
          </p:nvPr>
        </p:nvSpPr>
        <p:spPr>
          <a:noFill/>
        </p:spPr>
        <p:txBody>
          <a:bodyPr/>
          <a:lstStyle/>
          <a:p>
            <a:fld id="{BF86C2DE-4B50-446A-991B-9F21E2921EC0}" type="datetime1">
              <a:rPr lang="zh-CN" altLang="en-US" smtClean="0"/>
              <a:pPr/>
              <a:t>2020/3/21</a:t>
            </a:fld>
            <a:endParaRPr lang="en-US" altLang="zh-CN"/>
          </a:p>
        </p:txBody>
      </p:sp>
      <p:sp>
        <p:nvSpPr>
          <p:cNvPr id="28677" name="灯片编号占位符 4"/>
          <p:cNvSpPr>
            <a:spLocks noGrp="1"/>
          </p:cNvSpPr>
          <p:nvPr>
            <p:ph type="sldNum" sz="quarter" idx="12"/>
          </p:nvPr>
        </p:nvSpPr>
        <p:spPr>
          <a:noFill/>
        </p:spPr>
        <p:txBody>
          <a:bodyPr/>
          <a:lstStyle/>
          <a:p>
            <a:endParaRPr lang="zh-CN" altLang="zh-CN"/>
          </a:p>
        </p:txBody>
      </p:sp>
      <p:sp>
        <p:nvSpPr>
          <p:cNvPr id="28678" name="页脚占位符 5"/>
          <p:cNvSpPr>
            <a:spLocks noGrp="1"/>
          </p:cNvSpPr>
          <p:nvPr>
            <p:ph type="ftr" sz="quarter" idx="11"/>
          </p:nvPr>
        </p:nvSpPr>
        <p:spPr>
          <a:noFill/>
        </p:spPr>
        <p:txBody>
          <a:bodyPr/>
          <a:lstStyle/>
          <a:p>
            <a:r>
              <a:rPr lang="en-US" altLang="zh-CN"/>
              <a:t>zzqry@whu.edu.cn</a:t>
            </a:r>
          </a:p>
        </p:txBody>
      </p:sp>
      <p:sp>
        <p:nvSpPr>
          <p:cNvPr id="28679" name="TextBox 6"/>
          <p:cNvSpPr txBox="1">
            <a:spLocks noChangeArrowheads="1"/>
          </p:cNvSpPr>
          <p:nvPr/>
        </p:nvSpPr>
        <p:spPr bwMode="auto">
          <a:xfrm>
            <a:off x="6443663" y="2276475"/>
            <a:ext cx="2232025" cy="954088"/>
          </a:xfrm>
          <a:prstGeom prst="rect">
            <a:avLst/>
          </a:prstGeom>
          <a:noFill/>
          <a:ln w="9525">
            <a:noFill/>
            <a:miter lim="800000"/>
            <a:headEnd/>
            <a:tailEnd/>
          </a:ln>
        </p:spPr>
        <p:txBody>
          <a:bodyPr>
            <a:spAutoFit/>
          </a:bodyPr>
          <a:lstStyle/>
          <a:p>
            <a:r>
              <a:rPr lang="zh-CN" altLang="en-US"/>
              <a:t>竞业禁止合理运用标准</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9750" y="620713"/>
            <a:ext cx="7038975" cy="754062"/>
          </a:xfrm>
        </p:spPr>
        <p:txBody>
          <a:bodyPr/>
          <a:lstStyle/>
          <a:p>
            <a:pPr eaLnBrk="1" hangingPunct="1"/>
            <a:r>
              <a:rPr lang="en-US" altLang="zh-CN" sz="4400"/>
              <a:t>5. </a:t>
            </a:r>
            <a:r>
              <a:rPr lang="zh-CN" altLang="en-US" sz="4400"/>
              <a:t>电子监控和个人隐私</a:t>
            </a:r>
          </a:p>
        </p:txBody>
      </p:sp>
      <p:sp>
        <p:nvSpPr>
          <p:cNvPr id="29699" name="Rectangle 3"/>
          <p:cNvSpPr>
            <a:spLocks noGrp="1" noChangeArrowheads="1"/>
          </p:cNvSpPr>
          <p:nvPr>
            <p:ph type="body" idx="1"/>
          </p:nvPr>
        </p:nvSpPr>
        <p:spPr/>
        <p:txBody>
          <a:bodyPr/>
          <a:lstStyle/>
          <a:p>
            <a:pPr eaLnBrk="1" hangingPunct="1"/>
            <a:r>
              <a:rPr lang="zh-CN" altLang="en-US" sz="3600"/>
              <a:t>电子监控形式：</a:t>
            </a:r>
          </a:p>
          <a:p>
            <a:pPr lvl="1" eaLnBrk="1" hangingPunct="1"/>
            <a:r>
              <a:rPr lang="zh-CN" altLang="en-US" sz="3200">
                <a:solidFill>
                  <a:srgbClr val="008000"/>
                </a:solidFill>
              </a:rPr>
              <a:t>电话监控</a:t>
            </a:r>
          </a:p>
          <a:p>
            <a:pPr lvl="1" eaLnBrk="1" hangingPunct="1"/>
            <a:r>
              <a:rPr lang="zh-CN" altLang="en-US" sz="3200">
                <a:solidFill>
                  <a:srgbClr val="008000"/>
                </a:solidFill>
              </a:rPr>
              <a:t>计算机监控</a:t>
            </a:r>
          </a:p>
          <a:p>
            <a:pPr lvl="1" eaLnBrk="1" hangingPunct="1"/>
            <a:r>
              <a:rPr lang="zh-CN" altLang="en-US" sz="3200">
                <a:solidFill>
                  <a:srgbClr val="008000"/>
                </a:solidFill>
              </a:rPr>
              <a:t>电子邮件与语音邮件</a:t>
            </a:r>
          </a:p>
          <a:p>
            <a:pPr lvl="1" eaLnBrk="1" hangingPunct="1"/>
            <a:r>
              <a:rPr lang="en-US" altLang="zh-CN" sz="3200">
                <a:solidFill>
                  <a:srgbClr val="008000"/>
                </a:solidFill>
              </a:rPr>
              <a:t>GPS</a:t>
            </a:r>
            <a:r>
              <a:rPr lang="zh-CN" altLang="en-US" sz="3200">
                <a:solidFill>
                  <a:srgbClr val="008000"/>
                </a:solidFill>
              </a:rPr>
              <a:t>全球卫星定位</a:t>
            </a:r>
          </a:p>
        </p:txBody>
      </p:sp>
      <p:sp>
        <p:nvSpPr>
          <p:cNvPr id="29700" name="TextBox 3"/>
          <p:cNvSpPr txBox="1">
            <a:spLocks noChangeArrowheads="1"/>
          </p:cNvSpPr>
          <p:nvPr/>
        </p:nvSpPr>
        <p:spPr bwMode="auto">
          <a:xfrm>
            <a:off x="684213" y="5013325"/>
            <a:ext cx="7704137" cy="522288"/>
          </a:xfrm>
          <a:prstGeom prst="rect">
            <a:avLst/>
          </a:prstGeom>
          <a:noFill/>
          <a:ln w="9525">
            <a:noFill/>
            <a:miter lim="800000"/>
            <a:headEnd/>
            <a:tailEnd/>
          </a:ln>
        </p:spPr>
        <p:txBody>
          <a:bodyPr>
            <a:spAutoFit/>
          </a:bodyPr>
          <a:lstStyle/>
          <a:p>
            <a:r>
              <a:rPr lang="zh-CN" altLang="en-US"/>
              <a:t>这种在生活中工作中常见的问题如何正确理解</a:t>
            </a:r>
          </a:p>
        </p:txBody>
      </p:sp>
      <p:sp>
        <p:nvSpPr>
          <p:cNvPr id="29701" name="TextBox 4"/>
          <p:cNvSpPr txBox="1">
            <a:spLocks noChangeArrowheads="1"/>
          </p:cNvSpPr>
          <p:nvPr/>
        </p:nvSpPr>
        <p:spPr bwMode="auto">
          <a:xfrm>
            <a:off x="1042988" y="5732463"/>
            <a:ext cx="7058025" cy="523875"/>
          </a:xfrm>
          <a:prstGeom prst="rect">
            <a:avLst/>
          </a:prstGeom>
          <a:noFill/>
          <a:ln w="9525">
            <a:noFill/>
            <a:miter lim="800000"/>
            <a:headEnd/>
            <a:tailEnd/>
          </a:ln>
        </p:spPr>
        <p:txBody>
          <a:bodyPr>
            <a:spAutoFit/>
          </a:bodyPr>
          <a:lstStyle/>
          <a:p>
            <a:pPr algn="l"/>
            <a:r>
              <a:rPr lang="zh-CN" altLang="en-US"/>
              <a:t>考场监控、教室监控</a:t>
            </a:r>
          </a:p>
        </p:txBody>
      </p:sp>
      <p:sp>
        <p:nvSpPr>
          <p:cNvPr id="29702" name="日期占位符 5"/>
          <p:cNvSpPr>
            <a:spLocks noGrp="1"/>
          </p:cNvSpPr>
          <p:nvPr>
            <p:ph type="dt" sz="quarter" idx="10"/>
          </p:nvPr>
        </p:nvSpPr>
        <p:spPr>
          <a:noFill/>
        </p:spPr>
        <p:txBody>
          <a:bodyPr/>
          <a:lstStyle/>
          <a:p>
            <a:fld id="{6DE11D21-D11F-4D89-BC52-57273C440633}" type="datetime1">
              <a:rPr lang="zh-CN" altLang="en-US" smtClean="0"/>
              <a:pPr/>
              <a:t>2020/3/21</a:t>
            </a:fld>
            <a:endParaRPr lang="en-US" altLang="zh-CN"/>
          </a:p>
        </p:txBody>
      </p:sp>
      <p:sp>
        <p:nvSpPr>
          <p:cNvPr id="29703" name="灯片编号占位符 6"/>
          <p:cNvSpPr>
            <a:spLocks noGrp="1"/>
          </p:cNvSpPr>
          <p:nvPr>
            <p:ph type="sldNum" sz="quarter" idx="12"/>
          </p:nvPr>
        </p:nvSpPr>
        <p:spPr>
          <a:noFill/>
        </p:spPr>
        <p:txBody>
          <a:bodyPr/>
          <a:lstStyle/>
          <a:p>
            <a:endParaRPr lang="zh-CN" altLang="zh-CN"/>
          </a:p>
        </p:txBody>
      </p:sp>
      <p:sp>
        <p:nvSpPr>
          <p:cNvPr id="29704" name="页脚占位符 7"/>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9750" y="692150"/>
            <a:ext cx="8229600" cy="720725"/>
          </a:xfrm>
        </p:spPr>
        <p:txBody>
          <a:bodyPr/>
          <a:lstStyle/>
          <a:p>
            <a:pPr eaLnBrk="1" hangingPunct="1"/>
            <a:r>
              <a:rPr lang="zh-CN" altLang="en-US" sz="4000"/>
              <a:t>课堂讨论：</a:t>
            </a:r>
          </a:p>
        </p:txBody>
      </p:sp>
      <p:sp>
        <p:nvSpPr>
          <p:cNvPr id="30723" name="Rectangle 3"/>
          <p:cNvSpPr>
            <a:spLocks noGrp="1" noChangeArrowheads="1"/>
          </p:cNvSpPr>
          <p:nvPr>
            <p:ph type="body" idx="1"/>
          </p:nvPr>
        </p:nvSpPr>
        <p:spPr>
          <a:xfrm>
            <a:off x="684213" y="2133600"/>
            <a:ext cx="7200900" cy="3763963"/>
          </a:xfrm>
        </p:spPr>
        <p:txBody>
          <a:bodyPr/>
          <a:lstStyle/>
          <a:p>
            <a:pPr eaLnBrk="1" hangingPunct="1"/>
            <a:r>
              <a:rPr lang="zh-CN" altLang="en-US" sz="3600"/>
              <a:t>请分别讨论电子监控的正当理由和负面危害？</a:t>
            </a:r>
          </a:p>
        </p:txBody>
      </p:sp>
      <p:sp>
        <p:nvSpPr>
          <p:cNvPr id="30724" name="日期占位符 3"/>
          <p:cNvSpPr>
            <a:spLocks noGrp="1"/>
          </p:cNvSpPr>
          <p:nvPr>
            <p:ph type="dt" sz="quarter" idx="10"/>
          </p:nvPr>
        </p:nvSpPr>
        <p:spPr>
          <a:noFill/>
        </p:spPr>
        <p:txBody>
          <a:bodyPr/>
          <a:lstStyle/>
          <a:p>
            <a:fld id="{012196F3-127D-4B98-897E-7BCC9E3C7BB7}" type="datetime1">
              <a:rPr lang="zh-CN" altLang="en-US" smtClean="0"/>
              <a:pPr/>
              <a:t>2020/3/21</a:t>
            </a:fld>
            <a:endParaRPr lang="en-US" altLang="zh-CN"/>
          </a:p>
        </p:txBody>
      </p:sp>
      <p:sp>
        <p:nvSpPr>
          <p:cNvPr id="30725" name="灯片编号占位符 4"/>
          <p:cNvSpPr>
            <a:spLocks noGrp="1"/>
          </p:cNvSpPr>
          <p:nvPr>
            <p:ph type="sldNum" sz="quarter" idx="12"/>
          </p:nvPr>
        </p:nvSpPr>
        <p:spPr>
          <a:noFill/>
        </p:spPr>
        <p:txBody>
          <a:bodyPr/>
          <a:lstStyle/>
          <a:p>
            <a:endParaRPr lang="zh-CN" altLang="zh-CN"/>
          </a:p>
        </p:txBody>
      </p:sp>
      <p:sp>
        <p:nvSpPr>
          <p:cNvPr id="30726" name="页脚占位符 5"/>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11188" y="765175"/>
            <a:ext cx="7038975" cy="754063"/>
          </a:xfrm>
        </p:spPr>
        <p:txBody>
          <a:bodyPr/>
          <a:lstStyle/>
          <a:p>
            <a:pPr eaLnBrk="1" hangingPunct="1"/>
            <a:r>
              <a:rPr lang="zh-CN" altLang="en-US" sz="4000"/>
              <a:t>课堂讨论：</a:t>
            </a:r>
          </a:p>
        </p:txBody>
      </p:sp>
      <p:sp>
        <p:nvSpPr>
          <p:cNvPr id="31747" name="Rectangle 3"/>
          <p:cNvSpPr>
            <a:spLocks noGrp="1" noChangeArrowheads="1"/>
          </p:cNvSpPr>
          <p:nvPr>
            <p:ph type="body" idx="1"/>
          </p:nvPr>
        </p:nvSpPr>
        <p:spPr/>
        <p:txBody>
          <a:bodyPr/>
          <a:lstStyle/>
          <a:p>
            <a:pPr eaLnBrk="1" hangingPunct="1"/>
            <a:r>
              <a:rPr lang="zh-CN" altLang="en-US"/>
              <a:t>正当理由：</a:t>
            </a:r>
          </a:p>
          <a:p>
            <a:pPr lvl="1" eaLnBrk="1" hangingPunct="1"/>
            <a:r>
              <a:rPr lang="zh-CN" altLang="en-US" sz="3200">
                <a:solidFill>
                  <a:srgbClr val="008000"/>
                </a:solidFill>
              </a:rPr>
              <a:t>避免滥用公司资源 </a:t>
            </a:r>
          </a:p>
          <a:p>
            <a:pPr lvl="1" eaLnBrk="1" hangingPunct="1"/>
            <a:r>
              <a:rPr lang="zh-CN" altLang="en-US" sz="3200">
                <a:solidFill>
                  <a:srgbClr val="008000"/>
                </a:solidFill>
              </a:rPr>
              <a:t>了解工作时间的使用 </a:t>
            </a:r>
          </a:p>
          <a:p>
            <a:pPr lvl="1" eaLnBrk="1" hangingPunct="1"/>
            <a:r>
              <a:rPr lang="zh-CN" altLang="en-US" sz="3200">
                <a:solidFill>
                  <a:srgbClr val="008000"/>
                </a:solidFill>
              </a:rPr>
              <a:t>防止员工的盗窃行为 </a:t>
            </a:r>
          </a:p>
          <a:p>
            <a:pPr lvl="1" eaLnBrk="1" hangingPunct="1"/>
            <a:r>
              <a:rPr lang="zh-CN" altLang="en-US" sz="3200">
                <a:solidFill>
                  <a:srgbClr val="008000"/>
                </a:solidFill>
              </a:rPr>
              <a:t>解决技术上的问题 </a:t>
            </a:r>
          </a:p>
          <a:p>
            <a:pPr eaLnBrk="1" hangingPunct="1"/>
            <a:endParaRPr lang="en-US" altLang="zh-CN" sz="3200">
              <a:solidFill>
                <a:srgbClr val="008000"/>
              </a:solidFill>
            </a:endParaRPr>
          </a:p>
        </p:txBody>
      </p:sp>
      <p:sp>
        <p:nvSpPr>
          <p:cNvPr id="31748" name="日期占位符 3"/>
          <p:cNvSpPr>
            <a:spLocks noGrp="1"/>
          </p:cNvSpPr>
          <p:nvPr>
            <p:ph type="dt" sz="quarter" idx="10"/>
          </p:nvPr>
        </p:nvSpPr>
        <p:spPr>
          <a:noFill/>
        </p:spPr>
        <p:txBody>
          <a:bodyPr/>
          <a:lstStyle/>
          <a:p>
            <a:fld id="{9BFAC0EB-EBBF-48EA-9B54-CE234282A59B}" type="datetime1">
              <a:rPr lang="zh-CN" altLang="en-US" smtClean="0"/>
              <a:pPr/>
              <a:t>2020/3/21</a:t>
            </a:fld>
            <a:endParaRPr lang="en-US" altLang="zh-CN"/>
          </a:p>
        </p:txBody>
      </p:sp>
      <p:sp>
        <p:nvSpPr>
          <p:cNvPr id="31749" name="灯片编号占位符 4"/>
          <p:cNvSpPr>
            <a:spLocks noGrp="1"/>
          </p:cNvSpPr>
          <p:nvPr>
            <p:ph type="sldNum" sz="quarter" idx="12"/>
          </p:nvPr>
        </p:nvSpPr>
        <p:spPr>
          <a:noFill/>
        </p:spPr>
        <p:txBody>
          <a:bodyPr/>
          <a:lstStyle/>
          <a:p>
            <a:endParaRPr lang="zh-CN" altLang="zh-CN"/>
          </a:p>
        </p:txBody>
      </p:sp>
      <p:sp>
        <p:nvSpPr>
          <p:cNvPr id="31750" name="页脚占位符 5"/>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11188" y="620713"/>
            <a:ext cx="7038975" cy="754062"/>
          </a:xfrm>
        </p:spPr>
        <p:txBody>
          <a:bodyPr/>
          <a:lstStyle/>
          <a:p>
            <a:pPr eaLnBrk="1" hangingPunct="1"/>
            <a:r>
              <a:rPr lang="en-US" altLang="zh-CN" sz="4400"/>
              <a:t>5.1 </a:t>
            </a:r>
            <a:r>
              <a:rPr lang="zh-CN" altLang="en-US" sz="4400"/>
              <a:t>招聘选拔中的伦理问题</a:t>
            </a:r>
          </a:p>
        </p:txBody>
      </p:sp>
      <p:grpSp>
        <p:nvGrpSpPr>
          <p:cNvPr id="5123" name="Group 11"/>
          <p:cNvGrpSpPr>
            <a:grpSpLocks/>
          </p:cNvGrpSpPr>
          <p:nvPr/>
        </p:nvGrpSpPr>
        <p:grpSpPr bwMode="auto">
          <a:xfrm>
            <a:off x="1403350" y="3789363"/>
            <a:ext cx="6048375" cy="2160587"/>
            <a:chOff x="819" y="1618"/>
            <a:chExt cx="3696" cy="960"/>
          </a:xfrm>
        </p:grpSpPr>
        <p:sp>
          <p:nvSpPr>
            <p:cNvPr id="544773" name="AutoShape 5"/>
            <p:cNvSpPr>
              <a:spLocks noChangeArrowheads="1"/>
            </p:cNvSpPr>
            <p:nvPr/>
          </p:nvSpPr>
          <p:spPr bwMode="gray">
            <a:xfrm>
              <a:off x="1096" y="1744"/>
              <a:ext cx="2642" cy="226"/>
            </a:xfrm>
            <a:prstGeom prst="roundRect">
              <a:avLst>
                <a:gd name="adj" fmla="val 16667"/>
              </a:avLst>
            </a:prstGeom>
            <a:gradFill rotWithShape="1">
              <a:gsLst>
                <a:gs pos="0">
                  <a:schemeClr val="hlink">
                    <a:gamma/>
                    <a:shade val="28627"/>
                    <a:invGamma/>
                  </a:schemeClr>
                </a:gs>
                <a:gs pos="100000">
                  <a:schemeClr val="hlink"/>
                </a:gs>
              </a:gsLst>
              <a:lin ang="0" scaled="1"/>
            </a:gradFill>
            <a:ln w="19050" cap="rnd">
              <a:solidFill>
                <a:schemeClr val="tx2"/>
              </a:solidFill>
              <a:prstDash val="sysDot"/>
              <a:round/>
              <a:headEnd/>
              <a:tailEnd/>
            </a:ln>
            <a:effectLst/>
          </p:spPr>
          <p:txBody>
            <a:bodyPr wrap="none" anchor="ctr"/>
            <a:lstStyle/>
            <a:p>
              <a:pPr>
                <a:defRPr/>
              </a:pPr>
              <a:endParaRPr lang="zh-CN" altLang="en-US"/>
            </a:p>
          </p:txBody>
        </p:sp>
        <p:sp>
          <p:nvSpPr>
            <p:cNvPr id="544774" name="AutoShape 6"/>
            <p:cNvSpPr>
              <a:spLocks noChangeArrowheads="1"/>
            </p:cNvSpPr>
            <p:nvPr/>
          </p:nvSpPr>
          <p:spPr bwMode="gray">
            <a:xfrm>
              <a:off x="1105" y="2284"/>
              <a:ext cx="2637" cy="227"/>
            </a:xfrm>
            <a:prstGeom prst="roundRect">
              <a:avLst>
                <a:gd name="adj" fmla="val 16667"/>
              </a:avLst>
            </a:prstGeom>
            <a:gradFill rotWithShape="1">
              <a:gsLst>
                <a:gs pos="0">
                  <a:schemeClr val="accent1">
                    <a:gamma/>
                    <a:shade val="46275"/>
                    <a:invGamma/>
                  </a:schemeClr>
                </a:gs>
                <a:gs pos="100000">
                  <a:schemeClr val="accent1"/>
                </a:gs>
              </a:gsLst>
              <a:lin ang="0" scaled="1"/>
            </a:gradFill>
            <a:ln w="19050" cap="rnd">
              <a:solidFill>
                <a:schemeClr val="tx2"/>
              </a:solidFill>
              <a:prstDash val="sysDot"/>
              <a:round/>
              <a:headEnd/>
              <a:tailEnd/>
            </a:ln>
            <a:effectLst/>
          </p:spPr>
          <p:txBody>
            <a:bodyPr wrap="none" anchor="ctr"/>
            <a:lstStyle/>
            <a:p>
              <a:pPr>
                <a:defRPr/>
              </a:pPr>
              <a:endParaRPr lang="zh-CN" altLang="en-US"/>
            </a:p>
          </p:txBody>
        </p:sp>
        <p:sp>
          <p:nvSpPr>
            <p:cNvPr id="5130" name="AutoShape 7"/>
            <p:cNvSpPr>
              <a:spLocks noChangeArrowheads="1"/>
            </p:cNvSpPr>
            <p:nvPr/>
          </p:nvSpPr>
          <p:spPr bwMode="gray">
            <a:xfrm>
              <a:off x="1292" y="1706"/>
              <a:ext cx="2223" cy="294"/>
            </a:xfrm>
            <a:prstGeom prst="roundRect">
              <a:avLst>
                <a:gd name="adj" fmla="val 16667"/>
              </a:avLst>
            </a:prstGeom>
            <a:noFill/>
            <a:ln w="38100">
              <a:noFill/>
              <a:round/>
              <a:headEnd/>
              <a:tailEnd/>
            </a:ln>
          </p:spPr>
          <p:txBody>
            <a:bodyPr wrap="none" anchor="ctr"/>
            <a:lstStyle/>
            <a:p>
              <a:pPr algn="l" latinLnBrk="1"/>
              <a:r>
                <a:rPr lang="zh-CN" altLang="en-US" b="1">
                  <a:solidFill>
                    <a:srgbClr val="FFFFFF"/>
                  </a:solidFill>
                  <a:latin typeface="Arial" pitchFamily="34" charset="0"/>
                  <a:ea typeface="楷体_GB2312" pitchFamily="49" charset="-122"/>
                </a:rPr>
                <a:t>聘用自由</a:t>
              </a:r>
            </a:p>
          </p:txBody>
        </p:sp>
        <p:sp>
          <p:nvSpPr>
            <p:cNvPr id="5131" name="AutoShape 8"/>
            <p:cNvSpPr>
              <a:spLocks noChangeArrowheads="1"/>
            </p:cNvSpPr>
            <p:nvPr/>
          </p:nvSpPr>
          <p:spPr bwMode="gray">
            <a:xfrm>
              <a:off x="1305" y="2242"/>
              <a:ext cx="3210" cy="294"/>
            </a:xfrm>
            <a:prstGeom prst="roundRect">
              <a:avLst>
                <a:gd name="adj" fmla="val 16667"/>
              </a:avLst>
            </a:prstGeom>
            <a:noFill/>
            <a:ln w="38100">
              <a:noFill/>
              <a:round/>
              <a:headEnd/>
              <a:tailEnd/>
            </a:ln>
          </p:spPr>
          <p:txBody>
            <a:bodyPr wrap="none" anchor="ctr"/>
            <a:lstStyle/>
            <a:p>
              <a:pPr algn="l" latinLnBrk="1"/>
              <a:r>
                <a:rPr lang="zh-CN" altLang="en-US" b="1">
                  <a:solidFill>
                    <a:srgbClr val="FFFFFF"/>
                  </a:solidFill>
                  <a:latin typeface="Arial" pitchFamily="34" charset="0"/>
                  <a:ea typeface="楷体_GB2312" pitchFamily="49" charset="-122"/>
                </a:rPr>
                <a:t>就业歧视</a:t>
              </a:r>
            </a:p>
          </p:txBody>
        </p:sp>
        <p:sp>
          <p:nvSpPr>
            <p:cNvPr id="544777" name="AutoShape 9"/>
            <p:cNvSpPr>
              <a:spLocks noChangeArrowheads="1"/>
            </p:cNvSpPr>
            <p:nvPr/>
          </p:nvSpPr>
          <p:spPr bwMode="gray">
            <a:xfrm>
              <a:off x="819" y="1618"/>
              <a:ext cx="432" cy="432"/>
            </a:xfrm>
            <a:prstGeom prst="diamond">
              <a:avLst/>
            </a:prstGeom>
            <a:gradFill rotWithShape="1">
              <a:gsLst>
                <a:gs pos="0">
                  <a:schemeClr val="hlink">
                    <a:gamma/>
                    <a:shade val="46275"/>
                    <a:invGamma/>
                  </a:schemeClr>
                </a:gs>
                <a:gs pos="100000">
                  <a:schemeClr val="hlink"/>
                </a:gs>
              </a:gsLst>
              <a:lin ang="5400000" scaled="1"/>
            </a:gradFill>
            <a:ln w="28575">
              <a:solidFill>
                <a:schemeClr val="tx2"/>
              </a:solidFill>
              <a:miter lim="800000"/>
              <a:headEnd/>
              <a:tailEnd/>
            </a:ln>
            <a:effectLst>
              <a:outerShdw sy="50000" rotWithShape="0">
                <a:srgbClr val="808080">
                  <a:alpha val="50000"/>
                </a:srgbClr>
              </a:outerShdw>
            </a:effectLst>
          </p:spPr>
          <p:txBody>
            <a:bodyPr wrap="none" anchor="ctr"/>
            <a:lstStyle/>
            <a:p>
              <a:pPr eaLnBrk="0" hangingPunct="0">
                <a:defRPr/>
              </a:pPr>
              <a:r>
                <a:rPr kumimoji="0" lang="en-US" altLang="ko-KR" sz="2400" b="1">
                  <a:solidFill>
                    <a:srgbClr val="FFFFFF"/>
                  </a:solidFill>
                  <a:latin typeface="Arial" charset="0"/>
                  <a:ea typeface="Gulim" pitchFamily="34" charset="-127"/>
                </a:rPr>
                <a:t>1</a:t>
              </a:r>
            </a:p>
          </p:txBody>
        </p:sp>
        <p:sp>
          <p:nvSpPr>
            <p:cNvPr id="544778" name="AutoShape 10"/>
            <p:cNvSpPr>
              <a:spLocks noChangeArrowheads="1"/>
            </p:cNvSpPr>
            <p:nvPr/>
          </p:nvSpPr>
          <p:spPr bwMode="gray">
            <a:xfrm>
              <a:off x="819" y="2146"/>
              <a:ext cx="432" cy="432"/>
            </a:xfrm>
            <a:prstGeom prst="diamond">
              <a:avLst/>
            </a:prstGeom>
            <a:gradFill rotWithShape="1">
              <a:gsLst>
                <a:gs pos="0">
                  <a:schemeClr val="accent1">
                    <a:gamma/>
                    <a:shade val="46275"/>
                    <a:invGamma/>
                  </a:schemeClr>
                </a:gs>
                <a:gs pos="100000">
                  <a:schemeClr val="accent1"/>
                </a:gs>
              </a:gsLst>
              <a:lin ang="5400000" scaled="1"/>
            </a:gradFill>
            <a:ln w="28575">
              <a:solidFill>
                <a:schemeClr val="tx2"/>
              </a:solidFill>
              <a:miter lim="800000"/>
              <a:headEnd/>
              <a:tailEnd/>
            </a:ln>
            <a:effectLst>
              <a:outerShdw sy="50000" rotWithShape="0">
                <a:srgbClr val="808080">
                  <a:alpha val="50000"/>
                </a:srgbClr>
              </a:outerShdw>
            </a:effectLst>
          </p:spPr>
          <p:txBody>
            <a:bodyPr wrap="none" anchor="ctr"/>
            <a:lstStyle/>
            <a:p>
              <a:pPr eaLnBrk="0" hangingPunct="0">
                <a:defRPr/>
              </a:pPr>
              <a:r>
                <a:rPr kumimoji="0" lang="en-US" altLang="ko-KR" sz="2400" b="1">
                  <a:solidFill>
                    <a:srgbClr val="FFFFFF"/>
                  </a:solidFill>
                  <a:latin typeface="Arial" charset="0"/>
                  <a:ea typeface="Gulim" pitchFamily="34" charset="-127"/>
                </a:rPr>
                <a:t>2</a:t>
              </a:r>
            </a:p>
          </p:txBody>
        </p:sp>
      </p:grpSp>
      <p:sp>
        <p:nvSpPr>
          <p:cNvPr id="5124" name="TextBox 12"/>
          <p:cNvSpPr txBox="1">
            <a:spLocks noChangeArrowheads="1"/>
          </p:cNvSpPr>
          <p:nvPr/>
        </p:nvSpPr>
        <p:spPr bwMode="auto">
          <a:xfrm>
            <a:off x="1042988" y="1773238"/>
            <a:ext cx="7416800" cy="2308225"/>
          </a:xfrm>
          <a:prstGeom prst="rect">
            <a:avLst/>
          </a:prstGeom>
          <a:noFill/>
          <a:ln w="9525">
            <a:noFill/>
            <a:miter lim="800000"/>
            <a:headEnd/>
            <a:tailEnd/>
          </a:ln>
        </p:spPr>
        <p:txBody>
          <a:bodyPr>
            <a:spAutoFit/>
          </a:bodyPr>
          <a:lstStyle/>
          <a:p>
            <a:pPr algn="l"/>
            <a:r>
              <a:rPr lang="zh-CN" altLang="en-US" sz="1800"/>
              <a:t>人为什么有工作权利？</a:t>
            </a:r>
            <a:endParaRPr lang="en-US" altLang="zh-CN" sz="1800"/>
          </a:p>
          <a:p>
            <a:pPr algn="l"/>
            <a:r>
              <a:rPr lang="zh-CN" altLang="en-US" sz="1800"/>
              <a:t>工作权是由生存权派生的（要生存</a:t>
            </a:r>
            <a:r>
              <a:rPr lang="en-US" altLang="zh-CN" sz="1800"/>
              <a:t>-</a:t>
            </a:r>
            <a:r>
              <a:rPr lang="zh-CN" altLang="en-US" sz="1800"/>
              <a:t>工作</a:t>
            </a:r>
            <a:r>
              <a:rPr lang="en-US" altLang="zh-CN" sz="1800"/>
              <a:t>-</a:t>
            </a:r>
            <a:r>
              <a:rPr lang="zh-CN" altLang="en-US" sz="1800"/>
              <a:t>非积极权利）</a:t>
            </a:r>
            <a:r>
              <a:rPr lang="en-US" altLang="zh-CN" sz="1800"/>
              <a:t>(</a:t>
            </a:r>
            <a:r>
              <a:rPr lang="zh-CN" altLang="en-US" sz="1800"/>
              <a:t>没有工作有社会保障也能生存）</a:t>
            </a:r>
            <a:endParaRPr lang="en-US" altLang="zh-CN" sz="1800"/>
          </a:p>
          <a:p>
            <a:pPr algn="l"/>
            <a:r>
              <a:rPr lang="zh-CN" altLang="en-US" sz="1800"/>
              <a:t>工作权利是发展权派生的（工作与人发展的关系，工作是人发展的路径但不是唯一，有时枯躁的工作还会制约人的发展）</a:t>
            </a:r>
            <a:endParaRPr lang="en-US" altLang="zh-CN" sz="1800"/>
          </a:p>
          <a:p>
            <a:pPr algn="l"/>
            <a:r>
              <a:rPr lang="zh-CN" altLang="en-US" sz="1800"/>
              <a:t>工作权利是由被尊重的权利派生的（人是社会的人起作用，又承担责任，工作权利与被尊重权利密不可分）</a:t>
            </a:r>
            <a:endParaRPr lang="en-US" altLang="zh-CN" sz="1800"/>
          </a:p>
          <a:p>
            <a:pPr algn="l"/>
            <a:r>
              <a:rPr lang="zh-CN" altLang="en-US" sz="1800"/>
              <a:t>就业权，只是一种客观的权利</a:t>
            </a:r>
          </a:p>
        </p:txBody>
      </p:sp>
      <p:sp>
        <p:nvSpPr>
          <p:cNvPr id="5125" name="日期占位符 10"/>
          <p:cNvSpPr>
            <a:spLocks noGrp="1"/>
          </p:cNvSpPr>
          <p:nvPr>
            <p:ph type="dt" sz="quarter" idx="10"/>
          </p:nvPr>
        </p:nvSpPr>
        <p:spPr>
          <a:noFill/>
        </p:spPr>
        <p:txBody>
          <a:bodyPr/>
          <a:lstStyle/>
          <a:p>
            <a:fld id="{EA3B578A-0A60-4DFD-9D43-60E4E2E60EE8}" type="datetime1">
              <a:rPr lang="zh-CN" altLang="en-US" smtClean="0"/>
              <a:pPr/>
              <a:t>2020/3/21</a:t>
            </a:fld>
            <a:endParaRPr lang="en-US" altLang="zh-CN"/>
          </a:p>
        </p:txBody>
      </p:sp>
      <p:sp>
        <p:nvSpPr>
          <p:cNvPr id="5126" name="灯片编号占位符 11"/>
          <p:cNvSpPr>
            <a:spLocks noGrp="1"/>
          </p:cNvSpPr>
          <p:nvPr>
            <p:ph type="sldNum" sz="quarter" idx="12"/>
          </p:nvPr>
        </p:nvSpPr>
        <p:spPr>
          <a:noFill/>
        </p:spPr>
        <p:txBody>
          <a:bodyPr/>
          <a:lstStyle/>
          <a:p>
            <a:endParaRPr lang="zh-CN" altLang="zh-CN"/>
          </a:p>
        </p:txBody>
      </p:sp>
      <p:sp>
        <p:nvSpPr>
          <p:cNvPr id="5127" name="页脚占位符 12"/>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23850" y="692150"/>
            <a:ext cx="8229600" cy="720725"/>
          </a:xfrm>
        </p:spPr>
        <p:txBody>
          <a:bodyPr/>
          <a:lstStyle/>
          <a:p>
            <a:pPr eaLnBrk="1" hangingPunct="1"/>
            <a:r>
              <a:rPr lang="zh-CN" altLang="en-US" sz="4000"/>
              <a:t>课堂讨论</a:t>
            </a:r>
          </a:p>
        </p:txBody>
      </p:sp>
      <p:sp>
        <p:nvSpPr>
          <p:cNvPr id="32771" name="Rectangle 3"/>
          <p:cNvSpPr>
            <a:spLocks noGrp="1" noChangeArrowheads="1"/>
          </p:cNvSpPr>
          <p:nvPr>
            <p:ph type="body" idx="1"/>
          </p:nvPr>
        </p:nvSpPr>
        <p:spPr>
          <a:xfrm>
            <a:off x="539750" y="2060575"/>
            <a:ext cx="7993063" cy="3763963"/>
          </a:xfrm>
        </p:spPr>
        <p:txBody>
          <a:bodyPr/>
          <a:lstStyle/>
          <a:p>
            <a:pPr algn="just" eaLnBrk="1" hangingPunct="1"/>
            <a:r>
              <a:rPr lang="en-US" altLang="zh-CN" sz="3600"/>
              <a:t> </a:t>
            </a:r>
            <a:r>
              <a:rPr lang="zh-CN" altLang="en-US" sz="3600"/>
              <a:t>负面危害：</a:t>
            </a:r>
          </a:p>
          <a:p>
            <a:pPr lvl="1" algn="just" eaLnBrk="1" hangingPunct="1"/>
            <a:r>
              <a:rPr lang="zh-CN" altLang="en-US" sz="3200">
                <a:solidFill>
                  <a:srgbClr val="008000"/>
                </a:solidFill>
              </a:rPr>
              <a:t>雇员的隐私权势必在一定程度上受到侵害。</a:t>
            </a:r>
          </a:p>
          <a:p>
            <a:pPr lvl="1" algn="just" eaLnBrk="1" hangingPunct="1"/>
            <a:r>
              <a:rPr lang="zh-CN" altLang="en-US" sz="3200">
                <a:solidFill>
                  <a:srgbClr val="008000"/>
                </a:solidFill>
              </a:rPr>
              <a:t>如果没有一个鼓励灵活性和创造性的工作环境，员工士气和效率反而会下降。</a:t>
            </a:r>
          </a:p>
        </p:txBody>
      </p:sp>
      <p:sp>
        <p:nvSpPr>
          <p:cNvPr id="32772" name="日期占位符 3"/>
          <p:cNvSpPr>
            <a:spLocks noGrp="1"/>
          </p:cNvSpPr>
          <p:nvPr>
            <p:ph type="dt" sz="quarter" idx="10"/>
          </p:nvPr>
        </p:nvSpPr>
        <p:spPr>
          <a:noFill/>
        </p:spPr>
        <p:txBody>
          <a:bodyPr/>
          <a:lstStyle/>
          <a:p>
            <a:fld id="{43FA011F-1A2F-4916-87E1-72A4A98D41E1}" type="datetime1">
              <a:rPr lang="zh-CN" altLang="en-US" smtClean="0"/>
              <a:pPr/>
              <a:t>2020/3/21</a:t>
            </a:fld>
            <a:endParaRPr lang="en-US" altLang="zh-CN"/>
          </a:p>
        </p:txBody>
      </p:sp>
      <p:sp>
        <p:nvSpPr>
          <p:cNvPr id="32773" name="灯片编号占位符 4"/>
          <p:cNvSpPr>
            <a:spLocks noGrp="1"/>
          </p:cNvSpPr>
          <p:nvPr>
            <p:ph type="sldNum" sz="quarter" idx="12"/>
          </p:nvPr>
        </p:nvSpPr>
        <p:spPr>
          <a:noFill/>
        </p:spPr>
        <p:txBody>
          <a:bodyPr/>
          <a:lstStyle/>
          <a:p>
            <a:endParaRPr lang="zh-CN" altLang="zh-CN"/>
          </a:p>
        </p:txBody>
      </p:sp>
      <p:sp>
        <p:nvSpPr>
          <p:cNvPr id="32774" name="页脚占位符 5"/>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55650" y="549275"/>
            <a:ext cx="7038975" cy="754063"/>
          </a:xfrm>
        </p:spPr>
        <p:txBody>
          <a:bodyPr/>
          <a:lstStyle/>
          <a:p>
            <a:pPr eaLnBrk="1" hangingPunct="1"/>
            <a:r>
              <a:rPr lang="en-US" altLang="zh-CN" sz="4400"/>
              <a:t>5.4  </a:t>
            </a:r>
            <a:r>
              <a:rPr lang="zh-CN" altLang="en-US" sz="4400"/>
              <a:t>工作安全中的伦理问题</a:t>
            </a:r>
          </a:p>
        </p:txBody>
      </p:sp>
      <p:grpSp>
        <p:nvGrpSpPr>
          <p:cNvPr id="33795" name="Group 42"/>
          <p:cNvGrpSpPr>
            <a:grpSpLocks/>
          </p:cNvGrpSpPr>
          <p:nvPr/>
        </p:nvGrpSpPr>
        <p:grpSpPr bwMode="auto">
          <a:xfrm>
            <a:off x="900113" y="1844675"/>
            <a:ext cx="7272337" cy="4337050"/>
            <a:chOff x="703" y="1152"/>
            <a:chExt cx="4581" cy="2732"/>
          </a:xfrm>
        </p:grpSpPr>
        <p:sp>
          <p:nvSpPr>
            <p:cNvPr id="33800" name="AutoShape 4"/>
            <p:cNvSpPr>
              <a:spLocks noChangeArrowheads="1"/>
            </p:cNvSpPr>
            <p:nvPr/>
          </p:nvSpPr>
          <p:spPr bwMode="auto">
            <a:xfrm>
              <a:off x="2245" y="2296"/>
              <a:ext cx="1406" cy="1588"/>
            </a:xfrm>
            <a:prstGeom prst="roundRect">
              <a:avLst>
                <a:gd name="adj" fmla="val 13745"/>
              </a:avLst>
            </a:prstGeom>
            <a:noFill/>
            <a:ln w="38100">
              <a:solidFill>
                <a:schemeClr val="bg2"/>
              </a:solidFill>
              <a:round/>
              <a:headEnd/>
              <a:tailEnd/>
            </a:ln>
          </p:spPr>
          <p:txBody>
            <a:bodyPr anchor="ctr"/>
            <a:lstStyle/>
            <a:p>
              <a:pPr algn="l" eaLnBrk="0" hangingPunct="0"/>
              <a:r>
                <a:rPr kumimoji="0" lang="zh-CN" altLang="en-US" sz="1800" b="1">
                  <a:latin typeface="Verdana" pitchFamily="34" charset="0"/>
                </a:rPr>
                <a:t>个人角度压力管理</a:t>
              </a:r>
            </a:p>
            <a:p>
              <a:pPr algn="l" eaLnBrk="0" hangingPunct="0">
                <a:buFontTx/>
                <a:buChar char="•"/>
              </a:pPr>
              <a:r>
                <a:rPr kumimoji="0" lang="zh-CN" altLang="en-US" sz="1600">
                  <a:solidFill>
                    <a:srgbClr val="008000"/>
                  </a:solidFill>
                  <a:latin typeface="Verdana" pitchFamily="34" charset="0"/>
                </a:rPr>
                <a:t>生活方式管理</a:t>
              </a:r>
            </a:p>
            <a:p>
              <a:pPr algn="l" eaLnBrk="0" hangingPunct="0">
                <a:buFontTx/>
                <a:buChar char="•"/>
              </a:pPr>
              <a:r>
                <a:rPr kumimoji="0" lang="zh-CN" altLang="en-US" sz="1600">
                  <a:solidFill>
                    <a:srgbClr val="008000"/>
                  </a:solidFill>
                  <a:latin typeface="Verdana" pitchFamily="34" charset="0"/>
                </a:rPr>
                <a:t>工作方式管理</a:t>
              </a:r>
            </a:p>
            <a:p>
              <a:pPr algn="l" eaLnBrk="0" hangingPunct="0"/>
              <a:r>
                <a:rPr kumimoji="0" lang="zh-CN" altLang="en-US" sz="1800" b="1">
                  <a:latin typeface="Verdana" pitchFamily="34" charset="0"/>
                </a:rPr>
                <a:t>组织角度压力管理</a:t>
              </a:r>
            </a:p>
            <a:p>
              <a:pPr algn="l" eaLnBrk="0" hangingPunct="0">
                <a:buFontTx/>
                <a:buChar char="•"/>
              </a:pPr>
              <a:r>
                <a:rPr kumimoji="0" lang="zh-CN" altLang="en-US" sz="1600">
                  <a:solidFill>
                    <a:srgbClr val="008000"/>
                  </a:solidFill>
                  <a:latin typeface="Verdana" pitchFamily="34" charset="0"/>
                </a:rPr>
                <a:t>角色定位</a:t>
              </a:r>
            </a:p>
            <a:p>
              <a:pPr algn="l" eaLnBrk="0" hangingPunct="0">
                <a:buFontTx/>
                <a:buChar char="•"/>
              </a:pPr>
              <a:r>
                <a:rPr kumimoji="0" lang="zh-CN" altLang="en-US" sz="1600">
                  <a:solidFill>
                    <a:srgbClr val="008000"/>
                  </a:solidFill>
                  <a:latin typeface="Verdana" pitchFamily="34" charset="0"/>
                </a:rPr>
                <a:t>设定目标</a:t>
              </a:r>
            </a:p>
            <a:p>
              <a:pPr algn="l" eaLnBrk="0" hangingPunct="0">
                <a:buFontTx/>
                <a:buChar char="•"/>
              </a:pPr>
              <a:r>
                <a:rPr kumimoji="0" lang="zh-CN" altLang="en-US" sz="1600">
                  <a:solidFill>
                    <a:srgbClr val="008000"/>
                  </a:solidFill>
                  <a:latin typeface="Verdana" pitchFamily="34" charset="0"/>
                </a:rPr>
                <a:t>工作再设计</a:t>
              </a:r>
            </a:p>
            <a:p>
              <a:pPr algn="l" eaLnBrk="0" hangingPunct="0">
                <a:buFontTx/>
                <a:buChar char="•"/>
              </a:pPr>
              <a:r>
                <a:rPr kumimoji="0" lang="zh-CN" altLang="en-US" sz="1600">
                  <a:solidFill>
                    <a:srgbClr val="008000"/>
                  </a:solidFill>
                  <a:latin typeface="Verdana" pitchFamily="34" charset="0"/>
                </a:rPr>
                <a:t>弹性工作制</a:t>
              </a:r>
            </a:p>
            <a:p>
              <a:pPr algn="l" eaLnBrk="0" hangingPunct="0">
                <a:buFontTx/>
                <a:buChar char="•"/>
              </a:pPr>
              <a:r>
                <a:rPr kumimoji="0" lang="zh-CN" altLang="en-US" sz="1600">
                  <a:solidFill>
                    <a:srgbClr val="008000"/>
                  </a:solidFill>
                  <a:latin typeface="Verdana" pitchFamily="34" charset="0"/>
                </a:rPr>
                <a:t>员工援助计划</a:t>
              </a:r>
            </a:p>
          </p:txBody>
        </p:sp>
        <p:sp>
          <p:nvSpPr>
            <p:cNvPr id="33801" name="AutoShape 5"/>
            <p:cNvSpPr>
              <a:spLocks noChangeArrowheads="1"/>
            </p:cNvSpPr>
            <p:nvPr/>
          </p:nvSpPr>
          <p:spPr bwMode="auto">
            <a:xfrm>
              <a:off x="703" y="2304"/>
              <a:ext cx="1270" cy="1580"/>
            </a:xfrm>
            <a:prstGeom prst="roundRect">
              <a:avLst>
                <a:gd name="adj" fmla="val 13745"/>
              </a:avLst>
            </a:prstGeom>
            <a:noFill/>
            <a:ln w="38100">
              <a:solidFill>
                <a:schemeClr val="bg2"/>
              </a:solidFill>
              <a:round/>
              <a:headEnd/>
              <a:tailEnd/>
            </a:ln>
          </p:spPr>
          <p:txBody>
            <a:bodyPr anchor="ctr"/>
            <a:lstStyle/>
            <a:p>
              <a:pPr algn="l" eaLnBrk="0" hangingPunct="0"/>
              <a:r>
                <a:rPr kumimoji="0" lang="en-US" altLang="zh-CN" sz="1800">
                  <a:solidFill>
                    <a:srgbClr val="008000"/>
                  </a:solidFill>
                  <a:latin typeface="Verdana" pitchFamily="34" charset="0"/>
                </a:rPr>
                <a:t>1.</a:t>
              </a:r>
              <a:r>
                <a:rPr kumimoji="0" lang="zh-CN" altLang="en-US" sz="1800">
                  <a:solidFill>
                    <a:srgbClr val="008000"/>
                  </a:solidFill>
                  <a:latin typeface="Verdana" pitchFamily="34" charset="0"/>
                </a:rPr>
                <a:t>预先告知风险</a:t>
              </a:r>
            </a:p>
            <a:p>
              <a:pPr algn="l" eaLnBrk="0" hangingPunct="0"/>
              <a:r>
                <a:rPr kumimoji="0" lang="en-US" altLang="zh-CN" sz="1800">
                  <a:solidFill>
                    <a:srgbClr val="008000"/>
                  </a:solidFill>
                  <a:latin typeface="Verdana" pitchFamily="34" charset="0"/>
                </a:rPr>
                <a:t>2.</a:t>
              </a:r>
              <a:r>
                <a:rPr kumimoji="0" lang="zh-CN" altLang="en-US" sz="1800">
                  <a:solidFill>
                    <a:srgbClr val="008000"/>
                  </a:solidFill>
                  <a:latin typeface="Verdana" pitchFamily="34" charset="0"/>
                </a:rPr>
                <a:t>至少提供最低安全保障</a:t>
              </a:r>
            </a:p>
            <a:p>
              <a:pPr algn="l" eaLnBrk="0" hangingPunct="0"/>
              <a:r>
                <a:rPr kumimoji="0" lang="en-US" altLang="zh-CN" sz="1800">
                  <a:solidFill>
                    <a:srgbClr val="008000"/>
                  </a:solidFill>
                  <a:latin typeface="Verdana" pitchFamily="34" charset="0"/>
                </a:rPr>
                <a:t>3.</a:t>
              </a:r>
              <a:r>
                <a:rPr kumimoji="0" lang="zh-CN" altLang="en-US" sz="1800">
                  <a:solidFill>
                    <a:srgbClr val="008000"/>
                  </a:solidFill>
                  <a:latin typeface="Verdana" pitchFamily="34" charset="0"/>
                </a:rPr>
                <a:t>培训员工识别和防范风险</a:t>
              </a:r>
            </a:p>
            <a:p>
              <a:pPr algn="l" eaLnBrk="0" hangingPunct="0"/>
              <a:r>
                <a:rPr kumimoji="0" lang="en-US" altLang="zh-CN" sz="1800">
                  <a:solidFill>
                    <a:srgbClr val="008000"/>
                  </a:solidFill>
                  <a:latin typeface="Verdana" pitchFamily="34" charset="0"/>
                </a:rPr>
                <a:t>4.</a:t>
              </a:r>
              <a:r>
                <a:rPr kumimoji="0" lang="zh-CN" altLang="en-US" sz="1800">
                  <a:solidFill>
                    <a:srgbClr val="008000"/>
                  </a:solidFill>
                  <a:latin typeface="Verdana" pitchFamily="34" charset="0"/>
                </a:rPr>
                <a:t>监督检查</a:t>
              </a:r>
            </a:p>
            <a:p>
              <a:pPr algn="l" eaLnBrk="0" hangingPunct="0"/>
              <a:r>
                <a:rPr kumimoji="0" lang="en-US" altLang="zh-CN" sz="1800">
                  <a:solidFill>
                    <a:srgbClr val="008000"/>
                  </a:solidFill>
                  <a:latin typeface="Verdana" pitchFamily="34" charset="0"/>
                </a:rPr>
                <a:t>5.</a:t>
              </a:r>
              <a:r>
                <a:rPr kumimoji="0" lang="zh-CN" altLang="en-US" sz="1800">
                  <a:solidFill>
                    <a:srgbClr val="008000"/>
                  </a:solidFill>
                  <a:latin typeface="Verdana" pitchFamily="34" charset="0"/>
                </a:rPr>
                <a:t>给予经济补偿</a:t>
              </a:r>
            </a:p>
          </p:txBody>
        </p:sp>
        <p:sp>
          <p:nvSpPr>
            <p:cNvPr id="33802" name="AutoShape 6"/>
            <p:cNvSpPr>
              <a:spLocks noChangeArrowheads="1"/>
            </p:cNvSpPr>
            <p:nvPr/>
          </p:nvSpPr>
          <p:spPr bwMode="auto">
            <a:xfrm>
              <a:off x="3878" y="2284"/>
              <a:ext cx="1406" cy="1587"/>
            </a:xfrm>
            <a:prstGeom prst="roundRect">
              <a:avLst>
                <a:gd name="adj" fmla="val 13745"/>
              </a:avLst>
            </a:prstGeom>
            <a:noFill/>
            <a:ln w="38100">
              <a:solidFill>
                <a:schemeClr val="bg2"/>
              </a:solidFill>
              <a:round/>
              <a:headEnd/>
              <a:tailEnd/>
            </a:ln>
          </p:spPr>
          <p:txBody>
            <a:bodyPr anchor="ctr"/>
            <a:lstStyle/>
            <a:p>
              <a:pPr algn="l" eaLnBrk="0" hangingPunct="0"/>
              <a:r>
                <a:rPr kumimoji="0" lang="zh-CN" altLang="en-US" sz="1800">
                  <a:solidFill>
                    <a:srgbClr val="008000"/>
                  </a:solidFill>
                  <a:latin typeface="Verdana" pitchFamily="34" charset="0"/>
                </a:rPr>
                <a:t>以各种性信息侮辱异性，或向异性提出性要求的行为。</a:t>
              </a:r>
              <a:endParaRPr kumimoji="0" lang="en-US" altLang="zh-CN" sz="1800">
                <a:solidFill>
                  <a:srgbClr val="008000"/>
                </a:solidFill>
                <a:latin typeface="Verdana" pitchFamily="34" charset="0"/>
              </a:endParaRPr>
            </a:p>
            <a:p>
              <a:pPr algn="l" eaLnBrk="0" hangingPunct="0"/>
              <a:r>
                <a:rPr kumimoji="0" lang="zh-CN" altLang="en-US" sz="1800">
                  <a:solidFill>
                    <a:srgbClr val="008000"/>
                  </a:solidFill>
                  <a:latin typeface="Verdana" pitchFamily="34" charset="0"/>
                </a:rPr>
                <a:t>职场常常发生而被忽视的问题</a:t>
              </a:r>
              <a:endParaRPr kumimoji="0" lang="en-US" altLang="zh-CN" sz="1800">
                <a:solidFill>
                  <a:srgbClr val="008000"/>
                </a:solidFill>
                <a:latin typeface="Verdana" pitchFamily="34" charset="0"/>
              </a:endParaRPr>
            </a:p>
            <a:p>
              <a:pPr algn="l" eaLnBrk="0" hangingPunct="0"/>
              <a:r>
                <a:rPr kumimoji="0" lang="zh-CN" altLang="en-US" sz="1800">
                  <a:solidFill>
                    <a:srgbClr val="008000"/>
                  </a:solidFill>
                  <a:latin typeface="Verdana" pitchFamily="34" charset="0"/>
                </a:rPr>
                <a:t>腐败案中多数涉及到这问题</a:t>
              </a:r>
            </a:p>
          </p:txBody>
        </p:sp>
        <p:sp>
          <p:nvSpPr>
            <p:cNvPr id="33803" name="AutoShape 7"/>
            <p:cNvSpPr>
              <a:spLocks noChangeArrowheads="1"/>
            </p:cNvSpPr>
            <p:nvPr/>
          </p:nvSpPr>
          <p:spPr bwMode="gray">
            <a:xfrm>
              <a:off x="1985" y="1545"/>
              <a:ext cx="252" cy="283"/>
            </a:xfrm>
            <a:prstGeom prst="chevron">
              <a:avLst>
                <a:gd name="adj" fmla="val 52514"/>
              </a:avLst>
            </a:prstGeom>
            <a:solidFill>
              <a:schemeClr val="accent1"/>
            </a:solidFill>
            <a:ln w="0" algn="ctr">
              <a:noFill/>
              <a:miter lim="800000"/>
              <a:headEnd/>
              <a:tailEnd/>
            </a:ln>
          </p:spPr>
          <p:txBody>
            <a:bodyPr wrap="none" anchor="ctr"/>
            <a:lstStyle/>
            <a:p>
              <a:endParaRPr lang="zh-CN" altLang="en-US"/>
            </a:p>
          </p:txBody>
        </p:sp>
        <p:sp>
          <p:nvSpPr>
            <p:cNvPr id="33804" name="AutoShape 8"/>
            <p:cNvSpPr>
              <a:spLocks noChangeArrowheads="1"/>
            </p:cNvSpPr>
            <p:nvPr/>
          </p:nvSpPr>
          <p:spPr bwMode="gray">
            <a:xfrm>
              <a:off x="3536" y="1545"/>
              <a:ext cx="251" cy="283"/>
            </a:xfrm>
            <a:prstGeom prst="chevron">
              <a:avLst>
                <a:gd name="adj" fmla="val 52514"/>
              </a:avLst>
            </a:prstGeom>
            <a:solidFill>
              <a:schemeClr val="hlink"/>
            </a:solidFill>
            <a:ln w="0" algn="ctr">
              <a:noFill/>
              <a:miter lim="800000"/>
              <a:headEnd/>
              <a:tailEnd/>
            </a:ln>
          </p:spPr>
          <p:txBody>
            <a:bodyPr wrap="none" anchor="ctr"/>
            <a:lstStyle/>
            <a:p>
              <a:endParaRPr lang="zh-CN" altLang="en-US"/>
            </a:p>
          </p:txBody>
        </p:sp>
        <p:sp>
          <p:nvSpPr>
            <p:cNvPr id="559113" name="Oval 9"/>
            <p:cNvSpPr>
              <a:spLocks noChangeArrowheads="1"/>
            </p:cNvSpPr>
            <p:nvPr/>
          </p:nvSpPr>
          <p:spPr bwMode="gray">
            <a:xfrm>
              <a:off x="3919" y="1155"/>
              <a:ext cx="1073" cy="10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559114" name="Oval 10"/>
            <p:cNvSpPr>
              <a:spLocks noChangeArrowheads="1"/>
            </p:cNvSpPr>
            <p:nvPr/>
          </p:nvSpPr>
          <p:spPr bwMode="gray">
            <a:xfrm>
              <a:off x="3919" y="1155"/>
              <a:ext cx="1073" cy="1063"/>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anchor="ctr">
              <a:spAutoFit/>
            </a:bodyPr>
            <a:lstStyle/>
            <a:p>
              <a:pPr>
                <a:defRPr/>
              </a:pPr>
              <a:endParaRPr lang="zh-CN" altLang="en-US"/>
            </a:p>
          </p:txBody>
        </p:sp>
        <p:sp>
          <p:nvSpPr>
            <p:cNvPr id="559115" name="Oval 11"/>
            <p:cNvSpPr>
              <a:spLocks noChangeArrowheads="1"/>
            </p:cNvSpPr>
            <p:nvPr/>
          </p:nvSpPr>
          <p:spPr bwMode="gray">
            <a:xfrm>
              <a:off x="3989" y="1225"/>
              <a:ext cx="933" cy="92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559116" name="Oval 12"/>
            <p:cNvSpPr>
              <a:spLocks noChangeArrowheads="1"/>
            </p:cNvSpPr>
            <p:nvPr/>
          </p:nvSpPr>
          <p:spPr bwMode="gray">
            <a:xfrm>
              <a:off x="4005" y="1230"/>
              <a:ext cx="933" cy="92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33809" name="Oval 13"/>
            <p:cNvSpPr>
              <a:spLocks noChangeArrowheads="1"/>
            </p:cNvSpPr>
            <p:nvPr/>
          </p:nvSpPr>
          <p:spPr bwMode="gray">
            <a:xfrm>
              <a:off x="4039" y="1270"/>
              <a:ext cx="841" cy="832"/>
            </a:xfrm>
            <a:prstGeom prst="ellipse">
              <a:avLst/>
            </a:prstGeom>
            <a:solidFill>
              <a:srgbClr val="333333"/>
            </a:solidFill>
            <a:ln w="38100" algn="ctr">
              <a:noFill/>
              <a:round/>
              <a:headEnd/>
              <a:tailEnd/>
            </a:ln>
          </p:spPr>
          <p:txBody>
            <a:bodyPr anchor="ctr">
              <a:spAutoFit/>
            </a:bodyPr>
            <a:lstStyle/>
            <a:p>
              <a:endParaRPr lang="zh-CN" altLang="en-US"/>
            </a:p>
          </p:txBody>
        </p:sp>
        <p:sp>
          <p:nvSpPr>
            <p:cNvPr id="559118" name="Oval 14"/>
            <p:cNvSpPr>
              <a:spLocks noChangeArrowheads="1"/>
            </p:cNvSpPr>
            <p:nvPr/>
          </p:nvSpPr>
          <p:spPr bwMode="gray">
            <a:xfrm>
              <a:off x="816" y="1152"/>
              <a:ext cx="1073" cy="106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559119" name="Oval 15"/>
            <p:cNvSpPr>
              <a:spLocks noChangeArrowheads="1"/>
            </p:cNvSpPr>
            <p:nvPr/>
          </p:nvSpPr>
          <p:spPr bwMode="gray">
            <a:xfrm>
              <a:off x="816" y="1152"/>
              <a:ext cx="1073" cy="106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559120" name="Oval 16"/>
            <p:cNvSpPr>
              <a:spLocks noChangeArrowheads="1"/>
            </p:cNvSpPr>
            <p:nvPr/>
          </p:nvSpPr>
          <p:spPr bwMode="gray">
            <a:xfrm>
              <a:off x="886" y="1221"/>
              <a:ext cx="933" cy="92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559121" name="Oval 17"/>
            <p:cNvSpPr>
              <a:spLocks noChangeArrowheads="1"/>
            </p:cNvSpPr>
            <p:nvPr/>
          </p:nvSpPr>
          <p:spPr bwMode="gray">
            <a:xfrm>
              <a:off x="887" y="1223"/>
              <a:ext cx="933" cy="924"/>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33814" name="Oval 18"/>
            <p:cNvSpPr>
              <a:spLocks noChangeArrowheads="1"/>
            </p:cNvSpPr>
            <p:nvPr/>
          </p:nvSpPr>
          <p:spPr bwMode="gray">
            <a:xfrm>
              <a:off x="933" y="1268"/>
              <a:ext cx="840" cy="832"/>
            </a:xfrm>
            <a:prstGeom prst="ellipse">
              <a:avLst/>
            </a:prstGeom>
            <a:solidFill>
              <a:srgbClr val="333333"/>
            </a:solidFill>
            <a:ln w="38100" algn="ctr">
              <a:noFill/>
              <a:round/>
              <a:headEnd/>
              <a:tailEnd/>
            </a:ln>
          </p:spPr>
          <p:txBody>
            <a:bodyPr anchor="ctr">
              <a:spAutoFit/>
            </a:bodyPr>
            <a:lstStyle/>
            <a:p>
              <a:endParaRPr lang="zh-CN" altLang="en-US"/>
            </a:p>
          </p:txBody>
        </p:sp>
        <p:grpSp>
          <p:nvGrpSpPr>
            <p:cNvPr id="33815" name="Group 19"/>
            <p:cNvGrpSpPr>
              <a:grpSpLocks/>
            </p:cNvGrpSpPr>
            <p:nvPr/>
          </p:nvGrpSpPr>
          <p:grpSpPr bwMode="auto">
            <a:xfrm>
              <a:off x="946" y="1280"/>
              <a:ext cx="813" cy="805"/>
              <a:chOff x="4166" y="1706"/>
              <a:chExt cx="1252" cy="1252"/>
            </a:xfrm>
          </p:grpSpPr>
          <p:sp>
            <p:nvSpPr>
              <p:cNvPr id="33834" name="Oval 20"/>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33835" name="Oval 21"/>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33836" name="Oval 22"/>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33837" name="Oval 23"/>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sp>
          <p:nvSpPr>
            <p:cNvPr id="559128" name="Oval 24"/>
            <p:cNvSpPr>
              <a:spLocks noChangeArrowheads="1"/>
            </p:cNvSpPr>
            <p:nvPr/>
          </p:nvSpPr>
          <p:spPr bwMode="gray">
            <a:xfrm>
              <a:off x="2368" y="1155"/>
              <a:ext cx="1073" cy="1063"/>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559129" name="Oval 25"/>
            <p:cNvSpPr>
              <a:spLocks noChangeArrowheads="1"/>
            </p:cNvSpPr>
            <p:nvPr/>
          </p:nvSpPr>
          <p:spPr bwMode="gray">
            <a:xfrm>
              <a:off x="2368" y="1155"/>
              <a:ext cx="1073" cy="1063"/>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559130" name="Oval 26"/>
            <p:cNvSpPr>
              <a:spLocks noChangeArrowheads="1"/>
            </p:cNvSpPr>
            <p:nvPr/>
          </p:nvSpPr>
          <p:spPr bwMode="gray">
            <a:xfrm>
              <a:off x="2438" y="1225"/>
              <a:ext cx="933" cy="92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559131" name="Oval 27"/>
            <p:cNvSpPr>
              <a:spLocks noChangeArrowheads="1"/>
            </p:cNvSpPr>
            <p:nvPr/>
          </p:nvSpPr>
          <p:spPr bwMode="gray">
            <a:xfrm>
              <a:off x="2439" y="1226"/>
              <a:ext cx="933" cy="92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33820" name="Oval 28"/>
            <p:cNvSpPr>
              <a:spLocks noChangeArrowheads="1"/>
            </p:cNvSpPr>
            <p:nvPr/>
          </p:nvSpPr>
          <p:spPr bwMode="gray">
            <a:xfrm>
              <a:off x="2484" y="1270"/>
              <a:ext cx="840" cy="832"/>
            </a:xfrm>
            <a:prstGeom prst="ellipse">
              <a:avLst/>
            </a:prstGeom>
            <a:solidFill>
              <a:srgbClr val="333333"/>
            </a:solidFill>
            <a:ln w="38100" algn="ctr">
              <a:noFill/>
              <a:round/>
              <a:headEnd/>
              <a:tailEnd/>
            </a:ln>
          </p:spPr>
          <p:txBody>
            <a:bodyPr anchor="ctr">
              <a:spAutoFit/>
            </a:bodyPr>
            <a:lstStyle/>
            <a:p>
              <a:endParaRPr lang="zh-CN" altLang="en-US"/>
            </a:p>
          </p:txBody>
        </p:sp>
        <p:grpSp>
          <p:nvGrpSpPr>
            <p:cNvPr id="33821" name="Group 29"/>
            <p:cNvGrpSpPr>
              <a:grpSpLocks/>
            </p:cNvGrpSpPr>
            <p:nvPr/>
          </p:nvGrpSpPr>
          <p:grpSpPr bwMode="auto">
            <a:xfrm>
              <a:off x="2498" y="1280"/>
              <a:ext cx="813" cy="805"/>
              <a:chOff x="4166" y="1706"/>
              <a:chExt cx="1252" cy="1252"/>
            </a:xfrm>
          </p:grpSpPr>
          <p:sp>
            <p:nvSpPr>
              <p:cNvPr id="33830" name="Oval 30"/>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33831" name="Oval 31"/>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33832" name="Oval 32"/>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33833" name="Oval 33"/>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grpSp>
          <p:nvGrpSpPr>
            <p:cNvPr id="33822" name="Group 34"/>
            <p:cNvGrpSpPr>
              <a:grpSpLocks/>
            </p:cNvGrpSpPr>
            <p:nvPr/>
          </p:nvGrpSpPr>
          <p:grpSpPr bwMode="auto">
            <a:xfrm>
              <a:off x="4054" y="1280"/>
              <a:ext cx="814" cy="805"/>
              <a:chOff x="4166" y="1706"/>
              <a:chExt cx="1252" cy="1252"/>
            </a:xfrm>
          </p:grpSpPr>
          <p:sp>
            <p:nvSpPr>
              <p:cNvPr id="33826" name="Oval 35"/>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33827" name="Oval 36"/>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33828" name="Oval 37"/>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33829" name="Oval 38"/>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sp>
          <p:nvSpPr>
            <p:cNvPr id="33823" name="Text Box 39"/>
            <p:cNvSpPr txBox="1">
              <a:spLocks noChangeArrowheads="1"/>
            </p:cNvSpPr>
            <p:nvPr/>
          </p:nvSpPr>
          <p:spPr bwMode="gray">
            <a:xfrm>
              <a:off x="912" y="1566"/>
              <a:ext cx="888" cy="288"/>
            </a:xfrm>
            <a:prstGeom prst="rect">
              <a:avLst/>
            </a:prstGeom>
            <a:noFill/>
            <a:ln w="9525" algn="ctr">
              <a:noFill/>
              <a:miter lim="800000"/>
              <a:headEnd/>
              <a:tailEnd/>
            </a:ln>
          </p:spPr>
          <p:txBody>
            <a:bodyPr wrap="none">
              <a:spAutoFit/>
            </a:bodyPr>
            <a:lstStyle/>
            <a:p>
              <a:pPr eaLnBrk="0" hangingPunct="0"/>
              <a:r>
                <a:rPr kumimoji="0" lang="zh-CN" altLang="en-US" sz="2400" b="1">
                  <a:solidFill>
                    <a:srgbClr val="000000"/>
                  </a:solidFill>
                  <a:latin typeface="Arial" pitchFamily="34" charset="0"/>
                  <a:ea typeface="楷体_GB2312" pitchFamily="49" charset="-122"/>
                </a:rPr>
                <a:t>工作安全</a:t>
              </a:r>
            </a:p>
          </p:txBody>
        </p:sp>
        <p:sp>
          <p:nvSpPr>
            <p:cNvPr id="33824" name="Text Box 40"/>
            <p:cNvSpPr txBox="1">
              <a:spLocks noChangeArrowheads="1"/>
            </p:cNvSpPr>
            <p:nvPr/>
          </p:nvSpPr>
          <p:spPr bwMode="gray">
            <a:xfrm>
              <a:off x="2467" y="1566"/>
              <a:ext cx="888" cy="288"/>
            </a:xfrm>
            <a:prstGeom prst="rect">
              <a:avLst/>
            </a:prstGeom>
            <a:noFill/>
            <a:ln w="9525" algn="ctr">
              <a:noFill/>
              <a:miter lim="800000"/>
              <a:headEnd/>
              <a:tailEnd/>
            </a:ln>
          </p:spPr>
          <p:txBody>
            <a:bodyPr wrap="none">
              <a:spAutoFit/>
            </a:bodyPr>
            <a:lstStyle/>
            <a:p>
              <a:pPr eaLnBrk="0" hangingPunct="0"/>
              <a:r>
                <a:rPr kumimoji="0" lang="zh-CN" altLang="en-US" sz="2400" b="1">
                  <a:solidFill>
                    <a:srgbClr val="000000"/>
                  </a:solidFill>
                  <a:latin typeface="Arial" pitchFamily="34" charset="0"/>
                  <a:ea typeface="楷体_GB2312" pitchFamily="49" charset="-122"/>
                </a:rPr>
                <a:t>工作压力</a:t>
              </a:r>
            </a:p>
          </p:txBody>
        </p:sp>
        <p:sp>
          <p:nvSpPr>
            <p:cNvPr id="33825" name="Text Box 41"/>
            <p:cNvSpPr txBox="1">
              <a:spLocks noChangeArrowheads="1"/>
            </p:cNvSpPr>
            <p:nvPr/>
          </p:nvSpPr>
          <p:spPr bwMode="gray">
            <a:xfrm>
              <a:off x="4118" y="1566"/>
              <a:ext cx="695" cy="288"/>
            </a:xfrm>
            <a:prstGeom prst="rect">
              <a:avLst/>
            </a:prstGeom>
            <a:noFill/>
            <a:ln w="9525" algn="ctr">
              <a:noFill/>
              <a:miter lim="800000"/>
              <a:headEnd/>
              <a:tailEnd/>
            </a:ln>
          </p:spPr>
          <p:txBody>
            <a:bodyPr wrap="none">
              <a:spAutoFit/>
            </a:bodyPr>
            <a:lstStyle/>
            <a:p>
              <a:pPr eaLnBrk="0" hangingPunct="0"/>
              <a:r>
                <a:rPr kumimoji="0" lang="zh-CN" altLang="en-US" sz="2400" b="1">
                  <a:solidFill>
                    <a:srgbClr val="000000"/>
                  </a:solidFill>
                  <a:latin typeface="Arial" pitchFamily="34" charset="0"/>
                  <a:ea typeface="楷体_GB2312" pitchFamily="49" charset="-122"/>
                </a:rPr>
                <a:t>性骚扰</a:t>
              </a:r>
            </a:p>
          </p:txBody>
        </p:sp>
      </p:grpSp>
      <p:sp>
        <p:nvSpPr>
          <p:cNvPr id="33796" name="TextBox 41"/>
          <p:cNvSpPr txBox="1">
            <a:spLocks noChangeArrowheads="1"/>
          </p:cNvSpPr>
          <p:nvPr/>
        </p:nvSpPr>
        <p:spPr bwMode="auto">
          <a:xfrm>
            <a:off x="611342" y="6152265"/>
            <a:ext cx="5616575" cy="523875"/>
          </a:xfrm>
          <a:prstGeom prst="rect">
            <a:avLst/>
          </a:prstGeom>
          <a:noFill/>
          <a:ln w="9525">
            <a:noFill/>
            <a:miter lim="800000"/>
            <a:headEnd/>
            <a:tailEnd/>
          </a:ln>
        </p:spPr>
        <p:txBody>
          <a:bodyPr>
            <a:spAutoFit/>
          </a:bodyPr>
          <a:lstStyle/>
          <a:p>
            <a:r>
              <a:rPr lang="zh-CN" altLang="en-US" dirty="0"/>
              <a:t>某高校教授性骚扰案</a:t>
            </a:r>
          </a:p>
        </p:txBody>
      </p:sp>
      <p:sp>
        <p:nvSpPr>
          <p:cNvPr id="33797" name="日期占位符 42"/>
          <p:cNvSpPr>
            <a:spLocks noGrp="1"/>
          </p:cNvSpPr>
          <p:nvPr>
            <p:ph type="dt" sz="quarter" idx="10"/>
          </p:nvPr>
        </p:nvSpPr>
        <p:spPr>
          <a:noFill/>
        </p:spPr>
        <p:txBody>
          <a:bodyPr/>
          <a:lstStyle/>
          <a:p>
            <a:fld id="{DEA6E949-2D6E-4FE0-8EE3-E1EF92FA7932}" type="datetime1">
              <a:rPr lang="zh-CN" altLang="en-US" smtClean="0"/>
              <a:pPr/>
              <a:t>2020/3/21</a:t>
            </a:fld>
            <a:endParaRPr lang="en-US" altLang="zh-CN"/>
          </a:p>
        </p:txBody>
      </p:sp>
      <p:sp>
        <p:nvSpPr>
          <p:cNvPr id="33798" name="灯片编号占位符 43"/>
          <p:cNvSpPr>
            <a:spLocks noGrp="1"/>
          </p:cNvSpPr>
          <p:nvPr>
            <p:ph type="sldNum" sz="quarter" idx="12"/>
          </p:nvPr>
        </p:nvSpPr>
        <p:spPr>
          <a:noFill/>
        </p:spPr>
        <p:txBody>
          <a:bodyPr/>
          <a:lstStyle/>
          <a:p>
            <a:endParaRPr lang="zh-CN" altLang="zh-CN"/>
          </a:p>
        </p:txBody>
      </p:sp>
      <p:sp>
        <p:nvSpPr>
          <p:cNvPr id="33799" name="页脚占位符 44"/>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5650" y="549275"/>
            <a:ext cx="7038975" cy="754063"/>
          </a:xfrm>
        </p:spPr>
        <p:txBody>
          <a:bodyPr/>
          <a:lstStyle/>
          <a:p>
            <a:pPr eaLnBrk="1" hangingPunct="1"/>
            <a:r>
              <a:rPr lang="zh-CN" altLang="en-US" sz="4400"/>
              <a:t>员工安全</a:t>
            </a:r>
          </a:p>
        </p:txBody>
      </p:sp>
      <p:pic>
        <p:nvPicPr>
          <p:cNvPr id="562181" name="Picture 5" descr="W020101019300625396471"/>
          <p:cNvPicPr>
            <a:picLocks noChangeAspect="1" noChangeArrowheads="1"/>
          </p:cNvPicPr>
          <p:nvPr/>
        </p:nvPicPr>
        <p:blipFill>
          <a:blip r:embed="rId2" cstate="print"/>
          <a:srcRect/>
          <a:stretch>
            <a:fillRect/>
          </a:stretch>
        </p:blipFill>
        <p:spPr bwMode="auto">
          <a:xfrm>
            <a:off x="250825" y="1628775"/>
            <a:ext cx="4032250" cy="3168650"/>
          </a:xfrm>
          <a:prstGeom prst="rect">
            <a:avLst/>
          </a:prstGeom>
          <a:noFill/>
          <a:ln w="9525">
            <a:noFill/>
            <a:miter lim="800000"/>
            <a:headEnd/>
            <a:tailEnd/>
          </a:ln>
        </p:spPr>
      </p:pic>
      <p:pic>
        <p:nvPicPr>
          <p:cNvPr id="562183" name="Picture 7" descr="22cecfdaee48f51c95ee37d7"/>
          <p:cNvPicPr>
            <a:picLocks noChangeAspect="1" noChangeArrowheads="1"/>
          </p:cNvPicPr>
          <p:nvPr/>
        </p:nvPicPr>
        <p:blipFill>
          <a:blip r:embed="rId3" cstate="print"/>
          <a:srcRect/>
          <a:stretch>
            <a:fillRect/>
          </a:stretch>
        </p:blipFill>
        <p:spPr bwMode="auto">
          <a:xfrm>
            <a:off x="4500563" y="3500438"/>
            <a:ext cx="4387850" cy="2946400"/>
          </a:xfrm>
          <a:prstGeom prst="rect">
            <a:avLst/>
          </a:prstGeom>
          <a:noFill/>
          <a:ln w="9525">
            <a:noFill/>
            <a:miter lim="800000"/>
            <a:headEnd/>
            <a:tailEnd/>
          </a:ln>
        </p:spPr>
      </p:pic>
      <p:sp>
        <p:nvSpPr>
          <p:cNvPr id="562184" name="Rectangle 8"/>
          <p:cNvSpPr>
            <a:spLocks noChangeArrowheads="1"/>
          </p:cNvSpPr>
          <p:nvPr/>
        </p:nvSpPr>
        <p:spPr bwMode="auto">
          <a:xfrm>
            <a:off x="468313" y="5157788"/>
            <a:ext cx="3311525" cy="1366837"/>
          </a:xfrm>
          <a:prstGeom prst="rect">
            <a:avLst/>
          </a:prstGeom>
          <a:noFill/>
          <a:ln w="9525">
            <a:noFill/>
            <a:miter lim="800000"/>
            <a:headEnd/>
            <a:tailEnd/>
          </a:ln>
        </p:spPr>
        <p:txBody>
          <a:bodyPr anchor="b"/>
          <a:lstStyle/>
          <a:p>
            <a:pPr algn="l"/>
            <a:r>
              <a:rPr lang="en-US" altLang="zh-CN" sz="2400" b="1">
                <a:solidFill>
                  <a:srgbClr val="FF0000"/>
                </a:solidFill>
              </a:rPr>
              <a:t>2010</a:t>
            </a:r>
            <a:r>
              <a:rPr lang="zh-CN" altLang="en-US" sz="2400" b="1">
                <a:solidFill>
                  <a:srgbClr val="FF0000"/>
                </a:solidFill>
              </a:rPr>
              <a:t>年</a:t>
            </a:r>
            <a:r>
              <a:rPr lang="en-US" altLang="zh-CN" sz="2400" b="1">
                <a:solidFill>
                  <a:srgbClr val="FF0000"/>
                </a:solidFill>
              </a:rPr>
              <a:t>10</a:t>
            </a:r>
            <a:r>
              <a:rPr lang="zh-CN" altLang="en-US" sz="2400" b="1">
                <a:solidFill>
                  <a:srgbClr val="FF0000"/>
                </a:solidFill>
              </a:rPr>
              <a:t>月</a:t>
            </a:r>
            <a:r>
              <a:rPr lang="en-US" altLang="zh-CN" sz="2400" b="1">
                <a:solidFill>
                  <a:srgbClr val="FF0000"/>
                </a:solidFill>
              </a:rPr>
              <a:t>19</a:t>
            </a:r>
            <a:r>
              <a:rPr lang="zh-CN" altLang="en-US" sz="2400" b="1">
                <a:solidFill>
                  <a:srgbClr val="FF0000"/>
                </a:solidFill>
              </a:rPr>
              <a:t>日，河南平禹矿难遇难人数升至</a:t>
            </a:r>
            <a:r>
              <a:rPr lang="en-US" altLang="zh-CN" sz="2400" b="1">
                <a:solidFill>
                  <a:srgbClr val="FF0000"/>
                </a:solidFill>
              </a:rPr>
              <a:t>26</a:t>
            </a:r>
            <a:r>
              <a:rPr lang="zh-CN" altLang="en-US" sz="2400" b="1">
                <a:solidFill>
                  <a:srgbClr val="FF0000"/>
                </a:solidFill>
              </a:rPr>
              <a:t>人，尚有</a:t>
            </a:r>
            <a:r>
              <a:rPr lang="en-US" altLang="zh-CN" sz="2400" b="1">
                <a:solidFill>
                  <a:srgbClr val="FF0000"/>
                </a:solidFill>
              </a:rPr>
              <a:t>11</a:t>
            </a:r>
            <a:r>
              <a:rPr lang="zh-CN" altLang="en-US" sz="2400" b="1">
                <a:solidFill>
                  <a:srgbClr val="FF0000"/>
                </a:solidFill>
              </a:rPr>
              <a:t>人被困，生还希望不大。</a:t>
            </a:r>
          </a:p>
        </p:txBody>
      </p:sp>
      <p:sp>
        <p:nvSpPr>
          <p:cNvPr id="562185" name="Rectangle 9"/>
          <p:cNvSpPr>
            <a:spLocks noChangeArrowheads="1"/>
          </p:cNvSpPr>
          <p:nvPr/>
        </p:nvSpPr>
        <p:spPr bwMode="auto">
          <a:xfrm>
            <a:off x="5003800" y="1844675"/>
            <a:ext cx="3311525" cy="1366838"/>
          </a:xfrm>
          <a:prstGeom prst="rect">
            <a:avLst/>
          </a:prstGeom>
          <a:noFill/>
          <a:ln w="9525">
            <a:noFill/>
            <a:miter lim="800000"/>
            <a:headEnd/>
            <a:tailEnd/>
          </a:ln>
        </p:spPr>
        <p:txBody>
          <a:bodyPr anchor="b"/>
          <a:lstStyle/>
          <a:p>
            <a:pPr algn="l"/>
            <a:r>
              <a:rPr lang="en-US" altLang="zh-CN" sz="2400" b="1">
                <a:solidFill>
                  <a:srgbClr val="FF0000"/>
                </a:solidFill>
              </a:rPr>
              <a:t>2010</a:t>
            </a:r>
            <a:r>
              <a:rPr lang="zh-CN" altLang="en-US" sz="2400" b="1">
                <a:solidFill>
                  <a:srgbClr val="FF0000"/>
                </a:solidFill>
              </a:rPr>
              <a:t>年</a:t>
            </a:r>
            <a:r>
              <a:rPr lang="en-US" altLang="zh-CN" sz="2400" b="1">
                <a:solidFill>
                  <a:srgbClr val="FF0000"/>
                </a:solidFill>
              </a:rPr>
              <a:t>10</a:t>
            </a:r>
            <a:r>
              <a:rPr lang="zh-CN" altLang="en-US" sz="2400" b="1">
                <a:solidFill>
                  <a:srgbClr val="FF0000"/>
                </a:solidFill>
              </a:rPr>
              <a:t>月</a:t>
            </a:r>
            <a:r>
              <a:rPr lang="en-US" altLang="zh-CN" sz="2400" b="1">
                <a:solidFill>
                  <a:srgbClr val="FF0000"/>
                </a:solidFill>
              </a:rPr>
              <a:t>14</a:t>
            </a:r>
            <a:r>
              <a:rPr lang="zh-CN" altLang="en-US" sz="2400" b="1">
                <a:solidFill>
                  <a:srgbClr val="FF0000"/>
                </a:solidFill>
              </a:rPr>
              <a:t>日，智力</a:t>
            </a:r>
            <a:r>
              <a:rPr lang="en-US" altLang="zh-CN" sz="2400" b="1">
                <a:solidFill>
                  <a:srgbClr val="FF0000"/>
                </a:solidFill>
              </a:rPr>
              <a:t>33</a:t>
            </a:r>
            <a:r>
              <a:rPr lang="zh-CN" altLang="en-US" sz="2400" b="1">
                <a:solidFill>
                  <a:srgbClr val="FF0000"/>
                </a:solidFill>
              </a:rPr>
              <a:t>名矿工在被困</a:t>
            </a:r>
            <a:r>
              <a:rPr lang="en-US" altLang="zh-CN" sz="2400" b="1">
                <a:solidFill>
                  <a:srgbClr val="FF0000"/>
                </a:solidFill>
              </a:rPr>
              <a:t>69</a:t>
            </a:r>
            <a:r>
              <a:rPr lang="zh-CN" altLang="en-US" sz="2400" b="1">
                <a:solidFill>
                  <a:srgbClr val="FF0000"/>
                </a:solidFill>
              </a:rPr>
              <a:t>天后成功走出升井。</a:t>
            </a:r>
          </a:p>
        </p:txBody>
      </p:sp>
      <p:sp>
        <p:nvSpPr>
          <p:cNvPr id="34823" name="日期占位符 6"/>
          <p:cNvSpPr>
            <a:spLocks noGrp="1"/>
          </p:cNvSpPr>
          <p:nvPr>
            <p:ph type="dt" sz="quarter" idx="10"/>
          </p:nvPr>
        </p:nvSpPr>
        <p:spPr>
          <a:noFill/>
        </p:spPr>
        <p:txBody>
          <a:bodyPr/>
          <a:lstStyle/>
          <a:p>
            <a:fld id="{EE8DB40F-EB3B-4AA0-84CF-94EFE71A2289}" type="datetime1">
              <a:rPr lang="zh-CN" altLang="en-US" smtClean="0"/>
              <a:pPr/>
              <a:t>2020/3/21</a:t>
            </a:fld>
            <a:endParaRPr lang="en-US" altLang="zh-CN"/>
          </a:p>
        </p:txBody>
      </p:sp>
      <p:sp>
        <p:nvSpPr>
          <p:cNvPr id="34824" name="灯片编号占位符 7"/>
          <p:cNvSpPr>
            <a:spLocks noGrp="1"/>
          </p:cNvSpPr>
          <p:nvPr>
            <p:ph type="sldNum" sz="quarter" idx="12"/>
          </p:nvPr>
        </p:nvSpPr>
        <p:spPr>
          <a:noFill/>
        </p:spPr>
        <p:txBody>
          <a:bodyPr/>
          <a:lstStyle/>
          <a:p>
            <a:endParaRPr lang="zh-CN" altLang="zh-CN"/>
          </a:p>
        </p:txBody>
      </p:sp>
      <p:sp>
        <p:nvSpPr>
          <p:cNvPr id="34825" name="页脚占位符 8"/>
          <p:cNvSpPr>
            <a:spLocks noGrp="1"/>
          </p:cNvSpPr>
          <p:nvPr>
            <p:ph type="ftr" sz="quarter" idx="11"/>
          </p:nvPr>
        </p:nvSpPr>
        <p:spPr>
          <a:noFill/>
        </p:spPr>
        <p:txBody>
          <a:bodyPr/>
          <a:lstStyle/>
          <a:p>
            <a:r>
              <a:rPr lang="en-US" altLang="zh-CN"/>
              <a:t>zzqry@whu.edu.cn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2181"/>
                                        </p:tgtEl>
                                        <p:attrNameLst>
                                          <p:attrName>style.visibility</p:attrName>
                                        </p:attrNameLst>
                                      </p:cBhvr>
                                      <p:to>
                                        <p:strVal val="visible"/>
                                      </p:to>
                                    </p:set>
                                    <p:animEffect transition="in" filter="blinds(horizontal)">
                                      <p:cBhvr>
                                        <p:cTn id="7" dur="500"/>
                                        <p:tgtEl>
                                          <p:spTgt spid="56218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62184"/>
                                        </p:tgtEl>
                                        <p:attrNameLst>
                                          <p:attrName>style.visibility</p:attrName>
                                        </p:attrNameLst>
                                      </p:cBhvr>
                                      <p:to>
                                        <p:strVal val="visible"/>
                                      </p:to>
                                    </p:set>
                                    <p:anim calcmode="lin" valueType="num">
                                      <p:cBhvr additive="base">
                                        <p:cTn id="12" dur="500" fill="hold"/>
                                        <p:tgtEl>
                                          <p:spTgt spid="562184"/>
                                        </p:tgtEl>
                                        <p:attrNameLst>
                                          <p:attrName>ppt_x</p:attrName>
                                        </p:attrNameLst>
                                      </p:cBhvr>
                                      <p:tavLst>
                                        <p:tav tm="0">
                                          <p:val>
                                            <p:strVal val="#ppt_x"/>
                                          </p:val>
                                        </p:tav>
                                        <p:tav tm="100000">
                                          <p:val>
                                            <p:strVal val="#ppt_x"/>
                                          </p:val>
                                        </p:tav>
                                      </p:tavLst>
                                    </p:anim>
                                    <p:anim calcmode="lin" valueType="num">
                                      <p:cBhvr additive="base">
                                        <p:cTn id="13" dur="500" fill="hold"/>
                                        <p:tgtEl>
                                          <p:spTgt spid="56218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62183"/>
                                        </p:tgtEl>
                                        <p:attrNameLst>
                                          <p:attrName>style.visibility</p:attrName>
                                        </p:attrNameLst>
                                      </p:cBhvr>
                                      <p:to>
                                        <p:strVal val="visible"/>
                                      </p:to>
                                    </p:set>
                                    <p:animEffect transition="in" filter="blinds(horizontal)">
                                      <p:cBhvr>
                                        <p:cTn id="18" dur="500"/>
                                        <p:tgtEl>
                                          <p:spTgt spid="56218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62185"/>
                                        </p:tgtEl>
                                        <p:attrNameLst>
                                          <p:attrName>style.visibility</p:attrName>
                                        </p:attrNameLst>
                                      </p:cBhvr>
                                      <p:to>
                                        <p:strVal val="visible"/>
                                      </p:to>
                                    </p:set>
                                    <p:anim calcmode="lin" valueType="num">
                                      <p:cBhvr additive="base">
                                        <p:cTn id="23" dur="500" fill="hold"/>
                                        <p:tgtEl>
                                          <p:spTgt spid="562185"/>
                                        </p:tgtEl>
                                        <p:attrNameLst>
                                          <p:attrName>ppt_x</p:attrName>
                                        </p:attrNameLst>
                                      </p:cBhvr>
                                      <p:tavLst>
                                        <p:tav tm="0">
                                          <p:val>
                                            <p:strVal val="#ppt_x"/>
                                          </p:val>
                                        </p:tav>
                                        <p:tav tm="100000">
                                          <p:val>
                                            <p:strVal val="#ppt_x"/>
                                          </p:val>
                                        </p:tav>
                                      </p:tavLst>
                                    </p:anim>
                                    <p:anim calcmode="lin" valueType="num">
                                      <p:cBhvr additive="base">
                                        <p:cTn id="24" dur="500" fill="hold"/>
                                        <p:tgtEl>
                                          <p:spTgt spid="5621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4" grpId="0"/>
      <p:bldP spid="56218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p:spPr>
        <p:txBody>
          <a:bodyPr/>
          <a:lstStyle/>
          <a:p>
            <a:fld id="{E324EF2B-E1CA-4EB5-8068-6A5ACF40FE46}" type="datetime1">
              <a:rPr lang="zh-CN" altLang="en-US" smtClean="0"/>
              <a:pPr/>
              <a:t>2020/3/21</a:t>
            </a:fld>
            <a:endParaRPr lang="en-US" altLang="zh-CN"/>
          </a:p>
        </p:txBody>
      </p:sp>
      <p:sp>
        <p:nvSpPr>
          <p:cNvPr id="35843" name="页脚占位符 5"/>
          <p:cNvSpPr>
            <a:spLocks noGrp="1"/>
          </p:cNvSpPr>
          <p:nvPr>
            <p:ph type="ftr" sz="quarter" idx="11"/>
          </p:nvPr>
        </p:nvSpPr>
        <p:spPr>
          <a:noFill/>
        </p:spPr>
        <p:txBody>
          <a:bodyPr/>
          <a:lstStyle/>
          <a:p>
            <a:r>
              <a:rPr lang="en-US" altLang="zh-CN"/>
              <a:t>zzqry@whu.edu.cn</a:t>
            </a:r>
          </a:p>
        </p:txBody>
      </p:sp>
      <p:sp>
        <p:nvSpPr>
          <p:cNvPr id="35844" name="灯片编号占位符 6"/>
          <p:cNvSpPr>
            <a:spLocks noGrp="1"/>
          </p:cNvSpPr>
          <p:nvPr>
            <p:ph type="sldNum" sz="quarter" idx="12"/>
          </p:nvPr>
        </p:nvSpPr>
        <p:spPr>
          <a:noFill/>
        </p:spPr>
        <p:txBody>
          <a:bodyPr/>
          <a:lstStyle/>
          <a:p>
            <a:endParaRPr lang="zh-CN" altLang="zh-CN"/>
          </a:p>
        </p:txBody>
      </p:sp>
      <p:sp>
        <p:nvSpPr>
          <p:cNvPr id="35845" name="TextBox 8"/>
          <p:cNvSpPr txBox="1">
            <a:spLocks noChangeArrowheads="1"/>
          </p:cNvSpPr>
          <p:nvPr/>
        </p:nvSpPr>
        <p:spPr bwMode="auto">
          <a:xfrm>
            <a:off x="684213" y="404813"/>
            <a:ext cx="7343775" cy="1200150"/>
          </a:xfrm>
          <a:prstGeom prst="rect">
            <a:avLst/>
          </a:prstGeom>
          <a:noFill/>
          <a:ln w="9525">
            <a:noFill/>
            <a:miter lim="800000"/>
            <a:headEnd/>
            <a:tailEnd/>
          </a:ln>
        </p:spPr>
        <p:txBody>
          <a:bodyPr>
            <a:spAutoFit/>
          </a:bodyPr>
          <a:lstStyle/>
          <a:p>
            <a:pPr algn="l"/>
            <a:r>
              <a:rPr lang="zh-CN" altLang="en-US">
                <a:latin typeface="新宋体" pitchFamily="49" charset="-122"/>
                <a:ea typeface="新宋体" pitchFamily="49" charset="-122"/>
              </a:rPr>
              <a:t>人资让你飞，赋你人文情怀，驭人之术，识人之技，做人之规，行事之法。立天地之间，品人生之趣。</a:t>
            </a:r>
            <a:endParaRPr lang="en-US" altLang="zh-CN">
              <a:latin typeface="新宋体" pitchFamily="49" charset="-122"/>
              <a:ea typeface="新宋体" pitchFamily="49" charset="-122"/>
            </a:endParaRPr>
          </a:p>
          <a:p>
            <a:pPr algn="l"/>
            <a:r>
              <a:rPr lang="en-US" altLang="zh-CN">
                <a:latin typeface="新宋体" pitchFamily="49" charset="-122"/>
                <a:ea typeface="新宋体" pitchFamily="49" charset="-122"/>
              </a:rPr>
              <a:t>YZZ</a:t>
            </a:r>
            <a:endParaRPr lang="zh-CN" altLang="en-US">
              <a:latin typeface="新宋体" pitchFamily="49" charset="-122"/>
              <a:ea typeface="新宋体" pitchFamily="49" charset="-122"/>
            </a:endParaRPr>
          </a:p>
        </p:txBody>
      </p:sp>
      <p:sp>
        <p:nvSpPr>
          <p:cNvPr id="35846" name="TextBox 9"/>
          <p:cNvSpPr txBox="1">
            <a:spLocks noChangeArrowheads="1"/>
          </p:cNvSpPr>
          <p:nvPr/>
        </p:nvSpPr>
        <p:spPr bwMode="auto">
          <a:xfrm>
            <a:off x="611188" y="1484313"/>
            <a:ext cx="7416800" cy="2800767"/>
          </a:xfrm>
          <a:prstGeom prst="rect">
            <a:avLst/>
          </a:prstGeom>
          <a:noFill/>
          <a:ln w="9525">
            <a:noFill/>
            <a:miter lim="800000"/>
            <a:headEnd/>
            <a:tailEnd/>
          </a:ln>
        </p:spPr>
        <p:txBody>
          <a:bodyPr>
            <a:spAutoFit/>
          </a:bodyPr>
          <a:lstStyle/>
          <a:p>
            <a:r>
              <a:rPr lang="zh-CN" altLang="en-US" sz="2000" dirty="0">
                <a:latin typeface="Gulim" pitchFamily="34" charset="-127"/>
                <a:ea typeface="Gulim" pitchFamily="34" charset="-127"/>
              </a:rPr>
              <a:t>人生路口</a:t>
            </a:r>
            <a:endParaRPr lang="en-US" altLang="zh-CN" sz="2000" dirty="0">
              <a:latin typeface="Gulim" pitchFamily="34" charset="-127"/>
              <a:ea typeface="Gulim" pitchFamily="34" charset="-127"/>
            </a:endParaRPr>
          </a:p>
          <a:p>
            <a:r>
              <a:rPr lang="zh-CN" altLang="en-US" sz="2000" dirty="0">
                <a:latin typeface="Gulim" pitchFamily="34" charset="-127"/>
                <a:ea typeface="Gulim" pitchFamily="34" charset="-127"/>
              </a:rPr>
              <a:t>作者  怀山</a:t>
            </a:r>
            <a:endParaRPr lang="en-US" altLang="zh-CN" sz="2000" dirty="0">
              <a:latin typeface="Gulim" pitchFamily="34" charset="-127"/>
              <a:ea typeface="Gulim" pitchFamily="34" charset="-127"/>
            </a:endParaRPr>
          </a:p>
          <a:p>
            <a:r>
              <a:rPr lang="zh-CN" altLang="en-US" sz="2000" dirty="0">
                <a:latin typeface="Gulim" pitchFamily="34" charset="-127"/>
                <a:ea typeface="Gulim" pitchFamily="34" charset="-127"/>
              </a:rPr>
              <a:t>十字路口取舍难，</a:t>
            </a:r>
            <a:endParaRPr lang="en-US" altLang="zh-CN" sz="2000" dirty="0">
              <a:latin typeface="Gulim" pitchFamily="34" charset="-127"/>
              <a:ea typeface="Gulim" pitchFamily="34" charset="-127"/>
            </a:endParaRPr>
          </a:p>
          <a:p>
            <a:r>
              <a:rPr lang="zh-CN" altLang="en-US" sz="2000" dirty="0">
                <a:latin typeface="Gulim" pitchFamily="34" charset="-127"/>
                <a:ea typeface="Gulim" pitchFamily="34" charset="-127"/>
              </a:rPr>
              <a:t>何去何从用心断。 </a:t>
            </a:r>
            <a:endParaRPr lang="en-US" altLang="zh-CN" sz="2000" dirty="0">
              <a:latin typeface="Gulim" pitchFamily="34" charset="-127"/>
              <a:ea typeface="Gulim" pitchFamily="34" charset="-127"/>
            </a:endParaRPr>
          </a:p>
          <a:p>
            <a:r>
              <a:rPr lang="zh-CN" altLang="en-US" sz="2000" dirty="0">
                <a:latin typeface="Gulim" pitchFamily="34" charset="-127"/>
                <a:ea typeface="Gulim" pitchFamily="34" charset="-127"/>
              </a:rPr>
              <a:t>世间万物人为端，</a:t>
            </a:r>
            <a:endParaRPr lang="en-US" altLang="zh-CN" sz="2000" dirty="0">
              <a:latin typeface="Gulim" pitchFamily="34" charset="-127"/>
              <a:ea typeface="Gulim" pitchFamily="34" charset="-127"/>
            </a:endParaRPr>
          </a:p>
          <a:p>
            <a:r>
              <a:rPr lang="zh-CN" altLang="en-US" sz="2000" dirty="0">
                <a:latin typeface="Gulim" pitchFamily="34" charset="-127"/>
                <a:ea typeface="Gulim" pitchFamily="34" charset="-127"/>
              </a:rPr>
              <a:t>君入人资重涅槃。</a:t>
            </a:r>
            <a:endParaRPr lang="en-US" altLang="zh-CN" sz="2000" dirty="0">
              <a:latin typeface="Gulim" pitchFamily="34" charset="-127"/>
              <a:ea typeface="Gulim" pitchFamily="34" charset="-127"/>
            </a:endParaRPr>
          </a:p>
          <a:p>
            <a:r>
              <a:rPr lang="zh-CN" altLang="en-US" dirty="0">
                <a:latin typeface="Gulim" pitchFamily="34" charset="-127"/>
                <a:ea typeface="Gulim" pitchFamily="34" charset="-127"/>
              </a:rPr>
              <a:t>怀山 </a:t>
            </a:r>
            <a:r>
              <a:rPr lang="en-US" altLang="zh-CN" dirty="0">
                <a:latin typeface="Gulim" pitchFamily="34" charset="-127"/>
                <a:ea typeface="Gulim" pitchFamily="34" charset="-127"/>
              </a:rPr>
              <a:t>20180503</a:t>
            </a:r>
            <a:r>
              <a:rPr lang="zh-CN" altLang="en-US" dirty="0">
                <a:latin typeface="Gulim" pitchFamily="34" charset="-127"/>
                <a:ea typeface="Gulim" pitchFamily="34" charset="-127"/>
              </a:rPr>
              <a:t>因学生面临专业</a:t>
            </a:r>
            <a:endParaRPr lang="en-US" altLang="zh-CN" dirty="0">
              <a:latin typeface="Gulim" pitchFamily="34" charset="-127"/>
              <a:ea typeface="Gulim" pitchFamily="34" charset="-127"/>
            </a:endParaRPr>
          </a:p>
          <a:p>
            <a:r>
              <a:rPr lang="zh-CN" altLang="en-US" dirty="0">
                <a:latin typeface="Gulim" pitchFamily="34" charset="-127"/>
                <a:ea typeface="Gulim" pitchFamily="34" charset="-127"/>
              </a:rPr>
              <a:t>选择随笔于珞珈山</a:t>
            </a:r>
            <a:endParaRPr lang="en-US" altLang="zh-CN" dirty="0">
              <a:latin typeface="Gulim" pitchFamily="34" charset="-127"/>
              <a:ea typeface="Gulim" pitchFamily="34" charset="-127"/>
            </a:endParaRPr>
          </a:p>
        </p:txBody>
      </p:sp>
      <p:pic>
        <p:nvPicPr>
          <p:cNvPr id="35847" name="图片 6" descr="IMG_20170223_170431.jpg"/>
          <p:cNvPicPr>
            <a:picLocks noChangeAspect="1"/>
          </p:cNvPicPr>
          <p:nvPr/>
        </p:nvPicPr>
        <p:blipFill>
          <a:blip r:embed="rId2" cstate="print"/>
          <a:srcRect/>
          <a:stretch>
            <a:fillRect/>
          </a:stretch>
        </p:blipFill>
        <p:spPr bwMode="auto">
          <a:xfrm>
            <a:off x="250825" y="2276475"/>
            <a:ext cx="2352675" cy="2835275"/>
          </a:xfrm>
          <a:prstGeom prst="rect">
            <a:avLst/>
          </a:prstGeom>
          <a:noFill/>
          <a:ln w="9525">
            <a:noFill/>
            <a:miter lim="800000"/>
            <a:headEnd/>
            <a:tailEnd/>
          </a:ln>
        </p:spPr>
      </p:pic>
      <p:pic>
        <p:nvPicPr>
          <p:cNvPr id="35848" name="图片 7" descr="IMG_20170330_101559.jpg"/>
          <p:cNvPicPr>
            <a:picLocks noChangeAspect="1"/>
          </p:cNvPicPr>
          <p:nvPr/>
        </p:nvPicPr>
        <p:blipFill>
          <a:blip r:embed="rId3" cstate="print"/>
          <a:srcRect/>
          <a:stretch>
            <a:fillRect/>
          </a:stretch>
        </p:blipFill>
        <p:spPr bwMode="auto">
          <a:xfrm>
            <a:off x="6588125" y="1700213"/>
            <a:ext cx="2301875" cy="30702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00113" y="620713"/>
            <a:ext cx="6858000" cy="754062"/>
          </a:xfrm>
        </p:spPr>
        <p:txBody>
          <a:bodyPr/>
          <a:lstStyle/>
          <a:p>
            <a:pPr algn="ctr" eaLnBrk="1" hangingPunct="1"/>
            <a:r>
              <a:rPr lang="en-US" altLang="zh-CN" sz="4000"/>
              <a:t>1.</a:t>
            </a:r>
            <a:r>
              <a:rPr lang="zh-CN" altLang="en-US" sz="4000"/>
              <a:t>聘用自由的伦理问题</a:t>
            </a:r>
          </a:p>
        </p:txBody>
      </p:sp>
      <p:sp>
        <p:nvSpPr>
          <p:cNvPr id="6147" name="Rectangle 3"/>
          <p:cNvSpPr>
            <a:spLocks noGrp="1" noChangeArrowheads="1"/>
          </p:cNvSpPr>
          <p:nvPr>
            <p:ph type="body" idx="1"/>
          </p:nvPr>
        </p:nvSpPr>
        <p:spPr>
          <a:xfrm>
            <a:off x="611188" y="1484313"/>
            <a:ext cx="8281987" cy="4105275"/>
          </a:xfrm>
        </p:spPr>
        <p:txBody>
          <a:bodyPr/>
          <a:lstStyle/>
          <a:p>
            <a:pPr eaLnBrk="1" hangingPunct="1"/>
            <a:r>
              <a:rPr lang="zh-CN" altLang="en-US" sz="3200"/>
              <a:t>聘用自由，指雇主可以在任何时间、任何地点甚至是没有理由的条件下雇佣和开除员工；同样，员工也可以在任何条件下自由选择雇主。（根据自愿平等互利原则达成）</a:t>
            </a:r>
          </a:p>
          <a:p>
            <a:pPr eaLnBrk="1" hangingPunct="1"/>
            <a:r>
              <a:rPr lang="zh-CN" altLang="en-US" sz="3200"/>
              <a:t>伦理缺陷：</a:t>
            </a:r>
          </a:p>
          <a:p>
            <a:pPr lvl="1" eaLnBrk="1" hangingPunct="1"/>
            <a:r>
              <a:rPr lang="zh-CN" altLang="en-US" sz="2800">
                <a:solidFill>
                  <a:srgbClr val="008000"/>
                </a:solidFill>
              </a:rPr>
              <a:t>员工和公司之间固有的不平等关系（一开始就存在，员工、雇主）</a:t>
            </a:r>
          </a:p>
          <a:p>
            <a:pPr lvl="1" eaLnBrk="1" hangingPunct="1"/>
            <a:r>
              <a:rPr lang="zh-CN" altLang="en-US" sz="2800">
                <a:solidFill>
                  <a:srgbClr val="008000"/>
                </a:solidFill>
              </a:rPr>
              <a:t>外部条件的限制（供求关系变化影响）</a:t>
            </a:r>
          </a:p>
          <a:p>
            <a:pPr lvl="1" eaLnBrk="1" hangingPunct="1"/>
            <a:r>
              <a:rPr lang="zh-CN" altLang="en-US" sz="2800">
                <a:solidFill>
                  <a:srgbClr val="008000"/>
                </a:solidFill>
              </a:rPr>
              <a:t>不道德的雇佣条件（存在不合理因素影响就业）</a:t>
            </a:r>
          </a:p>
        </p:txBody>
      </p:sp>
      <p:sp>
        <p:nvSpPr>
          <p:cNvPr id="6148" name="日期占位符 3"/>
          <p:cNvSpPr>
            <a:spLocks noGrp="1"/>
          </p:cNvSpPr>
          <p:nvPr>
            <p:ph type="dt" sz="quarter" idx="10"/>
          </p:nvPr>
        </p:nvSpPr>
        <p:spPr>
          <a:noFill/>
        </p:spPr>
        <p:txBody>
          <a:bodyPr/>
          <a:lstStyle/>
          <a:p>
            <a:fld id="{EB9A35D3-259D-4AB2-A618-86177B8E76E6}" type="datetime1">
              <a:rPr lang="zh-CN" altLang="en-US" smtClean="0"/>
              <a:pPr/>
              <a:t>2020/3/21</a:t>
            </a:fld>
            <a:endParaRPr lang="en-US" altLang="zh-CN"/>
          </a:p>
        </p:txBody>
      </p:sp>
      <p:sp>
        <p:nvSpPr>
          <p:cNvPr id="6149" name="灯片编号占位符 4"/>
          <p:cNvSpPr>
            <a:spLocks noGrp="1"/>
          </p:cNvSpPr>
          <p:nvPr>
            <p:ph type="sldNum" sz="quarter" idx="12"/>
          </p:nvPr>
        </p:nvSpPr>
        <p:spPr>
          <a:noFill/>
        </p:spPr>
        <p:txBody>
          <a:bodyPr/>
          <a:lstStyle/>
          <a:p>
            <a:endParaRPr lang="zh-CN" altLang="zh-CN"/>
          </a:p>
        </p:txBody>
      </p:sp>
      <p:sp>
        <p:nvSpPr>
          <p:cNvPr id="6150" name="页脚占位符 5"/>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4213" y="765175"/>
            <a:ext cx="7038975" cy="719138"/>
          </a:xfrm>
        </p:spPr>
        <p:txBody>
          <a:bodyPr/>
          <a:lstStyle/>
          <a:p>
            <a:pPr algn="ctr" eaLnBrk="1" hangingPunct="1"/>
            <a:r>
              <a:rPr lang="en-US" altLang="zh-CN" sz="4000"/>
              <a:t>2.</a:t>
            </a:r>
            <a:r>
              <a:rPr lang="zh-CN" altLang="en-US" sz="4000"/>
              <a:t>就业歧视</a:t>
            </a:r>
          </a:p>
        </p:txBody>
      </p:sp>
      <p:sp>
        <p:nvSpPr>
          <p:cNvPr id="7171" name="Rectangle 3"/>
          <p:cNvSpPr>
            <a:spLocks noGrp="1" noChangeArrowheads="1"/>
          </p:cNvSpPr>
          <p:nvPr>
            <p:ph type="body" idx="1"/>
          </p:nvPr>
        </p:nvSpPr>
        <p:spPr>
          <a:xfrm>
            <a:off x="395288" y="1989138"/>
            <a:ext cx="8229600" cy="3763962"/>
          </a:xfrm>
        </p:spPr>
        <p:txBody>
          <a:bodyPr/>
          <a:lstStyle/>
          <a:p>
            <a:pPr eaLnBrk="1" hangingPunct="1">
              <a:buFont typeface="Wingdings" pitchFamily="2" charset="2"/>
              <a:buNone/>
            </a:pPr>
            <a:r>
              <a:rPr lang="en-US" altLang="zh-CN" sz="3200"/>
              <a:t>   </a:t>
            </a:r>
            <a:r>
              <a:rPr lang="zh-CN" altLang="en-US" sz="2800"/>
              <a:t>国际劳工组织</a:t>
            </a:r>
            <a:r>
              <a:rPr lang="en-US" altLang="zh-CN" sz="2800">
                <a:latin typeface="宋体" pitchFamily="2" charset="-122"/>
              </a:rPr>
              <a:t>1958</a:t>
            </a:r>
            <a:r>
              <a:rPr lang="zh-CN" altLang="en-US" sz="2800">
                <a:latin typeface="宋体" pitchFamily="2" charset="-122"/>
              </a:rPr>
              <a:t>年</a:t>
            </a:r>
            <a:r>
              <a:rPr lang="zh-CN" altLang="en-US" sz="2800"/>
              <a:t>通过的</a:t>
            </a:r>
            <a:r>
              <a:rPr lang="en-US" altLang="zh-CN" sz="2800"/>
              <a:t>《</a:t>
            </a:r>
            <a:r>
              <a:rPr lang="zh-CN" altLang="en-US" sz="2800"/>
              <a:t>就业和职业方面的歧视公约</a:t>
            </a:r>
            <a:r>
              <a:rPr lang="en-US" altLang="zh-CN" sz="2800"/>
              <a:t>》</a:t>
            </a:r>
            <a:r>
              <a:rPr lang="zh-CN" altLang="en-US" sz="2800"/>
              <a:t>上规定：</a:t>
            </a:r>
          </a:p>
          <a:p>
            <a:pPr eaLnBrk="1" hangingPunct="1"/>
            <a:r>
              <a:rPr lang="zh-CN" altLang="en-US" sz="2800"/>
              <a:t>歧视是指基于种族、肤色、性别、宗教、政治、民族血统或社会出身等原因而实行的，具有取消或损失就业和职业方面的机会和待遇平等作用的任何差别、排斥或优惠。 </a:t>
            </a:r>
          </a:p>
        </p:txBody>
      </p:sp>
      <p:sp>
        <p:nvSpPr>
          <p:cNvPr id="7172" name="TextBox 6"/>
          <p:cNvSpPr txBox="1">
            <a:spLocks noChangeArrowheads="1"/>
          </p:cNvSpPr>
          <p:nvPr/>
        </p:nvSpPr>
        <p:spPr bwMode="auto">
          <a:xfrm>
            <a:off x="611188" y="1557338"/>
            <a:ext cx="7632700" cy="400050"/>
          </a:xfrm>
          <a:prstGeom prst="rect">
            <a:avLst/>
          </a:prstGeom>
          <a:noFill/>
          <a:ln w="9525">
            <a:noFill/>
            <a:miter lim="800000"/>
            <a:headEnd/>
            <a:tailEnd/>
          </a:ln>
        </p:spPr>
        <p:txBody>
          <a:bodyPr>
            <a:spAutoFit/>
          </a:bodyPr>
          <a:lstStyle/>
          <a:p>
            <a:r>
              <a:rPr lang="zh-CN" altLang="en-US" sz="2000"/>
              <a:t>存在不平等企业雇佣时的种种不合理标准生歧视</a:t>
            </a:r>
          </a:p>
        </p:txBody>
      </p:sp>
      <p:sp>
        <p:nvSpPr>
          <p:cNvPr id="7173" name="日期占位符 4"/>
          <p:cNvSpPr>
            <a:spLocks noGrp="1"/>
          </p:cNvSpPr>
          <p:nvPr>
            <p:ph type="dt" sz="quarter" idx="10"/>
          </p:nvPr>
        </p:nvSpPr>
        <p:spPr>
          <a:noFill/>
        </p:spPr>
        <p:txBody>
          <a:bodyPr/>
          <a:lstStyle/>
          <a:p>
            <a:fld id="{0AB6D792-0060-455A-B885-3BC4F5B4A4AC}" type="datetime1">
              <a:rPr lang="zh-CN" altLang="en-US" smtClean="0"/>
              <a:pPr/>
              <a:t>2020/3/21</a:t>
            </a:fld>
            <a:endParaRPr lang="en-US" altLang="zh-CN"/>
          </a:p>
        </p:txBody>
      </p:sp>
      <p:sp>
        <p:nvSpPr>
          <p:cNvPr id="7174" name="灯片编号占位符 5"/>
          <p:cNvSpPr>
            <a:spLocks noGrp="1"/>
          </p:cNvSpPr>
          <p:nvPr>
            <p:ph type="sldNum" sz="quarter" idx="12"/>
          </p:nvPr>
        </p:nvSpPr>
        <p:spPr>
          <a:noFill/>
        </p:spPr>
        <p:txBody>
          <a:bodyPr/>
          <a:lstStyle/>
          <a:p>
            <a:endParaRPr lang="zh-CN" altLang="zh-CN"/>
          </a:p>
        </p:txBody>
      </p:sp>
      <p:sp>
        <p:nvSpPr>
          <p:cNvPr id="7175" name="页脚占位符 6"/>
          <p:cNvSpPr>
            <a:spLocks noGrp="1"/>
          </p:cNvSpPr>
          <p:nvPr>
            <p:ph type="ftr" sz="quarter" idx="11"/>
          </p:nvPr>
        </p:nvSpPr>
        <p:spPr>
          <a:noFill/>
        </p:spPr>
        <p:txBody>
          <a:bodyPr/>
          <a:lstStyle/>
          <a:p>
            <a:r>
              <a:rPr lang="en-US" altLang="zh-CN"/>
              <a:t>zzqry@whu.edu.cn</a:t>
            </a:r>
          </a:p>
        </p:txBody>
      </p:sp>
      <p:sp>
        <p:nvSpPr>
          <p:cNvPr id="7176" name="TextBox 7"/>
          <p:cNvSpPr txBox="1">
            <a:spLocks noChangeArrowheads="1"/>
          </p:cNvSpPr>
          <p:nvPr/>
        </p:nvSpPr>
        <p:spPr bwMode="auto">
          <a:xfrm>
            <a:off x="900113" y="5013325"/>
            <a:ext cx="7416800" cy="954088"/>
          </a:xfrm>
          <a:prstGeom prst="rect">
            <a:avLst/>
          </a:prstGeom>
          <a:noFill/>
          <a:ln w="9525">
            <a:noFill/>
            <a:miter lim="800000"/>
            <a:headEnd/>
            <a:tailEnd/>
          </a:ln>
        </p:spPr>
        <p:txBody>
          <a:bodyPr>
            <a:spAutoFit/>
          </a:bodyPr>
          <a:lstStyle/>
          <a:p>
            <a:pPr algn="l">
              <a:buFont typeface="Arial" pitchFamily="34" charset="0"/>
              <a:buChar char="•"/>
            </a:pPr>
            <a:r>
              <a:rPr lang="zh-CN" altLang="en-US"/>
              <a:t>我国劳动法规定：劳动者就业，不因民族、种族、性别、宗教信仰不同而受歧视。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11188" y="620713"/>
            <a:ext cx="7038975" cy="754062"/>
          </a:xfrm>
        </p:spPr>
        <p:txBody>
          <a:bodyPr/>
          <a:lstStyle/>
          <a:p>
            <a:pPr eaLnBrk="1" hangingPunct="1"/>
            <a:r>
              <a:rPr lang="zh-CN" altLang="en-US" sz="4400"/>
              <a:t>几则新闻：</a:t>
            </a:r>
          </a:p>
        </p:txBody>
      </p:sp>
      <p:sp>
        <p:nvSpPr>
          <p:cNvPr id="8195" name="Rectangle 3"/>
          <p:cNvSpPr>
            <a:spLocks noGrp="1" noChangeArrowheads="1"/>
          </p:cNvSpPr>
          <p:nvPr>
            <p:ph type="body" idx="1"/>
          </p:nvPr>
        </p:nvSpPr>
        <p:spPr>
          <a:xfrm>
            <a:off x="323850" y="1844675"/>
            <a:ext cx="8351838" cy="4191000"/>
          </a:xfrm>
        </p:spPr>
        <p:txBody>
          <a:bodyPr/>
          <a:lstStyle/>
          <a:p>
            <a:pPr eaLnBrk="1" hangingPunct="1">
              <a:lnSpc>
                <a:spcPct val="80000"/>
              </a:lnSpc>
            </a:pPr>
            <a:r>
              <a:rPr lang="en-US" altLang="zh-CN" sz="2400"/>
              <a:t>2009</a:t>
            </a:r>
            <a:r>
              <a:rPr lang="zh-CN" altLang="en-US" sz="2400"/>
              <a:t>年</a:t>
            </a:r>
            <a:r>
              <a:rPr lang="en-US" altLang="zh-CN" sz="2400"/>
              <a:t>12</a:t>
            </a:r>
            <a:r>
              <a:rPr lang="zh-CN" altLang="en-US" sz="2400"/>
              <a:t>月</a:t>
            </a:r>
            <a:r>
              <a:rPr lang="en-US" altLang="zh-CN" sz="2400"/>
              <a:t>29</a:t>
            </a:r>
            <a:r>
              <a:rPr lang="zh-CN" altLang="en-US" sz="2400"/>
              <a:t>日，人民网报道</a:t>
            </a:r>
            <a:r>
              <a:rPr lang="en-US" altLang="zh-CN" sz="2400">
                <a:latin typeface="Times New Roman" pitchFamily="18" charset="0"/>
              </a:rPr>
              <a:t>——</a:t>
            </a:r>
            <a:endParaRPr lang="en-US" altLang="zh-CN" sz="2400"/>
          </a:p>
          <a:p>
            <a:pPr lvl="1" eaLnBrk="1" hangingPunct="1"/>
            <a:r>
              <a:rPr lang="en-US" altLang="zh-CN" sz="2000">
                <a:solidFill>
                  <a:srgbClr val="008000"/>
                </a:solidFill>
                <a:latin typeface="Times New Roman" pitchFamily="18" charset="0"/>
              </a:rPr>
              <a:t>“</a:t>
            </a:r>
            <a:r>
              <a:rPr lang="zh-CN" altLang="en-US" sz="2000">
                <a:solidFill>
                  <a:srgbClr val="008000"/>
                </a:solidFill>
              </a:rPr>
              <a:t>我国已于近期制定取消入学就业体检中乙肝五项检查有关政策，明确禁止将携带乙肝病毒作为限制入学就业的条件</a:t>
            </a:r>
            <a:r>
              <a:rPr lang="zh-CN" altLang="en-US" sz="2000">
                <a:solidFill>
                  <a:srgbClr val="008000"/>
                </a:solidFill>
                <a:latin typeface="Times New Roman" pitchFamily="18" charset="0"/>
              </a:rPr>
              <a:t>”</a:t>
            </a:r>
            <a:r>
              <a:rPr lang="zh-CN" altLang="en-US" sz="2000">
                <a:solidFill>
                  <a:srgbClr val="008000"/>
                </a:solidFill>
              </a:rPr>
              <a:t>。</a:t>
            </a:r>
          </a:p>
          <a:p>
            <a:pPr eaLnBrk="1" hangingPunct="1">
              <a:lnSpc>
                <a:spcPct val="80000"/>
              </a:lnSpc>
            </a:pPr>
            <a:r>
              <a:rPr lang="en-US" altLang="zh-CN" sz="2400"/>
              <a:t>2010</a:t>
            </a:r>
            <a:r>
              <a:rPr lang="zh-CN" altLang="en-US" sz="2400"/>
              <a:t>年</a:t>
            </a:r>
            <a:r>
              <a:rPr lang="en-US" altLang="zh-CN" sz="2400"/>
              <a:t>10</a:t>
            </a:r>
            <a:r>
              <a:rPr lang="zh-CN" altLang="en-US" sz="2400"/>
              <a:t>月</a:t>
            </a:r>
            <a:r>
              <a:rPr lang="en-US" altLang="zh-CN" sz="2400"/>
              <a:t>19</a:t>
            </a:r>
            <a:r>
              <a:rPr lang="zh-CN" altLang="en-US" sz="2400"/>
              <a:t>日，山东商报载</a:t>
            </a:r>
            <a:r>
              <a:rPr lang="en-US" altLang="zh-CN" sz="2400">
                <a:latin typeface="Times New Roman" pitchFamily="18" charset="0"/>
              </a:rPr>
              <a:t>——</a:t>
            </a:r>
            <a:endParaRPr lang="en-US" altLang="zh-CN" sz="2400"/>
          </a:p>
          <a:p>
            <a:pPr lvl="1" eaLnBrk="1" hangingPunct="1"/>
            <a:r>
              <a:rPr lang="zh-CN" altLang="en-US" sz="2000">
                <a:solidFill>
                  <a:srgbClr val="008000"/>
                </a:solidFill>
              </a:rPr>
              <a:t>因艾滋病病毒检测呈阳性，应聘者小军在盐边县事业单位岗位招聘中被拒。同时，小军感染艾滋病的消息被相关部门公开，给小军造成巨大精神伤害。</a:t>
            </a:r>
          </a:p>
          <a:p>
            <a:pPr eaLnBrk="1" hangingPunct="1"/>
            <a:r>
              <a:rPr lang="en-US" altLang="zh-CN" sz="2400"/>
              <a:t>2010</a:t>
            </a:r>
            <a:r>
              <a:rPr lang="zh-CN" altLang="en-US" sz="2400"/>
              <a:t>年</a:t>
            </a:r>
            <a:r>
              <a:rPr lang="en-US" altLang="zh-CN" sz="2400"/>
              <a:t>8</a:t>
            </a:r>
            <a:r>
              <a:rPr lang="zh-CN" altLang="en-US" sz="2400"/>
              <a:t>月</a:t>
            </a:r>
            <a:r>
              <a:rPr lang="en-US" altLang="zh-CN" sz="2400"/>
              <a:t>23</a:t>
            </a:r>
            <a:r>
              <a:rPr lang="zh-CN" altLang="en-US" sz="2400"/>
              <a:t>日，中国政法大学报告指出</a:t>
            </a:r>
            <a:r>
              <a:rPr lang="en-US" altLang="zh-CN" sz="2400">
                <a:latin typeface="Times New Roman" pitchFamily="18" charset="0"/>
              </a:rPr>
              <a:t>——</a:t>
            </a:r>
            <a:endParaRPr lang="en-US" altLang="zh-CN" sz="2400"/>
          </a:p>
          <a:p>
            <a:pPr lvl="1" eaLnBrk="1" hangingPunct="1"/>
            <a:r>
              <a:rPr lang="zh-CN" altLang="en-US" sz="2000">
                <a:solidFill>
                  <a:srgbClr val="008000"/>
                </a:solidFill>
              </a:rPr>
              <a:t>中央机关公务员和地方机关公务员中健康歧视均占总职位数的</a:t>
            </a:r>
            <a:r>
              <a:rPr lang="en-US" altLang="zh-CN" sz="2000">
                <a:solidFill>
                  <a:srgbClr val="008000"/>
                </a:solidFill>
              </a:rPr>
              <a:t>100%</a:t>
            </a:r>
            <a:r>
              <a:rPr lang="zh-CN" altLang="en-US" sz="2000">
                <a:solidFill>
                  <a:srgbClr val="008000"/>
                </a:solidFill>
              </a:rPr>
              <a:t>。 </a:t>
            </a:r>
          </a:p>
        </p:txBody>
      </p:sp>
      <p:sp>
        <p:nvSpPr>
          <p:cNvPr id="8196" name="日期占位符 3"/>
          <p:cNvSpPr>
            <a:spLocks noGrp="1"/>
          </p:cNvSpPr>
          <p:nvPr>
            <p:ph type="dt" sz="quarter" idx="10"/>
          </p:nvPr>
        </p:nvSpPr>
        <p:spPr>
          <a:noFill/>
        </p:spPr>
        <p:txBody>
          <a:bodyPr/>
          <a:lstStyle/>
          <a:p>
            <a:fld id="{53E249A1-B9B1-48B2-B51B-9B6E7CC6C169}" type="datetime1">
              <a:rPr lang="zh-CN" altLang="en-US" smtClean="0"/>
              <a:pPr/>
              <a:t>2020/3/21</a:t>
            </a:fld>
            <a:endParaRPr lang="en-US" altLang="zh-CN"/>
          </a:p>
        </p:txBody>
      </p:sp>
      <p:sp>
        <p:nvSpPr>
          <p:cNvPr id="8197" name="灯片编号占位符 4"/>
          <p:cNvSpPr>
            <a:spLocks noGrp="1"/>
          </p:cNvSpPr>
          <p:nvPr>
            <p:ph type="sldNum" sz="quarter" idx="12"/>
          </p:nvPr>
        </p:nvSpPr>
        <p:spPr>
          <a:noFill/>
        </p:spPr>
        <p:txBody>
          <a:bodyPr/>
          <a:lstStyle/>
          <a:p>
            <a:endParaRPr lang="zh-CN" altLang="zh-CN"/>
          </a:p>
        </p:txBody>
      </p:sp>
      <p:sp>
        <p:nvSpPr>
          <p:cNvPr id="8198" name="页脚占位符 5"/>
          <p:cNvSpPr>
            <a:spLocks noGrp="1"/>
          </p:cNvSpPr>
          <p:nvPr>
            <p:ph type="ftr" sz="quarter" idx="11"/>
          </p:nvPr>
        </p:nvSpPr>
        <p:spPr>
          <a:noFill/>
        </p:spPr>
        <p:txBody>
          <a:bodyPr/>
          <a:lstStyle/>
          <a:p>
            <a:r>
              <a:rPr lang="en-US" altLang="zh-CN"/>
              <a:t>zzqry@whu.edu.cn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179388" y="333375"/>
            <a:ext cx="8569325" cy="3527425"/>
          </a:xfrm>
        </p:spPr>
        <p:txBody>
          <a:bodyPr/>
          <a:lstStyle/>
          <a:p>
            <a:pPr eaLnBrk="1" hangingPunct="1"/>
            <a:r>
              <a:rPr lang="en-US" altLang="zh-CN" sz="2400"/>
              <a:t>2009</a:t>
            </a:r>
            <a:r>
              <a:rPr lang="zh-CN" altLang="en-US" sz="2400"/>
              <a:t>年</a:t>
            </a:r>
            <a:r>
              <a:rPr lang="en-US" altLang="zh-CN" sz="2400"/>
              <a:t>8</a:t>
            </a:r>
            <a:r>
              <a:rPr lang="zh-CN" altLang="en-US" sz="2400"/>
              <a:t>月</a:t>
            </a:r>
            <a:r>
              <a:rPr lang="en-US" altLang="zh-CN" sz="2400"/>
              <a:t>12</a:t>
            </a:r>
            <a:r>
              <a:rPr lang="zh-CN" altLang="en-US" sz="2400"/>
              <a:t>日，人民网报道</a:t>
            </a:r>
            <a:r>
              <a:rPr lang="en-US" altLang="zh-CN" sz="2400">
                <a:latin typeface="Times New Roman" pitchFamily="18" charset="0"/>
              </a:rPr>
              <a:t>——</a:t>
            </a:r>
            <a:endParaRPr lang="en-US" altLang="zh-CN" sz="2400"/>
          </a:p>
          <a:p>
            <a:pPr lvl="1" eaLnBrk="1" hangingPunct="1"/>
            <a:r>
              <a:rPr lang="zh-CN" altLang="en-US" sz="2000">
                <a:solidFill>
                  <a:srgbClr val="008000"/>
                </a:solidFill>
              </a:rPr>
              <a:t>在河南省公布的全省共</a:t>
            </a:r>
            <a:r>
              <a:rPr lang="en-US" altLang="zh-CN" sz="2000">
                <a:solidFill>
                  <a:srgbClr val="008000"/>
                </a:solidFill>
              </a:rPr>
              <a:t>936</a:t>
            </a:r>
            <a:r>
              <a:rPr lang="zh-CN" altLang="en-US" sz="2000">
                <a:solidFill>
                  <a:srgbClr val="008000"/>
                </a:solidFill>
              </a:rPr>
              <a:t>个职位中，</a:t>
            </a:r>
          </a:p>
          <a:p>
            <a:pPr lvl="1" eaLnBrk="1" hangingPunct="1"/>
            <a:r>
              <a:rPr lang="zh-CN" altLang="en-US" sz="2000">
                <a:solidFill>
                  <a:srgbClr val="008000"/>
                </a:solidFill>
              </a:rPr>
              <a:t>年龄要求</a:t>
            </a:r>
            <a:r>
              <a:rPr lang="en-US" altLang="zh-CN" sz="2000">
                <a:solidFill>
                  <a:srgbClr val="008000"/>
                </a:solidFill>
              </a:rPr>
              <a:t>35</a:t>
            </a:r>
            <a:r>
              <a:rPr lang="zh-CN" altLang="en-US" sz="2000">
                <a:solidFill>
                  <a:srgbClr val="008000"/>
                </a:solidFill>
              </a:rPr>
              <a:t>（周）岁以下的有</a:t>
            </a:r>
            <a:r>
              <a:rPr lang="en-US" altLang="zh-CN" sz="2000">
                <a:solidFill>
                  <a:srgbClr val="008000"/>
                </a:solidFill>
              </a:rPr>
              <a:t>152</a:t>
            </a:r>
            <a:r>
              <a:rPr lang="zh-CN" altLang="en-US" sz="2000">
                <a:solidFill>
                  <a:srgbClr val="008000"/>
                </a:solidFill>
              </a:rPr>
              <a:t>个，占职位总数的</a:t>
            </a:r>
            <a:r>
              <a:rPr lang="en-US" altLang="zh-CN" sz="2000">
                <a:solidFill>
                  <a:srgbClr val="660066"/>
                </a:solidFill>
              </a:rPr>
              <a:t>16.24%</a:t>
            </a:r>
            <a:r>
              <a:rPr lang="zh-CN" altLang="en-US" sz="2000">
                <a:solidFill>
                  <a:srgbClr val="008000"/>
                </a:solidFill>
              </a:rPr>
              <a:t>；</a:t>
            </a:r>
          </a:p>
          <a:p>
            <a:pPr lvl="1" eaLnBrk="1" hangingPunct="1"/>
            <a:r>
              <a:rPr lang="zh-CN" altLang="en-US" sz="2000">
                <a:solidFill>
                  <a:srgbClr val="008000"/>
                </a:solidFill>
              </a:rPr>
              <a:t>年龄要求</a:t>
            </a:r>
            <a:r>
              <a:rPr lang="en-US" altLang="zh-CN" sz="2000">
                <a:solidFill>
                  <a:srgbClr val="008000"/>
                </a:solidFill>
              </a:rPr>
              <a:t>30</a:t>
            </a:r>
            <a:r>
              <a:rPr lang="zh-CN" altLang="en-US" sz="2000">
                <a:solidFill>
                  <a:srgbClr val="008000"/>
                </a:solidFill>
              </a:rPr>
              <a:t>周岁以下的有</a:t>
            </a:r>
            <a:r>
              <a:rPr lang="en-US" altLang="zh-CN" sz="2000">
                <a:solidFill>
                  <a:srgbClr val="008000"/>
                </a:solidFill>
              </a:rPr>
              <a:t>677</a:t>
            </a:r>
            <a:r>
              <a:rPr lang="zh-CN" altLang="en-US" sz="2000">
                <a:solidFill>
                  <a:srgbClr val="008000"/>
                </a:solidFill>
              </a:rPr>
              <a:t>个，占职位总数的</a:t>
            </a:r>
            <a:r>
              <a:rPr lang="en-US" altLang="zh-CN" sz="2000">
                <a:solidFill>
                  <a:srgbClr val="660066"/>
                </a:solidFill>
              </a:rPr>
              <a:t>72.33%</a:t>
            </a:r>
            <a:r>
              <a:rPr lang="zh-CN" altLang="en-US" sz="2000">
                <a:solidFill>
                  <a:srgbClr val="008000"/>
                </a:solidFill>
              </a:rPr>
              <a:t>；</a:t>
            </a:r>
          </a:p>
          <a:p>
            <a:pPr lvl="1" eaLnBrk="1" hangingPunct="1"/>
            <a:r>
              <a:rPr lang="zh-CN" altLang="en-US" sz="2000">
                <a:solidFill>
                  <a:srgbClr val="008000"/>
                </a:solidFill>
              </a:rPr>
              <a:t>年龄要求</a:t>
            </a:r>
            <a:r>
              <a:rPr lang="en-US" altLang="zh-CN" sz="2000">
                <a:solidFill>
                  <a:srgbClr val="008000"/>
                </a:solidFill>
              </a:rPr>
              <a:t>25</a:t>
            </a:r>
            <a:r>
              <a:rPr lang="zh-CN" altLang="en-US" sz="2000">
                <a:solidFill>
                  <a:srgbClr val="008000"/>
                </a:solidFill>
              </a:rPr>
              <a:t>周岁以下的有</a:t>
            </a:r>
            <a:r>
              <a:rPr lang="en-US" altLang="zh-CN" sz="2000">
                <a:solidFill>
                  <a:srgbClr val="008000"/>
                </a:solidFill>
              </a:rPr>
              <a:t>107</a:t>
            </a:r>
            <a:r>
              <a:rPr lang="zh-CN" altLang="en-US" sz="2000">
                <a:solidFill>
                  <a:srgbClr val="008000"/>
                </a:solidFill>
              </a:rPr>
              <a:t>个，占职位总数的</a:t>
            </a:r>
            <a:r>
              <a:rPr lang="en-US" altLang="zh-CN" sz="2000">
                <a:solidFill>
                  <a:srgbClr val="660066"/>
                </a:solidFill>
              </a:rPr>
              <a:t>11.43%</a:t>
            </a:r>
            <a:r>
              <a:rPr lang="zh-CN" altLang="en-US" sz="2000">
                <a:solidFill>
                  <a:srgbClr val="008000"/>
                </a:solidFill>
              </a:rPr>
              <a:t>。</a:t>
            </a:r>
          </a:p>
          <a:p>
            <a:pPr eaLnBrk="1" hangingPunct="1"/>
            <a:r>
              <a:rPr lang="en-US" altLang="zh-CN" sz="2400"/>
              <a:t>2010</a:t>
            </a:r>
            <a:r>
              <a:rPr lang="zh-CN" altLang="en-US" sz="2400"/>
              <a:t>年</a:t>
            </a:r>
            <a:r>
              <a:rPr lang="en-US" altLang="zh-CN" sz="2400"/>
              <a:t>7</a:t>
            </a:r>
            <a:r>
              <a:rPr lang="zh-CN" altLang="en-US" sz="2400"/>
              <a:t>月</a:t>
            </a:r>
            <a:r>
              <a:rPr lang="en-US" altLang="zh-CN" sz="2400"/>
              <a:t>27</a:t>
            </a:r>
            <a:r>
              <a:rPr lang="zh-CN" altLang="en-US" sz="2400"/>
              <a:t>日，法制晚报报道</a:t>
            </a:r>
            <a:r>
              <a:rPr lang="en-US" altLang="zh-CN" sz="2400">
                <a:latin typeface="Times New Roman" pitchFamily="18" charset="0"/>
              </a:rPr>
              <a:t>——</a:t>
            </a:r>
            <a:endParaRPr lang="en-US" altLang="zh-CN" sz="2400"/>
          </a:p>
          <a:p>
            <a:pPr lvl="1" eaLnBrk="1" hangingPunct="1"/>
            <a:r>
              <a:rPr lang="zh-CN" altLang="en-US" sz="1800">
                <a:solidFill>
                  <a:srgbClr val="008000"/>
                </a:solidFill>
              </a:rPr>
              <a:t>近六成大学生遭遇户籍地域歧视 。</a:t>
            </a:r>
          </a:p>
          <a:p>
            <a:pPr lvl="1" eaLnBrk="1" hangingPunct="1"/>
            <a:r>
              <a:rPr lang="zh-CN" altLang="en-US" sz="1800">
                <a:solidFill>
                  <a:srgbClr val="008000"/>
                </a:solidFill>
              </a:rPr>
              <a:t>本次调查显示，在有效调查问卷中，</a:t>
            </a:r>
            <a:r>
              <a:rPr lang="en-US" altLang="zh-CN" sz="1800">
                <a:solidFill>
                  <a:srgbClr val="008000"/>
                </a:solidFill>
              </a:rPr>
              <a:t>59.14%</a:t>
            </a:r>
            <a:r>
              <a:rPr lang="zh-CN" altLang="en-US" sz="1800">
                <a:solidFill>
                  <a:srgbClr val="008000"/>
                </a:solidFill>
              </a:rPr>
              <a:t>的用人单位对大学生求职者的户籍、地域有明确要求。</a:t>
            </a:r>
          </a:p>
        </p:txBody>
      </p:sp>
      <p:sp>
        <p:nvSpPr>
          <p:cNvPr id="9219" name="日期占位符 3"/>
          <p:cNvSpPr>
            <a:spLocks noGrp="1"/>
          </p:cNvSpPr>
          <p:nvPr>
            <p:ph type="dt" sz="quarter" idx="10"/>
          </p:nvPr>
        </p:nvSpPr>
        <p:spPr>
          <a:noFill/>
        </p:spPr>
        <p:txBody>
          <a:bodyPr/>
          <a:lstStyle/>
          <a:p>
            <a:fld id="{9CBE894B-36A6-4B67-AACC-7DD99DF7D245}" type="datetime1">
              <a:rPr lang="zh-CN" altLang="en-US" smtClean="0"/>
              <a:pPr/>
              <a:t>2020/3/21</a:t>
            </a:fld>
            <a:endParaRPr lang="en-US" altLang="zh-CN"/>
          </a:p>
        </p:txBody>
      </p:sp>
      <p:sp>
        <p:nvSpPr>
          <p:cNvPr id="9220" name="灯片编号占位符 4"/>
          <p:cNvSpPr>
            <a:spLocks noGrp="1"/>
          </p:cNvSpPr>
          <p:nvPr>
            <p:ph type="sldNum" sz="quarter" idx="12"/>
          </p:nvPr>
        </p:nvSpPr>
        <p:spPr>
          <a:noFill/>
        </p:spPr>
        <p:txBody>
          <a:bodyPr/>
          <a:lstStyle/>
          <a:p>
            <a:endParaRPr lang="zh-CN" altLang="zh-CN"/>
          </a:p>
        </p:txBody>
      </p:sp>
      <p:sp>
        <p:nvSpPr>
          <p:cNvPr id="9221" name="页脚占位符 5"/>
          <p:cNvSpPr>
            <a:spLocks noGrp="1"/>
          </p:cNvSpPr>
          <p:nvPr>
            <p:ph type="ftr" sz="quarter" idx="11"/>
          </p:nvPr>
        </p:nvSpPr>
        <p:spPr>
          <a:noFill/>
        </p:spPr>
        <p:txBody>
          <a:bodyPr/>
          <a:lstStyle/>
          <a:p>
            <a:r>
              <a:rPr lang="en-US" altLang="zh-CN"/>
              <a:t>zzqry@whu.edu.cn</a:t>
            </a:r>
          </a:p>
        </p:txBody>
      </p:sp>
      <p:sp>
        <p:nvSpPr>
          <p:cNvPr id="9222" name="TextBox 6"/>
          <p:cNvSpPr txBox="1">
            <a:spLocks noChangeArrowheads="1"/>
          </p:cNvSpPr>
          <p:nvPr/>
        </p:nvSpPr>
        <p:spPr bwMode="auto">
          <a:xfrm>
            <a:off x="250825" y="3573463"/>
            <a:ext cx="8424863" cy="2676525"/>
          </a:xfrm>
          <a:prstGeom prst="rect">
            <a:avLst/>
          </a:prstGeom>
          <a:noFill/>
          <a:ln w="9525">
            <a:noFill/>
            <a:miter lim="800000"/>
            <a:headEnd/>
            <a:tailEnd/>
          </a:ln>
        </p:spPr>
        <p:txBody>
          <a:bodyPr>
            <a:spAutoFit/>
          </a:bodyPr>
          <a:lstStyle/>
          <a:p>
            <a:pPr algn="l"/>
            <a:r>
              <a:rPr lang="zh-CN" altLang="en-US" sz="2400"/>
              <a:t>为什么歧视是不道德的？从功利主义原则分析</a:t>
            </a:r>
            <a:endParaRPr lang="en-US" altLang="zh-CN" sz="2400"/>
          </a:p>
          <a:p>
            <a:pPr algn="l"/>
            <a:r>
              <a:rPr lang="zh-CN" altLang="en-US" sz="2400"/>
              <a:t>个人、他人、企业、社会角度</a:t>
            </a:r>
            <a:endParaRPr lang="en-US" altLang="zh-CN" sz="2400"/>
          </a:p>
          <a:p>
            <a:pPr algn="l"/>
            <a:r>
              <a:rPr lang="zh-CN" altLang="en-US" sz="2400"/>
              <a:t>从权利论去分析也是，人无法接受这样的对待，也不不喜欢生活在歧视的社会中，不尊重人</a:t>
            </a:r>
            <a:endParaRPr lang="en-US" altLang="zh-CN" sz="2400"/>
          </a:p>
          <a:p>
            <a:pPr algn="l"/>
            <a:r>
              <a:rPr lang="zh-CN" altLang="en-US" sz="2400"/>
              <a:t>就业歧视分类</a:t>
            </a:r>
            <a:br>
              <a:rPr lang="en-US" altLang="zh-CN" sz="2400"/>
            </a:br>
            <a:r>
              <a:rPr lang="zh-CN" altLang="en-US" sz="2400"/>
              <a:t>直接歧视与间接歧视（就业机会歧视、就业待遇歧视、就业安全保障歧视）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4213" y="620713"/>
            <a:ext cx="7038975" cy="754062"/>
          </a:xfrm>
        </p:spPr>
        <p:txBody>
          <a:bodyPr/>
          <a:lstStyle/>
          <a:p>
            <a:pPr eaLnBrk="1" hangingPunct="1"/>
            <a:r>
              <a:rPr lang="zh-CN" altLang="en-US" sz="4400"/>
              <a:t>就业歧视的类型</a:t>
            </a:r>
          </a:p>
        </p:txBody>
      </p:sp>
      <p:grpSp>
        <p:nvGrpSpPr>
          <p:cNvPr id="10243" name="Group 39"/>
          <p:cNvGrpSpPr>
            <a:grpSpLocks/>
          </p:cNvGrpSpPr>
          <p:nvPr/>
        </p:nvGrpSpPr>
        <p:grpSpPr bwMode="auto">
          <a:xfrm>
            <a:off x="1066800" y="2057400"/>
            <a:ext cx="6705600" cy="4114800"/>
            <a:chOff x="672" y="1296"/>
            <a:chExt cx="4224" cy="2592"/>
          </a:xfrm>
        </p:grpSpPr>
        <p:sp>
          <p:nvSpPr>
            <p:cNvPr id="10251" name="AutoShape 4"/>
            <p:cNvSpPr>
              <a:spLocks noChangeArrowheads="1"/>
            </p:cNvSpPr>
            <p:nvPr/>
          </p:nvSpPr>
          <p:spPr bwMode="auto">
            <a:xfrm>
              <a:off x="3875" y="2163"/>
              <a:ext cx="1021" cy="1725"/>
            </a:xfrm>
            <a:prstGeom prst="roundRect">
              <a:avLst>
                <a:gd name="adj" fmla="val 13745"/>
              </a:avLst>
            </a:prstGeom>
            <a:noFill/>
            <a:ln w="38100">
              <a:solidFill>
                <a:schemeClr val="bg2"/>
              </a:solidFill>
              <a:round/>
              <a:headEnd/>
              <a:tailEnd/>
            </a:ln>
          </p:spPr>
          <p:txBody>
            <a:bodyPr wrap="none" anchor="ctr"/>
            <a:lstStyle/>
            <a:p>
              <a:endParaRPr lang="zh-CN" altLang="en-US"/>
            </a:p>
          </p:txBody>
        </p:sp>
        <p:sp>
          <p:nvSpPr>
            <p:cNvPr id="10252" name="AutoShape 5"/>
            <p:cNvSpPr>
              <a:spLocks noChangeArrowheads="1"/>
            </p:cNvSpPr>
            <p:nvPr/>
          </p:nvSpPr>
          <p:spPr bwMode="auto">
            <a:xfrm>
              <a:off x="2807" y="2163"/>
              <a:ext cx="1015" cy="1725"/>
            </a:xfrm>
            <a:prstGeom prst="roundRect">
              <a:avLst>
                <a:gd name="adj" fmla="val 13745"/>
              </a:avLst>
            </a:prstGeom>
            <a:noFill/>
            <a:ln w="38100">
              <a:solidFill>
                <a:schemeClr val="bg2"/>
              </a:solidFill>
              <a:round/>
              <a:headEnd/>
              <a:tailEnd/>
            </a:ln>
          </p:spPr>
          <p:txBody>
            <a:bodyPr wrap="none" anchor="ctr"/>
            <a:lstStyle/>
            <a:p>
              <a:endParaRPr lang="zh-CN" altLang="en-US"/>
            </a:p>
          </p:txBody>
        </p:sp>
        <p:sp>
          <p:nvSpPr>
            <p:cNvPr id="10253" name="AutoShape 6"/>
            <p:cNvSpPr>
              <a:spLocks noChangeArrowheads="1"/>
            </p:cNvSpPr>
            <p:nvPr/>
          </p:nvSpPr>
          <p:spPr bwMode="auto">
            <a:xfrm>
              <a:off x="1747" y="2163"/>
              <a:ext cx="985" cy="1725"/>
            </a:xfrm>
            <a:prstGeom prst="roundRect">
              <a:avLst>
                <a:gd name="adj" fmla="val 13745"/>
              </a:avLst>
            </a:prstGeom>
            <a:noFill/>
            <a:ln w="38100">
              <a:solidFill>
                <a:schemeClr val="bg2"/>
              </a:solidFill>
              <a:round/>
              <a:headEnd/>
              <a:tailEnd/>
            </a:ln>
          </p:spPr>
          <p:txBody>
            <a:bodyPr wrap="none" anchor="ctr"/>
            <a:lstStyle/>
            <a:p>
              <a:endParaRPr lang="zh-CN" altLang="en-US"/>
            </a:p>
          </p:txBody>
        </p:sp>
        <p:sp>
          <p:nvSpPr>
            <p:cNvPr id="10254" name="AutoShape 7"/>
            <p:cNvSpPr>
              <a:spLocks noChangeArrowheads="1"/>
            </p:cNvSpPr>
            <p:nvPr/>
          </p:nvSpPr>
          <p:spPr bwMode="auto">
            <a:xfrm>
              <a:off x="672" y="2163"/>
              <a:ext cx="1021" cy="1725"/>
            </a:xfrm>
            <a:prstGeom prst="roundRect">
              <a:avLst>
                <a:gd name="adj" fmla="val 13745"/>
              </a:avLst>
            </a:prstGeom>
            <a:noFill/>
            <a:ln w="38100">
              <a:solidFill>
                <a:schemeClr val="bg2"/>
              </a:solidFill>
              <a:round/>
              <a:headEnd/>
              <a:tailEnd/>
            </a:ln>
          </p:spPr>
          <p:txBody>
            <a:bodyPr wrap="none" anchor="ctr"/>
            <a:lstStyle/>
            <a:p>
              <a:endParaRPr lang="zh-CN" altLang="en-US"/>
            </a:p>
          </p:txBody>
        </p:sp>
        <p:grpSp>
          <p:nvGrpSpPr>
            <p:cNvPr id="10255" name="Group 8"/>
            <p:cNvGrpSpPr>
              <a:grpSpLocks/>
            </p:cNvGrpSpPr>
            <p:nvPr/>
          </p:nvGrpSpPr>
          <p:grpSpPr bwMode="auto">
            <a:xfrm>
              <a:off x="811" y="1296"/>
              <a:ext cx="3714" cy="590"/>
              <a:chOff x="624" y="1152"/>
              <a:chExt cx="4080" cy="720"/>
            </a:xfrm>
          </p:grpSpPr>
          <p:sp>
            <p:nvSpPr>
              <p:cNvPr id="547849" name="Rectangle 9"/>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a:defRPr/>
                </a:pPr>
                <a:endParaRPr lang="zh-CN" altLang="en-US"/>
              </a:p>
            </p:txBody>
          </p:sp>
          <p:grpSp>
            <p:nvGrpSpPr>
              <p:cNvPr id="10265" name="Group 10"/>
              <p:cNvGrpSpPr>
                <a:grpSpLocks/>
              </p:cNvGrpSpPr>
              <p:nvPr/>
            </p:nvGrpSpPr>
            <p:grpSpPr bwMode="auto">
              <a:xfrm>
                <a:off x="1296" y="1296"/>
                <a:ext cx="624" cy="96"/>
                <a:chOff x="2003" y="3439"/>
                <a:chExt cx="468" cy="244"/>
              </a:xfrm>
            </p:grpSpPr>
            <p:sp>
              <p:nvSpPr>
                <p:cNvPr id="10279" name="Oval 11"/>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p>
              </p:txBody>
            </p:sp>
            <p:sp>
              <p:nvSpPr>
                <p:cNvPr id="10280" name="Rectangle 12"/>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a:p>
              </p:txBody>
            </p:sp>
            <p:sp>
              <p:nvSpPr>
                <p:cNvPr id="547853" name="Oval 13"/>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zh-CN" altLang="en-US"/>
                </a:p>
              </p:txBody>
            </p:sp>
            <p:sp>
              <p:nvSpPr>
                <p:cNvPr id="547854" name="Oval 14"/>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p>
              </p:txBody>
            </p:sp>
          </p:grpSp>
          <p:sp>
            <p:nvSpPr>
              <p:cNvPr id="10266" name="Rectangle 15"/>
              <p:cNvSpPr>
                <a:spLocks noChangeArrowheads="1"/>
              </p:cNvSpPr>
              <p:nvPr/>
            </p:nvSpPr>
            <p:spPr bwMode="gray">
              <a:xfrm rot="3419336">
                <a:off x="1776" y="1152"/>
                <a:ext cx="672" cy="672"/>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a:p>
            </p:txBody>
          </p:sp>
          <p:grpSp>
            <p:nvGrpSpPr>
              <p:cNvPr id="10267" name="Group 16"/>
              <p:cNvGrpSpPr>
                <a:grpSpLocks/>
              </p:cNvGrpSpPr>
              <p:nvPr/>
            </p:nvGrpSpPr>
            <p:grpSpPr bwMode="auto">
              <a:xfrm>
                <a:off x="2448" y="1296"/>
                <a:ext cx="624" cy="96"/>
                <a:chOff x="2003" y="3439"/>
                <a:chExt cx="468" cy="244"/>
              </a:xfrm>
            </p:grpSpPr>
            <p:sp>
              <p:nvSpPr>
                <p:cNvPr id="10275" name="Oval 17"/>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p>
              </p:txBody>
            </p:sp>
            <p:sp>
              <p:nvSpPr>
                <p:cNvPr id="10276" name="Rectangle 18"/>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a:p>
              </p:txBody>
            </p:sp>
            <p:sp>
              <p:nvSpPr>
                <p:cNvPr id="547859" name="Oval 19"/>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zh-CN" altLang="en-US"/>
                </a:p>
              </p:txBody>
            </p:sp>
            <p:sp>
              <p:nvSpPr>
                <p:cNvPr id="547860" name="Oval 20"/>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p>
              </p:txBody>
            </p:sp>
          </p:grpSp>
          <p:sp>
            <p:nvSpPr>
              <p:cNvPr id="547861" name="Rectangle 21"/>
              <p:cNvSpPr>
                <a:spLocks noChangeArrowheads="1"/>
              </p:cNvSpPr>
              <p:nvPr/>
            </p:nvSpPr>
            <p:spPr bwMode="gray">
              <a:xfrm rot="3419336">
                <a:off x="2880" y="1154"/>
                <a:ext cx="671" cy="669"/>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a:defRPr/>
                </a:pPr>
                <a:endParaRPr lang="zh-CN" altLang="en-US"/>
              </a:p>
            </p:txBody>
          </p:sp>
          <p:grpSp>
            <p:nvGrpSpPr>
              <p:cNvPr id="10269" name="Group 22"/>
              <p:cNvGrpSpPr>
                <a:grpSpLocks/>
              </p:cNvGrpSpPr>
              <p:nvPr/>
            </p:nvGrpSpPr>
            <p:grpSpPr bwMode="auto">
              <a:xfrm>
                <a:off x="3600" y="1296"/>
                <a:ext cx="816" cy="96"/>
                <a:chOff x="2003" y="3439"/>
                <a:chExt cx="468" cy="244"/>
              </a:xfrm>
            </p:grpSpPr>
            <p:sp>
              <p:nvSpPr>
                <p:cNvPr id="10271" name="Oval 23"/>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p>
              </p:txBody>
            </p:sp>
            <p:sp>
              <p:nvSpPr>
                <p:cNvPr id="10272" name="Rectangle 24"/>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a:p>
              </p:txBody>
            </p:sp>
            <p:sp>
              <p:nvSpPr>
                <p:cNvPr id="547865" name="Oval 25"/>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defRPr/>
                  </a:pPr>
                  <a:endParaRPr lang="zh-CN" altLang="en-US"/>
                </a:p>
              </p:txBody>
            </p:sp>
            <p:sp>
              <p:nvSpPr>
                <p:cNvPr id="547866" name="Oval 26"/>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p>
              </p:txBody>
            </p:sp>
          </p:grpSp>
          <p:sp>
            <p:nvSpPr>
              <p:cNvPr id="10270" name="Rectangle 27"/>
              <p:cNvSpPr>
                <a:spLocks noChangeArrowheads="1"/>
              </p:cNvSpPr>
              <p:nvPr/>
            </p:nvSpPr>
            <p:spPr bwMode="gray">
              <a:xfrm rot="3419336">
                <a:off x="4032" y="1152"/>
                <a:ext cx="672" cy="672"/>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a:p>
            </p:txBody>
          </p:sp>
        </p:grpSp>
        <p:sp>
          <p:nvSpPr>
            <p:cNvPr id="10256" name="Rectangle 28"/>
            <p:cNvSpPr>
              <a:spLocks noChangeArrowheads="1"/>
            </p:cNvSpPr>
            <p:nvPr/>
          </p:nvSpPr>
          <p:spPr bwMode="gray">
            <a:xfrm>
              <a:off x="1020" y="1480"/>
              <a:ext cx="196" cy="231"/>
            </a:xfrm>
            <a:prstGeom prst="rect">
              <a:avLst/>
            </a:prstGeom>
            <a:noFill/>
            <a:ln w="9525">
              <a:noFill/>
              <a:miter lim="800000"/>
              <a:headEnd/>
              <a:tailEnd/>
            </a:ln>
          </p:spPr>
          <p:txBody>
            <a:bodyPr wrap="none">
              <a:spAutoFit/>
            </a:bodyPr>
            <a:lstStyle/>
            <a:p>
              <a:pPr algn="l"/>
              <a:r>
                <a:rPr kumimoji="0" lang="en-US" altLang="zh-CN" sz="1800" b="1">
                  <a:solidFill>
                    <a:srgbClr val="FFFFFF"/>
                  </a:solidFill>
                  <a:latin typeface="Arial" pitchFamily="34" charset="0"/>
                </a:rPr>
                <a:t>1</a:t>
              </a:r>
            </a:p>
          </p:txBody>
        </p:sp>
        <p:sp>
          <p:nvSpPr>
            <p:cNvPr id="10257" name="Rectangle 29"/>
            <p:cNvSpPr>
              <a:spLocks noChangeArrowheads="1"/>
            </p:cNvSpPr>
            <p:nvPr/>
          </p:nvSpPr>
          <p:spPr bwMode="gray">
            <a:xfrm>
              <a:off x="2109" y="1480"/>
              <a:ext cx="196" cy="231"/>
            </a:xfrm>
            <a:prstGeom prst="rect">
              <a:avLst/>
            </a:prstGeom>
            <a:noFill/>
            <a:ln w="9525">
              <a:noFill/>
              <a:miter lim="800000"/>
              <a:headEnd/>
              <a:tailEnd/>
            </a:ln>
          </p:spPr>
          <p:txBody>
            <a:bodyPr wrap="none">
              <a:spAutoFit/>
            </a:bodyPr>
            <a:lstStyle/>
            <a:p>
              <a:pPr algn="l"/>
              <a:r>
                <a:rPr kumimoji="0" lang="en-US" altLang="zh-CN" sz="1800" b="1">
                  <a:solidFill>
                    <a:srgbClr val="FFFFFF"/>
                  </a:solidFill>
                  <a:latin typeface="Arial" pitchFamily="34" charset="0"/>
                </a:rPr>
                <a:t>2</a:t>
              </a:r>
            </a:p>
          </p:txBody>
        </p:sp>
        <p:sp>
          <p:nvSpPr>
            <p:cNvPr id="10258" name="Rectangle 30"/>
            <p:cNvSpPr>
              <a:spLocks noChangeArrowheads="1"/>
            </p:cNvSpPr>
            <p:nvPr/>
          </p:nvSpPr>
          <p:spPr bwMode="gray">
            <a:xfrm>
              <a:off x="3107" y="1480"/>
              <a:ext cx="196" cy="231"/>
            </a:xfrm>
            <a:prstGeom prst="rect">
              <a:avLst/>
            </a:prstGeom>
            <a:noFill/>
            <a:ln w="9525">
              <a:noFill/>
              <a:miter lim="800000"/>
              <a:headEnd/>
              <a:tailEnd/>
            </a:ln>
          </p:spPr>
          <p:txBody>
            <a:bodyPr wrap="none">
              <a:spAutoFit/>
            </a:bodyPr>
            <a:lstStyle/>
            <a:p>
              <a:pPr algn="l"/>
              <a:r>
                <a:rPr kumimoji="0" lang="en-US" altLang="zh-CN" sz="1800" b="1">
                  <a:solidFill>
                    <a:srgbClr val="FFFFFF"/>
                  </a:solidFill>
                  <a:latin typeface="Arial" pitchFamily="34" charset="0"/>
                </a:rPr>
                <a:t>3</a:t>
              </a:r>
            </a:p>
          </p:txBody>
        </p:sp>
        <p:sp>
          <p:nvSpPr>
            <p:cNvPr id="10259" name="Rectangle 31"/>
            <p:cNvSpPr>
              <a:spLocks noChangeArrowheads="1"/>
            </p:cNvSpPr>
            <p:nvPr/>
          </p:nvSpPr>
          <p:spPr bwMode="gray">
            <a:xfrm>
              <a:off x="4105" y="1480"/>
              <a:ext cx="196" cy="231"/>
            </a:xfrm>
            <a:prstGeom prst="rect">
              <a:avLst/>
            </a:prstGeom>
            <a:noFill/>
            <a:ln w="9525">
              <a:noFill/>
              <a:miter lim="800000"/>
              <a:headEnd/>
              <a:tailEnd/>
            </a:ln>
          </p:spPr>
          <p:txBody>
            <a:bodyPr>
              <a:spAutoFit/>
            </a:bodyPr>
            <a:lstStyle/>
            <a:p>
              <a:pPr algn="l"/>
              <a:r>
                <a:rPr kumimoji="0" lang="en-US" altLang="zh-CN" sz="1800" b="1">
                  <a:solidFill>
                    <a:srgbClr val="FFFFFF"/>
                  </a:solidFill>
                  <a:latin typeface="Arial" pitchFamily="34" charset="0"/>
                </a:rPr>
                <a:t>4</a:t>
              </a:r>
            </a:p>
          </p:txBody>
        </p:sp>
        <p:sp>
          <p:nvSpPr>
            <p:cNvPr id="10260" name="Rectangle 32"/>
            <p:cNvSpPr>
              <a:spLocks noChangeArrowheads="1"/>
            </p:cNvSpPr>
            <p:nvPr/>
          </p:nvSpPr>
          <p:spPr bwMode="auto">
            <a:xfrm>
              <a:off x="748" y="2251"/>
              <a:ext cx="862" cy="1456"/>
            </a:xfrm>
            <a:prstGeom prst="rect">
              <a:avLst/>
            </a:prstGeom>
            <a:noFill/>
            <a:ln w="9525">
              <a:noFill/>
              <a:miter lim="800000"/>
              <a:headEnd/>
              <a:tailEnd/>
            </a:ln>
          </p:spPr>
          <p:txBody>
            <a:bodyPr>
              <a:spAutoFit/>
            </a:bodyPr>
            <a:lstStyle/>
            <a:p>
              <a:r>
                <a:rPr kumimoji="0" lang="zh-CN" altLang="en-US" sz="2000" b="1">
                  <a:solidFill>
                    <a:schemeClr val="tx2"/>
                  </a:solidFill>
                  <a:latin typeface="Arial" pitchFamily="34" charset="0"/>
                </a:rPr>
                <a:t>性别歧视</a:t>
              </a:r>
            </a:p>
            <a:p>
              <a:pPr algn="l"/>
              <a:r>
                <a:rPr kumimoji="0" lang="en-US" altLang="zh-CN" sz="1400" b="1">
                  <a:latin typeface="Arial" pitchFamily="34" charset="0"/>
                </a:rPr>
                <a:t>1.</a:t>
              </a:r>
              <a:r>
                <a:rPr kumimoji="0" lang="zh-CN" altLang="en-US" sz="1400" b="1">
                  <a:latin typeface="Arial" pitchFamily="34" charset="0"/>
                </a:rPr>
                <a:t>女性由于体力和生育等生理差距形成的与男性在个人能力方面的差距；</a:t>
              </a:r>
            </a:p>
            <a:p>
              <a:pPr algn="l"/>
              <a:r>
                <a:rPr kumimoji="0" lang="en-US" altLang="zh-CN" sz="1400" b="1">
                  <a:latin typeface="Arial" pitchFamily="34" charset="0"/>
                </a:rPr>
                <a:t>2.</a:t>
              </a:r>
              <a:r>
                <a:rPr kumimoji="0" lang="zh-CN" altLang="en-US" sz="1400" b="1">
                  <a:latin typeface="Arial" pitchFamily="34" charset="0"/>
                </a:rPr>
                <a:t>对女性不公平待遇造成的差距</a:t>
              </a:r>
            </a:p>
          </p:txBody>
        </p:sp>
        <p:sp>
          <p:nvSpPr>
            <p:cNvPr id="10261" name="Rectangle 36"/>
            <p:cNvSpPr>
              <a:spLocks noChangeArrowheads="1"/>
            </p:cNvSpPr>
            <p:nvPr/>
          </p:nvSpPr>
          <p:spPr bwMode="auto">
            <a:xfrm>
              <a:off x="1791" y="2253"/>
              <a:ext cx="862" cy="1095"/>
            </a:xfrm>
            <a:prstGeom prst="rect">
              <a:avLst/>
            </a:prstGeom>
            <a:noFill/>
            <a:ln w="9525">
              <a:noFill/>
              <a:miter lim="800000"/>
              <a:headEnd/>
              <a:tailEnd/>
            </a:ln>
          </p:spPr>
          <p:txBody>
            <a:bodyPr>
              <a:spAutoFit/>
            </a:bodyPr>
            <a:lstStyle/>
            <a:p>
              <a:r>
                <a:rPr kumimoji="0" lang="zh-CN" altLang="en-US" sz="2000" b="1">
                  <a:solidFill>
                    <a:schemeClr val="tx2"/>
                  </a:solidFill>
                  <a:latin typeface="Arial" pitchFamily="34" charset="0"/>
                </a:rPr>
                <a:t>年龄歧视</a:t>
              </a:r>
            </a:p>
            <a:p>
              <a:pPr algn="l"/>
              <a:endParaRPr kumimoji="0" lang="zh-CN" altLang="en-US" sz="2000" b="1">
                <a:latin typeface="Arial" pitchFamily="34" charset="0"/>
              </a:endParaRPr>
            </a:p>
            <a:p>
              <a:pPr algn="l"/>
              <a:endParaRPr kumimoji="0" lang="zh-CN" altLang="en-US" sz="1400" b="1">
                <a:latin typeface="Arial" pitchFamily="34" charset="0"/>
              </a:endParaRPr>
            </a:p>
            <a:p>
              <a:pPr algn="l"/>
              <a:r>
                <a:rPr kumimoji="0" lang="en-US" altLang="zh-CN" sz="1800" b="1">
                  <a:latin typeface="Arial" pitchFamily="34" charset="0"/>
                </a:rPr>
                <a:t>35</a:t>
              </a:r>
              <a:r>
                <a:rPr kumimoji="0" lang="zh-CN" altLang="en-US" sz="1800" b="1">
                  <a:latin typeface="Arial" pitchFamily="34" charset="0"/>
                </a:rPr>
                <a:t>岁现象</a:t>
              </a:r>
            </a:p>
            <a:p>
              <a:pPr algn="l"/>
              <a:r>
                <a:rPr kumimoji="0" lang="en-US" altLang="zh-CN" sz="1800" b="1">
                  <a:latin typeface="Arial" pitchFamily="34" charset="0"/>
                </a:rPr>
                <a:t>30</a:t>
              </a:r>
              <a:r>
                <a:rPr kumimoji="0" lang="zh-CN" altLang="en-US" sz="1800" b="1">
                  <a:latin typeface="Arial" pitchFamily="34" charset="0"/>
                </a:rPr>
                <a:t>岁现象</a:t>
              </a:r>
            </a:p>
            <a:p>
              <a:pPr algn="l"/>
              <a:r>
                <a:rPr kumimoji="0" lang="en-US" altLang="zh-CN" sz="1800" b="1">
                  <a:latin typeface="Arial" pitchFamily="34" charset="0"/>
                </a:rPr>
                <a:t>25</a:t>
              </a:r>
              <a:r>
                <a:rPr kumimoji="0" lang="zh-CN" altLang="en-US" sz="1800" b="1">
                  <a:latin typeface="Arial" pitchFamily="34" charset="0"/>
                </a:rPr>
                <a:t>岁现象</a:t>
              </a:r>
            </a:p>
          </p:txBody>
        </p:sp>
        <p:sp>
          <p:nvSpPr>
            <p:cNvPr id="10262" name="Rectangle 37"/>
            <p:cNvSpPr>
              <a:spLocks noChangeArrowheads="1"/>
            </p:cNvSpPr>
            <p:nvPr/>
          </p:nvSpPr>
          <p:spPr bwMode="auto">
            <a:xfrm>
              <a:off x="2880" y="2341"/>
              <a:ext cx="862" cy="250"/>
            </a:xfrm>
            <a:prstGeom prst="rect">
              <a:avLst/>
            </a:prstGeom>
            <a:noFill/>
            <a:ln w="9525">
              <a:noFill/>
              <a:miter lim="800000"/>
              <a:headEnd/>
              <a:tailEnd/>
            </a:ln>
          </p:spPr>
          <p:txBody>
            <a:bodyPr>
              <a:spAutoFit/>
            </a:bodyPr>
            <a:lstStyle/>
            <a:p>
              <a:r>
                <a:rPr kumimoji="0" lang="zh-CN" altLang="en-US" sz="2000" b="1">
                  <a:solidFill>
                    <a:schemeClr val="tx2"/>
                  </a:solidFill>
                  <a:latin typeface="Arial" pitchFamily="34" charset="0"/>
                </a:rPr>
                <a:t>健康歧视</a:t>
              </a:r>
            </a:p>
          </p:txBody>
        </p:sp>
        <p:sp>
          <p:nvSpPr>
            <p:cNvPr id="10263" name="Rectangle 38"/>
            <p:cNvSpPr>
              <a:spLocks noChangeArrowheads="1"/>
            </p:cNvSpPr>
            <p:nvPr/>
          </p:nvSpPr>
          <p:spPr bwMode="auto">
            <a:xfrm>
              <a:off x="3969" y="2251"/>
              <a:ext cx="862" cy="1456"/>
            </a:xfrm>
            <a:prstGeom prst="rect">
              <a:avLst/>
            </a:prstGeom>
            <a:noFill/>
            <a:ln w="9525">
              <a:noFill/>
              <a:miter lim="800000"/>
              <a:headEnd/>
              <a:tailEnd/>
            </a:ln>
          </p:spPr>
          <p:txBody>
            <a:bodyPr>
              <a:spAutoFit/>
            </a:bodyPr>
            <a:lstStyle/>
            <a:p>
              <a:r>
                <a:rPr kumimoji="0" lang="zh-CN" altLang="en-US" sz="2000" b="1">
                  <a:solidFill>
                    <a:schemeClr val="tx2"/>
                  </a:solidFill>
                  <a:latin typeface="Arial" pitchFamily="34" charset="0"/>
                </a:rPr>
                <a:t>户籍歧视</a:t>
              </a:r>
            </a:p>
            <a:p>
              <a:pPr algn="l"/>
              <a:r>
                <a:rPr kumimoji="0" lang="zh-CN" altLang="en-US" sz="1400" b="1">
                  <a:latin typeface="Arial" pitchFamily="34" charset="0"/>
                </a:rPr>
                <a:t>指户口的藩篱分割了统一开放的人才市场，使本地户口和外地户口、农村户口与城市户口成为招用人才堂而皇之的条件。</a:t>
              </a:r>
            </a:p>
          </p:txBody>
        </p:sp>
      </p:grpSp>
      <p:sp>
        <p:nvSpPr>
          <p:cNvPr id="10244" name="TextBox 38"/>
          <p:cNvSpPr txBox="1">
            <a:spLocks noChangeArrowheads="1"/>
          </p:cNvSpPr>
          <p:nvPr/>
        </p:nvSpPr>
        <p:spPr bwMode="auto">
          <a:xfrm>
            <a:off x="4643438" y="4365625"/>
            <a:ext cx="1223962" cy="1476375"/>
          </a:xfrm>
          <a:prstGeom prst="rect">
            <a:avLst/>
          </a:prstGeom>
          <a:noFill/>
          <a:ln w="9525">
            <a:noFill/>
            <a:miter lim="800000"/>
            <a:headEnd/>
            <a:tailEnd/>
          </a:ln>
        </p:spPr>
        <p:txBody>
          <a:bodyPr>
            <a:spAutoFit/>
          </a:bodyPr>
          <a:lstStyle/>
          <a:p>
            <a:pPr algn="l"/>
            <a:r>
              <a:rPr lang="zh-CN" altLang="en-US" sz="1800"/>
              <a:t>健康问题与工作性质相关去分析较合理</a:t>
            </a:r>
          </a:p>
        </p:txBody>
      </p:sp>
      <p:sp>
        <p:nvSpPr>
          <p:cNvPr id="10245" name="TextBox 39"/>
          <p:cNvSpPr txBox="1">
            <a:spLocks noChangeArrowheads="1"/>
          </p:cNvSpPr>
          <p:nvPr/>
        </p:nvSpPr>
        <p:spPr bwMode="auto">
          <a:xfrm>
            <a:off x="7956550" y="3716338"/>
            <a:ext cx="1187450" cy="2554287"/>
          </a:xfrm>
          <a:prstGeom prst="rect">
            <a:avLst/>
          </a:prstGeom>
          <a:noFill/>
          <a:ln w="9525">
            <a:noFill/>
            <a:miter lim="800000"/>
            <a:headEnd/>
            <a:tailEnd/>
          </a:ln>
        </p:spPr>
        <p:txBody>
          <a:bodyPr>
            <a:spAutoFit/>
          </a:bodyPr>
          <a:lstStyle/>
          <a:p>
            <a:r>
              <a:rPr lang="zh-CN" altLang="en-US" sz="2000"/>
              <a:t>户籍管还是不管</a:t>
            </a:r>
            <a:r>
              <a:rPr lang="en-US" altLang="zh-CN" sz="2000"/>
              <a:t>?</a:t>
            </a:r>
            <a:r>
              <a:rPr lang="zh-CN" altLang="en-US" sz="2000"/>
              <a:t>如今很多地方用此作为吸引人对条件？</a:t>
            </a:r>
          </a:p>
        </p:txBody>
      </p:sp>
      <p:sp>
        <p:nvSpPr>
          <p:cNvPr id="10246" name="日期占位符 37"/>
          <p:cNvSpPr>
            <a:spLocks noGrp="1"/>
          </p:cNvSpPr>
          <p:nvPr>
            <p:ph type="dt" sz="quarter" idx="10"/>
          </p:nvPr>
        </p:nvSpPr>
        <p:spPr>
          <a:noFill/>
        </p:spPr>
        <p:txBody>
          <a:bodyPr/>
          <a:lstStyle/>
          <a:p>
            <a:fld id="{45607ABE-D5E7-4A57-AC20-82C5BB872E92}" type="datetime1">
              <a:rPr lang="zh-CN" altLang="en-US" smtClean="0"/>
              <a:pPr/>
              <a:t>2020/3/21</a:t>
            </a:fld>
            <a:endParaRPr lang="en-US" altLang="zh-CN"/>
          </a:p>
        </p:txBody>
      </p:sp>
      <p:sp>
        <p:nvSpPr>
          <p:cNvPr id="10247" name="灯片编号占位符 38"/>
          <p:cNvSpPr>
            <a:spLocks noGrp="1"/>
          </p:cNvSpPr>
          <p:nvPr>
            <p:ph type="sldNum" sz="quarter" idx="12"/>
          </p:nvPr>
        </p:nvSpPr>
        <p:spPr>
          <a:noFill/>
        </p:spPr>
        <p:txBody>
          <a:bodyPr/>
          <a:lstStyle/>
          <a:p>
            <a:endParaRPr lang="zh-CN" altLang="zh-CN"/>
          </a:p>
        </p:txBody>
      </p:sp>
      <p:sp>
        <p:nvSpPr>
          <p:cNvPr id="10248" name="页脚占位符 39"/>
          <p:cNvSpPr>
            <a:spLocks noGrp="1"/>
          </p:cNvSpPr>
          <p:nvPr>
            <p:ph type="ftr" sz="quarter" idx="11"/>
          </p:nvPr>
        </p:nvSpPr>
        <p:spPr>
          <a:noFill/>
        </p:spPr>
        <p:txBody>
          <a:bodyPr/>
          <a:lstStyle/>
          <a:p>
            <a:r>
              <a:rPr lang="en-US" altLang="zh-CN"/>
              <a:t>zzqry@whu.edu.cn</a:t>
            </a:r>
          </a:p>
        </p:txBody>
      </p:sp>
      <p:sp>
        <p:nvSpPr>
          <p:cNvPr id="10249" name="TextBox 40"/>
          <p:cNvSpPr txBox="1">
            <a:spLocks noChangeArrowheads="1"/>
          </p:cNvSpPr>
          <p:nvPr/>
        </p:nvSpPr>
        <p:spPr bwMode="auto">
          <a:xfrm>
            <a:off x="0" y="4365625"/>
            <a:ext cx="827088" cy="1322388"/>
          </a:xfrm>
          <a:prstGeom prst="rect">
            <a:avLst/>
          </a:prstGeom>
          <a:noFill/>
          <a:ln w="9525">
            <a:noFill/>
            <a:miter lim="800000"/>
            <a:headEnd/>
            <a:tailEnd/>
          </a:ln>
        </p:spPr>
        <p:txBody>
          <a:bodyPr>
            <a:spAutoFit/>
          </a:bodyPr>
          <a:lstStyle/>
          <a:p>
            <a:r>
              <a:rPr lang="zh-CN" altLang="en-US" sz="2000"/>
              <a:t>男性受歧视的例子？</a:t>
            </a:r>
          </a:p>
        </p:txBody>
      </p:sp>
      <p:sp>
        <p:nvSpPr>
          <p:cNvPr id="10250" name="TextBox 41"/>
          <p:cNvSpPr txBox="1">
            <a:spLocks noChangeArrowheads="1"/>
          </p:cNvSpPr>
          <p:nvPr/>
        </p:nvSpPr>
        <p:spPr bwMode="auto">
          <a:xfrm>
            <a:off x="5435600" y="620713"/>
            <a:ext cx="3168650" cy="954087"/>
          </a:xfrm>
          <a:prstGeom prst="rect">
            <a:avLst/>
          </a:prstGeom>
          <a:noFill/>
          <a:ln w="9525">
            <a:noFill/>
            <a:miter lim="800000"/>
            <a:headEnd/>
            <a:tailEnd/>
          </a:ln>
        </p:spPr>
        <p:txBody>
          <a:bodyPr>
            <a:spAutoFit/>
          </a:bodyPr>
          <a:lstStyle/>
          <a:p>
            <a:pPr algn="l"/>
            <a:r>
              <a:rPr lang="zh-CN" altLang="en-US">
                <a:latin typeface="黑体" pitchFamily="2" charset="-122"/>
                <a:ea typeface="黑体" pitchFamily="2" charset="-122"/>
              </a:rPr>
              <a:t>了解各种歧视的是与非</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9750" y="620713"/>
            <a:ext cx="8604250" cy="754062"/>
          </a:xfrm>
        </p:spPr>
        <p:txBody>
          <a:bodyPr/>
          <a:lstStyle/>
          <a:p>
            <a:pPr eaLnBrk="1" hangingPunct="1"/>
            <a:r>
              <a:rPr lang="en-US" altLang="zh-CN" sz="4400"/>
              <a:t>5.2  </a:t>
            </a:r>
            <a:r>
              <a:rPr lang="zh-CN" altLang="en-US" sz="4400"/>
              <a:t>薪酬设计中的伦理问题</a:t>
            </a:r>
          </a:p>
        </p:txBody>
      </p:sp>
      <p:grpSp>
        <p:nvGrpSpPr>
          <p:cNvPr id="11267" name="Group 4"/>
          <p:cNvGrpSpPr>
            <a:grpSpLocks/>
          </p:cNvGrpSpPr>
          <p:nvPr/>
        </p:nvGrpSpPr>
        <p:grpSpPr bwMode="auto">
          <a:xfrm>
            <a:off x="1619250" y="2276475"/>
            <a:ext cx="6048375" cy="2160588"/>
            <a:chOff x="819" y="1618"/>
            <a:chExt cx="3696" cy="960"/>
          </a:xfrm>
        </p:grpSpPr>
        <p:sp>
          <p:nvSpPr>
            <p:cNvPr id="548869" name="AutoShape 5"/>
            <p:cNvSpPr>
              <a:spLocks noChangeArrowheads="1"/>
            </p:cNvSpPr>
            <p:nvPr/>
          </p:nvSpPr>
          <p:spPr bwMode="gray">
            <a:xfrm>
              <a:off x="1096" y="1744"/>
              <a:ext cx="2642" cy="226"/>
            </a:xfrm>
            <a:prstGeom prst="roundRect">
              <a:avLst>
                <a:gd name="adj" fmla="val 16667"/>
              </a:avLst>
            </a:prstGeom>
            <a:gradFill rotWithShape="1">
              <a:gsLst>
                <a:gs pos="0">
                  <a:schemeClr val="hlink">
                    <a:gamma/>
                    <a:shade val="28627"/>
                    <a:invGamma/>
                  </a:schemeClr>
                </a:gs>
                <a:gs pos="100000">
                  <a:schemeClr val="hlink"/>
                </a:gs>
              </a:gsLst>
              <a:lin ang="0" scaled="1"/>
            </a:gradFill>
            <a:ln w="19050" cap="rnd">
              <a:solidFill>
                <a:schemeClr val="tx2"/>
              </a:solidFill>
              <a:prstDash val="sysDot"/>
              <a:round/>
              <a:headEnd/>
              <a:tailEnd/>
            </a:ln>
            <a:effectLst/>
          </p:spPr>
          <p:txBody>
            <a:bodyPr wrap="none" anchor="ctr"/>
            <a:lstStyle/>
            <a:p>
              <a:pPr>
                <a:defRPr/>
              </a:pPr>
              <a:endParaRPr lang="zh-CN" altLang="en-US"/>
            </a:p>
          </p:txBody>
        </p:sp>
        <p:sp>
          <p:nvSpPr>
            <p:cNvPr id="548870" name="AutoShape 6"/>
            <p:cNvSpPr>
              <a:spLocks noChangeArrowheads="1"/>
            </p:cNvSpPr>
            <p:nvPr/>
          </p:nvSpPr>
          <p:spPr bwMode="gray">
            <a:xfrm>
              <a:off x="1105" y="2284"/>
              <a:ext cx="2637" cy="227"/>
            </a:xfrm>
            <a:prstGeom prst="roundRect">
              <a:avLst>
                <a:gd name="adj" fmla="val 16667"/>
              </a:avLst>
            </a:prstGeom>
            <a:gradFill rotWithShape="1">
              <a:gsLst>
                <a:gs pos="0">
                  <a:schemeClr val="accent1">
                    <a:gamma/>
                    <a:shade val="46275"/>
                    <a:invGamma/>
                  </a:schemeClr>
                </a:gs>
                <a:gs pos="100000">
                  <a:schemeClr val="accent1"/>
                </a:gs>
              </a:gsLst>
              <a:lin ang="0" scaled="1"/>
            </a:gradFill>
            <a:ln w="19050" cap="rnd">
              <a:solidFill>
                <a:schemeClr val="tx2"/>
              </a:solidFill>
              <a:prstDash val="sysDot"/>
              <a:round/>
              <a:headEnd/>
              <a:tailEnd/>
            </a:ln>
            <a:effectLst/>
          </p:spPr>
          <p:txBody>
            <a:bodyPr wrap="none" anchor="ctr"/>
            <a:lstStyle/>
            <a:p>
              <a:pPr>
                <a:defRPr/>
              </a:pPr>
              <a:endParaRPr lang="zh-CN" altLang="en-US"/>
            </a:p>
          </p:txBody>
        </p:sp>
        <p:sp>
          <p:nvSpPr>
            <p:cNvPr id="11273" name="AutoShape 7"/>
            <p:cNvSpPr>
              <a:spLocks noChangeArrowheads="1"/>
            </p:cNvSpPr>
            <p:nvPr/>
          </p:nvSpPr>
          <p:spPr bwMode="gray">
            <a:xfrm>
              <a:off x="1292" y="1706"/>
              <a:ext cx="2223" cy="294"/>
            </a:xfrm>
            <a:prstGeom prst="roundRect">
              <a:avLst>
                <a:gd name="adj" fmla="val 16667"/>
              </a:avLst>
            </a:prstGeom>
            <a:noFill/>
            <a:ln w="38100">
              <a:noFill/>
              <a:round/>
              <a:headEnd/>
              <a:tailEnd/>
            </a:ln>
          </p:spPr>
          <p:txBody>
            <a:bodyPr wrap="none" anchor="ctr"/>
            <a:lstStyle/>
            <a:p>
              <a:pPr algn="l" latinLnBrk="1"/>
              <a:r>
                <a:rPr lang="zh-CN" altLang="en-US" b="1">
                  <a:solidFill>
                    <a:srgbClr val="FFFFFF"/>
                  </a:solidFill>
                  <a:latin typeface="Arial" pitchFamily="34" charset="0"/>
                  <a:ea typeface="楷体_GB2312" pitchFamily="49" charset="-122"/>
                </a:rPr>
                <a:t>高管薪酬</a:t>
              </a:r>
            </a:p>
          </p:txBody>
        </p:sp>
        <p:sp>
          <p:nvSpPr>
            <p:cNvPr id="11274" name="AutoShape 8"/>
            <p:cNvSpPr>
              <a:spLocks noChangeArrowheads="1"/>
            </p:cNvSpPr>
            <p:nvPr/>
          </p:nvSpPr>
          <p:spPr bwMode="gray">
            <a:xfrm>
              <a:off x="1305" y="2242"/>
              <a:ext cx="3210" cy="294"/>
            </a:xfrm>
            <a:prstGeom prst="roundRect">
              <a:avLst>
                <a:gd name="adj" fmla="val 16667"/>
              </a:avLst>
            </a:prstGeom>
            <a:noFill/>
            <a:ln w="38100">
              <a:noFill/>
              <a:round/>
              <a:headEnd/>
              <a:tailEnd/>
            </a:ln>
          </p:spPr>
          <p:txBody>
            <a:bodyPr wrap="none" anchor="ctr"/>
            <a:lstStyle/>
            <a:p>
              <a:pPr algn="l" latinLnBrk="1"/>
              <a:r>
                <a:rPr lang="zh-CN" altLang="en-US" b="1">
                  <a:solidFill>
                    <a:srgbClr val="FFFFFF"/>
                  </a:solidFill>
                  <a:latin typeface="Arial" pitchFamily="34" charset="0"/>
                  <a:ea typeface="楷体_GB2312" pitchFamily="49" charset="-122"/>
                </a:rPr>
                <a:t>同工同酬</a:t>
              </a:r>
            </a:p>
          </p:txBody>
        </p:sp>
        <p:sp>
          <p:nvSpPr>
            <p:cNvPr id="548873" name="AutoShape 9"/>
            <p:cNvSpPr>
              <a:spLocks noChangeArrowheads="1"/>
            </p:cNvSpPr>
            <p:nvPr/>
          </p:nvSpPr>
          <p:spPr bwMode="gray">
            <a:xfrm>
              <a:off x="819" y="1618"/>
              <a:ext cx="432" cy="432"/>
            </a:xfrm>
            <a:prstGeom prst="diamond">
              <a:avLst/>
            </a:prstGeom>
            <a:gradFill rotWithShape="1">
              <a:gsLst>
                <a:gs pos="0">
                  <a:schemeClr val="hlink">
                    <a:gamma/>
                    <a:shade val="46275"/>
                    <a:invGamma/>
                  </a:schemeClr>
                </a:gs>
                <a:gs pos="100000">
                  <a:schemeClr val="hlink"/>
                </a:gs>
              </a:gsLst>
              <a:lin ang="5400000" scaled="1"/>
            </a:gradFill>
            <a:ln w="28575">
              <a:solidFill>
                <a:schemeClr val="tx2"/>
              </a:solidFill>
              <a:miter lim="800000"/>
              <a:headEnd/>
              <a:tailEnd/>
            </a:ln>
            <a:effectLst>
              <a:outerShdw sy="50000" rotWithShape="0">
                <a:srgbClr val="808080">
                  <a:alpha val="50000"/>
                </a:srgbClr>
              </a:outerShdw>
            </a:effectLst>
          </p:spPr>
          <p:txBody>
            <a:bodyPr wrap="none" anchor="ctr"/>
            <a:lstStyle/>
            <a:p>
              <a:pPr eaLnBrk="0" hangingPunct="0">
                <a:defRPr/>
              </a:pPr>
              <a:r>
                <a:rPr kumimoji="0" lang="en-US" altLang="ko-KR" sz="2400" b="1">
                  <a:solidFill>
                    <a:srgbClr val="FFFFFF"/>
                  </a:solidFill>
                  <a:latin typeface="Arial" charset="0"/>
                  <a:ea typeface="Gulim" pitchFamily="34" charset="-127"/>
                </a:rPr>
                <a:t>1</a:t>
              </a:r>
            </a:p>
          </p:txBody>
        </p:sp>
        <p:sp>
          <p:nvSpPr>
            <p:cNvPr id="548874" name="AutoShape 10"/>
            <p:cNvSpPr>
              <a:spLocks noChangeArrowheads="1"/>
            </p:cNvSpPr>
            <p:nvPr/>
          </p:nvSpPr>
          <p:spPr bwMode="gray">
            <a:xfrm>
              <a:off x="819" y="2146"/>
              <a:ext cx="432" cy="432"/>
            </a:xfrm>
            <a:prstGeom prst="diamond">
              <a:avLst/>
            </a:prstGeom>
            <a:gradFill rotWithShape="1">
              <a:gsLst>
                <a:gs pos="0">
                  <a:schemeClr val="accent1">
                    <a:gamma/>
                    <a:shade val="46275"/>
                    <a:invGamma/>
                  </a:schemeClr>
                </a:gs>
                <a:gs pos="100000">
                  <a:schemeClr val="accent1"/>
                </a:gs>
              </a:gsLst>
              <a:lin ang="5400000" scaled="1"/>
            </a:gradFill>
            <a:ln w="28575">
              <a:solidFill>
                <a:schemeClr val="tx2"/>
              </a:solidFill>
              <a:miter lim="800000"/>
              <a:headEnd/>
              <a:tailEnd/>
            </a:ln>
            <a:effectLst>
              <a:outerShdw sy="50000" rotWithShape="0">
                <a:srgbClr val="808080">
                  <a:alpha val="50000"/>
                </a:srgbClr>
              </a:outerShdw>
            </a:effectLst>
          </p:spPr>
          <p:txBody>
            <a:bodyPr wrap="none" anchor="ctr"/>
            <a:lstStyle/>
            <a:p>
              <a:pPr eaLnBrk="0" hangingPunct="0">
                <a:defRPr/>
              </a:pPr>
              <a:r>
                <a:rPr kumimoji="0" lang="en-US" altLang="ko-KR" sz="2400" b="1">
                  <a:solidFill>
                    <a:srgbClr val="FFFFFF"/>
                  </a:solidFill>
                  <a:latin typeface="Arial" charset="0"/>
                  <a:ea typeface="Gulim" pitchFamily="34" charset="-127"/>
                </a:rPr>
                <a:t>2</a:t>
              </a:r>
            </a:p>
          </p:txBody>
        </p:sp>
      </p:grpSp>
      <p:sp>
        <p:nvSpPr>
          <p:cNvPr id="11268" name="日期占位符 9"/>
          <p:cNvSpPr>
            <a:spLocks noGrp="1"/>
          </p:cNvSpPr>
          <p:nvPr>
            <p:ph type="dt" sz="quarter" idx="10"/>
          </p:nvPr>
        </p:nvSpPr>
        <p:spPr>
          <a:noFill/>
        </p:spPr>
        <p:txBody>
          <a:bodyPr/>
          <a:lstStyle/>
          <a:p>
            <a:fld id="{A31F0022-A4CF-4E92-9710-294C9A239763}" type="datetime1">
              <a:rPr lang="zh-CN" altLang="en-US" smtClean="0"/>
              <a:pPr/>
              <a:t>2020/3/21</a:t>
            </a:fld>
            <a:endParaRPr lang="en-US" altLang="zh-CN"/>
          </a:p>
        </p:txBody>
      </p:sp>
      <p:sp>
        <p:nvSpPr>
          <p:cNvPr id="11269" name="灯片编号占位符 10"/>
          <p:cNvSpPr>
            <a:spLocks noGrp="1"/>
          </p:cNvSpPr>
          <p:nvPr>
            <p:ph type="sldNum" sz="quarter" idx="12"/>
          </p:nvPr>
        </p:nvSpPr>
        <p:spPr>
          <a:noFill/>
        </p:spPr>
        <p:txBody>
          <a:bodyPr/>
          <a:lstStyle/>
          <a:p>
            <a:endParaRPr lang="zh-CN" altLang="zh-CN"/>
          </a:p>
        </p:txBody>
      </p:sp>
      <p:sp>
        <p:nvSpPr>
          <p:cNvPr id="11270" name="页脚占位符 11"/>
          <p:cNvSpPr>
            <a:spLocks noGrp="1"/>
          </p:cNvSpPr>
          <p:nvPr>
            <p:ph type="ftr" sz="quarter" idx="11"/>
          </p:nvPr>
        </p:nvSpPr>
        <p:spPr>
          <a:noFill/>
        </p:spPr>
        <p:txBody>
          <a:bodyPr/>
          <a:lstStyle/>
          <a:p>
            <a:r>
              <a:rPr lang="en-US" altLang="zh-CN"/>
              <a:t>zzqry@whu.edu.cn</a:t>
            </a:r>
          </a:p>
        </p:txBody>
      </p:sp>
    </p:spTree>
  </p:cSld>
  <p:clrMapOvr>
    <a:masterClrMapping/>
  </p:clrMapOvr>
</p:sld>
</file>

<file path=ppt/theme/theme1.xml><?xml version="1.0" encoding="utf-8"?>
<a:theme xmlns:a="http://schemas.openxmlformats.org/drawingml/2006/main" name="Blends">
  <a:themeElements>
    <a:clrScheme name="">
      <a:dk1>
        <a:srgbClr val="000099"/>
      </a:dk1>
      <a:lt1>
        <a:srgbClr val="FFFFFF"/>
      </a:lt1>
      <a:dk2>
        <a:srgbClr val="FF0000"/>
      </a:dk2>
      <a:lt2>
        <a:srgbClr val="0066FF"/>
      </a:lt2>
      <a:accent1>
        <a:srgbClr val="3193FF"/>
      </a:accent1>
      <a:accent2>
        <a:srgbClr val="9900FF"/>
      </a:accent2>
      <a:accent3>
        <a:srgbClr val="FFFFFF"/>
      </a:accent3>
      <a:accent4>
        <a:srgbClr val="000082"/>
      </a:accent4>
      <a:accent5>
        <a:srgbClr val="ADC8FF"/>
      </a:accent5>
      <a:accent6>
        <a:srgbClr val="8A00E7"/>
      </a:accent6>
      <a:hlink>
        <a:srgbClr val="FF3399"/>
      </a:hlink>
      <a:folHlink>
        <a:srgbClr val="FF0000"/>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5854</TotalTime>
  <Words>2396</Words>
  <Application>Microsoft Office PowerPoint</Application>
  <PresentationFormat>全屏显示(4:3)</PresentationFormat>
  <Paragraphs>306</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Gulim</vt:lpstr>
      <vt:lpstr>方正舒体</vt:lpstr>
      <vt:lpstr>黑体</vt:lpstr>
      <vt:lpstr>宋体</vt:lpstr>
      <vt:lpstr>新宋体</vt:lpstr>
      <vt:lpstr>Arial</vt:lpstr>
      <vt:lpstr>Tahoma</vt:lpstr>
      <vt:lpstr>Times New Roman</vt:lpstr>
      <vt:lpstr>Verdana</vt:lpstr>
      <vt:lpstr>Wingdings</vt:lpstr>
      <vt:lpstr>Blends</vt:lpstr>
      <vt:lpstr>第5章 人力资源管理中的伦理问题</vt:lpstr>
      <vt:lpstr>PowerPoint 演示文稿</vt:lpstr>
      <vt:lpstr>5.1 招聘选拔中的伦理问题</vt:lpstr>
      <vt:lpstr>1.聘用自由的伦理问题</vt:lpstr>
      <vt:lpstr>2.就业歧视</vt:lpstr>
      <vt:lpstr>几则新闻：</vt:lpstr>
      <vt:lpstr>PowerPoint 演示文稿</vt:lpstr>
      <vt:lpstr>就业歧视的类型</vt:lpstr>
      <vt:lpstr>5.2  薪酬设计中的伦理问题</vt:lpstr>
      <vt:lpstr>1. 高管薪酬</vt:lpstr>
      <vt:lpstr>制订合理薪酬应考虑以下因素 </vt:lpstr>
      <vt:lpstr>2. 同工同酬</vt:lpstr>
      <vt:lpstr>思考题</vt:lpstr>
      <vt:lpstr>一组数字</vt:lpstr>
      <vt:lpstr>5.3  劳资关系中的伦理问题</vt:lpstr>
      <vt:lpstr>5.3  劳资关系中的伦理问题</vt:lpstr>
      <vt:lpstr>劳动关系 </vt:lpstr>
      <vt:lpstr>2.利益冲突 </vt:lpstr>
      <vt:lpstr>外部利益冲突</vt:lpstr>
      <vt:lpstr>内部利益冲突 </vt:lpstr>
      <vt:lpstr>3. 人员流动</vt:lpstr>
      <vt:lpstr>正当合理的解雇</vt:lpstr>
      <vt:lpstr>4. 商业秘密与竞业禁止 </vt:lpstr>
      <vt:lpstr>4. 商业秘密与竞业禁止 </vt:lpstr>
      <vt:lpstr>4. 商业秘密与竞业禁止 </vt:lpstr>
      <vt:lpstr>竞业禁止 </vt:lpstr>
      <vt:lpstr>5. 电子监控和个人隐私</vt:lpstr>
      <vt:lpstr>课堂讨论：</vt:lpstr>
      <vt:lpstr>课堂讨论：</vt:lpstr>
      <vt:lpstr>课堂讨论</vt:lpstr>
      <vt:lpstr>5.4  工作安全中的伦理问题</vt:lpstr>
      <vt:lpstr>员工安全</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企业伦理学的地位（1）</dc:title>
  <dc:creator>Dell</dc:creator>
  <cp:lastModifiedBy>Han hong</cp:lastModifiedBy>
  <cp:revision>361</cp:revision>
  <dcterms:created xsi:type="dcterms:W3CDTF">2003-01-04T00:52:57Z</dcterms:created>
  <dcterms:modified xsi:type="dcterms:W3CDTF">2020-03-21T02:33:07Z</dcterms:modified>
</cp:coreProperties>
</file>