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393"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 id="441" r:id="rId49"/>
    <p:sldId id="442" r:id="rId50"/>
    <p:sldId id="443" r:id="rId51"/>
    <p:sldId id="444" r:id="rId52"/>
    <p:sldId id="445" r:id="rId53"/>
    <p:sldId id="446" r:id="rId54"/>
    <p:sldId id="447" r:id="rId55"/>
    <p:sldId id="448"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555"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76C32-5C93-4EA2-A4BE-892ABA33B177}" type="datetimeFigureOut">
              <a:rPr lang="zh-CN" altLang="en-US" smtClean="0"/>
              <a:pPr/>
              <a:t>2020/3/29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B7D3-EA5E-430F-9D70-C1A5DB0784A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D315B7D3-EA5E-430F-9D70-C1A5DB0784A1}" type="slidenum">
              <a:rPr lang="zh-CN" altLang="en-US" smtClean="0"/>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20276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2027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4707222-FBA6-4DB8-B827-694B6AF26434}" type="datetime1">
              <a:rPr lang="zh-CN" altLang="en-US" smtClean="0">
                <a:solidFill>
                  <a:srgbClr val="1C1C1C"/>
                </a:solidFill>
              </a:rPr>
              <a:pPr>
                <a:defRPr/>
              </a:pPr>
              <a:t>2020/3/29</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solidFill>
                  <a:srgbClr val="1C1C1C"/>
                </a:solidFill>
              </a:rPr>
              <a:t>zzqry@whu,edu.cn      yzz</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5E01A38-BEE7-437D-9DBB-260E821494AF}" type="slidenum">
              <a:rPr lang="en-US" altLang="zh-CN">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23993808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4AC22D59-D0D1-450C-9587-211B97F709B1}" type="datetime1">
              <a:rPr lang="zh-CN" altLang="en-US" smtClean="0">
                <a:solidFill>
                  <a:srgbClr val="000099"/>
                </a:solidFill>
              </a:rPr>
              <a:pPr>
                <a:defRPr/>
              </a:pPr>
              <a:t>2020/3/29</a:t>
            </a:fld>
            <a:endParaRPr lang="en-US" altLang="zh-CN">
              <a:solidFill>
                <a:srgbClr val="000099"/>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6" name="Rectangle 13"/>
          <p:cNvSpPr>
            <a:spLocks noGrp="1" noChangeArrowheads="1"/>
          </p:cNvSpPr>
          <p:nvPr>
            <p:ph type="sldNum" sz="quarter" idx="12"/>
          </p:nvPr>
        </p:nvSpPr>
        <p:spPr>
          <a:ln/>
        </p:spPr>
        <p:txBody>
          <a:bodyPr/>
          <a:lstStyle>
            <a:lvl1pPr>
              <a:defRPr/>
            </a:lvl1pPr>
          </a:lstStyle>
          <a:p>
            <a:pPr>
              <a:defRPr/>
            </a:pPr>
            <a:fld id="{6269C21A-75B6-4105-AF7C-21A63313B4FE}"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337480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6263" y="617538"/>
            <a:ext cx="2028825"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617538"/>
            <a:ext cx="5935663"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0BD860-911E-4218-92BA-35B833263306}" type="datetime1">
              <a:rPr lang="zh-CN" altLang="en-US" smtClean="0">
                <a:solidFill>
                  <a:srgbClr val="000099"/>
                </a:solidFill>
              </a:rPr>
              <a:pPr>
                <a:defRPr/>
              </a:pPr>
              <a:t>2020/3/29</a:t>
            </a:fld>
            <a:endParaRPr lang="en-US" altLang="zh-CN">
              <a:solidFill>
                <a:srgbClr val="000099"/>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6" name="Rectangle 13"/>
          <p:cNvSpPr>
            <a:spLocks noGrp="1" noChangeArrowheads="1"/>
          </p:cNvSpPr>
          <p:nvPr>
            <p:ph type="sldNum" sz="quarter" idx="12"/>
          </p:nvPr>
        </p:nvSpPr>
        <p:spPr>
          <a:ln/>
        </p:spPr>
        <p:txBody>
          <a:bodyPr/>
          <a:lstStyle>
            <a:lvl1pPr>
              <a:defRPr/>
            </a:lvl1pPr>
          </a:lstStyle>
          <a:p>
            <a:pPr>
              <a:defRPr/>
            </a:pPr>
            <a:fld id="{BFCEA3F6-1154-44F7-A6CE-10A00FB4CFA7}"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330832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617538"/>
            <a:ext cx="7467600" cy="830262"/>
          </a:xfrm>
        </p:spPr>
        <p:txBody>
          <a:bodyPr/>
          <a:lstStyle/>
          <a:p>
            <a:r>
              <a:rPr lang="zh-CN" altLang="en-US"/>
              <a:t>单击此处编辑母版标题样式</a:t>
            </a:r>
          </a:p>
        </p:txBody>
      </p:sp>
      <p:sp>
        <p:nvSpPr>
          <p:cNvPr id="3" name="表格占位符 2"/>
          <p:cNvSpPr>
            <a:spLocks noGrp="1"/>
          </p:cNvSpPr>
          <p:nvPr>
            <p:ph type="tbl" idx="1"/>
          </p:nvPr>
        </p:nvSpPr>
        <p:spPr>
          <a:xfrm>
            <a:off x="1182688" y="2133600"/>
            <a:ext cx="7772400" cy="3998913"/>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3F8D7865-211A-4CFC-93A8-69C55EFB3F49}" type="datetime1">
              <a:rPr lang="zh-CN" altLang="en-US" smtClean="0">
                <a:solidFill>
                  <a:srgbClr val="000099"/>
                </a:solidFill>
              </a:rPr>
              <a:pPr>
                <a:defRPr/>
              </a:pPr>
              <a:t>2020/3/29</a:t>
            </a:fld>
            <a:endParaRPr lang="en-US" altLang="zh-CN">
              <a:solidFill>
                <a:srgbClr val="000099"/>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6" name="Rectangle 13"/>
          <p:cNvSpPr>
            <a:spLocks noGrp="1" noChangeArrowheads="1"/>
          </p:cNvSpPr>
          <p:nvPr>
            <p:ph type="sldNum" sz="quarter" idx="12"/>
          </p:nvPr>
        </p:nvSpPr>
        <p:spPr>
          <a:ln/>
        </p:spPr>
        <p:txBody>
          <a:bodyPr/>
          <a:lstStyle>
            <a:lvl1pPr>
              <a:defRPr/>
            </a:lvl1pPr>
          </a:lstStyle>
          <a:p>
            <a:pPr>
              <a:defRPr/>
            </a:pPr>
            <a:fld id="{E2320063-A2AA-4FFB-A5D8-F734B811A939}"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154301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DE6A9021-92F6-445D-8235-904B58A24D38}" type="datetime1">
              <a:rPr lang="zh-CN" altLang="en-US" smtClean="0">
                <a:solidFill>
                  <a:srgbClr val="000099"/>
                </a:solidFill>
              </a:rPr>
              <a:pPr>
                <a:defRPr/>
              </a:pPr>
              <a:t>2020/3/29</a:t>
            </a:fld>
            <a:endParaRPr lang="en-US" altLang="zh-CN">
              <a:solidFill>
                <a:srgbClr val="000099"/>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6" name="Rectangle 13"/>
          <p:cNvSpPr>
            <a:spLocks noGrp="1" noChangeArrowheads="1"/>
          </p:cNvSpPr>
          <p:nvPr>
            <p:ph type="sldNum" sz="quarter" idx="12"/>
          </p:nvPr>
        </p:nvSpPr>
        <p:spPr>
          <a:ln/>
        </p:spPr>
        <p:txBody>
          <a:bodyPr/>
          <a:lstStyle>
            <a:lvl1pPr>
              <a:defRPr/>
            </a:lvl1pPr>
          </a:lstStyle>
          <a:p>
            <a:pPr>
              <a:defRPr/>
            </a:pPr>
            <a:fld id="{99768D63-2868-44C1-A25E-69AEF6B8F5DA}"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277102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AEAB04D-BFC5-4CA8-BCB1-51BF6CAFDE94}" type="datetime1">
              <a:rPr lang="zh-CN" altLang="en-US" smtClean="0">
                <a:solidFill>
                  <a:srgbClr val="000099"/>
                </a:solidFill>
              </a:rPr>
              <a:pPr>
                <a:defRPr/>
              </a:pPr>
              <a:t>2020/3/29</a:t>
            </a:fld>
            <a:endParaRPr lang="en-US" altLang="zh-CN">
              <a:solidFill>
                <a:srgbClr val="000099"/>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6" name="Rectangle 13"/>
          <p:cNvSpPr>
            <a:spLocks noGrp="1" noChangeArrowheads="1"/>
          </p:cNvSpPr>
          <p:nvPr>
            <p:ph type="sldNum" sz="quarter" idx="12"/>
          </p:nvPr>
        </p:nvSpPr>
        <p:spPr>
          <a:ln/>
        </p:spPr>
        <p:txBody>
          <a:bodyPr/>
          <a:lstStyle>
            <a:lvl1pPr>
              <a:defRPr/>
            </a:lvl1pPr>
          </a:lstStyle>
          <a:p>
            <a:pPr>
              <a:defRPr/>
            </a:pPr>
            <a:fld id="{320DFB58-2A3D-471C-A67D-184F7796988F}"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35851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4A792AA-4B37-4486-8863-069D0CB4FD2E}" type="datetime1">
              <a:rPr lang="zh-CN" altLang="en-US" smtClean="0">
                <a:solidFill>
                  <a:srgbClr val="000099"/>
                </a:solidFill>
              </a:rPr>
              <a:pPr>
                <a:defRPr/>
              </a:pPr>
              <a:t>2020/3/29</a:t>
            </a:fld>
            <a:endParaRPr lang="en-US" altLang="zh-CN">
              <a:solidFill>
                <a:srgbClr val="000099"/>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7" name="Rectangle 13"/>
          <p:cNvSpPr>
            <a:spLocks noGrp="1" noChangeArrowheads="1"/>
          </p:cNvSpPr>
          <p:nvPr>
            <p:ph type="sldNum" sz="quarter" idx="12"/>
          </p:nvPr>
        </p:nvSpPr>
        <p:spPr>
          <a:ln/>
        </p:spPr>
        <p:txBody>
          <a:bodyPr/>
          <a:lstStyle>
            <a:lvl1pPr>
              <a:defRPr/>
            </a:lvl1pPr>
          </a:lstStyle>
          <a:p>
            <a:pPr>
              <a:defRPr/>
            </a:pPr>
            <a:fld id="{43D73A19-6531-43E3-B218-FADC0B9E038B}"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352496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9C50DC9F-DC3D-4B4C-A0C9-4BB658E4FA0C}" type="datetime1">
              <a:rPr lang="zh-CN" altLang="en-US" smtClean="0">
                <a:solidFill>
                  <a:srgbClr val="000099"/>
                </a:solidFill>
              </a:rPr>
              <a:pPr>
                <a:defRPr/>
              </a:pPr>
              <a:t>2020/3/29</a:t>
            </a:fld>
            <a:endParaRPr lang="en-US" altLang="zh-CN">
              <a:solidFill>
                <a:srgbClr val="000099"/>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9" name="Rectangle 13"/>
          <p:cNvSpPr>
            <a:spLocks noGrp="1" noChangeArrowheads="1"/>
          </p:cNvSpPr>
          <p:nvPr>
            <p:ph type="sldNum" sz="quarter" idx="12"/>
          </p:nvPr>
        </p:nvSpPr>
        <p:spPr>
          <a:ln/>
        </p:spPr>
        <p:txBody>
          <a:bodyPr/>
          <a:lstStyle>
            <a:lvl1pPr>
              <a:defRPr/>
            </a:lvl1pPr>
          </a:lstStyle>
          <a:p>
            <a:pPr>
              <a:defRPr/>
            </a:pPr>
            <a:fld id="{D03A1F07-DBC4-4F13-860E-8F8D18F906AD}"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275706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8B67BA2F-0BB4-4DE1-A135-51A5FCB8E3E9}" type="datetime1">
              <a:rPr lang="zh-CN" altLang="en-US" smtClean="0">
                <a:solidFill>
                  <a:srgbClr val="000099"/>
                </a:solidFill>
              </a:rPr>
              <a:pPr>
                <a:defRPr/>
              </a:pPr>
              <a:t>2020/3/29</a:t>
            </a:fld>
            <a:endParaRPr lang="en-US" altLang="zh-CN">
              <a:solidFill>
                <a:srgbClr val="000099"/>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5" name="Rectangle 13"/>
          <p:cNvSpPr>
            <a:spLocks noGrp="1" noChangeArrowheads="1"/>
          </p:cNvSpPr>
          <p:nvPr>
            <p:ph type="sldNum" sz="quarter" idx="12"/>
          </p:nvPr>
        </p:nvSpPr>
        <p:spPr>
          <a:ln/>
        </p:spPr>
        <p:txBody>
          <a:bodyPr/>
          <a:lstStyle>
            <a:lvl1pPr>
              <a:defRPr/>
            </a:lvl1pPr>
          </a:lstStyle>
          <a:p>
            <a:pPr>
              <a:defRPr/>
            </a:pPr>
            <a:fld id="{BD645B87-D80E-4D1E-934F-BF27B07D836B}"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387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541429D4-1F73-4C6A-91EA-BF31503E1374}" type="datetime1">
              <a:rPr lang="zh-CN" altLang="en-US" smtClean="0">
                <a:solidFill>
                  <a:srgbClr val="000099"/>
                </a:solidFill>
              </a:rPr>
              <a:pPr>
                <a:defRPr/>
              </a:pPr>
              <a:t>2020/3/29</a:t>
            </a:fld>
            <a:endParaRPr lang="en-US" altLang="zh-CN">
              <a:solidFill>
                <a:srgbClr val="000099"/>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4" name="Rectangle 13"/>
          <p:cNvSpPr>
            <a:spLocks noGrp="1" noChangeArrowheads="1"/>
          </p:cNvSpPr>
          <p:nvPr>
            <p:ph type="sldNum" sz="quarter" idx="12"/>
          </p:nvPr>
        </p:nvSpPr>
        <p:spPr>
          <a:ln/>
        </p:spPr>
        <p:txBody>
          <a:bodyPr/>
          <a:lstStyle>
            <a:lvl1pPr>
              <a:defRPr/>
            </a:lvl1pPr>
          </a:lstStyle>
          <a:p>
            <a:pPr>
              <a:defRPr/>
            </a:pPr>
            <a:fld id="{CFAF0265-97DB-46D8-9431-F7AEB95A7905}"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160607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0CBC855-0F13-42B0-8B9F-BBDC85B9388C}" type="datetime1">
              <a:rPr lang="zh-CN" altLang="en-US" smtClean="0">
                <a:solidFill>
                  <a:srgbClr val="000099"/>
                </a:solidFill>
              </a:rPr>
              <a:pPr>
                <a:defRPr/>
              </a:pPr>
              <a:t>2020/3/29</a:t>
            </a:fld>
            <a:endParaRPr lang="en-US" altLang="zh-CN">
              <a:solidFill>
                <a:srgbClr val="000099"/>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7" name="Rectangle 13"/>
          <p:cNvSpPr>
            <a:spLocks noGrp="1" noChangeArrowheads="1"/>
          </p:cNvSpPr>
          <p:nvPr>
            <p:ph type="sldNum" sz="quarter" idx="12"/>
          </p:nvPr>
        </p:nvSpPr>
        <p:spPr>
          <a:ln/>
        </p:spPr>
        <p:txBody>
          <a:bodyPr/>
          <a:lstStyle>
            <a:lvl1pPr>
              <a:defRPr/>
            </a:lvl1pPr>
          </a:lstStyle>
          <a:p>
            <a:pPr>
              <a:defRPr/>
            </a:pPr>
            <a:fld id="{66BAAADF-9250-40E9-BA01-91576B81A917}"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7751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8A8BED8-700C-4792-B590-E2C9057E662C}" type="datetime1">
              <a:rPr lang="zh-CN" altLang="en-US" smtClean="0">
                <a:solidFill>
                  <a:srgbClr val="000099"/>
                </a:solidFill>
              </a:rPr>
              <a:pPr>
                <a:defRPr/>
              </a:pPr>
              <a:t>2020/3/29</a:t>
            </a:fld>
            <a:endParaRPr lang="en-US" altLang="zh-CN">
              <a:solidFill>
                <a:srgbClr val="000099"/>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99"/>
                </a:solidFill>
              </a:rPr>
              <a:t>zzqry@whu,edu.cn      yzz</a:t>
            </a:r>
          </a:p>
        </p:txBody>
      </p:sp>
      <p:sp>
        <p:nvSpPr>
          <p:cNvPr id="7" name="Rectangle 13"/>
          <p:cNvSpPr>
            <a:spLocks noGrp="1" noChangeArrowheads="1"/>
          </p:cNvSpPr>
          <p:nvPr>
            <p:ph type="sldNum" sz="quarter" idx="12"/>
          </p:nvPr>
        </p:nvSpPr>
        <p:spPr>
          <a:ln/>
        </p:spPr>
        <p:txBody>
          <a:bodyPr/>
          <a:lstStyle>
            <a:lvl1pPr>
              <a:defRPr/>
            </a:lvl1pPr>
          </a:lstStyle>
          <a:p>
            <a:pPr>
              <a:defRPr/>
            </a:pPr>
            <a:fld id="{982CC3E0-816B-4CFC-80FA-27FA892B8704}" type="slidenum">
              <a:rPr lang="en-US" altLang="zh-CN">
                <a:solidFill>
                  <a:srgbClr val="000099"/>
                </a:solidFill>
              </a:rPr>
              <a:pPr>
                <a:defRPr/>
              </a:pPr>
              <a:t>‹#›</a:t>
            </a:fld>
            <a:endParaRPr lang="en-US" altLang="zh-CN">
              <a:solidFill>
                <a:srgbClr val="000099"/>
              </a:solidFill>
            </a:endParaRPr>
          </a:p>
        </p:txBody>
      </p:sp>
    </p:spTree>
    <p:extLst>
      <p:ext uri="{BB962C8B-B14F-4D97-AF65-F5344CB8AC3E}">
        <p14:creationId xmlns:p14="http://schemas.microsoft.com/office/powerpoint/2010/main" val="295316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gray">
          <a:xfrm>
            <a:off x="381000" y="1447800"/>
            <a:ext cx="8226425" cy="84138"/>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000099"/>
              </a:solidFill>
            </a:endParaRPr>
          </a:p>
        </p:txBody>
      </p:sp>
      <p:sp>
        <p:nvSpPr>
          <p:cNvPr id="1027" name="Rectangle 9"/>
          <p:cNvSpPr>
            <a:spLocks noGrp="1" noChangeArrowheads="1"/>
          </p:cNvSpPr>
          <p:nvPr>
            <p:ph type="title"/>
          </p:nvPr>
        </p:nvSpPr>
        <p:spPr bwMode="auto">
          <a:xfrm>
            <a:off x="838200" y="617538"/>
            <a:ext cx="7467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p:cNvSpPr>
            <a:spLocks noGrp="1" noChangeArrowheads="1"/>
          </p:cNvSpPr>
          <p:nvPr>
            <p:ph type="body" idx="1"/>
          </p:nvPr>
        </p:nvSpPr>
        <p:spPr bwMode="auto">
          <a:xfrm>
            <a:off x="1182688" y="2133600"/>
            <a:ext cx="7772400"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173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fontAlgn="base">
              <a:spcBef>
                <a:spcPct val="0"/>
              </a:spcBef>
              <a:spcAft>
                <a:spcPct val="0"/>
              </a:spcAft>
              <a:defRPr/>
            </a:pPr>
            <a:fld id="{EB66D676-67AC-4FAD-BA79-D66675A38EEE}" type="datetime1">
              <a:rPr lang="zh-CN" altLang="en-US" smtClean="0">
                <a:solidFill>
                  <a:srgbClr val="000099"/>
                </a:solidFill>
              </a:rPr>
              <a:pPr fontAlgn="base">
                <a:spcBef>
                  <a:spcPct val="0"/>
                </a:spcBef>
                <a:spcAft>
                  <a:spcPct val="0"/>
                </a:spcAft>
                <a:defRPr/>
              </a:pPr>
              <a:t>2020/3/29</a:t>
            </a:fld>
            <a:endParaRPr lang="en-US" altLang="zh-CN">
              <a:solidFill>
                <a:srgbClr val="000099"/>
              </a:solidFill>
            </a:endParaRPr>
          </a:p>
        </p:txBody>
      </p:sp>
      <p:sp>
        <p:nvSpPr>
          <p:cNvPr id="20174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pPr fontAlgn="base">
              <a:spcBef>
                <a:spcPct val="0"/>
              </a:spcBef>
              <a:spcAft>
                <a:spcPct val="0"/>
              </a:spcAft>
              <a:defRPr/>
            </a:pPr>
            <a:r>
              <a:rPr lang="en-US" altLang="zh-CN">
                <a:solidFill>
                  <a:srgbClr val="000099"/>
                </a:solidFill>
              </a:rPr>
              <a:t>zzqry@whu,edu.cn      yzz</a:t>
            </a:r>
          </a:p>
        </p:txBody>
      </p:sp>
      <p:sp>
        <p:nvSpPr>
          <p:cNvPr id="20174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fontAlgn="base">
              <a:spcBef>
                <a:spcPct val="0"/>
              </a:spcBef>
              <a:spcAft>
                <a:spcPct val="0"/>
              </a:spcAft>
              <a:defRPr/>
            </a:pPr>
            <a:fld id="{3503ED1E-6567-452B-968E-09E51EF66BBA}" type="slidenum">
              <a:rPr lang="en-US" altLang="zh-CN">
                <a:solidFill>
                  <a:srgbClr val="000099"/>
                </a:solidFill>
              </a:rPr>
              <a:pPr fontAlgn="base">
                <a:spcBef>
                  <a:spcPct val="0"/>
                </a:spcBef>
                <a:spcAft>
                  <a:spcPct val="0"/>
                </a:spcAft>
                <a:defRPr/>
              </a:pPr>
              <a:t>‹#›</a:t>
            </a:fld>
            <a:endParaRPr lang="en-US" altLang="zh-CN">
              <a:solidFill>
                <a:srgbClr val="000099"/>
              </a:solidFill>
            </a:endParaRPr>
          </a:p>
        </p:txBody>
      </p:sp>
    </p:spTree>
    <p:extLst>
      <p:ext uri="{BB962C8B-B14F-4D97-AF65-F5344CB8AC3E}">
        <p14:creationId xmlns:p14="http://schemas.microsoft.com/office/powerpoint/2010/main" val="2107549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kumimoji="1" sz="6000" b="1">
          <a:solidFill>
            <a:schemeClr val="tx2"/>
          </a:solidFill>
          <a:latin typeface="+mj-lt"/>
          <a:ea typeface="+mj-ea"/>
          <a:cs typeface="+mj-cs"/>
        </a:defRPr>
      </a:lvl1pPr>
      <a:lvl2pPr algn="ctr" rtl="0" eaLnBrk="0" fontAlgn="base" hangingPunct="0">
        <a:spcBef>
          <a:spcPct val="0"/>
        </a:spcBef>
        <a:spcAft>
          <a:spcPct val="0"/>
        </a:spcAft>
        <a:defRPr kumimoji="1" sz="6000" b="1">
          <a:solidFill>
            <a:schemeClr val="tx2"/>
          </a:solidFill>
          <a:latin typeface="Tahoma" pitchFamily="34" charset="0"/>
          <a:ea typeface="宋体" pitchFamily="2" charset="-122"/>
        </a:defRPr>
      </a:lvl2pPr>
      <a:lvl3pPr algn="ctr" rtl="0" eaLnBrk="0" fontAlgn="base" hangingPunct="0">
        <a:spcBef>
          <a:spcPct val="0"/>
        </a:spcBef>
        <a:spcAft>
          <a:spcPct val="0"/>
        </a:spcAft>
        <a:defRPr kumimoji="1" sz="6000" b="1">
          <a:solidFill>
            <a:schemeClr val="tx2"/>
          </a:solidFill>
          <a:latin typeface="Tahoma" pitchFamily="34" charset="0"/>
          <a:ea typeface="宋体" pitchFamily="2" charset="-122"/>
        </a:defRPr>
      </a:lvl3pPr>
      <a:lvl4pPr algn="ctr" rtl="0" eaLnBrk="0" fontAlgn="base" hangingPunct="0">
        <a:spcBef>
          <a:spcPct val="0"/>
        </a:spcBef>
        <a:spcAft>
          <a:spcPct val="0"/>
        </a:spcAft>
        <a:defRPr kumimoji="1" sz="6000" b="1">
          <a:solidFill>
            <a:schemeClr val="tx2"/>
          </a:solidFill>
          <a:latin typeface="Tahoma" pitchFamily="34" charset="0"/>
          <a:ea typeface="宋体" pitchFamily="2" charset="-122"/>
        </a:defRPr>
      </a:lvl4pPr>
      <a:lvl5pPr algn="ctr" rtl="0" eaLnBrk="0" fontAlgn="base" hangingPunct="0">
        <a:spcBef>
          <a:spcPct val="0"/>
        </a:spcBef>
        <a:spcAft>
          <a:spcPct val="0"/>
        </a:spcAft>
        <a:defRPr kumimoji="1" sz="6000" b="1">
          <a:solidFill>
            <a:schemeClr val="tx2"/>
          </a:solidFill>
          <a:latin typeface="Tahoma" pitchFamily="34" charset="0"/>
          <a:ea typeface="宋体" pitchFamily="2" charset="-122"/>
        </a:defRPr>
      </a:lvl5pPr>
      <a:lvl6pPr marL="457200" algn="ctr" rtl="0" fontAlgn="base">
        <a:spcBef>
          <a:spcPct val="0"/>
        </a:spcBef>
        <a:spcAft>
          <a:spcPct val="0"/>
        </a:spcAft>
        <a:defRPr kumimoji="1" sz="6000" b="1">
          <a:solidFill>
            <a:schemeClr val="tx2"/>
          </a:solidFill>
          <a:latin typeface="Tahoma" pitchFamily="34" charset="0"/>
          <a:ea typeface="宋体" pitchFamily="2" charset="-122"/>
        </a:defRPr>
      </a:lvl6pPr>
      <a:lvl7pPr marL="914400" algn="ctr" rtl="0" fontAlgn="base">
        <a:spcBef>
          <a:spcPct val="0"/>
        </a:spcBef>
        <a:spcAft>
          <a:spcPct val="0"/>
        </a:spcAft>
        <a:defRPr kumimoji="1" sz="6000" b="1">
          <a:solidFill>
            <a:schemeClr val="tx2"/>
          </a:solidFill>
          <a:latin typeface="Tahoma" pitchFamily="34" charset="0"/>
          <a:ea typeface="宋体" pitchFamily="2" charset="-122"/>
        </a:defRPr>
      </a:lvl7pPr>
      <a:lvl8pPr marL="1371600" algn="ctr" rtl="0" fontAlgn="base">
        <a:spcBef>
          <a:spcPct val="0"/>
        </a:spcBef>
        <a:spcAft>
          <a:spcPct val="0"/>
        </a:spcAft>
        <a:defRPr kumimoji="1" sz="6000" b="1">
          <a:solidFill>
            <a:schemeClr val="tx2"/>
          </a:solidFill>
          <a:latin typeface="Tahoma" pitchFamily="34" charset="0"/>
          <a:ea typeface="宋体" pitchFamily="2" charset="-122"/>
        </a:defRPr>
      </a:lvl8pPr>
      <a:lvl9pPr marL="1828800" algn="ctr" rtl="0" fontAlgn="base">
        <a:spcBef>
          <a:spcPct val="0"/>
        </a:spcBef>
        <a:spcAft>
          <a:spcPct val="0"/>
        </a:spcAft>
        <a:defRPr kumimoji="1" sz="60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baidu.com/i?ct=503316480&amp;z=0&amp;tn=baiduimagedetail&amp;word=%BB%E1%BC%C6%CA%A6&amp;in=5713&amp;cl=2&amp;cm=1&amp;sc=0&amp;lm=-1&amp;pn=6&amp;rn=1&amp;di=7195177620&amp;ln=2000&amp;fr=&amp;ic=0&amp;s=0&amp;se=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baidu.com/i?ct=503316480&amp;z=0&amp;tn=baiduimagedetail&amp;word=%C9%F3%BC%C6&amp;in=5429&amp;cl=2&amp;cm=1&amp;sc=0&amp;lm=-1&amp;pn=6&amp;rn=1&amp;di=22349195340&amp;ln=2000&amp;fr=&amp;ic=0&amp;s=0&amp;se=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mage.baidu.com/i?ct=503316480&amp;z=0&amp;tn=baiduimagedetail&amp;word=%C9%F3%BC%C6&amp;in=31027&amp;cl=2&amp;cm=1&amp;sc=0&amp;lm=-1&amp;pn=11&amp;rn=1&amp;di=31617644865&amp;ln=2000&amp;fr=&amp;ic=0&amp;s=0&amp;se=1" TargetMode="Externa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image.baidu.com/i?ct=503316480&amp;z=0&amp;tn=baiduimagedetail&amp;word=%BB%E1%BC%C6%CA%C2%CE%F1%CB%F9&amp;in=3045&amp;cl=2&amp;cm=1&amp;sc=0&amp;lm=-1&amp;pn=11&amp;rn=1&amp;di=14319450915&amp;ln=2000&amp;fr=&amp;ic=0&amp;s=0&amp;s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baidu.com/i?ct=503316480&amp;z=0&amp;tn=baiduimagedetail&amp;word=%C9%F3%BC%C6&amp;in=17132&amp;cl=2&amp;cm=1&amp;sc=0&amp;lm=-1&amp;pn=13&amp;rn=1&amp;di=14383728840&amp;ln=2000&amp;fr=&amp;ic=0&amp;s=0&amp;se=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baidu.com/i?ct=503316480&amp;z=0&amp;tn=baiduimagedetail&amp;word=%D6%D2%B3%CF&amp;in=30654&amp;cl=2&amp;cm=1&amp;sc=0&amp;lm=-1&amp;pn=9&amp;rn=1&amp;di=10125923505&amp;ln=2000&amp;fr=&amp;ic=0&amp;s=0&amp;se=1" TargetMode="Externa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http://image.baidu.com/i?ct=503316480&amp;z=0&amp;tn=baiduimagedetail&amp;word=%D6%D2%B3%CF&amp;in=20875&amp;cl=2&amp;cm=1&amp;sc=0&amp;lm=-1&amp;pn=5&amp;rn=1&amp;di=12134789640&amp;ln=2000&amp;fr=&amp;ic=0&amp;s=0&amp;se=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baidu.com/i?ct=503316480&amp;z=0&amp;tn=baiduimagedetail&amp;word=%BB%E1%BC%C6%D0%C5%CF%A2&amp;in=3820&amp;cl=2&amp;cm=1&amp;sc=0&amp;lm=-1&amp;pn=19&amp;rn=1&amp;di=24905079675&amp;ln=2000&amp;fr=&amp;ic=0&amp;s=0&amp;se=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baidu.com/i?ct=503316480&amp;z=0&amp;tn=baiduimagedetail&amp;word=%BB%E1%BC%C6%D0%C5%CF%A2&amp;in=17882&amp;cl=2&amp;cm=1&amp;sc=0&amp;lm=-1&amp;pn=32&amp;rn=1&amp;di=28937239170&amp;ln=2000&amp;fr=&amp;ic=0&amp;s=0&amp;se=1"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baidu.com/i?ct=503316480&amp;z=0&amp;tn=baiduimagedetail&amp;word=%BB%E1%BC%C6%D0%C5%CF%A2&amp;in=24409&amp;cl=2&amp;cm=1&amp;sc=0&amp;lm=-1&amp;pn=49&amp;rn=1&amp;di=6669498225&amp;ln=2000&amp;fr=&amp;ic=0&amp;s=0&amp;se=1"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baidu.com/i?ct=503316480&amp;z=0&amp;tn=baiduimagedetail&amp;word=%BB%E1%BC%C6%D0%C5%CF%A2&amp;in=29384&amp;cl=2&amp;cm=1&amp;sc=0&amp;lm=-1&amp;pn=79&amp;rn=1&amp;di=33862513155&amp;ln=2000&amp;fr=&amp;ic=0&amp;s=0&amp;se=1"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e.baidu.com/i?ct=503316480&amp;z=0&amp;tn=baiduimagedetail&amp;word=%D4%EC%BC%D9&amp;in=15111&amp;cl=2&amp;cm=1&amp;sc=0&amp;lm=-1&amp;pn=0&amp;rn=1&amp;di=24880650975&amp;ln=2000&amp;fr=&amp;ic=0&amp;s=0&amp;se=1"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image.baidu.com/i?ct=503316480&amp;z=0&amp;tn=baiduimagedetail&amp;word=%C9%F3%BC%C6%B1%EA%D6%BE&amp;in=13909&amp;cl=2&amp;cm=1&amp;sc=0&amp;lm=-1&amp;pn=0&amp;rn=1&amp;di=17289155580&amp;ln=2000&amp;fr=&amp;ic=0&amp;s=0&amp;se=1"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age.baidu.com/i?ct=503316480&amp;z=0&amp;tn=baiduimagedetail&amp;word=%C9%F3%BC%C6&amp;in=11865&amp;cl=2&amp;cm=1&amp;sc=0&amp;lm=-1&amp;pn=1&amp;rn=1&amp;di=26819974125&amp;ln=2000&amp;fr=&amp;ic=0&amp;s=0&amp;se=1" TargetMode="Externa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hyperlink" Target="http://image.baidu.com/i?ct=503316480&amp;z=0&amp;tn=baiduimagedetail&amp;word=%C9%F3%BC%C6&amp;in=30462&amp;cl=2&amp;cm=1&amp;sc=0&amp;lm=-1&amp;pn=7&amp;rn=1&amp;di=5430223215&amp;ln=2000&amp;fr=&amp;ic=0&amp;s=0&amp;se=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4400" y="617538"/>
            <a:ext cx="7391400" cy="660400"/>
          </a:xfrm>
        </p:spPr>
        <p:txBody>
          <a:bodyPr/>
          <a:lstStyle/>
          <a:p>
            <a:pPr eaLnBrk="1" hangingPunct="1"/>
            <a:r>
              <a:rPr lang="zh-CN" altLang="en-US" sz="4000" dirty="0">
                <a:latin typeface="宋体" pitchFamily="2" charset="-122"/>
              </a:rPr>
              <a:t>第</a:t>
            </a:r>
            <a:r>
              <a:rPr lang="en-US" altLang="zh-CN" sz="4000" dirty="0">
                <a:latin typeface="宋体" pitchFamily="2" charset="-122"/>
              </a:rPr>
              <a:t>6</a:t>
            </a:r>
            <a:r>
              <a:rPr lang="zh-CN" altLang="en-US" sz="4000" dirty="0">
                <a:latin typeface="宋体" pitchFamily="2" charset="-122"/>
              </a:rPr>
              <a:t>章</a:t>
            </a:r>
            <a:r>
              <a:rPr lang="zh-CN" altLang="zh-CN" sz="4000" dirty="0"/>
              <a:t>会计中的</a:t>
            </a:r>
            <a:r>
              <a:rPr lang="zh-CN" altLang="en-US" sz="4000" dirty="0"/>
              <a:t>企</a:t>
            </a:r>
            <a:r>
              <a:rPr lang="zh-CN" altLang="zh-CN" sz="4000" dirty="0"/>
              <a:t>业伦理</a:t>
            </a:r>
            <a:endParaRPr lang="zh-CN" altLang="en-US" sz="4000" dirty="0">
              <a:latin typeface="宋体" pitchFamily="2" charset="-122"/>
            </a:endParaRPr>
          </a:p>
        </p:txBody>
      </p:sp>
      <p:sp>
        <p:nvSpPr>
          <p:cNvPr id="5" name="Rectangle 3"/>
          <p:cNvSpPr>
            <a:spLocks noGrp="1" noChangeArrowheads="1"/>
          </p:cNvSpPr>
          <p:nvPr>
            <p:ph idx="1"/>
          </p:nvPr>
        </p:nvSpPr>
        <p:spPr bwMode="auto">
          <a:xfrm>
            <a:off x="4107904" y="1628801"/>
            <a:ext cx="5036096" cy="1440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20000"/>
              </a:spcBef>
              <a:buFontTx/>
              <a:buNone/>
            </a:pPr>
            <a:r>
              <a:rPr lang="zh-CN" altLang="en-US" sz="2400" dirty="0">
                <a:solidFill>
                  <a:srgbClr val="000000"/>
                </a:solidFill>
                <a:ea typeface="宋体" pitchFamily="2" charset="-122"/>
              </a:rPr>
              <a:t>百工从事，皆有法度。</a:t>
            </a:r>
            <a:r>
              <a:rPr lang="zh-CN" altLang="zh-CN" sz="2400" dirty="0">
                <a:solidFill>
                  <a:srgbClr val="000000"/>
                </a:solidFill>
                <a:ea typeface="宋体" pitchFamily="2" charset="-122"/>
              </a:rPr>
              <a:t>——</a:t>
            </a:r>
            <a:r>
              <a:rPr lang="zh-CN" altLang="en-US" sz="2400" dirty="0">
                <a:solidFill>
                  <a:srgbClr val="000000"/>
                </a:solidFill>
                <a:ea typeface="宋体" pitchFamily="2" charset="-122"/>
              </a:rPr>
              <a:t>孟子</a:t>
            </a:r>
          </a:p>
          <a:p>
            <a:pPr eaLnBrk="1" hangingPunct="1">
              <a:spcBef>
                <a:spcPct val="20000"/>
              </a:spcBef>
              <a:buFontTx/>
              <a:buNone/>
            </a:pPr>
            <a:r>
              <a:rPr lang="zh-CN" altLang="en-US" sz="2400" dirty="0">
                <a:solidFill>
                  <a:srgbClr val="000000"/>
                </a:solidFill>
                <a:ea typeface="宋体" pitchFamily="2" charset="-122"/>
              </a:rPr>
              <a:t>利润和社会责任之间并没有冲突。</a:t>
            </a:r>
          </a:p>
          <a:p>
            <a:pPr algn="r" eaLnBrk="1" hangingPunct="1">
              <a:spcBef>
                <a:spcPct val="20000"/>
              </a:spcBef>
              <a:buFontTx/>
              <a:buNone/>
            </a:pPr>
            <a:r>
              <a:rPr lang="zh-CN" altLang="zh-CN" sz="2400" dirty="0">
                <a:solidFill>
                  <a:srgbClr val="000000"/>
                </a:solidFill>
                <a:ea typeface="宋体" pitchFamily="2" charset="-122"/>
              </a:rPr>
              <a:t>——</a:t>
            </a:r>
            <a:r>
              <a:rPr lang="zh-CN" altLang="en-US" sz="2400" dirty="0">
                <a:solidFill>
                  <a:srgbClr val="000000"/>
                </a:solidFill>
                <a:ea typeface="宋体" pitchFamily="2" charset="-122"/>
              </a:rPr>
              <a:t>彼得</a:t>
            </a:r>
            <a:r>
              <a:rPr lang="zh-CN" altLang="zh-CN" sz="2400" dirty="0">
                <a:solidFill>
                  <a:srgbClr val="000000"/>
                </a:solidFill>
                <a:ea typeface="宋体" pitchFamily="2" charset="-122"/>
              </a:rPr>
              <a:t>.</a:t>
            </a:r>
            <a:r>
              <a:rPr lang="zh-CN" altLang="en-US" sz="2400" dirty="0">
                <a:solidFill>
                  <a:srgbClr val="000000"/>
                </a:solidFill>
                <a:ea typeface="宋体" pitchFamily="2" charset="-122"/>
              </a:rPr>
              <a:t>杜拉克</a:t>
            </a:r>
          </a:p>
        </p:txBody>
      </p:sp>
      <p:sp>
        <p:nvSpPr>
          <p:cNvPr id="4" name="TextBox 3"/>
          <p:cNvSpPr txBox="1"/>
          <p:nvPr/>
        </p:nvSpPr>
        <p:spPr>
          <a:xfrm>
            <a:off x="755576" y="2276872"/>
            <a:ext cx="3456384" cy="1200329"/>
          </a:xfrm>
          <a:prstGeom prst="rect">
            <a:avLst/>
          </a:prstGeom>
          <a:noFill/>
        </p:spPr>
        <p:txBody>
          <a:bodyPr wrap="square" rtlCol="0">
            <a:spAutoFit/>
          </a:bodyPr>
          <a:lstStyle/>
          <a:p>
            <a:r>
              <a:rPr lang="zh-CN" altLang="en-US" dirty="0"/>
              <a:t>学习目的</a:t>
            </a:r>
            <a:endParaRPr lang="en-US" altLang="zh-CN" dirty="0"/>
          </a:p>
          <a:p>
            <a:r>
              <a:rPr lang="zh-CN" altLang="en-US" dirty="0"/>
              <a:t>理解会计中的利益相关者关系</a:t>
            </a:r>
            <a:endParaRPr lang="en-US" altLang="zh-CN" dirty="0"/>
          </a:p>
          <a:p>
            <a:r>
              <a:rPr lang="zh-CN" altLang="en-US" dirty="0"/>
              <a:t>了解会计人员的职业道德</a:t>
            </a:r>
            <a:endParaRPr lang="en-US" altLang="zh-CN" dirty="0"/>
          </a:p>
          <a:p>
            <a:r>
              <a:rPr lang="zh-CN" altLang="en-US" dirty="0"/>
              <a:t>分析会计活动中的伦理问题</a:t>
            </a:r>
          </a:p>
        </p:txBody>
      </p:sp>
      <p:sp>
        <p:nvSpPr>
          <p:cNvPr id="6" name="TextBox 5"/>
          <p:cNvSpPr txBox="1"/>
          <p:nvPr/>
        </p:nvSpPr>
        <p:spPr>
          <a:xfrm>
            <a:off x="0" y="3645024"/>
            <a:ext cx="4896544" cy="646331"/>
          </a:xfrm>
          <a:prstGeom prst="rect">
            <a:avLst/>
          </a:prstGeom>
          <a:noFill/>
        </p:spPr>
        <p:txBody>
          <a:bodyPr wrap="square" rtlCol="0">
            <a:spAutoFit/>
          </a:bodyPr>
          <a:lstStyle/>
          <a:p>
            <a:r>
              <a:rPr lang="zh-CN" altLang="en-US" dirty="0"/>
              <a:t>虚假（根源？）</a:t>
            </a:r>
            <a:r>
              <a:rPr lang="en-US" altLang="zh-CN" dirty="0"/>
              <a:t>---</a:t>
            </a:r>
            <a:r>
              <a:rPr lang="zh-CN" altLang="en-US" dirty="0"/>
              <a:t>损人、利已或损人利已</a:t>
            </a:r>
            <a:endParaRPr lang="en-US" altLang="zh-CN" dirty="0"/>
          </a:p>
          <a:p>
            <a:r>
              <a:rPr lang="en-US" altLang="zh-CN" dirty="0"/>
              <a:t>           </a:t>
            </a:r>
            <a:endParaRPr lang="zh-CN" altLang="en-US" dirty="0"/>
          </a:p>
        </p:txBody>
      </p:sp>
      <p:sp>
        <p:nvSpPr>
          <p:cNvPr id="7" name="TextBox 6"/>
          <p:cNvSpPr txBox="1"/>
          <p:nvPr/>
        </p:nvSpPr>
        <p:spPr>
          <a:xfrm>
            <a:off x="4644008" y="2996952"/>
            <a:ext cx="4104456" cy="2031325"/>
          </a:xfrm>
          <a:prstGeom prst="rect">
            <a:avLst/>
          </a:prstGeom>
          <a:noFill/>
        </p:spPr>
        <p:txBody>
          <a:bodyPr wrap="square" rtlCol="0">
            <a:spAutoFit/>
          </a:bodyPr>
          <a:lstStyle/>
          <a:p>
            <a:r>
              <a:rPr lang="zh-CN" altLang="en-US" dirty="0"/>
              <a:t>心灵鸡汤</a:t>
            </a:r>
            <a:endParaRPr lang="en-US" altLang="zh-CN" dirty="0"/>
          </a:p>
          <a:p>
            <a:r>
              <a:rPr lang="zh-CN" altLang="en-US" dirty="0"/>
              <a:t>心小了，事就大了；心大了，事就小了；</a:t>
            </a:r>
            <a:endParaRPr lang="en-US" altLang="zh-CN" dirty="0"/>
          </a:p>
          <a:p>
            <a:r>
              <a:rPr lang="zh-CN" altLang="en-US" dirty="0"/>
              <a:t>大其心，容天下之物；</a:t>
            </a:r>
            <a:endParaRPr lang="en-US" altLang="zh-CN" dirty="0"/>
          </a:p>
          <a:p>
            <a:r>
              <a:rPr lang="zh-CN" altLang="en-US" dirty="0"/>
              <a:t>虚其心，爱天下之善；</a:t>
            </a:r>
            <a:endParaRPr lang="en-US" altLang="zh-CN" dirty="0"/>
          </a:p>
          <a:p>
            <a:r>
              <a:rPr lang="zh-CN" altLang="en-US" dirty="0"/>
              <a:t>平其心，论天下之事；</a:t>
            </a:r>
            <a:endParaRPr lang="en-US" altLang="zh-CN" dirty="0"/>
          </a:p>
          <a:p>
            <a:r>
              <a:rPr lang="zh-CN" altLang="en-US" dirty="0"/>
              <a:t>定其心，应天下之变。</a:t>
            </a:r>
            <a:endParaRPr lang="en-US" altLang="zh-CN" dirty="0"/>
          </a:p>
          <a:p>
            <a:endParaRPr lang="zh-CN" altLang="en-US" dirty="0"/>
          </a:p>
        </p:txBody>
      </p:sp>
      <p:sp>
        <p:nvSpPr>
          <p:cNvPr id="8" name="TextBox 7"/>
          <p:cNvSpPr txBox="1"/>
          <p:nvPr/>
        </p:nvSpPr>
        <p:spPr>
          <a:xfrm>
            <a:off x="4067944" y="4941168"/>
            <a:ext cx="4932040" cy="1754326"/>
          </a:xfrm>
          <a:prstGeom prst="rect">
            <a:avLst/>
          </a:prstGeom>
          <a:noFill/>
        </p:spPr>
        <p:txBody>
          <a:bodyPr wrap="square" rtlCol="0">
            <a:spAutoFit/>
          </a:bodyPr>
          <a:lstStyle/>
          <a:p>
            <a:r>
              <a:rPr lang="zh-CN" altLang="en-US" dirty="0"/>
              <a:t>知人不必言尽，留些余地与人，留些口德与已</a:t>
            </a:r>
            <a:endParaRPr lang="en-US" altLang="zh-CN" dirty="0"/>
          </a:p>
          <a:p>
            <a:r>
              <a:rPr lang="zh-CN" altLang="en-US" dirty="0"/>
              <a:t>责人不必苛尽，留些余地与人，留些肚量与已</a:t>
            </a:r>
            <a:endParaRPr lang="en-US" altLang="zh-CN" dirty="0"/>
          </a:p>
          <a:p>
            <a:r>
              <a:rPr lang="zh-CN" altLang="en-US" dirty="0"/>
              <a:t>才能不必傲尽，留些余地与人，留些内涵与已</a:t>
            </a:r>
            <a:endParaRPr lang="en-US" altLang="zh-CN" dirty="0"/>
          </a:p>
          <a:p>
            <a:r>
              <a:rPr lang="zh-CN" altLang="en-US" dirty="0"/>
              <a:t>锋芒不必尽露 ，留些余地与人，留些深敛与已</a:t>
            </a:r>
            <a:endParaRPr lang="en-US" altLang="zh-CN" dirty="0"/>
          </a:p>
          <a:p>
            <a:r>
              <a:rPr lang="zh-CN" altLang="en-US" dirty="0"/>
              <a:t>有功不必尽邀， 留些余地与人，留些谦让与已</a:t>
            </a:r>
            <a:endParaRPr lang="en-US" altLang="zh-CN" dirty="0"/>
          </a:p>
          <a:p>
            <a:r>
              <a:rPr lang="zh-CN" altLang="en-US" dirty="0"/>
              <a:t>得理不必抢尽，留些余地与人，留些宽容与已</a:t>
            </a:r>
          </a:p>
        </p:txBody>
      </p:sp>
      <p:sp>
        <p:nvSpPr>
          <p:cNvPr id="10" name="TextBox 9"/>
          <p:cNvSpPr txBox="1"/>
          <p:nvPr/>
        </p:nvSpPr>
        <p:spPr>
          <a:xfrm>
            <a:off x="0" y="4272677"/>
            <a:ext cx="3888432" cy="2585323"/>
          </a:xfrm>
          <a:prstGeom prst="rect">
            <a:avLst/>
          </a:prstGeom>
          <a:noFill/>
        </p:spPr>
        <p:txBody>
          <a:bodyPr wrap="square" rtlCol="0">
            <a:spAutoFit/>
          </a:bodyPr>
          <a:lstStyle/>
          <a:p>
            <a:r>
              <a:rPr lang="en-US" altLang="zh-CN" dirty="0"/>
              <a:t>P154</a:t>
            </a:r>
            <a:r>
              <a:rPr lang="zh-CN" altLang="en-US" dirty="0"/>
              <a:t>案例一本账</a:t>
            </a:r>
            <a:endParaRPr lang="en-US" altLang="zh-CN" dirty="0"/>
          </a:p>
          <a:p>
            <a:r>
              <a:rPr lang="zh-CN" altLang="en-US" dirty="0"/>
              <a:t>任何虚账假账，表面看可能一时有利于企业和企业投资者。但从长远看，它是企业最大的破坏因素之一。许多企业垮在做假账上，许多人毁在做假账上，国家的许多事件也都坏在大大小小的假账上。人们办企业一不能毁自己，二不能毁企业，三不能毁国家</a:t>
            </a:r>
            <a:endParaRPr lang="en-US" altLang="zh-CN" dirty="0"/>
          </a:p>
          <a:p>
            <a:endParaRPr lang="zh-CN" altLang="en-US" dirty="0"/>
          </a:p>
        </p:txBody>
      </p:sp>
      <p:sp>
        <p:nvSpPr>
          <p:cNvPr id="11" name="日期占位符 10"/>
          <p:cNvSpPr>
            <a:spLocks noGrp="1"/>
          </p:cNvSpPr>
          <p:nvPr>
            <p:ph type="dt" sz="half" idx="10"/>
          </p:nvPr>
        </p:nvSpPr>
        <p:spPr/>
        <p:txBody>
          <a:bodyPr/>
          <a:lstStyle/>
          <a:p>
            <a:pPr>
              <a:defRPr/>
            </a:pPr>
            <a:fld id="{E8C118C5-AE34-4635-A916-4D0217BC30DD}" type="datetime1">
              <a:rPr lang="zh-CN" altLang="en-US" smtClean="0">
                <a:solidFill>
                  <a:srgbClr val="000099"/>
                </a:solidFill>
              </a:rPr>
              <a:pPr>
                <a:defRPr/>
              </a:pPr>
              <a:t>2020/3/29</a:t>
            </a:fld>
            <a:endParaRPr lang="en-US" altLang="zh-CN">
              <a:solidFill>
                <a:srgbClr val="000099"/>
              </a:solidFill>
            </a:endParaRPr>
          </a:p>
        </p:txBody>
      </p:sp>
      <p:sp>
        <p:nvSpPr>
          <p:cNvPr id="12" name="灯片编号占位符 11"/>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1</a:t>
            </a:fld>
            <a:endParaRPr lang="en-US" altLang="zh-CN">
              <a:solidFill>
                <a:srgbClr val="000099"/>
              </a:solidFill>
            </a:endParaRPr>
          </a:p>
        </p:txBody>
      </p:sp>
      <p:sp>
        <p:nvSpPr>
          <p:cNvPr id="13" name="页脚占位符 12"/>
          <p:cNvSpPr>
            <a:spLocks noGrp="1"/>
          </p:cNvSpPr>
          <p:nvPr>
            <p:ph type="ftr" sz="quarter" idx="11"/>
          </p:nvPr>
        </p:nvSpPr>
        <p:spPr/>
        <p:txBody>
          <a:bodyPr/>
          <a:lstStyle/>
          <a:p>
            <a:pPr>
              <a:defRPr/>
            </a:pPr>
            <a:r>
              <a:rPr lang="en-US" altLang="zh-CN">
                <a:solidFill>
                  <a:srgbClr val="000099"/>
                </a:solidFill>
              </a:rPr>
              <a:t>zzqry@whu,edu.cn      yzz</a:t>
            </a:r>
          </a:p>
        </p:txBody>
      </p:sp>
      <p:sp>
        <p:nvSpPr>
          <p:cNvPr id="14" name="TextBox 13"/>
          <p:cNvSpPr txBox="1"/>
          <p:nvPr/>
        </p:nvSpPr>
        <p:spPr>
          <a:xfrm>
            <a:off x="7236296" y="4005064"/>
            <a:ext cx="1656184" cy="923330"/>
          </a:xfrm>
          <a:prstGeom prst="rect">
            <a:avLst/>
          </a:prstGeom>
          <a:noFill/>
        </p:spPr>
        <p:txBody>
          <a:bodyPr wrap="square" rtlCol="0">
            <a:spAutoFit/>
          </a:bodyPr>
          <a:lstStyle/>
          <a:p>
            <a:r>
              <a:rPr lang="zh-CN" altLang="en-US" dirty="0"/>
              <a:t>北大校长校庆上读错字，沸腾！</a:t>
            </a:r>
          </a:p>
        </p:txBody>
      </p:sp>
    </p:spTree>
    <p:extLst>
      <p:ext uri="{BB962C8B-B14F-4D97-AF65-F5344CB8AC3E}">
        <p14:creationId xmlns:p14="http://schemas.microsoft.com/office/powerpoint/2010/main" val="226518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nvSpPr>
        <p:spPr bwMode="auto">
          <a:xfrm>
            <a:off x="457200" y="1371600"/>
            <a:ext cx="8229600"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en-US" sz="3200">
                <a:solidFill>
                  <a:srgbClr val="000000"/>
                </a:solidFill>
                <a:ea typeface="宋体" pitchFamily="2" charset="-122"/>
              </a:rPr>
              <a:t>在现代市场经济中，企业的财务会计工作是企业管理的核心组成部分，在企业运营中具有重要的作用。</a:t>
            </a:r>
          </a:p>
          <a:p>
            <a:pPr marL="342900" indent="-342900" eaLnBrk="1" hangingPunct="1">
              <a:lnSpc>
                <a:spcPct val="90000"/>
              </a:lnSpc>
              <a:spcBef>
                <a:spcPct val="20000"/>
              </a:spcBef>
              <a:buFontTx/>
              <a:buChar char="•"/>
            </a:pPr>
            <a:r>
              <a:rPr lang="zh-CN" altLang="en-US" sz="3200">
                <a:solidFill>
                  <a:srgbClr val="000000"/>
                </a:solidFill>
                <a:ea typeface="宋体" pitchFamily="2" charset="-122"/>
              </a:rPr>
              <a:t>企业的会计是一种信息系统，它用货币为计量单位，对企业的财务和其他经济活动系统地加以记录、计算和汇总，并分析解释其结果。</a:t>
            </a:r>
            <a:r>
              <a:rPr lang="zh-CN" altLang="en-US" sz="3200">
                <a:solidFill>
                  <a:srgbClr val="CC3399"/>
                </a:solidFill>
                <a:ea typeface="宋体" pitchFamily="2" charset="-122"/>
              </a:rPr>
              <a:t>在企业中，会计主要反映企业的财务状况、经营成果和现金流量</a:t>
            </a:r>
            <a:r>
              <a:rPr lang="zh-CN" altLang="en-US" sz="3200">
                <a:solidFill>
                  <a:srgbClr val="000000"/>
                </a:solidFill>
                <a:ea typeface="宋体" pitchFamily="2" charset="-122"/>
              </a:rPr>
              <a:t>，并对企业的经营活动和财务收支进行监督。会计活动包括财务会计、审计与咨询。 </a:t>
            </a:r>
          </a:p>
        </p:txBody>
      </p:sp>
      <p:sp>
        <p:nvSpPr>
          <p:cNvPr id="3" name="日期占位符 2"/>
          <p:cNvSpPr>
            <a:spLocks noGrp="1"/>
          </p:cNvSpPr>
          <p:nvPr>
            <p:ph type="dt" sz="half" idx="10"/>
          </p:nvPr>
        </p:nvSpPr>
        <p:spPr/>
        <p:txBody>
          <a:bodyPr/>
          <a:lstStyle/>
          <a:p>
            <a:pPr>
              <a:defRPr/>
            </a:pPr>
            <a:fld id="{8E3750D4-21EA-4551-AAB4-D60EE3B1933C}"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10</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60719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nvSpPr>
        <p:spPr bwMode="auto">
          <a:xfrm>
            <a:off x="457200" y="9906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ea typeface="宋体" pitchFamily="2" charset="-122"/>
              </a:rPr>
              <a:t>会计作为</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个信息系统，为它的用户</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企业的管理当局及外界有关单位提供必要的经济信息，作为企业领导制定有关决策的依据。因此，</a:t>
            </a:r>
            <a:r>
              <a:rPr lang="zh-CN" altLang="en-US" sz="3200" dirty="0">
                <a:solidFill>
                  <a:srgbClr val="FF0000"/>
                </a:solidFill>
                <a:ea typeface="宋体" pitchFamily="2" charset="-122"/>
              </a:rPr>
              <a:t>它所提供的必须是连续、系统、完整和正确的经济信息，并且要符合各种法律、规章的制定，符合公认的会计准则。</a:t>
            </a:r>
          </a:p>
        </p:txBody>
      </p:sp>
      <p:pic>
        <p:nvPicPr>
          <p:cNvPr id="385027" name="Picture 3" descr="u=227062098,1095262387&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419600"/>
            <a:ext cx="19812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E65A994E-E65F-4636-BA8A-DDE36652609D}"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11</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71640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050" name="Group 2"/>
          <p:cNvGrpSpPr>
            <a:grpSpLocks/>
          </p:cNvGrpSpPr>
          <p:nvPr/>
        </p:nvGrpSpPr>
        <p:grpSpPr bwMode="auto">
          <a:xfrm>
            <a:off x="179388" y="2205038"/>
            <a:ext cx="7985125" cy="3870325"/>
            <a:chOff x="0" y="0"/>
            <a:chExt cx="5030" cy="2438"/>
          </a:xfrm>
        </p:grpSpPr>
        <p:sp>
          <p:nvSpPr>
            <p:cNvPr id="386052" name="Oval 3"/>
            <p:cNvSpPr>
              <a:spLocks noChangeArrowheads="1"/>
            </p:cNvSpPr>
            <p:nvPr/>
          </p:nvSpPr>
          <p:spPr bwMode="auto">
            <a:xfrm>
              <a:off x="1728" y="518"/>
              <a:ext cx="1488" cy="1488"/>
            </a:xfrm>
            <a:prstGeom prst="ellipse">
              <a:avLst/>
            </a:prstGeom>
            <a:noFill/>
            <a:ln w="63500">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53" name="Text Box 4"/>
            <p:cNvSpPr txBox="1">
              <a:spLocks noChangeArrowheads="1"/>
            </p:cNvSpPr>
            <p:nvPr/>
          </p:nvSpPr>
          <p:spPr bwMode="auto">
            <a:xfrm>
              <a:off x="2501" y="0"/>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1800" b="1">
                  <a:solidFill>
                    <a:srgbClr val="000000"/>
                  </a:solidFill>
                  <a:latin typeface="Verdana" pitchFamily="34" charset="0"/>
                  <a:ea typeface="楷体_GB2312" charset="-122"/>
                </a:rPr>
                <a:t>财务会计</a:t>
              </a:r>
              <a:endParaRPr lang="zh-CN" altLang="en-US" sz="1800">
                <a:solidFill>
                  <a:srgbClr val="000000"/>
                </a:solidFill>
                <a:latin typeface="Verdana" pitchFamily="34" charset="0"/>
                <a:ea typeface="楷体_GB2312" charset="-122"/>
              </a:endParaRPr>
            </a:p>
          </p:txBody>
        </p:sp>
        <p:sp>
          <p:nvSpPr>
            <p:cNvPr id="386054" name="Text Box 5"/>
            <p:cNvSpPr txBox="1">
              <a:spLocks noChangeArrowheads="1"/>
            </p:cNvSpPr>
            <p:nvPr/>
          </p:nvSpPr>
          <p:spPr bwMode="auto">
            <a:xfrm>
              <a:off x="0" y="1862"/>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latinLnBrk="1" hangingPunct="1">
                <a:buFontTx/>
                <a:buNone/>
              </a:pPr>
              <a:r>
                <a:rPr lang="zh-CN" altLang="en-US" sz="1800" b="1">
                  <a:solidFill>
                    <a:srgbClr val="000000"/>
                  </a:solidFill>
                  <a:latin typeface="Verdana" pitchFamily="34" charset="0"/>
                  <a:ea typeface="楷体_GB2312" charset="-122"/>
                </a:rPr>
                <a:t>审计</a:t>
              </a:r>
              <a:endParaRPr lang="zh-CN" altLang="en-US" sz="1800">
                <a:solidFill>
                  <a:srgbClr val="000000"/>
                </a:solidFill>
                <a:latin typeface="Verdana" pitchFamily="34" charset="0"/>
                <a:ea typeface="楷体_GB2312" charset="-122"/>
              </a:endParaRPr>
            </a:p>
          </p:txBody>
        </p:sp>
        <p:sp>
          <p:nvSpPr>
            <p:cNvPr id="386055" name="Text Box 6"/>
            <p:cNvSpPr txBox="1">
              <a:spLocks noChangeArrowheads="1"/>
            </p:cNvSpPr>
            <p:nvPr/>
          </p:nvSpPr>
          <p:spPr bwMode="auto">
            <a:xfrm>
              <a:off x="3590" y="1678"/>
              <a:ext cx="14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1800" b="1">
                  <a:solidFill>
                    <a:srgbClr val="000000"/>
                  </a:solidFill>
                  <a:latin typeface="Verdana" pitchFamily="34" charset="0"/>
                  <a:ea typeface="楷体_GB2312" charset="-122"/>
                </a:rPr>
                <a:t>咨询</a:t>
              </a:r>
            </a:p>
            <a:p>
              <a:pPr algn="r" eaLnBrk="1" latinLnBrk="1" hangingPunct="1">
                <a:buFontTx/>
                <a:buNone/>
              </a:pPr>
              <a:r>
                <a:rPr lang="en-US" altLang="zh-CN" sz="1400">
                  <a:solidFill>
                    <a:srgbClr val="000000"/>
                  </a:solidFill>
                  <a:latin typeface="Verdana" pitchFamily="34" charset="0"/>
                  <a:ea typeface="Gulim" pitchFamily="34" charset="-127"/>
                </a:rPr>
                <a:t> </a:t>
              </a:r>
            </a:p>
          </p:txBody>
        </p:sp>
        <p:grpSp>
          <p:nvGrpSpPr>
            <p:cNvPr id="386056" name="Group 7"/>
            <p:cNvGrpSpPr>
              <a:grpSpLocks/>
            </p:cNvGrpSpPr>
            <p:nvPr/>
          </p:nvGrpSpPr>
          <p:grpSpPr bwMode="auto">
            <a:xfrm>
              <a:off x="1541" y="76"/>
              <a:ext cx="1057" cy="1057"/>
              <a:chOff x="0" y="0"/>
              <a:chExt cx="1057" cy="1057"/>
            </a:xfrm>
          </p:grpSpPr>
          <p:sp>
            <p:nvSpPr>
              <p:cNvPr id="386063" name="Oval 8"/>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4" name="Oval 9"/>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1</a:t>
                </a:r>
                <a:endParaRPr lang="ko-KR" altLang="en-US" sz="1800" b="1">
                  <a:solidFill>
                    <a:srgbClr val="FFFFFF"/>
                  </a:solidFill>
                  <a:latin typeface="Verdana" pitchFamily="34" charset="0"/>
                  <a:ea typeface="Gulim" pitchFamily="34" charset="-127"/>
                </a:endParaRPr>
              </a:p>
            </p:txBody>
          </p:sp>
        </p:grpSp>
        <p:grpSp>
          <p:nvGrpSpPr>
            <p:cNvPr id="386057" name="Group 10"/>
            <p:cNvGrpSpPr>
              <a:grpSpLocks/>
            </p:cNvGrpSpPr>
            <p:nvPr/>
          </p:nvGrpSpPr>
          <p:grpSpPr bwMode="auto">
            <a:xfrm>
              <a:off x="1590" y="1381"/>
              <a:ext cx="1057" cy="1057"/>
              <a:chOff x="0" y="0"/>
              <a:chExt cx="1057" cy="1057"/>
            </a:xfrm>
          </p:grpSpPr>
          <p:sp>
            <p:nvSpPr>
              <p:cNvPr id="386061" name="Oval 11"/>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2" name="Oval 12"/>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2</a:t>
                </a:r>
                <a:endParaRPr lang="ko-KR" altLang="en-US" sz="1800" b="1">
                  <a:solidFill>
                    <a:srgbClr val="FFFFFF"/>
                  </a:solidFill>
                  <a:latin typeface="Verdana" pitchFamily="34" charset="0"/>
                  <a:ea typeface="Gulim" pitchFamily="34" charset="-127"/>
                </a:endParaRPr>
              </a:p>
            </p:txBody>
          </p:sp>
        </p:grpSp>
        <p:grpSp>
          <p:nvGrpSpPr>
            <p:cNvPr id="386058" name="Group 13"/>
            <p:cNvGrpSpPr>
              <a:grpSpLocks/>
            </p:cNvGrpSpPr>
            <p:nvPr/>
          </p:nvGrpSpPr>
          <p:grpSpPr bwMode="auto">
            <a:xfrm>
              <a:off x="2832" y="700"/>
              <a:ext cx="1057" cy="1057"/>
              <a:chOff x="0" y="0"/>
              <a:chExt cx="1057" cy="1057"/>
            </a:xfrm>
          </p:grpSpPr>
          <p:sp>
            <p:nvSpPr>
              <p:cNvPr id="386059" name="Oval 14"/>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0" name="Oval 15"/>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3</a:t>
                </a:r>
                <a:endParaRPr lang="ko-KR" altLang="en-US" sz="1800" b="1">
                  <a:solidFill>
                    <a:srgbClr val="FFFFFF"/>
                  </a:solidFill>
                  <a:latin typeface="Verdana" pitchFamily="34" charset="0"/>
                  <a:ea typeface="Gulim" pitchFamily="34" charset="-127"/>
                </a:endParaRPr>
              </a:p>
            </p:txBody>
          </p:sp>
        </p:grpSp>
      </p:grpSp>
      <p:sp>
        <p:nvSpPr>
          <p:cNvPr id="386051" name="Rectangle 16"/>
          <p:cNvSpPr>
            <a:spLocks noGrp="1" noChangeArrowheads="1"/>
          </p:cNvSpPr>
          <p:nvPr/>
        </p:nvSpPr>
        <p:spPr bwMode="auto">
          <a:xfrm>
            <a:off x="611188" y="620713"/>
            <a:ext cx="70389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会计活动</a:t>
            </a:r>
            <a:r>
              <a:rPr lang="zh-CN" altLang="en-US" sz="5400">
                <a:solidFill>
                  <a:srgbClr val="000000"/>
                </a:solidFill>
                <a:ea typeface="宋体" pitchFamily="2" charset="-122"/>
              </a:rPr>
              <a:t> </a:t>
            </a:r>
          </a:p>
        </p:txBody>
      </p:sp>
      <p:sp>
        <p:nvSpPr>
          <p:cNvPr id="17" name="日期占位符 16"/>
          <p:cNvSpPr>
            <a:spLocks noGrp="1"/>
          </p:cNvSpPr>
          <p:nvPr>
            <p:ph type="dt" sz="half" idx="10"/>
          </p:nvPr>
        </p:nvSpPr>
        <p:spPr/>
        <p:txBody>
          <a:bodyPr/>
          <a:lstStyle/>
          <a:p>
            <a:pPr>
              <a:defRPr/>
            </a:pPr>
            <a:fld id="{F3FA7411-520A-4F53-B2BD-A388BF71C960}" type="datetime1">
              <a:rPr lang="zh-CN" altLang="en-US" smtClean="0">
                <a:solidFill>
                  <a:srgbClr val="000099"/>
                </a:solidFill>
              </a:rPr>
              <a:pPr>
                <a:defRPr/>
              </a:pPr>
              <a:t>2020/3/29</a:t>
            </a:fld>
            <a:endParaRPr lang="en-US" altLang="zh-CN">
              <a:solidFill>
                <a:srgbClr val="000099"/>
              </a:solidFill>
            </a:endParaRPr>
          </a:p>
        </p:txBody>
      </p:sp>
      <p:sp>
        <p:nvSpPr>
          <p:cNvPr id="18" name="灯片编号占位符 17"/>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12</a:t>
            </a:fld>
            <a:endParaRPr lang="en-US" altLang="zh-CN">
              <a:solidFill>
                <a:srgbClr val="000099"/>
              </a:solidFill>
            </a:endParaRPr>
          </a:p>
        </p:txBody>
      </p:sp>
      <p:sp>
        <p:nvSpPr>
          <p:cNvPr id="19" name="页脚占位符 18"/>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67179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899592" y="1268760"/>
            <a:ext cx="7772400" cy="3998913"/>
          </a:xfrm>
        </p:spPr>
        <p:txBody>
          <a:bodyPr/>
          <a:lstStyle/>
          <a:p>
            <a:pPr eaLnBrk="1" hangingPunct="1"/>
            <a:r>
              <a:rPr lang="zh-CN" dirty="0">
                <a:solidFill>
                  <a:srgbClr val="CC3399"/>
                </a:solidFill>
              </a:rPr>
              <a:t>财务会计</a:t>
            </a:r>
            <a:r>
              <a:rPr lang="zh-CN" dirty="0"/>
              <a:t>是通过对企业已经完成的资金活动进行全面的系统的核算与监督，为外部与企业有经济利害关系的投资人、债权人和政府有关部门提供企业的财务状况与赢利能力等经济信息而进行的管理活动。财务会计人员记录企业的经济活动，同时为外部相关主体提供会计报表和财务报告。 </a:t>
            </a:r>
          </a:p>
        </p:txBody>
      </p:sp>
      <p:sp>
        <p:nvSpPr>
          <p:cNvPr id="3" name="日期占位符 2"/>
          <p:cNvSpPr>
            <a:spLocks noGrp="1"/>
          </p:cNvSpPr>
          <p:nvPr>
            <p:ph type="dt" sz="half" idx="10"/>
          </p:nvPr>
        </p:nvSpPr>
        <p:spPr/>
        <p:txBody>
          <a:bodyPr/>
          <a:lstStyle/>
          <a:p>
            <a:pPr>
              <a:defRPr/>
            </a:pPr>
            <a:fld id="{8508FF3F-E946-4032-924B-700A66B0FBBB}"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13</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28156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body" idx="1"/>
          </p:nvPr>
        </p:nvSpPr>
        <p:spPr>
          <a:xfrm>
            <a:off x="755576" y="1772816"/>
            <a:ext cx="7772400" cy="3998913"/>
          </a:xfrm>
        </p:spPr>
        <p:txBody>
          <a:bodyPr/>
          <a:lstStyle/>
          <a:p>
            <a:pPr eaLnBrk="1" hangingPunct="1"/>
            <a:r>
              <a:rPr lang="zh-CN" dirty="0"/>
              <a:t>审计指专职机构和人员对被审计单位的财政收支及经济活动的真实性、合法性和效益性进行审查与评价的独立性的监督活动。随着经济发展的要求，审计扩展到企业内部，形成内部审计和外部审计并存的局面，</a:t>
            </a:r>
            <a:r>
              <a:rPr lang="zh-CN" b="1" dirty="0">
                <a:solidFill>
                  <a:srgbClr val="CC3399"/>
                </a:solidFill>
              </a:rPr>
              <a:t>审计的本质是一项独立的经济监督活动。</a:t>
            </a:r>
          </a:p>
        </p:txBody>
      </p:sp>
      <p:sp>
        <p:nvSpPr>
          <p:cNvPr id="3" name="日期占位符 2"/>
          <p:cNvSpPr>
            <a:spLocks noGrp="1"/>
          </p:cNvSpPr>
          <p:nvPr>
            <p:ph type="dt" sz="half" idx="10"/>
          </p:nvPr>
        </p:nvSpPr>
        <p:spPr/>
        <p:txBody>
          <a:bodyPr/>
          <a:lstStyle/>
          <a:p>
            <a:pPr>
              <a:defRPr/>
            </a:pPr>
            <a:fld id="{54135E9F-EE23-4D4F-84C7-5A06F11D4119}"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14</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49014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p:txBody>
          <a:bodyPr/>
          <a:lstStyle/>
          <a:p>
            <a:pPr eaLnBrk="1" hangingPunct="1"/>
            <a:r>
              <a:rPr lang="zh-CN"/>
              <a:t>咨询业务是为企业提供外部会计服务的机构派生的新兴业务。会计事务所借助其专业能力，为公司调整资本结构、投融资、会计规范化方面提供完整的咨询服务。</a:t>
            </a:r>
          </a:p>
        </p:txBody>
      </p:sp>
      <p:sp>
        <p:nvSpPr>
          <p:cNvPr id="3" name="日期占位符 2"/>
          <p:cNvSpPr>
            <a:spLocks noGrp="1"/>
          </p:cNvSpPr>
          <p:nvPr>
            <p:ph type="dt" sz="half" idx="10"/>
          </p:nvPr>
        </p:nvSpPr>
        <p:spPr/>
        <p:txBody>
          <a:bodyPr/>
          <a:lstStyle/>
          <a:p>
            <a:pPr>
              <a:defRPr/>
            </a:pPr>
            <a:fld id="{364F74E7-1D36-4CC9-A330-9BF79E2BE03C}"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15</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83866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nvSpPr>
        <p:spPr bwMode="auto">
          <a:xfrm>
            <a:off x="755650" y="692150"/>
            <a:ext cx="6858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a:solidFill>
                  <a:srgbClr val="000000"/>
                </a:solidFill>
                <a:ea typeface="宋体" pitchFamily="2" charset="-122"/>
              </a:rPr>
              <a:t>谁需要会计信息</a:t>
            </a:r>
            <a:r>
              <a:rPr lang="zh-CN" altLang="zh-CN" sz="4000">
                <a:solidFill>
                  <a:srgbClr val="000000"/>
                </a:solidFill>
                <a:latin typeface="Times New Roman" pitchFamily="18" charset="0"/>
                <a:ea typeface="宋体" pitchFamily="2" charset="-122"/>
              </a:rPr>
              <a:t>?</a:t>
            </a:r>
          </a:p>
        </p:txBody>
      </p:sp>
      <p:sp>
        <p:nvSpPr>
          <p:cNvPr id="390147" name="Rectangle 3"/>
          <p:cNvSpPr>
            <a:spLocks noGrp="1" noChangeArrowheads="1"/>
          </p:cNvSpPr>
          <p:nvPr/>
        </p:nvSpPr>
        <p:spPr bwMode="auto">
          <a:xfrm>
            <a:off x="1187450" y="1917700"/>
            <a:ext cx="668972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管理者</a:t>
            </a:r>
          </a:p>
          <a:p>
            <a:pPr marL="342900" indent="-342900" eaLnBrk="1" hangingPunct="1">
              <a:spcBef>
                <a:spcPct val="20000"/>
              </a:spcBef>
              <a:buFontTx/>
              <a:buChar char="•"/>
            </a:pPr>
            <a:r>
              <a:rPr lang="zh-CN" altLang="en-US" sz="3200">
                <a:solidFill>
                  <a:srgbClr val="000000"/>
                </a:solidFill>
                <a:ea typeface="宋体" pitchFamily="2" charset="-122"/>
              </a:rPr>
              <a:t>所有者</a:t>
            </a:r>
          </a:p>
          <a:p>
            <a:pPr marL="342900" indent="-342900" eaLnBrk="1" hangingPunct="1">
              <a:spcBef>
                <a:spcPct val="20000"/>
              </a:spcBef>
              <a:buFontTx/>
              <a:buChar char="•"/>
            </a:pPr>
            <a:r>
              <a:rPr lang="zh-CN" altLang="en-US" sz="3200">
                <a:solidFill>
                  <a:srgbClr val="000000"/>
                </a:solidFill>
                <a:ea typeface="宋体" pitchFamily="2" charset="-122"/>
              </a:rPr>
              <a:t>债权人</a:t>
            </a:r>
          </a:p>
          <a:p>
            <a:pPr marL="342900" indent="-342900" eaLnBrk="1" hangingPunct="1">
              <a:spcBef>
                <a:spcPct val="20000"/>
              </a:spcBef>
              <a:buFontTx/>
              <a:buChar char="•"/>
            </a:pPr>
            <a:r>
              <a:rPr lang="zh-CN" altLang="en-US" sz="3200">
                <a:solidFill>
                  <a:srgbClr val="000000"/>
                </a:solidFill>
                <a:ea typeface="宋体" pitchFamily="2" charset="-122"/>
              </a:rPr>
              <a:t>供应商</a:t>
            </a:r>
          </a:p>
          <a:p>
            <a:pPr marL="342900" indent="-342900" eaLnBrk="1" hangingPunct="1">
              <a:spcBef>
                <a:spcPct val="20000"/>
              </a:spcBef>
              <a:buFontTx/>
              <a:buChar char="•"/>
            </a:pPr>
            <a:r>
              <a:rPr lang="zh-CN" altLang="en-US" sz="3200">
                <a:solidFill>
                  <a:srgbClr val="000000"/>
                </a:solidFill>
                <a:ea typeface="宋体" pitchFamily="2" charset="-122"/>
              </a:rPr>
              <a:t>政府部门</a:t>
            </a:r>
          </a:p>
          <a:p>
            <a:pPr marL="342900" indent="-342900" eaLnBrk="1" hangingPunct="1">
              <a:spcBef>
                <a:spcPct val="20000"/>
              </a:spcBef>
              <a:buFontTx/>
              <a:buChar char="•"/>
            </a:pPr>
            <a:r>
              <a:rPr lang="zh-CN" altLang="en-US" sz="3200">
                <a:solidFill>
                  <a:srgbClr val="000000"/>
                </a:solidFill>
                <a:ea typeface="宋体" pitchFamily="2" charset="-122"/>
              </a:rPr>
              <a:t>员工</a:t>
            </a:r>
          </a:p>
          <a:p>
            <a:pPr marL="342900" indent="-342900" eaLnBrk="1" hangingPunct="1">
              <a:spcBef>
                <a:spcPct val="20000"/>
              </a:spcBef>
              <a:buFontTx/>
              <a:buChar char="•"/>
            </a:pPr>
            <a:r>
              <a:rPr lang="zh-CN" altLang="en-US" sz="3200">
                <a:solidFill>
                  <a:srgbClr val="000000"/>
                </a:solidFill>
                <a:ea typeface="宋体" pitchFamily="2" charset="-122"/>
              </a:rPr>
              <a:t>其他</a:t>
            </a:r>
          </a:p>
        </p:txBody>
      </p:sp>
      <p:sp>
        <p:nvSpPr>
          <p:cNvPr id="4" name="日期占位符 3"/>
          <p:cNvSpPr>
            <a:spLocks noGrp="1"/>
          </p:cNvSpPr>
          <p:nvPr>
            <p:ph type="dt" sz="half" idx="10"/>
          </p:nvPr>
        </p:nvSpPr>
        <p:spPr/>
        <p:txBody>
          <a:bodyPr/>
          <a:lstStyle/>
          <a:p>
            <a:pPr>
              <a:defRPr/>
            </a:pPr>
            <a:fld id="{E638D50D-8795-4685-982F-08DA212CD657}"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16</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05303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nvSpPr>
        <p:spPr bwMode="auto">
          <a:xfrm>
            <a:off x="468313" y="981075"/>
            <a:ext cx="82296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ea typeface="宋体" pitchFamily="2" charset="-122"/>
              </a:rPr>
              <a:t>（一）会计伦理缺失：一个世界性难题</a:t>
            </a:r>
          </a:p>
          <a:p>
            <a:pPr marL="342900" indent="-342900" eaLnBrk="1" hangingPunct="1">
              <a:spcBef>
                <a:spcPct val="20000"/>
              </a:spcBef>
              <a:buFontTx/>
              <a:buNone/>
            </a:pPr>
            <a:r>
              <a:rPr lang="zh-CN" altLang="en-US" sz="3200" dirty="0">
                <a:solidFill>
                  <a:srgbClr val="000000"/>
                </a:solidFill>
                <a:ea typeface="宋体" pitchFamily="2" charset="-122"/>
              </a:rPr>
              <a:t>美国西德尼戴维森在其主编的</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现代会计手册</a:t>
            </a:r>
            <a:r>
              <a:rPr lang="zh-CN" altLang="zh-CN" sz="3200" dirty="0">
                <a:solidFill>
                  <a:srgbClr val="000000"/>
                </a:solidFill>
                <a:ea typeface="宋体" pitchFamily="2" charset="-122"/>
              </a:rPr>
              <a:t>》(1997</a:t>
            </a:r>
            <a:r>
              <a:rPr lang="zh-CN" altLang="en-US" sz="3200" dirty="0">
                <a:solidFill>
                  <a:srgbClr val="000000"/>
                </a:solidFill>
                <a:ea typeface="宋体" pitchFamily="2" charset="-122"/>
              </a:rPr>
              <a:t>年版</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一书中指出：“会计是</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个信息系统。它旨在向利害相关的各个方面传输一家企业或其他个体的富有意义的经济信息。”由于会计工作是向国家、社会和企业的各方提供信息的工作，因此其“伦理”水平显得尤为重要。</a:t>
            </a:r>
          </a:p>
        </p:txBody>
      </p:sp>
      <p:sp>
        <p:nvSpPr>
          <p:cNvPr id="3" name="日期占位符 2"/>
          <p:cNvSpPr>
            <a:spLocks noGrp="1"/>
          </p:cNvSpPr>
          <p:nvPr>
            <p:ph type="dt" sz="half" idx="10"/>
          </p:nvPr>
        </p:nvSpPr>
        <p:spPr/>
        <p:txBody>
          <a:bodyPr/>
          <a:lstStyle/>
          <a:p>
            <a:pPr>
              <a:defRPr/>
            </a:pPr>
            <a:fld id="{A6C3CE8A-6159-4CBC-B899-25B62B3336A2}"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17</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419214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zh-CN" sz="3200">
                <a:solidFill>
                  <a:srgbClr val="000000"/>
                </a:solidFill>
                <a:ea typeface="宋体" pitchFamily="2" charset="-122"/>
              </a:rPr>
              <a:t>2004</a:t>
            </a:r>
            <a:r>
              <a:rPr lang="zh-CN" altLang="en-US" sz="3200">
                <a:solidFill>
                  <a:srgbClr val="000000"/>
                </a:solidFill>
                <a:ea typeface="宋体" pitchFamily="2" charset="-122"/>
              </a:rPr>
              <a:t>年度的会计信息质量检查结果更令人吃惊：被抽查的</a:t>
            </a:r>
            <a:r>
              <a:rPr lang="zh-CN" altLang="zh-CN" sz="3200">
                <a:solidFill>
                  <a:srgbClr val="000000"/>
                </a:solidFill>
                <a:ea typeface="宋体" pitchFamily="2" charset="-122"/>
              </a:rPr>
              <a:t>159</a:t>
            </a:r>
            <a:r>
              <a:rPr lang="zh-CN" altLang="en-US" sz="3200">
                <a:solidFill>
                  <a:srgbClr val="000000"/>
                </a:solidFill>
                <a:ea typeface="宋体" pitchFamily="2" charset="-122"/>
              </a:rPr>
              <a:t>家企业中，资产不实的</a:t>
            </a:r>
            <a:r>
              <a:rPr lang="zh-CN" altLang="zh-CN" sz="3200">
                <a:solidFill>
                  <a:srgbClr val="000000"/>
                </a:solidFill>
                <a:ea typeface="宋体" pitchFamily="2" charset="-122"/>
              </a:rPr>
              <a:t>147</a:t>
            </a:r>
            <a:r>
              <a:rPr lang="zh-CN" altLang="en-US" sz="3200">
                <a:solidFill>
                  <a:srgbClr val="000000"/>
                </a:solidFill>
                <a:ea typeface="宋体" pitchFamily="2" charset="-122"/>
              </a:rPr>
              <a:t>户，虚增资产</a:t>
            </a:r>
            <a:r>
              <a:rPr lang="zh-CN" altLang="zh-CN" sz="3200">
                <a:solidFill>
                  <a:srgbClr val="000000"/>
                </a:solidFill>
                <a:ea typeface="宋体" pitchFamily="2" charset="-122"/>
              </a:rPr>
              <a:t>18.48</a:t>
            </a:r>
            <a:r>
              <a:rPr lang="zh-CN" altLang="en-US" sz="3200">
                <a:solidFill>
                  <a:srgbClr val="000000"/>
                </a:solidFill>
                <a:ea typeface="宋体" pitchFamily="2" charset="-122"/>
              </a:rPr>
              <a:t>亿元，虚减资产</a:t>
            </a:r>
            <a:r>
              <a:rPr lang="zh-CN" altLang="zh-CN" sz="3200">
                <a:solidFill>
                  <a:srgbClr val="000000"/>
                </a:solidFill>
                <a:ea typeface="宋体" pitchFamily="2" charset="-122"/>
              </a:rPr>
              <a:t>24.75</a:t>
            </a:r>
            <a:r>
              <a:rPr lang="zh-CN" altLang="en-US" sz="3200">
                <a:solidFill>
                  <a:srgbClr val="000000"/>
                </a:solidFill>
                <a:ea typeface="宋体" pitchFamily="2" charset="-122"/>
              </a:rPr>
              <a:t>亿元；利润不实</a:t>
            </a:r>
            <a:r>
              <a:rPr lang="zh-CN" altLang="zh-CN" sz="3200">
                <a:solidFill>
                  <a:srgbClr val="000000"/>
                </a:solidFill>
                <a:ea typeface="宋体" pitchFamily="2" charset="-122"/>
              </a:rPr>
              <a:t>157</a:t>
            </a:r>
            <a:r>
              <a:rPr lang="zh-CN" altLang="en-US" sz="3200">
                <a:solidFill>
                  <a:srgbClr val="000000"/>
                </a:solidFill>
                <a:ea typeface="宋体" pitchFamily="2" charset="-122"/>
              </a:rPr>
              <a:t>户，虚增利润</a:t>
            </a:r>
            <a:r>
              <a:rPr lang="zh-CN" altLang="zh-CN" sz="3200">
                <a:solidFill>
                  <a:srgbClr val="000000"/>
                </a:solidFill>
                <a:ea typeface="宋体" pitchFamily="2" charset="-122"/>
              </a:rPr>
              <a:t>14</a:t>
            </a:r>
            <a:r>
              <a:rPr lang="zh-CN" altLang="en-US" sz="3200">
                <a:solidFill>
                  <a:srgbClr val="000000"/>
                </a:solidFill>
                <a:ea typeface="宋体" pitchFamily="2" charset="-122"/>
              </a:rPr>
              <a:t>．</a:t>
            </a:r>
            <a:r>
              <a:rPr lang="zh-CN" altLang="zh-CN" sz="3200">
                <a:solidFill>
                  <a:srgbClr val="000000"/>
                </a:solidFill>
                <a:ea typeface="宋体" pitchFamily="2" charset="-122"/>
              </a:rPr>
              <a:t>72</a:t>
            </a:r>
            <a:r>
              <a:rPr lang="zh-CN" altLang="en-US" sz="3200">
                <a:solidFill>
                  <a:srgbClr val="000000"/>
                </a:solidFill>
                <a:ea typeface="宋体" pitchFamily="2" charset="-122"/>
              </a:rPr>
              <a:t>亿元，虚减利润</a:t>
            </a:r>
            <a:r>
              <a:rPr lang="zh-CN" altLang="zh-CN" sz="3200">
                <a:solidFill>
                  <a:srgbClr val="000000"/>
                </a:solidFill>
                <a:ea typeface="宋体" pitchFamily="2" charset="-122"/>
              </a:rPr>
              <a:t>19</a:t>
            </a:r>
            <a:r>
              <a:rPr lang="zh-CN" altLang="en-US" sz="3200">
                <a:solidFill>
                  <a:srgbClr val="000000"/>
                </a:solidFill>
                <a:ea typeface="宋体" pitchFamily="2" charset="-122"/>
              </a:rPr>
              <a:t>．</a:t>
            </a:r>
            <a:r>
              <a:rPr lang="zh-CN" altLang="zh-CN" sz="3200">
                <a:solidFill>
                  <a:srgbClr val="000000"/>
                </a:solidFill>
                <a:ea typeface="宋体" pitchFamily="2" charset="-122"/>
              </a:rPr>
              <a:t>43</a:t>
            </a:r>
            <a:r>
              <a:rPr lang="zh-CN" altLang="en-US" sz="3200">
                <a:solidFill>
                  <a:srgbClr val="000000"/>
                </a:solidFill>
                <a:ea typeface="宋体" pitchFamily="2" charset="-122"/>
              </a:rPr>
              <a:t>亿元。 </a:t>
            </a:r>
          </a:p>
        </p:txBody>
      </p:sp>
      <p:pic>
        <p:nvPicPr>
          <p:cNvPr id="392195" name="Picture 3" descr="u=3001081761,346712598&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4267200"/>
            <a:ext cx="35814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6738660F-DDF2-474C-98D1-5B2CED8AA2AB}"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18</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4713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nvSpPr>
        <p:spPr bwMode="auto">
          <a:xfrm>
            <a:off x="457200" y="1295400"/>
            <a:ext cx="8229600" cy="483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2001年12月25日，同家审计署公布了它对16家具有上市公司年度会计报表审计资格的会计师事务所实施质量检查的结果，在被抽查的32份审计报告中，有14家会计师事务所出具了23份严重失实的审计报告，涉及41名注册会计师，造假金额达70多亿人民币。 </a:t>
            </a:r>
          </a:p>
        </p:txBody>
      </p:sp>
      <p:pic>
        <p:nvPicPr>
          <p:cNvPr id="393219" name="Picture 3" descr="u=1174337308,3030621451&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4343400"/>
            <a:ext cx="17526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3220" name="Picture 4" descr="u=1137896207,38933675&amp;fm=0&amp;gp=0">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4419600"/>
            <a:ext cx="17526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日期占位符 4"/>
          <p:cNvSpPr>
            <a:spLocks noGrp="1"/>
          </p:cNvSpPr>
          <p:nvPr>
            <p:ph type="dt" sz="half" idx="10"/>
          </p:nvPr>
        </p:nvSpPr>
        <p:spPr/>
        <p:txBody>
          <a:bodyPr/>
          <a:lstStyle/>
          <a:p>
            <a:pPr>
              <a:defRPr/>
            </a:pPr>
            <a:fld id="{49414EBC-924F-482A-B3F8-35798A992427}"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19</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8945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案例讨论</a:t>
            </a:r>
          </a:p>
        </p:txBody>
      </p:sp>
      <p:sp>
        <p:nvSpPr>
          <p:cNvPr id="375811"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银广夏事件 </a:t>
            </a:r>
          </a:p>
          <a:p>
            <a:pPr marL="342900" indent="-342900" eaLnBrk="1" hangingPunct="1">
              <a:spcBef>
                <a:spcPct val="20000"/>
              </a:spcBef>
              <a:buFontTx/>
              <a:buChar char="•"/>
            </a:pPr>
            <a:r>
              <a:rPr lang="zh-CN" altLang="en-US" sz="3200">
                <a:solidFill>
                  <a:srgbClr val="000000"/>
                </a:solidFill>
                <a:ea typeface="宋体" pitchFamily="2" charset="-122"/>
              </a:rPr>
              <a:t>麦科特事件</a:t>
            </a:r>
          </a:p>
          <a:p>
            <a:pPr marL="342900" indent="-342900" eaLnBrk="1" hangingPunct="1">
              <a:spcBef>
                <a:spcPct val="20000"/>
              </a:spcBef>
              <a:buFontTx/>
              <a:buChar char="•"/>
            </a:pPr>
            <a:r>
              <a:rPr lang="zh-CN" altLang="en-US" sz="3200">
                <a:solidFill>
                  <a:srgbClr val="000000"/>
                </a:solidFill>
                <a:ea typeface="宋体" pitchFamily="2" charset="-122"/>
              </a:rPr>
              <a:t>安然事件回顾</a:t>
            </a:r>
          </a:p>
          <a:p>
            <a:pPr marL="342900" indent="-342900" eaLnBrk="1" hangingPunct="1">
              <a:spcBef>
                <a:spcPct val="20000"/>
              </a:spcBef>
              <a:buFontTx/>
              <a:buChar char="•"/>
            </a:pPr>
            <a:r>
              <a:rPr lang="zh-CN" altLang="zh-CN" sz="3200">
                <a:solidFill>
                  <a:srgbClr val="000000"/>
                </a:solidFill>
                <a:ea typeface="宋体" pitchFamily="2" charset="-122"/>
              </a:rPr>
              <a:t>http://vsearch.cctv.com/plgs_play-CCTVNEWS_20061024_1573740_0.html?</a:t>
            </a:r>
          </a:p>
        </p:txBody>
      </p:sp>
      <p:sp>
        <p:nvSpPr>
          <p:cNvPr id="4" name="日期占位符 3"/>
          <p:cNvSpPr>
            <a:spLocks noGrp="1"/>
          </p:cNvSpPr>
          <p:nvPr>
            <p:ph type="dt" sz="half" idx="10"/>
          </p:nvPr>
        </p:nvSpPr>
        <p:spPr/>
        <p:txBody>
          <a:bodyPr/>
          <a:lstStyle/>
          <a:p>
            <a:pPr>
              <a:defRPr/>
            </a:pPr>
            <a:fld id="{7CB44C93-DBE5-4BF4-906A-F206D5151BC9}"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138398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nvSpPr>
        <p:spPr bwMode="auto">
          <a:xfrm>
            <a:off x="457200" y="914400"/>
            <a:ext cx="8229600" cy="521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ea typeface="宋体" pitchFamily="2" charset="-122"/>
              </a:rPr>
              <a:t>（二）企业会计伦理体系的构成</a:t>
            </a:r>
          </a:p>
          <a:p>
            <a:pPr marL="342900" indent="-342900" eaLnBrk="1" hangingPunct="1">
              <a:spcBef>
                <a:spcPct val="20000"/>
              </a:spcBef>
              <a:buFontTx/>
              <a:buChar char="•"/>
            </a:pPr>
            <a:r>
              <a:rPr lang="zh-CN" altLang="en-US" sz="3200" dirty="0">
                <a:solidFill>
                  <a:srgbClr val="000000"/>
                </a:solidFill>
                <a:ea typeface="宋体" pitchFamily="2" charset="-122"/>
              </a:rPr>
              <a:t>公正性</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公道正派、不偏不倚。 </a:t>
            </a:r>
          </a:p>
          <a:p>
            <a:pPr marL="342900" indent="-342900" eaLnBrk="1" hangingPunct="1">
              <a:spcBef>
                <a:spcPct val="20000"/>
              </a:spcBef>
              <a:buFontTx/>
              <a:buChar char="•"/>
            </a:pPr>
            <a:r>
              <a:rPr lang="zh-CN" altLang="en-US" sz="3200" dirty="0">
                <a:solidFill>
                  <a:srgbClr val="000000"/>
                </a:solidFill>
                <a:ea typeface="宋体" pitchFamily="2" charset="-122"/>
              </a:rPr>
              <a:t>真实性 </a:t>
            </a:r>
          </a:p>
          <a:p>
            <a:pPr marL="342900" indent="-342900" eaLnBrk="1" hangingPunct="1">
              <a:spcBef>
                <a:spcPct val="20000"/>
              </a:spcBef>
              <a:buFontTx/>
              <a:buChar char="•"/>
            </a:pPr>
            <a:r>
              <a:rPr lang="zh-CN" altLang="en-US" sz="3200" dirty="0">
                <a:solidFill>
                  <a:srgbClr val="000000"/>
                </a:solidFill>
                <a:ea typeface="宋体" pitchFamily="2" charset="-122"/>
              </a:rPr>
              <a:t>忠诚性 </a:t>
            </a:r>
          </a:p>
          <a:p>
            <a:pPr marL="342900" indent="-342900" eaLnBrk="1" hangingPunct="1">
              <a:spcBef>
                <a:spcPct val="20000"/>
              </a:spcBef>
              <a:buFontTx/>
              <a:buChar char="•"/>
            </a:pPr>
            <a:r>
              <a:rPr lang="zh-CN" altLang="en-US" sz="3200" dirty="0">
                <a:solidFill>
                  <a:srgbClr val="000000"/>
                </a:solidFill>
                <a:ea typeface="宋体" pitchFamily="2" charset="-122"/>
              </a:rPr>
              <a:t>勇敢性 </a:t>
            </a:r>
          </a:p>
        </p:txBody>
      </p:sp>
      <p:pic>
        <p:nvPicPr>
          <p:cNvPr id="394243" name="Picture 3" descr="u=530520857,2593932122&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53014">
            <a:off x="4724400" y="2971800"/>
            <a:ext cx="22098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4DE99C2E-2C05-433B-87D8-D781B4831A35}"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20</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53566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公正性</a:t>
            </a:r>
          </a:p>
        </p:txBody>
      </p:sp>
      <p:sp>
        <p:nvSpPr>
          <p:cNvPr id="395267"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a:solidFill>
                  <a:srgbClr val="000000"/>
                </a:solidFill>
                <a:ea typeface="宋体" pitchFamily="2" charset="-122"/>
              </a:rPr>
              <a:t>最先将公正引入会计伦理范畴的是美国会计学家斯科特。他于</a:t>
            </a:r>
            <a:r>
              <a:rPr lang="zh-CN" altLang="zh-CN" sz="2800">
                <a:solidFill>
                  <a:srgbClr val="000000"/>
                </a:solidFill>
                <a:ea typeface="宋体" pitchFamily="2" charset="-122"/>
              </a:rPr>
              <a:t>1952</a:t>
            </a:r>
            <a:r>
              <a:rPr lang="zh-CN" altLang="en-US" sz="2800">
                <a:solidFill>
                  <a:srgbClr val="000000"/>
                </a:solidFill>
                <a:ea typeface="宋体" pitchFamily="2" charset="-122"/>
              </a:rPr>
              <a:t>年在</a:t>
            </a:r>
            <a:r>
              <a:rPr lang="zh-CN" altLang="zh-CN" sz="2800">
                <a:solidFill>
                  <a:srgbClr val="000000"/>
                </a:solidFill>
                <a:ea typeface="宋体" pitchFamily="2" charset="-122"/>
              </a:rPr>
              <a:t>《</a:t>
            </a:r>
            <a:r>
              <a:rPr lang="zh-CN" altLang="en-US" sz="2800">
                <a:solidFill>
                  <a:srgbClr val="000000"/>
                </a:solidFill>
                <a:ea typeface="宋体" pitchFamily="2" charset="-122"/>
              </a:rPr>
              <a:t>会计原则的基础</a:t>
            </a:r>
            <a:r>
              <a:rPr lang="zh-CN" altLang="zh-CN" sz="2800">
                <a:solidFill>
                  <a:srgbClr val="000000"/>
                </a:solidFill>
                <a:ea typeface="宋体" pitchFamily="2" charset="-122"/>
              </a:rPr>
              <a:t>》</a:t>
            </a:r>
            <a:r>
              <a:rPr lang="zh-CN" altLang="en-US" sz="2800">
                <a:solidFill>
                  <a:srgbClr val="000000"/>
                </a:solidFill>
                <a:ea typeface="宋体" pitchFamily="2" charset="-122"/>
              </a:rPr>
              <a:t>中将会计的公正性表述为“会计原则、程序和技术应公正，不偏不倚，它们不应该服务于特殊的利益”，并提出三个著名标准：（</a:t>
            </a:r>
            <a:r>
              <a:rPr lang="zh-CN" altLang="zh-CN" sz="2800">
                <a:solidFill>
                  <a:srgbClr val="000000"/>
                </a:solidFill>
                <a:ea typeface="宋体" pitchFamily="2" charset="-122"/>
              </a:rPr>
              <a:t>1</a:t>
            </a:r>
            <a:r>
              <a:rPr lang="zh-CN" altLang="en-US" sz="2800">
                <a:solidFill>
                  <a:srgbClr val="000000"/>
                </a:solidFill>
                <a:ea typeface="宋体" pitchFamily="2" charset="-122"/>
              </a:rPr>
              <a:t>）会计程序对一切利害关系方面都必须公正对待；（</a:t>
            </a:r>
            <a:r>
              <a:rPr lang="zh-CN" altLang="zh-CN" sz="2800">
                <a:solidFill>
                  <a:srgbClr val="000000"/>
                </a:solidFill>
                <a:ea typeface="宋体" pitchFamily="2" charset="-122"/>
              </a:rPr>
              <a:t>2</a:t>
            </a:r>
            <a:r>
              <a:rPr lang="zh-CN" altLang="en-US" sz="2800">
                <a:solidFill>
                  <a:srgbClr val="000000"/>
                </a:solidFill>
                <a:ea typeface="宋体" pitchFamily="2" charset="-122"/>
              </a:rPr>
              <a:t>）财务报告应该毫不歪曲地作真实和正当的陈述；③会计数据应该是“公正”的、无偏见和不偏不倚的，而不是为特定的方面服务。 </a:t>
            </a:r>
          </a:p>
        </p:txBody>
      </p:sp>
      <p:sp>
        <p:nvSpPr>
          <p:cNvPr id="4" name="日期占位符 3"/>
          <p:cNvSpPr>
            <a:spLocks noGrp="1"/>
          </p:cNvSpPr>
          <p:nvPr>
            <p:ph type="dt" sz="half" idx="10"/>
          </p:nvPr>
        </p:nvSpPr>
        <p:spPr/>
        <p:txBody>
          <a:bodyPr/>
          <a:lstStyle/>
          <a:p>
            <a:pPr>
              <a:defRPr/>
            </a:pPr>
            <a:fld id="{CCC97360-00D9-40F2-8E77-B04FEB8E68AD}"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21</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10677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nvSpPr>
        <p:spPr bwMode="auto">
          <a:xfrm>
            <a:off x="442913" y="103188"/>
            <a:ext cx="8243887"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真实性</a:t>
            </a:r>
          </a:p>
        </p:txBody>
      </p:sp>
      <p:sp>
        <p:nvSpPr>
          <p:cNvPr id="396291" name="Rectangle 3"/>
          <p:cNvSpPr>
            <a:spLocks noGrp="1" noChangeArrowheads="1"/>
          </p:cNvSpPr>
          <p:nvPr/>
        </p:nvSpPr>
        <p:spPr bwMode="auto">
          <a:xfrm>
            <a:off x="228600" y="1447800"/>
            <a:ext cx="8686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ea typeface="宋体" pitchFamily="2" charset="-122"/>
              </a:rPr>
              <a:t>美国著名会计学家麦克尼尔在</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会计的真实性</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中就指出；“财务报表只有在它们揭示资产的现行价值以及由于价值变动所发生的利益或损失时才显示出真实性，虽然价值的增加是应该标明为实现或未实现的”。</a:t>
            </a:r>
          </a:p>
          <a:p>
            <a:pPr marL="342900" indent="-342900" eaLnBrk="1" hangingPunct="1">
              <a:spcBef>
                <a:spcPct val="20000"/>
              </a:spcBef>
              <a:buFontTx/>
              <a:buChar char="•"/>
            </a:pPr>
            <a:r>
              <a:rPr lang="zh-CN" altLang="zh-CN" sz="3200" dirty="0">
                <a:solidFill>
                  <a:srgbClr val="000000"/>
                </a:solidFill>
                <a:ea typeface="宋体" pitchFamily="2" charset="-122"/>
              </a:rPr>
              <a:t> 1952</a:t>
            </a:r>
            <a:r>
              <a:rPr lang="zh-CN" altLang="en-US" sz="3200" dirty="0">
                <a:solidFill>
                  <a:srgbClr val="000000"/>
                </a:solidFill>
                <a:ea typeface="宋体" pitchFamily="2" charset="-122"/>
              </a:rPr>
              <a:t>年斯科特在</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会计原则的基础</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一文中，将真实性解释为：“财务报告应该毫无虚假地、真实地描述。”</a:t>
            </a:r>
          </a:p>
          <a:p>
            <a:pPr marL="342900" indent="-342900" eaLnBrk="1" hangingPunct="1">
              <a:spcBef>
                <a:spcPct val="20000"/>
              </a:spcBef>
              <a:buFontTx/>
              <a:buChar char="•"/>
            </a:pPr>
            <a:r>
              <a:rPr lang="zh-CN" altLang="en-US" sz="3200" b="1" dirty="0">
                <a:solidFill>
                  <a:srgbClr val="000000"/>
                </a:solidFill>
                <a:ea typeface="宋体" pitchFamily="2" charset="-122"/>
              </a:rPr>
              <a:t>真实性是会计的生命，是会计存在的价值所在</a:t>
            </a:r>
            <a:r>
              <a:rPr lang="zh-CN" altLang="en-US" sz="3200" dirty="0">
                <a:solidFill>
                  <a:srgbClr val="000000"/>
                </a:solidFill>
                <a:ea typeface="宋体" pitchFamily="2" charset="-122"/>
              </a:rPr>
              <a:t>。</a:t>
            </a:r>
          </a:p>
        </p:txBody>
      </p:sp>
      <p:sp>
        <p:nvSpPr>
          <p:cNvPr id="4" name="日期占位符 3"/>
          <p:cNvSpPr>
            <a:spLocks noGrp="1"/>
          </p:cNvSpPr>
          <p:nvPr>
            <p:ph type="dt" sz="half" idx="10"/>
          </p:nvPr>
        </p:nvSpPr>
        <p:spPr/>
        <p:txBody>
          <a:bodyPr/>
          <a:lstStyle/>
          <a:p>
            <a:pPr>
              <a:defRPr/>
            </a:pPr>
            <a:fld id="{8768EB49-BB68-4321-81FA-BB00BEEF5F13}"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22</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62641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忠诚</a:t>
            </a:r>
          </a:p>
        </p:txBody>
      </p:sp>
      <p:sp>
        <p:nvSpPr>
          <p:cNvPr id="397315"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忠诚就是“尽心竭力”。它包含两层含义，其一是忠心耿耿，尽心尽力；其二是诚实，全心全意．实事求是，表里如一。</a:t>
            </a:r>
          </a:p>
          <a:p>
            <a:pPr marL="342900" indent="-342900" eaLnBrk="1" hangingPunct="1">
              <a:spcBef>
                <a:spcPct val="20000"/>
              </a:spcBef>
              <a:buFontTx/>
              <a:buChar char="•"/>
            </a:pPr>
            <a:r>
              <a:rPr lang="zh-CN" altLang="en-US" sz="3200">
                <a:solidFill>
                  <a:srgbClr val="000000"/>
                </a:solidFill>
                <a:ea typeface="宋体" pitchFamily="2" charset="-122"/>
              </a:rPr>
              <a:t>会计人负有双重受托责任、扮演着委托人和代理人之间的中介角色，忠诚是双向的。</a:t>
            </a:r>
          </a:p>
        </p:txBody>
      </p:sp>
      <p:pic>
        <p:nvPicPr>
          <p:cNvPr id="397316" name="Picture 4" descr="u=11505168,3419187240&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4343400"/>
            <a:ext cx="16002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7317" name="Picture 5" descr="u=757052717,413286455&amp;fm=0&amp;gp=0">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4343400"/>
            <a:ext cx="13335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日期占位符 5"/>
          <p:cNvSpPr>
            <a:spLocks noGrp="1"/>
          </p:cNvSpPr>
          <p:nvPr>
            <p:ph type="dt" sz="half" idx="10"/>
          </p:nvPr>
        </p:nvSpPr>
        <p:spPr/>
        <p:txBody>
          <a:bodyPr/>
          <a:lstStyle/>
          <a:p>
            <a:pPr>
              <a:defRPr/>
            </a:pPr>
            <a:fld id="{45EE72CB-4F7E-4DB0-BC76-77E4875A3700}" type="datetime1">
              <a:rPr lang="zh-CN" altLang="en-US" smtClean="0">
                <a:solidFill>
                  <a:srgbClr val="000099"/>
                </a:solidFill>
              </a:rPr>
              <a:pPr>
                <a:defRPr/>
              </a:pPr>
              <a:t>2020/3/29</a:t>
            </a:fld>
            <a:endParaRPr lang="en-US" altLang="zh-CN">
              <a:solidFill>
                <a:srgbClr val="000099"/>
              </a:solidFill>
            </a:endParaRPr>
          </a:p>
        </p:txBody>
      </p:sp>
      <p:sp>
        <p:nvSpPr>
          <p:cNvPr id="7" name="灯片编号占位符 6"/>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23</a:t>
            </a:fld>
            <a:endParaRPr lang="en-US" altLang="zh-CN">
              <a:solidFill>
                <a:srgbClr val="000099"/>
              </a:solidFill>
            </a:endParaRPr>
          </a:p>
        </p:txBody>
      </p:sp>
      <p:sp>
        <p:nvSpPr>
          <p:cNvPr id="8" name="页脚占位符 7"/>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73983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勇敢性 </a:t>
            </a:r>
          </a:p>
        </p:txBody>
      </p:sp>
      <p:sp>
        <p:nvSpPr>
          <p:cNvPr id="398339" name="Rectangle 3"/>
          <p:cNvSpPr>
            <a:spLocks noGrp="1" noChangeArrowheads="1"/>
          </p:cNvSpPr>
          <p:nvPr/>
        </p:nvSpPr>
        <p:spPr bwMode="auto">
          <a:xfrm>
            <a:off x="3810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是指会计人的勇气、胆量、无惧无畏。会计勇敢性的意义在于使会计人有正义感，坚持原则，实事求是，不畏强权，不谋私利，敢于直言，勇于披露真实信息，它是实现会计公正性、真实性、忠诚性的必要条件。无私才能无畏，无畏才能勇敢，勇敢才能坚持原则、追求真理。</a:t>
            </a:r>
          </a:p>
        </p:txBody>
      </p:sp>
      <p:sp>
        <p:nvSpPr>
          <p:cNvPr id="4" name="日期占位符 3"/>
          <p:cNvSpPr>
            <a:spLocks noGrp="1"/>
          </p:cNvSpPr>
          <p:nvPr>
            <p:ph type="dt" sz="half" idx="10"/>
          </p:nvPr>
        </p:nvSpPr>
        <p:spPr/>
        <p:txBody>
          <a:bodyPr/>
          <a:lstStyle/>
          <a:p>
            <a:pPr>
              <a:defRPr/>
            </a:pPr>
            <a:fld id="{98550B2D-1838-40DD-AAC5-FBAD56D456BA}"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24</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24775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ea typeface="宋体" pitchFamily="2" charset="-122"/>
              </a:rPr>
              <a:t>（三）会计信息的真实性</a:t>
            </a:r>
          </a:p>
          <a:p>
            <a:pPr marL="342900" indent="-342900" eaLnBrk="1" hangingPunct="1">
              <a:spcBef>
                <a:spcPct val="20000"/>
              </a:spcBef>
              <a:buFontTx/>
              <a:buNone/>
            </a:pPr>
            <a:r>
              <a:rPr lang="zh-CN" altLang="zh-CN" sz="3200" b="1" u="sng" dirty="0">
                <a:solidFill>
                  <a:srgbClr val="009999"/>
                </a:solidFill>
                <a:ea typeface="宋体" pitchFamily="2" charset="-122"/>
              </a:rPr>
              <a:t>1.</a:t>
            </a:r>
            <a:r>
              <a:rPr lang="zh-CN" altLang="en-US" sz="3200" b="1" u="sng" dirty="0">
                <a:solidFill>
                  <a:srgbClr val="009999"/>
                </a:solidFill>
                <a:ea typeface="宋体" pitchFamily="2" charset="-122"/>
              </a:rPr>
              <a:t>会计信息的重要作用</a:t>
            </a:r>
          </a:p>
          <a:p>
            <a:pPr marL="342900" indent="-342900" eaLnBrk="1" hangingPunct="1">
              <a:spcBef>
                <a:spcPct val="20000"/>
              </a:spcBef>
              <a:buFontTx/>
              <a:buChar char="•"/>
            </a:pPr>
            <a:r>
              <a:rPr lang="zh-CN" altLang="en-US" sz="3200" dirty="0">
                <a:solidFill>
                  <a:srgbClr val="000000"/>
                </a:solidFill>
                <a:ea typeface="宋体" pitchFamily="2" charset="-122"/>
              </a:rPr>
              <a:t>帮助投资者和贷款人进行合理决策 </a:t>
            </a:r>
          </a:p>
          <a:p>
            <a:pPr marL="342900" indent="-342900" eaLnBrk="1" hangingPunct="1">
              <a:spcBef>
                <a:spcPct val="20000"/>
              </a:spcBef>
              <a:buFontTx/>
              <a:buChar char="•"/>
            </a:pPr>
            <a:r>
              <a:rPr lang="zh-CN" altLang="en-US" sz="3200" dirty="0">
                <a:solidFill>
                  <a:srgbClr val="000000"/>
                </a:solidFill>
                <a:ea typeface="宋体" pitchFamily="2" charset="-122"/>
              </a:rPr>
              <a:t>评估和预测未来的现金流动 </a:t>
            </a:r>
          </a:p>
          <a:p>
            <a:pPr marL="342900" indent="-342900" eaLnBrk="1" hangingPunct="1">
              <a:spcBef>
                <a:spcPct val="20000"/>
              </a:spcBef>
              <a:buFontTx/>
              <a:buChar char="•"/>
            </a:pPr>
            <a:r>
              <a:rPr lang="zh-CN" altLang="en-US" sz="3200" dirty="0">
                <a:solidFill>
                  <a:srgbClr val="000000"/>
                </a:solidFill>
                <a:ea typeface="宋体" pitchFamily="2" charset="-122"/>
              </a:rPr>
              <a:t>有助于政府部门进行宏观调控 </a:t>
            </a:r>
          </a:p>
          <a:p>
            <a:pPr marL="342900" indent="-342900" eaLnBrk="1" hangingPunct="1">
              <a:spcBef>
                <a:spcPct val="20000"/>
              </a:spcBef>
              <a:buFontTx/>
              <a:buChar char="•"/>
            </a:pPr>
            <a:r>
              <a:rPr lang="zh-CN" altLang="en-US" sz="3200" dirty="0">
                <a:solidFill>
                  <a:srgbClr val="000000"/>
                </a:solidFill>
                <a:ea typeface="宋体" pitchFamily="2" charset="-122"/>
              </a:rPr>
              <a:t>有利于加强和改善经营管理 </a:t>
            </a:r>
          </a:p>
        </p:txBody>
      </p:sp>
      <p:sp>
        <p:nvSpPr>
          <p:cNvPr id="3" name="TextBox 2"/>
          <p:cNvSpPr txBox="1"/>
          <p:nvPr/>
        </p:nvSpPr>
        <p:spPr>
          <a:xfrm>
            <a:off x="1259632" y="5301208"/>
            <a:ext cx="4752528" cy="369332"/>
          </a:xfrm>
          <a:prstGeom prst="rect">
            <a:avLst/>
          </a:prstGeom>
          <a:noFill/>
        </p:spPr>
        <p:txBody>
          <a:bodyPr wrap="square" rtlCol="0">
            <a:spAutoFit/>
          </a:bodyPr>
          <a:lstStyle/>
          <a:p>
            <a:r>
              <a:rPr lang="zh-CN" altLang="en-US" dirty="0"/>
              <a:t>信息不实，一切皆成空</a:t>
            </a:r>
          </a:p>
        </p:txBody>
      </p:sp>
      <p:sp>
        <p:nvSpPr>
          <p:cNvPr id="4" name="日期占位符 3"/>
          <p:cNvSpPr>
            <a:spLocks noGrp="1"/>
          </p:cNvSpPr>
          <p:nvPr>
            <p:ph type="dt" sz="half" idx="10"/>
          </p:nvPr>
        </p:nvSpPr>
        <p:spPr/>
        <p:txBody>
          <a:bodyPr/>
          <a:lstStyle/>
          <a:p>
            <a:pPr>
              <a:defRPr/>
            </a:pPr>
            <a:fld id="{B033666B-2E4A-40CF-98B2-81504733CBA1}"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25</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279963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nvSpPr>
        <p:spPr bwMode="auto">
          <a:xfrm>
            <a:off x="457200" y="1143000"/>
            <a:ext cx="82296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zh-CN" sz="3200" b="1">
                <a:solidFill>
                  <a:srgbClr val="009999"/>
                </a:solidFill>
                <a:ea typeface="宋体" pitchFamily="2" charset="-122"/>
              </a:rPr>
              <a:t>2. </a:t>
            </a:r>
            <a:r>
              <a:rPr lang="zh-CN" altLang="en-US" sz="3200" b="1">
                <a:solidFill>
                  <a:srgbClr val="009999"/>
                </a:solidFill>
                <a:ea typeface="宋体" pitchFamily="2" charset="-122"/>
              </a:rPr>
              <a:t>会计信息真实性的伦理审视</a:t>
            </a:r>
          </a:p>
          <a:p>
            <a:pPr marL="342900" indent="-342900" eaLnBrk="1" hangingPunct="1">
              <a:spcBef>
                <a:spcPct val="20000"/>
              </a:spcBef>
              <a:buFontTx/>
              <a:buChar char="•"/>
            </a:pPr>
            <a:r>
              <a:rPr lang="zh-CN" altLang="en-US" sz="3200" b="1">
                <a:solidFill>
                  <a:srgbClr val="000000"/>
                </a:solidFill>
                <a:ea typeface="宋体" pitchFamily="2" charset="-122"/>
              </a:rPr>
              <a:t>管理者层面</a:t>
            </a:r>
            <a:r>
              <a:rPr lang="zh-CN" altLang="zh-CN" sz="3200" b="1">
                <a:solidFill>
                  <a:srgbClr val="000000"/>
                </a:solidFill>
                <a:ea typeface="宋体" pitchFamily="2" charset="-122"/>
              </a:rPr>
              <a:t>—</a:t>
            </a:r>
            <a:r>
              <a:rPr lang="zh-CN" altLang="en-US" sz="3200" b="1">
                <a:solidFill>
                  <a:srgbClr val="000000"/>
                </a:solidFill>
                <a:ea typeface="宋体" pitchFamily="2" charset="-122"/>
              </a:rPr>
              <a:t>政绩</a:t>
            </a:r>
          </a:p>
          <a:p>
            <a:pPr marL="342900" indent="-342900" eaLnBrk="1" hangingPunct="1">
              <a:spcBef>
                <a:spcPct val="20000"/>
              </a:spcBef>
              <a:buFontTx/>
              <a:buChar char="•"/>
            </a:pPr>
            <a:r>
              <a:rPr lang="zh-CN" altLang="en-US" sz="3200" b="1">
                <a:solidFill>
                  <a:srgbClr val="000000"/>
                </a:solidFill>
                <a:ea typeface="宋体" pitchFamily="2" charset="-122"/>
              </a:rPr>
              <a:t>业务人员方面</a:t>
            </a:r>
            <a:r>
              <a:rPr lang="zh-CN" altLang="zh-CN" sz="3200">
                <a:solidFill>
                  <a:srgbClr val="000000"/>
                </a:solidFill>
                <a:ea typeface="宋体" pitchFamily="2" charset="-122"/>
              </a:rPr>
              <a:t>-</a:t>
            </a:r>
            <a:r>
              <a:rPr lang="zh-CN" altLang="en-US" sz="3200">
                <a:solidFill>
                  <a:srgbClr val="000000"/>
                </a:solidFill>
                <a:ea typeface="宋体" pitchFamily="2" charset="-122"/>
              </a:rPr>
              <a:t>贪婪</a:t>
            </a:r>
          </a:p>
        </p:txBody>
      </p:sp>
      <p:pic>
        <p:nvPicPr>
          <p:cNvPr id="400387" name="Picture 3" descr="u=3392639893,1972244308&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295650"/>
            <a:ext cx="1905000"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9714D2F1-C591-4A49-AF5A-7EBFF3DF0A59}"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26</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788395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FF0000"/>
                </a:solidFill>
                <a:ea typeface="宋体" pitchFamily="2" charset="-122"/>
              </a:rPr>
              <a:t>二、会计人员的职业道德</a:t>
            </a:r>
          </a:p>
        </p:txBody>
      </p:sp>
      <p:sp>
        <p:nvSpPr>
          <p:cNvPr id="401411"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gn="ctr" eaLnBrk="1" hangingPunct="1">
              <a:spcBef>
                <a:spcPct val="20000"/>
              </a:spcBef>
              <a:buFontTx/>
              <a:buNone/>
            </a:pPr>
            <a:r>
              <a:rPr lang="zh-CN" altLang="en-US" sz="3200" dirty="0">
                <a:solidFill>
                  <a:srgbClr val="000000"/>
                </a:solidFill>
                <a:ea typeface="宋体" pitchFamily="2" charset="-122"/>
              </a:rPr>
              <a:t>为什么需要会计职业道德？</a:t>
            </a:r>
          </a:p>
          <a:p>
            <a:pPr marL="609600" indent="-609600" eaLnBrk="1" hangingPunct="1">
              <a:spcBef>
                <a:spcPct val="20000"/>
              </a:spcBef>
              <a:buFontTx/>
              <a:buChar char="•"/>
            </a:pPr>
            <a:r>
              <a:rPr lang="zh-CN" altLang="en-US" sz="2400" dirty="0">
                <a:solidFill>
                  <a:srgbClr val="000000"/>
                </a:solidFill>
                <a:ea typeface="宋体" pitchFamily="2" charset="-122"/>
              </a:rPr>
              <a:t>会计工作是政府、投资人、企业等到作出决策的依据。</a:t>
            </a:r>
          </a:p>
          <a:p>
            <a:pPr marL="609600" indent="-609600" eaLnBrk="1" hangingPunct="1">
              <a:spcBef>
                <a:spcPct val="20000"/>
              </a:spcBef>
              <a:buFontTx/>
              <a:buChar char="•"/>
            </a:pPr>
            <a:r>
              <a:rPr lang="zh-CN" altLang="en-US" sz="2400" dirty="0">
                <a:solidFill>
                  <a:srgbClr val="000000"/>
                </a:solidFill>
                <a:ea typeface="宋体" pitchFamily="2" charset="-122"/>
              </a:rPr>
              <a:t>各种会计信息需求者之间的利益冲突，会给会计人员提出不同的要求。</a:t>
            </a:r>
          </a:p>
          <a:p>
            <a:pPr marL="609600" indent="-609600" eaLnBrk="1" hangingPunct="1">
              <a:spcBef>
                <a:spcPct val="20000"/>
              </a:spcBef>
              <a:buFontTx/>
              <a:buChar char="•"/>
            </a:pPr>
            <a:r>
              <a:rPr lang="zh-CN" altLang="en-US" sz="2400" dirty="0">
                <a:solidFill>
                  <a:srgbClr val="000000"/>
                </a:solidFill>
                <a:ea typeface="宋体" pitchFamily="2" charset="-122"/>
              </a:rPr>
              <a:t>会计信息的需求者与提供者之间的存在严重的信息不对称。</a:t>
            </a:r>
            <a:endParaRPr lang="en-US" altLang="zh-CN" sz="2400" dirty="0">
              <a:solidFill>
                <a:srgbClr val="000000"/>
              </a:solidFill>
              <a:ea typeface="宋体" pitchFamily="2" charset="-122"/>
            </a:endParaRPr>
          </a:p>
          <a:p>
            <a:pPr marL="609600" indent="-609600" eaLnBrk="1" hangingPunct="1">
              <a:spcBef>
                <a:spcPct val="20000"/>
              </a:spcBef>
              <a:buFontTx/>
              <a:buChar char="•"/>
            </a:pPr>
            <a:r>
              <a:rPr lang="zh-CN" altLang="en-US" sz="2400" dirty="0">
                <a:solidFill>
                  <a:srgbClr val="000000"/>
                </a:solidFill>
                <a:ea typeface="宋体" pitchFamily="2" charset="-122"/>
              </a:rPr>
              <a:t>会计人员的技术水平通常外行是无法判断的，会计信息及服务需求者不得不依靠依靠会计人员判断</a:t>
            </a:r>
            <a:endParaRPr lang="en-US" altLang="zh-CN" sz="2400" dirty="0">
              <a:solidFill>
                <a:srgbClr val="000000"/>
              </a:solidFill>
              <a:ea typeface="宋体" pitchFamily="2" charset="-122"/>
            </a:endParaRPr>
          </a:p>
          <a:p>
            <a:pPr marL="609600" indent="-609600" eaLnBrk="1" hangingPunct="1">
              <a:spcBef>
                <a:spcPct val="20000"/>
              </a:spcBef>
              <a:buFontTx/>
              <a:buChar char="•"/>
            </a:pPr>
            <a:r>
              <a:rPr lang="zh-CN" altLang="en-US" sz="2400" dirty="0">
                <a:solidFill>
                  <a:srgbClr val="000000"/>
                </a:solidFill>
                <a:ea typeface="宋体" pitchFamily="2" charset="-122"/>
              </a:rPr>
              <a:t>仅仅通过法律制度及技术技术方面约束无法保障会计信息的质量，还需要道德约束</a:t>
            </a:r>
          </a:p>
        </p:txBody>
      </p:sp>
      <p:sp>
        <p:nvSpPr>
          <p:cNvPr id="4" name="日期占位符 3"/>
          <p:cNvSpPr>
            <a:spLocks noGrp="1"/>
          </p:cNvSpPr>
          <p:nvPr>
            <p:ph type="dt" sz="half" idx="10"/>
          </p:nvPr>
        </p:nvSpPr>
        <p:spPr/>
        <p:txBody>
          <a:bodyPr/>
          <a:lstStyle/>
          <a:p>
            <a:pPr>
              <a:defRPr/>
            </a:pPr>
            <a:fld id="{7549D87D-A0D8-451D-93AE-9E2F81D57CB0}"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27</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238986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nvSpPr>
        <p:spPr bwMode="auto">
          <a:xfrm>
            <a:off x="457200" y="381000"/>
            <a:ext cx="82296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eaLnBrk="1" hangingPunct="1">
              <a:spcBef>
                <a:spcPct val="20000"/>
              </a:spcBef>
              <a:buFontTx/>
              <a:buNone/>
            </a:pPr>
            <a:r>
              <a:rPr lang="zh-CN" altLang="en-US" sz="2800">
                <a:solidFill>
                  <a:srgbClr val="000000"/>
                </a:solidFill>
                <a:ea typeface="宋体" pitchFamily="2" charset="-122"/>
              </a:rPr>
              <a:t>会计人员职业道德准则</a:t>
            </a:r>
          </a:p>
          <a:p>
            <a:pPr marL="342900" indent="-342900" eaLnBrk="1" hangingPunct="1">
              <a:spcBef>
                <a:spcPct val="20000"/>
              </a:spcBef>
              <a:buFontTx/>
              <a:buNone/>
            </a:pPr>
            <a:r>
              <a:rPr lang="zh-CN" altLang="en-US" sz="2800">
                <a:solidFill>
                  <a:srgbClr val="000000"/>
                </a:solidFill>
                <a:ea typeface="宋体" pitchFamily="2" charset="-122"/>
              </a:rPr>
              <a:t>国外会计人员职业道德准则</a:t>
            </a:r>
          </a:p>
          <a:p>
            <a:pPr marL="342900" indent="-342900" eaLnBrk="1" hangingPunct="1">
              <a:spcBef>
                <a:spcPct val="20000"/>
              </a:spcBef>
              <a:buFontTx/>
              <a:buNone/>
            </a:pPr>
            <a:r>
              <a:rPr lang="zh-CN" altLang="zh-CN" sz="2800">
                <a:solidFill>
                  <a:srgbClr val="000000"/>
                </a:solidFill>
                <a:ea typeface="宋体" pitchFamily="2" charset="-122"/>
              </a:rPr>
              <a:t>1.</a:t>
            </a:r>
            <a:r>
              <a:rPr lang="zh-CN" altLang="en-US" sz="2800">
                <a:solidFill>
                  <a:srgbClr val="000000"/>
                </a:solidFill>
                <a:ea typeface="宋体" pitchFamily="2" charset="-122"/>
              </a:rPr>
              <a:t>国际会计师联合会在</a:t>
            </a:r>
            <a:r>
              <a:rPr lang="zh-CN" altLang="zh-CN" sz="2800">
                <a:solidFill>
                  <a:srgbClr val="000000"/>
                </a:solidFill>
                <a:ea typeface="宋体" pitchFamily="2" charset="-122"/>
              </a:rPr>
              <a:t>2004/10</a:t>
            </a:r>
            <a:r>
              <a:rPr lang="zh-CN" altLang="en-US" sz="2800">
                <a:solidFill>
                  <a:srgbClr val="000000"/>
                </a:solidFill>
                <a:ea typeface="宋体" pitchFamily="2" charset="-122"/>
              </a:rPr>
              <a:t>发布的</a:t>
            </a:r>
            <a:r>
              <a:rPr lang="zh-CN" altLang="zh-CN" sz="2800">
                <a:solidFill>
                  <a:srgbClr val="000000"/>
                </a:solidFill>
                <a:ea typeface="宋体" pitchFamily="2" charset="-122"/>
              </a:rPr>
              <a:t>[</a:t>
            </a:r>
            <a:r>
              <a:rPr lang="zh-CN" altLang="en-US" sz="2800">
                <a:solidFill>
                  <a:srgbClr val="000000"/>
                </a:solidFill>
                <a:ea typeface="宋体" pitchFamily="2" charset="-122"/>
              </a:rPr>
              <a:t>职业会计师道德准则</a:t>
            </a:r>
            <a:r>
              <a:rPr lang="zh-CN" altLang="zh-CN" sz="2800">
                <a:solidFill>
                  <a:srgbClr val="000000"/>
                </a:solidFill>
                <a:ea typeface="宋体" pitchFamily="2" charset="-122"/>
              </a:rPr>
              <a:t>]</a:t>
            </a:r>
            <a:r>
              <a:rPr lang="zh-CN" altLang="en-US" sz="2800">
                <a:solidFill>
                  <a:srgbClr val="000000"/>
                </a:solidFill>
                <a:ea typeface="宋体" pitchFamily="2" charset="-122"/>
              </a:rPr>
              <a:t>中列出了</a:t>
            </a:r>
            <a:r>
              <a:rPr lang="zh-CN" altLang="zh-CN" sz="2800">
                <a:solidFill>
                  <a:srgbClr val="000000"/>
                </a:solidFill>
                <a:ea typeface="宋体" pitchFamily="2" charset="-122"/>
              </a:rPr>
              <a:t>5</a:t>
            </a:r>
            <a:r>
              <a:rPr lang="zh-CN" altLang="en-US" sz="2800">
                <a:solidFill>
                  <a:srgbClr val="000000"/>
                </a:solidFill>
                <a:ea typeface="宋体" pitchFamily="2" charset="-122"/>
              </a:rPr>
              <a:t>项原则：</a:t>
            </a:r>
          </a:p>
          <a:p>
            <a:pPr marL="342900" indent="-342900" eaLnBrk="1" hangingPunct="1">
              <a:spcBef>
                <a:spcPct val="20000"/>
              </a:spcBef>
              <a:buFontTx/>
              <a:buChar char="•"/>
            </a:pPr>
            <a:r>
              <a:rPr lang="zh-CN" altLang="en-US" sz="2800">
                <a:solidFill>
                  <a:srgbClr val="000000"/>
                </a:solidFill>
                <a:ea typeface="宋体" pitchFamily="2" charset="-122"/>
              </a:rPr>
              <a:t>诚信。要求会计师必须在所有职业和商业关系中坦率、诚实。</a:t>
            </a:r>
          </a:p>
          <a:p>
            <a:pPr marL="342900" indent="-342900" eaLnBrk="1" hangingPunct="1">
              <a:spcBef>
                <a:spcPct val="20000"/>
              </a:spcBef>
              <a:buFontTx/>
              <a:buChar char="•"/>
            </a:pPr>
            <a:r>
              <a:rPr lang="zh-CN" altLang="en-US" sz="2800">
                <a:solidFill>
                  <a:srgbClr val="000000"/>
                </a:solidFill>
                <a:ea typeface="宋体" pitchFamily="2" charset="-122"/>
              </a:rPr>
              <a:t>客观性。不应当允许偏见，利益冲突或他人的影响超越职业道德。</a:t>
            </a:r>
          </a:p>
          <a:p>
            <a:pPr marL="342900" indent="-342900" eaLnBrk="1" hangingPunct="1">
              <a:spcBef>
                <a:spcPct val="20000"/>
              </a:spcBef>
              <a:buFontTx/>
              <a:buChar char="•"/>
            </a:pPr>
            <a:r>
              <a:rPr lang="zh-CN" altLang="en-US" sz="2800">
                <a:solidFill>
                  <a:srgbClr val="000000"/>
                </a:solidFill>
                <a:ea typeface="宋体" pitchFamily="2" charset="-122"/>
              </a:rPr>
              <a:t>专业胜任能力和应有的谨慎。</a:t>
            </a:r>
          </a:p>
          <a:p>
            <a:pPr marL="342900" indent="-342900" eaLnBrk="1" hangingPunct="1">
              <a:spcBef>
                <a:spcPct val="20000"/>
              </a:spcBef>
              <a:buFontTx/>
              <a:buChar char="•"/>
            </a:pPr>
            <a:r>
              <a:rPr lang="zh-CN" altLang="en-US" sz="2800">
                <a:solidFill>
                  <a:srgbClr val="000000"/>
                </a:solidFill>
                <a:ea typeface="宋体" pitchFamily="2" charset="-122"/>
              </a:rPr>
              <a:t>保密性。</a:t>
            </a:r>
          </a:p>
          <a:p>
            <a:pPr marL="342900" indent="-342900" eaLnBrk="1" hangingPunct="1">
              <a:spcBef>
                <a:spcPct val="20000"/>
              </a:spcBef>
              <a:buFontTx/>
              <a:buChar char="•"/>
            </a:pPr>
            <a:r>
              <a:rPr lang="zh-CN" altLang="en-US" sz="2800">
                <a:solidFill>
                  <a:srgbClr val="000000"/>
                </a:solidFill>
                <a:ea typeface="宋体" pitchFamily="2" charset="-122"/>
              </a:rPr>
              <a:t>职业行为。应当遵守相关的法律和规章，并且避免任何有损整体职业信誉的行为。</a:t>
            </a:r>
          </a:p>
        </p:txBody>
      </p:sp>
      <p:sp>
        <p:nvSpPr>
          <p:cNvPr id="3" name="日期占位符 2"/>
          <p:cNvSpPr>
            <a:spLocks noGrp="1"/>
          </p:cNvSpPr>
          <p:nvPr>
            <p:ph type="dt" sz="half" idx="10"/>
          </p:nvPr>
        </p:nvSpPr>
        <p:spPr/>
        <p:txBody>
          <a:bodyPr/>
          <a:lstStyle/>
          <a:p>
            <a:pPr>
              <a:defRPr/>
            </a:pPr>
            <a:fld id="{E504EA3A-4792-4BA3-90E6-E38BE71CE72B}"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28</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43162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nvSpPr>
        <p:spPr bwMode="auto">
          <a:xfrm>
            <a:off x="457200" y="1143000"/>
            <a:ext cx="82296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zh-CN" sz="3200">
                <a:solidFill>
                  <a:srgbClr val="000000"/>
                </a:solidFill>
                <a:ea typeface="宋体" pitchFamily="2" charset="-122"/>
              </a:rPr>
              <a:t>2.</a:t>
            </a:r>
            <a:r>
              <a:rPr lang="zh-CN" altLang="en-US" sz="3200">
                <a:solidFill>
                  <a:srgbClr val="000000"/>
                </a:solidFill>
                <a:ea typeface="宋体" pitchFamily="2" charset="-122"/>
              </a:rPr>
              <a:t>管理会计师协会发布的道德行为准则</a:t>
            </a:r>
          </a:p>
          <a:p>
            <a:pPr marL="342900" indent="-342900" eaLnBrk="1" hangingPunct="1">
              <a:spcBef>
                <a:spcPct val="20000"/>
              </a:spcBef>
              <a:buFontTx/>
              <a:buChar char="•"/>
            </a:pPr>
            <a:r>
              <a:rPr lang="zh-CN" altLang="en-US" sz="3200">
                <a:solidFill>
                  <a:srgbClr val="000000"/>
                </a:solidFill>
                <a:ea typeface="宋体" pitchFamily="2" charset="-122"/>
              </a:rPr>
              <a:t>专业胜任力与应有的谨慎</a:t>
            </a:r>
          </a:p>
          <a:p>
            <a:pPr marL="342900" indent="-342900" eaLnBrk="1" hangingPunct="1">
              <a:spcBef>
                <a:spcPct val="20000"/>
              </a:spcBef>
              <a:buFontTx/>
              <a:buChar char="•"/>
            </a:pPr>
            <a:r>
              <a:rPr lang="zh-CN" altLang="en-US" sz="3200">
                <a:solidFill>
                  <a:srgbClr val="000000"/>
                </a:solidFill>
                <a:ea typeface="宋体" pitchFamily="2" charset="-122"/>
              </a:rPr>
              <a:t>保密性</a:t>
            </a:r>
          </a:p>
          <a:p>
            <a:pPr marL="342900" indent="-342900" eaLnBrk="1" hangingPunct="1">
              <a:spcBef>
                <a:spcPct val="20000"/>
              </a:spcBef>
              <a:buFontTx/>
              <a:buChar char="•"/>
            </a:pPr>
            <a:r>
              <a:rPr lang="zh-CN" altLang="en-US" sz="3200">
                <a:solidFill>
                  <a:srgbClr val="000000"/>
                </a:solidFill>
                <a:ea typeface="宋体" pitchFamily="2" charset="-122"/>
              </a:rPr>
              <a:t>诚信</a:t>
            </a:r>
          </a:p>
          <a:p>
            <a:pPr marL="342900" indent="-342900" eaLnBrk="1" hangingPunct="1">
              <a:spcBef>
                <a:spcPct val="20000"/>
              </a:spcBef>
              <a:buFontTx/>
              <a:buChar char="•"/>
            </a:pPr>
            <a:r>
              <a:rPr lang="zh-CN" altLang="en-US" sz="3200">
                <a:solidFill>
                  <a:srgbClr val="000000"/>
                </a:solidFill>
                <a:ea typeface="宋体" pitchFamily="2" charset="-122"/>
              </a:rPr>
              <a:t>客观性与独立性</a:t>
            </a:r>
            <a:endParaRPr lang="en-US" altLang="zh-CN" sz="3200">
              <a:solidFill>
                <a:srgbClr val="000000"/>
              </a:solidFill>
              <a:ea typeface="宋体" pitchFamily="2" charset="-122"/>
            </a:endParaRPr>
          </a:p>
          <a:p>
            <a:pPr marL="342900" indent="-342900" eaLnBrk="1" hangingPunct="1">
              <a:spcBef>
                <a:spcPct val="20000"/>
              </a:spcBef>
              <a:buFontTx/>
              <a:buChar char="•"/>
            </a:pPr>
            <a:r>
              <a:rPr lang="zh-CN" altLang="en-US" sz="3200">
                <a:solidFill>
                  <a:srgbClr val="000000"/>
                </a:solidFill>
                <a:ea typeface="宋体" pitchFamily="2" charset="-122"/>
              </a:rPr>
              <a:t>职业行为</a:t>
            </a:r>
          </a:p>
        </p:txBody>
      </p:sp>
      <p:sp>
        <p:nvSpPr>
          <p:cNvPr id="3" name="日期占位符 2"/>
          <p:cNvSpPr>
            <a:spLocks noGrp="1"/>
          </p:cNvSpPr>
          <p:nvPr>
            <p:ph type="dt" sz="half" idx="10"/>
          </p:nvPr>
        </p:nvSpPr>
        <p:spPr/>
        <p:txBody>
          <a:bodyPr/>
          <a:lstStyle/>
          <a:p>
            <a:pPr>
              <a:defRPr/>
            </a:pPr>
            <a:fld id="{C3F267A9-42D4-4A07-B716-0854F6F8C604}"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29</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78460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FontTx/>
              <a:buNone/>
            </a:pPr>
            <a:r>
              <a:rPr lang="zh-CN" altLang="en-US" sz="4400">
                <a:solidFill>
                  <a:srgbClr val="000000"/>
                </a:solidFill>
                <a:ea typeface="宋体" pitchFamily="2" charset="-122"/>
              </a:rPr>
              <a:t>弥天大谎</a:t>
            </a:r>
            <a:r>
              <a:rPr lang="zh-CN" altLang="zh-CN" sz="4400">
                <a:solidFill>
                  <a:srgbClr val="000000"/>
                </a:solidFill>
                <a:ea typeface="宋体" pitchFamily="2" charset="-122"/>
              </a:rPr>
              <a:t>——</a:t>
            </a:r>
            <a:r>
              <a:rPr lang="zh-CN" altLang="en-US" sz="4400">
                <a:solidFill>
                  <a:srgbClr val="000000"/>
                </a:solidFill>
                <a:ea typeface="宋体" pitchFamily="2" charset="-122"/>
              </a:rPr>
              <a:t>中国安然事件 </a:t>
            </a:r>
          </a:p>
        </p:txBody>
      </p:sp>
      <p:sp>
        <p:nvSpPr>
          <p:cNvPr id="376835" name="Rectangle 3"/>
          <p:cNvSpPr>
            <a:spLocks noGrp="1" noChangeArrowheads="1"/>
          </p:cNvSpPr>
          <p:nvPr/>
        </p:nvSpPr>
        <p:spPr bwMode="auto">
          <a:xfrm>
            <a:off x="457200" y="1600200"/>
            <a:ext cx="8229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80000"/>
              </a:lnSpc>
              <a:spcBef>
                <a:spcPct val="20000"/>
              </a:spcBef>
              <a:buFontTx/>
              <a:buChar char="•"/>
            </a:pPr>
            <a:r>
              <a:rPr lang="zh-CN" altLang="en-US" sz="2800">
                <a:solidFill>
                  <a:srgbClr val="000000"/>
                </a:solidFill>
                <a:ea typeface="宋体" pitchFamily="2" charset="-122"/>
              </a:rPr>
              <a:t>银广夏公司全称为广夏（银川）实业股份有限公司，现证券简称为</a:t>
            </a:r>
            <a:r>
              <a:rPr lang="zh-CN" altLang="zh-CN" sz="2800">
                <a:solidFill>
                  <a:srgbClr val="000000"/>
                </a:solidFill>
                <a:ea typeface="宋体" pitchFamily="2" charset="-122"/>
              </a:rPr>
              <a:t>ST</a:t>
            </a:r>
            <a:r>
              <a:rPr lang="zh-CN" altLang="en-US" sz="2800">
                <a:solidFill>
                  <a:srgbClr val="000000"/>
                </a:solidFill>
                <a:ea typeface="宋体" pitchFamily="2" charset="-122"/>
              </a:rPr>
              <a:t>银广夏（</a:t>
            </a:r>
            <a:r>
              <a:rPr lang="zh-CN" altLang="zh-CN" sz="2800">
                <a:solidFill>
                  <a:srgbClr val="000000"/>
                </a:solidFill>
                <a:ea typeface="宋体" pitchFamily="2" charset="-122"/>
              </a:rPr>
              <a:t>000557</a:t>
            </a:r>
            <a:r>
              <a:rPr lang="zh-CN" altLang="en-US" sz="2800">
                <a:solidFill>
                  <a:srgbClr val="000000"/>
                </a:solidFill>
                <a:ea typeface="宋体" pitchFamily="2" charset="-122"/>
              </a:rPr>
              <a:t>）。</a:t>
            </a:r>
            <a:r>
              <a:rPr lang="zh-CN" altLang="zh-CN" sz="2800">
                <a:solidFill>
                  <a:srgbClr val="000000"/>
                </a:solidFill>
                <a:ea typeface="宋体" pitchFamily="2" charset="-122"/>
              </a:rPr>
              <a:t>1994</a:t>
            </a:r>
            <a:r>
              <a:rPr lang="zh-CN" altLang="en-US" sz="2800">
                <a:solidFill>
                  <a:srgbClr val="000000"/>
                </a:solidFill>
                <a:ea typeface="宋体" pitchFamily="2" charset="-122"/>
              </a:rPr>
              <a:t>年</a:t>
            </a:r>
            <a:r>
              <a:rPr lang="zh-CN" altLang="zh-CN" sz="2800">
                <a:solidFill>
                  <a:srgbClr val="000000"/>
                </a:solidFill>
                <a:ea typeface="宋体" pitchFamily="2" charset="-122"/>
              </a:rPr>
              <a:t>6</a:t>
            </a:r>
            <a:r>
              <a:rPr lang="zh-CN" altLang="en-US" sz="2800">
                <a:solidFill>
                  <a:srgbClr val="000000"/>
                </a:solidFill>
                <a:ea typeface="宋体" pitchFamily="2" charset="-122"/>
              </a:rPr>
              <a:t>月上市的银广夏公司，曾因其骄人的业绩和诱人的前景而被称为“中国第一蓝筹股”。</a:t>
            </a:r>
            <a:r>
              <a:rPr lang="zh-CN" altLang="zh-CN" sz="2800">
                <a:solidFill>
                  <a:srgbClr val="000000"/>
                </a:solidFill>
                <a:ea typeface="宋体" pitchFamily="2" charset="-122"/>
              </a:rPr>
              <a:t>2001</a:t>
            </a:r>
            <a:r>
              <a:rPr lang="zh-CN" altLang="en-US" sz="2800">
                <a:solidFill>
                  <a:srgbClr val="000000"/>
                </a:solidFill>
                <a:ea typeface="宋体" pitchFamily="2" charset="-122"/>
              </a:rPr>
              <a:t>年</a:t>
            </a:r>
            <a:r>
              <a:rPr lang="zh-CN" altLang="zh-CN" sz="2800">
                <a:solidFill>
                  <a:srgbClr val="000000"/>
                </a:solidFill>
                <a:ea typeface="宋体" pitchFamily="2" charset="-122"/>
              </a:rPr>
              <a:t>8</a:t>
            </a:r>
            <a:r>
              <a:rPr lang="zh-CN" altLang="en-US" sz="2800">
                <a:solidFill>
                  <a:srgbClr val="000000"/>
                </a:solidFill>
                <a:ea typeface="宋体" pitchFamily="2" charset="-122"/>
              </a:rPr>
              <a:t>月，</a:t>
            </a:r>
            <a:r>
              <a:rPr lang="zh-CN" altLang="zh-CN" sz="2800">
                <a:solidFill>
                  <a:srgbClr val="000000"/>
                </a:solidFill>
                <a:ea typeface="宋体" pitchFamily="2" charset="-122"/>
              </a:rPr>
              <a:t>《</a:t>
            </a:r>
            <a:r>
              <a:rPr lang="zh-CN" altLang="en-US" sz="2800">
                <a:solidFill>
                  <a:srgbClr val="000000"/>
                </a:solidFill>
                <a:ea typeface="宋体" pitchFamily="2" charset="-122"/>
              </a:rPr>
              <a:t>财经</a:t>
            </a:r>
            <a:r>
              <a:rPr lang="zh-CN" altLang="zh-CN" sz="2800">
                <a:solidFill>
                  <a:srgbClr val="000000"/>
                </a:solidFill>
                <a:ea typeface="宋体" pitchFamily="2" charset="-122"/>
              </a:rPr>
              <a:t>》</a:t>
            </a:r>
            <a:r>
              <a:rPr lang="zh-CN" altLang="en-US" sz="2800">
                <a:solidFill>
                  <a:srgbClr val="000000"/>
                </a:solidFill>
                <a:ea typeface="宋体" pitchFamily="2" charset="-122"/>
              </a:rPr>
              <a:t>杂志发表“银广夏陷阱”一文，银广夏虚构财务报表事件被曝光。专家认为，天津广夏出口德国诚信贸易公司的为“不可能的产量、不可能的价格、不可能的产品”。以天津广夏萃取设备的产能，即使通宵达旦运作，也生产不出所宣称的数量；天津广夏萃取产品出口价格高到近乎荒谬；对德出口合同中的某些产品，根本不能用二氧化碳超临界萃取设备提取。 </a:t>
            </a:r>
          </a:p>
        </p:txBody>
      </p:sp>
      <p:sp>
        <p:nvSpPr>
          <p:cNvPr id="4" name="日期占位符 3"/>
          <p:cNvSpPr>
            <a:spLocks noGrp="1"/>
          </p:cNvSpPr>
          <p:nvPr>
            <p:ph type="dt" sz="half" idx="10"/>
          </p:nvPr>
        </p:nvSpPr>
        <p:spPr/>
        <p:txBody>
          <a:bodyPr/>
          <a:lstStyle/>
          <a:p>
            <a:pPr>
              <a:defRPr/>
            </a:pPr>
            <a:fld id="{E41D458F-FC35-4CD4-8B7A-704B0C8F3FDF}"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89025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zh-CN" sz="3200">
                <a:solidFill>
                  <a:srgbClr val="000000"/>
                </a:solidFill>
                <a:ea typeface="宋体" pitchFamily="2" charset="-122"/>
              </a:rPr>
              <a:t>3.</a:t>
            </a:r>
            <a:r>
              <a:rPr lang="zh-CN" altLang="en-US" sz="3200">
                <a:solidFill>
                  <a:srgbClr val="000000"/>
                </a:solidFill>
                <a:ea typeface="宋体" pitchFamily="2" charset="-122"/>
              </a:rPr>
              <a:t>美国注册会计师协会的标准</a:t>
            </a:r>
          </a:p>
          <a:p>
            <a:pPr marL="342900" indent="-342900" eaLnBrk="1" hangingPunct="1">
              <a:spcBef>
                <a:spcPct val="20000"/>
              </a:spcBef>
              <a:buFontTx/>
              <a:buChar char="•"/>
            </a:pPr>
            <a:r>
              <a:rPr lang="zh-CN" altLang="en-US" sz="3200">
                <a:solidFill>
                  <a:srgbClr val="000000"/>
                </a:solidFill>
                <a:ea typeface="宋体" pitchFamily="2" charset="-122"/>
              </a:rPr>
              <a:t>责任</a:t>
            </a:r>
          </a:p>
          <a:p>
            <a:pPr marL="342900" indent="-342900" eaLnBrk="1" hangingPunct="1">
              <a:spcBef>
                <a:spcPct val="20000"/>
              </a:spcBef>
              <a:buFontTx/>
              <a:buChar char="•"/>
            </a:pPr>
            <a:r>
              <a:rPr lang="zh-CN" altLang="en-US" sz="3200">
                <a:solidFill>
                  <a:srgbClr val="000000"/>
                </a:solidFill>
                <a:ea typeface="宋体" pitchFamily="2" charset="-122"/>
              </a:rPr>
              <a:t>公众利益</a:t>
            </a:r>
          </a:p>
          <a:p>
            <a:pPr marL="342900" indent="-342900" eaLnBrk="1" hangingPunct="1">
              <a:spcBef>
                <a:spcPct val="20000"/>
              </a:spcBef>
              <a:buFontTx/>
              <a:buChar char="•"/>
            </a:pPr>
            <a:r>
              <a:rPr lang="zh-CN" altLang="en-US" sz="3200">
                <a:solidFill>
                  <a:srgbClr val="000000"/>
                </a:solidFill>
                <a:ea typeface="宋体" pitchFamily="2" charset="-122"/>
              </a:rPr>
              <a:t>诚信</a:t>
            </a:r>
          </a:p>
          <a:p>
            <a:pPr marL="342900" indent="-342900" eaLnBrk="1" hangingPunct="1">
              <a:spcBef>
                <a:spcPct val="20000"/>
              </a:spcBef>
              <a:buFontTx/>
              <a:buChar char="•"/>
            </a:pPr>
            <a:r>
              <a:rPr lang="zh-CN" altLang="en-US" sz="3200">
                <a:solidFill>
                  <a:srgbClr val="000000"/>
                </a:solidFill>
                <a:ea typeface="宋体" pitchFamily="2" charset="-122"/>
              </a:rPr>
              <a:t>客观性与独立性</a:t>
            </a:r>
          </a:p>
          <a:p>
            <a:pPr marL="342900" indent="-342900" eaLnBrk="1" hangingPunct="1">
              <a:spcBef>
                <a:spcPct val="20000"/>
              </a:spcBef>
              <a:buFontTx/>
              <a:buChar char="•"/>
            </a:pPr>
            <a:r>
              <a:rPr lang="zh-CN" altLang="en-US" sz="3200">
                <a:solidFill>
                  <a:srgbClr val="000000"/>
                </a:solidFill>
                <a:ea typeface="宋体" pitchFamily="2" charset="-122"/>
              </a:rPr>
              <a:t>应有的谨慎</a:t>
            </a:r>
          </a:p>
        </p:txBody>
      </p:sp>
      <p:pic>
        <p:nvPicPr>
          <p:cNvPr id="404483" name="Picture 3" descr="u=3269064795,3842500836&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429000"/>
            <a:ext cx="2590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1703F531-1882-4F69-80CB-B7F596933E09}"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30</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28117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nvSpPr>
        <p:spPr bwMode="auto">
          <a:xfrm>
            <a:off x="468313" y="765175"/>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a:solidFill>
                  <a:srgbClr val="000000"/>
                </a:solidFill>
                <a:ea typeface="宋体" pitchFamily="2" charset="-122"/>
              </a:rPr>
              <a:t>中国注册会计师职业道德准则</a:t>
            </a:r>
          </a:p>
          <a:p>
            <a:pPr marL="342900" indent="-342900" eaLnBrk="1" hangingPunct="1">
              <a:spcBef>
                <a:spcPct val="20000"/>
              </a:spcBef>
              <a:buFontTx/>
              <a:buChar char="•"/>
            </a:pPr>
            <a:r>
              <a:rPr lang="zh-CN" altLang="zh-CN" sz="3200">
                <a:solidFill>
                  <a:srgbClr val="000000"/>
                </a:solidFill>
                <a:ea typeface="宋体" pitchFamily="2" charset="-122"/>
              </a:rPr>
              <a:t>1996/12</a:t>
            </a:r>
            <a:r>
              <a:rPr lang="zh-CN" altLang="en-US" sz="3200">
                <a:solidFill>
                  <a:srgbClr val="000000"/>
                </a:solidFill>
                <a:ea typeface="宋体" pitchFamily="2" charset="-122"/>
              </a:rPr>
              <a:t>，中国注册会计师协会发布了</a:t>
            </a:r>
            <a:r>
              <a:rPr lang="zh-CN" altLang="zh-CN" sz="3200">
                <a:solidFill>
                  <a:srgbClr val="000000"/>
                </a:solidFill>
                <a:ea typeface="宋体" pitchFamily="2" charset="-122"/>
              </a:rPr>
              <a:t>《</a:t>
            </a:r>
            <a:r>
              <a:rPr lang="zh-CN" altLang="en-US" sz="3200">
                <a:solidFill>
                  <a:srgbClr val="000000"/>
                </a:solidFill>
                <a:ea typeface="宋体" pitchFamily="2" charset="-122"/>
              </a:rPr>
              <a:t>中国注册会计师职业道德守则</a:t>
            </a:r>
            <a:r>
              <a:rPr lang="zh-CN" altLang="zh-CN" sz="3200">
                <a:solidFill>
                  <a:srgbClr val="000000"/>
                </a:solidFill>
                <a:ea typeface="宋体" pitchFamily="2" charset="-122"/>
              </a:rPr>
              <a:t>》</a:t>
            </a:r>
            <a:r>
              <a:rPr lang="zh-CN" altLang="en-US" sz="3200">
                <a:solidFill>
                  <a:srgbClr val="000000"/>
                </a:solidFill>
                <a:ea typeface="宋体" pitchFamily="2" charset="-122"/>
              </a:rPr>
              <a:t>，职业道德是注册会计师的职业道德、职业纪律、专业胜任力及职业责任等几个方面。</a:t>
            </a:r>
          </a:p>
          <a:p>
            <a:pPr marL="342900" indent="-342900" eaLnBrk="1" hangingPunct="1">
              <a:spcBef>
                <a:spcPct val="20000"/>
              </a:spcBef>
              <a:buFontTx/>
              <a:buChar char="•"/>
            </a:pPr>
            <a:r>
              <a:rPr lang="zh-CN" altLang="en-US" sz="3200">
                <a:solidFill>
                  <a:srgbClr val="000000"/>
                </a:solidFill>
                <a:ea typeface="宋体" pitchFamily="2" charset="-122"/>
              </a:rPr>
              <a:t>坚持独立、客观和公正原则</a:t>
            </a:r>
          </a:p>
          <a:p>
            <a:pPr marL="342900" indent="-342900" eaLnBrk="1" hangingPunct="1">
              <a:spcBef>
                <a:spcPct val="20000"/>
              </a:spcBef>
              <a:buFontTx/>
              <a:buChar char="•"/>
            </a:pPr>
            <a:r>
              <a:rPr lang="zh-CN" altLang="en-US" sz="3200">
                <a:solidFill>
                  <a:srgbClr val="000000"/>
                </a:solidFill>
                <a:ea typeface="宋体" pitchFamily="2" charset="-122"/>
              </a:rPr>
              <a:t>应确保专业胜任力</a:t>
            </a:r>
          </a:p>
          <a:p>
            <a:pPr marL="342900" indent="-342900" eaLnBrk="1" hangingPunct="1">
              <a:spcBef>
                <a:spcPct val="20000"/>
              </a:spcBef>
              <a:buFontTx/>
              <a:buChar char="•"/>
            </a:pPr>
            <a:r>
              <a:rPr lang="zh-CN" altLang="en-US" sz="3200">
                <a:solidFill>
                  <a:srgbClr val="000000"/>
                </a:solidFill>
                <a:ea typeface="宋体" pitchFamily="2" charset="-122"/>
              </a:rPr>
              <a:t>恪守对客户的责任</a:t>
            </a:r>
          </a:p>
          <a:p>
            <a:pPr marL="342900" indent="-342900" eaLnBrk="1" hangingPunct="1">
              <a:spcBef>
                <a:spcPct val="20000"/>
              </a:spcBef>
              <a:buFontTx/>
              <a:buChar char="•"/>
            </a:pPr>
            <a:r>
              <a:rPr lang="zh-CN" altLang="en-US" sz="3200">
                <a:solidFill>
                  <a:srgbClr val="000000"/>
                </a:solidFill>
                <a:ea typeface="宋体" pitchFamily="2" charset="-122"/>
              </a:rPr>
              <a:t>履行对同行的责任</a:t>
            </a:r>
          </a:p>
          <a:p>
            <a:pPr marL="342900" indent="-342900" eaLnBrk="1" hangingPunct="1">
              <a:spcBef>
                <a:spcPct val="20000"/>
              </a:spcBef>
              <a:buFontTx/>
              <a:buChar char="•"/>
            </a:pPr>
            <a:r>
              <a:rPr lang="zh-CN" altLang="en-US" sz="3200">
                <a:solidFill>
                  <a:srgbClr val="000000"/>
                </a:solidFill>
                <a:ea typeface="宋体" pitchFamily="2" charset="-122"/>
              </a:rPr>
              <a:t>其他责任 </a:t>
            </a:r>
          </a:p>
        </p:txBody>
      </p:sp>
      <p:sp>
        <p:nvSpPr>
          <p:cNvPr id="3" name="日期占位符 2"/>
          <p:cNvSpPr>
            <a:spLocks noGrp="1"/>
          </p:cNvSpPr>
          <p:nvPr>
            <p:ph type="dt" sz="half" idx="10"/>
          </p:nvPr>
        </p:nvSpPr>
        <p:spPr/>
        <p:txBody>
          <a:bodyPr/>
          <a:lstStyle/>
          <a:p>
            <a:pPr>
              <a:defRPr/>
            </a:pPr>
            <a:fld id="{F4D968CC-98B6-477A-902D-9B3FD138DF26}"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31</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435373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nvSpPr>
        <p:spPr bwMode="auto">
          <a:xfrm>
            <a:off x="1219200" y="617538"/>
            <a:ext cx="68580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a:solidFill>
                  <a:srgbClr val="000000"/>
                </a:solidFill>
                <a:ea typeface="宋体" pitchFamily="2" charset="-122"/>
              </a:rPr>
              <a:t>我国会计人员职业道德规范</a:t>
            </a:r>
          </a:p>
        </p:txBody>
      </p:sp>
      <p:sp>
        <p:nvSpPr>
          <p:cNvPr id="406531" name="Rectangle 3"/>
          <p:cNvSpPr>
            <a:spLocks noGrp="1" noChangeArrowheads="1"/>
          </p:cNvSpPr>
          <p:nvPr/>
        </p:nvSpPr>
        <p:spPr bwMode="auto">
          <a:xfrm>
            <a:off x="1692275" y="2276475"/>
            <a:ext cx="66897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80000"/>
              </a:lnSpc>
              <a:spcBef>
                <a:spcPct val="20000"/>
              </a:spcBef>
              <a:buFontTx/>
              <a:buChar char="•"/>
            </a:pPr>
            <a:r>
              <a:rPr lang="zh-CN" altLang="en-US" sz="3200">
                <a:solidFill>
                  <a:srgbClr val="000000"/>
                </a:solidFill>
                <a:ea typeface="宋体" pitchFamily="2" charset="-122"/>
              </a:rPr>
              <a:t>敬业爱岗</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依法办事</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客观公正</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诚实守信</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搞好服务</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保守秘密</a:t>
            </a:r>
          </a:p>
          <a:p>
            <a:pPr marL="342900" indent="-342900" eaLnBrk="1" hangingPunct="1">
              <a:lnSpc>
                <a:spcPct val="80000"/>
              </a:lnSpc>
              <a:spcBef>
                <a:spcPct val="20000"/>
              </a:spcBef>
              <a:buFontTx/>
              <a:buChar char="•"/>
            </a:pPr>
            <a:r>
              <a:rPr lang="zh-CN" altLang="en-US" sz="3200">
                <a:solidFill>
                  <a:srgbClr val="000000"/>
                </a:solidFill>
                <a:ea typeface="宋体" pitchFamily="2" charset="-122"/>
              </a:rPr>
              <a:t>廉洁自律</a:t>
            </a:r>
          </a:p>
        </p:txBody>
      </p:sp>
      <p:sp>
        <p:nvSpPr>
          <p:cNvPr id="4" name="日期占位符 3"/>
          <p:cNvSpPr>
            <a:spLocks noGrp="1"/>
          </p:cNvSpPr>
          <p:nvPr>
            <p:ph type="dt" sz="half" idx="10"/>
          </p:nvPr>
        </p:nvSpPr>
        <p:spPr/>
        <p:txBody>
          <a:bodyPr/>
          <a:lstStyle/>
          <a:p>
            <a:pPr>
              <a:defRPr/>
            </a:pPr>
            <a:fld id="{D844E3AE-F928-46E9-A768-829078B8AE30}"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32</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955602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nvSpPr>
        <p:spPr bwMode="auto">
          <a:xfrm>
            <a:off x="684213" y="620713"/>
            <a:ext cx="70389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FF0000"/>
                </a:solidFill>
                <a:ea typeface="宋体" pitchFamily="2" charset="-122"/>
              </a:rPr>
              <a:t>三、会计活动中的伦理问题</a:t>
            </a:r>
          </a:p>
        </p:txBody>
      </p:sp>
      <p:grpSp>
        <p:nvGrpSpPr>
          <p:cNvPr id="407555" name="Group 3"/>
          <p:cNvGrpSpPr>
            <a:grpSpLocks/>
          </p:cNvGrpSpPr>
          <p:nvPr/>
        </p:nvGrpSpPr>
        <p:grpSpPr bwMode="auto">
          <a:xfrm>
            <a:off x="395288" y="2205038"/>
            <a:ext cx="8064500" cy="3870325"/>
            <a:chOff x="0" y="0"/>
            <a:chExt cx="5080" cy="2438"/>
          </a:xfrm>
        </p:grpSpPr>
        <p:sp>
          <p:nvSpPr>
            <p:cNvPr id="407556" name="Oval 4"/>
            <p:cNvSpPr>
              <a:spLocks noChangeArrowheads="1"/>
            </p:cNvSpPr>
            <p:nvPr/>
          </p:nvSpPr>
          <p:spPr bwMode="auto">
            <a:xfrm>
              <a:off x="1592" y="518"/>
              <a:ext cx="1488" cy="1488"/>
            </a:xfrm>
            <a:prstGeom prst="ellipse">
              <a:avLst/>
            </a:prstGeom>
            <a:noFill/>
            <a:ln w="63500">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57" name="Text Box 5"/>
            <p:cNvSpPr txBox="1">
              <a:spLocks noChangeArrowheads="1"/>
            </p:cNvSpPr>
            <p:nvPr/>
          </p:nvSpPr>
          <p:spPr bwMode="auto">
            <a:xfrm>
              <a:off x="2365" y="0"/>
              <a:ext cx="18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2000" b="1">
                  <a:solidFill>
                    <a:srgbClr val="000000"/>
                  </a:solidFill>
                  <a:latin typeface="Verdana" pitchFamily="34" charset="0"/>
                  <a:ea typeface="楷体_GB2312" charset="-122"/>
                </a:rPr>
                <a:t>财务会计中的伦理问题</a:t>
              </a:r>
              <a:endParaRPr lang="zh-CN" altLang="en-US" sz="2000">
                <a:solidFill>
                  <a:srgbClr val="000000"/>
                </a:solidFill>
                <a:latin typeface="Verdana" pitchFamily="34" charset="0"/>
                <a:ea typeface="楷体_GB2312" charset="-122"/>
              </a:endParaRPr>
            </a:p>
          </p:txBody>
        </p:sp>
        <p:sp>
          <p:nvSpPr>
            <p:cNvPr id="407558" name="Text Box 6"/>
            <p:cNvSpPr txBox="1">
              <a:spLocks noChangeArrowheads="1"/>
            </p:cNvSpPr>
            <p:nvPr/>
          </p:nvSpPr>
          <p:spPr bwMode="auto">
            <a:xfrm>
              <a:off x="0" y="1862"/>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latinLnBrk="1" hangingPunct="1">
                <a:buFontTx/>
                <a:buNone/>
              </a:pPr>
              <a:r>
                <a:rPr lang="zh-CN" altLang="en-US" sz="2000" b="1">
                  <a:solidFill>
                    <a:srgbClr val="000000"/>
                  </a:solidFill>
                  <a:latin typeface="Verdana" pitchFamily="34" charset="0"/>
                  <a:ea typeface="楷体_GB2312" charset="-122"/>
                </a:rPr>
                <a:t>审计中的伦理问题</a:t>
              </a:r>
              <a:endParaRPr lang="zh-CN" altLang="en-US" sz="2000">
                <a:solidFill>
                  <a:srgbClr val="000000"/>
                </a:solidFill>
                <a:latin typeface="Verdana" pitchFamily="34" charset="0"/>
                <a:ea typeface="楷体_GB2312" charset="-122"/>
              </a:endParaRPr>
            </a:p>
          </p:txBody>
        </p:sp>
        <p:sp>
          <p:nvSpPr>
            <p:cNvPr id="407559" name="Text Box 7"/>
            <p:cNvSpPr txBox="1">
              <a:spLocks noChangeArrowheads="1"/>
            </p:cNvSpPr>
            <p:nvPr/>
          </p:nvSpPr>
          <p:spPr bwMode="auto">
            <a:xfrm>
              <a:off x="3454" y="1678"/>
              <a:ext cx="16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2000" b="1">
                  <a:solidFill>
                    <a:srgbClr val="000000"/>
                  </a:solidFill>
                  <a:latin typeface="Verdana" pitchFamily="34" charset="0"/>
                  <a:ea typeface="楷体_GB2312" charset="-122"/>
                </a:rPr>
                <a:t>咨询中的伦理问题</a:t>
              </a:r>
            </a:p>
            <a:p>
              <a:pPr algn="r" eaLnBrk="1" latinLnBrk="1" hangingPunct="1">
                <a:buFontTx/>
                <a:buNone/>
              </a:pPr>
              <a:r>
                <a:rPr lang="en-US" altLang="zh-CN" sz="1400">
                  <a:solidFill>
                    <a:srgbClr val="000000"/>
                  </a:solidFill>
                  <a:latin typeface="Verdana" pitchFamily="34" charset="0"/>
                  <a:ea typeface="Gulim" pitchFamily="34" charset="-127"/>
                </a:rPr>
                <a:t> </a:t>
              </a:r>
            </a:p>
          </p:txBody>
        </p:sp>
        <p:grpSp>
          <p:nvGrpSpPr>
            <p:cNvPr id="407560" name="Group 8"/>
            <p:cNvGrpSpPr>
              <a:grpSpLocks/>
            </p:cNvGrpSpPr>
            <p:nvPr/>
          </p:nvGrpSpPr>
          <p:grpSpPr bwMode="auto">
            <a:xfrm>
              <a:off x="1405" y="76"/>
              <a:ext cx="1057" cy="1057"/>
              <a:chOff x="0" y="0"/>
              <a:chExt cx="1057" cy="1057"/>
            </a:xfrm>
          </p:grpSpPr>
          <p:sp>
            <p:nvSpPr>
              <p:cNvPr id="407567" name="Oval 9"/>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8" name="Oval 10"/>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1</a:t>
                </a:r>
                <a:endParaRPr lang="ko-KR" altLang="en-US" sz="1800" b="1">
                  <a:solidFill>
                    <a:srgbClr val="FFFFFF"/>
                  </a:solidFill>
                  <a:latin typeface="Verdana" pitchFamily="34" charset="0"/>
                  <a:ea typeface="Gulim" pitchFamily="34" charset="-127"/>
                </a:endParaRPr>
              </a:p>
            </p:txBody>
          </p:sp>
        </p:grpSp>
        <p:grpSp>
          <p:nvGrpSpPr>
            <p:cNvPr id="407561" name="Group 11"/>
            <p:cNvGrpSpPr>
              <a:grpSpLocks/>
            </p:cNvGrpSpPr>
            <p:nvPr/>
          </p:nvGrpSpPr>
          <p:grpSpPr bwMode="auto">
            <a:xfrm>
              <a:off x="1454" y="1381"/>
              <a:ext cx="1057" cy="1057"/>
              <a:chOff x="0" y="0"/>
              <a:chExt cx="1057" cy="1057"/>
            </a:xfrm>
          </p:grpSpPr>
          <p:sp>
            <p:nvSpPr>
              <p:cNvPr id="407565" name="Oval 12"/>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6" name="Oval 13"/>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2</a:t>
                </a:r>
                <a:endParaRPr lang="ko-KR" altLang="en-US" sz="1800" b="1">
                  <a:solidFill>
                    <a:srgbClr val="FFFFFF"/>
                  </a:solidFill>
                  <a:latin typeface="Verdana" pitchFamily="34" charset="0"/>
                  <a:ea typeface="Gulim" pitchFamily="34" charset="-127"/>
                </a:endParaRPr>
              </a:p>
            </p:txBody>
          </p:sp>
        </p:grpSp>
        <p:grpSp>
          <p:nvGrpSpPr>
            <p:cNvPr id="407562" name="Group 14"/>
            <p:cNvGrpSpPr>
              <a:grpSpLocks/>
            </p:cNvGrpSpPr>
            <p:nvPr/>
          </p:nvGrpSpPr>
          <p:grpSpPr bwMode="auto">
            <a:xfrm>
              <a:off x="2696" y="700"/>
              <a:ext cx="1057" cy="1057"/>
              <a:chOff x="0" y="0"/>
              <a:chExt cx="1057" cy="1057"/>
            </a:xfrm>
          </p:grpSpPr>
          <p:sp>
            <p:nvSpPr>
              <p:cNvPr id="407563" name="Oval 15"/>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4" name="Oval 16"/>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3</a:t>
                </a:r>
                <a:endParaRPr lang="ko-KR" altLang="en-US" sz="1800" b="1">
                  <a:solidFill>
                    <a:srgbClr val="FFFFFF"/>
                  </a:solidFill>
                  <a:latin typeface="Verdana" pitchFamily="34" charset="0"/>
                  <a:ea typeface="Gulim" pitchFamily="34" charset="-127"/>
                </a:endParaRPr>
              </a:p>
            </p:txBody>
          </p:sp>
        </p:grpSp>
      </p:grpSp>
      <p:sp>
        <p:nvSpPr>
          <p:cNvPr id="17" name="日期占位符 16"/>
          <p:cNvSpPr>
            <a:spLocks noGrp="1"/>
          </p:cNvSpPr>
          <p:nvPr>
            <p:ph type="dt" sz="half" idx="10"/>
          </p:nvPr>
        </p:nvSpPr>
        <p:spPr/>
        <p:txBody>
          <a:bodyPr/>
          <a:lstStyle/>
          <a:p>
            <a:pPr>
              <a:defRPr/>
            </a:pPr>
            <a:fld id="{3EDB7797-6498-4968-A53C-F73EB0A7BD3D}" type="datetime1">
              <a:rPr lang="zh-CN" altLang="en-US" smtClean="0">
                <a:solidFill>
                  <a:srgbClr val="000099"/>
                </a:solidFill>
              </a:rPr>
              <a:pPr>
                <a:defRPr/>
              </a:pPr>
              <a:t>2020/3/29</a:t>
            </a:fld>
            <a:endParaRPr lang="en-US" altLang="zh-CN">
              <a:solidFill>
                <a:srgbClr val="000099"/>
              </a:solidFill>
            </a:endParaRPr>
          </a:p>
        </p:txBody>
      </p:sp>
      <p:sp>
        <p:nvSpPr>
          <p:cNvPr id="18" name="灯片编号占位符 17"/>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33</a:t>
            </a:fld>
            <a:endParaRPr lang="en-US" altLang="zh-CN">
              <a:solidFill>
                <a:srgbClr val="000099"/>
              </a:solidFill>
            </a:endParaRPr>
          </a:p>
        </p:txBody>
      </p:sp>
      <p:sp>
        <p:nvSpPr>
          <p:cNvPr id="19" name="页脚占位符 18"/>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65908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nvSpPr>
        <p:spPr bwMode="auto">
          <a:xfrm>
            <a:off x="539750" y="836613"/>
            <a:ext cx="8229600" cy="445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a:solidFill>
                  <a:srgbClr val="000000"/>
                </a:solidFill>
                <a:ea typeface="宋体" pitchFamily="2" charset="-122"/>
              </a:rPr>
              <a:t>财务会计中的伦理问题</a:t>
            </a:r>
          </a:p>
          <a:p>
            <a:pPr marL="342900" indent="-342900" eaLnBrk="1" hangingPunct="1">
              <a:spcBef>
                <a:spcPct val="20000"/>
              </a:spcBef>
              <a:buFontTx/>
              <a:buNone/>
            </a:pPr>
            <a:r>
              <a:rPr lang="zh-CN" altLang="zh-CN" sz="3200">
                <a:solidFill>
                  <a:srgbClr val="000000"/>
                </a:solidFill>
                <a:ea typeface="宋体" pitchFamily="2" charset="-122"/>
              </a:rPr>
              <a:t>  </a:t>
            </a:r>
          </a:p>
          <a:p>
            <a:pPr marL="342900" indent="-342900" eaLnBrk="1" hangingPunct="1">
              <a:spcBef>
                <a:spcPct val="20000"/>
              </a:spcBef>
              <a:buFontTx/>
              <a:buNone/>
            </a:pPr>
            <a:r>
              <a:rPr lang="zh-CN" altLang="zh-CN" sz="3200">
                <a:solidFill>
                  <a:srgbClr val="000000"/>
                </a:solidFill>
                <a:ea typeface="宋体" pitchFamily="2" charset="-122"/>
              </a:rPr>
              <a:t>  </a:t>
            </a:r>
            <a:r>
              <a:rPr lang="zh-CN" altLang="en-US" sz="3200" b="1">
                <a:solidFill>
                  <a:srgbClr val="CC3399"/>
                </a:solidFill>
                <a:ea typeface="宋体" pitchFamily="2" charset="-122"/>
              </a:rPr>
              <a:t>会计信息失真</a:t>
            </a:r>
            <a:r>
              <a:rPr lang="zh-CN" altLang="en-US" sz="3200">
                <a:solidFill>
                  <a:srgbClr val="000000"/>
                </a:solidFill>
                <a:ea typeface="宋体" pitchFamily="2" charset="-122"/>
              </a:rPr>
              <a:t>是指会计信息的形成与提供违背了客观的真实性原则，不能正确反映会计主体真实的财务状况和经营成果。包括特定项目信息与实际不符，整体信息相对于事实不完整、不充分。  </a:t>
            </a:r>
          </a:p>
          <a:p>
            <a:pPr marL="342900" indent="-342900" eaLnBrk="1" hangingPunct="1">
              <a:spcBef>
                <a:spcPct val="20000"/>
              </a:spcBef>
              <a:buFontTx/>
              <a:buNone/>
            </a:pPr>
            <a:r>
              <a:rPr lang="zh-CN" altLang="en-US" sz="3200">
                <a:solidFill>
                  <a:srgbClr val="000000"/>
                </a:solidFill>
                <a:ea typeface="宋体" pitchFamily="2" charset="-122"/>
              </a:rPr>
              <a:t> </a:t>
            </a:r>
          </a:p>
        </p:txBody>
      </p:sp>
      <p:pic>
        <p:nvPicPr>
          <p:cNvPr id="408579" name="Picture 3" descr="u=995934102,3062444164&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724400"/>
            <a:ext cx="2438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A12B6515-CDE3-4619-AB04-84861149F313}"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34</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635276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nvSpPr>
        <p:spPr bwMode="auto">
          <a:xfrm>
            <a:off x="228600" y="381000"/>
            <a:ext cx="8534400"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None/>
            </a:pPr>
            <a:r>
              <a:rPr lang="en-US" altLang="zh-CN" sz="3200" b="1">
                <a:solidFill>
                  <a:srgbClr val="000000"/>
                </a:solidFill>
                <a:ea typeface="宋体" pitchFamily="2" charset="-122"/>
              </a:rPr>
              <a:t>1</a:t>
            </a:r>
            <a:r>
              <a:rPr lang="zh-CN" altLang="en-US" sz="3200" b="1">
                <a:solidFill>
                  <a:srgbClr val="000000"/>
                </a:solidFill>
                <a:ea typeface="宋体" pitchFamily="2" charset="-122"/>
              </a:rPr>
              <a:t>、规则性失真、违规性失真和行为性失真</a:t>
            </a:r>
          </a:p>
          <a:p>
            <a:pPr marL="342900" indent="-342900" eaLnBrk="1" hangingPunct="1">
              <a:lnSpc>
                <a:spcPct val="90000"/>
              </a:lnSpc>
              <a:spcBef>
                <a:spcPct val="20000"/>
              </a:spcBef>
              <a:buFontTx/>
              <a:buNone/>
            </a:pPr>
            <a:r>
              <a:rPr lang="zh-CN" altLang="en-US" sz="3200" b="1">
                <a:solidFill>
                  <a:srgbClr val="CC3399"/>
                </a:solidFill>
                <a:ea typeface="宋体" pitchFamily="2" charset="-122"/>
              </a:rPr>
              <a:t>规则性失真</a:t>
            </a:r>
            <a:r>
              <a:rPr lang="zh-CN" altLang="en-US" sz="3200">
                <a:solidFill>
                  <a:srgbClr val="000000"/>
                </a:solidFill>
                <a:ea typeface="宋体" pitchFamily="2" charset="-122"/>
              </a:rPr>
              <a:t>：会计信息是会计规则执行人根据一定的会计规则而生产出来的。高质量会计规则是产生高质量会计信息的基础，因此， 会计信息失真首先与会计规则的质量相关。</a:t>
            </a:r>
          </a:p>
          <a:p>
            <a:pPr marL="342900" indent="-342900" eaLnBrk="1" hangingPunct="1">
              <a:lnSpc>
                <a:spcPct val="90000"/>
              </a:lnSpc>
              <a:spcBef>
                <a:spcPct val="20000"/>
              </a:spcBef>
              <a:buFontTx/>
              <a:buNone/>
            </a:pPr>
            <a:r>
              <a:rPr lang="zh-CN" altLang="en-US" sz="3200">
                <a:solidFill>
                  <a:srgbClr val="CC3399"/>
                </a:solidFill>
                <a:ea typeface="宋体" pitchFamily="2" charset="-122"/>
              </a:rPr>
              <a:t>违规性失真</a:t>
            </a:r>
            <a:r>
              <a:rPr lang="zh-CN" altLang="en-US" sz="3200">
                <a:solidFill>
                  <a:srgbClr val="000000"/>
                </a:solidFill>
                <a:ea typeface="宋体" pitchFamily="2" charset="-122"/>
              </a:rPr>
              <a:t>：会计规则执行人故意违背会计规则造成会计信息失真。</a:t>
            </a:r>
          </a:p>
          <a:p>
            <a:pPr marL="342900" indent="-342900" eaLnBrk="1" hangingPunct="1">
              <a:lnSpc>
                <a:spcPct val="90000"/>
              </a:lnSpc>
              <a:spcBef>
                <a:spcPct val="20000"/>
              </a:spcBef>
              <a:buFontTx/>
              <a:buNone/>
            </a:pPr>
            <a:r>
              <a:rPr lang="zh-CN" altLang="en-US" sz="3200" b="1">
                <a:solidFill>
                  <a:srgbClr val="CC3399"/>
                </a:solidFill>
                <a:ea typeface="宋体" pitchFamily="2" charset="-122"/>
              </a:rPr>
              <a:t>行为性失真</a:t>
            </a:r>
            <a:r>
              <a:rPr lang="zh-CN" altLang="en-US" sz="3200">
                <a:solidFill>
                  <a:srgbClr val="000000"/>
                </a:solidFill>
                <a:ea typeface="宋体" pitchFamily="2" charset="-122"/>
              </a:rPr>
              <a:t>：会计规则执行人由于客观上的原因在会计规则的执行上存在偏差造成会计信息失真。</a:t>
            </a:r>
          </a:p>
          <a:p>
            <a:pPr marL="342900" indent="-342900" eaLnBrk="1" hangingPunct="1">
              <a:lnSpc>
                <a:spcPct val="90000"/>
              </a:lnSpc>
              <a:spcBef>
                <a:spcPct val="20000"/>
              </a:spcBef>
              <a:buFontTx/>
              <a:buNone/>
            </a:pPr>
            <a:endParaRPr lang="zh-CN" altLang="en-US" sz="3200">
              <a:solidFill>
                <a:srgbClr val="000000"/>
              </a:solidFill>
              <a:ea typeface="宋体" pitchFamily="2" charset="-122"/>
            </a:endParaRPr>
          </a:p>
          <a:p>
            <a:pPr marL="342900" indent="-342900" eaLnBrk="1" hangingPunct="1">
              <a:lnSpc>
                <a:spcPct val="90000"/>
              </a:lnSpc>
              <a:spcBef>
                <a:spcPct val="20000"/>
              </a:spcBef>
              <a:buFontTx/>
              <a:buNone/>
            </a:pPr>
            <a:r>
              <a:rPr lang="zh-CN" altLang="en-US" sz="3200">
                <a:solidFill>
                  <a:srgbClr val="000000"/>
                </a:solidFill>
                <a:ea typeface="宋体" pitchFamily="2" charset="-122"/>
              </a:rPr>
              <a:t> </a:t>
            </a:r>
          </a:p>
        </p:txBody>
      </p:sp>
      <p:pic>
        <p:nvPicPr>
          <p:cNvPr id="409603" name="Picture 3" descr="u=2275375387,3407491669&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876800"/>
            <a:ext cx="22098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日期占位符 3"/>
          <p:cNvSpPr>
            <a:spLocks noGrp="1"/>
          </p:cNvSpPr>
          <p:nvPr>
            <p:ph type="dt" sz="half" idx="10"/>
          </p:nvPr>
        </p:nvSpPr>
        <p:spPr/>
        <p:txBody>
          <a:bodyPr/>
          <a:lstStyle/>
          <a:p>
            <a:pPr>
              <a:defRPr/>
            </a:pPr>
            <a:fld id="{BB26A2B3-5F98-48AD-B85A-32BA2BF1CEF5}"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35</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840352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3600">
                <a:solidFill>
                  <a:srgbClr val="000000"/>
                </a:solidFill>
                <a:ea typeface="宋体" pitchFamily="2" charset="-122"/>
              </a:rPr>
              <a:t>会计信息规则性失真 </a:t>
            </a:r>
            <a:r>
              <a:rPr lang="zh-CN" altLang="zh-CN" sz="3600">
                <a:solidFill>
                  <a:srgbClr val="000000"/>
                </a:solidFill>
                <a:ea typeface="宋体" pitchFamily="2" charset="-122"/>
              </a:rPr>
              <a:t>–</a:t>
            </a:r>
            <a:r>
              <a:rPr lang="zh-CN" altLang="en-US" sz="3600">
                <a:solidFill>
                  <a:srgbClr val="000000"/>
                </a:solidFill>
                <a:ea typeface="宋体" pitchFamily="2" charset="-122"/>
              </a:rPr>
              <a:t>安然事件</a:t>
            </a:r>
          </a:p>
        </p:txBody>
      </p:sp>
      <p:sp>
        <p:nvSpPr>
          <p:cNvPr id="410627"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安然公司利用关联企业结构，避免企业直接的债务负担，同时灵活地扩大企业规模。安然公司通过将水厂等剥离给马林信托基金的方式也获得大量资金。由于安然公司对它们所拥有的股份达不到合并会计报表的要求，这样的“受益”成为安然公司的营业利润，取得资金的背后无法反映相应的债务。  </a:t>
            </a:r>
          </a:p>
        </p:txBody>
      </p:sp>
      <p:sp>
        <p:nvSpPr>
          <p:cNvPr id="4" name="日期占位符 3"/>
          <p:cNvSpPr>
            <a:spLocks noGrp="1"/>
          </p:cNvSpPr>
          <p:nvPr>
            <p:ph type="dt" sz="half" idx="10"/>
          </p:nvPr>
        </p:nvSpPr>
        <p:spPr/>
        <p:txBody>
          <a:bodyPr/>
          <a:lstStyle/>
          <a:p>
            <a:pPr>
              <a:defRPr/>
            </a:pPr>
            <a:fld id="{06E4D020-7BA3-442D-B545-13B0DA54A063}"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36</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849969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en-US" sz="3200">
                <a:solidFill>
                  <a:srgbClr val="000000"/>
                </a:solidFill>
                <a:ea typeface="宋体" pitchFamily="2" charset="-122"/>
              </a:rPr>
              <a:t>目前包括美国在内的许多国家的会计规则都规定</a:t>
            </a:r>
            <a:r>
              <a:rPr lang="zh-CN" altLang="zh-CN" sz="3200">
                <a:solidFill>
                  <a:srgbClr val="000000"/>
                </a:solidFill>
                <a:ea typeface="宋体" pitchFamily="2" charset="-122"/>
              </a:rPr>
              <a:t>, </a:t>
            </a:r>
            <a:r>
              <a:rPr lang="zh-CN" altLang="en-US" sz="3200">
                <a:solidFill>
                  <a:srgbClr val="000000"/>
                </a:solidFill>
                <a:ea typeface="宋体" pitchFamily="2" charset="-122"/>
              </a:rPr>
              <a:t>投资公司在占有被投资公司</a:t>
            </a:r>
            <a:r>
              <a:rPr lang="zh-CN" altLang="zh-CN" sz="3200">
                <a:solidFill>
                  <a:srgbClr val="000000"/>
                </a:solidFill>
                <a:ea typeface="宋体" pitchFamily="2" charset="-122"/>
              </a:rPr>
              <a:t>50%</a:t>
            </a:r>
            <a:r>
              <a:rPr lang="zh-CN" altLang="en-US" sz="3200">
                <a:solidFill>
                  <a:srgbClr val="000000"/>
                </a:solidFill>
                <a:ea typeface="宋体" pitchFamily="2" charset="-122"/>
              </a:rPr>
              <a:t>以上股份时才要求编制合并会计报表。而安然公司则运用这一规则</a:t>
            </a:r>
            <a:r>
              <a:rPr lang="zh-CN" altLang="zh-CN" sz="3200">
                <a:solidFill>
                  <a:srgbClr val="000000"/>
                </a:solidFill>
                <a:ea typeface="宋体" pitchFamily="2" charset="-122"/>
              </a:rPr>
              <a:t>, </a:t>
            </a:r>
            <a:r>
              <a:rPr lang="zh-CN" altLang="en-US" sz="3200">
                <a:solidFill>
                  <a:srgbClr val="000000"/>
                </a:solidFill>
                <a:ea typeface="宋体" pitchFamily="2" charset="-122"/>
              </a:rPr>
              <a:t>它拥有许多子公司</a:t>
            </a:r>
            <a:r>
              <a:rPr lang="zh-CN" altLang="zh-CN" sz="3200">
                <a:solidFill>
                  <a:srgbClr val="000000"/>
                </a:solidFill>
                <a:ea typeface="宋体" pitchFamily="2" charset="-122"/>
              </a:rPr>
              <a:t>50 %</a:t>
            </a:r>
            <a:r>
              <a:rPr lang="zh-CN" altLang="en-US" sz="3200">
                <a:solidFill>
                  <a:srgbClr val="000000"/>
                </a:solidFill>
                <a:ea typeface="宋体" pitchFamily="2" charset="-122"/>
              </a:rPr>
              <a:t>的股份， 但不需要合并会计报表，从而使利润的来源和负债的存在得到了隐藏。仅从这个角度看，安然公司并没有违背会计规则，而真正的问题却在于有关合并会计报表的会计规则。</a:t>
            </a:r>
          </a:p>
        </p:txBody>
      </p:sp>
      <p:sp>
        <p:nvSpPr>
          <p:cNvPr id="3" name="日期占位符 2"/>
          <p:cNvSpPr>
            <a:spLocks noGrp="1"/>
          </p:cNvSpPr>
          <p:nvPr>
            <p:ph type="dt" sz="half" idx="10"/>
          </p:nvPr>
        </p:nvSpPr>
        <p:spPr/>
        <p:txBody>
          <a:bodyPr/>
          <a:lstStyle/>
          <a:p>
            <a:pPr>
              <a:defRPr/>
            </a:pPr>
            <a:fld id="{F8BEF5F2-A9CB-4197-9FE2-3F35DA64247E}"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37</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688215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nvSpPr>
        <p:spPr bwMode="auto">
          <a:xfrm>
            <a:off x="457200" y="1143000"/>
            <a:ext cx="82296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en-US" altLang="zh-CN" sz="3200" b="1">
                <a:solidFill>
                  <a:srgbClr val="000000"/>
                </a:solidFill>
                <a:ea typeface="宋体" pitchFamily="2" charset="-122"/>
              </a:rPr>
              <a:t>2</a:t>
            </a:r>
            <a:r>
              <a:rPr lang="zh-CN" altLang="en-US" sz="3200" b="1">
                <a:solidFill>
                  <a:srgbClr val="000000"/>
                </a:solidFill>
                <a:ea typeface="宋体" pitchFamily="2" charset="-122"/>
              </a:rPr>
              <a:t>、无意失真和故意失真</a:t>
            </a:r>
          </a:p>
          <a:p>
            <a:pPr marL="342900" indent="-342900" eaLnBrk="1" hangingPunct="1">
              <a:spcBef>
                <a:spcPct val="20000"/>
              </a:spcBef>
              <a:buFontTx/>
              <a:buNone/>
            </a:pPr>
            <a:r>
              <a:rPr lang="zh-CN" altLang="en-US" sz="3200">
                <a:solidFill>
                  <a:srgbClr val="000000"/>
                </a:solidFill>
                <a:ea typeface="宋体" pitchFamily="2" charset="-122"/>
              </a:rPr>
              <a:t>   </a:t>
            </a:r>
            <a:r>
              <a:rPr lang="zh-CN" altLang="en-US" sz="3200" b="1">
                <a:solidFill>
                  <a:srgbClr val="009999"/>
                </a:solidFill>
                <a:ea typeface="宋体" pitchFamily="2" charset="-122"/>
              </a:rPr>
              <a:t>无意失真</a:t>
            </a:r>
            <a:r>
              <a:rPr lang="zh-CN" altLang="en-US" sz="3200">
                <a:solidFill>
                  <a:srgbClr val="000000"/>
                </a:solidFill>
                <a:ea typeface="宋体" pitchFamily="2" charset="-122"/>
              </a:rPr>
              <a:t>是在会计核算中存在的非故意的过失，财会人员由于种种原因可能在会计核算中发生各类失误。</a:t>
            </a:r>
          </a:p>
          <a:p>
            <a:pPr marL="342900" indent="-342900" eaLnBrk="1" hangingPunct="1">
              <a:spcBef>
                <a:spcPct val="20000"/>
              </a:spcBef>
              <a:buFontTx/>
              <a:buNone/>
            </a:pPr>
            <a:r>
              <a:rPr lang="zh-CN" altLang="en-US" sz="3200">
                <a:solidFill>
                  <a:srgbClr val="000000"/>
                </a:solidFill>
                <a:ea typeface="宋体" pitchFamily="2" charset="-122"/>
              </a:rPr>
              <a:t>   </a:t>
            </a:r>
            <a:r>
              <a:rPr lang="zh-CN" altLang="en-US" sz="3200" b="1">
                <a:solidFill>
                  <a:srgbClr val="009999"/>
                </a:solidFill>
                <a:ea typeface="宋体" pitchFamily="2" charset="-122"/>
              </a:rPr>
              <a:t>故意失真</a:t>
            </a:r>
            <a:r>
              <a:rPr lang="zh-CN" altLang="en-US" sz="3200">
                <a:solidFill>
                  <a:srgbClr val="000000"/>
                </a:solidFill>
                <a:ea typeface="宋体" pitchFamily="2" charset="-122"/>
              </a:rPr>
              <a:t>是指故意的，有目的的，有预谋的，有针对性的财务造假和欺诈行为，也称为会计舞弊。 </a:t>
            </a:r>
          </a:p>
        </p:txBody>
      </p:sp>
      <p:sp>
        <p:nvSpPr>
          <p:cNvPr id="3" name="日期占位符 2"/>
          <p:cNvSpPr>
            <a:spLocks noGrp="1"/>
          </p:cNvSpPr>
          <p:nvPr>
            <p:ph type="dt" sz="half" idx="10"/>
          </p:nvPr>
        </p:nvSpPr>
        <p:spPr/>
        <p:txBody>
          <a:bodyPr/>
          <a:lstStyle/>
          <a:p>
            <a:pPr>
              <a:defRPr/>
            </a:pPr>
            <a:fld id="{6FAFFEB2-2898-4F3A-A9E0-E79D3AF478A2}"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38</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81121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b="1">
                <a:solidFill>
                  <a:srgbClr val="000000"/>
                </a:solidFill>
                <a:ea typeface="宋体" pitchFamily="2" charset="-122"/>
              </a:rPr>
              <a:t>无意失真</a:t>
            </a:r>
            <a:r>
              <a:rPr lang="zh-CN" altLang="en-US" sz="4400">
                <a:solidFill>
                  <a:srgbClr val="000000"/>
                </a:solidFill>
                <a:ea typeface="宋体" pitchFamily="2" charset="-122"/>
              </a:rPr>
              <a:t>的特点</a:t>
            </a:r>
          </a:p>
        </p:txBody>
      </p:sp>
      <p:sp>
        <p:nvSpPr>
          <p:cNvPr id="413699" name="Rectangle 3"/>
          <p:cNvSpPr>
            <a:spLocks noGrp="1" noChangeArrowheads="1"/>
          </p:cNvSpPr>
          <p:nvPr/>
        </p:nvSpPr>
        <p:spPr bwMode="auto">
          <a:xfrm>
            <a:off x="457200" y="1600200"/>
            <a:ext cx="83820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br>
              <a:rPr lang="zh-CN" altLang="zh-CN" sz="3200" dirty="0">
                <a:solidFill>
                  <a:srgbClr val="000000"/>
                </a:solidFill>
                <a:ea typeface="宋体" pitchFamily="2" charset="-122"/>
              </a:rPr>
            </a:br>
            <a:r>
              <a:rPr lang="zh-CN" altLang="zh-CN" sz="3200" dirty="0">
                <a:solidFill>
                  <a:srgbClr val="000000"/>
                </a:solidFill>
                <a:ea typeface="宋体" pitchFamily="2" charset="-122"/>
              </a:rPr>
              <a:t>1</a:t>
            </a:r>
            <a:r>
              <a:rPr lang="zh-CN" altLang="en-US" sz="3200" dirty="0">
                <a:solidFill>
                  <a:srgbClr val="000000"/>
                </a:solidFill>
                <a:ea typeface="宋体" pitchFamily="2" charset="-122"/>
              </a:rPr>
              <a:t>、并非出于故意，从客观后果上看，经办人员并没有从中获益；</a:t>
            </a:r>
            <a:br>
              <a:rPr lang="zh-CN" altLang="en-US" sz="3200" dirty="0">
                <a:solidFill>
                  <a:srgbClr val="000000"/>
                </a:solidFill>
                <a:ea typeface="宋体" pitchFamily="2" charset="-122"/>
              </a:rPr>
            </a:br>
            <a:r>
              <a:rPr lang="zh-CN" altLang="zh-CN" sz="3200" dirty="0">
                <a:solidFill>
                  <a:srgbClr val="000000"/>
                </a:solidFill>
                <a:ea typeface="宋体" pitchFamily="2" charset="-122"/>
              </a:rPr>
              <a:t>2</a:t>
            </a:r>
            <a:r>
              <a:rPr lang="zh-CN" altLang="en-US" sz="3200" dirty="0">
                <a:solidFill>
                  <a:srgbClr val="000000"/>
                </a:solidFill>
                <a:ea typeface="宋体" pitchFamily="2" charset="-122"/>
              </a:rPr>
              <a:t>、不影响会计信息的合法性、真实性；</a:t>
            </a:r>
            <a:br>
              <a:rPr lang="zh-CN" altLang="en-US" sz="3200" dirty="0">
                <a:solidFill>
                  <a:srgbClr val="000000"/>
                </a:solidFill>
                <a:ea typeface="宋体" pitchFamily="2" charset="-122"/>
              </a:rPr>
            </a:br>
            <a:r>
              <a:rPr lang="zh-CN" altLang="zh-CN" sz="3200" dirty="0">
                <a:solidFill>
                  <a:srgbClr val="000000"/>
                </a:solidFill>
                <a:ea typeface="宋体" pitchFamily="2" charset="-122"/>
              </a:rPr>
              <a:t>3</a:t>
            </a:r>
            <a:r>
              <a:rPr lang="zh-CN" altLang="en-US" sz="3200" dirty="0">
                <a:solidFill>
                  <a:srgbClr val="000000"/>
                </a:solidFill>
                <a:ea typeface="宋体" pitchFamily="2" charset="-122"/>
              </a:rPr>
              <a:t>、只是个人行为，而非团伙行为；</a:t>
            </a:r>
          </a:p>
          <a:p>
            <a:pPr marL="342900" indent="-342900" eaLnBrk="1" hangingPunct="1">
              <a:spcBef>
                <a:spcPct val="20000"/>
              </a:spcBef>
              <a:buFontTx/>
              <a:buNone/>
            </a:pPr>
            <a:r>
              <a:rPr lang="zh-CN" altLang="zh-CN" sz="3200" dirty="0">
                <a:solidFill>
                  <a:srgbClr val="000000"/>
                </a:solidFill>
                <a:ea typeface="宋体" pitchFamily="2" charset="-122"/>
              </a:rPr>
              <a:t>  4</a:t>
            </a:r>
            <a:r>
              <a:rPr lang="zh-CN" altLang="en-US" sz="3200" dirty="0">
                <a:solidFill>
                  <a:srgbClr val="000000"/>
                </a:solidFill>
                <a:ea typeface="宋体" pitchFamily="2" charset="-122"/>
              </a:rPr>
              <a:t>、易于查找和纠正，一般不具有隐蔽性。</a:t>
            </a:r>
          </a:p>
        </p:txBody>
      </p:sp>
      <p:sp>
        <p:nvSpPr>
          <p:cNvPr id="4" name="日期占位符 3"/>
          <p:cNvSpPr>
            <a:spLocks noGrp="1"/>
          </p:cNvSpPr>
          <p:nvPr>
            <p:ph type="dt" sz="half" idx="10"/>
          </p:nvPr>
        </p:nvSpPr>
        <p:spPr/>
        <p:txBody>
          <a:bodyPr/>
          <a:lstStyle/>
          <a:p>
            <a:pPr>
              <a:defRPr/>
            </a:pPr>
            <a:fld id="{29383268-9C00-42C4-8E66-1822A0186F09}"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39</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21067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nvSpPr>
        <p:spPr bwMode="auto">
          <a:xfrm>
            <a:off x="457200" y="1700808"/>
            <a:ext cx="8229600" cy="415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lang="zh-CN" altLang="en-US" sz="2800" dirty="0">
                <a:solidFill>
                  <a:srgbClr val="000000"/>
                </a:solidFill>
                <a:ea typeface="宋体" pitchFamily="2" charset="-122"/>
              </a:rPr>
              <a:t>根据银广夏</a:t>
            </a:r>
            <a:r>
              <a:rPr lang="zh-CN" altLang="zh-CN" sz="2800" dirty="0">
                <a:solidFill>
                  <a:srgbClr val="000000"/>
                </a:solidFill>
                <a:ea typeface="宋体" pitchFamily="2" charset="-122"/>
              </a:rPr>
              <a:t>1999</a:t>
            </a:r>
            <a:r>
              <a:rPr lang="zh-CN" altLang="en-US" sz="2800" dirty="0">
                <a:solidFill>
                  <a:srgbClr val="000000"/>
                </a:solidFill>
                <a:ea typeface="宋体" pitchFamily="2" charset="-122"/>
              </a:rPr>
              <a:t>年年报，银广夏的每股盈利当年达到前所未有的</a:t>
            </a:r>
            <a:r>
              <a:rPr lang="zh-CN" altLang="zh-CN" sz="2800" dirty="0">
                <a:solidFill>
                  <a:srgbClr val="000000"/>
                </a:solidFill>
                <a:ea typeface="宋体" pitchFamily="2" charset="-122"/>
              </a:rPr>
              <a:t>0.51</a:t>
            </a:r>
            <a:r>
              <a:rPr lang="zh-CN" altLang="en-US" sz="2800" dirty="0">
                <a:solidFill>
                  <a:srgbClr val="000000"/>
                </a:solidFill>
                <a:ea typeface="宋体" pitchFamily="2" charset="-122"/>
              </a:rPr>
              <a:t>元；其股价则先知先觉，从</a:t>
            </a:r>
            <a:r>
              <a:rPr lang="zh-CN" altLang="zh-CN" sz="2800" dirty="0">
                <a:solidFill>
                  <a:srgbClr val="000000"/>
                </a:solidFill>
                <a:ea typeface="宋体" pitchFamily="2" charset="-122"/>
              </a:rPr>
              <a:t>1999</a:t>
            </a:r>
            <a:r>
              <a:rPr lang="zh-CN" altLang="en-US" sz="2800" dirty="0">
                <a:solidFill>
                  <a:srgbClr val="000000"/>
                </a:solidFill>
                <a:ea typeface="宋体" pitchFamily="2" charset="-122"/>
              </a:rPr>
              <a:t>年</a:t>
            </a:r>
            <a:r>
              <a:rPr lang="zh-CN" altLang="zh-CN" sz="2800" dirty="0">
                <a:solidFill>
                  <a:srgbClr val="000000"/>
                </a:solidFill>
                <a:ea typeface="宋体" pitchFamily="2" charset="-122"/>
              </a:rPr>
              <a:t>12</a:t>
            </a:r>
            <a:r>
              <a:rPr lang="zh-CN" altLang="en-US" sz="2800" dirty="0">
                <a:solidFill>
                  <a:srgbClr val="000000"/>
                </a:solidFill>
                <a:ea typeface="宋体" pitchFamily="2" charset="-122"/>
              </a:rPr>
              <a:t>月</a:t>
            </a:r>
            <a:r>
              <a:rPr lang="zh-CN" altLang="zh-CN" sz="2800" dirty="0">
                <a:solidFill>
                  <a:srgbClr val="000000"/>
                </a:solidFill>
                <a:ea typeface="宋体" pitchFamily="2" charset="-122"/>
              </a:rPr>
              <a:t>30</a:t>
            </a:r>
            <a:r>
              <a:rPr lang="zh-CN" altLang="en-US" sz="2800" dirty="0">
                <a:solidFill>
                  <a:srgbClr val="000000"/>
                </a:solidFill>
                <a:ea typeface="宋体" pitchFamily="2" charset="-122"/>
              </a:rPr>
              <a:t>日的</a:t>
            </a:r>
            <a:r>
              <a:rPr lang="zh-CN" altLang="zh-CN" sz="2800" dirty="0">
                <a:solidFill>
                  <a:srgbClr val="000000"/>
                </a:solidFill>
                <a:ea typeface="宋体" pitchFamily="2" charset="-122"/>
              </a:rPr>
              <a:t>13.97</a:t>
            </a:r>
            <a:r>
              <a:rPr lang="zh-CN" altLang="en-US" sz="2800" dirty="0">
                <a:solidFill>
                  <a:srgbClr val="000000"/>
                </a:solidFill>
                <a:ea typeface="宋体" pitchFamily="2" charset="-122"/>
              </a:rPr>
              <a:t>元启动，一路狂升，至</a:t>
            </a:r>
            <a:r>
              <a:rPr lang="zh-CN" altLang="zh-CN" sz="2800" dirty="0">
                <a:solidFill>
                  <a:srgbClr val="000000"/>
                </a:solidFill>
                <a:ea typeface="宋体" pitchFamily="2" charset="-122"/>
              </a:rPr>
              <a:t>2000</a:t>
            </a:r>
            <a:r>
              <a:rPr lang="zh-CN" altLang="en-US" sz="2800" dirty="0">
                <a:solidFill>
                  <a:srgbClr val="000000"/>
                </a:solidFill>
                <a:ea typeface="宋体" pitchFamily="2" charset="-122"/>
              </a:rPr>
              <a:t>年</a:t>
            </a:r>
            <a:r>
              <a:rPr lang="zh-CN" altLang="zh-CN" sz="2800" dirty="0">
                <a:solidFill>
                  <a:srgbClr val="000000"/>
                </a:solidFill>
                <a:ea typeface="宋体" pitchFamily="2" charset="-122"/>
              </a:rPr>
              <a:t>4</a:t>
            </a:r>
            <a:r>
              <a:rPr lang="zh-CN" altLang="en-US" sz="2800" dirty="0">
                <a:solidFill>
                  <a:srgbClr val="000000"/>
                </a:solidFill>
                <a:ea typeface="宋体" pitchFamily="2" charset="-122"/>
              </a:rPr>
              <a:t>月</a:t>
            </a:r>
            <a:r>
              <a:rPr lang="zh-CN" altLang="zh-CN" sz="2800" dirty="0">
                <a:solidFill>
                  <a:srgbClr val="000000"/>
                </a:solidFill>
                <a:ea typeface="宋体" pitchFamily="2" charset="-122"/>
              </a:rPr>
              <a:t>19</a:t>
            </a:r>
            <a:r>
              <a:rPr lang="zh-CN" altLang="en-US" sz="2800" dirty="0">
                <a:solidFill>
                  <a:srgbClr val="000000"/>
                </a:solidFill>
                <a:ea typeface="宋体" pitchFamily="2" charset="-122"/>
              </a:rPr>
              <a:t>日涨至</a:t>
            </a:r>
            <a:r>
              <a:rPr lang="zh-CN" altLang="zh-CN" sz="2800" dirty="0">
                <a:solidFill>
                  <a:srgbClr val="000000"/>
                </a:solidFill>
                <a:ea typeface="宋体" pitchFamily="2" charset="-122"/>
              </a:rPr>
              <a:t>35.83</a:t>
            </a:r>
            <a:r>
              <a:rPr lang="zh-CN" altLang="en-US" sz="2800" dirty="0">
                <a:solidFill>
                  <a:srgbClr val="000000"/>
                </a:solidFill>
                <a:ea typeface="宋体" pitchFamily="2" charset="-122"/>
              </a:rPr>
              <a:t>元。次日实施了优厚的分红方案</a:t>
            </a:r>
            <a:r>
              <a:rPr lang="zh-CN" altLang="zh-CN" sz="2800" dirty="0">
                <a:solidFill>
                  <a:srgbClr val="000000"/>
                </a:solidFill>
                <a:ea typeface="宋体" pitchFamily="2" charset="-122"/>
              </a:rPr>
              <a:t>10</a:t>
            </a:r>
            <a:r>
              <a:rPr lang="zh-CN" altLang="en-US" sz="2800" dirty="0">
                <a:solidFill>
                  <a:srgbClr val="000000"/>
                </a:solidFill>
                <a:ea typeface="宋体" pitchFamily="2" charset="-122"/>
              </a:rPr>
              <a:t>转赠</a:t>
            </a:r>
            <a:r>
              <a:rPr lang="zh-CN" altLang="zh-CN" sz="2800" dirty="0">
                <a:solidFill>
                  <a:srgbClr val="000000"/>
                </a:solidFill>
                <a:ea typeface="宋体" pitchFamily="2" charset="-122"/>
              </a:rPr>
              <a:t>10</a:t>
            </a:r>
            <a:r>
              <a:rPr lang="zh-CN" altLang="en-US" sz="2800" dirty="0">
                <a:solidFill>
                  <a:srgbClr val="000000"/>
                </a:solidFill>
                <a:ea typeface="宋体" pitchFamily="2" charset="-122"/>
              </a:rPr>
              <a:t>后，即进入填权行情，于</a:t>
            </a:r>
            <a:r>
              <a:rPr lang="zh-CN" altLang="zh-CN" sz="2800" dirty="0">
                <a:solidFill>
                  <a:srgbClr val="000000"/>
                </a:solidFill>
                <a:ea typeface="宋体" pitchFamily="2" charset="-122"/>
              </a:rPr>
              <a:t>2000</a:t>
            </a:r>
            <a:r>
              <a:rPr lang="zh-CN" altLang="en-US" sz="2800" dirty="0">
                <a:solidFill>
                  <a:srgbClr val="000000"/>
                </a:solidFill>
                <a:ea typeface="宋体" pitchFamily="2" charset="-122"/>
              </a:rPr>
              <a:t>年</a:t>
            </a:r>
            <a:r>
              <a:rPr lang="zh-CN" altLang="zh-CN" sz="2800" dirty="0">
                <a:solidFill>
                  <a:srgbClr val="000000"/>
                </a:solidFill>
                <a:ea typeface="宋体" pitchFamily="2" charset="-122"/>
              </a:rPr>
              <a:t>12</a:t>
            </a:r>
            <a:r>
              <a:rPr lang="zh-CN" altLang="en-US" sz="2800" dirty="0">
                <a:solidFill>
                  <a:srgbClr val="000000"/>
                </a:solidFill>
                <a:ea typeface="宋体" pitchFamily="2" charset="-122"/>
              </a:rPr>
              <a:t>月</a:t>
            </a:r>
            <a:r>
              <a:rPr lang="zh-CN" altLang="zh-CN" sz="2800" dirty="0">
                <a:solidFill>
                  <a:srgbClr val="000000"/>
                </a:solidFill>
                <a:ea typeface="宋体" pitchFamily="2" charset="-122"/>
              </a:rPr>
              <a:t>29</a:t>
            </a:r>
            <a:r>
              <a:rPr lang="zh-CN" altLang="en-US" sz="2800" dirty="0">
                <a:solidFill>
                  <a:srgbClr val="000000"/>
                </a:solidFill>
                <a:ea typeface="宋体" pitchFamily="2" charset="-122"/>
              </a:rPr>
              <a:t>日完全填权并创下</a:t>
            </a:r>
            <a:r>
              <a:rPr lang="zh-CN" altLang="zh-CN" sz="2800" dirty="0">
                <a:solidFill>
                  <a:srgbClr val="000000"/>
                </a:solidFill>
                <a:ea typeface="宋体" pitchFamily="2" charset="-122"/>
              </a:rPr>
              <a:t>37.99</a:t>
            </a:r>
            <a:r>
              <a:rPr lang="zh-CN" altLang="en-US" sz="2800" dirty="0">
                <a:solidFill>
                  <a:srgbClr val="000000"/>
                </a:solidFill>
                <a:ea typeface="宋体" pitchFamily="2" charset="-122"/>
              </a:rPr>
              <a:t>元新高，折合为除权前的价格</a:t>
            </a:r>
            <a:r>
              <a:rPr lang="zh-CN" altLang="zh-CN" sz="2800" dirty="0">
                <a:solidFill>
                  <a:srgbClr val="000000"/>
                </a:solidFill>
                <a:ea typeface="宋体" pitchFamily="2" charset="-122"/>
              </a:rPr>
              <a:t>75.98</a:t>
            </a:r>
            <a:r>
              <a:rPr lang="zh-CN" altLang="en-US" sz="2800" dirty="0">
                <a:solidFill>
                  <a:srgbClr val="000000"/>
                </a:solidFill>
                <a:ea typeface="宋体" pitchFamily="2" charset="-122"/>
              </a:rPr>
              <a:t>元，较一年前启动时的价位上涨</a:t>
            </a:r>
            <a:r>
              <a:rPr lang="zh-CN" altLang="zh-CN" sz="2800" dirty="0">
                <a:solidFill>
                  <a:srgbClr val="000000"/>
                </a:solidFill>
                <a:ea typeface="宋体" pitchFamily="2" charset="-122"/>
              </a:rPr>
              <a:t>440</a:t>
            </a:r>
            <a:r>
              <a:rPr lang="zh-CN" altLang="en-US" sz="2800" dirty="0">
                <a:solidFill>
                  <a:srgbClr val="000000"/>
                </a:solidFill>
                <a:ea typeface="宋体" pitchFamily="2" charset="-122"/>
              </a:rPr>
              <a:t>％，较之于</a:t>
            </a:r>
            <a:r>
              <a:rPr lang="zh-CN" altLang="zh-CN" sz="2800" dirty="0">
                <a:solidFill>
                  <a:srgbClr val="000000"/>
                </a:solidFill>
                <a:ea typeface="宋体" pitchFamily="2" charset="-122"/>
              </a:rPr>
              <a:t>1999</a:t>
            </a:r>
            <a:r>
              <a:rPr lang="zh-CN" altLang="en-US" sz="2800" dirty="0">
                <a:solidFill>
                  <a:srgbClr val="000000"/>
                </a:solidFill>
                <a:ea typeface="宋体" pitchFamily="2" charset="-122"/>
              </a:rPr>
              <a:t>年“</a:t>
            </a:r>
            <a:r>
              <a:rPr lang="zh-CN" altLang="zh-CN" sz="2800" dirty="0">
                <a:solidFill>
                  <a:srgbClr val="000000"/>
                </a:solidFill>
                <a:ea typeface="宋体" pitchFamily="2" charset="-122"/>
              </a:rPr>
              <a:t>5·19</a:t>
            </a:r>
            <a:r>
              <a:rPr lang="zh-CN" altLang="en-US" sz="2800" dirty="0">
                <a:solidFill>
                  <a:srgbClr val="000000"/>
                </a:solidFill>
                <a:ea typeface="宋体" pitchFamily="2" charset="-122"/>
              </a:rPr>
              <a:t>行情”发动前，则上涨了</a:t>
            </a:r>
            <a:r>
              <a:rPr lang="zh-CN" altLang="zh-CN" sz="2800" dirty="0">
                <a:solidFill>
                  <a:srgbClr val="000000"/>
                </a:solidFill>
                <a:ea typeface="宋体" pitchFamily="2" charset="-122"/>
              </a:rPr>
              <a:t>8</a:t>
            </a:r>
            <a:r>
              <a:rPr lang="zh-CN" altLang="en-US" sz="2800" dirty="0">
                <a:solidFill>
                  <a:srgbClr val="000000"/>
                </a:solidFill>
                <a:ea typeface="宋体" pitchFamily="2" charset="-122"/>
              </a:rPr>
              <a:t>倍多；</a:t>
            </a:r>
            <a:r>
              <a:rPr lang="zh-CN" altLang="zh-CN" sz="2800" dirty="0">
                <a:solidFill>
                  <a:srgbClr val="000000"/>
                </a:solidFill>
                <a:ea typeface="宋体" pitchFamily="2" charset="-122"/>
              </a:rPr>
              <a:t>2000</a:t>
            </a:r>
            <a:r>
              <a:rPr lang="zh-CN" altLang="en-US" sz="2800" dirty="0">
                <a:solidFill>
                  <a:srgbClr val="000000"/>
                </a:solidFill>
                <a:ea typeface="宋体" pitchFamily="2" charset="-122"/>
              </a:rPr>
              <a:t>年全年涨幅高居深沪两市第二。 </a:t>
            </a:r>
          </a:p>
        </p:txBody>
      </p:sp>
      <p:sp>
        <p:nvSpPr>
          <p:cNvPr id="3" name="日期占位符 2"/>
          <p:cNvSpPr>
            <a:spLocks noGrp="1"/>
          </p:cNvSpPr>
          <p:nvPr>
            <p:ph type="dt" sz="half" idx="10"/>
          </p:nvPr>
        </p:nvSpPr>
        <p:spPr/>
        <p:txBody>
          <a:bodyPr/>
          <a:lstStyle/>
          <a:p>
            <a:pPr>
              <a:defRPr/>
            </a:pPr>
            <a:fld id="{8247143E-ECCB-4D92-A287-EE3DA2E191DE}"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592768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b="1">
                <a:solidFill>
                  <a:srgbClr val="009999"/>
                </a:solidFill>
                <a:ea typeface="宋体" pitchFamily="2" charset="-122"/>
              </a:rPr>
              <a:t>故意失真内容</a:t>
            </a:r>
          </a:p>
        </p:txBody>
      </p:sp>
      <p:sp>
        <p:nvSpPr>
          <p:cNvPr id="414723"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zh-CN" sz="3200" dirty="0">
                <a:solidFill>
                  <a:srgbClr val="000000"/>
                </a:solidFill>
                <a:ea typeface="宋体" pitchFamily="2" charset="-122"/>
              </a:rPr>
              <a:t>1</a:t>
            </a:r>
            <a:r>
              <a:rPr lang="zh-CN" altLang="en-US" sz="3200" dirty="0">
                <a:solidFill>
                  <a:srgbClr val="000000"/>
                </a:solidFill>
                <a:ea typeface="宋体" pitchFamily="2" charset="-122"/>
              </a:rPr>
              <a:t>、伪造，编造记录或凭证；</a:t>
            </a:r>
            <a:br>
              <a:rPr lang="zh-CN" altLang="en-US" sz="3200" dirty="0">
                <a:solidFill>
                  <a:srgbClr val="000000"/>
                </a:solidFill>
                <a:ea typeface="宋体" pitchFamily="2" charset="-122"/>
              </a:rPr>
            </a:br>
            <a:br>
              <a:rPr lang="zh-CN" altLang="en-US" sz="3200" dirty="0">
                <a:solidFill>
                  <a:srgbClr val="000000"/>
                </a:solidFill>
                <a:ea typeface="宋体" pitchFamily="2" charset="-122"/>
              </a:rPr>
            </a:br>
            <a:r>
              <a:rPr lang="zh-CN" altLang="zh-CN" sz="3200" dirty="0">
                <a:solidFill>
                  <a:srgbClr val="000000"/>
                </a:solidFill>
                <a:ea typeface="宋体" pitchFamily="2" charset="-122"/>
              </a:rPr>
              <a:t>2</a:t>
            </a:r>
            <a:r>
              <a:rPr lang="zh-CN" altLang="en-US" sz="3200" dirty="0">
                <a:solidFill>
                  <a:srgbClr val="000000"/>
                </a:solidFill>
                <a:ea typeface="宋体" pitchFamily="2" charset="-122"/>
              </a:rPr>
              <a:t>、侵占资产；</a:t>
            </a:r>
            <a:br>
              <a:rPr lang="zh-CN" altLang="en-US" sz="3200" dirty="0">
                <a:solidFill>
                  <a:srgbClr val="000000"/>
                </a:solidFill>
                <a:ea typeface="宋体" pitchFamily="2" charset="-122"/>
              </a:rPr>
            </a:br>
            <a:br>
              <a:rPr lang="zh-CN" altLang="en-US" sz="3200" dirty="0">
                <a:solidFill>
                  <a:srgbClr val="000000"/>
                </a:solidFill>
                <a:ea typeface="宋体" pitchFamily="2" charset="-122"/>
              </a:rPr>
            </a:br>
            <a:r>
              <a:rPr lang="zh-CN" altLang="zh-CN" sz="3200" dirty="0">
                <a:solidFill>
                  <a:srgbClr val="000000"/>
                </a:solidFill>
                <a:ea typeface="宋体" pitchFamily="2" charset="-122"/>
              </a:rPr>
              <a:t>3</a:t>
            </a:r>
            <a:r>
              <a:rPr lang="zh-CN" altLang="en-US" sz="3200" dirty="0">
                <a:solidFill>
                  <a:srgbClr val="000000"/>
                </a:solidFill>
                <a:ea typeface="宋体" pitchFamily="2" charset="-122"/>
              </a:rPr>
              <a:t>、隐瞒或删除交易或事项；</a:t>
            </a:r>
            <a:br>
              <a:rPr lang="zh-CN" altLang="en-US" sz="3200" dirty="0">
                <a:solidFill>
                  <a:srgbClr val="000000"/>
                </a:solidFill>
                <a:ea typeface="宋体" pitchFamily="2" charset="-122"/>
              </a:rPr>
            </a:br>
            <a:br>
              <a:rPr lang="zh-CN" altLang="en-US" sz="3200" dirty="0">
                <a:solidFill>
                  <a:srgbClr val="000000"/>
                </a:solidFill>
                <a:ea typeface="宋体" pitchFamily="2" charset="-122"/>
              </a:rPr>
            </a:br>
            <a:r>
              <a:rPr lang="zh-CN" altLang="zh-CN" sz="3200" dirty="0">
                <a:solidFill>
                  <a:srgbClr val="000000"/>
                </a:solidFill>
                <a:ea typeface="宋体" pitchFamily="2" charset="-122"/>
              </a:rPr>
              <a:t>4</a:t>
            </a:r>
            <a:r>
              <a:rPr lang="zh-CN" altLang="en-US" sz="3200" dirty="0">
                <a:solidFill>
                  <a:srgbClr val="000000"/>
                </a:solidFill>
                <a:ea typeface="宋体" pitchFamily="2" charset="-122"/>
              </a:rPr>
              <a:t>、记录虚假的交易或事项；</a:t>
            </a:r>
            <a:br>
              <a:rPr lang="zh-CN" altLang="en-US" sz="3200" dirty="0">
                <a:solidFill>
                  <a:srgbClr val="000000"/>
                </a:solidFill>
                <a:ea typeface="宋体" pitchFamily="2" charset="-122"/>
              </a:rPr>
            </a:br>
            <a:br>
              <a:rPr lang="zh-CN" altLang="en-US" sz="3200" dirty="0">
                <a:solidFill>
                  <a:srgbClr val="000000"/>
                </a:solidFill>
                <a:ea typeface="宋体" pitchFamily="2" charset="-122"/>
              </a:rPr>
            </a:br>
            <a:r>
              <a:rPr lang="zh-CN" altLang="zh-CN" sz="3200" dirty="0">
                <a:solidFill>
                  <a:srgbClr val="000000"/>
                </a:solidFill>
                <a:ea typeface="宋体" pitchFamily="2" charset="-122"/>
              </a:rPr>
              <a:t>5</a:t>
            </a:r>
            <a:r>
              <a:rPr lang="zh-CN" altLang="en-US" sz="3200" dirty="0">
                <a:solidFill>
                  <a:srgbClr val="000000"/>
                </a:solidFill>
                <a:ea typeface="宋体" pitchFamily="2" charset="-122"/>
              </a:rPr>
              <a:t>、蓄意使用不当的会计政策。</a:t>
            </a:r>
          </a:p>
        </p:txBody>
      </p:sp>
      <p:sp>
        <p:nvSpPr>
          <p:cNvPr id="4" name="日期占位符 3"/>
          <p:cNvSpPr>
            <a:spLocks noGrp="1"/>
          </p:cNvSpPr>
          <p:nvPr>
            <p:ph type="dt" sz="half" idx="10"/>
          </p:nvPr>
        </p:nvSpPr>
        <p:spPr/>
        <p:txBody>
          <a:bodyPr/>
          <a:lstStyle/>
          <a:p>
            <a:pPr>
              <a:defRPr/>
            </a:pPr>
            <a:fld id="{A9C47F43-441F-4872-B081-0A3F07A3F61F}"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40</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821412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讨论题：</a:t>
            </a:r>
          </a:p>
          <a:p>
            <a:pPr marL="342900" indent="-342900" eaLnBrk="1" hangingPunct="1">
              <a:spcBef>
                <a:spcPct val="20000"/>
              </a:spcBef>
              <a:buFontTx/>
              <a:buChar char="•"/>
            </a:pPr>
            <a:r>
              <a:rPr lang="zh-CN" altLang="zh-CN" sz="3200">
                <a:solidFill>
                  <a:srgbClr val="000000"/>
                </a:solidFill>
                <a:ea typeface="宋体" pitchFamily="2" charset="-122"/>
              </a:rPr>
              <a:t> </a:t>
            </a:r>
          </a:p>
          <a:p>
            <a:pPr marL="342900" indent="-342900" eaLnBrk="1" hangingPunct="1">
              <a:spcBef>
                <a:spcPct val="20000"/>
              </a:spcBef>
              <a:buFontTx/>
              <a:buChar char="•"/>
            </a:pPr>
            <a:r>
              <a:rPr lang="zh-CN" altLang="zh-CN" sz="4000">
                <a:solidFill>
                  <a:srgbClr val="000000"/>
                </a:solidFill>
                <a:ea typeface="宋体" pitchFamily="2" charset="-122"/>
              </a:rPr>
              <a:t>  </a:t>
            </a:r>
            <a:r>
              <a:rPr lang="zh-CN" altLang="en-US" sz="4000">
                <a:solidFill>
                  <a:srgbClr val="000000"/>
                </a:solidFill>
                <a:ea typeface="宋体" pitchFamily="2" charset="-122"/>
              </a:rPr>
              <a:t>会计信息舞弊的根源有哪些？</a:t>
            </a:r>
            <a:r>
              <a:rPr lang="zh-CN" altLang="en-US" sz="3200">
                <a:solidFill>
                  <a:srgbClr val="000000"/>
                </a:solidFill>
                <a:ea typeface="宋体" pitchFamily="2" charset="-122"/>
              </a:rPr>
              <a:t> </a:t>
            </a:r>
          </a:p>
        </p:txBody>
      </p:sp>
      <p:sp>
        <p:nvSpPr>
          <p:cNvPr id="3" name="日期占位符 2"/>
          <p:cNvSpPr>
            <a:spLocks noGrp="1"/>
          </p:cNvSpPr>
          <p:nvPr>
            <p:ph type="dt" sz="half" idx="10"/>
          </p:nvPr>
        </p:nvSpPr>
        <p:spPr/>
        <p:txBody>
          <a:bodyPr/>
          <a:lstStyle/>
          <a:p>
            <a:pPr>
              <a:defRPr/>
            </a:pPr>
            <a:fld id="{3DBDC817-F317-42D1-9973-231023D4CF70}"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41</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
        <p:nvSpPr>
          <p:cNvPr id="6" name="TextBox 5"/>
          <p:cNvSpPr txBox="1"/>
          <p:nvPr/>
        </p:nvSpPr>
        <p:spPr>
          <a:xfrm>
            <a:off x="0" y="3933056"/>
            <a:ext cx="6804248" cy="2308324"/>
          </a:xfrm>
          <a:prstGeom prst="rect">
            <a:avLst/>
          </a:prstGeom>
          <a:noFill/>
        </p:spPr>
        <p:txBody>
          <a:bodyPr wrap="square" rtlCol="0">
            <a:spAutoFit/>
          </a:bodyPr>
          <a:lstStyle/>
          <a:p>
            <a:r>
              <a:rPr lang="zh-CN" altLang="en-US" sz="2400" dirty="0"/>
              <a:t>近期老天现异象，</a:t>
            </a:r>
            <a:endParaRPr lang="en-US" altLang="zh-CN" sz="2400" dirty="0"/>
          </a:p>
          <a:p>
            <a:r>
              <a:rPr lang="zh-CN" altLang="en-US" sz="2400" dirty="0"/>
              <a:t>几日高温胜魍魉。</a:t>
            </a:r>
            <a:endParaRPr lang="en-US" altLang="zh-CN" sz="2400" dirty="0"/>
          </a:p>
          <a:p>
            <a:r>
              <a:rPr lang="zh-CN" altLang="en-US" sz="2400" dirty="0"/>
              <a:t>再见白天夜里藏，</a:t>
            </a:r>
            <a:endParaRPr lang="en-US" altLang="zh-CN" sz="2400" dirty="0"/>
          </a:p>
          <a:p>
            <a:r>
              <a:rPr lang="zh-CN" altLang="en-US" sz="2400" dirty="0"/>
              <a:t>宇宙万象难思量。</a:t>
            </a:r>
            <a:endParaRPr lang="en-US" altLang="zh-CN" sz="2400" dirty="0"/>
          </a:p>
          <a:p>
            <a:r>
              <a:rPr lang="zh-CN" altLang="en-US" sz="2400" dirty="0"/>
              <a:t>怀山有感近期天气怪异随笔珞珈山</a:t>
            </a:r>
            <a:r>
              <a:rPr lang="en-US" altLang="zh-CN" sz="2400" dirty="0"/>
              <a:t>20180518</a:t>
            </a:r>
          </a:p>
          <a:p>
            <a:endParaRPr lang="zh-CN" altLang="en-US" sz="2400" dirty="0"/>
          </a:p>
        </p:txBody>
      </p:sp>
    </p:spTree>
    <p:extLst>
      <p:ext uri="{BB962C8B-B14F-4D97-AF65-F5344CB8AC3E}">
        <p14:creationId xmlns:p14="http://schemas.microsoft.com/office/powerpoint/2010/main" val="141504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a:solidFill>
                  <a:srgbClr val="000000"/>
                </a:solidFill>
                <a:ea typeface="宋体" pitchFamily="2" charset="-122"/>
              </a:rPr>
              <a:t>◆</a:t>
            </a:r>
            <a:r>
              <a:rPr lang="zh-CN" altLang="en-US" sz="4400">
                <a:solidFill>
                  <a:srgbClr val="000000"/>
                </a:solidFill>
                <a:ea typeface="宋体" pitchFamily="2" charset="-122"/>
              </a:rPr>
              <a:t>受现实利益的驱动</a:t>
            </a:r>
          </a:p>
        </p:txBody>
      </p:sp>
      <p:sp>
        <p:nvSpPr>
          <p:cNvPr id="416771"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endParaRPr lang="zh-CN" altLang="zh-CN" sz="3200">
              <a:solidFill>
                <a:srgbClr val="000000"/>
              </a:solidFill>
              <a:ea typeface="宋体" pitchFamily="2" charset="-122"/>
            </a:endParaRPr>
          </a:p>
          <a:p>
            <a:pPr marL="342900" indent="-342900" eaLnBrk="1" hangingPunct="1">
              <a:spcBef>
                <a:spcPct val="20000"/>
              </a:spcBef>
              <a:buFontTx/>
              <a:buChar char="•"/>
            </a:pPr>
            <a:r>
              <a:rPr lang="zh-CN" altLang="en-US" sz="3200">
                <a:solidFill>
                  <a:srgbClr val="000000"/>
                </a:solidFill>
                <a:ea typeface="宋体" pitchFamily="2" charset="-122"/>
              </a:rPr>
              <a:t>第一，是管理者突出政绩的需要 </a:t>
            </a:r>
          </a:p>
          <a:p>
            <a:pPr marL="342900" indent="-342900" eaLnBrk="1" hangingPunct="1">
              <a:spcBef>
                <a:spcPct val="20000"/>
              </a:spcBef>
              <a:buFontTx/>
              <a:buChar char="•"/>
            </a:pPr>
            <a:r>
              <a:rPr lang="zh-CN" altLang="en-US" sz="3200">
                <a:solidFill>
                  <a:srgbClr val="000000"/>
                </a:solidFill>
                <a:ea typeface="宋体" pitchFamily="2" charset="-122"/>
              </a:rPr>
              <a:t>第二，出于企业顺利取得银行贷款的考虑 </a:t>
            </a:r>
          </a:p>
          <a:p>
            <a:pPr marL="342900" indent="-342900" eaLnBrk="1" hangingPunct="1">
              <a:spcBef>
                <a:spcPct val="20000"/>
              </a:spcBef>
              <a:buFontTx/>
              <a:buChar char="•"/>
            </a:pPr>
            <a:r>
              <a:rPr lang="zh-CN" altLang="en-US" sz="3200">
                <a:solidFill>
                  <a:srgbClr val="000000"/>
                </a:solidFill>
                <a:ea typeface="宋体" pitchFamily="2" charset="-122"/>
              </a:rPr>
              <a:t>第三，基于企业成功上市融资的需要 </a:t>
            </a:r>
          </a:p>
          <a:p>
            <a:pPr marL="342900" indent="-342900" eaLnBrk="1" hangingPunct="1">
              <a:spcBef>
                <a:spcPct val="20000"/>
              </a:spcBef>
              <a:buFontTx/>
              <a:buChar char="•"/>
            </a:pPr>
            <a:r>
              <a:rPr lang="zh-CN" altLang="en-US" sz="3200">
                <a:solidFill>
                  <a:srgbClr val="000000"/>
                </a:solidFill>
                <a:ea typeface="宋体" pitchFamily="2" charset="-122"/>
              </a:rPr>
              <a:t>第四，基于保留上市主体资格的考虑 </a:t>
            </a:r>
          </a:p>
          <a:p>
            <a:pPr marL="342900" indent="-342900" eaLnBrk="1" hangingPunct="1">
              <a:spcBef>
                <a:spcPct val="20000"/>
              </a:spcBef>
              <a:buFontTx/>
              <a:buChar char="•"/>
            </a:pPr>
            <a:r>
              <a:rPr lang="zh-CN" altLang="en-US" sz="3200">
                <a:solidFill>
                  <a:srgbClr val="000000"/>
                </a:solidFill>
                <a:ea typeface="宋体" pitchFamily="2" charset="-122"/>
              </a:rPr>
              <a:t>第五，企业为了少纳税的需要</a:t>
            </a:r>
          </a:p>
        </p:txBody>
      </p:sp>
      <p:sp>
        <p:nvSpPr>
          <p:cNvPr id="4" name="日期占位符 3"/>
          <p:cNvSpPr>
            <a:spLocks noGrp="1"/>
          </p:cNvSpPr>
          <p:nvPr>
            <p:ph type="dt" sz="half" idx="10"/>
          </p:nvPr>
        </p:nvSpPr>
        <p:spPr/>
        <p:txBody>
          <a:bodyPr/>
          <a:lstStyle/>
          <a:p>
            <a:pPr>
              <a:defRPr/>
            </a:pPr>
            <a:fld id="{869E403C-04DD-464B-AB59-E58DDB925B9E}"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42</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4170177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发现的机会较少</a:t>
            </a:r>
          </a:p>
          <a:p>
            <a:pPr marL="342900" indent="-342900" eaLnBrk="1" hangingPunct="1">
              <a:spcBef>
                <a:spcPct val="20000"/>
              </a:spcBef>
              <a:buFontTx/>
              <a:buChar char="•"/>
            </a:pPr>
            <a:r>
              <a:rPr lang="zh-CN" altLang="en-US" sz="3200">
                <a:solidFill>
                  <a:srgbClr val="000000"/>
                </a:solidFill>
                <a:ea typeface="宋体" pitchFamily="2" charset="-122"/>
              </a:rPr>
              <a:t>惩罚力度有限</a:t>
            </a:r>
          </a:p>
          <a:p>
            <a:pPr marL="342900" indent="-342900" eaLnBrk="1" hangingPunct="1">
              <a:spcBef>
                <a:spcPct val="20000"/>
              </a:spcBef>
              <a:buFontTx/>
              <a:buChar char="•"/>
            </a:pPr>
            <a:r>
              <a:rPr lang="zh-CN" altLang="en-US" sz="3200">
                <a:solidFill>
                  <a:srgbClr val="000000"/>
                </a:solidFill>
                <a:ea typeface="宋体" pitchFamily="2" charset="-122"/>
              </a:rPr>
              <a:t>诉讼程序复杂  </a:t>
            </a:r>
          </a:p>
          <a:p>
            <a:pPr marL="342900" indent="-342900" eaLnBrk="1" hangingPunct="1">
              <a:spcBef>
                <a:spcPct val="20000"/>
              </a:spcBef>
              <a:buFontTx/>
              <a:buChar char="•"/>
            </a:pPr>
            <a:endParaRPr lang="zh-CN" altLang="zh-CN" sz="3200">
              <a:solidFill>
                <a:srgbClr val="000000"/>
              </a:solidFill>
              <a:ea typeface="宋体" pitchFamily="2" charset="-122"/>
            </a:endParaRPr>
          </a:p>
        </p:txBody>
      </p:sp>
      <p:sp>
        <p:nvSpPr>
          <p:cNvPr id="417795" name="Rectangle 3"/>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a:solidFill>
                  <a:srgbClr val="000000"/>
                </a:solidFill>
                <a:ea typeface="宋体" pitchFamily="2" charset="-122"/>
              </a:rPr>
              <a:t>◆</a:t>
            </a:r>
            <a:r>
              <a:rPr lang="zh-CN" altLang="en-US" sz="4400">
                <a:solidFill>
                  <a:srgbClr val="000000"/>
                </a:solidFill>
                <a:ea typeface="宋体" pitchFamily="2" charset="-122"/>
              </a:rPr>
              <a:t>造假成本低廉</a:t>
            </a:r>
          </a:p>
        </p:txBody>
      </p:sp>
      <p:pic>
        <p:nvPicPr>
          <p:cNvPr id="417796" name="Picture 4" descr="u=3948362065,1642877993&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429000"/>
            <a:ext cx="21336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日期占位符 4"/>
          <p:cNvSpPr>
            <a:spLocks noGrp="1"/>
          </p:cNvSpPr>
          <p:nvPr>
            <p:ph type="dt" sz="half" idx="10"/>
          </p:nvPr>
        </p:nvSpPr>
        <p:spPr/>
        <p:txBody>
          <a:bodyPr/>
          <a:lstStyle/>
          <a:p>
            <a:pPr>
              <a:defRPr/>
            </a:pPr>
            <a:fld id="{FD951A6C-FCE6-443A-AA63-95CCFFD89C86}"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43</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184189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a:solidFill>
                  <a:srgbClr val="000000"/>
                </a:solidFill>
                <a:ea typeface="宋体" pitchFamily="2" charset="-122"/>
              </a:rPr>
              <a:t>◆</a:t>
            </a:r>
            <a:r>
              <a:rPr lang="zh-CN" altLang="en-US" sz="4400">
                <a:solidFill>
                  <a:srgbClr val="000000"/>
                </a:solidFill>
                <a:ea typeface="宋体" pitchFamily="2" charset="-122"/>
              </a:rPr>
              <a:t>审计监督不力 </a:t>
            </a:r>
          </a:p>
        </p:txBody>
      </p:sp>
      <p:sp>
        <p:nvSpPr>
          <p:cNvPr id="418819" name="Rectangle 3"/>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现代审计广泛运用抽样技术实施审计，其抽样判断本身就可能带来审计风险 。</a:t>
            </a:r>
          </a:p>
          <a:p>
            <a:pPr marL="342900" indent="-342900" eaLnBrk="1" hangingPunct="1">
              <a:spcBef>
                <a:spcPct val="20000"/>
              </a:spcBef>
              <a:buFontTx/>
              <a:buChar char="•"/>
            </a:pPr>
            <a:r>
              <a:rPr lang="zh-CN" altLang="en-US" sz="3200">
                <a:solidFill>
                  <a:srgbClr val="000000"/>
                </a:solidFill>
                <a:ea typeface="宋体" pitchFamily="2" charset="-122"/>
              </a:rPr>
              <a:t>审计单位同被审计单位长期合作</a:t>
            </a:r>
          </a:p>
        </p:txBody>
      </p:sp>
      <p:pic>
        <p:nvPicPr>
          <p:cNvPr id="418820" name="Picture 4" descr="u=2415238712,3534670059&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810000"/>
            <a:ext cx="16002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日期占位符 4"/>
          <p:cNvSpPr>
            <a:spLocks noGrp="1"/>
          </p:cNvSpPr>
          <p:nvPr>
            <p:ph type="dt" sz="half" idx="10"/>
          </p:nvPr>
        </p:nvSpPr>
        <p:spPr/>
        <p:txBody>
          <a:bodyPr/>
          <a:lstStyle/>
          <a:p>
            <a:pPr>
              <a:defRPr/>
            </a:pPr>
            <a:fld id="{1B1A27DC-1B16-49E5-A996-BEF19C5BECC3}"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44</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393580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a:solidFill>
                  <a:srgbClr val="000000"/>
                </a:solidFill>
                <a:ea typeface="宋体" pitchFamily="2" charset="-122"/>
              </a:rPr>
              <a:t>◆</a:t>
            </a:r>
            <a:r>
              <a:rPr lang="zh-CN" altLang="en-US" sz="4400">
                <a:solidFill>
                  <a:srgbClr val="000000"/>
                </a:solidFill>
                <a:ea typeface="宋体" pitchFamily="2" charset="-122"/>
              </a:rPr>
              <a:t>公司治理结构存在缺陷 </a:t>
            </a:r>
          </a:p>
        </p:txBody>
      </p:sp>
      <p:sp>
        <p:nvSpPr>
          <p:cNvPr id="419843" name="Rectangle 3"/>
          <p:cNvSpPr>
            <a:spLocks noGrp="1" noChangeArrowheads="1"/>
          </p:cNvSpPr>
          <p:nvPr/>
        </p:nvSpPr>
        <p:spPr bwMode="auto">
          <a:xfrm>
            <a:off x="457200" y="2133600"/>
            <a:ext cx="8229600" cy="392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上市公司：“一股独大”的现象普遍，治理机制形同虚设。</a:t>
            </a:r>
          </a:p>
          <a:p>
            <a:pPr marL="342900" indent="-342900" eaLnBrk="1" hangingPunct="1">
              <a:spcBef>
                <a:spcPct val="20000"/>
              </a:spcBef>
              <a:buFontTx/>
              <a:buChar char="•"/>
            </a:pPr>
            <a:r>
              <a:rPr lang="zh-CN" altLang="en-US" sz="3200">
                <a:solidFill>
                  <a:srgbClr val="000000"/>
                </a:solidFill>
                <a:ea typeface="宋体" pitchFamily="2" charset="-122"/>
              </a:rPr>
              <a:t>国有企业：“所有者虚位”问题，导致内部人控制。</a:t>
            </a:r>
          </a:p>
          <a:p>
            <a:pPr marL="342900" indent="-342900" eaLnBrk="1" hangingPunct="1">
              <a:spcBef>
                <a:spcPct val="20000"/>
              </a:spcBef>
              <a:buFontTx/>
              <a:buChar char="•"/>
            </a:pPr>
            <a:r>
              <a:rPr lang="zh-CN" altLang="zh-CN" sz="3200">
                <a:solidFill>
                  <a:srgbClr val="000000"/>
                </a:solidFill>
                <a:ea typeface="宋体" pitchFamily="2" charset="-122"/>
              </a:rPr>
              <a:t> </a:t>
            </a:r>
          </a:p>
        </p:txBody>
      </p:sp>
      <p:sp>
        <p:nvSpPr>
          <p:cNvPr id="4" name="日期占位符 3"/>
          <p:cNvSpPr>
            <a:spLocks noGrp="1"/>
          </p:cNvSpPr>
          <p:nvPr>
            <p:ph type="dt" sz="half" idx="10"/>
          </p:nvPr>
        </p:nvSpPr>
        <p:spPr/>
        <p:txBody>
          <a:bodyPr/>
          <a:lstStyle/>
          <a:p>
            <a:pPr>
              <a:defRPr/>
            </a:pPr>
            <a:fld id="{0F2B09F5-8BFE-461B-B6A0-3F335BA41543}"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45</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99889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nvSpPr>
        <p:spPr bwMode="auto">
          <a:xfrm>
            <a:off x="457200" y="914400"/>
            <a:ext cx="8229600" cy="521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b="1">
                <a:solidFill>
                  <a:srgbClr val="000000"/>
                </a:solidFill>
                <a:ea typeface="宋体" pitchFamily="2" charset="-122"/>
              </a:rPr>
              <a:t>审计中的伦理问题</a:t>
            </a:r>
          </a:p>
          <a:p>
            <a:pPr marL="342900" indent="-342900" eaLnBrk="1" hangingPunct="1">
              <a:spcBef>
                <a:spcPct val="20000"/>
              </a:spcBef>
              <a:buFontTx/>
              <a:buChar char="•"/>
            </a:pPr>
            <a:r>
              <a:rPr lang="zh-CN" altLang="en-US" sz="3200">
                <a:solidFill>
                  <a:srgbClr val="000000"/>
                </a:solidFill>
                <a:ea typeface="宋体" pitchFamily="2" charset="-122"/>
              </a:rPr>
              <a:t>审计指专职机构和人员对被审计单位的财政收支及经济活动的</a:t>
            </a:r>
            <a:r>
              <a:rPr lang="zh-CN" altLang="en-US" sz="3200">
                <a:solidFill>
                  <a:srgbClr val="CC3399"/>
                </a:solidFill>
                <a:ea typeface="宋体" pitchFamily="2" charset="-122"/>
              </a:rPr>
              <a:t>真实性、合法性和效益性</a:t>
            </a:r>
            <a:r>
              <a:rPr lang="zh-CN" altLang="en-US" sz="3200">
                <a:solidFill>
                  <a:srgbClr val="000000"/>
                </a:solidFill>
                <a:ea typeface="宋体" pitchFamily="2" charset="-122"/>
              </a:rPr>
              <a:t>进行审查与评价的</a:t>
            </a:r>
            <a:r>
              <a:rPr lang="zh-CN" altLang="en-US" sz="3200">
                <a:solidFill>
                  <a:srgbClr val="CC3399"/>
                </a:solidFill>
                <a:ea typeface="宋体" pitchFamily="2" charset="-122"/>
              </a:rPr>
              <a:t>独立性</a:t>
            </a:r>
            <a:r>
              <a:rPr lang="zh-CN" altLang="en-US" sz="3200">
                <a:solidFill>
                  <a:srgbClr val="000000"/>
                </a:solidFill>
                <a:ea typeface="宋体" pitchFamily="2" charset="-122"/>
              </a:rPr>
              <a:t>的监督活动。随着经济发展的要求，审计扩展到企业内部，形成内部审计和外部审计并存的局面，</a:t>
            </a:r>
            <a:r>
              <a:rPr lang="zh-CN" altLang="en-US" sz="3200" b="1">
                <a:solidFill>
                  <a:srgbClr val="CC3399"/>
                </a:solidFill>
                <a:ea typeface="宋体" pitchFamily="2" charset="-122"/>
              </a:rPr>
              <a:t>审计的本质是一项独立的经济监督活动。</a:t>
            </a:r>
          </a:p>
          <a:p>
            <a:pPr marL="342900" indent="-342900" eaLnBrk="1" hangingPunct="1">
              <a:spcBef>
                <a:spcPct val="20000"/>
              </a:spcBef>
              <a:buFontTx/>
              <a:buNone/>
            </a:pPr>
            <a:endParaRPr lang="zh-CN" altLang="zh-CN" sz="3200" b="1">
              <a:solidFill>
                <a:srgbClr val="000000"/>
              </a:solidFill>
              <a:ea typeface="宋体" pitchFamily="2" charset="-122"/>
            </a:endParaRPr>
          </a:p>
        </p:txBody>
      </p:sp>
      <p:sp>
        <p:nvSpPr>
          <p:cNvPr id="3" name="日期占位符 2"/>
          <p:cNvSpPr>
            <a:spLocks noGrp="1"/>
          </p:cNvSpPr>
          <p:nvPr>
            <p:ph type="dt" sz="half" idx="10"/>
          </p:nvPr>
        </p:nvSpPr>
        <p:spPr/>
        <p:txBody>
          <a:bodyPr/>
          <a:lstStyle/>
          <a:p>
            <a:pPr>
              <a:defRPr/>
            </a:pPr>
            <a:fld id="{56463DE1-3DB1-4B05-A87C-3D20E4124D32}"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46</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dirty="0">
                <a:solidFill>
                  <a:srgbClr val="000099"/>
                </a:solidFill>
              </a:rPr>
              <a:t>zzqry@whu,edu.cn      yzz</a:t>
            </a:r>
          </a:p>
        </p:txBody>
      </p:sp>
      <p:sp>
        <p:nvSpPr>
          <p:cNvPr id="6" name="TextBox 5"/>
          <p:cNvSpPr txBox="1"/>
          <p:nvPr/>
        </p:nvSpPr>
        <p:spPr>
          <a:xfrm>
            <a:off x="683568" y="4581128"/>
            <a:ext cx="7344816" cy="2031325"/>
          </a:xfrm>
          <a:prstGeom prst="rect">
            <a:avLst/>
          </a:prstGeom>
          <a:noFill/>
        </p:spPr>
        <p:txBody>
          <a:bodyPr wrap="square" rtlCol="0">
            <a:spAutoFit/>
          </a:bodyPr>
          <a:lstStyle/>
          <a:p>
            <a:r>
              <a:rPr lang="zh-CN" altLang="en-US" dirty="0"/>
              <a:t>审计分类：内容审计，国家审计和民间审计</a:t>
            </a:r>
            <a:endParaRPr lang="en-US" altLang="zh-CN" dirty="0"/>
          </a:p>
          <a:p>
            <a:r>
              <a:rPr lang="zh-CN" altLang="en-US" dirty="0"/>
              <a:t>民间审计又称社会审计、独立审计</a:t>
            </a:r>
            <a:endParaRPr lang="en-US" altLang="zh-CN" dirty="0"/>
          </a:p>
          <a:p>
            <a:r>
              <a:rPr lang="zh-CN" altLang="en-US" dirty="0"/>
              <a:t>民间审计伦理问题， 随民间审计的发展，其质量与道德缺失</a:t>
            </a:r>
            <a:endParaRPr lang="en-US" altLang="zh-CN" dirty="0"/>
          </a:p>
          <a:p>
            <a:r>
              <a:rPr lang="zh-CN" altLang="en-US" dirty="0"/>
              <a:t>老三大案件（</a:t>
            </a:r>
            <a:r>
              <a:rPr lang="en-US" altLang="zh-CN" dirty="0"/>
              <a:t>1992-1993）</a:t>
            </a:r>
            <a:r>
              <a:rPr lang="zh-CN" altLang="en-US" dirty="0"/>
              <a:t>、新三大案件之说（</a:t>
            </a:r>
            <a:r>
              <a:rPr lang="en-US" altLang="zh-CN" dirty="0"/>
              <a:t>1997-1998）</a:t>
            </a:r>
          </a:p>
          <a:p>
            <a:r>
              <a:rPr lang="en-US" altLang="zh-CN" dirty="0"/>
              <a:t>2001</a:t>
            </a:r>
            <a:r>
              <a:rPr lang="zh-CN" altLang="en-US" dirty="0"/>
              <a:t>，上市公司造假案集中，麦科特、江苏琼花等几十家上市公司造假，受中国证监会查处，相关会计事务所受罚。</a:t>
            </a:r>
            <a:endParaRPr lang="en-US" altLang="zh-CN" dirty="0"/>
          </a:p>
          <a:p>
            <a:endParaRPr lang="zh-CN" altLang="en-US" dirty="0"/>
          </a:p>
        </p:txBody>
      </p:sp>
    </p:spTree>
    <p:extLst>
      <p:ext uri="{BB962C8B-B14F-4D97-AF65-F5344CB8AC3E}">
        <p14:creationId xmlns:p14="http://schemas.microsoft.com/office/powerpoint/2010/main" val="1881822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nvSpPr>
        <p:spPr bwMode="auto">
          <a:xfrm>
            <a:off x="684213" y="617538"/>
            <a:ext cx="78486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a:solidFill>
                  <a:srgbClr val="000000"/>
                </a:solidFill>
                <a:ea typeface="宋体" pitchFamily="2" charset="-122"/>
              </a:rPr>
              <a:t>注册会计师执业中存在的伦理问题</a:t>
            </a:r>
          </a:p>
        </p:txBody>
      </p:sp>
      <p:grpSp>
        <p:nvGrpSpPr>
          <p:cNvPr id="421891" name="Group 3"/>
          <p:cNvGrpSpPr>
            <a:grpSpLocks/>
          </p:cNvGrpSpPr>
          <p:nvPr/>
        </p:nvGrpSpPr>
        <p:grpSpPr bwMode="auto">
          <a:xfrm>
            <a:off x="684213" y="1700213"/>
            <a:ext cx="7620000" cy="4737100"/>
            <a:chOff x="0" y="0"/>
            <a:chExt cx="4800" cy="2984"/>
          </a:xfrm>
        </p:grpSpPr>
        <p:sp>
          <p:nvSpPr>
            <p:cNvPr id="251908" name="Oval 4"/>
            <p:cNvSpPr>
              <a:spLocks noChangeArrowheads="1"/>
            </p:cNvSpPr>
            <p:nvPr/>
          </p:nvSpPr>
          <p:spPr bwMode="auto">
            <a:xfrm>
              <a:off x="1222" y="481"/>
              <a:ext cx="2313" cy="2294"/>
            </a:xfrm>
            <a:prstGeom prst="ellipse">
              <a:avLst/>
            </a:prstGeom>
            <a:gradFill rotWithShape="1">
              <a:gsLst>
                <a:gs pos="0">
                  <a:schemeClr val="accent2"/>
                </a:gs>
                <a:gs pos="100000">
                  <a:schemeClr val="accent2">
                    <a:gamma/>
                    <a:tint val="0"/>
                    <a:invGamma/>
                  </a:schemeClr>
                </a:gs>
              </a:gsLst>
              <a:lin ang="5400000" scaled="1"/>
            </a:gradFill>
            <a:ln w="9525" cap="flat"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nvGrpSpPr>
            <p:cNvPr id="421893" name="Group 5"/>
            <p:cNvGrpSpPr>
              <a:grpSpLocks/>
            </p:cNvGrpSpPr>
            <p:nvPr/>
          </p:nvGrpSpPr>
          <p:grpSpPr bwMode="auto">
            <a:xfrm>
              <a:off x="1789" y="1055"/>
              <a:ext cx="1178" cy="1235"/>
              <a:chOff x="0" y="0"/>
              <a:chExt cx="1680" cy="1680"/>
            </a:xfrm>
          </p:grpSpPr>
          <p:sp>
            <p:nvSpPr>
              <p:cNvPr id="421938" name="Oval 6"/>
              <p:cNvSpPr>
                <a:spLocks noChangeArrowheads="1"/>
              </p:cNvSpPr>
              <p:nvPr/>
            </p:nvSpPr>
            <p:spPr bwMode="auto">
              <a:xfrm>
                <a:off x="0" y="0"/>
                <a:ext cx="1680" cy="1680"/>
              </a:xfrm>
              <a:prstGeom prst="ellipse">
                <a:avLst/>
              </a:prstGeom>
              <a:gradFill rotWithShape="1">
                <a:gsLst>
                  <a:gs pos="0">
                    <a:srgbClr val="FF6600"/>
                  </a:gs>
                  <a:gs pos="100000">
                    <a:srgbClr val="742E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1939"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12" name="Text Box 8"/>
            <p:cNvSpPr txBox="1">
              <a:spLocks noChangeArrowheads="1"/>
            </p:cNvSpPr>
            <p:nvPr/>
          </p:nvSpPr>
          <p:spPr bwMode="auto">
            <a:xfrm>
              <a:off x="1958" y="152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en-US" sz="1800" b="1">
                  <a:solidFill>
                    <a:srgbClr val="FFFF00"/>
                  </a:solidFill>
                  <a:effectLst>
                    <a:outerShdw blurRad="38100" dist="38100" dir="2700000" algn="tl">
                      <a:srgbClr val="C0C0C0"/>
                    </a:outerShdw>
                  </a:effectLst>
                  <a:ea typeface="宋体" pitchFamily="2" charset="-122"/>
                </a:rPr>
                <a:t>审计伦理</a:t>
              </a:r>
            </a:p>
          </p:txBody>
        </p:sp>
        <p:grpSp>
          <p:nvGrpSpPr>
            <p:cNvPr id="421895" name="Group 9"/>
            <p:cNvGrpSpPr>
              <a:grpSpLocks/>
            </p:cNvGrpSpPr>
            <p:nvPr/>
          </p:nvGrpSpPr>
          <p:grpSpPr bwMode="auto">
            <a:xfrm>
              <a:off x="2138" y="260"/>
              <a:ext cx="393" cy="382"/>
              <a:chOff x="0" y="0"/>
              <a:chExt cx="432" cy="415"/>
            </a:xfrm>
          </p:grpSpPr>
          <p:grpSp>
            <p:nvGrpSpPr>
              <p:cNvPr id="421934" name="Group 10"/>
              <p:cNvGrpSpPr>
                <a:grpSpLocks/>
              </p:cNvGrpSpPr>
              <p:nvPr/>
            </p:nvGrpSpPr>
            <p:grpSpPr bwMode="auto">
              <a:xfrm>
                <a:off x="0" y="0"/>
                <a:ext cx="432" cy="415"/>
                <a:chOff x="0" y="0"/>
                <a:chExt cx="1680" cy="1680"/>
              </a:xfrm>
            </p:grpSpPr>
            <p:sp>
              <p:nvSpPr>
                <p:cNvPr id="251915" name="Oval 11"/>
                <p:cNvSpPr>
                  <a:spLocks noChangeArrowheads="1"/>
                </p:cNvSpPr>
                <p:nvPr/>
              </p:nvSpPr>
              <p:spPr bwMode="auto">
                <a:xfrm>
                  <a:off x="0" y="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37"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17" name="Text Box 13"/>
              <p:cNvSpPr txBox="1">
                <a:spLocks noChangeArrowheads="1"/>
              </p:cNvSpPr>
              <p:nvPr/>
            </p:nvSpPr>
            <p:spPr bwMode="auto">
              <a:xfrm>
                <a:off x="81" y="64"/>
                <a:ext cx="28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B</a:t>
                </a:r>
              </a:p>
            </p:txBody>
          </p:sp>
        </p:grpSp>
        <p:grpSp>
          <p:nvGrpSpPr>
            <p:cNvPr id="421896" name="Group 14"/>
            <p:cNvGrpSpPr>
              <a:grpSpLocks/>
            </p:cNvGrpSpPr>
            <p:nvPr/>
          </p:nvGrpSpPr>
          <p:grpSpPr bwMode="auto">
            <a:xfrm>
              <a:off x="1771" y="2179"/>
              <a:ext cx="183" cy="162"/>
              <a:chOff x="0" y="0"/>
              <a:chExt cx="201" cy="176"/>
            </a:xfrm>
          </p:grpSpPr>
          <p:sp>
            <p:nvSpPr>
              <p:cNvPr id="251919" name="Oval 15"/>
              <p:cNvSpPr>
                <a:spLocks noChangeArrowheads="1"/>
              </p:cNvSpPr>
              <p:nvPr/>
            </p:nvSpPr>
            <p:spPr bwMode="auto">
              <a:xfrm rot="18227093">
                <a:off x="3" y="85"/>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20" name="Oval 16"/>
              <p:cNvSpPr>
                <a:spLocks noChangeArrowheads="1"/>
              </p:cNvSpPr>
              <p:nvPr/>
            </p:nvSpPr>
            <p:spPr bwMode="auto">
              <a:xfrm rot="18227093">
                <a:off x="111" y="-3"/>
                <a:ext cx="81" cy="88"/>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grpSp>
          <p:nvGrpSpPr>
            <p:cNvPr id="421897" name="Group 17"/>
            <p:cNvGrpSpPr>
              <a:grpSpLocks/>
            </p:cNvGrpSpPr>
            <p:nvPr/>
          </p:nvGrpSpPr>
          <p:grpSpPr bwMode="auto">
            <a:xfrm>
              <a:off x="1396" y="2331"/>
              <a:ext cx="393" cy="397"/>
              <a:chOff x="0" y="0"/>
              <a:chExt cx="432" cy="432"/>
            </a:xfrm>
          </p:grpSpPr>
          <p:grpSp>
            <p:nvGrpSpPr>
              <p:cNvPr id="421928" name="Group 18"/>
              <p:cNvGrpSpPr>
                <a:grpSpLocks/>
              </p:cNvGrpSpPr>
              <p:nvPr/>
            </p:nvGrpSpPr>
            <p:grpSpPr bwMode="auto">
              <a:xfrm>
                <a:off x="0" y="0"/>
                <a:ext cx="432" cy="432"/>
                <a:chOff x="0" y="0"/>
                <a:chExt cx="1680" cy="1680"/>
              </a:xfrm>
            </p:grpSpPr>
            <p:sp>
              <p:nvSpPr>
                <p:cNvPr id="251923" name="Oval 19"/>
                <p:cNvSpPr>
                  <a:spLocks noChangeArrowheads="1"/>
                </p:cNvSpPr>
                <p:nvPr/>
              </p:nvSpPr>
              <p:spPr bwMode="auto">
                <a:xfrm>
                  <a:off x="0" y="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31"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25" name="Text Box 21"/>
              <p:cNvSpPr txBox="1">
                <a:spLocks noChangeArrowheads="1"/>
              </p:cNvSpPr>
              <p:nvPr/>
            </p:nvSpPr>
            <p:spPr bwMode="auto">
              <a:xfrm>
                <a:off x="75" y="81"/>
                <a:ext cx="27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E</a:t>
                </a:r>
              </a:p>
            </p:txBody>
          </p:sp>
        </p:grpSp>
        <p:grpSp>
          <p:nvGrpSpPr>
            <p:cNvPr id="421898" name="Group 22"/>
            <p:cNvGrpSpPr>
              <a:grpSpLocks/>
            </p:cNvGrpSpPr>
            <p:nvPr/>
          </p:nvGrpSpPr>
          <p:grpSpPr bwMode="auto">
            <a:xfrm>
              <a:off x="3318" y="1055"/>
              <a:ext cx="391" cy="401"/>
              <a:chOff x="0" y="0"/>
              <a:chExt cx="430" cy="437"/>
            </a:xfrm>
          </p:grpSpPr>
          <p:grpSp>
            <p:nvGrpSpPr>
              <p:cNvPr id="421924" name="Group 23"/>
              <p:cNvGrpSpPr>
                <a:grpSpLocks/>
              </p:cNvGrpSpPr>
              <p:nvPr/>
            </p:nvGrpSpPr>
            <p:grpSpPr bwMode="auto">
              <a:xfrm>
                <a:off x="0" y="0"/>
                <a:ext cx="430" cy="437"/>
                <a:chOff x="0" y="0"/>
                <a:chExt cx="1680" cy="1680"/>
              </a:xfrm>
            </p:grpSpPr>
            <p:sp>
              <p:nvSpPr>
                <p:cNvPr id="251928" name="Oval 24"/>
                <p:cNvSpPr>
                  <a:spLocks noChangeArrowheads="1"/>
                </p:cNvSpPr>
                <p:nvPr/>
              </p:nvSpPr>
              <p:spPr bwMode="auto">
                <a:xfrm>
                  <a:off x="0" y="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27"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30" name="Text Box 26"/>
              <p:cNvSpPr txBox="1">
                <a:spLocks noChangeArrowheads="1"/>
              </p:cNvSpPr>
              <p:nvPr/>
            </p:nvSpPr>
            <p:spPr bwMode="auto">
              <a:xfrm>
                <a:off x="69" y="60"/>
                <a:ext cx="27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C</a:t>
                </a:r>
              </a:p>
            </p:txBody>
          </p:sp>
        </p:grpSp>
        <p:grpSp>
          <p:nvGrpSpPr>
            <p:cNvPr id="421899" name="Group 27"/>
            <p:cNvGrpSpPr>
              <a:grpSpLocks/>
            </p:cNvGrpSpPr>
            <p:nvPr/>
          </p:nvGrpSpPr>
          <p:grpSpPr bwMode="auto">
            <a:xfrm>
              <a:off x="2967" y="2334"/>
              <a:ext cx="375" cy="360"/>
              <a:chOff x="0" y="0"/>
              <a:chExt cx="412" cy="392"/>
            </a:xfrm>
          </p:grpSpPr>
          <p:grpSp>
            <p:nvGrpSpPr>
              <p:cNvPr id="421920" name="Group 28"/>
              <p:cNvGrpSpPr>
                <a:grpSpLocks/>
              </p:cNvGrpSpPr>
              <p:nvPr/>
            </p:nvGrpSpPr>
            <p:grpSpPr bwMode="auto">
              <a:xfrm>
                <a:off x="0" y="0"/>
                <a:ext cx="412" cy="392"/>
                <a:chOff x="0" y="0"/>
                <a:chExt cx="1680" cy="1680"/>
              </a:xfrm>
            </p:grpSpPr>
            <p:sp>
              <p:nvSpPr>
                <p:cNvPr id="251933" name="Oval 29"/>
                <p:cNvSpPr>
                  <a:spLocks noChangeArrowheads="1"/>
                </p:cNvSpPr>
                <p:nvPr/>
              </p:nvSpPr>
              <p:spPr bwMode="auto">
                <a:xfrm>
                  <a:off x="0" y="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23"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35" name="Text Box 31"/>
              <p:cNvSpPr txBox="1">
                <a:spLocks noChangeArrowheads="1"/>
              </p:cNvSpPr>
              <p:nvPr/>
            </p:nvSpPr>
            <p:spPr bwMode="auto">
              <a:xfrm>
                <a:off x="76" y="21"/>
                <a:ext cx="30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D</a:t>
                </a:r>
              </a:p>
            </p:txBody>
          </p:sp>
        </p:grpSp>
        <p:grpSp>
          <p:nvGrpSpPr>
            <p:cNvPr id="421900" name="Group 32"/>
            <p:cNvGrpSpPr>
              <a:grpSpLocks/>
            </p:cNvGrpSpPr>
            <p:nvPr/>
          </p:nvGrpSpPr>
          <p:grpSpPr bwMode="auto">
            <a:xfrm>
              <a:off x="1091" y="1055"/>
              <a:ext cx="393" cy="397"/>
              <a:chOff x="0" y="0"/>
              <a:chExt cx="432" cy="432"/>
            </a:xfrm>
          </p:grpSpPr>
          <p:grpSp>
            <p:nvGrpSpPr>
              <p:cNvPr id="421916" name="Group 33"/>
              <p:cNvGrpSpPr>
                <a:grpSpLocks/>
              </p:cNvGrpSpPr>
              <p:nvPr/>
            </p:nvGrpSpPr>
            <p:grpSpPr bwMode="auto">
              <a:xfrm>
                <a:off x="0" y="0"/>
                <a:ext cx="432" cy="432"/>
                <a:chOff x="0" y="0"/>
                <a:chExt cx="1680" cy="1680"/>
              </a:xfrm>
            </p:grpSpPr>
            <p:sp>
              <p:nvSpPr>
                <p:cNvPr id="251938" name="Oval 34"/>
                <p:cNvSpPr>
                  <a:spLocks noChangeArrowheads="1"/>
                </p:cNvSpPr>
                <p:nvPr/>
              </p:nvSpPr>
              <p:spPr bwMode="auto">
                <a:xfrm>
                  <a:off x="0" y="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19"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40" name="Text Box 36"/>
              <p:cNvSpPr txBox="1">
                <a:spLocks noChangeArrowheads="1"/>
              </p:cNvSpPr>
              <p:nvPr/>
            </p:nvSpPr>
            <p:spPr bwMode="auto">
              <a:xfrm>
                <a:off x="79" y="48"/>
                <a:ext cx="291"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A</a:t>
                </a:r>
              </a:p>
            </p:txBody>
          </p:sp>
        </p:grpSp>
        <p:sp>
          <p:nvSpPr>
            <p:cNvPr id="251941" name="Oval 37"/>
            <p:cNvSpPr>
              <a:spLocks noChangeArrowheads="1"/>
            </p:cNvSpPr>
            <p:nvPr/>
          </p:nvSpPr>
          <p:spPr bwMode="auto">
            <a:xfrm rot="18227093">
              <a:off x="2920" y="2238"/>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2" name="Oval 38"/>
            <p:cNvSpPr>
              <a:spLocks noChangeArrowheads="1"/>
            </p:cNvSpPr>
            <p:nvPr/>
          </p:nvSpPr>
          <p:spPr bwMode="auto">
            <a:xfrm rot="18227093">
              <a:off x="2832" y="2150"/>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nvGrpSpPr>
            <p:cNvPr id="421903" name="Group 39"/>
            <p:cNvGrpSpPr>
              <a:grpSpLocks/>
            </p:cNvGrpSpPr>
            <p:nvPr/>
          </p:nvGrpSpPr>
          <p:grpSpPr bwMode="auto">
            <a:xfrm>
              <a:off x="1527" y="1319"/>
              <a:ext cx="210" cy="120"/>
              <a:chOff x="0" y="0"/>
              <a:chExt cx="231" cy="130"/>
            </a:xfrm>
          </p:grpSpPr>
          <p:sp>
            <p:nvSpPr>
              <p:cNvPr id="251944" name="Oval 40"/>
              <p:cNvSpPr>
                <a:spLocks noChangeArrowheads="1"/>
              </p:cNvSpPr>
              <p:nvPr/>
            </p:nvSpPr>
            <p:spPr bwMode="auto">
              <a:xfrm rot="18227093">
                <a:off x="0" y="0"/>
                <a:ext cx="81"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5" name="Oval 41"/>
              <p:cNvSpPr>
                <a:spLocks noChangeArrowheads="1"/>
              </p:cNvSpPr>
              <p:nvPr/>
            </p:nvSpPr>
            <p:spPr bwMode="auto">
              <a:xfrm rot="18227093">
                <a:off x="141" y="39"/>
                <a:ext cx="81" cy="88"/>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grpSp>
          <p:nvGrpSpPr>
            <p:cNvPr id="421904" name="Group 42"/>
            <p:cNvGrpSpPr>
              <a:grpSpLocks/>
            </p:cNvGrpSpPr>
            <p:nvPr/>
          </p:nvGrpSpPr>
          <p:grpSpPr bwMode="auto">
            <a:xfrm>
              <a:off x="2313" y="727"/>
              <a:ext cx="79" cy="239"/>
              <a:chOff x="0" y="0"/>
              <a:chExt cx="87" cy="260"/>
            </a:xfrm>
          </p:grpSpPr>
          <p:sp>
            <p:nvSpPr>
              <p:cNvPr id="251947" name="Oval 43"/>
              <p:cNvSpPr>
                <a:spLocks noChangeArrowheads="1"/>
              </p:cNvSpPr>
              <p:nvPr/>
            </p:nvSpPr>
            <p:spPr bwMode="auto">
              <a:xfrm rot="18227093">
                <a:off x="3" y="-3"/>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8" name="Oval 44"/>
              <p:cNvSpPr>
                <a:spLocks noChangeArrowheads="1"/>
              </p:cNvSpPr>
              <p:nvPr/>
            </p:nvSpPr>
            <p:spPr bwMode="auto">
              <a:xfrm rot="18227093">
                <a:off x="3" y="169"/>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251949" name="Oval 45"/>
            <p:cNvSpPr>
              <a:spLocks noChangeArrowheads="1"/>
            </p:cNvSpPr>
            <p:nvPr/>
          </p:nvSpPr>
          <p:spPr bwMode="auto">
            <a:xfrm rot="18227093">
              <a:off x="3149" y="1328"/>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50" name="Oval 46"/>
            <p:cNvSpPr>
              <a:spLocks noChangeArrowheads="1"/>
            </p:cNvSpPr>
            <p:nvPr/>
          </p:nvSpPr>
          <p:spPr bwMode="auto">
            <a:xfrm rot="18227093">
              <a:off x="3007" y="140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07" name="Text Box 47"/>
            <p:cNvSpPr txBox="1">
              <a:spLocks noChangeArrowheads="1"/>
            </p:cNvSpPr>
            <p:nvPr/>
          </p:nvSpPr>
          <p:spPr bwMode="auto">
            <a:xfrm>
              <a:off x="0" y="1143"/>
              <a:ext cx="1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审计造假</a:t>
              </a:r>
            </a:p>
          </p:txBody>
        </p:sp>
        <p:sp>
          <p:nvSpPr>
            <p:cNvPr id="421908" name="Text Box 48"/>
            <p:cNvSpPr txBox="1">
              <a:spLocks noChangeArrowheads="1"/>
            </p:cNvSpPr>
            <p:nvPr/>
          </p:nvSpPr>
          <p:spPr bwMode="auto">
            <a:xfrm>
              <a:off x="1152" y="0"/>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采用不正当手段招揽客户</a:t>
              </a:r>
            </a:p>
          </p:txBody>
        </p:sp>
        <p:sp>
          <p:nvSpPr>
            <p:cNvPr id="421909" name="Text Box 49"/>
            <p:cNvSpPr txBox="1">
              <a:spLocks noChangeArrowheads="1"/>
            </p:cNvSpPr>
            <p:nvPr/>
          </p:nvSpPr>
          <p:spPr bwMode="auto">
            <a:xfrm>
              <a:off x="3709" y="1151"/>
              <a:ext cx="109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承接不能胜任业务</a:t>
              </a:r>
            </a:p>
          </p:txBody>
        </p:sp>
        <p:sp>
          <p:nvSpPr>
            <p:cNvPr id="421910" name="Text Box 50"/>
            <p:cNvSpPr txBox="1">
              <a:spLocks noChangeArrowheads="1"/>
            </p:cNvSpPr>
            <p:nvPr/>
          </p:nvSpPr>
          <p:spPr bwMode="auto">
            <a:xfrm>
              <a:off x="218" y="2466"/>
              <a:ext cx="1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收费不合理</a:t>
              </a:r>
            </a:p>
          </p:txBody>
        </p:sp>
        <p:sp>
          <p:nvSpPr>
            <p:cNvPr id="421911" name="Text Box 51"/>
            <p:cNvSpPr txBox="1">
              <a:spLocks noChangeArrowheads="1"/>
            </p:cNvSpPr>
            <p:nvPr/>
          </p:nvSpPr>
          <p:spPr bwMode="auto">
            <a:xfrm>
              <a:off x="3360" y="2466"/>
              <a:ext cx="109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泄露客户商业秘密</a:t>
              </a:r>
            </a:p>
          </p:txBody>
        </p:sp>
      </p:grpSp>
      <p:sp>
        <p:nvSpPr>
          <p:cNvPr id="52" name="日期占位符 51"/>
          <p:cNvSpPr>
            <a:spLocks noGrp="1"/>
          </p:cNvSpPr>
          <p:nvPr>
            <p:ph type="dt" sz="half" idx="10"/>
          </p:nvPr>
        </p:nvSpPr>
        <p:spPr/>
        <p:txBody>
          <a:bodyPr/>
          <a:lstStyle/>
          <a:p>
            <a:pPr>
              <a:defRPr/>
            </a:pPr>
            <a:fld id="{88F6039E-9822-4C73-BD3F-EADE6E6A3B3C}" type="datetime1">
              <a:rPr lang="zh-CN" altLang="en-US" smtClean="0">
                <a:solidFill>
                  <a:srgbClr val="000099"/>
                </a:solidFill>
              </a:rPr>
              <a:pPr>
                <a:defRPr/>
              </a:pPr>
              <a:t>2020/3/29</a:t>
            </a:fld>
            <a:endParaRPr lang="en-US" altLang="zh-CN">
              <a:solidFill>
                <a:srgbClr val="000099"/>
              </a:solidFill>
            </a:endParaRPr>
          </a:p>
        </p:txBody>
      </p:sp>
      <p:sp>
        <p:nvSpPr>
          <p:cNvPr id="53" name="灯片编号占位符 52"/>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47</a:t>
            </a:fld>
            <a:endParaRPr lang="en-US" altLang="zh-CN">
              <a:solidFill>
                <a:srgbClr val="000099"/>
              </a:solidFill>
            </a:endParaRPr>
          </a:p>
        </p:txBody>
      </p:sp>
      <p:sp>
        <p:nvSpPr>
          <p:cNvPr id="54" name="页脚占位符 53"/>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180491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nvSpPr>
        <p:spPr bwMode="auto">
          <a:xfrm>
            <a:off x="468313" y="69215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3600">
                <a:solidFill>
                  <a:srgbClr val="000000"/>
                </a:solidFill>
                <a:ea typeface="宋体" pitchFamily="2" charset="-122"/>
              </a:rPr>
              <a:t>注册会计师执业中存在伦理问题的成因</a:t>
            </a:r>
            <a:r>
              <a:rPr lang="zh-CN" altLang="en-US" sz="5400">
                <a:solidFill>
                  <a:srgbClr val="000000"/>
                </a:solidFill>
                <a:ea typeface="宋体" pitchFamily="2" charset="-122"/>
              </a:rPr>
              <a:t> </a:t>
            </a:r>
          </a:p>
        </p:txBody>
      </p:sp>
      <p:grpSp>
        <p:nvGrpSpPr>
          <p:cNvPr id="422915" name="Group 3"/>
          <p:cNvGrpSpPr>
            <a:grpSpLocks/>
          </p:cNvGrpSpPr>
          <p:nvPr/>
        </p:nvGrpSpPr>
        <p:grpSpPr bwMode="auto">
          <a:xfrm>
            <a:off x="1042988" y="2060575"/>
            <a:ext cx="6705600" cy="4406900"/>
            <a:chOff x="0" y="0"/>
            <a:chExt cx="4224" cy="2776"/>
          </a:xfrm>
        </p:grpSpPr>
        <p:sp>
          <p:nvSpPr>
            <p:cNvPr id="422916" name="AutoShape 4"/>
            <p:cNvSpPr>
              <a:spLocks noChangeArrowheads="1"/>
            </p:cNvSpPr>
            <p:nvPr/>
          </p:nvSpPr>
          <p:spPr bwMode="auto">
            <a:xfrm>
              <a:off x="3203" y="867"/>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7" name="AutoShape 5"/>
            <p:cNvSpPr>
              <a:spLocks noChangeArrowheads="1"/>
            </p:cNvSpPr>
            <p:nvPr/>
          </p:nvSpPr>
          <p:spPr bwMode="auto">
            <a:xfrm>
              <a:off x="2135" y="867"/>
              <a:ext cx="101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8" name="AutoShape 6"/>
            <p:cNvSpPr>
              <a:spLocks noChangeArrowheads="1"/>
            </p:cNvSpPr>
            <p:nvPr/>
          </p:nvSpPr>
          <p:spPr bwMode="auto">
            <a:xfrm>
              <a:off x="1075" y="867"/>
              <a:ext cx="98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9" name="AutoShape 7"/>
            <p:cNvSpPr>
              <a:spLocks noChangeArrowheads="1"/>
            </p:cNvSpPr>
            <p:nvPr/>
          </p:nvSpPr>
          <p:spPr bwMode="auto">
            <a:xfrm>
              <a:off x="0" y="867"/>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grpSp>
          <p:nvGrpSpPr>
            <p:cNvPr id="422920" name="Group 8"/>
            <p:cNvGrpSpPr>
              <a:grpSpLocks/>
            </p:cNvGrpSpPr>
            <p:nvPr/>
          </p:nvGrpSpPr>
          <p:grpSpPr bwMode="auto">
            <a:xfrm>
              <a:off x="139" y="0"/>
              <a:ext cx="3714" cy="590"/>
              <a:chOff x="0" y="0"/>
              <a:chExt cx="4080" cy="720"/>
            </a:xfrm>
          </p:grpSpPr>
          <p:sp>
            <p:nvSpPr>
              <p:cNvPr id="252937" name="Rectangle 9"/>
              <p:cNvSpPr>
                <a:spLocks noChangeArrowheads="1"/>
              </p:cNvSpPr>
              <p:nvPr/>
            </p:nvSpPr>
            <p:spPr bwMode="auto">
              <a:xfrm rot="3419336">
                <a:off x="0" y="48"/>
                <a:ext cx="672" cy="672"/>
              </a:xfrm>
              <a:prstGeom prst="rect">
                <a:avLst/>
              </a:prstGeom>
              <a:gradFill rotWithShape="1">
                <a:gsLst>
                  <a:gs pos="0">
                    <a:schemeClr val="hlink"/>
                  </a:gs>
                  <a:gs pos="100000">
                    <a:schemeClr val="hlink">
                      <a:gamma/>
                      <a:shade val="46275"/>
                      <a:invGamma/>
                    </a:schemeClr>
                  </a:gs>
                </a:gsLst>
                <a:lin ang="5400000" scaled="1"/>
              </a:gradFill>
              <a:ln w="9525" cap="flat"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defRPr/>
                </a:pPr>
                <a:endParaRPr lang="zh-CN" altLang="en-US" sz="1800">
                  <a:solidFill>
                    <a:srgbClr val="000000"/>
                  </a:solidFill>
                  <a:ea typeface="宋体" pitchFamily="2" charset="-122"/>
                </a:endParaRPr>
              </a:p>
            </p:txBody>
          </p:sp>
          <p:grpSp>
            <p:nvGrpSpPr>
              <p:cNvPr id="422930" name="Group 10"/>
              <p:cNvGrpSpPr>
                <a:grpSpLocks/>
              </p:cNvGrpSpPr>
              <p:nvPr/>
            </p:nvGrpSpPr>
            <p:grpSpPr bwMode="auto">
              <a:xfrm>
                <a:off x="672" y="144"/>
                <a:ext cx="624" cy="96"/>
                <a:chOff x="0" y="0"/>
                <a:chExt cx="468" cy="244"/>
              </a:xfrm>
            </p:grpSpPr>
            <p:sp>
              <p:nvSpPr>
                <p:cNvPr id="422944" name="Oval 11"/>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45" name="Rectangle 12"/>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41" name="Oval 13"/>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42" name="Oval 14"/>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422931" name="Rectangle 15"/>
              <p:cNvSpPr>
                <a:spLocks noChangeArrowheads="1"/>
              </p:cNvSpPr>
              <p:nvPr/>
            </p:nvSpPr>
            <p:spPr bwMode="auto">
              <a:xfrm rot="3419336">
                <a:off x="1152" y="0"/>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pPr>
                <a:endParaRPr lang="zh-CN" altLang="en-US" sz="1800">
                  <a:solidFill>
                    <a:srgbClr val="000000"/>
                  </a:solidFill>
                  <a:ea typeface="宋体" pitchFamily="2" charset="-122"/>
                </a:endParaRPr>
              </a:p>
            </p:txBody>
          </p:sp>
          <p:grpSp>
            <p:nvGrpSpPr>
              <p:cNvPr id="422932" name="Group 16"/>
              <p:cNvGrpSpPr>
                <a:grpSpLocks/>
              </p:cNvGrpSpPr>
              <p:nvPr/>
            </p:nvGrpSpPr>
            <p:grpSpPr bwMode="auto">
              <a:xfrm>
                <a:off x="1824" y="144"/>
                <a:ext cx="624" cy="96"/>
                <a:chOff x="0" y="0"/>
                <a:chExt cx="468" cy="244"/>
              </a:xfrm>
            </p:grpSpPr>
            <p:sp>
              <p:nvSpPr>
                <p:cNvPr id="422940" name="Oval 17"/>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41" name="Rectangle 18"/>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47" name="Oval 19"/>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48" name="Oval 20"/>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252949" name="Rectangle 21"/>
              <p:cNvSpPr>
                <a:spLocks noChangeArrowheads="1"/>
              </p:cNvSpPr>
              <p:nvPr/>
            </p:nvSpPr>
            <p:spPr bwMode="auto">
              <a:xfrm rot="3419336">
                <a:off x="2256" y="2"/>
                <a:ext cx="671" cy="669"/>
              </a:xfrm>
              <a:prstGeom prst="rect">
                <a:avLst/>
              </a:prstGeom>
              <a:gradFill rotWithShape="1">
                <a:gsLst>
                  <a:gs pos="0">
                    <a:schemeClr val="hlink"/>
                  </a:gs>
                  <a:gs pos="100000">
                    <a:schemeClr val="hlink">
                      <a:gamma/>
                      <a:shade val="46275"/>
                      <a:invGamma/>
                    </a:schemeClr>
                  </a:gs>
                </a:gsLst>
                <a:lin ang="5400000" scaled="1"/>
              </a:gradFill>
              <a:ln w="9525" cap="flat"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defRPr/>
                </a:pPr>
                <a:endParaRPr lang="zh-CN" altLang="en-US" sz="1800">
                  <a:solidFill>
                    <a:srgbClr val="000000"/>
                  </a:solidFill>
                  <a:ea typeface="宋体" pitchFamily="2" charset="-122"/>
                </a:endParaRPr>
              </a:p>
            </p:txBody>
          </p:sp>
          <p:grpSp>
            <p:nvGrpSpPr>
              <p:cNvPr id="422934" name="Group 22"/>
              <p:cNvGrpSpPr>
                <a:grpSpLocks/>
              </p:cNvGrpSpPr>
              <p:nvPr/>
            </p:nvGrpSpPr>
            <p:grpSpPr bwMode="auto">
              <a:xfrm>
                <a:off x="2976" y="144"/>
                <a:ext cx="816" cy="96"/>
                <a:chOff x="0" y="0"/>
                <a:chExt cx="468" cy="244"/>
              </a:xfrm>
            </p:grpSpPr>
            <p:sp>
              <p:nvSpPr>
                <p:cNvPr id="422936" name="Oval 23"/>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37" name="Rectangle 24"/>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53" name="Oval 25"/>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54" name="Oval 26"/>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422935" name="Rectangle 27"/>
              <p:cNvSpPr>
                <a:spLocks noChangeArrowheads="1"/>
              </p:cNvSpPr>
              <p:nvPr/>
            </p:nvSpPr>
            <p:spPr bwMode="auto">
              <a:xfrm rot="3419336">
                <a:off x="3408" y="0"/>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pPr>
                <a:endParaRPr lang="zh-CN" altLang="en-US" sz="1800">
                  <a:solidFill>
                    <a:srgbClr val="000000"/>
                  </a:solidFill>
                  <a:ea typeface="宋体" pitchFamily="2" charset="-122"/>
                </a:endParaRPr>
              </a:p>
            </p:txBody>
          </p:sp>
        </p:grpSp>
        <p:sp>
          <p:nvSpPr>
            <p:cNvPr id="422921" name="Rectangle 28"/>
            <p:cNvSpPr>
              <a:spLocks noChangeArrowheads="1"/>
            </p:cNvSpPr>
            <p:nvPr/>
          </p:nvSpPr>
          <p:spPr bwMode="auto">
            <a:xfrm>
              <a:off x="348" y="1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1</a:t>
              </a:r>
            </a:p>
          </p:txBody>
        </p:sp>
        <p:sp>
          <p:nvSpPr>
            <p:cNvPr id="422922" name="Rectangle 29"/>
            <p:cNvSpPr>
              <a:spLocks noChangeArrowheads="1"/>
            </p:cNvSpPr>
            <p:nvPr/>
          </p:nvSpPr>
          <p:spPr bwMode="auto">
            <a:xfrm>
              <a:off x="1437" y="1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2</a:t>
              </a:r>
            </a:p>
          </p:txBody>
        </p:sp>
        <p:sp>
          <p:nvSpPr>
            <p:cNvPr id="422923" name="Rectangle 30"/>
            <p:cNvSpPr>
              <a:spLocks noChangeArrowheads="1"/>
            </p:cNvSpPr>
            <p:nvPr/>
          </p:nvSpPr>
          <p:spPr bwMode="auto">
            <a:xfrm>
              <a:off x="2435" y="1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3</a:t>
              </a:r>
            </a:p>
          </p:txBody>
        </p:sp>
        <p:sp>
          <p:nvSpPr>
            <p:cNvPr id="422924" name="Rectangle 31"/>
            <p:cNvSpPr>
              <a:spLocks noChangeArrowheads="1"/>
            </p:cNvSpPr>
            <p:nvPr/>
          </p:nvSpPr>
          <p:spPr bwMode="auto">
            <a:xfrm>
              <a:off x="3433" y="1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zh-CN" sz="1800" b="1">
                  <a:solidFill>
                    <a:srgbClr val="FFFFFF"/>
                  </a:solidFill>
                  <a:ea typeface="宋体" pitchFamily="2" charset="-122"/>
                </a:rPr>
                <a:t>4</a:t>
              </a:r>
            </a:p>
          </p:txBody>
        </p:sp>
        <p:sp>
          <p:nvSpPr>
            <p:cNvPr id="422925" name="Rectangle 32"/>
            <p:cNvSpPr>
              <a:spLocks noChangeArrowheads="1"/>
            </p:cNvSpPr>
            <p:nvPr/>
          </p:nvSpPr>
          <p:spPr bwMode="auto">
            <a:xfrm>
              <a:off x="46" y="1406"/>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buFontTx/>
                <a:buNone/>
              </a:pPr>
              <a:r>
                <a:rPr lang="zh-CN" altLang="en-US" sz="2000" b="1">
                  <a:solidFill>
                    <a:srgbClr val="000000"/>
                  </a:solidFill>
                  <a:ea typeface="宋体" pitchFamily="2" charset="-122"/>
                </a:rPr>
                <a:t>利益驱动</a:t>
              </a:r>
              <a:endParaRPr lang="zh-CN" altLang="en-US" sz="1400" b="1">
                <a:solidFill>
                  <a:srgbClr val="000000"/>
                </a:solidFill>
                <a:ea typeface="宋体" pitchFamily="2" charset="-122"/>
              </a:endParaRPr>
            </a:p>
          </p:txBody>
        </p:sp>
        <p:sp>
          <p:nvSpPr>
            <p:cNvPr id="422926" name="Rectangle 33"/>
            <p:cNvSpPr>
              <a:spLocks noChangeArrowheads="1"/>
            </p:cNvSpPr>
            <p:nvPr/>
          </p:nvSpPr>
          <p:spPr bwMode="auto">
            <a:xfrm>
              <a:off x="1134" y="1361"/>
              <a:ext cx="862"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en-US" sz="2000" b="1" dirty="0">
                  <a:solidFill>
                    <a:srgbClr val="000000"/>
                  </a:solidFill>
                  <a:ea typeface="宋体" pitchFamily="2" charset="-122"/>
                </a:rPr>
                <a:t>注册会计师执业的环境不完善（行政干预、攀比、外压小）</a:t>
              </a:r>
              <a:endParaRPr lang="zh-CN" altLang="en-US" sz="1800" b="1" dirty="0">
                <a:solidFill>
                  <a:srgbClr val="000000"/>
                </a:solidFill>
                <a:ea typeface="宋体" pitchFamily="2" charset="-122"/>
              </a:endParaRPr>
            </a:p>
          </p:txBody>
        </p:sp>
        <p:sp>
          <p:nvSpPr>
            <p:cNvPr id="422927" name="Rectangle 34"/>
            <p:cNvSpPr>
              <a:spLocks noChangeArrowheads="1"/>
            </p:cNvSpPr>
            <p:nvPr/>
          </p:nvSpPr>
          <p:spPr bwMode="auto">
            <a:xfrm>
              <a:off x="2223" y="1406"/>
              <a:ext cx="8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en-US" sz="2000" b="1">
                  <a:solidFill>
                    <a:srgbClr val="000000"/>
                  </a:solidFill>
                  <a:ea typeface="宋体" pitchFamily="2" charset="-122"/>
                </a:rPr>
                <a:t>审计制度本身存在缺陷</a:t>
              </a:r>
            </a:p>
          </p:txBody>
        </p:sp>
        <p:sp>
          <p:nvSpPr>
            <p:cNvPr id="422928" name="Rectangle 35"/>
            <p:cNvSpPr>
              <a:spLocks noChangeArrowheads="1"/>
            </p:cNvSpPr>
            <p:nvPr/>
          </p:nvSpPr>
          <p:spPr bwMode="auto">
            <a:xfrm>
              <a:off x="3312" y="1361"/>
              <a:ext cx="8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buFontTx/>
                <a:buNone/>
              </a:pPr>
              <a:r>
                <a:rPr lang="zh-CN" altLang="en-US" sz="2000" b="1">
                  <a:solidFill>
                    <a:srgbClr val="000000"/>
                  </a:solidFill>
                  <a:ea typeface="宋体" pitchFamily="2" charset="-122"/>
                </a:rPr>
                <a:t>注册会计师专业胜任能力低</a:t>
              </a:r>
              <a:endParaRPr lang="zh-CN" altLang="en-US" sz="1400" b="1">
                <a:solidFill>
                  <a:srgbClr val="000000"/>
                </a:solidFill>
                <a:ea typeface="宋体" pitchFamily="2" charset="-122"/>
              </a:endParaRPr>
            </a:p>
          </p:txBody>
        </p:sp>
      </p:grpSp>
      <p:sp>
        <p:nvSpPr>
          <p:cNvPr id="36" name="日期占位符 35"/>
          <p:cNvSpPr>
            <a:spLocks noGrp="1"/>
          </p:cNvSpPr>
          <p:nvPr>
            <p:ph type="dt" sz="half" idx="10"/>
          </p:nvPr>
        </p:nvSpPr>
        <p:spPr/>
        <p:txBody>
          <a:bodyPr/>
          <a:lstStyle/>
          <a:p>
            <a:pPr>
              <a:defRPr/>
            </a:pPr>
            <a:fld id="{5915EF7F-53AD-4F50-9E0A-DF353DD73C4C}" type="datetime1">
              <a:rPr lang="zh-CN" altLang="en-US" smtClean="0">
                <a:solidFill>
                  <a:srgbClr val="000099"/>
                </a:solidFill>
              </a:rPr>
              <a:pPr>
                <a:defRPr/>
              </a:pPr>
              <a:t>2020/3/29</a:t>
            </a:fld>
            <a:endParaRPr lang="en-US" altLang="zh-CN">
              <a:solidFill>
                <a:srgbClr val="000099"/>
              </a:solidFill>
            </a:endParaRPr>
          </a:p>
        </p:txBody>
      </p:sp>
      <p:sp>
        <p:nvSpPr>
          <p:cNvPr id="37" name="灯片编号占位符 36"/>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48</a:t>
            </a:fld>
            <a:endParaRPr lang="en-US" altLang="zh-CN">
              <a:solidFill>
                <a:srgbClr val="000099"/>
              </a:solidFill>
            </a:endParaRPr>
          </a:p>
        </p:txBody>
      </p:sp>
      <p:sp>
        <p:nvSpPr>
          <p:cNvPr id="38" name="页脚占位符 37"/>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28299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nvSpPr>
        <p:spPr bwMode="auto">
          <a:xfrm>
            <a:off x="457200" y="1143000"/>
            <a:ext cx="8229600" cy="491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咨询中的伦理问题</a:t>
            </a:r>
          </a:p>
          <a:p>
            <a:pPr marL="342900" indent="-342900" eaLnBrk="1" hangingPunct="1">
              <a:spcBef>
                <a:spcPct val="20000"/>
              </a:spcBef>
              <a:buFontTx/>
              <a:buChar char="•"/>
            </a:pPr>
            <a:r>
              <a:rPr lang="zh-CN" altLang="en-US" sz="3200">
                <a:solidFill>
                  <a:srgbClr val="000000"/>
                </a:solidFill>
                <a:ea typeface="宋体" pitchFamily="2" charset="-122"/>
              </a:rPr>
              <a:t>随着审计风险、注册会计师法律责任的不断提高，审计市场竞争日益激烈，会计公司的发展战略趋向多元化发展。</a:t>
            </a:r>
            <a:r>
              <a:rPr lang="zh-CN" altLang="zh-CN" sz="3200">
                <a:solidFill>
                  <a:srgbClr val="000000"/>
                </a:solidFill>
                <a:ea typeface="宋体" pitchFamily="2" charset="-122"/>
              </a:rPr>
              <a:t>1954</a:t>
            </a:r>
            <a:r>
              <a:rPr lang="zh-CN" altLang="en-US" sz="3200">
                <a:solidFill>
                  <a:srgbClr val="000000"/>
                </a:solidFill>
                <a:ea typeface="宋体" pitchFamily="2" charset="-122"/>
              </a:rPr>
              <a:t>年安达信与</a:t>
            </a:r>
            <a:r>
              <a:rPr lang="zh-CN" altLang="zh-CN" sz="3200">
                <a:solidFill>
                  <a:srgbClr val="000000"/>
                </a:solidFill>
                <a:ea typeface="宋体" pitchFamily="2" charset="-122"/>
              </a:rPr>
              <a:t>GE</a:t>
            </a:r>
            <a:r>
              <a:rPr lang="zh-CN" altLang="en-US" sz="3200">
                <a:solidFill>
                  <a:srgbClr val="000000"/>
                </a:solidFill>
                <a:ea typeface="宋体" pitchFamily="2" charset="-122"/>
              </a:rPr>
              <a:t>安装使用工薪系统自动化的计算机，标志首先迈出重要一步。</a:t>
            </a:r>
            <a:r>
              <a:rPr lang="zh-CN" altLang="zh-CN" sz="3200">
                <a:solidFill>
                  <a:srgbClr val="000000"/>
                </a:solidFill>
                <a:ea typeface="宋体" pitchFamily="2" charset="-122"/>
              </a:rPr>
              <a:t>90</a:t>
            </a:r>
            <a:r>
              <a:rPr lang="zh-CN" altLang="en-US" sz="3200">
                <a:solidFill>
                  <a:srgbClr val="000000"/>
                </a:solidFill>
                <a:ea typeface="宋体" pitchFamily="2" charset="-122"/>
              </a:rPr>
              <a:t>年代后迅速发展。</a:t>
            </a:r>
          </a:p>
          <a:p>
            <a:pPr marL="342900" indent="-342900" eaLnBrk="1" hangingPunct="1">
              <a:spcBef>
                <a:spcPct val="20000"/>
              </a:spcBef>
              <a:buFontTx/>
              <a:buChar char="•"/>
            </a:pPr>
            <a:endParaRPr lang="zh-CN" altLang="zh-CN" sz="3200">
              <a:solidFill>
                <a:srgbClr val="000000"/>
              </a:solidFill>
              <a:ea typeface="宋体" pitchFamily="2" charset="-122"/>
            </a:endParaRPr>
          </a:p>
          <a:p>
            <a:pPr marL="342900" indent="-342900" eaLnBrk="1" hangingPunct="1">
              <a:spcBef>
                <a:spcPct val="20000"/>
              </a:spcBef>
              <a:buFontTx/>
              <a:buChar char="•"/>
            </a:pPr>
            <a:endParaRPr lang="zh-CN" altLang="zh-CN" sz="3200">
              <a:solidFill>
                <a:srgbClr val="000000"/>
              </a:solidFill>
              <a:ea typeface="宋体" pitchFamily="2" charset="-122"/>
            </a:endParaRPr>
          </a:p>
        </p:txBody>
      </p:sp>
      <p:sp>
        <p:nvSpPr>
          <p:cNvPr id="3" name="日期占位符 2"/>
          <p:cNvSpPr>
            <a:spLocks noGrp="1"/>
          </p:cNvSpPr>
          <p:nvPr>
            <p:ph type="dt" sz="half" idx="10"/>
          </p:nvPr>
        </p:nvSpPr>
        <p:spPr/>
        <p:txBody>
          <a:bodyPr/>
          <a:lstStyle/>
          <a:p>
            <a:pPr>
              <a:defRPr/>
            </a:pPr>
            <a:fld id="{3E085605-E0C3-4A09-BAD6-3689066ADE01}"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49</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85159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nvSpPr>
        <p:spPr bwMode="auto">
          <a:xfrm>
            <a:off x="457200" y="990600"/>
            <a:ext cx="84582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zh-CN" altLang="en-US" sz="2800">
                <a:solidFill>
                  <a:srgbClr val="000000"/>
                </a:solidFill>
                <a:ea typeface="宋体" pitchFamily="2" charset="-122"/>
              </a:rPr>
              <a:t>银广夏公司自</a:t>
            </a:r>
            <a:r>
              <a:rPr lang="zh-CN" altLang="zh-CN" sz="2800">
                <a:solidFill>
                  <a:srgbClr val="000000"/>
                </a:solidFill>
                <a:ea typeface="宋体" pitchFamily="2" charset="-122"/>
              </a:rPr>
              <a:t>1998</a:t>
            </a:r>
            <a:r>
              <a:rPr lang="zh-CN" altLang="en-US" sz="2800">
                <a:solidFill>
                  <a:srgbClr val="000000"/>
                </a:solidFill>
                <a:ea typeface="宋体" pitchFamily="2" charset="-122"/>
              </a:rPr>
              <a:t>年至</a:t>
            </a:r>
            <a:r>
              <a:rPr lang="zh-CN" altLang="zh-CN" sz="2800">
                <a:solidFill>
                  <a:srgbClr val="000000"/>
                </a:solidFill>
                <a:ea typeface="宋体" pitchFamily="2" charset="-122"/>
              </a:rPr>
              <a:t>2001</a:t>
            </a:r>
            <a:r>
              <a:rPr lang="zh-CN" altLang="en-US" sz="2800">
                <a:solidFill>
                  <a:srgbClr val="000000"/>
                </a:solidFill>
                <a:ea typeface="宋体" pitchFamily="2" charset="-122"/>
              </a:rPr>
              <a:t>年期间财务造假累计虚增利润</a:t>
            </a:r>
            <a:r>
              <a:rPr lang="zh-CN" altLang="zh-CN" sz="2800">
                <a:solidFill>
                  <a:srgbClr val="000000"/>
                </a:solidFill>
                <a:ea typeface="宋体" pitchFamily="2" charset="-122"/>
              </a:rPr>
              <a:t>77 156.7</a:t>
            </a:r>
            <a:r>
              <a:rPr lang="zh-CN" altLang="en-US" sz="2800">
                <a:solidFill>
                  <a:srgbClr val="000000"/>
                </a:solidFill>
                <a:ea typeface="宋体" pitchFamily="2" charset="-122"/>
              </a:rPr>
              <a:t>万元，实际亏损 </a:t>
            </a:r>
            <a:r>
              <a:rPr lang="zh-CN" altLang="zh-CN" sz="2800">
                <a:solidFill>
                  <a:srgbClr val="000000"/>
                </a:solidFill>
                <a:ea typeface="宋体" pitchFamily="2" charset="-122"/>
              </a:rPr>
              <a:t>14 940.1</a:t>
            </a:r>
            <a:r>
              <a:rPr lang="zh-CN" altLang="en-US" sz="2800">
                <a:solidFill>
                  <a:srgbClr val="000000"/>
                </a:solidFill>
                <a:ea typeface="宋体" pitchFamily="2" charset="-122"/>
              </a:rPr>
              <a:t>万元。从原料购进到生产、销售、出口等环节，公司伪造了全部单据，包括销售合同和发票、银行票据、海关出口报关单和所得税免税文件。</a:t>
            </a:r>
            <a:r>
              <a:rPr lang="zh-CN" altLang="zh-CN" sz="2800">
                <a:solidFill>
                  <a:srgbClr val="000000"/>
                </a:solidFill>
                <a:ea typeface="宋体" pitchFamily="2" charset="-122"/>
              </a:rPr>
              <a:t>2001</a:t>
            </a:r>
            <a:r>
              <a:rPr lang="zh-CN" altLang="en-US" sz="2800">
                <a:solidFill>
                  <a:srgbClr val="000000"/>
                </a:solidFill>
                <a:ea typeface="宋体" pitchFamily="2" charset="-122"/>
              </a:rPr>
              <a:t>年</a:t>
            </a:r>
            <a:r>
              <a:rPr lang="zh-CN" altLang="zh-CN" sz="2800">
                <a:solidFill>
                  <a:srgbClr val="000000"/>
                </a:solidFill>
                <a:ea typeface="宋体" pitchFamily="2" charset="-122"/>
              </a:rPr>
              <a:t>9</a:t>
            </a:r>
            <a:r>
              <a:rPr lang="zh-CN" altLang="en-US" sz="2800">
                <a:solidFill>
                  <a:srgbClr val="000000"/>
                </a:solidFill>
                <a:ea typeface="宋体" pitchFamily="2" charset="-122"/>
              </a:rPr>
              <a:t>月后，因涉及银广夏利润造假案，导致深圳中天勤这家审计最多上市公司财务报表的会计师事务所解体。  </a:t>
            </a:r>
          </a:p>
        </p:txBody>
      </p:sp>
      <p:sp>
        <p:nvSpPr>
          <p:cNvPr id="3" name="日期占位符 2"/>
          <p:cNvSpPr>
            <a:spLocks noGrp="1"/>
          </p:cNvSpPr>
          <p:nvPr>
            <p:ph type="dt" sz="half" idx="10"/>
          </p:nvPr>
        </p:nvSpPr>
        <p:spPr/>
        <p:txBody>
          <a:bodyPr/>
          <a:lstStyle/>
          <a:p>
            <a:pPr>
              <a:defRPr/>
            </a:pPr>
            <a:fld id="{0DFE1770-502C-47A0-90A5-32B8B7526BBF}"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393151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000">
                <a:solidFill>
                  <a:srgbClr val="000000"/>
                </a:solidFill>
                <a:ea typeface="宋体" pitchFamily="2" charset="-122"/>
              </a:rPr>
              <a:t>五大会计事务所咨询业务情况</a:t>
            </a:r>
          </a:p>
        </p:txBody>
      </p:sp>
      <p:sp>
        <p:nvSpPr>
          <p:cNvPr id="424963" name="Text Box 4"/>
          <p:cNvSpPr txBox="1">
            <a:spLocks noChangeArrowheads="1"/>
          </p:cNvSpPr>
          <p:nvPr/>
        </p:nvSpPr>
        <p:spPr bwMode="auto">
          <a:xfrm>
            <a:off x="6013450" y="5302250"/>
            <a:ext cx="31289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lvl="1" eaLnBrk="1" hangingPunct="1">
              <a:buFontTx/>
              <a:buNone/>
            </a:pPr>
            <a:r>
              <a:rPr lang="zh-CN" altLang="en-US" sz="1800">
                <a:solidFill>
                  <a:srgbClr val="008000"/>
                </a:solidFill>
                <a:ea typeface="宋体" pitchFamily="2" charset="-122"/>
              </a:rPr>
              <a:t>安永 (Ernst &amp; Young)</a:t>
            </a:r>
          </a:p>
          <a:p>
            <a:pPr lvl="1" eaLnBrk="1" hangingPunct="1">
              <a:buFontTx/>
              <a:buNone/>
            </a:pPr>
            <a:r>
              <a:rPr lang="zh-CN" altLang="en-US" sz="1800">
                <a:solidFill>
                  <a:srgbClr val="008000"/>
                </a:solidFill>
                <a:ea typeface="宋体" pitchFamily="2" charset="-122"/>
              </a:rPr>
              <a:t>德勤 (Deloitte &amp; Touche)</a:t>
            </a:r>
          </a:p>
          <a:p>
            <a:pPr lvl="1" eaLnBrk="1" hangingPunct="1">
              <a:buFontTx/>
              <a:buNone/>
            </a:pPr>
            <a:r>
              <a:rPr lang="zh-CN" altLang="en-US" sz="1800">
                <a:solidFill>
                  <a:srgbClr val="008000"/>
                </a:solidFill>
                <a:ea typeface="宋体" pitchFamily="2" charset="-122"/>
              </a:rPr>
              <a:t>毕马威 (KPMG)</a:t>
            </a:r>
          </a:p>
          <a:p>
            <a:pPr lvl="1" eaLnBrk="1" hangingPunct="1">
              <a:buFontTx/>
              <a:buNone/>
            </a:pPr>
            <a:r>
              <a:rPr lang="zh-CN" altLang="en-US" sz="1800">
                <a:solidFill>
                  <a:srgbClr val="008000"/>
                </a:solidFill>
                <a:ea typeface="宋体" pitchFamily="2" charset="-122"/>
              </a:rPr>
              <a:t>普华永道 (PWC)</a:t>
            </a:r>
          </a:p>
          <a:p>
            <a:pPr lvl="1" eaLnBrk="1" hangingPunct="1">
              <a:buFontTx/>
              <a:buNone/>
            </a:pPr>
            <a:r>
              <a:rPr lang="zh-CN" altLang="en-US" sz="1800">
                <a:solidFill>
                  <a:srgbClr val="008000"/>
                </a:solidFill>
                <a:ea typeface="宋体" pitchFamily="2" charset="-122"/>
              </a:rPr>
              <a:t>安达信（已倒闭）</a:t>
            </a:r>
          </a:p>
          <a:p>
            <a:pPr eaLnBrk="1" hangingPunct="1">
              <a:buFontTx/>
              <a:buNone/>
            </a:pPr>
            <a:endParaRPr lang="zh-CN" altLang="en-US" sz="1800">
              <a:solidFill>
                <a:srgbClr val="000000"/>
              </a:solidFill>
              <a:ea typeface="宋体" pitchFamily="2" charset="-122"/>
            </a:endParaRPr>
          </a:p>
        </p:txBody>
      </p:sp>
      <p:pic>
        <p:nvPicPr>
          <p:cNvPr id="4249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398588"/>
            <a:ext cx="60960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D1468E32-B2D9-4059-B768-0D28C065BD99}"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50</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468374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咨询业务是为企业提供外部会计服务的机构派生的新兴业务。会计事务所借助其专业能力，为公司调整资本结构、投融资、会计规范化方面提供完整的咨询服务。</a:t>
            </a:r>
          </a:p>
        </p:txBody>
      </p:sp>
      <p:pic>
        <p:nvPicPr>
          <p:cNvPr id="425987" name="Picture 3" descr="u=4237919336,3950338530&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72979">
            <a:off x="4419600" y="3810000"/>
            <a:ext cx="2133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25988" name="Picture 4" descr="u=1463064040,378114281&amp;fm=0&amp;gp=0">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243915">
            <a:off x="1828800" y="4038600"/>
            <a:ext cx="1981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日期占位符 4"/>
          <p:cNvSpPr>
            <a:spLocks noGrp="1"/>
          </p:cNvSpPr>
          <p:nvPr>
            <p:ph type="dt" sz="half" idx="10"/>
          </p:nvPr>
        </p:nvSpPr>
        <p:spPr/>
        <p:txBody>
          <a:bodyPr/>
          <a:lstStyle/>
          <a:p>
            <a:pPr>
              <a:defRPr/>
            </a:pPr>
            <a:fld id="{B2D6F7B7-3F74-418E-982D-9611BCF9172D}"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51</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537660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nvSpPr>
        <p:spPr bwMode="auto">
          <a:xfrm>
            <a:off x="468313" y="692150"/>
            <a:ext cx="8243887"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讨论：</a:t>
            </a:r>
          </a:p>
        </p:txBody>
      </p:sp>
      <p:sp>
        <p:nvSpPr>
          <p:cNvPr id="427011" name="Rectangle 3"/>
          <p:cNvSpPr>
            <a:spLocks noGrp="1" noChangeArrowheads="1"/>
          </p:cNvSpPr>
          <p:nvPr/>
        </p:nvSpPr>
        <p:spPr bwMode="auto">
          <a:xfrm>
            <a:off x="468313" y="1630363"/>
            <a:ext cx="8229600" cy="428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a:solidFill>
                  <a:srgbClr val="000000"/>
                </a:solidFill>
                <a:ea typeface="宋体" pitchFamily="2" charset="-122"/>
              </a:rPr>
              <a:t>非审计业务是否会影响审计的独立性？</a:t>
            </a:r>
          </a:p>
        </p:txBody>
      </p:sp>
      <p:sp>
        <p:nvSpPr>
          <p:cNvPr id="427012" name="Rectangle 4"/>
          <p:cNvSpPr>
            <a:spLocks noGrp="1" noChangeArrowheads="1"/>
          </p:cNvSpPr>
          <p:nvPr/>
        </p:nvSpPr>
        <p:spPr bwMode="auto">
          <a:xfrm>
            <a:off x="1763713" y="2924175"/>
            <a:ext cx="6465887"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spcBef>
                <a:spcPct val="20000"/>
              </a:spcBef>
              <a:buFontTx/>
              <a:buNone/>
            </a:pPr>
            <a:r>
              <a:rPr lang="zh-CN" altLang="en-US" sz="3200">
                <a:solidFill>
                  <a:srgbClr val="000000"/>
                </a:solidFill>
                <a:ea typeface="宋体" pitchFamily="2" charset="-122"/>
              </a:rPr>
              <a:t>案例：安然事件</a:t>
            </a:r>
          </a:p>
          <a:p>
            <a:pPr marL="342900" indent="-342900" algn="ctr" eaLnBrk="1" hangingPunct="1">
              <a:spcBef>
                <a:spcPct val="20000"/>
              </a:spcBef>
              <a:buFontTx/>
              <a:buNone/>
            </a:pPr>
            <a:r>
              <a:rPr lang="zh-CN" altLang="zh-CN" sz="3200">
                <a:solidFill>
                  <a:srgbClr val="000000"/>
                </a:solidFill>
                <a:ea typeface="宋体" pitchFamily="2" charset="-122"/>
              </a:rPr>
              <a:t>              </a:t>
            </a:r>
            <a:r>
              <a:rPr lang="zh-CN" altLang="en-US" sz="3200">
                <a:solidFill>
                  <a:srgbClr val="000000"/>
                </a:solidFill>
                <a:ea typeface="宋体" pitchFamily="2" charset="-122"/>
              </a:rPr>
              <a:t>银广夏事件</a:t>
            </a:r>
            <a:endParaRPr lang="zh-CN" altLang="en-US" sz="3600">
              <a:solidFill>
                <a:srgbClr val="008000"/>
              </a:solidFill>
              <a:ea typeface="宋体" pitchFamily="2" charset="-122"/>
            </a:endParaRPr>
          </a:p>
        </p:txBody>
      </p:sp>
      <p:sp>
        <p:nvSpPr>
          <p:cNvPr id="5" name="日期占位符 4"/>
          <p:cNvSpPr>
            <a:spLocks noGrp="1"/>
          </p:cNvSpPr>
          <p:nvPr>
            <p:ph type="dt" sz="half" idx="10"/>
          </p:nvPr>
        </p:nvSpPr>
        <p:spPr/>
        <p:txBody>
          <a:bodyPr/>
          <a:lstStyle/>
          <a:p>
            <a:pPr>
              <a:defRPr/>
            </a:pPr>
            <a:fld id="{DBCB689A-1C9D-4D55-8C6E-DE583AEAF2E2}" type="datetime1">
              <a:rPr lang="zh-CN" altLang="en-US" smtClean="0">
                <a:solidFill>
                  <a:srgbClr val="000099"/>
                </a:solidFill>
              </a:rPr>
              <a:pPr>
                <a:defRPr/>
              </a:pPr>
              <a:t>2020/3/29</a:t>
            </a:fld>
            <a:endParaRPr lang="en-US" altLang="zh-CN">
              <a:solidFill>
                <a:srgbClr val="000099"/>
              </a:solidFill>
            </a:endParaRPr>
          </a:p>
        </p:txBody>
      </p:sp>
      <p:sp>
        <p:nvSpPr>
          <p:cNvPr id="6" name="灯片编号占位符 5"/>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52</a:t>
            </a:fld>
            <a:endParaRPr lang="en-US" altLang="zh-CN">
              <a:solidFill>
                <a:srgbClr val="000099"/>
              </a:solidFill>
            </a:endParaRPr>
          </a:p>
        </p:txBody>
      </p:sp>
      <p:sp>
        <p:nvSpPr>
          <p:cNvPr id="7" name="页脚占位符 6"/>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602667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body" idx="1"/>
          </p:nvPr>
        </p:nvSpPr>
        <p:spPr>
          <a:xfrm>
            <a:off x="457200" y="620713"/>
            <a:ext cx="8229600" cy="5505450"/>
          </a:xfrm>
        </p:spPr>
        <p:txBody>
          <a:bodyPr/>
          <a:lstStyle/>
          <a:p>
            <a:pPr eaLnBrk="1" hangingPunct="1">
              <a:lnSpc>
                <a:spcPct val="90000"/>
              </a:lnSpc>
            </a:pPr>
            <a:r>
              <a:rPr lang="zh-CN" sz="2800" b="1"/>
              <a:t>反方观点：</a:t>
            </a:r>
          </a:p>
          <a:p>
            <a:pPr eaLnBrk="1" hangingPunct="1">
              <a:lnSpc>
                <a:spcPct val="90000"/>
              </a:lnSpc>
            </a:pPr>
            <a:r>
              <a:rPr lang="zh-CN" sz="2800"/>
              <a:t>非审计业务影响审计的独立性</a:t>
            </a:r>
          </a:p>
          <a:p>
            <a:pPr eaLnBrk="1" hangingPunct="1">
              <a:lnSpc>
                <a:spcPct val="90000"/>
              </a:lnSpc>
            </a:pPr>
            <a:r>
              <a:rPr lang="zh-CN" sz="2800"/>
              <a:t>至少影响形式上的独立性</a:t>
            </a:r>
          </a:p>
          <a:p>
            <a:pPr eaLnBrk="1" hangingPunct="1">
              <a:lnSpc>
                <a:spcPct val="90000"/>
              </a:lnSpc>
            </a:pPr>
            <a:r>
              <a:rPr lang="zh-CN" sz="2800"/>
              <a:t>易使双方形成共同利益</a:t>
            </a:r>
          </a:p>
          <a:p>
            <a:pPr eaLnBrk="1" hangingPunct="1">
              <a:lnSpc>
                <a:spcPct val="90000"/>
              </a:lnSpc>
            </a:pPr>
            <a:endParaRPr lang="zh-CN" altLang="zh-CN" sz="2800" b="1"/>
          </a:p>
          <a:p>
            <a:pPr eaLnBrk="1" hangingPunct="1">
              <a:lnSpc>
                <a:spcPct val="90000"/>
              </a:lnSpc>
            </a:pPr>
            <a:r>
              <a:rPr lang="zh-CN" sz="2800" b="1"/>
              <a:t>正方观点：</a:t>
            </a:r>
          </a:p>
          <a:p>
            <a:pPr eaLnBrk="1" hangingPunct="1">
              <a:lnSpc>
                <a:spcPct val="90000"/>
              </a:lnSpc>
            </a:pPr>
            <a:r>
              <a:rPr lang="zh-CN" sz="2800"/>
              <a:t>可以发展壮大事务所实力。</a:t>
            </a:r>
          </a:p>
          <a:p>
            <a:pPr eaLnBrk="1" hangingPunct="1">
              <a:lnSpc>
                <a:spcPct val="90000"/>
              </a:lnSpc>
            </a:pPr>
            <a:r>
              <a:rPr lang="zh-CN" sz="2800"/>
              <a:t>降低企业成本上升，提高效率。</a:t>
            </a:r>
          </a:p>
          <a:p>
            <a:pPr eaLnBrk="1" hangingPunct="1">
              <a:lnSpc>
                <a:spcPct val="90000"/>
              </a:lnSpc>
            </a:pPr>
            <a:r>
              <a:rPr lang="zh-CN" sz="2800"/>
              <a:t>非审计服务与审计服务的目的、手段及对象都不同，不会与审计服务相冲突，不会损失独立性。</a:t>
            </a:r>
          </a:p>
          <a:p>
            <a:pPr eaLnBrk="1" hangingPunct="1">
              <a:lnSpc>
                <a:spcPct val="90000"/>
              </a:lnSpc>
            </a:pPr>
            <a:r>
              <a:rPr lang="zh-CN" sz="2800"/>
              <a:t>注册会计师的独立性是相对的，不是绝对的。</a:t>
            </a:r>
          </a:p>
        </p:txBody>
      </p:sp>
      <p:sp>
        <p:nvSpPr>
          <p:cNvPr id="3" name="日期占位符 2"/>
          <p:cNvSpPr>
            <a:spLocks noGrp="1"/>
          </p:cNvSpPr>
          <p:nvPr>
            <p:ph type="dt" sz="half" idx="10"/>
          </p:nvPr>
        </p:nvSpPr>
        <p:spPr/>
        <p:txBody>
          <a:bodyPr/>
          <a:lstStyle/>
          <a:p>
            <a:pPr>
              <a:defRPr/>
            </a:pPr>
            <a:fld id="{C650D7E0-F025-4E25-AC26-EF9229FEFBF4}"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53</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701084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nvSpPr>
        <p:spPr bwMode="auto">
          <a:xfrm>
            <a:off x="468313" y="692150"/>
            <a:ext cx="8229600"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安然事件后，各国增加了对会计师事务所从事咨询业的限制。</a:t>
            </a:r>
            <a:r>
              <a:rPr lang="zh-CN" altLang="zh-CN" sz="3200">
                <a:solidFill>
                  <a:srgbClr val="000000"/>
                </a:solidFill>
                <a:ea typeface="宋体" pitchFamily="2" charset="-122"/>
              </a:rPr>
              <a:t>2002</a:t>
            </a:r>
            <a:r>
              <a:rPr lang="zh-CN" altLang="en-US" sz="3200">
                <a:solidFill>
                  <a:srgbClr val="000000"/>
                </a:solidFill>
                <a:ea typeface="宋体" pitchFamily="2" charset="-122"/>
              </a:rPr>
              <a:t>年</a:t>
            </a:r>
            <a:r>
              <a:rPr lang="zh-CN" altLang="zh-CN" sz="3200">
                <a:solidFill>
                  <a:srgbClr val="000000"/>
                </a:solidFill>
                <a:ea typeface="宋体" pitchFamily="2" charset="-122"/>
              </a:rPr>
              <a:t>7</a:t>
            </a:r>
            <a:r>
              <a:rPr lang="zh-CN" altLang="en-US" sz="3200">
                <a:solidFill>
                  <a:srgbClr val="000000"/>
                </a:solidFill>
                <a:ea typeface="宋体" pitchFamily="2" charset="-122"/>
              </a:rPr>
              <a:t>月，美国国会通过了</a:t>
            </a:r>
            <a:r>
              <a:rPr lang="zh-CN" altLang="zh-CN" sz="3200">
                <a:solidFill>
                  <a:srgbClr val="000000"/>
                </a:solidFill>
                <a:ea typeface="宋体" pitchFamily="2" charset="-122"/>
              </a:rPr>
              <a:t>《</a:t>
            </a:r>
            <a:r>
              <a:rPr lang="zh-CN" altLang="en-US" sz="3200">
                <a:solidFill>
                  <a:srgbClr val="000000"/>
                </a:solidFill>
                <a:ea typeface="宋体" pitchFamily="2" charset="-122"/>
              </a:rPr>
              <a:t>萨班斯</a:t>
            </a:r>
            <a:r>
              <a:rPr lang="zh-CN" altLang="zh-CN" sz="3200">
                <a:solidFill>
                  <a:srgbClr val="000000"/>
                </a:solidFill>
                <a:ea typeface="宋体" pitchFamily="2" charset="-122"/>
              </a:rPr>
              <a:t>-</a:t>
            </a:r>
            <a:r>
              <a:rPr lang="zh-CN" altLang="en-US" sz="3200">
                <a:solidFill>
                  <a:srgbClr val="000000"/>
                </a:solidFill>
                <a:ea typeface="宋体" pitchFamily="2" charset="-122"/>
              </a:rPr>
              <a:t>奥克斯利法案</a:t>
            </a:r>
            <a:r>
              <a:rPr lang="zh-CN" altLang="zh-CN" sz="3200">
                <a:solidFill>
                  <a:srgbClr val="000000"/>
                </a:solidFill>
                <a:ea typeface="宋体" pitchFamily="2" charset="-122"/>
              </a:rPr>
              <a:t>》</a:t>
            </a:r>
            <a:r>
              <a:rPr lang="zh-CN" altLang="en-US" sz="3200">
                <a:solidFill>
                  <a:srgbClr val="000000"/>
                </a:solidFill>
                <a:ea typeface="宋体" pitchFamily="2" charset="-122"/>
              </a:rPr>
              <a:t>，规定禁止执行审计事务所为审计用户提供列入禁止清单的非审计服务，对开未明确禁止的服务也要经过公司审计委员会事先批准。</a:t>
            </a:r>
          </a:p>
          <a:p>
            <a:pPr marL="342900" indent="-342900" eaLnBrk="1" hangingPunct="1">
              <a:spcBef>
                <a:spcPct val="20000"/>
              </a:spcBef>
              <a:buFontTx/>
              <a:buChar char="•"/>
            </a:pPr>
            <a:endParaRPr lang="zh-CN" altLang="zh-CN" sz="3200">
              <a:solidFill>
                <a:srgbClr val="000000"/>
              </a:solidFill>
              <a:ea typeface="宋体" pitchFamily="2" charset="-122"/>
            </a:endParaRPr>
          </a:p>
          <a:p>
            <a:pPr marL="342900" indent="-342900" eaLnBrk="1" hangingPunct="1">
              <a:spcBef>
                <a:spcPct val="20000"/>
              </a:spcBef>
              <a:buFontTx/>
              <a:buChar char="•"/>
            </a:pPr>
            <a:r>
              <a:rPr lang="zh-CN" altLang="en-US" sz="3200">
                <a:solidFill>
                  <a:srgbClr val="000000"/>
                </a:solidFill>
                <a:ea typeface="宋体" pitchFamily="2" charset="-122"/>
              </a:rPr>
              <a:t>审计委员会</a:t>
            </a:r>
            <a:r>
              <a:rPr lang="zh-CN" altLang="zh-CN" sz="3200">
                <a:solidFill>
                  <a:srgbClr val="000000"/>
                </a:solidFill>
                <a:ea typeface="宋体" pitchFamily="2" charset="-122"/>
              </a:rPr>
              <a:t>(audit committee)</a:t>
            </a:r>
            <a:r>
              <a:rPr lang="zh-CN" altLang="en-US" sz="3200">
                <a:solidFill>
                  <a:srgbClr val="000000"/>
                </a:solidFill>
                <a:ea typeface="宋体" pitchFamily="2" charset="-122"/>
              </a:rPr>
              <a:t>是美国上市公司治理结构稳定的三个重要支柱</a:t>
            </a:r>
            <a:r>
              <a:rPr lang="zh-CN" altLang="zh-CN" sz="3200">
                <a:solidFill>
                  <a:srgbClr val="000000"/>
                </a:solidFill>
                <a:ea typeface="宋体" pitchFamily="2" charset="-122"/>
              </a:rPr>
              <a:t>(</a:t>
            </a:r>
            <a:r>
              <a:rPr lang="zh-CN" altLang="en-US" sz="3200">
                <a:solidFill>
                  <a:srgbClr val="000000"/>
                </a:solidFill>
                <a:ea typeface="宋体" pitchFamily="2" charset="-122"/>
              </a:rPr>
              <a:t>管理层、审计委员会、外部审计</a:t>
            </a:r>
            <a:r>
              <a:rPr lang="zh-CN" altLang="zh-CN" sz="3200">
                <a:solidFill>
                  <a:srgbClr val="000000"/>
                </a:solidFill>
                <a:ea typeface="宋体" pitchFamily="2" charset="-122"/>
              </a:rPr>
              <a:t>)</a:t>
            </a:r>
            <a:r>
              <a:rPr lang="zh-CN" altLang="en-US" sz="3200">
                <a:solidFill>
                  <a:srgbClr val="000000"/>
                </a:solidFill>
                <a:ea typeface="宋体" pitchFamily="2" charset="-122"/>
              </a:rPr>
              <a:t>之一 。</a:t>
            </a:r>
          </a:p>
        </p:txBody>
      </p:sp>
      <p:sp>
        <p:nvSpPr>
          <p:cNvPr id="3" name="日期占位符 2"/>
          <p:cNvSpPr>
            <a:spLocks noGrp="1"/>
          </p:cNvSpPr>
          <p:nvPr>
            <p:ph type="dt" sz="half" idx="10"/>
          </p:nvPr>
        </p:nvSpPr>
        <p:spPr/>
        <p:txBody>
          <a:bodyPr/>
          <a:lstStyle/>
          <a:p>
            <a:pPr>
              <a:defRPr/>
            </a:pPr>
            <a:fld id="{B36D7A99-FDBB-4226-867D-8F982F71E4E7}"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54</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096819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nvSpPr>
        <p:spPr bwMode="auto">
          <a:xfrm>
            <a:off x="323850" y="692150"/>
            <a:ext cx="85693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a:solidFill>
                  <a:srgbClr val="000000"/>
                </a:solidFill>
                <a:ea typeface="宋体" pitchFamily="2" charset="-122"/>
              </a:rPr>
              <a:t>在提供咨询服务时应奉行的原则</a:t>
            </a:r>
            <a:r>
              <a:rPr lang="zh-CN" altLang="en-US" sz="5400">
                <a:solidFill>
                  <a:srgbClr val="000000"/>
                </a:solidFill>
                <a:ea typeface="宋体" pitchFamily="2" charset="-122"/>
              </a:rPr>
              <a:t> </a:t>
            </a:r>
          </a:p>
        </p:txBody>
      </p:sp>
      <p:sp>
        <p:nvSpPr>
          <p:cNvPr id="430083" name="Rectangle 3"/>
          <p:cNvSpPr>
            <a:spLocks noGrp="1" noChangeArrowheads="1"/>
          </p:cNvSpPr>
          <p:nvPr/>
        </p:nvSpPr>
        <p:spPr bwMode="auto">
          <a:xfrm>
            <a:off x="395288" y="2420938"/>
            <a:ext cx="8569325"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None/>
            </a:pPr>
            <a:r>
              <a:rPr lang="zh-CN" altLang="zh-CN" sz="3200">
                <a:solidFill>
                  <a:srgbClr val="000000"/>
                </a:solidFill>
                <a:ea typeface="宋体" pitchFamily="2" charset="-122"/>
              </a:rPr>
              <a:t>   </a:t>
            </a:r>
            <a:r>
              <a:rPr lang="zh-CN" altLang="en-US" sz="3200">
                <a:solidFill>
                  <a:srgbClr val="000000"/>
                </a:solidFill>
                <a:ea typeface="宋体" pitchFamily="2" charset="-122"/>
              </a:rPr>
              <a:t>当注册会计师向同一客户既提供咨询服务，又提供审计等鉴证服务时，必须遵守独立性准则的要求，以避免两种服务的同时提供对审计独立性的损害。 </a:t>
            </a:r>
          </a:p>
        </p:txBody>
      </p:sp>
      <p:sp>
        <p:nvSpPr>
          <p:cNvPr id="4" name="日期占位符 3"/>
          <p:cNvSpPr>
            <a:spLocks noGrp="1"/>
          </p:cNvSpPr>
          <p:nvPr>
            <p:ph type="dt" sz="half" idx="10"/>
          </p:nvPr>
        </p:nvSpPr>
        <p:spPr/>
        <p:txBody>
          <a:bodyPr/>
          <a:lstStyle/>
          <a:p>
            <a:pPr>
              <a:defRPr/>
            </a:pPr>
            <a:fld id="{9B529E68-4DC2-4CDC-A72A-4405C79F24B3}"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55</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42795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麦科特</a:t>
            </a:r>
            <a:r>
              <a:rPr lang="zh-CN" altLang="zh-CN" sz="4400">
                <a:solidFill>
                  <a:srgbClr val="000000"/>
                </a:solidFill>
                <a:ea typeface="宋体" pitchFamily="2" charset="-122"/>
              </a:rPr>
              <a:t>——</a:t>
            </a:r>
            <a:r>
              <a:rPr lang="zh-CN" altLang="en-US" sz="4400">
                <a:solidFill>
                  <a:srgbClr val="000000"/>
                </a:solidFill>
                <a:ea typeface="宋体" pitchFamily="2" charset="-122"/>
              </a:rPr>
              <a:t>欺诈上市 </a:t>
            </a:r>
          </a:p>
        </p:txBody>
      </p:sp>
      <p:sp>
        <p:nvSpPr>
          <p:cNvPr id="379907" name="Rectangle 3"/>
          <p:cNvSpPr>
            <a:spLocks noGrp="1" noChangeArrowheads="1"/>
          </p:cNvSpPr>
          <p:nvPr/>
        </p:nvSpPr>
        <p:spPr bwMode="auto">
          <a:xfrm>
            <a:off x="457200" y="1600200"/>
            <a:ext cx="82296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en-US" sz="2800">
                <a:solidFill>
                  <a:srgbClr val="000000"/>
                </a:solidFill>
                <a:ea typeface="宋体" pitchFamily="2" charset="-122"/>
              </a:rPr>
              <a:t>麦科特公司全称麦科特光电股份有限公司，</a:t>
            </a:r>
            <a:r>
              <a:rPr lang="zh-CN" altLang="zh-CN" sz="2800">
                <a:solidFill>
                  <a:srgbClr val="000000"/>
                </a:solidFill>
                <a:ea typeface="宋体" pitchFamily="2" charset="-122"/>
              </a:rPr>
              <a:t>2000</a:t>
            </a:r>
            <a:r>
              <a:rPr lang="zh-CN" altLang="en-US" sz="2800">
                <a:solidFill>
                  <a:srgbClr val="000000"/>
                </a:solidFill>
                <a:ea typeface="宋体" pitchFamily="2" charset="-122"/>
              </a:rPr>
              <a:t>年</a:t>
            </a:r>
            <a:r>
              <a:rPr lang="zh-CN" altLang="zh-CN" sz="2800">
                <a:solidFill>
                  <a:srgbClr val="000000"/>
                </a:solidFill>
                <a:ea typeface="宋体" pitchFamily="2" charset="-122"/>
              </a:rPr>
              <a:t>8</a:t>
            </a:r>
            <a:r>
              <a:rPr lang="zh-CN" altLang="en-US" sz="2800">
                <a:solidFill>
                  <a:srgbClr val="000000"/>
                </a:solidFill>
                <a:ea typeface="宋体" pitchFamily="2" charset="-122"/>
              </a:rPr>
              <a:t>月</a:t>
            </a:r>
            <a:r>
              <a:rPr lang="zh-CN" altLang="zh-CN" sz="2800">
                <a:solidFill>
                  <a:srgbClr val="000000"/>
                </a:solidFill>
                <a:ea typeface="宋体" pitchFamily="2" charset="-122"/>
              </a:rPr>
              <a:t>7</a:t>
            </a:r>
            <a:r>
              <a:rPr lang="zh-CN" altLang="en-US" sz="2800">
                <a:solidFill>
                  <a:srgbClr val="000000"/>
                </a:solidFill>
                <a:ea typeface="宋体" pitchFamily="2" charset="-122"/>
              </a:rPr>
              <a:t>日在深交所上市</a:t>
            </a:r>
            <a:r>
              <a:rPr lang="zh-CN" altLang="zh-CN" sz="2800">
                <a:solidFill>
                  <a:srgbClr val="000000"/>
                </a:solidFill>
                <a:ea typeface="宋体" pitchFamily="2" charset="-122"/>
              </a:rPr>
              <a:t>(</a:t>
            </a:r>
            <a:r>
              <a:rPr lang="zh-CN" altLang="en-US" sz="2800">
                <a:solidFill>
                  <a:srgbClr val="000000"/>
                </a:solidFill>
                <a:ea typeface="宋体" pitchFamily="2" charset="-122"/>
              </a:rPr>
              <a:t>代码</a:t>
            </a:r>
            <a:r>
              <a:rPr lang="zh-CN" altLang="zh-CN" sz="2800">
                <a:solidFill>
                  <a:srgbClr val="000000"/>
                </a:solidFill>
                <a:ea typeface="宋体" pitchFamily="2" charset="-122"/>
              </a:rPr>
              <a:t>000150)</a:t>
            </a:r>
            <a:r>
              <a:rPr lang="zh-CN" altLang="en-US" sz="2800">
                <a:solidFill>
                  <a:srgbClr val="000000"/>
                </a:solidFill>
                <a:ea typeface="宋体" pitchFamily="2" charset="-122"/>
              </a:rPr>
              <a:t>，拥有光学机械、纺织轻化、生物医药、精工电子、投资贸易等五大产业，是全国最大光学生产基地之一。麦科特上市之初曾被多次举报，早在</a:t>
            </a:r>
            <a:r>
              <a:rPr lang="zh-CN" altLang="zh-CN" sz="2800">
                <a:solidFill>
                  <a:srgbClr val="000000"/>
                </a:solidFill>
                <a:ea typeface="宋体" pitchFamily="2" charset="-122"/>
              </a:rPr>
              <a:t>2000</a:t>
            </a:r>
            <a:r>
              <a:rPr lang="zh-CN" altLang="en-US" sz="2800">
                <a:solidFill>
                  <a:srgbClr val="000000"/>
                </a:solidFill>
                <a:ea typeface="宋体" pitchFamily="2" charset="-122"/>
              </a:rPr>
              <a:t>年</a:t>
            </a:r>
            <a:r>
              <a:rPr lang="zh-CN" altLang="zh-CN" sz="2800">
                <a:solidFill>
                  <a:srgbClr val="000000"/>
                </a:solidFill>
                <a:ea typeface="宋体" pitchFamily="2" charset="-122"/>
              </a:rPr>
              <a:t>11</a:t>
            </a:r>
            <a:r>
              <a:rPr lang="zh-CN" altLang="en-US" sz="2800">
                <a:solidFill>
                  <a:srgbClr val="000000"/>
                </a:solidFill>
                <a:ea typeface="宋体" pitchFamily="2" charset="-122"/>
              </a:rPr>
              <a:t>月证监会就开始对其调查 。</a:t>
            </a:r>
            <a:r>
              <a:rPr lang="zh-CN" altLang="zh-CN" sz="2800">
                <a:solidFill>
                  <a:srgbClr val="000000"/>
                </a:solidFill>
                <a:ea typeface="宋体" pitchFamily="2" charset="-122"/>
              </a:rPr>
              <a:t>2001</a:t>
            </a:r>
            <a:r>
              <a:rPr lang="zh-CN" altLang="en-US" sz="2800">
                <a:solidFill>
                  <a:srgbClr val="000000"/>
                </a:solidFill>
                <a:ea typeface="宋体" pitchFamily="2" charset="-122"/>
              </a:rPr>
              <a:t>年</a:t>
            </a:r>
            <a:r>
              <a:rPr lang="zh-CN" altLang="zh-CN" sz="2800">
                <a:solidFill>
                  <a:srgbClr val="000000"/>
                </a:solidFill>
                <a:ea typeface="宋体" pitchFamily="2" charset="-122"/>
              </a:rPr>
              <a:t>9</a:t>
            </a:r>
            <a:r>
              <a:rPr lang="zh-CN" altLang="en-US" sz="2800">
                <a:solidFill>
                  <a:srgbClr val="000000"/>
                </a:solidFill>
                <a:ea typeface="宋体" pitchFamily="2" charset="-122"/>
              </a:rPr>
              <a:t>月</a:t>
            </a:r>
            <a:r>
              <a:rPr lang="zh-CN" altLang="zh-CN" sz="2800">
                <a:solidFill>
                  <a:srgbClr val="000000"/>
                </a:solidFill>
                <a:ea typeface="宋体" pitchFamily="2" charset="-122"/>
              </a:rPr>
              <a:t>22</a:t>
            </a:r>
            <a:r>
              <a:rPr lang="zh-CN" altLang="en-US" sz="2800">
                <a:solidFill>
                  <a:srgbClr val="000000"/>
                </a:solidFill>
                <a:ea typeface="宋体" pitchFamily="2" charset="-122"/>
              </a:rPr>
              <a:t>日中国证监会通过媒体发表公开谈话，将麦科特的问题定性为“欺诈发行上市”，对在麦科特上市过程中由会计师、评估师、律师及券商出具的审计报告书、资产评估书、法律意见书及发行申报文件，中国证监会发言人一概给出了“严重失实”的结论，并认定其中有涉嫌犯罪的行为。 </a:t>
            </a:r>
          </a:p>
        </p:txBody>
      </p:sp>
      <p:sp>
        <p:nvSpPr>
          <p:cNvPr id="4" name="日期占位符 3"/>
          <p:cNvSpPr>
            <a:spLocks noGrp="1"/>
          </p:cNvSpPr>
          <p:nvPr>
            <p:ph type="dt" sz="half" idx="10"/>
          </p:nvPr>
        </p:nvSpPr>
        <p:spPr/>
        <p:txBody>
          <a:bodyPr/>
          <a:lstStyle/>
          <a:p>
            <a:pPr>
              <a:defRPr/>
            </a:pPr>
            <a:fld id="{3B4D083D-B92B-4691-BB31-413663ABDB5E}"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6</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90914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a:solidFill>
                  <a:srgbClr val="000000"/>
                </a:solidFill>
                <a:ea typeface="宋体" pitchFamily="2" charset="-122"/>
              </a:rPr>
              <a:t>麦科特的欺诈事实 </a:t>
            </a:r>
          </a:p>
        </p:txBody>
      </p:sp>
      <p:sp>
        <p:nvSpPr>
          <p:cNvPr id="380931" name="Rectangle 3"/>
          <p:cNvSpPr>
            <a:spLocks noGrp="1" noChangeArrowheads="1"/>
          </p:cNvSpPr>
          <p:nvPr/>
        </p:nvSpPr>
        <p:spPr bwMode="auto">
          <a:xfrm>
            <a:off x="457200" y="1600200"/>
            <a:ext cx="83820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a:solidFill>
                  <a:srgbClr val="000000"/>
                </a:solidFill>
                <a:ea typeface="宋体" pitchFamily="2" charset="-122"/>
              </a:rPr>
              <a:t>麦科特光电股份有限公司利用虚构巨额利润、欺诈上市。证监会通过对麦科特利润虚假问题调查，查明该公司的问题主要为通过伪造进口设备融资租赁合同，虚构固定资产</a:t>
            </a:r>
            <a:r>
              <a:rPr lang="zh-CN" altLang="zh-CN" sz="2800">
                <a:solidFill>
                  <a:srgbClr val="000000"/>
                </a:solidFill>
                <a:ea typeface="宋体" pitchFamily="2" charset="-122"/>
              </a:rPr>
              <a:t>9074</a:t>
            </a:r>
            <a:r>
              <a:rPr lang="zh-CN" altLang="en-US" sz="2800">
                <a:solidFill>
                  <a:srgbClr val="000000"/>
                </a:solidFill>
                <a:ea typeface="宋体" pitchFamily="2" charset="-122"/>
              </a:rPr>
              <a:t>万港元；采用伪造材料和产品购销合同、虚开进出口发票、伪造海关印章等手段虚构收入</a:t>
            </a:r>
            <a:r>
              <a:rPr lang="zh-CN" altLang="zh-CN" sz="2800">
                <a:solidFill>
                  <a:srgbClr val="000000"/>
                </a:solidFill>
                <a:ea typeface="宋体" pitchFamily="2" charset="-122"/>
              </a:rPr>
              <a:t>30118</a:t>
            </a:r>
            <a:r>
              <a:rPr lang="zh-CN" altLang="en-US" sz="2800">
                <a:solidFill>
                  <a:srgbClr val="000000"/>
                </a:solidFill>
                <a:ea typeface="宋体" pitchFamily="2" charset="-122"/>
              </a:rPr>
              <a:t>万港元，虚构成本</a:t>
            </a:r>
            <a:r>
              <a:rPr lang="zh-CN" altLang="zh-CN" sz="2800">
                <a:solidFill>
                  <a:srgbClr val="000000"/>
                </a:solidFill>
                <a:ea typeface="宋体" pitchFamily="2" charset="-122"/>
              </a:rPr>
              <a:t>20798</a:t>
            </a:r>
            <a:r>
              <a:rPr lang="zh-CN" altLang="en-US" sz="2800">
                <a:solidFill>
                  <a:srgbClr val="000000"/>
                </a:solidFill>
                <a:ea typeface="宋体" pitchFamily="2" charset="-122"/>
              </a:rPr>
              <a:t>万港元，虚构利润</a:t>
            </a:r>
            <a:r>
              <a:rPr lang="zh-CN" altLang="zh-CN" sz="2800">
                <a:solidFill>
                  <a:srgbClr val="000000"/>
                </a:solidFill>
                <a:ea typeface="宋体" pitchFamily="2" charset="-122"/>
              </a:rPr>
              <a:t>9320</a:t>
            </a:r>
            <a:r>
              <a:rPr lang="zh-CN" altLang="en-US" sz="2800">
                <a:solidFill>
                  <a:srgbClr val="000000"/>
                </a:solidFill>
                <a:ea typeface="宋体" pitchFamily="2" charset="-122"/>
              </a:rPr>
              <a:t>万港元，其中</a:t>
            </a:r>
            <a:r>
              <a:rPr lang="zh-CN" altLang="zh-CN" sz="2800">
                <a:solidFill>
                  <a:srgbClr val="000000"/>
                </a:solidFill>
                <a:ea typeface="宋体" pitchFamily="2" charset="-122"/>
              </a:rPr>
              <a:t>1997</a:t>
            </a:r>
            <a:r>
              <a:rPr lang="zh-CN" altLang="en-US" sz="2800">
                <a:solidFill>
                  <a:srgbClr val="000000"/>
                </a:solidFill>
                <a:ea typeface="宋体" pitchFamily="2" charset="-122"/>
              </a:rPr>
              <a:t>年虚构利润</a:t>
            </a:r>
            <a:r>
              <a:rPr lang="zh-CN" altLang="zh-CN" sz="2800">
                <a:solidFill>
                  <a:srgbClr val="000000"/>
                </a:solidFill>
                <a:ea typeface="宋体" pitchFamily="2" charset="-122"/>
              </a:rPr>
              <a:t>4164</a:t>
            </a:r>
            <a:r>
              <a:rPr lang="zh-CN" altLang="en-US" sz="2800">
                <a:solidFill>
                  <a:srgbClr val="000000"/>
                </a:solidFill>
                <a:ea typeface="宋体" pitchFamily="2" charset="-122"/>
              </a:rPr>
              <a:t>万港元，</a:t>
            </a:r>
            <a:r>
              <a:rPr lang="zh-CN" altLang="zh-CN" sz="2800">
                <a:solidFill>
                  <a:srgbClr val="000000"/>
                </a:solidFill>
                <a:ea typeface="宋体" pitchFamily="2" charset="-122"/>
              </a:rPr>
              <a:t>1998</a:t>
            </a:r>
            <a:r>
              <a:rPr lang="zh-CN" altLang="en-US" sz="2800">
                <a:solidFill>
                  <a:srgbClr val="000000"/>
                </a:solidFill>
                <a:ea typeface="宋体" pitchFamily="2" charset="-122"/>
              </a:rPr>
              <a:t>年虚构利润</a:t>
            </a:r>
            <a:r>
              <a:rPr lang="zh-CN" altLang="zh-CN" sz="2800">
                <a:solidFill>
                  <a:srgbClr val="000000"/>
                </a:solidFill>
                <a:ea typeface="宋体" pitchFamily="2" charset="-122"/>
              </a:rPr>
              <a:t>3825</a:t>
            </a:r>
            <a:r>
              <a:rPr lang="zh-CN" altLang="en-US" sz="2800">
                <a:solidFill>
                  <a:srgbClr val="000000"/>
                </a:solidFill>
                <a:ea typeface="宋体" pitchFamily="2" charset="-122"/>
              </a:rPr>
              <a:t>万港元，</a:t>
            </a:r>
            <a:r>
              <a:rPr lang="zh-CN" altLang="zh-CN" sz="2800">
                <a:solidFill>
                  <a:srgbClr val="000000"/>
                </a:solidFill>
                <a:ea typeface="宋体" pitchFamily="2" charset="-122"/>
              </a:rPr>
              <a:t>1999</a:t>
            </a:r>
            <a:r>
              <a:rPr lang="zh-CN" altLang="en-US" sz="2800">
                <a:solidFill>
                  <a:srgbClr val="000000"/>
                </a:solidFill>
                <a:ea typeface="宋体" pitchFamily="2" charset="-122"/>
              </a:rPr>
              <a:t>年虚构利润</a:t>
            </a:r>
            <a:r>
              <a:rPr lang="zh-CN" altLang="zh-CN" sz="2800">
                <a:solidFill>
                  <a:srgbClr val="000000"/>
                </a:solidFill>
                <a:ea typeface="宋体" pitchFamily="2" charset="-122"/>
              </a:rPr>
              <a:t>1331</a:t>
            </a:r>
            <a:r>
              <a:rPr lang="zh-CN" altLang="en-US" sz="2800">
                <a:solidFill>
                  <a:srgbClr val="000000"/>
                </a:solidFill>
                <a:ea typeface="宋体" pitchFamily="2" charset="-122"/>
              </a:rPr>
              <a:t>万港元；为达到上市规模，麦科特的行为明显属于欺诈上市。</a:t>
            </a:r>
          </a:p>
        </p:txBody>
      </p:sp>
      <p:sp>
        <p:nvSpPr>
          <p:cNvPr id="4" name="日期占位符 3"/>
          <p:cNvSpPr>
            <a:spLocks noGrp="1"/>
          </p:cNvSpPr>
          <p:nvPr>
            <p:ph type="dt" sz="half" idx="10"/>
          </p:nvPr>
        </p:nvSpPr>
        <p:spPr/>
        <p:txBody>
          <a:bodyPr/>
          <a:lstStyle/>
          <a:p>
            <a:pPr>
              <a:defRPr/>
            </a:pPr>
            <a:fld id="{8979AD5F-3FF0-4EB2-A778-0D6E9A93217E}"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7</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376214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nvSpPr>
        <p:spPr bwMode="auto">
          <a:xfrm>
            <a:off x="457200" y="533400"/>
            <a:ext cx="8229600" cy="552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a:solidFill>
                  <a:srgbClr val="000000"/>
                </a:solidFill>
                <a:ea typeface="宋体" pitchFamily="2" charset="-122"/>
              </a:rPr>
              <a:t>在麦科特发行上市过程中，深圳华鹏会计师事务所为其出具了严重失实的审计报告，广东大正联合资产评估有限责任公司出具了严重失实的资产评估报告，广东明大律师事务所出具了严重失实的法律意见书，南方证券有限公司参与编制了严重失实的发行申报文件。 </a:t>
            </a:r>
          </a:p>
        </p:txBody>
      </p:sp>
      <p:sp>
        <p:nvSpPr>
          <p:cNvPr id="3" name="日期占位符 2"/>
          <p:cNvSpPr>
            <a:spLocks noGrp="1"/>
          </p:cNvSpPr>
          <p:nvPr>
            <p:ph type="dt" sz="half" idx="10"/>
          </p:nvPr>
        </p:nvSpPr>
        <p:spPr/>
        <p:txBody>
          <a:bodyPr/>
          <a:lstStyle/>
          <a:p>
            <a:pPr>
              <a:defRPr/>
            </a:pPr>
            <a:fld id="{7965BF1E-DD0A-47D5-A852-50BDE4FC33B4}" type="datetime1">
              <a:rPr lang="zh-CN" altLang="en-US" smtClean="0">
                <a:solidFill>
                  <a:srgbClr val="000099"/>
                </a:solidFill>
              </a:rPr>
              <a:pPr>
                <a:defRPr/>
              </a:pPr>
              <a:t>2020/3/29</a:t>
            </a:fld>
            <a:endParaRPr lang="en-US" altLang="zh-CN">
              <a:solidFill>
                <a:srgbClr val="000099"/>
              </a:solidFill>
            </a:endParaRPr>
          </a:p>
        </p:txBody>
      </p:sp>
      <p:sp>
        <p:nvSpPr>
          <p:cNvPr id="4" name="灯片编号占位符 3"/>
          <p:cNvSpPr>
            <a:spLocks noGrp="1"/>
          </p:cNvSpPr>
          <p:nvPr>
            <p:ph type="sldNum" sz="quarter" idx="12"/>
          </p:nvPr>
        </p:nvSpPr>
        <p:spPr/>
        <p:txBody>
          <a:bodyPr/>
          <a:lstStyle/>
          <a:p>
            <a:pPr>
              <a:defRPr/>
            </a:pPr>
            <a:fld id="{CFAF0265-97DB-46D8-9431-F7AEB95A7905}" type="slidenum">
              <a:rPr lang="en-US" altLang="zh-CN" smtClean="0">
                <a:solidFill>
                  <a:srgbClr val="000099"/>
                </a:solidFill>
              </a:rPr>
              <a:pPr>
                <a:defRPr/>
              </a:pPr>
              <a:t>8</a:t>
            </a:fld>
            <a:endParaRPr lang="en-US" altLang="zh-CN">
              <a:solidFill>
                <a:srgbClr val="000099"/>
              </a:solidFill>
            </a:endParaRPr>
          </a:p>
        </p:txBody>
      </p:sp>
      <p:sp>
        <p:nvSpPr>
          <p:cNvPr id="5" name="页脚占位符 4"/>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146996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r>
              <a:rPr lang="zh-CN" dirty="0"/>
              <a:t>一</a:t>
            </a:r>
            <a:r>
              <a:rPr lang="zh-CN" altLang="en-US" dirty="0"/>
              <a:t>、</a:t>
            </a:r>
            <a:r>
              <a:rPr lang="zh-CN" dirty="0"/>
              <a:t>会计伦理</a:t>
            </a:r>
          </a:p>
        </p:txBody>
      </p:sp>
      <p:sp>
        <p:nvSpPr>
          <p:cNvPr id="382979" name="Rectangle 3"/>
          <p:cNvSpPr>
            <a:spLocks noGrp="1" noChangeArrowheads="1"/>
          </p:cNvSpPr>
          <p:nvPr>
            <p:ph type="body" idx="1"/>
          </p:nvPr>
        </p:nvSpPr>
        <p:spPr>
          <a:xfrm>
            <a:off x="457200" y="2060575"/>
            <a:ext cx="8229600" cy="4065588"/>
          </a:xfrm>
        </p:spPr>
        <p:txBody>
          <a:bodyPr/>
          <a:lstStyle/>
          <a:p>
            <a:pPr eaLnBrk="1" hangingPunct="1"/>
            <a:r>
              <a:rPr lang="zh-CN"/>
              <a:t>会计伦理指建立在会计关系上的伦理要求，处理与会计相关的利益主体的原则和准则，该原则和准则要反映会计服务各利益主体的要求和利益。</a:t>
            </a:r>
          </a:p>
        </p:txBody>
      </p:sp>
      <p:sp>
        <p:nvSpPr>
          <p:cNvPr id="4" name="日期占位符 3"/>
          <p:cNvSpPr>
            <a:spLocks noGrp="1"/>
          </p:cNvSpPr>
          <p:nvPr>
            <p:ph type="dt" sz="half" idx="10"/>
          </p:nvPr>
        </p:nvSpPr>
        <p:spPr/>
        <p:txBody>
          <a:bodyPr/>
          <a:lstStyle/>
          <a:p>
            <a:pPr>
              <a:defRPr/>
            </a:pPr>
            <a:fld id="{A2A8DC72-5020-4AE8-B557-A5D5C5B479D4}" type="datetime1">
              <a:rPr lang="zh-CN" altLang="en-US" smtClean="0">
                <a:solidFill>
                  <a:srgbClr val="000099"/>
                </a:solidFill>
              </a:rPr>
              <a:pPr>
                <a:defRPr/>
              </a:pPr>
              <a:t>2020/3/29</a:t>
            </a:fld>
            <a:endParaRPr lang="en-US" altLang="zh-CN">
              <a:solidFill>
                <a:srgbClr val="000099"/>
              </a:solidFill>
            </a:endParaRPr>
          </a:p>
        </p:txBody>
      </p:sp>
      <p:sp>
        <p:nvSpPr>
          <p:cNvPr id="5" name="灯片编号占位符 4"/>
          <p:cNvSpPr>
            <a:spLocks noGrp="1"/>
          </p:cNvSpPr>
          <p:nvPr>
            <p:ph type="sldNum" sz="quarter" idx="12"/>
          </p:nvPr>
        </p:nvSpPr>
        <p:spPr/>
        <p:txBody>
          <a:bodyPr/>
          <a:lstStyle/>
          <a:p>
            <a:pPr>
              <a:defRPr/>
            </a:pPr>
            <a:fld id="{99768D63-2868-44C1-A25E-69AEF6B8F5DA}" type="slidenum">
              <a:rPr lang="en-US" altLang="zh-CN" smtClean="0">
                <a:solidFill>
                  <a:srgbClr val="000099"/>
                </a:solidFill>
              </a:rPr>
              <a:pPr>
                <a:defRPr/>
              </a:pPr>
              <a:t>9</a:t>
            </a:fld>
            <a:endParaRPr lang="en-US" altLang="zh-CN">
              <a:solidFill>
                <a:srgbClr val="000099"/>
              </a:solidFill>
            </a:endParaRPr>
          </a:p>
        </p:txBody>
      </p:sp>
      <p:sp>
        <p:nvSpPr>
          <p:cNvPr id="6" name="页脚占位符 5"/>
          <p:cNvSpPr>
            <a:spLocks noGrp="1"/>
          </p:cNvSpPr>
          <p:nvPr>
            <p:ph type="ftr" sz="quarter" idx="11"/>
          </p:nvPr>
        </p:nvSpPr>
        <p:spPr/>
        <p:txBody>
          <a:bodyPr/>
          <a:lstStyle/>
          <a:p>
            <a:pPr>
              <a:defRPr/>
            </a:pPr>
            <a:r>
              <a:rPr lang="en-US" altLang="zh-CN">
                <a:solidFill>
                  <a:srgbClr val="000099"/>
                </a:solidFill>
              </a:rPr>
              <a:t>zzqry@whu,edu.cn      yzz</a:t>
            </a:r>
          </a:p>
        </p:txBody>
      </p:sp>
    </p:spTree>
    <p:extLst>
      <p:ext uri="{BB962C8B-B14F-4D97-AF65-F5344CB8AC3E}">
        <p14:creationId xmlns:p14="http://schemas.microsoft.com/office/powerpoint/2010/main" val="2061329006"/>
      </p:ext>
    </p:extLst>
  </p:cSld>
  <p:clrMapOvr>
    <a:masterClrMapping/>
  </p:clrMapOvr>
</p:sld>
</file>

<file path=ppt/theme/theme1.xml><?xml version="1.0" encoding="utf-8"?>
<a:theme xmlns:a="http://schemas.openxmlformats.org/drawingml/2006/main" name="Blends">
  <a:themeElements>
    <a:clrScheme name="">
      <a:dk1>
        <a:srgbClr val="000099"/>
      </a:dk1>
      <a:lt1>
        <a:srgbClr val="FFFFFF"/>
      </a:lt1>
      <a:dk2>
        <a:srgbClr val="FF0000"/>
      </a:dk2>
      <a:lt2>
        <a:srgbClr val="0000FF"/>
      </a:lt2>
      <a:accent1>
        <a:srgbClr val="00E4A8"/>
      </a:accent1>
      <a:accent2>
        <a:srgbClr val="FFCF01"/>
      </a:accent2>
      <a:accent3>
        <a:srgbClr val="FFFFFF"/>
      </a:accent3>
      <a:accent4>
        <a:srgbClr val="000082"/>
      </a:accent4>
      <a:accent5>
        <a:srgbClr val="AAEFD1"/>
      </a:accent5>
      <a:accent6>
        <a:srgbClr val="E7BB01"/>
      </a:accent6>
      <a:hlink>
        <a:srgbClr val="FF0000"/>
      </a:hlink>
      <a:folHlink>
        <a:srgbClr val="FF00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otalTime>137</TotalTime>
  <Words>4157</Words>
  <Application>Microsoft Office PowerPoint</Application>
  <PresentationFormat>全屏显示(4:3)</PresentationFormat>
  <Paragraphs>413</Paragraphs>
  <Slides>55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宋体</vt:lpstr>
      <vt:lpstr>Arial</vt:lpstr>
      <vt:lpstr>Calibri</vt:lpstr>
      <vt:lpstr>Tahoma</vt:lpstr>
      <vt:lpstr>Times New Roman</vt:lpstr>
      <vt:lpstr>Verdana</vt:lpstr>
      <vt:lpstr>Wingdings</vt:lpstr>
      <vt:lpstr>Blends</vt:lpstr>
      <vt:lpstr>第6章会计中的企业伦理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一、会计伦理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WHDX</dc:creator>
  <cp:lastModifiedBy>Han hong</cp:lastModifiedBy>
  <cp:revision>21</cp:revision>
  <dcterms:created xsi:type="dcterms:W3CDTF">2016-01-22T10:02:28Z</dcterms:created>
  <dcterms:modified xsi:type="dcterms:W3CDTF">2020-03-29T01:25:46Z</dcterms:modified>
</cp:coreProperties>
</file>