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1"/>
  </p:notesMasterIdLst>
  <p:sldIdLst>
    <p:sldId id="488" r:id="rId2"/>
    <p:sldId id="506" r:id="rId3"/>
    <p:sldId id="491" r:id="rId4"/>
    <p:sldId id="514" r:id="rId5"/>
    <p:sldId id="515" r:id="rId6"/>
    <p:sldId id="493" r:id="rId7"/>
    <p:sldId id="357" r:id="rId8"/>
    <p:sldId id="483" r:id="rId9"/>
    <p:sldId id="512" r:id="rId10"/>
    <p:sldId id="484" r:id="rId11"/>
    <p:sldId id="418" r:id="rId12"/>
    <p:sldId id="420" r:id="rId13"/>
    <p:sldId id="513" r:id="rId14"/>
    <p:sldId id="363" r:id="rId15"/>
    <p:sldId id="507" r:id="rId16"/>
    <p:sldId id="364" r:id="rId17"/>
    <p:sldId id="485" r:id="rId18"/>
    <p:sldId id="486" r:id="rId19"/>
    <p:sldId id="508" r:id="rId20"/>
    <p:sldId id="487" r:id="rId21"/>
    <p:sldId id="367" r:id="rId22"/>
    <p:sldId id="509" r:id="rId23"/>
    <p:sldId id="394" r:id="rId24"/>
    <p:sldId id="481" r:id="rId25"/>
    <p:sldId id="473" r:id="rId26"/>
    <p:sldId id="474" r:id="rId27"/>
    <p:sldId id="510" r:id="rId28"/>
    <p:sldId id="511" r:id="rId29"/>
    <p:sldId id="516" r:id="rId30"/>
  </p:sldIdLst>
  <p:sldSz cx="9144000" cy="6858000" type="screen4x3"/>
  <p:notesSz cx="6858000" cy="9144000"/>
  <p:defaultTextStyle>
    <a:defPPr>
      <a:defRPr lang="zh-CN"/>
    </a:defPPr>
    <a:lvl1pPr algn="ctr" rtl="0" fontAlgn="base">
      <a:spcBef>
        <a:spcPct val="0"/>
      </a:spcBef>
      <a:spcAft>
        <a:spcPct val="0"/>
      </a:spcAft>
      <a:defRPr sz="2400" kern="1200">
        <a:solidFill>
          <a:schemeClr val="tx1"/>
        </a:solidFill>
        <a:latin typeface="Tahoma" pitchFamily="34" charset="0"/>
        <a:ea typeface="宋体" pitchFamily="2" charset="-122"/>
        <a:cs typeface="+mn-cs"/>
      </a:defRPr>
    </a:lvl1pPr>
    <a:lvl2pPr marL="457200" algn="ctr" rtl="0" fontAlgn="base">
      <a:spcBef>
        <a:spcPct val="0"/>
      </a:spcBef>
      <a:spcAft>
        <a:spcPct val="0"/>
      </a:spcAft>
      <a:defRPr sz="2400" kern="1200">
        <a:solidFill>
          <a:schemeClr val="tx1"/>
        </a:solidFill>
        <a:latin typeface="Tahoma" pitchFamily="34" charset="0"/>
        <a:ea typeface="宋体" pitchFamily="2" charset="-122"/>
        <a:cs typeface="+mn-cs"/>
      </a:defRPr>
    </a:lvl2pPr>
    <a:lvl3pPr marL="914400" algn="ctr" rtl="0" fontAlgn="base">
      <a:spcBef>
        <a:spcPct val="0"/>
      </a:spcBef>
      <a:spcAft>
        <a:spcPct val="0"/>
      </a:spcAft>
      <a:defRPr sz="2400" kern="1200">
        <a:solidFill>
          <a:schemeClr val="tx1"/>
        </a:solidFill>
        <a:latin typeface="Tahoma" pitchFamily="34" charset="0"/>
        <a:ea typeface="宋体" pitchFamily="2" charset="-122"/>
        <a:cs typeface="+mn-cs"/>
      </a:defRPr>
    </a:lvl3pPr>
    <a:lvl4pPr marL="1371600" algn="ctr" rtl="0" fontAlgn="base">
      <a:spcBef>
        <a:spcPct val="0"/>
      </a:spcBef>
      <a:spcAft>
        <a:spcPct val="0"/>
      </a:spcAft>
      <a:defRPr sz="2400" kern="1200">
        <a:solidFill>
          <a:schemeClr val="tx1"/>
        </a:solidFill>
        <a:latin typeface="Tahoma" pitchFamily="34" charset="0"/>
        <a:ea typeface="宋体" pitchFamily="2" charset="-122"/>
        <a:cs typeface="+mn-cs"/>
      </a:defRPr>
    </a:lvl4pPr>
    <a:lvl5pPr marL="1828800" algn="ctr" rtl="0" fontAlgn="base">
      <a:spcBef>
        <a:spcPct val="0"/>
      </a:spcBef>
      <a:spcAft>
        <a:spcPct val="0"/>
      </a:spcAft>
      <a:defRPr sz="2400" kern="1200">
        <a:solidFill>
          <a:schemeClr val="tx1"/>
        </a:solidFill>
        <a:latin typeface="Tahoma" pitchFamily="34" charset="0"/>
        <a:ea typeface="宋体" pitchFamily="2" charset="-122"/>
        <a:cs typeface="+mn-cs"/>
      </a:defRPr>
    </a:lvl5pPr>
    <a:lvl6pPr marL="2286000" algn="l" defTabSz="914400" rtl="0" eaLnBrk="1" latinLnBrk="0" hangingPunct="1">
      <a:defRPr sz="2400" kern="1200">
        <a:solidFill>
          <a:schemeClr val="tx1"/>
        </a:solidFill>
        <a:latin typeface="Tahoma" pitchFamily="34" charset="0"/>
        <a:ea typeface="宋体" pitchFamily="2" charset="-122"/>
        <a:cs typeface="+mn-cs"/>
      </a:defRPr>
    </a:lvl6pPr>
    <a:lvl7pPr marL="2743200" algn="l" defTabSz="914400" rtl="0" eaLnBrk="1" latinLnBrk="0" hangingPunct="1">
      <a:defRPr sz="2400" kern="1200">
        <a:solidFill>
          <a:schemeClr val="tx1"/>
        </a:solidFill>
        <a:latin typeface="Tahoma" pitchFamily="34" charset="0"/>
        <a:ea typeface="宋体" pitchFamily="2" charset="-122"/>
        <a:cs typeface="+mn-cs"/>
      </a:defRPr>
    </a:lvl7pPr>
    <a:lvl8pPr marL="3200400" algn="l" defTabSz="914400" rtl="0" eaLnBrk="1" latinLnBrk="0" hangingPunct="1">
      <a:defRPr sz="2400" kern="1200">
        <a:solidFill>
          <a:schemeClr val="tx1"/>
        </a:solidFill>
        <a:latin typeface="Tahoma" pitchFamily="34" charset="0"/>
        <a:ea typeface="宋体" pitchFamily="2" charset="-122"/>
        <a:cs typeface="+mn-cs"/>
      </a:defRPr>
    </a:lvl8pPr>
    <a:lvl9pPr marL="3657600" algn="l" defTabSz="914400" rtl="0" eaLnBrk="1" latinLnBrk="0" hangingPunct="1">
      <a:defRPr sz="2400"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FF6600"/>
    <a:srgbClr val="FFFF00"/>
    <a:srgbClr val="FF9933"/>
    <a:srgbClr val="9900CC"/>
    <a:srgbClr val="000000"/>
    <a:srgbClr val="008000"/>
    <a:srgbClr val="99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New Roman" pitchFamily="18" charset="0"/>
              </a:defRPr>
            </a:lvl1pPr>
          </a:lstStyle>
          <a:p>
            <a:pPr>
              <a:defRPr/>
            </a:pPr>
            <a:endParaRPr lang="zh-CN" altLang="zh-CN"/>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zh-CN" altLang="zh-CN"/>
          </a:p>
        </p:txBody>
      </p:sp>
      <p:sp>
        <p:nvSpPr>
          <p:cNvPr id="32772" name="Rectangle 4"/>
          <p:cNvSpPr>
            <a:spLocks noGrp="1" noChangeArrowheads="1"/>
          </p:cNvSpPr>
          <p:nvPr>
            <p:ph type="sldImg" idx="2"/>
          </p:nvPr>
        </p:nvSpPr>
        <p:spPr bwMode="auto">
          <a:xfrm>
            <a:off x="1143000" y="685800"/>
            <a:ext cx="4572000" cy="3429000"/>
          </a:xfrm>
          <a:prstGeom prst="rect">
            <a:avLst/>
          </a:prstGeom>
          <a:noFill/>
          <a:ln w="9525">
            <a:no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cmpd="sng">
            <a:noFill/>
            <a:miter lim="800000"/>
            <a:headEnd/>
            <a:tailEnd/>
          </a:ln>
          <a:effectLst/>
        </p:spPr>
        <p:txBody>
          <a:bodyPr vert="horz" wrap="square" lIns="91440" tIns="45720" rIns="91440" bIns="45720" numCol="1" anchor="ctr" anchorCtr="0" compatLnSpc="1">
            <a:prstTxWarp prst="textNoShape">
              <a:avLst/>
            </a:prstTxWarp>
          </a:bodyPr>
          <a:lstStyle/>
          <a:p>
            <a:pPr lvl="0"/>
            <a:r>
              <a:rPr lang="zh-CN" noProof="0" smtClean="0"/>
              <a:t>单击此处编辑母版文本样式</a:t>
            </a:r>
          </a:p>
          <a:p>
            <a:pPr lvl="1"/>
            <a:r>
              <a:rPr lang="zh-CN" noProof="0" smtClean="0"/>
              <a:t>第二级</a:t>
            </a:r>
          </a:p>
          <a:p>
            <a:pPr lvl="2"/>
            <a:r>
              <a:rPr lang="zh-CN" noProof="0" smtClean="0"/>
              <a:t>第三级</a:t>
            </a:r>
          </a:p>
          <a:p>
            <a:pPr lvl="3"/>
            <a:r>
              <a:rPr lang="zh-CN" noProof="0" smtClean="0"/>
              <a:t>第四级</a:t>
            </a:r>
          </a:p>
          <a:p>
            <a:pPr lvl="4"/>
            <a:r>
              <a:rPr lang="zh-CN" noProof="0" smtClean="0"/>
              <a:t>第五级</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New Roman" pitchFamily="18" charset="0"/>
              </a:defRPr>
            </a:lvl1pPr>
          </a:lstStyle>
          <a:p>
            <a:pPr>
              <a:defRPr/>
            </a:pPr>
            <a:endParaRPr lang="zh-CN"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C15851FC-A67F-44FE-9637-0538D514302D}"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0"/>
            <a:chExt cx="5675" cy="663"/>
          </a:xfrm>
        </p:grpSpPr>
        <p:grpSp>
          <p:nvGrpSpPr>
            <p:cNvPr id="5" name="Group 3"/>
            <p:cNvGrpSpPr>
              <a:grpSpLocks/>
            </p:cNvGrpSpPr>
            <p:nvPr/>
          </p:nvGrpSpPr>
          <p:grpSpPr bwMode="auto">
            <a:xfrm>
              <a:off x="183" y="68"/>
              <a:ext cx="448" cy="299"/>
              <a:chOff x="0" y="0"/>
              <a:chExt cx="624" cy="432"/>
            </a:xfrm>
          </p:grpSpPr>
          <p:sp>
            <p:nvSpPr>
              <p:cNvPr id="12" name="Rectangle 4"/>
              <p:cNvSpPr>
                <a:spLocks noChangeArrowheads="1"/>
              </p:cNvSpPr>
              <p:nvPr/>
            </p:nvSpPr>
            <p:spPr bwMode="auto">
              <a:xfrm>
                <a:off x="0" y="0"/>
                <a:ext cx="384" cy="432"/>
              </a:xfrm>
              <a:prstGeom prst="rect">
                <a:avLst/>
              </a:prstGeom>
              <a:solidFill>
                <a:schemeClr val="folHlink"/>
              </a:solidFill>
              <a:ln w="9525">
                <a:noFill/>
                <a:miter lim="800000"/>
                <a:headEnd/>
                <a:tailEnd/>
              </a:ln>
              <a:effectLst/>
            </p:spPr>
            <p:txBody>
              <a:bodyPr wrap="none" anchor="ctr"/>
              <a:lstStyle/>
              <a:p>
                <a:pPr>
                  <a:defRPr/>
                </a:pPr>
                <a:endParaRPr lang="zh-CN" altLang="en-US"/>
              </a:p>
            </p:txBody>
          </p:sp>
          <p:sp>
            <p:nvSpPr>
              <p:cNvPr id="13" name="Rectangle 5"/>
              <p:cNvSpPr>
                <a:spLocks noChangeArrowheads="1"/>
              </p:cNvSpPr>
              <p:nvPr/>
            </p:nvSpPr>
            <p:spPr bwMode="auto">
              <a:xfrm>
                <a:off x="336" y="0"/>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p>
            </p:txBody>
          </p:sp>
        </p:grpSp>
        <p:grpSp>
          <p:nvGrpSpPr>
            <p:cNvPr id="6" name="Group 6"/>
            <p:cNvGrpSpPr>
              <a:grpSpLocks/>
            </p:cNvGrpSpPr>
            <p:nvPr/>
          </p:nvGrpSpPr>
          <p:grpSpPr bwMode="auto">
            <a:xfrm>
              <a:off x="261" y="334"/>
              <a:ext cx="465" cy="299"/>
              <a:chOff x="0" y="0"/>
              <a:chExt cx="672" cy="432"/>
            </a:xfrm>
          </p:grpSpPr>
          <p:sp>
            <p:nvSpPr>
              <p:cNvPr id="10" name="Rectangle 7"/>
              <p:cNvSpPr>
                <a:spLocks noChangeArrowheads="1"/>
              </p:cNvSpPr>
              <p:nvPr/>
            </p:nvSpPr>
            <p:spPr bwMode="auto">
              <a:xfrm>
                <a:off x="0" y="0"/>
                <a:ext cx="384" cy="432"/>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1" name="Rectangle 8"/>
              <p:cNvSpPr>
                <a:spLocks noChangeArrowheads="1"/>
              </p:cNvSpPr>
              <p:nvPr/>
            </p:nvSpPr>
            <p:spPr bwMode="auto">
              <a:xfrm>
                <a:off x="337" y="0"/>
                <a:ext cx="335"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7" name="Rectangle 9"/>
            <p:cNvSpPr>
              <a:spLocks noChangeArrowheads="1"/>
            </p:cNvSpPr>
            <p:nvPr/>
          </p:nvSpPr>
          <p:spPr bwMode="auto">
            <a:xfrm>
              <a:off x="0" y="288"/>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p>
          </p:txBody>
        </p:sp>
        <p:sp>
          <p:nvSpPr>
            <p:cNvPr id="8" name="Rectangle 10"/>
            <p:cNvSpPr>
              <a:spLocks noChangeArrowheads="1"/>
            </p:cNvSpPr>
            <p:nvPr/>
          </p:nvSpPr>
          <p:spPr bwMode="auto">
            <a:xfrm>
              <a:off x="400" y="0"/>
              <a:ext cx="20" cy="663"/>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9" name="Rectangle 11"/>
            <p:cNvSpPr>
              <a:spLocks noChangeArrowheads="1"/>
            </p:cNvSpPr>
            <p:nvPr/>
          </p:nvSpPr>
          <p:spPr bwMode="auto">
            <a:xfrm flipV="1">
              <a:off x="199" y="518"/>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2060" name="Rectangle 12"/>
          <p:cNvSpPr>
            <a:spLocks noGrp="1" noChangeArrowheads="1"/>
          </p:cNvSpPr>
          <p:nvPr>
            <p:ph type="ctrTitle"/>
          </p:nvPr>
        </p:nvSpPr>
        <p:spPr>
          <a:xfrm>
            <a:off x="990600" y="1828800"/>
            <a:ext cx="7772400" cy="1143000"/>
          </a:xfrm>
        </p:spPr>
        <p:txBody>
          <a:bodyPr/>
          <a:lstStyle>
            <a:lvl1pPr>
              <a:defRPr/>
            </a:lvl1pPr>
          </a:lstStyle>
          <a:p>
            <a:r>
              <a:rPr lang="zh-CN"/>
              <a:t>单击此处编辑母版标题样式</a:t>
            </a:r>
          </a:p>
        </p:txBody>
      </p:sp>
      <p:sp>
        <p:nvSpPr>
          <p:cNvPr id="206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F5C7EAE9-6E1B-496A-9637-F2773CEC7C2F}" type="datetime1">
              <a:rPr lang="zh-CN" altLang="en-US"/>
              <a:pPr>
                <a:defRPr/>
              </a:pPr>
              <a:t>2020-2-14</a:t>
            </a:fld>
            <a:endParaRPr lang="zh-CN"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ltLang="zh-CN"/>
              <a:t>zzqry@whu.edu.cn</a:t>
            </a:r>
            <a:endParaRPr lang="zh-CN"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endParaRPr lang="zh-CN" altLang="zh-CN"/>
          </a:p>
        </p:txBody>
      </p:sp>
    </p:spTree>
  </p:cSld>
  <p:clrMapOvr>
    <a:overrideClrMapping bg1="dk2" tx1="lt1" bg2="dk1"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2A1E25C3-62F3-4CC9-991C-D284B77B4C85}" type="datetime1">
              <a:rPr lang="zh-CN" altLang="en-US"/>
              <a:pPr>
                <a:defRPr/>
              </a:pPr>
              <a:t>2020-2-14</a:t>
            </a:fld>
            <a:endParaRPr lang="zh-CN" altLang="zh-CN"/>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zh-CN"/>
              <a:t>zzqry@whu.edu.cn</a:t>
            </a:r>
            <a:endParaRPr lang="zh-CN" altLang="zh-CN"/>
          </a:p>
        </p:txBody>
      </p:sp>
      <p:sp>
        <p:nvSpPr>
          <p:cNvPr id="6" name="Rectangle 7"/>
          <p:cNvSpPr>
            <a:spLocks noGrp="1" noChangeArrowheads="1"/>
          </p:cNvSpPr>
          <p:nvPr>
            <p:ph type="sldNum"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6875" y="617538"/>
            <a:ext cx="2197100" cy="54784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2400" y="617538"/>
            <a:ext cx="6442075" cy="54784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C2B05C35-DD67-486A-AE4A-184309AF1C24}" type="datetime1">
              <a:rPr lang="zh-CN" altLang="en-US"/>
              <a:pPr>
                <a:defRPr/>
              </a:pPr>
              <a:t>2020-2-14</a:t>
            </a:fld>
            <a:endParaRPr lang="zh-CN" altLang="zh-CN"/>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zh-CN"/>
              <a:t>zzqry@whu.edu.cn</a:t>
            </a:r>
            <a:endParaRPr lang="zh-CN" altLang="zh-CN"/>
          </a:p>
        </p:txBody>
      </p:sp>
      <p:sp>
        <p:nvSpPr>
          <p:cNvPr id="6" name="Rectangle 7"/>
          <p:cNvSpPr>
            <a:spLocks noGrp="1" noChangeArrowheads="1"/>
          </p:cNvSpPr>
          <p:nvPr>
            <p:ph type="sldNum"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921D7792-28D3-4155-8D9C-C1A54EAB80AA}" type="datetime1">
              <a:rPr lang="zh-CN" altLang="en-US"/>
              <a:pPr>
                <a:defRPr/>
              </a:pPr>
              <a:t>2020-2-14</a:t>
            </a:fld>
            <a:endParaRPr lang="zh-CN" altLang="zh-CN"/>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zh-CN"/>
              <a:t>zzqry@whu.edu.cn</a:t>
            </a:r>
            <a:endParaRPr lang="zh-CN" altLang="zh-CN"/>
          </a:p>
        </p:txBody>
      </p:sp>
      <p:sp>
        <p:nvSpPr>
          <p:cNvPr id="6" name="Rectangle 7"/>
          <p:cNvSpPr>
            <a:spLocks noGrp="1" noChangeArrowheads="1"/>
          </p:cNvSpPr>
          <p:nvPr>
            <p:ph type="sldNum"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fld id="{01CFE0B2-8596-419E-A867-ACF9F88EA519}" type="datetime1">
              <a:rPr lang="zh-CN" altLang="en-US"/>
              <a:pPr>
                <a:defRPr/>
              </a:pPr>
              <a:t>2020-2-14</a:t>
            </a:fld>
            <a:endParaRPr lang="zh-CN" altLang="zh-CN"/>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zh-CN"/>
              <a:t>zzqry@whu.edu.cn</a:t>
            </a:r>
            <a:endParaRPr lang="zh-CN" altLang="zh-CN"/>
          </a:p>
        </p:txBody>
      </p:sp>
      <p:sp>
        <p:nvSpPr>
          <p:cNvPr id="6" name="Rectangle 7"/>
          <p:cNvSpPr>
            <a:spLocks noGrp="1" noChangeArrowheads="1"/>
          </p:cNvSpPr>
          <p:nvPr>
            <p:ph type="sldNum"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3400" y="1905000"/>
            <a:ext cx="40386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24400" y="1905000"/>
            <a:ext cx="40386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4935C63F-6B89-414D-BB92-8195A830F505}" type="datetime1">
              <a:rPr lang="zh-CN" altLang="en-US"/>
              <a:pPr>
                <a:defRPr/>
              </a:pPr>
              <a:t>2020-2-14</a:t>
            </a:fld>
            <a:endParaRPr lang="zh-CN" altLang="zh-CN"/>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zh-CN"/>
              <a:t>zzqry@whu.edu.cn</a:t>
            </a:r>
            <a:endParaRPr lang="zh-CN" altLang="zh-CN"/>
          </a:p>
        </p:txBody>
      </p:sp>
      <p:sp>
        <p:nvSpPr>
          <p:cNvPr id="7" name="Rectangle 7"/>
          <p:cNvSpPr>
            <a:spLocks noGrp="1" noChangeArrowheads="1"/>
          </p:cNvSpPr>
          <p:nvPr>
            <p:ph type="sldNum"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fld id="{D209DFD9-37B4-4699-B23F-ACE63F926788}" type="datetime1">
              <a:rPr lang="zh-CN" altLang="en-US"/>
              <a:pPr>
                <a:defRPr/>
              </a:pPr>
              <a:t>2020-2-14</a:t>
            </a:fld>
            <a:endParaRPr lang="zh-CN" altLang="zh-CN"/>
          </a:p>
        </p:txBody>
      </p:sp>
      <p:sp>
        <p:nvSpPr>
          <p:cNvPr id="8" name="Rectangle 6"/>
          <p:cNvSpPr>
            <a:spLocks noGrp="1" noChangeArrowheads="1"/>
          </p:cNvSpPr>
          <p:nvPr>
            <p:ph type="ftr" sz="quarter" idx="11"/>
          </p:nvPr>
        </p:nvSpPr>
        <p:spPr>
          <a:ln/>
        </p:spPr>
        <p:txBody>
          <a:bodyPr/>
          <a:lstStyle>
            <a:lvl1pPr>
              <a:defRPr/>
            </a:lvl1pPr>
          </a:lstStyle>
          <a:p>
            <a:pPr>
              <a:defRPr/>
            </a:pPr>
            <a:r>
              <a:rPr lang="en-US" altLang="zh-CN"/>
              <a:t>zzqry@whu.edu.cn</a:t>
            </a:r>
            <a:endParaRPr lang="zh-CN" altLang="zh-CN"/>
          </a:p>
        </p:txBody>
      </p:sp>
      <p:sp>
        <p:nvSpPr>
          <p:cNvPr id="9" name="Rectangle 7"/>
          <p:cNvSpPr>
            <a:spLocks noGrp="1" noChangeArrowheads="1"/>
          </p:cNvSpPr>
          <p:nvPr>
            <p:ph type="sldNum"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fld id="{8EAFAA9D-29A8-48B1-A2B7-C03BEB1FFB74}" type="datetime1">
              <a:rPr lang="zh-CN" altLang="en-US"/>
              <a:pPr>
                <a:defRPr/>
              </a:pPr>
              <a:t>2020-2-14</a:t>
            </a:fld>
            <a:endParaRPr lang="zh-CN" altLang="zh-CN"/>
          </a:p>
        </p:txBody>
      </p:sp>
      <p:sp>
        <p:nvSpPr>
          <p:cNvPr id="4" name="Rectangle 6"/>
          <p:cNvSpPr>
            <a:spLocks noGrp="1" noChangeArrowheads="1"/>
          </p:cNvSpPr>
          <p:nvPr>
            <p:ph type="ftr" sz="quarter" idx="11"/>
          </p:nvPr>
        </p:nvSpPr>
        <p:spPr>
          <a:ln/>
        </p:spPr>
        <p:txBody>
          <a:bodyPr/>
          <a:lstStyle>
            <a:lvl1pPr>
              <a:defRPr/>
            </a:lvl1pPr>
          </a:lstStyle>
          <a:p>
            <a:pPr>
              <a:defRPr/>
            </a:pPr>
            <a:r>
              <a:rPr lang="en-US" altLang="zh-CN"/>
              <a:t>zzqry@whu.edu.cn</a:t>
            </a:r>
            <a:endParaRPr lang="zh-CN" altLang="zh-CN"/>
          </a:p>
        </p:txBody>
      </p:sp>
      <p:sp>
        <p:nvSpPr>
          <p:cNvPr id="5" name="Rectangle 7"/>
          <p:cNvSpPr>
            <a:spLocks noGrp="1" noChangeArrowheads="1"/>
          </p:cNvSpPr>
          <p:nvPr>
            <p:ph type="sldNum"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BC6506C1-F0A9-43A0-86C2-AE5963836699}" type="datetime1">
              <a:rPr lang="zh-CN" altLang="en-US"/>
              <a:pPr>
                <a:defRPr/>
              </a:pPr>
              <a:t>2020-2-14</a:t>
            </a:fld>
            <a:endParaRPr lang="zh-CN" altLang="zh-CN"/>
          </a:p>
        </p:txBody>
      </p:sp>
      <p:sp>
        <p:nvSpPr>
          <p:cNvPr id="3" name="Rectangle 6"/>
          <p:cNvSpPr>
            <a:spLocks noGrp="1" noChangeArrowheads="1"/>
          </p:cNvSpPr>
          <p:nvPr>
            <p:ph type="ftr" sz="quarter" idx="11"/>
          </p:nvPr>
        </p:nvSpPr>
        <p:spPr>
          <a:ln/>
        </p:spPr>
        <p:txBody>
          <a:bodyPr/>
          <a:lstStyle>
            <a:lvl1pPr>
              <a:defRPr/>
            </a:lvl1pPr>
          </a:lstStyle>
          <a:p>
            <a:pPr>
              <a:defRPr/>
            </a:pPr>
            <a:r>
              <a:rPr lang="en-US" altLang="zh-CN"/>
              <a:t>zzqry@whu.edu.cn</a:t>
            </a:r>
            <a:endParaRPr lang="zh-CN" altLang="zh-CN"/>
          </a:p>
        </p:txBody>
      </p:sp>
      <p:sp>
        <p:nvSpPr>
          <p:cNvPr id="4" name="Rectangle 7"/>
          <p:cNvSpPr>
            <a:spLocks noGrp="1" noChangeArrowheads="1"/>
          </p:cNvSpPr>
          <p:nvPr>
            <p:ph type="sldNum"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AA2712EE-4545-41DD-9578-AEC2463BD30C}" type="datetime1">
              <a:rPr lang="zh-CN" altLang="en-US"/>
              <a:pPr>
                <a:defRPr/>
              </a:pPr>
              <a:t>2020-2-14</a:t>
            </a:fld>
            <a:endParaRPr lang="zh-CN" altLang="zh-CN"/>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zh-CN"/>
              <a:t>zzqry@whu.edu.cn</a:t>
            </a:r>
            <a:endParaRPr lang="zh-CN" altLang="zh-CN"/>
          </a:p>
        </p:txBody>
      </p:sp>
      <p:sp>
        <p:nvSpPr>
          <p:cNvPr id="7" name="Rectangle 7"/>
          <p:cNvSpPr>
            <a:spLocks noGrp="1" noChangeArrowheads="1"/>
          </p:cNvSpPr>
          <p:nvPr>
            <p:ph type="sldNum"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99A990E6-1394-40C4-AC60-F7CD4045D118}" type="datetime1">
              <a:rPr lang="zh-CN" altLang="en-US"/>
              <a:pPr>
                <a:defRPr/>
              </a:pPr>
              <a:t>2020-2-14</a:t>
            </a:fld>
            <a:endParaRPr lang="zh-CN" altLang="zh-CN"/>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zh-CN"/>
              <a:t>zzqry@whu.edu.cn</a:t>
            </a:r>
            <a:endParaRPr lang="zh-CN" altLang="zh-CN"/>
          </a:p>
        </p:txBody>
      </p:sp>
      <p:sp>
        <p:nvSpPr>
          <p:cNvPr id="7" name="Rectangle 7"/>
          <p:cNvSpPr>
            <a:spLocks noGrp="1" noChangeArrowheads="1"/>
          </p:cNvSpPr>
          <p:nvPr>
            <p:ph type="sldNum" sz="quarter" idx="12"/>
          </p:nvPr>
        </p:nvSpPr>
        <p:spPr>
          <a:ln/>
        </p:spPr>
        <p:txBody>
          <a:bodyPr/>
          <a:lstStyle>
            <a:lvl1pPr>
              <a:defRPr/>
            </a:lvl1pPr>
          </a:lstStyle>
          <a:p>
            <a:pPr>
              <a:defRPr/>
            </a:pPr>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609600" y="1600200"/>
            <a:ext cx="8226425" cy="1079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zh-CN"/>
          </a:p>
        </p:txBody>
      </p:sp>
      <p:sp>
        <p:nvSpPr>
          <p:cNvPr id="1027" name="Rectangle 3"/>
          <p:cNvSpPr>
            <a:spLocks noGrp="1" noChangeArrowheads="1"/>
          </p:cNvSpPr>
          <p:nvPr>
            <p:ph type="title"/>
          </p:nvPr>
        </p:nvSpPr>
        <p:spPr bwMode="auto">
          <a:xfrm>
            <a:off x="152400" y="617538"/>
            <a:ext cx="8791575" cy="7540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1028" name="Rectangle 4"/>
          <p:cNvSpPr>
            <a:spLocks noGrp="1" noChangeArrowheads="1"/>
          </p:cNvSpPr>
          <p:nvPr>
            <p:ph type="body" idx="1"/>
          </p:nvPr>
        </p:nvSpPr>
        <p:spPr bwMode="auto">
          <a:xfrm>
            <a:off x="533400" y="1905000"/>
            <a:ext cx="822960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9" name="Rectangle 5"/>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lvl1pPr>
          </a:lstStyle>
          <a:p>
            <a:pPr>
              <a:defRPr/>
            </a:pPr>
            <a:fld id="{7DA3B8B7-61A2-4790-9EEF-34190F648743}" type="datetime1">
              <a:rPr lang="zh-CN" altLang="en-US"/>
              <a:pPr>
                <a:defRPr/>
              </a:pPr>
              <a:t>2020-2-14</a:t>
            </a:fld>
            <a:endParaRPr lang="zh-CN" altLang="zh-CN"/>
          </a:p>
        </p:txBody>
      </p:sp>
      <p:sp>
        <p:nvSpPr>
          <p:cNvPr id="1030" name="Rectangle 6"/>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r>
              <a:rPr lang="en-US" altLang="zh-CN"/>
              <a:t>zzqry@whu.edu.cn</a:t>
            </a:r>
            <a:endParaRPr lang="zh-CN" altLang="zh-CN"/>
          </a:p>
        </p:txBody>
      </p:sp>
      <p:sp>
        <p:nvSpPr>
          <p:cNvPr id="1031" name="Rectangle 7"/>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endParaRPr lang="zh-CN" altLang="zh-CN"/>
          </a:p>
        </p:txBody>
      </p:sp>
    </p:spTree>
  </p:cSld>
  <p:clrMap bg1="lt1" tx1="dk1" bg2="lt2" tx2="dk2" accent1="accent1" accent2="accent2" accent3="accent3" accent4="accent4" accent5="accent5" accent6="accent6" hlink="hlink" folHlink="folHlink"/>
  <p:sldLayoutIdLst>
    <p:sldLayoutId id="2147483744"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p:txStyles>
    <p:titleStyle>
      <a:lvl1pPr algn="l" rtl="0" eaLnBrk="0" fontAlgn="base" hangingPunct="0">
        <a:spcBef>
          <a:spcPct val="0"/>
        </a:spcBef>
        <a:spcAft>
          <a:spcPct val="0"/>
        </a:spcAft>
        <a:defRPr sz="6000" b="1">
          <a:solidFill>
            <a:srgbClr val="FF3300"/>
          </a:solidFill>
          <a:latin typeface="+mj-lt"/>
          <a:ea typeface="+mj-ea"/>
          <a:cs typeface="+mj-cs"/>
        </a:defRPr>
      </a:lvl1pPr>
      <a:lvl2pPr algn="l" rtl="0" eaLnBrk="0" fontAlgn="base" hangingPunct="0">
        <a:spcBef>
          <a:spcPct val="0"/>
        </a:spcBef>
        <a:spcAft>
          <a:spcPct val="0"/>
        </a:spcAft>
        <a:defRPr sz="6000" b="1">
          <a:solidFill>
            <a:srgbClr val="FF3300"/>
          </a:solidFill>
          <a:latin typeface="Tahoma" pitchFamily="34" charset="0"/>
          <a:ea typeface="宋体" pitchFamily="2" charset="-122"/>
        </a:defRPr>
      </a:lvl2pPr>
      <a:lvl3pPr algn="l" rtl="0" eaLnBrk="0" fontAlgn="base" hangingPunct="0">
        <a:spcBef>
          <a:spcPct val="0"/>
        </a:spcBef>
        <a:spcAft>
          <a:spcPct val="0"/>
        </a:spcAft>
        <a:defRPr sz="6000" b="1">
          <a:solidFill>
            <a:srgbClr val="FF3300"/>
          </a:solidFill>
          <a:latin typeface="Tahoma" pitchFamily="34" charset="0"/>
          <a:ea typeface="宋体" pitchFamily="2" charset="-122"/>
        </a:defRPr>
      </a:lvl3pPr>
      <a:lvl4pPr algn="l" rtl="0" eaLnBrk="0" fontAlgn="base" hangingPunct="0">
        <a:spcBef>
          <a:spcPct val="0"/>
        </a:spcBef>
        <a:spcAft>
          <a:spcPct val="0"/>
        </a:spcAft>
        <a:defRPr sz="6000" b="1">
          <a:solidFill>
            <a:srgbClr val="FF3300"/>
          </a:solidFill>
          <a:latin typeface="Tahoma" pitchFamily="34" charset="0"/>
          <a:ea typeface="宋体" pitchFamily="2" charset="-122"/>
        </a:defRPr>
      </a:lvl4pPr>
      <a:lvl5pPr algn="l" rtl="0" eaLnBrk="0" fontAlgn="base" hangingPunct="0">
        <a:spcBef>
          <a:spcPct val="0"/>
        </a:spcBef>
        <a:spcAft>
          <a:spcPct val="0"/>
        </a:spcAft>
        <a:defRPr sz="6000" b="1">
          <a:solidFill>
            <a:srgbClr val="FF3300"/>
          </a:solidFill>
          <a:latin typeface="Tahoma" pitchFamily="34" charset="0"/>
          <a:ea typeface="宋体" pitchFamily="2" charset="-122"/>
        </a:defRPr>
      </a:lvl5pPr>
      <a:lvl6pPr marL="457200" algn="l" rtl="0" fontAlgn="base">
        <a:spcBef>
          <a:spcPct val="0"/>
        </a:spcBef>
        <a:spcAft>
          <a:spcPct val="0"/>
        </a:spcAft>
        <a:defRPr sz="6000" b="1">
          <a:solidFill>
            <a:srgbClr val="FF3300"/>
          </a:solidFill>
          <a:latin typeface="Tahoma" pitchFamily="34" charset="0"/>
          <a:ea typeface="宋体" pitchFamily="2" charset="-122"/>
        </a:defRPr>
      </a:lvl6pPr>
      <a:lvl7pPr marL="914400" algn="l" rtl="0" fontAlgn="base">
        <a:spcBef>
          <a:spcPct val="0"/>
        </a:spcBef>
        <a:spcAft>
          <a:spcPct val="0"/>
        </a:spcAft>
        <a:defRPr sz="6000" b="1">
          <a:solidFill>
            <a:srgbClr val="FF3300"/>
          </a:solidFill>
          <a:latin typeface="Tahoma" pitchFamily="34" charset="0"/>
          <a:ea typeface="宋体" pitchFamily="2" charset="-122"/>
        </a:defRPr>
      </a:lvl7pPr>
      <a:lvl8pPr marL="1371600" algn="l" rtl="0" fontAlgn="base">
        <a:spcBef>
          <a:spcPct val="0"/>
        </a:spcBef>
        <a:spcAft>
          <a:spcPct val="0"/>
        </a:spcAft>
        <a:defRPr sz="6000" b="1">
          <a:solidFill>
            <a:srgbClr val="FF3300"/>
          </a:solidFill>
          <a:latin typeface="Tahoma" pitchFamily="34" charset="0"/>
          <a:ea typeface="宋体" pitchFamily="2" charset="-122"/>
        </a:defRPr>
      </a:lvl8pPr>
      <a:lvl9pPr marL="1828800" algn="l" rtl="0" fontAlgn="base">
        <a:spcBef>
          <a:spcPct val="0"/>
        </a:spcBef>
        <a:spcAft>
          <a:spcPct val="0"/>
        </a:spcAft>
        <a:defRPr sz="6000" b="1">
          <a:solidFill>
            <a:srgbClr val="FF3300"/>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4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40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40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4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4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4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4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4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4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image" Target="../media/image5.wmf"/><Relationship Id="rId10" Type="http://schemas.openxmlformats.org/officeDocument/2006/relationships/image" Target="../media/image10.wmf"/><Relationship Id="rId4" Type="http://schemas.openxmlformats.org/officeDocument/2006/relationships/image" Target="../media/image4.wmf"/><Relationship Id="rId9" Type="http://schemas.openxmlformats.org/officeDocument/2006/relationships/image" Target="../media/image9.wmf"/></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news.163.com/photonew/05RQ0001/9612_08.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900113" y="609600"/>
            <a:ext cx="7343775" cy="838200"/>
          </a:xfrm>
        </p:spPr>
        <p:txBody>
          <a:bodyPr/>
          <a:lstStyle/>
          <a:p>
            <a:pPr algn="ctr" eaLnBrk="1" hangingPunct="1"/>
            <a:r>
              <a:rPr lang="zh-CN" sz="4000" smtClean="0"/>
              <a:t>第</a:t>
            </a:r>
            <a:r>
              <a:rPr lang="zh-CN" altLang="zh-CN" sz="4000" smtClean="0">
                <a:latin typeface="方正舒体" pitchFamily="2" charset="-122"/>
              </a:rPr>
              <a:t>7</a:t>
            </a:r>
            <a:r>
              <a:rPr lang="zh-CN" sz="4000" smtClean="0"/>
              <a:t>章 环境保护中的伦理问题</a:t>
            </a:r>
            <a:endParaRPr lang="zh-CN" smtClean="0"/>
          </a:p>
        </p:txBody>
      </p:sp>
      <p:sp>
        <p:nvSpPr>
          <p:cNvPr id="3075" name="Rectangle 3"/>
          <p:cNvSpPr>
            <a:spLocks noGrp="1" noChangeArrowheads="1"/>
          </p:cNvSpPr>
          <p:nvPr>
            <p:ph type="body" idx="1"/>
          </p:nvPr>
        </p:nvSpPr>
        <p:spPr>
          <a:xfrm>
            <a:off x="179388" y="1557338"/>
            <a:ext cx="7272337" cy="3024187"/>
          </a:xfrm>
        </p:spPr>
        <p:txBody>
          <a:bodyPr/>
          <a:lstStyle/>
          <a:p>
            <a:pPr eaLnBrk="1" hangingPunct="1"/>
            <a:r>
              <a:rPr lang="zh-CN" sz="3200" smtClean="0"/>
              <a:t>学习目标</a:t>
            </a:r>
          </a:p>
          <a:p>
            <a:pPr lvl="1" eaLnBrk="1" hangingPunct="1"/>
            <a:r>
              <a:rPr lang="zh-CN" sz="2800" smtClean="0"/>
              <a:t>理解人类与环境的关系</a:t>
            </a:r>
          </a:p>
          <a:p>
            <a:pPr lvl="1" eaLnBrk="1" hangingPunct="1"/>
            <a:r>
              <a:rPr lang="zh-CN" sz="2800" smtClean="0"/>
              <a:t>分析环境的代际间、国内及国际间的公平性</a:t>
            </a:r>
          </a:p>
          <a:p>
            <a:pPr lvl="1" eaLnBrk="1" hangingPunct="1"/>
            <a:r>
              <a:rPr lang="zh-CN" sz="2800" smtClean="0"/>
              <a:t>了解人类面临的环境问题</a:t>
            </a:r>
          </a:p>
          <a:p>
            <a:pPr lvl="1" eaLnBrk="1" hangingPunct="1"/>
            <a:r>
              <a:rPr lang="zh-CN" sz="2800" smtClean="0"/>
              <a:t>理解企业的环境责任</a:t>
            </a:r>
          </a:p>
        </p:txBody>
      </p:sp>
      <p:sp>
        <p:nvSpPr>
          <p:cNvPr id="3076" name="TextBox 3"/>
          <p:cNvSpPr txBox="1">
            <a:spLocks noChangeArrowheads="1"/>
          </p:cNvSpPr>
          <p:nvPr/>
        </p:nvSpPr>
        <p:spPr bwMode="auto">
          <a:xfrm>
            <a:off x="250825" y="4581525"/>
            <a:ext cx="7775575" cy="1200150"/>
          </a:xfrm>
          <a:prstGeom prst="rect">
            <a:avLst/>
          </a:prstGeom>
          <a:noFill/>
          <a:ln w="9525">
            <a:noFill/>
            <a:miter lim="800000"/>
            <a:headEnd/>
            <a:tailEnd/>
          </a:ln>
        </p:spPr>
        <p:txBody>
          <a:bodyPr>
            <a:spAutoFit/>
          </a:bodyPr>
          <a:lstStyle/>
          <a:p>
            <a:pPr algn="l"/>
            <a:r>
              <a:rPr lang="zh-CN" altLang="en-US"/>
              <a:t>环境保护是全人类的事，是全社会的事，是企业的事，也是每个人的事，如何从我做起，从身过事做起。</a:t>
            </a:r>
            <a:endParaRPr lang="en-US" altLang="zh-CN"/>
          </a:p>
          <a:p>
            <a:pPr algn="l"/>
            <a:r>
              <a:rPr lang="zh-CN" altLang="en-US"/>
              <a:t>你知道垃圾分类不？你身过常发现哪些不环保的事？</a:t>
            </a:r>
          </a:p>
        </p:txBody>
      </p:sp>
      <p:sp>
        <p:nvSpPr>
          <p:cNvPr id="3077" name="TextBox 4"/>
          <p:cNvSpPr txBox="1">
            <a:spLocks noChangeArrowheads="1"/>
          </p:cNvSpPr>
          <p:nvPr/>
        </p:nvSpPr>
        <p:spPr bwMode="auto">
          <a:xfrm>
            <a:off x="5580063" y="3573463"/>
            <a:ext cx="3384550" cy="708025"/>
          </a:xfrm>
          <a:prstGeom prst="rect">
            <a:avLst/>
          </a:prstGeom>
          <a:noFill/>
          <a:ln w="9525">
            <a:noFill/>
            <a:miter lim="800000"/>
            <a:headEnd/>
            <a:tailEnd/>
          </a:ln>
        </p:spPr>
        <p:txBody>
          <a:bodyPr>
            <a:spAutoFit/>
          </a:bodyPr>
          <a:lstStyle/>
          <a:p>
            <a:r>
              <a:rPr lang="zh-CN" altLang="en-US" sz="2000"/>
              <a:t>习主席对生态环</a:t>
            </a:r>
            <a:endParaRPr lang="en-US" altLang="zh-CN" sz="2000"/>
          </a:p>
          <a:p>
            <a:r>
              <a:rPr lang="zh-CN" altLang="en-US" sz="2000"/>
              <a:t>境问题重要讲话</a:t>
            </a:r>
          </a:p>
        </p:txBody>
      </p:sp>
      <p:sp>
        <p:nvSpPr>
          <p:cNvPr id="3078" name="TextBox 5"/>
          <p:cNvSpPr txBox="1">
            <a:spLocks noChangeArrowheads="1"/>
          </p:cNvSpPr>
          <p:nvPr/>
        </p:nvSpPr>
        <p:spPr bwMode="auto">
          <a:xfrm>
            <a:off x="539750" y="6021388"/>
            <a:ext cx="7632700" cy="708025"/>
          </a:xfrm>
          <a:prstGeom prst="rect">
            <a:avLst/>
          </a:prstGeom>
          <a:noFill/>
          <a:ln w="9525">
            <a:noFill/>
            <a:miter lim="800000"/>
            <a:headEnd/>
            <a:tailEnd/>
          </a:ln>
        </p:spPr>
        <p:txBody>
          <a:bodyPr>
            <a:spAutoFit/>
          </a:bodyPr>
          <a:lstStyle/>
          <a:p>
            <a:pPr algn="l"/>
            <a:r>
              <a:rPr lang="zh-CN" altLang="en-US" sz="2000" b="1"/>
              <a:t>课外活动：建议在武汉大学做一次深度近视，看你能发现哪些环境方面的问题</a:t>
            </a:r>
          </a:p>
        </p:txBody>
      </p:sp>
      <p:sp>
        <p:nvSpPr>
          <p:cNvPr id="3079" name="日期占位符 6"/>
          <p:cNvSpPr>
            <a:spLocks noGrp="1"/>
          </p:cNvSpPr>
          <p:nvPr>
            <p:ph type="dt" sz="quarter" idx="10"/>
          </p:nvPr>
        </p:nvSpPr>
        <p:spPr>
          <a:noFill/>
        </p:spPr>
        <p:txBody>
          <a:bodyPr/>
          <a:lstStyle/>
          <a:p>
            <a:fld id="{C42FBF95-CB8E-4831-AFF3-7FF932FDE2A7}" type="datetime1">
              <a:rPr lang="zh-CN" altLang="en-US" smtClean="0"/>
              <a:pPr/>
              <a:t>2020-2-14</a:t>
            </a:fld>
            <a:endParaRPr lang="zh-CN" altLang="zh-CN" smtClean="0"/>
          </a:p>
        </p:txBody>
      </p:sp>
      <p:sp>
        <p:nvSpPr>
          <p:cNvPr id="3080" name="页脚占位符 7"/>
          <p:cNvSpPr>
            <a:spLocks noGrp="1"/>
          </p:cNvSpPr>
          <p:nvPr>
            <p:ph type="ftr" sz="quarter" idx="11"/>
          </p:nvPr>
        </p:nvSpPr>
        <p:spPr>
          <a:noFill/>
        </p:spPr>
        <p:txBody>
          <a:bodyPr/>
          <a:lstStyle/>
          <a:p>
            <a:r>
              <a:rPr lang="en-US" altLang="zh-CN" smtClean="0"/>
              <a:t>zzqry@whu.edu.cn</a:t>
            </a:r>
            <a:endParaRPr lang="zh-CN" altLang="zh-CN"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066800" y="617538"/>
            <a:ext cx="7086600" cy="830262"/>
          </a:xfrm>
        </p:spPr>
        <p:txBody>
          <a:bodyPr/>
          <a:lstStyle/>
          <a:p>
            <a:pPr algn="ctr" eaLnBrk="1" hangingPunct="1"/>
            <a:r>
              <a:rPr lang="zh-CN" altLang="zh-CN" sz="4000" smtClean="0"/>
              <a:t>7.3 </a:t>
            </a:r>
            <a:r>
              <a:rPr lang="zh-CN" sz="4000" smtClean="0"/>
              <a:t>环境问题</a:t>
            </a:r>
            <a:r>
              <a:rPr lang="zh-CN" smtClean="0"/>
              <a:t> </a:t>
            </a:r>
          </a:p>
        </p:txBody>
      </p:sp>
      <p:grpSp>
        <p:nvGrpSpPr>
          <p:cNvPr id="12291" name="Group 3"/>
          <p:cNvGrpSpPr>
            <a:grpSpLocks/>
          </p:cNvGrpSpPr>
          <p:nvPr/>
        </p:nvGrpSpPr>
        <p:grpSpPr bwMode="auto">
          <a:xfrm>
            <a:off x="3128963" y="3763963"/>
            <a:ext cx="2589212" cy="1211262"/>
            <a:chOff x="0" y="0"/>
            <a:chExt cx="1506" cy="763"/>
          </a:xfrm>
        </p:grpSpPr>
        <p:pic>
          <p:nvPicPr>
            <p:cNvPr id="12325" name="Picture 4"/>
            <p:cNvPicPr>
              <a:picLocks noChangeArrowheads="1"/>
            </p:cNvPicPr>
            <p:nvPr/>
          </p:nvPicPr>
          <p:blipFill>
            <a:blip r:embed="rId2" cstate="print"/>
            <a:srcRect/>
            <a:stretch>
              <a:fillRect/>
            </a:stretch>
          </p:blipFill>
          <p:spPr bwMode="auto">
            <a:xfrm>
              <a:off x="0" y="0"/>
              <a:ext cx="1506" cy="763"/>
            </a:xfrm>
            <a:prstGeom prst="rect">
              <a:avLst/>
            </a:prstGeom>
            <a:noFill/>
            <a:ln w="9525">
              <a:noFill/>
              <a:miter lim="800000"/>
              <a:headEnd/>
              <a:tailEnd/>
            </a:ln>
          </p:spPr>
        </p:pic>
        <p:sp>
          <p:nvSpPr>
            <p:cNvPr id="12326" name="Rectangle 5"/>
            <p:cNvSpPr>
              <a:spLocks noChangeArrowheads="1"/>
            </p:cNvSpPr>
            <p:nvPr/>
          </p:nvSpPr>
          <p:spPr bwMode="auto">
            <a:xfrm>
              <a:off x="288" y="133"/>
              <a:ext cx="914" cy="408"/>
            </a:xfrm>
            <a:prstGeom prst="rect">
              <a:avLst/>
            </a:prstGeom>
            <a:noFill/>
            <a:ln w="9525">
              <a:noFill/>
              <a:miter lim="800000"/>
              <a:headEnd/>
              <a:tailEnd/>
            </a:ln>
          </p:spPr>
          <p:txBody>
            <a:bodyPr wrap="none" lIns="0" tIns="0" rIns="0" bIns="0" anchor="ctr"/>
            <a:lstStyle/>
            <a:p>
              <a:pPr latinLnBrk="1"/>
              <a:r>
                <a:rPr lang="zh-CN" b="1">
                  <a:solidFill>
                    <a:srgbClr val="0000CC"/>
                  </a:solidFill>
                  <a:latin typeface="Times New Roman" pitchFamily="18" charset="0"/>
                  <a:ea typeface="Batang" pitchFamily="18" charset="-127"/>
                </a:rPr>
                <a:t>环境问题</a:t>
              </a:r>
            </a:p>
          </p:txBody>
        </p:sp>
      </p:grpSp>
      <p:grpSp>
        <p:nvGrpSpPr>
          <p:cNvPr id="12292" name="Group 6"/>
          <p:cNvGrpSpPr>
            <a:grpSpLocks/>
          </p:cNvGrpSpPr>
          <p:nvPr/>
        </p:nvGrpSpPr>
        <p:grpSpPr bwMode="auto">
          <a:xfrm>
            <a:off x="971550" y="2392363"/>
            <a:ext cx="2435225" cy="965200"/>
            <a:chOff x="0" y="0"/>
            <a:chExt cx="1506" cy="763"/>
          </a:xfrm>
        </p:grpSpPr>
        <p:pic>
          <p:nvPicPr>
            <p:cNvPr id="12323" name="Picture 7"/>
            <p:cNvPicPr>
              <a:picLocks noChangeArrowheads="1"/>
            </p:cNvPicPr>
            <p:nvPr/>
          </p:nvPicPr>
          <p:blipFill>
            <a:blip r:embed="rId3" cstate="print"/>
            <a:srcRect/>
            <a:stretch>
              <a:fillRect/>
            </a:stretch>
          </p:blipFill>
          <p:spPr bwMode="auto">
            <a:xfrm>
              <a:off x="0" y="0"/>
              <a:ext cx="1506" cy="763"/>
            </a:xfrm>
            <a:prstGeom prst="rect">
              <a:avLst/>
            </a:prstGeom>
            <a:noFill/>
            <a:ln w="9525">
              <a:noFill/>
              <a:miter lim="800000"/>
              <a:headEnd/>
              <a:tailEnd/>
            </a:ln>
          </p:spPr>
        </p:pic>
        <p:sp>
          <p:nvSpPr>
            <p:cNvPr id="12324" name="Rectangle 8"/>
            <p:cNvSpPr>
              <a:spLocks noChangeArrowheads="1"/>
            </p:cNvSpPr>
            <p:nvPr/>
          </p:nvSpPr>
          <p:spPr bwMode="auto">
            <a:xfrm>
              <a:off x="288" y="133"/>
              <a:ext cx="914" cy="408"/>
            </a:xfrm>
            <a:prstGeom prst="rect">
              <a:avLst/>
            </a:prstGeom>
            <a:noFill/>
            <a:ln w="9525">
              <a:noFill/>
              <a:miter lim="800000"/>
              <a:headEnd/>
              <a:tailEnd/>
            </a:ln>
          </p:spPr>
          <p:txBody>
            <a:bodyPr wrap="none" lIns="0" tIns="0" rIns="0" bIns="0" anchor="ctr"/>
            <a:lstStyle/>
            <a:p>
              <a:pPr latinLnBrk="1"/>
              <a:r>
                <a:rPr lang="zh-CN" sz="2000" b="1">
                  <a:solidFill>
                    <a:schemeClr val="bg1"/>
                  </a:solidFill>
                  <a:latin typeface="Times New Roman" pitchFamily="18" charset="0"/>
                  <a:ea typeface="楷体_GB2312" pitchFamily="49" charset="-122"/>
                </a:rPr>
                <a:t>温室效应</a:t>
              </a:r>
            </a:p>
            <a:p>
              <a:pPr latinLnBrk="1"/>
              <a:r>
                <a:rPr lang="zh-CN" sz="2000" b="1">
                  <a:solidFill>
                    <a:schemeClr val="bg1"/>
                  </a:solidFill>
                  <a:latin typeface="Times New Roman" pitchFamily="18" charset="0"/>
                  <a:ea typeface="楷体_GB2312" pitchFamily="49" charset="-122"/>
                </a:rPr>
                <a:t>臭氧层破坏</a:t>
              </a:r>
            </a:p>
          </p:txBody>
        </p:sp>
      </p:grpSp>
      <p:grpSp>
        <p:nvGrpSpPr>
          <p:cNvPr id="12293" name="Group 9"/>
          <p:cNvGrpSpPr>
            <a:grpSpLocks/>
          </p:cNvGrpSpPr>
          <p:nvPr/>
        </p:nvGrpSpPr>
        <p:grpSpPr bwMode="auto">
          <a:xfrm>
            <a:off x="0" y="3357563"/>
            <a:ext cx="2333625" cy="896937"/>
            <a:chOff x="0" y="0"/>
            <a:chExt cx="1506" cy="763"/>
          </a:xfrm>
        </p:grpSpPr>
        <p:pic>
          <p:nvPicPr>
            <p:cNvPr id="12321" name="Picture 10"/>
            <p:cNvPicPr>
              <a:picLocks noChangeArrowheads="1"/>
            </p:cNvPicPr>
            <p:nvPr/>
          </p:nvPicPr>
          <p:blipFill>
            <a:blip r:embed="rId4" cstate="print"/>
            <a:srcRect/>
            <a:stretch>
              <a:fillRect/>
            </a:stretch>
          </p:blipFill>
          <p:spPr bwMode="auto">
            <a:xfrm>
              <a:off x="0" y="0"/>
              <a:ext cx="1506" cy="763"/>
            </a:xfrm>
            <a:prstGeom prst="rect">
              <a:avLst/>
            </a:prstGeom>
            <a:noFill/>
            <a:ln w="9525">
              <a:noFill/>
              <a:miter lim="800000"/>
              <a:headEnd/>
              <a:tailEnd/>
            </a:ln>
          </p:spPr>
        </p:pic>
        <p:sp>
          <p:nvSpPr>
            <p:cNvPr id="12322" name="Rectangle 11"/>
            <p:cNvSpPr>
              <a:spLocks noChangeArrowheads="1"/>
            </p:cNvSpPr>
            <p:nvPr/>
          </p:nvSpPr>
          <p:spPr bwMode="auto">
            <a:xfrm>
              <a:off x="288" y="133"/>
              <a:ext cx="914" cy="408"/>
            </a:xfrm>
            <a:prstGeom prst="rect">
              <a:avLst/>
            </a:prstGeom>
            <a:noFill/>
            <a:ln w="9525">
              <a:noFill/>
              <a:miter lim="800000"/>
              <a:headEnd/>
              <a:tailEnd/>
            </a:ln>
          </p:spPr>
          <p:txBody>
            <a:bodyPr wrap="none" lIns="0" tIns="0" rIns="0" bIns="0" anchor="ctr"/>
            <a:lstStyle/>
            <a:p>
              <a:pPr latinLnBrk="1"/>
              <a:r>
                <a:rPr lang="zh-CN" sz="2000" b="1">
                  <a:solidFill>
                    <a:schemeClr val="bg1"/>
                  </a:solidFill>
                  <a:latin typeface="Times New Roman" pitchFamily="18" charset="0"/>
                  <a:ea typeface="楷体_GB2312" pitchFamily="49" charset="-122"/>
                </a:rPr>
                <a:t>大气污染</a:t>
              </a:r>
            </a:p>
          </p:txBody>
        </p:sp>
      </p:grpSp>
      <p:grpSp>
        <p:nvGrpSpPr>
          <p:cNvPr id="12294" name="Group 12"/>
          <p:cNvGrpSpPr>
            <a:grpSpLocks/>
          </p:cNvGrpSpPr>
          <p:nvPr/>
        </p:nvGrpSpPr>
        <p:grpSpPr bwMode="auto">
          <a:xfrm>
            <a:off x="0" y="4365625"/>
            <a:ext cx="2232025" cy="960438"/>
            <a:chOff x="0" y="0"/>
            <a:chExt cx="1506" cy="763"/>
          </a:xfrm>
        </p:grpSpPr>
        <p:pic>
          <p:nvPicPr>
            <p:cNvPr id="12319" name="Picture 13"/>
            <p:cNvPicPr>
              <a:picLocks noChangeArrowheads="1"/>
            </p:cNvPicPr>
            <p:nvPr/>
          </p:nvPicPr>
          <p:blipFill>
            <a:blip r:embed="rId5" cstate="print"/>
            <a:srcRect/>
            <a:stretch>
              <a:fillRect/>
            </a:stretch>
          </p:blipFill>
          <p:spPr bwMode="auto">
            <a:xfrm>
              <a:off x="0" y="0"/>
              <a:ext cx="1506" cy="763"/>
            </a:xfrm>
            <a:prstGeom prst="rect">
              <a:avLst/>
            </a:prstGeom>
            <a:noFill/>
            <a:ln w="9525">
              <a:noFill/>
              <a:miter lim="800000"/>
              <a:headEnd/>
              <a:tailEnd/>
            </a:ln>
          </p:spPr>
        </p:pic>
        <p:sp>
          <p:nvSpPr>
            <p:cNvPr id="12320" name="Rectangle 14"/>
            <p:cNvSpPr>
              <a:spLocks noChangeArrowheads="1"/>
            </p:cNvSpPr>
            <p:nvPr/>
          </p:nvSpPr>
          <p:spPr bwMode="auto">
            <a:xfrm>
              <a:off x="288" y="133"/>
              <a:ext cx="914" cy="408"/>
            </a:xfrm>
            <a:prstGeom prst="rect">
              <a:avLst/>
            </a:prstGeom>
            <a:noFill/>
            <a:ln w="9525">
              <a:noFill/>
              <a:miter lim="800000"/>
              <a:headEnd/>
              <a:tailEnd/>
            </a:ln>
          </p:spPr>
          <p:txBody>
            <a:bodyPr wrap="none" lIns="0" tIns="0" rIns="0" bIns="0" anchor="ctr"/>
            <a:lstStyle/>
            <a:p>
              <a:pPr latinLnBrk="1"/>
              <a:r>
                <a:rPr lang="zh-CN" sz="2000" b="1">
                  <a:latin typeface="Times New Roman" pitchFamily="18" charset="0"/>
                  <a:ea typeface="楷体_GB2312" pitchFamily="49" charset="-122"/>
                </a:rPr>
                <a:t>环境承载压力大</a:t>
              </a:r>
            </a:p>
          </p:txBody>
        </p:sp>
      </p:grpSp>
      <p:grpSp>
        <p:nvGrpSpPr>
          <p:cNvPr id="12295" name="Group 15"/>
          <p:cNvGrpSpPr>
            <a:grpSpLocks/>
          </p:cNvGrpSpPr>
          <p:nvPr/>
        </p:nvGrpSpPr>
        <p:grpSpPr bwMode="auto">
          <a:xfrm>
            <a:off x="1547813" y="5300663"/>
            <a:ext cx="2236787" cy="985837"/>
            <a:chOff x="0" y="0"/>
            <a:chExt cx="1506" cy="763"/>
          </a:xfrm>
        </p:grpSpPr>
        <p:pic>
          <p:nvPicPr>
            <p:cNvPr id="12317" name="Picture 16"/>
            <p:cNvPicPr>
              <a:picLocks noChangeArrowheads="1"/>
            </p:cNvPicPr>
            <p:nvPr/>
          </p:nvPicPr>
          <p:blipFill>
            <a:blip r:embed="rId6" cstate="print"/>
            <a:srcRect/>
            <a:stretch>
              <a:fillRect/>
            </a:stretch>
          </p:blipFill>
          <p:spPr bwMode="auto">
            <a:xfrm>
              <a:off x="0" y="0"/>
              <a:ext cx="1506" cy="763"/>
            </a:xfrm>
            <a:prstGeom prst="rect">
              <a:avLst/>
            </a:prstGeom>
            <a:noFill/>
            <a:ln w="9525">
              <a:noFill/>
              <a:miter lim="800000"/>
              <a:headEnd/>
              <a:tailEnd/>
            </a:ln>
          </p:spPr>
        </p:pic>
        <p:sp>
          <p:nvSpPr>
            <p:cNvPr id="12318" name="Rectangle 17"/>
            <p:cNvSpPr>
              <a:spLocks noChangeArrowheads="1"/>
            </p:cNvSpPr>
            <p:nvPr/>
          </p:nvSpPr>
          <p:spPr bwMode="auto">
            <a:xfrm>
              <a:off x="288" y="133"/>
              <a:ext cx="914" cy="408"/>
            </a:xfrm>
            <a:prstGeom prst="rect">
              <a:avLst/>
            </a:prstGeom>
            <a:noFill/>
            <a:ln w="9525">
              <a:noFill/>
              <a:miter lim="800000"/>
              <a:headEnd/>
              <a:tailEnd/>
            </a:ln>
          </p:spPr>
          <p:txBody>
            <a:bodyPr wrap="none" lIns="0" tIns="0" rIns="0" bIns="0" anchor="ctr"/>
            <a:lstStyle/>
            <a:p>
              <a:pPr latinLnBrk="1"/>
              <a:r>
                <a:rPr lang="zh-CN" sz="2000" b="1">
                  <a:latin typeface="Times New Roman" pitchFamily="18" charset="0"/>
                  <a:ea typeface="楷体_GB2312" pitchFamily="49" charset="-122"/>
                </a:rPr>
                <a:t>资源短缺</a:t>
              </a:r>
            </a:p>
          </p:txBody>
        </p:sp>
      </p:grpSp>
      <p:grpSp>
        <p:nvGrpSpPr>
          <p:cNvPr id="12296" name="Group 18"/>
          <p:cNvGrpSpPr>
            <a:grpSpLocks/>
          </p:cNvGrpSpPr>
          <p:nvPr/>
        </p:nvGrpSpPr>
        <p:grpSpPr bwMode="auto">
          <a:xfrm>
            <a:off x="3708400" y="5445125"/>
            <a:ext cx="2228850" cy="1008063"/>
            <a:chOff x="0" y="0"/>
            <a:chExt cx="1506" cy="763"/>
          </a:xfrm>
        </p:grpSpPr>
        <p:pic>
          <p:nvPicPr>
            <p:cNvPr id="12315" name="Picture 19"/>
            <p:cNvPicPr>
              <a:picLocks noChangeArrowheads="1"/>
            </p:cNvPicPr>
            <p:nvPr/>
          </p:nvPicPr>
          <p:blipFill>
            <a:blip r:embed="rId7" cstate="print"/>
            <a:srcRect/>
            <a:stretch>
              <a:fillRect/>
            </a:stretch>
          </p:blipFill>
          <p:spPr bwMode="auto">
            <a:xfrm>
              <a:off x="0" y="0"/>
              <a:ext cx="1506" cy="763"/>
            </a:xfrm>
            <a:prstGeom prst="rect">
              <a:avLst/>
            </a:prstGeom>
            <a:noFill/>
            <a:ln w="9525">
              <a:noFill/>
              <a:miter lim="800000"/>
              <a:headEnd/>
              <a:tailEnd/>
            </a:ln>
          </p:spPr>
        </p:pic>
        <p:sp>
          <p:nvSpPr>
            <p:cNvPr id="12316" name="Rectangle 20"/>
            <p:cNvSpPr>
              <a:spLocks noChangeArrowheads="1"/>
            </p:cNvSpPr>
            <p:nvPr/>
          </p:nvSpPr>
          <p:spPr bwMode="auto">
            <a:xfrm>
              <a:off x="288" y="133"/>
              <a:ext cx="914" cy="408"/>
            </a:xfrm>
            <a:prstGeom prst="rect">
              <a:avLst/>
            </a:prstGeom>
            <a:noFill/>
            <a:ln w="9525">
              <a:noFill/>
              <a:miter lim="800000"/>
              <a:headEnd/>
              <a:tailEnd/>
            </a:ln>
          </p:spPr>
          <p:txBody>
            <a:bodyPr wrap="none" lIns="0" tIns="0" rIns="0" bIns="0" anchor="ctr"/>
            <a:lstStyle/>
            <a:p>
              <a:pPr latinLnBrk="1"/>
              <a:r>
                <a:rPr lang="zh-CN" sz="2000" b="1">
                  <a:latin typeface="Times New Roman" pitchFamily="18" charset="0"/>
                  <a:ea typeface="楷体_GB2312" pitchFamily="49" charset="-122"/>
                </a:rPr>
                <a:t>生物多样性下降</a:t>
              </a:r>
            </a:p>
          </p:txBody>
        </p:sp>
      </p:grpSp>
      <p:grpSp>
        <p:nvGrpSpPr>
          <p:cNvPr id="12297" name="Group 21"/>
          <p:cNvGrpSpPr>
            <a:grpSpLocks/>
          </p:cNvGrpSpPr>
          <p:nvPr/>
        </p:nvGrpSpPr>
        <p:grpSpPr bwMode="auto">
          <a:xfrm>
            <a:off x="6732588" y="3141663"/>
            <a:ext cx="2174875" cy="1038225"/>
            <a:chOff x="0" y="0"/>
            <a:chExt cx="1506" cy="763"/>
          </a:xfrm>
        </p:grpSpPr>
        <p:pic>
          <p:nvPicPr>
            <p:cNvPr id="12313" name="Picture 22"/>
            <p:cNvPicPr>
              <a:picLocks noChangeArrowheads="1"/>
            </p:cNvPicPr>
            <p:nvPr/>
          </p:nvPicPr>
          <p:blipFill>
            <a:blip r:embed="rId8" cstate="print"/>
            <a:srcRect/>
            <a:stretch>
              <a:fillRect/>
            </a:stretch>
          </p:blipFill>
          <p:spPr bwMode="auto">
            <a:xfrm>
              <a:off x="0" y="0"/>
              <a:ext cx="1506" cy="763"/>
            </a:xfrm>
            <a:prstGeom prst="rect">
              <a:avLst/>
            </a:prstGeom>
            <a:noFill/>
            <a:ln w="9525">
              <a:noFill/>
              <a:miter lim="800000"/>
              <a:headEnd/>
              <a:tailEnd/>
            </a:ln>
          </p:spPr>
        </p:pic>
        <p:sp>
          <p:nvSpPr>
            <p:cNvPr id="12314" name="Rectangle 23"/>
            <p:cNvSpPr>
              <a:spLocks noChangeArrowheads="1"/>
            </p:cNvSpPr>
            <p:nvPr/>
          </p:nvSpPr>
          <p:spPr bwMode="auto">
            <a:xfrm>
              <a:off x="288" y="133"/>
              <a:ext cx="914" cy="408"/>
            </a:xfrm>
            <a:prstGeom prst="rect">
              <a:avLst/>
            </a:prstGeom>
            <a:noFill/>
            <a:ln w="9525">
              <a:noFill/>
              <a:miter lim="800000"/>
              <a:headEnd/>
              <a:tailEnd/>
            </a:ln>
          </p:spPr>
          <p:txBody>
            <a:bodyPr wrap="none" lIns="0" tIns="0" rIns="0" bIns="0" anchor="ctr"/>
            <a:lstStyle/>
            <a:p>
              <a:pPr latinLnBrk="1"/>
              <a:r>
                <a:rPr lang="zh-CN" sz="2000" b="1">
                  <a:latin typeface="Times New Roman" pitchFamily="18" charset="0"/>
                  <a:ea typeface="楷体_GB2312" pitchFamily="49" charset="-122"/>
                </a:rPr>
                <a:t>海洋污染</a:t>
              </a:r>
            </a:p>
          </p:txBody>
        </p:sp>
      </p:grpSp>
      <p:grpSp>
        <p:nvGrpSpPr>
          <p:cNvPr id="12298" name="Group 24"/>
          <p:cNvGrpSpPr>
            <a:grpSpLocks/>
          </p:cNvGrpSpPr>
          <p:nvPr/>
        </p:nvGrpSpPr>
        <p:grpSpPr bwMode="auto">
          <a:xfrm>
            <a:off x="5249863" y="2205038"/>
            <a:ext cx="2160587" cy="995362"/>
            <a:chOff x="0" y="0"/>
            <a:chExt cx="1506" cy="763"/>
          </a:xfrm>
        </p:grpSpPr>
        <p:pic>
          <p:nvPicPr>
            <p:cNvPr id="12311" name="Picture 25"/>
            <p:cNvPicPr>
              <a:picLocks noChangeArrowheads="1"/>
            </p:cNvPicPr>
            <p:nvPr/>
          </p:nvPicPr>
          <p:blipFill>
            <a:blip r:embed="rId9" cstate="print"/>
            <a:srcRect/>
            <a:stretch>
              <a:fillRect/>
            </a:stretch>
          </p:blipFill>
          <p:spPr bwMode="auto">
            <a:xfrm>
              <a:off x="0" y="0"/>
              <a:ext cx="1506" cy="763"/>
            </a:xfrm>
            <a:prstGeom prst="rect">
              <a:avLst/>
            </a:prstGeom>
            <a:noFill/>
            <a:ln w="9525">
              <a:noFill/>
              <a:miter lim="800000"/>
              <a:headEnd/>
              <a:tailEnd/>
            </a:ln>
          </p:spPr>
        </p:pic>
        <p:sp>
          <p:nvSpPr>
            <p:cNvPr id="12312" name="Rectangle 26"/>
            <p:cNvSpPr>
              <a:spLocks noChangeArrowheads="1"/>
            </p:cNvSpPr>
            <p:nvPr/>
          </p:nvSpPr>
          <p:spPr bwMode="auto">
            <a:xfrm>
              <a:off x="288" y="133"/>
              <a:ext cx="914" cy="408"/>
            </a:xfrm>
            <a:prstGeom prst="rect">
              <a:avLst/>
            </a:prstGeom>
            <a:noFill/>
            <a:ln w="9525">
              <a:noFill/>
              <a:miter lim="800000"/>
              <a:headEnd/>
              <a:tailEnd/>
            </a:ln>
          </p:spPr>
          <p:txBody>
            <a:bodyPr wrap="none" lIns="0" tIns="0" rIns="0" bIns="0" anchor="ctr"/>
            <a:lstStyle/>
            <a:p>
              <a:pPr latinLnBrk="1"/>
              <a:r>
                <a:rPr lang="zh-CN" sz="2000" b="1">
                  <a:latin typeface="Times New Roman" pitchFamily="18" charset="0"/>
                  <a:ea typeface="楷体_GB2312" pitchFamily="49" charset="-122"/>
                </a:rPr>
                <a:t>水体污染</a:t>
              </a:r>
            </a:p>
          </p:txBody>
        </p:sp>
      </p:grpSp>
      <p:grpSp>
        <p:nvGrpSpPr>
          <p:cNvPr id="12299" name="Group 27"/>
          <p:cNvGrpSpPr>
            <a:grpSpLocks/>
          </p:cNvGrpSpPr>
          <p:nvPr/>
        </p:nvGrpSpPr>
        <p:grpSpPr bwMode="auto">
          <a:xfrm>
            <a:off x="3059113" y="2133600"/>
            <a:ext cx="2297112" cy="873125"/>
            <a:chOff x="0" y="0"/>
            <a:chExt cx="1506" cy="763"/>
          </a:xfrm>
        </p:grpSpPr>
        <p:pic>
          <p:nvPicPr>
            <p:cNvPr id="12309" name="Picture 28"/>
            <p:cNvPicPr>
              <a:picLocks noChangeArrowheads="1"/>
            </p:cNvPicPr>
            <p:nvPr/>
          </p:nvPicPr>
          <p:blipFill>
            <a:blip r:embed="rId10" cstate="print"/>
            <a:srcRect/>
            <a:stretch>
              <a:fillRect/>
            </a:stretch>
          </p:blipFill>
          <p:spPr bwMode="auto">
            <a:xfrm>
              <a:off x="0" y="0"/>
              <a:ext cx="1506" cy="763"/>
            </a:xfrm>
            <a:prstGeom prst="rect">
              <a:avLst/>
            </a:prstGeom>
            <a:noFill/>
            <a:ln w="9525">
              <a:noFill/>
              <a:miter lim="800000"/>
              <a:headEnd/>
              <a:tailEnd/>
            </a:ln>
          </p:spPr>
        </p:pic>
        <p:sp>
          <p:nvSpPr>
            <p:cNvPr id="12310" name="Rectangle 29"/>
            <p:cNvSpPr>
              <a:spLocks noChangeArrowheads="1"/>
            </p:cNvSpPr>
            <p:nvPr/>
          </p:nvSpPr>
          <p:spPr bwMode="auto">
            <a:xfrm>
              <a:off x="288" y="133"/>
              <a:ext cx="914" cy="408"/>
            </a:xfrm>
            <a:prstGeom prst="rect">
              <a:avLst/>
            </a:prstGeom>
            <a:noFill/>
            <a:ln w="9525">
              <a:noFill/>
              <a:miter lim="800000"/>
              <a:headEnd/>
              <a:tailEnd/>
            </a:ln>
          </p:spPr>
          <p:txBody>
            <a:bodyPr wrap="none" lIns="0" tIns="0" rIns="0" bIns="0" anchor="ctr"/>
            <a:lstStyle/>
            <a:p>
              <a:pPr latinLnBrk="1"/>
              <a:r>
                <a:rPr lang="zh-CN" sz="2000" b="1">
                  <a:latin typeface="Times New Roman" pitchFamily="18" charset="0"/>
                  <a:ea typeface="楷体_GB2312" pitchFamily="49" charset="-122"/>
                </a:rPr>
                <a:t>酸雨</a:t>
              </a:r>
            </a:p>
          </p:txBody>
        </p:sp>
      </p:grpSp>
      <p:sp>
        <p:nvSpPr>
          <p:cNvPr id="12300" name="Oval 30"/>
          <p:cNvSpPr>
            <a:spLocks noChangeArrowheads="1"/>
          </p:cNvSpPr>
          <p:nvPr/>
        </p:nvSpPr>
        <p:spPr bwMode="auto">
          <a:xfrm>
            <a:off x="2051050" y="2997200"/>
            <a:ext cx="4883150" cy="2527300"/>
          </a:xfrm>
          <a:prstGeom prst="ellipse">
            <a:avLst/>
          </a:prstGeom>
          <a:noFill/>
          <a:ln w="25400">
            <a:solidFill>
              <a:srgbClr val="FF6600"/>
            </a:solidFill>
            <a:round/>
            <a:headEnd/>
            <a:tailEnd/>
          </a:ln>
        </p:spPr>
        <p:txBody>
          <a:bodyPr wrap="none" anchor="ctr"/>
          <a:lstStyle/>
          <a:p>
            <a:endParaRPr lang="zh-CN" altLang="en-US"/>
          </a:p>
        </p:txBody>
      </p:sp>
      <p:grpSp>
        <p:nvGrpSpPr>
          <p:cNvPr id="12301" name="Group 31"/>
          <p:cNvGrpSpPr>
            <a:grpSpLocks/>
          </p:cNvGrpSpPr>
          <p:nvPr/>
        </p:nvGrpSpPr>
        <p:grpSpPr bwMode="auto">
          <a:xfrm>
            <a:off x="6810375" y="4221163"/>
            <a:ext cx="2333625" cy="896937"/>
            <a:chOff x="0" y="0"/>
            <a:chExt cx="1506" cy="763"/>
          </a:xfrm>
        </p:grpSpPr>
        <p:pic>
          <p:nvPicPr>
            <p:cNvPr id="12307" name="Picture 32"/>
            <p:cNvPicPr>
              <a:picLocks noChangeArrowheads="1"/>
            </p:cNvPicPr>
            <p:nvPr/>
          </p:nvPicPr>
          <p:blipFill>
            <a:blip r:embed="rId4" cstate="print"/>
            <a:srcRect/>
            <a:stretch>
              <a:fillRect/>
            </a:stretch>
          </p:blipFill>
          <p:spPr bwMode="auto">
            <a:xfrm>
              <a:off x="0" y="0"/>
              <a:ext cx="1506" cy="763"/>
            </a:xfrm>
            <a:prstGeom prst="rect">
              <a:avLst/>
            </a:prstGeom>
            <a:noFill/>
            <a:ln w="9525">
              <a:noFill/>
              <a:miter lim="800000"/>
              <a:headEnd/>
              <a:tailEnd/>
            </a:ln>
          </p:spPr>
        </p:pic>
        <p:sp>
          <p:nvSpPr>
            <p:cNvPr id="12308" name="Rectangle 33"/>
            <p:cNvSpPr>
              <a:spLocks noChangeArrowheads="1"/>
            </p:cNvSpPr>
            <p:nvPr/>
          </p:nvSpPr>
          <p:spPr bwMode="auto">
            <a:xfrm>
              <a:off x="288" y="133"/>
              <a:ext cx="914" cy="408"/>
            </a:xfrm>
            <a:prstGeom prst="rect">
              <a:avLst/>
            </a:prstGeom>
            <a:noFill/>
            <a:ln w="9525">
              <a:noFill/>
              <a:miter lim="800000"/>
              <a:headEnd/>
              <a:tailEnd/>
            </a:ln>
          </p:spPr>
          <p:txBody>
            <a:bodyPr wrap="none" lIns="0" tIns="0" rIns="0" bIns="0" anchor="ctr"/>
            <a:lstStyle/>
            <a:p>
              <a:pPr latinLnBrk="1"/>
              <a:r>
                <a:rPr lang="zh-CN" altLang="zh-CN" sz="2000" b="1">
                  <a:solidFill>
                    <a:schemeClr val="bg1"/>
                  </a:solidFill>
                  <a:latin typeface="Times New Roman" pitchFamily="18" charset="0"/>
                  <a:ea typeface="楷体_GB2312" pitchFamily="49" charset="-122"/>
                </a:rPr>
                <a:t>“</a:t>
              </a:r>
              <a:r>
                <a:rPr lang="zh-CN" sz="2000" b="1">
                  <a:solidFill>
                    <a:schemeClr val="bg1"/>
                  </a:solidFill>
                  <a:latin typeface="Times New Roman" pitchFamily="18" charset="0"/>
                  <a:ea typeface="楷体_GB2312" pitchFamily="49" charset="-122"/>
                </a:rPr>
                <a:t>绿色屏障”锐减</a:t>
              </a:r>
            </a:p>
          </p:txBody>
        </p:sp>
      </p:grpSp>
      <p:grpSp>
        <p:nvGrpSpPr>
          <p:cNvPr id="12302" name="Group 34"/>
          <p:cNvGrpSpPr>
            <a:grpSpLocks/>
          </p:cNvGrpSpPr>
          <p:nvPr/>
        </p:nvGrpSpPr>
        <p:grpSpPr bwMode="auto">
          <a:xfrm>
            <a:off x="5651500" y="5229225"/>
            <a:ext cx="2297113" cy="873125"/>
            <a:chOff x="0" y="0"/>
            <a:chExt cx="1506" cy="763"/>
          </a:xfrm>
        </p:grpSpPr>
        <p:pic>
          <p:nvPicPr>
            <p:cNvPr id="12305" name="Picture 35"/>
            <p:cNvPicPr>
              <a:picLocks noChangeArrowheads="1"/>
            </p:cNvPicPr>
            <p:nvPr/>
          </p:nvPicPr>
          <p:blipFill>
            <a:blip r:embed="rId10" cstate="print"/>
            <a:srcRect/>
            <a:stretch>
              <a:fillRect/>
            </a:stretch>
          </p:blipFill>
          <p:spPr bwMode="auto">
            <a:xfrm>
              <a:off x="0" y="0"/>
              <a:ext cx="1506" cy="763"/>
            </a:xfrm>
            <a:prstGeom prst="rect">
              <a:avLst/>
            </a:prstGeom>
            <a:noFill/>
            <a:ln w="9525">
              <a:noFill/>
              <a:miter lim="800000"/>
              <a:headEnd/>
              <a:tailEnd/>
            </a:ln>
          </p:spPr>
        </p:pic>
        <p:sp>
          <p:nvSpPr>
            <p:cNvPr id="12306" name="Rectangle 36"/>
            <p:cNvSpPr>
              <a:spLocks noChangeArrowheads="1"/>
            </p:cNvSpPr>
            <p:nvPr/>
          </p:nvSpPr>
          <p:spPr bwMode="auto">
            <a:xfrm>
              <a:off x="288" y="133"/>
              <a:ext cx="914" cy="408"/>
            </a:xfrm>
            <a:prstGeom prst="rect">
              <a:avLst/>
            </a:prstGeom>
            <a:noFill/>
            <a:ln w="9525">
              <a:noFill/>
              <a:miter lim="800000"/>
              <a:headEnd/>
              <a:tailEnd/>
            </a:ln>
          </p:spPr>
          <p:txBody>
            <a:bodyPr wrap="none" lIns="0" tIns="0" rIns="0" bIns="0" anchor="ctr"/>
            <a:lstStyle/>
            <a:p>
              <a:pPr latinLnBrk="1"/>
              <a:r>
                <a:rPr lang="zh-CN" altLang="zh-CN" sz="2000" b="1">
                  <a:latin typeface="Times New Roman" pitchFamily="18" charset="0"/>
                  <a:ea typeface="楷体_GB2312" pitchFamily="49" charset="-122"/>
                </a:rPr>
                <a:t>“</a:t>
              </a:r>
              <a:r>
                <a:rPr lang="zh-CN" sz="2000" b="1">
                  <a:latin typeface="Times New Roman" pitchFamily="18" charset="0"/>
                  <a:ea typeface="楷体_GB2312" pitchFamily="49" charset="-122"/>
                </a:rPr>
                <a:t>三废”问题</a:t>
              </a:r>
            </a:p>
          </p:txBody>
        </p:sp>
      </p:grpSp>
      <p:sp>
        <p:nvSpPr>
          <p:cNvPr id="12303" name="日期占位符 36"/>
          <p:cNvSpPr>
            <a:spLocks noGrp="1"/>
          </p:cNvSpPr>
          <p:nvPr>
            <p:ph type="dt" sz="quarter" idx="10"/>
          </p:nvPr>
        </p:nvSpPr>
        <p:spPr>
          <a:noFill/>
        </p:spPr>
        <p:txBody>
          <a:bodyPr/>
          <a:lstStyle/>
          <a:p>
            <a:fld id="{5C090211-ADE5-47EA-AB04-E2E29B584D26}" type="datetime1">
              <a:rPr lang="zh-CN" altLang="en-US" smtClean="0"/>
              <a:pPr/>
              <a:t>2020-2-14</a:t>
            </a:fld>
            <a:endParaRPr lang="zh-CN" altLang="zh-CN" smtClean="0"/>
          </a:p>
        </p:txBody>
      </p:sp>
      <p:sp>
        <p:nvSpPr>
          <p:cNvPr id="12304" name="页脚占位符 37"/>
          <p:cNvSpPr>
            <a:spLocks noGrp="1"/>
          </p:cNvSpPr>
          <p:nvPr>
            <p:ph type="ftr" sz="quarter" idx="11"/>
          </p:nvPr>
        </p:nvSpPr>
        <p:spPr>
          <a:noFill/>
        </p:spPr>
        <p:txBody>
          <a:bodyPr/>
          <a:lstStyle/>
          <a:p>
            <a:r>
              <a:rPr lang="en-US" altLang="zh-CN" smtClean="0"/>
              <a:t>zzqry@whu.edu.cn</a:t>
            </a:r>
            <a:endParaRPr lang="zh-CN" altLang="zh-CN"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617538"/>
            <a:ext cx="7543800" cy="754062"/>
          </a:xfrm>
        </p:spPr>
        <p:txBody>
          <a:bodyPr/>
          <a:lstStyle/>
          <a:p>
            <a:pPr algn="ctr" eaLnBrk="1" hangingPunct="1"/>
            <a:r>
              <a:rPr lang="zh-CN" sz="4000" smtClean="0">
                <a:latin typeface="宋体" pitchFamily="2" charset="-122"/>
              </a:rPr>
              <a:t>大气污染</a:t>
            </a:r>
          </a:p>
        </p:txBody>
      </p:sp>
      <p:sp>
        <p:nvSpPr>
          <p:cNvPr id="13315" name="Rectangle 3"/>
          <p:cNvSpPr>
            <a:spLocks noGrp="1" noChangeArrowheads="1"/>
          </p:cNvSpPr>
          <p:nvPr>
            <p:ph type="body" idx="1"/>
          </p:nvPr>
        </p:nvSpPr>
        <p:spPr>
          <a:xfrm>
            <a:off x="179388" y="1844675"/>
            <a:ext cx="3852862" cy="3240088"/>
          </a:xfrm>
        </p:spPr>
        <p:txBody>
          <a:bodyPr/>
          <a:lstStyle/>
          <a:p>
            <a:pPr algn="just" eaLnBrk="1" hangingPunct="1"/>
            <a:r>
              <a:rPr lang="zh-CN" sz="2400" smtClean="0">
                <a:latin typeface="宋体" pitchFamily="2" charset="-122"/>
              </a:rPr>
              <a:t>大气污染是指大气中污染物或由它转化成的二次污染物的浓度达到了有害程度的现象。</a:t>
            </a:r>
          </a:p>
          <a:p>
            <a:pPr algn="just" eaLnBrk="1" hangingPunct="1"/>
            <a:r>
              <a:rPr lang="zh-CN" altLang="zh-CN" sz="2400" smtClean="0">
                <a:latin typeface="宋体" pitchFamily="2" charset="-122"/>
              </a:rPr>
              <a:t>2007</a:t>
            </a:r>
            <a:r>
              <a:rPr lang="zh-CN" sz="2400" smtClean="0">
                <a:latin typeface="宋体" pitchFamily="2" charset="-122"/>
              </a:rPr>
              <a:t>年</a:t>
            </a:r>
            <a:r>
              <a:rPr lang="zh-CN" altLang="zh-CN" sz="2400" smtClean="0">
                <a:latin typeface="宋体" pitchFamily="2" charset="-122"/>
              </a:rPr>
              <a:t>《</a:t>
            </a:r>
            <a:r>
              <a:rPr lang="zh-CN" sz="2400" smtClean="0">
                <a:latin typeface="宋体" pitchFamily="2" charset="-122"/>
              </a:rPr>
              <a:t>世界银行发展报告</a:t>
            </a:r>
            <a:r>
              <a:rPr lang="zh-CN" altLang="zh-CN" sz="2400" smtClean="0">
                <a:latin typeface="宋体" pitchFamily="2" charset="-122"/>
              </a:rPr>
              <a:t>》</a:t>
            </a:r>
            <a:r>
              <a:rPr lang="zh-CN" sz="2400" smtClean="0">
                <a:latin typeface="宋体" pitchFamily="2" charset="-122"/>
              </a:rPr>
              <a:t>列举的世界污染最严重的</a:t>
            </a:r>
            <a:r>
              <a:rPr lang="zh-CN" altLang="zh-CN" sz="2400" smtClean="0">
                <a:latin typeface="宋体" pitchFamily="2" charset="-122"/>
              </a:rPr>
              <a:t>20</a:t>
            </a:r>
            <a:r>
              <a:rPr lang="zh-CN" sz="2400" smtClean="0">
                <a:latin typeface="宋体" pitchFamily="2" charset="-122"/>
              </a:rPr>
              <a:t>个城市中，中国占了</a:t>
            </a:r>
            <a:r>
              <a:rPr lang="zh-CN" altLang="zh-CN" sz="2400" smtClean="0">
                <a:latin typeface="宋体" pitchFamily="2" charset="-122"/>
              </a:rPr>
              <a:t>16</a:t>
            </a:r>
            <a:r>
              <a:rPr lang="zh-CN" sz="2400" smtClean="0">
                <a:latin typeface="宋体" pitchFamily="2" charset="-122"/>
              </a:rPr>
              <a:t>个。 </a:t>
            </a:r>
          </a:p>
        </p:txBody>
      </p:sp>
      <p:pic>
        <p:nvPicPr>
          <p:cNvPr id="13316" name="Picture 4" descr="201001221410311615"/>
          <p:cNvPicPr>
            <a:picLocks noChangeAspect="1" noChangeArrowheads="1"/>
          </p:cNvPicPr>
          <p:nvPr/>
        </p:nvPicPr>
        <p:blipFill>
          <a:blip r:embed="rId2" cstate="print"/>
          <a:srcRect/>
          <a:stretch>
            <a:fillRect/>
          </a:stretch>
        </p:blipFill>
        <p:spPr bwMode="auto">
          <a:xfrm>
            <a:off x="4572000" y="4127500"/>
            <a:ext cx="3744913" cy="2573338"/>
          </a:xfrm>
          <a:prstGeom prst="rect">
            <a:avLst/>
          </a:prstGeom>
          <a:noFill/>
          <a:ln w="9525">
            <a:noFill/>
            <a:miter lim="800000"/>
            <a:headEnd/>
            <a:tailEnd/>
          </a:ln>
        </p:spPr>
      </p:pic>
      <p:pic>
        <p:nvPicPr>
          <p:cNvPr id="13317" name="Picture 5" descr="xin_413030723082365610966"/>
          <p:cNvPicPr>
            <a:picLocks noChangeAspect="1" noChangeArrowheads="1"/>
          </p:cNvPicPr>
          <p:nvPr/>
        </p:nvPicPr>
        <p:blipFill>
          <a:blip r:embed="rId3" cstate="print"/>
          <a:srcRect/>
          <a:stretch>
            <a:fillRect/>
          </a:stretch>
        </p:blipFill>
        <p:spPr bwMode="auto">
          <a:xfrm>
            <a:off x="4572000" y="1628775"/>
            <a:ext cx="3743325" cy="2457450"/>
          </a:xfrm>
          <a:prstGeom prst="rect">
            <a:avLst/>
          </a:prstGeom>
          <a:noFill/>
          <a:ln w="9525">
            <a:noFill/>
            <a:miter lim="800000"/>
            <a:headEnd/>
            <a:tailEnd/>
          </a:ln>
        </p:spPr>
      </p:pic>
      <p:sp>
        <p:nvSpPr>
          <p:cNvPr id="13318" name="日期占位符 5"/>
          <p:cNvSpPr>
            <a:spLocks noGrp="1"/>
          </p:cNvSpPr>
          <p:nvPr>
            <p:ph type="dt" sz="quarter" idx="10"/>
          </p:nvPr>
        </p:nvSpPr>
        <p:spPr>
          <a:noFill/>
        </p:spPr>
        <p:txBody>
          <a:bodyPr/>
          <a:lstStyle/>
          <a:p>
            <a:fld id="{00B9C05D-601B-481B-8660-2DAD42ECA5BB}" type="datetime1">
              <a:rPr lang="zh-CN" altLang="en-US" smtClean="0"/>
              <a:pPr/>
              <a:t>2020-2-14</a:t>
            </a:fld>
            <a:endParaRPr lang="zh-CN" altLang="zh-CN" smtClean="0"/>
          </a:p>
        </p:txBody>
      </p:sp>
      <p:sp>
        <p:nvSpPr>
          <p:cNvPr id="13319" name="页脚占位符 6"/>
          <p:cNvSpPr>
            <a:spLocks noGrp="1"/>
          </p:cNvSpPr>
          <p:nvPr>
            <p:ph type="ftr" sz="quarter" idx="11"/>
          </p:nvPr>
        </p:nvSpPr>
        <p:spPr>
          <a:noFill/>
        </p:spPr>
        <p:txBody>
          <a:bodyPr/>
          <a:lstStyle/>
          <a:p>
            <a:r>
              <a:rPr lang="en-US" altLang="zh-CN" smtClean="0"/>
              <a:t>zzqry@whu.edu.cn</a:t>
            </a:r>
            <a:endParaRPr lang="zh-CN" altLang="zh-CN"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38200" y="617538"/>
            <a:ext cx="7543800" cy="754062"/>
          </a:xfrm>
        </p:spPr>
        <p:txBody>
          <a:bodyPr/>
          <a:lstStyle/>
          <a:p>
            <a:pPr algn="ctr" eaLnBrk="1" hangingPunct="1"/>
            <a:r>
              <a:rPr lang="zh-CN" sz="4000" smtClean="0"/>
              <a:t>温室效应</a:t>
            </a:r>
          </a:p>
        </p:txBody>
      </p:sp>
      <p:sp>
        <p:nvSpPr>
          <p:cNvPr id="14339" name="Rectangle 3"/>
          <p:cNvSpPr>
            <a:spLocks noGrp="1" noChangeArrowheads="1"/>
          </p:cNvSpPr>
          <p:nvPr>
            <p:ph type="body" idx="1"/>
          </p:nvPr>
        </p:nvSpPr>
        <p:spPr>
          <a:xfrm>
            <a:off x="395288" y="2133600"/>
            <a:ext cx="2519362" cy="3527425"/>
          </a:xfrm>
        </p:spPr>
        <p:txBody>
          <a:bodyPr/>
          <a:lstStyle/>
          <a:p>
            <a:pPr eaLnBrk="1" hangingPunct="1"/>
            <a:r>
              <a:rPr lang="zh-CN" sz="1800" smtClean="0"/>
              <a:t>大气中某些痕量气体（主要有二氧化碳、甲烷、臭氧、氧化亚氮、氟利昂等）的含量增加，引起地球表面平均气温上升的现象即为温室效应。</a:t>
            </a:r>
          </a:p>
          <a:p>
            <a:pPr eaLnBrk="1" hangingPunct="1"/>
            <a:r>
              <a:rPr lang="zh-CN" sz="1800" smtClean="0">
                <a:latin typeface="宋体" pitchFamily="2" charset="-122"/>
              </a:rPr>
              <a:t>过去</a:t>
            </a:r>
            <a:r>
              <a:rPr lang="zh-CN" altLang="zh-CN" sz="1800" smtClean="0">
                <a:latin typeface="宋体" pitchFamily="2" charset="-122"/>
              </a:rPr>
              <a:t>50</a:t>
            </a:r>
            <a:r>
              <a:rPr lang="zh-CN" sz="1800" smtClean="0">
                <a:latin typeface="宋体" pitchFamily="2" charset="-122"/>
              </a:rPr>
              <a:t>年来的全球暖化现象，人类活动要负</a:t>
            </a:r>
            <a:r>
              <a:rPr lang="zh-CN" altLang="zh-CN" sz="1800" smtClean="0">
                <a:latin typeface="宋体" pitchFamily="2" charset="-122"/>
              </a:rPr>
              <a:t>90</a:t>
            </a:r>
            <a:r>
              <a:rPr lang="zh-CN" sz="1800" smtClean="0">
                <a:latin typeface="宋体" pitchFamily="2" charset="-122"/>
              </a:rPr>
              <a:t>％的责任。</a:t>
            </a:r>
          </a:p>
        </p:txBody>
      </p:sp>
      <p:pic>
        <p:nvPicPr>
          <p:cNvPr id="14340" name="Picture 4" descr="200961847145941"/>
          <p:cNvPicPr>
            <a:picLocks noChangeAspect="1" noChangeArrowheads="1"/>
          </p:cNvPicPr>
          <p:nvPr/>
        </p:nvPicPr>
        <p:blipFill>
          <a:blip r:embed="rId2" cstate="print"/>
          <a:srcRect/>
          <a:stretch>
            <a:fillRect/>
          </a:stretch>
        </p:blipFill>
        <p:spPr bwMode="auto">
          <a:xfrm>
            <a:off x="2916238" y="1916113"/>
            <a:ext cx="5761037" cy="4214812"/>
          </a:xfrm>
          <a:prstGeom prst="rect">
            <a:avLst/>
          </a:prstGeom>
          <a:noFill/>
          <a:ln w="9525">
            <a:noFill/>
            <a:miter lim="800000"/>
            <a:headEnd/>
            <a:tailEnd/>
          </a:ln>
        </p:spPr>
      </p:pic>
      <p:sp>
        <p:nvSpPr>
          <p:cNvPr id="14341" name="日期占位符 4"/>
          <p:cNvSpPr>
            <a:spLocks noGrp="1"/>
          </p:cNvSpPr>
          <p:nvPr>
            <p:ph type="dt" sz="quarter" idx="10"/>
          </p:nvPr>
        </p:nvSpPr>
        <p:spPr>
          <a:noFill/>
        </p:spPr>
        <p:txBody>
          <a:bodyPr/>
          <a:lstStyle/>
          <a:p>
            <a:fld id="{50512D10-D903-4010-9552-139DA7200993}" type="datetime1">
              <a:rPr lang="zh-CN" altLang="en-US" smtClean="0"/>
              <a:pPr/>
              <a:t>2020-2-14</a:t>
            </a:fld>
            <a:endParaRPr lang="zh-CN" altLang="zh-CN" smtClean="0"/>
          </a:p>
        </p:txBody>
      </p:sp>
      <p:sp>
        <p:nvSpPr>
          <p:cNvPr id="14342" name="页脚占位符 5"/>
          <p:cNvSpPr>
            <a:spLocks noGrp="1"/>
          </p:cNvSpPr>
          <p:nvPr>
            <p:ph type="ftr" sz="quarter" idx="11"/>
          </p:nvPr>
        </p:nvSpPr>
        <p:spPr>
          <a:noFill/>
        </p:spPr>
        <p:txBody>
          <a:bodyPr/>
          <a:lstStyle/>
          <a:p>
            <a:r>
              <a:rPr lang="en-US" altLang="zh-CN" smtClean="0"/>
              <a:t>zzqry@whu.edu.cn</a:t>
            </a:r>
            <a:endParaRPr lang="zh-CN" altLang="zh-CN"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ctr" eaLnBrk="1" hangingPunct="1"/>
            <a:r>
              <a:rPr lang="zh-CN" sz="4000" smtClean="0"/>
              <a:t>温室效应</a:t>
            </a:r>
          </a:p>
        </p:txBody>
      </p:sp>
      <p:sp>
        <p:nvSpPr>
          <p:cNvPr id="15363" name="Rectangle 3"/>
          <p:cNvSpPr>
            <a:spLocks noGrp="1" noChangeArrowheads="1"/>
          </p:cNvSpPr>
          <p:nvPr>
            <p:ph type="body" idx="1"/>
          </p:nvPr>
        </p:nvSpPr>
        <p:spPr>
          <a:xfrm>
            <a:off x="533400" y="1905000"/>
            <a:ext cx="8229600" cy="4332288"/>
          </a:xfrm>
        </p:spPr>
        <p:txBody>
          <a:bodyPr/>
          <a:lstStyle/>
          <a:p>
            <a:pPr eaLnBrk="1" hangingPunct="1"/>
            <a:r>
              <a:rPr lang="zh-CN" sz="2400" smtClean="0"/>
              <a:t>联合国</a:t>
            </a:r>
            <a:r>
              <a:rPr lang="zh-CN" altLang="zh-CN" sz="2400" smtClean="0"/>
              <a:t>《</a:t>
            </a:r>
            <a:r>
              <a:rPr lang="zh-CN" sz="2400" smtClean="0"/>
              <a:t>全球气候变化第四次评估报告</a:t>
            </a:r>
            <a:r>
              <a:rPr lang="zh-CN" altLang="zh-CN" sz="2400" smtClean="0"/>
              <a:t>》</a:t>
            </a:r>
            <a:r>
              <a:rPr lang="zh-CN" sz="2400" smtClean="0"/>
              <a:t>显示，与工业革命前相比，全球气温已增长</a:t>
            </a:r>
            <a:r>
              <a:rPr lang="zh-CN" altLang="zh-CN" sz="2400" smtClean="0"/>
              <a:t>0.74</a:t>
            </a:r>
            <a:r>
              <a:rPr lang="zh-CN" sz="2400" smtClean="0"/>
              <a:t>度；预测到</a:t>
            </a:r>
            <a:r>
              <a:rPr lang="zh-CN" altLang="zh-CN" sz="2400" smtClean="0"/>
              <a:t>2100</a:t>
            </a:r>
            <a:r>
              <a:rPr lang="zh-CN" sz="2400" smtClean="0"/>
              <a:t>年，全球海平面将上升</a:t>
            </a:r>
            <a:r>
              <a:rPr lang="zh-CN" altLang="zh-CN" sz="2400" smtClean="0"/>
              <a:t>0.13-0.58</a:t>
            </a:r>
            <a:r>
              <a:rPr lang="zh-CN" sz="2400" smtClean="0"/>
              <a:t>米，全球气温将上升</a:t>
            </a:r>
            <a:r>
              <a:rPr lang="zh-CN" altLang="zh-CN" sz="2400" smtClean="0"/>
              <a:t>2-4.5</a:t>
            </a:r>
            <a:r>
              <a:rPr lang="zh-CN" sz="2400" smtClean="0"/>
              <a:t>度，个别地区气温上升</a:t>
            </a:r>
            <a:r>
              <a:rPr lang="zh-CN" altLang="zh-CN" sz="2400" smtClean="0"/>
              <a:t>6</a:t>
            </a:r>
            <a:r>
              <a:rPr lang="zh-CN" sz="2400" smtClean="0"/>
              <a:t>度。</a:t>
            </a:r>
          </a:p>
          <a:p>
            <a:pPr eaLnBrk="1" hangingPunct="1"/>
            <a:r>
              <a:rPr lang="zh-CN" sz="2400" smtClean="0"/>
              <a:t>北极海的海冰将融化消失；欧洲阿尔卑斯山并和将不再是冬季滑雪胜地而成为避暑区；地中海沿海地区的夏季将会被热浪席卷；澳大利亚的大堡礁将因海水温度上升而在数十年内被毁；孟加拉国及部分太平洋岛国等低地国家将被上升的海水淹没</a:t>
            </a:r>
            <a:r>
              <a:rPr lang="zh-CN" altLang="zh-CN" sz="2400" smtClean="0"/>
              <a:t>------</a:t>
            </a:r>
          </a:p>
        </p:txBody>
      </p:sp>
      <p:sp>
        <p:nvSpPr>
          <p:cNvPr id="15364" name="日期占位符 3"/>
          <p:cNvSpPr>
            <a:spLocks noGrp="1"/>
          </p:cNvSpPr>
          <p:nvPr>
            <p:ph type="dt" sz="quarter" idx="10"/>
          </p:nvPr>
        </p:nvSpPr>
        <p:spPr>
          <a:noFill/>
        </p:spPr>
        <p:txBody>
          <a:bodyPr/>
          <a:lstStyle/>
          <a:p>
            <a:fld id="{197B9C95-F1D6-49C4-B9F1-B6FA19F8F285}" type="datetime1">
              <a:rPr lang="zh-CN" altLang="en-US" smtClean="0"/>
              <a:pPr/>
              <a:t>2020-2-14</a:t>
            </a:fld>
            <a:endParaRPr lang="zh-CN" altLang="zh-CN" smtClean="0"/>
          </a:p>
        </p:txBody>
      </p:sp>
      <p:sp>
        <p:nvSpPr>
          <p:cNvPr id="15365" name="页脚占位符 4"/>
          <p:cNvSpPr>
            <a:spLocks noGrp="1"/>
          </p:cNvSpPr>
          <p:nvPr>
            <p:ph type="ftr" sz="quarter" idx="11"/>
          </p:nvPr>
        </p:nvSpPr>
        <p:spPr>
          <a:noFill/>
        </p:spPr>
        <p:txBody>
          <a:bodyPr/>
          <a:lstStyle/>
          <a:p>
            <a:r>
              <a:rPr lang="en-US" altLang="zh-CN" smtClean="0"/>
              <a:t>zzqry@whu.edu.cn</a:t>
            </a:r>
            <a:endParaRPr lang="zh-CN" altLang="zh-CN"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590800" y="617538"/>
            <a:ext cx="4502150" cy="830262"/>
          </a:xfrm>
        </p:spPr>
        <p:txBody>
          <a:bodyPr/>
          <a:lstStyle/>
          <a:p>
            <a:pPr algn="ctr" eaLnBrk="1" hangingPunct="1"/>
            <a:r>
              <a:rPr lang="zh-CN" sz="4000" smtClean="0">
                <a:latin typeface="宋体" pitchFamily="2" charset="-122"/>
              </a:rPr>
              <a:t>酸雨</a:t>
            </a:r>
            <a:r>
              <a:rPr lang="zh-CN" altLang="zh-CN" sz="4000" smtClean="0">
                <a:latin typeface="宋体" pitchFamily="2" charset="-122"/>
              </a:rPr>
              <a:t>——</a:t>
            </a:r>
            <a:r>
              <a:rPr lang="zh-CN" sz="4000" smtClean="0">
                <a:latin typeface="宋体" pitchFamily="2" charset="-122"/>
              </a:rPr>
              <a:t>空中死神</a:t>
            </a:r>
          </a:p>
        </p:txBody>
      </p:sp>
      <p:sp>
        <p:nvSpPr>
          <p:cNvPr id="16387" name="Rectangle 3"/>
          <p:cNvSpPr>
            <a:spLocks noGrp="1" noChangeArrowheads="1"/>
          </p:cNvSpPr>
          <p:nvPr>
            <p:ph type="body" idx="1"/>
          </p:nvPr>
        </p:nvSpPr>
        <p:spPr>
          <a:xfrm>
            <a:off x="323850" y="1989138"/>
            <a:ext cx="1944688" cy="4608512"/>
          </a:xfrm>
        </p:spPr>
        <p:txBody>
          <a:bodyPr/>
          <a:lstStyle/>
          <a:p>
            <a:pPr eaLnBrk="1" hangingPunct="1"/>
            <a:r>
              <a:rPr lang="zh-CN" altLang="zh-CN" sz="2000" smtClean="0"/>
              <a:t>PH</a:t>
            </a:r>
            <a:r>
              <a:rPr lang="zh-CN" sz="2000" smtClean="0"/>
              <a:t>值＜</a:t>
            </a:r>
            <a:r>
              <a:rPr lang="zh-CN" altLang="zh-CN" sz="2000" smtClean="0"/>
              <a:t>5.65</a:t>
            </a:r>
            <a:r>
              <a:rPr lang="zh-CN" sz="2000" smtClean="0"/>
              <a:t>的酸性降水。</a:t>
            </a:r>
          </a:p>
          <a:p>
            <a:pPr eaLnBrk="1" hangingPunct="1"/>
            <a:r>
              <a:rPr lang="zh-CN" sz="2000" smtClean="0">
                <a:latin typeface="宋体" pitchFamily="2" charset="-122"/>
              </a:rPr>
              <a:t>我国是继欧洲、北美之后，在世界上出现的第三大酸雨区。</a:t>
            </a:r>
            <a:r>
              <a:rPr lang="zh-CN" altLang="zh-CN" sz="2000" smtClean="0">
                <a:latin typeface="宋体" pitchFamily="2" charset="-122"/>
              </a:rPr>
              <a:t>2005</a:t>
            </a:r>
            <a:r>
              <a:rPr lang="zh-CN" sz="2000" smtClean="0">
                <a:latin typeface="宋体" pitchFamily="2" charset="-122"/>
              </a:rPr>
              <a:t>年二氧化硫排放量达到两千五百四十九万吨，超过了环境容量的一倍以上。</a:t>
            </a:r>
          </a:p>
        </p:txBody>
      </p:sp>
      <p:pic>
        <p:nvPicPr>
          <p:cNvPr id="16388" name="Picture 4" descr="b57f8f43455fe20a72f05d7c"/>
          <p:cNvPicPr>
            <a:picLocks noChangeAspect="1" noChangeArrowheads="1"/>
          </p:cNvPicPr>
          <p:nvPr/>
        </p:nvPicPr>
        <p:blipFill>
          <a:blip r:embed="rId2" cstate="print"/>
          <a:srcRect/>
          <a:stretch>
            <a:fillRect/>
          </a:stretch>
        </p:blipFill>
        <p:spPr bwMode="auto">
          <a:xfrm>
            <a:off x="2555875" y="2060575"/>
            <a:ext cx="6048375" cy="4537075"/>
          </a:xfrm>
          <a:prstGeom prst="rect">
            <a:avLst/>
          </a:prstGeom>
          <a:noFill/>
          <a:ln w="9525">
            <a:noFill/>
            <a:miter lim="800000"/>
            <a:headEnd/>
            <a:tailEnd/>
          </a:ln>
        </p:spPr>
      </p:pic>
      <p:sp>
        <p:nvSpPr>
          <p:cNvPr id="16389" name="日期占位符 4"/>
          <p:cNvSpPr>
            <a:spLocks noGrp="1"/>
          </p:cNvSpPr>
          <p:nvPr>
            <p:ph type="dt" sz="quarter" idx="10"/>
          </p:nvPr>
        </p:nvSpPr>
        <p:spPr>
          <a:noFill/>
        </p:spPr>
        <p:txBody>
          <a:bodyPr/>
          <a:lstStyle/>
          <a:p>
            <a:fld id="{BCE51771-98D5-4D1E-99E3-2870634BE107}" type="datetime1">
              <a:rPr lang="zh-CN" altLang="en-US" smtClean="0"/>
              <a:pPr/>
              <a:t>2020-2-14</a:t>
            </a:fld>
            <a:endParaRPr lang="zh-CN" altLang="zh-CN" smtClean="0"/>
          </a:p>
        </p:txBody>
      </p:sp>
      <p:sp>
        <p:nvSpPr>
          <p:cNvPr id="16390" name="页脚占位符 5"/>
          <p:cNvSpPr>
            <a:spLocks noGrp="1"/>
          </p:cNvSpPr>
          <p:nvPr>
            <p:ph type="ftr" sz="quarter" idx="11"/>
          </p:nvPr>
        </p:nvSpPr>
        <p:spPr>
          <a:noFill/>
        </p:spPr>
        <p:txBody>
          <a:bodyPr/>
          <a:lstStyle/>
          <a:p>
            <a:r>
              <a:rPr lang="en-US" altLang="zh-CN" smtClean="0"/>
              <a:t>zzqry@whu.edu.cn</a:t>
            </a:r>
            <a:endParaRPr lang="zh-CN" altLang="zh-CN" smtClean="0"/>
          </a:p>
        </p:txBody>
      </p:sp>
      <p:sp>
        <p:nvSpPr>
          <p:cNvPr id="16391" name="TextBox 6"/>
          <p:cNvSpPr txBox="1">
            <a:spLocks noChangeArrowheads="1"/>
          </p:cNvSpPr>
          <p:nvPr/>
        </p:nvSpPr>
        <p:spPr bwMode="auto">
          <a:xfrm>
            <a:off x="179388" y="188913"/>
            <a:ext cx="1800225" cy="1322387"/>
          </a:xfrm>
          <a:prstGeom prst="rect">
            <a:avLst/>
          </a:prstGeom>
          <a:noFill/>
          <a:ln w="9525">
            <a:noFill/>
            <a:miter lim="800000"/>
            <a:headEnd/>
            <a:tailEnd/>
          </a:ln>
        </p:spPr>
        <p:txBody>
          <a:bodyPr>
            <a:spAutoFit/>
          </a:bodyPr>
          <a:lstStyle/>
          <a:p>
            <a:pPr algn="l"/>
            <a:r>
              <a:rPr lang="zh-CN" altLang="en-US" sz="1600"/>
              <a:t>大于</a:t>
            </a:r>
            <a:r>
              <a:rPr lang="en-US" altLang="zh-CN" sz="1600"/>
              <a:t>5。6</a:t>
            </a:r>
          </a:p>
          <a:p>
            <a:pPr algn="l"/>
            <a:r>
              <a:rPr lang="en-US" altLang="zh-CN" sz="1600"/>
              <a:t>5。3~5。6</a:t>
            </a:r>
            <a:r>
              <a:rPr lang="zh-CN" altLang="en-US" sz="1600"/>
              <a:t>轻</a:t>
            </a:r>
            <a:endParaRPr lang="en-US" altLang="zh-CN" sz="1600"/>
          </a:p>
          <a:p>
            <a:pPr algn="l"/>
            <a:r>
              <a:rPr lang="en-US" altLang="zh-CN" sz="1600"/>
              <a:t>5。00~5。3</a:t>
            </a:r>
            <a:r>
              <a:rPr lang="zh-CN" altLang="en-US" sz="1600"/>
              <a:t>中度</a:t>
            </a:r>
            <a:endParaRPr lang="en-US" altLang="zh-CN" sz="1600"/>
          </a:p>
          <a:p>
            <a:pPr algn="l"/>
            <a:r>
              <a:rPr lang="en-US" altLang="zh-CN" sz="1600"/>
              <a:t>4。7~5。00</a:t>
            </a:r>
            <a:r>
              <a:rPr lang="zh-CN" altLang="en-US" sz="1600"/>
              <a:t>轻重</a:t>
            </a:r>
            <a:endParaRPr lang="en-US" altLang="zh-CN" sz="1600"/>
          </a:p>
          <a:p>
            <a:pPr algn="l"/>
            <a:r>
              <a:rPr lang="zh-CN" altLang="en-US" sz="1600"/>
              <a:t>小于</a:t>
            </a:r>
            <a:r>
              <a:rPr lang="en-US" altLang="zh-CN" sz="1600"/>
              <a:t>4。7</a:t>
            </a:r>
            <a:r>
              <a:rPr lang="zh-CN" altLang="en-US" sz="1600"/>
              <a:t>重</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71550" y="617538"/>
            <a:ext cx="6840538" cy="754062"/>
          </a:xfrm>
        </p:spPr>
        <p:txBody>
          <a:bodyPr/>
          <a:lstStyle/>
          <a:p>
            <a:pPr algn="ctr" eaLnBrk="1" hangingPunct="1"/>
            <a:r>
              <a:rPr lang="zh-CN" sz="4000" smtClean="0">
                <a:latin typeface="宋体" pitchFamily="2" charset="-122"/>
              </a:rPr>
              <a:t>酸雨</a:t>
            </a:r>
          </a:p>
        </p:txBody>
      </p:sp>
      <p:pic>
        <p:nvPicPr>
          <p:cNvPr id="17411" name="Picture 3" descr="2f8c8e16d3319801962b437d"/>
          <p:cNvPicPr>
            <a:picLocks noChangeAspect="1" noChangeArrowheads="1"/>
          </p:cNvPicPr>
          <p:nvPr/>
        </p:nvPicPr>
        <p:blipFill>
          <a:blip r:embed="rId2" cstate="print"/>
          <a:srcRect/>
          <a:stretch>
            <a:fillRect/>
          </a:stretch>
        </p:blipFill>
        <p:spPr bwMode="auto">
          <a:xfrm>
            <a:off x="611188" y="1916113"/>
            <a:ext cx="8208962" cy="4645025"/>
          </a:xfrm>
          <a:prstGeom prst="rect">
            <a:avLst/>
          </a:prstGeom>
          <a:noFill/>
          <a:ln w="9525">
            <a:noFill/>
            <a:miter lim="800000"/>
            <a:headEnd/>
            <a:tailEnd/>
          </a:ln>
        </p:spPr>
      </p:pic>
      <p:sp>
        <p:nvSpPr>
          <p:cNvPr id="17412" name="日期占位符 3"/>
          <p:cNvSpPr>
            <a:spLocks noGrp="1"/>
          </p:cNvSpPr>
          <p:nvPr>
            <p:ph type="dt" sz="quarter" idx="10"/>
          </p:nvPr>
        </p:nvSpPr>
        <p:spPr>
          <a:noFill/>
        </p:spPr>
        <p:txBody>
          <a:bodyPr/>
          <a:lstStyle/>
          <a:p>
            <a:fld id="{E1ABD67C-D841-4156-B88C-59F21CA04A8B}" type="datetime1">
              <a:rPr lang="zh-CN" altLang="en-US" smtClean="0"/>
              <a:pPr/>
              <a:t>2020-2-14</a:t>
            </a:fld>
            <a:endParaRPr lang="zh-CN" altLang="zh-CN" smtClean="0"/>
          </a:p>
        </p:txBody>
      </p:sp>
      <p:sp>
        <p:nvSpPr>
          <p:cNvPr id="17413" name="页脚占位符 4"/>
          <p:cNvSpPr>
            <a:spLocks noGrp="1"/>
          </p:cNvSpPr>
          <p:nvPr>
            <p:ph type="ftr" sz="quarter" idx="11"/>
          </p:nvPr>
        </p:nvSpPr>
        <p:spPr>
          <a:noFill/>
        </p:spPr>
        <p:txBody>
          <a:bodyPr/>
          <a:lstStyle/>
          <a:p>
            <a:r>
              <a:rPr lang="en-US" altLang="zh-CN" smtClean="0"/>
              <a:t>zzqry@whu.edu.cn</a:t>
            </a:r>
            <a:endParaRPr lang="zh-CN" altLang="zh-CN"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371600" y="685800"/>
            <a:ext cx="6400800" cy="700088"/>
          </a:xfrm>
        </p:spPr>
        <p:txBody>
          <a:bodyPr/>
          <a:lstStyle/>
          <a:p>
            <a:pPr algn="ctr" eaLnBrk="1" hangingPunct="1"/>
            <a:r>
              <a:rPr lang="zh-CN" sz="4000" smtClean="0"/>
              <a:t>水体污染</a:t>
            </a:r>
          </a:p>
        </p:txBody>
      </p:sp>
      <p:sp>
        <p:nvSpPr>
          <p:cNvPr id="17411" name="Rectangle 3"/>
          <p:cNvSpPr>
            <a:spLocks noGrp="1" noChangeArrowheads="1"/>
          </p:cNvSpPr>
          <p:nvPr>
            <p:ph type="body" idx="1"/>
          </p:nvPr>
        </p:nvSpPr>
        <p:spPr>
          <a:xfrm>
            <a:off x="4500563" y="2565400"/>
            <a:ext cx="4319587" cy="3024188"/>
          </a:xfrm>
        </p:spPr>
        <p:txBody>
          <a:bodyPr/>
          <a:lstStyle/>
          <a:p>
            <a:pPr eaLnBrk="1" hangingPunct="1"/>
            <a:r>
              <a:rPr lang="zh-CN" sz="2400" smtClean="0"/>
              <a:t>由于人类活动排放的污染物进入河流、湖泊、海洋或地下水等水体，使水和水体底泥的物理、化学性质或生物群落组成发生变化，从而降低了水体的使用价值，这种现象称为水体污染。</a:t>
            </a:r>
          </a:p>
        </p:txBody>
      </p:sp>
      <p:pic>
        <p:nvPicPr>
          <p:cNvPr id="17412" name="Picture 4" descr="09bb4f3ddad378d53d6d97a5"/>
          <p:cNvPicPr>
            <a:picLocks noChangeAspect="1" noChangeArrowheads="1"/>
          </p:cNvPicPr>
          <p:nvPr/>
        </p:nvPicPr>
        <p:blipFill>
          <a:blip r:embed="rId2" cstate="print"/>
          <a:srcRect/>
          <a:stretch>
            <a:fillRect/>
          </a:stretch>
        </p:blipFill>
        <p:spPr bwMode="auto">
          <a:xfrm>
            <a:off x="468313" y="1844675"/>
            <a:ext cx="3856037" cy="4176713"/>
          </a:xfrm>
          <a:prstGeom prst="rect">
            <a:avLst/>
          </a:prstGeom>
          <a:noFill/>
          <a:ln w="9525">
            <a:noFill/>
            <a:miter lim="800000"/>
            <a:headEnd/>
            <a:tailEnd/>
          </a:ln>
        </p:spPr>
      </p:pic>
      <p:pic>
        <p:nvPicPr>
          <p:cNvPr id="17413" name="Picture 5" descr="08b68e52906853350cf3e3a2"/>
          <p:cNvPicPr>
            <a:picLocks noChangeAspect="1" noChangeArrowheads="1"/>
          </p:cNvPicPr>
          <p:nvPr/>
        </p:nvPicPr>
        <p:blipFill>
          <a:blip r:embed="rId3" cstate="print"/>
          <a:srcRect/>
          <a:stretch>
            <a:fillRect/>
          </a:stretch>
        </p:blipFill>
        <p:spPr bwMode="auto">
          <a:xfrm>
            <a:off x="250825" y="3019425"/>
            <a:ext cx="4321175" cy="3370263"/>
          </a:xfrm>
          <a:prstGeom prst="rect">
            <a:avLst/>
          </a:prstGeom>
          <a:noFill/>
          <a:ln w="9525">
            <a:noFill/>
            <a:miter lim="800000"/>
            <a:headEnd/>
            <a:tailEnd/>
          </a:ln>
        </p:spPr>
      </p:pic>
      <p:sp>
        <p:nvSpPr>
          <p:cNvPr id="18438" name="日期占位符 5"/>
          <p:cNvSpPr>
            <a:spLocks noGrp="1"/>
          </p:cNvSpPr>
          <p:nvPr>
            <p:ph type="dt" sz="quarter" idx="10"/>
          </p:nvPr>
        </p:nvSpPr>
        <p:spPr>
          <a:noFill/>
        </p:spPr>
        <p:txBody>
          <a:bodyPr/>
          <a:lstStyle/>
          <a:p>
            <a:fld id="{8FCCBA94-2274-4A3B-A36D-A8AC71288F90}" type="datetime1">
              <a:rPr lang="zh-CN" altLang="en-US" smtClean="0"/>
              <a:pPr/>
              <a:t>2020-2-14</a:t>
            </a:fld>
            <a:endParaRPr lang="zh-CN" altLang="zh-CN" smtClean="0"/>
          </a:p>
        </p:txBody>
      </p:sp>
      <p:sp>
        <p:nvSpPr>
          <p:cNvPr id="18439" name="页脚占位符 6"/>
          <p:cNvSpPr>
            <a:spLocks noGrp="1"/>
          </p:cNvSpPr>
          <p:nvPr>
            <p:ph type="ftr" sz="quarter" idx="11"/>
          </p:nvPr>
        </p:nvSpPr>
        <p:spPr>
          <a:noFill/>
        </p:spPr>
        <p:txBody>
          <a:bodyPr/>
          <a:lstStyle/>
          <a:p>
            <a:r>
              <a:rPr lang="en-US" altLang="zh-CN" smtClean="0"/>
              <a:t>zzqry@whu.edu.cn</a:t>
            </a:r>
            <a:endParaRPr lang="zh-CN"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blinds(horizontal)">
                                      <p:cBhvr>
                                        <p:cTn id="7" dur="500"/>
                                        <p:tgtEl>
                                          <p:spTgt spid="174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7411">
                                            <p:txEl>
                                              <p:pRg st="0" end="0"/>
                                            </p:txEl>
                                          </p:spTgt>
                                        </p:tgtEl>
                                        <p:attrNameLst>
                                          <p:attrName>style.visibility</p:attrName>
                                        </p:attrNameLst>
                                      </p:cBhvr>
                                      <p:to>
                                        <p:strVal val="visible"/>
                                      </p:to>
                                    </p:set>
                                    <p:anim calcmode="lin" valueType="num">
                                      <p:cBhvr additive="base">
                                        <p:cTn id="12"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7413"/>
                                        </p:tgtEl>
                                        <p:attrNameLst>
                                          <p:attrName>style.visibility</p:attrName>
                                        </p:attrNameLst>
                                      </p:cBhvr>
                                      <p:to>
                                        <p:strVal val="visible"/>
                                      </p:to>
                                    </p:set>
                                    <p:animEffect transition="in" filter="blinds(horizontal)">
                                      <p:cBhvr>
                                        <p:cTn id="18" dur="500"/>
                                        <p:tgtEl>
                                          <p:spTgt spid="17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143000" y="617538"/>
            <a:ext cx="6934200" cy="830262"/>
          </a:xfrm>
        </p:spPr>
        <p:txBody>
          <a:bodyPr/>
          <a:lstStyle/>
          <a:p>
            <a:pPr algn="ctr" eaLnBrk="1" hangingPunct="1"/>
            <a:r>
              <a:rPr lang="zh-CN" sz="4000" smtClean="0">
                <a:latin typeface="宋体" pitchFamily="2" charset="-122"/>
              </a:rPr>
              <a:t>水质</a:t>
            </a:r>
            <a:r>
              <a:rPr lang="zh-CN" smtClean="0"/>
              <a:t> </a:t>
            </a:r>
          </a:p>
        </p:txBody>
      </p:sp>
      <p:sp>
        <p:nvSpPr>
          <p:cNvPr id="19459" name="Rectangle 3"/>
          <p:cNvSpPr>
            <a:spLocks noGrp="1" noChangeArrowheads="1"/>
          </p:cNvSpPr>
          <p:nvPr>
            <p:ph type="body" idx="1"/>
          </p:nvPr>
        </p:nvSpPr>
        <p:spPr>
          <a:xfrm>
            <a:off x="250825" y="2133600"/>
            <a:ext cx="8534400" cy="3581400"/>
          </a:xfrm>
        </p:spPr>
        <p:txBody>
          <a:bodyPr/>
          <a:lstStyle/>
          <a:p>
            <a:pPr eaLnBrk="1" hangingPunct="1">
              <a:buFont typeface="Wingdings" pitchFamily="2" charset="2"/>
              <a:buNone/>
            </a:pPr>
            <a:r>
              <a:rPr lang="zh-CN" altLang="zh-CN" sz="3200" smtClean="0"/>
              <a:t>   </a:t>
            </a:r>
            <a:r>
              <a:rPr lang="zh-CN" altLang="zh-CN" sz="3200" smtClean="0">
                <a:latin typeface="宋体" pitchFamily="2" charset="-122"/>
              </a:rPr>
              <a:t>2005</a:t>
            </a:r>
            <a:r>
              <a:rPr lang="zh-CN" sz="3200" smtClean="0">
                <a:latin typeface="宋体" pitchFamily="2" charset="-122"/>
              </a:rPr>
              <a:t>年，我国七大水系（珠江、长江、淮河、黄河、海河、辽河以及松花江）的</a:t>
            </a:r>
            <a:r>
              <a:rPr lang="zh-CN" altLang="zh-CN" sz="3200" smtClean="0">
                <a:latin typeface="宋体" pitchFamily="2" charset="-122"/>
              </a:rPr>
              <a:t>411</a:t>
            </a:r>
            <a:r>
              <a:rPr lang="zh-CN" sz="3200" smtClean="0">
                <a:latin typeface="宋体" pitchFamily="2" charset="-122"/>
              </a:rPr>
              <a:t>个地表水监测断面中，有</a:t>
            </a:r>
            <a:r>
              <a:rPr lang="zh-CN" altLang="zh-CN" sz="3200" smtClean="0">
                <a:latin typeface="宋体" pitchFamily="2" charset="-122"/>
              </a:rPr>
              <a:t>27%</a:t>
            </a:r>
            <a:r>
              <a:rPr lang="zh-CN" sz="3200" smtClean="0">
                <a:latin typeface="宋体" pitchFamily="2" charset="-122"/>
              </a:rPr>
              <a:t>为劣</a:t>
            </a:r>
            <a:r>
              <a:rPr lang="zh-CN" altLang="zh-CN" sz="3200" smtClean="0">
                <a:latin typeface="宋体" pitchFamily="2" charset="-122"/>
              </a:rPr>
              <a:t>Ⅴ</a:t>
            </a:r>
            <a:r>
              <a:rPr lang="zh-CN" sz="3200" smtClean="0">
                <a:latin typeface="宋体" pitchFamily="2" charset="-122"/>
              </a:rPr>
              <a:t>类水质，基本丧失使用功能。</a:t>
            </a:r>
            <a:r>
              <a:rPr lang="zh-CN" altLang="zh-CN" sz="3200" smtClean="0">
                <a:latin typeface="宋体" pitchFamily="2" charset="-122"/>
              </a:rPr>
              <a:t>2006</a:t>
            </a:r>
            <a:r>
              <a:rPr lang="zh-CN" sz="3200" smtClean="0">
                <a:latin typeface="宋体" pitchFamily="2" charset="-122"/>
              </a:rPr>
              <a:t>年，虽然七大水系劣</a:t>
            </a:r>
            <a:r>
              <a:rPr lang="zh-CN" altLang="zh-CN" sz="3200" smtClean="0">
                <a:latin typeface="宋体" pitchFamily="2" charset="-122"/>
              </a:rPr>
              <a:t>Ⅴ</a:t>
            </a:r>
            <a:r>
              <a:rPr lang="zh-CN" sz="3200" smtClean="0">
                <a:latin typeface="宋体" pitchFamily="2" charset="-122"/>
              </a:rPr>
              <a:t>类比重稍有下降</a:t>
            </a:r>
            <a:r>
              <a:rPr lang="zh-CN" altLang="zh-CN" sz="3200" smtClean="0">
                <a:latin typeface="宋体" pitchFamily="2" charset="-122"/>
              </a:rPr>
              <a:t>——26%</a:t>
            </a:r>
            <a:r>
              <a:rPr lang="zh-CN" sz="3200" smtClean="0">
                <a:latin typeface="宋体" pitchFamily="2" charset="-122"/>
              </a:rPr>
              <a:t>，但全国</a:t>
            </a:r>
            <a:r>
              <a:rPr lang="zh-CN" altLang="zh-CN" sz="3200" smtClean="0">
                <a:latin typeface="宋体" pitchFamily="2" charset="-122"/>
              </a:rPr>
              <a:t>113</a:t>
            </a:r>
            <a:r>
              <a:rPr lang="zh-CN" sz="3200" smtClean="0">
                <a:latin typeface="宋体" pitchFamily="2" charset="-122"/>
              </a:rPr>
              <a:t>个环保重点城市的</a:t>
            </a:r>
            <a:r>
              <a:rPr lang="zh-CN" altLang="zh-CN" sz="3200" smtClean="0">
                <a:latin typeface="宋体" pitchFamily="2" charset="-122"/>
              </a:rPr>
              <a:t>222</a:t>
            </a:r>
            <a:r>
              <a:rPr lang="zh-CN" sz="3200" smtClean="0">
                <a:latin typeface="宋体" pitchFamily="2" charset="-122"/>
              </a:rPr>
              <a:t>个地表饮用水水源地，平均水质达标率只有</a:t>
            </a:r>
            <a:r>
              <a:rPr lang="zh-CN" altLang="zh-CN" sz="3200" smtClean="0">
                <a:latin typeface="宋体" pitchFamily="2" charset="-122"/>
              </a:rPr>
              <a:t>72%</a:t>
            </a:r>
            <a:r>
              <a:rPr lang="zh-CN" sz="3200" smtClean="0">
                <a:latin typeface="宋体" pitchFamily="2" charset="-122"/>
              </a:rPr>
              <a:t>。 </a:t>
            </a:r>
          </a:p>
        </p:txBody>
      </p:sp>
      <p:sp>
        <p:nvSpPr>
          <p:cNvPr id="19460" name="日期占位符 3"/>
          <p:cNvSpPr>
            <a:spLocks noGrp="1"/>
          </p:cNvSpPr>
          <p:nvPr>
            <p:ph type="dt" sz="quarter" idx="10"/>
          </p:nvPr>
        </p:nvSpPr>
        <p:spPr>
          <a:noFill/>
        </p:spPr>
        <p:txBody>
          <a:bodyPr/>
          <a:lstStyle/>
          <a:p>
            <a:fld id="{B29744BE-9415-45F5-B098-66AD7539F75A}" type="datetime1">
              <a:rPr lang="zh-CN" altLang="en-US" smtClean="0"/>
              <a:pPr/>
              <a:t>2020-2-14</a:t>
            </a:fld>
            <a:endParaRPr lang="zh-CN" altLang="zh-CN" smtClean="0"/>
          </a:p>
        </p:txBody>
      </p:sp>
      <p:sp>
        <p:nvSpPr>
          <p:cNvPr id="19461" name="页脚占位符 4"/>
          <p:cNvSpPr>
            <a:spLocks noGrp="1"/>
          </p:cNvSpPr>
          <p:nvPr>
            <p:ph type="ftr" sz="quarter" idx="11"/>
          </p:nvPr>
        </p:nvSpPr>
        <p:spPr>
          <a:noFill/>
        </p:spPr>
        <p:txBody>
          <a:bodyPr/>
          <a:lstStyle/>
          <a:p>
            <a:r>
              <a:rPr lang="en-US" altLang="zh-CN" smtClean="0"/>
              <a:t>zzqry@whu.edu.cn</a:t>
            </a:r>
            <a:endParaRPr lang="zh-CN" altLang="zh-CN"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143000" y="617538"/>
            <a:ext cx="6934200" cy="830262"/>
          </a:xfrm>
        </p:spPr>
        <p:txBody>
          <a:bodyPr/>
          <a:lstStyle/>
          <a:p>
            <a:pPr algn="ctr" eaLnBrk="1" hangingPunct="1"/>
            <a:r>
              <a:rPr lang="zh-CN" sz="4000" smtClean="0"/>
              <a:t>海洋污染</a:t>
            </a:r>
          </a:p>
        </p:txBody>
      </p:sp>
      <p:sp>
        <p:nvSpPr>
          <p:cNvPr id="20483" name="Rectangle 3"/>
          <p:cNvSpPr>
            <a:spLocks noGrp="1" noChangeArrowheads="1"/>
          </p:cNvSpPr>
          <p:nvPr>
            <p:ph type="body" idx="1"/>
          </p:nvPr>
        </p:nvSpPr>
        <p:spPr>
          <a:xfrm>
            <a:off x="468313" y="2060575"/>
            <a:ext cx="8153400" cy="3581400"/>
          </a:xfrm>
        </p:spPr>
        <p:txBody>
          <a:bodyPr/>
          <a:lstStyle/>
          <a:p>
            <a:pPr algn="just" eaLnBrk="1" hangingPunct="1"/>
            <a:r>
              <a:rPr lang="zh-CN" sz="3200" smtClean="0"/>
              <a:t>海洋污染是对生活在海洋中或依赖于海洋的任何有机体的重要威胁。</a:t>
            </a:r>
          </a:p>
          <a:p>
            <a:pPr lvl="1" algn="just" eaLnBrk="1" hangingPunct="1"/>
            <a:r>
              <a:rPr lang="zh-CN" sz="2800" smtClean="0">
                <a:solidFill>
                  <a:srgbClr val="008000"/>
                </a:solidFill>
              </a:rPr>
              <a:t>通过农业径流和排水管道向海洋排放营养物；</a:t>
            </a:r>
          </a:p>
          <a:p>
            <a:pPr lvl="1" algn="just" eaLnBrk="1" hangingPunct="1"/>
            <a:r>
              <a:rPr lang="zh-CN" sz="2800" smtClean="0">
                <a:solidFill>
                  <a:srgbClr val="008000"/>
                </a:solidFill>
              </a:rPr>
              <a:t>工业和农业向海洋排放有毒化学物质；</a:t>
            </a:r>
          </a:p>
          <a:p>
            <a:pPr lvl="1" algn="just" eaLnBrk="1" hangingPunct="1"/>
            <a:r>
              <a:rPr lang="zh-CN" sz="2800" smtClean="0">
                <a:solidFill>
                  <a:srgbClr val="008000"/>
                </a:solidFill>
              </a:rPr>
              <a:t>石油运输泄漏以及固体废物排放等。</a:t>
            </a:r>
          </a:p>
          <a:p>
            <a:pPr algn="just" eaLnBrk="1" hangingPunct="1"/>
            <a:endParaRPr lang="zh-CN" altLang="zh-CN" sz="2800" smtClean="0">
              <a:solidFill>
                <a:srgbClr val="008000"/>
              </a:solidFill>
            </a:endParaRPr>
          </a:p>
          <a:p>
            <a:pPr algn="just" eaLnBrk="1" hangingPunct="1"/>
            <a:r>
              <a:rPr lang="zh-CN" sz="2800" smtClean="0"/>
              <a:t>例：墨西哥漏油事件、大连湾石油事件</a:t>
            </a:r>
          </a:p>
        </p:txBody>
      </p:sp>
      <p:sp>
        <p:nvSpPr>
          <p:cNvPr id="20484" name="日期占位符 3"/>
          <p:cNvSpPr>
            <a:spLocks noGrp="1"/>
          </p:cNvSpPr>
          <p:nvPr>
            <p:ph type="dt" sz="quarter" idx="10"/>
          </p:nvPr>
        </p:nvSpPr>
        <p:spPr>
          <a:noFill/>
        </p:spPr>
        <p:txBody>
          <a:bodyPr/>
          <a:lstStyle/>
          <a:p>
            <a:fld id="{481F9352-FF2D-4E63-85BF-E9DE307666B2}" type="datetime1">
              <a:rPr lang="zh-CN" altLang="en-US" smtClean="0"/>
              <a:pPr/>
              <a:t>2020-2-14</a:t>
            </a:fld>
            <a:endParaRPr lang="zh-CN" altLang="zh-CN" smtClean="0"/>
          </a:p>
        </p:txBody>
      </p:sp>
      <p:sp>
        <p:nvSpPr>
          <p:cNvPr id="20485" name="页脚占位符 4"/>
          <p:cNvSpPr>
            <a:spLocks noGrp="1"/>
          </p:cNvSpPr>
          <p:nvPr>
            <p:ph type="ftr" sz="quarter" idx="11"/>
          </p:nvPr>
        </p:nvSpPr>
        <p:spPr>
          <a:noFill/>
        </p:spPr>
        <p:txBody>
          <a:bodyPr/>
          <a:lstStyle/>
          <a:p>
            <a:r>
              <a:rPr lang="en-US" altLang="zh-CN" smtClean="0"/>
              <a:t>zzqry@whu.edu.cn</a:t>
            </a:r>
            <a:endParaRPr lang="zh-CN" altLang="zh-CN"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点击图片查看下一页">
            <a:hlinkClick r:id="rId2" tooltip="点击图片查看下一页"/>
          </p:cNvPr>
          <p:cNvPicPr>
            <a:picLocks noChangeAspect="1" noChangeArrowheads="1"/>
          </p:cNvPicPr>
          <p:nvPr/>
        </p:nvPicPr>
        <p:blipFill>
          <a:blip r:embed="rId3" cstate="print"/>
          <a:srcRect/>
          <a:stretch>
            <a:fillRect/>
          </a:stretch>
        </p:blipFill>
        <p:spPr bwMode="auto">
          <a:xfrm>
            <a:off x="395288" y="836613"/>
            <a:ext cx="8572500" cy="5391150"/>
          </a:xfrm>
          <a:prstGeom prst="rect">
            <a:avLst/>
          </a:prstGeom>
          <a:noFill/>
          <a:ln w="9525">
            <a:noFill/>
            <a:miter lim="800000"/>
            <a:headEnd/>
            <a:tailEnd/>
          </a:ln>
        </p:spPr>
      </p:pic>
      <p:sp>
        <p:nvSpPr>
          <p:cNvPr id="20483" name="Rectangle 3"/>
          <p:cNvSpPr>
            <a:spLocks noGrp="1" noChangeArrowheads="1"/>
          </p:cNvSpPr>
          <p:nvPr>
            <p:ph type="body" idx="1"/>
          </p:nvPr>
        </p:nvSpPr>
        <p:spPr>
          <a:xfrm>
            <a:off x="395288" y="1341438"/>
            <a:ext cx="8497887" cy="2232025"/>
          </a:xfrm>
          <a:noFill/>
        </p:spPr>
        <p:txBody>
          <a:bodyPr/>
          <a:lstStyle/>
          <a:p>
            <a:pPr eaLnBrk="1" hangingPunct="1"/>
            <a:r>
              <a:rPr lang="zh-CN" sz="2400" smtClean="0">
                <a:solidFill>
                  <a:schemeClr val="bg1"/>
                </a:solidFill>
              </a:rPr>
              <a:t>在美国墨西哥湾</a:t>
            </a:r>
            <a:r>
              <a:rPr lang="zh-CN" sz="2400" smtClean="0">
                <a:solidFill>
                  <a:schemeClr val="bg1"/>
                </a:solidFill>
                <a:latin typeface="Times New Roman" pitchFamily="18" charset="0"/>
              </a:rPr>
              <a:t>“</a:t>
            </a:r>
            <a:r>
              <a:rPr lang="zh-CN" sz="2400" smtClean="0">
                <a:solidFill>
                  <a:schemeClr val="bg1"/>
                </a:solidFill>
              </a:rPr>
              <a:t>深水地平线</a:t>
            </a:r>
            <a:r>
              <a:rPr lang="zh-CN" sz="2400" smtClean="0">
                <a:solidFill>
                  <a:schemeClr val="bg1"/>
                </a:solidFill>
                <a:latin typeface="Times New Roman" pitchFamily="18" charset="0"/>
              </a:rPr>
              <a:t>”</a:t>
            </a:r>
            <a:r>
              <a:rPr lang="zh-CN" sz="2400" smtClean="0">
                <a:solidFill>
                  <a:schemeClr val="bg1"/>
                </a:solidFill>
              </a:rPr>
              <a:t>钻井平台爆炸造成的原油泄漏事件发生后，每天大约有</a:t>
            </a:r>
            <a:r>
              <a:rPr lang="zh-CN" altLang="zh-CN" sz="2400" smtClean="0">
                <a:solidFill>
                  <a:schemeClr val="bg1"/>
                </a:solidFill>
              </a:rPr>
              <a:t>2</a:t>
            </a:r>
            <a:r>
              <a:rPr lang="zh-CN" sz="2400" smtClean="0">
                <a:solidFill>
                  <a:schemeClr val="bg1"/>
                </a:solidFill>
              </a:rPr>
              <a:t>万至</a:t>
            </a:r>
            <a:r>
              <a:rPr lang="zh-CN" altLang="zh-CN" sz="2400" smtClean="0">
                <a:solidFill>
                  <a:schemeClr val="bg1"/>
                </a:solidFill>
              </a:rPr>
              <a:t>4</a:t>
            </a:r>
            <a:r>
              <a:rPr lang="zh-CN" sz="2400" smtClean="0">
                <a:solidFill>
                  <a:schemeClr val="bg1"/>
                </a:solidFill>
              </a:rPr>
              <a:t>万桶原油泄漏到墨西哥湾。</a:t>
            </a:r>
            <a:br>
              <a:rPr lang="zh-CN" sz="2400" smtClean="0">
                <a:solidFill>
                  <a:schemeClr val="bg1"/>
                </a:solidFill>
              </a:rPr>
            </a:br>
            <a:r>
              <a:rPr lang="zh-CN" sz="2400" smtClean="0">
                <a:solidFill>
                  <a:schemeClr val="bg1"/>
                </a:solidFill>
              </a:rPr>
              <a:t>一场漏油事故，近乎中断了美国开发近海石油的国策；近乎使出事海域的各类生物遭遇灭顶之灾；近乎毁了美国南部海岸的整个渔业及渔民生计。</a:t>
            </a:r>
            <a:r>
              <a:rPr lang="zh-CN" sz="2400" smtClean="0"/>
              <a:t> </a:t>
            </a:r>
          </a:p>
          <a:p>
            <a:pPr eaLnBrk="1" hangingPunct="1">
              <a:lnSpc>
                <a:spcPct val="80000"/>
              </a:lnSpc>
            </a:pPr>
            <a:endParaRPr lang="zh-CN" altLang="zh-CN" sz="1600" smtClean="0"/>
          </a:p>
        </p:txBody>
      </p:sp>
      <p:sp>
        <p:nvSpPr>
          <p:cNvPr id="21508" name="日期占位符 3"/>
          <p:cNvSpPr>
            <a:spLocks noGrp="1"/>
          </p:cNvSpPr>
          <p:nvPr>
            <p:ph type="dt" sz="quarter" idx="10"/>
          </p:nvPr>
        </p:nvSpPr>
        <p:spPr>
          <a:noFill/>
        </p:spPr>
        <p:txBody>
          <a:bodyPr/>
          <a:lstStyle/>
          <a:p>
            <a:fld id="{46124664-B2BF-4875-BB97-384000DEB4AA}" type="datetime1">
              <a:rPr lang="zh-CN" altLang="en-US" smtClean="0"/>
              <a:pPr/>
              <a:t>2020-2-14</a:t>
            </a:fld>
            <a:endParaRPr lang="zh-CN" altLang="zh-CN" smtClean="0"/>
          </a:p>
        </p:txBody>
      </p:sp>
      <p:sp>
        <p:nvSpPr>
          <p:cNvPr id="21509" name="页脚占位符 4"/>
          <p:cNvSpPr>
            <a:spLocks noGrp="1"/>
          </p:cNvSpPr>
          <p:nvPr>
            <p:ph type="ftr" sz="quarter" idx="11"/>
          </p:nvPr>
        </p:nvSpPr>
        <p:spPr>
          <a:noFill/>
        </p:spPr>
        <p:txBody>
          <a:bodyPr/>
          <a:lstStyle/>
          <a:p>
            <a:r>
              <a:rPr lang="en-US" altLang="zh-CN" smtClean="0"/>
              <a:t>zzqry@whu.edu.cn</a:t>
            </a:r>
            <a:endParaRPr lang="zh-CN"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blinds(horizontal)">
                                      <p:cBhvr>
                                        <p:cTn id="7" dur="500"/>
                                        <p:tgtEl>
                                          <p:spTgt spid="2048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483">
                                            <p:txEl>
                                              <p:pRg st="0" end="0"/>
                                            </p:txEl>
                                          </p:spTgt>
                                        </p:tgtEl>
                                        <p:attrNameLst>
                                          <p:attrName>style.visibility</p:attrName>
                                        </p:attrNameLst>
                                      </p:cBhvr>
                                      <p:to>
                                        <p:strVal val="visible"/>
                                      </p:to>
                                    </p:set>
                                    <p:anim calcmode="lin" valueType="num">
                                      <p:cBhvr additive="base">
                                        <p:cTn id="12"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048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39750" y="617538"/>
            <a:ext cx="8404225" cy="754062"/>
          </a:xfrm>
        </p:spPr>
        <p:txBody>
          <a:bodyPr/>
          <a:lstStyle/>
          <a:p>
            <a:pPr eaLnBrk="1" hangingPunct="1"/>
            <a:r>
              <a:rPr lang="zh-CN" sz="5400" smtClean="0"/>
              <a:t>八大公害</a:t>
            </a:r>
          </a:p>
        </p:txBody>
      </p:sp>
      <p:sp>
        <p:nvSpPr>
          <p:cNvPr id="4099" name="Rectangle 3"/>
          <p:cNvSpPr>
            <a:spLocks noGrp="1" noChangeArrowheads="1"/>
          </p:cNvSpPr>
          <p:nvPr>
            <p:ph type="body" idx="1"/>
          </p:nvPr>
        </p:nvSpPr>
        <p:spPr>
          <a:xfrm>
            <a:off x="323850" y="2060575"/>
            <a:ext cx="3894138" cy="4248150"/>
          </a:xfrm>
        </p:spPr>
        <p:txBody>
          <a:bodyPr/>
          <a:lstStyle/>
          <a:p>
            <a:pPr eaLnBrk="1" hangingPunct="1"/>
            <a:r>
              <a:rPr lang="zh-CN" sz="2400" smtClean="0"/>
              <a:t>比利时马斯河谷烟雾事件</a:t>
            </a:r>
          </a:p>
          <a:p>
            <a:pPr eaLnBrk="1" hangingPunct="1"/>
            <a:r>
              <a:rPr lang="zh-CN" sz="2400" smtClean="0"/>
              <a:t>美国洛杉矶烟雾事件</a:t>
            </a:r>
          </a:p>
          <a:p>
            <a:pPr eaLnBrk="1" hangingPunct="1"/>
            <a:r>
              <a:rPr lang="zh-CN" sz="2400" smtClean="0"/>
              <a:t>美国多诺拉事件</a:t>
            </a:r>
          </a:p>
          <a:p>
            <a:pPr eaLnBrk="1" hangingPunct="1"/>
            <a:r>
              <a:rPr lang="zh-CN" sz="2400" smtClean="0"/>
              <a:t>英国伦敦烟雾事件</a:t>
            </a:r>
          </a:p>
          <a:p>
            <a:pPr eaLnBrk="1" hangingPunct="1"/>
            <a:r>
              <a:rPr lang="zh-CN" sz="2400" smtClean="0"/>
              <a:t>日本水俣病事件</a:t>
            </a:r>
          </a:p>
          <a:p>
            <a:pPr eaLnBrk="1" hangingPunct="1"/>
            <a:r>
              <a:rPr lang="zh-CN" sz="2400" smtClean="0"/>
              <a:t>日本四日市哮喘病事件</a:t>
            </a:r>
          </a:p>
          <a:p>
            <a:pPr eaLnBrk="1" hangingPunct="1"/>
            <a:r>
              <a:rPr lang="zh-CN" sz="2400" smtClean="0"/>
              <a:t>日本爱知县米糠油事件</a:t>
            </a:r>
          </a:p>
          <a:p>
            <a:pPr eaLnBrk="1" hangingPunct="1"/>
            <a:r>
              <a:rPr lang="zh-CN" sz="2400" smtClean="0"/>
              <a:t>日本富山痛痛病事件</a:t>
            </a:r>
          </a:p>
        </p:txBody>
      </p:sp>
      <p:sp>
        <p:nvSpPr>
          <p:cNvPr id="4100" name="Rectangle 4"/>
          <p:cNvSpPr>
            <a:spLocks noChangeArrowheads="1"/>
          </p:cNvSpPr>
          <p:nvPr/>
        </p:nvSpPr>
        <p:spPr bwMode="auto">
          <a:xfrm>
            <a:off x="4211638" y="2060575"/>
            <a:ext cx="4537075" cy="4191000"/>
          </a:xfrm>
          <a:prstGeom prst="rect">
            <a:avLst/>
          </a:prstGeom>
          <a:noFill/>
          <a:ln w="9525">
            <a:noFill/>
            <a:miter lim="800000"/>
            <a:headEnd/>
            <a:tailEnd/>
          </a:ln>
        </p:spPr>
        <p:txBody>
          <a:bodyPr/>
          <a:lstStyle/>
          <a:p>
            <a:pPr marL="342900" indent="-342900" algn="l">
              <a:spcBef>
                <a:spcPct val="20000"/>
              </a:spcBef>
              <a:buClr>
                <a:schemeClr val="folHlink"/>
              </a:buClr>
              <a:buSzPct val="60000"/>
              <a:buFont typeface="Wingdings" pitchFamily="2" charset="2"/>
              <a:buChar char="n"/>
            </a:pPr>
            <a:r>
              <a:rPr lang="zh-CN" b="1"/>
              <a:t>意大利塞维索化学污染事故；</a:t>
            </a:r>
          </a:p>
          <a:p>
            <a:pPr marL="342900" indent="-342900" algn="l">
              <a:spcBef>
                <a:spcPct val="20000"/>
              </a:spcBef>
              <a:buClr>
                <a:schemeClr val="folHlink"/>
              </a:buClr>
              <a:buSzPct val="60000"/>
              <a:buFont typeface="Wingdings" pitchFamily="2" charset="2"/>
              <a:buChar char="n"/>
            </a:pPr>
            <a:r>
              <a:rPr lang="zh-CN" b="1"/>
              <a:t>美国三里岛核电站泄漏事故；</a:t>
            </a:r>
          </a:p>
          <a:p>
            <a:pPr marL="342900" indent="-342900" algn="l">
              <a:spcBef>
                <a:spcPct val="20000"/>
              </a:spcBef>
              <a:buClr>
                <a:schemeClr val="folHlink"/>
              </a:buClr>
              <a:buSzPct val="60000"/>
              <a:buFont typeface="Wingdings" pitchFamily="2" charset="2"/>
              <a:buChar char="n"/>
            </a:pPr>
            <a:r>
              <a:rPr lang="zh-CN" b="1"/>
              <a:t>墨西哥液化气爆炸事件；</a:t>
            </a:r>
          </a:p>
          <a:p>
            <a:pPr marL="342900" indent="-342900" algn="l">
              <a:spcBef>
                <a:spcPct val="20000"/>
              </a:spcBef>
              <a:buClr>
                <a:schemeClr val="folHlink"/>
              </a:buClr>
              <a:buSzPct val="60000"/>
              <a:buFont typeface="Wingdings" pitchFamily="2" charset="2"/>
              <a:buChar char="n"/>
            </a:pPr>
            <a:r>
              <a:rPr lang="zh-CN" b="1"/>
              <a:t>印度博帕尔农药泄漏事件；</a:t>
            </a:r>
          </a:p>
          <a:p>
            <a:pPr marL="342900" indent="-342900" algn="l">
              <a:spcBef>
                <a:spcPct val="20000"/>
              </a:spcBef>
              <a:buClr>
                <a:schemeClr val="folHlink"/>
              </a:buClr>
              <a:buSzPct val="60000"/>
              <a:buFont typeface="Wingdings" pitchFamily="2" charset="2"/>
              <a:buChar char="n"/>
            </a:pPr>
            <a:r>
              <a:rPr lang="zh-CN" b="1"/>
              <a:t>前苏联切尔诺贝利核电站泄漏事故；</a:t>
            </a:r>
          </a:p>
          <a:p>
            <a:pPr marL="342900" indent="-342900" algn="l">
              <a:spcBef>
                <a:spcPct val="20000"/>
              </a:spcBef>
              <a:buClr>
                <a:schemeClr val="folHlink"/>
              </a:buClr>
              <a:buSzPct val="60000"/>
              <a:buFont typeface="Wingdings" pitchFamily="2" charset="2"/>
              <a:buChar char="n"/>
            </a:pPr>
            <a:r>
              <a:rPr lang="zh-CN" b="1"/>
              <a:t>瑞士巴塞尔赞多兹化学公司莱茵河污染事故；</a:t>
            </a:r>
          </a:p>
          <a:p>
            <a:pPr marL="342900" indent="-342900" algn="l">
              <a:spcBef>
                <a:spcPct val="20000"/>
              </a:spcBef>
              <a:buClr>
                <a:schemeClr val="folHlink"/>
              </a:buClr>
              <a:buSzPct val="60000"/>
              <a:buFont typeface="Wingdings" pitchFamily="2" charset="2"/>
              <a:buChar char="n"/>
            </a:pPr>
            <a:r>
              <a:rPr lang="zh-CN" b="1"/>
              <a:t>全球大气污染；</a:t>
            </a:r>
          </a:p>
          <a:p>
            <a:pPr marL="342900" indent="-342900" algn="l">
              <a:spcBef>
                <a:spcPct val="20000"/>
              </a:spcBef>
              <a:buClr>
                <a:schemeClr val="folHlink"/>
              </a:buClr>
              <a:buSzPct val="60000"/>
              <a:buFont typeface="Wingdings" pitchFamily="2" charset="2"/>
              <a:buChar char="n"/>
            </a:pPr>
            <a:r>
              <a:rPr lang="zh-CN" b="1"/>
              <a:t>非洲大灾荒。</a:t>
            </a:r>
          </a:p>
        </p:txBody>
      </p:sp>
      <p:sp>
        <p:nvSpPr>
          <p:cNvPr id="4101" name="日期占位符 4"/>
          <p:cNvSpPr>
            <a:spLocks noGrp="1"/>
          </p:cNvSpPr>
          <p:nvPr>
            <p:ph type="dt" sz="quarter" idx="10"/>
          </p:nvPr>
        </p:nvSpPr>
        <p:spPr>
          <a:noFill/>
        </p:spPr>
        <p:txBody>
          <a:bodyPr/>
          <a:lstStyle/>
          <a:p>
            <a:fld id="{086E5144-8428-4621-B3A8-F0DF90B59D57}" type="datetime1">
              <a:rPr lang="zh-CN" altLang="en-US" smtClean="0"/>
              <a:pPr/>
              <a:t>2020-2-14</a:t>
            </a:fld>
            <a:endParaRPr lang="zh-CN" altLang="zh-CN" smtClean="0"/>
          </a:p>
        </p:txBody>
      </p:sp>
      <p:sp>
        <p:nvSpPr>
          <p:cNvPr id="4102" name="页脚占位符 5"/>
          <p:cNvSpPr>
            <a:spLocks noGrp="1"/>
          </p:cNvSpPr>
          <p:nvPr>
            <p:ph type="ftr" sz="quarter" idx="11"/>
          </p:nvPr>
        </p:nvSpPr>
        <p:spPr>
          <a:noFill/>
        </p:spPr>
        <p:txBody>
          <a:bodyPr/>
          <a:lstStyle/>
          <a:p>
            <a:r>
              <a:rPr lang="en-US" altLang="zh-CN" smtClean="0"/>
              <a:t>zzqry@whu.edu.cn</a:t>
            </a:r>
            <a:endParaRPr lang="zh-CN" altLang="zh-CN"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371600" y="685800"/>
            <a:ext cx="6296025" cy="727075"/>
          </a:xfrm>
        </p:spPr>
        <p:txBody>
          <a:bodyPr/>
          <a:lstStyle/>
          <a:p>
            <a:pPr algn="ctr" eaLnBrk="1" hangingPunct="1"/>
            <a:r>
              <a:rPr lang="zh-CN" altLang="zh-CN" sz="4000" smtClean="0">
                <a:latin typeface="宋体" pitchFamily="2" charset="-122"/>
              </a:rPr>
              <a:t>“</a:t>
            </a:r>
            <a:r>
              <a:rPr lang="zh-CN" sz="4000" smtClean="0"/>
              <a:t>绿色屏障</a:t>
            </a:r>
            <a:r>
              <a:rPr lang="zh-CN" sz="4000" smtClean="0">
                <a:latin typeface="宋体" pitchFamily="2" charset="-122"/>
              </a:rPr>
              <a:t>”</a:t>
            </a:r>
            <a:r>
              <a:rPr lang="zh-CN" sz="4000" smtClean="0"/>
              <a:t>锐减</a:t>
            </a:r>
            <a:r>
              <a:rPr lang="zh-CN" smtClean="0"/>
              <a:t> </a:t>
            </a:r>
          </a:p>
        </p:txBody>
      </p:sp>
      <p:sp>
        <p:nvSpPr>
          <p:cNvPr id="21507" name="Rectangle 3"/>
          <p:cNvSpPr>
            <a:spLocks noChangeArrowheads="1"/>
          </p:cNvSpPr>
          <p:nvPr/>
        </p:nvSpPr>
        <p:spPr bwMode="auto">
          <a:xfrm>
            <a:off x="1547813" y="2133600"/>
            <a:ext cx="2016125" cy="647700"/>
          </a:xfrm>
          <a:prstGeom prst="rect">
            <a:avLst/>
          </a:prstGeom>
          <a:solidFill>
            <a:srgbClr val="CCFFFF"/>
          </a:solidFill>
          <a:ln w="9525">
            <a:solidFill>
              <a:schemeClr val="tx1"/>
            </a:solidFill>
            <a:miter lim="800000"/>
            <a:headEnd/>
            <a:tailEnd/>
          </a:ln>
        </p:spPr>
        <p:txBody>
          <a:bodyPr wrap="none" anchor="ctr"/>
          <a:lstStyle/>
          <a:p>
            <a:r>
              <a:rPr lang="zh-CN" b="1"/>
              <a:t>森林覆盖率</a:t>
            </a:r>
          </a:p>
        </p:txBody>
      </p:sp>
      <p:sp>
        <p:nvSpPr>
          <p:cNvPr id="21508" name="Oval 4"/>
          <p:cNvSpPr>
            <a:spLocks noChangeArrowheads="1"/>
          </p:cNvSpPr>
          <p:nvPr/>
        </p:nvSpPr>
        <p:spPr bwMode="auto">
          <a:xfrm>
            <a:off x="1908175" y="3141663"/>
            <a:ext cx="1582738" cy="914400"/>
          </a:xfrm>
          <a:prstGeom prst="ellipse">
            <a:avLst/>
          </a:prstGeom>
          <a:gradFill rotWithShape="1">
            <a:gsLst>
              <a:gs pos="0">
                <a:srgbClr val="99CCFF"/>
              </a:gs>
              <a:gs pos="100000">
                <a:schemeClr val="tx1"/>
              </a:gs>
            </a:gsLst>
            <a:lin ang="5400000" scaled="1"/>
          </a:gradFill>
          <a:ln w="9525">
            <a:solidFill>
              <a:schemeClr val="tx1"/>
            </a:solidFill>
            <a:round/>
            <a:headEnd/>
            <a:tailEnd/>
          </a:ln>
        </p:spPr>
        <p:txBody>
          <a:bodyPr wrap="none" anchor="ctr"/>
          <a:lstStyle/>
          <a:p>
            <a:r>
              <a:rPr lang="zh-CN" sz="2800" b="1">
                <a:solidFill>
                  <a:srgbClr val="FFFF00"/>
                </a:solidFill>
                <a:ea typeface="楷体_GB2312" pitchFamily="49" charset="-122"/>
              </a:rPr>
              <a:t>中国</a:t>
            </a:r>
          </a:p>
        </p:txBody>
      </p:sp>
      <p:sp>
        <p:nvSpPr>
          <p:cNvPr id="21509" name="Oval 5"/>
          <p:cNvSpPr>
            <a:spLocks noChangeArrowheads="1"/>
          </p:cNvSpPr>
          <p:nvPr/>
        </p:nvSpPr>
        <p:spPr bwMode="auto">
          <a:xfrm>
            <a:off x="1619250" y="5084763"/>
            <a:ext cx="2232025" cy="1081087"/>
          </a:xfrm>
          <a:prstGeom prst="ellipse">
            <a:avLst/>
          </a:prstGeom>
          <a:solidFill>
            <a:schemeClr val="accent1"/>
          </a:solidFill>
          <a:ln w="9525">
            <a:solidFill>
              <a:schemeClr val="tx1"/>
            </a:solidFill>
            <a:round/>
            <a:headEnd/>
            <a:tailEnd/>
          </a:ln>
        </p:spPr>
        <p:txBody>
          <a:bodyPr wrap="none" anchor="ctr"/>
          <a:lstStyle/>
          <a:p>
            <a:r>
              <a:rPr lang="zh-CN" altLang="zh-CN" b="1">
                <a:solidFill>
                  <a:srgbClr val="FFFF00"/>
                </a:solidFill>
                <a:latin typeface="Times New Roman" pitchFamily="18" charset="0"/>
                <a:ea typeface="仿宋_GB2312" pitchFamily="49" charset="-122"/>
              </a:rPr>
              <a:t>18.21%</a:t>
            </a:r>
          </a:p>
          <a:p>
            <a:r>
              <a:rPr lang="zh-CN" b="1">
                <a:solidFill>
                  <a:srgbClr val="FFFF00"/>
                </a:solidFill>
                <a:latin typeface="仿宋_GB2312" pitchFamily="49" charset="-122"/>
                <a:ea typeface="仿宋_GB2312" pitchFamily="49" charset="-122"/>
              </a:rPr>
              <a:t>第</a:t>
            </a:r>
            <a:r>
              <a:rPr lang="zh-CN" altLang="zh-CN" b="1">
                <a:solidFill>
                  <a:srgbClr val="FFFF00"/>
                </a:solidFill>
                <a:latin typeface="仿宋_GB2312" pitchFamily="49" charset="-122"/>
                <a:ea typeface="仿宋_GB2312" pitchFamily="49" charset="-122"/>
              </a:rPr>
              <a:t>130</a:t>
            </a:r>
            <a:r>
              <a:rPr lang="zh-CN" b="1">
                <a:solidFill>
                  <a:srgbClr val="FFFF00"/>
                </a:solidFill>
                <a:latin typeface="仿宋_GB2312" pitchFamily="49" charset="-122"/>
                <a:ea typeface="仿宋_GB2312" pitchFamily="49" charset="-122"/>
              </a:rPr>
              <a:t>位</a:t>
            </a:r>
          </a:p>
        </p:txBody>
      </p:sp>
      <p:sp>
        <p:nvSpPr>
          <p:cNvPr id="21510" name="AutoShape 6"/>
          <p:cNvSpPr>
            <a:spLocks noChangeArrowheads="1"/>
          </p:cNvSpPr>
          <p:nvPr/>
        </p:nvSpPr>
        <p:spPr bwMode="auto">
          <a:xfrm>
            <a:off x="2555875" y="4149725"/>
            <a:ext cx="287338" cy="976313"/>
          </a:xfrm>
          <a:prstGeom prst="downArrow">
            <a:avLst>
              <a:gd name="adj1" fmla="val 50000"/>
              <a:gd name="adj2" fmla="val 84945"/>
            </a:avLst>
          </a:prstGeom>
          <a:solidFill>
            <a:schemeClr val="accent1"/>
          </a:solidFill>
          <a:ln w="9525">
            <a:solidFill>
              <a:schemeClr val="tx1"/>
            </a:solidFill>
            <a:miter lim="800000"/>
            <a:headEnd/>
            <a:tailEnd/>
          </a:ln>
        </p:spPr>
        <p:txBody>
          <a:bodyPr wrap="none" anchor="ctr"/>
          <a:lstStyle/>
          <a:p>
            <a:endParaRPr lang="zh-CN" altLang="en-US"/>
          </a:p>
        </p:txBody>
      </p:sp>
      <p:sp>
        <p:nvSpPr>
          <p:cNvPr id="21511" name="Oval 7"/>
          <p:cNvSpPr>
            <a:spLocks noChangeArrowheads="1"/>
          </p:cNvSpPr>
          <p:nvPr/>
        </p:nvSpPr>
        <p:spPr bwMode="auto">
          <a:xfrm>
            <a:off x="5651500" y="3141663"/>
            <a:ext cx="1582738" cy="914400"/>
          </a:xfrm>
          <a:prstGeom prst="ellipse">
            <a:avLst/>
          </a:prstGeom>
          <a:gradFill rotWithShape="1">
            <a:gsLst>
              <a:gs pos="0">
                <a:srgbClr val="99CCFF"/>
              </a:gs>
              <a:gs pos="100000">
                <a:schemeClr val="tx1"/>
              </a:gs>
            </a:gsLst>
            <a:lin ang="5400000" scaled="1"/>
          </a:gradFill>
          <a:ln w="9525">
            <a:solidFill>
              <a:schemeClr val="tx1"/>
            </a:solidFill>
            <a:round/>
            <a:headEnd/>
            <a:tailEnd/>
          </a:ln>
        </p:spPr>
        <p:txBody>
          <a:bodyPr wrap="none" anchor="ctr"/>
          <a:lstStyle/>
          <a:p>
            <a:r>
              <a:rPr lang="zh-CN" sz="2800" b="1">
                <a:solidFill>
                  <a:srgbClr val="FFFF00"/>
                </a:solidFill>
                <a:ea typeface="楷体_GB2312" pitchFamily="49" charset="-122"/>
              </a:rPr>
              <a:t>日本</a:t>
            </a:r>
          </a:p>
        </p:txBody>
      </p:sp>
      <p:sp>
        <p:nvSpPr>
          <p:cNvPr id="21512" name="AutoShape 8"/>
          <p:cNvSpPr>
            <a:spLocks noChangeArrowheads="1"/>
          </p:cNvSpPr>
          <p:nvPr/>
        </p:nvSpPr>
        <p:spPr bwMode="auto">
          <a:xfrm>
            <a:off x="6300788" y="4081463"/>
            <a:ext cx="287337" cy="976312"/>
          </a:xfrm>
          <a:prstGeom prst="downArrow">
            <a:avLst>
              <a:gd name="adj1" fmla="val 50000"/>
              <a:gd name="adj2" fmla="val 84945"/>
            </a:avLst>
          </a:prstGeom>
          <a:solidFill>
            <a:schemeClr val="accent1"/>
          </a:solidFill>
          <a:ln w="9525">
            <a:solidFill>
              <a:schemeClr val="tx1"/>
            </a:solidFill>
            <a:miter lim="800000"/>
            <a:headEnd/>
            <a:tailEnd/>
          </a:ln>
        </p:spPr>
        <p:txBody>
          <a:bodyPr wrap="none" anchor="ctr"/>
          <a:lstStyle/>
          <a:p>
            <a:endParaRPr lang="zh-CN" altLang="en-US"/>
          </a:p>
        </p:txBody>
      </p:sp>
      <p:sp>
        <p:nvSpPr>
          <p:cNvPr id="21513" name="Oval 9"/>
          <p:cNvSpPr>
            <a:spLocks noChangeArrowheads="1"/>
          </p:cNvSpPr>
          <p:nvPr/>
        </p:nvSpPr>
        <p:spPr bwMode="auto">
          <a:xfrm>
            <a:off x="5435600" y="5084763"/>
            <a:ext cx="2232025" cy="1081087"/>
          </a:xfrm>
          <a:prstGeom prst="ellipse">
            <a:avLst/>
          </a:prstGeom>
          <a:solidFill>
            <a:schemeClr val="accent1"/>
          </a:solidFill>
          <a:ln w="9525">
            <a:solidFill>
              <a:schemeClr val="tx1"/>
            </a:solidFill>
            <a:round/>
            <a:headEnd/>
            <a:tailEnd/>
          </a:ln>
        </p:spPr>
        <p:txBody>
          <a:bodyPr wrap="none" anchor="ctr"/>
          <a:lstStyle/>
          <a:p>
            <a:r>
              <a:rPr lang="zh-CN" altLang="zh-CN" b="1">
                <a:solidFill>
                  <a:srgbClr val="FFFF00"/>
                </a:solidFill>
                <a:latin typeface="Times New Roman" pitchFamily="18" charset="0"/>
                <a:ea typeface="仿宋_GB2312" pitchFamily="49" charset="-122"/>
              </a:rPr>
              <a:t>64%</a:t>
            </a:r>
          </a:p>
          <a:p>
            <a:r>
              <a:rPr lang="zh-CN" b="1">
                <a:solidFill>
                  <a:srgbClr val="FFFF00"/>
                </a:solidFill>
                <a:latin typeface="仿宋_GB2312" pitchFamily="49" charset="-122"/>
                <a:ea typeface="仿宋_GB2312" pitchFamily="49" charset="-122"/>
              </a:rPr>
              <a:t>第</a:t>
            </a:r>
            <a:r>
              <a:rPr lang="zh-CN" altLang="zh-CN" b="1">
                <a:solidFill>
                  <a:srgbClr val="FFFF00"/>
                </a:solidFill>
                <a:latin typeface="仿宋_GB2312" pitchFamily="49" charset="-122"/>
                <a:ea typeface="仿宋_GB2312" pitchFamily="49" charset="-122"/>
              </a:rPr>
              <a:t>1</a:t>
            </a:r>
            <a:r>
              <a:rPr lang="zh-CN" b="1">
                <a:solidFill>
                  <a:srgbClr val="FFFF00"/>
                </a:solidFill>
                <a:latin typeface="仿宋_GB2312" pitchFamily="49" charset="-122"/>
                <a:ea typeface="仿宋_GB2312" pitchFamily="49" charset="-122"/>
              </a:rPr>
              <a:t>位</a:t>
            </a:r>
          </a:p>
        </p:txBody>
      </p:sp>
      <p:sp>
        <p:nvSpPr>
          <p:cNvPr id="21514" name="Rectangle 10"/>
          <p:cNvSpPr>
            <a:spLocks noChangeArrowheads="1"/>
          </p:cNvSpPr>
          <p:nvPr/>
        </p:nvSpPr>
        <p:spPr bwMode="auto">
          <a:xfrm>
            <a:off x="4211638" y="2133600"/>
            <a:ext cx="4321175" cy="647700"/>
          </a:xfrm>
          <a:prstGeom prst="rect">
            <a:avLst/>
          </a:prstGeom>
          <a:solidFill>
            <a:srgbClr val="CCFFFF"/>
          </a:solidFill>
          <a:ln w="9525">
            <a:solidFill>
              <a:schemeClr val="tx1"/>
            </a:solidFill>
            <a:miter lim="800000"/>
            <a:headEnd/>
            <a:tailEnd/>
          </a:ln>
        </p:spPr>
        <p:txBody>
          <a:bodyPr wrap="none" anchor="ctr"/>
          <a:lstStyle/>
          <a:p>
            <a:r>
              <a:rPr lang="zh-CN" sz="2000" b="1"/>
              <a:t>森林每年以</a:t>
            </a:r>
            <a:r>
              <a:rPr lang="zh-CN" altLang="zh-CN" sz="2000" b="1"/>
              <a:t>4000</a:t>
            </a:r>
            <a:r>
              <a:rPr lang="zh-CN" sz="2000" b="1"/>
              <a:t>平方公里的速度消失</a:t>
            </a:r>
          </a:p>
        </p:txBody>
      </p:sp>
      <p:sp>
        <p:nvSpPr>
          <p:cNvPr id="21515" name="AutoShape 11"/>
          <p:cNvSpPr>
            <a:spLocks noChangeArrowheads="1"/>
          </p:cNvSpPr>
          <p:nvPr/>
        </p:nvSpPr>
        <p:spPr bwMode="auto">
          <a:xfrm>
            <a:off x="3563938" y="2349500"/>
            <a:ext cx="576262" cy="288925"/>
          </a:xfrm>
          <a:prstGeom prst="rightArrow">
            <a:avLst>
              <a:gd name="adj1" fmla="val 50000"/>
              <a:gd name="adj2" fmla="val 49863"/>
            </a:avLst>
          </a:prstGeom>
          <a:solidFill>
            <a:srgbClr val="CCFFFF"/>
          </a:solidFill>
          <a:ln w="9525">
            <a:solidFill>
              <a:schemeClr val="tx1"/>
            </a:solidFill>
            <a:miter lim="800000"/>
            <a:headEnd/>
            <a:tailEnd/>
          </a:ln>
        </p:spPr>
        <p:txBody>
          <a:bodyPr wrap="none" anchor="ctr"/>
          <a:lstStyle/>
          <a:p>
            <a:endParaRPr lang="zh-CN" altLang="en-US"/>
          </a:p>
        </p:txBody>
      </p:sp>
      <p:sp>
        <p:nvSpPr>
          <p:cNvPr id="21516" name="AutoShape 12"/>
          <p:cNvSpPr>
            <a:spLocks noChangeArrowheads="1"/>
          </p:cNvSpPr>
          <p:nvPr/>
        </p:nvSpPr>
        <p:spPr bwMode="auto">
          <a:xfrm>
            <a:off x="2916238" y="2276475"/>
            <a:ext cx="3816350" cy="4032250"/>
          </a:xfrm>
          <a:prstGeom prst="irregularSeal1">
            <a:avLst/>
          </a:prstGeom>
          <a:solidFill>
            <a:srgbClr val="99CCFF"/>
          </a:solidFill>
          <a:ln w="9525">
            <a:solidFill>
              <a:schemeClr val="tx1"/>
            </a:solidFill>
            <a:miter lim="800000"/>
            <a:headEnd/>
            <a:tailEnd/>
          </a:ln>
        </p:spPr>
        <p:txBody>
          <a:bodyPr wrap="none" anchor="ctr"/>
          <a:lstStyle/>
          <a:p>
            <a:pPr algn="l"/>
            <a:r>
              <a:rPr lang="zh-CN" sz="2000" b="1"/>
              <a:t>自然因素</a:t>
            </a:r>
          </a:p>
          <a:p>
            <a:pPr algn="l">
              <a:buFontTx/>
              <a:buChar char="•"/>
            </a:pPr>
            <a:r>
              <a:rPr lang="zh-CN" sz="1600"/>
              <a:t>干旱、地表沉积物</a:t>
            </a:r>
          </a:p>
          <a:p>
            <a:pPr algn="l">
              <a:buFontTx/>
              <a:buChar char="•"/>
            </a:pPr>
            <a:r>
              <a:rPr lang="zh-CN" sz="1600"/>
              <a:t>大风吹杨</a:t>
            </a:r>
          </a:p>
          <a:p>
            <a:pPr algn="l"/>
            <a:r>
              <a:rPr lang="zh-CN" sz="2000" b="1"/>
              <a:t>人为因素</a:t>
            </a:r>
          </a:p>
          <a:p>
            <a:pPr algn="l">
              <a:buFontTx/>
              <a:buChar char="•"/>
            </a:pPr>
            <a:r>
              <a:rPr lang="zh-CN" sz="1600"/>
              <a:t>过度垦殖、砍伐、</a:t>
            </a:r>
          </a:p>
          <a:p>
            <a:pPr algn="l">
              <a:buFontTx/>
              <a:buChar char="•"/>
            </a:pPr>
            <a:r>
              <a:rPr lang="zh-CN" sz="1600"/>
              <a:t>不合理利用水资源</a:t>
            </a:r>
          </a:p>
        </p:txBody>
      </p:sp>
      <p:sp>
        <p:nvSpPr>
          <p:cNvPr id="22541" name="日期占位符 12"/>
          <p:cNvSpPr>
            <a:spLocks noGrp="1"/>
          </p:cNvSpPr>
          <p:nvPr>
            <p:ph type="dt" sz="quarter" idx="10"/>
          </p:nvPr>
        </p:nvSpPr>
        <p:spPr>
          <a:noFill/>
        </p:spPr>
        <p:txBody>
          <a:bodyPr/>
          <a:lstStyle/>
          <a:p>
            <a:fld id="{E4F56BE4-D78F-4CF4-A504-7F96AD9ED1C0}" type="datetime1">
              <a:rPr lang="zh-CN" altLang="en-US" smtClean="0"/>
              <a:pPr/>
              <a:t>2020-2-14</a:t>
            </a:fld>
            <a:endParaRPr lang="zh-CN" altLang="zh-CN" smtClean="0"/>
          </a:p>
        </p:txBody>
      </p:sp>
      <p:sp>
        <p:nvSpPr>
          <p:cNvPr id="22542" name="页脚占位符 13"/>
          <p:cNvSpPr>
            <a:spLocks noGrp="1"/>
          </p:cNvSpPr>
          <p:nvPr>
            <p:ph type="ftr" sz="quarter" idx="11"/>
          </p:nvPr>
        </p:nvSpPr>
        <p:spPr>
          <a:noFill/>
        </p:spPr>
        <p:txBody>
          <a:bodyPr/>
          <a:lstStyle/>
          <a:p>
            <a:r>
              <a:rPr lang="en-US" altLang="zh-CN" smtClean="0"/>
              <a:t>zzqry@whu.edu.cn</a:t>
            </a:r>
            <a:endParaRPr lang="zh-CN" altLang="zh-CN" smtClean="0"/>
          </a:p>
        </p:txBody>
      </p:sp>
      <p:sp>
        <p:nvSpPr>
          <p:cNvPr id="22543" name="TextBox 14"/>
          <p:cNvSpPr txBox="1">
            <a:spLocks noChangeArrowheads="1"/>
          </p:cNvSpPr>
          <p:nvPr/>
        </p:nvSpPr>
        <p:spPr bwMode="auto">
          <a:xfrm>
            <a:off x="250825" y="188913"/>
            <a:ext cx="2233613" cy="1076325"/>
          </a:xfrm>
          <a:prstGeom prst="rect">
            <a:avLst/>
          </a:prstGeom>
          <a:noFill/>
          <a:ln w="9525">
            <a:noFill/>
            <a:miter lim="800000"/>
            <a:headEnd/>
            <a:tailEnd/>
          </a:ln>
        </p:spPr>
        <p:txBody>
          <a:bodyPr>
            <a:spAutoFit/>
          </a:bodyPr>
          <a:lstStyle/>
          <a:p>
            <a:pPr algn="l"/>
            <a:r>
              <a:rPr lang="zh-CN" altLang="en-US" sz="1600"/>
              <a:t>绿色红利</a:t>
            </a:r>
            <a:endParaRPr lang="en-US" altLang="zh-CN" sz="1600"/>
          </a:p>
          <a:p>
            <a:pPr algn="l"/>
            <a:r>
              <a:rPr lang="zh-CN" altLang="en-US" sz="1600"/>
              <a:t>绿色屏障是生态文明建设的重要内容，可持续发展的基石。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blinds(horizontal)">
                                      <p:cBhvr>
                                        <p:cTn id="7" dur="500"/>
                                        <p:tgtEl>
                                          <p:spTgt spid="2150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1515"/>
                                        </p:tgtEl>
                                        <p:attrNameLst>
                                          <p:attrName>style.visibility</p:attrName>
                                        </p:attrNameLst>
                                      </p:cBhvr>
                                      <p:to>
                                        <p:strVal val="visible"/>
                                      </p:to>
                                    </p:set>
                                    <p:anim calcmode="lin" valueType="num">
                                      <p:cBhvr additive="base">
                                        <p:cTn id="12" dur="500" fill="hold"/>
                                        <p:tgtEl>
                                          <p:spTgt spid="21515"/>
                                        </p:tgtEl>
                                        <p:attrNameLst>
                                          <p:attrName>ppt_x</p:attrName>
                                        </p:attrNameLst>
                                      </p:cBhvr>
                                      <p:tavLst>
                                        <p:tav tm="0">
                                          <p:val>
                                            <p:strVal val="#ppt_x"/>
                                          </p:val>
                                        </p:tav>
                                        <p:tav tm="100000">
                                          <p:val>
                                            <p:strVal val="#ppt_x"/>
                                          </p:val>
                                        </p:tav>
                                      </p:tavLst>
                                    </p:anim>
                                    <p:anim calcmode="lin" valueType="num">
                                      <p:cBhvr additive="base">
                                        <p:cTn id="13" dur="500" fill="hold"/>
                                        <p:tgtEl>
                                          <p:spTgt spid="2151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1514"/>
                                        </p:tgtEl>
                                        <p:attrNameLst>
                                          <p:attrName>style.visibility</p:attrName>
                                        </p:attrNameLst>
                                      </p:cBhvr>
                                      <p:to>
                                        <p:strVal val="visible"/>
                                      </p:to>
                                    </p:set>
                                    <p:animEffect transition="in" filter="blinds(horizontal)">
                                      <p:cBhvr>
                                        <p:cTn id="18" dur="500"/>
                                        <p:tgtEl>
                                          <p:spTgt spid="21514"/>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21508"/>
                                        </p:tgtEl>
                                        <p:attrNameLst>
                                          <p:attrName>style.visibility</p:attrName>
                                        </p:attrNameLst>
                                      </p:cBhvr>
                                      <p:to>
                                        <p:strVal val="visible"/>
                                      </p:to>
                                    </p:set>
                                    <p:animEffect transition="in" filter="box(in)">
                                      <p:cBhvr>
                                        <p:cTn id="23" dur="500"/>
                                        <p:tgtEl>
                                          <p:spTgt spid="21508"/>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21511"/>
                                        </p:tgtEl>
                                        <p:attrNameLst>
                                          <p:attrName>style.visibility</p:attrName>
                                        </p:attrNameLst>
                                      </p:cBhvr>
                                      <p:to>
                                        <p:strVal val="visible"/>
                                      </p:to>
                                    </p:set>
                                    <p:animEffect transition="in" filter="box(in)">
                                      <p:cBhvr>
                                        <p:cTn id="28" dur="500"/>
                                        <p:tgtEl>
                                          <p:spTgt spid="2151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1510"/>
                                        </p:tgtEl>
                                        <p:attrNameLst>
                                          <p:attrName>style.visibility</p:attrName>
                                        </p:attrNameLst>
                                      </p:cBhvr>
                                      <p:to>
                                        <p:strVal val="visible"/>
                                      </p:to>
                                    </p:set>
                                    <p:anim calcmode="lin" valueType="num">
                                      <p:cBhvr additive="base">
                                        <p:cTn id="33" dur="500" fill="hold"/>
                                        <p:tgtEl>
                                          <p:spTgt spid="21510"/>
                                        </p:tgtEl>
                                        <p:attrNameLst>
                                          <p:attrName>ppt_x</p:attrName>
                                        </p:attrNameLst>
                                      </p:cBhvr>
                                      <p:tavLst>
                                        <p:tav tm="0">
                                          <p:val>
                                            <p:strVal val="#ppt_x"/>
                                          </p:val>
                                        </p:tav>
                                        <p:tav tm="100000">
                                          <p:val>
                                            <p:strVal val="#ppt_x"/>
                                          </p:val>
                                        </p:tav>
                                      </p:tavLst>
                                    </p:anim>
                                    <p:anim calcmode="lin" valueType="num">
                                      <p:cBhvr additive="base">
                                        <p:cTn id="34" dur="500" fill="hold"/>
                                        <p:tgtEl>
                                          <p:spTgt spid="2151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21509"/>
                                        </p:tgtEl>
                                        <p:attrNameLst>
                                          <p:attrName>style.visibility</p:attrName>
                                        </p:attrNameLst>
                                      </p:cBhvr>
                                      <p:to>
                                        <p:strVal val="visible"/>
                                      </p:to>
                                    </p:set>
                                    <p:animEffect transition="in" filter="box(in)">
                                      <p:cBhvr>
                                        <p:cTn id="39" dur="500"/>
                                        <p:tgtEl>
                                          <p:spTgt spid="21509"/>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1512"/>
                                        </p:tgtEl>
                                        <p:attrNameLst>
                                          <p:attrName>style.visibility</p:attrName>
                                        </p:attrNameLst>
                                      </p:cBhvr>
                                      <p:to>
                                        <p:strVal val="visible"/>
                                      </p:to>
                                    </p:set>
                                    <p:anim calcmode="lin" valueType="num">
                                      <p:cBhvr additive="base">
                                        <p:cTn id="44" dur="500" fill="hold"/>
                                        <p:tgtEl>
                                          <p:spTgt spid="21512"/>
                                        </p:tgtEl>
                                        <p:attrNameLst>
                                          <p:attrName>ppt_x</p:attrName>
                                        </p:attrNameLst>
                                      </p:cBhvr>
                                      <p:tavLst>
                                        <p:tav tm="0">
                                          <p:val>
                                            <p:strVal val="#ppt_x"/>
                                          </p:val>
                                        </p:tav>
                                        <p:tav tm="100000">
                                          <p:val>
                                            <p:strVal val="#ppt_x"/>
                                          </p:val>
                                        </p:tav>
                                      </p:tavLst>
                                    </p:anim>
                                    <p:anim calcmode="lin" valueType="num">
                                      <p:cBhvr additive="base">
                                        <p:cTn id="45" dur="500" fill="hold"/>
                                        <p:tgtEl>
                                          <p:spTgt spid="21512"/>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21513"/>
                                        </p:tgtEl>
                                        <p:attrNameLst>
                                          <p:attrName>style.visibility</p:attrName>
                                        </p:attrNameLst>
                                      </p:cBhvr>
                                      <p:to>
                                        <p:strVal val="visible"/>
                                      </p:to>
                                    </p:set>
                                    <p:animEffect transition="in" filter="box(in)">
                                      <p:cBhvr>
                                        <p:cTn id="50" dur="500"/>
                                        <p:tgtEl>
                                          <p:spTgt spid="21513"/>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1516"/>
                                        </p:tgtEl>
                                        <p:attrNameLst>
                                          <p:attrName>style.visibility</p:attrName>
                                        </p:attrNameLst>
                                      </p:cBhvr>
                                      <p:to>
                                        <p:strVal val="visible"/>
                                      </p:to>
                                    </p:set>
                                    <p:animEffect transition="in" filter="blinds(horizontal)">
                                      <p:cBhvr>
                                        <p:cTn id="55" dur="500"/>
                                        <p:tgtEl>
                                          <p:spTgt spid="21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nimBg="1" autoUpdateAnimBg="0"/>
      <p:bldP spid="21508" grpId="0" animBg="1" autoUpdateAnimBg="0"/>
      <p:bldP spid="21509" grpId="0" animBg="1" autoUpdateAnimBg="0"/>
      <p:bldP spid="21510" grpId="0" animBg="1"/>
      <p:bldP spid="21511" grpId="0" animBg="1" autoUpdateAnimBg="0"/>
      <p:bldP spid="21512" grpId="0" animBg="1"/>
      <p:bldP spid="21513" grpId="0" animBg="1" autoUpdateAnimBg="0"/>
      <p:bldP spid="21514" grpId="0" animBg="1" autoUpdateAnimBg="0"/>
      <p:bldP spid="21515" grpId="0" animBg="1"/>
      <p:bldP spid="21516"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600200" y="617538"/>
            <a:ext cx="6019800" cy="830262"/>
          </a:xfrm>
        </p:spPr>
        <p:txBody>
          <a:bodyPr/>
          <a:lstStyle/>
          <a:p>
            <a:pPr algn="ctr" eaLnBrk="1" hangingPunct="1"/>
            <a:r>
              <a:rPr lang="zh-CN" altLang="zh-CN" sz="4000" smtClean="0">
                <a:latin typeface="宋体" pitchFamily="2" charset="-122"/>
              </a:rPr>
              <a:t>“</a:t>
            </a:r>
            <a:r>
              <a:rPr lang="zh-CN" sz="4000" smtClean="0"/>
              <a:t>三废</a:t>
            </a:r>
            <a:r>
              <a:rPr lang="zh-CN" sz="4000" smtClean="0">
                <a:latin typeface="宋体" pitchFamily="2" charset="-122"/>
              </a:rPr>
              <a:t>”</a:t>
            </a:r>
            <a:r>
              <a:rPr lang="zh-CN" sz="4000" smtClean="0"/>
              <a:t>问题</a:t>
            </a:r>
            <a:r>
              <a:rPr lang="zh-CN" smtClean="0"/>
              <a:t> </a:t>
            </a:r>
          </a:p>
        </p:txBody>
      </p:sp>
      <p:sp>
        <p:nvSpPr>
          <p:cNvPr id="23555" name="Rectangle 3"/>
          <p:cNvSpPr>
            <a:spLocks noGrp="1" noChangeArrowheads="1"/>
          </p:cNvSpPr>
          <p:nvPr>
            <p:ph type="body" idx="1"/>
          </p:nvPr>
        </p:nvSpPr>
        <p:spPr>
          <a:xfrm>
            <a:off x="684213" y="2060575"/>
            <a:ext cx="8054975" cy="647700"/>
          </a:xfrm>
        </p:spPr>
        <p:txBody>
          <a:bodyPr/>
          <a:lstStyle/>
          <a:p>
            <a:pPr eaLnBrk="1" hangingPunct="1">
              <a:buFont typeface="Wingdings" pitchFamily="2" charset="2"/>
              <a:buNone/>
            </a:pPr>
            <a:r>
              <a:rPr lang="zh-CN" altLang="zh-CN" sz="3200" smtClean="0"/>
              <a:t>   </a:t>
            </a:r>
            <a:r>
              <a:rPr lang="zh-CN" sz="3200" smtClean="0"/>
              <a:t>各种工业企业所排放的有害物质。</a:t>
            </a:r>
          </a:p>
        </p:txBody>
      </p:sp>
      <p:grpSp>
        <p:nvGrpSpPr>
          <p:cNvPr id="23556" name="Group 4"/>
          <p:cNvGrpSpPr>
            <a:grpSpLocks/>
          </p:cNvGrpSpPr>
          <p:nvPr/>
        </p:nvGrpSpPr>
        <p:grpSpPr bwMode="auto">
          <a:xfrm>
            <a:off x="2203450" y="2805113"/>
            <a:ext cx="4675188" cy="3670300"/>
            <a:chOff x="0" y="0"/>
            <a:chExt cx="3666" cy="2733"/>
          </a:xfrm>
        </p:grpSpPr>
        <p:sp>
          <p:nvSpPr>
            <p:cNvPr id="22533" name="未知"/>
            <p:cNvSpPr>
              <a:spLocks/>
            </p:cNvSpPr>
            <p:nvPr/>
          </p:nvSpPr>
          <p:spPr bwMode="auto">
            <a:xfrm>
              <a:off x="652" y="1095"/>
              <a:ext cx="911" cy="1233"/>
            </a:xfrm>
            <a:custGeom>
              <a:avLst/>
              <a:gdLst/>
              <a:ahLst/>
              <a:cxnLst>
                <a:cxn ang="0">
                  <a:pos x="1233" y="343"/>
                </a:cxn>
                <a:cxn ang="0">
                  <a:pos x="413" y="1764"/>
                </a:cxn>
                <a:cxn ang="0">
                  <a:pos x="0" y="1226"/>
                </a:cxn>
                <a:cxn ang="0">
                  <a:pos x="6" y="1098"/>
                </a:cxn>
                <a:cxn ang="0">
                  <a:pos x="638" y="0"/>
                </a:cxn>
                <a:cxn ang="0">
                  <a:pos x="1233" y="343"/>
                </a:cxn>
                <a:cxn ang="0">
                  <a:pos x="1233" y="343"/>
                </a:cxn>
              </a:cxnLst>
              <a:rect l="0" t="0" r="r" b="b"/>
              <a:pathLst>
                <a:path w="1233" h="1764">
                  <a:moveTo>
                    <a:pt x="1233" y="343"/>
                  </a:moveTo>
                  <a:lnTo>
                    <a:pt x="413" y="1764"/>
                  </a:lnTo>
                  <a:lnTo>
                    <a:pt x="0" y="1226"/>
                  </a:lnTo>
                  <a:lnTo>
                    <a:pt x="6" y="1098"/>
                  </a:lnTo>
                  <a:lnTo>
                    <a:pt x="638" y="0"/>
                  </a:lnTo>
                  <a:lnTo>
                    <a:pt x="1233" y="343"/>
                  </a:lnTo>
                  <a:lnTo>
                    <a:pt x="1233" y="343"/>
                  </a:lnTo>
                  <a:close/>
                </a:path>
              </a:pathLst>
            </a:custGeom>
            <a:gradFill rotWithShape="1">
              <a:gsLst>
                <a:gs pos="0">
                  <a:schemeClr val="accent1"/>
                </a:gs>
                <a:gs pos="100000">
                  <a:schemeClr val="accent1">
                    <a:gamma/>
                    <a:shade val="46275"/>
                    <a:invGamma/>
                  </a:schemeClr>
                </a:gs>
              </a:gsLst>
              <a:lin ang="5400000" scaled="1"/>
            </a:gradFill>
            <a:ln w="9525">
              <a:noFill/>
              <a:round/>
              <a:headEnd/>
              <a:tailEnd/>
            </a:ln>
          </p:spPr>
          <p:txBody>
            <a:bodyPr/>
            <a:lstStyle/>
            <a:p>
              <a:pPr>
                <a:defRPr/>
              </a:pPr>
              <a:endParaRPr lang="zh-CN" altLang="en-US"/>
            </a:p>
          </p:txBody>
        </p:sp>
        <p:sp>
          <p:nvSpPr>
            <p:cNvPr id="22534" name="未知"/>
            <p:cNvSpPr>
              <a:spLocks/>
            </p:cNvSpPr>
            <p:nvPr/>
          </p:nvSpPr>
          <p:spPr bwMode="auto">
            <a:xfrm rot="7200000">
              <a:off x="1716" y="413"/>
              <a:ext cx="862" cy="1306"/>
            </a:xfrm>
            <a:custGeom>
              <a:avLst/>
              <a:gdLst/>
              <a:ahLst/>
              <a:cxnLst>
                <a:cxn ang="0">
                  <a:pos x="1233" y="343"/>
                </a:cxn>
                <a:cxn ang="0">
                  <a:pos x="413" y="1764"/>
                </a:cxn>
                <a:cxn ang="0">
                  <a:pos x="0" y="1226"/>
                </a:cxn>
                <a:cxn ang="0">
                  <a:pos x="6" y="1098"/>
                </a:cxn>
                <a:cxn ang="0">
                  <a:pos x="638" y="0"/>
                </a:cxn>
                <a:cxn ang="0">
                  <a:pos x="1233" y="343"/>
                </a:cxn>
                <a:cxn ang="0">
                  <a:pos x="1233" y="343"/>
                </a:cxn>
              </a:cxnLst>
              <a:rect l="0" t="0" r="r" b="b"/>
              <a:pathLst>
                <a:path w="1233" h="1764">
                  <a:moveTo>
                    <a:pt x="1233" y="343"/>
                  </a:moveTo>
                  <a:lnTo>
                    <a:pt x="413" y="1764"/>
                  </a:lnTo>
                  <a:lnTo>
                    <a:pt x="0" y="1226"/>
                  </a:lnTo>
                  <a:lnTo>
                    <a:pt x="6" y="1098"/>
                  </a:lnTo>
                  <a:lnTo>
                    <a:pt x="638" y="0"/>
                  </a:lnTo>
                  <a:lnTo>
                    <a:pt x="1233" y="343"/>
                  </a:lnTo>
                  <a:lnTo>
                    <a:pt x="1233" y="343"/>
                  </a:lnTo>
                  <a:close/>
                </a:path>
              </a:pathLst>
            </a:custGeom>
            <a:gradFill rotWithShape="1">
              <a:gsLst>
                <a:gs pos="0">
                  <a:schemeClr val="accent2"/>
                </a:gs>
                <a:gs pos="100000">
                  <a:schemeClr val="accent2">
                    <a:gamma/>
                    <a:shade val="46275"/>
                    <a:invGamma/>
                  </a:schemeClr>
                </a:gs>
              </a:gsLst>
              <a:lin ang="5400000" scaled="1"/>
            </a:gradFill>
            <a:ln w="9525">
              <a:noFill/>
              <a:round/>
              <a:headEnd/>
              <a:tailEnd/>
            </a:ln>
          </p:spPr>
          <p:txBody>
            <a:bodyPr/>
            <a:lstStyle/>
            <a:p>
              <a:pPr>
                <a:defRPr/>
              </a:pPr>
              <a:endParaRPr lang="zh-CN" altLang="en-US"/>
            </a:p>
          </p:txBody>
        </p:sp>
        <p:grpSp>
          <p:nvGrpSpPr>
            <p:cNvPr id="23561" name="Group 7"/>
            <p:cNvGrpSpPr>
              <a:grpSpLocks/>
            </p:cNvGrpSpPr>
            <p:nvPr/>
          </p:nvGrpSpPr>
          <p:grpSpPr bwMode="auto">
            <a:xfrm>
              <a:off x="704" y="406"/>
              <a:ext cx="1480" cy="1302"/>
              <a:chOff x="0" y="0"/>
              <a:chExt cx="1480" cy="1302"/>
            </a:xfrm>
          </p:grpSpPr>
          <p:sp>
            <p:nvSpPr>
              <p:cNvPr id="23574" name="AutoShape 8"/>
              <p:cNvSpPr>
                <a:spLocks noChangeArrowheads="1"/>
              </p:cNvSpPr>
              <p:nvPr/>
            </p:nvSpPr>
            <p:spPr bwMode="auto">
              <a:xfrm rot="-9000000">
                <a:off x="0" y="922"/>
                <a:ext cx="908" cy="380"/>
              </a:xfrm>
              <a:prstGeom prst="triangle">
                <a:avLst>
                  <a:gd name="adj" fmla="val 50000"/>
                </a:avLst>
              </a:prstGeom>
              <a:solidFill>
                <a:schemeClr val="accent2"/>
              </a:solidFill>
              <a:ln w="9525">
                <a:noFill/>
                <a:miter lim="800000"/>
                <a:headEnd/>
                <a:tailEnd/>
              </a:ln>
            </p:spPr>
            <p:txBody>
              <a:bodyPr wrap="none" anchor="ctr"/>
              <a:lstStyle/>
              <a:p>
                <a:endParaRPr lang="zh-CN" altLang="en-US"/>
              </a:p>
            </p:txBody>
          </p:sp>
          <p:sp>
            <p:nvSpPr>
              <p:cNvPr id="23575" name="未知"/>
              <p:cNvSpPr>
                <a:spLocks/>
              </p:cNvSpPr>
              <p:nvPr/>
            </p:nvSpPr>
            <p:spPr bwMode="auto">
              <a:xfrm rot="7200000">
                <a:off x="249" y="421"/>
                <a:ext cx="948" cy="508"/>
              </a:xfrm>
              <a:custGeom>
                <a:avLst/>
                <a:gdLst>
                  <a:gd name="T0" fmla="*/ 3058 w 750"/>
                  <a:gd name="T1" fmla="*/ 0 h 378"/>
                  <a:gd name="T2" fmla="*/ 0 w 750"/>
                  <a:gd name="T3" fmla="*/ 0 h 378"/>
                  <a:gd name="T4" fmla="*/ 10 w 750"/>
                  <a:gd name="T5" fmla="*/ 1145 h 378"/>
                  <a:gd name="T6" fmla="*/ 114 w 750"/>
                  <a:gd name="T7" fmla="*/ 2228 h 378"/>
                  <a:gd name="T8" fmla="*/ 3058 w 750"/>
                  <a:gd name="T9" fmla="*/ 2228 h 378"/>
                  <a:gd name="T10" fmla="*/ 3058 w 750"/>
                  <a:gd name="T11" fmla="*/ 0 h 378"/>
                  <a:gd name="T12" fmla="*/ 3058 w 750"/>
                  <a:gd name="T13" fmla="*/ 0 h 378"/>
                  <a:gd name="T14" fmla="*/ 0 60000 65536"/>
                  <a:gd name="T15" fmla="*/ 0 60000 65536"/>
                  <a:gd name="T16" fmla="*/ 0 60000 65536"/>
                  <a:gd name="T17" fmla="*/ 0 60000 65536"/>
                  <a:gd name="T18" fmla="*/ 0 60000 65536"/>
                  <a:gd name="T19" fmla="*/ 0 60000 65536"/>
                  <a:gd name="T20" fmla="*/ 0 60000 65536"/>
                  <a:gd name="T21" fmla="*/ 0 w 750"/>
                  <a:gd name="T22" fmla="*/ 0 h 378"/>
                  <a:gd name="T23" fmla="*/ 750 w 750"/>
                  <a:gd name="T24" fmla="*/ 378 h 3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0" h="378">
                    <a:moveTo>
                      <a:pt x="750" y="0"/>
                    </a:moveTo>
                    <a:lnTo>
                      <a:pt x="0" y="0"/>
                    </a:lnTo>
                    <a:lnTo>
                      <a:pt x="2" y="194"/>
                    </a:lnTo>
                    <a:lnTo>
                      <a:pt x="28" y="378"/>
                    </a:lnTo>
                    <a:lnTo>
                      <a:pt x="750" y="378"/>
                    </a:lnTo>
                    <a:lnTo>
                      <a:pt x="750" y="0"/>
                    </a:lnTo>
                    <a:close/>
                  </a:path>
                </a:pathLst>
              </a:custGeom>
              <a:solidFill>
                <a:schemeClr val="accent2"/>
              </a:solidFill>
              <a:ln w="9525">
                <a:noFill/>
                <a:round/>
                <a:headEnd/>
                <a:tailEnd/>
              </a:ln>
            </p:spPr>
            <p:txBody>
              <a:bodyPr/>
              <a:lstStyle/>
              <a:p>
                <a:endParaRPr lang="zh-CN" altLang="en-US"/>
              </a:p>
            </p:txBody>
          </p:sp>
          <p:sp>
            <p:nvSpPr>
              <p:cNvPr id="23576" name="未知"/>
              <p:cNvSpPr>
                <a:spLocks/>
              </p:cNvSpPr>
              <p:nvPr/>
            </p:nvSpPr>
            <p:spPr bwMode="auto">
              <a:xfrm rot="7200000">
                <a:off x="925" y="-163"/>
                <a:ext cx="392" cy="718"/>
              </a:xfrm>
              <a:custGeom>
                <a:avLst/>
                <a:gdLst>
                  <a:gd name="T0" fmla="*/ 122 w 495"/>
                  <a:gd name="T1" fmla="*/ 47 h 971"/>
                  <a:gd name="T2" fmla="*/ 122 w 495"/>
                  <a:gd name="T3" fmla="*/ 159 h 971"/>
                  <a:gd name="T4" fmla="*/ 114 w 495"/>
                  <a:gd name="T5" fmla="*/ 158 h 971"/>
                  <a:gd name="T6" fmla="*/ 106 w 495"/>
                  <a:gd name="T7" fmla="*/ 156 h 971"/>
                  <a:gd name="T8" fmla="*/ 99 w 495"/>
                  <a:gd name="T9" fmla="*/ 152 h 971"/>
                  <a:gd name="T10" fmla="*/ 92 w 495"/>
                  <a:gd name="T11" fmla="*/ 146 h 971"/>
                  <a:gd name="T12" fmla="*/ 83 w 495"/>
                  <a:gd name="T13" fmla="*/ 140 h 971"/>
                  <a:gd name="T14" fmla="*/ 75 w 495"/>
                  <a:gd name="T15" fmla="*/ 131 h 971"/>
                  <a:gd name="T16" fmla="*/ 67 w 495"/>
                  <a:gd name="T17" fmla="*/ 120 h 971"/>
                  <a:gd name="T18" fmla="*/ 55 w 495"/>
                  <a:gd name="T19" fmla="*/ 106 h 971"/>
                  <a:gd name="T20" fmla="*/ 45 w 495"/>
                  <a:gd name="T21" fmla="*/ 91 h 971"/>
                  <a:gd name="T22" fmla="*/ 32 w 495"/>
                  <a:gd name="T23" fmla="*/ 72 h 971"/>
                  <a:gd name="T24" fmla="*/ 24 w 495"/>
                  <a:gd name="T25" fmla="*/ 60 h 971"/>
                  <a:gd name="T26" fmla="*/ 7 w 495"/>
                  <a:gd name="T27" fmla="*/ 35 h 971"/>
                  <a:gd name="T28" fmla="*/ 2 w 495"/>
                  <a:gd name="T29" fmla="*/ 21 h 971"/>
                  <a:gd name="T30" fmla="*/ 0 w 495"/>
                  <a:gd name="T31" fmla="*/ 10 h 971"/>
                  <a:gd name="T32" fmla="*/ 4 w 495"/>
                  <a:gd name="T33" fmla="*/ 0 h 971"/>
                  <a:gd name="T34" fmla="*/ 4 w 495"/>
                  <a:gd name="T35" fmla="*/ 7 h 971"/>
                  <a:gd name="T36" fmla="*/ 4 w 495"/>
                  <a:gd name="T37" fmla="*/ 12 h 971"/>
                  <a:gd name="T38" fmla="*/ 4 w 495"/>
                  <a:gd name="T39" fmla="*/ 16 h 971"/>
                  <a:gd name="T40" fmla="*/ 5 w 495"/>
                  <a:gd name="T41" fmla="*/ 21 h 971"/>
                  <a:gd name="T42" fmla="*/ 7 w 495"/>
                  <a:gd name="T43" fmla="*/ 27 h 971"/>
                  <a:gd name="T44" fmla="*/ 13 w 495"/>
                  <a:gd name="T45" fmla="*/ 33 h 971"/>
                  <a:gd name="T46" fmla="*/ 21 w 495"/>
                  <a:gd name="T47" fmla="*/ 38 h 971"/>
                  <a:gd name="T48" fmla="*/ 31 w 495"/>
                  <a:gd name="T49" fmla="*/ 43 h 971"/>
                  <a:gd name="T50" fmla="*/ 44 w 495"/>
                  <a:gd name="T51" fmla="*/ 45 h 971"/>
                  <a:gd name="T52" fmla="*/ 61 w 495"/>
                  <a:gd name="T53" fmla="*/ 47 h 971"/>
                  <a:gd name="T54" fmla="*/ 122 w 495"/>
                  <a:gd name="T55" fmla="*/ 47 h 97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95"/>
                  <a:gd name="T85" fmla="*/ 0 h 971"/>
                  <a:gd name="T86" fmla="*/ 495 w 495"/>
                  <a:gd name="T87" fmla="*/ 971 h 97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95" h="971">
                    <a:moveTo>
                      <a:pt x="495" y="285"/>
                    </a:moveTo>
                    <a:lnTo>
                      <a:pt x="495" y="971"/>
                    </a:lnTo>
                    <a:lnTo>
                      <a:pt x="462" y="964"/>
                    </a:lnTo>
                    <a:lnTo>
                      <a:pt x="430" y="953"/>
                    </a:lnTo>
                    <a:lnTo>
                      <a:pt x="401" y="931"/>
                    </a:lnTo>
                    <a:lnTo>
                      <a:pt x="372" y="898"/>
                    </a:lnTo>
                    <a:lnTo>
                      <a:pt x="339" y="855"/>
                    </a:lnTo>
                    <a:lnTo>
                      <a:pt x="306" y="801"/>
                    </a:lnTo>
                    <a:lnTo>
                      <a:pt x="270" y="732"/>
                    </a:lnTo>
                    <a:lnTo>
                      <a:pt x="227" y="648"/>
                    </a:lnTo>
                    <a:lnTo>
                      <a:pt x="183" y="554"/>
                    </a:lnTo>
                    <a:lnTo>
                      <a:pt x="129" y="438"/>
                    </a:lnTo>
                    <a:lnTo>
                      <a:pt x="96" y="369"/>
                    </a:lnTo>
                    <a:lnTo>
                      <a:pt x="29" y="211"/>
                    </a:lnTo>
                    <a:lnTo>
                      <a:pt x="2" y="127"/>
                    </a:lnTo>
                    <a:lnTo>
                      <a:pt x="0" y="60"/>
                    </a:lnTo>
                    <a:lnTo>
                      <a:pt x="15" y="0"/>
                    </a:lnTo>
                    <a:lnTo>
                      <a:pt x="15" y="43"/>
                    </a:lnTo>
                    <a:lnTo>
                      <a:pt x="15" y="72"/>
                    </a:lnTo>
                    <a:lnTo>
                      <a:pt x="15" y="99"/>
                    </a:lnTo>
                    <a:lnTo>
                      <a:pt x="18" y="126"/>
                    </a:lnTo>
                    <a:lnTo>
                      <a:pt x="29" y="162"/>
                    </a:lnTo>
                    <a:lnTo>
                      <a:pt x="53" y="198"/>
                    </a:lnTo>
                    <a:lnTo>
                      <a:pt x="85" y="231"/>
                    </a:lnTo>
                    <a:lnTo>
                      <a:pt x="125" y="260"/>
                    </a:lnTo>
                    <a:lnTo>
                      <a:pt x="180" y="278"/>
                    </a:lnTo>
                    <a:lnTo>
                      <a:pt x="245" y="282"/>
                    </a:lnTo>
                    <a:lnTo>
                      <a:pt x="495" y="285"/>
                    </a:lnTo>
                    <a:close/>
                  </a:path>
                </a:pathLst>
              </a:custGeom>
              <a:solidFill>
                <a:schemeClr val="accent2"/>
              </a:solidFill>
              <a:ln w="9525">
                <a:noFill/>
                <a:round/>
                <a:headEnd/>
                <a:tailEnd/>
              </a:ln>
            </p:spPr>
            <p:txBody>
              <a:bodyPr/>
              <a:lstStyle/>
              <a:p>
                <a:endParaRPr lang="zh-CN" altLang="en-US"/>
              </a:p>
            </p:txBody>
          </p:sp>
        </p:grpSp>
        <p:sp>
          <p:nvSpPr>
            <p:cNvPr id="22539" name="未知"/>
            <p:cNvSpPr>
              <a:spLocks/>
            </p:cNvSpPr>
            <p:nvPr/>
          </p:nvSpPr>
          <p:spPr bwMode="auto">
            <a:xfrm rot="14400000">
              <a:off x="1788" y="1582"/>
              <a:ext cx="861" cy="1305"/>
            </a:xfrm>
            <a:custGeom>
              <a:avLst/>
              <a:gdLst/>
              <a:ahLst/>
              <a:cxnLst>
                <a:cxn ang="0">
                  <a:pos x="1233" y="343"/>
                </a:cxn>
                <a:cxn ang="0">
                  <a:pos x="413" y="1764"/>
                </a:cxn>
                <a:cxn ang="0">
                  <a:pos x="0" y="1226"/>
                </a:cxn>
                <a:cxn ang="0">
                  <a:pos x="6" y="1098"/>
                </a:cxn>
                <a:cxn ang="0">
                  <a:pos x="638" y="0"/>
                </a:cxn>
                <a:cxn ang="0">
                  <a:pos x="1233" y="343"/>
                </a:cxn>
                <a:cxn ang="0">
                  <a:pos x="1233" y="343"/>
                </a:cxn>
              </a:cxnLst>
              <a:rect l="0" t="0" r="r" b="b"/>
              <a:pathLst>
                <a:path w="1233" h="1764">
                  <a:moveTo>
                    <a:pt x="1233" y="343"/>
                  </a:moveTo>
                  <a:lnTo>
                    <a:pt x="413" y="1764"/>
                  </a:lnTo>
                  <a:lnTo>
                    <a:pt x="0" y="1226"/>
                  </a:lnTo>
                  <a:lnTo>
                    <a:pt x="6" y="1098"/>
                  </a:lnTo>
                  <a:lnTo>
                    <a:pt x="638" y="0"/>
                  </a:lnTo>
                  <a:lnTo>
                    <a:pt x="1233" y="343"/>
                  </a:lnTo>
                  <a:lnTo>
                    <a:pt x="1233" y="343"/>
                  </a:lnTo>
                  <a:close/>
                </a:path>
              </a:pathLst>
            </a:custGeom>
            <a:gradFill rotWithShape="1">
              <a:gsLst>
                <a:gs pos="0">
                  <a:schemeClr val="folHlink"/>
                </a:gs>
                <a:gs pos="100000">
                  <a:schemeClr val="folHlink">
                    <a:gamma/>
                    <a:shade val="46275"/>
                    <a:invGamma/>
                  </a:schemeClr>
                </a:gs>
              </a:gsLst>
              <a:lin ang="5400000" scaled="1"/>
            </a:gradFill>
            <a:ln w="9525">
              <a:noFill/>
              <a:round/>
              <a:headEnd/>
              <a:tailEnd/>
            </a:ln>
          </p:spPr>
          <p:txBody>
            <a:bodyPr/>
            <a:lstStyle/>
            <a:p>
              <a:pPr>
                <a:defRPr/>
              </a:pPr>
              <a:endParaRPr lang="zh-CN" altLang="en-US"/>
            </a:p>
          </p:txBody>
        </p:sp>
        <p:grpSp>
          <p:nvGrpSpPr>
            <p:cNvPr id="23563" name="Group 12"/>
            <p:cNvGrpSpPr>
              <a:grpSpLocks/>
            </p:cNvGrpSpPr>
            <p:nvPr/>
          </p:nvGrpSpPr>
          <p:grpSpPr bwMode="auto">
            <a:xfrm>
              <a:off x="1846" y="1013"/>
              <a:ext cx="1296" cy="1381"/>
              <a:chOff x="0" y="0"/>
              <a:chExt cx="1296" cy="1381"/>
            </a:xfrm>
          </p:grpSpPr>
          <p:sp>
            <p:nvSpPr>
              <p:cNvPr id="23571" name="AutoShape 13"/>
              <p:cNvSpPr>
                <a:spLocks noChangeArrowheads="1"/>
              </p:cNvSpPr>
              <p:nvPr/>
            </p:nvSpPr>
            <p:spPr bwMode="auto">
              <a:xfrm rot="-1800000">
                <a:off x="0" y="0"/>
                <a:ext cx="906" cy="380"/>
              </a:xfrm>
              <a:prstGeom prst="triangle">
                <a:avLst>
                  <a:gd name="adj" fmla="val 50000"/>
                </a:avLst>
              </a:prstGeom>
              <a:solidFill>
                <a:schemeClr val="folHlink"/>
              </a:solidFill>
              <a:ln w="9525">
                <a:noFill/>
                <a:miter lim="800000"/>
                <a:headEnd/>
                <a:tailEnd/>
              </a:ln>
            </p:spPr>
            <p:txBody>
              <a:bodyPr wrap="none" anchor="ctr"/>
              <a:lstStyle/>
              <a:p>
                <a:endParaRPr lang="zh-CN" altLang="en-US"/>
              </a:p>
            </p:txBody>
          </p:sp>
          <p:sp>
            <p:nvSpPr>
              <p:cNvPr id="23572" name="未知"/>
              <p:cNvSpPr>
                <a:spLocks/>
              </p:cNvSpPr>
              <p:nvPr/>
            </p:nvSpPr>
            <p:spPr bwMode="auto">
              <a:xfrm rot="-7200000">
                <a:off x="247" y="374"/>
                <a:ext cx="948" cy="507"/>
              </a:xfrm>
              <a:custGeom>
                <a:avLst/>
                <a:gdLst>
                  <a:gd name="T0" fmla="*/ 3058 w 750"/>
                  <a:gd name="T1" fmla="*/ 0 h 378"/>
                  <a:gd name="T2" fmla="*/ 0 w 750"/>
                  <a:gd name="T3" fmla="*/ 0 h 378"/>
                  <a:gd name="T4" fmla="*/ 10 w 750"/>
                  <a:gd name="T5" fmla="*/ 1129 h 378"/>
                  <a:gd name="T6" fmla="*/ 114 w 750"/>
                  <a:gd name="T7" fmla="*/ 2200 h 378"/>
                  <a:gd name="T8" fmla="*/ 3058 w 750"/>
                  <a:gd name="T9" fmla="*/ 2200 h 378"/>
                  <a:gd name="T10" fmla="*/ 3058 w 750"/>
                  <a:gd name="T11" fmla="*/ 0 h 378"/>
                  <a:gd name="T12" fmla="*/ 3058 w 750"/>
                  <a:gd name="T13" fmla="*/ 0 h 378"/>
                  <a:gd name="T14" fmla="*/ 0 60000 65536"/>
                  <a:gd name="T15" fmla="*/ 0 60000 65536"/>
                  <a:gd name="T16" fmla="*/ 0 60000 65536"/>
                  <a:gd name="T17" fmla="*/ 0 60000 65536"/>
                  <a:gd name="T18" fmla="*/ 0 60000 65536"/>
                  <a:gd name="T19" fmla="*/ 0 60000 65536"/>
                  <a:gd name="T20" fmla="*/ 0 60000 65536"/>
                  <a:gd name="T21" fmla="*/ 0 w 750"/>
                  <a:gd name="T22" fmla="*/ 0 h 378"/>
                  <a:gd name="T23" fmla="*/ 750 w 750"/>
                  <a:gd name="T24" fmla="*/ 378 h 3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0" h="378">
                    <a:moveTo>
                      <a:pt x="750" y="0"/>
                    </a:moveTo>
                    <a:lnTo>
                      <a:pt x="0" y="0"/>
                    </a:lnTo>
                    <a:lnTo>
                      <a:pt x="2" y="194"/>
                    </a:lnTo>
                    <a:lnTo>
                      <a:pt x="28" y="378"/>
                    </a:lnTo>
                    <a:lnTo>
                      <a:pt x="750" y="378"/>
                    </a:lnTo>
                    <a:lnTo>
                      <a:pt x="750" y="0"/>
                    </a:lnTo>
                    <a:close/>
                  </a:path>
                </a:pathLst>
              </a:custGeom>
              <a:solidFill>
                <a:schemeClr val="folHlink"/>
              </a:solidFill>
              <a:ln w="9525">
                <a:noFill/>
                <a:round/>
                <a:headEnd/>
                <a:tailEnd/>
              </a:ln>
            </p:spPr>
            <p:txBody>
              <a:bodyPr/>
              <a:lstStyle/>
              <a:p>
                <a:endParaRPr lang="zh-CN" altLang="en-US"/>
              </a:p>
            </p:txBody>
          </p:sp>
          <p:sp>
            <p:nvSpPr>
              <p:cNvPr id="23573" name="未知"/>
              <p:cNvSpPr>
                <a:spLocks/>
              </p:cNvSpPr>
              <p:nvPr/>
            </p:nvSpPr>
            <p:spPr bwMode="auto">
              <a:xfrm rot="-7200000">
                <a:off x="764" y="849"/>
                <a:ext cx="346" cy="718"/>
              </a:xfrm>
              <a:custGeom>
                <a:avLst/>
                <a:gdLst>
                  <a:gd name="T0" fmla="*/ 57 w 495"/>
                  <a:gd name="T1" fmla="*/ 47 h 971"/>
                  <a:gd name="T2" fmla="*/ 57 w 495"/>
                  <a:gd name="T3" fmla="*/ 159 h 971"/>
                  <a:gd name="T4" fmla="*/ 54 w 495"/>
                  <a:gd name="T5" fmla="*/ 158 h 971"/>
                  <a:gd name="T6" fmla="*/ 50 w 495"/>
                  <a:gd name="T7" fmla="*/ 156 h 971"/>
                  <a:gd name="T8" fmla="*/ 47 w 495"/>
                  <a:gd name="T9" fmla="*/ 152 h 971"/>
                  <a:gd name="T10" fmla="*/ 43 w 495"/>
                  <a:gd name="T11" fmla="*/ 146 h 971"/>
                  <a:gd name="T12" fmla="*/ 40 w 495"/>
                  <a:gd name="T13" fmla="*/ 140 h 971"/>
                  <a:gd name="T14" fmla="*/ 36 w 495"/>
                  <a:gd name="T15" fmla="*/ 131 h 971"/>
                  <a:gd name="T16" fmla="*/ 31 w 495"/>
                  <a:gd name="T17" fmla="*/ 120 h 971"/>
                  <a:gd name="T18" fmla="*/ 27 w 495"/>
                  <a:gd name="T19" fmla="*/ 106 h 971"/>
                  <a:gd name="T20" fmla="*/ 21 w 495"/>
                  <a:gd name="T21" fmla="*/ 91 h 971"/>
                  <a:gd name="T22" fmla="*/ 15 w 495"/>
                  <a:gd name="T23" fmla="*/ 72 h 971"/>
                  <a:gd name="T24" fmla="*/ 11 w 495"/>
                  <a:gd name="T25" fmla="*/ 60 h 971"/>
                  <a:gd name="T26" fmla="*/ 3 w 495"/>
                  <a:gd name="T27" fmla="*/ 35 h 971"/>
                  <a:gd name="T28" fmla="*/ 1 w 495"/>
                  <a:gd name="T29" fmla="*/ 21 h 971"/>
                  <a:gd name="T30" fmla="*/ 0 w 495"/>
                  <a:gd name="T31" fmla="*/ 10 h 971"/>
                  <a:gd name="T32" fmla="*/ 1 w 495"/>
                  <a:gd name="T33" fmla="*/ 0 h 971"/>
                  <a:gd name="T34" fmla="*/ 1 w 495"/>
                  <a:gd name="T35" fmla="*/ 7 h 971"/>
                  <a:gd name="T36" fmla="*/ 1 w 495"/>
                  <a:gd name="T37" fmla="*/ 12 h 971"/>
                  <a:gd name="T38" fmla="*/ 1 w 495"/>
                  <a:gd name="T39" fmla="*/ 16 h 971"/>
                  <a:gd name="T40" fmla="*/ 2 w 495"/>
                  <a:gd name="T41" fmla="*/ 21 h 971"/>
                  <a:gd name="T42" fmla="*/ 3 w 495"/>
                  <a:gd name="T43" fmla="*/ 27 h 971"/>
                  <a:gd name="T44" fmla="*/ 6 w 495"/>
                  <a:gd name="T45" fmla="*/ 33 h 971"/>
                  <a:gd name="T46" fmla="*/ 10 w 495"/>
                  <a:gd name="T47" fmla="*/ 38 h 971"/>
                  <a:gd name="T48" fmla="*/ 15 w 495"/>
                  <a:gd name="T49" fmla="*/ 43 h 971"/>
                  <a:gd name="T50" fmla="*/ 21 w 495"/>
                  <a:gd name="T51" fmla="*/ 45 h 971"/>
                  <a:gd name="T52" fmla="*/ 29 w 495"/>
                  <a:gd name="T53" fmla="*/ 47 h 971"/>
                  <a:gd name="T54" fmla="*/ 57 w 495"/>
                  <a:gd name="T55" fmla="*/ 47 h 97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95"/>
                  <a:gd name="T85" fmla="*/ 0 h 971"/>
                  <a:gd name="T86" fmla="*/ 495 w 495"/>
                  <a:gd name="T87" fmla="*/ 971 h 97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95" h="971">
                    <a:moveTo>
                      <a:pt x="495" y="285"/>
                    </a:moveTo>
                    <a:lnTo>
                      <a:pt x="495" y="971"/>
                    </a:lnTo>
                    <a:lnTo>
                      <a:pt x="462" y="964"/>
                    </a:lnTo>
                    <a:lnTo>
                      <a:pt x="430" y="953"/>
                    </a:lnTo>
                    <a:lnTo>
                      <a:pt x="401" y="931"/>
                    </a:lnTo>
                    <a:lnTo>
                      <a:pt x="372" y="898"/>
                    </a:lnTo>
                    <a:lnTo>
                      <a:pt x="339" y="855"/>
                    </a:lnTo>
                    <a:lnTo>
                      <a:pt x="306" y="801"/>
                    </a:lnTo>
                    <a:lnTo>
                      <a:pt x="270" y="732"/>
                    </a:lnTo>
                    <a:lnTo>
                      <a:pt x="227" y="648"/>
                    </a:lnTo>
                    <a:lnTo>
                      <a:pt x="183" y="554"/>
                    </a:lnTo>
                    <a:lnTo>
                      <a:pt x="129" y="438"/>
                    </a:lnTo>
                    <a:lnTo>
                      <a:pt x="96" y="369"/>
                    </a:lnTo>
                    <a:lnTo>
                      <a:pt x="29" y="211"/>
                    </a:lnTo>
                    <a:lnTo>
                      <a:pt x="2" y="127"/>
                    </a:lnTo>
                    <a:lnTo>
                      <a:pt x="0" y="60"/>
                    </a:lnTo>
                    <a:lnTo>
                      <a:pt x="15" y="0"/>
                    </a:lnTo>
                    <a:lnTo>
                      <a:pt x="15" y="43"/>
                    </a:lnTo>
                    <a:lnTo>
                      <a:pt x="15" y="72"/>
                    </a:lnTo>
                    <a:lnTo>
                      <a:pt x="15" y="99"/>
                    </a:lnTo>
                    <a:lnTo>
                      <a:pt x="18" y="126"/>
                    </a:lnTo>
                    <a:lnTo>
                      <a:pt x="29" y="162"/>
                    </a:lnTo>
                    <a:lnTo>
                      <a:pt x="53" y="198"/>
                    </a:lnTo>
                    <a:lnTo>
                      <a:pt x="85" y="231"/>
                    </a:lnTo>
                    <a:lnTo>
                      <a:pt x="125" y="260"/>
                    </a:lnTo>
                    <a:lnTo>
                      <a:pt x="180" y="278"/>
                    </a:lnTo>
                    <a:lnTo>
                      <a:pt x="245" y="282"/>
                    </a:lnTo>
                    <a:lnTo>
                      <a:pt x="495" y="285"/>
                    </a:lnTo>
                    <a:close/>
                  </a:path>
                </a:pathLst>
              </a:custGeom>
              <a:solidFill>
                <a:schemeClr val="folHlink"/>
              </a:solidFill>
              <a:ln w="9525">
                <a:noFill/>
                <a:round/>
                <a:headEnd/>
                <a:tailEnd/>
              </a:ln>
            </p:spPr>
            <p:txBody>
              <a:bodyPr/>
              <a:lstStyle/>
              <a:p>
                <a:endParaRPr lang="zh-CN" altLang="en-US"/>
              </a:p>
            </p:txBody>
          </p:sp>
        </p:grpSp>
        <p:grpSp>
          <p:nvGrpSpPr>
            <p:cNvPr id="23564" name="Group 16"/>
            <p:cNvGrpSpPr>
              <a:grpSpLocks/>
            </p:cNvGrpSpPr>
            <p:nvPr/>
          </p:nvGrpSpPr>
          <p:grpSpPr bwMode="auto">
            <a:xfrm>
              <a:off x="647" y="1854"/>
              <a:ext cx="1571" cy="879"/>
              <a:chOff x="0" y="0"/>
              <a:chExt cx="1571" cy="879"/>
            </a:xfrm>
          </p:grpSpPr>
          <p:sp>
            <p:nvSpPr>
              <p:cNvPr id="23568" name="未知"/>
              <p:cNvSpPr>
                <a:spLocks/>
              </p:cNvSpPr>
              <p:nvPr/>
            </p:nvSpPr>
            <p:spPr bwMode="auto">
              <a:xfrm>
                <a:off x="0" y="0"/>
                <a:ext cx="366" cy="692"/>
              </a:xfrm>
              <a:custGeom>
                <a:avLst/>
                <a:gdLst>
                  <a:gd name="T0" fmla="*/ 81 w 495"/>
                  <a:gd name="T1" fmla="*/ 37 h 971"/>
                  <a:gd name="T2" fmla="*/ 81 w 495"/>
                  <a:gd name="T3" fmla="*/ 127 h 971"/>
                  <a:gd name="T4" fmla="*/ 75 w 495"/>
                  <a:gd name="T5" fmla="*/ 126 h 971"/>
                  <a:gd name="T6" fmla="*/ 70 w 495"/>
                  <a:gd name="T7" fmla="*/ 125 h 971"/>
                  <a:gd name="T8" fmla="*/ 66 w 495"/>
                  <a:gd name="T9" fmla="*/ 121 h 971"/>
                  <a:gd name="T10" fmla="*/ 61 w 495"/>
                  <a:gd name="T11" fmla="*/ 118 h 971"/>
                  <a:gd name="T12" fmla="*/ 55 w 495"/>
                  <a:gd name="T13" fmla="*/ 112 h 971"/>
                  <a:gd name="T14" fmla="*/ 50 w 495"/>
                  <a:gd name="T15" fmla="*/ 105 h 971"/>
                  <a:gd name="T16" fmla="*/ 44 w 495"/>
                  <a:gd name="T17" fmla="*/ 96 h 971"/>
                  <a:gd name="T18" fmla="*/ 37 w 495"/>
                  <a:gd name="T19" fmla="*/ 85 h 971"/>
                  <a:gd name="T20" fmla="*/ 30 w 495"/>
                  <a:gd name="T21" fmla="*/ 73 h 971"/>
                  <a:gd name="T22" fmla="*/ 21 w 495"/>
                  <a:gd name="T23" fmla="*/ 58 h 971"/>
                  <a:gd name="T24" fmla="*/ 16 w 495"/>
                  <a:gd name="T25" fmla="*/ 48 h 971"/>
                  <a:gd name="T26" fmla="*/ 5 w 495"/>
                  <a:gd name="T27" fmla="*/ 27 h 971"/>
                  <a:gd name="T28" fmla="*/ 1 w 495"/>
                  <a:gd name="T29" fmla="*/ 17 h 971"/>
                  <a:gd name="T30" fmla="*/ 0 w 495"/>
                  <a:gd name="T31" fmla="*/ 8 h 971"/>
                  <a:gd name="T32" fmla="*/ 2 w 495"/>
                  <a:gd name="T33" fmla="*/ 0 h 971"/>
                  <a:gd name="T34" fmla="*/ 2 w 495"/>
                  <a:gd name="T35" fmla="*/ 6 h 971"/>
                  <a:gd name="T36" fmla="*/ 2 w 495"/>
                  <a:gd name="T37" fmla="*/ 10 h 971"/>
                  <a:gd name="T38" fmla="*/ 2 w 495"/>
                  <a:gd name="T39" fmla="*/ 14 h 971"/>
                  <a:gd name="T40" fmla="*/ 3 w 495"/>
                  <a:gd name="T41" fmla="*/ 17 h 971"/>
                  <a:gd name="T42" fmla="*/ 5 w 495"/>
                  <a:gd name="T43" fmla="*/ 21 h 971"/>
                  <a:gd name="T44" fmla="*/ 9 w 495"/>
                  <a:gd name="T45" fmla="*/ 26 h 971"/>
                  <a:gd name="T46" fmla="*/ 14 w 495"/>
                  <a:gd name="T47" fmla="*/ 31 h 971"/>
                  <a:gd name="T48" fmla="*/ 20 w 495"/>
                  <a:gd name="T49" fmla="*/ 34 h 971"/>
                  <a:gd name="T50" fmla="*/ 29 w 495"/>
                  <a:gd name="T51" fmla="*/ 36 h 971"/>
                  <a:gd name="T52" fmla="*/ 40 w 495"/>
                  <a:gd name="T53" fmla="*/ 37 h 971"/>
                  <a:gd name="T54" fmla="*/ 81 w 495"/>
                  <a:gd name="T55" fmla="*/ 37 h 97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95"/>
                  <a:gd name="T85" fmla="*/ 0 h 971"/>
                  <a:gd name="T86" fmla="*/ 495 w 495"/>
                  <a:gd name="T87" fmla="*/ 971 h 97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95" h="971">
                    <a:moveTo>
                      <a:pt x="495" y="285"/>
                    </a:moveTo>
                    <a:lnTo>
                      <a:pt x="495" y="971"/>
                    </a:lnTo>
                    <a:lnTo>
                      <a:pt x="462" y="964"/>
                    </a:lnTo>
                    <a:lnTo>
                      <a:pt x="430" y="953"/>
                    </a:lnTo>
                    <a:lnTo>
                      <a:pt x="401" y="931"/>
                    </a:lnTo>
                    <a:lnTo>
                      <a:pt x="372" y="898"/>
                    </a:lnTo>
                    <a:lnTo>
                      <a:pt x="339" y="855"/>
                    </a:lnTo>
                    <a:lnTo>
                      <a:pt x="306" y="801"/>
                    </a:lnTo>
                    <a:lnTo>
                      <a:pt x="270" y="732"/>
                    </a:lnTo>
                    <a:lnTo>
                      <a:pt x="227" y="648"/>
                    </a:lnTo>
                    <a:lnTo>
                      <a:pt x="183" y="554"/>
                    </a:lnTo>
                    <a:lnTo>
                      <a:pt x="129" y="438"/>
                    </a:lnTo>
                    <a:lnTo>
                      <a:pt x="96" y="369"/>
                    </a:lnTo>
                    <a:lnTo>
                      <a:pt x="29" y="211"/>
                    </a:lnTo>
                    <a:lnTo>
                      <a:pt x="2" y="127"/>
                    </a:lnTo>
                    <a:lnTo>
                      <a:pt x="0" y="60"/>
                    </a:lnTo>
                    <a:lnTo>
                      <a:pt x="15" y="0"/>
                    </a:lnTo>
                    <a:lnTo>
                      <a:pt x="15" y="43"/>
                    </a:lnTo>
                    <a:lnTo>
                      <a:pt x="15" y="72"/>
                    </a:lnTo>
                    <a:lnTo>
                      <a:pt x="15" y="99"/>
                    </a:lnTo>
                    <a:lnTo>
                      <a:pt x="18" y="126"/>
                    </a:lnTo>
                    <a:lnTo>
                      <a:pt x="29" y="162"/>
                    </a:lnTo>
                    <a:lnTo>
                      <a:pt x="53" y="198"/>
                    </a:lnTo>
                    <a:lnTo>
                      <a:pt x="85" y="231"/>
                    </a:lnTo>
                    <a:lnTo>
                      <a:pt x="125" y="260"/>
                    </a:lnTo>
                    <a:lnTo>
                      <a:pt x="180" y="278"/>
                    </a:lnTo>
                    <a:lnTo>
                      <a:pt x="245" y="282"/>
                    </a:lnTo>
                    <a:lnTo>
                      <a:pt x="495" y="285"/>
                    </a:lnTo>
                    <a:close/>
                  </a:path>
                </a:pathLst>
              </a:custGeom>
              <a:solidFill>
                <a:schemeClr val="accent1"/>
              </a:solidFill>
              <a:ln w="9525">
                <a:noFill/>
                <a:round/>
                <a:headEnd/>
                <a:tailEnd/>
              </a:ln>
            </p:spPr>
            <p:txBody>
              <a:bodyPr/>
              <a:lstStyle/>
              <a:p>
                <a:endParaRPr lang="zh-CN" altLang="en-US"/>
              </a:p>
            </p:txBody>
          </p:sp>
          <p:sp>
            <p:nvSpPr>
              <p:cNvPr id="23569" name="AutoShape 18"/>
              <p:cNvSpPr>
                <a:spLocks noChangeArrowheads="1"/>
              </p:cNvSpPr>
              <p:nvPr/>
            </p:nvSpPr>
            <p:spPr bwMode="auto">
              <a:xfrm rot="5400000">
                <a:off x="933" y="240"/>
                <a:ext cx="872" cy="403"/>
              </a:xfrm>
              <a:prstGeom prst="triangle">
                <a:avLst>
                  <a:gd name="adj" fmla="val 50000"/>
                </a:avLst>
              </a:prstGeom>
              <a:solidFill>
                <a:schemeClr val="accent1"/>
              </a:solidFill>
              <a:ln w="9525">
                <a:noFill/>
                <a:miter lim="800000"/>
                <a:headEnd/>
                <a:tailEnd/>
              </a:ln>
            </p:spPr>
            <p:txBody>
              <a:bodyPr wrap="none" anchor="ctr"/>
              <a:lstStyle/>
              <a:p>
                <a:endParaRPr lang="zh-CN" altLang="en-US"/>
              </a:p>
            </p:txBody>
          </p:sp>
          <p:sp>
            <p:nvSpPr>
              <p:cNvPr id="23570" name="未知"/>
              <p:cNvSpPr>
                <a:spLocks/>
              </p:cNvSpPr>
              <p:nvPr/>
            </p:nvSpPr>
            <p:spPr bwMode="auto">
              <a:xfrm>
                <a:off x="330" y="203"/>
                <a:ext cx="1005" cy="489"/>
              </a:xfrm>
              <a:custGeom>
                <a:avLst/>
                <a:gdLst>
                  <a:gd name="T0" fmla="*/ 4343 w 750"/>
                  <a:gd name="T1" fmla="*/ 0 h 378"/>
                  <a:gd name="T2" fmla="*/ 0 w 750"/>
                  <a:gd name="T3" fmla="*/ 0 h 378"/>
                  <a:gd name="T4" fmla="*/ 12 w 750"/>
                  <a:gd name="T5" fmla="*/ 908 h 378"/>
                  <a:gd name="T6" fmla="*/ 163 w 750"/>
                  <a:gd name="T7" fmla="*/ 1772 h 378"/>
                  <a:gd name="T8" fmla="*/ 4343 w 750"/>
                  <a:gd name="T9" fmla="*/ 1772 h 378"/>
                  <a:gd name="T10" fmla="*/ 4343 w 750"/>
                  <a:gd name="T11" fmla="*/ 0 h 378"/>
                  <a:gd name="T12" fmla="*/ 4343 w 750"/>
                  <a:gd name="T13" fmla="*/ 0 h 378"/>
                  <a:gd name="T14" fmla="*/ 0 60000 65536"/>
                  <a:gd name="T15" fmla="*/ 0 60000 65536"/>
                  <a:gd name="T16" fmla="*/ 0 60000 65536"/>
                  <a:gd name="T17" fmla="*/ 0 60000 65536"/>
                  <a:gd name="T18" fmla="*/ 0 60000 65536"/>
                  <a:gd name="T19" fmla="*/ 0 60000 65536"/>
                  <a:gd name="T20" fmla="*/ 0 60000 65536"/>
                  <a:gd name="T21" fmla="*/ 0 w 750"/>
                  <a:gd name="T22" fmla="*/ 0 h 378"/>
                  <a:gd name="T23" fmla="*/ 750 w 750"/>
                  <a:gd name="T24" fmla="*/ 378 h 3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0" h="378">
                    <a:moveTo>
                      <a:pt x="750" y="0"/>
                    </a:moveTo>
                    <a:lnTo>
                      <a:pt x="0" y="0"/>
                    </a:lnTo>
                    <a:lnTo>
                      <a:pt x="2" y="194"/>
                    </a:lnTo>
                    <a:lnTo>
                      <a:pt x="28" y="378"/>
                    </a:lnTo>
                    <a:lnTo>
                      <a:pt x="750" y="378"/>
                    </a:lnTo>
                    <a:lnTo>
                      <a:pt x="750" y="0"/>
                    </a:lnTo>
                    <a:close/>
                  </a:path>
                </a:pathLst>
              </a:custGeom>
              <a:solidFill>
                <a:schemeClr val="accent1"/>
              </a:solidFill>
              <a:ln w="9525">
                <a:noFill/>
                <a:round/>
                <a:headEnd/>
                <a:tailEnd/>
              </a:ln>
            </p:spPr>
            <p:txBody>
              <a:bodyPr/>
              <a:lstStyle/>
              <a:p>
                <a:endParaRPr lang="zh-CN" altLang="en-US"/>
              </a:p>
            </p:txBody>
          </p:sp>
        </p:grpSp>
        <p:sp>
          <p:nvSpPr>
            <p:cNvPr id="23565" name="Text Box 20"/>
            <p:cNvSpPr txBox="1">
              <a:spLocks noChangeArrowheads="1"/>
            </p:cNvSpPr>
            <p:nvPr/>
          </p:nvSpPr>
          <p:spPr bwMode="auto">
            <a:xfrm>
              <a:off x="0" y="2086"/>
              <a:ext cx="705" cy="387"/>
            </a:xfrm>
            <a:prstGeom prst="rect">
              <a:avLst/>
            </a:prstGeom>
            <a:noFill/>
            <a:ln w="9525">
              <a:noFill/>
              <a:miter lim="800000"/>
              <a:headEnd/>
              <a:tailEnd/>
            </a:ln>
          </p:spPr>
          <p:txBody>
            <a:bodyPr wrap="none">
              <a:spAutoFit/>
            </a:bodyPr>
            <a:lstStyle/>
            <a:p>
              <a:pPr algn="r" eaLnBrk="0" hangingPunct="0"/>
              <a:r>
                <a:rPr lang="zh-CN" sz="2800" b="1">
                  <a:solidFill>
                    <a:schemeClr val="tx2"/>
                  </a:solidFill>
                  <a:latin typeface="Arial" pitchFamily="34" charset="0"/>
                  <a:ea typeface="楷体_GB2312" pitchFamily="49" charset="-122"/>
                </a:rPr>
                <a:t>废液</a:t>
              </a:r>
            </a:p>
          </p:txBody>
        </p:sp>
        <p:sp>
          <p:nvSpPr>
            <p:cNvPr id="23566" name="Text Box 21"/>
            <p:cNvSpPr txBox="1">
              <a:spLocks noChangeArrowheads="1"/>
            </p:cNvSpPr>
            <p:nvPr/>
          </p:nvSpPr>
          <p:spPr bwMode="auto">
            <a:xfrm>
              <a:off x="2961" y="2086"/>
              <a:ext cx="705" cy="387"/>
            </a:xfrm>
            <a:prstGeom prst="rect">
              <a:avLst/>
            </a:prstGeom>
            <a:noFill/>
            <a:ln w="9525">
              <a:noFill/>
              <a:miter lim="800000"/>
              <a:headEnd/>
              <a:tailEnd/>
            </a:ln>
          </p:spPr>
          <p:txBody>
            <a:bodyPr wrap="none">
              <a:spAutoFit/>
            </a:bodyPr>
            <a:lstStyle/>
            <a:p>
              <a:pPr algn="l" eaLnBrk="0" hangingPunct="0"/>
              <a:r>
                <a:rPr lang="zh-CN" sz="2800" b="1">
                  <a:solidFill>
                    <a:schemeClr val="tx2"/>
                  </a:solidFill>
                  <a:latin typeface="Arial" pitchFamily="34" charset="0"/>
                  <a:ea typeface="楷体_GB2312" pitchFamily="49" charset="-122"/>
                </a:rPr>
                <a:t>废渣</a:t>
              </a:r>
            </a:p>
          </p:txBody>
        </p:sp>
        <p:sp>
          <p:nvSpPr>
            <p:cNvPr id="23567" name="Text Box 22"/>
            <p:cNvSpPr txBox="1">
              <a:spLocks noChangeArrowheads="1"/>
            </p:cNvSpPr>
            <p:nvPr/>
          </p:nvSpPr>
          <p:spPr bwMode="auto">
            <a:xfrm>
              <a:off x="1504" y="0"/>
              <a:ext cx="704" cy="387"/>
            </a:xfrm>
            <a:prstGeom prst="rect">
              <a:avLst/>
            </a:prstGeom>
            <a:noFill/>
            <a:ln w="9525">
              <a:noFill/>
              <a:miter lim="800000"/>
              <a:headEnd/>
              <a:tailEnd/>
            </a:ln>
          </p:spPr>
          <p:txBody>
            <a:bodyPr wrap="none">
              <a:spAutoFit/>
            </a:bodyPr>
            <a:lstStyle/>
            <a:p>
              <a:pPr eaLnBrk="0" hangingPunct="0"/>
              <a:r>
                <a:rPr lang="zh-CN" sz="2800" b="1">
                  <a:solidFill>
                    <a:schemeClr val="tx2"/>
                  </a:solidFill>
                  <a:latin typeface="Arial" pitchFamily="34" charset="0"/>
                  <a:ea typeface="楷体_GB2312" pitchFamily="49" charset="-122"/>
                </a:rPr>
                <a:t>废气</a:t>
              </a:r>
            </a:p>
          </p:txBody>
        </p:sp>
      </p:grpSp>
      <p:sp>
        <p:nvSpPr>
          <p:cNvPr id="23557" name="日期占位符 22"/>
          <p:cNvSpPr>
            <a:spLocks noGrp="1"/>
          </p:cNvSpPr>
          <p:nvPr>
            <p:ph type="dt" sz="quarter" idx="10"/>
          </p:nvPr>
        </p:nvSpPr>
        <p:spPr>
          <a:noFill/>
        </p:spPr>
        <p:txBody>
          <a:bodyPr/>
          <a:lstStyle/>
          <a:p>
            <a:fld id="{EE757767-5A29-4E33-AECA-5A3B52807E4D}" type="datetime1">
              <a:rPr lang="zh-CN" altLang="en-US" smtClean="0"/>
              <a:pPr/>
              <a:t>2020-2-14</a:t>
            </a:fld>
            <a:endParaRPr lang="zh-CN" altLang="zh-CN" smtClean="0"/>
          </a:p>
        </p:txBody>
      </p:sp>
      <p:sp>
        <p:nvSpPr>
          <p:cNvPr id="23558" name="页脚占位符 23"/>
          <p:cNvSpPr>
            <a:spLocks noGrp="1"/>
          </p:cNvSpPr>
          <p:nvPr>
            <p:ph type="ftr" sz="quarter" idx="11"/>
          </p:nvPr>
        </p:nvSpPr>
        <p:spPr>
          <a:noFill/>
        </p:spPr>
        <p:txBody>
          <a:bodyPr/>
          <a:lstStyle/>
          <a:p>
            <a:r>
              <a:rPr lang="en-US" altLang="zh-CN" smtClean="0"/>
              <a:t>zzqry@whu.edu.cn</a:t>
            </a:r>
            <a:endParaRPr lang="zh-CN" altLang="zh-CN"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611188" y="692150"/>
            <a:ext cx="7921625" cy="720725"/>
          </a:xfrm>
        </p:spPr>
        <p:txBody>
          <a:bodyPr/>
          <a:lstStyle/>
          <a:p>
            <a:pPr eaLnBrk="1" hangingPunct="1">
              <a:lnSpc>
                <a:spcPct val="80000"/>
              </a:lnSpc>
              <a:buFont typeface="Wingdings" pitchFamily="2" charset="2"/>
              <a:buNone/>
            </a:pPr>
            <a:r>
              <a:rPr lang="zh-CN" sz="3600" smtClean="0"/>
              <a:t>事件：核污染老鼠或变</a:t>
            </a:r>
            <a:r>
              <a:rPr lang="zh-CN" sz="3600" smtClean="0">
                <a:latin typeface="Times New Roman" pitchFamily="18" charset="0"/>
              </a:rPr>
              <a:t>“</a:t>
            </a:r>
            <a:r>
              <a:rPr lang="zh-CN" sz="3600" smtClean="0"/>
              <a:t>食人巨鼠</a:t>
            </a:r>
            <a:r>
              <a:rPr lang="zh-CN" sz="3600" smtClean="0">
                <a:latin typeface="Times New Roman" pitchFamily="18" charset="0"/>
              </a:rPr>
              <a:t>”</a:t>
            </a:r>
            <a:r>
              <a:rPr lang="zh-CN" sz="3600" smtClean="0"/>
              <a:t>？</a:t>
            </a:r>
          </a:p>
        </p:txBody>
      </p:sp>
      <p:pic>
        <p:nvPicPr>
          <p:cNvPr id="24579" name="Picture 3" descr="“放射鼠”会在黑夜里发出荧光"/>
          <p:cNvPicPr>
            <a:picLocks noChangeAspect="1" noChangeArrowheads="1"/>
          </p:cNvPicPr>
          <p:nvPr/>
        </p:nvPicPr>
        <p:blipFill>
          <a:blip r:embed="rId2" cstate="print"/>
          <a:srcRect/>
          <a:stretch>
            <a:fillRect/>
          </a:stretch>
        </p:blipFill>
        <p:spPr bwMode="auto">
          <a:xfrm>
            <a:off x="539750" y="2060575"/>
            <a:ext cx="7416800" cy="4176713"/>
          </a:xfrm>
          <a:prstGeom prst="rect">
            <a:avLst/>
          </a:prstGeom>
          <a:noFill/>
          <a:ln w="9525">
            <a:noFill/>
            <a:miter lim="800000"/>
            <a:headEnd/>
            <a:tailEnd/>
          </a:ln>
        </p:spPr>
      </p:pic>
      <p:sp>
        <p:nvSpPr>
          <p:cNvPr id="24580" name="日期占位符 3"/>
          <p:cNvSpPr>
            <a:spLocks noGrp="1"/>
          </p:cNvSpPr>
          <p:nvPr>
            <p:ph type="dt" sz="quarter" idx="10"/>
          </p:nvPr>
        </p:nvSpPr>
        <p:spPr>
          <a:noFill/>
        </p:spPr>
        <p:txBody>
          <a:bodyPr/>
          <a:lstStyle/>
          <a:p>
            <a:fld id="{014CF9DF-9626-4B5D-B6B2-43F9C34EB553}" type="datetime1">
              <a:rPr lang="zh-CN" altLang="en-US" smtClean="0"/>
              <a:pPr/>
              <a:t>2020-2-14</a:t>
            </a:fld>
            <a:endParaRPr lang="zh-CN" altLang="zh-CN" smtClean="0"/>
          </a:p>
        </p:txBody>
      </p:sp>
      <p:sp>
        <p:nvSpPr>
          <p:cNvPr id="24581" name="页脚占位符 4"/>
          <p:cNvSpPr>
            <a:spLocks noGrp="1"/>
          </p:cNvSpPr>
          <p:nvPr>
            <p:ph type="ftr" sz="quarter" idx="11"/>
          </p:nvPr>
        </p:nvSpPr>
        <p:spPr>
          <a:noFill/>
        </p:spPr>
        <p:txBody>
          <a:bodyPr/>
          <a:lstStyle/>
          <a:p>
            <a:r>
              <a:rPr lang="en-US" altLang="zh-CN" smtClean="0"/>
              <a:t>zzqry@whu.edu.cn</a:t>
            </a:r>
            <a:endParaRPr lang="zh-CN" altLang="zh-CN"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752600" y="617538"/>
            <a:ext cx="5867400" cy="830262"/>
          </a:xfrm>
        </p:spPr>
        <p:txBody>
          <a:bodyPr/>
          <a:lstStyle/>
          <a:p>
            <a:pPr algn="ctr" eaLnBrk="1" hangingPunct="1"/>
            <a:r>
              <a:rPr lang="zh-CN" sz="4000" smtClean="0"/>
              <a:t>生物多样性下降</a:t>
            </a:r>
            <a:r>
              <a:rPr lang="zh-CN" smtClean="0"/>
              <a:t> </a:t>
            </a:r>
          </a:p>
        </p:txBody>
      </p:sp>
      <p:sp>
        <p:nvSpPr>
          <p:cNvPr id="25603" name="Rectangle 3"/>
          <p:cNvSpPr>
            <a:spLocks noGrp="1" noChangeArrowheads="1"/>
          </p:cNvSpPr>
          <p:nvPr>
            <p:ph type="body" idx="1"/>
          </p:nvPr>
        </p:nvSpPr>
        <p:spPr>
          <a:xfrm>
            <a:off x="457200" y="1981200"/>
            <a:ext cx="8229600" cy="4648200"/>
          </a:xfrm>
        </p:spPr>
        <p:txBody>
          <a:bodyPr/>
          <a:lstStyle/>
          <a:p>
            <a:pPr eaLnBrk="1" hangingPunct="1"/>
            <a:r>
              <a:rPr lang="zh-CN" sz="2800" smtClean="0">
                <a:latin typeface="宋体" pitchFamily="2" charset="-122"/>
              </a:rPr>
              <a:t>中国是生物多样性破坏较严重的国家，高等植物中濒危或接近濒危的物种达</a:t>
            </a:r>
            <a:r>
              <a:rPr lang="zh-CN" altLang="zh-CN" sz="2800" smtClean="0">
                <a:latin typeface="宋体" pitchFamily="2" charset="-122"/>
              </a:rPr>
              <a:t>4000-5000</a:t>
            </a:r>
            <a:r>
              <a:rPr lang="zh-CN" sz="2800" smtClean="0">
                <a:latin typeface="宋体" pitchFamily="2" charset="-122"/>
              </a:rPr>
              <a:t>种，约占中国拥有的物种总数的</a:t>
            </a:r>
            <a:r>
              <a:rPr lang="zh-CN" altLang="zh-CN" sz="2800" smtClean="0">
                <a:latin typeface="宋体" pitchFamily="2" charset="-122"/>
              </a:rPr>
              <a:t>15%-20%</a:t>
            </a:r>
            <a:r>
              <a:rPr lang="zh-CN" sz="2800" smtClean="0">
                <a:latin typeface="宋体" pitchFamily="2" charset="-122"/>
              </a:rPr>
              <a:t>，高于世界</a:t>
            </a:r>
            <a:r>
              <a:rPr lang="zh-CN" altLang="zh-CN" sz="2800" smtClean="0">
                <a:latin typeface="宋体" pitchFamily="2" charset="-122"/>
              </a:rPr>
              <a:t>10%-15%</a:t>
            </a:r>
            <a:r>
              <a:rPr lang="zh-CN" sz="2800" smtClean="0">
                <a:latin typeface="宋体" pitchFamily="2" charset="-122"/>
              </a:rPr>
              <a:t>的平均水平。在联合国</a:t>
            </a:r>
            <a:r>
              <a:rPr lang="zh-CN" altLang="zh-CN" sz="2800" smtClean="0">
                <a:latin typeface="宋体" pitchFamily="2" charset="-122"/>
              </a:rPr>
              <a:t>《</a:t>
            </a:r>
            <a:r>
              <a:rPr lang="zh-CN" sz="2800" smtClean="0">
                <a:latin typeface="宋体" pitchFamily="2" charset="-122"/>
              </a:rPr>
              <a:t>国际濒危物种贸易公约</a:t>
            </a:r>
            <a:r>
              <a:rPr lang="zh-CN" altLang="zh-CN" sz="2800" smtClean="0">
                <a:latin typeface="宋体" pitchFamily="2" charset="-122"/>
              </a:rPr>
              <a:t>》</a:t>
            </a:r>
            <a:r>
              <a:rPr lang="zh-CN" sz="2800" smtClean="0">
                <a:latin typeface="宋体" pitchFamily="2" charset="-122"/>
              </a:rPr>
              <a:t>列出的</a:t>
            </a:r>
            <a:r>
              <a:rPr lang="zh-CN" altLang="zh-CN" sz="2800" smtClean="0">
                <a:latin typeface="宋体" pitchFamily="2" charset="-122"/>
              </a:rPr>
              <a:t>640</a:t>
            </a:r>
            <a:r>
              <a:rPr lang="zh-CN" sz="2800" smtClean="0">
                <a:latin typeface="宋体" pitchFamily="2" charset="-122"/>
              </a:rPr>
              <a:t>种世界濒危物种中，中国有</a:t>
            </a:r>
            <a:r>
              <a:rPr lang="zh-CN" altLang="zh-CN" sz="2800" smtClean="0">
                <a:latin typeface="宋体" pitchFamily="2" charset="-122"/>
              </a:rPr>
              <a:t>156</a:t>
            </a:r>
            <a:r>
              <a:rPr lang="zh-CN" sz="2800" smtClean="0">
                <a:latin typeface="宋体" pitchFamily="2" charset="-122"/>
              </a:rPr>
              <a:t>种，约占总数的</a:t>
            </a:r>
            <a:r>
              <a:rPr lang="zh-CN" altLang="zh-CN" sz="2800" smtClean="0">
                <a:latin typeface="宋体" pitchFamily="2" charset="-122"/>
              </a:rPr>
              <a:t>1/4</a:t>
            </a:r>
            <a:r>
              <a:rPr lang="zh-CN" sz="2800" smtClean="0">
                <a:latin typeface="宋体" pitchFamily="2" charset="-122"/>
              </a:rPr>
              <a:t>。</a:t>
            </a:r>
          </a:p>
          <a:p>
            <a:pPr lvl="1" eaLnBrk="1" hangingPunct="1"/>
            <a:r>
              <a:rPr lang="zh-CN" sz="2400" smtClean="0">
                <a:solidFill>
                  <a:srgbClr val="008000"/>
                </a:solidFill>
                <a:latin typeface="宋体" pitchFamily="2" charset="-122"/>
              </a:rPr>
              <a:t>过度获取</a:t>
            </a:r>
          </a:p>
          <a:p>
            <a:pPr lvl="1" eaLnBrk="1" hangingPunct="1"/>
            <a:r>
              <a:rPr lang="zh-CN" sz="2400" smtClean="0">
                <a:solidFill>
                  <a:srgbClr val="008000"/>
                </a:solidFill>
                <a:latin typeface="宋体" pitchFamily="2" charset="-122"/>
              </a:rPr>
              <a:t>捕食者、竞争者和疾病的影响；</a:t>
            </a:r>
          </a:p>
          <a:p>
            <a:pPr lvl="1" eaLnBrk="1" hangingPunct="1"/>
            <a:r>
              <a:rPr lang="zh-CN" sz="2400" smtClean="0">
                <a:solidFill>
                  <a:srgbClr val="008000"/>
                </a:solidFill>
                <a:latin typeface="宋体" pitchFamily="2" charset="-122"/>
              </a:rPr>
              <a:t>生态环境的破坏，尤其是热带雨林的过度砍伐</a:t>
            </a:r>
          </a:p>
        </p:txBody>
      </p:sp>
      <p:sp>
        <p:nvSpPr>
          <p:cNvPr id="25604" name="日期占位符 3"/>
          <p:cNvSpPr>
            <a:spLocks noGrp="1"/>
          </p:cNvSpPr>
          <p:nvPr>
            <p:ph type="dt" sz="quarter" idx="10"/>
          </p:nvPr>
        </p:nvSpPr>
        <p:spPr>
          <a:noFill/>
        </p:spPr>
        <p:txBody>
          <a:bodyPr/>
          <a:lstStyle/>
          <a:p>
            <a:fld id="{4BB1A71B-C195-406F-A5DC-38665C74E9F6}" type="datetime1">
              <a:rPr lang="zh-CN" altLang="en-US" smtClean="0"/>
              <a:pPr/>
              <a:t>2020-2-14</a:t>
            </a:fld>
            <a:endParaRPr lang="zh-CN" altLang="zh-CN" smtClean="0"/>
          </a:p>
        </p:txBody>
      </p:sp>
      <p:sp>
        <p:nvSpPr>
          <p:cNvPr id="25605" name="页脚占位符 4"/>
          <p:cNvSpPr>
            <a:spLocks noGrp="1"/>
          </p:cNvSpPr>
          <p:nvPr>
            <p:ph type="ftr" sz="quarter" idx="11"/>
          </p:nvPr>
        </p:nvSpPr>
        <p:spPr>
          <a:noFill/>
        </p:spPr>
        <p:txBody>
          <a:bodyPr/>
          <a:lstStyle/>
          <a:p>
            <a:r>
              <a:rPr lang="en-US" altLang="zh-CN" smtClean="0"/>
              <a:t>zzqry@whu.edu.cn</a:t>
            </a:r>
            <a:endParaRPr lang="zh-CN" altLang="zh-CN"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219200" y="609600"/>
            <a:ext cx="6781800" cy="838200"/>
          </a:xfrm>
        </p:spPr>
        <p:txBody>
          <a:bodyPr/>
          <a:lstStyle/>
          <a:p>
            <a:pPr algn="ctr" eaLnBrk="1" hangingPunct="1"/>
            <a:r>
              <a:rPr lang="zh-CN" sz="4000" smtClean="0"/>
              <a:t>资源短缺</a:t>
            </a:r>
            <a:r>
              <a:rPr lang="zh-CN" smtClean="0"/>
              <a:t> </a:t>
            </a:r>
          </a:p>
        </p:txBody>
      </p:sp>
      <p:pic>
        <p:nvPicPr>
          <p:cNvPr id="26627" name="Picture 3"/>
          <p:cNvPicPr>
            <a:picLocks noChangeAspect="1" noChangeArrowheads="1"/>
          </p:cNvPicPr>
          <p:nvPr/>
        </p:nvPicPr>
        <p:blipFill>
          <a:blip r:embed="rId2" cstate="print"/>
          <a:srcRect/>
          <a:stretch>
            <a:fillRect/>
          </a:stretch>
        </p:blipFill>
        <p:spPr bwMode="auto">
          <a:xfrm>
            <a:off x="1187450" y="1989138"/>
            <a:ext cx="6840538" cy="3198812"/>
          </a:xfrm>
          <a:prstGeom prst="rect">
            <a:avLst/>
          </a:prstGeom>
          <a:noFill/>
          <a:ln w="9525">
            <a:noFill/>
            <a:miter lim="800000"/>
            <a:headEnd/>
            <a:tailEnd/>
          </a:ln>
        </p:spPr>
      </p:pic>
      <p:sp>
        <p:nvSpPr>
          <p:cNvPr id="26628" name="Rectangle 4"/>
          <p:cNvSpPr>
            <a:spLocks noChangeArrowheads="1"/>
          </p:cNvSpPr>
          <p:nvPr/>
        </p:nvSpPr>
        <p:spPr bwMode="auto">
          <a:xfrm>
            <a:off x="330200" y="5300663"/>
            <a:ext cx="8813800" cy="457200"/>
          </a:xfrm>
          <a:prstGeom prst="rect">
            <a:avLst/>
          </a:prstGeom>
          <a:noFill/>
          <a:ln w="9525">
            <a:noFill/>
            <a:miter lim="800000"/>
            <a:headEnd/>
            <a:tailEnd/>
          </a:ln>
        </p:spPr>
        <p:txBody>
          <a:bodyPr wrap="none" anchor="ctr">
            <a:spAutoFit/>
          </a:bodyPr>
          <a:lstStyle/>
          <a:p>
            <a:pPr algn="l"/>
            <a:r>
              <a:rPr lang="zh-CN" altLang="zh-CN" b="1">
                <a:latin typeface="Times New Roman" pitchFamily="18" charset="0"/>
              </a:rPr>
              <a:t>“</a:t>
            </a:r>
            <a:r>
              <a:rPr lang="zh-CN" b="1"/>
              <a:t>地大物博</a:t>
            </a:r>
            <a:r>
              <a:rPr lang="zh-CN" b="1">
                <a:latin typeface="Times New Roman" pitchFamily="18" charset="0"/>
              </a:rPr>
              <a:t>”</a:t>
            </a:r>
            <a:r>
              <a:rPr lang="zh-CN" b="1"/>
              <a:t>的中国主要资源人均占有水平与世界平均水平的比较</a:t>
            </a:r>
            <a:r>
              <a:rPr lang="zh-CN"/>
              <a:t> </a:t>
            </a:r>
          </a:p>
        </p:txBody>
      </p:sp>
      <p:sp>
        <p:nvSpPr>
          <p:cNvPr id="26629" name="日期占位符 4"/>
          <p:cNvSpPr>
            <a:spLocks noGrp="1"/>
          </p:cNvSpPr>
          <p:nvPr>
            <p:ph type="dt" sz="quarter" idx="10"/>
          </p:nvPr>
        </p:nvSpPr>
        <p:spPr>
          <a:noFill/>
        </p:spPr>
        <p:txBody>
          <a:bodyPr/>
          <a:lstStyle/>
          <a:p>
            <a:fld id="{3B3AA7E5-1F2C-4226-98C8-EE4AEEF40DE6}" type="datetime1">
              <a:rPr lang="zh-CN" altLang="en-US" smtClean="0"/>
              <a:pPr/>
              <a:t>2020-2-14</a:t>
            </a:fld>
            <a:endParaRPr lang="zh-CN" altLang="zh-CN" smtClean="0"/>
          </a:p>
        </p:txBody>
      </p:sp>
      <p:sp>
        <p:nvSpPr>
          <p:cNvPr id="26630" name="页脚占位符 5"/>
          <p:cNvSpPr>
            <a:spLocks noGrp="1"/>
          </p:cNvSpPr>
          <p:nvPr>
            <p:ph type="ftr" sz="quarter" idx="11"/>
          </p:nvPr>
        </p:nvSpPr>
        <p:spPr>
          <a:noFill/>
        </p:spPr>
        <p:txBody>
          <a:bodyPr/>
          <a:lstStyle/>
          <a:p>
            <a:r>
              <a:rPr lang="en-US" altLang="zh-CN" smtClean="0"/>
              <a:t>zzqry@whu.edu.cn</a:t>
            </a:r>
            <a:endParaRPr lang="zh-CN" altLang="zh-CN"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143000" y="692150"/>
            <a:ext cx="6742113" cy="720725"/>
          </a:xfrm>
        </p:spPr>
        <p:txBody>
          <a:bodyPr/>
          <a:lstStyle/>
          <a:p>
            <a:pPr algn="ctr" eaLnBrk="1" hangingPunct="1"/>
            <a:r>
              <a:rPr lang="zh-CN" sz="4000" smtClean="0"/>
              <a:t>环境承载压力大</a:t>
            </a:r>
            <a:r>
              <a:rPr lang="zh-CN" smtClean="0"/>
              <a:t> </a:t>
            </a:r>
          </a:p>
        </p:txBody>
      </p:sp>
      <p:sp>
        <p:nvSpPr>
          <p:cNvPr id="27651" name="Rectangle 3"/>
          <p:cNvSpPr>
            <a:spLocks noGrp="1" noChangeArrowheads="1"/>
          </p:cNvSpPr>
          <p:nvPr>
            <p:ph type="body" idx="1"/>
          </p:nvPr>
        </p:nvSpPr>
        <p:spPr>
          <a:xfrm>
            <a:off x="611188" y="2420938"/>
            <a:ext cx="7848600" cy="3294062"/>
          </a:xfrm>
        </p:spPr>
        <p:txBody>
          <a:bodyPr/>
          <a:lstStyle/>
          <a:p>
            <a:pPr eaLnBrk="1" hangingPunct="1">
              <a:buFont typeface="Wingdings" pitchFamily="2" charset="2"/>
              <a:buNone/>
            </a:pPr>
            <a:r>
              <a:rPr lang="zh-CN" altLang="zh-CN" sz="3200" smtClean="0"/>
              <a:t>   </a:t>
            </a:r>
            <a:r>
              <a:rPr lang="zh-CN" sz="3200" smtClean="0"/>
              <a:t>在过去的几个世纪中，世界人口正趋于膨胀到可得的食物、水和空间所允许的最大数量。当人类超出其环境承载力时，有时会导致疾病、饥荒或战争等灾难性的毁灭。 </a:t>
            </a:r>
          </a:p>
        </p:txBody>
      </p:sp>
      <p:sp>
        <p:nvSpPr>
          <p:cNvPr id="27652" name="日期占位符 3"/>
          <p:cNvSpPr>
            <a:spLocks noGrp="1"/>
          </p:cNvSpPr>
          <p:nvPr>
            <p:ph type="dt" sz="quarter" idx="10"/>
          </p:nvPr>
        </p:nvSpPr>
        <p:spPr>
          <a:noFill/>
        </p:spPr>
        <p:txBody>
          <a:bodyPr/>
          <a:lstStyle/>
          <a:p>
            <a:fld id="{6294996D-CD6F-452E-B50A-4C2F0431CF36}" type="datetime1">
              <a:rPr lang="zh-CN" altLang="en-US" smtClean="0"/>
              <a:pPr/>
              <a:t>2020-2-14</a:t>
            </a:fld>
            <a:endParaRPr lang="zh-CN" altLang="zh-CN" smtClean="0"/>
          </a:p>
        </p:txBody>
      </p:sp>
      <p:sp>
        <p:nvSpPr>
          <p:cNvPr id="27653" name="页脚占位符 4"/>
          <p:cNvSpPr>
            <a:spLocks noGrp="1"/>
          </p:cNvSpPr>
          <p:nvPr>
            <p:ph type="ftr" sz="quarter" idx="11"/>
          </p:nvPr>
        </p:nvSpPr>
        <p:spPr>
          <a:noFill/>
        </p:spPr>
        <p:txBody>
          <a:bodyPr/>
          <a:lstStyle/>
          <a:p>
            <a:r>
              <a:rPr lang="en-US" altLang="zh-CN" smtClean="0"/>
              <a:t>zzqry@whu.edu.cn</a:t>
            </a:r>
            <a:endParaRPr lang="zh-CN" altLang="zh-CN"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116013" y="765175"/>
            <a:ext cx="6858000" cy="658813"/>
          </a:xfrm>
        </p:spPr>
        <p:txBody>
          <a:bodyPr/>
          <a:lstStyle/>
          <a:p>
            <a:pPr algn="ctr" eaLnBrk="1" hangingPunct="1"/>
            <a:r>
              <a:rPr lang="zh-CN" sz="4000" smtClean="0"/>
              <a:t>企业的环境责任</a:t>
            </a:r>
          </a:p>
        </p:txBody>
      </p:sp>
      <p:grpSp>
        <p:nvGrpSpPr>
          <p:cNvPr id="28675" name="Group 3"/>
          <p:cNvGrpSpPr>
            <a:grpSpLocks/>
          </p:cNvGrpSpPr>
          <p:nvPr/>
        </p:nvGrpSpPr>
        <p:grpSpPr bwMode="auto">
          <a:xfrm>
            <a:off x="611188" y="1989138"/>
            <a:ext cx="7564437" cy="4032250"/>
            <a:chOff x="0" y="0"/>
            <a:chExt cx="4765" cy="2540"/>
          </a:xfrm>
        </p:grpSpPr>
        <p:sp>
          <p:nvSpPr>
            <p:cNvPr id="27652" name="AutoShape 4"/>
            <p:cNvSpPr>
              <a:spLocks noChangeArrowheads="1"/>
            </p:cNvSpPr>
            <p:nvPr/>
          </p:nvSpPr>
          <p:spPr bwMode="auto">
            <a:xfrm>
              <a:off x="3404" y="430"/>
              <a:ext cx="1361" cy="317"/>
            </a:xfrm>
            <a:prstGeom prst="roundRect">
              <a:avLst>
                <a:gd name="adj" fmla="val 50000"/>
              </a:avLst>
            </a:prstGeom>
            <a:gradFill rotWithShape="1">
              <a:gsLst>
                <a:gs pos="0">
                  <a:schemeClr val="accent2">
                    <a:gamma/>
                    <a:shade val="46275"/>
                    <a:invGamma/>
                  </a:schemeClr>
                </a:gs>
                <a:gs pos="100000">
                  <a:schemeClr val="accent2"/>
                </a:gs>
              </a:gsLst>
              <a:lin ang="2700000" scaled="1"/>
            </a:gradFill>
            <a:ln w="38100" cmpd="sng">
              <a:solidFill>
                <a:srgbClr val="FFFFFF"/>
              </a:solidFill>
              <a:round/>
              <a:headEnd/>
              <a:tailEnd/>
            </a:ln>
            <a:effectLst>
              <a:outerShdw dist="107763" dir="2700000" algn="ctr" rotWithShape="0">
                <a:schemeClr val="bg2">
                  <a:alpha val="50000"/>
                </a:schemeClr>
              </a:outerShdw>
            </a:effectLst>
          </p:spPr>
          <p:txBody>
            <a:bodyPr wrap="none" anchor="ctr"/>
            <a:lstStyle/>
            <a:p>
              <a:pPr eaLnBrk="0" hangingPunct="0">
                <a:defRPr/>
              </a:pPr>
              <a:r>
                <a:rPr lang="zh-CN" b="1">
                  <a:solidFill>
                    <a:srgbClr val="FFFFFF"/>
                  </a:solidFill>
                  <a:latin typeface="Verdana" pitchFamily="34" charset="0"/>
                  <a:ea typeface="楷体_GB2312" pitchFamily="49" charset="-122"/>
                </a:rPr>
                <a:t>控制污染</a:t>
              </a:r>
            </a:p>
          </p:txBody>
        </p:sp>
        <p:sp>
          <p:nvSpPr>
            <p:cNvPr id="27653" name="AutoShape 5"/>
            <p:cNvSpPr>
              <a:spLocks noChangeArrowheads="1"/>
            </p:cNvSpPr>
            <p:nvPr/>
          </p:nvSpPr>
          <p:spPr bwMode="auto">
            <a:xfrm>
              <a:off x="0" y="454"/>
              <a:ext cx="1497" cy="317"/>
            </a:xfrm>
            <a:prstGeom prst="roundRect">
              <a:avLst>
                <a:gd name="adj" fmla="val 50000"/>
              </a:avLst>
            </a:prstGeom>
            <a:gradFill rotWithShape="1">
              <a:gsLst>
                <a:gs pos="0">
                  <a:srgbClr val="6666FF">
                    <a:gamma/>
                    <a:shade val="46275"/>
                    <a:invGamma/>
                  </a:srgbClr>
                </a:gs>
                <a:gs pos="100000">
                  <a:srgbClr val="6666FF"/>
                </a:gs>
              </a:gsLst>
              <a:lin ang="2700000" scaled="1"/>
            </a:gradFill>
            <a:ln w="38100" cmpd="sng">
              <a:solidFill>
                <a:srgbClr val="FFFFFF"/>
              </a:solidFill>
              <a:round/>
              <a:headEnd/>
              <a:tailEnd/>
            </a:ln>
            <a:effectLst>
              <a:outerShdw dist="107763" dir="2700000" algn="ctr" rotWithShape="0">
                <a:schemeClr val="bg2">
                  <a:alpha val="50000"/>
                </a:schemeClr>
              </a:outerShdw>
            </a:effectLst>
          </p:spPr>
          <p:txBody>
            <a:bodyPr wrap="none" anchor="ctr"/>
            <a:lstStyle/>
            <a:p>
              <a:pPr eaLnBrk="0" hangingPunct="0">
                <a:defRPr/>
              </a:pPr>
              <a:r>
                <a:rPr lang="zh-CN" b="1">
                  <a:solidFill>
                    <a:srgbClr val="FFFFFF"/>
                  </a:solidFill>
                  <a:latin typeface="Verdana" pitchFamily="34" charset="0"/>
                  <a:ea typeface="楷体_GB2312" pitchFamily="49" charset="-122"/>
                </a:rPr>
                <a:t>资源的有效利用</a:t>
              </a:r>
            </a:p>
          </p:txBody>
        </p:sp>
        <p:grpSp>
          <p:nvGrpSpPr>
            <p:cNvPr id="28680" name="Group 6"/>
            <p:cNvGrpSpPr>
              <a:grpSpLocks/>
            </p:cNvGrpSpPr>
            <p:nvPr/>
          </p:nvGrpSpPr>
          <p:grpSpPr bwMode="auto">
            <a:xfrm>
              <a:off x="1361" y="0"/>
              <a:ext cx="2177" cy="2132"/>
              <a:chOff x="0" y="0"/>
              <a:chExt cx="3141" cy="3004"/>
            </a:xfrm>
          </p:grpSpPr>
          <p:sp>
            <p:nvSpPr>
              <p:cNvPr id="27655" name="AutoShape 7"/>
              <p:cNvSpPr>
                <a:spLocks noChangeArrowheads="1"/>
              </p:cNvSpPr>
              <p:nvPr/>
            </p:nvSpPr>
            <p:spPr bwMode="auto">
              <a:xfrm>
                <a:off x="273" y="266"/>
                <a:ext cx="2652" cy="2557"/>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1">
                <a:gsLst>
                  <a:gs pos="0">
                    <a:schemeClr val="tx1"/>
                  </a:gs>
                  <a:gs pos="50000">
                    <a:schemeClr val="tx1">
                      <a:gamma/>
                      <a:tint val="9412"/>
                      <a:invGamma/>
                    </a:schemeClr>
                  </a:gs>
                  <a:gs pos="100000">
                    <a:schemeClr val="tx1"/>
                  </a:gs>
                </a:gsLst>
                <a:lin ang="18900000" scaled="1"/>
              </a:gradFill>
              <a:ln w="9525">
                <a:noFill/>
                <a:round/>
                <a:headEnd/>
                <a:tailEnd/>
              </a:ln>
              <a:effectLst/>
            </p:spPr>
            <p:txBody>
              <a:bodyPr wrap="none" anchor="ctr"/>
              <a:lstStyle/>
              <a:p>
                <a:pPr>
                  <a:defRPr/>
                </a:pPr>
                <a:endParaRPr lang="zh-CN" altLang="en-US"/>
              </a:p>
            </p:txBody>
          </p:sp>
          <p:sp>
            <p:nvSpPr>
              <p:cNvPr id="28683" name="未知"/>
              <p:cNvSpPr>
                <a:spLocks/>
              </p:cNvSpPr>
              <p:nvPr/>
            </p:nvSpPr>
            <p:spPr bwMode="auto">
              <a:xfrm rot="5400000">
                <a:off x="1594" y="186"/>
                <a:ext cx="1275" cy="1327"/>
              </a:xfrm>
              <a:custGeom>
                <a:avLst/>
                <a:gdLst>
                  <a:gd name="T0" fmla="*/ 0 w 1448"/>
                  <a:gd name="T1" fmla="*/ 847 h 1452"/>
                  <a:gd name="T2" fmla="*/ 4 w 1448"/>
                  <a:gd name="T3" fmla="*/ 769 h 1452"/>
                  <a:gd name="T4" fmla="*/ 11 w 1448"/>
                  <a:gd name="T5" fmla="*/ 694 h 1452"/>
                  <a:gd name="T6" fmla="*/ 25 w 1448"/>
                  <a:gd name="T7" fmla="*/ 621 h 1452"/>
                  <a:gd name="T8" fmla="*/ 42 w 1448"/>
                  <a:gd name="T9" fmla="*/ 552 h 1452"/>
                  <a:gd name="T10" fmla="*/ 65 w 1448"/>
                  <a:gd name="T11" fmla="*/ 483 h 1452"/>
                  <a:gd name="T12" fmla="*/ 92 w 1448"/>
                  <a:gd name="T13" fmla="*/ 419 h 1452"/>
                  <a:gd name="T14" fmla="*/ 122 w 1448"/>
                  <a:gd name="T15" fmla="*/ 358 h 1452"/>
                  <a:gd name="T16" fmla="*/ 158 w 1448"/>
                  <a:gd name="T17" fmla="*/ 301 h 1452"/>
                  <a:gd name="T18" fmla="*/ 197 w 1448"/>
                  <a:gd name="T19" fmla="*/ 248 h 1452"/>
                  <a:gd name="T20" fmla="*/ 240 w 1448"/>
                  <a:gd name="T21" fmla="*/ 199 h 1452"/>
                  <a:gd name="T22" fmla="*/ 285 w 1448"/>
                  <a:gd name="T23" fmla="*/ 155 h 1452"/>
                  <a:gd name="T24" fmla="*/ 335 w 1448"/>
                  <a:gd name="T25" fmla="*/ 115 h 1452"/>
                  <a:gd name="T26" fmla="*/ 386 w 1448"/>
                  <a:gd name="T27" fmla="*/ 82 h 1452"/>
                  <a:gd name="T28" fmla="*/ 439 w 1448"/>
                  <a:gd name="T29" fmla="*/ 53 h 1452"/>
                  <a:gd name="T30" fmla="*/ 496 w 1448"/>
                  <a:gd name="T31" fmla="*/ 31 h 1452"/>
                  <a:gd name="T32" fmla="*/ 554 w 1448"/>
                  <a:gd name="T33" fmla="*/ 13 h 1452"/>
                  <a:gd name="T34" fmla="*/ 614 w 1448"/>
                  <a:gd name="T35" fmla="*/ 5 h 1452"/>
                  <a:gd name="T36" fmla="*/ 675 w 1448"/>
                  <a:gd name="T37" fmla="*/ 0 h 1452"/>
                  <a:gd name="T38" fmla="*/ 675 w 1448"/>
                  <a:gd name="T39" fmla="*/ 423 h 1452"/>
                  <a:gd name="T40" fmla="*/ 633 w 1448"/>
                  <a:gd name="T41" fmla="*/ 426 h 1452"/>
                  <a:gd name="T42" fmla="*/ 592 w 1448"/>
                  <a:gd name="T43" fmla="*/ 436 h 1452"/>
                  <a:gd name="T44" fmla="*/ 552 w 1448"/>
                  <a:gd name="T45" fmla="*/ 451 h 1452"/>
                  <a:gd name="T46" fmla="*/ 516 w 1448"/>
                  <a:gd name="T47" fmla="*/ 472 h 1452"/>
                  <a:gd name="T48" fmla="*/ 482 w 1448"/>
                  <a:gd name="T49" fmla="*/ 499 h 1452"/>
                  <a:gd name="T50" fmla="*/ 451 w 1448"/>
                  <a:gd name="T51" fmla="*/ 530 h 1452"/>
                  <a:gd name="T52" fmla="*/ 423 w 1448"/>
                  <a:gd name="T53" fmla="*/ 565 h 1452"/>
                  <a:gd name="T54" fmla="*/ 398 w 1448"/>
                  <a:gd name="T55" fmla="*/ 605 h 1452"/>
                  <a:gd name="T56" fmla="*/ 376 w 1448"/>
                  <a:gd name="T57" fmla="*/ 646 h 1452"/>
                  <a:gd name="T58" fmla="*/ 360 w 1448"/>
                  <a:gd name="T59" fmla="*/ 694 h 1452"/>
                  <a:gd name="T60" fmla="*/ 348 w 1448"/>
                  <a:gd name="T61" fmla="*/ 742 h 1452"/>
                  <a:gd name="T62" fmla="*/ 341 w 1448"/>
                  <a:gd name="T63" fmla="*/ 792 h 1452"/>
                  <a:gd name="T64" fmla="*/ 338 w 1448"/>
                  <a:gd name="T65" fmla="*/ 847 h 1452"/>
                  <a:gd name="T66" fmla="*/ 0 w 1448"/>
                  <a:gd name="T67" fmla="*/ 847 h 1452"/>
                  <a:gd name="T68" fmla="*/ 0 w 1448"/>
                  <a:gd name="T69" fmla="*/ 847 h 14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48"/>
                  <a:gd name="T106" fmla="*/ 0 h 1452"/>
                  <a:gd name="T107" fmla="*/ 1448 w 1448"/>
                  <a:gd name="T108" fmla="*/ 1452 h 14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48" h="1452">
                    <a:moveTo>
                      <a:pt x="0" y="1452"/>
                    </a:moveTo>
                    <a:lnTo>
                      <a:pt x="6" y="1320"/>
                    </a:lnTo>
                    <a:lnTo>
                      <a:pt x="24" y="1190"/>
                    </a:lnTo>
                    <a:lnTo>
                      <a:pt x="52" y="1066"/>
                    </a:lnTo>
                    <a:lnTo>
                      <a:pt x="90" y="946"/>
                    </a:lnTo>
                    <a:lnTo>
                      <a:pt x="140" y="830"/>
                    </a:lnTo>
                    <a:lnTo>
                      <a:pt x="198" y="718"/>
                    </a:lnTo>
                    <a:lnTo>
                      <a:pt x="264" y="614"/>
                    </a:lnTo>
                    <a:lnTo>
                      <a:pt x="340" y="516"/>
                    </a:lnTo>
                    <a:lnTo>
                      <a:pt x="424" y="424"/>
                    </a:lnTo>
                    <a:lnTo>
                      <a:pt x="516" y="342"/>
                    </a:lnTo>
                    <a:lnTo>
                      <a:pt x="612" y="266"/>
                    </a:lnTo>
                    <a:lnTo>
                      <a:pt x="718" y="198"/>
                    </a:lnTo>
                    <a:lnTo>
                      <a:pt x="828" y="140"/>
                    </a:lnTo>
                    <a:lnTo>
                      <a:pt x="942" y="90"/>
                    </a:lnTo>
                    <a:lnTo>
                      <a:pt x="1064" y="52"/>
                    </a:lnTo>
                    <a:lnTo>
                      <a:pt x="1188" y="22"/>
                    </a:lnTo>
                    <a:lnTo>
                      <a:pt x="1316" y="6"/>
                    </a:lnTo>
                    <a:lnTo>
                      <a:pt x="1448" y="0"/>
                    </a:lnTo>
                    <a:lnTo>
                      <a:pt x="1448" y="726"/>
                    </a:lnTo>
                    <a:lnTo>
                      <a:pt x="1358" y="732"/>
                    </a:lnTo>
                    <a:lnTo>
                      <a:pt x="1270" y="748"/>
                    </a:lnTo>
                    <a:lnTo>
                      <a:pt x="1186" y="774"/>
                    </a:lnTo>
                    <a:lnTo>
                      <a:pt x="1108" y="810"/>
                    </a:lnTo>
                    <a:lnTo>
                      <a:pt x="1034" y="856"/>
                    </a:lnTo>
                    <a:lnTo>
                      <a:pt x="968" y="910"/>
                    </a:lnTo>
                    <a:lnTo>
                      <a:pt x="906" y="970"/>
                    </a:lnTo>
                    <a:lnTo>
                      <a:pt x="854" y="1038"/>
                    </a:lnTo>
                    <a:lnTo>
                      <a:pt x="808" y="1110"/>
                    </a:lnTo>
                    <a:lnTo>
                      <a:pt x="772" y="1190"/>
                    </a:lnTo>
                    <a:lnTo>
                      <a:pt x="746" y="1274"/>
                    </a:lnTo>
                    <a:lnTo>
                      <a:pt x="730" y="1360"/>
                    </a:lnTo>
                    <a:lnTo>
                      <a:pt x="724" y="1452"/>
                    </a:lnTo>
                    <a:lnTo>
                      <a:pt x="0" y="1452"/>
                    </a:lnTo>
                    <a:close/>
                  </a:path>
                </a:pathLst>
              </a:custGeom>
              <a:solidFill>
                <a:schemeClr val="accent2"/>
              </a:solidFill>
              <a:ln w="9525">
                <a:noFill/>
                <a:round/>
                <a:headEnd/>
                <a:tailEnd/>
              </a:ln>
            </p:spPr>
            <p:txBody>
              <a:bodyPr/>
              <a:lstStyle/>
              <a:p>
                <a:endParaRPr lang="zh-CN" altLang="en-US"/>
              </a:p>
            </p:txBody>
          </p:sp>
          <p:sp>
            <p:nvSpPr>
              <p:cNvPr id="27657" name="未知"/>
              <p:cNvSpPr>
                <a:spLocks/>
              </p:cNvSpPr>
              <p:nvPr/>
            </p:nvSpPr>
            <p:spPr bwMode="auto">
              <a:xfrm rot="7200000">
                <a:off x="1839" y="593"/>
                <a:ext cx="1275" cy="1326"/>
              </a:xfrm>
              <a:custGeom>
                <a:avLst/>
                <a:gdLst/>
                <a:ahLst/>
                <a:cxnLst>
                  <a:cxn ang="0">
                    <a:pos x="0" y="1452"/>
                  </a:cxn>
                  <a:cxn ang="0">
                    <a:pos x="6" y="1320"/>
                  </a:cxn>
                  <a:cxn ang="0">
                    <a:pos x="24" y="1190"/>
                  </a:cxn>
                  <a:cxn ang="0">
                    <a:pos x="52" y="1066"/>
                  </a:cxn>
                  <a:cxn ang="0">
                    <a:pos x="90" y="946"/>
                  </a:cxn>
                  <a:cxn ang="0">
                    <a:pos x="140" y="830"/>
                  </a:cxn>
                  <a:cxn ang="0">
                    <a:pos x="198" y="718"/>
                  </a:cxn>
                  <a:cxn ang="0">
                    <a:pos x="264" y="614"/>
                  </a:cxn>
                  <a:cxn ang="0">
                    <a:pos x="340" y="516"/>
                  </a:cxn>
                  <a:cxn ang="0">
                    <a:pos x="424" y="424"/>
                  </a:cxn>
                  <a:cxn ang="0">
                    <a:pos x="516" y="342"/>
                  </a:cxn>
                  <a:cxn ang="0">
                    <a:pos x="612" y="266"/>
                  </a:cxn>
                  <a:cxn ang="0">
                    <a:pos x="718" y="198"/>
                  </a:cxn>
                  <a:cxn ang="0">
                    <a:pos x="828" y="140"/>
                  </a:cxn>
                  <a:cxn ang="0">
                    <a:pos x="942" y="90"/>
                  </a:cxn>
                  <a:cxn ang="0">
                    <a:pos x="1064" y="52"/>
                  </a:cxn>
                  <a:cxn ang="0">
                    <a:pos x="1188" y="22"/>
                  </a:cxn>
                  <a:cxn ang="0">
                    <a:pos x="1316" y="6"/>
                  </a:cxn>
                  <a:cxn ang="0">
                    <a:pos x="1448" y="0"/>
                  </a:cxn>
                  <a:cxn ang="0">
                    <a:pos x="1448" y="726"/>
                  </a:cxn>
                  <a:cxn ang="0">
                    <a:pos x="1358" y="732"/>
                  </a:cxn>
                  <a:cxn ang="0">
                    <a:pos x="1270" y="748"/>
                  </a:cxn>
                  <a:cxn ang="0">
                    <a:pos x="1186" y="774"/>
                  </a:cxn>
                  <a:cxn ang="0">
                    <a:pos x="1108" y="810"/>
                  </a:cxn>
                  <a:cxn ang="0">
                    <a:pos x="1034" y="856"/>
                  </a:cxn>
                  <a:cxn ang="0">
                    <a:pos x="968" y="910"/>
                  </a:cxn>
                  <a:cxn ang="0">
                    <a:pos x="906" y="970"/>
                  </a:cxn>
                  <a:cxn ang="0">
                    <a:pos x="854" y="1038"/>
                  </a:cxn>
                  <a:cxn ang="0">
                    <a:pos x="808" y="1110"/>
                  </a:cxn>
                  <a:cxn ang="0">
                    <a:pos x="772" y="1190"/>
                  </a:cxn>
                  <a:cxn ang="0">
                    <a:pos x="746" y="1274"/>
                  </a:cxn>
                  <a:cxn ang="0">
                    <a:pos x="730" y="1360"/>
                  </a:cxn>
                  <a:cxn ang="0">
                    <a:pos x="724" y="1452"/>
                  </a:cxn>
                  <a:cxn ang="0">
                    <a:pos x="0" y="1452"/>
                  </a:cxn>
                  <a:cxn ang="0">
                    <a:pos x="0" y="1452"/>
                  </a:cxn>
                </a:cxnLst>
                <a:rect l="0" t="0" r="r" b="b"/>
                <a:pathLst>
                  <a:path w="1448" h="1452">
                    <a:moveTo>
                      <a:pt x="0" y="1452"/>
                    </a:moveTo>
                    <a:lnTo>
                      <a:pt x="6" y="1320"/>
                    </a:lnTo>
                    <a:lnTo>
                      <a:pt x="24" y="1190"/>
                    </a:lnTo>
                    <a:lnTo>
                      <a:pt x="52" y="1066"/>
                    </a:lnTo>
                    <a:lnTo>
                      <a:pt x="90" y="946"/>
                    </a:lnTo>
                    <a:lnTo>
                      <a:pt x="140" y="830"/>
                    </a:lnTo>
                    <a:lnTo>
                      <a:pt x="198" y="718"/>
                    </a:lnTo>
                    <a:lnTo>
                      <a:pt x="264" y="614"/>
                    </a:lnTo>
                    <a:lnTo>
                      <a:pt x="340" y="516"/>
                    </a:lnTo>
                    <a:lnTo>
                      <a:pt x="424" y="424"/>
                    </a:lnTo>
                    <a:lnTo>
                      <a:pt x="516" y="342"/>
                    </a:lnTo>
                    <a:lnTo>
                      <a:pt x="612" y="266"/>
                    </a:lnTo>
                    <a:lnTo>
                      <a:pt x="718" y="198"/>
                    </a:lnTo>
                    <a:lnTo>
                      <a:pt x="828" y="140"/>
                    </a:lnTo>
                    <a:lnTo>
                      <a:pt x="942" y="90"/>
                    </a:lnTo>
                    <a:lnTo>
                      <a:pt x="1064" y="52"/>
                    </a:lnTo>
                    <a:lnTo>
                      <a:pt x="1188" y="22"/>
                    </a:lnTo>
                    <a:lnTo>
                      <a:pt x="1316" y="6"/>
                    </a:lnTo>
                    <a:lnTo>
                      <a:pt x="1448" y="0"/>
                    </a:lnTo>
                    <a:lnTo>
                      <a:pt x="1448" y="726"/>
                    </a:lnTo>
                    <a:lnTo>
                      <a:pt x="1358" y="732"/>
                    </a:lnTo>
                    <a:lnTo>
                      <a:pt x="1270" y="748"/>
                    </a:lnTo>
                    <a:lnTo>
                      <a:pt x="1186" y="774"/>
                    </a:lnTo>
                    <a:lnTo>
                      <a:pt x="1108" y="810"/>
                    </a:lnTo>
                    <a:lnTo>
                      <a:pt x="1034" y="856"/>
                    </a:lnTo>
                    <a:lnTo>
                      <a:pt x="968" y="910"/>
                    </a:lnTo>
                    <a:lnTo>
                      <a:pt x="906" y="970"/>
                    </a:lnTo>
                    <a:lnTo>
                      <a:pt x="854" y="1038"/>
                    </a:lnTo>
                    <a:lnTo>
                      <a:pt x="808" y="1110"/>
                    </a:lnTo>
                    <a:lnTo>
                      <a:pt x="772" y="1190"/>
                    </a:lnTo>
                    <a:lnTo>
                      <a:pt x="746" y="1274"/>
                    </a:lnTo>
                    <a:lnTo>
                      <a:pt x="730" y="1360"/>
                    </a:lnTo>
                    <a:lnTo>
                      <a:pt x="724" y="1452"/>
                    </a:lnTo>
                    <a:lnTo>
                      <a:pt x="0" y="1452"/>
                    </a:lnTo>
                    <a:lnTo>
                      <a:pt x="0" y="1452"/>
                    </a:lnTo>
                    <a:close/>
                  </a:path>
                </a:pathLst>
              </a:custGeom>
              <a:gradFill rotWithShape="1">
                <a:gsLst>
                  <a:gs pos="0">
                    <a:schemeClr val="accent2">
                      <a:gamma/>
                      <a:shade val="46275"/>
                      <a:invGamma/>
                    </a:schemeClr>
                  </a:gs>
                  <a:gs pos="100000">
                    <a:schemeClr val="accent2"/>
                  </a:gs>
                </a:gsLst>
                <a:lin ang="5400000" scaled="1"/>
              </a:gradFill>
              <a:ln w="9525">
                <a:noFill/>
                <a:round/>
                <a:headEnd/>
                <a:tailEnd/>
              </a:ln>
            </p:spPr>
            <p:txBody>
              <a:bodyPr/>
              <a:lstStyle/>
              <a:p>
                <a:pPr>
                  <a:defRPr/>
                </a:pPr>
                <a:endParaRPr lang="zh-CN" altLang="en-US"/>
              </a:p>
            </p:txBody>
          </p:sp>
          <p:sp>
            <p:nvSpPr>
              <p:cNvPr id="28685" name="AutoShape 10"/>
              <p:cNvSpPr>
                <a:spLocks noChangeArrowheads="1"/>
              </p:cNvSpPr>
              <p:nvPr/>
            </p:nvSpPr>
            <p:spPr bwMode="auto">
              <a:xfrm rot="1800000">
                <a:off x="1877" y="1567"/>
                <a:ext cx="1120" cy="694"/>
              </a:xfrm>
              <a:prstGeom prst="triangle">
                <a:avLst>
                  <a:gd name="adj" fmla="val 50000"/>
                </a:avLst>
              </a:prstGeom>
              <a:solidFill>
                <a:schemeClr val="hlink"/>
              </a:solidFill>
              <a:ln w="9525">
                <a:noFill/>
                <a:miter lim="800000"/>
                <a:headEnd/>
                <a:tailEnd/>
              </a:ln>
            </p:spPr>
            <p:txBody>
              <a:bodyPr wrap="none" anchor="ctr"/>
              <a:lstStyle/>
              <a:p>
                <a:endParaRPr lang="zh-CN" altLang="en-US"/>
              </a:p>
            </p:txBody>
          </p:sp>
          <p:grpSp>
            <p:nvGrpSpPr>
              <p:cNvPr id="28686" name="Group 11"/>
              <p:cNvGrpSpPr>
                <a:grpSpLocks/>
              </p:cNvGrpSpPr>
              <p:nvPr/>
            </p:nvGrpSpPr>
            <p:grpSpPr bwMode="auto">
              <a:xfrm>
                <a:off x="659" y="1726"/>
                <a:ext cx="1810" cy="1278"/>
                <a:chOff x="0" y="0"/>
                <a:chExt cx="1810" cy="1278"/>
              </a:xfrm>
            </p:grpSpPr>
            <p:sp>
              <p:nvSpPr>
                <p:cNvPr id="28692" name="未知"/>
                <p:cNvSpPr>
                  <a:spLocks/>
                </p:cNvSpPr>
                <p:nvPr/>
              </p:nvSpPr>
              <p:spPr bwMode="auto">
                <a:xfrm rot="-9000000">
                  <a:off x="486" y="0"/>
                  <a:ext cx="1324" cy="1278"/>
                </a:xfrm>
                <a:custGeom>
                  <a:avLst/>
                  <a:gdLst>
                    <a:gd name="T0" fmla="*/ 0 w 1448"/>
                    <a:gd name="T1" fmla="*/ 675 h 1452"/>
                    <a:gd name="T2" fmla="*/ 5 w 1448"/>
                    <a:gd name="T3" fmla="*/ 613 h 1452"/>
                    <a:gd name="T4" fmla="*/ 14 w 1448"/>
                    <a:gd name="T5" fmla="*/ 554 h 1452"/>
                    <a:gd name="T6" fmla="*/ 31 w 1448"/>
                    <a:gd name="T7" fmla="*/ 496 h 1452"/>
                    <a:gd name="T8" fmla="*/ 53 w 1448"/>
                    <a:gd name="T9" fmla="*/ 440 h 1452"/>
                    <a:gd name="T10" fmla="*/ 82 w 1448"/>
                    <a:gd name="T11" fmla="*/ 386 h 1452"/>
                    <a:gd name="T12" fmla="*/ 116 w 1448"/>
                    <a:gd name="T13" fmla="*/ 333 h 1452"/>
                    <a:gd name="T14" fmla="*/ 154 w 1448"/>
                    <a:gd name="T15" fmla="*/ 285 h 1452"/>
                    <a:gd name="T16" fmla="*/ 199 w 1448"/>
                    <a:gd name="T17" fmla="*/ 240 h 1452"/>
                    <a:gd name="T18" fmla="*/ 249 w 1448"/>
                    <a:gd name="T19" fmla="*/ 197 h 1452"/>
                    <a:gd name="T20" fmla="*/ 302 w 1448"/>
                    <a:gd name="T21" fmla="*/ 158 h 1452"/>
                    <a:gd name="T22" fmla="*/ 358 w 1448"/>
                    <a:gd name="T23" fmla="*/ 123 h 1452"/>
                    <a:gd name="T24" fmla="*/ 421 w 1448"/>
                    <a:gd name="T25" fmla="*/ 92 h 1452"/>
                    <a:gd name="T26" fmla="*/ 484 w 1448"/>
                    <a:gd name="T27" fmla="*/ 65 h 1452"/>
                    <a:gd name="T28" fmla="*/ 550 w 1448"/>
                    <a:gd name="T29" fmla="*/ 42 h 1452"/>
                    <a:gd name="T30" fmla="*/ 622 w 1448"/>
                    <a:gd name="T31" fmla="*/ 24 h 1452"/>
                    <a:gd name="T32" fmla="*/ 694 w 1448"/>
                    <a:gd name="T33" fmla="*/ 10 h 1452"/>
                    <a:gd name="T34" fmla="*/ 769 w 1448"/>
                    <a:gd name="T35" fmla="*/ 4 h 1452"/>
                    <a:gd name="T36" fmla="*/ 846 w 1448"/>
                    <a:gd name="T37" fmla="*/ 0 h 1452"/>
                    <a:gd name="T38" fmla="*/ 846 w 1448"/>
                    <a:gd name="T39" fmla="*/ 338 h 1452"/>
                    <a:gd name="T40" fmla="*/ 795 w 1448"/>
                    <a:gd name="T41" fmla="*/ 340 h 1452"/>
                    <a:gd name="T42" fmla="*/ 742 w 1448"/>
                    <a:gd name="T43" fmla="*/ 348 h 1452"/>
                    <a:gd name="T44" fmla="*/ 692 w 1448"/>
                    <a:gd name="T45" fmla="*/ 359 h 1452"/>
                    <a:gd name="T46" fmla="*/ 647 w 1448"/>
                    <a:gd name="T47" fmla="*/ 378 h 1452"/>
                    <a:gd name="T48" fmla="*/ 603 w 1448"/>
                    <a:gd name="T49" fmla="*/ 398 h 1452"/>
                    <a:gd name="T50" fmla="*/ 566 w 1448"/>
                    <a:gd name="T51" fmla="*/ 423 h 1452"/>
                    <a:gd name="T52" fmla="*/ 529 w 1448"/>
                    <a:gd name="T53" fmla="*/ 452 h 1452"/>
                    <a:gd name="T54" fmla="*/ 499 w 1448"/>
                    <a:gd name="T55" fmla="*/ 482 h 1452"/>
                    <a:gd name="T56" fmla="*/ 473 w 1448"/>
                    <a:gd name="T57" fmla="*/ 516 h 1452"/>
                    <a:gd name="T58" fmla="*/ 452 w 1448"/>
                    <a:gd name="T59" fmla="*/ 554 h 1452"/>
                    <a:gd name="T60" fmla="*/ 436 w 1448"/>
                    <a:gd name="T61" fmla="*/ 592 h 1452"/>
                    <a:gd name="T62" fmla="*/ 426 w 1448"/>
                    <a:gd name="T63" fmla="*/ 633 h 1452"/>
                    <a:gd name="T64" fmla="*/ 423 w 1448"/>
                    <a:gd name="T65" fmla="*/ 675 h 1452"/>
                    <a:gd name="T66" fmla="*/ 0 w 1448"/>
                    <a:gd name="T67" fmla="*/ 675 h 1452"/>
                    <a:gd name="T68" fmla="*/ 0 w 1448"/>
                    <a:gd name="T69" fmla="*/ 675 h 14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48"/>
                    <a:gd name="T106" fmla="*/ 0 h 1452"/>
                    <a:gd name="T107" fmla="*/ 1448 w 1448"/>
                    <a:gd name="T108" fmla="*/ 1452 h 14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48" h="1452">
                      <a:moveTo>
                        <a:pt x="0" y="1452"/>
                      </a:moveTo>
                      <a:lnTo>
                        <a:pt x="6" y="1320"/>
                      </a:lnTo>
                      <a:lnTo>
                        <a:pt x="24" y="1190"/>
                      </a:lnTo>
                      <a:lnTo>
                        <a:pt x="52" y="1066"/>
                      </a:lnTo>
                      <a:lnTo>
                        <a:pt x="90" y="946"/>
                      </a:lnTo>
                      <a:lnTo>
                        <a:pt x="140" y="830"/>
                      </a:lnTo>
                      <a:lnTo>
                        <a:pt x="198" y="718"/>
                      </a:lnTo>
                      <a:lnTo>
                        <a:pt x="264" y="614"/>
                      </a:lnTo>
                      <a:lnTo>
                        <a:pt x="340" y="516"/>
                      </a:lnTo>
                      <a:lnTo>
                        <a:pt x="424" y="424"/>
                      </a:lnTo>
                      <a:lnTo>
                        <a:pt x="516" y="342"/>
                      </a:lnTo>
                      <a:lnTo>
                        <a:pt x="612" y="266"/>
                      </a:lnTo>
                      <a:lnTo>
                        <a:pt x="718" y="198"/>
                      </a:lnTo>
                      <a:lnTo>
                        <a:pt x="828" y="140"/>
                      </a:lnTo>
                      <a:lnTo>
                        <a:pt x="942" y="90"/>
                      </a:lnTo>
                      <a:lnTo>
                        <a:pt x="1064" y="52"/>
                      </a:lnTo>
                      <a:lnTo>
                        <a:pt x="1188" y="22"/>
                      </a:lnTo>
                      <a:lnTo>
                        <a:pt x="1316" y="6"/>
                      </a:lnTo>
                      <a:lnTo>
                        <a:pt x="1448" y="0"/>
                      </a:lnTo>
                      <a:lnTo>
                        <a:pt x="1448" y="726"/>
                      </a:lnTo>
                      <a:lnTo>
                        <a:pt x="1358" y="732"/>
                      </a:lnTo>
                      <a:lnTo>
                        <a:pt x="1270" y="748"/>
                      </a:lnTo>
                      <a:lnTo>
                        <a:pt x="1186" y="774"/>
                      </a:lnTo>
                      <a:lnTo>
                        <a:pt x="1108" y="810"/>
                      </a:lnTo>
                      <a:lnTo>
                        <a:pt x="1034" y="856"/>
                      </a:lnTo>
                      <a:lnTo>
                        <a:pt x="968" y="910"/>
                      </a:lnTo>
                      <a:lnTo>
                        <a:pt x="906" y="970"/>
                      </a:lnTo>
                      <a:lnTo>
                        <a:pt x="854" y="1038"/>
                      </a:lnTo>
                      <a:lnTo>
                        <a:pt x="808" y="1110"/>
                      </a:lnTo>
                      <a:lnTo>
                        <a:pt x="772" y="1190"/>
                      </a:lnTo>
                      <a:lnTo>
                        <a:pt x="746" y="1274"/>
                      </a:lnTo>
                      <a:lnTo>
                        <a:pt x="730" y="1360"/>
                      </a:lnTo>
                      <a:lnTo>
                        <a:pt x="724" y="1452"/>
                      </a:lnTo>
                      <a:lnTo>
                        <a:pt x="0" y="1452"/>
                      </a:lnTo>
                      <a:close/>
                    </a:path>
                  </a:pathLst>
                </a:custGeom>
                <a:solidFill>
                  <a:schemeClr val="hlink"/>
                </a:solidFill>
                <a:ln w="9525">
                  <a:noFill/>
                  <a:round/>
                  <a:headEnd/>
                  <a:tailEnd/>
                </a:ln>
              </p:spPr>
              <p:txBody>
                <a:bodyPr/>
                <a:lstStyle/>
                <a:p>
                  <a:endParaRPr lang="zh-CN" altLang="en-US"/>
                </a:p>
              </p:txBody>
            </p:sp>
            <p:sp>
              <p:nvSpPr>
                <p:cNvPr id="27661" name="未知"/>
                <p:cNvSpPr>
                  <a:spLocks/>
                </p:cNvSpPr>
                <p:nvPr/>
              </p:nvSpPr>
              <p:spPr bwMode="auto">
                <a:xfrm rot="14400000">
                  <a:off x="26" y="-23"/>
                  <a:ext cx="1275" cy="1325"/>
                </a:xfrm>
                <a:custGeom>
                  <a:avLst/>
                  <a:gdLst/>
                  <a:ahLst/>
                  <a:cxnLst>
                    <a:cxn ang="0">
                      <a:pos x="0" y="1452"/>
                    </a:cxn>
                    <a:cxn ang="0">
                      <a:pos x="6" y="1320"/>
                    </a:cxn>
                    <a:cxn ang="0">
                      <a:pos x="24" y="1190"/>
                    </a:cxn>
                    <a:cxn ang="0">
                      <a:pos x="52" y="1066"/>
                    </a:cxn>
                    <a:cxn ang="0">
                      <a:pos x="90" y="946"/>
                    </a:cxn>
                    <a:cxn ang="0">
                      <a:pos x="140" y="830"/>
                    </a:cxn>
                    <a:cxn ang="0">
                      <a:pos x="198" y="718"/>
                    </a:cxn>
                    <a:cxn ang="0">
                      <a:pos x="264" y="614"/>
                    </a:cxn>
                    <a:cxn ang="0">
                      <a:pos x="340" y="516"/>
                    </a:cxn>
                    <a:cxn ang="0">
                      <a:pos x="424" y="424"/>
                    </a:cxn>
                    <a:cxn ang="0">
                      <a:pos x="516" y="342"/>
                    </a:cxn>
                    <a:cxn ang="0">
                      <a:pos x="612" y="266"/>
                    </a:cxn>
                    <a:cxn ang="0">
                      <a:pos x="718" y="198"/>
                    </a:cxn>
                    <a:cxn ang="0">
                      <a:pos x="828" y="140"/>
                    </a:cxn>
                    <a:cxn ang="0">
                      <a:pos x="942" y="90"/>
                    </a:cxn>
                    <a:cxn ang="0">
                      <a:pos x="1064" y="52"/>
                    </a:cxn>
                    <a:cxn ang="0">
                      <a:pos x="1188" y="22"/>
                    </a:cxn>
                    <a:cxn ang="0">
                      <a:pos x="1316" y="6"/>
                    </a:cxn>
                    <a:cxn ang="0">
                      <a:pos x="1448" y="0"/>
                    </a:cxn>
                    <a:cxn ang="0">
                      <a:pos x="1448" y="726"/>
                    </a:cxn>
                    <a:cxn ang="0">
                      <a:pos x="1358" y="732"/>
                    </a:cxn>
                    <a:cxn ang="0">
                      <a:pos x="1270" y="748"/>
                    </a:cxn>
                    <a:cxn ang="0">
                      <a:pos x="1186" y="774"/>
                    </a:cxn>
                    <a:cxn ang="0">
                      <a:pos x="1108" y="810"/>
                    </a:cxn>
                    <a:cxn ang="0">
                      <a:pos x="1034" y="856"/>
                    </a:cxn>
                    <a:cxn ang="0">
                      <a:pos x="968" y="910"/>
                    </a:cxn>
                    <a:cxn ang="0">
                      <a:pos x="906" y="970"/>
                    </a:cxn>
                    <a:cxn ang="0">
                      <a:pos x="854" y="1038"/>
                    </a:cxn>
                    <a:cxn ang="0">
                      <a:pos x="808" y="1110"/>
                    </a:cxn>
                    <a:cxn ang="0">
                      <a:pos x="772" y="1190"/>
                    </a:cxn>
                    <a:cxn ang="0">
                      <a:pos x="746" y="1274"/>
                    </a:cxn>
                    <a:cxn ang="0">
                      <a:pos x="730" y="1360"/>
                    </a:cxn>
                    <a:cxn ang="0">
                      <a:pos x="724" y="1452"/>
                    </a:cxn>
                    <a:cxn ang="0">
                      <a:pos x="0" y="1452"/>
                    </a:cxn>
                    <a:cxn ang="0">
                      <a:pos x="0" y="1452"/>
                    </a:cxn>
                  </a:cxnLst>
                  <a:rect l="0" t="0" r="r" b="b"/>
                  <a:pathLst>
                    <a:path w="1448" h="1452">
                      <a:moveTo>
                        <a:pt x="0" y="1452"/>
                      </a:moveTo>
                      <a:lnTo>
                        <a:pt x="6" y="1320"/>
                      </a:lnTo>
                      <a:lnTo>
                        <a:pt x="24" y="1190"/>
                      </a:lnTo>
                      <a:lnTo>
                        <a:pt x="52" y="1066"/>
                      </a:lnTo>
                      <a:lnTo>
                        <a:pt x="90" y="946"/>
                      </a:lnTo>
                      <a:lnTo>
                        <a:pt x="140" y="830"/>
                      </a:lnTo>
                      <a:lnTo>
                        <a:pt x="198" y="718"/>
                      </a:lnTo>
                      <a:lnTo>
                        <a:pt x="264" y="614"/>
                      </a:lnTo>
                      <a:lnTo>
                        <a:pt x="340" y="516"/>
                      </a:lnTo>
                      <a:lnTo>
                        <a:pt x="424" y="424"/>
                      </a:lnTo>
                      <a:lnTo>
                        <a:pt x="516" y="342"/>
                      </a:lnTo>
                      <a:lnTo>
                        <a:pt x="612" y="266"/>
                      </a:lnTo>
                      <a:lnTo>
                        <a:pt x="718" y="198"/>
                      </a:lnTo>
                      <a:lnTo>
                        <a:pt x="828" y="140"/>
                      </a:lnTo>
                      <a:lnTo>
                        <a:pt x="942" y="90"/>
                      </a:lnTo>
                      <a:lnTo>
                        <a:pt x="1064" y="52"/>
                      </a:lnTo>
                      <a:lnTo>
                        <a:pt x="1188" y="22"/>
                      </a:lnTo>
                      <a:lnTo>
                        <a:pt x="1316" y="6"/>
                      </a:lnTo>
                      <a:lnTo>
                        <a:pt x="1448" y="0"/>
                      </a:lnTo>
                      <a:lnTo>
                        <a:pt x="1448" y="726"/>
                      </a:lnTo>
                      <a:lnTo>
                        <a:pt x="1358" y="732"/>
                      </a:lnTo>
                      <a:lnTo>
                        <a:pt x="1270" y="748"/>
                      </a:lnTo>
                      <a:lnTo>
                        <a:pt x="1186" y="774"/>
                      </a:lnTo>
                      <a:lnTo>
                        <a:pt x="1108" y="810"/>
                      </a:lnTo>
                      <a:lnTo>
                        <a:pt x="1034" y="856"/>
                      </a:lnTo>
                      <a:lnTo>
                        <a:pt x="968" y="910"/>
                      </a:lnTo>
                      <a:lnTo>
                        <a:pt x="906" y="970"/>
                      </a:lnTo>
                      <a:lnTo>
                        <a:pt x="854" y="1038"/>
                      </a:lnTo>
                      <a:lnTo>
                        <a:pt x="808" y="1110"/>
                      </a:lnTo>
                      <a:lnTo>
                        <a:pt x="772" y="1190"/>
                      </a:lnTo>
                      <a:lnTo>
                        <a:pt x="746" y="1274"/>
                      </a:lnTo>
                      <a:lnTo>
                        <a:pt x="730" y="1360"/>
                      </a:lnTo>
                      <a:lnTo>
                        <a:pt x="724" y="1452"/>
                      </a:lnTo>
                      <a:lnTo>
                        <a:pt x="0" y="1452"/>
                      </a:lnTo>
                      <a:lnTo>
                        <a:pt x="0" y="1452"/>
                      </a:lnTo>
                      <a:close/>
                    </a:path>
                  </a:pathLst>
                </a:custGeom>
                <a:gradFill rotWithShape="1">
                  <a:gsLst>
                    <a:gs pos="0">
                      <a:schemeClr val="hlink">
                        <a:gamma/>
                        <a:shade val="46275"/>
                        <a:invGamma/>
                      </a:schemeClr>
                    </a:gs>
                    <a:gs pos="100000">
                      <a:schemeClr val="hlink"/>
                    </a:gs>
                  </a:gsLst>
                  <a:lin ang="5400000" scaled="1"/>
                </a:gradFill>
                <a:ln w="9525">
                  <a:noFill/>
                  <a:round/>
                  <a:headEnd/>
                  <a:tailEnd/>
                </a:ln>
              </p:spPr>
              <p:txBody>
                <a:bodyPr/>
                <a:lstStyle/>
                <a:p>
                  <a:pPr>
                    <a:defRPr/>
                  </a:pPr>
                  <a:endParaRPr lang="zh-CN" altLang="en-US"/>
                </a:p>
              </p:txBody>
            </p:sp>
          </p:grpSp>
          <p:sp>
            <p:nvSpPr>
              <p:cNvPr id="28687" name="AutoShape 14"/>
              <p:cNvSpPr>
                <a:spLocks noChangeArrowheads="1"/>
              </p:cNvSpPr>
              <p:nvPr/>
            </p:nvSpPr>
            <p:spPr bwMode="auto">
              <a:xfrm rot="9000000">
                <a:off x="208" y="1726"/>
                <a:ext cx="1120" cy="622"/>
              </a:xfrm>
              <a:prstGeom prst="triangle">
                <a:avLst>
                  <a:gd name="adj" fmla="val 50000"/>
                </a:avLst>
              </a:prstGeom>
              <a:solidFill>
                <a:schemeClr val="accent1"/>
              </a:solidFill>
              <a:ln w="9525">
                <a:noFill/>
                <a:miter lim="800000"/>
                <a:headEnd/>
                <a:tailEnd/>
              </a:ln>
            </p:spPr>
            <p:txBody>
              <a:bodyPr wrap="none" anchor="ctr"/>
              <a:lstStyle/>
              <a:p>
                <a:endParaRPr lang="zh-CN" altLang="en-US"/>
              </a:p>
            </p:txBody>
          </p:sp>
          <p:grpSp>
            <p:nvGrpSpPr>
              <p:cNvPr id="28688" name="Group 15"/>
              <p:cNvGrpSpPr>
                <a:grpSpLocks/>
              </p:cNvGrpSpPr>
              <p:nvPr/>
            </p:nvGrpSpPr>
            <p:grpSpPr bwMode="auto">
              <a:xfrm>
                <a:off x="0" y="211"/>
                <a:ext cx="1566" cy="1685"/>
                <a:chOff x="0" y="0"/>
                <a:chExt cx="1566" cy="1685"/>
              </a:xfrm>
            </p:grpSpPr>
            <p:sp>
              <p:nvSpPr>
                <p:cNvPr id="28690" name="未知"/>
                <p:cNvSpPr>
                  <a:spLocks/>
                </p:cNvSpPr>
                <p:nvPr/>
              </p:nvSpPr>
              <p:spPr bwMode="auto">
                <a:xfrm rot="-1800000">
                  <a:off x="0" y="406"/>
                  <a:ext cx="1324" cy="1279"/>
                </a:xfrm>
                <a:custGeom>
                  <a:avLst/>
                  <a:gdLst>
                    <a:gd name="T0" fmla="*/ 0 w 1448"/>
                    <a:gd name="T1" fmla="*/ 679 h 1452"/>
                    <a:gd name="T2" fmla="*/ 5 w 1448"/>
                    <a:gd name="T3" fmla="*/ 617 h 1452"/>
                    <a:gd name="T4" fmla="*/ 14 w 1448"/>
                    <a:gd name="T5" fmla="*/ 556 h 1452"/>
                    <a:gd name="T6" fmla="*/ 31 w 1448"/>
                    <a:gd name="T7" fmla="*/ 498 h 1452"/>
                    <a:gd name="T8" fmla="*/ 53 w 1448"/>
                    <a:gd name="T9" fmla="*/ 442 h 1452"/>
                    <a:gd name="T10" fmla="*/ 82 w 1448"/>
                    <a:gd name="T11" fmla="*/ 388 h 1452"/>
                    <a:gd name="T12" fmla="*/ 116 w 1448"/>
                    <a:gd name="T13" fmla="*/ 336 h 1452"/>
                    <a:gd name="T14" fmla="*/ 154 w 1448"/>
                    <a:gd name="T15" fmla="*/ 287 h 1452"/>
                    <a:gd name="T16" fmla="*/ 199 w 1448"/>
                    <a:gd name="T17" fmla="*/ 241 h 1452"/>
                    <a:gd name="T18" fmla="*/ 249 w 1448"/>
                    <a:gd name="T19" fmla="*/ 198 h 1452"/>
                    <a:gd name="T20" fmla="*/ 302 w 1448"/>
                    <a:gd name="T21" fmla="*/ 159 h 1452"/>
                    <a:gd name="T22" fmla="*/ 358 w 1448"/>
                    <a:gd name="T23" fmla="*/ 123 h 1452"/>
                    <a:gd name="T24" fmla="*/ 421 w 1448"/>
                    <a:gd name="T25" fmla="*/ 92 h 1452"/>
                    <a:gd name="T26" fmla="*/ 484 w 1448"/>
                    <a:gd name="T27" fmla="*/ 65 h 1452"/>
                    <a:gd name="T28" fmla="*/ 550 w 1448"/>
                    <a:gd name="T29" fmla="*/ 42 h 1452"/>
                    <a:gd name="T30" fmla="*/ 622 w 1448"/>
                    <a:gd name="T31" fmla="*/ 25 h 1452"/>
                    <a:gd name="T32" fmla="*/ 694 w 1448"/>
                    <a:gd name="T33" fmla="*/ 10 h 1452"/>
                    <a:gd name="T34" fmla="*/ 769 w 1448"/>
                    <a:gd name="T35" fmla="*/ 4 h 1452"/>
                    <a:gd name="T36" fmla="*/ 846 w 1448"/>
                    <a:gd name="T37" fmla="*/ 0 h 1452"/>
                    <a:gd name="T38" fmla="*/ 846 w 1448"/>
                    <a:gd name="T39" fmla="*/ 340 h 1452"/>
                    <a:gd name="T40" fmla="*/ 795 w 1448"/>
                    <a:gd name="T41" fmla="*/ 342 h 1452"/>
                    <a:gd name="T42" fmla="*/ 742 w 1448"/>
                    <a:gd name="T43" fmla="*/ 349 h 1452"/>
                    <a:gd name="T44" fmla="*/ 692 w 1448"/>
                    <a:gd name="T45" fmla="*/ 361 h 1452"/>
                    <a:gd name="T46" fmla="*/ 647 w 1448"/>
                    <a:gd name="T47" fmla="*/ 378 h 1452"/>
                    <a:gd name="T48" fmla="*/ 603 w 1448"/>
                    <a:gd name="T49" fmla="*/ 400 h 1452"/>
                    <a:gd name="T50" fmla="*/ 566 w 1448"/>
                    <a:gd name="T51" fmla="*/ 425 h 1452"/>
                    <a:gd name="T52" fmla="*/ 529 w 1448"/>
                    <a:gd name="T53" fmla="*/ 453 h 1452"/>
                    <a:gd name="T54" fmla="*/ 499 w 1448"/>
                    <a:gd name="T55" fmla="*/ 485 h 1452"/>
                    <a:gd name="T56" fmla="*/ 473 w 1448"/>
                    <a:gd name="T57" fmla="*/ 518 h 1452"/>
                    <a:gd name="T58" fmla="*/ 452 w 1448"/>
                    <a:gd name="T59" fmla="*/ 556 h 1452"/>
                    <a:gd name="T60" fmla="*/ 436 w 1448"/>
                    <a:gd name="T61" fmla="*/ 595 h 1452"/>
                    <a:gd name="T62" fmla="*/ 426 w 1448"/>
                    <a:gd name="T63" fmla="*/ 635 h 1452"/>
                    <a:gd name="T64" fmla="*/ 423 w 1448"/>
                    <a:gd name="T65" fmla="*/ 679 h 1452"/>
                    <a:gd name="T66" fmla="*/ 0 w 1448"/>
                    <a:gd name="T67" fmla="*/ 679 h 1452"/>
                    <a:gd name="T68" fmla="*/ 0 w 1448"/>
                    <a:gd name="T69" fmla="*/ 679 h 14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48"/>
                    <a:gd name="T106" fmla="*/ 0 h 1452"/>
                    <a:gd name="T107" fmla="*/ 1448 w 1448"/>
                    <a:gd name="T108" fmla="*/ 1452 h 14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48" h="1452">
                      <a:moveTo>
                        <a:pt x="0" y="1452"/>
                      </a:moveTo>
                      <a:lnTo>
                        <a:pt x="6" y="1320"/>
                      </a:lnTo>
                      <a:lnTo>
                        <a:pt x="24" y="1190"/>
                      </a:lnTo>
                      <a:lnTo>
                        <a:pt x="52" y="1066"/>
                      </a:lnTo>
                      <a:lnTo>
                        <a:pt x="90" y="946"/>
                      </a:lnTo>
                      <a:lnTo>
                        <a:pt x="140" y="830"/>
                      </a:lnTo>
                      <a:lnTo>
                        <a:pt x="198" y="718"/>
                      </a:lnTo>
                      <a:lnTo>
                        <a:pt x="264" y="614"/>
                      </a:lnTo>
                      <a:lnTo>
                        <a:pt x="340" y="516"/>
                      </a:lnTo>
                      <a:lnTo>
                        <a:pt x="424" y="424"/>
                      </a:lnTo>
                      <a:lnTo>
                        <a:pt x="516" y="342"/>
                      </a:lnTo>
                      <a:lnTo>
                        <a:pt x="612" y="266"/>
                      </a:lnTo>
                      <a:lnTo>
                        <a:pt x="718" y="198"/>
                      </a:lnTo>
                      <a:lnTo>
                        <a:pt x="828" y="140"/>
                      </a:lnTo>
                      <a:lnTo>
                        <a:pt x="942" y="90"/>
                      </a:lnTo>
                      <a:lnTo>
                        <a:pt x="1064" y="52"/>
                      </a:lnTo>
                      <a:lnTo>
                        <a:pt x="1188" y="22"/>
                      </a:lnTo>
                      <a:lnTo>
                        <a:pt x="1316" y="6"/>
                      </a:lnTo>
                      <a:lnTo>
                        <a:pt x="1448" y="0"/>
                      </a:lnTo>
                      <a:lnTo>
                        <a:pt x="1448" y="726"/>
                      </a:lnTo>
                      <a:lnTo>
                        <a:pt x="1358" y="732"/>
                      </a:lnTo>
                      <a:lnTo>
                        <a:pt x="1270" y="748"/>
                      </a:lnTo>
                      <a:lnTo>
                        <a:pt x="1186" y="774"/>
                      </a:lnTo>
                      <a:lnTo>
                        <a:pt x="1108" y="810"/>
                      </a:lnTo>
                      <a:lnTo>
                        <a:pt x="1034" y="856"/>
                      </a:lnTo>
                      <a:lnTo>
                        <a:pt x="968" y="910"/>
                      </a:lnTo>
                      <a:lnTo>
                        <a:pt x="906" y="970"/>
                      </a:lnTo>
                      <a:lnTo>
                        <a:pt x="854" y="1038"/>
                      </a:lnTo>
                      <a:lnTo>
                        <a:pt x="808" y="1110"/>
                      </a:lnTo>
                      <a:lnTo>
                        <a:pt x="772" y="1190"/>
                      </a:lnTo>
                      <a:lnTo>
                        <a:pt x="746" y="1274"/>
                      </a:lnTo>
                      <a:lnTo>
                        <a:pt x="730" y="1360"/>
                      </a:lnTo>
                      <a:lnTo>
                        <a:pt x="724" y="1452"/>
                      </a:lnTo>
                      <a:lnTo>
                        <a:pt x="0" y="1452"/>
                      </a:lnTo>
                      <a:close/>
                    </a:path>
                  </a:pathLst>
                </a:custGeom>
                <a:solidFill>
                  <a:schemeClr val="accent1"/>
                </a:solidFill>
                <a:ln w="9525">
                  <a:noFill/>
                  <a:round/>
                  <a:headEnd/>
                  <a:tailEnd/>
                </a:ln>
              </p:spPr>
              <p:txBody>
                <a:bodyPr/>
                <a:lstStyle/>
                <a:p>
                  <a:endParaRPr lang="zh-CN" altLang="en-US"/>
                </a:p>
              </p:txBody>
            </p:sp>
            <p:sp>
              <p:nvSpPr>
                <p:cNvPr id="27665" name="未知"/>
                <p:cNvSpPr>
                  <a:spLocks/>
                </p:cNvSpPr>
                <p:nvPr/>
              </p:nvSpPr>
              <p:spPr bwMode="auto">
                <a:xfrm>
                  <a:off x="242" y="0"/>
                  <a:ext cx="1322" cy="1279"/>
                </a:xfrm>
                <a:custGeom>
                  <a:avLst/>
                  <a:gdLst/>
                  <a:ahLst/>
                  <a:cxnLst>
                    <a:cxn ang="0">
                      <a:pos x="0" y="1452"/>
                    </a:cxn>
                    <a:cxn ang="0">
                      <a:pos x="6" y="1320"/>
                    </a:cxn>
                    <a:cxn ang="0">
                      <a:pos x="24" y="1190"/>
                    </a:cxn>
                    <a:cxn ang="0">
                      <a:pos x="52" y="1066"/>
                    </a:cxn>
                    <a:cxn ang="0">
                      <a:pos x="90" y="946"/>
                    </a:cxn>
                    <a:cxn ang="0">
                      <a:pos x="140" y="830"/>
                    </a:cxn>
                    <a:cxn ang="0">
                      <a:pos x="198" y="718"/>
                    </a:cxn>
                    <a:cxn ang="0">
                      <a:pos x="264" y="614"/>
                    </a:cxn>
                    <a:cxn ang="0">
                      <a:pos x="340" y="516"/>
                    </a:cxn>
                    <a:cxn ang="0">
                      <a:pos x="424" y="424"/>
                    </a:cxn>
                    <a:cxn ang="0">
                      <a:pos x="516" y="342"/>
                    </a:cxn>
                    <a:cxn ang="0">
                      <a:pos x="612" y="266"/>
                    </a:cxn>
                    <a:cxn ang="0">
                      <a:pos x="718" y="198"/>
                    </a:cxn>
                    <a:cxn ang="0">
                      <a:pos x="828" y="140"/>
                    </a:cxn>
                    <a:cxn ang="0">
                      <a:pos x="942" y="90"/>
                    </a:cxn>
                    <a:cxn ang="0">
                      <a:pos x="1064" y="52"/>
                    </a:cxn>
                    <a:cxn ang="0">
                      <a:pos x="1188" y="22"/>
                    </a:cxn>
                    <a:cxn ang="0">
                      <a:pos x="1316" y="6"/>
                    </a:cxn>
                    <a:cxn ang="0">
                      <a:pos x="1448" y="0"/>
                    </a:cxn>
                    <a:cxn ang="0">
                      <a:pos x="1448" y="726"/>
                    </a:cxn>
                    <a:cxn ang="0">
                      <a:pos x="1358" y="732"/>
                    </a:cxn>
                    <a:cxn ang="0">
                      <a:pos x="1270" y="748"/>
                    </a:cxn>
                    <a:cxn ang="0">
                      <a:pos x="1186" y="774"/>
                    </a:cxn>
                    <a:cxn ang="0">
                      <a:pos x="1108" y="810"/>
                    </a:cxn>
                    <a:cxn ang="0">
                      <a:pos x="1034" y="856"/>
                    </a:cxn>
                    <a:cxn ang="0">
                      <a:pos x="968" y="910"/>
                    </a:cxn>
                    <a:cxn ang="0">
                      <a:pos x="906" y="970"/>
                    </a:cxn>
                    <a:cxn ang="0">
                      <a:pos x="854" y="1038"/>
                    </a:cxn>
                    <a:cxn ang="0">
                      <a:pos x="808" y="1110"/>
                    </a:cxn>
                    <a:cxn ang="0">
                      <a:pos x="772" y="1190"/>
                    </a:cxn>
                    <a:cxn ang="0">
                      <a:pos x="746" y="1274"/>
                    </a:cxn>
                    <a:cxn ang="0">
                      <a:pos x="730" y="1360"/>
                    </a:cxn>
                    <a:cxn ang="0">
                      <a:pos x="724" y="1452"/>
                    </a:cxn>
                    <a:cxn ang="0">
                      <a:pos x="0" y="1452"/>
                    </a:cxn>
                    <a:cxn ang="0">
                      <a:pos x="0" y="1452"/>
                    </a:cxn>
                  </a:cxnLst>
                  <a:rect l="0" t="0" r="r" b="b"/>
                  <a:pathLst>
                    <a:path w="1448" h="1452">
                      <a:moveTo>
                        <a:pt x="0" y="1452"/>
                      </a:moveTo>
                      <a:lnTo>
                        <a:pt x="6" y="1320"/>
                      </a:lnTo>
                      <a:lnTo>
                        <a:pt x="24" y="1190"/>
                      </a:lnTo>
                      <a:lnTo>
                        <a:pt x="52" y="1066"/>
                      </a:lnTo>
                      <a:lnTo>
                        <a:pt x="90" y="946"/>
                      </a:lnTo>
                      <a:lnTo>
                        <a:pt x="140" y="830"/>
                      </a:lnTo>
                      <a:lnTo>
                        <a:pt x="198" y="718"/>
                      </a:lnTo>
                      <a:lnTo>
                        <a:pt x="264" y="614"/>
                      </a:lnTo>
                      <a:lnTo>
                        <a:pt x="340" y="516"/>
                      </a:lnTo>
                      <a:lnTo>
                        <a:pt x="424" y="424"/>
                      </a:lnTo>
                      <a:lnTo>
                        <a:pt x="516" y="342"/>
                      </a:lnTo>
                      <a:lnTo>
                        <a:pt x="612" y="266"/>
                      </a:lnTo>
                      <a:lnTo>
                        <a:pt x="718" y="198"/>
                      </a:lnTo>
                      <a:lnTo>
                        <a:pt x="828" y="140"/>
                      </a:lnTo>
                      <a:lnTo>
                        <a:pt x="942" y="90"/>
                      </a:lnTo>
                      <a:lnTo>
                        <a:pt x="1064" y="52"/>
                      </a:lnTo>
                      <a:lnTo>
                        <a:pt x="1188" y="22"/>
                      </a:lnTo>
                      <a:lnTo>
                        <a:pt x="1316" y="6"/>
                      </a:lnTo>
                      <a:lnTo>
                        <a:pt x="1448" y="0"/>
                      </a:lnTo>
                      <a:lnTo>
                        <a:pt x="1448" y="726"/>
                      </a:lnTo>
                      <a:lnTo>
                        <a:pt x="1358" y="732"/>
                      </a:lnTo>
                      <a:lnTo>
                        <a:pt x="1270" y="748"/>
                      </a:lnTo>
                      <a:lnTo>
                        <a:pt x="1186" y="774"/>
                      </a:lnTo>
                      <a:lnTo>
                        <a:pt x="1108" y="810"/>
                      </a:lnTo>
                      <a:lnTo>
                        <a:pt x="1034" y="856"/>
                      </a:lnTo>
                      <a:lnTo>
                        <a:pt x="968" y="910"/>
                      </a:lnTo>
                      <a:lnTo>
                        <a:pt x="906" y="970"/>
                      </a:lnTo>
                      <a:lnTo>
                        <a:pt x="854" y="1038"/>
                      </a:lnTo>
                      <a:lnTo>
                        <a:pt x="808" y="1110"/>
                      </a:lnTo>
                      <a:lnTo>
                        <a:pt x="772" y="1190"/>
                      </a:lnTo>
                      <a:lnTo>
                        <a:pt x="746" y="1274"/>
                      </a:lnTo>
                      <a:lnTo>
                        <a:pt x="730" y="1360"/>
                      </a:lnTo>
                      <a:lnTo>
                        <a:pt x="724" y="1452"/>
                      </a:lnTo>
                      <a:lnTo>
                        <a:pt x="0" y="1452"/>
                      </a:lnTo>
                      <a:lnTo>
                        <a:pt x="0" y="1452"/>
                      </a:lnTo>
                      <a:close/>
                    </a:path>
                  </a:pathLst>
                </a:custGeom>
                <a:gradFill rotWithShape="1">
                  <a:gsLst>
                    <a:gs pos="0">
                      <a:schemeClr val="accent1">
                        <a:gamma/>
                        <a:shade val="46275"/>
                        <a:invGamma/>
                      </a:schemeClr>
                    </a:gs>
                    <a:gs pos="100000">
                      <a:schemeClr val="accent1"/>
                    </a:gs>
                  </a:gsLst>
                  <a:lin ang="5400000" scaled="1"/>
                </a:gradFill>
                <a:ln w="9525">
                  <a:noFill/>
                  <a:round/>
                  <a:headEnd/>
                  <a:tailEnd/>
                </a:ln>
              </p:spPr>
              <p:txBody>
                <a:bodyPr/>
                <a:lstStyle/>
                <a:p>
                  <a:pPr>
                    <a:defRPr/>
                  </a:pPr>
                  <a:endParaRPr lang="zh-CN" altLang="en-US"/>
                </a:p>
              </p:txBody>
            </p:sp>
          </p:grpSp>
          <p:sp>
            <p:nvSpPr>
              <p:cNvPr id="28689" name="AutoShape 18"/>
              <p:cNvSpPr>
                <a:spLocks noChangeArrowheads="1"/>
              </p:cNvSpPr>
              <p:nvPr/>
            </p:nvSpPr>
            <p:spPr bwMode="auto">
              <a:xfrm rot="-5400000">
                <a:off x="867" y="179"/>
                <a:ext cx="1079" cy="722"/>
              </a:xfrm>
              <a:prstGeom prst="triangle">
                <a:avLst>
                  <a:gd name="adj" fmla="val 50000"/>
                </a:avLst>
              </a:prstGeom>
              <a:solidFill>
                <a:schemeClr val="accent2"/>
              </a:solidFill>
              <a:ln w="9525">
                <a:noFill/>
                <a:miter lim="800000"/>
                <a:headEnd/>
                <a:tailEnd/>
              </a:ln>
            </p:spPr>
            <p:txBody>
              <a:bodyPr wrap="none" anchor="ctr"/>
              <a:lstStyle/>
              <a:p>
                <a:endParaRPr lang="zh-CN" altLang="en-US"/>
              </a:p>
            </p:txBody>
          </p:sp>
        </p:grpSp>
        <p:sp>
          <p:nvSpPr>
            <p:cNvPr id="27667" name="AutoShape 19"/>
            <p:cNvSpPr>
              <a:spLocks noChangeArrowheads="1"/>
            </p:cNvSpPr>
            <p:nvPr/>
          </p:nvSpPr>
          <p:spPr bwMode="auto">
            <a:xfrm>
              <a:off x="1769" y="2223"/>
              <a:ext cx="1361" cy="317"/>
            </a:xfrm>
            <a:prstGeom prst="roundRect">
              <a:avLst>
                <a:gd name="adj" fmla="val 50000"/>
              </a:avLst>
            </a:prstGeom>
            <a:gradFill rotWithShape="1">
              <a:gsLst>
                <a:gs pos="0">
                  <a:schemeClr val="hlink">
                    <a:gamma/>
                    <a:shade val="46275"/>
                    <a:invGamma/>
                  </a:schemeClr>
                </a:gs>
                <a:gs pos="100000">
                  <a:schemeClr val="hlink"/>
                </a:gs>
              </a:gsLst>
              <a:lin ang="2700000" scaled="1"/>
            </a:gradFill>
            <a:ln w="38100" cmpd="sng">
              <a:solidFill>
                <a:srgbClr val="FFFFFF"/>
              </a:solidFill>
              <a:round/>
              <a:headEnd/>
              <a:tailEnd/>
            </a:ln>
            <a:effectLst>
              <a:outerShdw dist="107763" dir="2700000" algn="ctr" rotWithShape="0">
                <a:schemeClr val="bg2">
                  <a:alpha val="50000"/>
                </a:schemeClr>
              </a:outerShdw>
            </a:effectLst>
          </p:spPr>
          <p:txBody>
            <a:bodyPr wrap="none" anchor="ctr"/>
            <a:lstStyle/>
            <a:p>
              <a:pPr eaLnBrk="0" hangingPunct="0">
                <a:defRPr/>
              </a:pPr>
              <a:r>
                <a:rPr lang="zh-CN" b="1">
                  <a:solidFill>
                    <a:srgbClr val="FFFFFF"/>
                  </a:solidFill>
                  <a:latin typeface="Verdana" pitchFamily="34" charset="0"/>
                  <a:ea typeface="楷体_GB2312" pitchFamily="49" charset="-122"/>
                </a:rPr>
                <a:t>环境保护</a:t>
              </a:r>
            </a:p>
          </p:txBody>
        </p:sp>
      </p:grpSp>
      <p:sp>
        <p:nvSpPr>
          <p:cNvPr id="28676" name="日期占位符 19"/>
          <p:cNvSpPr>
            <a:spLocks noGrp="1"/>
          </p:cNvSpPr>
          <p:nvPr>
            <p:ph type="dt" sz="quarter" idx="10"/>
          </p:nvPr>
        </p:nvSpPr>
        <p:spPr>
          <a:noFill/>
        </p:spPr>
        <p:txBody>
          <a:bodyPr/>
          <a:lstStyle/>
          <a:p>
            <a:fld id="{8015A9E0-784C-4A10-9BEF-723148147416}" type="datetime1">
              <a:rPr lang="zh-CN" altLang="en-US" smtClean="0"/>
              <a:pPr/>
              <a:t>2020-2-14</a:t>
            </a:fld>
            <a:endParaRPr lang="zh-CN" altLang="zh-CN" smtClean="0"/>
          </a:p>
        </p:txBody>
      </p:sp>
      <p:sp>
        <p:nvSpPr>
          <p:cNvPr id="28677" name="页脚占位符 20"/>
          <p:cNvSpPr>
            <a:spLocks noGrp="1"/>
          </p:cNvSpPr>
          <p:nvPr>
            <p:ph type="ftr" sz="quarter" idx="11"/>
          </p:nvPr>
        </p:nvSpPr>
        <p:spPr>
          <a:noFill/>
        </p:spPr>
        <p:txBody>
          <a:bodyPr/>
          <a:lstStyle/>
          <a:p>
            <a:r>
              <a:rPr lang="en-US" altLang="zh-CN" smtClean="0"/>
              <a:t>zzqry@whu.edu.cn</a:t>
            </a:r>
            <a:endParaRPr lang="zh-CN" altLang="zh-CN"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52425" y="476250"/>
            <a:ext cx="8791575" cy="754063"/>
          </a:xfrm>
        </p:spPr>
        <p:txBody>
          <a:bodyPr/>
          <a:lstStyle/>
          <a:p>
            <a:pPr algn="ctr" eaLnBrk="1" hangingPunct="1"/>
            <a:r>
              <a:rPr lang="zh-CN" sz="4400" smtClean="0"/>
              <a:t>企业环境保护</a:t>
            </a:r>
          </a:p>
        </p:txBody>
      </p:sp>
      <p:grpSp>
        <p:nvGrpSpPr>
          <p:cNvPr id="29699" name="Group 3"/>
          <p:cNvGrpSpPr>
            <a:grpSpLocks/>
          </p:cNvGrpSpPr>
          <p:nvPr/>
        </p:nvGrpSpPr>
        <p:grpSpPr bwMode="auto">
          <a:xfrm>
            <a:off x="755650" y="1760538"/>
            <a:ext cx="7488238" cy="4692650"/>
            <a:chOff x="0" y="0"/>
            <a:chExt cx="4717" cy="2956"/>
          </a:xfrm>
        </p:grpSpPr>
        <p:grpSp>
          <p:nvGrpSpPr>
            <p:cNvPr id="29702" name="Group 4"/>
            <p:cNvGrpSpPr>
              <a:grpSpLocks/>
            </p:cNvGrpSpPr>
            <p:nvPr/>
          </p:nvGrpSpPr>
          <p:grpSpPr bwMode="auto">
            <a:xfrm>
              <a:off x="156" y="0"/>
              <a:ext cx="4146" cy="624"/>
              <a:chOff x="0" y="0"/>
              <a:chExt cx="4080" cy="720"/>
            </a:xfrm>
          </p:grpSpPr>
          <p:sp>
            <p:nvSpPr>
              <p:cNvPr id="29715" name="Rectangle 5"/>
              <p:cNvSpPr>
                <a:spLocks noChangeArrowheads="1"/>
              </p:cNvSpPr>
              <p:nvPr/>
            </p:nvSpPr>
            <p:spPr bwMode="auto">
              <a:xfrm rot="3419336">
                <a:off x="0" y="48"/>
                <a:ext cx="672" cy="672"/>
              </a:xfrm>
              <a:prstGeom prst="rect">
                <a:avLst/>
              </a:prstGeom>
              <a:solidFill>
                <a:schemeClr val="folHlink"/>
              </a:solidFill>
              <a:ln w="9525">
                <a:miter lim="800000"/>
                <a:headEnd/>
                <a:tailEnd/>
              </a:ln>
              <a:scene3d>
                <a:camera prst="legacyPerspectiveFront">
                  <a:rot lat="0" lon="1500000" rev="0"/>
                </a:camera>
                <a:lightRig rig="legacyFlat4" dir="b"/>
              </a:scene3d>
              <a:sp3d extrusionH="887400" prstMaterial="legacyMatte">
                <a:bevelT w="13500" h="13500" prst="angle"/>
                <a:bevelB w="13500" h="13500" prst="angle"/>
                <a:extrusionClr>
                  <a:schemeClr val="folHlink"/>
                </a:extrusionClr>
              </a:sp3d>
            </p:spPr>
            <p:txBody>
              <a:bodyPr wrap="none" anchor="ctr">
                <a:flatTx/>
              </a:bodyPr>
              <a:lstStyle/>
              <a:p>
                <a:endParaRPr lang="zh-CN" altLang="en-US"/>
              </a:p>
            </p:txBody>
          </p:sp>
          <p:grpSp>
            <p:nvGrpSpPr>
              <p:cNvPr id="29716" name="Group 6"/>
              <p:cNvGrpSpPr>
                <a:grpSpLocks/>
              </p:cNvGrpSpPr>
              <p:nvPr/>
            </p:nvGrpSpPr>
            <p:grpSpPr bwMode="auto">
              <a:xfrm>
                <a:off x="672" y="144"/>
                <a:ext cx="624" cy="96"/>
                <a:chOff x="0" y="0"/>
                <a:chExt cx="468" cy="244"/>
              </a:xfrm>
            </p:grpSpPr>
            <p:sp>
              <p:nvSpPr>
                <p:cNvPr id="28679" name="Oval 7"/>
                <p:cNvSpPr>
                  <a:spLocks noChangeArrowheads="1"/>
                </p:cNvSpPr>
                <p:nvPr/>
              </p:nvSpPr>
              <p:spPr bwMode="auto">
                <a:xfrm>
                  <a:off x="0" y="1"/>
                  <a:ext cx="79" cy="240"/>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pPr>
                    <a:defRPr/>
                  </a:pPr>
                  <a:endParaRPr lang="zh-CN" altLang="en-US"/>
                </a:p>
              </p:txBody>
            </p:sp>
            <p:sp>
              <p:nvSpPr>
                <p:cNvPr id="28680" name="Rectangle 8"/>
                <p:cNvSpPr>
                  <a:spLocks noChangeArrowheads="1"/>
                </p:cNvSpPr>
                <p:nvPr/>
              </p:nvSpPr>
              <p:spPr bwMode="auto">
                <a:xfrm>
                  <a:off x="45" y="4"/>
                  <a:ext cx="388" cy="240"/>
                </a:xfrm>
                <a:prstGeom prst="rect">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miter lim="800000"/>
                  <a:headEnd/>
                  <a:tailEnd/>
                </a:ln>
                <a:effectLst/>
              </p:spPr>
              <p:txBody>
                <a:bodyPr wrap="none" anchor="ctr"/>
                <a:lstStyle/>
                <a:p>
                  <a:pPr>
                    <a:defRPr/>
                  </a:pPr>
                  <a:endParaRPr lang="zh-CN" altLang="en-US"/>
                </a:p>
              </p:txBody>
            </p:sp>
            <p:sp>
              <p:nvSpPr>
                <p:cNvPr id="28681" name="Oval 9"/>
                <p:cNvSpPr>
                  <a:spLocks noChangeArrowheads="1"/>
                </p:cNvSpPr>
                <p:nvPr/>
              </p:nvSpPr>
              <p:spPr bwMode="auto">
                <a:xfrm>
                  <a:off x="397" y="4"/>
                  <a:ext cx="71" cy="235"/>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cmpd="sng">
                  <a:solidFill>
                    <a:schemeClr val="bg1"/>
                  </a:solidFill>
                  <a:round/>
                  <a:headEnd/>
                  <a:tailEnd/>
                </a:ln>
                <a:effectLst/>
              </p:spPr>
              <p:txBody>
                <a:bodyPr wrap="none" anchor="ctr"/>
                <a:lstStyle/>
                <a:p>
                  <a:pPr>
                    <a:defRPr/>
                  </a:pPr>
                  <a:endParaRPr lang="zh-CN" altLang="en-US"/>
                </a:p>
              </p:txBody>
            </p:sp>
            <p:sp>
              <p:nvSpPr>
                <p:cNvPr id="28682" name="Oval 10"/>
                <p:cNvSpPr>
                  <a:spLocks noChangeArrowheads="1"/>
                </p:cNvSpPr>
                <p:nvPr/>
              </p:nvSpPr>
              <p:spPr bwMode="auto">
                <a:xfrm>
                  <a:off x="435" y="80"/>
                  <a:ext cx="20" cy="70"/>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pPr>
                    <a:defRPr/>
                  </a:pPr>
                  <a:endParaRPr lang="zh-CN" altLang="en-US"/>
                </a:p>
              </p:txBody>
            </p:sp>
          </p:grpSp>
          <p:sp>
            <p:nvSpPr>
              <p:cNvPr id="29717" name="Rectangle 11"/>
              <p:cNvSpPr>
                <a:spLocks noChangeArrowheads="1"/>
              </p:cNvSpPr>
              <p:nvPr/>
            </p:nvSpPr>
            <p:spPr bwMode="auto">
              <a:xfrm rot="3419336">
                <a:off x="1152" y="0"/>
                <a:ext cx="672" cy="672"/>
              </a:xfrm>
              <a:prstGeom prst="rect">
                <a:avLst/>
              </a:prstGeom>
              <a:solidFill>
                <a:schemeClr val="accent1"/>
              </a:solidFill>
              <a:ln w="9525">
                <a:miter lim="800000"/>
                <a:headEnd/>
                <a:tailEnd/>
              </a:ln>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p:spPr>
            <p:txBody>
              <a:bodyPr wrap="none" anchor="ctr">
                <a:flatTx/>
              </a:bodyPr>
              <a:lstStyle/>
              <a:p>
                <a:endParaRPr lang="zh-CN" altLang="en-US"/>
              </a:p>
            </p:txBody>
          </p:sp>
          <p:grpSp>
            <p:nvGrpSpPr>
              <p:cNvPr id="29718" name="Group 12"/>
              <p:cNvGrpSpPr>
                <a:grpSpLocks/>
              </p:cNvGrpSpPr>
              <p:nvPr/>
            </p:nvGrpSpPr>
            <p:grpSpPr bwMode="auto">
              <a:xfrm>
                <a:off x="1824" y="144"/>
                <a:ext cx="624" cy="96"/>
                <a:chOff x="0" y="0"/>
                <a:chExt cx="468" cy="244"/>
              </a:xfrm>
            </p:grpSpPr>
            <p:sp>
              <p:nvSpPr>
                <p:cNvPr id="28685" name="Oval 13"/>
                <p:cNvSpPr>
                  <a:spLocks noChangeArrowheads="1"/>
                </p:cNvSpPr>
                <p:nvPr/>
              </p:nvSpPr>
              <p:spPr bwMode="auto">
                <a:xfrm>
                  <a:off x="0" y="1"/>
                  <a:ext cx="79" cy="240"/>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pPr>
                    <a:defRPr/>
                  </a:pPr>
                  <a:endParaRPr lang="zh-CN" altLang="en-US"/>
                </a:p>
              </p:txBody>
            </p:sp>
            <p:sp>
              <p:nvSpPr>
                <p:cNvPr id="28686" name="Rectangle 14"/>
                <p:cNvSpPr>
                  <a:spLocks noChangeArrowheads="1"/>
                </p:cNvSpPr>
                <p:nvPr/>
              </p:nvSpPr>
              <p:spPr bwMode="auto">
                <a:xfrm>
                  <a:off x="45" y="4"/>
                  <a:ext cx="388" cy="240"/>
                </a:xfrm>
                <a:prstGeom prst="rect">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miter lim="800000"/>
                  <a:headEnd/>
                  <a:tailEnd/>
                </a:ln>
                <a:effectLst/>
              </p:spPr>
              <p:txBody>
                <a:bodyPr wrap="none" anchor="ctr"/>
                <a:lstStyle/>
                <a:p>
                  <a:pPr>
                    <a:defRPr/>
                  </a:pPr>
                  <a:endParaRPr lang="zh-CN" altLang="en-US"/>
                </a:p>
              </p:txBody>
            </p:sp>
            <p:sp>
              <p:nvSpPr>
                <p:cNvPr id="28687" name="Oval 15"/>
                <p:cNvSpPr>
                  <a:spLocks noChangeArrowheads="1"/>
                </p:cNvSpPr>
                <p:nvPr/>
              </p:nvSpPr>
              <p:spPr bwMode="auto">
                <a:xfrm>
                  <a:off x="397" y="4"/>
                  <a:ext cx="71" cy="235"/>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cmpd="sng">
                  <a:solidFill>
                    <a:schemeClr val="bg1"/>
                  </a:solidFill>
                  <a:round/>
                  <a:headEnd/>
                  <a:tailEnd/>
                </a:ln>
                <a:effectLst/>
              </p:spPr>
              <p:txBody>
                <a:bodyPr wrap="none" anchor="ctr"/>
                <a:lstStyle/>
                <a:p>
                  <a:pPr>
                    <a:defRPr/>
                  </a:pPr>
                  <a:endParaRPr lang="zh-CN" altLang="en-US"/>
                </a:p>
              </p:txBody>
            </p:sp>
            <p:sp>
              <p:nvSpPr>
                <p:cNvPr id="28688" name="Oval 16"/>
                <p:cNvSpPr>
                  <a:spLocks noChangeArrowheads="1"/>
                </p:cNvSpPr>
                <p:nvPr/>
              </p:nvSpPr>
              <p:spPr bwMode="auto">
                <a:xfrm>
                  <a:off x="435" y="80"/>
                  <a:ext cx="20" cy="70"/>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pPr>
                    <a:defRPr/>
                  </a:pPr>
                  <a:endParaRPr lang="zh-CN" altLang="en-US"/>
                </a:p>
              </p:txBody>
            </p:sp>
          </p:grpSp>
          <p:sp>
            <p:nvSpPr>
              <p:cNvPr id="29719" name="Rectangle 17"/>
              <p:cNvSpPr>
                <a:spLocks noChangeArrowheads="1"/>
              </p:cNvSpPr>
              <p:nvPr/>
            </p:nvSpPr>
            <p:spPr bwMode="auto">
              <a:xfrm rot="3419336">
                <a:off x="2256" y="0"/>
                <a:ext cx="672" cy="672"/>
              </a:xfrm>
              <a:prstGeom prst="rect">
                <a:avLst/>
              </a:prstGeom>
              <a:solidFill>
                <a:schemeClr val="folHlink"/>
              </a:solidFill>
              <a:ln w="9525">
                <a:miter lim="800000"/>
                <a:headEnd/>
                <a:tailEnd/>
              </a:ln>
              <a:scene3d>
                <a:camera prst="legacyPerspectiveFront">
                  <a:rot lat="0" lon="1500000" rev="0"/>
                </a:camera>
                <a:lightRig rig="legacyFlat4" dir="b"/>
              </a:scene3d>
              <a:sp3d extrusionH="887400" prstMaterial="legacyMatte">
                <a:bevelT w="13500" h="13500" prst="angle"/>
                <a:bevelB w="13500" h="13500" prst="angle"/>
                <a:extrusionClr>
                  <a:schemeClr val="folHlink"/>
                </a:extrusionClr>
              </a:sp3d>
            </p:spPr>
            <p:txBody>
              <a:bodyPr wrap="none" anchor="ctr">
                <a:flatTx/>
              </a:bodyPr>
              <a:lstStyle/>
              <a:p>
                <a:endParaRPr lang="zh-CN" altLang="en-US"/>
              </a:p>
            </p:txBody>
          </p:sp>
          <p:grpSp>
            <p:nvGrpSpPr>
              <p:cNvPr id="29720" name="Group 18"/>
              <p:cNvGrpSpPr>
                <a:grpSpLocks/>
              </p:cNvGrpSpPr>
              <p:nvPr/>
            </p:nvGrpSpPr>
            <p:grpSpPr bwMode="auto">
              <a:xfrm>
                <a:off x="2976" y="144"/>
                <a:ext cx="816" cy="96"/>
                <a:chOff x="0" y="0"/>
                <a:chExt cx="468" cy="244"/>
              </a:xfrm>
            </p:grpSpPr>
            <p:sp>
              <p:nvSpPr>
                <p:cNvPr id="28691" name="Oval 19"/>
                <p:cNvSpPr>
                  <a:spLocks noChangeArrowheads="1"/>
                </p:cNvSpPr>
                <p:nvPr/>
              </p:nvSpPr>
              <p:spPr bwMode="auto">
                <a:xfrm>
                  <a:off x="0" y="1"/>
                  <a:ext cx="79" cy="240"/>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pPr>
                    <a:defRPr/>
                  </a:pPr>
                  <a:endParaRPr lang="zh-CN" altLang="en-US"/>
                </a:p>
              </p:txBody>
            </p:sp>
            <p:sp>
              <p:nvSpPr>
                <p:cNvPr id="28692" name="Rectangle 20"/>
                <p:cNvSpPr>
                  <a:spLocks noChangeArrowheads="1"/>
                </p:cNvSpPr>
                <p:nvPr/>
              </p:nvSpPr>
              <p:spPr bwMode="auto">
                <a:xfrm>
                  <a:off x="45" y="4"/>
                  <a:ext cx="388" cy="240"/>
                </a:xfrm>
                <a:prstGeom prst="rect">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miter lim="800000"/>
                  <a:headEnd/>
                  <a:tailEnd/>
                </a:ln>
                <a:effectLst/>
              </p:spPr>
              <p:txBody>
                <a:bodyPr wrap="none" anchor="ctr"/>
                <a:lstStyle/>
                <a:p>
                  <a:pPr>
                    <a:defRPr/>
                  </a:pPr>
                  <a:endParaRPr lang="zh-CN" altLang="en-US"/>
                </a:p>
              </p:txBody>
            </p:sp>
            <p:sp>
              <p:nvSpPr>
                <p:cNvPr id="28693" name="Oval 21"/>
                <p:cNvSpPr>
                  <a:spLocks noChangeArrowheads="1"/>
                </p:cNvSpPr>
                <p:nvPr/>
              </p:nvSpPr>
              <p:spPr bwMode="auto">
                <a:xfrm>
                  <a:off x="397" y="4"/>
                  <a:ext cx="71" cy="235"/>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cmpd="sng">
                  <a:solidFill>
                    <a:schemeClr val="bg1"/>
                  </a:solidFill>
                  <a:round/>
                  <a:headEnd/>
                  <a:tailEnd/>
                </a:ln>
                <a:effectLst/>
              </p:spPr>
              <p:txBody>
                <a:bodyPr wrap="none" anchor="ctr"/>
                <a:lstStyle/>
                <a:p>
                  <a:pPr>
                    <a:defRPr/>
                  </a:pPr>
                  <a:endParaRPr lang="zh-CN" altLang="en-US"/>
                </a:p>
              </p:txBody>
            </p:sp>
            <p:sp>
              <p:nvSpPr>
                <p:cNvPr id="28694" name="Oval 22"/>
                <p:cNvSpPr>
                  <a:spLocks noChangeArrowheads="1"/>
                </p:cNvSpPr>
                <p:nvPr/>
              </p:nvSpPr>
              <p:spPr bwMode="auto">
                <a:xfrm>
                  <a:off x="435" y="80"/>
                  <a:ext cx="20" cy="70"/>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pPr>
                    <a:defRPr/>
                  </a:pPr>
                  <a:endParaRPr lang="zh-CN" altLang="en-US"/>
                </a:p>
              </p:txBody>
            </p:sp>
          </p:grpSp>
          <p:sp>
            <p:nvSpPr>
              <p:cNvPr id="29721" name="Rectangle 23"/>
              <p:cNvSpPr>
                <a:spLocks noChangeArrowheads="1"/>
              </p:cNvSpPr>
              <p:nvPr/>
            </p:nvSpPr>
            <p:spPr bwMode="auto">
              <a:xfrm rot="3419336">
                <a:off x="3408" y="0"/>
                <a:ext cx="672" cy="672"/>
              </a:xfrm>
              <a:prstGeom prst="rect">
                <a:avLst/>
              </a:prstGeom>
              <a:solidFill>
                <a:schemeClr val="accent1"/>
              </a:solidFill>
              <a:ln w="9525">
                <a:miter lim="800000"/>
                <a:headEnd/>
                <a:tailEnd/>
              </a:ln>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p:spPr>
            <p:txBody>
              <a:bodyPr wrap="none" anchor="ctr">
                <a:flatTx/>
              </a:bodyPr>
              <a:lstStyle/>
              <a:p>
                <a:endParaRPr lang="zh-CN" altLang="en-US"/>
              </a:p>
            </p:txBody>
          </p:sp>
        </p:grpSp>
        <p:sp>
          <p:nvSpPr>
            <p:cNvPr id="29703" name="AutoShape 24"/>
            <p:cNvSpPr>
              <a:spLocks noChangeArrowheads="1"/>
            </p:cNvSpPr>
            <p:nvPr/>
          </p:nvSpPr>
          <p:spPr bwMode="auto">
            <a:xfrm>
              <a:off x="105" y="191"/>
              <a:ext cx="827" cy="303"/>
            </a:xfrm>
            <a:prstGeom prst="roundRect">
              <a:avLst>
                <a:gd name="adj" fmla="val 50000"/>
              </a:avLst>
            </a:prstGeom>
            <a:noFill/>
            <a:ln w="9525">
              <a:noFill/>
              <a:round/>
              <a:headEnd/>
              <a:tailEnd/>
            </a:ln>
          </p:spPr>
          <p:txBody>
            <a:bodyPr anchor="ctr">
              <a:spAutoFit/>
            </a:bodyPr>
            <a:lstStyle/>
            <a:p>
              <a:pPr eaLnBrk="0" hangingPunct="0"/>
              <a:r>
                <a:rPr lang="zh-CN" sz="1800" b="1">
                  <a:solidFill>
                    <a:srgbClr val="FFFFFF"/>
                  </a:solidFill>
                  <a:latin typeface="Arial" pitchFamily="34" charset="0"/>
                  <a:ea typeface="Gulim" pitchFamily="34" charset="-127"/>
                </a:rPr>
                <a:t>清洁生产</a:t>
              </a:r>
            </a:p>
          </p:txBody>
        </p:sp>
        <p:sp>
          <p:nvSpPr>
            <p:cNvPr id="29704" name="AutoShape 25"/>
            <p:cNvSpPr>
              <a:spLocks noChangeArrowheads="1"/>
            </p:cNvSpPr>
            <p:nvPr/>
          </p:nvSpPr>
          <p:spPr bwMode="auto">
            <a:xfrm>
              <a:off x="1296" y="144"/>
              <a:ext cx="880" cy="303"/>
            </a:xfrm>
            <a:prstGeom prst="roundRect">
              <a:avLst>
                <a:gd name="adj" fmla="val 50000"/>
              </a:avLst>
            </a:prstGeom>
            <a:noFill/>
            <a:ln w="9525">
              <a:noFill/>
              <a:round/>
              <a:headEnd/>
              <a:tailEnd/>
            </a:ln>
          </p:spPr>
          <p:txBody>
            <a:bodyPr anchor="ctr">
              <a:spAutoFit/>
            </a:bodyPr>
            <a:lstStyle/>
            <a:p>
              <a:pPr eaLnBrk="0" hangingPunct="0"/>
              <a:r>
                <a:rPr lang="zh-CN" sz="1800" b="1">
                  <a:solidFill>
                    <a:srgbClr val="FFFFFF"/>
                  </a:solidFill>
                  <a:latin typeface="Arial" pitchFamily="34" charset="0"/>
                  <a:ea typeface="Gulim" pitchFamily="34" charset="-127"/>
                </a:rPr>
                <a:t>废物不废</a:t>
              </a:r>
            </a:p>
          </p:txBody>
        </p:sp>
        <p:sp>
          <p:nvSpPr>
            <p:cNvPr id="29705" name="AutoShape 26"/>
            <p:cNvSpPr>
              <a:spLocks noChangeArrowheads="1"/>
            </p:cNvSpPr>
            <p:nvPr/>
          </p:nvSpPr>
          <p:spPr bwMode="auto">
            <a:xfrm>
              <a:off x="2409" y="136"/>
              <a:ext cx="881" cy="303"/>
            </a:xfrm>
            <a:prstGeom prst="roundRect">
              <a:avLst>
                <a:gd name="adj" fmla="val 50000"/>
              </a:avLst>
            </a:prstGeom>
            <a:noFill/>
            <a:ln w="9525">
              <a:noFill/>
              <a:round/>
              <a:headEnd/>
              <a:tailEnd/>
            </a:ln>
          </p:spPr>
          <p:txBody>
            <a:bodyPr anchor="ctr">
              <a:spAutoFit/>
            </a:bodyPr>
            <a:lstStyle/>
            <a:p>
              <a:pPr eaLnBrk="0" hangingPunct="0"/>
              <a:r>
                <a:rPr lang="zh-CN" sz="1800" b="1">
                  <a:solidFill>
                    <a:srgbClr val="FFFFFF"/>
                  </a:solidFill>
                  <a:latin typeface="Arial" pitchFamily="34" charset="0"/>
                  <a:ea typeface="Gulim" pitchFamily="34" charset="-127"/>
                </a:rPr>
                <a:t>绿色营销</a:t>
              </a:r>
            </a:p>
          </p:txBody>
        </p:sp>
        <p:sp>
          <p:nvSpPr>
            <p:cNvPr id="29706" name="AutoShape 27"/>
            <p:cNvSpPr>
              <a:spLocks noChangeArrowheads="1"/>
            </p:cNvSpPr>
            <p:nvPr/>
          </p:nvSpPr>
          <p:spPr bwMode="auto">
            <a:xfrm>
              <a:off x="3538" y="22"/>
              <a:ext cx="958" cy="547"/>
            </a:xfrm>
            <a:prstGeom prst="roundRect">
              <a:avLst>
                <a:gd name="adj" fmla="val 50000"/>
              </a:avLst>
            </a:prstGeom>
            <a:noFill/>
            <a:ln w="9525">
              <a:noFill/>
              <a:round/>
              <a:headEnd/>
              <a:tailEnd/>
            </a:ln>
          </p:spPr>
          <p:txBody>
            <a:bodyPr anchor="ctr">
              <a:spAutoFit/>
            </a:bodyPr>
            <a:lstStyle/>
            <a:p>
              <a:pPr eaLnBrk="0" hangingPunct="0"/>
              <a:r>
                <a:rPr lang="zh-CN" sz="1800" b="1">
                  <a:solidFill>
                    <a:srgbClr val="FFFFFF"/>
                  </a:solidFill>
                  <a:latin typeface="Arial" pitchFamily="34" charset="0"/>
                  <a:ea typeface="Gulim" pitchFamily="34" charset="-127"/>
                </a:rPr>
                <a:t>环保产业兴起</a:t>
              </a:r>
            </a:p>
          </p:txBody>
        </p:sp>
        <p:sp>
          <p:nvSpPr>
            <p:cNvPr id="29707" name="AutoShape 28"/>
            <p:cNvSpPr>
              <a:spLocks noChangeArrowheads="1"/>
            </p:cNvSpPr>
            <p:nvPr/>
          </p:nvSpPr>
          <p:spPr bwMode="auto">
            <a:xfrm>
              <a:off x="3577" y="816"/>
              <a:ext cx="1140" cy="2140"/>
            </a:xfrm>
            <a:prstGeom prst="roundRect">
              <a:avLst>
                <a:gd name="adj" fmla="val 13745"/>
              </a:avLst>
            </a:prstGeom>
            <a:solidFill>
              <a:srgbClr val="FFFFFF"/>
            </a:solidFill>
            <a:ln w="38100">
              <a:solidFill>
                <a:schemeClr val="bg2"/>
              </a:solidFill>
              <a:round/>
              <a:headEnd/>
              <a:tailEnd/>
            </a:ln>
          </p:spPr>
          <p:txBody>
            <a:bodyPr wrap="none" anchor="ctr"/>
            <a:lstStyle/>
            <a:p>
              <a:endParaRPr lang="zh-CN" altLang="en-US"/>
            </a:p>
          </p:txBody>
        </p:sp>
        <p:sp>
          <p:nvSpPr>
            <p:cNvPr id="29708" name="AutoShape 29"/>
            <p:cNvSpPr>
              <a:spLocks noChangeArrowheads="1"/>
            </p:cNvSpPr>
            <p:nvPr/>
          </p:nvSpPr>
          <p:spPr bwMode="auto">
            <a:xfrm>
              <a:off x="2384" y="816"/>
              <a:ext cx="1133" cy="2140"/>
            </a:xfrm>
            <a:prstGeom prst="roundRect">
              <a:avLst>
                <a:gd name="adj" fmla="val 13745"/>
              </a:avLst>
            </a:prstGeom>
            <a:solidFill>
              <a:srgbClr val="FFFFFF"/>
            </a:solidFill>
            <a:ln w="38100">
              <a:solidFill>
                <a:schemeClr val="bg2"/>
              </a:solidFill>
              <a:round/>
              <a:headEnd/>
              <a:tailEnd/>
            </a:ln>
          </p:spPr>
          <p:txBody>
            <a:bodyPr wrap="none" anchor="ctr"/>
            <a:lstStyle/>
            <a:p>
              <a:endParaRPr lang="zh-CN" altLang="en-US"/>
            </a:p>
          </p:txBody>
        </p:sp>
        <p:sp>
          <p:nvSpPr>
            <p:cNvPr id="29709" name="AutoShape 30"/>
            <p:cNvSpPr>
              <a:spLocks noChangeArrowheads="1"/>
            </p:cNvSpPr>
            <p:nvPr/>
          </p:nvSpPr>
          <p:spPr bwMode="auto">
            <a:xfrm>
              <a:off x="1213" y="816"/>
              <a:ext cx="1099" cy="2095"/>
            </a:xfrm>
            <a:prstGeom prst="roundRect">
              <a:avLst>
                <a:gd name="adj" fmla="val 13745"/>
              </a:avLst>
            </a:prstGeom>
            <a:solidFill>
              <a:srgbClr val="FFFFFF"/>
            </a:solidFill>
            <a:ln w="38100">
              <a:solidFill>
                <a:schemeClr val="bg2"/>
              </a:solidFill>
              <a:round/>
              <a:headEnd/>
              <a:tailEnd/>
            </a:ln>
          </p:spPr>
          <p:txBody>
            <a:bodyPr wrap="none" anchor="ctr"/>
            <a:lstStyle/>
            <a:p>
              <a:endParaRPr lang="zh-CN" altLang="en-US"/>
            </a:p>
          </p:txBody>
        </p:sp>
        <p:sp>
          <p:nvSpPr>
            <p:cNvPr id="29710" name="AutoShape 31"/>
            <p:cNvSpPr>
              <a:spLocks noChangeArrowheads="1"/>
            </p:cNvSpPr>
            <p:nvPr/>
          </p:nvSpPr>
          <p:spPr bwMode="auto">
            <a:xfrm>
              <a:off x="0" y="816"/>
              <a:ext cx="1140" cy="2095"/>
            </a:xfrm>
            <a:prstGeom prst="roundRect">
              <a:avLst>
                <a:gd name="adj" fmla="val 13745"/>
              </a:avLst>
            </a:prstGeom>
            <a:solidFill>
              <a:srgbClr val="FFFFFF"/>
            </a:solidFill>
            <a:ln w="38100">
              <a:solidFill>
                <a:schemeClr val="bg2"/>
              </a:solidFill>
              <a:round/>
              <a:headEnd/>
              <a:tailEnd/>
            </a:ln>
          </p:spPr>
          <p:txBody>
            <a:bodyPr wrap="none" anchor="ctr"/>
            <a:lstStyle/>
            <a:p>
              <a:endParaRPr lang="zh-CN" altLang="en-US"/>
            </a:p>
          </p:txBody>
        </p:sp>
        <p:sp>
          <p:nvSpPr>
            <p:cNvPr id="29711" name="Text Box 32"/>
            <p:cNvSpPr txBox="1">
              <a:spLocks noChangeArrowheads="1"/>
            </p:cNvSpPr>
            <p:nvPr/>
          </p:nvSpPr>
          <p:spPr bwMode="auto">
            <a:xfrm>
              <a:off x="30" y="905"/>
              <a:ext cx="1078" cy="1826"/>
            </a:xfrm>
            <a:prstGeom prst="rect">
              <a:avLst/>
            </a:prstGeom>
            <a:noFill/>
            <a:ln w="9525">
              <a:noFill/>
              <a:miter lim="800000"/>
              <a:headEnd/>
              <a:tailEnd/>
            </a:ln>
          </p:spPr>
          <p:txBody>
            <a:bodyPr>
              <a:spAutoFit/>
            </a:bodyPr>
            <a:lstStyle/>
            <a:p>
              <a:pPr algn="l" eaLnBrk="0" hangingPunct="0">
                <a:buFontTx/>
                <a:buChar char="•"/>
              </a:pPr>
              <a:r>
                <a:rPr lang="zh-CN" sz="2000" b="1">
                  <a:latin typeface="Verdana" pitchFamily="34" charset="0"/>
                  <a:ea typeface="楷体_GB2312" pitchFamily="49" charset="-122"/>
                </a:rPr>
                <a:t>生产过程</a:t>
              </a:r>
            </a:p>
            <a:p>
              <a:pPr algn="l" eaLnBrk="0" hangingPunct="0">
                <a:buFontTx/>
                <a:buChar char="•"/>
              </a:pPr>
              <a:r>
                <a:rPr lang="zh-CN" sz="2000" b="1">
                  <a:latin typeface="Verdana" pitchFamily="34" charset="0"/>
                  <a:ea typeface="楷体_GB2312" pitchFamily="49" charset="-122"/>
                </a:rPr>
                <a:t>产品</a:t>
              </a:r>
            </a:p>
            <a:p>
              <a:pPr algn="l" eaLnBrk="0" hangingPunct="0">
                <a:buFontTx/>
                <a:buChar char="•"/>
              </a:pPr>
              <a:r>
                <a:rPr lang="zh-CN" sz="1800" b="1">
                  <a:solidFill>
                    <a:srgbClr val="008000"/>
                  </a:solidFill>
                  <a:latin typeface="Verdana" pitchFamily="34" charset="0"/>
                  <a:ea typeface="楷体_GB2312" pitchFamily="49" charset="-122"/>
                </a:rPr>
                <a:t>通过产品设计、原料选择、工艺改革、技术管理、生产过程、产品内部循环等实现。</a:t>
              </a:r>
            </a:p>
            <a:p>
              <a:pPr eaLnBrk="0" hangingPunct="0">
                <a:buFontTx/>
                <a:buChar char="•"/>
              </a:pPr>
              <a:endParaRPr lang="zh-CN" altLang="zh-CN" sz="1800" b="1">
                <a:solidFill>
                  <a:schemeClr val="bg2"/>
                </a:solidFill>
                <a:latin typeface="Verdana" pitchFamily="34" charset="0"/>
                <a:ea typeface="楷体_GB2312" pitchFamily="49" charset="-122"/>
              </a:endParaRPr>
            </a:p>
          </p:txBody>
        </p:sp>
        <p:sp>
          <p:nvSpPr>
            <p:cNvPr id="29712" name="Text Box 33"/>
            <p:cNvSpPr txBox="1">
              <a:spLocks noChangeArrowheads="1"/>
            </p:cNvSpPr>
            <p:nvPr/>
          </p:nvSpPr>
          <p:spPr bwMode="auto">
            <a:xfrm>
              <a:off x="1282" y="907"/>
              <a:ext cx="1078" cy="1210"/>
            </a:xfrm>
            <a:prstGeom prst="rect">
              <a:avLst/>
            </a:prstGeom>
            <a:noFill/>
            <a:ln w="9525">
              <a:noFill/>
              <a:miter lim="800000"/>
              <a:headEnd/>
              <a:tailEnd/>
            </a:ln>
          </p:spPr>
          <p:txBody>
            <a:bodyPr>
              <a:spAutoFit/>
            </a:bodyPr>
            <a:lstStyle/>
            <a:p>
              <a:pPr algn="l" eaLnBrk="0" hangingPunct="0">
                <a:buFontTx/>
                <a:buChar char="•"/>
              </a:pPr>
              <a:r>
                <a:rPr lang="zh-CN" sz="2000" b="1">
                  <a:latin typeface="Verdana" pitchFamily="34" charset="0"/>
                  <a:ea typeface="楷体_GB2312" pitchFamily="49" charset="-122"/>
                </a:rPr>
                <a:t>回收、加工、再生利用</a:t>
              </a:r>
            </a:p>
            <a:p>
              <a:pPr algn="l" eaLnBrk="0" hangingPunct="0">
                <a:buFontTx/>
                <a:buChar char="•"/>
              </a:pPr>
              <a:r>
                <a:rPr lang="zh-CN" sz="2000" b="1">
                  <a:solidFill>
                    <a:srgbClr val="008000"/>
                  </a:solidFill>
                  <a:latin typeface="Verdana" pitchFamily="34" charset="0"/>
                  <a:ea typeface="楷体_GB2312" pitchFamily="49" charset="-122"/>
                </a:rPr>
                <a:t>循环经济</a:t>
              </a:r>
            </a:p>
            <a:p>
              <a:pPr algn="l" eaLnBrk="0" hangingPunct="0">
                <a:buFontTx/>
                <a:buChar char="•"/>
              </a:pPr>
              <a:r>
                <a:rPr lang="zh-CN" sz="2000" b="1">
                  <a:solidFill>
                    <a:srgbClr val="008000"/>
                  </a:solidFill>
                  <a:latin typeface="Verdana" pitchFamily="34" charset="0"/>
                  <a:ea typeface="楷体_GB2312" pitchFamily="49" charset="-122"/>
                </a:rPr>
                <a:t>可持续发展观</a:t>
              </a:r>
            </a:p>
            <a:p>
              <a:pPr eaLnBrk="0" hangingPunct="0">
                <a:buFontTx/>
                <a:buChar char="•"/>
              </a:pPr>
              <a:endParaRPr lang="zh-CN" altLang="zh-CN" sz="2000" b="1">
                <a:solidFill>
                  <a:srgbClr val="008000"/>
                </a:solidFill>
                <a:latin typeface="Verdana" pitchFamily="34" charset="0"/>
                <a:ea typeface="楷体_GB2312" pitchFamily="49" charset="-122"/>
              </a:endParaRPr>
            </a:p>
          </p:txBody>
        </p:sp>
        <p:sp>
          <p:nvSpPr>
            <p:cNvPr id="29713" name="Text Box 34"/>
            <p:cNvSpPr txBox="1">
              <a:spLocks noChangeArrowheads="1"/>
            </p:cNvSpPr>
            <p:nvPr/>
          </p:nvSpPr>
          <p:spPr bwMode="auto">
            <a:xfrm>
              <a:off x="2359" y="960"/>
              <a:ext cx="1274" cy="1786"/>
            </a:xfrm>
            <a:prstGeom prst="rect">
              <a:avLst/>
            </a:prstGeom>
            <a:noFill/>
            <a:ln w="9525">
              <a:noFill/>
              <a:miter lim="800000"/>
              <a:headEnd/>
              <a:tailEnd/>
            </a:ln>
          </p:spPr>
          <p:txBody>
            <a:bodyPr>
              <a:spAutoFit/>
            </a:bodyPr>
            <a:lstStyle/>
            <a:p>
              <a:pPr algn="l" eaLnBrk="0" hangingPunct="0"/>
              <a:r>
                <a:rPr lang="zh-CN" sz="2000" b="1">
                  <a:latin typeface="Verdana" pitchFamily="34" charset="0"/>
                  <a:ea typeface="楷体_GB2312" pitchFamily="49" charset="-122"/>
                </a:rPr>
                <a:t>企业以环保观念作为其经营哲学，以绿色文化为其价值观念，以消费者的绿色消费为中心和出发点，力求满足消费者绿色消费需求的营销策略。</a:t>
              </a:r>
            </a:p>
          </p:txBody>
        </p:sp>
        <p:sp>
          <p:nvSpPr>
            <p:cNvPr id="29714" name="Text Box 35"/>
            <p:cNvSpPr txBox="1">
              <a:spLocks noChangeArrowheads="1"/>
            </p:cNvSpPr>
            <p:nvPr/>
          </p:nvSpPr>
          <p:spPr bwMode="auto">
            <a:xfrm>
              <a:off x="3606" y="905"/>
              <a:ext cx="1078" cy="1210"/>
            </a:xfrm>
            <a:prstGeom prst="rect">
              <a:avLst/>
            </a:prstGeom>
            <a:noFill/>
            <a:ln w="9525">
              <a:noFill/>
              <a:miter lim="800000"/>
              <a:headEnd/>
              <a:tailEnd/>
            </a:ln>
          </p:spPr>
          <p:txBody>
            <a:bodyPr>
              <a:spAutoFit/>
            </a:bodyPr>
            <a:lstStyle/>
            <a:p>
              <a:pPr algn="l" eaLnBrk="0" hangingPunct="0"/>
              <a:r>
                <a:rPr lang="zh-CN" altLang="en-US" sz="2000" b="1">
                  <a:latin typeface="楷体_GB2312" pitchFamily="49" charset="-122"/>
                  <a:ea typeface="楷体_GB2312" pitchFamily="49" charset="-122"/>
                </a:rPr>
                <a:t>2010年中国环保产业年收入总值将达8800亿元-10000亿元。</a:t>
              </a:r>
              <a:endParaRPr lang="ko-KR" altLang="en-US" sz="2000" b="1">
                <a:latin typeface="楷体_GB2312" pitchFamily="49" charset="-122"/>
                <a:ea typeface="楷体_GB2312" pitchFamily="49" charset="-122"/>
              </a:endParaRPr>
            </a:p>
            <a:p>
              <a:pPr eaLnBrk="0" hangingPunct="0">
                <a:buFontTx/>
                <a:buChar char="•"/>
              </a:pPr>
              <a:endParaRPr lang="en-US" sz="2000" b="1">
                <a:latin typeface="楷体_GB2312" pitchFamily="49" charset="-122"/>
                <a:ea typeface="楷体_GB2312" pitchFamily="49" charset="-122"/>
              </a:endParaRPr>
            </a:p>
          </p:txBody>
        </p:sp>
      </p:grpSp>
      <p:sp>
        <p:nvSpPr>
          <p:cNvPr id="29700" name="日期占位符 35"/>
          <p:cNvSpPr>
            <a:spLocks noGrp="1"/>
          </p:cNvSpPr>
          <p:nvPr>
            <p:ph type="dt" sz="quarter" idx="10"/>
          </p:nvPr>
        </p:nvSpPr>
        <p:spPr>
          <a:noFill/>
        </p:spPr>
        <p:txBody>
          <a:bodyPr/>
          <a:lstStyle/>
          <a:p>
            <a:fld id="{C2499CC5-0B99-4621-B0E5-3FFB72A86CDB}" type="datetime1">
              <a:rPr lang="zh-CN" altLang="en-US" smtClean="0"/>
              <a:pPr/>
              <a:t>2020-2-14</a:t>
            </a:fld>
            <a:endParaRPr lang="zh-CN" altLang="zh-CN" smtClean="0"/>
          </a:p>
        </p:txBody>
      </p:sp>
      <p:sp>
        <p:nvSpPr>
          <p:cNvPr id="29701" name="页脚占位符 36"/>
          <p:cNvSpPr>
            <a:spLocks noGrp="1"/>
          </p:cNvSpPr>
          <p:nvPr>
            <p:ph type="ftr" sz="quarter" idx="11"/>
          </p:nvPr>
        </p:nvSpPr>
        <p:spPr>
          <a:noFill/>
        </p:spPr>
        <p:txBody>
          <a:bodyPr/>
          <a:lstStyle/>
          <a:p>
            <a:r>
              <a:rPr lang="en-US" altLang="zh-CN" smtClean="0"/>
              <a:t>zzqry@whu.edu.cn</a:t>
            </a:r>
            <a:endParaRPr lang="zh-CN" altLang="zh-CN"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5"/>
          <p:cNvSpPr txBox="1">
            <a:spLocks noChangeArrowheads="1"/>
          </p:cNvSpPr>
          <p:nvPr/>
        </p:nvSpPr>
        <p:spPr bwMode="auto">
          <a:xfrm>
            <a:off x="1258888" y="692150"/>
            <a:ext cx="7200900" cy="2308225"/>
          </a:xfrm>
          <a:prstGeom prst="rect">
            <a:avLst/>
          </a:prstGeom>
          <a:noFill/>
          <a:ln w="9525">
            <a:noFill/>
            <a:miter lim="800000"/>
            <a:headEnd/>
            <a:tailEnd/>
          </a:ln>
        </p:spPr>
        <p:txBody>
          <a:bodyPr>
            <a:spAutoFit/>
          </a:bodyPr>
          <a:lstStyle/>
          <a:p>
            <a:pPr algn="l"/>
            <a:r>
              <a:rPr lang="zh-CN" altLang="en-US"/>
              <a:t>面对环境的压力我们可以做什么？</a:t>
            </a:r>
            <a:endParaRPr lang="en-US" altLang="zh-CN"/>
          </a:p>
          <a:p>
            <a:pPr algn="l"/>
            <a:r>
              <a:rPr lang="zh-CN" altLang="en-US"/>
              <a:t>我们愿意做什么？</a:t>
            </a:r>
            <a:endParaRPr lang="en-US" altLang="zh-CN"/>
          </a:p>
          <a:p>
            <a:pPr algn="l"/>
            <a:r>
              <a:rPr lang="zh-CN" altLang="en-US"/>
              <a:t>我们能做什么？</a:t>
            </a:r>
            <a:endParaRPr lang="en-US" altLang="zh-CN"/>
          </a:p>
          <a:p>
            <a:pPr algn="l"/>
            <a:r>
              <a:rPr lang="zh-CN" altLang="en-US"/>
              <a:t>环境问题不仅仅是企业的问题，也是每个人的问题，既是中国面对的问题也是世界性问题。来一次环境大讨论，从自己做起，从身边做起，从小事做起。</a:t>
            </a:r>
          </a:p>
        </p:txBody>
      </p:sp>
      <p:sp>
        <p:nvSpPr>
          <p:cNvPr id="30723" name="TextBox 7"/>
          <p:cNvSpPr txBox="1">
            <a:spLocks noChangeArrowheads="1"/>
          </p:cNvSpPr>
          <p:nvPr/>
        </p:nvSpPr>
        <p:spPr bwMode="auto">
          <a:xfrm>
            <a:off x="1187450" y="3429000"/>
            <a:ext cx="7272338" cy="2678113"/>
          </a:xfrm>
          <a:prstGeom prst="rect">
            <a:avLst/>
          </a:prstGeom>
          <a:noFill/>
          <a:ln w="9525">
            <a:noFill/>
            <a:miter lim="800000"/>
            <a:headEnd/>
            <a:tailEnd/>
          </a:ln>
        </p:spPr>
        <p:txBody>
          <a:bodyPr>
            <a:spAutoFit/>
          </a:bodyPr>
          <a:lstStyle/>
          <a:p>
            <a:r>
              <a:rPr lang="zh-CN" altLang="en-US"/>
              <a:t>你能想到的问题或是正在做的事情有哪些？</a:t>
            </a:r>
            <a:endParaRPr lang="en-US" altLang="zh-CN"/>
          </a:p>
          <a:p>
            <a:pPr algn="l"/>
            <a:r>
              <a:rPr lang="en-US" altLang="zh-CN"/>
              <a:t>1、</a:t>
            </a:r>
            <a:r>
              <a:rPr lang="zh-CN" altLang="en-US"/>
              <a:t>正确的环境保护意识，认知环境与人与社会与国家与世界的关系。</a:t>
            </a:r>
            <a:endParaRPr lang="en-US" altLang="zh-CN"/>
          </a:p>
          <a:p>
            <a:pPr algn="l"/>
            <a:r>
              <a:rPr lang="en-US" altLang="zh-CN"/>
              <a:t>2、</a:t>
            </a:r>
            <a:r>
              <a:rPr lang="zh-CN" altLang="en-US"/>
              <a:t>从自己从身边做起，树立良好的习惯，提升环境压力感，时时处处事事有环境观。</a:t>
            </a:r>
            <a:endParaRPr lang="en-US" altLang="zh-CN"/>
          </a:p>
          <a:p>
            <a:pPr algn="l"/>
            <a:r>
              <a:rPr lang="en-US" altLang="zh-CN"/>
              <a:t>3、</a:t>
            </a:r>
            <a:r>
              <a:rPr lang="zh-CN" altLang="en-US"/>
              <a:t>提高我们的道德评价水平，做环境保护的卫士，践行实践</a:t>
            </a:r>
          </a:p>
        </p:txBody>
      </p:sp>
      <p:sp>
        <p:nvSpPr>
          <p:cNvPr id="30724" name="日期占位符 8"/>
          <p:cNvSpPr>
            <a:spLocks noGrp="1"/>
          </p:cNvSpPr>
          <p:nvPr>
            <p:ph type="dt" sz="quarter" idx="10"/>
          </p:nvPr>
        </p:nvSpPr>
        <p:spPr>
          <a:noFill/>
        </p:spPr>
        <p:txBody>
          <a:bodyPr/>
          <a:lstStyle/>
          <a:p>
            <a:fld id="{6DCB67B9-8FFE-4E22-AF82-668907DACC32}" type="datetime1">
              <a:rPr lang="zh-CN" altLang="en-US" smtClean="0"/>
              <a:pPr/>
              <a:t>2020-2-14</a:t>
            </a:fld>
            <a:endParaRPr lang="zh-CN" altLang="zh-CN" smtClean="0"/>
          </a:p>
        </p:txBody>
      </p:sp>
      <p:sp>
        <p:nvSpPr>
          <p:cNvPr id="30725" name="页脚占位符 9"/>
          <p:cNvSpPr>
            <a:spLocks noGrp="1"/>
          </p:cNvSpPr>
          <p:nvPr>
            <p:ph type="ftr" sz="quarter" idx="11"/>
          </p:nvPr>
        </p:nvSpPr>
        <p:spPr>
          <a:noFill/>
        </p:spPr>
        <p:txBody>
          <a:bodyPr/>
          <a:lstStyle/>
          <a:p>
            <a:r>
              <a:rPr lang="en-US" altLang="zh-CN" smtClean="0"/>
              <a:t>zzqry@whu.edu.cn</a:t>
            </a:r>
            <a:endParaRPr lang="zh-CN" altLang="zh-CN"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3"/>
          <p:cNvSpPr txBox="1">
            <a:spLocks noChangeArrowheads="1"/>
          </p:cNvSpPr>
          <p:nvPr/>
        </p:nvSpPr>
        <p:spPr bwMode="auto">
          <a:xfrm>
            <a:off x="1116013" y="981075"/>
            <a:ext cx="6769100" cy="1692275"/>
          </a:xfrm>
          <a:prstGeom prst="rect">
            <a:avLst/>
          </a:prstGeom>
          <a:noFill/>
          <a:ln w="9525">
            <a:noFill/>
            <a:miter lim="800000"/>
            <a:headEnd/>
            <a:tailEnd/>
          </a:ln>
        </p:spPr>
        <p:txBody>
          <a:bodyPr>
            <a:spAutoFit/>
          </a:bodyPr>
          <a:lstStyle/>
          <a:p>
            <a:pPr algn="l"/>
            <a:r>
              <a:rPr lang="zh-CN" altLang="en-US" sz="3200" b="1"/>
              <a:t>开展环境问题大讨论</a:t>
            </a:r>
            <a:endParaRPr lang="en-US" altLang="zh-CN" sz="3200" b="1"/>
          </a:p>
          <a:p>
            <a:pPr algn="l"/>
            <a:r>
              <a:rPr lang="zh-CN" altLang="en-US"/>
              <a:t>学习习主席对生态环境问题重要讲话</a:t>
            </a:r>
            <a:r>
              <a:rPr lang="en-US" altLang="zh-CN"/>
              <a:t>;</a:t>
            </a:r>
            <a:endParaRPr lang="zh-CN" altLang="en-US"/>
          </a:p>
          <a:p>
            <a:pPr algn="l"/>
            <a:r>
              <a:rPr lang="zh-CN" altLang="en-US"/>
              <a:t>深度探视武大，看你能发现哪些环境问题？</a:t>
            </a:r>
            <a:endParaRPr lang="en-US" altLang="zh-CN"/>
          </a:p>
          <a:p>
            <a:pPr algn="l"/>
            <a:r>
              <a:rPr lang="zh-CN" altLang="en-US"/>
              <a:t>并分析解决之法。</a:t>
            </a:r>
          </a:p>
        </p:txBody>
      </p:sp>
      <p:sp>
        <p:nvSpPr>
          <p:cNvPr id="31747" name="日期占位符 4"/>
          <p:cNvSpPr>
            <a:spLocks noGrp="1"/>
          </p:cNvSpPr>
          <p:nvPr>
            <p:ph type="dt" sz="quarter" idx="10"/>
          </p:nvPr>
        </p:nvSpPr>
        <p:spPr>
          <a:noFill/>
        </p:spPr>
        <p:txBody>
          <a:bodyPr/>
          <a:lstStyle/>
          <a:p>
            <a:fld id="{590B4623-772E-4198-8239-0B7DAB1BB852}" type="datetime1">
              <a:rPr lang="zh-CN" altLang="en-US" smtClean="0"/>
              <a:pPr/>
              <a:t>2020-2-14</a:t>
            </a:fld>
            <a:endParaRPr lang="zh-CN" altLang="zh-CN" smtClean="0"/>
          </a:p>
        </p:txBody>
      </p:sp>
      <p:sp>
        <p:nvSpPr>
          <p:cNvPr id="31748" name="页脚占位符 6"/>
          <p:cNvSpPr>
            <a:spLocks noGrp="1"/>
          </p:cNvSpPr>
          <p:nvPr>
            <p:ph type="ftr" sz="quarter" idx="11"/>
          </p:nvPr>
        </p:nvSpPr>
        <p:spPr>
          <a:noFill/>
        </p:spPr>
        <p:txBody>
          <a:bodyPr/>
          <a:lstStyle/>
          <a:p>
            <a:r>
              <a:rPr lang="en-US" altLang="zh-CN" smtClean="0"/>
              <a:t>zzqry@whu.edu.cn</a:t>
            </a:r>
            <a:endParaRPr lang="zh-CN" altLang="zh-CN" smtClean="0"/>
          </a:p>
        </p:txBody>
      </p:sp>
      <p:sp>
        <p:nvSpPr>
          <p:cNvPr id="31749" name="TextBox 8"/>
          <p:cNvSpPr txBox="1">
            <a:spLocks noChangeArrowheads="1"/>
          </p:cNvSpPr>
          <p:nvPr/>
        </p:nvSpPr>
        <p:spPr bwMode="auto">
          <a:xfrm>
            <a:off x="1116013" y="3068638"/>
            <a:ext cx="7127875" cy="1200150"/>
          </a:xfrm>
          <a:prstGeom prst="rect">
            <a:avLst/>
          </a:prstGeom>
          <a:noFill/>
          <a:ln w="9525">
            <a:noFill/>
            <a:miter lim="800000"/>
            <a:headEnd/>
            <a:tailEnd/>
          </a:ln>
        </p:spPr>
        <p:txBody>
          <a:bodyPr>
            <a:spAutoFit/>
          </a:bodyPr>
          <a:lstStyle/>
          <a:p>
            <a:pPr algn="l"/>
            <a:r>
              <a:rPr lang="zh-CN" altLang="en-US"/>
              <a:t>可以是个人也可以以小组形式进行；</a:t>
            </a:r>
            <a:endParaRPr lang="en-US" altLang="zh-CN"/>
          </a:p>
          <a:p>
            <a:pPr algn="l"/>
            <a:r>
              <a:rPr lang="zh-CN" altLang="en-US"/>
              <a:t>图片捕捉你看到的现象；</a:t>
            </a:r>
            <a:endParaRPr lang="en-US" altLang="zh-CN"/>
          </a:p>
          <a:p>
            <a:pPr algn="l"/>
            <a:r>
              <a:rPr lang="zh-CN" altLang="en-US"/>
              <a:t>自己确定主题与展示形式；</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33400" y="685800"/>
            <a:ext cx="8229600" cy="727075"/>
          </a:xfrm>
        </p:spPr>
        <p:txBody>
          <a:bodyPr/>
          <a:lstStyle/>
          <a:p>
            <a:pPr algn="ctr" eaLnBrk="1" hangingPunct="1"/>
            <a:r>
              <a:rPr lang="zh-CN" altLang="zh-CN" sz="4000" smtClean="0"/>
              <a:t>7.1 </a:t>
            </a:r>
            <a:r>
              <a:rPr lang="zh-CN" sz="4000" smtClean="0"/>
              <a:t>人类与环境的关系</a:t>
            </a:r>
            <a:r>
              <a:rPr lang="zh-CN" smtClean="0"/>
              <a:t> </a:t>
            </a:r>
          </a:p>
        </p:txBody>
      </p:sp>
      <p:sp>
        <p:nvSpPr>
          <p:cNvPr id="6147" name="Oval 3"/>
          <p:cNvSpPr>
            <a:spLocks noChangeArrowheads="1"/>
          </p:cNvSpPr>
          <p:nvPr/>
        </p:nvSpPr>
        <p:spPr bwMode="auto">
          <a:xfrm>
            <a:off x="1547813" y="1989138"/>
            <a:ext cx="2016125" cy="1152525"/>
          </a:xfrm>
          <a:prstGeom prst="ellipse">
            <a:avLst/>
          </a:prstGeom>
          <a:solidFill>
            <a:schemeClr val="accent1"/>
          </a:solidFill>
          <a:ln w="9525">
            <a:solidFill>
              <a:schemeClr val="tx1"/>
            </a:solidFill>
            <a:round/>
            <a:headEnd/>
            <a:tailEnd/>
          </a:ln>
        </p:spPr>
        <p:txBody>
          <a:bodyPr wrap="none" anchor="ctr"/>
          <a:lstStyle/>
          <a:p>
            <a:r>
              <a:rPr lang="zh-CN" b="1">
                <a:solidFill>
                  <a:schemeClr val="bg1"/>
                </a:solidFill>
              </a:rPr>
              <a:t>传统的观点</a:t>
            </a:r>
          </a:p>
        </p:txBody>
      </p:sp>
      <p:sp>
        <p:nvSpPr>
          <p:cNvPr id="6148" name="Oval 4"/>
          <p:cNvSpPr>
            <a:spLocks noChangeArrowheads="1"/>
          </p:cNvSpPr>
          <p:nvPr/>
        </p:nvSpPr>
        <p:spPr bwMode="auto">
          <a:xfrm>
            <a:off x="5219700" y="1916113"/>
            <a:ext cx="2016125" cy="1152525"/>
          </a:xfrm>
          <a:prstGeom prst="ellipse">
            <a:avLst/>
          </a:prstGeom>
          <a:solidFill>
            <a:schemeClr val="accent1"/>
          </a:solidFill>
          <a:ln w="9525">
            <a:solidFill>
              <a:schemeClr val="tx1"/>
            </a:solidFill>
            <a:round/>
            <a:headEnd/>
            <a:tailEnd/>
          </a:ln>
        </p:spPr>
        <p:txBody>
          <a:bodyPr wrap="none" anchor="ctr"/>
          <a:lstStyle/>
          <a:p>
            <a:r>
              <a:rPr lang="zh-CN" b="1">
                <a:solidFill>
                  <a:schemeClr val="bg1"/>
                </a:solidFill>
              </a:rPr>
              <a:t>新的观点</a:t>
            </a:r>
          </a:p>
        </p:txBody>
      </p:sp>
      <p:sp>
        <p:nvSpPr>
          <p:cNvPr id="6149" name="AutoShape 5"/>
          <p:cNvSpPr>
            <a:spLocks noChangeArrowheads="1"/>
          </p:cNvSpPr>
          <p:nvPr/>
        </p:nvSpPr>
        <p:spPr bwMode="auto">
          <a:xfrm>
            <a:off x="3851275" y="2205038"/>
            <a:ext cx="976313" cy="4857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cmpd="sng">
            <a:solidFill>
              <a:schemeClr val="tx1"/>
            </a:solidFill>
            <a:miter lim="800000"/>
            <a:headEnd/>
            <a:tailEnd/>
          </a:ln>
        </p:spPr>
        <p:txBody>
          <a:bodyPr wrap="none" anchor="ctr"/>
          <a:lstStyle/>
          <a:p>
            <a:endParaRPr lang="zh-CN" altLang="en-US"/>
          </a:p>
        </p:txBody>
      </p:sp>
      <p:sp>
        <p:nvSpPr>
          <p:cNvPr id="6150" name="AutoShape 6"/>
          <p:cNvSpPr>
            <a:spLocks noChangeArrowheads="1"/>
          </p:cNvSpPr>
          <p:nvPr/>
        </p:nvSpPr>
        <p:spPr bwMode="auto">
          <a:xfrm>
            <a:off x="1187450" y="3357563"/>
            <a:ext cx="2592388" cy="2952750"/>
          </a:xfrm>
          <a:prstGeom prst="verticalScroll">
            <a:avLst>
              <a:gd name="adj" fmla="val 12500"/>
            </a:avLst>
          </a:prstGeom>
          <a:solidFill>
            <a:srgbClr val="99CCFF"/>
          </a:solidFill>
          <a:ln w="9525">
            <a:solidFill>
              <a:schemeClr val="tx1"/>
            </a:solidFill>
            <a:round/>
            <a:headEnd/>
            <a:tailEnd/>
          </a:ln>
        </p:spPr>
        <p:txBody>
          <a:bodyPr wrap="none" anchor="ctr"/>
          <a:lstStyle/>
          <a:p>
            <a:pPr algn="l"/>
            <a:r>
              <a:rPr lang="zh-CN" b="1"/>
              <a:t>人类是主宰，</a:t>
            </a:r>
          </a:p>
          <a:p>
            <a:pPr algn="l"/>
            <a:r>
              <a:rPr lang="zh-CN" b="1"/>
              <a:t>所有生物包括</a:t>
            </a:r>
          </a:p>
          <a:p>
            <a:pPr algn="l"/>
            <a:r>
              <a:rPr lang="zh-CN" b="1"/>
              <a:t>环境资源都要</a:t>
            </a:r>
          </a:p>
          <a:p>
            <a:pPr algn="l"/>
            <a:r>
              <a:rPr lang="zh-CN" b="1"/>
              <a:t>被人类利用或</a:t>
            </a:r>
          </a:p>
          <a:p>
            <a:pPr algn="l"/>
            <a:r>
              <a:rPr lang="zh-CN" b="1"/>
              <a:t>改造，为人类</a:t>
            </a:r>
          </a:p>
          <a:p>
            <a:pPr algn="l"/>
            <a:r>
              <a:rPr lang="zh-CN" b="1"/>
              <a:t>服务。</a:t>
            </a:r>
          </a:p>
        </p:txBody>
      </p:sp>
      <p:sp>
        <p:nvSpPr>
          <p:cNvPr id="6151" name="AutoShape 7"/>
          <p:cNvSpPr>
            <a:spLocks noChangeArrowheads="1"/>
          </p:cNvSpPr>
          <p:nvPr/>
        </p:nvSpPr>
        <p:spPr bwMode="auto">
          <a:xfrm>
            <a:off x="4859338" y="3284538"/>
            <a:ext cx="2808287" cy="2952750"/>
          </a:xfrm>
          <a:prstGeom prst="verticalScroll">
            <a:avLst>
              <a:gd name="adj" fmla="val 12500"/>
            </a:avLst>
          </a:prstGeom>
          <a:solidFill>
            <a:srgbClr val="99CCFF"/>
          </a:solidFill>
          <a:ln w="9525">
            <a:solidFill>
              <a:schemeClr val="tx1"/>
            </a:solidFill>
            <a:round/>
            <a:headEnd/>
            <a:tailEnd/>
          </a:ln>
        </p:spPr>
        <p:txBody>
          <a:bodyPr wrap="none" anchor="ctr"/>
          <a:lstStyle/>
          <a:p>
            <a:pPr algn="l"/>
            <a:r>
              <a:rPr lang="zh-CN" b="1"/>
              <a:t>人类是自然一</a:t>
            </a:r>
          </a:p>
          <a:p>
            <a:pPr algn="l"/>
            <a:r>
              <a:rPr lang="zh-CN" b="1"/>
              <a:t>部分，人类要</a:t>
            </a:r>
          </a:p>
          <a:p>
            <a:pPr algn="l"/>
            <a:r>
              <a:rPr lang="zh-CN" b="1"/>
              <a:t>受到整体制约。</a:t>
            </a:r>
          </a:p>
        </p:txBody>
      </p:sp>
      <p:sp>
        <p:nvSpPr>
          <p:cNvPr id="6152" name="AutoShape 8"/>
          <p:cNvSpPr>
            <a:spLocks noChangeArrowheads="1"/>
          </p:cNvSpPr>
          <p:nvPr/>
        </p:nvSpPr>
        <p:spPr bwMode="auto">
          <a:xfrm>
            <a:off x="250825" y="404813"/>
            <a:ext cx="1873250" cy="1368425"/>
          </a:xfrm>
          <a:prstGeom prst="wedgeRoundRectCallout">
            <a:avLst>
              <a:gd name="adj1" fmla="val 45000"/>
              <a:gd name="adj2" fmla="val 73088"/>
              <a:gd name="adj3" fmla="val 16667"/>
            </a:avLst>
          </a:prstGeom>
          <a:solidFill>
            <a:srgbClr val="CCFFFF"/>
          </a:solidFill>
          <a:ln w="9525">
            <a:solidFill>
              <a:schemeClr val="tx1"/>
            </a:solidFill>
            <a:miter lim="800000"/>
            <a:headEnd/>
            <a:tailEnd/>
          </a:ln>
        </p:spPr>
        <p:txBody>
          <a:bodyPr anchor="ctr"/>
          <a:lstStyle/>
          <a:p>
            <a:pPr algn="l"/>
            <a:r>
              <a:rPr lang="zh-CN" sz="2000" b="1">
                <a:solidFill>
                  <a:schemeClr val="tx2"/>
                </a:solidFill>
              </a:rPr>
              <a:t>企业过度消耗资源与能源，破坏生态平衡。</a:t>
            </a:r>
          </a:p>
        </p:txBody>
      </p:sp>
      <p:sp>
        <p:nvSpPr>
          <p:cNvPr id="6153" name="AutoShape 9"/>
          <p:cNvSpPr>
            <a:spLocks noChangeArrowheads="1"/>
          </p:cNvSpPr>
          <p:nvPr/>
        </p:nvSpPr>
        <p:spPr bwMode="auto">
          <a:xfrm>
            <a:off x="6948488" y="260350"/>
            <a:ext cx="1873250" cy="1368425"/>
          </a:xfrm>
          <a:prstGeom prst="wedgeRoundRectCallout">
            <a:avLst>
              <a:gd name="adj1" fmla="val -49745"/>
              <a:gd name="adj2" fmla="val 79120"/>
              <a:gd name="adj3" fmla="val 16667"/>
            </a:avLst>
          </a:prstGeom>
          <a:solidFill>
            <a:srgbClr val="CCFFFF"/>
          </a:solidFill>
          <a:ln w="9525">
            <a:solidFill>
              <a:schemeClr val="tx1"/>
            </a:solidFill>
            <a:miter lim="800000"/>
            <a:headEnd/>
            <a:tailEnd/>
          </a:ln>
        </p:spPr>
        <p:txBody>
          <a:bodyPr anchor="ctr"/>
          <a:lstStyle/>
          <a:p>
            <a:pPr algn="l"/>
            <a:r>
              <a:rPr lang="zh-CN" sz="2000" b="1">
                <a:solidFill>
                  <a:schemeClr val="tx2"/>
                </a:solidFill>
              </a:rPr>
              <a:t>实现人类发展与生态环境平衡的和谐模式</a:t>
            </a:r>
          </a:p>
        </p:txBody>
      </p:sp>
      <p:sp>
        <p:nvSpPr>
          <p:cNvPr id="5130" name="日期占位符 9"/>
          <p:cNvSpPr>
            <a:spLocks noGrp="1"/>
          </p:cNvSpPr>
          <p:nvPr>
            <p:ph type="dt" sz="quarter" idx="10"/>
          </p:nvPr>
        </p:nvSpPr>
        <p:spPr>
          <a:noFill/>
        </p:spPr>
        <p:txBody>
          <a:bodyPr/>
          <a:lstStyle/>
          <a:p>
            <a:fld id="{7B3E41DA-9626-4348-A05C-E446940AA8C9}" type="datetime1">
              <a:rPr lang="zh-CN" altLang="en-US" smtClean="0"/>
              <a:pPr/>
              <a:t>2020-2-14</a:t>
            </a:fld>
            <a:endParaRPr lang="zh-CN" altLang="zh-CN" smtClean="0"/>
          </a:p>
        </p:txBody>
      </p:sp>
      <p:sp>
        <p:nvSpPr>
          <p:cNvPr id="5131" name="页脚占位符 10"/>
          <p:cNvSpPr>
            <a:spLocks noGrp="1"/>
          </p:cNvSpPr>
          <p:nvPr>
            <p:ph type="ftr" sz="quarter" idx="11"/>
          </p:nvPr>
        </p:nvSpPr>
        <p:spPr>
          <a:noFill/>
        </p:spPr>
        <p:txBody>
          <a:bodyPr/>
          <a:lstStyle/>
          <a:p>
            <a:r>
              <a:rPr lang="en-US" altLang="zh-CN" smtClean="0"/>
              <a:t>zzqry@whu.edu.cn</a:t>
            </a:r>
            <a:endParaRPr lang="zh-CN"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blinds(horizontal)">
                                      <p:cBhvr>
                                        <p:cTn id="7" dur="500"/>
                                        <p:tgtEl>
                                          <p:spTgt spid="614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150"/>
                                        </p:tgtEl>
                                        <p:attrNameLst>
                                          <p:attrName>style.visibility</p:attrName>
                                        </p:attrNameLst>
                                      </p:cBhvr>
                                      <p:to>
                                        <p:strVal val="visible"/>
                                      </p:to>
                                    </p:set>
                                    <p:anim calcmode="lin" valueType="num">
                                      <p:cBhvr additive="base">
                                        <p:cTn id="12" dur="500" fill="hold"/>
                                        <p:tgtEl>
                                          <p:spTgt spid="6150"/>
                                        </p:tgtEl>
                                        <p:attrNameLst>
                                          <p:attrName>ppt_x</p:attrName>
                                        </p:attrNameLst>
                                      </p:cBhvr>
                                      <p:tavLst>
                                        <p:tav tm="0">
                                          <p:val>
                                            <p:strVal val="#ppt_x"/>
                                          </p:val>
                                        </p:tav>
                                        <p:tav tm="100000">
                                          <p:val>
                                            <p:strVal val="#ppt_x"/>
                                          </p:val>
                                        </p:tav>
                                      </p:tavLst>
                                    </p:anim>
                                    <p:anim calcmode="lin" valueType="num">
                                      <p:cBhvr additive="base">
                                        <p:cTn id="13" dur="500" fill="hold"/>
                                        <p:tgtEl>
                                          <p:spTgt spid="615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6152"/>
                                        </p:tgtEl>
                                        <p:attrNameLst>
                                          <p:attrName>style.visibility</p:attrName>
                                        </p:attrNameLst>
                                      </p:cBhvr>
                                      <p:to>
                                        <p:strVal val="visible"/>
                                      </p:to>
                                    </p:set>
                                    <p:animEffect transition="in" filter="box(in)">
                                      <p:cBhvr>
                                        <p:cTn id="18" dur="500"/>
                                        <p:tgtEl>
                                          <p:spTgt spid="615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149"/>
                                        </p:tgtEl>
                                        <p:attrNameLst>
                                          <p:attrName>style.visibility</p:attrName>
                                        </p:attrNameLst>
                                      </p:cBhvr>
                                      <p:to>
                                        <p:strVal val="visible"/>
                                      </p:to>
                                    </p:set>
                                    <p:animEffect transition="in" filter="blinds(horizontal)">
                                      <p:cBhvr>
                                        <p:cTn id="23" dur="500"/>
                                        <p:tgtEl>
                                          <p:spTgt spid="614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148"/>
                                        </p:tgtEl>
                                        <p:attrNameLst>
                                          <p:attrName>style.visibility</p:attrName>
                                        </p:attrNameLst>
                                      </p:cBhvr>
                                      <p:to>
                                        <p:strVal val="visible"/>
                                      </p:to>
                                    </p:set>
                                    <p:animEffect transition="in" filter="blinds(horizontal)">
                                      <p:cBhvr>
                                        <p:cTn id="28" dur="500"/>
                                        <p:tgtEl>
                                          <p:spTgt spid="6148"/>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151"/>
                                        </p:tgtEl>
                                        <p:attrNameLst>
                                          <p:attrName>style.visibility</p:attrName>
                                        </p:attrNameLst>
                                      </p:cBhvr>
                                      <p:to>
                                        <p:strVal val="visible"/>
                                      </p:to>
                                    </p:set>
                                    <p:anim calcmode="lin" valueType="num">
                                      <p:cBhvr additive="base">
                                        <p:cTn id="33" dur="500" fill="hold"/>
                                        <p:tgtEl>
                                          <p:spTgt spid="6151"/>
                                        </p:tgtEl>
                                        <p:attrNameLst>
                                          <p:attrName>ppt_x</p:attrName>
                                        </p:attrNameLst>
                                      </p:cBhvr>
                                      <p:tavLst>
                                        <p:tav tm="0">
                                          <p:val>
                                            <p:strVal val="#ppt_x"/>
                                          </p:val>
                                        </p:tav>
                                        <p:tav tm="100000">
                                          <p:val>
                                            <p:strVal val="#ppt_x"/>
                                          </p:val>
                                        </p:tav>
                                      </p:tavLst>
                                    </p:anim>
                                    <p:anim calcmode="lin" valueType="num">
                                      <p:cBhvr additive="base">
                                        <p:cTn id="34" dur="500" fill="hold"/>
                                        <p:tgtEl>
                                          <p:spTgt spid="615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6153"/>
                                        </p:tgtEl>
                                        <p:attrNameLst>
                                          <p:attrName>style.visibility</p:attrName>
                                        </p:attrNameLst>
                                      </p:cBhvr>
                                      <p:to>
                                        <p:strVal val="visible"/>
                                      </p:to>
                                    </p:set>
                                    <p:animEffect transition="in" filter="box(in)">
                                      <p:cBhvr>
                                        <p:cTn id="39" dur="500"/>
                                        <p:tgtEl>
                                          <p:spTgt spid="6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animBg="1" autoUpdateAnimBg="0"/>
      <p:bldP spid="6148" grpId="0" animBg="1" autoUpdateAnimBg="0"/>
      <p:bldP spid="6149" grpId="0" animBg="1"/>
      <p:bldP spid="6150" grpId="0" animBg="1" autoUpdateAnimBg="0"/>
      <p:bldP spid="6151" grpId="0" animBg="1" autoUpdateAnimBg="0"/>
      <p:bldP spid="6152" grpId="0" animBg="1" autoUpdateAnimBg="0"/>
      <p:bldP spid="6153"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5"/>
          <p:cNvSpPr txBox="1">
            <a:spLocks noChangeArrowheads="1"/>
          </p:cNvSpPr>
          <p:nvPr/>
        </p:nvSpPr>
        <p:spPr bwMode="auto">
          <a:xfrm>
            <a:off x="539750" y="260350"/>
            <a:ext cx="5903913" cy="1200150"/>
          </a:xfrm>
          <a:prstGeom prst="rect">
            <a:avLst/>
          </a:prstGeom>
          <a:noFill/>
          <a:ln w="9525">
            <a:noFill/>
            <a:miter lim="800000"/>
            <a:headEnd/>
            <a:tailEnd/>
          </a:ln>
        </p:spPr>
        <p:txBody>
          <a:bodyPr>
            <a:spAutoFit/>
          </a:bodyPr>
          <a:lstStyle/>
          <a:p>
            <a:pPr algn="l"/>
            <a:r>
              <a:rPr lang="zh-CN" altLang="en-US"/>
              <a:t>恩格斯</a:t>
            </a:r>
            <a:r>
              <a:rPr lang="en-US" altLang="zh-CN"/>
              <a:t>100</a:t>
            </a:r>
            <a:r>
              <a:rPr lang="zh-CN" altLang="en-US"/>
              <a:t>年前的警告：我们不要过分陶醉于我们人类对自然的胜利，对每一次这样的胜利，自然界都对我们进行报复</a:t>
            </a:r>
          </a:p>
        </p:txBody>
      </p:sp>
      <p:sp>
        <p:nvSpPr>
          <p:cNvPr id="6147" name="TextBox 6"/>
          <p:cNvSpPr txBox="1">
            <a:spLocks noChangeArrowheads="1"/>
          </p:cNvSpPr>
          <p:nvPr/>
        </p:nvSpPr>
        <p:spPr bwMode="auto">
          <a:xfrm>
            <a:off x="755650" y="1773238"/>
            <a:ext cx="7920038" cy="2308225"/>
          </a:xfrm>
          <a:prstGeom prst="rect">
            <a:avLst/>
          </a:prstGeom>
          <a:noFill/>
          <a:ln w="9525">
            <a:noFill/>
            <a:miter lim="800000"/>
            <a:headEnd/>
            <a:tailEnd/>
          </a:ln>
        </p:spPr>
        <p:txBody>
          <a:bodyPr>
            <a:spAutoFit/>
          </a:bodyPr>
          <a:lstStyle/>
          <a:p>
            <a:pPr algn="l"/>
            <a:r>
              <a:rPr lang="zh-CN" altLang="en-US"/>
              <a:t>空气污染（矿物燃烧汽车尾气工业生产农药，</a:t>
            </a:r>
            <a:r>
              <a:rPr lang="en-US" altLang="zh-CN"/>
              <a:t>PH2。5）</a:t>
            </a:r>
          </a:p>
          <a:p>
            <a:pPr algn="l"/>
            <a:r>
              <a:rPr lang="zh-CN" altLang="en-US"/>
              <a:t>水污染</a:t>
            </a:r>
            <a:endParaRPr lang="en-US" altLang="zh-CN"/>
          </a:p>
          <a:p>
            <a:pPr algn="l"/>
            <a:r>
              <a:rPr lang="zh-CN" altLang="en-US"/>
              <a:t>固体污染</a:t>
            </a:r>
            <a:endParaRPr lang="en-US" altLang="zh-CN"/>
          </a:p>
          <a:p>
            <a:pPr algn="l"/>
            <a:r>
              <a:rPr lang="zh-CN" altLang="en-US"/>
              <a:t>噪声污染</a:t>
            </a:r>
            <a:endParaRPr lang="en-US" altLang="zh-CN"/>
          </a:p>
          <a:p>
            <a:pPr algn="l"/>
            <a:r>
              <a:rPr lang="zh-CN" altLang="en-US"/>
              <a:t>热污染</a:t>
            </a:r>
            <a:endParaRPr lang="en-US" altLang="zh-CN"/>
          </a:p>
          <a:p>
            <a:pPr algn="l"/>
            <a:r>
              <a:rPr lang="zh-CN" altLang="en-US"/>
              <a:t>放射性污染</a:t>
            </a:r>
          </a:p>
        </p:txBody>
      </p:sp>
      <p:sp>
        <p:nvSpPr>
          <p:cNvPr id="6148" name="TextBox 7"/>
          <p:cNvSpPr txBox="1">
            <a:spLocks noChangeArrowheads="1"/>
          </p:cNvSpPr>
          <p:nvPr/>
        </p:nvSpPr>
        <p:spPr bwMode="auto">
          <a:xfrm>
            <a:off x="5724525" y="4508500"/>
            <a:ext cx="2808288" cy="1570038"/>
          </a:xfrm>
          <a:prstGeom prst="rect">
            <a:avLst/>
          </a:prstGeom>
          <a:noFill/>
          <a:ln w="9525">
            <a:noFill/>
            <a:miter lim="800000"/>
            <a:headEnd/>
            <a:tailEnd/>
          </a:ln>
        </p:spPr>
        <p:txBody>
          <a:bodyPr>
            <a:spAutoFit/>
          </a:bodyPr>
          <a:lstStyle/>
          <a:p>
            <a:r>
              <a:rPr lang="en-US" altLang="zh-CN"/>
              <a:t>90%</a:t>
            </a:r>
            <a:r>
              <a:rPr lang="zh-CN" altLang="en-US"/>
              <a:t>人生活在空气严重污染的环境中，一半城市居民享受到高于</a:t>
            </a:r>
            <a:r>
              <a:rPr lang="en-US" altLang="zh-CN"/>
              <a:t>2。5</a:t>
            </a:r>
            <a:r>
              <a:rPr lang="zh-CN" altLang="en-US"/>
              <a:t>的空气）</a:t>
            </a:r>
          </a:p>
        </p:txBody>
      </p:sp>
      <p:sp>
        <p:nvSpPr>
          <p:cNvPr id="6149" name="TextBox 4"/>
          <p:cNvSpPr txBox="1">
            <a:spLocks noChangeArrowheads="1"/>
          </p:cNvSpPr>
          <p:nvPr/>
        </p:nvSpPr>
        <p:spPr bwMode="auto">
          <a:xfrm>
            <a:off x="250825" y="4508500"/>
            <a:ext cx="4752975" cy="1754188"/>
          </a:xfrm>
          <a:prstGeom prst="rect">
            <a:avLst/>
          </a:prstGeom>
          <a:noFill/>
          <a:ln w="9525">
            <a:noFill/>
            <a:miter lim="800000"/>
            <a:headEnd/>
            <a:tailEnd/>
          </a:ln>
        </p:spPr>
        <p:txBody>
          <a:bodyPr>
            <a:spAutoFit/>
          </a:bodyPr>
          <a:lstStyle/>
          <a:p>
            <a:pPr algn="l"/>
            <a:r>
              <a:rPr lang="en-US" altLang="zh-CN" sz="1800"/>
              <a:t>98</a:t>
            </a:r>
            <a:r>
              <a:rPr lang="zh-CN" altLang="en-US" sz="1800"/>
              <a:t>年特大洪水，包括长江、嫩江、松花江。。长江是继</a:t>
            </a:r>
            <a:r>
              <a:rPr lang="en-US" altLang="zh-CN" sz="1800"/>
              <a:t>1931、1945</a:t>
            </a:r>
            <a:r>
              <a:rPr lang="zh-CN" altLang="en-US" sz="1800"/>
              <a:t>年后</a:t>
            </a:r>
            <a:r>
              <a:rPr lang="en-US" altLang="zh-CN" sz="1800"/>
              <a:t>20S</a:t>
            </a:r>
            <a:r>
              <a:rPr lang="zh-CN" altLang="en-US" sz="1800"/>
              <a:t>全流域特大洪水，滥砍滥伐，水土流失，下游围湖造田，蓄水能力下降。</a:t>
            </a:r>
            <a:endParaRPr lang="en-US" altLang="zh-CN" sz="1800"/>
          </a:p>
          <a:p>
            <a:pPr algn="l"/>
            <a:r>
              <a:rPr lang="zh-CN" altLang="en-US" sz="1800"/>
              <a:t>死亡</a:t>
            </a:r>
            <a:r>
              <a:rPr lang="en-US" altLang="zh-CN" sz="1800"/>
              <a:t>4150</a:t>
            </a:r>
            <a:r>
              <a:rPr lang="zh-CN" altLang="en-US" sz="1800"/>
              <a:t>直接经济损失</a:t>
            </a:r>
            <a:r>
              <a:rPr lang="en-US" altLang="zh-CN" sz="1800"/>
              <a:t>2551</a:t>
            </a:r>
            <a:r>
              <a:rPr lang="zh-CN" altLang="en-US" sz="1800"/>
              <a:t>亿农田受灾</a:t>
            </a:r>
            <a:r>
              <a:rPr lang="en-US" altLang="zh-CN" sz="1800"/>
              <a:t>3。34</a:t>
            </a:r>
            <a:r>
              <a:rPr lang="zh-CN" altLang="en-US" sz="1800"/>
              <a:t>亿亩。</a:t>
            </a:r>
          </a:p>
        </p:txBody>
      </p:sp>
      <p:sp>
        <p:nvSpPr>
          <p:cNvPr id="6150" name="日期占位符 5"/>
          <p:cNvSpPr>
            <a:spLocks noGrp="1"/>
          </p:cNvSpPr>
          <p:nvPr>
            <p:ph type="dt" sz="quarter" idx="10"/>
          </p:nvPr>
        </p:nvSpPr>
        <p:spPr>
          <a:noFill/>
        </p:spPr>
        <p:txBody>
          <a:bodyPr/>
          <a:lstStyle/>
          <a:p>
            <a:fld id="{0DE14BEA-DDCA-44B4-817F-70EFD43712CC}" type="datetime1">
              <a:rPr lang="zh-CN" altLang="en-US" smtClean="0"/>
              <a:pPr/>
              <a:t>2020-2-14</a:t>
            </a:fld>
            <a:endParaRPr lang="zh-CN" altLang="zh-CN" smtClean="0"/>
          </a:p>
        </p:txBody>
      </p:sp>
      <p:sp>
        <p:nvSpPr>
          <p:cNvPr id="6151" name="页脚占位符 6"/>
          <p:cNvSpPr>
            <a:spLocks noGrp="1"/>
          </p:cNvSpPr>
          <p:nvPr>
            <p:ph type="ftr" sz="quarter" idx="11"/>
          </p:nvPr>
        </p:nvSpPr>
        <p:spPr>
          <a:noFill/>
        </p:spPr>
        <p:txBody>
          <a:bodyPr/>
          <a:lstStyle/>
          <a:p>
            <a:r>
              <a:rPr lang="en-US" altLang="zh-CN" smtClean="0"/>
              <a:t>zzqry@whu.edu.cn</a:t>
            </a:r>
            <a:endParaRPr lang="zh-CN" altLang="zh-CN"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4213" y="620713"/>
            <a:ext cx="7848600" cy="969962"/>
          </a:xfrm>
        </p:spPr>
        <p:txBody>
          <a:bodyPr/>
          <a:lstStyle/>
          <a:p>
            <a:pPr eaLnBrk="1" hangingPunct="1"/>
            <a:r>
              <a:rPr lang="zh-CN" smtClean="0"/>
              <a:t>两个事件</a:t>
            </a:r>
          </a:p>
        </p:txBody>
      </p:sp>
      <p:sp>
        <p:nvSpPr>
          <p:cNvPr id="7171" name="Rectangle 3"/>
          <p:cNvSpPr>
            <a:spLocks noGrp="1" noChangeArrowheads="1"/>
          </p:cNvSpPr>
          <p:nvPr>
            <p:ph type="body" idx="1"/>
          </p:nvPr>
        </p:nvSpPr>
        <p:spPr>
          <a:xfrm>
            <a:off x="395288" y="2492375"/>
            <a:ext cx="7596187" cy="3240088"/>
          </a:xfrm>
        </p:spPr>
        <p:txBody>
          <a:bodyPr/>
          <a:lstStyle/>
          <a:p>
            <a:pPr eaLnBrk="1" hangingPunct="1"/>
            <a:r>
              <a:rPr lang="zh-CN" smtClean="0"/>
              <a:t>紫金矿业事件</a:t>
            </a:r>
            <a:r>
              <a:rPr lang="zh-CN" altLang="en-US" smtClean="0"/>
              <a:t>（</a:t>
            </a:r>
            <a:r>
              <a:rPr lang="en-US" altLang="zh-CN" sz="2000" smtClean="0"/>
              <a:t>20100703，</a:t>
            </a:r>
            <a:r>
              <a:rPr lang="zh-CN" altLang="en-US" sz="2000" smtClean="0"/>
              <a:t>福建上杭，铜酸水渗漏</a:t>
            </a:r>
            <a:r>
              <a:rPr lang="zh-CN" altLang="en-US" smtClean="0"/>
              <a:t>）</a:t>
            </a:r>
            <a:endParaRPr lang="zh-CN" smtClean="0"/>
          </a:p>
          <a:p>
            <a:pPr eaLnBrk="1" hangingPunct="1"/>
            <a:r>
              <a:rPr lang="zh-CN" smtClean="0"/>
              <a:t>太湖蓝藻事件</a:t>
            </a:r>
            <a:r>
              <a:rPr lang="zh-CN" altLang="en-US" smtClean="0"/>
              <a:t>（</a:t>
            </a:r>
            <a:r>
              <a:rPr lang="en-US" altLang="zh-CN" sz="2400" smtClean="0"/>
              <a:t>200705-06，</a:t>
            </a:r>
            <a:r>
              <a:rPr lang="zh-CN" altLang="en-US" sz="2400" smtClean="0"/>
              <a:t>蓝藻污染全城自来水、生活水和饮用水短缺，超市水被抢空，大量</a:t>
            </a:r>
            <a:r>
              <a:rPr lang="en-US" altLang="zh-CN" sz="2400" smtClean="0"/>
              <a:t>NH3，</a:t>
            </a:r>
            <a:r>
              <a:rPr lang="zh-CN" altLang="en-US" sz="2400" smtClean="0"/>
              <a:t>硫醇硫醚及硫化氢等异味物；政府说持续高温；环保局说是天灾也是人祸，大量化工厂</a:t>
            </a:r>
            <a:r>
              <a:rPr lang="zh-CN" altLang="en-US" smtClean="0"/>
              <a:t>）</a:t>
            </a:r>
            <a:endParaRPr lang="zh-CN" smtClean="0"/>
          </a:p>
        </p:txBody>
      </p:sp>
      <p:sp>
        <p:nvSpPr>
          <p:cNvPr id="7172" name="日期占位符 3"/>
          <p:cNvSpPr>
            <a:spLocks noGrp="1"/>
          </p:cNvSpPr>
          <p:nvPr>
            <p:ph type="dt" sz="quarter" idx="10"/>
          </p:nvPr>
        </p:nvSpPr>
        <p:spPr>
          <a:noFill/>
        </p:spPr>
        <p:txBody>
          <a:bodyPr/>
          <a:lstStyle/>
          <a:p>
            <a:fld id="{E35140FD-C852-4988-A8F9-C2495F846C2B}" type="datetime1">
              <a:rPr lang="zh-CN" altLang="en-US" smtClean="0"/>
              <a:pPr/>
              <a:t>2020-2-14</a:t>
            </a:fld>
            <a:endParaRPr lang="zh-CN" altLang="zh-CN" smtClean="0"/>
          </a:p>
        </p:txBody>
      </p:sp>
      <p:sp>
        <p:nvSpPr>
          <p:cNvPr id="7173" name="页脚占位符 4"/>
          <p:cNvSpPr>
            <a:spLocks noGrp="1"/>
          </p:cNvSpPr>
          <p:nvPr>
            <p:ph type="ftr" sz="quarter" idx="11"/>
          </p:nvPr>
        </p:nvSpPr>
        <p:spPr>
          <a:noFill/>
        </p:spPr>
        <p:txBody>
          <a:bodyPr/>
          <a:lstStyle/>
          <a:p>
            <a:r>
              <a:rPr lang="en-US" altLang="zh-CN" smtClean="0"/>
              <a:t>zzqry@whu.edu.cn</a:t>
            </a:r>
            <a:endParaRPr lang="zh-CN" altLang="zh-CN"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609600"/>
            <a:ext cx="8229600" cy="731838"/>
          </a:xfrm>
        </p:spPr>
        <p:txBody>
          <a:bodyPr/>
          <a:lstStyle/>
          <a:p>
            <a:pPr algn="ctr" eaLnBrk="1" hangingPunct="1"/>
            <a:r>
              <a:rPr lang="zh-CN" sz="4000" smtClean="0"/>
              <a:t>新的环境伦理观</a:t>
            </a:r>
          </a:p>
        </p:txBody>
      </p:sp>
      <p:sp>
        <p:nvSpPr>
          <p:cNvPr id="8195" name="Rectangle 3"/>
          <p:cNvSpPr>
            <a:spLocks noGrp="1" noChangeArrowheads="1"/>
          </p:cNvSpPr>
          <p:nvPr>
            <p:ph type="body" idx="1"/>
          </p:nvPr>
        </p:nvSpPr>
        <p:spPr>
          <a:xfrm>
            <a:off x="395288" y="1484313"/>
            <a:ext cx="8229600" cy="4800600"/>
          </a:xfrm>
        </p:spPr>
        <p:txBody>
          <a:bodyPr/>
          <a:lstStyle/>
          <a:p>
            <a:pPr eaLnBrk="1" hangingPunct="1"/>
            <a:r>
              <a:rPr lang="zh-CN" sz="2800" smtClean="0"/>
              <a:t>人类是整个生态系统中的一部分；</a:t>
            </a:r>
          </a:p>
          <a:p>
            <a:pPr eaLnBrk="1" hangingPunct="1"/>
            <a:r>
              <a:rPr lang="zh-CN" sz="2800" smtClean="0"/>
              <a:t>环境为人类提供的资源是有限的，自然环境的容量是有限的；</a:t>
            </a:r>
          </a:p>
          <a:p>
            <a:pPr eaLnBrk="1" hangingPunct="1"/>
            <a:r>
              <a:rPr lang="zh-CN" sz="2800" smtClean="0"/>
              <a:t>每个人都有享受好环境和开发使用资源的权利，同时，每个人也有保护和改善环境的道德义务； </a:t>
            </a:r>
          </a:p>
          <a:p>
            <a:pPr eaLnBrk="1" hangingPunct="1"/>
            <a:r>
              <a:rPr lang="zh-CN" sz="2800" smtClean="0"/>
              <a:t>环境与资源不仅属于当代人，更应属于后代人；</a:t>
            </a:r>
          </a:p>
          <a:p>
            <a:pPr eaLnBrk="1" hangingPunct="1"/>
            <a:r>
              <a:rPr lang="zh-CN" sz="2800" smtClean="0"/>
              <a:t>人类要及时、坚决彻底地纠正以自然界主人自居，把对环境的破坏性改造当作战胜自然的成果的错误观念。</a:t>
            </a:r>
          </a:p>
        </p:txBody>
      </p:sp>
      <p:sp>
        <p:nvSpPr>
          <p:cNvPr id="8196" name="日期占位符 3"/>
          <p:cNvSpPr>
            <a:spLocks noGrp="1"/>
          </p:cNvSpPr>
          <p:nvPr>
            <p:ph type="dt" sz="quarter" idx="10"/>
          </p:nvPr>
        </p:nvSpPr>
        <p:spPr>
          <a:noFill/>
        </p:spPr>
        <p:txBody>
          <a:bodyPr/>
          <a:lstStyle/>
          <a:p>
            <a:fld id="{569D83C9-9721-4E4B-AF8D-88AFB490C4FE}" type="datetime1">
              <a:rPr lang="zh-CN" altLang="en-US" smtClean="0"/>
              <a:pPr/>
              <a:t>2020-2-14</a:t>
            </a:fld>
            <a:endParaRPr lang="zh-CN" altLang="zh-CN" smtClean="0"/>
          </a:p>
        </p:txBody>
      </p:sp>
      <p:sp>
        <p:nvSpPr>
          <p:cNvPr id="8197" name="页脚占位符 4"/>
          <p:cNvSpPr>
            <a:spLocks noGrp="1"/>
          </p:cNvSpPr>
          <p:nvPr>
            <p:ph type="ftr" sz="quarter" idx="11"/>
          </p:nvPr>
        </p:nvSpPr>
        <p:spPr>
          <a:noFill/>
        </p:spPr>
        <p:txBody>
          <a:bodyPr/>
          <a:lstStyle/>
          <a:p>
            <a:r>
              <a:rPr lang="en-US" altLang="zh-CN" smtClean="0"/>
              <a:t>zzqry@whu.edu.cn</a:t>
            </a:r>
            <a:endParaRPr lang="zh-CN" altLang="zh-CN"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609600"/>
            <a:ext cx="8153400" cy="838200"/>
          </a:xfrm>
        </p:spPr>
        <p:txBody>
          <a:bodyPr/>
          <a:lstStyle/>
          <a:p>
            <a:pPr algn="ctr" eaLnBrk="1" hangingPunct="1"/>
            <a:r>
              <a:rPr lang="zh-CN" altLang="zh-CN" sz="4000" smtClean="0"/>
              <a:t>7.2 </a:t>
            </a:r>
            <a:r>
              <a:rPr lang="zh-CN" sz="4000" smtClean="0"/>
              <a:t>环境伦理</a:t>
            </a:r>
          </a:p>
        </p:txBody>
      </p:sp>
      <p:grpSp>
        <p:nvGrpSpPr>
          <p:cNvPr id="9219" name="Group 3"/>
          <p:cNvGrpSpPr>
            <a:grpSpLocks/>
          </p:cNvGrpSpPr>
          <p:nvPr/>
        </p:nvGrpSpPr>
        <p:grpSpPr bwMode="auto">
          <a:xfrm>
            <a:off x="900113" y="1628775"/>
            <a:ext cx="7335837" cy="4732338"/>
            <a:chOff x="0" y="0"/>
            <a:chExt cx="4621" cy="2981"/>
          </a:xfrm>
        </p:grpSpPr>
        <p:sp>
          <p:nvSpPr>
            <p:cNvPr id="8196" name="未知"/>
            <p:cNvSpPr>
              <a:spLocks/>
            </p:cNvSpPr>
            <p:nvPr/>
          </p:nvSpPr>
          <p:spPr bwMode="auto">
            <a:xfrm>
              <a:off x="2449" y="0"/>
              <a:ext cx="924" cy="728"/>
            </a:xfrm>
            <a:custGeom>
              <a:avLst/>
              <a:gdLst/>
              <a:ahLst/>
              <a:cxnLst>
                <a:cxn ang="0">
                  <a:pos x="0" y="774"/>
                </a:cxn>
                <a:cxn ang="0">
                  <a:pos x="2" y="770"/>
                </a:cxn>
                <a:cxn ang="0">
                  <a:pos x="8" y="754"/>
                </a:cxn>
                <a:cxn ang="0">
                  <a:pos x="16" y="730"/>
                </a:cxn>
                <a:cxn ang="0">
                  <a:pos x="32" y="698"/>
                </a:cxn>
                <a:cxn ang="0">
                  <a:pos x="50" y="660"/>
                </a:cxn>
                <a:cxn ang="0">
                  <a:pos x="76" y="618"/>
                </a:cxn>
                <a:cxn ang="0">
                  <a:pos x="106" y="574"/>
                </a:cxn>
                <a:cxn ang="0">
                  <a:pos x="142" y="528"/>
                </a:cxn>
                <a:cxn ang="0">
                  <a:pos x="186" y="482"/>
                </a:cxn>
                <a:cxn ang="0">
                  <a:pos x="236" y="438"/>
                </a:cxn>
                <a:cxn ang="0">
                  <a:pos x="294" y="398"/>
                </a:cxn>
                <a:cxn ang="0">
                  <a:pos x="360" y="360"/>
                </a:cxn>
                <a:cxn ang="0">
                  <a:pos x="426" y="332"/>
                </a:cxn>
                <a:cxn ang="0">
                  <a:pos x="488" y="314"/>
                </a:cxn>
                <a:cxn ang="0">
                  <a:pos x="544" y="304"/>
                </a:cxn>
                <a:cxn ang="0">
                  <a:pos x="594" y="300"/>
                </a:cxn>
                <a:cxn ang="0">
                  <a:pos x="638" y="300"/>
                </a:cxn>
                <a:cxn ang="0">
                  <a:pos x="678" y="304"/>
                </a:cxn>
                <a:cxn ang="0">
                  <a:pos x="710" y="312"/>
                </a:cxn>
                <a:cxn ang="0">
                  <a:pos x="736" y="320"/>
                </a:cxn>
                <a:cxn ang="0">
                  <a:pos x="754" y="326"/>
                </a:cxn>
                <a:cxn ang="0">
                  <a:pos x="766" y="332"/>
                </a:cxn>
                <a:cxn ang="0">
                  <a:pos x="770" y="334"/>
                </a:cxn>
                <a:cxn ang="0">
                  <a:pos x="680" y="476"/>
                </a:cxn>
                <a:cxn ang="0">
                  <a:pos x="982" y="370"/>
                </a:cxn>
                <a:cxn ang="0">
                  <a:pos x="912" y="0"/>
                </a:cxn>
                <a:cxn ang="0">
                  <a:pos x="854" y="150"/>
                </a:cxn>
                <a:cxn ang="0">
                  <a:pos x="850" y="148"/>
                </a:cxn>
                <a:cxn ang="0">
                  <a:pos x="838" y="142"/>
                </a:cxn>
                <a:cxn ang="0">
                  <a:pos x="822" y="134"/>
                </a:cxn>
                <a:cxn ang="0">
                  <a:pos x="798" y="126"/>
                </a:cxn>
                <a:cxn ang="0">
                  <a:pos x="768" y="120"/>
                </a:cxn>
                <a:cxn ang="0">
                  <a:pos x="732" y="114"/>
                </a:cxn>
                <a:cxn ang="0">
                  <a:pos x="692" y="110"/>
                </a:cxn>
                <a:cxn ang="0">
                  <a:pos x="646" y="110"/>
                </a:cxn>
                <a:cxn ang="0">
                  <a:pos x="596" y="116"/>
                </a:cxn>
                <a:cxn ang="0">
                  <a:pos x="540" y="126"/>
                </a:cxn>
                <a:cxn ang="0">
                  <a:pos x="482" y="146"/>
                </a:cxn>
                <a:cxn ang="0">
                  <a:pos x="422" y="172"/>
                </a:cxn>
                <a:cxn ang="0">
                  <a:pos x="356" y="210"/>
                </a:cxn>
                <a:cxn ang="0">
                  <a:pos x="290" y="258"/>
                </a:cxn>
                <a:cxn ang="0">
                  <a:pos x="230" y="310"/>
                </a:cxn>
                <a:cxn ang="0">
                  <a:pos x="178" y="364"/>
                </a:cxn>
                <a:cxn ang="0">
                  <a:pos x="136" y="422"/>
                </a:cxn>
                <a:cxn ang="0">
                  <a:pos x="100" y="480"/>
                </a:cxn>
                <a:cxn ang="0">
                  <a:pos x="72" y="536"/>
                </a:cxn>
                <a:cxn ang="0">
                  <a:pos x="48" y="590"/>
                </a:cxn>
                <a:cxn ang="0">
                  <a:pos x="30" y="640"/>
                </a:cxn>
                <a:cxn ang="0">
                  <a:pos x="18" y="684"/>
                </a:cxn>
                <a:cxn ang="0">
                  <a:pos x="8" y="722"/>
                </a:cxn>
                <a:cxn ang="0">
                  <a:pos x="4" y="750"/>
                </a:cxn>
                <a:cxn ang="0">
                  <a:pos x="0" y="768"/>
                </a:cxn>
                <a:cxn ang="0">
                  <a:pos x="0" y="774"/>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chemeClr val="hlink">
                    <a:gamma/>
                    <a:tint val="90980"/>
                    <a:invGamma/>
                    <a:alpha val="31999"/>
                  </a:schemeClr>
                </a:gs>
                <a:gs pos="100000">
                  <a:schemeClr val="hlink"/>
                </a:gs>
              </a:gsLst>
              <a:lin ang="0" scaled="1"/>
            </a:gradFill>
            <a:ln w="9525">
              <a:noFill/>
              <a:round/>
              <a:headEnd/>
              <a:tailEnd/>
            </a:ln>
          </p:spPr>
          <p:txBody>
            <a:bodyPr/>
            <a:lstStyle/>
            <a:p>
              <a:pPr>
                <a:defRPr/>
              </a:pPr>
              <a:endParaRPr lang="zh-CN" altLang="en-US"/>
            </a:p>
          </p:txBody>
        </p:sp>
        <p:sp>
          <p:nvSpPr>
            <p:cNvPr id="9223" name="AutoShape 5"/>
            <p:cNvSpPr>
              <a:spLocks noChangeArrowheads="1"/>
            </p:cNvSpPr>
            <p:nvPr/>
          </p:nvSpPr>
          <p:spPr bwMode="auto">
            <a:xfrm>
              <a:off x="1587" y="771"/>
              <a:ext cx="1446" cy="1988"/>
            </a:xfrm>
            <a:prstGeom prst="roundRect">
              <a:avLst>
                <a:gd name="adj" fmla="val 4690"/>
              </a:avLst>
            </a:prstGeom>
            <a:noFill/>
            <a:ln w="57150">
              <a:solidFill>
                <a:schemeClr val="accent2"/>
              </a:solidFill>
              <a:round/>
              <a:headEnd/>
              <a:tailEnd/>
            </a:ln>
          </p:spPr>
          <p:txBody>
            <a:bodyPr wrap="none" anchor="ctr"/>
            <a:lstStyle/>
            <a:p>
              <a:endParaRPr lang="zh-CN" altLang="en-US"/>
            </a:p>
          </p:txBody>
        </p:sp>
        <p:sp>
          <p:nvSpPr>
            <p:cNvPr id="8198" name="AutoShape 6"/>
            <p:cNvSpPr>
              <a:spLocks noChangeArrowheads="1"/>
            </p:cNvSpPr>
            <p:nvPr/>
          </p:nvSpPr>
          <p:spPr bwMode="auto">
            <a:xfrm>
              <a:off x="1728" y="635"/>
              <a:ext cx="1174" cy="181"/>
            </a:xfrm>
            <a:prstGeom prst="roundRect">
              <a:avLst>
                <a:gd name="adj" fmla="val 50000"/>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round/>
              <a:headEnd/>
              <a:tailEnd/>
            </a:ln>
            <a:effectLst/>
          </p:spPr>
          <p:txBody>
            <a:bodyPr wrap="none" anchor="ctr"/>
            <a:lstStyle/>
            <a:p>
              <a:pPr>
                <a:defRPr/>
              </a:pPr>
              <a:endParaRPr lang="zh-CN" altLang="en-US"/>
            </a:p>
          </p:txBody>
        </p:sp>
        <p:sp>
          <p:nvSpPr>
            <p:cNvPr id="9225" name="AutoShape 7"/>
            <p:cNvSpPr>
              <a:spLocks noChangeArrowheads="1"/>
            </p:cNvSpPr>
            <p:nvPr/>
          </p:nvSpPr>
          <p:spPr bwMode="auto">
            <a:xfrm flipH="1">
              <a:off x="2784" y="683"/>
              <a:ext cx="46" cy="91"/>
            </a:xfrm>
            <a:prstGeom prst="octagon">
              <a:avLst>
                <a:gd name="adj" fmla="val 29287"/>
              </a:avLst>
            </a:prstGeom>
            <a:solidFill>
              <a:schemeClr val="bg1"/>
            </a:solidFill>
            <a:ln w="9525">
              <a:noFill/>
              <a:miter lim="800000"/>
              <a:headEnd/>
              <a:tailEnd/>
            </a:ln>
          </p:spPr>
          <p:txBody>
            <a:bodyPr wrap="none" anchor="ctr"/>
            <a:lstStyle/>
            <a:p>
              <a:endParaRPr lang="zh-CN" altLang="en-US"/>
            </a:p>
          </p:txBody>
        </p:sp>
        <p:sp>
          <p:nvSpPr>
            <p:cNvPr id="9226" name="AutoShape 8"/>
            <p:cNvSpPr>
              <a:spLocks noChangeArrowheads="1"/>
            </p:cNvSpPr>
            <p:nvPr/>
          </p:nvSpPr>
          <p:spPr bwMode="auto">
            <a:xfrm flipH="1">
              <a:off x="1782" y="677"/>
              <a:ext cx="45" cy="91"/>
            </a:xfrm>
            <a:prstGeom prst="octagon">
              <a:avLst>
                <a:gd name="adj" fmla="val 29287"/>
              </a:avLst>
            </a:prstGeom>
            <a:solidFill>
              <a:schemeClr val="bg1"/>
            </a:solidFill>
            <a:ln w="9525">
              <a:noFill/>
              <a:miter lim="800000"/>
              <a:headEnd/>
              <a:tailEnd/>
            </a:ln>
          </p:spPr>
          <p:txBody>
            <a:bodyPr wrap="none" anchor="ctr"/>
            <a:lstStyle/>
            <a:p>
              <a:endParaRPr lang="zh-CN" altLang="en-US"/>
            </a:p>
          </p:txBody>
        </p:sp>
        <p:sp>
          <p:nvSpPr>
            <p:cNvPr id="9227" name="AutoShape 9"/>
            <p:cNvSpPr>
              <a:spLocks noChangeArrowheads="1"/>
            </p:cNvSpPr>
            <p:nvPr/>
          </p:nvSpPr>
          <p:spPr bwMode="auto">
            <a:xfrm>
              <a:off x="3175" y="544"/>
              <a:ext cx="1446" cy="1988"/>
            </a:xfrm>
            <a:prstGeom prst="roundRect">
              <a:avLst>
                <a:gd name="adj" fmla="val 4690"/>
              </a:avLst>
            </a:prstGeom>
            <a:noFill/>
            <a:ln w="57150">
              <a:solidFill>
                <a:schemeClr val="hlink"/>
              </a:solidFill>
              <a:round/>
              <a:headEnd/>
              <a:tailEnd/>
            </a:ln>
          </p:spPr>
          <p:txBody>
            <a:bodyPr wrap="none" anchor="ctr"/>
            <a:lstStyle/>
            <a:p>
              <a:endParaRPr lang="zh-CN" altLang="en-US"/>
            </a:p>
          </p:txBody>
        </p:sp>
        <p:sp>
          <p:nvSpPr>
            <p:cNvPr id="8202" name="AutoShape 10"/>
            <p:cNvSpPr>
              <a:spLocks noChangeArrowheads="1"/>
            </p:cNvSpPr>
            <p:nvPr/>
          </p:nvSpPr>
          <p:spPr bwMode="auto">
            <a:xfrm>
              <a:off x="3311" y="454"/>
              <a:ext cx="1174" cy="181"/>
            </a:xfrm>
            <a:prstGeom prst="roundRect">
              <a:avLst>
                <a:gd name="adj" fmla="val 50000"/>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round/>
              <a:headEnd/>
              <a:tailEnd/>
            </a:ln>
            <a:effectLst/>
          </p:spPr>
          <p:txBody>
            <a:bodyPr wrap="none" anchor="ctr"/>
            <a:lstStyle/>
            <a:p>
              <a:pPr>
                <a:defRPr/>
              </a:pPr>
              <a:endParaRPr lang="zh-CN" altLang="en-US"/>
            </a:p>
          </p:txBody>
        </p:sp>
        <p:sp>
          <p:nvSpPr>
            <p:cNvPr id="9229" name="AutoShape 11"/>
            <p:cNvSpPr>
              <a:spLocks noChangeArrowheads="1"/>
            </p:cNvSpPr>
            <p:nvPr/>
          </p:nvSpPr>
          <p:spPr bwMode="auto">
            <a:xfrm flipH="1">
              <a:off x="4373" y="499"/>
              <a:ext cx="45" cy="90"/>
            </a:xfrm>
            <a:prstGeom prst="octagon">
              <a:avLst>
                <a:gd name="adj" fmla="val 29287"/>
              </a:avLst>
            </a:prstGeom>
            <a:solidFill>
              <a:schemeClr val="bg1"/>
            </a:solidFill>
            <a:ln w="9525">
              <a:noFill/>
              <a:miter lim="800000"/>
              <a:headEnd/>
              <a:tailEnd/>
            </a:ln>
          </p:spPr>
          <p:txBody>
            <a:bodyPr wrap="none" anchor="ctr"/>
            <a:lstStyle/>
            <a:p>
              <a:endParaRPr lang="zh-CN" altLang="en-US"/>
            </a:p>
          </p:txBody>
        </p:sp>
        <p:sp>
          <p:nvSpPr>
            <p:cNvPr id="9230" name="AutoShape 12"/>
            <p:cNvSpPr>
              <a:spLocks noChangeArrowheads="1"/>
            </p:cNvSpPr>
            <p:nvPr/>
          </p:nvSpPr>
          <p:spPr bwMode="auto">
            <a:xfrm flipH="1">
              <a:off x="3376" y="499"/>
              <a:ext cx="45" cy="90"/>
            </a:xfrm>
            <a:prstGeom prst="octagon">
              <a:avLst>
                <a:gd name="adj" fmla="val 29287"/>
              </a:avLst>
            </a:prstGeom>
            <a:solidFill>
              <a:schemeClr val="bg1"/>
            </a:solidFill>
            <a:ln w="9525">
              <a:noFill/>
              <a:miter lim="800000"/>
              <a:headEnd/>
              <a:tailEnd/>
            </a:ln>
          </p:spPr>
          <p:txBody>
            <a:bodyPr wrap="none" anchor="ctr"/>
            <a:lstStyle/>
            <a:p>
              <a:endParaRPr lang="zh-CN" altLang="en-US"/>
            </a:p>
          </p:txBody>
        </p:sp>
        <p:sp>
          <p:nvSpPr>
            <p:cNvPr id="8205" name="未知"/>
            <p:cNvSpPr>
              <a:spLocks/>
            </p:cNvSpPr>
            <p:nvPr/>
          </p:nvSpPr>
          <p:spPr bwMode="auto">
            <a:xfrm>
              <a:off x="816" y="272"/>
              <a:ext cx="924" cy="729"/>
            </a:xfrm>
            <a:custGeom>
              <a:avLst/>
              <a:gdLst/>
              <a:ahLst/>
              <a:cxnLst>
                <a:cxn ang="0">
                  <a:pos x="0" y="774"/>
                </a:cxn>
                <a:cxn ang="0">
                  <a:pos x="2" y="770"/>
                </a:cxn>
                <a:cxn ang="0">
                  <a:pos x="8" y="754"/>
                </a:cxn>
                <a:cxn ang="0">
                  <a:pos x="16" y="730"/>
                </a:cxn>
                <a:cxn ang="0">
                  <a:pos x="32" y="698"/>
                </a:cxn>
                <a:cxn ang="0">
                  <a:pos x="50" y="660"/>
                </a:cxn>
                <a:cxn ang="0">
                  <a:pos x="76" y="618"/>
                </a:cxn>
                <a:cxn ang="0">
                  <a:pos x="106" y="574"/>
                </a:cxn>
                <a:cxn ang="0">
                  <a:pos x="142" y="528"/>
                </a:cxn>
                <a:cxn ang="0">
                  <a:pos x="186" y="482"/>
                </a:cxn>
                <a:cxn ang="0">
                  <a:pos x="236" y="438"/>
                </a:cxn>
                <a:cxn ang="0">
                  <a:pos x="294" y="398"/>
                </a:cxn>
                <a:cxn ang="0">
                  <a:pos x="360" y="360"/>
                </a:cxn>
                <a:cxn ang="0">
                  <a:pos x="426" y="332"/>
                </a:cxn>
                <a:cxn ang="0">
                  <a:pos x="488" y="314"/>
                </a:cxn>
                <a:cxn ang="0">
                  <a:pos x="544" y="304"/>
                </a:cxn>
                <a:cxn ang="0">
                  <a:pos x="594" y="300"/>
                </a:cxn>
                <a:cxn ang="0">
                  <a:pos x="638" y="300"/>
                </a:cxn>
                <a:cxn ang="0">
                  <a:pos x="678" y="304"/>
                </a:cxn>
                <a:cxn ang="0">
                  <a:pos x="710" y="312"/>
                </a:cxn>
                <a:cxn ang="0">
                  <a:pos x="736" y="320"/>
                </a:cxn>
                <a:cxn ang="0">
                  <a:pos x="754" y="326"/>
                </a:cxn>
                <a:cxn ang="0">
                  <a:pos x="766" y="332"/>
                </a:cxn>
                <a:cxn ang="0">
                  <a:pos x="770" y="334"/>
                </a:cxn>
                <a:cxn ang="0">
                  <a:pos x="680" y="476"/>
                </a:cxn>
                <a:cxn ang="0">
                  <a:pos x="982" y="370"/>
                </a:cxn>
                <a:cxn ang="0">
                  <a:pos x="912" y="0"/>
                </a:cxn>
                <a:cxn ang="0">
                  <a:pos x="854" y="150"/>
                </a:cxn>
                <a:cxn ang="0">
                  <a:pos x="850" y="148"/>
                </a:cxn>
                <a:cxn ang="0">
                  <a:pos x="838" y="142"/>
                </a:cxn>
                <a:cxn ang="0">
                  <a:pos x="822" y="134"/>
                </a:cxn>
                <a:cxn ang="0">
                  <a:pos x="798" y="126"/>
                </a:cxn>
                <a:cxn ang="0">
                  <a:pos x="768" y="120"/>
                </a:cxn>
                <a:cxn ang="0">
                  <a:pos x="732" y="114"/>
                </a:cxn>
                <a:cxn ang="0">
                  <a:pos x="692" y="110"/>
                </a:cxn>
                <a:cxn ang="0">
                  <a:pos x="646" y="110"/>
                </a:cxn>
                <a:cxn ang="0">
                  <a:pos x="596" y="116"/>
                </a:cxn>
                <a:cxn ang="0">
                  <a:pos x="540" y="126"/>
                </a:cxn>
                <a:cxn ang="0">
                  <a:pos x="482" y="146"/>
                </a:cxn>
                <a:cxn ang="0">
                  <a:pos x="422" y="172"/>
                </a:cxn>
                <a:cxn ang="0">
                  <a:pos x="356" y="210"/>
                </a:cxn>
                <a:cxn ang="0">
                  <a:pos x="290" y="258"/>
                </a:cxn>
                <a:cxn ang="0">
                  <a:pos x="230" y="310"/>
                </a:cxn>
                <a:cxn ang="0">
                  <a:pos x="178" y="364"/>
                </a:cxn>
                <a:cxn ang="0">
                  <a:pos x="136" y="422"/>
                </a:cxn>
                <a:cxn ang="0">
                  <a:pos x="100" y="480"/>
                </a:cxn>
                <a:cxn ang="0">
                  <a:pos x="72" y="536"/>
                </a:cxn>
                <a:cxn ang="0">
                  <a:pos x="48" y="590"/>
                </a:cxn>
                <a:cxn ang="0">
                  <a:pos x="30" y="640"/>
                </a:cxn>
                <a:cxn ang="0">
                  <a:pos x="18" y="684"/>
                </a:cxn>
                <a:cxn ang="0">
                  <a:pos x="8" y="722"/>
                </a:cxn>
                <a:cxn ang="0">
                  <a:pos x="4" y="750"/>
                </a:cxn>
                <a:cxn ang="0">
                  <a:pos x="0" y="768"/>
                </a:cxn>
                <a:cxn ang="0">
                  <a:pos x="0" y="774"/>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chemeClr val="folHlink">
                    <a:gamma/>
                    <a:tint val="57647"/>
                    <a:invGamma/>
                    <a:alpha val="31999"/>
                  </a:schemeClr>
                </a:gs>
                <a:gs pos="100000">
                  <a:schemeClr val="folHlink"/>
                </a:gs>
              </a:gsLst>
              <a:lin ang="0" scaled="1"/>
            </a:gradFill>
            <a:ln w="9525">
              <a:noFill/>
              <a:round/>
              <a:headEnd/>
              <a:tailEnd/>
            </a:ln>
          </p:spPr>
          <p:txBody>
            <a:bodyPr/>
            <a:lstStyle/>
            <a:p>
              <a:pPr>
                <a:defRPr/>
              </a:pPr>
              <a:endParaRPr lang="zh-CN" altLang="en-US"/>
            </a:p>
          </p:txBody>
        </p:sp>
        <p:sp>
          <p:nvSpPr>
            <p:cNvPr id="9232" name="Text Box 14"/>
            <p:cNvSpPr txBox="1">
              <a:spLocks noChangeArrowheads="1"/>
            </p:cNvSpPr>
            <p:nvPr/>
          </p:nvSpPr>
          <p:spPr bwMode="auto">
            <a:xfrm>
              <a:off x="1857" y="593"/>
              <a:ext cx="890" cy="212"/>
            </a:xfrm>
            <a:prstGeom prst="rect">
              <a:avLst/>
            </a:prstGeom>
            <a:noFill/>
            <a:ln w="9525">
              <a:noFill/>
              <a:miter lim="800000"/>
              <a:headEnd/>
              <a:tailEnd/>
            </a:ln>
          </p:spPr>
          <p:txBody>
            <a:bodyPr wrap="none">
              <a:spAutoFit/>
            </a:bodyPr>
            <a:lstStyle/>
            <a:p>
              <a:pPr eaLnBrk="0" hangingPunct="0"/>
              <a:r>
                <a:rPr lang="zh-CN" sz="1600" b="1">
                  <a:solidFill>
                    <a:schemeClr val="bg1"/>
                  </a:solidFill>
                  <a:latin typeface="Arial" pitchFamily="34" charset="0"/>
                </a:rPr>
                <a:t>国内的公平性</a:t>
              </a:r>
            </a:p>
          </p:txBody>
        </p:sp>
        <p:sp>
          <p:nvSpPr>
            <p:cNvPr id="9233" name="Text Box 15"/>
            <p:cNvSpPr txBox="1">
              <a:spLocks noChangeArrowheads="1"/>
            </p:cNvSpPr>
            <p:nvPr/>
          </p:nvSpPr>
          <p:spPr bwMode="auto">
            <a:xfrm>
              <a:off x="3390" y="419"/>
              <a:ext cx="1019" cy="212"/>
            </a:xfrm>
            <a:prstGeom prst="rect">
              <a:avLst/>
            </a:prstGeom>
            <a:noFill/>
            <a:ln w="9525">
              <a:noFill/>
              <a:miter lim="800000"/>
              <a:headEnd/>
              <a:tailEnd/>
            </a:ln>
          </p:spPr>
          <p:txBody>
            <a:bodyPr wrap="none">
              <a:spAutoFit/>
            </a:bodyPr>
            <a:lstStyle/>
            <a:p>
              <a:pPr eaLnBrk="0" hangingPunct="0"/>
              <a:r>
                <a:rPr lang="zh-CN" sz="1600" b="1">
                  <a:solidFill>
                    <a:schemeClr val="bg1"/>
                  </a:solidFill>
                  <a:latin typeface="Arial" pitchFamily="34" charset="0"/>
                </a:rPr>
                <a:t>国际间的公平性</a:t>
              </a:r>
            </a:p>
          </p:txBody>
        </p:sp>
        <p:grpSp>
          <p:nvGrpSpPr>
            <p:cNvPr id="9234" name="Group 16"/>
            <p:cNvGrpSpPr>
              <a:grpSpLocks/>
            </p:cNvGrpSpPr>
            <p:nvPr/>
          </p:nvGrpSpPr>
          <p:grpSpPr bwMode="auto">
            <a:xfrm>
              <a:off x="0" y="863"/>
              <a:ext cx="1446" cy="2118"/>
              <a:chOff x="0" y="0"/>
              <a:chExt cx="1446" cy="2118"/>
            </a:xfrm>
          </p:grpSpPr>
          <p:sp>
            <p:nvSpPr>
              <p:cNvPr id="9237" name="AutoShape 17"/>
              <p:cNvSpPr>
                <a:spLocks noChangeArrowheads="1"/>
              </p:cNvSpPr>
              <p:nvPr/>
            </p:nvSpPr>
            <p:spPr bwMode="auto">
              <a:xfrm>
                <a:off x="0" y="130"/>
                <a:ext cx="1446" cy="1988"/>
              </a:xfrm>
              <a:prstGeom prst="roundRect">
                <a:avLst>
                  <a:gd name="adj" fmla="val 4690"/>
                </a:avLst>
              </a:prstGeom>
              <a:noFill/>
              <a:ln w="57150">
                <a:solidFill>
                  <a:schemeClr val="folHlink"/>
                </a:solidFill>
                <a:round/>
                <a:headEnd/>
                <a:tailEnd/>
              </a:ln>
            </p:spPr>
            <p:txBody>
              <a:bodyPr wrap="none" anchor="ctr"/>
              <a:lstStyle/>
              <a:p>
                <a:endParaRPr lang="zh-CN" altLang="en-US"/>
              </a:p>
            </p:txBody>
          </p:sp>
          <p:sp>
            <p:nvSpPr>
              <p:cNvPr id="8210" name="AutoShape 18"/>
              <p:cNvSpPr>
                <a:spLocks noChangeArrowheads="1"/>
              </p:cNvSpPr>
              <p:nvPr/>
            </p:nvSpPr>
            <p:spPr bwMode="auto">
              <a:xfrm>
                <a:off x="136" y="40"/>
                <a:ext cx="1174" cy="181"/>
              </a:xfrm>
              <a:prstGeom prst="roundRect">
                <a:avLst>
                  <a:gd name="adj" fmla="val 50000"/>
                </a:avLst>
              </a:prstGeom>
              <a:gradFill rotWithShape="1">
                <a:gsLst>
                  <a:gs pos="0">
                    <a:schemeClr val="folHlink">
                      <a:gamma/>
                      <a:shade val="38824"/>
                      <a:invGamma/>
                    </a:schemeClr>
                  </a:gs>
                  <a:gs pos="50000">
                    <a:schemeClr val="folHlink"/>
                  </a:gs>
                  <a:gs pos="100000">
                    <a:schemeClr val="folHlink">
                      <a:gamma/>
                      <a:shade val="38824"/>
                      <a:invGamma/>
                    </a:schemeClr>
                  </a:gs>
                </a:gsLst>
                <a:lin ang="5400000" scaled="1"/>
              </a:gradFill>
              <a:ln w="9525">
                <a:noFill/>
                <a:round/>
                <a:headEnd/>
                <a:tailEnd/>
              </a:ln>
              <a:effectLst/>
            </p:spPr>
            <p:txBody>
              <a:bodyPr wrap="none" anchor="ctr"/>
              <a:lstStyle/>
              <a:p>
                <a:pPr>
                  <a:defRPr/>
                </a:pPr>
                <a:endParaRPr lang="zh-CN" altLang="en-US"/>
              </a:p>
            </p:txBody>
          </p:sp>
          <p:sp>
            <p:nvSpPr>
              <p:cNvPr id="9239" name="AutoShape 19"/>
              <p:cNvSpPr>
                <a:spLocks noChangeArrowheads="1"/>
              </p:cNvSpPr>
              <p:nvPr/>
            </p:nvSpPr>
            <p:spPr bwMode="auto">
              <a:xfrm flipH="1">
                <a:off x="1197" y="85"/>
                <a:ext cx="45" cy="91"/>
              </a:xfrm>
              <a:prstGeom prst="octagon">
                <a:avLst>
                  <a:gd name="adj" fmla="val 29287"/>
                </a:avLst>
              </a:prstGeom>
              <a:solidFill>
                <a:schemeClr val="bg1"/>
              </a:solidFill>
              <a:ln w="9525">
                <a:noFill/>
                <a:miter lim="800000"/>
                <a:headEnd/>
                <a:tailEnd/>
              </a:ln>
            </p:spPr>
            <p:txBody>
              <a:bodyPr wrap="none" anchor="ctr"/>
              <a:lstStyle/>
              <a:p>
                <a:endParaRPr lang="zh-CN" altLang="en-US"/>
              </a:p>
            </p:txBody>
          </p:sp>
          <p:sp>
            <p:nvSpPr>
              <p:cNvPr id="9240" name="AutoShape 20"/>
              <p:cNvSpPr>
                <a:spLocks noChangeArrowheads="1"/>
              </p:cNvSpPr>
              <p:nvPr/>
            </p:nvSpPr>
            <p:spPr bwMode="auto">
              <a:xfrm flipH="1">
                <a:off x="200" y="85"/>
                <a:ext cx="46" cy="91"/>
              </a:xfrm>
              <a:prstGeom prst="octagon">
                <a:avLst>
                  <a:gd name="adj" fmla="val 29287"/>
                </a:avLst>
              </a:prstGeom>
              <a:solidFill>
                <a:schemeClr val="bg1"/>
              </a:solidFill>
              <a:ln w="9525">
                <a:noFill/>
                <a:miter lim="800000"/>
                <a:headEnd/>
                <a:tailEnd/>
              </a:ln>
            </p:spPr>
            <p:txBody>
              <a:bodyPr wrap="none" anchor="ctr"/>
              <a:lstStyle/>
              <a:p>
                <a:endParaRPr lang="zh-CN" altLang="en-US"/>
              </a:p>
            </p:txBody>
          </p:sp>
          <p:sp>
            <p:nvSpPr>
              <p:cNvPr id="9241" name="Text Box 21"/>
              <p:cNvSpPr txBox="1">
                <a:spLocks noChangeArrowheads="1"/>
              </p:cNvSpPr>
              <p:nvPr/>
            </p:nvSpPr>
            <p:spPr bwMode="auto">
              <a:xfrm>
                <a:off x="209" y="0"/>
                <a:ext cx="1019" cy="212"/>
              </a:xfrm>
              <a:prstGeom prst="rect">
                <a:avLst/>
              </a:prstGeom>
              <a:noFill/>
              <a:ln w="9525">
                <a:noFill/>
                <a:miter lim="800000"/>
                <a:headEnd/>
                <a:tailEnd/>
              </a:ln>
            </p:spPr>
            <p:txBody>
              <a:bodyPr wrap="none">
                <a:spAutoFit/>
              </a:bodyPr>
              <a:lstStyle/>
              <a:p>
                <a:pPr eaLnBrk="0" hangingPunct="0"/>
                <a:r>
                  <a:rPr lang="zh-CN" sz="1600" b="1">
                    <a:solidFill>
                      <a:schemeClr val="bg1"/>
                    </a:solidFill>
                    <a:latin typeface="Arial" pitchFamily="34" charset="0"/>
                  </a:rPr>
                  <a:t>代际间的公平性</a:t>
                </a:r>
              </a:p>
            </p:txBody>
          </p:sp>
          <p:sp>
            <p:nvSpPr>
              <p:cNvPr id="9242" name="Text Box 22"/>
              <p:cNvSpPr txBox="1">
                <a:spLocks noChangeArrowheads="1"/>
              </p:cNvSpPr>
              <p:nvPr/>
            </p:nvSpPr>
            <p:spPr bwMode="auto">
              <a:xfrm>
                <a:off x="48" y="294"/>
                <a:ext cx="1344" cy="1596"/>
              </a:xfrm>
              <a:prstGeom prst="rect">
                <a:avLst/>
              </a:prstGeom>
              <a:noFill/>
              <a:ln w="9525">
                <a:noFill/>
                <a:miter lim="800000"/>
                <a:headEnd/>
                <a:tailEnd/>
              </a:ln>
            </p:spPr>
            <p:txBody>
              <a:bodyPr>
                <a:spAutoFit/>
              </a:bodyPr>
              <a:lstStyle/>
              <a:p>
                <a:pPr algn="l" eaLnBrk="0" hangingPunct="0"/>
                <a:r>
                  <a:rPr lang="zh-CN" sz="2000" b="1"/>
                  <a:t>任何一代人都不能在资源和环境问题上处于支配地位。</a:t>
                </a:r>
              </a:p>
              <a:p>
                <a:pPr algn="l" eaLnBrk="0" hangingPunct="0">
                  <a:buFontTx/>
                  <a:buChar char="•"/>
                </a:pPr>
                <a:r>
                  <a:rPr lang="zh-CN" sz="1600" b="1">
                    <a:solidFill>
                      <a:srgbClr val="008000"/>
                    </a:solidFill>
                  </a:rPr>
                  <a:t>后代人和当代人的基本需要大致相同。</a:t>
                </a:r>
              </a:p>
              <a:p>
                <a:pPr algn="l" eaLnBrk="0" hangingPunct="0">
                  <a:buFontTx/>
                  <a:buChar char="•"/>
                </a:pPr>
                <a:r>
                  <a:rPr lang="zh-CN" sz="1600" b="1">
                    <a:solidFill>
                      <a:srgbClr val="008000"/>
                    </a:solidFill>
                  </a:rPr>
                  <a:t>不能想当然认为后代人一定能通过技术进步获得稀缺资源。</a:t>
                </a:r>
              </a:p>
            </p:txBody>
          </p:sp>
        </p:grpSp>
        <p:sp>
          <p:nvSpPr>
            <p:cNvPr id="9235" name="Text Box 23"/>
            <p:cNvSpPr txBox="1">
              <a:spLocks noChangeArrowheads="1"/>
            </p:cNvSpPr>
            <p:nvPr/>
          </p:nvSpPr>
          <p:spPr bwMode="auto">
            <a:xfrm>
              <a:off x="1633" y="1225"/>
              <a:ext cx="1344" cy="634"/>
            </a:xfrm>
            <a:prstGeom prst="rect">
              <a:avLst/>
            </a:prstGeom>
            <a:noFill/>
            <a:ln w="9525">
              <a:noFill/>
              <a:miter lim="800000"/>
              <a:headEnd/>
              <a:tailEnd/>
            </a:ln>
          </p:spPr>
          <p:txBody>
            <a:bodyPr>
              <a:spAutoFit/>
            </a:bodyPr>
            <a:lstStyle/>
            <a:p>
              <a:pPr algn="l" eaLnBrk="0" hangingPunct="0">
                <a:buFontTx/>
                <a:buChar char="•"/>
              </a:pPr>
              <a:r>
                <a:rPr lang="zh-CN" sz="2000" b="1"/>
                <a:t>城乡不公平</a:t>
              </a:r>
            </a:p>
            <a:p>
              <a:pPr algn="l" eaLnBrk="0" hangingPunct="0">
                <a:buFontTx/>
                <a:buChar char="•"/>
              </a:pPr>
              <a:r>
                <a:rPr lang="zh-CN" sz="2000" b="1"/>
                <a:t>区域不公平</a:t>
              </a:r>
            </a:p>
            <a:p>
              <a:pPr algn="l" eaLnBrk="0" hangingPunct="0">
                <a:buFontTx/>
                <a:buChar char="•"/>
              </a:pPr>
              <a:r>
                <a:rPr lang="zh-CN" sz="2000" b="1"/>
                <a:t>阶层不公平</a:t>
              </a:r>
            </a:p>
          </p:txBody>
        </p:sp>
        <p:sp>
          <p:nvSpPr>
            <p:cNvPr id="9236" name="Text Box 24"/>
            <p:cNvSpPr txBox="1">
              <a:spLocks noChangeArrowheads="1"/>
            </p:cNvSpPr>
            <p:nvPr/>
          </p:nvSpPr>
          <p:spPr bwMode="auto">
            <a:xfrm>
              <a:off x="3233" y="682"/>
              <a:ext cx="1344" cy="1788"/>
            </a:xfrm>
            <a:prstGeom prst="rect">
              <a:avLst/>
            </a:prstGeom>
            <a:noFill/>
            <a:ln w="9525">
              <a:noFill/>
              <a:miter lim="800000"/>
              <a:headEnd/>
              <a:tailEnd/>
            </a:ln>
          </p:spPr>
          <p:txBody>
            <a:bodyPr>
              <a:spAutoFit/>
            </a:bodyPr>
            <a:lstStyle/>
            <a:p>
              <a:pPr algn="l" eaLnBrk="0" hangingPunct="0">
                <a:buFontTx/>
                <a:buChar char="•"/>
              </a:pPr>
              <a:r>
                <a:rPr lang="zh-CN" sz="1800" b="1"/>
                <a:t>发达国家过渡消费建立在对国际资源的剥削之上；</a:t>
              </a:r>
            </a:p>
            <a:p>
              <a:pPr algn="l" eaLnBrk="0" hangingPunct="0">
                <a:buFontTx/>
                <a:buChar char="•"/>
              </a:pPr>
              <a:r>
                <a:rPr lang="zh-CN" sz="1800" b="1"/>
                <a:t>发达国家勇敢承担工业化进程中对环境污染和生态破坏的责任；</a:t>
              </a:r>
            </a:p>
            <a:p>
              <a:pPr algn="l" eaLnBrk="0" hangingPunct="0">
                <a:buFontTx/>
                <a:buChar char="•"/>
              </a:pPr>
              <a:r>
                <a:rPr lang="zh-CN" sz="1800" b="1"/>
                <a:t>在科技、环保等方面加强同发展中国家的合作。</a:t>
              </a:r>
            </a:p>
          </p:txBody>
        </p:sp>
      </p:grpSp>
      <p:sp>
        <p:nvSpPr>
          <p:cNvPr id="9220" name="日期占位符 24"/>
          <p:cNvSpPr>
            <a:spLocks noGrp="1"/>
          </p:cNvSpPr>
          <p:nvPr>
            <p:ph type="dt" sz="quarter" idx="10"/>
          </p:nvPr>
        </p:nvSpPr>
        <p:spPr>
          <a:noFill/>
        </p:spPr>
        <p:txBody>
          <a:bodyPr/>
          <a:lstStyle/>
          <a:p>
            <a:fld id="{E14391D3-60B0-46DE-9962-667A23BCC017}" type="datetime1">
              <a:rPr lang="zh-CN" altLang="en-US" smtClean="0"/>
              <a:pPr/>
              <a:t>2020-2-14</a:t>
            </a:fld>
            <a:endParaRPr lang="zh-CN" altLang="zh-CN" smtClean="0"/>
          </a:p>
        </p:txBody>
      </p:sp>
      <p:sp>
        <p:nvSpPr>
          <p:cNvPr id="9221" name="页脚占位符 25"/>
          <p:cNvSpPr>
            <a:spLocks noGrp="1"/>
          </p:cNvSpPr>
          <p:nvPr>
            <p:ph type="ftr" sz="quarter" idx="11"/>
          </p:nvPr>
        </p:nvSpPr>
        <p:spPr>
          <a:noFill/>
        </p:spPr>
        <p:txBody>
          <a:bodyPr/>
          <a:lstStyle/>
          <a:p>
            <a:r>
              <a:rPr lang="en-US" altLang="zh-CN" smtClean="0"/>
              <a:t>zzqry@whu.edu.cn</a:t>
            </a:r>
            <a:endParaRPr lang="zh-CN" altLang="zh-CN"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95288" y="692150"/>
            <a:ext cx="8280400" cy="658813"/>
          </a:xfrm>
        </p:spPr>
        <p:txBody>
          <a:bodyPr/>
          <a:lstStyle/>
          <a:p>
            <a:pPr algn="ctr" eaLnBrk="1" hangingPunct="1"/>
            <a:r>
              <a:rPr lang="zh-CN" sz="4000" smtClean="0">
                <a:latin typeface="宋体" pitchFamily="2" charset="-122"/>
              </a:rPr>
              <a:t>人均能源消费量国际比较</a:t>
            </a:r>
          </a:p>
        </p:txBody>
      </p:sp>
      <p:pic>
        <p:nvPicPr>
          <p:cNvPr id="10243" name="Picture 3"/>
          <p:cNvPicPr>
            <a:picLocks noChangeAspect="1" noChangeArrowheads="1"/>
          </p:cNvPicPr>
          <p:nvPr/>
        </p:nvPicPr>
        <p:blipFill>
          <a:blip r:embed="rId2" cstate="print"/>
          <a:srcRect/>
          <a:stretch>
            <a:fillRect/>
          </a:stretch>
        </p:blipFill>
        <p:spPr bwMode="auto">
          <a:xfrm>
            <a:off x="1042988" y="2133600"/>
            <a:ext cx="6997700" cy="3425825"/>
          </a:xfrm>
          <a:prstGeom prst="rect">
            <a:avLst/>
          </a:prstGeom>
          <a:noFill/>
          <a:ln w="9525">
            <a:noFill/>
            <a:miter lim="800000"/>
            <a:headEnd/>
            <a:tailEnd/>
          </a:ln>
        </p:spPr>
      </p:pic>
      <p:sp>
        <p:nvSpPr>
          <p:cNvPr id="10244" name="Rectangle 4"/>
          <p:cNvSpPr>
            <a:spLocks noChangeArrowheads="1"/>
          </p:cNvSpPr>
          <p:nvPr/>
        </p:nvSpPr>
        <p:spPr bwMode="auto">
          <a:xfrm>
            <a:off x="1547813" y="5661025"/>
            <a:ext cx="6569075" cy="457200"/>
          </a:xfrm>
          <a:prstGeom prst="rect">
            <a:avLst/>
          </a:prstGeom>
          <a:noFill/>
          <a:ln w="9525">
            <a:noFill/>
            <a:miter lim="800000"/>
            <a:headEnd/>
            <a:tailEnd/>
          </a:ln>
        </p:spPr>
        <p:txBody>
          <a:bodyPr wrap="none" anchor="ctr">
            <a:spAutoFit/>
          </a:bodyPr>
          <a:lstStyle/>
          <a:p>
            <a:pPr algn="l"/>
            <a:r>
              <a:rPr lang="zh-CN" altLang="zh-CN" b="1"/>
              <a:t>2006</a:t>
            </a:r>
            <a:r>
              <a:rPr lang="zh-CN" b="1"/>
              <a:t>年世界一些国家（地区）人均能源消费量</a:t>
            </a:r>
            <a:r>
              <a:rPr lang="zh-CN"/>
              <a:t> </a:t>
            </a:r>
          </a:p>
        </p:txBody>
      </p:sp>
      <p:sp>
        <p:nvSpPr>
          <p:cNvPr id="10245" name="日期占位符 4"/>
          <p:cNvSpPr>
            <a:spLocks noGrp="1"/>
          </p:cNvSpPr>
          <p:nvPr>
            <p:ph type="dt" sz="quarter" idx="10"/>
          </p:nvPr>
        </p:nvSpPr>
        <p:spPr>
          <a:noFill/>
        </p:spPr>
        <p:txBody>
          <a:bodyPr/>
          <a:lstStyle/>
          <a:p>
            <a:fld id="{D9FCFBA8-5851-4365-9BE4-4A0805455D3B}" type="datetime1">
              <a:rPr lang="zh-CN" altLang="en-US" smtClean="0"/>
              <a:pPr/>
              <a:t>2020-2-14</a:t>
            </a:fld>
            <a:endParaRPr lang="zh-CN" altLang="zh-CN" smtClean="0"/>
          </a:p>
        </p:txBody>
      </p:sp>
      <p:sp>
        <p:nvSpPr>
          <p:cNvPr id="10246" name="页脚占位符 5"/>
          <p:cNvSpPr>
            <a:spLocks noGrp="1"/>
          </p:cNvSpPr>
          <p:nvPr>
            <p:ph type="ftr" sz="quarter" idx="11"/>
          </p:nvPr>
        </p:nvSpPr>
        <p:spPr>
          <a:noFill/>
        </p:spPr>
        <p:txBody>
          <a:bodyPr/>
          <a:lstStyle/>
          <a:p>
            <a:r>
              <a:rPr lang="en-US" altLang="zh-CN" smtClean="0"/>
              <a:t>zzqry@whu.edu.cn</a:t>
            </a:r>
            <a:endParaRPr lang="zh-CN" altLang="zh-CN"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sz="5400" smtClean="0"/>
              <a:t>思考</a:t>
            </a:r>
          </a:p>
        </p:txBody>
      </p:sp>
      <p:sp>
        <p:nvSpPr>
          <p:cNvPr id="11267" name="Rectangle 3"/>
          <p:cNvSpPr>
            <a:spLocks noGrp="1" noChangeArrowheads="1"/>
          </p:cNvSpPr>
          <p:nvPr>
            <p:ph type="body" idx="1"/>
          </p:nvPr>
        </p:nvSpPr>
        <p:spPr>
          <a:xfrm>
            <a:off x="539750" y="2420938"/>
            <a:ext cx="8229600" cy="1955800"/>
          </a:xfrm>
        </p:spPr>
        <p:txBody>
          <a:bodyPr/>
          <a:lstStyle/>
          <a:p>
            <a:pPr eaLnBrk="1" hangingPunct="1"/>
            <a:r>
              <a:rPr lang="zh-CN" smtClean="0"/>
              <a:t>请思考目前都存在哪些环境问题？</a:t>
            </a:r>
          </a:p>
        </p:txBody>
      </p:sp>
      <p:sp>
        <p:nvSpPr>
          <p:cNvPr id="11268" name="日期占位符 3"/>
          <p:cNvSpPr>
            <a:spLocks noGrp="1"/>
          </p:cNvSpPr>
          <p:nvPr>
            <p:ph type="dt" sz="quarter" idx="10"/>
          </p:nvPr>
        </p:nvSpPr>
        <p:spPr>
          <a:noFill/>
        </p:spPr>
        <p:txBody>
          <a:bodyPr/>
          <a:lstStyle/>
          <a:p>
            <a:fld id="{AD1E32E7-B1C9-451B-A48C-6320E247CD59}" type="datetime1">
              <a:rPr lang="zh-CN" altLang="en-US" smtClean="0"/>
              <a:pPr/>
              <a:t>2020-2-14</a:t>
            </a:fld>
            <a:endParaRPr lang="zh-CN" altLang="zh-CN" smtClean="0"/>
          </a:p>
        </p:txBody>
      </p:sp>
      <p:sp>
        <p:nvSpPr>
          <p:cNvPr id="11269" name="页脚占位符 4"/>
          <p:cNvSpPr>
            <a:spLocks noGrp="1"/>
          </p:cNvSpPr>
          <p:nvPr>
            <p:ph type="ftr" sz="quarter" idx="11"/>
          </p:nvPr>
        </p:nvSpPr>
        <p:spPr>
          <a:noFill/>
        </p:spPr>
        <p:txBody>
          <a:bodyPr/>
          <a:lstStyle/>
          <a:p>
            <a:r>
              <a:rPr lang="en-US" altLang="zh-CN" smtClean="0"/>
              <a:t>zzqry@whu.edu.cn</a:t>
            </a:r>
            <a:endParaRPr lang="zh-CN" altLang="zh-CN" smtClean="0"/>
          </a:p>
        </p:txBody>
      </p:sp>
    </p:spTree>
  </p:cSld>
  <p:clrMapOvr>
    <a:masterClrMapping/>
  </p:clrMapOvr>
</p:sld>
</file>

<file path=ppt/theme/theme1.xml><?xml version="1.0" encoding="utf-8"?>
<a:theme xmlns:a="http://schemas.openxmlformats.org/drawingml/2006/main" name="Blends">
  <a:themeElements>
    <a:clrScheme name="">
      <a:dk1>
        <a:srgbClr val="000099"/>
      </a:dk1>
      <a:lt1>
        <a:srgbClr val="FFFFFF"/>
      </a:lt1>
      <a:dk2>
        <a:srgbClr val="FF3300"/>
      </a:dk2>
      <a:lt2>
        <a:srgbClr val="3399FF"/>
      </a:lt2>
      <a:accent1>
        <a:srgbClr val="3193FF"/>
      </a:accent1>
      <a:accent2>
        <a:srgbClr val="9900FF"/>
      </a:accent2>
      <a:accent3>
        <a:srgbClr val="FFFFFF"/>
      </a:accent3>
      <a:accent4>
        <a:srgbClr val="000082"/>
      </a:accent4>
      <a:accent5>
        <a:srgbClr val="ADC8FF"/>
      </a:accent5>
      <a:accent6>
        <a:srgbClr val="8A00E7"/>
      </a:accent6>
      <a:hlink>
        <a:srgbClr val="FF3399"/>
      </a:hlink>
      <a:folHlink>
        <a:srgbClr val="FF3300"/>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94"/>
    </a:dk1>
    <a:lt1>
      <a:srgbClr val="FFFFFF"/>
    </a:lt1>
    <a:dk2>
      <a:srgbClr val="0000CC"/>
    </a:dk2>
    <a:lt2>
      <a:srgbClr val="FFFFFF"/>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EA00"/>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205</TotalTime>
  <Pages>0</Pages>
  <Words>3011</Words>
  <Characters>0</Characters>
  <Application>Microsoft Office PowerPoint</Application>
  <DocSecurity>0</DocSecurity>
  <PresentationFormat>全屏显示(4:3)</PresentationFormat>
  <Lines>0</Lines>
  <Paragraphs>243</Paragraphs>
  <Slides>29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29</vt:i4>
      </vt:variant>
    </vt:vector>
  </HeadingPairs>
  <TitlesOfParts>
    <vt:vector size="41" baseType="lpstr">
      <vt:lpstr>Tahoma</vt:lpstr>
      <vt:lpstr>宋体</vt:lpstr>
      <vt:lpstr>Arial</vt:lpstr>
      <vt:lpstr>Wingdings</vt:lpstr>
      <vt:lpstr>Times New Roman</vt:lpstr>
      <vt:lpstr>方正舒体</vt:lpstr>
      <vt:lpstr>Batang</vt:lpstr>
      <vt:lpstr>楷体_GB2312</vt:lpstr>
      <vt:lpstr>仿宋_GB2312</vt:lpstr>
      <vt:lpstr>Verdana</vt:lpstr>
      <vt:lpstr>Gulim</vt:lpstr>
      <vt:lpstr>Blends</vt:lpstr>
      <vt:lpstr>第7章 环境保护中的伦理问题</vt:lpstr>
      <vt:lpstr>八大公害</vt:lpstr>
      <vt:lpstr>7.1 人类与环境的关系 </vt:lpstr>
      <vt:lpstr>幻灯片 4</vt:lpstr>
      <vt:lpstr>两个事件</vt:lpstr>
      <vt:lpstr>新的环境伦理观</vt:lpstr>
      <vt:lpstr>7.2 环境伦理</vt:lpstr>
      <vt:lpstr>人均能源消费量国际比较</vt:lpstr>
      <vt:lpstr>思考</vt:lpstr>
      <vt:lpstr>7.3 环境问题 </vt:lpstr>
      <vt:lpstr>大气污染</vt:lpstr>
      <vt:lpstr>温室效应</vt:lpstr>
      <vt:lpstr>温室效应</vt:lpstr>
      <vt:lpstr>酸雨——空中死神</vt:lpstr>
      <vt:lpstr>酸雨</vt:lpstr>
      <vt:lpstr>水体污染</vt:lpstr>
      <vt:lpstr>水质 </vt:lpstr>
      <vt:lpstr>海洋污染</vt:lpstr>
      <vt:lpstr>幻灯片 19</vt:lpstr>
      <vt:lpstr>“绿色屏障”锐减 </vt:lpstr>
      <vt:lpstr>“三废”问题 </vt:lpstr>
      <vt:lpstr>幻灯片 22</vt:lpstr>
      <vt:lpstr>生物多样性下降 </vt:lpstr>
      <vt:lpstr>资源短缺 </vt:lpstr>
      <vt:lpstr>环境承载压力大 </vt:lpstr>
      <vt:lpstr>企业的环境责任</vt:lpstr>
      <vt:lpstr>企业环境保护</vt:lpstr>
      <vt:lpstr>幻灯片 28</vt:lpstr>
      <vt:lpstr>幻灯片 29</vt:lpstr>
    </vt:vector>
  </TitlesOfParts>
  <Manager/>
  <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企业伦理学的地位（1）</dc:title>
  <dc:subject/>
  <dc:creator>Dell</dc:creator>
  <cp:keywords/>
  <dc:description/>
  <cp:lastModifiedBy>dreamsummit</cp:lastModifiedBy>
  <cp:revision>284</cp:revision>
  <cp:lastPrinted>1899-12-30T00:00:00Z</cp:lastPrinted>
  <dcterms:created xsi:type="dcterms:W3CDTF">2003-01-04T00:52:57Z</dcterms:created>
  <dcterms:modified xsi:type="dcterms:W3CDTF">2020-02-14T10:54:31Z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2052-6.6.0.2461</vt:lpwstr>
  </property>
</Properties>
</file>