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644" r:id="rId3"/>
    <p:sldId id="691" r:id="rId4"/>
    <p:sldId id="688" r:id="rId5"/>
    <p:sldId id="689" r:id="rId6"/>
    <p:sldId id="690" r:id="rId7"/>
    <p:sldId id="692" r:id="rId8"/>
    <p:sldId id="693" r:id="rId9"/>
    <p:sldId id="695" r:id="rId10"/>
    <p:sldId id="669" r:id="rId11"/>
    <p:sldId id="670" r:id="rId12"/>
    <p:sldId id="673" r:id="rId13"/>
    <p:sldId id="658" r:id="rId14"/>
    <p:sldId id="659" r:id="rId15"/>
    <p:sldId id="667" r:id="rId16"/>
    <p:sldId id="660" r:id="rId17"/>
    <p:sldId id="661" r:id="rId18"/>
    <p:sldId id="674" r:id="rId19"/>
    <p:sldId id="662" r:id="rId20"/>
    <p:sldId id="675" r:id="rId21"/>
    <p:sldId id="668" r:id="rId22"/>
    <p:sldId id="676" r:id="rId23"/>
    <p:sldId id="678" r:id="rId24"/>
    <p:sldId id="679" r:id="rId25"/>
    <p:sldId id="680" r:id="rId26"/>
    <p:sldId id="681" r:id="rId27"/>
    <p:sldId id="682" r:id="rId28"/>
    <p:sldId id="683" r:id="rId29"/>
    <p:sldId id="684" r:id="rId30"/>
    <p:sldId id="685" r:id="rId31"/>
    <p:sldId id="686" r:id="rId32"/>
    <p:sldId id="687" r:id="rId33"/>
    <p:sldId id="665" r:id="rId34"/>
    <p:sldId id="696" r:id="rId35"/>
    <p:sldId id="697" r:id="rId36"/>
    <p:sldId id="664" r:id="rId37"/>
    <p:sldId id="704" r:id="rId38"/>
    <p:sldId id="705" r:id="rId39"/>
    <p:sldId id="706" r:id="rId40"/>
    <p:sldId id="707" r:id="rId41"/>
    <p:sldId id="699" r:id="rId42"/>
    <p:sldId id="700" r:id="rId43"/>
    <p:sldId id="701" r:id="rId44"/>
    <p:sldId id="702" r:id="rId45"/>
    <p:sldId id="703" r:id="rId46"/>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00"/>
    <a:srgbClr val="FF9933"/>
    <a:srgbClr val="FFCC00"/>
    <a:srgbClr val="FFD41B"/>
    <a:srgbClr val="66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99" d="100"/>
          <a:sy n="99" d="100"/>
        </p:scale>
        <p:origin x="555"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3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a:defRPr/>
            </a:pPr>
            <a:endParaRPr lang="en-US" altLang="zh-CN"/>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a:defRPr/>
            </a:pPr>
            <a:endParaRPr lang="en-US" altLang="zh-CN"/>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0C7A82DB-3120-42FE-8FBF-1D7C96321BE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41996"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endParaRPr lang="zh-CN" altLang="en-US" noProof="0"/>
          </a:p>
        </p:txBody>
      </p:sp>
      <p:sp>
        <p:nvSpPr>
          <p:cNvPr id="419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3B5C52F6-7FB9-4ECE-9EE6-FD65BB4DABF4}" type="datetime1">
              <a:rPr lang="zh-CN" altLang="en-US"/>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zzqry@whu.edu.cn</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01154BD8-8DC5-4969-8AD3-762D6E56609B}"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617538"/>
            <a:ext cx="2101850" cy="5478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617538"/>
            <a:ext cx="6156325" cy="54784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E732DC20-3628-4743-8972-1455C24E4745}"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176264BB-D7F3-419B-9534-EED849BFFCD6}"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996A42FF-0248-48B8-884E-C25614FDDE15}"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2ADC67B2-77EA-49F5-9BB9-DAF180186712}"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fld id="{340E15F8-639F-4203-9D6A-D54A2462AC1B}" type="datetime1">
              <a:rPr lang="zh-CN" altLang="en-US"/>
            </a:fld>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fld id="{64D1B818-7438-46AD-818E-B56BB2BDD5FD}" type="datetime1">
              <a:rPr lang="zh-CN" altLang="en-US"/>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fld id="{ED915BE1-6AEE-4F15-84A5-9CFAD1149B74}" type="datetime1">
              <a:rPr lang="zh-CN" altLang="en-US"/>
            </a:fld>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A0FC84CB-7808-4403-8445-E8BC5511ED32}"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51C451DC-DB36-404E-905A-68B11F4AD37A}"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gray">
          <a:xfrm>
            <a:off x="609600" y="1600200"/>
            <a:ext cx="8226425" cy="7620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zh-CN"/>
          </a:p>
        </p:txBody>
      </p:sp>
      <p:sp>
        <p:nvSpPr>
          <p:cNvPr id="1027" name="Rectangle 9"/>
          <p:cNvSpPr>
            <a:spLocks noGrp="1" noChangeArrowheads="1"/>
          </p:cNvSpPr>
          <p:nvPr>
            <p:ph type="title"/>
          </p:nvPr>
        </p:nvSpPr>
        <p:spPr bwMode="auto">
          <a:xfrm>
            <a:off x="1905000" y="617538"/>
            <a:ext cx="7038975" cy="754062"/>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8" name="Rectangle 10"/>
          <p:cNvSpPr>
            <a:spLocks noGrp="1" noChangeArrowheads="1"/>
          </p:cNvSpPr>
          <p:nvPr>
            <p:ph type="body" idx="1"/>
          </p:nvPr>
        </p:nvSpPr>
        <p:spPr bwMode="auto">
          <a:xfrm>
            <a:off x="533400" y="1905000"/>
            <a:ext cx="8229600" cy="4191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0971" name="Rectangle 11"/>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lstStyle>
            <a:lvl1pPr algn="l">
              <a:defRPr kumimoji="0" sz="1400"/>
            </a:lvl1pPr>
          </a:lstStyle>
          <a:p>
            <a:pPr>
              <a:defRPr/>
            </a:pPr>
            <a:fld id="{705B4B04-DDB0-462F-A5C5-B8A2CF81D5BD}" type="datetime1">
              <a:rPr lang="zh-CN" altLang="en-US"/>
            </a:fld>
            <a:endParaRPr lang="en-US" altLang="zh-CN"/>
          </a:p>
        </p:txBody>
      </p:sp>
      <p:sp>
        <p:nvSpPr>
          <p:cNvPr id="40972" name="Rectangle 12"/>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lstStyle>
            <a:lvl1pPr>
              <a:defRPr kumimoji="0" sz="1400"/>
            </a:lvl1pPr>
          </a:lstStyle>
          <a:p>
            <a:pPr>
              <a:defRPr/>
            </a:pPr>
            <a:r>
              <a:rPr lang="en-US" altLang="zh-CN"/>
              <a:t>zzqry@whu.edu.cn</a:t>
            </a:r>
            <a:endParaRPr lang="en-US" altLang="zh-CN"/>
          </a:p>
        </p:txBody>
      </p:sp>
      <p:sp>
        <p:nvSpPr>
          <p:cNvPr id="40973" name="Rectangle 13"/>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lstStyle>
            <a:lvl1pPr algn="r">
              <a:defRPr kumimoji="0" sz="1400"/>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kumimoji="1" sz="6000" b="1">
          <a:solidFill>
            <a:srgbClr val="FF0000"/>
          </a:solidFill>
          <a:latin typeface="+mj-lt"/>
          <a:ea typeface="+mj-ea"/>
          <a:cs typeface="+mj-cs"/>
        </a:defRPr>
      </a:lvl1pPr>
      <a:lvl2pPr algn="l" rtl="0" eaLnBrk="0" fontAlgn="base" hangingPunct="0">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6000" b="1">
          <a:solidFill>
            <a:srgbClr val="FF0000"/>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19200" y="617538"/>
            <a:ext cx="6858000" cy="754062"/>
          </a:xfrm>
        </p:spPr>
        <p:txBody>
          <a:bodyPr/>
          <a:lstStyle/>
          <a:p>
            <a:pPr algn="ctr" eaLnBrk="1" hangingPunct="1"/>
            <a:r>
              <a:rPr lang="zh-CN" altLang="en-US" sz="4000">
                <a:latin typeface="宋体" panose="02010600030101010101" pitchFamily="2" charset="-122"/>
              </a:rPr>
              <a:t>第</a:t>
            </a:r>
            <a:r>
              <a:rPr lang="en-US" altLang="zh-CN" sz="4000">
                <a:latin typeface="宋体" panose="02010600030101010101" pitchFamily="2" charset="-122"/>
              </a:rPr>
              <a:t>8</a:t>
            </a:r>
            <a:r>
              <a:rPr lang="zh-CN" altLang="en-US" sz="4000">
                <a:latin typeface="宋体" panose="02010600030101010101" pitchFamily="2" charset="-122"/>
              </a:rPr>
              <a:t>章 国际经营中的伦理问题</a:t>
            </a:r>
            <a:endParaRPr lang="zh-CN" altLang="en-US" sz="4000">
              <a:latin typeface="宋体" panose="02010600030101010101" pitchFamily="2" charset="-122"/>
            </a:endParaRPr>
          </a:p>
        </p:txBody>
      </p:sp>
      <p:sp>
        <p:nvSpPr>
          <p:cNvPr id="3075" name="Rectangle 3"/>
          <p:cNvSpPr>
            <a:spLocks noGrp="1" noChangeArrowheads="1"/>
          </p:cNvSpPr>
          <p:nvPr>
            <p:ph type="body" idx="1"/>
          </p:nvPr>
        </p:nvSpPr>
        <p:spPr>
          <a:xfrm>
            <a:off x="539750" y="1628775"/>
            <a:ext cx="7770813" cy="3600450"/>
          </a:xfrm>
        </p:spPr>
        <p:txBody>
          <a:bodyPr/>
          <a:lstStyle/>
          <a:p>
            <a:pPr eaLnBrk="1" hangingPunct="1">
              <a:lnSpc>
                <a:spcPct val="90000"/>
              </a:lnSpc>
            </a:pPr>
            <a:r>
              <a:rPr lang="zh-CN" altLang="en-US" sz="3200" dirty="0"/>
              <a:t>学习目标</a:t>
            </a:r>
            <a:endParaRPr lang="zh-CN" altLang="en-US" sz="3200" dirty="0"/>
          </a:p>
          <a:p>
            <a:pPr lvl="1" eaLnBrk="1" hangingPunct="1">
              <a:lnSpc>
                <a:spcPct val="90000"/>
              </a:lnSpc>
            </a:pPr>
            <a:r>
              <a:rPr lang="zh-CN" altLang="en-US" sz="2800" dirty="0"/>
              <a:t>认识在国际层次制定共同伦理规范的必要性</a:t>
            </a:r>
            <a:endParaRPr lang="zh-CN" altLang="en-US" sz="2800" dirty="0"/>
          </a:p>
          <a:p>
            <a:pPr lvl="1" eaLnBrk="1" hangingPunct="1">
              <a:lnSpc>
                <a:spcPct val="90000"/>
              </a:lnSpc>
            </a:pPr>
            <a:r>
              <a:rPr lang="zh-CN" altLang="en-US" sz="2800" dirty="0"/>
              <a:t>理解跨国公司的责任</a:t>
            </a:r>
            <a:endParaRPr lang="zh-CN" altLang="en-US" sz="2800" dirty="0"/>
          </a:p>
          <a:p>
            <a:pPr lvl="1" eaLnBrk="1" hangingPunct="1">
              <a:lnSpc>
                <a:spcPct val="90000"/>
              </a:lnSpc>
            </a:pPr>
            <a:r>
              <a:rPr lang="zh-CN" altLang="en-US" sz="2800" dirty="0"/>
              <a:t>了解跨国公司在国际经营中应遵守的基本伦理规范</a:t>
            </a:r>
            <a:endParaRPr lang="zh-CN" altLang="en-US" sz="2800" dirty="0"/>
          </a:p>
          <a:p>
            <a:pPr lvl="1" eaLnBrk="1" hangingPunct="1">
              <a:lnSpc>
                <a:spcPct val="90000"/>
              </a:lnSpc>
            </a:pPr>
            <a:r>
              <a:rPr lang="zh-CN" altLang="en-US" sz="2800" dirty="0"/>
              <a:t>了解国际经营中的典型伦理问题</a:t>
            </a:r>
            <a:endParaRPr lang="zh-CN" altLang="en-US" sz="2800" dirty="0"/>
          </a:p>
          <a:p>
            <a:pPr lvl="1" eaLnBrk="1" hangingPunct="1">
              <a:lnSpc>
                <a:spcPct val="90000"/>
              </a:lnSpc>
            </a:pPr>
            <a:r>
              <a:rPr lang="zh-CN" altLang="en-US" sz="2800" dirty="0"/>
              <a:t>阐述中外伦理文化的差异</a:t>
            </a:r>
            <a:endParaRPr lang="zh-CN" altLang="en-US" sz="2800" dirty="0"/>
          </a:p>
        </p:txBody>
      </p:sp>
      <p:sp>
        <p:nvSpPr>
          <p:cNvPr id="3076" name="日期占位符 3"/>
          <p:cNvSpPr>
            <a:spLocks noGrp="1"/>
          </p:cNvSpPr>
          <p:nvPr>
            <p:ph type="dt" sz="quarter" idx="10"/>
          </p:nvPr>
        </p:nvSpPr>
        <p:spPr>
          <a:noFill/>
          <a:ln>
            <a:miter lim="800000"/>
          </a:ln>
        </p:spPr>
        <p:txBody>
          <a:bodyPr/>
          <a:lstStyle/>
          <a:p>
            <a:fld id="{6763A308-53E5-4BE3-AC3E-22E978CDCA0E}" type="datetime1">
              <a:rPr lang="zh-CN" altLang="en-US" smtClean="0"/>
            </a:fld>
            <a:endParaRPr lang="en-US" altLang="zh-CN"/>
          </a:p>
        </p:txBody>
      </p:sp>
      <p:sp>
        <p:nvSpPr>
          <p:cNvPr id="307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078" name="灯片编号占位符 6"/>
          <p:cNvSpPr>
            <a:spLocks noGrp="1"/>
          </p:cNvSpPr>
          <p:nvPr>
            <p:ph type="sldNum" sz="quarter" idx="12"/>
          </p:nvPr>
        </p:nvSpPr>
        <p:spPr>
          <a:noFill/>
          <a:ln>
            <a:miter lim="800000"/>
          </a:ln>
        </p:spPr>
        <p:txBody>
          <a:bodyPr/>
          <a:lstStyle/>
          <a:p>
            <a:endParaRPr lang="zh-CN" altLang="zh-CN"/>
          </a:p>
        </p:txBody>
      </p:sp>
      <p:sp>
        <p:nvSpPr>
          <p:cNvPr id="3079" name="TextBox 7"/>
          <p:cNvSpPr txBox="1">
            <a:spLocks noChangeArrowheads="1"/>
          </p:cNvSpPr>
          <p:nvPr/>
        </p:nvSpPr>
        <p:spPr bwMode="auto">
          <a:xfrm>
            <a:off x="827088" y="5157788"/>
            <a:ext cx="7489825" cy="1200150"/>
          </a:xfrm>
          <a:prstGeom prst="rect">
            <a:avLst/>
          </a:prstGeom>
          <a:noFill/>
          <a:ln w="9525">
            <a:noFill/>
            <a:miter lim="800000"/>
          </a:ln>
        </p:spPr>
        <p:txBody>
          <a:bodyPr>
            <a:spAutoFit/>
          </a:bodyPr>
          <a:lstStyle/>
          <a:p>
            <a:pPr algn="l"/>
            <a:r>
              <a:rPr lang="zh-CN" altLang="en-US" dirty="0"/>
              <a:t>国际经营伦理问题指什么？如何做？如何评价与规范？</a:t>
            </a:r>
            <a:endParaRPr lang="en-US" altLang="zh-CN" dirty="0"/>
          </a:p>
          <a:p>
            <a:pPr algn="l"/>
            <a:r>
              <a:rPr lang="zh-CN" altLang="en-US" dirty="0"/>
              <a:t>主要涉及目的、人、信息、环境、产品与服务、判断标准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20713"/>
            <a:ext cx="8229600" cy="792162"/>
          </a:xfrm>
        </p:spPr>
        <p:txBody>
          <a:bodyPr/>
          <a:lstStyle/>
          <a:p>
            <a:pPr algn="ctr" eaLnBrk="1" hangingPunct="1"/>
            <a:r>
              <a:rPr lang="zh-CN" altLang="en-US" sz="4000"/>
              <a:t>两种极端</a:t>
            </a:r>
            <a:endParaRPr lang="zh-CN" altLang="en-US" sz="4000"/>
          </a:p>
        </p:txBody>
      </p:sp>
      <p:sp>
        <p:nvSpPr>
          <p:cNvPr id="12291" name="Rectangle 3"/>
          <p:cNvSpPr>
            <a:spLocks noGrp="1" noChangeArrowheads="1"/>
          </p:cNvSpPr>
          <p:nvPr>
            <p:ph type="body" idx="1"/>
          </p:nvPr>
        </p:nvSpPr>
        <p:spPr>
          <a:xfrm>
            <a:off x="250825" y="2420938"/>
            <a:ext cx="8439150" cy="3551237"/>
          </a:xfrm>
        </p:spPr>
        <p:txBody>
          <a:bodyPr/>
          <a:lstStyle/>
          <a:p>
            <a:pPr eaLnBrk="1" hangingPunct="1"/>
            <a:r>
              <a:rPr lang="zh-CN" altLang="en-US" sz="3200"/>
              <a:t>伦理优越主义：跨国公司在国外经营时继续奉行本国的伦理标准。</a:t>
            </a:r>
            <a:endParaRPr lang="zh-CN" altLang="en-US" sz="3200"/>
          </a:p>
          <a:p>
            <a:pPr eaLnBrk="1" hangingPunct="1"/>
            <a:r>
              <a:rPr lang="zh-CN" altLang="en-US" sz="3200"/>
              <a:t>伦理相对主义：跨国公司在国外经营时奉行他国的伦理标准，即入乡随俗。 </a:t>
            </a:r>
            <a:endParaRPr lang="zh-CN" altLang="en-US" sz="3200"/>
          </a:p>
        </p:txBody>
      </p:sp>
      <p:sp>
        <p:nvSpPr>
          <p:cNvPr id="12292" name="日期占位符 3"/>
          <p:cNvSpPr>
            <a:spLocks noGrp="1"/>
          </p:cNvSpPr>
          <p:nvPr>
            <p:ph type="dt" sz="quarter" idx="10"/>
          </p:nvPr>
        </p:nvSpPr>
        <p:spPr>
          <a:noFill/>
          <a:ln>
            <a:miter lim="800000"/>
          </a:ln>
        </p:spPr>
        <p:txBody>
          <a:bodyPr/>
          <a:lstStyle/>
          <a:p>
            <a:fld id="{0466B727-22CC-486E-8A5C-2FB844AAF8D6}" type="datetime1">
              <a:rPr lang="zh-CN" altLang="en-US" smtClean="0"/>
            </a:fld>
            <a:endParaRPr lang="en-US" altLang="zh-CN"/>
          </a:p>
        </p:txBody>
      </p:sp>
      <p:sp>
        <p:nvSpPr>
          <p:cNvPr id="1229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2294"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92150"/>
            <a:ext cx="8229600" cy="720725"/>
          </a:xfrm>
        </p:spPr>
        <p:txBody>
          <a:bodyPr/>
          <a:lstStyle/>
          <a:p>
            <a:pPr algn="ctr" eaLnBrk="1" hangingPunct="1"/>
            <a:r>
              <a:rPr lang="zh-CN" altLang="en-US" sz="4000"/>
              <a:t>伦理置换</a:t>
            </a:r>
            <a:r>
              <a:rPr lang="zh-CN" altLang="en-US"/>
              <a:t> </a:t>
            </a:r>
            <a:endParaRPr lang="zh-CN" altLang="en-US"/>
          </a:p>
        </p:txBody>
      </p:sp>
      <p:sp>
        <p:nvSpPr>
          <p:cNvPr id="14339" name="Rectangle 3"/>
          <p:cNvSpPr>
            <a:spLocks noGrp="1" noChangeArrowheads="1"/>
          </p:cNvSpPr>
          <p:nvPr>
            <p:ph type="body" idx="1"/>
          </p:nvPr>
        </p:nvSpPr>
        <p:spPr>
          <a:xfrm>
            <a:off x="683567" y="1700808"/>
            <a:ext cx="8024747" cy="4320480"/>
          </a:xfrm>
        </p:spPr>
        <p:txBody>
          <a:bodyPr/>
          <a:lstStyle/>
          <a:p>
            <a:pPr eaLnBrk="1" hangingPunct="1">
              <a:buFont typeface="Wingdings" panose="05000000000000000000" pitchFamily="2" charset="2"/>
              <a:buNone/>
            </a:pPr>
            <a:r>
              <a:rPr lang="en-US" altLang="zh-CN" sz="3200" dirty="0"/>
              <a:t>   </a:t>
            </a:r>
            <a:r>
              <a:rPr lang="zh-CN" altLang="en-US" sz="3200" dirty="0"/>
              <a:t>伦理置换指通过寻求在有别于出现伦理困境的层次上的解决办法，去解决某个困境。</a:t>
            </a:r>
            <a:endParaRPr lang="en-US" altLang="zh-CN" sz="3200" dirty="0"/>
          </a:p>
          <a:p>
            <a:pPr eaLnBrk="1" hangingPunct="1">
              <a:buFont typeface="Wingdings" panose="05000000000000000000" pitchFamily="2" charset="2"/>
              <a:buNone/>
            </a:pPr>
            <a:r>
              <a:rPr lang="zh-CN" altLang="en-US" sz="3200" dirty="0"/>
              <a:t>个人、企业、行业、国家、国际</a:t>
            </a:r>
            <a:endParaRPr lang="en-US" altLang="zh-CN" sz="3200" dirty="0"/>
          </a:p>
          <a:p>
            <a:pPr eaLnBrk="1" hangingPunct="1">
              <a:buFont typeface="Wingdings" panose="05000000000000000000" pitchFamily="2" charset="2"/>
              <a:buNone/>
            </a:pPr>
            <a:r>
              <a:rPr lang="zh-CN" altLang="en-US" sz="3200" dirty="0"/>
              <a:t>主要解决跨国公司经营中的遇到伦理问题，</a:t>
            </a:r>
            <a:endParaRPr lang="en-US" altLang="zh-CN" sz="3200" dirty="0"/>
          </a:p>
          <a:p>
            <a:pPr eaLnBrk="1" hangingPunct="1">
              <a:buFont typeface="Wingdings" panose="05000000000000000000" pitchFamily="2" charset="2"/>
              <a:buNone/>
            </a:pPr>
            <a:r>
              <a:rPr lang="zh-CN" altLang="en-US" sz="3200" dirty="0"/>
              <a:t>伦理规范是国际经营的前提</a:t>
            </a:r>
            <a:endParaRPr lang="en-US" altLang="zh-CN" sz="3200" dirty="0"/>
          </a:p>
          <a:p>
            <a:pPr eaLnBrk="1" hangingPunct="1">
              <a:buFont typeface="Wingdings" panose="05000000000000000000" pitchFamily="2" charset="2"/>
              <a:buNone/>
            </a:pPr>
            <a:r>
              <a:rPr lang="zh-CN" altLang="en-US" sz="3200" dirty="0"/>
              <a:t>谁制定</a:t>
            </a:r>
            <a:endParaRPr lang="en-US" altLang="zh-CN" sz="3200" dirty="0"/>
          </a:p>
          <a:p>
            <a:pPr eaLnBrk="1" hangingPunct="1">
              <a:buFont typeface="Wingdings" panose="05000000000000000000" pitchFamily="2" charset="2"/>
              <a:buNone/>
            </a:pPr>
            <a:r>
              <a:rPr lang="zh-CN" altLang="en-US" sz="3200" dirty="0"/>
              <a:t>主要涉及内容（跨国公司责任）</a:t>
            </a:r>
            <a:endParaRPr lang="zh-CN" altLang="en-US" sz="3200" dirty="0"/>
          </a:p>
        </p:txBody>
      </p:sp>
      <p:sp>
        <p:nvSpPr>
          <p:cNvPr id="14340" name="日期占位符 3"/>
          <p:cNvSpPr>
            <a:spLocks noGrp="1"/>
          </p:cNvSpPr>
          <p:nvPr>
            <p:ph type="dt" sz="quarter" idx="10"/>
          </p:nvPr>
        </p:nvSpPr>
        <p:spPr>
          <a:noFill/>
          <a:ln>
            <a:miter lim="800000"/>
          </a:ln>
        </p:spPr>
        <p:txBody>
          <a:bodyPr/>
          <a:lstStyle/>
          <a:p>
            <a:fld id="{F2EFB9BB-C9D8-48A9-9865-5888C1F7E102}" type="datetime1">
              <a:rPr lang="zh-CN" altLang="en-US" smtClean="0"/>
            </a:fld>
            <a:endParaRPr lang="en-US" altLang="zh-CN"/>
          </a:p>
        </p:txBody>
      </p:sp>
      <p:sp>
        <p:nvSpPr>
          <p:cNvPr id="1434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4342"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19200" y="617538"/>
            <a:ext cx="6858000" cy="754062"/>
          </a:xfrm>
        </p:spPr>
        <p:txBody>
          <a:bodyPr/>
          <a:lstStyle/>
          <a:p>
            <a:pPr algn="ctr" eaLnBrk="1" hangingPunct="1"/>
            <a:r>
              <a:rPr lang="zh-CN" altLang="en-US" sz="4000"/>
              <a:t>对共同伦理规范的需要</a:t>
            </a:r>
            <a:endParaRPr lang="zh-CN" altLang="en-US" sz="4000"/>
          </a:p>
        </p:txBody>
      </p:sp>
      <p:sp>
        <p:nvSpPr>
          <p:cNvPr id="15363" name="Rectangle 3"/>
          <p:cNvSpPr>
            <a:spLocks noGrp="1" noChangeArrowheads="1"/>
          </p:cNvSpPr>
          <p:nvPr>
            <p:ph type="body" idx="1"/>
          </p:nvPr>
        </p:nvSpPr>
        <p:spPr>
          <a:xfrm>
            <a:off x="539750" y="2492375"/>
            <a:ext cx="7842250" cy="3603625"/>
          </a:xfrm>
        </p:spPr>
        <p:txBody>
          <a:bodyPr/>
          <a:lstStyle/>
          <a:p>
            <a:pPr eaLnBrk="1" hangingPunct="1">
              <a:buFont typeface="Wingdings" panose="05000000000000000000" pitchFamily="2" charset="2"/>
              <a:buNone/>
            </a:pPr>
            <a:r>
              <a:rPr lang="en-US" altLang="zh-CN" sz="2800">
                <a:latin typeface="宋体" panose="02010600030101010101" pitchFamily="2" charset="-122"/>
              </a:rPr>
              <a:t>  </a:t>
            </a:r>
            <a:r>
              <a:rPr lang="zh-CN" altLang="en-US" sz="3200">
                <a:latin typeface="宋体" panose="02010600030101010101" pitchFamily="2" charset="-122"/>
              </a:rPr>
              <a:t>跨国公司在经营中遇到国家间伦理问题时，国际性的伦理规范的存在就是解决此类伦理困境的必要条件。</a:t>
            </a:r>
            <a:r>
              <a:rPr lang="zh-CN" altLang="en-US" sz="3200"/>
              <a:t> </a:t>
            </a:r>
            <a:endParaRPr lang="zh-CN" altLang="en-US" sz="3200"/>
          </a:p>
        </p:txBody>
      </p:sp>
      <p:sp>
        <p:nvSpPr>
          <p:cNvPr id="15364" name="日期占位符 3"/>
          <p:cNvSpPr>
            <a:spLocks noGrp="1"/>
          </p:cNvSpPr>
          <p:nvPr>
            <p:ph type="dt" sz="quarter" idx="10"/>
          </p:nvPr>
        </p:nvSpPr>
        <p:spPr>
          <a:noFill/>
          <a:ln>
            <a:miter lim="800000"/>
          </a:ln>
        </p:spPr>
        <p:txBody>
          <a:bodyPr/>
          <a:lstStyle/>
          <a:p>
            <a:fld id="{9C324FAB-794E-481A-AC0B-8A9B8C154BEF}" type="datetime1">
              <a:rPr lang="zh-CN" altLang="en-US" smtClean="0"/>
            </a:fld>
            <a:endParaRPr lang="en-US" altLang="zh-CN"/>
          </a:p>
        </p:txBody>
      </p:sp>
      <p:sp>
        <p:nvSpPr>
          <p:cNvPr id="1536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536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0" y="617538"/>
            <a:ext cx="6858000" cy="754062"/>
          </a:xfrm>
        </p:spPr>
        <p:txBody>
          <a:bodyPr/>
          <a:lstStyle/>
          <a:p>
            <a:pPr algn="ctr" eaLnBrk="1" hangingPunct="1"/>
            <a:r>
              <a:rPr lang="zh-CN" altLang="en-US" sz="4000"/>
              <a:t>跨国公司的责任</a:t>
            </a:r>
            <a:endParaRPr lang="zh-CN" altLang="en-US" sz="4000"/>
          </a:p>
        </p:txBody>
      </p:sp>
      <p:sp>
        <p:nvSpPr>
          <p:cNvPr id="16387" name="Rectangle 3"/>
          <p:cNvSpPr>
            <a:spLocks noGrp="1" noChangeArrowheads="1"/>
          </p:cNvSpPr>
          <p:nvPr>
            <p:ph type="body" idx="1"/>
          </p:nvPr>
        </p:nvSpPr>
        <p:spPr>
          <a:xfrm>
            <a:off x="381000" y="1981200"/>
            <a:ext cx="8229600" cy="4495800"/>
          </a:xfrm>
        </p:spPr>
        <p:txBody>
          <a:bodyPr/>
          <a:lstStyle/>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）与东道国合作寻求互利互惠，致力于与东道国建立长期的关系；</a:t>
            </a:r>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发展）</a:t>
            </a:r>
            <a:endParaRPr lang="zh-CN" altLang="en-US" sz="2400" dirty="0">
              <a:solidFill>
                <a:srgbClr val="FF0000"/>
              </a:solidFill>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2</a:t>
            </a:r>
            <a:r>
              <a:rPr lang="zh-CN" altLang="en-US" sz="2400" dirty="0">
                <a:latin typeface="宋体" panose="02010600030101010101" pitchFamily="2" charset="-122"/>
              </a:rPr>
              <a:t>）尊重和保护基本的人权；</a:t>
            </a:r>
            <a:r>
              <a:rPr lang="zh-CN" altLang="en-US" sz="2400" dirty="0">
                <a:solidFill>
                  <a:srgbClr val="FF0000"/>
                </a:solidFill>
                <a:latin typeface="宋体" panose="02010600030101010101" pitchFamily="2" charset="-122"/>
              </a:rPr>
              <a:t>（人）</a:t>
            </a:r>
            <a:endParaRPr lang="zh-CN" altLang="en-US" sz="2400" dirty="0">
              <a:solidFill>
                <a:srgbClr val="FF0000"/>
              </a:solidFill>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3</a:t>
            </a:r>
            <a:r>
              <a:rPr lang="zh-CN" altLang="en-US" sz="2400" dirty="0">
                <a:latin typeface="宋体" panose="02010600030101010101" pitchFamily="2" charset="-122"/>
              </a:rPr>
              <a:t>）充分、公正地披露所有与利益相关者和公众利益有关的信息；</a:t>
            </a:r>
            <a:r>
              <a:rPr lang="zh-CN" altLang="en-US" sz="2400" dirty="0">
                <a:solidFill>
                  <a:srgbClr val="FF0000"/>
                </a:solidFill>
                <a:latin typeface="宋体" panose="02010600030101010101" pitchFamily="2" charset="-122"/>
              </a:rPr>
              <a:t>（信息）</a:t>
            </a:r>
            <a:endParaRPr lang="zh-CN" altLang="en-US" sz="2400" dirty="0">
              <a:solidFill>
                <a:srgbClr val="FF0000"/>
              </a:solidFill>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4</a:t>
            </a:r>
            <a:r>
              <a:rPr lang="zh-CN" altLang="en-US" sz="2400" dirty="0">
                <a:latin typeface="宋体" panose="02010600030101010101" pitchFamily="2" charset="-122"/>
              </a:rPr>
              <a:t>）达到认可的环境标准，保护生态环境，有效利用自然资源；</a:t>
            </a:r>
            <a:r>
              <a:rPr lang="zh-CN" altLang="en-US" sz="2400" dirty="0">
                <a:solidFill>
                  <a:srgbClr val="FF0000"/>
                </a:solidFill>
                <a:latin typeface="宋体" panose="02010600030101010101" pitchFamily="2" charset="-122"/>
              </a:rPr>
              <a:t>（环境）</a:t>
            </a:r>
            <a:endParaRPr lang="zh-CN" altLang="en-US" sz="2400" dirty="0">
              <a:solidFill>
                <a:srgbClr val="FF0000"/>
              </a:solidFill>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5</a:t>
            </a:r>
            <a:r>
              <a:rPr lang="zh-CN" altLang="en-US" sz="2400" dirty="0">
                <a:latin typeface="宋体" panose="02010600030101010101" pitchFamily="2" charset="-122"/>
              </a:rPr>
              <a:t>）在健康的工作环境中生产能充分满足安全标准的产品和服务；</a:t>
            </a:r>
            <a:r>
              <a:rPr lang="zh-CN" altLang="en-US" sz="2400" dirty="0">
                <a:solidFill>
                  <a:srgbClr val="FF0000"/>
                </a:solidFill>
                <a:latin typeface="宋体" panose="02010600030101010101" pitchFamily="2" charset="-122"/>
              </a:rPr>
              <a:t>（服务、产品）</a:t>
            </a:r>
            <a:endParaRPr lang="zh-CN" altLang="en-US" sz="2400" dirty="0">
              <a:solidFill>
                <a:srgbClr val="FF0000"/>
              </a:solidFill>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cs typeface="Times New Roman" panose="02020603050405020304" pitchFamily="18" charset="0"/>
              </a:rPr>
              <a:t>6</a:t>
            </a:r>
            <a:r>
              <a:rPr lang="zh-CN" altLang="en-US" sz="2400" dirty="0">
                <a:latin typeface="宋体" panose="02010600030101010101" pitchFamily="2" charset="-122"/>
              </a:rPr>
              <a:t>）承认员工有组织起来集体进行讨价还价谈判的权利；</a:t>
            </a:r>
            <a:endParaRPr lang="zh-CN" altLang="en-US" sz="2400" dirty="0"/>
          </a:p>
        </p:txBody>
      </p:sp>
      <p:sp>
        <p:nvSpPr>
          <p:cNvPr id="16388" name="日期占位符 3"/>
          <p:cNvSpPr>
            <a:spLocks noGrp="1"/>
          </p:cNvSpPr>
          <p:nvPr>
            <p:ph type="dt" sz="quarter" idx="10"/>
          </p:nvPr>
        </p:nvSpPr>
        <p:spPr>
          <a:noFill/>
          <a:ln>
            <a:miter lim="800000"/>
          </a:ln>
        </p:spPr>
        <p:txBody>
          <a:bodyPr/>
          <a:lstStyle/>
          <a:p>
            <a:fld id="{E450DE9E-2908-4ADF-B2C4-0641A395E5CC}" type="datetime1">
              <a:rPr lang="zh-CN" altLang="en-US" smtClean="0"/>
            </a:fld>
            <a:endParaRPr lang="en-US" altLang="zh-CN"/>
          </a:p>
        </p:txBody>
      </p:sp>
      <p:sp>
        <p:nvSpPr>
          <p:cNvPr id="1638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6390" name="灯片编号占位符 6"/>
          <p:cNvSpPr>
            <a:spLocks noGrp="1"/>
          </p:cNvSpPr>
          <p:nvPr>
            <p:ph type="sldNum" sz="quarter" idx="12"/>
          </p:nvPr>
        </p:nvSpPr>
        <p:spPr>
          <a:noFill/>
          <a:ln>
            <a:miter lim="800000"/>
          </a:ln>
        </p:spPr>
        <p:txBody>
          <a:bodyPr/>
          <a:lstStyle/>
          <a:p>
            <a:endParaRPr lang="zh-CN" altLang="zh-CN"/>
          </a:p>
        </p:txBody>
      </p:sp>
      <p:sp>
        <p:nvSpPr>
          <p:cNvPr id="2" name="文本框 1"/>
          <p:cNvSpPr txBox="1"/>
          <p:nvPr/>
        </p:nvSpPr>
        <p:spPr>
          <a:xfrm>
            <a:off x="107504" y="764704"/>
            <a:ext cx="2088232" cy="1169551"/>
          </a:xfrm>
          <a:prstGeom prst="rect">
            <a:avLst/>
          </a:prstGeom>
          <a:noFill/>
        </p:spPr>
        <p:txBody>
          <a:bodyPr wrap="square" rtlCol="0">
            <a:spAutoFit/>
          </a:bodyPr>
          <a:lstStyle/>
          <a:p>
            <a:pPr algn="l"/>
            <a:r>
              <a:rPr lang="zh-CN" altLang="en-US" sz="1400" dirty="0"/>
              <a:t>时间：</a:t>
            </a:r>
            <a:r>
              <a:rPr lang="en-US" altLang="zh-CN" sz="1400" dirty="0"/>
              <a:t>1990</a:t>
            </a:r>
            <a:r>
              <a:rPr lang="zh-CN" altLang="en-US" sz="1400" dirty="0"/>
              <a:t>年</a:t>
            </a:r>
            <a:endParaRPr lang="en-US" altLang="zh-CN" sz="1400" dirty="0"/>
          </a:p>
          <a:p>
            <a:pPr algn="l"/>
            <a:r>
              <a:rPr lang="zh-CN" altLang="en-US" sz="1400" dirty="0"/>
              <a:t>主题：正当的利润：走出道德迷宫</a:t>
            </a:r>
            <a:endParaRPr lang="en-US" altLang="zh-CN" sz="1400" dirty="0"/>
          </a:p>
          <a:p>
            <a:pPr algn="l"/>
            <a:r>
              <a:rPr lang="zh-CN" altLang="en-US" sz="1400" dirty="0"/>
              <a:t>成果：跨国公司</a:t>
            </a:r>
            <a:r>
              <a:rPr lang="en-US" altLang="zh-CN" sz="1400" dirty="0"/>
              <a:t>12</a:t>
            </a:r>
            <a:r>
              <a:rPr lang="zh-CN" altLang="en-US" sz="1400" dirty="0"/>
              <a:t>领域的责任</a:t>
            </a: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381000" y="617538"/>
            <a:ext cx="8382000" cy="754062"/>
          </a:xfrm>
        </p:spPr>
        <p:txBody>
          <a:bodyPr/>
          <a:lstStyle/>
          <a:p>
            <a:pPr algn="ctr" eaLnBrk="1" hangingPunct="1"/>
            <a:r>
              <a:rPr lang="zh-CN" altLang="en-US" sz="4000"/>
              <a:t>跨国公司的责任（续）</a:t>
            </a:r>
            <a:endParaRPr lang="zh-CN" altLang="en-US" sz="4000"/>
          </a:p>
        </p:txBody>
      </p:sp>
      <p:sp>
        <p:nvSpPr>
          <p:cNvPr id="17411" name="Rectangle 1027"/>
          <p:cNvSpPr>
            <a:spLocks noGrp="1" noChangeArrowheads="1"/>
          </p:cNvSpPr>
          <p:nvPr>
            <p:ph type="body" idx="1"/>
          </p:nvPr>
        </p:nvSpPr>
        <p:spPr>
          <a:xfrm>
            <a:off x="381000" y="1981200"/>
            <a:ext cx="8229600" cy="4495800"/>
          </a:xfrm>
        </p:spPr>
        <p:txBody>
          <a:bodyPr/>
          <a:lstStyle/>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cs typeface="Times New Roman" panose="02020603050405020304" pitchFamily="18" charset="0"/>
              </a:rPr>
              <a:t>7</a:t>
            </a:r>
            <a:r>
              <a:rPr lang="zh-CN" altLang="en-US" sz="2400">
                <a:latin typeface="宋体" panose="02010600030101010101" pitchFamily="2" charset="-122"/>
              </a:rPr>
              <a:t>）通过公正地雇用、工作保障、安全、无歧视的工作环境、再培训以减小裁员和关闭工厂带来的冲击，促进员工的</a:t>
            </a:r>
            <a:r>
              <a:rPr lang="zh-CN" altLang="en-US" sz="2400">
                <a:solidFill>
                  <a:srgbClr val="FF0000"/>
                </a:solidFill>
                <a:latin typeface="宋体" panose="02010600030101010101" pitchFamily="2" charset="-122"/>
              </a:rPr>
              <a:t>福利</a:t>
            </a:r>
            <a:r>
              <a:rPr lang="zh-CN" altLang="en-US" sz="2400">
                <a:latin typeface="宋体" panose="02010600030101010101" pitchFamily="2" charset="-122"/>
              </a:rPr>
              <a:t>；</a:t>
            </a:r>
            <a:endParaRPr lang="zh-CN" altLang="en-US" sz="24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cs typeface="Times New Roman" panose="02020603050405020304" pitchFamily="18" charset="0"/>
              </a:rPr>
              <a:t>8</a:t>
            </a:r>
            <a:r>
              <a:rPr lang="zh-CN" altLang="en-US" sz="2400">
                <a:latin typeface="宋体" panose="02010600030101010101" pitchFamily="2" charset="-122"/>
              </a:rPr>
              <a:t>）通过以公平合理的</a:t>
            </a:r>
            <a:r>
              <a:rPr lang="zh-CN" altLang="en-US" sz="2400">
                <a:solidFill>
                  <a:srgbClr val="FF0000"/>
                </a:solidFill>
                <a:latin typeface="宋体" panose="02010600030101010101" pitchFamily="2" charset="-122"/>
              </a:rPr>
              <a:t>价格</a:t>
            </a:r>
            <a:r>
              <a:rPr lang="zh-CN" altLang="en-US" sz="2400">
                <a:latin typeface="宋体" panose="02010600030101010101" pitchFamily="2" charset="-122"/>
              </a:rPr>
              <a:t>提供高质量的产品和服务谋求长远利润；</a:t>
            </a:r>
            <a:endParaRPr lang="zh-CN" altLang="en-US" sz="24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cs typeface="Times New Roman" panose="02020603050405020304" pitchFamily="18" charset="0"/>
              </a:rPr>
              <a:t>9</a:t>
            </a:r>
            <a:r>
              <a:rPr lang="zh-CN" altLang="en-US" sz="2400">
                <a:latin typeface="宋体" panose="02010600030101010101" pitchFamily="2" charset="-122"/>
              </a:rPr>
              <a:t>）在恰当的层次和恰当阶段，让利益相关者参与决策；</a:t>
            </a:r>
            <a:endParaRPr lang="zh-CN" altLang="en-US" sz="24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cs typeface="Times New Roman" panose="02020603050405020304" pitchFamily="18" charset="0"/>
              </a:rPr>
              <a:t>10</a:t>
            </a:r>
            <a:r>
              <a:rPr lang="zh-CN" altLang="en-US" sz="2400">
                <a:latin typeface="宋体" panose="02010600030101010101" pitchFamily="2" charset="-122"/>
              </a:rPr>
              <a:t>）为制定和实施内部伦理准则提供领导和资源；</a:t>
            </a:r>
            <a:endParaRPr lang="zh-CN" altLang="en-US" sz="24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cs typeface="Times New Roman" panose="02020603050405020304" pitchFamily="18" charset="0"/>
              </a:rPr>
              <a:t>11</a:t>
            </a:r>
            <a:r>
              <a:rPr lang="zh-CN" altLang="en-US" sz="2400">
                <a:latin typeface="宋体" panose="02010600030101010101" pitchFamily="2" charset="-122"/>
              </a:rPr>
              <a:t>）是尊重当地的做法和习惯还是奉行公司自身的伦理准则，取决于哪一种做法对当地更有利；</a:t>
            </a:r>
            <a:endParaRPr lang="zh-CN" altLang="en-US" sz="24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a:latin typeface="宋体" panose="02010600030101010101" pitchFamily="2" charset="-122"/>
              </a:rPr>
              <a:t>（</a:t>
            </a:r>
            <a:r>
              <a:rPr lang="en-US" altLang="zh-CN" sz="2400">
                <a:latin typeface="宋体" panose="02010600030101010101" pitchFamily="2" charset="-122"/>
              </a:rPr>
              <a:t>12</a:t>
            </a:r>
            <a:r>
              <a:rPr lang="zh-CN" altLang="en-US" sz="2400">
                <a:latin typeface="宋体" panose="02010600030101010101" pitchFamily="2" charset="-122"/>
              </a:rPr>
              <a:t>）尊重国际法，支持制订和实施能达成广泛国际共识的国际企业行为准则。</a:t>
            </a:r>
            <a:r>
              <a:rPr lang="zh-CN" altLang="en-US" sz="2400">
                <a:latin typeface="宋体" panose="02010600030101010101" pitchFamily="2" charset="-122"/>
                <a:cs typeface="Times New Roman" panose="02020603050405020304" pitchFamily="18" charset="0"/>
              </a:rPr>
              <a:t> </a:t>
            </a:r>
            <a:endParaRPr lang="zh-CN" altLang="en-US" sz="2400">
              <a:latin typeface="宋体" panose="02010600030101010101" pitchFamily="2" charset="-122"/>
              <a:cs typeface="Times New Roman" panose="02020603050405020304" pitchFamily="18" charset="0"/>
            </a:endParaRPr>
          </a:p>
        </p:txBody>
      </p:sp>
      <p:sp>
        <p:nvSpPr>
          <p:cNvPr id="17412" name="日期占位符 3"/>
          <p:cNvSpPr>
            <a:spLocks noGrp="1"/>
          </p:cNvSpPr>
          <p:nvPr>
            <p:ph type="dt" sz="quarter" idx="10"/>
          </p:nvPr>
        </p:nvSpPr>
        <p:spPr>
          <a:noFill/>
          <a:ln>
            <a:miter lim="800000"/>
          </a:ln>
        </p:spPr>
        <p:txBody>
          <a:bodyPr/>
          <a:lstStyle/>
          <a:p>
            <a:fld id="{A6079F24-2905-430F-B64F-C740F17E08C6}" type="datetime1">
              <a:rPr lang="zh-CN" altLang="en-US" smtClean="0"/>
            </a:fld>
            <a:endParaRPr lang="en-US" altLang="zh-CN"/>
          </a:p>
        </p:txBody>
      </p:sp>
      <p:sp>
        <p:nvSpPr>
          <p:cNvPr id="1741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7414"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19200" y="617538"/>
            <a:ext cx="6858000" cy="754062"/>
          </a:xfrm>
        </p:spPr>
        <p:txBody>
          <a:bodyPr/>
          <a:lstStyle/>
          <a:p>
            <a:pPr algn="ctr" eaLnBrk="1" hangingPunct="1"/>
            <a:r>
              <a:rPr lang="en-US" altLang="zh-CN" sz="4000">
                <a:latin typeface="Times New Roman" panose="02020603050405020304" pitchFamily="18" charset="0"/>
              </a:rPr>
              <a:t>De George</a:t>
            </a:r>
            <a:r>
              <a:rPr lang="zh-CN" altLang="en-US" sz="4000"/>
              <a:t>的国际经营七原则</a:t>
            </a:r>
            <a:endParaRPr lang="zh-CN" altLang="en-US" sz="4000"/>
          </a:p>
        </p:txBody>
      </p:sp>
      <p:sp>
        <p:nvSpPr>
          <p:cNvPr id="18435" name="Rectangle 3"/>
          <p:cNvSpPr>
            <a:spLocks noGrp="1" noChangeArrowheads="1"/>
          </p:cNvSpPr>
          <p:nvPr>
            <p:ph type="body" idx="1"/>
          </p:nvPr>
        </p:nvSpPr>
        <p:spPr>
          <a:xfrm>
            <a:off x="609600" y="1981200"/>
            <a:ext cx="8077200" cy="4114800"/>
          </a:xfrm>
        </p:spPr>
        <p:txBody>
          <a:bodyPr/>
          <a:lstStyle/>
          <a:p>
            <a:pPr eaLnBrk="1" hangingPunct="1"/>
            <a:r>
              <a:rPr lang="zh-CN" altLang="en-US" sz="2800">
                <a:latin typeface="宋体" panose="02010600030101010101" pitchFamily="2" charset="-122"/>
              </a:rPr>
              <a:t>不应造成任何故意的直接的伤害</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应当为东道国带来利益而不是伤害</a:t>
            </a:r>
            <a:r>
              <a:rPr lang="zh-CN" altLang="en-US" sz="2800">
                <a:latin typeface="宋体" panose="02010600030101010101" pitchFamily="2" charset="-122"/>
              </a:rPr>
              <a:t> </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跨国公司的活动应当为东道国发展作贡献</a:t>
            </a:r>
            <a:r>
              <a:rPr lang="zh-CN" altLang="en-US" sz="2800">
                <a:latin typeface="宋体" panose="02010600030101010101" pitchFamily="2" charset="-122"/>
              </a:rPr>
              <a:t> </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应当尊重其雇员的人权</a:t>
            </a:r>
            <a:r>
              <a:rPr lang="zh-CN" altLang="en-US" sz="2800">
                <a:latin typeface="宋体" panose="02010600030101010101" pitchFamily="2" charset="-122"/>
              </a:rPr>
              <a:t> </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只要当地文化不违背道德准则，跨国公司就应当尊重它</a:t>
            </a:r>
            <a:r>
              <a:rPr lang="zh-CN" altLang="en-US" sz="2800">
                <a:latin typeface="宋体" panose="02010600030101010101" pitchFamily="2" charset="-122"/>
              </a:rPr>
              <a:t> </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应当缴纳其公平分摊的税款</a:t>
            </a:r>
            <a:r>
              <a:rPr lang="zh-CN" altLang="en-US" sz="2800">
                <a:latin typeface="宋体" panose="02010600030101010101" pitchFamily="2" charset="-122"/>
              </a:rPr>
              <a:t> </a:t>
            </a:r>
            <a:endParaRPr lang="zh-CN" altLang="en-US" sz="2800">
              <a:latin typeface="宋体" panose="02010600030101010101" pitchFamily="2" charset="-122"/>
            </a:endParaRPr>
          </a:p>
          <a:p>
            <a:pPr eaLnBrk="1" hangingPunct="1"/>
            <a:r>
              <a:rPr lang="zh-CN" altLang="en-US" sz="2800">
                <a:latin typeface="宋体" panose="02010600030101010101" pitchFamily="2" charset="-122"/>
                <a:cs typeface="Times New Roman" panose="02020603050405020304" pitchFamily="18" charset="0"/>
              </a:rPr>
              <a:t>应当与当地政府合作开发和实施公正的背景机制</a:t>
            </a:r>
            <a:r>
              <a:rPr lang="zh-CN" altLang="en-US" sz="2800">
                <a:latin typeface="宋体" panose="02010600030101010101" pitchFamily="2" charset="-122"/>
              </a:rPr>
              <a:t> </a:t>
            </a:r>
            <a:endParaRPr lang="zh-CN" altLang="en-US" sz="2800">
              <a:latin typeface="宋体" panose="02010600030101010101" pitchFamily="2" charset="-122"/>
            </a:endParaRPr>
          </a:p>
        </p:txBody>
      </p:sp>
      <p:sp>
        <p:nvSpPr>
          <p:cNvPr id="18436" name="日期占位符 3"/>
          <p:cNvSpPr>
            <a:spLocks noGrp="1"/>
          </p:cNvSpPr>
          <p:nvPr>
            <p:ph type="dt" sz="quarter" idx="10"/>
          </p:nvPr>
        </p:nvSpPr>
        <p:spPr>
          <a:noFill/>
          <a:ln>
            <a:miter lim="800000"/>
          </a:ln>
        </p:spPr>
        <p:txBody>
          <a:bodyPr/>
          <a:lstStyle/>
          <a:p>
            <a:fld id="{85EE029F-A701-4F3C-A1B8-681743371A6C}" type="datetime1">
              <a:rPr lang="zh-CN" altLang="en-US" smtClean="0"/>
            </a:fld>
            <a:endParaRPr lang="en-US" altLang="zh-CN"/>
          </a:p>
        </p:txBody>
      </p:sp>
      <p:sp>
        <p:nvSpPr>
          <p:cNvPr id="1843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8438" name="灯片编号占位符 6"/>
          <p:cNvSpPr>
            <a:spLocks noGrp="1"/>
          </p:cNvSpPr>
          <p:nvPr>
            <p:ph type="sldNum" sz="quarter" idx="12"/>
          </p:nvPr>
        </p:nvSpPr>
        <p:spPr>
          <a:noFill/>
          <a:ln>
            <a:miter lim="800000"/>
          </a:ln>
        </p:spPr>
        <p:txBody>
          <a:bodyPr/>
          <a:lstStyle/>
          <a:p>
            <a:endParaRPr lang="zh-CN" altLang="zh-CN"/>
          </a:p>
        </p:txBody>
      </p:sp>
      <p:sp>
        <p:nvSpPr>
          <p:cNvPr id="2" name="文本框 1"/>
          <p:cNvSpPr txBox="1"/>
          <p:nvPr/>
        </p:nvSpPr>
        <p:spPr>
          <a:xfrm>
            <a:off x="462744" y="1405235"/>
            <a:ext cx="4109256" cy="307777"/>
          </a:xfrm>
          <a:prstGeom prst="rect">
            <a:avLst/>
          </a:prstGeom>
          <a:noFill/>
        </p:spPr>
        <p:txBody>
          <a:bodyPr wrap="square" rtlCol="0">
            <a:spAutoFit/>
          </a:bodyPr>
          <a:lstStyle/>
          <a:p>
            <a:r>
              <a:rPr lang="zh-CN" altLang="en-US" sz="1400" dirty="0"/>
              <a:t>乔治给出的美国在发展中国家的七原则</a:t>
            </a:r>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617538"/>
            <a:ext cx="6858000" cy="754062"/>
          </a:xfrm>
        </p:spPr>
        <p:txBody>
          <a:bodyPr/>
          <a:lstStyle/>
          <a:p>
            <a:pPr algn="ctr" eaLnBrk="1" hangingPunct="1"/>
            <a:r>
              <a:rPr lang="en-US" altLang="zh-CN" sz="4000">
                <a:latin typeface="Times New Roman" panose="02020603050405020304" pitchFamily="18" charset="0"/>
              </a:rPr>
              <a:t>OECD</a:t>
            </a:r>
            <a:r>
              <a:rPr lang="zh-CN" altLang="en-US" sz="4000">
                <a:latin typeface="宋体" panose="02010600030101010101" pitchFamily="2" charset="-122"/>
              </a:rPr>
              <a:t>的跨国公司准则（</a:t>
            </a:r>
            <a:r>
              <a:rPr lang="en-US" altLang="zh-CN" sz="4000">
                <a:latin typeface="宋体" panose="02010600030101010101" pitchFamily="2" charset="-122"/>
              </a:rPr>
              <a:t>1</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19459" name="Rectangle 3"/>
          <p:cNvSpPr>
            <a:spLocks noGrp="1" noChangeArrowheads="1"/>
          </p:cNvSpPr>
          <p:nvPr>
            <p:ph type="body" idx="1"/>
          </p:nvPr>
        </p:nvSpPr>
        <p:spPr>
          <a:xfrm>
            <a:off x="1908175" y="2205038"/>
            <a:ext cx="6473825" cy="3890962"/>
          </a:xfrm>
        </p:spPr>
        <p:txBody>
          <a:bodyPr/>
          <a:lstStyle/>
          <a:p>
            <a:pPr eaLnBrk="1" hangingPunct="1"/>
            <a:r>
              <a:rPr lang="zh-CN" altLang="en-US" sz="3200"/>
              <a:t>概念与原则</a:t>
            </a:r>
            <a:endParaRPr lang="zh-CN" altLang="en-US" sz="3200"/>
          </a:p>
          <a:p>
            <a:pPr eaLnBrk="1" hangingPunct="1"/>
            <a:r>
              <a:rPr lang="zh-CN" altLang="en-US" sz="3200"/>
              <a:t>一般政策</a:t>
            </a:r>
            <a:endParaRPr lang="zh-CN" altLang="en-US" sz="3200"/>
          </a:p>
          <a:p>
            <a:pPr eaLnBrk="1" hangingPunct="1"/>
            <a:r>
              <a:rPr lang="zh-CN" altLang="en-US" sz="3200"/>
              <a:t>信息发布</a:t>
            </a:r>
            <a:endParaRPr lang="zh-CN" altLang="en-US" sz="3200"/>
          </a:p>
          <a:p>
            <a:pPr eaLnBrk="1" hangingPunct="1"/>
            <a:r>
              <a:rPr lang="zh-CN" altLang="en-US" sz="3200"/>
              <a:t>劳资关系</a:t>
            </a:r>
            <a:endParaRPr lang="zh-CN" altLang="en-US" sz="3200"/>
          </a:p>
          <a:p>
            <a:pPr eaLnBrk="1" hangingPunct="1"/>
            <a:r>
              <a:rPr lang="zh-CN" altLang="en-US" sz="3200"/>
              <a:t>环境</a:t>
            </a:r>
            <a:endParaRPr lang="zh-CN" altLang="en-US" sz="3200"/>
          </a:p>
        </p:txBody>
      </p:sp>
      <p:sp>
        <p:nvSpPr>
          <p:cNvPr id="19460" name="日期占位符 3"/>
          <p:cNvSpPr>
            <a:spLocks noGrp="1"/>
          </p:cNvSpPr>
          <p:nvPr>
            <p:ph type="dt" sz="quarter" idx="10"/>
          </p:nvPr>
        </p:nvSpPr>
        <p:spPr>
          <a:noFill/>
          <a:ln>
            <a:miter lim="800000"/>
          </a:ln>
        </p:spPr>
        <p:txBody>
          <a:bodyPr/>
          <a:lstStyle/>
          <a:p>
            <a:fld id="{44AA85C3-27F9-4D5C-BB61-E2377DFCF242}" type="datetime1">
              <a:rPr lang="zh-CN" altLang="en-US" smtClean="0"/>
            </a:fld>
            <a:endParaRPr lang="en-US" altLang="zh-CN"/>
          </a:p>
        </p:txBody>
      </p:sp>
      <p:sp>
        <p:nvSpPr>
          <p:cNvPr id="1946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9462"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617538"/>
            <a:ext cx="6858000" cy="754062"/>
          </a:xfrm>
        </p:spPr>
        <p:txBody>
          <a:bodyPr/>
          <a:lstStyle/>
          <a:p>
            <a:pPr algn="ctr" eaLnBrk="1" hangingPunct="1"/>
            <a:r>
              <a:rPr lang="en-US" altLang="zh-CN" sz="4000">
                <a:latin typeface="Times New Roman" panose="02020603050405020304" pitchFamily="18" charset="0"/>
              </a:rPr>
              <a:t>OECD</a:t>
            </a:r>
            <a:r>
              <a:rPr lang="zh-CN" altLang="en-US" sz="4000"/>
              <a:t>的跨国公司准则</a:t>
            </a:r>
            <a:r>
              <a:rPr lang="zh-CN" altLang="en-US" sz="4000">
                <a:latin typeface="宋体" panose="02010600030101010101" pitchFamily="2" charset="-122"/>
              </a:rPr>
              <a:t>（</a:t>
            </a:r>
            <a:r>
              <a:rPr lang="en-US" altLang="zh-CN" sz="4000">
                <a:latin typeface="宋体" panose="02010600030101010101" pitchFamily="2" charset="-122"/>
              </a:rPr>
              <a:t>2</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20483" name="Rectangle 3"/>
          <p:cNvSpPr>
            <a:spLocks noGrp="1" noChangeArrowheads="1"/>
          </p:cNvSpPr>
          <p:nvPr>
            <p:ph type="body" idx="1"/>
          </p:nvPr>
        </p:nvSpPr>
        <p:spPr>
          <a:xfrm>
            <a:off x="1979613" y="2349500"/>
            <a:ext cx="6402387" cy="3746500"/>
          </a:xfrm>
        </p:spPr>
        <p:txBody>
          <a:bodyPr/>
          <a:lstStyle/>
          <a:p>
            <a:pPr eaLnBrk="1" hangingPunct="1"/>
            <a:r>
              <a:rPr lang="zh-CN" altLang="en-US" sz="3200"/>
              <a:t>反对行贿</a:t>
            </a:r>
            <a:endParaRPr lang="zh-CN" altLang="en-US" sz="3200"/>
          </a:p>
          <a:p>
            <a:pPr eaLnBrk="1" hangingPunct="1"/>
            <a:r>
              <a:rPr lang="zh-CN" altLang="en-US" sz="3200"/>
              <a:t>消费者利益</a:t>
            </a:r>
            <a:endParaRPr lang="zh-CN" altLang="en-US" sz="3200"/>
          </a:p>
          <a:p>
            <a:pPr eaLnBrk="1" hangingPunct="1"/>
            <a:r>
              <a:rPr lang="zh-CN" altLang="en-US" sz="3200"/>
              <a:t>科学技术</a:t>
            </a:r>
            <a:endParaRPr lang="zh-CN" altLang="en-US" sz="3200"/>
          </a:p>
          <a:p>
            <a:pPr eaLnBrk="1" hangingPunct="1"/>
            <a:r>
              <a:rPr lang="zh-CN" altLang="en-US" sz="3200"/>
              <a:t>竞争</a:t>
            </a:r>
            <a:endParaRPr lang="zh-CN" altLang="en-US" sz="3200"/>
          </a:p>
          <a:p>
            <a:pPr eaLnBrk="1" hangingPunct="1"/>
            <a:r>
              <a:rPr lang="zh-CN" altLang="en-US" sz="3200"/>
              <a:t>税收</a:t>
            </a:r>
            <a:endParaRPr lang="zh-CN" altLang="en-US" sz="3200"/>
          </a:p>
        </p:txBody>
      </p:sp>
      <p:sp>
        <p:nvSpPr>
          <p:cNvPr id="20484" name="日期占位符 3"/>
          <p:cNvSpPr>
            <a:spLocks noGrp="1"/>
          </p:cNvSpPr>
          <p:nvPr>
            <p:ph type="dt" sz="quarter" idx="10"/>
          </p:nvPr>
        </p:nvSpPr>
        <p:spPr>
          <a:noFill/>
          <a:ln>
            <a:miter lim="800000"/>
          </a:ln>
        </p:spPr>
        <p:txBody>
          <a:bodyPr/>
          <a:lstStyle/>
          <a:p>
            <a:fld id="{484A0CEF-E657-4F98-AA2C-D79F2C4883C8}" type="datetime1">
              <a:rPr lang="zh-CN" altLang="en-US" smtClean="0"/>
            </a:fld>
            <a:endParaRPr lang="en-US" altLang="zh-CN"/>
          </a:p>
        </p:txBody>
      </p:sp>
      <p:sp>
        <p:nvSpPr>
          <p:cNvPr id="2048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048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19200" y="617538"/>
            <a:ext cx="6858000" cy="754062"/>
          </a:xfrm>
        </p:spPr>
        <p:txBody>
          <a:bodyPr/>
          <a:lstStyle/>
          <a:p>
            <a:pPr algn="ctr" eaLnBrk="1" hangingPunct="1"/>
            <a:r>
              <a:rPr lang="zh-CN" altLang="en-US" sz="4000">
                <a:latin typeface="宋体" panose="02010600030101010101" pitchFamily="2" charset="-122"/>
              </a:rPr>
              <a:t>全球协议（</a:t>
            </a:r>
            <a:r>
              <a:rPr lang="en-US" altLang="zh-CN" sz="4000">
                <a:latin typeface="宋体" panose="02010600030101010101" pitchFamily="2" charset="-122"/>
              </a:rPr>
              <a:t>1</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21507" name="Rectangle 3"/>
          <p:cNvSpPr>
            <a:spLocks noGrp="1" noChangeArrowheads="1"/>
          </p:cNvSpPr>
          <p:nvPr>
            <p:ph type="body" idx="1"/>
          </p:nvPr>
        </p:nvSpPr>
        <p:spPr>
          <a:xfrm>
            <a:off x="457200" y="2276475"/>
            <a:ext cx="8153400" cy="4124325"/>
          </a:xfrm>
        </p:spPr>
        <p:txBody>
          <a:bodyPr/>
          <a:lstStyle/>
          <a:p>
            <a:pPr algn="just" eaLnBrk="1" hangingPunct="1">
              <a:buFont typeface="Wingdings" panose="05000000000000000000" pitchFamily="2" charset="2"/>
              <a:buNone/>
            </a:pPr>
            <a:r>
              <a:rPr lang="en-US" altLang="zh-CN" sz="3200">
                <a:latin typeface="宋体" panose="02010600030101010101" pitchFamily="2" charset="-122"/>
              </a:rPr>
              <a:t>1.</a:t>
            </a:r>
            <a:r>
              <a:rPr lang="zh-CN" altLang="en-US" sz="3200">
                <a:latin typeface="宋体" panose="02010600030101010101" pitchFamily="2" charset="-122"/>
              </a:rPr>
              <a:t>人权原则</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1</a:t>
            </a:r>
            <a:r>
              <a:rPr lang="zh-CN" altLang="en-US" sz="3200">
                <a:latin typeface="宋体" panose="02010600030101010101" pitchFamily="2" charset="-122"/>
              </a:rPr>
              <a:t>：企业应在其影响范围内对保护国际人权给予支持和尊重；</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2</a:t>
            </a:r>
            <a:r>
              <a:rPr lang="zh-CN" altLang="en-US" sz="3200">
                <a:latin typeface="宋体" panose="02010600030101010101" pitchFamily="2" charset="-122"/>
              </a:rPr>
              <a:t>：企业应保证不与践踏人权者同流合污。</a:t>
            </a:r>
            <a:endParaRPr lang="zh-CN" altLang="en-US" sz="3200">
              <a:latin typeface="宋体" panose="02010600030101010101" pitchFamily="2" charset="-122"/>
              <a:cs typeface="Times New Roman" panose="02020603050405020304" pitchFamily="18" charset="0"/>
            </a:endParaRPr>
          </a:p>
        </p:txBody>
      </p:sp>
      <p:sp>
        <p:nvSpPr>
          <p:cNvPr id="21508" name="日期占位符 3"/>
          <p:cNvSpPr>
            <a:spLocks noGrp="1"/>
          </p:cNvSpPr>
          <p:nvPr>
            <p:ph type="dt" sz="quarter" idx="10"/>
          </p:nvPr>
        </p:nvSpPr>
        <p:spPr>
          <a:noFill/>
          <a:ln>
            <a:miter lim="800000"/>
          </a:ln>
        </p:spPr>
        <p:txBody>
          <a:bodyPr/>
          <a:lstStyle/>
          <a:p>
            <a:fld id="{EE37532A-EF9B-4F53-82F7-7966B6529F43}" type="datetime1">
              <a:rPr lang="zh-CN" altLang="en-US" smtClean="0"/>
            </a:fld>
            <a:endParaRPr lang="en-US" altLang="zh-CN"/>
          </a:p>
        </p:txBody>
      </p:sp>
      <p:sp>
        <p:nvSpPr>
          <p:cNvPr id="2150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1510"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9200" y="617538"/>
            <a:ext cx="6858000" cy="754062"/>
          </a:xfrm>
        </p:spPr>
        <p:txBody>
          <a:bodyPr/>
          <a:lstStyle/>
          <a:p>
            <a:pPr algn="ctr" eaLnBrk="1" hangingPunct="1"/>
            <a:r>
              <a:rPr lang="zh-CN" altLang="en-US" sz="4000">
                <a:latin typeface="宋体" panose="02010600030101010101" pitchFamily="2" charset="-122"/>
              </a:rPr>
              <a:t>全球协议（</a:t>
            </a:r>
            <a:r>
              <a:rPr lang="en-US" altLang="zh-CN" sz="4000">
                <a:latin typeface="宋体" panose="02010600030101010101" pitchFamily="2" charset="-122"/>
              </a:rPr>
              <a:t>2</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22531" name="Rectangle 3"/>
          <p:cNvSpPr>
            <a:spLocks noGrp="1" noChangeArrowheads="1"/>
          </p:cNvSpPr>
          <p:nvPr>
            <p:ph type="body" idx="1"/>
          </p:nvPr>
        </p:nvSpPr>
        <p:spPr>
          <a:xfrm>
            <a:off x="827088" y="2133600"/>
            <a:ext cx="7783512" cy="4267200"/>
          </a:xfrm>
        </p:spPr>
        <p:txBody>
          <a:bodyPr/>
          <a:lstStyle/>
          <a:p>
            <a:pPr algn="just" eaLnBrk="1" hangingPunct="1">
              <a:buFont typeface="Wingdings" panose="05000000000000000000" pitchFamily="2" charset="2"/>
              <a:buNone/>
            </a:pPr>
            <a:r>
              <a:rPr lang="en-US" altLang="zh-CN" sz="3200">
                <a:latin typeface="宋体" panose="02010600030101010101" pitchFamily="2" charset="-122"/>
              </a:rPr>
              <a:t>2.</a:t>
            </a:r>
            <a:r>
              <a:rPr lang="zh-CN" altLang="en-US" sz="3200">
                <a:latin typeface="宋体" panose="02010600030101010101" pitchFamily="2" charset="-122"/>
              </a:rPr>
              <a:t>劳工原则</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3</a:t>
            </a:r>
            <a:r>
              <a:rPr lang="zh-CN" altLang="en-US" sz="3200">
                <a:latin typeface="宋体" panose="02010600030101010101" pitchFamily="2" charset="-122"/>
              </a:rPr>
              <a:t>：企业界应支持结社自由及切实承认集体谈判权；</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4</a:t>
            </a:r>
            <a:r>
              <a:rPr lang="zh-CN" altLang="en-US" sz="3200">
                <a:latin typeface="宋体" panose="02010600030101010101" pitchFamily="2" charset="-122"/>
              </a:rPr>
              <a:t>：消除一切形式的强迫和强制劳动；</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5</a:t>
            </a:r>
            <a:r>
              <a:rPr lang="zh-CN" altLang="en-US" sz="3200">
                <a:latin typeface="宋体" panose="02010600030101010101" pitchFamily="2" charset="-122"/>
              </a:rPr>
              <a:t>：切实废除童工现象；</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6</a:t>
            </a:r>
            <a:r>
              <a:rPr lang="zh-CN" altLang="en-US" sz="3200">
                <a:latin typeface="宋体" panose="02010600030101010101" pitchFamily="2" charset="-122"/>
              </a:rPr>
              <a:t>：消除就业和职业方面的歧视行为。</a:t>
            </a:r>
            <a:endParaRPr lang="zh-CN" altLang="en-US" sz="3200">
              <a:latin typeface="宋体" panose="02010600030101010101" pitchFamily="2" charset="-122"/>
              <a:cs typeface="Times New Roman" panose="02020603050405020304" pitchFamily="18" charset="0"/>
            </a:endParaRPr>
          </a:p>
        </p:txBody>
      </p:sp>
      <p:sp>
        <p:nvSpPr>
          <p:cNvPr id="22532" name="日期占位符 3"/>
          <p:cNvSpPr>
            <a:spLocks noGrp="1"/>
          </p:cNvSpPr>
          <p:nvPr>
            <p:ph type="dt" sz="quarter" idx="10"/>
          </p:nvPr>
        </p:nvSpPr>
        <p:spPr>
          <a:noFill/>
          <a:ln>
            <a:miter lim="800000"/>
          </a:ln>
        </p:spPr>
        <p:txBody>
          <a:bodyPr/>
          <a:lstStyle/>
          <a:p>
            <a:fld id="{17064F6D-649B-4470-A840-61276D4AC7FE}" type="datetime1">
              <a:rPr lang="zh-CN" altLang="en-US" smtClean="0"/>
            </a:fld>
            <a:endParaRPr lang="en-US" altLang="zh-CN"/>
          </a:p>
        </p:txBody>
      </p:sp>
      <p:sp>
        <p:nvSpPr>
          <p:cNvPr id="2253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2534"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5"/>
          <p:cNvSpPr txBox="1">
            <a:spLocks noChangeArrowheads="1"/>
          </p:cNvSpPr>
          <p:nvPr/>
        </p:nvSpPr>
        <p:spPr bwMode="auto">
          <a:xfrm>
            <a:off x="827088" y="765175"/>
            <a:ext cx="6840537" cy="830263"/>
          </a:xfrm>
          <a:prstGeom prst="rect">
            <a:avLst/>
          </a:prstGeom>
          <a:noFill/>
          <a:ln w="9525">
            <a:noFill/>
            <a:miter lim="800000"/>
          </a:ln>
        </p:spPr>
        <p:txBody>
          <a:bodyPr>
            <a:spAutoFit/>
          </a:bodyPr>
          <a:lstStyle/>
          <a:p>
            <a:r>
              <a:rPr lang="en-US" altLang="zh-CN"/>
              <a:t>”</a:t>
            </a:r>
            <a:r>
              <a:rPr lang="zh-CN" altLang="en-US"/>
              <a:t>一带一路</a:t>
            </a:r>
            <a:r>
              <a:rPr lang="en-US" altLang="zh-CN"/>
              <a:t>“</a:t>
            </a:r>
            <a:r>
              <a:rPr lang="zh-CN" altLang="en-US"/>
              <a:t>建设震惊世界，影响全球</a:t>
            </a:r>
            <a:endParaRPr lang="en-US" altLang="zh-CN"/>
          </a:p>
          <a:p>
            <a:r>
              <a:rPr lang="zh-CN" altLang="en-US"/>
              <a:t>大手笔、大智慧、大格局</a:t>
            </a:r>
            <a:endParaRPr lang="zh-CN" altLang="en-US"/>
          </a:p>
        </p:txBody>
      </p:sp>
      <p:sp>
        <p:nvSpPr>
          <p:cNvPr id="4099" name="TextBox 6"/>
          <p:cNvSpPr txBox="1">
            <a:spLocks noChangeArrowheads="1"/>
          </p:cNvSpPr>
          <p:nvPr/>
        </p:nvSpPr>
        <p:spPr bwMode="auto">
          <a:xfrm>
            <a:off x="755650" y="2133600"/>
            <a:ext cx="7488238" cy="3046413"/>
          </a:xfrm>
          <a:prstGeom prst="rect">
            <a:avLst/>
          </a:prstGeom>
          <a:noFill/>
          <a:ln w="9525">
            <a:noFill/>
            <a:miter lim="800000"/>
          </a:ln>
        </p:spPr>
        <p:txBody>
          <a:bodyPr>
            <a:spAutoFit/>
          </a:bodyPr>
          <a:lstStyle/>
          <a:p>
            <a:pPr algn="l"/>
            <a:r>
              <a:rPr lang="zh-CN" altLang="en-US"/>
              <a:t>一带一路的由来？</a:t>
            </a:r>
            <a:endParaRPr lang="en-US" altLang="zh-CN"/>
          </a:p>
          <a:p>
            <a:pPr algn="l"/>
            <a:r>
              <a:rPr lang="zh-CN" altLang="en-US"/>
              <a:t>一带一路的 疑惑？</a:t>
            </a:r>
            <a:endParaRPr lang="en-US" altLang="zh-CN"/>
          </a:p>
          <a:p>
            <a:pPr algn="l"/>
            <a:r>
              <a:rPr lang="zh-CN" altLang="en-US"/>
              <a:t>一带一路内容？</a:t>
            </a:r>
            <a:endParaRPr lang="en-US" altLang="zh-CN"/>
          </a:p>
          <a:p>
            <a:pPr algn="l"/>
            <a:r>
              <a:rPr lang="zh-CN" altLang="en-US"/>
              <a:t>三大共同体</a:t>
            </a:r>
            <a:endParaRPr lang="en-US" altLang="zh-CN"/>
          </a:p>
          <a:p>
            <a:pPr algn="l"/>
            <a:r>
              <a:rPr lang="zh-CN" altLang="en-US"/>
              <a:t>四大理念</a:t>
            </a:r>
            <a:endParaRPr lang="en-US" altLang="zh-CN"/>
          </a:p>
          <a:p>
            <a:pPr algn="l"/>
            <a:r>
              <a:rPr lang="zh-CN" altLang="en-US"/>
              <a:t>四大特色之路</a:t>
            </a:r>
            <a:endParaRPr lang="en-US" altLang="zh-CN"/>
          </a:p>
          <a:p>
            <a:pPr algn="l"/>
            <a:r>
              <a:rPr lang="zh-CN" altLang="en-US"/>
              <a:t>五大共通模式</a:t>
            </a:r>
            <a:endParaRPr lang="en-US" altLang="zh-CN"/>
          </a:p>
          <a:p>
            <a:pPr algn="l"/>
            <a:r>
              <a:rPr lang="zh-CN" altLang="en-US"/>
              <a:t>六廊六路</a:t>
            </a:r>
            <a:endParaRPr lang="zh-CN" altLang="en-US"/>
          </a:p>
        </p:txBody>
      </p:sp>
      <p:sp>
        <p:nvSpPr>
          <p:cNvPr id="4100" name="日期占位符 3"/>
          <p:cNvSpPr>
            <a:spLocks noGrp="1"/>
          </p:cNvSpPr>
          <p:nvPr>
            <p:ph type="dt" sz="quarter" idx="10"/>
          </p:nvPr>
        </p:nvSpPr>
        <p:spPr>
          <a:noFill/>
          <a:ln>
            <a:miter lim="800000"/>
          </a:ln>
        </p:spPr>
        <p:txBody>
          <a:bodyPr/>
          <a:lstStyle/>
          <a:p>
            <a:fld id="{3BFF3CB0-71CF-4F3D-93BA-7B9A3EB7A889}" type="datetime1">
              <a:rPr lang="zh-CN" altLang="en-US" smtClean="0"/>
            </a:fld>
            <a:endParaRPr lang="en-US" altLang="zh-CN"/>
          </a:p>
        </p:txBody>
      </p:sp>
      <p:sp>
        <p:nvSpPr>
          <p:cNvPr id="410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4102"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19200" y="617538"/>
            <a:ext cx="6858000" cy="754062"/>
          </a:xfrm>
        </p:spPr>
        <p:txBody>
          <a:bodyPr/>
          <a:lstStyle/>
          <a:p>
            <a:pPr algn="ctr" eaLnBrk="1" hangingPunct="1"/>
            <a:r>
              <a:rPr lang="zh-CN" altLang="en-US" sz="4000">
                <a:latin typeface="宋体" panose="02010600030101010101" pitchFamily="2" charset="-122"/>
              </a:rPr>
              <a:t>全球协议（</a:t>
            </a:r>
            <a:r>
              <a:rPr lang="en-US" altLang="zh-CN" sz="4000">
                <a:latin typeface="宋体" panose="02010600030101010101" pitchFamily="2" charset="-122"/>
              </a:rPr>
              <a:t>3</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23555" name="Rectangle 3"/>
          <p:cNvSpPr>
            <a:spLocks noGrp="1" noChangeArrowheads="1"/>
          </p:cNvSpPr>
          <p:nvPr>
            <p:ph type="body" idx="1"/>
          </p:nvPr>
        </p:nvSpPr>
        <p:spPr>
          <a:xfrm>
            <a:off x="539750" y="2133600"/>
            <a:ext cx="8135938" cy="3962400"/>
          </a:xfrm>
        </p:spPr>
        <p:txBody>
          <a:bodyPr/>
          <a:lstStyle/>
          <a:p>
            <a:pPr algn="just" eaLnBrk="1" hangingPunct="1">
              <a:buFont typeface="Wingdings" panose="05000000000000000000" pitchFamily="2" charset="2"/>
              <a:buNone/>
            </a:pPr>
            <a:r>
              <a:rPr lang="en-US" altLang="zh-CN" sz="3200">
                <a:latin typeface="宋体" panose="02010600030101010101" pitchFamily="2" charset="-122"/>
              </a:rPr>
              <a:t>3.</a:t>
            </a:r>
            <a:r>
              <a:rPr lang="zh-CN" altLang="en-US" sz="3200">
                <a:latin typeface="宋体" panose="02010600030101010101" pitchFamily="2" charset="-122"/>
              </a:rPr>
              <a:t>环境原则</a:t>
            </a:r>
            <a:endParaRPr lang="zh-CN" altLang="en-US" sz="3200">
              <a:latin typeface="宋体" panose="02010600030101010101" pitchFamily="2" charset="-122"/>
            </a:endParaRPr>
          </a:p>
          <a:p>
            <a:pPr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7</a:t>
            </a:r>
            <a:r>
              <a:rPr lang="zh-CN" altLang="en-US" sz="3200">
                <a:latin typeface="宋体" panose="02010600030101010101" pitchFamily="2" charset="-122"/>
              </a:rPr>
              <a:t>：企业应支持采用预防性方法来应付环境挑战；</a:t>
            </a:r>
            <a:endParaRPr lang="zh-CN" altLang="en-US" sz="3200">
              <a:latin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8</a:t>
            </a:r>
            <a:r>
              <a:rPr lang="zh-CN" altLang="en-US" sz="3200">
                <a:latin typeface="宋体" panose="02010600030101010101" pitchFamily="2" charset="-122"/>
              </a:rPr>
              <a:t>：采取主动行动，促进在环境方面采取更负责任的做法；</a:t>
            </a:r>
            <a:endParaRPr lang="zh-CN" altLang="en-US" sz="3200">
              <a:latin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9</a:t>
            </a:r>
            <a:r>
              <a:rPr lang="zh-CN" altLang="en-US" sz="3200">
                <a:latin typeface="宋体" panose="02010600030101010101" pitchFamily="2" charset="-122"/>
              </a:rPr>
              <a:t>：鼓励开发和推广不损害环境的技术。</a:t>
            </a:r>
            <a:endParaRPr lang="zh-CN" altLang="en-US" sz="3200">
              <a:latin typeface="宋体" panose="02010600030101010101" pitchFamily="2" charset="-122"/>
            </a:endParaRPr>
          </a:p>
        </p:txBody>
      </p:sp>
      <p:sp>
        <p:nvSpPr>
          <p:cNvPr id="23556" name="日期占位符 3"/>
          <p:cNvSpPr>
            <a:spLocks noGrp="1"/>
          </p:cNvSpPr>
          <p:nvPr>
            <p:ph type="dt" sz="quarter" idx="10"/>
          </p:nvPr>
        </p:nvSpPr>
        <p:spPr>
          <a:noFill/>
          <a:ln>
            <a:miter lim="800000"/>
          </a:ln>
        </p:spPr>
        <p:txBody>
          <a:bodyPr/>
          <a:lstStyle/>
          <a:p>
            <a:fld id="{8604B23C-0370-4589-ACC9-1A07E5802B01}" type="datetime1">
              <a:rPr lang="zh-CN" altLang="en-US" smtClean="0"/>
            </a:fld>
            <a:endParaRPr lang="en-US" altLang="zh-CN"/>
          </a:p>
        </p:txBody>
      </p:sp>
      <p:sp>
        <p:nvSpPr>
          <p:cNvPr id="2355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3558"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617538"/>
            <a:ext cx="6858000" cy="754062"/>
          </a:xfrm>
        </p:spPr>
        <p:txBody>
          <a:bodyPr/>
          <a:lstStyle/>
          <a:p>
            <a:pPr algn="ctr" eaLnBrk="1" hangingPunct="1"/>
            <a:r>
              <a:rPr lang="zh-CN" altLang="en-US" sz="4000">
                <a:latin typeface="宋体" panose="02010600030101010101" pitchFamily="2" charset="-122"/>
              </a:rPr>
              <a:t>全球协议（</a:t>
            </a:r>
            <a:r>
              <a:rPr lang="en-US" altLang="zh-CN" sz="4000">
                <a:latin typeface="宋体" panose="02010600030101010101" pitchFamily="2" charset="-122"/>
              </a:rPr>
              <a:t>4</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24579" name="Rectangle 3"/>
          <p:cNvSpPr>
            <a:spLocks noGrp="1" noChangeArrowheads="1"/>
          </p:cNvSpPr>
          <p:nvPr>
            <p:ph type="body" idx="1"/>
          </p:nvPr>
        </p:nvSpPr>
        <p:spPr>
          <a:xfrm>
            <a:off x="762000" y="2133600"/>
            <a:ext cx="7620000" cy="3962400"/>
          </a:xfrm>
        </p:spPr>
        <p:txBody>
          <a:bodyPr/>
          <a:lstStyle/>
          <a:p>
            <a:pPr algn="just" eaLnBrk="1" hangingPunct="1">
              <a:buFont typeface="Wingdings" panose="05000000000000000000" pitchFamily="2" charset="2"/>
              <a:buNone/>
            </a:pPr>
            <a:r>
              <a:rPr lang="en-US" altLang="zh-CN" sz="3200">
                <a:latin typeface="宋体" panose="02010600030101010101" pitchFamily="2" charset="-122"/>
              </a:rPr>
              <a:t>4.</a:t>
            </a:r>
            <a:r>
              <a:rPr lang="zh-CN" altLang="en-US" sz="3200">
                <a:latin typeface="宋体" panose="02010600030101010101" pitchFamily="2" charset="-122"/>
              </a:rPr>
              <a:t>反腐败原则</a:t>
            </a:r>
            <a:endParaRPr lang="zh-CN" altLang="en-US" sz="320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3200">
                <a:latin typeface="宋体" panose="02010600030101010101" pitchFamily="2" charset="-122"/>
              </a:rPr>
              <a:t>原则</a:t>
            </a:r>
            <a:r>
              <a:rPr lang="en-US" altLang="zh-CN" sz="3200">
                <a:latin typeface="宋体" panose="02010600030101010101" pitchFamily="2" charset="-122"/>
              </a:rPr>
              <a:t>10</a:t>
            </a:r>
            <a:r>
              <a:rPr lang="zh-CN" altLang="en-US" sz="3200">
                <a:latin typeface="宋体" panose="02010600030101010101" pitchFamily="2" charset="-122"/>
              </a:rPr>
              <a:t>：推广并且采用反对包括勒索和贿赂在内的各种形式腐败的举措。</a:t>
            </a:r>
            <a:endParaRPr lang="zh-CN" altLang="en-US" sz="3200">
              <a:latin typeface="宋体" panose="02010600030101010101" pitchFamily="2" charset="-122"/>
            </a:endParaRPr>
          </a:p>
        </p:txBody>
      </p:sp>
      <p:sp>
        <p:nvSpPr>
          <p:cNvPr id="24580" name="日期占位符 3"/>
          <p:cNvSpPr>
            <a:spLocks noGrp="1"/>
          </p:cNvSpPr>
          <p:nvPr>
            <p:ph type="dt" sz="quarter" idx="10"/>
          </p:nvPr>
        </p:nvSpPr>
        <p:spPr>
          <a:noFill/>
          <a:ln>
            <a:miter lim="800000"/>
          </a:ln>
        </p:spPr>
        <p:txBody>
          <a:bodyPr/>
          <a:lstStyle/>
          <a:p>
            <a:fld id="{61CC5131-427C-4250-83F3-343DAD53AB81}" type="datetime1">
              <a:rPr lang="zh-CN" altLang="en-US" smtClean="0"/>
            </a:fld>
            <a:endParaRPr lang="en-US" altLang="zh-CN"/>
          </a:p>
        </p:txBody>
      </p:sp>
      <p:sp>
        <p:nvSpPr>
          <p:cNvPr id="2458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4582"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方正舒体" panose="02010601030101010101" pitchFamily="2" charset="-122"/>
              </a:rPr>
              <a:t>克拉克森原则（</a:t>
            </a:r>
            <a:r>
              <a:rPr lang="en-US" altLang="zh-CN" sz="4000">
                <a:latin typeface="方正舒体" panose="02010601030101010101" pitchFamily="2" charset="-122"/>
              </a:rPr>
              <a:t>1</a:t>
            </a:r>
            <a:r>
              <a:rPr lang="zh-CN" altLang="en-US" sz="4000">
                <a:latin typeface="方正舒体" panose="02010601030101010101" pitchFamily="2" charset="-122"/>
              </a:rPr>
              <a:t>）</a:t>
            </a:r>
            <a:endParaRPr lang="zh-CN" altLang="en-US" sz="4000">
              <a:latin typeface="方正舒体" panose="02010601030101010101" pitchFamily="2" charset="-122"/>
            </a:endParaRPr>
          </a:p>
        </p:txBody>
      </p:sp>
      <p:sp>
        <p:nvSpPr>
          <p:cNvPr id="25603" name="Rectangle 3"/>
          <p:cNvSpPr>
            <a:spLocks noGrp="1" noChangeArrowheads="1"/>
          </p:cNvSpPr>
          <p:nvPr>
            <p:ph type="body" idx="1"/>
          </p:nvPr>
        </p:nvSpPr>
        <p:spPr>
          <a:xfrm>
            <a:off x="395288" y="2286000"/>
            <a:ext cx="8424862" cy="3667125"/>
          </a:xfrm>
        </p:spPr>
        <p:txBody>
          <a:bodyPr/>
          <a:lstStyle/>
          <a:p>
            <a:pPr eaLnBrk="1" hangingPunct="1"/>
            <a:r>
              <a:rPr lang="zh-CN" altLang="en-US" sz="3200">
                <a:latin typeface="宋体" panose="02010600030101010101" pitchFamily="2" charset="-122"/>
              </a:rPr>
              <a:t>原则</a:t>
            </a:r>
            <a:r>
              <a:rPr lang="en-US" altLang="zh-CN" sz="3200">
                <a:latin typeface="宋体" panose="02010600030101010101" pitchFamily="2" charset="-122"/>
              </a:rPr>
              <a:t>1</a:t>
            </a:r>
            <a:r>
              <a:rPr lang="zh-CN" altLang="en-US" sz="3200">
                <a:latin typeface="宋体" panose="02010600030101010101" pitchFamily="2" charset="-122"/>
              </a:rPr>
              <a:t>：管理者应该承认和积极地监控所有合法的利益相关者的关注点，并应该在决策和运营中恰当地考虑他们的利益。</a:t>
            </a:r>
            <a:endParaRPr lang="zh-CN" altLang="en-US" sz="3200">
              <a:latin typeface="宋体" panose="02010600030101010101" pitchFamily="2" charset="-122"/>
            </a:endParaRPr>
          </a:p>
          <a:p>
            <a:pPr eaLnBrk="1" hangingPunct="1"/>
            <a:r>
              <a:rPr lang="zh-CN" altLang="en-US" sz="3200">
                <a:latin typeface="宋体" panose="02010600030101010101" pitchFamily="2" charset="-122"/>
              </a:rPr>
              <a:t>原则</a:t>
            </a:r>
            <a:r>
              <a:rPr lang="en-US" altLang="zh-CN" sz="3200">
                <a:latin typeface="宋体" panose="02010600030101010101" pitchFamily="2" charset="-122"/>
              </a:rPr>
              <a:t>2</a:t>
            </a:r>
            <a:r>
              <a:rPr lang="zh-CN" altLang="en-US" sz="3200">
                <a:latin typeface="宋体" panose="02010600030101010101" pitchFamily="2" charset="-122"/>
              </a:rPr>
              <a:t>：管理者应该倾听利益相关者并与之公开地交流，了解他们各自的关注点和贡献，以及他们由于与企业发生联系而可能承受的风险。</a:t>
            </a:r>
            <a:endParaRPr lang="zh-CN" altLang="en-US" sz="3200">
              <a:latin typeface="宋体" panose="02010600030101010101" pitchFamily="2" charset="-122"/>
            </a:endParaRPr>
          </a:p>
        </p:txBody>
      </p:sp>
      <p:sp>
        <p:nvSpPr>
          <p:cNvPr id="25604" name="日期占位符 3"/>
          <p:cNvSpPr>
            <a:spLocks noGrp="1"/>
          </p:cNvSpPr>
          <p:nvPr>
            <p:ph type="dt" sz="quarter" idx="10"/>
          </p:nvPr>
        </p:nvSpPr>
        <p:spPr>
          <a:noFill/>
          <a:ln>
            <a:miter lim="800000"/>
          </a:ln>
        </p:spPr>
        <p:txBody>
          <a:bodyPr/>
          <a:lstStyle/>
          <a:p>
            <a:fld id="{A719FA81-0B3E-457D-9441-18C9A656610F}" type="datetime1">
              <a:rPr lang="zh-CN" altLang="en-US" smtClean="0"/>
            </a:fld>
            <a:endParaRPr lang="en-US" altLang="zh-CN"/>
          </a:p>
        </p:txBody>
      </p:sp>
      <p:sp>
        <p:nvSpPr>
          <p:cNvPr id="2560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560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方正舒体" panose="02010601030101010101" pitchFamily="2" charset="-122"/>
              </a:rPr>
              <a:t>克拉克森原则（</a:t>
            </a:r>
            <a:r>
              <a:rPr lang="en-US" altLang="zh-CN" sz="4000">
                <a:latin typeface="方正舒体" panose="02010601030101010101" pitchFamily="2" charset="-122"/>
              </a:rPr>
              <a:t>2</a:t>
            </a:r>
            <a:r>
              <a:rPr lang="zh-CN" altLang="en-US" sz="4000">
                <a:latin typeface="方正舒体" panose="02010601030101010101" pitchFamily="2" charset="-122"/>
              </a:rPr>
              <a:t>）</a:t>
            </a:r>
            <a:endParaRPr lang="zh-CN" altLang="en-US" sz="4000">
              <a:latin typeface="方正舒体" panose="02010601030101010101" pitchFamily="2" charset="-122"/>
            </a:endParaRPr>
          </a:p>
        </p:txBody>
      </p:sp>
      <p:sp>
        <p:nvSpPr>
          <p:cNvPr id="26627" name="Rectangle 3"/>
          <p:cNvSpPr>
            <a:spLocks noGrp="1" noChangeArrowheads="1"/>
          </p:cNvSpPr>
          <p:nvPr>
            <p:ph type="body" idx="1"/>
          </p:nvPr>
        </p:nvSpPr>
        <p:spPr>
          <a:xfrm>
            <a:off x="684213" y="2286000"/>
            <a:ext cx="8135937" cy="3667125"/>
          </a:xfrm>
        </p:spPr>
        <p:txBody>
          <a:bodyPr/>
          <a:lstStyle/>
          <a:p>
            <a:pPr eaLnBrk="1" hangingPunct="1"/>
            <a:r>
              <a:rPr lang="zh-CN" altLang="en-US" sz="3200">
                <a:latin typeface="宋体" panose="02010600030101010101" pitchFamily="2" charset="-122"/>
              </a:rPr>
              <a:t>原则</a:t>
            </a:r>
            <a:r>
              <a:rPr lang="en-US" altLang="zh-CN" sz="3200">
                <a:latin typeface="宋体" panose="02010600030101010101" pitchFamily="2" charset="-122"/>
              </a:rPr>
              <a:t>3</a:t>
            </a:r>
            <a:r>
              <a:rPr lang="zh-CN" altLang="en-US" sz="3200">
                <a:latin typeface="宋体" panose="02010600030101010101" pitchFamily="2" charset="-122"/>
              </a:rPr>
              <a:t>：管理者应该采用对每个利益相关者的关注点和能力敏感的过程和行为模式。</a:t>
            </a:r>
            <a:endParaRPr lang="zh-CN" altLang="en-US" sz="3200">
              <a:latin typeface="宋体" panose="02010600030101010101" pitchFamily="2" charset="-122"/>
            </a:endParaRPr>
          </a:p>
          <a:p>
            <a:pPr eaLnBrk="1" hangingPunct="1"/>
            <a:r>
              <a:rPr lang="zh-CN" altLang="en-US" sz="3200">
                <a:latin typeface="宋体" panose="02010600030101010101" pitchFamily="2" charset="-122"/>
              </a:rPr>
              <a:t>原则</a:t>
            </a:r>
            <a:r>
              <a:rPr lang="en-US" altLang="zh-CN" sz="3200">
                <a:latin typeface="宋体" panose="02010600030101010101" pitchFamily="2" charset="-122"/>
              </a:rPr>
              <a:t>4</a:t>
            </a:r>
            <a:r>
              <a:rPr lang="zh-CN" altLang="en-US" sz="3200">
                <a:latin typeface="宋体" panose="02010600030101010101" pitchFamily="2" charset="-122"/>
              </a:rPr>
              <a:t>：管理者应该认识到利益相关者之间付出和回报的交互作用，并在考虑他们各自的风险和脆弱性的基础上，力求在他们之间公平地分配企业行为的收益和负担。</a:t>
            </a:r>
            <a:endParaRPr lang="zh-CN" altLang="en-US" sz="3200">
              <a:latin typeface="宋体" panose="02010600030101010101" pitchFamily="2" charset="-122"/>
            </a:endParaRPr>
          </a:p>
        </p:txBody>
      </p:sp>
      <p:sp>
        <p:nvSpPr>
          <p:cNvPr id="26628" name="日期占位符 3"/>
          <p:cNvSpPr>
            <a:spLocks noGrp="1"/>
          </p:cNvSpPr>
          <p:nvPr>
            <p:ph type="dt" sz="quarter" idx="10"/>
          </p:nvPr>
        </p:nvSpPr>
        <p:spPr>
          <a:noFill/>
          <a:ln>
            <a:miter lim="800000"/>
          </a:ln>
        </p:spPr>
        <p:txBody>
          <a:bodyPr/>
          <a:lstStyle/>
          <a:p>
            <a:fld id="{14AF4EC5-983F-4B2A-A0E1-593ECFD29B68}" type="datetime1">
              <a:rPr lang="zh-CN" altLang="en-US" smtClean="0"/>
            </a:fld>
            <a:endParaRPr lang="en-US" altLang="zh-CN"/>
          </a:p>
        </p:txBody>
      </p:sp>
      <p:sp>
        <p:nvSpPr>
          <p:cNvPr id="2662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6630"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方正舒体" panose="02010601030101010101" pitchFamily="2" charset="-122"/>
              </a:rPr>
              <a:t>克拉克森原则（</a:t>
            </a:r>
            <a:r>
              <a:rPr lang="en-US" altLang="zh-CN" sz="4000">
                <a:latin typeface="方正舒体" panose="02010601030101010101" pitchFamily="2" charset="-122"/>
              </a:rPr>
              <a:t>3</a:t>
            </a:r>
            <a:r>
              <a:rPr lang="zh-CN" altLang="en-US" sz="4000">
                <a:latin typeface="方正舒体" panose="02010601030101010101" pitchFamily="2" charset="-122"/>
              </a:rPr>
              <a:t>）</a:t>
            </a:r>
            <a:endParaRPr lang="zh-CN" altLang="en-US" sz="4000">
              <a:latin typeface="方正舒体" panose="02010601030101010101" pitchFamily="2" charset="-122"/>
            </a:endParaRPr>
          </a:p>
        </p:txBody>
      </p:sp>
      <p:sp>
        <p:nvSpPr>
          <p:cNvPr id="27651" name="Rectangle 3"/>
          <p:cNvSpPr>
            <a:spLocks noGrp="1" noChangeArrowheads="1"/>
          </p:cNvSpPr>
          <p:nvPr>
            <p:ph type="body" idx="1"/>
          </p:nvPr>
        </p:nvSpPr>
        <p:spPr>
          <a:xfrm>
            <a:off x="323850" y="1916113"/>
            <a:ext cx="8496300" cy="4037012"/>
          </a:xfrm>
        </p:spPr>
        <p:txBody>
          <a:bodyPr/>
          <a:lstStyle/>
          <a:p>
            <a:pPr eaLnBrk="1" hangingPunct="1"/>
            <a:r>
              <a:rPr lang="zh-CN" altLang="en-US" sz="3200">
                <a:latin typeface="宋体" panose="02010600030101010101" pitchFamily="2" charset="-122"/>
              </a:rPr>
              <a:t>原则</a:t>
            </a:r>
            <a:r>
              <a:rPr lang="en-US" altLang="zh-CN" sz="3200">
                <a:latin typeface="宋体" panose="02010600030101010101" pitchFamily="2" charset="-122"/>
              </a:rPr>
              <a:t>5</a:t>
            </a:r>
            <a:r>
              <a:rPr lang="zh-CN" altLang="en-US" sz="3200">
                <a:latin typeface="宋体" panose="02010600030101010101" pitchFamily="2" charset="-122"/>
              </a:rPr>
              <a:t>：管理者应该和其他实体（包括公共的和民间的）通力合作，从而保证将企业活动所带来的风险和伤害最小化，当风险和伤害不可避免时能够获得恰当的补偿。</a:t>
            </a:r>
            <a:endParaRPr lang="zh-CN" altLang="en-US" sz="3200">
              <a:latin typeface="宋体" panose="02010600030101010101" pitchFamily="2" charset="-122"/>
            </a:endParaRPr>
          </a:p>
          <a:p>
            <a:pPr eaLnBrk="1" hangingPunct="1"/>
            <a:r>
              <a:rPr lang="zh-CN" altLang="en-US" sz="3200">
                <a:latin typeface="宋体" panose="02010600030101010101" pitchFamily="2" charset="-122"/>
              </a:rPr>
              <a:t>原则</a:t>
            </a:r>
            <a:r>
              <a:rPr lang="en-US" altLang="zh-CN" sz="3200">
                <a:latin typeface="宋体" panose="02010600030101010101" pitchFamily="2" charset="-122"/>
              </a:rPr>
              <a:t>6</a:t>
            </a:r>
            <a:r>
              <a:rPr lang="zh-CN" altLang="en-US" sz="3200">
                <a:latin typeface="宋体" panose="02010600030101010101" pitchFamily="2" charset="-122"/>
              </a:rPr>
              <a:t>：管理者应该彻底避免可能危及到不可剥夺的人权（如生命权）的行为，或者会引起以下风险的行为：如果被清楚地了解后，明显不会被相关的利益相关者所接受。</a:t>
            </a:r>
            <a:endParaRPr lang="zh-CN" altLang="en-US" sz="3200">
              <a:latin typeface="宋体" panose="02010600030101010101" pitchFamily="2" charset="-122"/>
            </a:endParaRPr>
          </a:p>
        </p:txBody>
      </p:sp>
      <p:sp>
        <p:nvSpPr>
          <p:cNvPr id="27652" name="日期占位符 3"/>
          <p:cNvSpPr>
            <a:spLocks noGrp="1"/>
          </p:cNvSpPr>
          <p:nvPr>
            <p:ph type="dt" sz="quarter" idx="10"/>
          </p:nvPr>
        </p:nvSpPr>
        <p:spPr>
          <a:noFill/>
          <a:ln>
            <a:miter lim="800000"/>
          </a:ln>
        </p:spPr>
        <p:txBody>
          <a:bodyPr/>
          <a:lstStyle/>
          <a:p>
            <a:fld id="{9685D84E-AC7D-44BA-B0E2-55724E7E4461}" type="datetime1">
              <a:rPr lang="zh-CN" altLang="en-US" smtClean="0"/>
            </a:fld>
            <a:endParaRPr lang="en-US" altLang="zh-CN"/>
          </a:p>
        </p:txBody>
      </p:sp>
      <p:sp>
        <p:nvSpPr>
          <p:cNvPr id="2765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7654"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方正舒体" panose="02010601030101010101" pitchFamily="2" charset="-122"/>
              </a:rPr>
              <a:t>克拉克森原则（</a:t>
            </a:r>
            <a:r>
              <a:rPr lang="en-US" altLang="zh-CN" sz="4000">
                <a:latin typeface="方正舒体" panose="02010601030101010101" pitchFamily="2" charset="-122"/>
              </a:rPr>
              <a:t>4</a:t>
            </a:r>
            <a:r>
              <a:rPr lang="zh-CN" altLang="en-US" sz="4000">
                <a:latin typeface="方正舒体" panose="02010601030101010101" pitchFamily="2" charset="-122"/>
              </a:rPr>
              <a:t>）</a:t>
            </a:r>
            <a:endParaRPr lang="zh-CN" altLang="en-US" sz="4000">
              <a:latin typeface="方正舒体" panose="02010601030101010101" pitchFamily="2" charset="-122"/>
            </a:endParaRPr>
          </a:p>
        </p:txBody>
      </p:sp>
      <p:sp>
        <p:nvSpPr>
          <p:cNvPr id="28675" name="Rectangle 3"/>
          <p:cNvSpPr>
            <a:spLocks noGrp="1" noChangeArrowheads="1"/>
          </p:cNvSpPr>
          <p:nvPr>
            <p:ph type="body" idx="1"/>
          </p:nvPr>
        </p:nvSpPr>
        <p:spPr>
          <a:xfrm>
            <a:off x="684213" y="2286000"/>
            <a:ext cx="8135937" cy="3667125"/>
          </a:xfrm>
        </p:spPr>
        <p:txBody>
          <a:bodyPr/>
          <a:lstStyle/>
          <a:p>
            <a:pPr eaLnBrk="1" hangingPunct="1"/>
            <a:r>
              <a:rPr lang="zh-CN" altLang="en-US" sz="3200">
                <a:latin typeface="宋体" panose="02010600030101010101" pitchFamily="2" charset="-122"/>
              </a:rPr>
              <a:t>原则</a:t>
            </a:r>
            <a:r>
              <a:rPr lang="en-US" altLang="zh-CN" sz="3200">
                <a:latin typeface="宋体" panose="02010600030101010101" pitchFamily="2" charset="-122"/>
              </a:rPr>
              <a:t>7</a:t>
            </a:r>
            <a:r>
              <a:rPr lang="zh-CN" altLang="en-US" sz="3200">
                <a:latin typeface="宋体" panose="02010600030101010101" pitchFamily="2" charset="-122"/>
              </a:rPr>
              <a:t>：管理者应该承认以下两者的潜在冲突：（</a:t>
            </a:r>
            <a:r>
              <a:rPr lang="en-US" altLang="zh-CN" sz="3200">
                <a:latin typeface="宋体" panose="02010600030101010101" pitchFamily="2" charset="-122"/>
              </a:rPr>
              <a:t>1</a:t>
            </a:r>
            <a:r>
              <a:rPr lang="zh-CN" altLang="en-US" sz="3200">
                <a:latin typeface="宋体" panose="02010600030101010101" pitchFamily="2" charset="-122"/>
              </a:rPr>
              <a:t>）他们自己作为利益相关者的角色，（</a:t>
            </a:r>
            <a:r>
              <a:rPr lang="en-US" altLang="zh-CN" sz="3200">
                <a:latin typeface="宋体" panose="02010600030101010101" pitchFamily="2" charset="-122"/>
              </a:rPr>
              <a:t>2</a:t>
            </a:r>
            <a:r>
              <a:rPr lang="zh-CN" altLang="en-US" sz="3200">
                <a:latin typeface="宋体" panose="02010600030101010101" pitchFamily="2" charset="-122"/>
              </a:rPr>
              <a:t>）他们对利益相关者的利益在法律和道德上的责任，并且应该通过公开的沟通、恰当的报告和激励体系，必要时还可以采用第三方评价，来处理这样的冲突。</a:t>
            </a:r>
            <a:endParaRPr lang="zh-CN" altLang="en-US" sz="3200">
              <a:latin typeface="宋体" panose="02010600030101010101" pitchFamily="2" charset="-122"/>
            </a:endParaRPr>
          </a:p>
        </p:txBody>
      </p:sp>
      <p:sp>
        <p:nvSpPr>
          <p:cNvPr id="28676" name="日期占位符 3"/>
          <p:cNvSpPr>
            <a:spLocks noGrp="1"/>
          </p:cNvSpPr>
          <p:nvPr>
            <p:ph type="dt" sz="quarter" idx="10"/>
          </p:nvPr>
        </p:nvSpPr>
        <p:spPr>
          <a:noFill/>
          <a:ln>
            <a:miter lim="800000"/>
          </a:ln>
        </p:spPr>
        <p:txBody>
          <a:bodyPr/>
          <a:lstStyle/>
          <a:p>
            <a:fld id="{0EB86D00-1EBE-44F9-8643-58B3E97D12F5}" type="datetime1">
              <a:rPr lang="zh-CN" altLang="en-US" smtClean="0"/>
            </a:fld>
            <a:endParaRPr lang="en-US" altLang="zh-CN"/>
          </a:p>
        </p:txBody>
      </p:sp>
      <p:sp>
        <p:nvSpPr>
          <p:cNvPr id="2867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8678"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微观社会契约的优先准则（</a:t>
            </a:r>
            <a:r>
              <a:rPr lang="en-US" altLang="zh-CN" sz="4000">
                <a:latin typeface="方正舒体" panose="02010601030101010101" pitchFamily="2" charset="-122"/>
              </a:rPr>
              <a:t>1</a:t>
            </a:r>
            <a:r>
              <a:rPr lang="zh-CN" altLang="en-US" sz="4000">
                <a:latin typeface="方正舒体" panose="02010601030101010101" pitchFamily="2" charset="-122"/>
              </a:rPr>
              <a:t>）</a:t>
            </a:r>
            <a:r>
              <a:rPr lang="zh-CN" altLang="en-US"/>
              <a:t> </a:t>
            </a:r>
            <a:endParaRPr lang="zh-CN" altLang="en-US"/>
          </a:p>
        </p:txBody>
      </p:sp>
      <p:sp>
        <p:nvSpPr>
          <p:cNvPr id="29699" name="Rectangle 3"/>
          <p:cNvSpPr>
            <a:spLocks noGrp="1" noChangeArrowheads="1"/>
          </p:cNvSpPr>
          <p:nvPr>
            <p:ph type="body" idx="1"/>
          </p:nvPr>
        </p:nvSpPr>
        <p:spPr>
          <a:xfrm>
            <a:off x="323850" y="2371475"/>
            <a:ext cx="8496300" cy="4037012"/>
          </a:xfrm>
        </p:spPr>
        <p:txBody>
          <a:bodyPr/>
          <a:lstStyle/>
          <a:p>
            <a:pPr eaLnBrk="1" hangingPunct="1"/>
            <a:r>
              <a:rPr lang="zh-CN" altLang="en-US" sz="3200" dirty="0"/>
              <a:t>对于仅在社团内部发生的交易，如果对其他人或社会没有较大的不利影响，应该由社团的规范支配。</a:t>
            </a:r>
            <a:endParaRPr lang="zh-CN" altLang="en-US" sz="3200" dirty="0"/>
          </a:p>
          <a:p>
            <a:pPr eaLnBrk="1" hangingPunct="1"/>
            <a:r>
              <a:rPr lang="zh-CN" altLang="en-US" sz="3200" dirty="0"/>
              <a:t>只要对其他人或社团无较大不利影响，解决优先权问题的社团规范就应适用。</a:t>
            </a:r>
            <a:endParaRPr lang="zh-CN" altLang="en-US" sz="3200" dirty="0"/>
          </a:p>
          <a:p>
            <a:pPr eaLnBrk="1" hangingPunct="1"/>
            <a:r>
              <a:rPr lang="zh-CN" altLang="en-US" sz="3200" dirty="0"/>
              <a:t>作为规范来源的社团规模越大、越开放，其规范的优先权越大。</a:t>
            </a:r>
            <a:endParaRPr lang="zh-CN" altLang="en-US" sz="3200" dirty="0"/>
          </a:p>
        </p:txBody>
      </p:sp>
      <p:sp>
        <p:nvSpPr>
          <p:cNvPr id="29700" name="日期占位符 3"/>
          <p:cNvSpPr>
            <a:spLocks noGrp="1"/>
          </p:cNvSpPr>
          <p:nvPr>
            <p:ph type="dt" sz="quarter" idx="10"/>
          </p:nvPr>
        </p:nvSpPr>
        <p:spPr>
          <a:noFill/>
          <a:ln>
            <a:miter lim="800000"/>
          </a:ln>
        </p:spPr>
        <p:txBody>
          <a:bodyPr/>
          <a:lstStyle/>
          <a:p>
            <a:fld id="{BB21FE82-305E-4725-B7DB-444C911B8E09}" type="datetime1">
              <a:rPr lang="zh-CN" altLang="en-US" smtClean="0"/>
            </a:fld>
            <a:endParaRPr lang="en-US" altLang="zh-CN"/>
          </a:p>
        </p:txBody>
      </p:sp>
      <p:sp>
        <p:nvSpPr>
          <p:cNvPr id="2970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29702" name="灯片编号占位符 6"/>
          <p:cNvSpPr>
            <a:spLocks noGrp="1"/>
          </p:cNvSpPr>
          <p:nvPr>
            <p:ph type="sldNum" sz="quarter" idx="12"/>
          </p:nvPr>
        </p:nvSpPr>
        <p:spPr>
          <a:noFill/>
          <a:ln>
            <a:miter lim="800000"/>
          </a:ln>
        </p:spPr>
        <p:txBody>
          <a:bodyPr/>
          <a:lstStyle/>
          <a:p>
            <a:endParaRPr lang="zh-CN" altLang="zh-CN"/>
          </a:p>
        </p:txBody>
      </p:sp>
      <p:sp>
        <p:nvSpPr>
          <p:cNvPr id="2" name="文本框 1"/>
          <p:cNvSpPr txBox="1"/>
          <p:nvPr/>
        </p:nvSpPr>
        <p:spPr>
          <a:xfrm>
            <a:off x="683568" y="1647234"/>
            <a:ext cx="6768752" cy="523220"/>
          </a:xfrm>
          <a:prstGeom prst="rect">
            <a:avLst/>
          </a:prstGeom>
          <a:noFill/>
        </p:spPr>
        <p:txBody>
          <a:bodyPr wrap="square" rtlCol="0">
            <a:spAutoFit/>
          </a:bodyPr>
          <a:lstStyle/>
          <a:p>
            <a:pPr algn="l"/>
            <a:r>
              <a:rPr lang="zh-CN" altLang="en-US" sz="1400" dirty="0"/>
              <a:t>引起伦理冲突的根本原因是差异的存在，如何消除差异，找出不同社会中应该遵守哪些规范，托马斯等提出微观社会优先准则</a:t>
            </a:r>
            <a:endParaRPr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微观社会契约的优先准则（</a:t>
            </a:r>
            <a:r>
              <a:rPr lang="en-US" altLang="zh-CN" sz="4000">
                <a:latin typeface="方正舒体" panose="02010601030101010101" pitchFamily="2" charset="-122"/>
              </a:rPr>
              <a:t>2</a:t>
            </a:r>
            <a:r>
              <a:rPr lang="zh-CN" altLang="en-US" sz="4000">
                <a:latin typeface="方正舒体" panose="02010601030101010101" pitchFamily="2" charset="-122"/>
              </a:rPr>
              <a:t>）</a:t>
            </a:r>
            <a:r>
              <a:rPr lang="zh-CN" altLang="en-US"/>
              <a:t> </a:t>
            </a:r>
            <a:endParaRPr lang="zh-CN" altLang="en-US"/>
          </a:p>
        </p:txBody>
      </p:sp>
      <p:sp>
        <p:nvSpPr>
          <p:cNvPr id="30723" name="Rectangle 3"/>
          <p:cNvSpPr>
            <a:spLocks noGrp="1" noChangeArrowheads="1"/>
          </p:cNvSpPr>
          <p:nvPr>
            <p:ph type="body" idx="1"/>
          </p:nvPr>
        </p:nvSpPr>
        <p:spPr>
          <a:xfrm>
            <a:off x="323850" y="1916113"/>
            <a:ext cx="8496300" cy="4037012"/>
          </a:xfrm>
        </p:spPr>
        <p:txBody>
          <a:bodyPr/>
          <a:lstStyle/>
          <a:p>
            <a:pPr eaLnBrk="1" hangingPunct="1"/>
            <a:r>
              <a:rPr lang="zh-CN" altLang="en-US" sz="3200"/>
              <a:t>维护交易所处的经济环境所必需的规范应优先于有可能破坏这种环境的规范。</a:t>
            </a:r>
            <a:endParaRPr lang="zh-CN" altLang="en-US" sz="3200"/>
          </a:p>
          <a:p>
            <a:pPr eaLnBrk="1" hangingPunct="1"/>
            <a:r>
              <a:rPr lang="zh-CN" altLang="en-US" sz="3200"/>
              <a:t>当存在多种互相矛盾的规范时，规范间的一致性提供了确定优先权的基础。为大多数规范所共同接受的规则应优先得到尊重。</a:t>
            </a:r>
            <a:endParaRPr lang="zh-CN" altLang="en-US" sz="3200"/>
          </a:p>
          <a:p>
            <a:pPr eaLnBrk="1" hangingPunct="1"/>
            <a:r>
              <a:rPr lang="zh-CN" altLang="en-US" sz="3200"/>
              <a:t>明确的规范通常应优先于不太明确的比较笼统的规范。</a:t>
            </a:r>
            <a:endParaRPr lang="zh-CN" altLang="en-US" sz="3200"/>
          </a:p>
        </p:txBody>
      </p:sp>
      <p:sp>
        <p:nvSpPr>
          <p:cNvPr id="30724" name="日期占位符 3"/>
          <p:cNvSpPr>
            <a:spLocks noGrp="1"/>
          </p:cNvSpPr>
          <p:nvPr>
            <p:ph type="dt" sz="quarter" idx="10"/>
          </p:nvPr>
        </p:nvSpPr>
        <p:spPr>
          <a:noFill/>
          <a:ln>
            <a:miter lim="800000"/>
          </a:ln>
        </p:spPr>
        <p:txBody>
          <a:bodyPr/>
          <a:lstStyle/>
          <a:p>
            <a:fld id="{E99721E2-471D-4469-9779-E3544CD1ED4D}" type="datetime1">
              <a:rPr lang="zh-CN" altLang="en-US" smtClean="0"/>
            </a:fld>
            <a:endParaRPr lang="en-US" altLang="zh-CN"/>
          </a:p>
        </p:txBody>
      </p:sp>
      <p:sp>
        <p:nvSpPr>
          <p:cNvPr id="3072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072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宋体" panose="02010600030101010101" pitchFamily="2" charset="-122"/>
              </a:rPr>
              <a:t>国际经营中的伦理评价（</a:t>
            </a:r>
            <a:r>
              <a:rPr lang="en-US" altLang="zh-CN" sz="4000">
                <a:latin typeface="宋体" panose="02010600030101010101" pitchFamily="2" charset="-122"/>
              </a:rPr>
              <a:t>1</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31747" name="Rectangle 3"/>
          <p:cNvSpPr>
            <a:spLocks noGrp="1" noChangeArrowheads="1"/>
          </p:cNvSpPr>
          <p:nvPr>
            <p:ph type="body" idx="1"/>
          </p:nvPr>
        </p:nvSpPr>
        <p:spPr>
          <a:xfrm>
            <a:off x="323850" y="2205038"/>
            <a:ext cx="8496300" cy="3024187"/>
          </a:xfrm>
        </p:spPr>
        <p:txBody>
          <a:bodyPr/>
          <a:lstStyle/>
          <a:p>
            <a:pPr eaLnBrk="1" hangingPunct="1">
              <a:lnSpc>
                <a:spcPct val="80000"/>
              </a:lnSpc>
              <a:buFont typeface="Wingdings" panose="05000000000000000000" pitchFamily="2" charset="2"/>
              <a:buNone/>
            </a:pPr>
            <a:r>
              <a:rPr lang="en-US" altLang="zh-CN" sz="3200"/>
              <a:t>   </a:t>
            </a:r>
            <a:r>
              <a:rPr lang="zh-CN" altLang="en-US" sz="3200"/>
              <a:t>在当地的文化背景下，公司的该政策或行为意味着什么？根据当地的文化，该政策或行为是伦理上可接受的吗？是否严重违背了功利主义原则、权利原则、公正原则、关怀原则，以至于在伦理上不可接受？从美德论角度看，该政策或行为是否有利于实践和促进高尚的品德？</a:t>
            </a:r>
            <a:endParaRPr lang="zh-CN" altLang="en-US" sz="3200"/>
          </a:p>
        </p:txBody>
      </p:sp>
      <p:sp>
        <p:nvSpPr>
          <p:cNvPr id="31748" name="日期占位符 3"/>
          <p:cNvSpPr>
            <a:spLocks noGrp="1"/>
          </p:cNvSpPr>
          <p:nvPr>
            <p:ph type="dt" sz="quarter" idx="10"/>
          </p:nvPr>
        </p:nvSpPr>
        <p:spPr>
          <a:noFill/>
          <a:ln>
            <a:miter lim="800000"/>
          </a:ln>
        </p:spPr>
        <p:txBody>
          <a:bodyPr/>
          <a:lstStyle/>
          <a:p>
            <a:fld id="{12837DEF-1AA1-41E6-8540-D04D1DB7216E}" type="datetime1">
              <a:rPr lang="zh-CN" altLang="en-US" smtClean="0"/>
            </a:fld>
            <a:endParaRPr lang="en-US" altLang="zh-CN"/>
          </a:p>
        </p:txBody>
      </p:sp>
      <p:sp>
        <p:nvSpPr>
          <p:cNvPr id="3174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1750"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宋体" panose="02010600030101010101" pitchFamily="2" charset="-122"/>
              </a:rPr>
              <a:t>国际经营中的伦理评价（</a:t>
            </a:r>
            <a:r>
              <a:rPr lang="en-US" altLang="zh-CN" sz="4000">
                <a:latin typeface="宋体" panose="02010600030101010101" pitchFamily="2" charset="-122"/>
              </a:rPr>
              <a:t>2</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32771" name="Rectangle 3"/>
          <p:cNvSpPr>
            <a:spLocks noGrp="1" noChangeArrowheads="1"/>
          </p:cNvSpPr>
          <p:nvPr>
            <p:ph type="body" idx="1"/>
          </p:nvPr>
        </p:nvSpPr>
        <p:spPr>
          <a:xfrm>
            <a:off x="323850" y="1916113"/>
            <a:ext cx="8496300" cy="4037012"/>
          </a:xfrm>
        </p:spPr>
        <p:txBody>
          <a:bodyPr/>
          <a:lstStyle/>
          <a:p>
            <a:pPr eaLnBrk="1" hangingPunct="1">
              <a:lnSpc>
                <a:spcPct val="80000"/>
              </a:lnSpc>
              <a:buFont typeface="Wingdings" panose="05000000000000000000" pitchFamily="2" charset="2"/>
              <a:buNone/>
            </a:pPr>
            <a:r>
              <a:rPr lang="en-US" altLang="zh-CN" sz="3200"/>
              <a:t>   </a:t>
            </a:r>
            <a:r>
              <a:rPr lang="zh-CN" altLang="en-US" sz="3200"/>
              <a:t>考虑到东道国的技术、社会、经济发展水平以及政府为促进发展正在采取的措施，公司的该政策或行为的结果，从功利主义原则、权利原则、公正原则、关怀原则和美德论角度看，是伦理上可以接受的吗？在东道国的环境中实施发达国家中更严厉的法律或惯例，对东道国及其发展会造成伤害吗？是否更加符合功利主义原则、权利原则、公正原则、关怀原则？是否有利于实践和促进高尚的品德？</a:t>
            </a:r>
            <a:endParaRPr lang="zh-CN" altLang="en-US" sz="3200"/>
          </a:p>
        </p:txBody>
      </p:sp>
      <p:sp>
        <p:nvSpPr>
          <p:cNvPr id="32772" name="日期占位符 3"/>
          <p:cNvSpPr>
            <a:spLocks noGrp="1"/>
          </p:cNvSpPr>
          <p:nvPr>
            <p:ph type="dt" sz="quarter" idx="10"/>
          </p:nvPr>
        </p:nvSpPr>
        <p:spPr>
          <a:noFill/>
          <a:ln>
            <a:miter lim="800000"/>
          </a:ln>
        </p:spPr>
        <p:txBody>
          <a:bodyPr/>
          <a:lstStyle/>
          <a:p>
            <a:fld id="{1CFB4560-5791-4540-BD68-E8E5DD912E89}" type="datetime1">
              <a:rPr lang="zh-CN" altLang="en-US" smtClean="0"/>
            </a:fld>
            <a:endParaRPr lang="en-US" altLang="zh-CN"/>
          </a:p>
        </p:txBody>
      </p:sp>
      <p:sp>
        <p:nvSpPr>
          <p:cNvPr id="3277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2774"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p:cNvSpPr txBox="1">
            <a:spLocks noChangeArrowheads="1"/>
          </p:cNvSpPr>
          <p:nvPr/>
        </p:nvSpPr>
        <p:spPr bwMode="auto">
          <a:xfrm>
            <a:off x="1042988" y="620713"/>
            <a:ext cx="7416800" cy="461962"/>
          </a:xfrm>
          <a:prstGeom prst="rect">
            <a:avLst/>
          </a:prstGeom>
          <a:noFill/>
          <a:ln w="9525">
            <a:noFill/>
            <a:miter lim="800000"/>
          </a:ln>
        </p:spPr>
        <p:txBody>
          <a:bodyPr>
            <a:spAutoFit/>
          </a:bodyPr>
          <a:lstStyle/>
          <a:p>
            <a:r>
              <a:rPr lang="zh-CN" altLang="en-US"/>
              <a:t>一带一路国际合作高峰论坛，习近平同志讲话精神</a:t>
            </a:r>
            <a:endParaRPr lang="zh-CN" altLang="en-US"/>
          </a:p>
        </p:txBody>
      </p:sp>
      <p:sp>
        <p:nvSpPr>
          <p:cNvPr id="5123" name="TextBox 6"/>
          <p:cNvSpPr txBox="1">
            <a:spLocks noChangeArrowheads="1"/>
          </p:cNvSpPr>
          <p:nvPr/>
        </p:nvSpPr>
        <p:spPr bwMode="auto">
          <a:xfrm>
            <a:off x="684213" y="1412875"/>
            <a:ext cx="7704137" cy="5324475"/>
          </a:xfrm>
          <a:prstGeom prst="rect">
            <a:avLst/>
          </a:prstGeom>
          <a:noFill/>
          <a:ln w="9525">
            <a:noFill/>
            <a:miter lim="800000"/>
          </a:ln>
        </p:spPr>
        <p:txBody>
          <a:bodyPr>
            <a:spAutoFit/>
          </a:bodyPr>
          <a:lstStyle/>
          <a:p>
            <a:pPr algn="l"/>
            <a:r>
              <a:rPr lang="zh-CN" altLang="en-US" sz="2000"/>
              <a:t>一、丝路精神核心</a:t>
            </a:r>
            <a:endParaRPr lang="en-US" altLang="zh-CN" sz="2000"/>
          </a:p>
          <a:p>
            <a:pPr algn="l"/>
            <a:r>
              <a:rPr lang="zh-CN" altLang="en-US" sz="2000"/>
              <a:t>和平合作、开放包容、互学互鉴、互利共赢</a:t>
            </a:r>
            <a:endParaRPr lang="en-US" altLang="zh-CN" sz="2000"/>
          </a:p>
          <a:p>
            <a:pPr algn="l"/>
            <a:r>
              <a:rPr lang="zh-CN" altLang="en-US" sz="2000"/>
              <a:t>二、研判当前世界形势</a:t>
            </a:r>
            <a:endParaRPr lang="en-US" altLang="zh-CN" sz="2000"/>
          </a:p>
          <a:p>
            <a:pPr algn="l"/>
            <a:r>
              <a:rPr lang="zh-CN" altLang="en-US" sz="2000"/>
              <a:t>历史维度：人类社会正处在一个大发展大变革大调整时代</a:t>
            </a:r>
            <a:endParaRPr lang="en-US" altLang="zh-CN" sz="2000"/>
          </a:p>
          <a:p>
            <a:pPr algn="l"/>
            <a:r>
              <a:rPr lang="zh-CN" altLang="en-US" sz="2000"/>
              <a:t>现实维度：我们正处在一个挑战频发的世界。和平赤字、发展赤字、治理赤字，是摆在全人类面前的严峻挑战。</a:t>
            </a:r>
            <a:endParaRPr lang="en-US" altLang="zh-CN" sz="2000"/>
          </a:p>
          <a:p>
            <a:pPr algn="l"/>
            <a:r>
              <a:rPr lang="zh-CN" altLang="en-US" sz="2000"/>
              <a:t>三、一带一路过去四年成绩单</a:t>
            </a:r>
            <a:endParaRPr lang="en-US" altLang="zh-CN" sz="2000"/>
          </a:p>
          <a:p>
            <a:pPr algn="l"/>
            <a:r>
              <a:rPr lang="en-US" altLang="zh-CN" sz="2000"/>
              <a:t>100</a:t>
            </a:r>
            <a:r>
              <a:rPr lang="zh-CN" altLang="en-US" sz="2000"/>
              <a:t>多个国家和国际组织积极支持和参与一带一路的建设，联合国大会，联合国安理会等重要决议也纳入一带一路的建设内容。</a:t>
            </a:r>
            <a:endParaRPr lang="en-US" altLang="zh-CN" sz="2000"/>
          </a:p>
          <a:p>
            <a:pPr algn="l"/>
            <a:r>
              <a:rPr lang="zh-CN" altLang="en-US" sz="2000"/>
              <a:t>政策沟通不断深化、设施联通不断加强、贸易畅通不断提升、资金融通不断扩大、民心相通不断促进。</a:t>
            </a:r>
            <a:endParaRPr lang="en-US" altLang="zh-CN" sz="2000"/>
          </a:p>
          <a:p>
            <a:pPr algn="l"/>
            <a:r>
              <a:rPr lang="zh-CN" altLang="en-US" sz="2000"/>
              <a:t>四、下一步目标</a:t>
            </a:r>
            <a:endParaRPr lang="en-US" altLang="zh-CN" sz="2000"/>
          </a:p>
          <a:p>
            <a:pPr algn="l"/>
            <a:r>
              <a:rPr lang="zh-CN" altLang="en-US" sz="2000"/>
              <a:t>将一带一路建成和平之路、繁荣之路、开放之路、创新之路、文明之路</a:t>
            </a:r>
            <a:endParaRPr lang="en-US" altLang="zh-CN" sz="2000"/>
          </a:p>
          <a:p>
            <a:pPr algn="l"/>
            <a:r>
              <a:rPr lang="zh-CN" altLang="en-US" sz="2000"/>
              <a:t>五、中国承诺要做这些大事</a:t>
            </a:r>
            <a:endParaRPr lang="en-US" altLang="zh-CN" sz="2000"/>
          </a:p>
          <a:p>
            <a:pPr algn="l"/>
            <a:r>
              <a:rPr lang="zh-CN" altLang="en-US" sz="2000"/>
              <a:t>同有关同家铁路部门签署深化中欧班列合作协议</a:t>
            </a:r>
            <a:endParaRPr lang="en-US" altLang="zh-CN" sz="2000"/>
          </a:p>
          <a:p>
            <a:pPr algn="l"/>
            <a:r>
              <a:rPr lang="zh-CN" altLang="en-US" sz="2000"/>
              <a:t>向丝路基金新增资金</a:t>
            </a:r>
            <a:r>
              <a:rPr lang="en-US" altLang="zh-CN" sz="2000"/>
              <a:t>1000</a:t>
            </a:r>
            <a:r>
              <a:rPr lang="zh-CN" altLang="en-US" sz="2000"/>
              <a:t>亿人民币</a:t>
            </a:r>
            <a:endParaRPr lang="zh-CN" altLang="en-US" sz="2000"/>
          </a:p>
        </p:txBody>
      </p:sp>
      <p:sp>
        <p:nvSpPr>
          <p:cNvPr id="5124" name="日期占位符 3"/>
          <p:cNvSpPr>
            <a:spLocks noGrp="1"/>
          </p:cNvSpPr>
          <p:nvPr>
            <p:ph type="dt" sz="quarter" idx="10"/>
          </p:nvPr>
        </p:nvSpPr>
        <p:spPr>
          <a:noFill/>
          <a:ln>
            <a:miter lim="800000"/>
          </a:ln>
        </p:spPr>
        <p:txBody>
          <a:bodyPr/>
          <a:lstStyle/>
          <a:p>
            <a:fld id="{650E0EE3-0498-47B7-AEB7-F081AD756944}" type="datetime1">
              <a:rPr lang="zh-CN" altLang="en-US" smtClean="0"/>
            </a:fld>
            <a:endParaRPr lang="en-US" altLang="zh-CN"/>
          </a:p>
        </p:txBody>
      </p:sp>
      <p:sp>
        <p:nvSpPr>
          <p:cNvPr id="512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512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宋体" panose="02010600030101010101" pitchFamily="2" charset="-122"/>
              </a:rPr>
              <a:t>国际经营中的伦理评价（</a:t>
            </a:r>
            <a:r>
              <a:rPr lang="en-US" altLang="zh-CN" sz="4000">
                <a:latin typeface="宋体" panose="02010600030101010101" pitchFamily="2" charset="-122"/>
              </a:rPr>
              <a:t>3</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33795" name="Rectangle 3"/>
          <p:cNvSpPr>
            <a:spLocks noGrp="1" noChangeArrowheads="1"/>
          </p:cNvSpPr>
          <p:nvPr>
            <p:ph type="body" idx="1"/>
          </p:nvPr>
        </p:nvSpPr>
        <p:spPr>
          <a:xfrm>
            <a:off x="323850" y="2205038"/>
            <a:ext cx="8496300" cy="3748087"/>
          </a:xfrm>
        </p:spPr>
        <p:txBody>
          <a:bodyPr/>
          <a:lstStyle/>
          <a:p>
            <a:pPr eaLnBrk="1" hangingPunct="1">
              <a:lnSpc>
                <a:spcPct val="80000"/>
              </a:lnSpc>
              <a:buFont typeface="Wingdings" panose="05000000000000000000" pitchFamily="2" charset="2"/>
              <a:buNone/>
            </a:pPr>
            <a:r>
              <a:rPr lang="en-US" altLang="zh-CN" sz="3200"/>
              <a:t>   </a:t>
            </a:r>
            <a:r>
              <a:rPr lang="zh-CN" altLang="en-US" sz="3200"/>
              <a:t>如果公司的该政策或行为是东道国政府的法律、法令允许甚至要求的，那么需要问一下，该政府是否真正代表该国所有公民的意愿？该政策或行为违背功利主义原则、权利原则、公正原则、关怀原则了吗？从美德论角度看，是否应该受到谴责？</a:t>
            </a:r>
            <a:endParaRPr lang="zh-CN" altLang="en-US" sz="3200"/>
          </a:p>
        </p:txBody>
      </p:sp>
      <p:sp>
        <p:nvSpPr>
          <p:cNvPr id="33796" name="日期占位符 3"/>
          <p:cNvSpPr>
            <a:spLocks noGrp="1"/>
          </p:cNvSpPr>
          <p:nvPr>
            <p:ph type="dt" sz="quarter" idx="10"/>
          </p:nvPr>
        </p:nvSpPr>
        <p:spPr>
          <a:noFill/>
          <a:ln>
            <a:miter lim="800000"/>
          </a:ln>
        </p:spPr>
        <p:txBody>
          <a:bodyPr/>
          <a:lstStyle/>
          <a:p>
            <a:fld id="{602B9BAA-6DD4-438F-91A2-7A6390FC8104}" type="datetime1">
              <a:rPr lang="zh-CN" altLang="en-US" smtClean="0"/>
            </a:fld>
            <a:endParaRPr lang="en-US" altLang="zh-CN"/>
          </a:p>
        </p:txBody>
      </p:sp>
      <p:sp>
        <p:nvSpPr>
          <p:cNvPr id="3379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3798"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42988" y="617538"/>
            <a:ext cx="7200900" cy="754062"/>
          </a:xfrm>
        </p:spPr>
        <p:txBody>
          <a:bodyPr/>
          <a:lstStyle/>
          <a:p>
            <a:pPr algn="ctr" eaLnBrk="1" hangingPunct="1"/>
            <a:r>
              <a:rPr lang="zh-CN" altLang="en-US" sz="4000">
                <a:latin typeface="宋体" panose="02010600030101010101" pitchFamily="2" charset="-122"/>
              </a:rPr>
              <a:t>国际经营中的伦理评价（</a:t>
            </a:r>
            <a:r>
              <a:rPr lang="en-US" altLang="zh-CN" sz="4000">
                <a:latin typeface="宋体" panose="02010600030101010101" pitchFamily="2" charset="-122"/>
              </a:rPr>
              <a:t>4</a:t>
            </a:r>
            <a:r>
              <a:rPr lang="zh-CN" altLang="en-US" sz="4000">
                <a:latin typeface="宋体" panose="02010600030101010101" pitchFamily="2" charset="-122"/>
              </a:rPr>
              <a:t>）</a:t>
            </a:r>
            <a:endParaRPr lang="zh-CN" altLang="en-US" sz="4000">
              <a:latin typeface="宋体" panose="02010600030101010101" pitchFamily="2" charset="-122"/>
            </a:endParaRPr>
          </a:p>
        </p:txBody>
      </p:sp>
      <p:sp>
        <p:nvSpPr>
          <p:cNvPr id="34819" name="Rectangle 3"/>
          <p:cNvSpPr>
            <a:spLocks noGrp="1" noChangeArrowheads="1"/>
          </p:cNvSpPr>
          <p:nvPr>
            <p:ph type="body" idx="1"/>
          </p:nvPr>
        </p:nvSpPr>
        <p:spPr>
          <a:xfrm>
            <a:off x="395288" y="2205038"/>
            <a:ext cx="8424862" cy="3748087"/>
          </a:xfrm>
        </p:spPr>
        <p:txBody>
          <a:bodyPr/>
          <a:lstStyle/>
          <a:p>
            <a:pPr eaLnBrk="1" hangingPunct="1">
              <a:lnSpc>
                <a:spcPct val="80000"/>
              </a:lnSpc>
              <a:buFont typeface="Wingdings" panose="05000000000000000000" pitchFamily="2" charset="2"/>
              <a:buNone/>
            </a:pPr>
            <a:r>
              <a:rPr lang="en-US" altLang="zh-CN" sz="3200"/>
              <a:t>   </a:t>
            </a:r>
            <a:r>
              <a:rPr lang="zh-CN" altLang="en-US" sz="3200"/>
              <a:t>如果从本国的标准衡量，公司的该政策或行为涉及的当地的做法在道德上是有问题的，如性别歧视、行贿等，那么需要问一下，不采用这种做法，在东道国中从事经营是否可行？如果不可行，需要进一步问一下，这种做法对功利主义原则、权利原则、公正原则、关怀原则的违背是否严重到了要从该国撤出的程度？从美德论角度看，这种做法的危害是否已大到要从该国撤出的程度？ </a:t>
            </a:r>
            <a:endParaRPr lang="zh-CN" altLang="en-US" sz="3200"/>
          </a:p>
        </p:txBody>
      </p:sp>
      <p:sp>
        <p:nvSpPr>
          <p:cNvPr id="34820" name="日期占位符 3"/>
          <p:cNvSpPr>
            <a:spLocks noGrp="1"/>
          </p:cNvSpPr>
          <p:nvPr>
            <p:ph type="dt" sz="quarter" idx="10"/>
          </p:nvPr>
        </p:nvSpPr>
        <p:spPr>
          <a:noFill/>
          <a:ln>
            <a:miter lim="800000"/>
          </a:ln>
        </p:spPr>
        <p:txBody>
          <a:bodyPr/>
          <a:lstStyle/>
          <a:p>
            <a:fld id="{20B155D1-F7CF-4F28-83C4-FD5839B21452}" type="datetime1">
              <a:rPr lang="zh-CN" altLang="en-US" smtClean="0"/>
            </a:fld>
            <a:endParaRPr lang="en-US" altLang="zh-CN"/>
          </a:p>
        </p:txBody>
      </p:sp>
      <p:sp>
        <p:nvSpPr>
          <p:cNvPr id="3482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4822"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42988" y="657225"/>
            <a:ext cx="7129462" cy="719138"/>
          </a:xfrm>
        </p:spPr>
        <p:txBody>
          <a:bodyPr/>
          <a:lstStyle/>
          <a:p>
            <a:pPr algn="ctr" eaLnBrk="1" hangingPunct="1"/>
            <a:r>
              <a:rPr lang="zh-CN" altLang="en-US" sz="4000"/>
              <a:t>国际经营中的典型伦理问题</a:t>
            </a:r>
            <a:endParaRPr lang="zh-CN" altLang="en-US" sz="4000"/>
          </a:p>
        </p:txBody>
      </p:sp>
      <p:sp>
        <p:nvSpPr>
          <p:cNvPr id="35843" name="Rectangle 3"/>
          <p:cNvSpPr>
            <a:spLocks noGrp="1" noChangeArrowheads="1"/>
          </p:cNvSpPr>
          <p:nvPr>
            <p:ph type="body" idx="1"/>
          </p:nvPr>
        </p:nvSpPr>
        <p:spPr>
          <a:xfrm>
            <a:off x="1187450" y="1916113"/>
            <a:ext cx="6416675" cy="3660775"/>
          </a:xfrm>
        </p:spPr>
        <p:txBody>
          <a:bodyPr/>
          <a:lstStyle/>
          <a:p>
            <a:pPr algn="just" eaLnBrk="1" hangingPunct="1"/>
            <a:r>
              <a:rPr lang="zh-CN" altLang="en-US" sz="3200"/>
              <a:t>市场歧视问题（</a:t>
            </a:r>
            <a:r>
              <a:rPr lang="zh-CN" altLang="en-US" sz="1600"/>
              <a:t>同样产品在不同国家销售与服务不同，东芝事件，美国赔了</a:t>
            </a:r>
            <a:r>
              <a:rPr lang="en-US" altLang="zh-CN" sz="1600"/>
              <a:t>10。5</a:t>
            </a:r>
            <a:r>
              <a:rPr lang="zh-CN" altLang="en-US" sz="1600"/>
              <a:t>亿美元，中国提供免费修理）</a:t>
            </a:r>
            <a:endParaRPr lang="zh-CN" altLang="en-US" sz="1600"/>
          </a:p>
          <a:p>
            <a:pPr algn="just" eaLnBrk="1" hangingPunct="1"/>
            <a:r>
              <a:rPr lang="zh-CN" altLang="en-US" sz="3200"/>
              <a:t>转移价格（</a:t>
            </a:r>
            <a:r>
              <a:rPr lang="zh-CN" altLang="en-US" sz="1800"/>
              <a:t>内部市场、内部交易、转移利润避税</a:t>
            </a:r>
            <a:r>
              <a:rPr lang="zh-CN" altLang="en-US" sz="3200"/>
              <a:t>）</a:t>
            </a:r>
            <a:endParaRPr lang="zh-CN" altLang="en-US" sz="3200"/>
          </a:p>
          <a:p>
            <a:pPr algn="just" eaLnBrk="1" hangingPunct="1"/>
            <a:r>
              <a:rPr lang="zh-CN" altLang="en-US" sz="3200"/>
              <a:t>有害产业转移（</a:t>
            </a:r>
            <a:r>
              <a:rPr lang="zh-CN" altLang="en-US" sz="1600"/>
              <a:t>有害产业生产与销售转移</a:t>
            </a:r>
            <a:r>
              <a:rPr lang="zh-CN" altLang="en-US" sz="3200"/>
              <a:t>）</a:t>
            </a:r>
            <a:endParaRPr lang="zh-CN" altLang="en-US" sz="3200"/>
          </a:p>
          <a:p>
            <a:pPr algn="just" eaLnBrk="1" hangingPunct="1"/>
            <a:r>
              <a:rPr lang="zh-CN" altLang="en-US" sz="3200"/>
              <a:t>品牌控制（</a:t>
            </a:r>
            <a:r>
              <a:rPr lang="zh-CN" altLang="en-US" sz="1600"/>
              <a:t>合资后发展自主品牌，导致东道国原有品牌失去价值，如美加净事件</a:t>
            </a:r>
            <a:endParaRPr lang="zh-CN" altLang="en-US" sz="1600"/>
          </a:p>
        </p:txBody>
      </p:sp>
      <p:sp>
        <p:nvSpPr>
          <p:cNvPr id="35844" name="日期占位符 3"/>
          <p:cNvSpPr>
            <a:spLocks noGrp="1"/>
          </p:cNvSpPr>
          <p:nvPr>
            <p:ph type="dt" sz="quarter" idx="10"/>
          </p:nvPr>
        </p:nvSpPr>
        <p:spPr>
          <a:noFill/>
          <a:ln>
            <a:miter lim="800000"/>
          </a:ln>
        </p:spPr>
        <p:txBody>
          <a:bodyPr/>
          <a:lstStyle/>
          <a:p>
            <a:fld id="{CD3CF06A-6AF6-4812-95FE-0177017EB71F}" type="datetime1">
              <a:rPr lang="zh-CN" altLang="en-US" smtClean="0"/>
            </a:fld>
            <a:endParaRPr lang="en-US" altLang="zh-CN"/>
          </a:p>
        </p:txBody>
      </p:sp>
      <p:sp>
        <p:nvSpPr>
          <p:cNvPr id="3584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584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5"/>
          <p:cNvSpPr txBox="1">
            <a:spLocks noChangeArrowheads="1"/>
          </p:cNvSpPr>
          <p:nvPr/>
        </p:nvSpPr>
        <p:spPr bwMode="auto">
          <a:xfrm>
            <a:off x="1476375" y="765175"/>
            <a:ext cx="6119813" cy="461963"/>
          </a:xfrm>
          <a:prstGeom prst="rect">
            <a:avLst/>
          </a:prstGeom>
          <a:noFill/>
          <a:ln w="9525">
            <a:noFill/>
            <a:miter lim="800000"/>
          </a:ln>
        </p:spPr>
        <p:txBody>
          <a:bodyPr>
            <a:spAutoFit/>
          </a:bodyPr>
          <a:lstStyle/>
          <a:p>
            <a:r>
              <a:rPr lang="en-US" altLang="zh-CN"/>
              <a:t>Hofstede</a:t>
            </a:r>
            <a:r>
              <a:rPr lang="zh-CN" altLang="en-US"/>
              <a:t>文化理论（五维度）</a:t>
            </a:r>
            <a:endParaRPr lang="zh-CN" altLang="en-US"/>
          </a:p>
        </p:txBody>
      </p:sp>
      <p:sp>
        <p:nvSpPr>
          <p:cNvPr id="36867" name="TextBox 6"/>
          <p:cNvSpPr txBox="1">
            <a:spLocks noChangeArrowheads="1"/>
          </p:cNvSpPr>
          <p:nvPr/>
        </p:nvSpPr>
        <p:spPr bwMode="auto">
          <a:xfrm>
            <a:off x="179388" y="1341438"/>
            <a:ext cx="5905500" cy="4524375"/>
          </a:xfrm>
          <a:prstGeom prst="rect">
            <a:avLst/>
          </a:prstGeom>
          <a:noFill/>
          <a:ln w="9525">
            <a:noFill/>
            <a:miter lim="800000"/>
          </a:ln>
        </p:spPr>
        <p:txBody>
          <a:bodyPr>
            <a:spAutoFit/>
          </a:bodyPr>
          <a:lstStyle/>
          <a:p>
            <a:pPr algn="l"/>
            <a:r>
              <a:rPr lang="en-US" altLang="zh-CN"/>
              <a:t>1、</a:t>
            </a:r>
            <a:r>
              <a:rPr lang="zh-CN" altLang="en-US"/>
              <a:t>个人主义与集体主义指数</a:t>
            </a:r>
            <a:endParaRPr lang="en-US" altLang="zh-CN"/>
          </a:p>
          <a:p>
            <a:pPr algn="l"/>
            <a:r>
              <a:rPr lang="zh-CN" altLang="en-US"/>
              <a:t>指数是反映人们为促进自我利益的行为取向。个人主义以自我为中心，集体主义强调集体为中心</a:t>
            </a:r>
            <a:endParaRPr lang="en-US" altLang="zh-CN"/>
          </a:p>
          <a:p>
            <a:pPr algn="l"/>
            <a:r>
              <a:rPr lang="en-US" altLang="zh-CN"/>
              <a:t>2、</a:t>
            </a:r>
            <a:r>
              <a:rPr lang="zh-CN" altLang="en-US"/>
              <a:t>权力距离指数</a:t>
            </a:r>
            <a:endParaRPr lang="en-US" altLang="zh-CN"/>
          </a:p>
          <a:p>
            <a:pPr algn="l"/>
            <a:r>
              <a:rPr lang="zh-CN" altLang="en-US"/>
              <a:t>反映人们对社会不平等的容忍度</a:t>
            </a:r>
            <a:endParaRPr lang="en-US" altLang="zh-CN"/>
          </a:p>
          <a:p>
            <a:pPr algn="l"/>
            <a:r>
              <a:rPr lang="en-US" altLang="zh-CN"/>
              <a:t>3、</a:t>
            </a:r>
            <a:r>
              <a:rPr lang="zh-CN" altLang="en-US"/>
              <a:t>不确定性回避指数</a:t>
            </a:r>
            <a:endParaRPr lang="en-US" altLang="zh-CN"/>
          </a:p>
          <a:p>
            <a:pPr algn="l"/>
            <a:r>
              <a:rPr lang="zh-CN" altLang="en-US"/>
              <a:t>反映人们对不确定性的容忍度</a:t>
            </a:r>
            <a:endParaRPr lang="en-US" altLang="zh-CN"/>
          </a:p>
          <a:p>
            <a:pPr algn="l"/>
            <a:r>
              <a:rPr lang="en-US" altLang="zh-CN"/>
              <a:t>4、</a:t>
            </a:r>
            <a:r>
              <a:rPr lang="zh-CN" altLang="en-US"/>
              <a:t>男性化</a:t>
            </a:r>
            <a:r>
              <a:rPr lang="en-US" altLang="zh-CN"/>
              <a:t>/</a:t>
            </a:r>
            <a:r>
              <a:rPr lang="zh-CN" altLang="en-US"/>
              <a:t>女性化指数</a:t>
            </a:r>
            <a:endParaRPr lang="en-US" altLang="zh-CN"/>
          </a:p>
          <a:p>
            <a:pPr algn="l"/>
            <a:r>
              <a:rPr lang="zh-CN" altLang="en-US"/>
              <a:t>反映对成就或创新的取向</a:t>
            </a:r>
            <a:endParaRPr lang="en-US" altLang="zh-CN"/>
          </a:p>
          <a:p>
            <a:pPr algn="l"/>
            <a:r>
              <a:rPr lang="en-US" altLang="zh-CN"/>
              <a:t>5、</a:t>
            </a:r>
            <a:r>
              <a:rPr lang="zh-CN" altLang="en-US"/>
              <a:t>长期化</a:t>
            </a:r>
            <a:r>
              <a:rPr lang="en-US" altLang="zh-CN"/>
              <a:t>/</a:t>
            </a:r>
            <a:r>
              <a:rPr lang="zh-CN" altLang="en-US"/>
              <a:t>短期化指数</a:t>
            </a:r>
            <a:endParaRPr lang="en-US" altLang="zh-CN"/>
          </a:p>
          <a:p>
            <a:pPr algn="l"/>
            <a:r>
              <a:rPr lang="zh-CN" altLang="en-US"/>
              <a:t>反映一种文化是强调未来还是过去和现在</a:t>
            </a:r>
            <a:endParaRPr lang="en-US" altLang="zh-CN"/>
          </a:p>
        </p:txBody>
      </p:sp>
      <p:sp>
        <p:nvSpPr>
          <p:cNvPr id="36868" name="日期占位符 7"/>
          <p:cNvSpPr>
            <a:spLocks noGrp="1"/>
          </p:cNvSpPr>
          <p:nvPr>
            <p:ph type="dt" sz="quarter" idx="10"/>
          </p:nvPr>
        </p:nvSpPr>
        <p:spPr>
          <a:noFill/>
          <a:ln>
            <a:miter lim="800000"/>
          </a:ln>
        </p:spPr>
        <p:txBody>
          <a:bodyPr/>
          <a:lstStyle/>
          <a:p>
            <a:fld id="{C09B6AC7-6D63-448B-838D-02D11AFF2EC9}" type="datetime1">
              <a:rPr lang="zh-CN" altLang="en-US" smtClean="0"/>
            </a:fld>
            <a:endParaRPr lang="en-US" altLang="zh-CN"/>
          </a:p>
        </p:txBody>
      </p:sp>
      <p:sp>
        <p:nvSpPr>
          <p:cNvPr id="36869" name="页脚占位符 9"/>
          <p:cNvSpPr>
            <a:spLocks noGrp="1"/>
          </p:cNvSpPr>
          <p:nvPr>
            <p:ph type="ftr" sz="quarter" idx="11"/>
          </p:nvPr>
        </p:nvSpPr>
        <p:spPr>
          <a:noFill/>
          <a:ln>
            <a:miter lim="800000"/>
          </a:ln>
        </p:spPr>
        <p:txBody>
          <a:bodyPr/>
          <a:lstStyle/>
          <a:p>
            <a:r>
              <a:rPr lang="en-US" altLang="zh-CN"/>
              <a:t>zzqry@whu.edu.cn</a:t>
            </a:r>
            <a:endParaRPr lang="en-US" altLang="zh-CN"/>
          </a:p>
        </p:txBody>
      </p:sp>
      <p:sp>
        <p:nvSpPr>
          <p:cNvPr id="36870" name="灯片编号占位符 10"/>
          <p:cNvSpPr>
            <a:spLocks noGrp="1"/>
          </p:cNvSpPr>
          <p:nvPr>
            <p:ph type="sldNum" sz="quarter" idx="12"/>
          </p:nvPr>
        </p:nvSpPr>
        <p:spPr>
          <a:noFill/>
          <a:ln>
            <a:miter lim="800000"/>
          </a:ln>
        </p:spPr>
        <p:txBody>
          <a:bodyPr/>
          <a:lstStyle/>
          <a:p>
            <a:endParaRPr lang="zh-CN" altLang="zh-CN"/>
          </a:p>
        </p:txBody>
      </p:sp>
      <p:sp>
        <p:nvSpPr>
          <p:cNvPr id="36871" name="TextBox 6"/>
          <p:cNvSpPr txBox="1">
            <a:spLocks noChangeArrowheads="1"/>
          </p:cNvSpPr>
          <p:nvPr/>
        </p:nvSpPr>
        <p:spPr bwMode="auto">
          <a:xfrm>
            <a:off x="6588125" y="333375"/>
            <a:ext cx="2160588" cy="706438"/>
          </a:xfrm>
          <a:prstGeom prst="rect">
            <a:avLst/>
          </a:prstGeom>
          <a:noFill/>
          <a:ln w="9525">
            <a:noFill/>
            <a:miter lim="800000"/>
          </a:ln>
        </p:spPr>
        <p:txBody>
          <a:bodyPr>
            <a:spAutoFit/>
          </a:bodyPr>
          <a:lstStyle/>
          <a:p>
            <a:r>
              <a:rPr lang="zh-CN" altLang="en-US" sz="2000"/>
              <a:t>维度理论</a:t>
            </a:r>
            <a:endParaRPr lang="en-US" altLang="zh-CN" sz="2000"/>
          </a:p>
          <a:p>
            <a:r>
              <a:rPr lang="zh-CN" altLang="en-US" sz="2000"/>
              <a:t>取向理论</a:t>
            </a:r>
            <a:endParaRPr lang="zh-CN" altLang="en-US" sz="2000"/>
          </a:p>
        </p:txBody>
      </p:sp>
      <p:sp>
        <p:nvSpPr>
          <p:cNvPr id="36872" name="TextBox 7"/>
          <p:cNvSpPr txBox="1">
            <a:spLocks noChangeArrowheads="1"/>
          </p:cNvSpPr>
          <p:nvPr/>
        </p:nvSpPr>
        <p:spPr bwMode="auto">
          <a:xfrm>
            <a:off x="6227763" y="1989138"/>
            <a:ext cx="2665412" cy="2984500"/>
          </a:xfrm>
          <a:prstGeom prst="rect">
            <a:avLst/>
          </a:prstGeom>
          <a:noFill/>
          <a:ln w="9525">
            <a:noFill/>
            <a:miter lim="800000"/>
          </a:ln>
        </p:spPr>
        <p:txBody>
          <a:bodyPr>
            <a:spAutoFit/>
          </a:bodyPr>
          <a:lstStyle/>
          <a:p>
            <a:r>
              <a:rPr lang="zh-CN" altLang="en-US"/>
              <a:t>六大取向理论（克拉克洪和乔斯贝克）</a:t>
            </a:r>
            <a:endParaRPr lang="en-US" altLang="zh-CN"/>
          </a:p>
          <a:p>
            <a:pPr algn="l"/>
            <a:r>
              <a:rPr lang="en-US" altLang="zh-CN" sz="2000" b="1"/>
              <a:t>1、</a:t>
            </a:r>
            <a:r>
              <a:rPr lang="zh-CN" altLang="en-US" sz="2000" b="1"/>
              <a:t>对人性的看法</a:t>
            </a:r>
            <a:endParaRPr lang="en-US" altLang="zh-CN" sz="2000" b="1"/>
          </a:p>
          <a:p>
            <a:pPr algn="l"/>
            <a:r>
              <a:rPr lang="en-US" altLang="zh-CN" sz="2000" b="1"/>
              <a:t>2、</a:t>
            </a:r>
            <a:r>
              <a:rPr lang="zh-CN" altLang="en-US" sz="2000" b="1"/>
              <a:t>对自然的关系</a:t>
            </a:r>
            <a:endParaRPr lang="en-US" altLang="zh-CN" sz="2000" b="1"/>
          </a:p>
          <a:p>
            <a:pPr algn="l"/>
            <a:r>
              <a:rPr lang="en-US" altLang="zh-CN" sz="2000" b="1"/>
              <a:t>3、</a:t>
            </a:r>
            <a:r>
              <a:rPr lang="zh-CN" altLang="en-US" sz="2000" b="1"/>
              <a:t>人对自身与他人关系的看法</a:t>
            </a:r>
            <a:endParaRPr lang="en-US" altLang="zh-CN" sz="2000" b="1"/>
          </a:p>
          <a:p>
            <a:pPr algn="l"/>
            <a:r>
              <a:rPr lang="en-US" altLang="zh-CN" sz="2000" b="1"/>
              <a:t>4、</a:t>
            </a:r>
            <a:r>
              <a:rPr lang="zh-CN" altLang="en-US" sz="2000" b="1"/>
              <a:t>人活动导向</a:t>
            </a:r>
            <a:endParaRPr lang="en-US" altLang="zh-CN" sz="2000" b="1"/>
          </a:p>
          <a:p>
            <a:pPr algn="l"/>
            <a:r>
              <a:rPr lang="en-US" altLang="zh-CN" sz="2000" b="1"/>
              <a:t>5、</a:t>
            </a:r>
            <a:r>
              <a:rPr lang="zh-CN" altLang="en-US" sz="2000" b="1"/>
              <a:t>空间观点</a:t>
            </a:r>
            <a:endParaRPr lang="en-US" altLang="zh-CN" sz="2000" b="1"/>
          </a:p>
          <a:p>
            <a:pPr algn="l"/>
            <a:r>
              <a:rPr lang="en-US" altLang="zh-CN" sz="2000" b="1"/>
              <a:t>6、</a:t>
            </a:r>
            <a:r>
              <a:rPr lang="zh-CN" altLang="en-US" sz="2000" b="1"/>
              <a:t>人的时间观点</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5"/>
          <p:cNvSpPr txBox="1">
            <a:spLocks noChangeArrowheads="1"/>
          </p:cNvSpPr>
          <p:nvPr/>
        </p:nvSpPr>
        <p:spPr bwMode="auto">
          <a:xfrm>
            <a:off x="827088" y="549275"/>
            <a:ext cx="6769100" cy="1200150"/>
          </a:xfrm>
          <a:prstGeom prst="rect">
            <a:avLst/>
          </a:prstGeom>
          <a:noFill/>
          <a:ln w="9525">
            <a:noFill/>
            <a:miter lim="800000"/>
          </a:ln>
        </p:spPr>
        <p:txBody>
          <a:bodyPr>
            <a:spAutoFit/>
          </a:bodyPr>
          <a:lstStyle/>
          <a:p>
            <a:r>
              <a:rPr lang="zh-CN" altLang="en-US"/>
              <a:t>史瓦丹、海斯等提出的假设</a:t>
            </a:r>
            <a:endParaRPr lang="en-US" altLang="zh-CN"/>
          </a:p>
          <a:p>
            <a:endParaRPr lang="en-US" altLang="zh-CN"/>
          </a:p>
          <a:p>
            <a:endParaRPr lang="zh-CN" altLang="en-US"/>
          </a:p>
        </p:txBody>
      </p:sp>
      <p:sp>
        <p:nvSpPr>
          <p:cNvPr id="37891" name="TextBox 6"/>
          <p:cNvSpPr txBox="1">
            <a:spLocks noChangeArrowheads="1"/>
          </p:cNvSpPr>
          <p:nvPr/>
        </p:nvSpPr>
        <p:spPr bwMode="auto">
          <a:xfrm>
            <a:off x="468313" y="1484313"/>
            <a:ext cx="8208962" cy="1939925"/>
          </a:xfrm>
          <a:prstGeom prst="rect">
            <a:avLst/>
          </a:prstGeom>
          <a:noFill/>
          <a:ln w="9525">
            <a:noFill/>
            <a:miter lim="800000"/>
          </a:ln>
        </p:spPr>
        <p:txBody>
          <a:bodyPr>
            <a:spAutoFit/>
          </a:bodyPr>
          <a:lstStyle/>
          <a:p>
            <a:pPr algn="l"/>
            <a:r>
              <a:rPr lang="en-US" altLang="zh-CN"/>
              <a:t>1、</a:t>
            </a:r>
            <a:r>
              <a:rPr lang="zh-CN" altLang="en-US"/>
              <a:t>个人主义者比集体主义者对伦理问题更敏感</a:t>
            </a:r>
            <a:endParaRPr lang="en-US" altLang="zh-CN"/>
          </a:p>
          <a:p>
            <a:pPr algn="l"/>
            <a:r>
              <a:rPr lang="en-US" altLang="zh-CN"/>
              <a:t>2、</a:t>
            </a:r>
            <a:r>
              <a:rPr lang="zh-CN" altLang="en-US"/>
              <a:t>男性化个体不如女性化个体对伦理问题敏感</a:t>
            </a:r>
            <a:endParaRPr lang="en-US" altLang="zh-CN"/>
          </a:p>
          <a:p>
            <a:pPr algn="l"/>
            <a:r>
              <a:rPr lang="en-US" altLang="zh-CN"/>
              <a:t>3、</a:t>
            </a:r>
            <a:r>
              <a:rPr lang="zh-CN" altLang="en-US"/>
              <a:t>高权力距离的个体不如低权力距离个体对伦理问题敏感</a:t>
            </a:r>
            <a:endParaRPr lang="en-US" altLang="zh-CN"/>
          </a:p>
          <a:p>
            <a:pPr algn="l"/>
            <a:r>
              <a:rPr lang="en-US" altLang="zh-CN"/>
              <a:t>4、</a:t>
            </a:r>
            <a:r>
              <a:rPr lang="zh-CN" altLang="en-US"/>
              <a:t>高不确定性个体比低不确定性个体对伦理问题敏感</a:t>
            </a:r>
            <a:endParaRPr lang="en-US" altLang="zh-CN"/>
          </a:p>
          <a:p>
            <a:pPr algn="l"/>
            <a:r>
              <a:rPr lang="en-US" altLang="zh-CN"/>
              <a:t>5、</a:t>
            </a:r>
            <a:r>
              <a:rPr lang="zh-CN" altLang="en-US"/>
              <a:t>长期化导向个体比短期化导向个体对伦理问题更加敏感</a:t>
            </a:r>
            <a:endParaRPr lang="zh-CN" altLang="en-US"/>
          </a:p>
        </p:txBody>
      </p:sp>
      <p:sp>
        <p:nvSpPr>
          <p:cNvPr id="37892" name="日期占位符 7"/>
          <p:cNvSpPr>
            <a:spLocks noGrp="1"/>
          </p:cNvSpPr>
          <p:nvPr>
            <p:ph type="dt" sz="quarter" idx="10"/>
          </p:nvPr>
        </p:nvSpPr>
        <p:spPr>
          <a:noFill/>
          <a:ln>
            <a:miter lim="800000"/>
          </a:ln>
        </p:spPr>
        <p:txBody>
          <a:bodyPr/>
          <a:lstStyle/>
          <a:p>
            <a:fld id="{DB602E57-4C69-4E5D-9A6F-D40AEFC2D4A3}" type="datetime1">
              <a:rPr lang="zh-CN" altLang="en-US" smtClean="0"/>
            </a:fld>
            <a:endParaRPr lang="en-US" altLang="zh-CN"/>
          </a:p>
        </p:txBody>
      </p:sp>
      <p:sp>
        <p:nvSpPr>
          <p:cNvPr id="37893" name="页脚占位符 9"/>
          <p:cNvSpPr>
            <a:spLocks noGrp="1"/>
          </p:cNvSpPr>
          <p:nvPr>
            <p:ph type="ftr" sz="quarter" idx="11"/>
          </p:nvPr>
        </p:nvSpPr>
        <p:spPr>
          <a:noFill/>
          <a:ln>
            <a:miter lim="800000"/>
          </a:ln>
        </p:spPr>
        <p:txBody>
          <a:bodyPr/>
          <a:lstStyle/>
          <a:p>
            <a:r>
              <a:rPr lang="en-US" altLang="zh-CN"/>
              <a:t>zzqry@whu.edu.cn</a:t>
            </a:r>
            <a:endParaRPr lang="en-US" altLang="zh-CN"/>
          </a:p>
        </p:txBody>
      </p:sp>
      <p:sp>
        <p:nvSpPr>
          <p:cNvPr id="37894" name="灯片编号占位符 10"/>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中西伦理文化比较</a:t>
            </a:r>
            <a:r>
              <a:rPr lang="zh-CN" altLang="en-US" sz="4400"/>
              <a:t> </a:t>
            </a:r>
            <a:endParaRPr lang="zh-CN" altLang="en-US" sz="4400"/>
          </a:p>
        </p:txBody>
      </p:sp>
      <p:sp>
        <p:nvSpPr>
          <p:cNvPr id="38915" name="Rectangle 3"/>
          <p:cNvSpPr>
            <a:spLocks noGrp="1" noChangeArrowheads="1"/>
          </p:cNvSpPr>
          <p:nvPr>
            <p:ph type="body" idx="1"/>
          </p:nvPr>
        </p:nvSpPr>
        <p:spPr>
          <a:xfrm>
            <a:off x="467544" y="2204864"/>
            <a:ext cx="6399213" cy="3667125"/>
          </a:xfrm>
        </p:spPr>
        <p:txBody>
          <a:bodyPr/>
          <a:lstStyle/>
          <a:p>
            <a:pPr eaLnBrk="1" hangingPunct="1"/>
            <a:r>
              <a:rPr lang="zh-CN" altLang="en-US" sz="3200" dirty="0">
                <a:latin typeface="宋体" panose="02010600030101010101" pitchFamily="2" charset="-122"/>
              </a:rPr>
              <a:t>人与自然</a:t>
            </a:r>
            <a:r>
              <a:rPr lang="zh-CN" altLang="en-US" sz="3200" dirty="0"/>
              <a:t> </a:t>
            </a:r>
            <a:endParaRPr lang="zh-CN" altLang="en-US" sz="3200" dirty="0"/>
          </a:p>
          <a:p>
            <a:pPr eaLnBrk="1" hangingPunct="1"/>
            <a:r>
              <a:rPr lang="zh-CN" altLang="en-US" sz="3200" dirty="0">
                <a:latin typeface="宋体" panose="02010600030101010101" pitchFamily="2" charset="-122"/>
              </a:rPr>
              <a:t>个体与群体</a:t>
            </a:r>
            <a:r>
              <a:rPr lang="zh-CN" altLang="en-US" sz="3200" dirty="0"/>
              <a:t> </a:t>
            </a:r>
            <a:endParaRPr lang="zh-CN" altLang="en-US" sz="3200" dirty="0"/>
          </a:p>
          <a:p>
            <a:pPr eaLnBrk="1" hangingPunct="1"/>
            <a:r>
              <a:rPr lang="zh-CN" altLang="en-US" sz="3200" dirty="0">
                <a:latin typeface="宋体" panose="02010600030101010101" pitchFamily="2" charset="-122"/>
              </a:rPr>
              <a:t>竞争与和谐</a:t>
            </a:r>
            <a:r>
              <a:rPr lang="zh-CN" altLang="en-US" sz="3200" dirty="0"/>
              <a:t> </a:t>
            </a:r>
            <a:endParaRPr lang="zh-CN" altLang="en-US" sz="3200" dirty="0"/>
          </a:p>
          <a:p>
            <a:pPr eaLnBrk="1" hangingPunct="1"/>
            <a:r>
              <a:rPr lang="zh-CN" altLang="en-US" sz="3200" dirty="0">
                <a:latin typeface="宋体" panose="02010600030101010101" pitchFamily="2" charset="-122"/>
              </a:rPr>
              <a:t>道德教育与制度约束</a:t>
            </a:r>
            <a:r>
              <a:rPr lang="zh-CN" altLang="en-US" sz="3200" dirty="0"/>
              <a:t> </a:t>
            </a:r>
            <a:endParaRPr lang="zh-CN" altLang="en-US" sz="3200" dirty="0"/>
          </a:p>
        </p:txBody>
      </p:sp>
      <p:sp>
        <p:nvSpPr>
          <p:cNvPr id="38916" name="日期占位符 3"/>
          <p:cNvSpPr>
            <a:spLocks noGrp="1"/>
          </p:cNvSpPr>
          <p:nvPr>
            <p:ph type="dt" sz="quarter" idx="10"/>
          </p:nvPr>
        </p:nvSpPr>
        <p:spPr>
          <a:noFill/>
          <a:ln>
            <a:miter lim="800000"/>
          </a:ln>
        </p:spPr>
        <p:txBody>
          <a:bodyPr/>
          <a:lstStyle/>
          <a:p>
            <a:fld id="{F6E7477C-863B-4AB7-A437-E2406E60D65F}" type="datetime1">
              <a:rPr lang="zh-CN" altLang="en-US" smtClean="0"/>
            </a:fld>
            <a:endParaRPr lang="en-US" altLang="zh-CN"/>
          </a:p>
        </p:txBody>
      </p:sp>
      <p:sp>
        <p:nvSpPr>
          <p:cNvPr id="3891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8918"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中西伦理文化比较</a:t>
            </a:r>
            <a:r>
              <a:rPr lang="zh-CN" altLang="en-US" sz="4400"/>
              <a:t> </a:t>
            </a:r>
            <a:endParaRPr lang="zh-CN" altLang="en-US" sz="4400"/>
          </a:p>
        </p:txBody>
      </p:sp>
      <p:sp>
        <p:nvSpPr>
          <p:cNvPr id="38916" name="日期占位符 3"/>
          <p:cNvSpPr>
            <a:spLocks noGrp="1"/>
          </p:cNvSpPr>
          <p:nvPr>
            <p:ph type="dt" sz="quarter" idx="10"/>
          </p:nvPr>
        </p:nvSpPr>
        <p:spPr>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6E7477C-863B-4AB7-A437-E2406E60D65F}" type="datetime1">
              <a:rPr kumimoji="0" lang="zh-CN" altLang="en-US" sz="1400" b="0" i="0" u="none" strike="noStrike" kern="1200" cap="none" spc="0" normalizeH="0" baseline="0" noProof="0" smtClean="0">
                <a:ln>
                  <a:noFill/>
                </a:ln>
                <a:solidFill>
                  <a:srgbClr val="000099"/>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7" name="页脚占位符 5"/>
          <p:cNvSpPr>
            <a:spLocks noGrp="1"/>
          </p:cNvSpPr>
          <p:nvPr>
            <p:ph type="ftr" sz="quarter" idx="11"/>
          </p:nvPr>
        </p:nvSpPr>
        <p:spPr>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rPr>
              <a:t>zzqry@whu.edu.cn</a:t>
            </a:r>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8" name="灯片编号占位符 6"/>
          <p:cNvSpPr>
            <a:spLocks noGrp="1"/>
          </p:cNvSpPr>
          <p:nvPr>
            <p:ph type="sldNum" sz="quarter" idx="12"/>
          </p:nvPr>
        </p:nvSpPr>
        <p:spPr>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4" name="文本框 3"/>
          <p:cNvSpPr txBox="1"/>
          <p:nvPr/>
        </p:nvSpPr>
        <p:spPr>
          <a:xfrm>
            <a:off x="914400" y="2015635"/>
            <a:ext cx="7200900" cy="830997"/>
          </a:xfrm>
          <a:prstGeom prst="rect">
            <a:avLst/>
          </a:prstGeom>
          <a:noFill/>
        </p:spPr>
        <p:txBody>
          <a:bodyPr wrap="square" rtlCol="0">
            <a:spAutoFit/>
          </a:bodyPr>
          <a:lstStyle/>
          <a:p>
            <a:r>
              <a:rPr lang="zh-CN" altLang="en-US" dirty="0"/>
              <a:t>人与自然</a:t>
            </a:r>
            <a:endParaRPr lang="en-US" altLang="zh-CN" dirty="0"/>
          </a:p>
          <a:p>
            <a:endParaRPr lang="en-US" altLang="zh-CN" dirty="0"/>
          </a:p>
        </p:txBody>
      </p:sp>
      <p:graphicFrame>
        <p:nvGraphicFramePr>
          <p:cNvPr id="5" name="表格 4"/>
          <p:cNvGraphicFramePr>
            <a:graphicFrameLocks noGrp="1"/>
          </p:cNvGraphicFramePr>
          <p:nvPr/>
        </p:nvGraphicFramePr>
        <p:xfrm>
          <a:off x="1187624" y="3928378"/>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a:solidFill>
                            <a:schemeClr val="bg1"/>
                          </a:solidFill>
                        </a:rPr>
                        <a:t>中国</a:t>
                      </a:r>
                      <a:endParaRPr lang="zh-CN" altLang="en-US" dirty="0">
                        <a:solidFill>
                          <a:schemeClr val="bg1"/>
                        </a:solidFill>
                      </a:endParaRPr>
                    </a:p>
                  </a:txBody>
                  <a:tcPr/>
                </a:tc>
                <a:tc>
                  <a:txBody>
                    <a:bodyPr/>
                    <a:lstStyle/>
                    <a:p>
                      <a:r>
                        <a:rPr lang="zh-CN" altLang="en-US" dirty="0"/>
                        <a:t>效法自然，天人合一、包容和谐、亲密友善</a:t>
                      </a:r>
                      <a:endParaRPr lang="zh-CN" altLang="en-US" dirty="0"/>
                    </a:p>
                  </a:txBody>
                  <a:tcPr/>
                </a:tc>
              </a:tr>
              <a:tr h="370840">
                <a:tc>
                  <a:txBody>
                    <a:bodyPr/>
                    <a:lstStyle/>
                    <a:p>
                      <a:r>
                        <a:rPr lang="zh-CN" altLang="en-US" dirty="0"/>
                        <a:t>美国</a:t>
                      </a:r>
                      <a:endParaRPr lang="zh-CN" altLang="en-US" dirty="0"/>
                    </a:p>
                  </a:txBody>
                  <a:tcPr/>
                </a:tc>
                <a:tc>
                  <a:txBody>
                    <a:bodyPr/>
                    <a:lstStyle/>
                    <a:p>
                      <a:r>
                        <a:rPr lang="zh-CN" altLang="en-US" dirty="0"/>
                        <a:t>战胜自然、驾驭自然</a:t>
                      </a:r>
                      <a:endParaRPr lang="zh-CN" altLang="en-US"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中西伦理文化比较</a:t>
            </a:r>
            <a:r>
              <a:rPr lang="zh-CN" altLang="en-US" sz="4400"/>
              <a:t> </a:t>
            </a:r>
            <a:endParaRPr lang="zh-CN" altLang="en-US" sz="4400"/>
          </a:p>
        </p:txBody>
      </p:sp>
      <p:sp>
        <p:nvSpPr>
          <p:cNvPr id="38915" name="Rectangle 3"/>
          <p:cNvSpPr>
            <a:spLocks noGrp="1" noChangeArrowheads="1"/>
          </p:cNvSpPr>
          <p:nvPr>
            <p:ph type="body" idx="1"/>
          </p:nvPr>
        </p:nvSpPr>
        <p:spPr>
          <a:xfrm>
            <a:off x="1691680" y="1461106"/>
            <a:ext cx="6399213" cy="1080120"/>
          </a:xfrm>
        </p:spPr>
        <p:txBody>
          <a:bodyPr/>
          <a:lstStyle/>
          <a:p>
            <a:pPr marL="0" indent="0" eaLnBrk="1" hangingPunct="1">
              <a:buNone/>
            </a:pPr>
            <a:endParaRPr lang="zh-CN" altLang="en-US" sz="3200" dirty="0"/>
          </a:p>
          <a:p>
            <a:pPr eaLnBrk="1" hangingPunct="1"/>
            <a:r>
              <a:rPr lang="zh-CN" altLang="en-US" sz="3200" dirty="0">
                <a:latin typeface="宋体" panose="02010600030101010101" pitchFamily="2" charset="-122"/>
              </a:rPr>
              <a:t>个体与群体</a:t>
            </a:r>
            <a:r>
              <a:rPr lang="zh-CN" altLang="en-US" sz="3200" dirty="0"/>
              <a:t> </a:t>
            </a:r>
            <a:endParaRPr lang="zh-CN" altLang="en-US" sz="3200" dirty="0"/>
          </a:p>
          <a:p>
            <a:pPr marL="0" indent="0" eaLnBrk="1" hangingPunct="1">
              <a:buNone/>
            </a:pPr>
            <a:endParaRPr lang="zh-CN" altLang="en-US" sz="3200" dirty="0"/>
          </a:p>
          <a:p>
            <a:pPr marL="0" indent="0" eaLnBrk="1" hangingPunct="1">
              <a:buNone/>
            </a:pPr>
            <a:r>
              <a:rPr lang="zh-CN" altLang="en-US" sz="3200" dirty="0"/>
              <a:t> </a:t>
            </a:r>
            <a:endParaRPr lang="zh-CN" altLang="en-US" sz="3200" dirty="0"/>
          </a:p>
        </p:txBody>
      </p:sp>
      <p:sp>
        <p:nvSpPr>
          <p:cNvPr id="38916" name="日期占位符 3"/>
          <p:cNvSpPr>
            <a:spLocks noGrp="1"/>
          </p:cNvSpPr>
          <p:nvPr>
            <p:ph type="dt" sz="quarter" idx="10"/>
          </p:nvPr>
        </p:nvSpPr>
        <p:spPr>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6E7477C-863B-4AB7-A437-E2406E60D65F}" type="datetime1">
              <a:rPr kumimoji="0" lang="zh-CN" altLang="en-US" sz="1400" b="0" i="0" u="none" strike="noStrike" kern="1200" cap="none" spc="0" normalizeH="0" baseline="0" noProof="0" smtClean="0">
                <a:ln>
                  <a:noFill/>
                </a:ln>
                <a:solidFill>
                  <a:srgbClr val="000099"/>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7" name="页脚占位符 5"/>
          <p:cNvSpPr>
            <a:spLocks noGrp="1"/>
          </p:cNvSpPr>
          <p:nvPr>
            <p:ph type="ftr" sz="quarter" idx="11"/>
          </p:nvPr>
        </p:nvSpPr>
        <p:spPr>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rPr>
              <a:t>zzqry@whu.edu.cn</a:t>
            </a:r>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8" name="灯片编号占位符 6"/>
          <p:cNvSpPr>
            <a:spLocks noGrp="1"/>
          </p:cNvSpPr>
          <p:nvPr>
            <p:ph type="sldNum" sz="quarter" idx="12"/>
          </p:nvPr>
        </p:nvSpPr>
        <p:spPr>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graphicFrame>
        <p:nvGraphicFramePr>
          <p:cNvPr id="2" name="表格 1"/>
          <p:cNvGraphicFramePr>
            <a:graphicFrameLocks noGrp="1"/>
          </p:cNvGraphicFramePr>
          <p:nvPr/>
        </p:nvGraphicFramePr>
        <p:xfrm>
          <a:off x="1042988" y="2993798"/>
          <a:ext cx="6096000" cy="12801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a:t>中国</a:t>
                      </a:r>
                      <a:endParaRPr lang="zh-CN" altLang="en-US" dirty="0"/>
                    </a:p>
                  </a:txBody>
                  <a:tcPr/>
                </a:tc>
                <a:tc>
                  <a:txBody>
                    <a:bodyPr/>
                    <a:lstStyle/>
                    <a:p>
                      <a:r>
                        <a:rPr lang="zh-CN" altLang="en-US" dirty="0"/>
                        <a:t>对秩序的维护，社会目的取向</a:t>
                      </a:r>
                      <a:endParaRPr lang="zh-CN" altLang="en-US" dirty="0"/>
                    </a:p>
                  </a:txBody>
                  <a:tcPr/>
                </a:tc>
              </a:tr>
              <a:tr h="370840">
                <a:tc>
                  <a:txBody>
                    <a:bodyPr/>
                    <a:lstStyle/>
                    <a:p>
                      <a:r>
                        <a:rPr lang="zh-CN" altLang="en-US" dirty="0"/>
                        <a:t>美国</a:t>
                      </a:r>
                      <a:endParaRPr lang="zh-CN" altLang="en-US" dirty="0"/>
                    </a:p>
                  </a:txBody>
                  <a:tcPr/>
                </a:tc>
                <a:tc>
                  <a:txBody>
                    <a:bodyPr/>
                    <a:lstStyle/>
                    <a:p>
                      <a:r>
                        <a:rPr lang="zh-CN" altLang="en-US" dirty="0"/>
                        <a:t>个人目的取向，人本需求实现</a:t>
                      </a:r>
                      <a:endParaRPr lang="zh-CN" alt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中西伦理文化比较</a:t>
            </a:r>
            <a:r>
              <a:rPr lang="zh-CN" altLang="en-US" sz="4400"/>
              <a:t> </a:t>
            </a:r>
            <a:endParaRPr lang="zh-CN" altLang="en-US" sz="4400"/>
          </a:p>
        </p:txBody>
      </p:sp>
      <p:sp>
        <p:nvSpPr>
          <p:cNvPr id="38915" name="Rectangle 3"/>
          <p:cNvSpPr>
            <a:spLocks noGrp="1" noChangeArrowheads="1"/>
          </p:cNvSpPr>
          <p:nvPr>
            <p:ph type="body" idx="1"/>
          </p:nvPr>
        </p:nvSpPr>
        <p:spPr>
          <a:xfrm>
            <a:off x="1115616" y="1844824"/>
            <a:ext cx="6399213" cy="1224136"/>
          </a:xfrm>
        </p:spPr>
        <p:txBody>
          <a:bodyPr/>
          <a:lstStyle/>
          <a:p>
            <a:pPr eaLnBrk="1" hangingPunct="1"/>
            <a:endParaRPr lang="zh-CN" altLang="en-US" sz="3200" dirty="0"/>
          </a:p>
          <a:p>
            <a:pPr eaLnBrk="1" hangingPunct="1"/>
            <a:r>
              <a:rPr lang="zh-CN" altLang="en-US" sz="3200" dirty="0">
                <a:latin typeface="宋体" panose="02010600030101010101" pitchFamily="2" charset="-122"/>
              </a:rPr>
              <a:t>竞争与和谐</a:t>
            </a:r>
            <a:r>
              <a:rPr lang="zh-CN" altLang="en-US" sz="3200" dirty="0"/>
              <a:t> </a:t>
            </a:r>
            <a:endParaRPr lang="zh-CN" altLang="en-US" sz="3200" dirty="0"/>
          </a:p>
        </p:txBody>
      </p:sp>
      <p:sp>
        <p:nvSpPr>
          <p:cNvPr id="38916" name="日期占位符 3"/>
          <p:cNvSpPr>
            <a:spLocks noGrp="1"/>
          </p:cNvSpPr>
          <p:nvPr>
            <p:ph type="dt" sz="quarter" idx="10"/>
          </p:nvPr>
        </p:nvSpPr>
        <p:spPr>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6E7477C-863B-4AB7-A437-E2406E60D65F}" type="datetime1">
              <a:rPr kumimoji="0" lang="zh-CN" altLang="en-US" sz="1400" b="0" i="0" u="none" strike="noStrike" kern="1200" cap="none" spc="0" normalizeH="0" baseline="0" noProof="0" smtClean="0">
                <a:ln>
                  <a:noFill/>
                </a:ln>
                <a:solidFill>
                  <a:srgbClr val="000099"/>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7" name="页脚占位符 5"/>
          <p:cNvSpPr>
            <a:spLocks noGrp="1"/>
          </p:cNvSpPr>
          <p:nvPr>
            <p:ph type="ftr" sz="quarter" idx="11"/>
          </p:nvPr>
        </p:nvSpPr>
        <p:spPr>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rPr>
              <a:t>zzqry@whu.edu.cn</a:t>
            </a:r>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8" name="灯片编号占位符 6"/>
          <p:cNvSpPr>
            <a:spLocks noGrp="1"/>
          </p:cNvSpPr>
          <p:nvPr>
            <p:ph type="sldNum" sz="quarter" idx="12"/>
          </p:nvPr>
        </p:nvSpPr>
        <p:spPr>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graphicFrame>
        <p:nvGraphicFramePr>
          <p:cNvPr id="2" name="表格 1"/>
          <p:cNvGraphicFramePr>
            <a:graphicFrameLocks noGrp="1"/>
          </p:cNvGraphicFramePr>
          <p:nvPr/>
        </p:nvGraphicFramePr>
        <p:xfrm>
          <a:off x="1127648" y="3418201"/>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a:t>中国</a:t>
                      </a:r>
                      <a:endParaRPr lang="zh-CN" altLang="en-US" dirty="0"/>
                    </a:p>
                  </a:txBody>
                  <a:tcPr/>
                </a:tc>
                <a:tc>
                  <a:txBody>
                    <a:bodyPr/>
                    <a:lstStyle/>
                    <a:p>
                      <a:r>
                        <a:rPr lang="zh-CN" altLang="en-US" dirty="0"/>
                        <a:t>中庸和谐</a:t>
                      </a:r>
                      <a:endParaRPr lang="zh-CN" altLang="en-US" dirty="0"/>
                    </a:p>
                  </a:txBody>
                  <a:tcPr/>
                </a:tc>
              </a:tr>
              <a:tr h="370840">
                <a:tc>
                  <a:txBody>
                    <a:bodyPr/>
                    <a:lstStyle/>
                    <a:p>
                      <a:r>
                        <a:rPr lang="zh-CN" altLang="en-US" dirty="0"/>
                        <a:t>美国</a:t>
                      </a:r>
                      <a:endParaRPr lang="zh-CN" altLang="en-US" dirty="0"/>
                    </a:p>
                  </a:txBody>
                  <a:tcPr/>
                </a:tc>
                <a:tc>
                  <a:txBody>
                    <a:bodyPr/>
                    <a:lstStyle/>
                    <a:p>
                      <a:r>
                        <a:rPr lang="zh-CN" altLang="en-US" dirty="0"/>
                        <a:t>竞争</a:t>
                      </a:r>
                      <a:endParaRPr lang="zh-CN" altLang="en-US"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692150"/>
            <a:ext cx="7200900" cy="754063"/>
          </a:xfrm>
        </p:spPr>
        <p:txBody>
          <a:bodyPr/>
          <a:lstStyle/>
          <a:p>
            <a:pPr algn="ctr" eaLnBrk="1" hangingPunct="1"/>
            <a:r>
              <a:rPr lang="zh-CN" altLang="en-US" sz="4000">
                <a:latin typeface="方正舒体" panose="02010601030101010101" pitchFamily="2" charset="-122"/>
              </a:rPr>
              <a:t>中西伦理文化比较</a:t>
            </a:r>
            <a:r>
              <a:rPr lang="zh-CN" altLang="en-US" sz="4400"/>
              <a:t> </a:t>
            </a:r>
            <a:endParaRPr lang="zh-CN" altLang="en-US" sz="4400"/>
          </a:p>
        </p:txBody>
      </p:sp>
      <p:sp>
        <p:nvSpPr>
          <p:cNvPr id="38915" name="Rectangle 3"/>
          <p:cNvSpPr>
            <a:spLocks noGrp="1" noChangeArrowheads="1"/>
          </p:cNvSpPr>
          <p:nvPr>
            <p:ph type="body" idx="1"/>
          </p:nvPr>
        </p:nvSpPr>
        <p:spPr>
          <a:xfrm>
            <a:off x="1042988" y="1916832"/>
            <a:ext cx="6399213" cy="648072"/>
          </a:xfrm>
        </p:spPr>
        <p:txBody>
          <a:bodyPr/>
          <a:lstStyle/>
          <a:p>
            <a:pPr eaLnBrk="1" hangingPunct="1"/>
            <a:r>
              <a:rPr lang="zh-CN" altLang="en-US" sz="3200" dirty="0">
                <a:latin typeface="宋体" panose="02010600030101010101" pitchFamily="2" charset="-122"/>
              </a:rPr>
              <a:t>道德教育与制度约束</a:t>
            </a:r>
            <a:r>
              <a:rPr lang="zh-CN" altLang="en-US" sz="3200" dirty="0"/>
              <a:t> </a:t>
            </a:r>
            <a:endParaRPr lang="zh-CN" altLang="en-US" sz="3200" dirty="0"/>
          </a:p>
        </p:txBody>
      </p:sp>
      <p:sp>
        <p:nvSpPr>
          <p:cNvPr id="38916" name="日期占位符 3"/>
          <p:cNvSpPr>
            <a:spLocks noGrp="1"/>
          </p:cNvSpPr>
          <p:nvPr>
            <p:ph type="dt" sz="quarter" idx="10"/>
          </p:nvPr>
        </p:nvSpPr>
        <p:spPr>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6E7477C-863B-4AB7-A437-E2406E60D65F}" type="datetime1">
              <a:rPr kumimoji="0" lang="zh-CN" altLang="en-US" sz="1400" b="0" i="0" u="none" strike="noStrike" kern="1200" cap="none" spc="0" normalizeH="0" baseline="0" noProof="0" smtClean="0">
                <a:ln>
                  <a:noFill/>
                </a:ln>
                <a:solidFill>
                  <a:srgbClr val="000099"/>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7" name="页脚占位符 5"/>
          <p:cNvSpPr>
            <a:spLocks noGrp="1"/>
          </p:cNvSpPr>
          <p:nvPr>
            <p:ph type="ftr" sz="quarter" idx="11"/>
          </p:nvPr>
        </p:nvSpPr>
        <p:spPr>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rPr>
              <a:t>zzqry@whu.edu.cn</a:t>
            </a:r>
            <a:endPar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sp>
        <p:nvSpPr>
          <p:cNvPr id="38918" name="灯片编号占位符 6"/>
          <p:cNvSpPr>
            <a:spLocks noGrp="1"/>
          </p:cNvSpPr>
          <p:nvPr>
            <p:ph type="sldNum" sz="quarter" idx="12"/>
          </p:nvPr>
        </p:nvSpPr>
        <p:spPr>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rgbClr val="000099"/>
              </a:solidFill>
              <a:effectLst/>
              <a:uLnTx/>
              <a:uFillTx/>
              <a:latin typeface="Tahoma" panose="020B0604030504040204" pitchFamily="34" charset="0"/>
              <a:ea typeface="宋体" panose="02010600030101010101" pitchFamily="2" charset="-122"/>
              <a:cs typeface="+mn-cs"/>
            </a:endParaRPr>
          </a:p>
        </p:txBody>
      </p:sp>
      <p:graphicFrame>
        <p:nvGraphicFramePr>
          <p:cNvPr id="2" name="表格 1"/>
          <p:cNvGraphicFramePr>
            <a:graphicFrameLocks noGrp="1"/>
          </p:cNvGraphicFramePr>
          <p:nvPr/>
        </p:nvGraphicFramePr>
        <p:xfrm>
          <a:off x="971600" y="3035523"/>
          <a:ext cx="6096000" cy="15544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a:t>中国</a:t>
                      </a:r>
                      <a:endParaRPr lang="zh-CN" altLang="en-US" dirty="0"/>
                    </a:p>
                  </a:txBody>
                  <a:tcPr/>
                </a:tc>
                <a:tc>
                  <a:txBody>
                    <a:bodyPr/>
                    <a:lstStyle/>
                    <a:p>
                      <a:r>
                        <a:rPr lang="zh-CN" altLang="en-US" dirty="0"/>
                        <a:t>德教，德教与修身合一</a:t>
                      </a:r>
                      <a:endParaRPr lang="en-US" altLang="zh-CN" dirty="0"/>
                    </a:p>
                    <a:p>
                      <a:r>
                        <a:rPr lang="zh-CN" altLang="en-US" dirty="0"/>
                        <a:t>人人皆可为尧舜</a:t>
                      </a:r>
                      <a:r>
                        <a:rPr lang="en-US" altLang="zh-CN" dirty="0"/>
                        <a:t>-</a:t>
                      </a:r>
                      <a:r>
                        <a:rPr lang="zh-CN" altLang="en-US" dirty="0"/>
                        <a:t>轻制度约束</a:t>
                      </a:r>
                      <a:endParaRPr lang="en-US" altLang="zh-CN" dirty="0"/>
                    </a:p>
                    <a:p>
                      <a:r>
                        <a:rPr lang="zh-CN" altLang="en-US" dirty="0"/>
                        <a:t>内省方式</a:t>
                      </a:r>
                      <a:endParaRPr lang="zh-CN" altLang="en-US" dirty="0"/>
                    </a:p>
                  </a:txBody>
                  <a:tcPr/>
                </a:tc>
              </a:tr>
              <a:tr h="370840">
                <a:tc>
                  <a:txBody>
                    <a:bodyPr/>
                    <a:lstStyle/>
                    <a:p>
                      <a:r>
                        <a:rPr lang="zh-CN" altLang="en-US" dirty="0"/>
                        <a:t>美国</a:t>
                      </a:r>
                      <a:endParaRPr lang="zh-CN" altLang="en-US" dirty="0"/>
                    </a:p>
                  </a:txBody>
                  <a:tcPr/>
                </a:tc>
                <a:tc>
                  <a:txBody>
                    <a:bodyPr/>
                    <a:lstStyle/>
                    <a:p>
                      <a:r>
                        <a:rPr lang="zh-CN" altLang="en-US" dirty="0"/>
                        <a:t>自然主义人性论，制度约束</a:t>
                      </a:r>
                      <a:endParaRPr lang="en-US" altLang="zh-CN" dirty="0"/>
                    </a:p>
                    <a:p>
                      <a:r>
                        <a:rPr lang="zh-CN" altLang="en-US" dirty="0"/>
                        <a:t>外省方式</a:t>
                      </a:r>
                      <a:endParaRPr lang="zh-CN" alt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p:cNvSpPr txBox="1">
            <a:spLocks noChangeArrowheads="1"/>
          </p:cNvSpPr>
          <p:nvPr/>
        </p:nvSpPr>
        <p:spPr bwMode="auto">
          <a:xfrm>
            <a:off x="611188" y="333375"/>
            <a:ext cx="7561262" cy="5016500"/>
          </a:xfrm>
          <a:prstGeom prst="rect">
            <a:avLst/>
          </a:prstGeom>
          <a:noFill/>
          <a:ln w="9525">
            <a:noFill/>
            <a:miter lim="800000"/>
          </a:ln>
        </p:spPr>
        <p:txBody>
          <a:bodyPr>
            <a:spAutoFit/>
          </a:bodyPr>
          <a:lstStyle/>
          <a:p>
            <a:pPr algn="l">
              <a:buFont typeface="Arial" panose="020B0604020202020204" pitchFamily="34" charset="0"/>
              <a:buChar char="•"/>
            </a:pPr>
            <a:r>
              <a:rPr lang="zh-CN" altLang="en-US" sz="2000"/>
              <a:t>国家开发银行、进出口银行分别提供</a:t>
            </a:r>
            <a:r>
              <a:rPr lang="en-US" altLang="zh-CN" sz="2000"/>
              <a:t>2500</a:t>
            </a:r>
            <a:r>
              <a:rPr lang="zh-CN" altLang="en-US" sz="2000"/>
              <a:t>亿和</a:t>
            </a:r>
            <a:r>
              <a:rPr lang="en-US" altLang="zh-CN" sz="2000"/>
              <a:t>1300</a:t>
            </a:r>
            <a:r>
              <a:rPr lang="zh-CN" altLang="en-US" sz="2000"/>
              <a:t>亿等值人民币专项贷款，用于支持一带一路基础建设、产能与金融合作</a:t>
            </a:r>
            <a:endParaRPr lang="en-US" altLang="zh-CN" sz="2000"/>
          </a:p>
          <a:p>
            <a:pPr algn="l">
              <a:buFont typeface="Arial" panose="020B0604020202020204" pitchFamily="34" charset="0"/>
              <a:buChar char="•"/>
            </a:pPr>
            <a:r>
              <a:rPr lang="zh-CN" altLang="en-US" sz="2000"/>
              <a:t>本届论坛期间同</a:t>
            </a:r>
            <a:r>
              <a:rPr lang="en-US" altLang="zh-CN" sz="2000"/>
              <a:t>30</a:t>
            </a:r>
            <a:r>
              <a:rPr lang="zh-CN" altLang="en-US" sz="2000"/>
              <a:t>多个国家签署经贸合作协议，同有关国家协商自由贸易协定</a:t>
            </a:r>
            <a:endParaRPr lang="en-US" altLang="zh-CN" sz="2000"/>
          </a:p>
          <a:p>
            <a:pPr algn="l">
              <a:buFont typeface="Arial" panose="020B0604020202020204" pitchFamily="34" charset="0"/>
              <a:buChar char="•"/>
            </a:pPr>
            <a:r>
              <a:rPr lang="en-US" altLang="zh-CN" sz="2000"/>
              <a:t>2018</a:t>
            </a:r>
            <a:r>
              <a:rPr lang="zh-CN" altLang="en-US" sz="2000"/>
              <a:t>起办中国国际进口博览会</a:t>
            </a:r>
            <a:endParaRPr lang="en-US" altLang="zh-CN" sz="2000"/>
          </a:p>
          <a:p>
            <a:pPr algn="l">
              <a:buFont typeface="Arial" panose="020B0604020202020204" pitchFamily="34" charset="0"/>
              <a:buChar char="•"/>
            </a:pPr>
            <a:r>
              <a:rPr lang="zh-CN" altLang="en-US" sz="2000"/>
              <a:t>未来五年安排</a:t>
            </a:r>
            <a:r>
              <a:rPr lang="en-US" altLang="zh-CN" sz="2000"/>
              <a:t>2500</a:t>
            </a:r>
            <a:r>
              <a:rPr lang="zh-CN" altLang="en-US" sz="2000"/>
              <a:t>人次青年科学家来华从事短期科研工作，培训</a:t>
            </a:r>
            <a:r>
              <a:rPr lang="en-US" altLang="zh-CN" sz="2000"/>
              <a:t>5000</a:t>
            </a:r>
            <a:r>
              <a:rPr lang="zh-CN" altLang="en-US" sz="2000"/>
              <a:t>人次科学技术与管理人员，投入运行</a:t>
            </a:r>
            <a:r>
              <a:rPr lang="en-US" altLang="zh-CN" sz="2000"/>
              <a:t>50</a:t>
            </a:r>
            <a:r>
              <a:rPr lang="zh-CN" altLang="en-US" sz="2000"/>
              <a:t>家联合实验室</a:t>
            </a:r>
            <a:endParaRPr lang="en-US" altLang="zh-CN" sz="2000"/>
          </a:p>
          <a:p>
            <a:pPr algn="l">
              <a:buFont typeface="Arial" panose="020B0604020202020204" pitchFamily="34" charset="0"/>
              <a:buChar char="•"/>
            </a:pPr>
            <a:r>
              <a:rPr lang="zh-CN" altLang="en-US" sz="2000"/>
              <a:t>在未来三年向参与一带一路沿线发展中国家提供</a:t>
            </a:r>
            <a:r>
              <a:rPr lang="en-US" altLang="zh-CN" sz="2000"/>
              <a:t>600</a:t>
            </a:r>
            <a:r>
              <a:rPr lang="zh-CN" altLang="en-US" sz="2000"/>
              <a:t>亿人民币援助</a:t>
            </a:r>
            <a:endParaRPr lang="en-US" altLang="zh-CN" sz="2000"/>
          </a:p>
          <a:p>
            <a:pPr algn="l">
              <a:buFont typeface="Arial" panose="020B0604020202020204" pitchFamily="34" charset="0"/>
              <a:buChar char="•"/>
            </a:pPr>
            <a:r>
              <a:rPr lang="zh-CN" altLang="en-US" sz="2000"/>
              <a:t>向一带一路沿线发展中国家提供亿人民币的紧急粮食援助</a:t>
            </a:r>
            <a:endParaRPr lang="en-US" altLang="zh-CN" sz="2000"/>
          </a:p>
          <a:p>
            <a:pPr algn="l">
              <a:buFont typeface="Arial" panose="020B0604020202020204" pitchFamily="34" charset="0"/>
              <a:buChar char="•"/>
            </a:pPr>
            <a:r>
              <a:rPr lang="zh-CN" altLang="en-US" sz="2000"/>
              <a:t>向南南合作援助基金增资</a:t>
            </a:r>
            <a:r>
              <a:rPr lang="en-US" altLang="zh-CN" sz="2000"/>
              <a:t>10</a:t>
            </a:r>
            <a:r>
              <a:rPr lang="zh-CN" altLang="en-US" sz="2000"/>
              <a:t>亿美元</a:t>
            </a:r>
            <a:endParaRPr lang="en-US" altLang="zh-CN" sz="2000"/>
          </a:p>
          <a:p>
            <a:pPr algn="l">
              <a:buFont typeface="Arial" panose="020B0604020202020204" pitchFamily="34" charset="0"/>
              <a:buChar char="•"/>
            </a:pPr>
            <a:r>
              <a:rPr lang="zh-CN" altLang="en-US" sz="2000"/>
              <a:t>向沿线国家实施办</a:t>
            </a:r>
            <a:r>
              <a:rPr lang="en-US" altLang="zh-CN" sz="2000"/>
              <a:t>100</a:t>
            </a:r>
            <a:r>
              <a:rPr lang="zh-CN" altLang="en-US" sz="2000"/>
              <a:t>个幸福家园、</a:t>
            </a:r>
            <a:r>
              <a:rPr lang="en-US" altLang="zh-CN" sz="2000"/>
              <a:t>100</a:t>
            </a:r>
            <a:r>
              <a:rPr lang="zh-CN" altLang="en-US" sz="2000"/>
              <a:t>个爱心助困、</a:t>
            </a:r>
            <a:r>
              <a:rPr lang="en-US" altLang="zh-CN" sz="2000"/>
              <a:t>100</a:t>
            </a:r>
            <a:r>
              <a:rPr lang="zh-CN" altLang="en-US" sz="2000"/>
              <a:t>个康复助医等项目</a:t>
            </a:r>
            <a:endParaRPr lang="en-US" altLang="zh-CN" sz="2000"/>
          </a:p>
          <a:p>
            <a:pPr algn="l">
              <a:buFont typeface="Arial" panose="020B0604020202020204" pitchFamily="34" charset="0"/>
              <a:buChar char="•"/>
            </a:pPr>
            <a:endParaRPr lang="en-US" altLang="zh-CN" sz="2000"/>
          </a:p>
          <a:p>
            <a:pPr algn="l"/>
            <a:r>
              <a:rPr lang="zh-CN" altLang="en-US" sz="2000"/>
              <a:t>六、一带一路合作范围</a:t>
            </a:r>
            <a:endParaRPr lang="en-US" altLang="zh-CN" sz="2000"/>
          </a:p>
          <a:p>
            <a:pPr algn="l"/>
            <a:r>
              <a:rPr lang="zh-CN" altLang="en-US" sz="2000"/>
              <a:t>重点向亚欧非大陆，同时向所有朋友开放。不论来自亚洲、欧洲、非洲还是美洲，都是一带一路建设国际合作的伙伴。</a:t>
            </a:r>
            <a:endParaRPr lang="zh-CN" altLang="en-US" sz="2000"/>
          </a:p>
        </p:txBody>
      </p:sp>
      <p:sp>
        <p:nvSpPr>
          <p:cNvPr id="6147" name="日期占位符 2"/>
          <p:cNvSpPr>
            <a:spLocks noGrp="1"/>
          </p:cNvSpPr>
          <p:nvPr>
            <p:ph type="dt" sz="quarter" idx="10"/>
          </p:nvPr>
        </p:nvSpPr>
        <p:spPr>
          <a:noFill/>
          <a:ln>
            <a:miter lim="800000"/>
          </a:ln>
        </p:spPr>
        <p:txBody>
          <a:bodyPr/>
          <a:lstStyle/>
          <a:p>
            <a:fld id="{788920C4-163B-4A33-86EB-AEC2F1A76C07}" type="datetime1">
              <a:rPr lang="zh-CN" altLang="en-US" smtClean="0"/>
            </a:fld>
            <a:endParaRPr lang="en-US" altLang="zh-CN"/>
          </a:p>
        </p:txBody>
      </p:sp>
      <p:sp>
        <p:nvSpPr>
          <p:cNvPr id="6148" name="页脚占位符 4"/>
          <p:cNvSpPr>
            <a:spLocks noGrp="1"/>
          </p:cNvSpPr>
          <p:nvPr>
            <p:ph type="ftr" sz="quarter" idx="11"/>
          </p:nvPr>
        </p:nvSpPr>
        <p:spPr>
          <a:noFill/>
          <a:ln>
            <a:miter lim="800000"/>
          </a:ln>
        </p:spPr>
        <p:txBody>
          <a:bodyPr/>
          <a:lstStyle/>
          <a:p>
            <a:r>
              <a:rPr lang="en-US" altLang="zh-CN"/>
              <a:t>zzqry@whu.edu.cn</a:t>
            </a:r>
            <a:endParaRPr lang="en-US" altLang="zh-CN"/>
          </a:p>
        </p:txBody>
      </p:sp>
      <p:sp>
        <p:nvSpPr>
          <p:cNvPr id="6149" name="灯片编号占位符 5"/>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miter lim="800000"/>
          </a:ln>
        </p:spPr>
        <p:txBody>
          <a:bodyPr/>
          <a:lstStyle/>
          <a:p>
            <a:fld id="{93DC574D-68A5-4E33-94D8-5721AACD4C85}" type="datetime1">
              <a:rPr lang="zh-CN" altLang="en-US" smtClean="0"/>
            </a:fld>
            <a:endParaRPr lang="en-US" altLang="zh-CN"/>
          </a:p>
        </p:txBody>
      </p:sp>
      <p:sp>
        <p:nvSpPr>
          <p:cNvPr id="3993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39940" name="灯片编号占位符 6"/>
          <p:cNvSpPr>
            <a:spLocks noGrp="1"/>
          </p:cNvSpPr>
          <p:nvPr>
            <p:ph type="sldNum" sz="quarter" idx="12"/>
          </p:nvPr>
        </p:nvSpPr>
        <p:spPr>
          <a:noFill/>
          <a:ln>
            <a:miter lim="800000"/>
          </a:ln>
        </p:spPr>
        <p:txBody>
          <a:bodyPr/>
          <a:lstStyle/>
          <a:p>
            <a:endParaRPr lang="zh-CN" altLang="zh-CN"/>
          </a:p>
        </p:txBody>
      </p:sp>
      <p:sp>
        <p:nvSpPr>
          <p:cNvPr id="39941" name="TextBox 8"/>
          <p:cNvSpPr txBox="1">
            <a:spLocks noChangeArrowheads="1"/>
          </p:cNvSpPr>
          <p:nvPr/>
        </p:nvSpPr>
        <p:spPr bwMode="auto">
          <a:xfrm>
            <a:off x="1258888" y="476250"/>
            <a:ext cx="7129462" cy="461963"/>
          </a:xfrm>
          <a:prstGeom prst="rect">
            <a:avLst/>
          </a:prstGeom>
          <a:noFill/>
          <a:ln w="9525">
            <a:noFill/>
            <a:miter lim="800000"/>
          </a:ln>
        </p:spPr>
        <p:txBody>
          <a:bodyPr>
            <a:spAutoFit/>
          </a:bodyPr>
          <a:lstStyle/>
          <a:p>
            <a:r>
              <a:rPr lang="zh-CN" altLang="en-US"/>
              <a:t>经济全球化背景下的跨国企业的双重伦理标准</a:t>
            </a:r>
            <a:endParaRPr lang="zh-CN" altLang="en-US"/>
          </a:p>
        </p:txBody>
      </p:sp>
      <p:sp>
        <p:nvSpPr>
          <p:cNvPr id="39942" name="TextBox 9"/>
          <p:cNvSpPr txBox="1">
            <a:spLocks noChangeArrowheads="1"/>
          </p:cNvSpPr>
          <p:nvPr/>
        </p:nvSpPr>
        <p:spPr bwMode="auto">
          <a:xfrm>
            <a:off x="827088" y="1125538"/>
            <a:ext cx="7921625" cy="1200150"/>
          </a:xfrm>
          <a:prstGeom prst="rect">
            <a:avLst/>
          </a:prstGeom>
          <a:noFill/>
          <a:ln w="9525">
            <a:noFill/>
            <a:miter lim="800000"/>
          </a:ln>
        </p:spPr>
        <p:txBody>
          <a:bodyPr>
            <a:spAutoFit/>
          </a:bodyPr>
          <a:lstStyle/>
          <a:p>
            <a:pPr algn="l"/>
            <a:r>
              <a:rPr lang="zh-CN" altLang="en-US"/>
              <a:t>在本国或发达国家执行质量、环保，不越雷池一步，而在发展中国家实行另一种标准给发展中国家带来极大损害与危害。</a:t>
            </a:r>
            <a:endParaRPr lang="zh-CN" altLang="en-US"/>
          </a:p>
        </p:txBody>
      </p:sp>
      <p:sp>
        <p:nvSpPr>
          <p:cNvPr id="39943" name="TextBox 10"/>
          <p:cNvSpPr txBox="1">
            <a:spLocks noChangeArrowheads="1"/>
          </p:cNvSpPr>
          <p:nvPr/>
        </p:nvSpPr>
        <p:spPr bwMode="auto">
          <a:xfrm>
            <a:off x="827088" y="2708275"/>
            <a:ext cx="7848600" cy="3786188"/>
          </a:xfrm>
          <a:prstGeom prst="rect">
            <a:avLst/>
          </a:prstGeom>
          <a:noFill/>
          <a:ln w="9525">
            <a:noFill/>
            <a:miter lim="800000"/>
          </a:ln>
        </p:spPr>
        <p:txBody>
          <a:bodyPr>
            <a:spAutoFit/>
          </a:bodyPr>
          <a:lstStyle/>
          <a:p>
            <a:pPr algn="l"/>
            <a:r>
              <a:rPr lang="zh-CN" altLang="en-US" dirty="0"/>
              <a:t>一、双重伦理下的经营活动</a:t>
            </a:r>
            <a:endParaRPr lang="en-US" altLang="zh-CN" dirty="0"/>
          </a:p>
          <a:p>
            <a:pPr algn="l"/>
            <a:r>
              <a:rPr lang="en-US" altLang="zh-CN" dirty="0"/>
              <a:t>1、</a:t>
            </a:r>
            <a:r>
              <a:rPr lang="zh-CN" altLang="en-US" dirty="0"/>
              <a:t>污染产业的转移和危险废物越境转移</a:t>
            </a:r>
            <a:endParaRPr lang="en-US" altLang="zh-CN" dirty="0"/>
          </a:p>
          <a:p>
            <a:pPr algn="l"/>
            <a:r>
              <a:rPr lang="en-US" altLang="zh-CN" dirty="0"/>
              <a:t>2、</a:t>
            </a:r>
            <a:r>
              <a:rPr lang="zh-CN" altLang="en-US" dirty="0"/>
              <a:t>质量与安全不达标</a:t>
            </a:r>
            <a:endParaRPr lang="en-US" altLang="zh-CN" dirty="0"/>
          </a:p>
          <a:p>
            <a:pPr algn="l"/>
            <a:r>
              <a:rPr lang="en-US" altLang="zh-CN" dirty="0"/>
              <a:t>3、</a:t>
            </a:r>
            <a:r>
              <a:rPr lang="zh-CN" altLang="en-US" dirty="0"/>
              <a:t>侵犯员工合法权益（工资差距、强制劳动侵犯隐私、使用童工、无视劳动安全）</a:t>
            </a:r>
            <a:endParaRPr lang="en-US" altLang="zh-CN" dirty="0"/>
          </a:p>
          <a:p>
            <a:pPr algn="l"/>
            <a:r>
              <a:rPr lang="en-US" altLang="zh-CN" dirty="0"/>
              <a:t>4、</a:t>
            </a:r>
            <a:r>
              <a:rPr lang="zh-CN" altLang="en-US" dirty="0"/>
              <a:t>违犯东道国法律，逃税、腐败和贿赂严重（逃税方法，如转移定价</a:t>
            </a:r>
            <a:r>
              <a:rPr lang="en-US" altLang="zh-CN" dirty="0"/>
              <a:t>-</a:t>
            </a:r>
            <a:r>
              <a:rPr lang="zh-CN" altLang="en-US" dirty="0"/>
              <a:t>高税率国转入低税率国；避税港作业</a:t>
            </a:r>
            <a:r>
              <a:rPr lang="en-US" altLang="zh-CN" dirty="0"/>
              <a:t>-</a:t>
            </a:r>
            <a:r>
              <a:rPr lang="zh-CN" altLang="en-US" dirty="0"/>
              <a:t>在避税港设立却受外国股东控制基地公司；套用税收协定；资本弱化）</a:t>
            </a:r>
            <a:endParaRPr lang="en-US" altLang="zh-CN"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miter lim="800000"/>
          </a:ln>
        </p:spPr>
        <p:txBody>
          <a:bodyPr/>
          <a:lstStyle/>
          <a:p>
            <a:fld id="{CFF18B52-ED3C-4617-8CA0-5AB2EB92183B}" type="datetime1">
              <a:rPr lang="zh-CN" altLang="en-US" smtClean="0"/>
            </a:fld>
            <a:endParaRPr lang="en-US" altLang="zh-CN"/>
          </a:p>
        </p:txBody>
      </p:sp>
      <p:sp>
        <p:nvSpPr>
          <p:cNvPr id="40963"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40964" name="灯片编号占位符 6"/>
          <p:cNvSpPr>
            <a:spLocks noGrp="1"/>
          </p:cNvSpPr>
          <p:nvPr>
            <p:ph type="sldNum" sz="quarter" idx="12"/>
          </p:nvPr>
        </p:nvSpPr>
        <p:spPr>
          <a:noFill/>
          <a:ln>
            <a:miter lim="800000"/>
          </a:ln>
        </p:spPr>
        <p:txBody>
          <a:bodyPr/>
          <a:lstStyle/>
          <a:p>
            <a:endParaRPr lang="zh-CN" altLang="zh-CN"/>
          </a:p>
        </p:txBody>
      </p:sp>
      <p:sp>
        <p:nvSpPr>
          <p:cNvPr id="40965" name="TextBox 8"/>
          <p:cNvSpPr txBox="1">
            <a:spLocks noChangeArrowheads="1"/>
          </p:cNvSpPr>
          <p:nvPr/>
        </p:nvSpPr>
        <p:spPr bwMode="auto">
          <a:xfrm>
            <a:off x="395288" y="260350"/>
            <a:ext cx="8748712" cy="4770438"/>
          </a:xfrm>
          <a:prstGeom prst="rect">
            <a:avLst/>
          </a:prstGeom>
          <a:noFill/>
          <a:ln w="9525">
            <a:noFill/>
            <a:miter lim="800000"/>
          </a:ln>
        </p:spPr>
        <p:txBody>
          <a:bodyPr>
            <a:spAutoFit/>
          </a:bodyPr>
          <a:lstStyle/>
          <a:p>
            <a:r>
              <a:rPr lang="zh-CN" altLang="en-US"/>
              <a:t>二、原因</a:t>
            </a:r>
            <a:endParaRPr lang="en-US" altLang="zh-CN"/>
          </a:p>
          <a:p>
            <a:pPr algn="l"/>
            <a:r>
              <a:rPr lang="en-US" altLang="zh-CN" sz="2000"/>
              <a:t>1、</a:t>
            </a:r>
            <a:r>
              <a:rPr lang="zh-CN" altLang="en-US" sz="2000"/>
              <a:t>全球角度</a:t>
            </a:r>
            <a:endParaRPr lang="en-US" altLang="zh-CN" sz="2000"/>
          </a:p>
          <a:p>
            <a:pPr algn="l">
              <a:buFont typeface="Arial" panose="020B0604020202020204" pitchFamily="34" charset="0"/>
              <a:buChar char="•"/>
            </a:pPr>
            <a:r>
              <a:rPr lang="zh-CN" altLang="en-US" sz="2000"/>
              <a:t>经济发展不平衡，跨国公司一般选择资源劳动廉价国家开子公司</a:t>
            </a:r>
            <a:r>
              <a:rPr lang="en-US" altLang="zh-CN" sz="2000"/>
              <a:t>-</a:t>
            </a:r>
            <a:r>
              <a:rPr lang="zh-CN" altLang="en-US" sz="2000"/>
              <a:t>血汗工厂；</a:t>
            </a:r>
            <a:endParaRPr lang="en-US" altLang="zh-CN" sz="2000"/>
          </a:p>
          <a:p>
            <a:pPr algn="l">
              <a:buFont typeface="Arial" panose="020B0604020202020204" pitchFamily="34" charset="0"/>
              <a:buChar char="•"/>
            </a:pPr>
            <a:r>
              <a:rPr lang="zh-CN" altLang="en-US" sz="2000"/>
              <a:t>发达国家完成工业化，国内环境问题突出，于是污染产业转移到发展中国家；</a:t>
            </a:r>
            <a:endParaRPr lang="en-US" altLang="zh-CN" sz="2000"/>
          </a:p>
          <a:p>
            <a:pPr algn="l">
              <a:buFont typeface="Arial" panose="020B0604020202020204" pitchFamily="34" charset="0"/>
              <a:buChar char="•"/>
            </a:pPr>
            <a:r>
              <a:rPr lang="zh-CN" altLang="en-US" sz="2000"/>
              <a:t>国际监管体制不完善，双重伦理标准难发制裁；国际伦理标准缺失</a:t>
            </a:r>
            <a:endParaRPr lang="en-US" altLang="zh-CN" sz="2000"/>
          </a:p>
          <a:p>
            <a:pPr algn="l"/>
            <a:r>
              <a:rPr lang="en-US" altLang="zh-CN" sz="2000"/>
              <a:t>2、</a:t>
            </a:r>
            <a:r>
              <a:rPr lang="zh-CN" altLang="en-US" sz="2000"/>
              <a:t>跨国公司角度</a:t>
            </a:r>
            <a:endParaRPr lang="en-US" altLang="zh-CN" sz="2000"/>
          </a:p>
          <a:p>
            <a:pPr algn="l">
              <a:buFont typeface="Arial" panose="020B0604020202020204" pitchFamily="34" charset="0"/>
              <a:buChar char="•"/>
            </a:pPr>
            <a:r>
              <a:rPr lang="zh-CN" altLang="en-US" sz="2000"/>
              <a:t>其垄断地位便有不可磨灭的剥削性；</a:t>
            </a:r>
            <a:endParaRPr lang="en-US" altLang="zh-CN" sz="2000"/>
          </a:p>
          <a:p>
            <a:pPr algn="l">
              <a:buFont typeface="Arial" panose="020B0604020202020204" pitchFamily="34" charset="0"/>
              <a:buChar char="•"/>
            </a:pPr>
            <a:r>
              <a:rPr lang="zh-CN" altLang="en-US" sz="2000"/>
              <a:t>注重利益最大化，忽视伦理建设；</a:t>
            </a:r>
            <a:endParaRPr lang="en-US" altLang="zh-CN" sz="2000"/>
          </a:p>
          <a:p>
            <a:pPr algn="l">
              <a:buFont typeface="Arial" panose="020B0604020202020204" pitchFamily="34" charset="0"/>
              <a:buChar char="•"/>
            </a:pPr>
            <a:r>
              <a:rPr lang="zh-CN" altLang="en-US" sz="2000"/>
              <a:t>跨国公司享受化权利，但不愿履行义务；</a:t>
            </a:r>
            <a:endParaRPr lang="en-US" altLang="zh-CN" sz="2000"/>
          </a:p>
          <a:p>
            <a:pPr algn="l">
              <a:buFont typeface="Arial" panose="020B0604020202020204" pitchFamily="34" charset="0"/>
              <a:buChar char="•"/>
            </a:pPr>
            <a:r>
              <a:rPr lang="zh-CN" altLang="en-US" sz="2000"/>
              <a:t>发达国家标准越来越高，公司为节约成本，发展中国家是他们 的必然选择。</a:t>
            </a:r>
            <a:endParaRPr lang="en-US" altLang="zh-CN" sz="2000"/>
          </a:p>
          <a:p>
            <a:pPr algn="l"/>
            <a:r>
              <a:rPr lang="en-US" altLang="zh-CN" sz="2000"/>
              <a:t>3、</a:t>
            </a:r>
            <a:r>
              <a:rPr lang="zh-CN" altLang="en-US" sz="2000"/>
              <a:t>东道国</a:t>
            </a:r>
            <a:endParaRPr lang="en-US" altLang="zh-CN" sz="2000"/>
          </a:p>
          <a:p>
            <a:pPr algn="l">
              <a:buFont typeface="Arial" panose="020B0604020202020204" pitchFamily="34" charset="0"/>
              <a:buChar char="•"/>
            </a:pPr>
            <a:r>
              <a:rPr lang="zh-CN" altLang="en-US" sz="2000"/>
              <a:t>水平落后、法律不完善、目光短浅对跨国公司投资一概视为橄榄枝，而得到远不及损失的；</a:t>
            </a:r>
            <a:endParaRPr lang="en-US" altLang="zh-CN" sz="2000"/>
          </a:p>
          <a:p>
            <a:pPr algn="l">
              <a:buFont typeface="Arial" panose="020B0604020202020204" pitchFamily="34" charset="0"/>
              <a:buChar char="•"/>
            </a:pPr>
            <a:r>
              <a:rPr lang="zh-CN" altLang="en-US" sz="2000"/>
              <a:t>跨国公司享受超国民待遇，为避税提供方便；</a:t>
            </a:r>
            <a:endParaRPr lang="en-US" altLang="zh-CN" sz="2000"/>
          </a:p>
          <a:p>
            <a:pPr algn="l">
              <a:buFont typeface="Arial" panose="020B0604020202020204" pitchFamily="34" charset="0"/>
              <a:buChar char="•"/>
            </a:pPr>
            <a:r>
              <a:rPr lang="zh-CN" altLang="en-US" sz="2000"/>
              <a:t>消费者和员工维权意识弱</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miter lim="800000"/>
          </a:ln>
        </p:spPr>
        <p:txBody>
          <a:bodyPr/>
          <a:lstStyle/>
          <a:p>
            <a:fld id="{857F3CDC-1EE9-4F44-AD10-6A46942BD107}" type="datetime1">
              <a:rPr lang="zh-CN" altLang="en-US" smtClean="0"/>
            </a:fld>
            <a:endParaRPr lang="en-US" altLang="zh-CN"/>
          </a:p>
        </p:txBody>
      </p:sp>
      <p:sp>
        <p:nvSpPr>
          <p:cNvPr id="4198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41988" name="灯片编号占位符 6"/>
          <p:cNvSpPr>
            <a:spLocks noGrp="1"/>
          </p:cNvSpPr>
          <p:nvPr>
            <p:ph type="sldNum" sz="quarter" idx="12"/>
          </p:nvPr>
        </p:nvSpPr>
        <p:spPr>
          <a:noFill/>
          <a:ln>
            <a:miter lim="800000"/>
          </a:ln>
        </p:spPr>
        <p:txBody>
          <a:bodyPr/>
          <a:lstStyle/>
          <a:p>
            <a:endParaRPr lang="zh-CN" altLang="zh-CN"/>
          </a:p>
        </p:txBody>
      </p:sp>
      <p:sp>
        <p:nvSpPr>
          <p:cNvPr id="41989" name="TextBox 8"/>
          <p:cNvSpPr txBox="1">
            <a:spLocks noChangeArrowheads="1"/>
          </p:cNvSpPr>
          <p:nvPr/>
        </p:nvSpPr>
        <p:spPr bwMode="auto">
          <a:xfrm>
            <a:off x="755650" y="765175"/>
            <a:ext cx="6840538" cy="2676525"/>
          </a:xfrm>
          <a:prstGeom prst="rect">
            <a:avLst/>
          </a:prstGeom>
          <a:noFill/>
          <a:ln w="9525">
            <a:noFill/>
            <a:miter lim="800000"/>
          </a:ln>
        </p:spPr>
        <p:txBody>
          <a:bodyPr>
            <a:spAutoFit/>
          </a:bodyPr>
          <a:lstStyle/>
          <a:p>
            <a:r>
              <a:rPr lang="zh-CN" altLang="en-US"/>
              <a:t>三、措施</a:t>
            </a:r>
            <a:endParaRPr lang="en-US" altLang="zh-CN"/>
          </a:p>
          <a:p>
            <a:pPr algn="l"/>
            <a:r>
              <a:rPr lang="en-US" altLang="zh-CN"/>
              <a:t>1、</a:t>
            </a:r>
            <a:r>
              <a:rPr lang="zh-CN" altLang="en-US"/>
              <a:t>公司应约束自己行为，符合东道国利益和社会目标，加强伦理建设，主动承担责任。</a:t>
            </a:r>
            <a:endParaRPr lang="en-US" altLang="zh-CN"/>
          </a:p>
          <a:p>
            <a:pPr algn="l"/>
            <a:r>
              <a:rPr lang="en-US" altLang="zh-CN"/>
              <a:t>2、</a:t>
            </a:r>
            <a:r>
              <a:rPr lang="zh-CN" altLang="en-US"/>
              <a:t>发展国家提高引入标准，坚决拒绝污染产业转移，废除超国民待遇。</a:t>
            </a:r>
            <a:endParaRPr lang="en-US" altLang="zh-CN"/>
          </a:p>
          <a:p>
            <a:pPr algn="l"/>
            <a:r>
              <a:rPr lang="en-US" altLang="zh-CN"/>
              <a:t>3、</a:t>
            </a:r>
            <a:r>
              <a:rPr lang="zh-CN" altLang="en-US"/>
              <a:t>提升东道国消费者和员工维权意识。</a:t>
            </a:r>
            <a:endParaRPr lang="en-US" altLang="zh-CN"/>
          </a:p>
          <a:p>
            <a:pPr algn="l"/>
            <a:r>
              <a:rPr lang="en-US" altLang="zh-CN"/>
              <a:t>4、</a:t>
            </a:r>
            <a:r>
              <a:rPr lang="zh-CN" altLang="en-US"/>
              <a:t>加大国际监督，反垄断法竞争法约束经营。</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miter lim="800000"/>
          </a:ln>
        </p:spPr>
        <p:txBody>
          <a:bodyPr/>
          <a:lstStyle/>
          <a:p>
            <a:fld id="{4B1371BD-8C64-4208-BC74-BCEDBBC72101}" type="datetime1">
              <a:rPr lang="zh-CN" altLang="en-US" smtClean="0"/>
            </a:fld>
            <a:endParaRPr lang="en-US" altLang="zh-CN"/>
          </a:p>
        </p:txBody>
      </p:sp>
      <p:sp>
        <p:nvSpPr>
          <p:cNvPr id="43011"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43012" name="灯片编号占位符 6"/>
          <p:cNvSpPr>
            <a:spLocks noGrp="1"/>
          </p:cNvSpPr>
          <p:nvPr>
            <p:ph type="sldNum" sz="quarter" idx="12"/>
          </p:nvPr>
        </p:nvSpPr>
        <p:spPr>
          <a:noFill/>
          <a:ln>
            <a:miter lim="800000"/>
          </a:ln>
        </p:spPr>
        <p:txBody>
          <a:bodyPr/>
          <a:lstStyle/>
          <a:p>
            <a:endParaRPr lang="zh-CN" altLang="zh-CN"/>
          </a:p>
        </p:txBody>
      </p:sp>
      <p:sp>
        <p:nvSpPr>
          <p:cNvPr id="43013" name="TextBox 5"/>
          <p:cNvSpPr txBox="1">
            <a:spLocks noChangeArrowheads="1"/>
          </p:cNvSpPr>
          <p:nvPr/>
        </p:nvSpPr>
        <p:spPr bwMode="auto">
          <a:xfrm>
            <a:off x="395288" y="549275"/>
            <a:ext cx="7993062" cy="460375"/>
          </a:xfrm>
          <a:prstGeom prst="rect">
            <a:avLst/>
          </a:prstGeom>
          <a:noFill/>
          <a:ln w="9525">
            <a:noFill/>
            <a:miter lim="800000"/>
          </a:ln>
        </p:spPr>
        <p:txBody>
          <a:bodyPr>
            <a:spAutoFit/>
          </a:bodyPr>
          <a:lstStyle/>
          <a:p>
            <a:r>
              <a:rPr lang="zh-CN" altLang="en-US"/>
              <a:t>大数据情景下用用户隐私问题中伦理认知探晰</a:t>
            </a:r>
            <a:endParaRPr lang="zh-CN" altLang="en-US"/>
          </a:p>
        </p:txBody>
      </p:sp>
      <p:sp>
        <p:nvSpPr>
          <p:cNvPr id="43014" name="TextBox 8"/>
          <p:cNvSpPr txBox="1">
            <a:spLocks noChangeArrowheads="1"/>
          </p:cNvSpPr>
          <p:nvPr/>
        </p:nvSpPr>
        <p:spPr bwMode="auto">
          <a:xfrm>
            <a:off x="539750" y="1700213"/>
            <a:ext cx="7127875" cy="2924175"/>
          </a:xfrm>
          <a:prstGeom prst="rect">
            <a:avLst/>
          </a:prstGeom>
          <a:noFill/>
          <a:ln w="9525">
            <a:noFill/>
            <a:miter lim="800000"/>
          </a:ln>
        </p:spPr>
        <p:txBody>
          <a:bodyPr>
            <a:spAutoFit/>
          </a:bodyPr>
          <a:lstStyle/>
          <a:p>
            <a:pPr algn="l"/>
            <a:r>
              <a:rPr lang="en-US" altLang="zh-CN" sz="2000"/>
              <a:t>1</a:t>
            </a:r>
            <a:r>
              <a:rPr lang="zh-CN" altLang="zh-CN" sz="2000"/>
              <a:t>、</a:t>
            </a:r>
            <a:r>
              <a:rPr lang="en-US" altLang="zh-CN" sz="2000"/>
              <a:t>2016</a:t>
            </a:r>
            <a:r>
              <a:rPr lang="zh-CN" altLang="zh-CN" sz="2000"/>
              <a:t>年，百度爆出医人拿命的魏则西事件</a:t>
            </a:r>
            <a:endParaRPr lang="zh-CN" altLang="zh-CN" sz="2000"/>
          </a:p>
          <a:p>
            <a:pPr algn="l"/>
            <a:r>
              <a:rPr lang="en-US" altLang="zh-CN" sz="2000"/>
              <a:t>2</a:t>
            </a:r>
            <a:r>
              <a:rPr lang="zh-CN" altLang="zh-CN" sz="2000"/>
              <a:t>、</a:t>
            </a:r>
            <a:r>
              <a:rPr lang="en-US" altLang="zh-CN" sz="2000"/>
              <a:t>2017</a:t>
            </a:r>
            <a:r>
              <a:rPr lang="zh-CN" altLang="zh-CN" sz="2000"/>
              <a:t>年，最大在线旅游企业携程爆出一直在利用人工智能针对不对</a:t>
            </a:r>
            <a:r>
              <a:rPr lang="en-US" altLang="zh-CN" sz="2000"/>
              <a:t>IP</a:t>
            </a:r>
            <a:r>
              <a:rPr lang="zh-CN" altLang="zh-CN" sz="2000"/>
              <a:t>自动上调购票、默认捆绑销售其它费用。</a:t>
            </a:r>
            <a:endParaRPr lang="zh-CN" altLang="zh-CN" sz="2000"/>
          </a:p>
          <a:p>
            <a:pPr algn="l"/>
            <a:r>
              <a:rPr lang="en-US" altLang="zh-CN" sz="2000"/>
              <a:t>3</a:t>
            </a:r>
            <a:r>
              <a:rPr lang="zh-CN" altLang="zh-CN" sz="2000"/>
              <a:t>、</a:t>
            </a:r>
            <a:r>
              <a:rPr lang="en-US" altLang="zh-CN" sz="2000"/>
              <a:t>2017</a:t>
            </a:r>
            <a:r>
              <a:rPr lang="zh-CN" altLang="zh-CN" sz="2000"/>
              <a:t>年，中国最大的网络安全企业奇虎</a:t>
            </a:r>
            <a:r>
              <a:rPr lang="en-US" altLang="zh-CN" sz="2000"/>
              <a:t>360</a:t>
            </a:r>
            <a:r>
              <a:rPr lang="zh-CN" altLang="zh-CN" sz="2000"/>
              <a:t>水滴直播全民事件</a:t>
            </a:r>
            <a:endParaRPr lang="zh-CN" altLang="zh-CN" sz="2000"/>
          </a:p>
          <a:p>
            <a:pPr algn="l"/>
            <a:r>
              <a:rPr lang="en-US" altLang="zh-CN" sz="2000"/>
              <a:t>4</a:t>
            </a:r>
            <a:r>
              <a:rPr lang="zh-CN" altLang="zh-CN" sz="2000"/>
              <a:t>、</a:t>
            </a:r>
            <a:r>
              <a:rPr lang="en-US" altLang="zh-CN" sz="2000"/>
              <a:t>2018</a:t>
            </a:r>
            <a:r>
              <a:rPr lang="zh-CN" altLang="zh-CN" sz="2000"/>
              <a:t>年，中国最大电商与移动支付公司阿里，爆出在你的年度账单与新年关键词中窥窃成瘾般的对用户隐私肆意侵占、搜集</a:t>
            </a:r>
            <a:endParaRPr lang="zh-CN" altLang="zh-CN" sz="2000"/>
          </a:p>
          <a:p>
            <a:endParaRPr lang="zh-CN" altLang="en-US"/>
          </a:p>
        </p:txBody>
      </p:sp>
      <p:sp>
        <p:nvSpPr>
          <p:cNvPr id="43015" name="TextBox 9"/>
          <p:cNvSpPr txBox="1">
            <a:spLocks noChangeArrowheads="1"/>
          </p:cNvSpPr>
          <p:nvPr/>
        </p:nvSpPr>
        <p:spPr bwMode="auto">
          <a:xfrm>
            <a:off x="539750" y="4508500"/>
            <a:ext cx="8135938" cy="1201738"/>
          </a:xfrm>
          <a:prstGeom prst="rect">
            <a:avLst/>
          </a:prstGeom>
          <a:noFill/>
          <a:ln w="9525">
            <a:noFill/>
            <a:miter lim="800000"/>
          </a:ln>
        </p:spPr>
        <p:txBody>
          <a:bodyPr>
            <a:spAutoFit/>
          </a:bodyPr>
          <a:lstStyle/>
          <a:p>
            <a:pPr algn="l"/>
            <a:r>
              <a:rPr lang="zh-CN" altLang="en-US"/>
              <a:t>事件一件接一件，说明什么？（环境、法律、道德）</a:t>
            </a:r>
            <a:endParaRPr lang="en-US" altLang="zh-CN"/>
          </a:p>
          <a:p>
            <a:pPr algn="l"/>
            <a:r>
              <a:rPr lang="zh-CN" altLang="en-US"/>
              <a:t>问题频发难道只是企业伦理问题？仅靠道德维护够吗？</a:t>
            </a:r>
            <a:endParaRPr lang="en-US" altLang="zh-CN"/>
          </a:p>
          <a:p>
            <a:pPr algn="l"/>
            <a:r>
              <a:rPr lang="zh-CN" altLang="en-US"/>
              <a:t>谁能真正保护大数据下用户隐私？</a:t>
            </a:r>
            <a:endParaRPr lang="zh-CN" altLang="en-US"/>
          </a:p>
        </p:txBody>
      </p:sp>
      <p:sp>
        <p:nvSpPr>
          <p:cNvPr id="2" name="文本框 1"/>
          <p:cNvSpPr txBox="1"/>
          <p:nvPr/>
        </p:nvSpPr>
        <p:spPr>
          <a:xfrm>
            <a:off x="7020272" y="970017"/>
            <a:ext cx="1800200" cy="646331"/>
          </a:xfrm>
          <a:prstGeom prst="rect">
            <a:avLst/>
          </a:prstGeom>
          <a:noFill/>
        </p:spPr>
        <p:txBody>
          <a:bodyPr wrap="square" rtlCol="0">
            <a:spAutoFit/>
          </a:bodyPr>
          <a:lstStyle/>
          <a:p>
            <a:pPr algn="l"/>
            <a:r>
              <a:rPr lang="zh-CN" altLang="en-US" sz="1800" dirty="0"/>
              <a:t>媒体的道德规范？</a:t>
            </a:r>
            <a:endParaRPr lang="en-US" altLang="zh-CN" sz="1800" dirty="0"/>
          </a:p>
          <a:p>
            <a:pPr algn="l"/>
            <a:r>
              <a:rPr lang="zh-CN" altLang="en-US" sz="1800" dirty="0"/>
              <a:t>方方日记？</a:t>
            </a:r>
            <a:endParaRPr lang="zh-CN"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miter lim="800000"/>
          </a:ln>
        </p:spPr>
        <p:txBody>
          <a:bodyPr/>
          <a:lstStyle/>
          <a:p>
            <a:fld id="{58A3BD9F-CF9C-438E-B4D0-D647D66ECD3B}" type="datetime1">
              <a:rPr lang="zh-CN" altLang="en-US" smtClean="0"/>
            </a:fld>
            <a:endParaRPr lang="en-US" altLang="zh-CN"/>
          </a:p>
        </p:txBody>
      </p:sp>
      <p:sp>
        <p:nvSpPr>
          <p:cNvPr id="4403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44036" name="灯片编号占位符 6"/>
          <p:cNvSpPr>
            <a:spLocks noGrp="1"/>
          </p:cNvSpPr>
          <p:nvPr>
            <p:ph type="sldNum" sz="quarter" idx="12"/>
          </p:nvPr>
        </p:nvSpPr>
        <p:spPr>
          <a:noFill/>
          <a:ln>
            <a:miter lim="800000"/>
          </a:ln>
        </p:spPr>
        <p:txBody>
          <a:bodyPr/>
          <a:lstStyle/>
          <a:p>
            <a:endParaRPr lang="zh-CN" altLang="zh-CN"/>
          </a:p>
        </p:txBody>
      </p:sp>
      <p:sp>
        <p:nvSpPr>
          <p:cNvPr id="44037" name="TextBox 6"/>
          <p:cNvSpPr txBox="1">
            <a:spLocks noChangeArrowheads="1"/>
          </p:cNvSpPr>
          <p:nvPr/>
        </p:nvSpPr>
        <p:spPr bwMode="auto">
          <a:xfrm>
            <a:off x="611188" y="476250"/>
            <a:ext cx="7993062" cy="6002338"/>
          </a:xfrm>
          <a:prstGeom prst="rect">
            <a:avLst/>
          </a:prstGeom>
          <a:noFill/>
          <a:ln w="9525">
            <a:noFill/>
            <a:miter lim="800000"/>
          </a:ln>
        </p:spPr>
        <p:txBody>
          <a:bodyPr>
            <a:spAutoFit/>
          </a:bodyPr>
          <a:lstStyle/>
          <a:p>
            <a:pPr algn="l"/>
            <a:r>
              <a:rPr lang="zh-CN" altLang="zh-CN"/>
              <a:t>如果我们把以上诸多大公司突破底线的行为，轻描淡写地归结为商业道德的个案式崩塌，大众骂几句</a:t>
            </a:r>
            <a:r>
              <a:rPr lang="en-US" altLang="zh-CN"/>
              <a:t>***</a:t>
            </a:r>
            <a:r>
              <a:rPr lang="zh-CN" altLang="zh-CN"/>
              <a:t>，媒体跟热点赚几个十</a:t>
            </a:r>
            <a:r>
              <a:rPr lang="en-US" altLang="zh-CN"/>
              <a:t>W+</a:t>
            </a:r>
            <a:r>
              <a:rPr lang="zh-CN" altLang="zh-CN"/>
              <a:t>，然后事件主角道个小歉，大家归于平静，而不去刨根问底，去查原因，谁能保证你明天不受虐。</a:t>
            </a:r>
            <a:endParaRPr lang="zh-CN" altLang="zh-CN"/>
          </a:p>
          <a:p>
            <a:pPr algn="l"/>
            <a:r>
              <a:rPr lang="zh-CN" altLang="zh-CN"/>
              <a:t>人在做天在看，你有肆无忌惮突破道德底线的自由，上帝也有惩罚你的自由。</a:t>
            </a:r>
            <a:endParaRPr lang="zh-CN" altLang="zh-CN"/>
          </a:p>
          <a:p>
            <a:pPr algn="l"/>
            <a:r>
              <a:rPr lang="zh-CN" altLang="zh-CN" b="1"/>
              <a:t>一种自上而下的，社会整体价值观的虚无与崩塌，没有孝悌忠信，没有礼义廉耻，没有责任荣誉</a:t>
            </a:r>
            <a:r>
              <a:rPr lang="zh-CN" altLang="en-US" b="1"/>
              <a:t>、没有诚信</a:t>
            </a:r>
            <a:r>
              <a:rPr lang="zh-CN" altLang="zh-CN" b="1"/>
              <a:t>。剩下的只是单一的、唯物</a:t>
            </a:r>
            <a:r>
              <a:rPr lang="zh-CN" altLang="en-US" b="1"/>
              <a:t>质</a:t>
            </a:r>
            <a:r>
              <a:rPr lang="zh-CN" altLang="zh-CN" b="1"/>
              <a:t>的价值导向，以及精致的利己主义，所有人都容忍、认可、接受这样一条潜规则：只要赚到钱，就是成功，且可以无所不用其极。求结果不问手段。这已不仅仅是中国互联网公司在商业模式上普遍有的道德瑕疵，而是整体社会的去道德化。</a:t>
            </a:r>
            <a:r>
              <a:rPr lang="zh-CN" altLang="en-US" b="1"/>
              <a:t>（有些激，但能从中看到问题引起重视）</a:t>
            </a:r>
            <a:endParaRPr lang="en-US" altLang="zh-CN" b="1"/>
          </a:p>
          <a:p>
            <a:pPr algn="l"/>
            <a:r>
              <a:rPr lang="zh-CN" altLang="en-US"/>
              <a:t>一个人、一个企业一定要有道德，有底线，这是社会秩序基础要求。</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5"/>
          <p:cNvSpPr txBox="1">
            <a:spLocks noChangeArrowheads="1"/>
          </p:cNvSpPr>
          <p:nvPr/>
        </p:nvSpPr>
        <p:spPr bwMode="auto">
          <a:xfrm>
            <a:off x="1619250" y="476250"/>
            <a:ext cx="5329238" cy="461963"/>
          </a:xfrm>
          <a:prstGeom prst="rect">
            <a:avLst/>
          </a:prstGeom>
          <a:noFill/>
          <a:ln w="9525">
            <a:noFill/>
            <a:miter lim="800000"/>
          </a:ln>
        </p:spPr>
        <p:txBody>
          <a:bodyPr>
            <a:spAutoFit/>
          </a:bodyPr>
          <a:lstStyle/>
          <a:p>
            <a:r>
              <a:rPr lang="zh-CN" altLang="en-US"/>
              <a:t>马云看</a:t>
            </a:r>
            <a:r>
              <a:rPr lang="en-US" altLang="zh-CN"/>
              <a:t>”</a:t>
            </a:r>
            <a:r>
              <a:rPr lang="zh-CN" altLang="en-US"/>
              <a:t>一带一路</a:t>
            </a:r>
            <a:r>
              <a:rPr lang="en-US" altLang="zh-CN"/>
              <a:t>“</a:t>
            </a:r>
            <a:endParaRPr lang="zh-CN" altLang="en-US"/>
          </a:p>
        </p:txBody>
      </p:sp>
      <p:sp>
        <p:nvSpPr>
          <p:cNvPr id="7171" name="TextBox 7"/>
          <p:cNvSpPr txBox="1">
            <a:spLocks noChangeArrowheads="1"/>
          </p:cNvSpPr>
          <p:nvPr/>
        </p:nvSpPr>
        <p:spPr bwMode="auto">
          <a:xfrm>
            <a:off x="684213" y="1125538"/>
            <a:ext cx="7127875" cy="1938337"/>
          </a:xfrm>
          <a:prstGeom prst="rect">
            <a:avLst/>
          </a:prstGeom>
          <a:noFill/>
          <a:ln w="9525">
            <a:noFill/>
            <a:miter lim="800000"/>
          </a:ln>
        </p:spPr>
        <p:txBody>
          <a:bodyPr>
            <a:spAutoFit/>
          </a:bodyPr>
          <a:lstStyle/>
          <a:p>
            <a:pPr algn="l"/>
            <a:r>
              <a:rPr lang="zh-CN" altLang="en-US"/>
              <a:t>国家顶层次战略，全球瞩目，一带一路是全球化格局，是</a:t>
            </a:r>
            <a:r>
              <a:rPr lang="en-US" altLang="zh-CN"/>
              <a:t>21</a:t>
            </a:r>
            <a:r>
              <a:rPr lang="zh-CN" altLang="en-US"/>
              <a:t>世纪真正了不起的想法。</a:t>
            </a:r>
            <a:endParaRPr lang="en-US" altLang="zh-CN"/>
          </a:p>
          <a:p>
            <a:pPr algn="l"/>
            <a:r>
              <a:rPr lang="zh-CN" altLang="en-US"/>
              <a:t>根本不是转移中国的过剩生产力，正如孔子：已所不欲，勿施于人。中国人崇尚的理念是给朋友的东西一定是最好的。</a:t>
            </a:r>
            <a:endParaRPr lang="zh-CN" altLang="en-US"/>
          </a:p>
        </p:txBody>
      </p:sp>
      <p:sp>
        <p:nvSpPr>
          <p:cNvPr id="7172" name="TextBox 8"/>
          <p:cNvSpPr txBox="1">
            <a:spLocks noChangeArrowheads="1"/>
          </p:cNvSpPr>
          <p:nvPr/>
        </p:nvSpPr>
        <p:spPr bwMode="auto">
          <a:xfrm>
            <a:off x="647700" y="3068638"/>
            <a:ext cx="8496300" cy="2678112"/>
          </a:xfrm>
          <a:prstGeom prst="rect">
            <a:avLst/>
          </a:prstGeom>
          <a:noFill/>
          <a:ln w="9525">
            <a:noFill/>
            <a:miter lim="800000"/>
          </a:ln>
        </p:spPr>
        <p:txBody>
          <a:bodyPr>
            <a:spAutoFit/>
          </a:bodyPr>
          <a:lstStyle/>
          <a:p>
            <a:pPr algn="l"/>
            <a:r>
              <a:rPr lang="zh-CN" altLang="en-US"/>
              <a:t>中国与美国人有很大差异</a:t>
            </a:r>
            <a:endParaRPr lang="en-US" altLang="zh-CN"/>
          </a:p>
          <a:p>
            <a:pPr algn="l"/>
            <a:r>
              <a:rPr lang="zh-CN" altLang="en-US"/>
              <a:t>美国人总把自己想做的事说成是全世界的事情，人类必须这么做，不这样做就不行；</a:t>
            </a:r>
            <a:endParaRPr lang="en-US" altLang="zh-CN"/>
          </a:p>
          <a:p>
            <a:pPr algn="l"/>
            <a:r>
              <a:rPr lang="zh-CN" altLang="en-US"/>
              <a:t>中国人为人类做了很多贡献，为世界做成很多事情，却说成是我们自家的事</a:t>
            </a:r>
            <a:endParaRPr lang="en-US" altLang="zh-CN"/>
          </a:p>
          <a:p>
            <a:pPr algn="l"/>
            <a:r>
              <a:rPr lang="zh-CN" altLang="en-US"/>
              <a:t>一带一路是中国对世界的担当。（大国需要有担当，应该有担当，当然更重要的是如何去担当）</a:t>
            </a:r>
            <a:endParaRPr lang="zh-CN" altLang="en-US"/>
          </a:p>
        </p:txBody>
      </p:sp>
      <p:sp>
        <p:nvSpPr>
          <p:cNvPr id="7173" name="日期占位符 4"/>
          <p:cNvSpPr>
            <a:spLocks noGrp="1"/>
          </p:cNvSpPr>
          <p:nvPr>
            <p:ph type="dt" sz="quarter" idx="10"/>
          </p:nvPr>
        </p:nvSpPr>
        <p:spPr>
          <a:noFill/>
          <a:ln>
            <a:miter lim="800000"/>
          </a:ln>
        </p:spPr>
        <p:txBody>
          <a:bodyPr/>
          <a:lstStyle/>
          <a:p>
            <a:fld id="{FFC25F89-B411-428A-B135-055DB4F04636}" type="datetime1">
              <a:rPr lang="zh-CN" altLang="en-US" smtClean="0"/>
            </a:fld>
            <a:endParaRPr lang="en-US" altLang="zh-CN"/>
          </a:p>
        </p:txBody>
      </p:sp>
      <p:sp>
        <p:nvSpPr>
          <p:cNvPr id="7174" name="页脚占位符 6"/>
          <p:cNvSpPr>
            <a:spLocks noGrp="1"/>
          </p:cNvSpPr>
          <p:nvPr>
            <p:ph type="ftr" sz="quarter" idx="11"/>
          </p:nvPr>
        </p:nvSpPr>
        <p:spPr>
          <a:noFill/>
          <a:ln>
            <a:miter lim="800000"/>
          </a:ln>
        </p:spPr>
        <p:txBody>
          <a:bodyPr/>
          <a:lstStyle/>
          <a:p>
            <a:r>
              <a:rPr lang="en-US" altLang="zh-CN"/>
              <a:t>zzqry@whu.edu.cn</a:t>
            </a:r>
            <a:endParaRPr lang="en-US" altLang="zh-CN"/>
          </a:p>
        </p:txBody>
      </p:sp>
      <p:sp>
        <p:nvSpPr>
          <p:cNvPr id="7175" name="灯片编号占位符 7"/>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p:cNvSpPr txBox="1">
            <a:spLocks noChangeArrowheads="1"/>
          </p:cNvSpPr>
          <p:nvPr/>
        </p:nvSpPr>
        <p:spPr bwMode="auto">
          <a:xfrm>
            <a:off x="684213" y="404813"/>
            <a:ext cx="7704137" cy="4524375"/>
          </a:xfrm>
          <a:prstGeom prst="rect">
            <a:avLst/>
          </a:prstGeom>
          <a:noFill/>
          <a:ln w="9525">
            <a:noFill/>
            <a:miter lim="800000"/>
          </a:ln>
        </p:spPr>
        <p:txBody>
          <a:bodyPr>
            <a:spAutoFit/>
          </a:bodyPr>
          <a:lstStyle/>
          <a:p>
            <a:pPr algn="l"/>
            <a:r>
              <a:rPr lang="zh-CN" altLang="en-US"/>
              <a:t>西方讲黑白相争，东方讲黑白相融</a:t>
            </a:r>
            <a:endParaRPr lang="en-US" altLang="zh-CN"/>
          </a:p>
          <a:p>
            <a:pPr algn="l"/>
            <a:r>
              <a:rPr lang="zh-CN" altLang="en-US"/>
              <a:t>中国人见面问候语是什么？</a:t>
            </a:r>
            <a:endParaRPr lang="en-US" altLang="zh-CN"/>
          </a:p>
          <a:p>
            <a:pPr algn="l"/>
            <a:r>
              <a:rPr lang="zh-CN" altLang="en-US"/>
              <a:t>西方人见面问候语是什么？</a:t>
            </a:r>
            <a:endParaRPr lang="en-US" altLang="zh-CN"/>
          </a:p>
          <a:p>
            <a:pPr algn="l"/>
            <a:r>
              <a:rPr lang="zh-CN" altLang="en-US"/>
              <a:t>中国儒释道讲什么？（三家都没对抗思想，道家讲改变自己与自然和谐，儒家讲改变自己适应社会，佛家讲改变自己的行为顺应内心发展。</a:t>
            </a:r>
            <a:endParaRPr lang="en-US" altLang="zh-CN"/>
          </a:p>
          <a:p>
            <a:pPr algn="l"/>
            <a:r>
              <a:rPr lang="zh-CN" altLang="en-US"/>
              <a:t>西方拳击以打倒对方为胜，中国太极以不伤人而制胜。</a:t>
            </a:r>
            <a:endParaRPr lang="en-US" altLang="zh-CN"/>
          </a:p>
          <a:p>
            <a:pPr algn="l"/>
            <a:r>
              <a:rPr lang="zh-CN" altLang="en-US"/>
              <a:t>商业竞争中理念差异，让对手知难而退，对抗是下策，而让对手不知道如何杀进来才是高手，攻城为下，攻心为上</a:t>
            </a:r>
            <a:endParaRPr lang="en-US" altLang="zh-CN"/>
          </a:p>
          <a:p>
            <a:pPr algn="l"/>
            <a:r>
              <a:rPr lang="zh-CN" altLang="en-US"/>
              <a:t>文化自信而不能自负，清就是太自信，垮了失去自信，觉得自己什么都不是，西方什么都好，其实未必。</a:t>
            </a:r>
            <a:endParaRPr lang="zh-CN" altLang="en-US"/>
          </a:p>
        </p:txBody>
      </p:sp>
      <p:sp>
        <p:nvSpPr>
          <p:cNvPr id="8195" name="TextBox 6"/>
          <p:cNvSpPr txBox="1">
            <a:spLocks noChangeArrowheads="1"/>
          </p:cNvSpPr>
          <p:nvPr/>
        </p:nvSpPr>
        <p:spPr bwMode="auto">
          <a:xfrm>
            <a:off x="827088" y="5084763"/>
            <a:ext cx="7416800" cy="1570037"/>
          </a:xfrm>
          <a:prstGeom prst="rect">
            <a:avLst/>
          </a:prstGeom>
          <a:noFill/>
          <a:ln w="9525">
            <a:noFill/>
            <a:miter lim="800000"/>
          </a:ln>
        </p:spPr>
        <p:txBody>
          <a:bodyPr>
            <a:spAutoFit/>
          </a:bodyPr>
          <a:lstStyle/>
          <a:p>
            <a:pPr algn="l"/>
            <a:r>
              <a:rPr lang="zh-CN" altLang="en-US"/>
              <a:t>一带一路是全球化全球球化讲境界与格局，全球化是全球担当，全球视野，不欺小就是境化讲格局，国际化讲能力。全球化可以不需要太懂英语，而国际化需要懂些英语。（</a:t>
            </a:r>
            <a:r>
              <a:rPr lang="en-US" altLang="zh-CN"/>
              <a:t>1972</a:t>
            </a:r>
            <a:r>
              <a:rPr lang="zh-CN" altLang="en-US"/>
              <a:t>毛与尼克松）</a:t>
            </a:r>
            <a:endParaRPr lang="en-US" altLang="zh-CN"/>
          </a:p>
        </p:txBody>
      </p:sp>
      <p:sp>
        <p:nvSpPr>
          <p:cNvPr id="8196" name="日期占位符 3"/>
          <p:cNvSpPr>
            <a:spLocks noGrp="1"/>
          </p:cNvSpPr>
          <p:nvPr>
            <p:ph type="dt" sz="quarter" idx="10"/>
          </p:nvPr>
        </p:nvSpPr>
        <p:spPr>
          <a:noFill/>
          <a:ln>
            <a:miter lim="800000"/>
          </a:ln>
        </p:spPr>
        <p:txBody>
          <a:bodyPr/>
          <a:lstStyle/>
          <a:p>
            <a:fld id="{11EAD9C9-A05A-4E62-9364-09206F1742A4}" type="datetime1">
              <a:rPr lang="zh-CN" altLang="en-US" smtClean="0"/>
            </a:fld>
            <a:endParaRPr lang="en-US" altLang="zh-CN"/>
          </a:p>
        </p:txBody>
      </p:sp>
      <p:sp>
        <p:nvSpPr>
          <p:cNvPr id="8197"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8198"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p:cNvSpPr txBox="1">
            <a:spLocks noChangeArrowheads="1"/>
          </p:cNvSpPr>
          <p:nvPr/>
        </p:nvSpPr>
        <p:spPr bwMode="auto">
          <a:xfrm>
            <a:off x="684213" y="549275"/>
            <a:ext cx="7343775" cy="1568450"/>
          </a:xfrm>
          <a:prstGeom prst="rect">
            <a:avLst/>
          </a:prstGeom>
          <a:noFill/>
          <a:ln w="9525">
            <a:noFill/>
            <a:miter lim="800000"/>
          </a:ln>
        </p:spPr>
        <p:txBody>
          <a:bodyPr>
            <a:spAutoFit/>
          </a:bodyPr>
          <a:lstStyle/>
          <a:p>
            <a:pPr algn="l"/>
            <a:r>
              <a:rPr lang="zh-CN" altLang="en-US"/>
              <a:t>欣赏竞争对手，你会越来越强</a:t>
            </a:r>
            <a:endParaRPr lang="en-US" altLang="zh-CN"/>
          </a:p>
          <a:p>
            <a:pPr algn="l"/>
            <a:r>
              <a:rPr lang="zh-CN" altLang="en-US"/>
              <a:t>中国文化很独特，中国人用欣赏和尊重态度来观察与别人的不同并学习与赶超的。</a:t>
            </a:r>
            <a:endParaRPr lang="en-US" altLang="zh-CN"/>
          </a:p>
          <a:p>
            <a:pPr algn="l"/>
            <a:r>
              <a:rPr lang="zh-CN" altLang="en-US"/>
              <a:t>中国人了解美国多还是美国人了解中国人多？</a:t>
            </a:r>
            <a:endParaRPr lang="zh-CN" altLang="en-US"/>
          </a:p>
        </p:txBody>
      </p:sp>
      <p:sp>
        <p:nvSpPr>
          <p:cNvPr id="9219" name="TextBox 6"/>
          <p:cNvSpPr txBox="1">
            <a:spLocks noChangeArrowheads="1"/>
          </p:cNvSpPr>
          <p:nvPr/>
        </p:nvSpPr>
        <p:spPr bwMode="auto">
          <a:xfrm>
            <a:off x="755650" y="2420938"/>
            <a:ext cx="7561263" cy="1938337"/>
          </a:xfrm>
          <a:prstGeom prst="rect">
            <a:avLst/>
          </a:prstGeom>
          <a:noFill/>
          <a:ln w="9525">
            <a:noFill/>
            <a:miter lim="800000"/>
          </a:ln>
        </p:spPr>
        <p:txBody>
          <a:bodyPr>
            <a:spAutoFit/>
          </a:bodyPr>
          <a:lstStyle/>
          <a:p>
            <a:pPr algn="l"/>
            <a:r>
              <a:rPr lang="zh-CN" altLang="en-US"/>
              <a:t>在西方人眼里，如果经济下滑，百姓就不花钱了。东方人刚好相反，中国人是忧患意识最强的，一有钱就存银行。中国现在存款率那么高，即使经济不增长，百姓也有钱花。因为美国是花明天的钱，花别人的钱，中国人永远是花自己的钱。</a:t>
            </a:r>
            <a:endParaRPr lang="zh-CN" altLang="en-US"/>
          </a:p>
        </p:txBody>
      </p:sp>
      <p:sp>
        <p:nvSpPr>
          <p:cNvPr id="9220" name="TextBox 7"/>
          <p:cNvSpPr txBox="1">
            <a:spLocks noChangeArrowheads="1"/>
          </p:cNvSpPr>
          <p:nvPr/>
        </p:nvSpPr>
        <p:spPr bwMode="auto">
          <a:xfrm>
            <a:off x="827088" y="4652963"/>
            <a:ext cx="8066087" cy="2308225"/>
          </a:xfrm>
          <a:prstGeom prst="rect">
            <a:avLst/>
          </a:prstGeom>
          <a:noFill/>
          <a:ln w="9525">
            <a:noFill/>
            <a:miter lim="800000"/>
          </a:ln>
        </p:spPr>
        <p:txBody>
          <a:bodyPr>
            <a:spAutoFit/>
          </a:bodyPr>
          <a:lstStyle/>
          <a:p>
            <a:pPr algn="l"/>
            <a:r>
              <a:rPr lang="zh-CN" altLang="en-US"/>
              <a:t>做企业的三个关键</a:t>
            </a:r>
            <a:endParaRPr lang="en-US" altLang="zh-CN"/>
          </a:p>
          <a:p>
            <a:pPr algn="l"/>
            <a:r>
              <a:rPr lang="zh-CN" altLang="en-US"/>
              <a:t>做企业有三个关键：情商（</a:t>
            </a:r>
            <a:r>
              <a:rPr lang="en-US" altLang="zh-CN"/>
              <a:t>EQ）、</a:t>
            </a:r>
            <a:r>
              <a:rPr lang="zh-CN" altLang="en-US"/>
              <a:t>智商（</a:t>
            </a:r>
            <a:r>
              <a:rPr lang="en-US" altLang="zh-CN"/>
              <a:t>IQ）</a:t>
            </a:r>
            <a:r>
              <a:rPr lang="zh-CN" altLang="en-US"/>
              <a:t>和爱商（</a:t>
            </a:r>
            <a:r>
              <a:rPr lang="en-US" altLang="zh-CN"/>
              <a:t>LQ）</a:t>
            </a:r>
            <a:endParaRPr lang="en-US" altLang="zh-CN"/>
          </a:p>
          <a:p>
            <a:pPr algn="l"/>
            <a:r>
              <a:rPr lang="zh-CN" altLang="en-US"/>
              <a:t>中国作为第二大世界经济体，如果没有担当，没有爱商就得不到世界尊重。爱商即大爱之心</a:t>
            </a:r>
            <a:endParaRPr lang="en-US" altLang="zh-CN"/>
          </a:p>
          <a:p>
            <a:pPr algn="l"/>
            <a:endParaRPr lang="en-US" altLang="zh-CN"/>
          </a:p>
          <a:p>
            <a:pPr algn="l"/>
            <a:endParaRPr lang="zh-CN" altLang="en-US"/>
          </a:p>
        </p:txBody>
      </p:sp>
      <p:sp>
        <p:nvSpPr>
          <p:cNvPr id="9221" name="日期占位符 4"/>
          <p:cNvSpPr>
            <a:spLocks noGrp="1"/>
          </p:cNvSpPr>
          <p:nvPr>
            <p:ph type="dt" sz="quarter" idx="10"/>
          </p:nvPr>
        </p:nvSpPr>
        <p:spPr>
          <a:noFill/>
          <a:ln>
            <a:miter lim="800000"/>
          </a:ln>
        </p:spPr>
        <p:txBody>
          <a:bodyPr/>
          <a:lstStyle/>
          <a:p>
            <a:fld id="{4CA56333-0CCC-4777-B90A-286B82277904}" type="datetime1">
              <a:rPr lang="zh-CN" altLang="en-US" smtClean="0"/>
            </a:fld>
            <a:endParaRPr lang="en-US" altLang="zh-CN"/>
          </a:p>
        </p:txBody>
      </p:sp>
      <p:sp>
        <p:nvSpPr>
          <p:cNvPr id="9222" name="页脚占位符 6"/>
          <p:cNvSpPr>
            <a:spLocks noGrp="1"/>
          </p:cNvSpPr>
          <p:nvPr>
            <p:ph type="ftr" sz="quarter" idx="11"/>
          </p:nvPr>
        </p:nvSpPr>
        <p:spPr>
          <a:noFill/>
          <a:ln>
            <a:miter lim="800000"/>
          </a:ln>
        </p:spPr>
        <p:txBody>
          <a:bodyPr/>
          <a:lstStyle/>
          <a:p>
            <a:r>
              <a:rPr lang="en-US" altLang="zh-CN"/>
              <a:t>zzqry@whu.edu.cn</a:t>
            </a:r>
            <a:endParaRPr lang="en-US" altLang="zh-CN"/>
          </a:p>
        </p:txBody>
      </p:sp>
      <p:sp>
        <p:nvSpPr>
          <p:cNvPr id="9223" name="灯片编号占位符 7"/>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9200" y="617538"/>
            <a:ext cx="6858000" cy="754062"/>
          </a:xfrm>
        </p:spPr>
        <p:txBody>
          <a:bodyPr/>
          <a:lstStyle/>
          <a:p>
            <a:pPr algn="ctr" eaLnBrk="1" hangingPunct="1"/>
            <a:r>
              <a:rPr lang="zh-CN" altLang="en-US" sz="4000"/>
              <a:t>伦理冲突</a:t>
            </a:r>
            <a:endParaRPr lang="zh-CN" altLang="en-US" sz="4000"/>
          </a:p>
        </p:txBody>
      </p:sp>
      <p:sp>
        <p:nvSpPr>
          <p:cNvPr id="10243" name="Rectangle 3"/>
          <p:cNvSpPr>
            <a:spLocks noGrp="1" noChangeArrowheads="1"/>
          </p:cNvSpPr>
          <p:nvPr>
            <p:ph type="body" idx="1"/>
          </p:nvPr>
        </p:nvSpPr>
        <p:spPr>
          <a:xfrm>
            <a:off x="468313" y="2492375"/>
            <a:ext cx="7913687" cy="3603625"/>
          </a:xfrm>
        </p:spPr>
        <p:txBody>
          <a:bodyPr/>
          <a:lstStyle/>
          <a:p>
            <a:pPr eaLnBrk="1" hangingPunct="1">
              <a:buFont typeface="Wingdings" panose="05000000000000000000" pitchFamily="2" charset="2"/>
              <a:buNone/>
            </a:pPr>
            <a:r>
              <a:rPr lang="en-US" altLang="zh-CN" sz="3200"/>
              <a:t>   </a:t>
            </a:r>
            <a:r>
              <a:rPr lang="zh-CN" altLang="en-US" sz="3200"/>
              <a:t>由于不同国家和地区间的政治、经济、文化、宗教等各个方面的差异，难免会产生伦理冲突和困境。 </a:t>
            </a:r>
            <a:endParaRPr lang="zh-CN" altLang="en-US" sz="3200"/>
          </a:p>
        </p:txBody>
      </p:sp>
      <p:sp>
        <p:nvSpPr>
          <p:cNvPr id="10244" name="日期占位符 3"/>
          <p:cNvSpPr>
            <a:spLocks noGrp="1"/>
          </p:cNvSpPr>
          <p:nvPr>
            <p:ph type="dt" sz="quarter" idx="10"/>
          </p:nvPr>
        </p:nvSpPr>
        <p:spPr>
          <a:noFill/>
          <a:ln>
            <a:miter lim="800000"/>
          </a:ln>
        </p:spPr>
        <p:txBody>
          <a:bodyPr/>
          <a:lstStyle/>
          <a:p>
            <a:fld id="{F6819F6E-CF62-4EAC-AE08-A1776A62115A}" type="datetime1">
              <a:rPr lang="zh-CN" altLang="en-US" smtClean="0"/>
            </a:fld>
            <a:endParaRPr lang="en-US" altLang="zh-CN"/>
          </a:p>
        </p:txBody>
      </p:sp>
      <p:sp>
        <p:nvSpPr>
          <p:cNvPr id="10245"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0246"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617538"/>
            <a:ext cx="6858000" cy="754062"/>
          </a:xfrm>
        </p:spPr>
        <p:txBody>
          <a:bodyPr/>
          <a:lstStyle/>
          <a:p>
            <a:pPr algn="ctr" eaLnBrk="1" hangingPunct="1"/>
            <a:r>
              <a:rPr lang="zh-CN" altLang="en-US" sz="4000"/>
              <a:t>国际经营中的伦理难题</a:t>
            </a:r>
            <a:endParaRPr lang="zh-CN" altLang="en-US" sz="4000"/>
          </a:p>
        </p:txBody>
      </p:sp>
      <p:sp>
        <p:nvSpPr>
          <p:cNvPr id="11267" name="Rectangle 3"/>
          <p:cNvSpPr>
            <a:spLocks noGrp="1" noChangeArrowheads="1"/>
          </p:cNvSpPr>
          <p:nvPr>
            <p:ph type="body" idx="1"/>
          </p:nvPr>
        </p:nvSpPr>
        <p:spPr>
          <a:xfrm>
            <a:off x="468313" y="2492375"/>
            <a:ext cx="7913687" cy="3603625"/>
          </a:xfrm>
        </p:spPr>
        <p:txBody>
          <a:bodyPr/>
          <a:lstStyle/>
          <a:p>
            <a:pPr eaLnBrk="1" hangingPunct="1">
              <a:buFont typeface="Wingdings" panose="05000000000000000000" pitchFamily="2" charset="2"/>
              <a:buNone/>
            </a:pPr>
            <a:r>
              <a:rPr lang="en-US" altLang="zh-CN" sz="3200"/>
              <a:t>   </a:t>
            </a:r>
            <a:r>
              <a:rPr lang="zh-CN" altLang="en-US" sz="3200"/>
              <a:t>在国际经营中，跨国公司必须面对这样的问题：东道国的伦理规范和经营方式是否会和母国的有所不同？如果伦理规范有差异，应该以哪一种规范为准？</a:t>
            </a:r>
            <a:endParaRPr lang="zh-CN" altLang="en-US" sz="3200"/>
          </a:p>
        </p:txBody>
      </p:sp>
      <p:sp>
        <p:nvSpPr>
          <p:cNvPr id="11268" name="日期占位符 3"/>
          <p:cNvSpPr>
            <a:spLocks noGrp="1"/>
          </p:cNvSpPr>
          <p:nvPr>
            <p:ph type="dt" sz="quarter" idx="10"/>
          </p:nvPr>
        </p:nvSpPr>
        <p:spPr>
          <a:noFill/>
          <a:ln>
            <a:miter lim="800000"/>
          </a:ln>
        </p:spPr>
        <p:txBody>
          <a:bodyPr/>
          <a:lstStyle/>
          <a:p>
            <a:fld id="{9AA0508F-7B42-440E-97AF-F95AC5F78E7E}" type="datetime1">
              <a:rPr lang="zh-CN" altLang="en-US" smtClean="0"/>
            </a:fld>
            <a:endParaRPr lang="en-US" altLang="zh-CN"/>
          </a:p>
        </p:txBody>
      </p:sp>
      <p:sp>
        <p:nvSpPr>
          <p:cNvPr id="11269" name="页脚占位符 5"/>
          <p:cNvSpPr>
            <a:spLocks noGrp="1"/>
          </p:cNvSpPr>
          <p:nvPr>
            <p:ph type="ftr" sz="quarter" idx="11"/>
          </p:nvPr>
        </p:nvSpPr>
        <p:spPr>
          <a:noFill/>
          <a:ln>
            <a:miter lim="800000"/>
          </a:ln>
        </p:spPr>
        <p:txBody>
          <a:bodyPr/>
          <a:lstStyle/>
          <a:p>
            <a:r>
              <a:rPr lang="en-US" altLang="zh-CN"/>
              <a:t>zzqry@whu.edu.cn</a:t>
            </a:r>
            <a:endParaRPr lang="en-US" altLang="zh-CN"/>
          </a:p>
        </p:txBody>
      </p:sp>
      <p:sp>
        <p:nvSpPr>
          <p:cNvPr id="11270" name="灯片编号占位符 6"/>
          <p:cNvSpPr>
            <a:spLocks noGrp="1"/>
          </p:cNvSpPr>
          <p:nvPr>
            <p:ph type="sldNum" sz="quarter" idx="12"/>
          </p:nvPr>
        </p:nvSpPr>
        <p:spPr>
          <a:noFill/>
          <a:ln>
            <a:miter lim="800000"/>
          </a:ln>
        </p:spPr>
        <p:txBody>
          <a:bodyPr/>
          <a:lstStyle/>
          <a:p>
            <a:endParaRPr lang="zh-CN" altLang="zh-CN"/>
          </a:p>
        </p:txBody>
      </p:sp>
    </p:spTree>
  </p:cSld>
  <p:clrMapOvr>
    <a:masterClrMapping/>
  </p:clrMapOvr>
</p:sld>
</file>

<file path=ppt/theme/theme1.xml><?xml version="1.0" encoding="utf-8"?>
<a:theme xmlns:a="http://schemas.openxmlformats.org/drawingml/2006/main" name="Blends">
  <a:themeElements>
    <a:clrScheme name="">
      <a:dk1>
        <a:srgbClr val="000099"/>
      </a:dk1>
      <a:lt1>
        <a:srgbClr val="FFFFFF"/>
      </a:lt1>
      <a:dk2>
        <a:srgbClr val="FF0000"/>
      </a:dk2>
      <a:lt2>
        <a:srgbClr val="0066FF"/>
      </a:lt2>
      <a:accent1>
        <a:srgbClr val="3193FF"/>
      </a:accent1>
      <a:accent2>
        <a:srgbClr val="9900FF"/>
      </a:accent2>
      <a:accent3>
        <a:srgbClr val="FFFFFF"/>
      </a:accent3>
      <a:accent4>
        <a:srgbClr val="000082"/>
      </a:accent4>
      <a:accent5>
        <a:srgbClr val="ADC8FF"/>
      </a:accent5>
      <a:accent6>
        <a:srgbClr val="8A00E7"/>
      </a:accent6>
      <a:hlink>
        <a:srgbClr val="FF3399"/>
      </a:hlink>
      <a:folHlink>
        <a:srgbClr val="FF00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7152</Words>
  <Application>WPS 演示</Application>
  <PresentationFormat>全屏显示(4:3)</PresentationFormat>
  <Paragraphs>565</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Tahoma</vt:lpstr>
      <vt:lpstr>Times New Roman</vt:lpstr>
      <vt:lpstr>微软雅黑</vt:lpstr>
      <vt:lpstr>Arial Unicode MS</vt:lpstr>
      <vt:lpstr>方正舒体</vt:lpstr>
      <vt:lpstr>Blends</vt:lpstr>
      <vt:lpstr>第8章 国际经营中的伦理问题</vt:lpstr>
      <vt:lpstr>PowerPoint 演示文稿</vt:lpstr>
      <vt:lpstr>PowerPoint 演示文稿</vt:lpstr>
      <vt:lpstr>PowerPoint 演示文稿</vt:lpstr>
      <vt:lpstr>PowerPoint 演示文稿</vt:lpstr>
      <vt:lpstr>PowerPoint 演示文稿</vt:lpstr>
      <vt:lpstr>PowerPoint 演示文稿</vt:lpstr>
      <vt:lpstr>伦理冲突</vt:lpstr>
      <vt:lpstr>国际经营中的伦理难题</vt:lpstr>
      <vt:lpstr>两种极端</vt:lpstr>
      <vt:lpstr>伦理置换 </vt:lpstr>
      <vt:lpstr>对共同伦理规范的需要</vt:lpstr>
      <vt:lpstr>跨国公司的责任</vt:lpstr>
      <vt:lpstr>跨国公司的责任（续）</vt:lpstr>
      <vt:lpstr>De George的国际经营七原则</vt:lpstr>
      <vt:lpstr>OECD的跨国公司准则（1）</vt:lpstr>
      <vt:lpstr>OECD的跨国公司准则（2）</vt:lpstr>
      <vt:lpstr>全球协议（1）</vt:lpstr>
      <vt:lpstr>全球协议（2）</vt:lpstr>
      <vt:lpstr>全球协议（3）</vt:lpstr>
      <vt:lpstr>全球协议（4）</vt:lpstr>
      <vt:lpstr>克拉克森原则（1）</vt:lpstr>
      <vt:lpstr>克拉克森原则（2）</vt:lpstr>
      <vt:lpstr>克拉克森原则（3）</vt:lpstr>
      <vt:lpstr>克拉克森原则（4）</vt:lpstr>
      <vt:lpstr>微观社会契约的优先准则（1） </vt:lpstr>
      <vt:lpstr>微观社会契约的优先准则（2） </vt:lpstr>
      <vt:lpstr>国际经营中的伦理评价（1）</vt:lpstr>
      <vt:lpstr>国际经营中的伦理评价（2）</vt:lpstr>
      <vt:lpstr>国际经营中的伦理评价（3）</vt:lpstr>
      <vt:lpstr>国际经营中的伦理评价（4）</vt:lpstr>
      <vt:lpstr>国际经营中的典型伦理问题</vt:lpstr>
      <vt:lpstr>PowerPoint 演示文稿</vt:lpstr>
      <vt:lpstr>PowerPoint 演示文稿</vt:lpstr>
      <vt:lpstr>中西伦理文化比较 </vt:lpstr>
      <vt:lpstr>中西伦理文化比较 </vt:lpstr>
      <vt:lpstr>中西伦理文化比较 </vt:lpstr>
      <vt:lpstr>中西伦理文化比较 </vt:lpstr>
      <vt:lpstr>中西伦理文化比较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企业伦理学的地位（1）</dc:title>
  <dc:creator>Dell</dc:creator>
  <cp:lastModifiedBy>Daphne</cp:lastModifiedBy>
  <cp:revision>374</cp:revision>
  <dcterms:created xsi:type="dcterms:W3CDTF">2003-01-04T00:52:00Z</dcterms:created>
  <dcterms:modified xsi:type="dcterms:W3CDTF">2020-04-28T07:51:08Z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