
<file path=[Content_Types].xml><?xml version="1.0" encoding="utf-8"?>
<Types xmlns="http://schemas.openxmlformats.org/package/2006/content-types">
  <Default Extension="jpeg" ContentType="image/jpeg"/>
  <Default Extension="wav" ContentType="audio/x-wav"/>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Override1.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734" r:id="rId3"/>
    <p:sldId id="791" r:id="rId4"/>
    <p:sldId id="786" r:id="rId5"/>
    <p:sldId id="800" r:id="rId6"/>
    <p:sldId id="801" r:id="rId7"/>
    <p:sldId id="802" r:id="rId9"/>
    <p:sldId id="803" r:id="rId10"/>
    <p:sldId id="804" r:id="rId11"/>
    <p:sldId id="805" r:id="rId12"/>
    <p:sldId id="806" r:id="rId13"/>
    <p:sldId id="807" r:id="rId14"/>
    <p:sldId id="808" r:id="rId15"/>
    <p:sldId id="809" r:id="rId16"/>
    <p:sldId id="789" r:id="rId17"/>
    <p:sldId id="790" r:id="rId18"/>
    <p:sldId id="787" r:id="rId19"/>
    <p:sldId id="788" r:id="rId20"/>
  </p:sldIdLst>
  <p:sldSz cx="9144000" cy="6858000" type="screen4x3"/>
  <p:notesSz cx="6858000" cy="9144000"/>
  <p:defaultTextStyle>
    <a:defPPr>
      <a:defRPr lang="zh-CN"/>
    </a:defPPr>
    <a:lvl1pPr algn="l" rtl="0" fontAlgn="base">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1pPr>
    <a:lvl2pPr marL="457200" algn="l" rtl="0" fontAlgn="base">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2pPr>
    <a:lvl3pPr marL="914400" algn="l" rtl="0" fontAlgn="base">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3pPr>
    <a:lvl4pPr marL="1371600" algn="l" rtl="0" fontAlgn="base">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4pPr>
    <a:lvl5pPr marL="1828800" algn="l" rtl="0" fontAlgn="base">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CCFF"/>
    <a:srgbClr val="FF3399"/>
    <a:srgbClr val="FF33CC"/>
    <a:srgbClr val="000099"/>
    <a:srgbClr val="FF0000"/>
    <a:srgbClr val="FFEA93"/>
    <a:srgbClr val="FFE161"/>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60"/>
  </p:normalViewPr>
  <p:slideViewPr>
    <p:cSldViewPr>
      <p:cViewPr varScale="1">
        <p:scale>
          <a:sx n="74" d="100"/>
          <a:sy n="74" d="100"/>
        </p:scale>
        <p:origin x="-1044"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96148A3-47E9-4D77-97F8-3296532B292A}" type="datetimeFigureOut">
              <a:rPr lang="zh-CN" altLang="en-US"/>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C4CA90B5-8443-49A2-800E-3C0EF83790D9}"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p:cNvSpPr>
            <a:spLocks noGrp="1" noRot="1" noChangeAspect="1" noTextEdit="1"/>
          </p:cNvSpPr>
          <p:nvPr>
            <p:ph type="sldImg"/>
          </p:nvPr>
        </p:nvSpPr>
        <p:spPr bwMode="auto">
          <a:noFill/>
          <a:ln>
            <a:solidFill>
              <a:srgbClr val="000000"/>
            </a:solidFill>
            <a:miter lim="800000"/>
          </a:ln>
        </p:spPr>
      </p:sp>
      <p:sp>
        <p:nvSpPr>
          <p:cNvPr id="21507"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21508" name="灯片编号占位符 3"/>
          <p:cNvSpPr>
            <a:spLocks noGrp="1"/>
          </p:cNvSpPr>
          <p:nvPr>
            <p:ph type="sldNum" sz="quarter" idx="5"/>
          </p:nvPr>
        </p:nvSpPr>
        <p:spPr bwMode="auto">
          <a:noFill/>
          <a:ln>
            <a:miter lim="800000"/>
          </a:ln>
        </p:spPr>
        <p:txBody>
          <a:bodyPr wrap="square" numCol="1" anchorCtr="0" compatLnSpc="1"/>
          <a:lstStyle/>
          <a:p>
            <a:fld id="{73E26334-B5A3-4836-9CE3-14310C036F4F}" type="slidenum">
              <a:rPr lang="zh-CN" altLang="en-US" smtClean="0"/>
            </a:fld>
            <a:endParaRPr lang="zh-CN"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themeOverride" Target="../theme/themeOverride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grpSp>
        <p:nvGrpSpPr>
          <p:cNvPr id="4" name="Group 2"/>
          <p:cNvGrpSpPr/>
          <p:nvPr/>
        </p:nvGrpSpPr>
        <p:grpSpPr bwMode="auto">
          <a:xfrm>
            <a:off x="0" y="2438400"/>
            <a:ext cx="9009063" cy="1052513"/>
            <a:chOff x="0" y="1536"/>
            <a:chExt cx="5675" cy="663"/>
          </a:xfrm>
        </p:grpSpPr>
        <p:grpSp>
          <p:nvGrpSpPr>
            <p:cNvPr id="5" name="Group 3"/>
            <p:cNvGrpSpPr/>
            <p:nvPr/>
          </p:nvGrpSpPr>
          <p:grpSpPr bwMode="auto">
            <a:xfrm>
              <a:off x="183" y="1604"/>
              <a:ext cx="448"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ln>
              <a:effectLst/>
            </p:spPr>
            <p:txBody>
              <a:bodyPr wrap="none" anchor="ctr"/>
              <a:lstStyle/>
              <a:p>
                <a:pPr>
                  <a:defRPr/>
                </a:pPr>
                <a:endParaRPr lang="zh-CN" alt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ln>
              <a:effectLst/>
            </p:spPr>
            <p:txBody>
              <a:bodyPr wrap="none" anchor="ctr"/>
              <a:lstStyle/>
              <a:p>
                <a:pPr>
                  <a:defRPr/>
                </a:pPr>
                <a:endParaRPr lang="zh-CN" altLang="en-US"/>
              </a:p>
            </p:txBody>
          </p:sp>
        </p:grpSp>
        <p:grpSp>
          <p:nvGrpSpPr>
            <p:cNvPr id="6" name="Group 6"/>
            <p:cNvGrpSpPr/>
            <p:nvPr/>
          </p:nvGrpSpPr>
          <p:grpSpPr bwMode="auto">
            <a:xfrm>
              <a:off x="261" y="1870"/>
              <a:ext cx="465"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w="9525">
                <a:noFill/>
                <a:miter lim="800000"/>
              </a:ln>
              <a:effectLst/>
            </p:spPr>
            <p:txBody>
              <a:bodyPr wrap="none" anchor="ctr"/>
              <a:lstStyle/>
              <a:p>
                <a:pPr>
                  <a:defRPr/>
                </a:pPr>
                <a:endParaRPr lang="zh-CN" altLang="en-US"/>
              </a:p>
            </p:txBody>
          </p:sp>
          <p:sp>
            <p:nvSpPr>
              <p:cNvPr id="11" name="Rectangle 8"/>
              <p:cNvSpPr>
                <a:spLocks noChangeArrowheads="1"/>
              </p:cNvSpPr>
              <p:nvPr/>
            </p:nvSpPr>
            <p:spPr bwMode="auto">
              <a:xfrm>
                <a:off x="1249" y="2640"/>
                <a:ext cx="335" cy="432"/>
              </a:xfrm>
              <a:prstGeom prst="rect">
                <a:avLst/>
              </a:prstGeom>
              <a:gradFill rotWithShape="0">
                <a:gsLst>
                  <a:gs pos="0">
                    <a:schemeClr val="accent2"/>
                  </a:gs>
                  <a:gs pos="100000">
                    <a:schemeClr val="bg1"/>
                  </a:gs>
                </a:gsLst>
                <a:lin ang="0" scaled="1"/>
              </a:gradFill>
              <a:ln w="9525">
                <a:noFill/>
                <a:miter lim="800000"/>
              </a:ln>
              <a:effectLst/>
            </p:spPr>
            <p:txBody>
              <a:bodyPr wrap="none" anchor="ctr"/>
              <a:lstStyle/>
              <a:p>
                <a:pPr>
                  <a:defRPr/>
                </a:pPr>
                <a:endParaRPr lang="zh-CN" alt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ln>
            <a:effectLst/>
          </p:spPr>
          <p:txBody>
            <a:bodyPr wrap="none" anchor="ctr"/>
            <a:lstStyle/>
            <a:p>
              <a:pPr>
                <a:defRPr/>
              </a:pPr>
              <a:endParaRPr lang="zh-CN" altLang="en-US"/>
            </a:p>
          </p:txBody>
        </p:sp>
        <p:sp>
          <p:nvSpPr>
            <p:cNvPr id="8" name="Rectangle 10"/>
            <p:cNvSpPr>
              <a:spLocks noChangeArrowheads="1"/>
            </p:cNvSpPr>
            <p:nvPr/>
          </p:nvSpPr>
          <p:spPr bwMode="auto">
            <a:xfrm>
              <a:off x="400" y="1536"/>
              <a:ext cx="20" cy="663"/>
            </a:xfrm>
            <a:prstGeom prst="rect">
              <a:avLst/>
            </a:prstGeom>
            <a:solidFill>
              <a:schemeClr val="bg2"/>
            </a:solidFill>
            <a:ln w="9525">
              <a:noFill/>
              <a:miter lim="800000"/>
            </a:ln>
            <a:effectLst/>
          </p:spPr>
          <p:txBody>
            <a:bodyPr wrap="none" anchor="ctr"/>
            <a:lstStyle/>
            <a:p>
              <a:pPr>
                <a:defRPr/>
              </a:pPr>
              <a:endParaRPr lang="zh-CN" alt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ln>
            <a:effectLst/>
          </p:spPr>
          <p:txBody>
            <a:bodyPr wrap="none" anchor="ctr"/>
            <a:lstStyle/>
            <a:p>
              <a:pPr>
                <a:defRPr/>
              </a:pPr>
              <a:endParaRPr lang="zh-CN" altLang="en-US"/>
            </a:p>
          </p:txBody>
        </p:sp>
      </p:grpSp>
      <p:sp>
        <p:nvSpPr>
          <p:cNvPr id="202764" name="Rectangle 12"/>
          <p:cNvSpPr>
            <a:spLocks noGrp="1" noChangeArrowheads="1"/>
          </p:cNvSpPr>
          <p:nvPr>
            <p:ph type="ctrTitle"/>
          </p:nvPr>
        </p:nvSpPr>
        <p:spPr>
          <a:xfrm>
            <a:off x="990600" y="1828800"/>
            <a:ext cx="7772400" cy="1143000"/>
          </a:xfrm>
        </p:spPr>
        <p:txBody>
          <a:bodyPr/>
          <a:lstStyle>
            <a:lvl1pPr>
              <a:defRPr/>
            </a:lvl1pPr>
          </a:lstStyle>
          <a:p>
            <a:pPr lvl="0"/>
            <a:r>
              <a:rPr lang="zh-CN" altLang="en-US" noProof="0" smtClean="0"/>
              <a:t>单击此处编辑母版标题样式</a:t>
            </a:r>
            <a:endParaRPr lang="zh-CN" altLang="en-US" noProof="0" smtClean="0"/>
          </a:p>
        </p:txBody>
      </p:sp>
      <p:sp>
        <p:nvSpPr>
          <p:cNvPr id="202765" name="Rectangle 13"/>
          <p:cNvSpPr>
            <a:spLocks noGrp="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a:lvl1pPr>
          </a:lstStyle>
          <a:p>
            <a:pPr lvl="0"/>
            <a:r>
              <a:rPr lang="zh-CN" altLang="en-US" noProof="0" smtClean="0"/>
              <a:t>单击此处编辑母版副标题样式</a:t>
            </a:r>
            <a:endParaRPr lang="zh-CN" altLang="en-US" noProof="0" smtClean="0"/>
          </a:p>
        </p:txBody>
      </p:sp>
      <p:sp>
        <p:nvSpPr>
          <p:cNvPr id="14" name="Rectangle 1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fld id="{B1627ACB-2B53-41AE-8EF3-391CF2C25815}" type="datetime1">
              <a:rPr lang="zh-CN" altLang="en-US"/>
            </a:fld>
            <a:endParaRPr lang="en-US" altLang="zh-CN"/>
          </a:p>
        </p:txBody>
      </p:sp>
      <p:sp>
        <p:nvSpPr>
          <p:cNvPr id="15"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r>
              <a:rPr lang="en-US" altLang="zh-CN"/>
              <a:t>zzqry@whu.edu.cn</a:t>
            </a:r>
            <a:endParaRPr lang="en-US" altLang="zh-CN"/>
          </a:p>
        </p:txBody>
      </p:sp>
      <p:sp>
        <p:nvSpPr>
          <p:cNvPr id="16"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fld id="{05D018CF-92CB-4F0D-BE64-927748F924DE}" type="slidenum">
              <a:rPr lang="en-US" altLang="zh-CN"/>
            </a:fld>
            <a:endParaRPr lang="en-US" altLang="zh-CN"/>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11"/>
          <p:cNvSpPr>
            <a:spLocks noGrp="1" noChangeArrowheads="1"/>
          </p:cNvSpPr>
          <p:nvPr>
            <p:ph type="dt" sz="half" idx="10"/>
          </p:nvPr>
        </p:nvSpPr>
        <p:spPr/>
        <p:txBody>
          <a:bodyPr/>
          <a:lstStyle>
            <a:lvl1pPr>
              <a:defRPr/>
            </a:lvl1pPr>
          </a:lstStyle>
          <a:p>
            <a:pPr>
              <a:defRPr/>
            </a:pPr>
            <a:fld id="{3FF18A22-2F11-4B66-A9E9-35BC6AF8EA3A}" type="datetime1">
              <a:rPr lang="zh-CN" altLang="en-US"/>
            </a:fld>
            <a:endParaRPr lang="en-US" altLang="zh-CN"/>
          </a:p>
        </p:txBody>
      </p:sp>
      <p:sp>
        <p:nvSpPr>
          <p:cNvPr id="5" name="Rectangle 12"/>
          <p:cNvSpPr>
            <a:spLocks noGrp="1" noChangeArrowheads="1"/>
          </p:cNvSpPr>
          <p:nvPr>
            <p:ph type="ftr" sz="quarter" idx="11"/>
          </p:nvPr>
        </p:nvSpPr>
        <p:spPr/>
        <p:txBody>
          <a:bodyPr/>
          <a:lstStyle>
            <a:lvl1pPr>
              <a:defRPr/>
            </a:lvl1pPr>
          </a:lstStyle>
          <a:p>
            <a:pPr>
              <a:defRPr/>
            </a:pPr>
            <a:r>
              <a:rPr lang="en-US" altLang="zh-CN"/>
              <a:t>zzqry@whu.edu.cn</a:t>
            </a:r>
            <a:endParaRPr lang="en-US" altLang="zh-CN"/>
          </a:p>
        </p:txBody>
      </p:sp>
      <p:sp>
        <p:nvSpPr>
          <p:cNvPr id="6" name="Rectangle 13"/>
          <p:cNvSpPr>
            <a:spLocks noGrp="1" noChangeArrowheads="1"/>
          </p:cNvSpPr>
          <p:nvPr>
            <p:ph type="sldNum" sz="quarter" idx="12"/>
          </p:nvPr>
        </p:nvSpPr>
        <p:spPr/>
        <p:txBody>
          <a:bodyPr/>
          <a:lstStyle>
            <a:lvl1pPr>
              <a:defRPr/>
            </a:lvl1pPr>
          </a:lstStyle>
          <a:p>
            <a:pPr>
              <a:defRPr/>
            </a:pPr>
            <a:fld id="{A92EB23F-3EF6-4B54-9594-793BACBA0009}" type="slidenum">
              <a:rPr lang="en-US" altLang="zh-CN"/>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26263" y="617538"/>
            <a:ext cx="2028825" cy="55149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617538"/>
            <a:ext cx="5935663" cy="551497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11"/>
          <p:cNvSpPr>
            <a:spLocks noGrp="1" noChangeArrowheads="1"/>
          </p:cNvSpPr>
          <p:nvPr>
            <p:ph type="dt" sz="half" idx="10"/>
          </p:nvPr>
        </p:nvSpPr>
        <p:spPr/>
        <p:txBody>
          <a:bodyPr/>
          <a:lstStyle>
            <a:lvl1pPr>
              <a:defRPr/>
            </a:lvl1pPr>
          </a:lstStyle>
          <a:p>
            <a:pPr>
              <a:defRPr/>
            </a:pPr>
            <a:fld id="{BFA17CA5-8EDB-4181-AFE8-63FA77027AD5}" type="datetime1">
              <a:rPr lang="zh-CN" altLang="en-US"/>
            </a:fld>
            <a:endParaRPr lang="en-US" altLang="zh-CN"/>
          </a:p>
        </p:txBody>
      </p:sp>
      <p:sp>
        <p:nvSpPr>
          <p:cNvPr id="5" name="Rectangle 12"/>
          <p:cNvSpPr>
            <a:spLocks noGrp="1" noChangeArrowheads="1"/>
          </p:cNvSpPr>
          <p:nvPr>
            <p:ph type="ftr" sz="quarter" idx="11"/>
          </p:nvPr>
        </p:nvSpPr>
        <p:spPr/>
        <p:txBody>
          <a:bodyPr/>
          <a:lstStyle>
            <a:lvl1pPr>
              <a:defRPr/>
            </a:lvl1pPr>
          </a:lstStyle>
          <a:p>
            <a:pPr>
              <a:defRPr/>
            </a:pPr>
            <a:r>
              <a:rPr lang="en-US" altLang="zh-CN"/>
              <a:t>zzqry@whu.edu.cn</a:t>
            </a:r>
            <a:endParaRPr lang="en-US" altLang="zh-CN"/>
          </a:p>
        </p:txBody>
      </p:sp>
      <p:sp>
        <p:nvSpPr>
          <p:cNvPr id="6" name="Rectangle 13"/>
          <p:cNvSpPr>
            <a:spLocks noGrp="1" noChangeArrowheads="1"/>
          </p:cNvSpPr>
          <p:nvPr>
            <p:ph type="sldNum" sz="quarter" idx="12"/>
          </p:nvPr>
        </p:nvSpPr>
        <p:spPr/>
        <p:txBody>
          <a:bodyPr/>
          <a:lstStyle>
            <a:lvl1pPr>
              <a:defRPr/>
            </a:lvl1pPr>
          </a:lstStyle>
          <a:p>
            <a:pPr>
              <a:defRPr/>
            </a:pPr>
            <a:fld id="{5394BB17-028C-4E1D-A596-A1C9496373BF}" type="slidenum">
              <a:rPr lang="en-US" altLang="zh-CN"/>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838200" y="617538"/>
            <a:ext cx="7467600" cy="830262"/>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1182688" y="2133600"/>
            <a:ext cx="7772400" cy="3998913"/>
          </a:xfrm>
        </p:spPr>
        <p:txBody>
          <a:bodyPr/>
          <a:lstStyle/>
          <a:p>
            <a:pPr lvl="0"/>
            <a:endParaRPr lang="zh-CN" altLang="en-US" noProof="0" smtClean="0"/>
          </a:p>
        </p:txBody>
      </p:sp>
      <p:sp>
        <p:nvSpPr>
          <p:cNvPr id="4" name="Rectangle 11"/>
          <p:cNvSpPr>
            <a:spLocks noGrp="1" noChangeArrowheads="1"/>
          </p:cNvSpPr>
          <p:nvPr>
            <p:ph type="dt" sz="half" idx="10"/>
          </p:nvPr>
        </p:nvSpPr>
        <p:spPr/>
        <p:txBody>
          <a:bodyPr/>
          <a:lstStyle>
            <a:lvl1pPr>
              <a:defRPr/>
            </a:lvl1pPr>
          </a:lstStyle>
          <a:p>
            <a:pPr>
              <a:defRPr/>
            </a:pPr>
            <a:fld id="{13610994-BE4C-47A2-A08D-1E46A56E319D}" type="datetime1">
              <a:rPr lang="zh-CN" altLang="en-US"/>
            </a:fld>
            <a:endParaRPr lang="en-US" altLang="zh-CN"/>
          </a:p>
        </p:txBody>
      </p:sp>
      <p:sp>
        <p:nvSpPr>
          <p:cNvPr id="5" name="Rectangle 12"/>
          <p:cNvSpPr>
            <a:spLocks noGrp="1" noChangeArrowheads="1"/>
          </p:cNvSpPr>
          <p:nvPr>
            <p:ph type="ftr" sz="quarter" idx="11"/>
          </p:nvPr>
        </p:nvSpPr>
        <p:spPr/>
        <p:txBody>
          <a:bodyPr/>
          <a:lstStyle>
            <a:lvl1pPr>
              <a:defRPr/>
            </a:lvl1pPr>
          </a:lstStyle>
          <a:p>
            <a:pPr>
              <a:defRPr/>
            </a:pPr>
            <a:r>
              <a:rPr lang="en-US" altLang="zh-CN"/>
              <a:t>zzqry@whu.edu.cn</a:t>
            </a:r>
            <a:endParaRPr lang="en-US" altLang="zh-CN"/>
          </a:p>
        </p:txBody>
      </p:sp>
      <p:sp>
        <p:nvSpPr>
          <p:cNvPr id="6" name="Rectangle 13"/>
          <p:cNvSpPr>
            <a:spLocks noGrp="1" noChangeArrowheads="1"/>
          </p:cNvSpPr>
          <p:nvPr>
            <p:ph type="sldNum" sz="quarter" idx="12"/>
          </p:nvPr>
        </p:nvSpPr>
        <p:spPr/>
        <p:txBody>
          <a:bodyPr/>
          <a:lstStyle>
            <a:lvl1pPr>
              <a:defRPr/>
            </a:lvl1pPr>
          </a:lstStyle>
          <a:p>
            <a:pPr>
              <a:defRPr/>
            </a:pPr>
            <a:fld id="{54377A93-5678-4254-8431-F47BDAEE60DA}" type="slidenum">
              <a:rPr lang="en-US" altLang="zh-CN"/>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11"/>
          <p:cNvSpPr>
            <a:spLocks noGrp="1" noChangeArrowheads="1"/>
          </p:cNvSpPr>
          <p:nvPr>
            <p:ph type="dt" sz="half" idx="10"/>
          </p:nvPr>
        </p:nvSpPr>
        <p:spPr/>
        <p:txBody>
          <a:bodyPr/>
          <a:lstStyle>
            <a:lvl1pPr>
              <a:defRPr/>
            </a:lvl1pPr>
          </a:lstStyle>
          <a:p>
            <a:pPr>
              <a:defRPr/>
            </a:pPr>
            <a:fld id="{69F273B7-A27D-459F-A4D8-A6439811676A}" type="datetime1">
              <a:rPr lang="zh-CN" altLang="en-US"/>
            </a:fld>
            <a:endParaRPr lang="en-US" altLang="zh-CN"/>
          </a:p>
        </p:txBody>
      </p:sp>
      <p:sp>
        <p:nvSpPr>
          <p:cNvPr id="5" name="Rectangle 12"/>
          <p:cNvSpPr>
            <a:spLocks noGrp="1" noChangeArrowheads="1"/>
          </p:cNvSpPr>
          <p:nvPr>
            <p:ph type="ftr" sz="quarter" idx="11"/>
          </p:nvPr>
        </p:nvSpPr>
        <p:spPr/>
        <p:txBody>
          <a:bodyPr/>
          <a:lstStyle>
            <a:lvl1pPr>
              <a:defRPr/>
            </a:lvl1pPr>
          </a:lstStyle>
          <a:p>
            <a:pPr>
              <a:defRPr/>
            </a:pPr>
            <a:r>
              <a:rPr lang="en-US" altLang="zh-CN"/>
              <a:t>zzqry@whu.edu.cn</a:t>
            </a:r>
            <a:endParaRPr lang="en-US" altLang="zh-CN"/>
          </a:p>
        </p:txBody>
      </p:sp>
      <p:sp>
        <p:nvSpPr>
          <p:cNvPr id="6" name="Rectangle 13"/>
          <p:cNvSpPr>
            <a:spLocks noGrp="1" noChangeArrowheads="1"/>
          </p:cNvSpPr>
          <p:nvPr>
            <p:ph type="sldNum" sz="quarter" idx="12"/>
          </p:nvPr>
        </p:nvSpPr>
        <p:spPr/>
        <p:txBody>
          <a:bodyPr/>
          <a:lstStyle>
            <a:lvl1pPr>
              <a:defRPr/>
            </a:lvl1pPr>
          </a:lstStyle>
          <a:p>
            <a:pPr>
              <a:defRPr/>
            </a:pPr>
            <a:fld id="{27E5FF93-E706-4E74-9AA9-4B3E2B0B0C5F}" type="slidenum">
              <a:rPr lang="en-US" altLang="zh-CN"/>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Rectangle 11"/>
          <p:cNvSpPr>
            <a:spLocks noGrp="1" noChangeArrowheads="1"/>
          </p:cNvSpPr>
          <p:nvPr>
            <p:ph type="dt" sz="half" idx="10"/>
          </p:nvPr>
        </p:nvSpPr>
        <p:spPr/>
        <p:txBody>
          <a:bodyPr/>
          <a:lstStyle>
            <a:lvl1pPr>
              <a:defRPr/>
            </a:lvl1pPr>
          </a:lstStyle>
          <a:p>
            <a:pPr>
              <a:defRPr/>
            </a:pPr>
            <a:fld id="{7F1D1E66-668E-4F76-8F90-E35CE1189FF4}" type="datetime1">
              <a:rPr lang="zh-CN" altLang="en-US"/>
            </a:fld>
            <a:endParaRPr lang="en-US" altLang="zh-CN"/>
          </a:p>
        </p:txBody>
      </p:sp>
      <p:sp>
        <p:nvSpPr>
          <p:cNvPr id="5" name="Rectangle 12"/>
          <p:cNvSpPr>
            <a:spLocks noGrp="1" noChangeArrowheads="1"/>
          </p:cNvSpPr>
          <p:nvPr>
            <p:ph type="ftr" sz="quarter" idx="11"/>
          </p:nvPr>
        </p:nvSpPr>
        <p:spPr/>
        <p:txBody>
          <a:bodyPr/>
          <a:lstStyle>
            <a:lvl1pPr>
              <a:defRPr/>
            </a:lvl1pPr>
          </a:lstStyle>
          <a:p>
            <a:pPr>
              <a:defRPr/>
            </a:pPr>
            <a:r>
              <a:rPr lang="en-US" altLang="zh-CN"/>
              <a:t>zzqry@whu.edu.cn</a:t>
            </a:r>
            <a:endParaRPr lang="en-US" altLang="zh-CN"/>
          </a:p>
        </p:txBody>
      </p:sp>
      <p:sp>
        <p:nvSpPr>
          <p:cNvPr id="6" name="Rectangle 13"/>
          <p:cNvSpPr>
            <a:spLocks noGrp="1" noChangeArrowheads="1"/>
          </p:cNvSpPr>
          <p:nvPr>
            <p:ph type="sldNum" sz="quarter" idx="12"/>
          </p:nvPr>
        </p:nvSpPr>
        <p:spPr/>
        <p:txBody>
          <a:bodyPr/>
          <a:lstStyle>
            <a:lvl1pPr>
              <a:defRPr/>
            </a:lvl1pPr>
          </a:lstStyle>
          <a:p>
            <a:pPr>
              <a:defRPr/>
            </a:pPr>
            <a:fld id="{EFA2B6AA-FE61-488C-AEBB-87CFC4B2B91E}" type="slidenum">
              <a:rPr lang="en-US" altLang="zh-CN"/>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182688" y="2133600"/>
            <a:ext cx="3810000" cy="39989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5145088" y="2133600"/>
            <a:ext cx="3810000" cy="39989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11"/>
          <p:cNvSpPr>
            <a:spLocks noGrp="1" noChangeArrowheads="1"/>
          </p:cNvSpPr>
          <p:nvPr>
            <p:ph type="dt" sz="half" idx="10"/>
          </p:nvPr>
        </p:nvSpPr>
        <p:spPr/>
        <p:txBody>
          <a:bodyPr/>
          <a:lstStyle>
            <a:lvl1pPr>
              <a:defRPr/>
            </a:lvl1pPr>
          </a:lstStyle>
          <a:p>
            <a:pPr>
              <a:defRPr/>
            </a:pPr>
            <a:fld id="{A7CC6870-EC00-4CD9-9EC9-A4743C1822CB}" type="datetime1">
              <a:rPr lang="zh-CN" altLang="en-US"/>
            </a:fld>
            <a:endParaRPr lang="en-US" altLang="zh-CN"/>
          </a:p>
        </p:txBody>
      </p:sp>
      <p:sp>
        <p:nvSpPr>
          <p:cNvPr id="6" name="Rectangle 12"/>
          <p:cNvSpPr>
            <a:spLocks noGrp="1" noChangeArrowheads="1"/>
          </p:cNvSpPr>
          <p:nvPr>
            <p:ph type="ftr" sz="quarter" idx="11"/>
          </p:nvPr>
        </p:nvSpPr>
        <p:spPr/>
        <p:txBody>
          <a:bodyPr/>
          <a:lstStyle>
            <a:lvl1pPr>
              <a:defRPr/>
            </a:lvl1pPr>
          </a:lstStyle>
          <a:p>
            <a:pPr>
              <a:defRPr/>
            </a:pPr>
            <a:r>
              <a:rPr lang="en-US" altLang="zh-CN"/>
              <a:t>zzqry@whu.edu.cn</a:t>
            </a:r>
            <a:endParaRPr lang="en-US" altLang="zh-CN"/>
          </a:p>
        </p:txBody>
      </p:sp>
      <p:sp>
        <p:nvSpPr>
          <p:cNvPr id="7" name="Rectangle 13"/>
          <p:cNvSpPr>
            <a:spLocks noGrp="1" noChangeArrowheads="1"/>
          </p:cNvSpPr>
          <p:nvPr>
            <p:ph type="sldNum" sz="quarter" idx="12"/>
          </p:nvPr>
        </p:nvSpPr>
        <p:spPr/>
        <p:txBody>
          <a:bodyPr/>
          <a:lstStyle>
            <a:lvl1pPr>
              <a:defRPr/>
            </a:lvl1pPr>
          </a:lstStyle>
          <a:p>
            <a:pPr>
              <a:defRPr/>
            </a:pPr>
            <a:fld id="{32282B58-FA8C-4792-97B2-26A0477D6B00}" type="slidenum">
              <a:rPr lang="en-US" altLang="zh-CN"/>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Rectangle 11"/>
          <p:cNvSpPr>
            <a:spLocks noGrp="1" noChangeArrowheads="1"/>
          </p:cNvSpPr>
          <p:nvPr>
            <p:ph type="dt" sz="half" idx="10"/>
          </p:nvPr>
        </p:nvSpPr>
        <p:spPr/>
        <p:txBody>
          <a:bodyPr/>
          <a:lstStyle>
            <a:lvl1pPr>
              <a:defRPr/>
            </a:lvl1pPr>
          </a:lstStyle>
          <a:p>
            <a:pPr>
              <a:defRPr/>
            </a:pPr>
            <a:fld id="{FB777DDA-ACBA-4E2D-A2F6-53F887B0E2FE}" type="datetime1">
              <a:rPr lang="zh-CN" altLang="en-US"/>
            </a:fld>
            <a:endParaRPr lang="en-US" altLang="zh-CN"/>
          </a:p>
        </p:txBody>
      </p:sp>
      <p:sp>
        <p:nvSpPr>
          <p:cNvPr id="8" name="Rectangle 12"/>
          <p:cNvSpPr>
            <a:spLocks noGrp="1" noChangeArrowheads="1"/>
          </p:cNvSpPr>
          <p:nvPr>
            <p:ph type="ftr" sz="quarter" idx="11"/>
          </p:nvPr>
        </p:nvSpPr>
        <p:spPr/>
        <p:txBody>
          <a:bodyPr/>
          <a:lstStyle>
            <a:lvl1pPr>
              <a:defRPr/>
            </a:lvl1pPr>
          </a:lstStyle>
          <a:p>
            <a:pPr>
              <a:defRPr/>
            </a:pPr>
            <a:r>
              <a:rPr lang="en-US" altLang="zh-CN"/>
              <a:t>zzqry@whu.edu.cn</a:t>
            </a:r>
            <a:endParaRPr lang="en-US" altLang="zh-CN"/>
          </a:p>
        </p:txBody>
      </p:sp>
      <p:sp>
        <p:nvSpPr>
          <p:cNvPr id="9" name="Rectangle 13"/>
          <p:cNvSpPr>
            <a:spLocks noGrp="1" noChangeArrowheads="1"/>
          </p:cNvSpPr>
          <p:nvPr>
            <p:ph type="sldNum" sz="quarter" idx="12"/>
          </p:nvPr>
        </p:nvSpPr>
        <p:spPr/>
        <p:txBody>
          <a:bodyPr/>
          <a:lstStyle>
            <a:lvl1pPr>
              <a:defRPr/>
            </a:lvl1pPr>
          </a:lstStyle>
          <a:p>
            <a:pPr>
              <a:defRPr/>
            </a:pPr>
            <a:fld id="{74CF995A-FC9B-419F-A1C2-C2A3E4F28AEA}" type="slidenum">
              <a:rPr lang="en-US" altLang="zh-CN"/>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1"/>
          <p:cNvSpPr>
            <a:spLocks noGrp="1" noChangeArrowheads="1"/>
          </p:cNvSpPr>
          <p:nvPr>
            <p:ph type="dt" sz="half" idx="10"/>
          </p:nvPr>
        </p:nvSpPr>
        <p:spPr/>
        <p:txBody>
          <a:bodyPr/>
          <a:lstStyle>
            <a:lvl1pPr>
              <a:defRPr/>
            </a:lvl1pPr>
          </a:lstStyle>
          <a:p>
            <a:pPr>
              <a:defRPr/>
            </a:pPr>
            <a:fld id="{20DBC9BE-3517-4ACE-85B3-4E0699346C82}" type="datetime1">
              <a:rPr lang="zh-CN" altLang="en-US"/>
            </a:fld>
            <a:endParaRPr lang="en-US" altLang="zh-CN"/>
          </a:p>
        </p:txBody>
      </p:sp>
      <p:sp>
        <p:nvSpPr>
          <p:cNvPr id="4" name="Rectangle 12"/>
          <p:cNvSpPr>
            <a:spLocks noGrp="1" noChangeArrowheads="1"/>
          </p:cNvSpPr>
          <p:nvPr>
            <p:ph type="ftr" sz="quarter" idx="11"/>
          </p:nvPr>
        </p:nvSpPr>
        <p:spPr/>
        <p:txBody>
          <a:bodyPr/>
          <a:lstStyle>
            <a:lvl1pPr>
              <a:defRPr/>
            </a:lvl1pPr>
          </a:lstStyle>
          <a:p>
            <a:pPr>
              <a:defRPr/>
            </a:pPr>
            <a:r>
              <a:rPr lang="en-US" altLang="zh-CN"/>
              <a:t>zzqry@whu.edu.cn</a:t>
            </a:r>
            <a:endParaRPr lang="en-US" altLang="zh-CN"/>
          </a:p>
        </p:txBody>
      </p:sp>
      <p:sp>
        <p:nvSpPr>
          <p:cNvPr id="5" name="Rectangle 13"/>
          <p:cNvSpPr>
            <a:spLocks noGrp="1" noChangeArrowheads="1"/>
          </p:cNvSpPr>
          <p:nvPr>
            <p:ph type="sldNum" sz="quarter" idx="12"/>
          </p:nvPr>
        </p:nvSpPr>
        <p:spPr/>
        <p:txBody>
          <a:bodyPr/>
          <a:lstStyle>
            <a:lvl1pPr>
              <a:defRPr/>
            </a:lvl1pPr>
          </a:lstStyle>
          <a:p>
            <a:pPr>
              <a:defRPr/>
            </a:pPr>
            <a:fld id="{36940D7C-FC71-42D1-99AB-1D74D8D8939C}" type="slidenum">
              <a:rPr lang="en-US" altLang="zh-CN"/>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p:txBody>
          <a:bodyPr/>
          <a:lstStyle>
            <a:lvl1pPr>
              <a:defRPr/>
            </a:lvl1pPr>
          </a:lstStyle>
          <a:p>
            <a:pPr>
              <a:defRPr/>
            </a:pPr>
            <a:fld id="{27EBE5DF-6D1D-439D-BDD2-14C5FB779352}" type="datetime1">
              <a:rPr lang="zh-CN" altLang="en-US"/>
            </a:fld>
            <a:endParaRPr lang="en-US" altLang="zh-CN"/>
          </a:p>
        </p:txBody>
      </p:sp>
      <p:sp>
        <p:nvSpPr>
          <p:cNvPr id="3" name="Rectangle 12"/>
          <p:cNvSpPr>
            <a:spLocks noGrp="1" noChangeArrowheads="1"/>
          </p:cNvSpPr>
          <p:nvPr>
            <p:ph type="ftr" sz="quarter" idx="11"/>
          </p:nvPr>
        </p:nvSpPr>
        <p:spPr/>
        <p:txBody>
          <a:bodyPr/>
          <a:lstStyle>
            <a:lvl1pPr>
              <a:defRPr/>
            </a:lvl1pPr>
          </a:lstStyle>
          <a:p>
            <a:pPr>
              <a:defRPr/>
            </a:pPr>
            <a:r>
              <a:rPr lang="en-US" altLang="zh-CN"/>
              <a:t>zzqry@whu.edu.cn</a:t>
            </a:r>
            <a:endParaRPr lang="en-US" altLang="zh-CN"/>
          </a:p>
        </p:txBody>
      </p:sp>
      <p:sp>
        <p:nvSpPr>
          <p:cNvPr id="4" name="Rectangle 13"/>
          <p:cNvSpPr>
            <a:spLocks noGrp="1" noChangeArrowheads="1"/>
          </p:cNvSpPr>
          <p:nvPr>
            <p:ph type="sldNum" sz="quarter" idx="12"/>
          </p:nvPr>
        </p:nvSpPr>
        <p:spPr/>
        <p:txBody>
          <a:bodyPr/>
          <a:lstStyle>
            <a:lvl1pPr>
              <a:defRPr/>
            </a:lvl1pPr>
          </a:lstStyle>
          <a:p>
            <a:pPr>
              <a:defRPr/>
            </a:pPr>
            <a:fld id="{A0CE79AE-6746-40D9-A97C-0FBC55524529}" type="slidenum">
              <a:rPr lang="en-US" altLang="zh-CN"/>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11"/>
          <p:cNvSpPr>
            <a:spLocks noGrp="1" noChangeArrowheads="1"/>
          </p:cNvSpPr>
          <p:nvPr>
            <p:ph type="dt" sz="half" idx="10"/>
          </p:nvPr>
        </p:nvSpPr>
        <p:spPr/>
        <p:txBody>
          <a:bodyPr/>
          <a:lstStyle>
            <a:lvl1pPr>
              <a:defRPr/>
            </a:lvl1pPr>
          </a:lstStyle>
          <a:p>
            <a:pPr>
              <a:defRPr/>
            </a:pPr>
            <a:fld id="{D0860CDC-FA0D-445E-9046-F94019E8771B}" type="datetime1">
              <a:rPr lang="zh-CN" altLang="en-US"/>
            </a:fld>
            <a:endParaRPr lang="en-US" altLang="zh-CN"/>
          </a:p>
        </p:txBody>
      </p:sp>
      <p:sp>
        <p:nvSpPr>
          <p:cNvPr id="6" name="Rectangle 12"/>
          <p:cNvSpPr>
            <a:spLocks noGrp="1" noChangeArrowheads="1"/>
          </p:cNvSpPr>
          <p:nvPr>
            <p:ph type="ftr" sz="quarter" idx="11"/>
          </p:nvPr>
        </p:nvSpPr>
        <p:spPr/>
        <p:txBody>
          <a:bodyPr/>
          <a:lstStyle>
            <a:lvl1pPr>
              <a:defRPr/>
            </a:lvl1pPr>
          </a:lstStyle>
          <a:p>
            <a:pPr>
              <a:defRPr/>
            </a:pPr>
            <a:r>
              <a:rPr lang="en-US" altLang="zh-CN"/>
              <a:t>zzqry@whu.edu.cn</a:t>
            </a:r>
            <a:endParaRPr lang="en-US" altLang="zh-CN"/>
          </a:p>
        </p:txBody>
      </p:sp>
      <p:sp>
        <p:nvSpPr>
          <p:cNvPr id="7" name="Rectangle 13"/>
          <p:cNvSpPr>
            <a:spLocks noGrp="1" noChangeArrowheads="1"/>
          </p:cNvSpPr>
          <p:nvPr>
            <p:ph type="sldNum" sz="quarter" idx="12"/>
          </p:nvPr>
        </p:nvSpPr>
        <p:spPr/>
        <p:txBody>
          <a:bodyPr/>
          <a:lstStyle>
            <a:lvl1pPr>
              <a:defRPr/>
            </a:lvl1pPr>
          </a:lstStyle>
          <a:p>
            <a:pPr>
              <a:defRPr/>
            </a:pPr>
            <a:fld id="{04C5662B-F1F5-40AD-AF0B-A0E4317F998B}" type="slidenum">
              <a:rPr lang="en-US" altLang="zh-CN"/>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11"/>
          <p:cNvSpPr>
            <a:spLocks noGrp="1" noChangeArrowheads="1"/>
          </p:cNvSpPr>
          <p:nvPr>
            <p:ph type="dt" sz="half" idx="10"/>
          </p:nvPr>
        </p:nvSpPr>
        <p:spPr/>
        <p:txBody>
          <a:bodyPr/>
          <a:lstStyle>
            <a:lvl1pPr>
              <a:defRPr/>
            </a:lvl1pPr>
          </a:lstStyle>
          <a:p>
            <a:pPr>
              <a:defRPr/>
            </a:pPr>
            <a:fld id="{C74C5B3B-00DB-4BA3-A73F-037100B5EA29}" type="datetime1">
              <a:rPr lang="zh-CN" altLang="en-US"/>
            </a:fld>
            <a:endParaRPr lang="en-US" altLang="zh-CN"/>
          </a:p>
        </p:txBody>
      </p:sp>
      <p:sp>
        <p:nvSpPr>
          <p:cNvPr id="6" name="Rectangle 12"/>
          <p:cNvSpPr>
            <a:spLocks noGrp="1" noChangeArrowheads="1"/>
          </p:cNvSpPr>
          <p:nvPr>
            <p:ph type="ftr" sz="quarter" idx="11"/>
          </p:nvPr>
        </p:nvSpPr>
        <p:spPr/>
        <p:txBody>
          <a:bodyPr/>
          <a:lstStyle>
            <a:lvl1pPr>
              <a:defRPr/>
            </a:lvl1pPr>
          </a:lstStyle>
          <a:p>
            <a:pPr>
              <a:defRPr/>
            </a:pPr>
            <a:r>
              <a:rPr lang="en-US" altLang="zh-CN"/>
              <a:t>zzqry@whu.edu.cn</a:t>
            </a:r>
            <a:endParaRPr lang="en-US" altLang="zh-CN"/>
          </a:p>
        </p:txBody>
      </p:sp>
      <p:sp>
        <p:nvSpPr>
          <p:cNvPr id="7" name="Rectangle 13"/>
          <p:cNvSpPr>
            <a:spLocks noGrp="1" noChangeArrowheads="1"/>
          </p:cNvSpPr>
          <p:nvPr>
            <p:ph type="sldNum" sz="quarter" idx="12"/>
          </p:nvPr>
        </p:nvSpPr>
        <p:spPr/>
        <p:txBody>
          <a:bodyPr/>
          <a:lstStyle>
            <a:lvl1pPr>
              <a:defRPr/>
            </a:lvl1pPr>
          </a:lstStyle>
          <a:p>
            <a:pPr>
              <a:defRPr/>
            </a:pPr>
            <a:fld id="{C1F4BEBE-BA9C-4CBA-B8B3-E018C590F3CB}" type="slidenum">
              <a:rPr lang="en-US" altLang="zh-CN"/>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8"/>
          <p:cNvSpPr>
            <a:spLocks noChangeArrowheads="1"/>
          </p:cNvSpPr>
          <p:nvPr userDrawn="1"/>
        </p:nvSpPr>
        <p:spPr bwMode="gray">
          <a:xfrm>
            <a:off x="381000" y="1447800"/>
            <a:ext cx="8226425" cy="84138"/>
          </a:xfrm>
          <a:prstGeom prst="rect">
            <a:avLst/>
          </a:prstGeom>
          <a:gradFill rotWithShape="0">
            <a:gsLst>
              <a:gs pos="0">
                <a:schemeClr val="bg2"/>
              </a:gs>
              <a:gs pos="100000">
                <a:schemeClr val="bg1"/>
              </a:gs>
            </a:gsLst>
            <a:lin ang="0" scaled="1"/>
          </a:gradFill>
          <a:ln w="9525">
            <a:noFill/>
            <a:miter lim="800000"/>
          </a:ln>
          <a:effectLst/>
        </p:spPr>
        <p:txBody>
          <a:bodyPr wrap="none" anchor="ctr"/>
          <a:lstStyle/>
          <a:p>
            <a:pPr algn="ctr">
              <a:defRPr/>
            </a:pPr>
            <a:endParaRPr lang="zh-CN" altLang="zh-CN"/>
          </a:p>
        </p:txBody>
      </p:sp>
      <p:sp>
        <p:nvSpPr>
          <p:cNvPr id="1027" name="Rectangle 9"/>
          <p:cNvSpPr>
            <a:spLocks noGrp="1" noChangeArrowheads="1"/>
          </p:cNvSpPr>
          <p:nvPr>
            <p:ph type="title"/>
          </p:nvPr>
        </p:nvSpPr>
        <p:spPr bwMode="auto">
          <a:xfrm>
            <a:off x="838200" y="617538"/>
            <a:ext cx="7467600" cy="830262"/>
          </a:xfrm>
          <a:prstGeom prst="rect">
            <a:avLst/>
          </a:prstGeom>
          <a:noFill/>
          <a:ln w="9525">
            <a:noFill/>
            <a:miter lim="800000"/>
          </a:ln>
        </p:spPr>
        <p:txBody>
          <a:bodyPr vert="horz" wrap="square" lIns="91440" tIns="45720" rIns="91440" bIns="45720" numCol="1" anchor="b" anchorCtr="0" compatLnSpc="1"/>
          <a:lstStyle/>
          <a:p>
            <a:pPr lvl="0"/>
            <a:r>
              <a:rPr lang="zh-CN" altLang="en-US" smtClean="0"/>
              <a:t>单击此处编辑母版标题样式</a:t>
            </a:r>
            <a:endParaRPr lang="zh-CN" altLang="en-US" smtClean="0"/>
          </a:p>
        </p:txBody>
      </p:sp>
      <p:sp>
        <p:nvSpPr>
          <p:cNvPr id="1028" name="Rectangle 10"/>
          <p:cNvSpPr>
            <a:spLocks noGrp="1" noChangeArrowheads="1"/>
          </p:cNvSpPr>
          <p:nvPr>
            <p:ph type="body" idx="1"/>
          </p:nvPr>
        </p:nvSpPr>
        <p:spPr bwMode="auto">
          <a:xfrm>
            <a:off x="1182688" y="2133600"/>
            <a:ext cx="7772400" cy="3998913"/>
          </a:xfrm>
          <a:prstGeom prst="rect">
            <a:avLst/>
          </a:prstGeom>
          <a:noFill/>
          <a:ln w="9525">
            <a:noFill/>
            <a:miter lim="800000"/>
          </a:ln>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201739" name="Rectangle 11"/>
          <p:cNvSpPr>
            <a:spLocks noGrp="1" noChangeArrowheads="1"/>
          </p:cNvSpPr>
          <p:nvPr>
            <p:ph type="dt" sz="half" idx="2"/>
          </p:nvPr>
        </p:nvSpPr>
        <p:spPr bwMode="auto">
          <a:xfrm>
            <a:off x="914400" y="6324600"/>
            <a:ext cx="1905000" cy="457200"/>
          </a:xfrm>
          <a:prstGeom prst="rect">
            <a:avLst/>
          </a:prstGeom>
          <a:noFill/>
          <a:ln>
            <a:noFill/>
          </a:ln>
          <a:effectLst/>
        </p:spPr>
        <p:txBody>
          <a:bodyPr vert="horz" wrap="square" lIns="91440" tIns="45720" rIns="91440" bIns="45720" numCol="1" anchor="b" anchorCtr="0" compatLnSpc="1"/>
          <a:lstStyle>
            <a:lvl1pPr>
              <a:defRPr kumimoji="0" sz="1400"/>
            </a:lvl1pPr>
          </a:lstStyle>
          <a:p>
            <a:pPr>
              <a:defRPr/>
            </a:pPr>
            <a:fld id="{6E553734-CE39-4A7B-9E74-1BA250FBDE50}" type="datetime1">
              <a:rPr lang="zh-CN" altLang="en-US"/>
            </a:fld>
            <a:endParaRPr lang="en-US" altLang="zh-CN"/>
          </a:p>
        </p:txBody>
      </p:sp>
      <p:sp>
        <p:nvSpPr>
          <p:cNvPr id="201740" name="Rectangle 12"/>
          <p:cNvSpPr>
            <a:spLocks noGrp="1" noChangeArrowheads="1"/>
          </p:cNvSpPr>
          <p:nvPr>
            <p:ph type="ftr" sz="quarter" idx="3"/>
          </p:nvPr>
        </p:nvSpPr>
        <p:spPr bwMode="auto">
          <a:xfrm>
            <a:off x="3352800" y="6324600"/>
            <a:ext cx="2895600" cy="457200"/>
          </a:xfrm>
          <a:prstGeom prst="rect">
            <a:avLst/>
          </a:prstGeom>
          <a:noFill/>
          <a:ln>
            <a:noFill/>
          </a:ln>
          <a:effectLst/>
        </p:spPr>
        <p:txBody>
          <a:bodyPr vert="horz" wrap="square" lIns="91440" tIns="45720" rIns="91440" bIns="45720" numCol="1" anchor="b" anchorCtr="0" compatLnSpc="1"/>
          <a:lstStyle>
            <a:lvl1pPr algn="ctr">
              <a:defRPr kumimoji="0" sz="1400"/>
            </a:lvl1pPr>
          </a:lstStyle>
          <a:p>
            <a:pPr>
              <a:defRPr/>
            </a:pPr>
            <a:r>
              <a:rPr lang="en-US" altLang="zh-CN"/>
              <a:t>zzqry@whu.edu.cn</a:t>
            </a:r>
            <a:endParaRPr lang="en-US" altLang="zh-CN"/>
          </a:p>
        </p:txBody>
      </p:sp>
      <p:sp>
        <p:nvSpPr>
          <p:cNvPr id="201741" name="Rectangle 13"/>
          <p:cNvSpPr>
            <a:spLocks noGrp="1" noChangeArrowheads="1"/>
          </p:cNvSpPr>
          <p:nvPr>
            <p:ph type="sldNum" sz="quarter" idx="4"/>
          </p:nvPr>
        </p:nvSpPr>
        <p:spPr bwMode="auto">
          <a:xfrm>
            <a:off x="6781800" y="6324600"/>
            <a:ext cx="1905000" cy="457200"/>
          </a:xfrm>
          <a:prstGeom prst="rect">
            <a:avLst/>
          </a:prstGeom>
          <a:noFill/>
          <a:ln>
            <a:noFill/>
          </a:ln>
          <a:effectLst/>
        </p:spPr>
        <p:txBody>
          <a:bodyPr vert="horz" wrap="square" lIns="91440" tIns="45720" rIns="91440" bIns="45720" numCol="1" anchor="b" anchorCtr="0" compatLnSpc="1"/>
          <a:lstStyle>
            <a:lvl1pPr algn="r">
              <a:defRPr kumimoji="0" sz="1400"/>
            </a:lvl1pPr>
          </a:lstStyle>
          <a:p>
            <a:pPr>
              <a:defRPr/>
            </a:pPr>
            <a:fld id="{F4B5A0BB-D813-4DC4-818E-C07383715939}" type="slidenum">
              <a:rPr lang="en-US" altLang="zh-CN"/>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p:txStyles>
    <p:titleStyle>
      <a:lvl1pPr algn="ctr" rtl="0" eaLnBrk="0" fontAlgn="base" hangingPunct="0">
        <a:spcBef>
          <a:spcPct val="0"/>
        </a:spcBef>
        <a:spcAft>
          <a:spcPct val="0"/>
        </a:spcAft>
        <a:defRPr kumimoji="1" sz="6000" b="1">
          <a:solidFill>
            <a:schemeClr val="tx2"/>
          </a:solidFill>
          <a:latin typeface="+mj-lt"/>
          <a:ea typeface="+mj-ea"/>
          <a:cs typeface="+mj-cs"/>
        </a:defRPr>
      </a:lvl1pPr>
      <a:lvl2pPr algn="ctr" rtl="0" eaLnBrk="0" fontAlgn="base" hangingPunct="0">
        <a:spcBef>
          <a:spcPct val="0"/>
        </a:spcBef>
        <a:spcAft>
          <a:spcPct val="0"/>
        </a:spcAft>
        <a:defRPr kumimoji="1" sz="6000" b="1">
          <a:solidFill>
            <a:schemeClr val="tx2"/>
          </a:solidFill>
          <a:latin typeface="Tahoma" panose="020B0604030504040204" pitchFamily="34" charset="0"/>
          <a:ea typeface="宋体" panose="02010600030101010101" pitchFamily="2" charset="-122"/>
        </a:defRPr>
      </a:lvl2pPr>
      <a:lvl3pPr algn="ctr" rtl="0" eaLnBrk="0" fontAlgn="base" hangingPunct="0">
        <a:spcBef>
          <a:spcPct val="0"/>
        </a:spcBef>
        <a:spcAft>
          <a:spcPct val="0"/>
        </a:spcAft>
        <a:defRPr kumimoji="1" sz="6000" b="1">
          <a:solidFill>
            <a:schemeClr val="tx2"/>
          </a:solidFill>
          <a:latin typeface="Tahoma" panose="020B0604030504040204" pitchFamily="34" charset="0"/>
          <a:ea typeface="宋体" panose="02010600030101010101" pitchFamily="2" charset="-122"/>
        </a:defRPr>
      </a:lvl3pPr>
      <a:lvl4pPr algn="ctr" rtl="0" eaLnBrk="0" fontAlgn="base" hangingPunct="0">
        <a:spcBef>
          <a:spcPct val="0"/>
        </a:spcBef>
        <a:spcAft>
          <a:spcPct val="0"/>
        </a:spcAft>
        <a:defRPr kumimoji="1" sz="6000" b="1">
          <a:solidFill>
            <a:schemeClr val="tx2"/>
          </a:solidFill>
          <a:latin typeface="Tahoma" panose="020B0604030504040204" pitchFamily="34" charset="0"/>
          <a:ea typeface="宋体" panose="02010600030101010101" pitchFamily="2" charset="-122"/>
        </a:defRPr>
      </a:lvl4pPr>
      <a:lvl5pPr algn="ctr" rtl="0" eaLnBrk="0" fontAlgn="base" hangingPunct="0">
        <a:spcBef>
          <a:spcPct val="0"/>
        </a:spcBef>
        <a:spcAft>
          <a:spcPct val="0"/>
        </a:spcAft>
        <a:defRPr kumimoji="1" sz="6000" b="1">
          <a:solidFill>
            <a:schemeClr val="tx2"/>
          </a:solidFill>
          <a:latin typeface="Tahoma" panose="020B0604030504040204" pitchFamily="34" charset="0"/>
          <a:ea typeface="宋体" panose="02010600030101010101" pitchFamily="2" charset="-122"/>
        </a:defRPr>
      </a:lvl5pPr>
      <a:lvl6pPr marL="457200" algn="ctr" rtl="0" fontAlgn="base">
        <a:spcBef>
          <a:spcPct val="0"/>
        </a:spcBef>
        <a:spcAft>
          <a:spcPct val="0"/>
        </a:spcAft>
        <a:defRPr kumimoji="1" sz="6000" b="1">
          <a:solidFill>
            <a:schemeClr val="tx2"/>
          </a:solidFill>
          <a:latin typeface="Tahoma" panose="020B0604030504040204" pitchFamily="34" charset="0"/>
          <a:ea typeface="宋体" panose="02010600030101010101" pitchFamily="2" charset="-122"/>
        </a:defRPr>
      </a:lvl6pPr>
      <a:lvl7pPr marL="914400" algn="ctr" rtl="0" fontAlgn="base">
        <a:spcBef>
          <a:spcPct val="0"/>
        </a:spcBef>
        <a:spcAft>
          <a:spcPct val="0"/>
        </a:spcAft>
        <a:defRPr kumimoji="1" sz="6000" b="1">
          <a:solidFill>
            <a:schemeClr val="tx2"/>
          </a:solidFill>
          <a:latin typeface="Tahoma" panose="020B0604030504040204" pitchFamily="34" charset="0"/>
          <a:ea typeface="宋体" panose="02010600030101010101" pitchFamily="2" charset="-122"/>
        </a:defRPr>
      </a:lvl7pPr>
      <a:lvl8pPr marL="1371600" algn="ctr" rtl="0" fontAlgn="base">
        <a:spcBef>
          <a:spcPct val="0"/>
        </a:spcBef>
        <a:spcAft>
          <a:spcPct val="0"/>
        </a:spcAft>
        <a:defRPr kumimoji="1" sz="6000" b="1">
          <a:solidFill>
            <a:schemeClr val="tx2"/>
          </a:solidFill>
          <a:latin typeface="Tahoma" panose="020B0604030504040204" pitchFamily="34" charset="0"/>
          <a:ea typeface="宋体" panose="02010600030101010101" pitchFamily="2" charset="-122"/>
        </a:defRPr>
      </a:lvl8pPr>
      <a:lvl9pPr marL="1828800" algn="ctr" rtl="0" fontAlgn="base">
        <a:spcBef>
          <a:spcPct val="0"/>
        </a:spcBef>
        <a:spcAft>
          <a:spcPct val="0"/>
        </a:spcAft>
        <a:defRPr kumimoji="1" sz="6000" b="1">
          <a:solidFill>
            <a:schemeClr val="tx2"/>
          </a:solidFill>
          <a:latin typeface="Tahoma" panose="020B060403050404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40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40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40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4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4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4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4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4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4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914400" y="617538"/>
            <a:ext cx="7391400" cy="660400"/>
          </a:xfrm>
        </p:spPr>
        <p:txBody>
          <a:bodyPr/>
          <a:lstStyle/>
          <a:p>
            <a:pPr eaLnBrk="1" hangingPunct="1"/>
            <a:r>
              <a:rPr lang="zh-CN" altLang="en-US" sz="4000" smtClean="0">
                <a:latin typeface="宋体" panose="02010600030101010101" pitchFamily="2" charset="-122"/>
              </a:rPr>
              <a:t>第</a:t>
            </a:r>
            <a:r>
              <a:rPr lang="en-US" altLang="zh-CN" sz="4000" smtClean="0">
                <a:latin typeface="宋体" panose="02010600030101010101" pitchFamily="2" charset="-122"/>
              </a:rPr>
              <a:t>9</a:t>
            </a:r>
            <a:r>
              <a:rPr lang="zh-CN" altLang="en-US" sz="4000" smtClean="0">
                <a:latin typeface="宋体" panose="02010600030101010101" pitchFamily="2" charset="-122"/>
              </a:rPr>
              <a:t>章 社会与企业道德</a:t>
            </a:r>
            <a:endParaRPr lang="zh-CN" altLang="en-US" sz="4000" smtClean="0">
              <a:latin typeface="宋体" panose="02010600030101010101" pitchFamily="2" charset="-122"/>
            </a:endParaRPr>
          </a:p>
        </p:txBody>
      </p:sp>
      <p:sp>
        <p:nvSpPr>
          <p:cNvPr id="564227" name="Rectangle 3"/>
          <p:cNvSpPr>
            <a:spLocks noGrp="1" noChangeArrowheads="1"/>
          </p:cNvSpPr>
          <p:nvPr>
            <p:ph type="body" idx="1"/>
          </p:nvPr>
        </p:nvSpPr>
        <p:spPr>
          <a:xfrm>
            <a:off x="1187450" y="2133600"/>
            <a:ext cx="6629400" cy="3190875"/>
          </a:xfrm>
        </p:spPr>
        <p:txBody>
          <a:bodyPr/>
          <a:lstStyle/>
          <a:p>
            <a:pPr eaLnBrk="1" hangingPunct="1"/>
            <a:r>
              <a:rPr lang="zh-CN" altLang="en-US" sz="3200" smtClean="0"/>
              <a:t>学习目标</a:t>
            </a:r>
            <a:endParaRPr lang="zh-CN" altLang="en-US" sz="3200" smtClean="0"/>
          </a:p>
          <a:p>
            <a:pPr lvl="1" eaLnBrk="1" hangingPunct="1"/>
            <a:r>
              <a:rPr lang="zh-CN" altLang="en-US" sz="2800" smtClean="0"/>
              <a:t>了解典型的道德决策模型 （莱斯特道德决策过程、琼斯的道德问题权变模型、曲维诺的个人与情境交互作用模型）</a:t>
            </a:r>
            <a:endParaRPr lang="zh-CN" altLang="en-US" sz="2800" smtClean="0"/>
          </a:p>
          <a:p>
            <a:pPr lvl="1" eaLnBrk="1" hangingPunct="1"/>
            <a:r>
              <a:rPr lang="zh-CN" altLang="en-US" sz="2800" smtClean="0"/>
              <a:t>理解促进企业道德的外部措施</a:t>
            </a:r>
            <a:endParaRPr lang="zh-CN" altLang="en-US" sz="2800" smtClean="0"/>
          </a:p>
        </p:txBody>
      </p:sp>
      <p:sp>
        <p:nvSpPr>
          <p:cNvPr id="3076" name="日期占位符 3"/>
          <p:cNvSpPr>
            <a:spLocks noGrp="1"/>
          </p:cNvSpPr>
          <p:nvPr>
            <p:ph type="dt" sz="quarter" idx="10"/>
          </p:nvPr>
        </p:nvSpPr>
        <p:spPr>
          <a:noFill/>
          <a:ln>
            <a:miter lim="800000"/>
          </a:ln>
        </p:spPr>
        <p:txBody>
          <a:bodyPr/>
          <a:lstStyle/>
          <a:p>
            <a:fld id="{3E57FED0-19E4-4345-9AF1-E474A8384863}" type="datetime1">
              <a:rPr lang="zh-CN" altLang="en-US" smtClean="0"/>
            </a:fld>
            <a:endParaRPr lang="en-US" altLang="zh-CN" smtClean="0"/>
          </a:p>
        </p:txBody>
      </p:sp>
      <p:sp>
        <p:nvSpPr>
          <p:cNvPr id="3077" name="灯片编号占位符 4"/>
          <p:cNvSpPr>
            <a:spLocks noGrp="1"/>
          </p:cNvSpPr>
          <p:nvPr>
            <p:ph type="sldNum" sz="quarter" idx="12"/>
          </p:nvPr>
        </p:nvSpPr>
        <p:spPr>
          <a:noFill/>
          <a:ln>
            <a:miter lim="800000"/>
          </a:ln>
        </p:spPr>
        <p:txBody>
          <a:bodyPr/>
          <a:lstStyle/>
          <a:p>
            <a:fld id="{559FB8B9-1E2F-4553-858D-8A41FA52963B}" type="slidenum">
              <a:rPr lang="en-US" altLang="zh-CN" smtClean="0"/>
            </a:fld>
            <a:endParaRPr lang="en-US" altLang="zh-CN" smtClean="0"/>
          </a:p>
        </p:txBody>
      </p:sp>
      <p:sp>
        <p:nvSpPr>
          <p:cNvPr id="3078" name="页脚占位符 5"/>
          <p:cNvSpPr>
            <a:spLocks noGrp="1"/>
          </p:cNvSpPr>
          <p:nvPr>
            <p:ph type="ftr" sz="quarter" idx="11"/>
          </p:nvPr>
        </p:nvSpPr>
        <p:spPr>
          <a:noFill/>
          <a:ln>
            <a:miter lim="800000"/>
          </a:ln>
        </p:spPr>
        <p:txBody>
          <a:bodyPr/>
          <a:lstStyle/>
          <a:p>
            <a:r>
              <a:rPr lang="en-US" altLang="zh-CN" smtClean="0"/>
              <a:t>zzqry@whu.edu.cn</a:t>
            </a:r>
            <a:endParaRPr lang="en-US" altLang="zh-CN"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64227">
                                            <p:txEl>
                                              <p:pRg st="0" end="0"/>
                                            </p:txEl>
                                          </p:spTgt>
                                        </p:tgtEl>
                                        <p:attrNameLst>
                                          <p:attrName>style.visibility</p:attrName>
                                        </p:attrNameLst>
                                      </p:cBhvr>
                                      <p:to>
                                        <p:strVal val="visible"/>
                                      </p:to>
                                    </p:set>
                                    <p:anim calcmode="lin" valueType="num">
                                      <p:cBhvr additive="base">
                                        <p:cTn id="7" dur="500" fill="hold"/>
                                        <p:tgtEl>
                                          <p:spTgt spid="56422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64227">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1" name="whoosh.wav"/>
                                        </p:tgtEl>
                                      </p:cMediaNode>
                                    </p:audio>
                                  </p:subTnLst>
                                </p:cTn>
                              </p:par>
                              <p:par>
                                <p:cTn id="9" presetID="2" presetClass="entr" presetSubtype="8" fill="hold" grpId="0" nodeType="withEffect">
                                  <p:stCondLst>
                                    <p:cond delay="0"/>
                                  </p:stCondLst>
                                  <p:childTnLst>
                                    <p:set>
                                      <p:cBhvr>
                                        <p:cTn id="10" dur="1" fill="hold">
                                          <p:stCondLst>
                                            <p:cond delay="0"/>
                                          </p:stCondLst>
                                        </p:cTn>
                                        <p:tgtEl>
                                          <p:spTgt spid="564227">
                                            <p:txEl>
                                              <p:pRg st="1" end="1"/>
                                            </p:txEl>
                                          </p:spTgt>
                                        </p:tgtEl>
                                        <p:attrNameLst>
                                          <p:attrName>style.visibility</p:attrName>
                                        </p:attrNameLst>
                                      </p:cBhvr>
                                      <p:to>
                                        <p:strVal val="visible"/>
                                      </p:to>
                                    </p:set>
                                    <p:anim calcmode="lin" valueType="num">
                                      <p:cBhvr additive="base">
                                        <p:cTn id="11" dur="500" fill="hold"/>
                                        <p:tgtEl>
                                          <p:spTgt spid="564227">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564227">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9"/>
                                            </p:cond>
                                          </p:stCondLst>
                                          <p:endCondLst>
                                            <p:cond evt="onStopAudio" delay="0">
                                              <p:tgtEl>
                                                <p:sldTgt/>
                                              </p:tgtEl>
                                            </p:cond>
                                          </p:endCondLst>
                                        </p:cTn>
                                        <p:tgtEl>
                                          <p:sndTgt r:embed="rId1" name="whoosh.wav"/>
                                        </p:tgtEl>
                                      </p:cMediaNode>
                                    </p:audio>
                                  </p:subTnLst>
                                </p:cTn>
                              </p:par>
                              <p:par>
                                <p:cTn id="13" presetID="2" presetClass="entr" presetSubtype="8" fill="hold" grpId="0" nodeType="withEffect">
                                  <p:stCondLst>
                                    <p:cond delay="0"/>
                                  </p:stCondLst>
                                  <p:childTnLst>
                                    <p:set>
                                      <p:cBhvr>
                                        <p:cTn id="14" dur="1" fill="hold">
                                          <p:stCondLst>
                                            <p:cond delay="0"/>
                                          </p:stCondLst>
                                        </p:cTn>
                                        <p:tgtEl>
                                          <p:spTgt spid="564227">
                                            <p:txEl>
                                              <p:pRg st="2" end="2"/>
                                            </p:txEl>
                                          </p:spTgt>
                                        </p:tgtEl>
                                        <p:attrNameLst>
                                          <p:attrName>style.visibility</p:attrName>
                                        </p:attrNameLst>
                                      </p:cBhvr>
                                      <p:to>
                                        <p:strVal val="visible"/>
                                      </p:to>
                                    </p:set>
                                    <p:anim calcmode="lin" valueType="num">
                                      <p:cBhvr additive="base">
                                        <p:cTn id="15" dur="500" fill="hold"/>
                                        <p:tgtEl>
                                          <p:spTgt spid="564227">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564227">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3"/>
                                            </p:cond>
                                          </p:stCondLst>
                                          <p:endCondLst>
                                            <p:cond evt="onStopAudio" delay="0">
                                              <p:tgtEl>
                                                <p:sldTgt/>
                                              </p:tgtEl>
                                            </p:cond>
                                          </p:endCondLst>
                                        </p:cTn>
                                        <p:tgtEl>
                                          <p:sndTgt r:embed="rId1"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4227" grpId="0" autoUpdateAnimBg="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Box 5"/>
          <p:cNvSpPr txBox="1">
            <a:spLocks noChangeArrowheads="1"/>
          </p:cNvSpPr>
          <p:nvPr/>
        </p:nvSpPr>
        <p:spPr bwMode="auto">
          <a:xfrm>
            <a:off x="684213" y="260350"/>
            <a:ext cx="7991475" cy="6002338"/>
          </a:xfrm>
          <a:prstGeom prst="rect">
            <a:avLst/>
          </a:prstGeom>
          <a:noFill/>
          <a:ln w="9525">
            <a:noFill/>
            <a:miter lim="800000"/>
          </a:ln>
        </p:spPr>
        <p:txBody>
          <a:bodyPr>
            <a:spAutoFit/>
          </a:bodyPr>
          <a:lstStyle/>
          <a:p>
            <a:r>
              <a:rPr lang="zh-CN" altLang="en-US"/>
              <a:t>好经理做坏决策的理由：</a:t>
            </a:r>
            <a:endParaRPr lang="en-US" altLang="zh-CN"/>
          </a:p>
          <a:p>
            <a:r>
              <a:rPr lang="zh-CN" altLang="en-US"/>
              <a:t>主要是错误认知，认为行为没有违背法律与伦理；认为行为是个人或公司最佳利益所在；认为行为是安全的不会被曝光；认为行为对公司有利，公司会原谅和保护行为人；</a:t>
            </a:r>
            <a:endParaRPr lang="en-US" altLang="zh-CN"/>
          </a:p>
          <a:p>
            <a:r>
              <a:rPr lang="zh-CN" altLang="en-US"/>
              <a:t>为什么做了不道德事情内心却不感觉愧疚？（班杜拉）</a:t>
            </a:r>
            <a:endParaRPr lang="en-US" altLang="zh-CN"/>
          </a:p>
          <a:p>
            <a:r>
              <a:rPr lang="zh-CN" altLang="en-US"/>
              <a:t>道德辩护</a:t>
            </a:r>
            <a:r>
              <a:rPr lang="en-US" altLang="zh-CN"/>
              <a:t>—</a:t>
            </a:r>
            <a:r>
              <a:rPr lang="zh-CN" altLang="en-US"/>
              <a:t>用一个更高层次的目的来解释原本不道德的行为</a:t>
            </a:r>
            <a:endParaRPr lang="en-US" altLang="zh-CN"/>
          </a:p>
          <a:p>
            <a:r>
              <a:rPr lang="zh-CN" altLang="en-US"/>
              <a:t>委婉命名</a:t>
            </a:r>
            <a:r>
              <a:rPr lang="en-US" altLang="zh-CN"/>
              <a:t>---</a:t>
            </a:r>
            <a:r>
              <a:rPr lang="zh-CN" altLang="en-US"/>
              <a:t>恐怖分子称自由战士</a:t>
            </a:r>
            <a:endParaRPr lang="en-US" altLang="zh-CN"/>
          </a:p>
          <a:p>
            <a:r>
              <a:rPr lang="zh-CN" altLang="en-US"/>
              <a:t>优势对比</a:t>
            </a:r>
            <a:r>
              <a:rPr lang="en-US" altLang="zh-CN"/>
              <a:t>—</a:t>
            </a:r>
            <a:r>
              <a:rPr lang="zh-CN" altLang="en-US"/>
              <a:t>将自已行为与更可憎的行为比以减轻。。</a:t>
            </a:r>
            <a:endParaRPr lang="en-US" altLang="zh-CN"/>
          </a:p>
          <a:p>
            <a:r>
              <a:rPr lang="zh-CN" altLang="en-US"/>
              <a:t>责任转移</a:t>
            </a:r>
            <a:r>
              <a:rPr lang="en-US" altLang="zh-CN"/>
              <a:t>—</a:t>
            </a:r>
            <a:r>
              <a:rPr lang="zh-CN" altLang="en-US"/>
              <a:t>归因他人</a:t>
            </a:r>
            <a:endParaRPr lang="en-US" altLang="zh-CN"/>
          </a:p>
          <a:p>
            <a:r>
              <a:rPr lang="zh-CN" altLang="en-US"/>
              <a:t>责任扩散</a:t>
            </a:r>
            <a:r>
              <a:rPr lang="en-US" altLang="zh-CN"/>
              <a:t>—</a:t>
            </a:r>
            <a:r>
              <a:rPr lang="zh-CN" altLang="en-US"/>
              <a:t>法不责众心理</a:t>
            </a:r>
            <a:endParaRPr lang="en-US" altLang="zh-CN"/>
          </a:p>
          <a:p>
            <a:r>
              <a:rPr lang="zh-CN" altLang="en-US"/>
              <a:t>漠视或扭曲结果</a:t>
            </a:r>
            <a:r>
              <a:rPr lang="en-US" altLang="zh-CN"/>
              <a:t>—</a:t>
            </a:r>
            <a:r>
              <a:rPr lang="zh-CN" altLang="en-US"/>
              <a:t>将行为带来结果最化小</a:t>
            </a:r>
            <a:endParaRPr lang="en-US" altLang="zh-CN"/>
          </a:p>
          <a:p>
            <a:r>
              <a:rPr lang="zh-CN" altLang="en-US"/>
              <a:t>去人性化</a:t>
            </a:r>
            <a:r>
              <a:rPr lang="en-US" altLang="zh-CN"/>
              <a:t>—</a:t>
            </a:r>
            <a:r>
              <a:rPr lang="zh-CN" altLang="en-US"/>
              <a:t>无视他人人性的一面，会使恶劣地对待这些人变得容易</a:t>
            </a:r>
            <a:endParaRPr lang="en-US" altLang="zh-CN"/>
          </a:p>
          <a:p>
            <a:r>
              <a:rPr lang="zh-CN" altLang="en-US"/>
              <a:t>谴责归因此</a:t>
            </a:r>
            <a:r>
              <a:rPr lang="en-US" altLang="zh-CN"/>
              <a:t>—</a:t>
            </a:r>
            <a:r>
              <a:rPr lang="zh-CN" altLang="en-US"/>
              <a:t>自己的行为是由别人导致的</a:t>
            </a:r>
            <a:endParaRPr lang="en-US" altLang="zh-CN"/>
          </a:p>
          <a:p>
            <a:endParaRPr lang="en-US" altLang="zh-CN"/>
          </a:p>
        </p:txBody>
      </p:sp>
      <p:sp>
        <p:nvSpPr>
          <p:cNvPr id="12291" name="日期占位符 2"/>
          <p:cNvSpPr>
            <a:spLocks noGrp="1"/>
          </p:cNvSpPr>
          <p:nvPr>
            <p:ph type="dt" sz="quarter" idx="10"/>
          </p:nvPr>
        </p:nvSpPr>
        <p:spPr>
          <a:noFill/>
          <a:ln>
            <a:miter lim="800000"/>
          </a:ln>
        </p:spPr>
        <p:txBody>
          <a:bodyPr/>
          <a:lstStyle/>
          <a:p>
            <a:fld id="{CD42A4ED-7618-4305-A733-FB1E0F80BD37}" type="datetime1">
              <a:rPr lang="zh-CN" altLang="en-US" smtClean="0"/>
            </a:fld>
            <a:endParaRPr lang="en-US" altLang="zh-CN" smtClean="0"/>
          </a:p>
        </p:txBody>
      </p:sp>
      <p:sp>
        <p:nvSpPr>
          <p:cNvPr id="12292" name="灯片编号占位符 3"/>
          <p:cNvSpPr>
            <a:spLocks noGrp="1"/>
          </p:cNvSpPr>
          <p:nvPr>
            <p:ph type="sldNum" sz="quarter" idx="12"/>
          </p:nvPr>
        </p:nvSpPr>
        <p:spPr>
          <a:noFill/>
          <a:ln>
            <a:miter lim="800000"/>
          </a:ln>
        </p:spPr>
        <p:txBody>
          <a:bodyPr/>
          <a:lstStyle/>
          <a:p>
            <a:fld id="{CE4047D2-D193-404A-8AC1-CBB7CA0C648E}" type="slidenum">
              <a:rPr lang="en-US" altLang="zh-CN" smtClean="0"/>
            </a:fld>
            <a:endParaRPr lang="en-US" altLang="zh-CN" smtClean="0"/>
          </a:p>
        </p:txBody>
      </p:sp>
      <p:sp>
        <p:nvSpPr>
          <p:cNvPr id="12293" name="页脚占位符 4"/>
          <p:cNvSpPr>
            <a:spLocks noGrp="1"/>
          </p:cNvSpPr>
          <p:nvPr>
            <p:ph type="ftr" sz="quarter" idx="11"/>
          </p:nvPr>
        </p:nvSpPr>
        <p:spPr>
          <a:noFill/>
          <a:ln>
            <a:miter lim="800000"/>
          </a:ln>
        </p:spPr>
        <p:txBody>
          <a:bodyPr/>
          <a:lstStyle/>
          <a:p>
            <a:r>
              <a:rPr lang="en-US" altLang="zh-CN" smtClean="0"/>
              <a:t>zzqry@whu.edu.cn</a:t>
            </a:r>
            <a:endParaRPr lang="en-US" altLang="zh-CN"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5"/>
          <p:cNvSpPr txBox="1">
            <a:spLocks noChangeArrowheads="1"/>
          </p:cNvSpPr>
          <p:nvPr/>
        </p:nvSpPr>
        <p:spPr bwMode="auto">
          <a:xfrm>
            <a:off x="684213" y="404813"/>
            <a:ext cx="7200900" cy="5816600"/>
          </a:xfrm>
          <a:prstGeom prst="rect">
            <a:avLst/>
          </a:prstGeom>
          <a:noFill/>
          <a:ln w="9525">
            <a:noFill/>
            <a:miter lim="800000"/>
          </a:ln>
        </p:spPr>
        <p:txBody>
          <a:bodyPr>
            <a:spAutoFit/>
          </a:bodyPr>
          <a:lstStyle/>
          <a:p>
            <a:r>
              <a:rPr lang="zh-CN" altLang="en-US"/>
              <a:t>公司可能从事负责任行为的外部环境</a:t>
            </a:r>
            <a:endParaRPr lang="en-US" altLang="zh-CN"/>
          </a:p>
          <a:p>
            <a:r>
              <a:rPr lang="zh-CN" altLang="en-US"/>
              <a:t>坎贝尔基于制度理论提出公司可能从事负责任行为的条件</a:t>
            </a:r>
            <a:endParaRPr lang="en-US" altLang="zh-CN"/>
          </a:p>
          <a:p>
            <a:r>
              <a:rPr lang="zh-CN" altLang="en-US" sz="2000"/>
              <a:t>命题</a:t>
            </a:r>
            <a:r>
              <a:rPr lang="en-US" altLang="zh-CN" sz="2000"/>
              <a:t>1、</a:t>
            </a:r>
            <a:r>
              <a:rPr lang="zh-CN" altLang="en-US" sz="2000"/>
              <a:t>财务业绩不良且经济形势不好，短期内获利的可能性有限时，公司更不可能负责任地行事。</a:t>
            </a:r>
            <a:endParaRPr lang="en-US" altLang="zh-CN" sz="2000"/>
          </a:p>
          <a:p>
            <a:r>
              <a:rPr lang="zh-CN" altLang="en-US" sz="2000"/>
              <a:t>命题</a:t>
            </a:r>
            <a:r>
              <a:rPr lang="en-US" altLang="zh-CN" sz="2000"/>
              <a:t>2、</a:t>
            </a:r>
            <a:r>
              <a:rPr lang="zh-CN" altLang="en-US" sz="2000"/>
              <a:t>在过度竞争或过少竞争环境中，公司更不可能负责任的行事</a:t>
            </a:r>
            <a:endParaRPr lang="en-US" altLang="zh-CN" sz="2000"/>
          </a:p>
          <a:p>
            <a:r>
              <a:rPr lang="zh-CN" altLang="en-US" sz="2000"/>
              <a:t>命题</a:t>
            </a:r>
            <a:r>
              <a:rPr lang="en-US" altLang="zh-CN" sz="2000"/>
              <a:t>3、</a:t>
            </a:r>
            <a:r>
              <a:rPr lang="zh-CN" altLang="en-US" sz="2000"/>
              <a:t>有明确严格实施相关负责任行为法律法规，并通过政府、企业多方协商后制定的，公司会更负责任的行事</a:t>
            </a:r>
            <a:endParaRPr lang="en-US" altLang="zh-CN" sz="2000"/>
          </a:p>
          <a:p>
            <a:r>
              <a:rPr lang="zh-CN" altLang="en-US" sz="2000"/>
              <a:t>命题</a:t>
            </a:r>
            <a:r>
              <a:rPr lang="en-US" altLang="zh-CN" sz="2000"/>
              <a:t>4、</a:t>
            </a:r>
            <a:r>
              <a:rPr lang="zh-CN" altLang="en-US" sz="2000"/>
              <a:t>有效行业自律机制，不自律会受到行业危机或政府压力时，公司会更负责任行事</a:t>
            </a:r>
            <a:endParaRPr lang="en-US" altLang="zh-CN" sz="2000"/>
          </a:p>
          <a:p>
            <a:r>
              <a:rPr lang="zh-CN" altLang="en-US" sz="2000"/>
              <a:t>命题</a:t>
            </a:r>
            <a:r>
              <a:rPr lang="en-US" altLang="zh-CN" sz="2000"/>
              <a:t>5、</a:t>
            </a:r>
            <a:r>
              <a:rPr lang="zh-CN" altLang="en-US" sz="2000"/>
              <a:t>有民间独立组织监督公司行为。。。会更负责任行事</a:t>
            </a:r>
            <a:endParaRPr lang="en-US" altLang="zh-CN" sz="2000"/>
          </a:p>
          <a:p>
            <a:r>
              <a:rPr lang="zh-CN" altLang="en-US" sz="2000"/>
              <a:t>命题</a:t>
            </a:r>
            <a:r>
              <a:rPr lang="en-US" altLang="zh-CN" sz="2000"/>
              <a:t>6、</a:t>
            </a:r>
            <a:r>
              <a:rPr lang="zh-CN" altLang="en-US" sz="2000"/>
              <a:t>如果要求公司承担社会责任的要求内化在面向企业界出版物、商学院课程设置或管理者参加的教育项目，会更责任的行事</a:t>
            </a:r>
            <a:endParaRPr lang="en-US" altLang="zh-CN" sz="2000"/>
          </a:p>
          <a:p>
            <a:r>
              <a:rPr lang="zh-CN" altLang="en-US" sz="2000"/>
              <a:t>命题</a:t>
            </a:r>
            <a:r>
              <a:rPr lang="en-US" altLang="zh-CN" sz="2000"/>
              <a:t>7、</a:t>
            </a:r>
            <a:r>
              <a:rPr lang="zh-CN" altLang="en-US" sz="2000"/>
              <a:t>如果公司是某些协会的成员，而这些协会是为了促进负责任而建立的，会责任的行事</a:t>
            </a:r>
            <a:endParaRPr lang="en-US" altLang="zh-CN" sz="2000"/>
          </a:p>
          <a:p>
            <a:r>
              <a:rPr lang="zh-CN" altLang="en-US" sz="2000"/>
              <a:t>命题</a:t>
            </a:r>
            <a:r>
              <a:rPr lang="en-US" altLang="zh-CN" sz="2000"/>
              <a:t>8、</a:t>
            </a:r>
            <a:r>
              <a:rPr lang="zh-CN" altLang="en-US" sz="2000"/>
              <a:t>如果与利益相关者有制度化的对话，会更责任的行事。</a:t>
            </a:r>
            <a:endParaRPr lang="en-US" altLang="zh-CN" sz="2000"/>
          </a:p>
        </p:txBody>
      </p:sp>
      <p:sp>
        <p:nvSpPr>
          <p:cNvPr id="13315" name="日期占位符 2"/>
          <p:cNvSpPr>
            <a:spLocks noGrp="1"/>
          </p:cNvSpPr>
          <p:nvPr>
            <p:ph type="dt" sz="quarter" idx="10"/>
          </p:nvPr>
        </p:nvSpPr>
        <p:spPr>
          <a:noFill/>
          <a:ln>
            <a:miter lim="800000"/>
          </a:ln>
        </p:spPr>
        <p:txBody>
          <a:bodyPr/>
          <a:lstStyle/>
          <a:p>
            <a:fld id="{A5A53BAF-6953-4E80-A5F9-264C5678CF1D}" type="datetime1">
              <a:rPr lang="zh-CN" altLang="en-US" smtClean="0"/>
            </a:fld>
            <a:endParaRPr lang="en-US" altLang="zh-CN" smtClean="0"/>
          </a:p>
        </p:txBody>
      </p:sp>
      <p:sp>
        <p:nvSpPr>
          <p:cNvPr id="13316" name="灯片编号占位符 3"/>
          <p:cNvSpPr>
            <a:spLocks noGrp="1"/>
          </p:cNvSpPr>
          <p:nvPr>
            <p:ph type="sldNum" sz="quarter" idx="12"/>
          </p:nvPr>
        </p:nvSpPr>
        <p:spPr>
          <a:noFill/>
          <a:ln>
            <a:miter lim="800000"/>
          </a:ln>
        </p:spPr>
        <p:txBody>
          <a:bodyPr/>
          <a:lstStyle/>
          <a:p>
            <a:fld id="{DAE88DE7-C974-41F1-9EA0-DF0B8CFBE536}" type="slidenum">
              <a:rPr lang="en-US" altLang="zh-CN" smtClean="0"/>
            </a:fld>
            <a:endParaRPr lang="en-US" altLang="zh-CN" smtClean="0"/>
          </a:p>
        </p:txBody>
      </p:sp>
      <p:sp>
        <p:nvSpPr>
          <p:cNvPr id="13317" name="页脚占位符 4"/>
          <p:cNvSpPr>
            <a:spLocks noGrp="1"/>
          </p:cNvSpPr>
          <p:nvPr>
            <p:ph type="ftr" sz="quarter" idx="11"/>
          </p:nvPr>
        </p:nvSpPr>
        <p:spPr>
          <a:noFill/>
          <a:ln>
            <a:miter lim="800000"/>
          </a:ln>
        </p:spPr>
        <p:txBody>
          <a:bodyPr/>
          <a:lstStyle/>
          <a:p>
            <a:r>
              <a:rPr lang="en-US" altLang="zh-CN" smtClean="0"/>
              <a:t>zzqry@whu.edu.cn</a:t>
            </a:r>
            <a:endParaRPr lang="en-US" altLang="zh-CN"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838200" y="617538"/>
            <a:ext cx="7467600" cy="723900"/>
          </a:xfrm>
        </p:spPr>
        <p:txBody>
          <a:bodyPr/>
          <a:lstStyle/>
          <a:p>
            <a:pPr eaLnBrk="1" hangingPunct="1"/>
            <a:r>
              <a:rPr lang="zh-CN" altLang="en-US" sz="4000" smtClean="0"/>
              <a:t>社会、企业、个人的责任</a:t>
            </a:r>
            <a:endParaRPr lang="zh-CN" altLang="en-US" sz="4000" smtClean="0"/>
          </a:p>
        </p:txBody>
      </p:sp>
      <p:sp>
        <p:nvSpPr>
          <p:cNvPr id="14339" name="TextBox 4"/>
          <p:cNvSpPr txBox="1">
            <a:spLocks noChangeArrowheads="1"/>
          </p:cNvSpPr>
          <p:nvPr/>
        </p:nvSpPr>
        <p:spPr bwMode="auto">
          <a:xfrm>
            <a:off x="684213" y="1412875"/>
            <a:ext cx="7991475" cy="5262563"/>
          </a:xfrm>
          <a:prstGeom prst="rect">
            <a:avLst/>
          </a:prstGeom>
          <a:noFill/>
          <a:ln w="9525">
            <a:noFill/>
            <a:miter lim="800000"/>
          </a:ln>
        </p:spPr>
        <p:txBody>
          <a:bodyPr>
            <a:spAutoFit/>
          </a:bodyPr>
          <a:lstStyle/>
          <a:p>
            <a:r>
              <a:rPr lang="zh-CN" altLang="en-US"/>
              <a:t>如果保证企业去承担社会责任，这个不是孤立的</a:t>
            </a:r>
            <a:endParaRPr lang="en-US" altLang="zh-CN"/>
          </a:p>
          <a:p>
            <a:r>
              <a:rPr lang="zh-CN" altLang="en-US"/>
              <a:t>是企业、个人、社会共同关联的结果</a:t>
            </a:r>
            <a:endParaRPr lang="en-US" altLang="zh-CN"/>
          </a:p>
          <a:p>
            <a:r>
              <a:rPr lang="zh-CN" altLang="en-US"/>
              <a:t>促进企业社会责任必须增强企业的伦理问题意识、道德判断能力、履行道德责任愿望、履行道德责任的能力，这是一个连续的机制。</a:t>
            </a:r>
            <a:endParaRPr lang="en-US" altLang="zh-CN"/>
          </a:p>
          <a:p>
            <a:r>
              <a:rPr lang="zh-CN" altLang="en-US"/>
              <a:t>企业层次</a:t>
            </a:r>
            <a:endParaRPr lang="en-US" altLang="zh-CN"/>
          </a:p>
          <a:p>
            <a:r>
              <a:rPr lang="zh-CN" altLang="en-US"/>
              <a:t>企业履行道德责任有三层含义：一是产品与服务符合社会需要；二是成员有道德意识、有判断能力、有道德责任意识选择符合道德的行为，并在生产。。。活动中不损害他人或对他人的利；三是企业目的陈述、企业价值观、战略选择、日常决策、制度设计、领导行为中体现伦理要求并保证做出正确判断以及促进伦理要求得以落实的直接领导、制、文化。</a:t>
            </a:r>
            <a:endParaRPr lang="en-US" altLang="zh-CN"/>
          </a:p>
          <a:p>
            <a:r>
              <a:rPr lang="zh-CN" altLang="en-US"/>
              <a:t>内部力量和外部力量</a:t>
            </a:r>
            <a:endParaRPr lang="zh-CN" altLang="en-US"/>
          </a:p>
        </p:txBody>
      </p:sp>
      <p:sp>
        <p:nvSpPr>
          <p:cNvPr id="14340" name="日期占位符 3"/>
          <p:cNvSpPr>
            <a:spLocks noGrp="1"/>
          </p:cNvSpPr>
          <p:nvPr>
            <p:ph type="dt" sz="quarter" idx="10"/>
          </p:nvPr>
        </p:nvSpPr>
        <p:spPr>
          <a:noFill/>
          <a:ln>
            <a:miter lim="800000"/>
          </a:ln>
        </p:spPr>
        <p:txBody>
          <a:bodyPr/>
          <a:lstStyle/>
          <a:p>
            <a:fld id="{46F87023-CAA4-4CA7-ABB5-035E706EB51F}" type="datetime1">
              <a:rPr lang="zh-CN" altLang="en-US" smtClean="0"/>
            </a:fld>
            <a:endParaRPr lang="en-US" altLang="zh-CN" smtClean="0"/>
          </a:p>
        </p:txBody>
      </p:sp>
      <p:sp>
        <p:nvSpPr>
          <p:cNvPr id="14341" name="灯片编号占位符 4"/>
          <p:cNvSpPr>
            <a:spLocks noGrp="1"/>
          </p:cNvSpPr>
          <p:nvPr>
            <p:ph type="sldNum" sz="quarter" idx="12"/>
          </p:nvPr>
        </p:nvSpPr>
        <p:spPr>
          <a:noFill/>
          <a:ln>
            <a:miter lim="800000"/>
          </a:ln>
        </p:spPr>
        <p:txBody>
          <a:bodyPr/>
          <a:lstStyle/>
          <a:p>
            <a:fld id="{D06208C7-C88E-480D-AF55-08A3551DC9A8}" type="slidenum">
              <a:rPr lang="en-US" altLang="zh-CN" smtClean="0"/>
            </a:fld>
            <a:endParaRPr lang="en-US" altLang="zh-CN" smtClean="0"/>
          </a:p>
        </p:txBody>
      </p:sp>
      <p:sp>
        <p:nvSpPr>
          <p:cNvPr id="14342" name="页脚占位符 5"/>
          <p:cNvSpPr>
            <a:spLocks noGrp="1"/>
          </p:cNvSpPr>
          <p:nvPr>
            <p:ph type="ftr" sz="quarter" idx="11"/>
          </p:nvPr>
        </p:nvSpPr>
        <p:spPr>
          <a:noFill/>
          <a:ln>
            <a:miter lim="800000"/>
          </a:ln>
        </p:spPr>
        <p:txBody>
          <a:bodyPr/>
          <a:lstStyle/>
          <a:p>
            <a:r>
              <a:rPr lang="en-US" altLang="zh-CN" smtClean="0"/>
              <a:t>zzqry@whu.edu.cn</a:t>
            </a:r>
            <a:endParaRPr lang="en-US" altLang="zh-CN"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Box 5"/>
          <p:cNvSpPr txBox="1">
            <a:spLocks noChangeArrowheads="1"/>
          </p:cNvSpPr>
          <p:nvPr/>
        </p:nvSpPr>
        <p:spPr bwMode="auto">
          <a:xfrm>
            <a:off x="755650" y="260350"/>
            <a:ext cx="7561263" cy="4156075"/>
          </a:xfrm>
          <a:prstGeom prst="rect">
            <a:avLst/>
          </a:prstGeom>
          <a:noFill/>
          <a:ln w="9525">
            <a:noFill/>
            <a:miter lim="800000"/>
          </a:ln>
        </p:spPr>
        <p:txBody>
          <a:bodyPr>
            <a:spAutoFit/>
          </a:bodyPr>
          <a:lstStyle/>
          <a:p>
            <a:r>
              <a:rPr lang="zh-CN" altLang="en-US"/>
              <a:t>个人层次</a:t>
            </a:r>
            <a:endParaRPr lang="en-US" altLang="zh-CN"/>
          </a:p>
          <a:p>
            <a:r>
              <a:rPr lang="zh-CN" altLang="en-US"/>
              <a:t>企业是由人组成，企业行为归根到底是人的行为。</a:t>
            </a:r>
            <a:endParaRPr lang="en-US" altLang="zh-CN"/>
          </a:p>
          <a:p>
            <a:r>
              <a:rPr lang="zh-CN" altLang="en-US"/>
              <a:t>个人伦理问题意识、道德责任意识、判断能力与企业层次高度关联</a:t>
            </a:r>
            <a:endParaRPr lang="en-US" altLang="zh-CN"/>
          </a:p>
          <a:p>
            <a:r>
              <a:rPr lang="zh-CN" altLang="en-US"/>
              <a:t>伦理问题一是自律，二是他律</a:t>
            </a:r>
            <a:endParaRPr lang="en-US" altLang="zh-CN"/>
          </a:p>
          <a:p>
            <a:r>
              <a:rPr lang="zh-CN" altLang="en-US"/>
              <a:t>社会层次</a:t>
            </a:r>
            <a:endParaRPr lang="en-US" altLang="zh-CN"/>
          </a:p>
          <a:p>
            <a:r>
              <a:rPr lang="zh-CN" altLang="en-US"/>
              <a:t>企业存在于社会中，社会环境对企业履行道德责任有重要影响</a:t>
            </a:r>
            <a:endParaRPr lang="en-US" altLang="zh-CN"/>
          </a:p>
          <a:p>
            <a:r>
              <a:rPr lang="zh-CN" altLang="en-US"/>
              <a:t>当然对企业来说比其他组织面对更特殊问题</a:t>
            </a:r>
            <a:endParaRPr lang="en-US" altLang="zh-CN"/>
          </a:p>
          <a:p>
            <a:r>
              <a:rPr lang="zh-CN" altLang="en-US"/>
              <a:t>利润最大化</a:t>
            </a:r>
            <a:r>
              <a:rPr lang="en-US" altLang="zh-CN"/>
              <a:t>---</a:t>
            </a:r>
            <a:r>
              <a:rPr lang="zh-CN" altLang="en-US"/>
              <a:t>理报当然，道德常常会被掩盖和冲淡</a:t>
            </a:r>
            <a:endParaRPr lang="en-US" altLang="zh-CN"/>
          </a:p>
          <a:p>
            <a:r>
              <a:rPr lang="zh-CN" altLang="en-US"/>
              <a:t>企业自律本身有限，社会层次的影响就很重要。</a:t>
            </a:r>
            <a:endParaRPr lang="zh-CN" altLang="en-US"/>
          </a:p>
        </p:txBody>
      </p:sp>
      <p:sp>
        <p:nvSpPr>
          <p:cNvPr id="15363" name="TextBox 6"/>
          <p:cNvSpPr txBox="1">
            <a:spLocks noChangeArrowheads="1"/>
          </p:cNvSpPr>
          <p:nvPr/>
        </p:nvSpPr>
        <p:spPr bwMode="auto">
          <a:xfrm>
            <a:off x="1547813" y="4581525"/>
            <a:ext cx="1871662" cy="461963"/>
          </a:xfrm>
          <a:prstGeom prst="rect">
            <a:avLst/>
          </a:prstGeom>
          <a:noFill/>
          <a:ln w="9525">
            <a:noFill/>
            <a:miter lim="800000"/>
          </a:ln>
        </p:spPr>
        <p:txBody>
          <a:bodyPr>
            <a:spAutoFit/>
          </a:bodyPr>
          <a:lstStyle/>
          <a:p>
            <a:r>
              <a:rPr lang="zh-CN" altLang="en-US"/>
              <a:t>个人层次</a:t>
            </a:r>
            <a:endParaRPr lang="zh-CN" altLang="en-US"/>
          </a:p>
        </p:txBody>
      </p:sp>
      <p:sp>
        <p:nvSpPr>
          <p:cNvPr id="15364" name="TextBox 7"/>
          <p:cNvSpPr txBox="1">
            <a:spLocks noChangeArrowheads="1"/>
          </p:cNvSpPr>
          <p:nvPr/>
        </p:nvSpPr>
        <p:spPr bwMode="auto">
          <a:xfrm>
            <a:off x="179388" y="5589588"/>
            <a:ext cx="1512887" cy="461962"/>
          </a:xfrm>
          <a:prstGeom prst="rect">
            <a:avLst/>
          </a:prstGeom>
          <a:noFill/>
          <a:ln w="9525">
            <a:noFill/>
            <a:miter lim="800000"/>
          </a:ln>
        </p:spPr>
        <p:txBody>
          <a:bodyPr>
            <a:spAutoFit/>
          </a:bodyPr>
          <a:lstStyle/>
          <a:p>
            <a:r>
              <a:rPr lang="zh-CN" altLang="en-US"/>
              <a:t>企业层次</a:t>
            </a:r>
            <a:endParaRPr lang="zh-CN" altLang="en-US"/>
          </a:p>
        </p:txBody>
      </p:sp>
      <p:sp>
        <p:nvSpPr>
          <p:cNvPr id="15365" name="TextBox 8"/>
          <p:cNvSpPr txBox="1">
            <a:spLocks noChangeArrowheads="1"/>
          </p:cNvSpPr>
          <p:nvPr/>
        </p:nvSpPr>
        <p:spPr bwMode="auto">
          <a:xfrm>
            <a:off x="2700338" y="5589588"/>
            <a:ext cx="1439862" cy="461962"/>
          </a:xfrm>
          <a:prstGeom prst="rect">
            <a:avLst/>
          </a:prstGeom>
          <a:noFill/>
          <a:ln w="9525">
            <a:noFill/>
            <a:miter lim="800000"/>
          </a:ln>
        </p:spPr>
        <p:txBody>
          <a:bodyPr>
            <a:spAutoFit/>
          </a:bodyPr>
          <a:lstStyle/>
          <a:p>
            <a:r>
              <a:rPr lang="zh-CN" altLang="en-US"/>
              <a:t>社会层次</a:t>
            </a:r>
            <a:endParaRPr lang="zh-CN" altLang="en-US"/>
          </a:p>
        </p:txBody>
      </p:sp>
      <p:cxnSp>
        <p:nvCxnSpPr>
          <p:cNvPr id="15366" name="直接箭头连接符 10"/>
          <p:cNvCxnSpPr>
            <a:cxnSpLocks noChangeShapeType="1"/>
            <a:stCxn id="15364" idx="3"/>
            <a:endCxn id="15365" idx="1"/>
          </p:cNvCxnSpPr>
          <p:nvPr/>
        </p:nvCxnSpPr>
        <p:spPr bwMode="auto">
          <a:xfrm>
            <a:off x="1692275" y="5819775"/>
            <a:ext cx="1008063" cy="0"/>
          </a:xfrm>
          <a:prstGeom prst="straightConnector1">
            <a:avLst/>
          </a:prstGeom>
          <a:noFill/>
          <a:ln w="9525" algn="ctr">
            <a:solidFill>
              <a:schemeClr val="tx1"/>
            </a:solidFill>
            <a:miter lim="800000"/>
            <a:tailEnd type="arrow" w="med" len="med"/>
          </a:ln>
        </p:spPr>
      </p:cxnSp>
      <p:cxnSp>
        <p:nvCxnSpPr>
          <p:cNvPr id="15367" name="直接箭头连接符 12"/>
          <p:cNvCxnSpPr>
            <a:cxnSpLocks noChangeShapeType="1"/>
          </p:cNvCxnSpPr>
          <p:nvPr/>
        </p:nvCxnSpPr>
        <p:spPr bwMode="auto">
          <a:xfrm flipH="1">
            <a:off x="1619250" y="6021388"/>
            <a:ext cx="1008063" cy="0"/>
          </a:xfrm>
          <a:prstGeom prst="straightConnector1">
            <a:avLst/>
          </a:prstGeom>
          <a:noFill/>
          <a:ln w="9525" algn="ctr">
            <a:solidFill>
              <a:schemeClr val="tx1"/>
            </a:solidFill>
            <a:miter lim="800000"/>
            <a:tailEnd type="arrow" w="med" len="med"/>
          </a:ln>
        </p:spPr>
      </p:cxnSp>
      <p:cxnSp>
        <p:nvCxnSpPr>
          <p:cNvPr id="15368" name="直接箭头连接符 14"/>
          <p:cNvCxnSpPr>
            <a:cxnSpLocks noChangeShapeType="1"/>
          </p:cNvCxnSpPr>
          <p:nvPr/>
        </p:nvCxnSpPr>
        <p:spPr bwMode="auto">
          <a:xfrm flipV="1">
            <a:off x="1116013" y="4941888"/>
            <a:ext cx="576262" cy="574675"/>
          </a:xfrm>
          <a:prstGeom prst="straightConnector1">
            <a:avLst/>
          </a:prstGeom>
          <a:noFill/>
          <a:ln w="9525" algn="ctr">
            <a:solidFill>
              <a:schemeClr val="tx1"/>
            </a:solidFill>
            <a:miter lim="800000"/>
            <a:tailEnd type="arrow" w="med" len="med"/>
          </a:ln>
        </p:spPr>
      </p:cxnSp>
      <p:cxnSp>
        <p:nvCxnSpPr>
          <p:cNvPr id="15369" name="直接箭头连接符 16"/>
          <p:cNvCxnSpPr>
            <a:cxnSpLocks noChangeShapeType="1"/>
          </p:cNvCxnSpPr>
          <p:nvPr/>
        </p:nvCxnSpPr>
        <p:spPr bwMode="auto">
          <a:xfrm flipH="1">
            <a:off x="1331913" y="5084763"/>
            <a:ext cx="576262" cy="576262"/>
          </a:xfrm>
          <a:prstGeom prst="straightConnector1">
            <a:avLst/>
          </a:prstGeom>
          <a:noFill/>
          <a:ln w="9525" algn="ctr">
            <a:solidFill>
              <a:schemeClr val="tx1"/>
            </a:solidFill>
            <a:miter lim="800000"/>
            <a:tailEnd type="arrow" w="med" len="med"/>
          </a:ln>
        </p:spPr>
      </p:cxnSp>
      <p:cxnSp>
        <p:nvCxnSpPr>
          <p:cNvPr id="15370" name="直接箭头连接符 18"/>
          <p:cNvCxnSpPr>
            <a:cxnSpLocks noChangeShapeType="1"/>
          </p:cNvCxnSpPr>
          <p:nvPr/>
        </p:nvCxnSpPr>
        <p:spPr bwMode="auto">
          <a:xfrm>
            <a:off x="2700338" y="5013325"/>
            <a:ext cx="503237" cy="576263"/>
          </a:xfrm>
          <a:prstGeom prst="straightConnector1">
            <a:avLst/>
          </a:prstGeom>
          <a:noFill/>
          <a:ln w="9525" algn="ctr">
            <a:solidFill>
              <a:schemeClr val="tx1"/>
            </a:solidFill>
            <a:miter lim="800000"/>
            <a:tailEnd type="arrow" w="med" len="med"/>
          </a:ln>
        </p:spPr>
      </p:cxnSp>
      <p:cxnSp>
        <p:nvCxnSpPr>
          <p:cNvPr id="15371" name="直接箭头连接符 20"/>
          <p:cNvCxnSpPr>
            <a:cxnSpLocks noChangeShapeType="1"/>
            <a:endCxn id="15363" idx="2"/>
          </p:cNvCxnSpPr>
          <p:nvPr/>
        </p:nvCxnSpPr>
        <p:spPr bwMode="auto">
          <a:xfrm flipH="1" flipV="1">
            <a:off x="2484438" y="5043488"/>
            <a:ext cx="431800" cy="546100"/>
          </a:xfrm>
          <a:prstGeom prst="straightConnector1">
            <a:avLst/>
          </a:prstGeom>
          <a:noFill/>
          <a:ln w="9525" algn="ctr">
            <a:solidFill>
              <a:schemeClr val="tx1"/>
            </a:solidFill>
            <a:miter lim="800000"/>
            <a:tailEnd type="arrow" w="med" len="med"/>
          </a:ln>
        </p:spPr>
      </p:cxnSp>
      <p:sp>
        <p:nvSpPr>
          <p:cNvPr id="15372" name="日期占位符 11"/>
          <p:cNvSpPr>
            <a:spLocks noGrp="1"/>
          </p:cNvSpPr>
          <p:nvPr>
            <p:ph type="dt" sz="quarter" idx="10"/>
          </p:nvPr>
        </p:nvSpPr>
        <p:spPr>
          <a:noFill/>
          <a:ln>
            <a:miter lim="800000"/>
          </a:ln>
        </p:spPr>
        <p:txBody>
          <a:bodyPr/>
          <a:lstStyle/>
          <a:p>
            <a:fld id="{450FE0BE-A214-4830-B160-3D696632B325}" type="datetime1">
              <a:rPr lang="zh-CN" altLang="en-US" smtClean="0"/>
            </a:fld>
            <a:endParaRPr lang="en-US" altLang="zh-CN" smtClean="0"/>
          </a:p>
        </p:txBody>
      </p:sp>
      <p:sp>
        <p:nvSpPr>
          <p:cNvPr id="15373" name="灯片编号占位符 12"/>
          <p:cNvSpPr>
            <a:spLocks noGrp="1"/>
          </p:cNvSpPr>
          <p:nvPr>
            <p:ph type="sldNum" sz="quarter" idx="12"/>
          </p:nvPr>
        </p:nvSpPr>
        <p:spPr>
          <a:noFill/>
          <a:ln>
            <a:miter lim="800000"/>
          </a:ln>
        </p:spPr>
        <p:txBody>
          <a:bodyPr/>
          <a:lstStyle/>
          <a:p>
            <a:fld id="{F9F50071-2FDE-486B-818D-710DFB962AF8}" type="slidenum">
              <a:rPr lang="en-US" altLang="zh-CN" smtClean="0"/>
            </a:fld>
            <a:endParaRPr lang="en-US" altLang="zh-CN" smtClean="0"/>
          </a:p>
        </p:txBody>
      </p:sp>
      <p:sp>
        <p:nvSpPr>
          <p:cNvPr id="15374" name="页脚占位符 13"/>
          <p:cNvSpPr>
            <a:spLocks noGrp="1"/>
          </p:cNvSpPr>
          <p:nvPr>
            <p:ph type="ftr" sz="quarter" idx="11"/>
          </p:nvPr>
        </p:nvSpPr>
        <p:spPr>
          <a:noFill/>
          <a:ln>
            <a:miter lim="800000"/>
          </a:ln>
        </p:spPr>
        <p:txBody>
          <a:bodyPr/>
          <a:lstStyle/>
          <a:p>
            <a:r>
              <a:rPr lang="en-US" altLang="zh-CN" smtClean="0"/>
              <a:t>zzqry@whu.edu.cn</a:t>
            </a:r>
            <a:endParaRPr lang="en-US" altLang="zh-CN"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838200" y="617538"/>
            <a:ext cx="7467600" cy="723900"/>
          </a:xfrm>
        </p:spPr>
        <p:txBody>
          <a:bodyPr/>
          <a:lstStyle/>
          <a:p>
            <a:pPr eaLnBrk="1" hangingPunct="1"/>
            <a:r>
              <a:rPr lang="zh-CN" altLang="en-US" sz="4000" smtClean="0"/>
              <a:t>社会、企业、个人的责任</a:t>
            </a:r>
            <a:endParaRPr lang="zh-CN" altLang="en-US" sz="4000" smtClean="0"/>
          </a:p>
        </p:txBody>
      </p:sp>
      <p:sp>
        <p:nvSpPr>
          <p:cNvPr id="16387" name="Rectangle 3"/>
          <p:cNvSpPr>
            <a:spLocks noGrp="1" noChangeArrowheads="1"/>
          </p:cNvSpPr>
          <p:nvPr>
            <p:ph type="body" idx="1"/>
          </p:nvPr>
        </p:nvSpPr>
        <p:spPr>
          <a:xfrm>
            <a:off x="539750" y="2133600"/>
            <a:ext cx="8415338" cy="3998913"/>
          </a:xfrm>
        </p:spPr>
        <p:txBody>
          <a:bodyPr/>
          <a:lstStyle/>
          <a:p>
            <a:pPr eaLnBrk="1" hangingPunct="1">
              <a:lnSpc>
                <a:spcPct val="90000"/>
              </a:lnSpc>
              <a:buFont typeface="Wingdings" panose="05000000000000000000" pitchFamily="2" charset="2"/>
              <a:buNone/>
            </a:pPr>
            <a:r>
              <a:rPr lang="en-US" altLang="zh-CN" sz="3200" smtClean="0"/>
              <a:t>   </a:t>
            </a:r>
            <a:r>
              <a:rPr lang="zh-CN" altLang="en-US" sz="3200" smtClean="0"/>
              <a:t>要改善企业道德状况，法律调节、政府监管、舆论监督与引导、企业及个人自律都是不可或缺的。如果不顾企业经营的现实环境，只会一味地批评企业，一味地对企业提要求，而不去讨论在什么范围内企业有责任，哪些是企业的责任，哪些是政府、媒体、公众、利益相关者的责任，是不公平的，也不可能取得效果。</a:t>
            </a:r>
            <a:endParaRPr lang="zh-CN" altLang="en-US" sz="3200" smtClean="0"/>
          </a:p>
        </p:txBody>
      </p:sp>
      <p:sp>
        <p:nvSpPr>
          <p:cNvPr id="16388" name="日期占位符 3"/>
          <p:cNvSpPr>
            <a:spLocks noGrp="1"/>
          </p:cNvSpPr>
          <p:nvPr>
            <p:ph type="dt" sz="quarter" idx="10"/>
          </p:nvPr>
        </p:nvSpPr>
        <p:spPr>
          <a:noFill/>
          <a:ln>
            <a:miter lim="800000"/>
          </a:ln>
        </p:spPr>
        <p:txBody>
          <a:bodyPr/>
          <a:lstStyle/>
          <a:p>
            <a:fld id="{43A329DA-BA7A-4FBA-BDE2-D3FD318F63BE}" type="datetime1">
              <a:rPr lang="zh-CN" altLang="en-US" smtClean="0"/>
            </a:fld>
            <a:endParaRPr lang="en-US" altLang="zh-CN" smtClean="0"/>
          </a:p>
        </p:txBody>
      </p:sp>
      <p:sp>
        <p:nvSpPr>
          <p:cNvPr id="16389" name="灯片编号占位符 4"/>
          <p:cNvSpPr>
            <a:spLocks noGrp="1"/>
          </p:cNvSpPr>
          <p:nvPr>
            <p:ph type="sldNum" sz="quarter" idx="12"/>
          </p:nvPr>
        </p:nvSpPr>
        <p:spPr>
          <a:noFill/>
          <a:ln>
            <a:miter lim="800000"/>
          </a:ln>
        </p:spPr>
        <p:txBody>
          <a:bodyPr/>
          <a:lstStyle/>
          <a:p>
            <a:fld id="{8A93F29A-A91A-487B-851F-4F7E7CCBD9A1}" type="slidenum">
              <a:rPr lang="en-US" altLang="zh-CN" smtClean="0"/>
            </a:fld>
            <a:endParaRPr lang="en-US" altLang="zh-CN" smtClean="0"/>
          </a:p>
        </p:txBody>
      </p:sp>
      <p:sp>
        <p:nvSpPr>
          <p:cNvPr id="16390" name="页脚占位符 5"/>
          <p:cNvSpPr>
            <a:spLocks noGrp="1"/>
          </p:cNvSpPr>
          <p:nvPr>
            <p:ph type="ftr" sz="quarter" idx="11"/>
          </p:nvPr>
        </p:nvSpPr>
        <p:spPr>
          <a:noFill/>
          <a:ln>
            <a:miter lim="800000"/>
          </a:ln>
        </p:spPr>
        <p:txBody>
          <a:bodyPr/>
          <a:lstStyle/>
          <a:p>
            <a:r>
              <a:rPr lang="en-US" altLang="zh-CN" smtClean="0"/>
              <a:t>zzqry@whu.edu.cn</a:t>
            </a:r>
            <a:endParaRPr lang="en-US" altLang="zh-CN" smtClean="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838200" y="617538"/>
            <a:ext cx="7467600" cy="650875"/>
          </a:xfrm>
        </p:spPr>
        <p:txBody>
          <a:bodyPr/>
          <a:lstStyle/>
          <a:p>
            <a:pPr eaLnBrk="1" hangingPunct="1"/>
            <a:r>
              <a:rPr lang="zh-CN" altLang="en-US" sz="4000" smtClean="0"/>
              <a:t>社会层次的措施</a:t>
            </a:r>
            <a:endParaRPr lang="zh-CN" altLang="en-US" sz="4000" smtClean="0"/>
          </a:p>
        </p:txBody>
      </p:sp>
      <p:sp>
        <p:nvSpPr>
          <p:cNvPr id="17411" name="Rectangle 3"/>
          <p:cNvSpPr>
            <a:spLocks noGrp="1" noChangeArrowheads="1"/>
          </p:cNvSpPr>
          <p:nvPr>
            <p:ph type="body" idx="1"/>
          </p:nvPr>
        </p:nvSpPr>
        <p:spPr>
          <a:xfrm>
            <a:off x="468313" y="2133600"/>
            <a:ext cx="8486775" cy="3998913"/>
          </a:xfrm>
        </p:spPr>
        <p:txBody>
          <a:bodyPr/>
          <a:lstStyle/>
          <a:p>
            <a:pPr eaLnBrk="1" hangingPunct="1">
              <a:buFont typeface="Wingdings" panose="05000000000000000000" pitchFamily="2" charset="2"/>
              <a:buNone/>
            </a:pPr>
            <a:r>
              <a:rPr lang="en-US" altLang="zh-CN" sz="3200" smtClean="0"/>
              <a:t>   </a:t>
            </a:r>
            <a:r>
              <a:rPr lang="zh-CN" altLang="en-US" sz="3200" smtClean="0"/>
              <a:t>从社会角度看，需要营造使企业讲道德成为可能的环境条件。</a:t>
            </a:r>
            <a:endParaRPr lang="zh-CN" altLang="en-US" sz="3200" smtClean="0"/>
          </a:p>
          <a:p>
            <a:pPr lvl="1" eaLnBrk="1" hangingPunct="1"/>
            <a:r>
              <a:rPr lang="zh-CN" altLang="en-US" sz="2800" smtClean="0"/>
              <a:t>加大对违法及严重不道德行为的打击力度 </a:t>
            </a:r>
            <a:endParaRPr lang="zh-CN" altLang="en-US" sz="2800" smtClean="0"/>
          </a:p>
          <a:p>
            <a:pPr lvl="1" eaLnBrk="1" hangingPunct="1"/>
            <a:r>
              <a:rPr lang="zh-CN" altLang="en-US" sz="2800" smtClean="0"/>
              <a:t>加大对道德行为的支持力度</a:t>
            </a:r>
            <a:endParaRPr lang="zh-CN" altLang="en-US" sz="2800" smtClean="0"/>
          </a:p>
        </p:txBody>
      </p:sp>
      <p:sp>
        <p:nvSpPr>
          <p:cNvPr id="17412" name="日期占位符 3"/>
          <p:cNvSpPr>
            <a:spLocks noGrp="1"/>
          </p:cNvSpPr>
          <p:nvPr>
            <p:ph type="dt" sz="quarter" idx="10"/>
          </p:nvPr>
        </p:nvSpPr>
        <p:spPr>
          <a:noFill/>
          <a:ln>
            <a:miter lim="800000"/>
          </a:ln>
        </p:spPr>
        <p:txBody>
          <a:bodyPr/>
          <a:lstStyle/>
          <a:p>
            <a:fld id="{DD1EA841-DD30-4128-82DB-2BFCE43A855A}" type="datetime1">
              <a:rPr lang="zh-CN" altLang="en-US" smtClean="0"/>
            </a:fld>
            <a:endParaRPr lang="en-US" altLang="zh-CN" smtClean="0"/>
          </a:p>
        </p:txBody>
      </p:sp>
      <p:sp>
        <p:nvSpPr>
          <p:cNvPr id="17413" name="灯片编号占位符 4"/>
          <p:cNvSpPr>
            <a:spLocks noGrp="1"/>
          </p:cNvSpPr>
          <p:nvPr>
            <p:ph type="sldNum" sz="quarter" idx="12"/>
          </p:nvPr>
        </p:nvSpPr>
        <p:spPr>
          <a:noFill/>
          <a:ln>
            <a:miter lim="800000"/>
          </a:ln>
        </p:spPr>
        <p:txBody>
          <a:bodyPr/>
          <a:lstStyle/>
          <a:p>
            <a:fld id="{3D1D3B15-1844-46B0-AE48-A466674B579E}" type="slidenum">
              <a:rPr lang="en-US" altLang="zh-CN" smtClean="0"/>
            </a:fld>
            <a:endParaRPr lang="en-US" altLang="zh-CN" smtClean="0"/>
          </a:p>
        </p:txBody>
      </p:sp>
      <p:sp>
        <p:nvSpPr>
          <p:cNvPr id="17414" name="页脚占位符 5"/>
          <p:cNvSpPr>
            <a:spLocks noGrp="1"/>
          </p:cNvSpPr>
          <p:nvPr>
            <p:ph type="ftr" sz="quarter" idx="11"/>
          </p:nvPr>
        </p:nvSpPr>
        <p:spPr>
          <a:noFill/>
          <a:ln>
            <a:miter lim="800000"/>
          </a:ln>
        </p:spPr>
        <p:txBody>
          <a:bodyPr/>
          <a:lstStyle/>
          <a:p>
            <a:r>
              <a:rPr lang="en-US" altLang="zh-CN" smtClean="0"/>
              <a:t>zzqry@whu.edu.cn</a:t>
            </a:r>
            <a:endParaRPr lang="en-US" altLang="zh-CN" smtClean="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323850" y="457200"/>
            <a:ext cx="8569325" cy="668338"/>
          </a:xfrm>
        </p:spPr>
        <p:txBody>
          <a:bodyPr/>
          <a:lstStyle/>
          <a:p>
            <a:pPr eaLnBrk="1" hangingPunct="1"/>
            <a:r>
              <a:rPr lang="zh-CN" altLang="en-US" sz="3600" smtClean="0"/>
              <a:t>加大对违法及严重不道德行为的打击力度</a:t>
            </a:r>
            <a:endParaRPr lang="zh-CN" altLang="en-US" sz="3600" smtClean="0"/>
          </a:p>
        </p:txBody>
      </p:sp>
      <p:sp>
        <p:nvSpPr>
          <p:cNvPr id="620547" name="Rectangle 3"/>
          <p:cNvSpPr>
            <a:spLocks noGrp="1" noChangeArrowheads="1"/>
          </p:cNvSpPr>
          <p:nvPr>
            <p:ph type="body" idx="1"/>
          </p:nvPr>
        </p:nvSpPr>
        <p:spPr>
          <a:xfrm>
            <a:off x="395288" y="1989138"/>
            <a:ext cx="8424862" cy="3532187"/>
          </a:xfrm>
        </p:spPr>
        <p:txBody>
          <a:bodyPr/>
          <a:lstStyle/>
          <a:p>
            <a:pPr eaLnBrk="1" hangingPunct="1">
              <a:lnSpc>
                <a:spcPct val="80000"/>
              </a:lnSpc>
            </a:pPr>
            <a:r>
              <a:rPr lang="zh-CN" altLang="en-US" sz="3200" smtClean="0"/>
              <a:t>加大对违法行为的打击力度 </a:t>
            </a:r>
            <a:endParaRPr lang="zh-CN" altLang="en-US" sz="3200" smtClean="0"/>
          </a:p>
          <a:p>
            <a:pPr eaLnBrk="1" hangingPunct="1">
              <a:lnSpc>
                <a:spcPct val="80000"/>
              </a:lnSpc>
            </a:pPr>
            <a:r>
              <a:rPr lang="zh-CN" altLang="en-US" sz="3200" smtClean="0"/>
              <a:t>加大对道德名义下的不道德行为的打击力度 </a:t>
            </a:r>
            <a:endParaRPr lang="zh-CN" altLang="en-US" sz="3200" smtClean="0"/>
          </a:p>
          <a:p>
            <a:pPr eaLnBrk="1" hangingPunct="1">
              <a:lnSpc>
                <a:spcPct val="80000"/>
              </a:lnSpc>
            </a:pPr>
            <a:r>
              <a:rPr lang="zh-CN" altLang="en-US" sz="3200" smtClean="0"/>
              <a:t>要触及违背道德者的根本利益和长远利益 </a:t>
            </a:r>
            <a:endParaRPr lang="zh-CN" altLang="en-US" sz="3200" smtClean="0"/>
          </a:p>
          <a:p>
            <a:pPr eaLnBrk="1" hangingPunct="1">
              <a:lnSpc>
                <a:spcPct val="80000"/>
              </a:lnSpc>
            </a:pPr>
            <a:r>
              <a:rPr lang="zh-CN" altLang="en-US" sz="3200" smtClean="0"/>
              <a:t>排除地方保护主义的干扰</a:t>
            </a:r>
            <a:endParaRPr lang="zh-CN" altLang="en-US" sz="3200" smtClean="0"/>
          </a:p>
          <a:p>
            <a:pPr eaLnBrk="1" hangingPunct="1">
              <a:lnSpc>
                <a:spcPct val="80000"/>
              </a:lnSpc>
            </a:pPr>
            <a:r>
              <a:rPr lang="zh-CN" altLang="en-US" sz="3200" smtClean="0"/>
              <a:t>加大舆论监督力度 </a:t>
            </a:r>
            <a:endParaRPr lang="zh-CN" altLang="en-US" sz="3200" smtClean="0"/>
          </a:p>
          <a:p>
            <a:pPr eaLnBrk="1" hangingPunct="1">
              <a:lnSpc>
                <a:spcPct val="80000"/>
              </a:lnSpc>
            </a:pPr>
            <a:r>
              <a:rPr lang="zh-CN" altLang="en-US" sz="3200" smtClean="0"/>
              <a:t>全民的觉醒和参与</a:t>
            </a:r>
            <a:endParaRPr lang="zh-CN" altLang="en-US" sz="3200" smtClean="0"/>
          </a:p>
        </p:txBody>
      </p:sp>
      <p:sp>
        <p:nvSpPr>
          <p:cNvPr id="18436" name="日期占位符 3"/>
          <p:cNvSpPr>
            <a:spLocks noGrp="1"/>
          </p:cNvSpPr>
          <p:nvPr>
            <p:ph type="dt" sz="quarter" idx="10"/>
          </p:nvPr>
        </p:nvSpPr>
        <p:spPr>
          <a:noFill/>
          <a:ln>
            <a:miter lim="800000"/>
          </a:ln>
        </p:spPr>
        <p:txBody>
          <a:bodyPr/>
          <a:lstStyle/>
          <a:p>
            <a:fld id="{4C50F619-FACF-4226-8BB6-90E3544E9437}" type="datetime1">
              <a:rPr lang="zh-CN" altLang="en-US" smtClean="0"/>
            </a:fld>
            <a:endParaRPr lang="en-US" altLang="zh-CN" smtClean="0"/>
          </a:p>
        </p:txBody>
      </p:sp>
      <p:sp>
        <p:nvSpPr>
          <p:cNvPr id="18437" name="灯片编号占位符 4"/>
          <p:cNvSpPr>
            <a:spLocks noGrp="1"/>
          </p:cNvSpPr>
          <p:nvPr>
            <p:ph type="sldNum" sz="quarter" idx="12"/>
          </p:nvPr>
        </p:nvSpPr>
        <p:spPr>
          <a:noFill/>
          <a:ln>
            <a:miter lim="800000"/>
          </a:ln>
        </p:spPr>
        <p:txBody>
          <a:bodyPr/>
          <a:lstStyle/>
          <a:p>
            <a:fld id="{0D1116F5-FCA5-4DAE-B231-9661ADD484B4}" type="slidenum">
              <a:rPr lang="en-US" altLang="zh-CN" smtClean="0"/>
            </a:fld>
            <a:endParaRPr lang="en-US" altLang="zh-CN" smtClean="0"/>
          </a:p>
        </p:txBody>
      </p:sp>
      <p:sp>
        <p:nvSpPr>
          <p:cNvPr id="18438" name="页脚占位符 5"/>
          <p:cNvSpPr>
            <a:spLocks noGrp="1"/>
          </p:cNvSpPr>
          <p:nvPr>
            <p:ph type="ftr" sz="quarter" idx="11"/>
          </p:nvPr>
        </p:nvSpPr>
        <p:spPr>
          <a:noFill/>
          <a:ln>
            <a:miter lim="800000"/>
          </a:ln>
        </p:spPr>
        <p:txBody>
          <a:bodyPr/>
          <a:lstStyle/>
          <a:p>
            <a:r>
              <a:rPr lang="en-US" altLang="zh-CN" smtClean="0"/>
              <a:t>zzqry@whu.edu.cn</a:t>
            </a:r>
            <a:endParaRPr lang="en-US" altLang="zh-CN"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20547">
                                            <p:txEl>
                                              <p:pRg st="0" end="0"/>
                                            </p:txEl>
                                          </p:spTgt>
                                        </p:tgtEl>
                                        <p:attrNameLst>
                                          <p:attrName>style.visibility</p:attrName>
                                        </p:attrNameLst>
                                      </p:cBhvr>
                                      <p:to>
                                        <p:strVal val="visible"/>
                                      </p:to>
                                    </p:set>
                                    <p:animEffect transition="in" filter="wipe(left)">
                                      <p:cBhvr>
                                        <p:cTn id="7" dur="500"/>
                                        <p:tgtEl>
                                          <p:spTgt spid="6205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20547">
                                            <p:txEl>
                                              <p:pRg st="1" end="1"/>
                                            </p:txEl>
                                          </p:spTgt>
                                        </p:tgtEl>
                                        <p:attrNameLst>
                                          <p:attrName>style.visibility</p:attrName>
                                        </p:attrNameLst>
                                      </p:cBhvr>
                                      <p:to>
                                        <p:strVal val="visible"/>
                                      </p:to>
                                    </p:set>
                                    <p:animEffect transition="in" filter="wipe(left)">
                                      <p:cBhvr>
                                        <p:cTn id="12" dur="500"/>
                                        <p:tgtEl>
                                          <p:spTgt spid="6205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20547">
                                            <p:txEl>
                                              <p:pRg st="2" end="2"/>
                                            </p:txEl>
                                          </p:spTgt>
                                        </p:tgtEl>
                                        <p:attrNameLst>
                                          <p:attrName>style.visibility</p:attrName>
                                        </p:attrNameLst>
                                      </p:cBhvr>
                                      <p:to>
                                        <p:strVal val="visible"/>
                                      </p:to>
                                    </p:set>
                                    <p:animEffect transition="in" filter="wipe(left)">
                                      <p:cBhvr>
                                        <p:cTn id="17" dur="500"/>
                                        <p:tgtEl>
                                          <p:spTgt spid="6205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20547">
                                            <p:txEl>
                                              <p:pRg st="3" end="3"/>
                                            </p:txEl>
                                          </p:spTgt>
                                        </p:tgtEl>
                                        <p:attrNameLst>
                                          <p:attrName>style.visibility</p:attrName>
                                        </p:attrNameLst>
                                      </p:cBhvr>
                                      <p:to>
                                        <p:strVal val="visible"/>
                                      </p:to>
                                    </p:set>
                                    <p:animEffect transition="in" filter="wipe(left)">
                                      <p:cBhvr>
                                        <p:cTn id="22" dur="500"/>
                                        <p:tgtEl>
                                          <p:spTgt spid="62054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20547">
                                            <p:txEl>
                                              <p:pRg st="4" end="4"/>
                                            </p:txEl>
                                          </p:spTgt>
                                        </p:tgtEl>
                                        <p:attrNameLst>
                                          <p:attrName>style.visibility</p:attrName>
                                        </p:attrNameLst>
                                      </p:cBhvr>
                                      <p:to>
                                        <p:strVal val="visible"/>
                                      </p:to>
                                    </p:set>
                                    <p:animEffect transition="in" filter="wipe(left)">
                                      <p:cBhvr>
                                        <p:cTn id="27" dur="500"/>
                                        <p:tgtEl>
                                          <p:spTgt spid="62054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620547">
                                            <p:txEl>
                                              <p:pRg st="5" end="5"/>
                                            </p:txEl>
                                          </p:spTgt>
                                        </p:tgtEl>
                                        <p:attrNameLst>
                                          <p:attrName>style.visibility</p:attrName>
                                        </p:attrNameLst>
                                      </p:cBhvr>
                                      <p:to>
                                        <p:strVal val="visible"/>
                                      </p:to>
                                    </p:set>
                                    <p:animEffect transition="in" filter="wipe(left)">
                                      <p:cBhvr>
                                        <p:cTn id="32" dur="500"/>
                                        <p:tgtEl>
                                          <p:spTgt spid="62054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0547" grpId="0" autoUpdateAnimBg="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838200" y="617538"/>
            <a:ext cx="7467600" cy="601662"/>
          </a:xfrm>
        </p:spPr>
        <p:txBody>
          <a:bodyPr/>
          <a:lstStyle/>
          <a:p>
            <a:pPr eaLnBrk="1" hangingPunct="1"/>
            <a:r>
              <a:rPr lang="zh-CN" altLang="en-US" sz="4000" smtClean="0">
                <a:latin typeface="宋体" panose="02010600030101010101" pitchFamily="2" charset="-122"/>
              </a:rPr>
              <a:t>加大对道德行为的支持力度</a:t>
            </a:r>
            <a:endParaRPr lang="zh-CN" altLang="en-US" sz="4000" smtClean="0">
              <a:latin typeface="宋体" panose="02010600030101010101" pitchFamily="2" charset="-122"/>
            </a:endParaRPr>
          </a:p>
        </p:txBody>
      </p:sp>
      <p:sp>
        <p:nvSpPr>
          <p:cNvPr id="19459" name="Rectangle 3"/>
          <p:cNvSpPr>
            <a:spLocks noGrp="1" noChangeArrowheads="1"/>
          </p:cNvSpPr>
          <p:nvPr>
            <p:ph type="body" idx="1"/>
          </p:nvPr>
        </p:nvSpPr>
        <p:spPr>
          <a:xfrm>
            <a:off x="533400" y="1989138"/>
            <a:ext cx="8286750" cy="4143375"/>
          </a:xfrm>
        </p:spPr>
        <p:txBody>
          <a:bodyPr/>
          <a:lstStyle/>
          <a:p>
            <a:pPr algn="just" eaLnBrk="1" hangingPunct="1">
              <a:lnSpc>
                <a:spcPct val="80000"/>
              </a:lnSpc>
            </a:pPr>
            <a:r>
              <a:rPr lang="zh-CN" altLang="en-US" sz="3200" smtClean="0">
                <a:latin typeface="宋体" panose="02010600030101010101" pitchFamily="2" charset="-122"/>
              </a:rPr>
              <a:t>在法律追究企业违法行为时，把是否有预防、查处、惩罚不法行为和不道德行为的机制，作为加重或减轻处罚的一个重要依据</a:t>
            </a:r>
            <a:endParaRPr lang="zh-CN" altLang="en-US" sz="3200" smtClean="0">
              <a:latin typeface="宋体" panose="02010600030101010101" pitchFamily="2" charset="-122"/>
            </a:endParaRPr>
          </a:p>
          <a:p>
            <a:pPr algn="just" eaLnBrk="1" hangingPunct="1">
              <a:lnSpc>
                <a:spcPct val="80000"/>
              </a:lnSpc>
            </a:pPr>
            <a:r>
              <a:rPr lang="zh-CN" altLang="en-US" sz="3200" smtClean="0">
                <a:latin typeface="宋体" panose="02010600030101010101" pitchFamily="2" charset="-122"/>
              </a:rPr>
              <a:t>政府支持</a:t>
            </a:r>
            <a:endParaRPr lang="zh-CN" altLang="en-US" sz="3200" smtClean="0">
              <a:latin typeface="宋体" panose="02010600030101010101" pitchFamily="2" charset="-122"/>
            </a:endParaRPr>
          </a:p>
          <a:p>
            <a:pPr algn="just" eaLnBrk="1" hangingPunct="1">
              <a:lnSpc>
                <a:spcPct val="80000"/>
              </a:lnSpc>
            </a:pPr>
            <a:r>
              <a:rPr lang="zh-CN" altLang="en-US" sz="3200" smtClean="0">
                <a:latin typeface="宋体" panose="02010600030101010101" pitchFamily="2" charset="-122"/>
              </a:rPr>
              <a:t>评选有道德责任感的企业</a:t>
            </a:r>
            <a:endParaRPr lang="zh-CN" altLang="en-US" sz="3200" smtClean="0">
              <a:latin typeface="宋体" panose="02010600030101010101" pitchFamily="2" charset="-122"/>
            </a:endParaRPr>
          </a:p>
          <a:p>
            <a:pPr eaLnBrk="1" hangingPunct="1">
              <a:lnSpc>
                <a:spcPct val="80000"/>
              </a:lnSpc>
            </a:pPr>
            <a:r>
              <a:rPr lang="zh-CN" altLang="en-US" sz="3200" smtClean="0">
                <a:latin typeface="宋体" panose="02010600030101010101" pitchFamily="2" charset="-122"/>
              </a:rPr>
              <a:t>出版消费指南，向消费者推荐有社会责任感的企业及其生产的产品</a:t>
            </a:r>
            <a:endParaRPr lang="zh-CN" altLang="en-US" sz="3200" smtClean="0"/>
          </a:p>
        </p:txBody>
      </p:sp>
      <p:sp>
        <p:nvSpPr>
          <p:cNvPr id="19460" name="日期占位符 3"/>
          <p:cNvSpPr>
            <a:spLocks noGrp="1"/>
          </p:cNvSpPr>
          <p:nvPr>
            <p:ph type="dt" sz="quarter" idx="10"/>
          </p:nvPr>
        </p:nvSpPr>
        <p:spPr>
          <a:noFill/>
          <a:ln>
            <a:miter lim="800000"/>
          </a:ln>
        </p:spPr>
        <p:txBody>
          <a:bodyPr/>
          <a:lstStyle/>
          <a:p>
            <a:fld id="{DF6CDD71-F3F0-4A86-B9F3-E93EDF23FCF1}" type="datetime1">
              <a:rPr lang="zh-CN" altLang="en-US" smtClean="0"/>
            </a:fld>
            <a:endParaRPr lang="en-US" altLang="zh-CN" smtClean="0"/>
          </a:p>
        </p:txBody>
      </p:sp>
      <p:sp>
        <p:nvSpPr>
          <p:cNvPr id="19461" name="灯片编号占位符 4"/>
          <p:cNvSpPr>
            <a:spLocks noGrp="1"/>
          </p:cNvSpPr>
          <p:nvPr>
            <p:ph type="sldNum" sz="quarter" idx="12"/>
          </p:nvPr>
        </p:nvSpPr>
        <p:spPr>
          <a:noFill/>
          <a:ln>
            <a:miter lim="800000"/>
          </a:ln>
        </p:spPr>
        <p:txBody>
          <a:bodyPr/>
          <a:lstStyle/>
          <a:p>
            <a:fld id="{E128F052-307C-4619-BFDE-72A969F2296D}" type="slidenum">
              <a:rPr lang="en-US" altLang="zh-CN" smtClean="0"/>
            </a:fld>
            <a:endParaRPr lang="en-US" altLang="zh-CN" smtClean="0"/>
          </a:p>
        </p:txBody>
      </p:sp>
      <p:sp>
        <p:nvSpPr>
          <p:cNvPr id="19462" name="页脚占位符 5"/>
          <p:cNvSpPr>
            <a:spLocks noGrp="1"/>
          </p:cNvSpPr>
          <p:nvPr>
            <p:ph type="ftr" sz="quarter" idx="11"/>
          </p:nvPr>
        </p:nvSpPr>
        <p:spPr>
          <a:noFill/>
          <a:ln>
            <a:miter lim="800000"/>
          </a:ln>
        </p:spPr>
        <p:txBody>
          <a:bodyPr/>
          <a:lstStyle/>
          <a:p>
            <a:r>
              <a:rPr lang="en-US" altLang="zh-CN" smtClean="0"/>
              <a:t>zzqry@whu.edu.cn</a:t>
            </a:r>
            <a:endParaRPr lang="en-US" altLang="zh-CN"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838200" y="617538"/>
            <a:ext cx="7467600" cy="650875"/>
          </a:xfrm>
        </p:spPr>
        <p:txBody>
          <a:bodyPr/>
          <a:lstStyle/>
          <a:p>
            <a:pPr eaLnBrk="1" hangingPunct="1"/>
            <a:r>
              <a:rPr lang="zh-CN" altLang="en-US" sz="4000" smtClean="0"/>
              <a:t>个人与企业的道德决策</a:t>
            </a:r>
            <a:endParaRPr lang="zh-CN" altLang="en-US" sz="4000" smtClean="0"/>
          </a:p>
        </p:txBody>
      </p:sp>
      <p:sp>
        <p:nvSpPr>
          <p:cNvPr id="4099" name="TextBox 4"/>
          <p:cNvSpPr txBox="1">
            <a:spLocks noChangeArrowheads="1"/>
          </p:cNvSpPr>
          <p:nvPr/>
        </p:nvSpPr>
        <p:spPr bwMode="auto">
          <a:xfrm>
            <a:off x="971550" y="1844675"/>
            <a:ext cx="7488238" cy="3786188"/>
          </a:xfrm>
          <a:prstGeom prst="rect">
            <a:avLst/>
          </a:prstGeom>
          <a:noFill/>
          <a:ln w="9525">
            <a:noFill/>
            <a:miter lim="800000"/>
          </a:ln>
        </p:spPr>
        <p:txBody>
          <a:bodyPr>
            <a:spAutoFit/>
          </a:bodyPr>
          <a:lstStyle/>
          <a:p>
            <a:r>
              <a:rPr lang="zh-CN" altLang="en-US">
                <a:solidFill>
                  <a:srgbClr val="FF0000"/>
                </a:solidFill>
              </a:rPr>
              <a:t>莱斯特的道德决策过程模型</a:t>
            </a:r>
            <a:endParaRPr lang="en-US" altLang="zh-CN"/>
          </a:p>
          <a:p>
            <a:r>
              <a:rPr lang="zh-CN" altLang="en-US"/>
              <a:t>提出了</a:t>
            </a:r>
            <a:r>
              <a:rPr lang="zh-CN" altLang="en-US">
                <a:solidFill>
                  <a:srgbClr val="FF0000"/>
                </a:solidFill>
              </a:rPr>
              <a:t>道德决策的四要素</a:t>
            </a:r>
            <a:r>
              <a:rPr lang="zh-CN" altLang="en-US"/>
              <a:t>：道德意识、道德判断、道德意向和道德行为。</a:t>
            </a:r>
            <a:endParaRPr lang="en-US" altLang="zh-CN"/>
          </a:p>
          <a:p>
            <a:r>
              <a:rPr lang="zh-CN" altLang="en-US"/>
              <a:t>道德意识是决策者意识到具体决策情景中包含伦理内涵或伦理问题。</a:t>
            </a:r>
            <a:endParaRPr lang="en-US" altLang="zh-CN"/>
          </a:p>
          <a:p>
            <a:r>
              <a:rPr lang="zh-CN" altLang="en-US"/>
              <a:t>道德判断是决策者对人、对行为或制度进行好与坏、对与错、正义与非正义、公正与非公正等方面的评价。</a:t>
            </a:r>
            <a:endParaRPr lang="en-US" altLang="zh-CN"/>
          </a:p>
          <a:p>
            <a:r>
              <a:rPr lang="zh-CN" altLang="en-US"/>
              <a:t>道德意向是指决策者从事道德行为或不道德行为的意向。</a:t>
            </a:r>
            <a:endParaRPr lang="en-US" altLang="zh-CN"/>
          </a:p>
          <a:p>
            <a:r>
              <a:rPr lang="zh-CN" altLang="en-US"/>
              <a:t>道德行为是决策者做出了道德或不道德的决定。</a:t>
            </a:r>
            <a:endParaRPr lang="zh-CN" altLang="en-US"/>
          </a:p>
        </p:txBody>
      </p:sp>
      <p:sp>
        <p:nvSpPr>
          <p:cNvPr id="4100" name="日期占位符 3"/>
          <p:cNvSpPr>
            <a:spLocks noGrp="1"/>
          </p:cNvSpPr>
          <p:nvPr>
            <p:ph type="dt" sz="quarter" idx="10"/>
          </p:nvPr>
        </p:nvSpPr>
        <p:spPr>
          <a:noFill/>
          <a:ln>
            <a:miter lim="800000"/>
          </a:ln>
        </p:spPr>
        <p:txBody>
          <a:bodyPr/>
          <a:lstStyle/>
          <a:p>
            <a:fld id="{F9112108-A2ED-4D01-AFA5-C8316539ED3A}" type="datetime1">
              <a:rPr lang="zh-CN" altLang="en-US" smtClean="0"/>
            </a:fld>
            <a:endParaRPr lang="en-US" altLang="zh-CN" smtClean="0"/>
          </a:p>
        </p:txBody>
      </p:sp>
      <p:sp>
        <p:nvSpPr>
          <p:cNvPr id="4101" name="灯片编号占位符 4"/>
          <p:cNvSpPr>
            <a:spLocks noGrp="1"/>
          </p:cNvSpPr>
          <p:nvPr>
            <p:ph type="sldNum" sz="quarter" idx="12"/>
          </p:nvPr>
        </p:nvSpPr>
        <p:spPr>
          <a:noFill/>
          <a:ln>
            <a:miter lim="800000"/>
          </a:ln>
        </p:spPr>
        <p:txBody>
          <a:bodyPr/>
          <a:lstStyle/>
          <a:p>
            <a:fld id="{5D0CA168-01DD-4328-8A29-37BABE7EC113}" type="slidenum">
              <a:rPr lang="en-US" altLang="zh-CN" smtClean="0"/>
            </a:fld>
            <a:endParaRPr lang="en-US" altLang="zh-CN" smtClean="0"/>
          </a:p>
        </p:txBody>
      </p:sp>
      <p:sp>
        <p:nvSpPr>
          <p:cNvPr id="4102" name="页脚占位符 5"/>
          <p:cNvSpPr>
            <a:spLocks noGrp="1"/>
          </p:cNvSpPr>
          <p:nvPr>
            <p:ph type="ftr" sz="quarter" idx="11"/>
          </p:nvPr>
        </p:nvSpPr>
        <p:spPr>
          <a:noFill/>
          <a:ln>
            <a:miter lim="800000"/>
          </a:ln>
        </p:spPr>
        <p:txBody>
          <a:bodyPr/>
          <a:lstStyle/>
          <a:p>
            <a:r>
              <a:rPr lang="en-US" altLang="zh-CN" smtClean="0"/>
              <a:t>zzqry@whu.edu.cn</a:t>
            </a:r>
            <a:endParaRPr lang="en-US" altLang="zh-CN" smtClean="0"/>
          </a:p>
        </p:txBody>
      </p:sp>
      <p:sp>
        <p:nvSpPr>
          <p:cNvPr id="4103" name="TextBox 6"/>
          <p:cNvSpPr txBox="1">
            <a:spLocks noChangeArrowheads="1"/>
          </p:cNvSpPr>
          <p:nvPr/>
        </p:nvSpPr>
        <p:spPr bwMode="auto">
          <a:xfrm>
            <a:off x="1116013" y="5805488"/>
            <a:ext cx="7272337" cy="461962"/>
          </a:xfrm>
          <a:prstGeom prst="rect">
            <a:avLst/>
          </a:prstGeom>
          <a:noFill/>
          <a:ln w="9525">
            <a:noFill/>
            <a:miter lim="800000"/>
          </a:ln>
        </p:spPr>
        <p:txBody>
          <a:bodyPr>
            <a:spAutoFit/>
          </a:bodyPr>
          <a:lstStyle/>
          <a:p>
            <a:r>
              <a:rPr lang="en-US" altLang="zh-CN"/>
              <a:t>5.26</a:t>
            </a:r>
            <a:r>
              <a:rPr lang="zh-CN" altLang="en-US"/>
              <a:t>湖北荆门团林铺农民抢油事件</a:t>
            </a: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755650" y="260350"/>
            <a:ext cx="7467600" cy="677863"/>
          </a:xfrm>
        </p:spPr>
        <p:txBody>
          <a:bodyPr/>
          <a:lstStyle/>
          <a:p>
            <a:pPr eaLnBrk="1" hangingPunct="1"/>
            <a:r>
              <a:rPr lang="zh-CN" altLang="en-US" sz="4000" smtClean="0"/>
              <a:t>琼斯的道德问题权变模型</a:t>
            </a:r>
            <a:endParaRPr lang="zh-CN" altLang="en-US" sz="4000" smtClean="0"/>
          </a:p>
        </p:txBody>
      </p:sp>
      <p:sp>
        <p:nvSpPr>
          <p:cNvPr id="5123" name="Rectangle 3"/>
          <p:cNvSpPr>
            <a:spLocks noGrp="1" noChangeArrowheads="1"/>
          </p:cNvSpPr>
          <p:nvPr>
            <p:ph type="body" idx="1"/>
          </p:nvPr>
        </p:nvSpPr>
        <p:spPr>
          <a:xfrm>
            <a:off x="395288" y="2133600"/>
            <a:ext cx="8559800" cy="3998913"/>
          </a:xfrm>
        </p:spPr>
        <p:txBody>
          <a:bodyPr/>
          <a:lstStyle/>
          <a:p>
            <a:pPr eaLnBrk="1" hangingPunct="1">
              <a:buFont typeface="Wingdings" panose="05000000000000000000" pitchFamily="2" charset="2"/>
              <a:buNone/>
            </a:pPr>
            <a:r>
              <a:rPr lang="en-US" altLang="zh-CN" sz="3200" smtClean="0">
                <a:latin typeface="Times New Roman" panose="02020603050405020304" pitchFamily="18" charset="0"/>
              </a:rPr>
              <a:t>    </a:t>
            </a:r>
            <a:r>
              <a:rPr lang="zh-CN" altLang="en-US" sz="2400" smtClean="0">
                <a:latin typeface="Times New Roman" panose="02020603050405020304" pitchFamily="18" charset="0"/>
              </a:rPr>
              <a:t>琼斯认为道德选择不只是个人的决策，也是组织内社会学习的决定，提出</a:t>
            </a:r>
            <a:r>
              <a:rPr lang="zh-CN" altLang="en-US" sz="2400" smtClean="0">
                <a:solidFill>
                  <a:srgbClr val="FF0000"/>
                </a:solidFill>
                <a:latin typeface="Times New Roman" panose="02020603050405020304" pitchFamily="18" charset="0"/>
              </a:rPr>
              <a:t>道德强度</a:t>
            </a:r>
            <a:r>
              <a:rPr lang="zh-CN" altLang="en-US" sz="2400" smtClean="0">
                <a:latin typeface="Times New Roman" panose="02020603050405020304" pitchFamily="18" charset="0"/>
              </a:rPr>
              <a:t>（</a:t>
            </a:r>
            <a:r>
              <a:rPr lang="en-US" altLang="zh-CN" sz="2400" smtClean="0">
                <a:latin typeface="Times New Roman" panose="02020603050405020304" pitchFamily="18" charset="0"/>
              </a:rPr>
              <a:t>moral intensity</a:t>
            </a:r>
            <a:r>
              <a:rPr lang="zh-CN" altLang="en-US" sz="2400" smtClean="0">
                <a:latin typeface="Times New Roman" panose="02020603050405020304" pitchFamily="18" charset="0"/>
              </a:rPr>
              <a:t>）对道德决策的各个阶段都有影响，道德强度是</a:t>
            </a:r>
            <a:r>
              <a:rPr lang="zh-CN" altLang="en-US" sz="2400" smtClean="0">
                <a:solidFill>
                  <a:srgbClr val="FF0000"/>
                </a:solidFill>
                <a:latin typeface="Times New Roman" panose="02020603050405020304" pitchFamily="18" charset="0"/>
              </a:rPr>
              <a:t>道德问题特征的总括</a:t>
            </a:r>
            <a:r>
              <a:rPr lang="zh-CN" altLang="en-US" sz="2400" smtClean="0">
                <a:latin typeface="Times New Roman" panose="02020603050405020304" pitchFamily="18" charset="0"/>
              </a:rPr>
              <a:t>，包含六个方面，即后果的严重程度、社会共识、结果发生的可能性、后果的直接性、与受害者的关系和后果的集中度。 </a:t>
            </a:r>
            <a:endParaRPr lang="zh-CN" altLang="en-US" sz="2400" smtClean="0">
              <a:latin typeface="Times New Roman" panose="02020603050405020304" pitchFamily="18" charset="0"/>
            </a:endParaRPr>
          </a:p>
        </p:txBody>
      </p:sp>
      <p:sp>
        <p:nvSpPr>
          <p:cNvPr id="5124" name="TextBox 3"/>
          <p:cNvSpPr txBox="1">
            <a:spLocks noChangeArrowheads="1"/>
          </p:cNvSpPr>
          <p:nvPr/>
        </p:nvSpPr>
        <p:spPr bwMode="auto">
          <a:xfrm>
            <a:off x="755650" y="1268413"/>
            <a:ext cx="7632700" cy="831850"/>
          </a:xfrm>
          <a:prstGeom prst="rect">
            <a:avLst/>
          </a:prstGeom>
          <a:noFill/>
          <a:ln w="9525">
            <a:noFill/>
            <a:miter lim="800000"/>
          </a:ln>
        </p:spPr>
        <p:txBody>
          <a:bodyPr>
            <a:spAutoFit/>
          </a:bodyPr>
          <a:lstStyle/>
          <a:p>
            <a:r>
              <a:rPr lang="en-US" altLang="zh-CN"/>
              <a:t>1991</a:t>
            </a:r>
            <a:r>
              <a:rPr lang="zh-CN" altLang="en-US"/>
              <a:t>年琼斯从分析道德问题本身的特性对道德决策的影响建立了以道德问题为导向的组织内个人道德决策模型。</a:t>
            </a:r>
            <a:endParaRPr lang="zh-CN" altLang="en-US"/>
          </a:p>
        </p:txBody>
      </p:sp>
      <p:sp>
        <p:nvSpPr>
          <p:cNvPr id="5125" name="日期占位符 4"/>
          <p:cNvSpPr>
            <a:spLocks noGrp="1"/>
          </p:cNvSpPr>
          <p:nvPr>
            <p:ph type="dt" sz="quarter" idx="10"/>
          </p:nvPr>
        </p:nvSpPr>
        <p:spPr>
          <a:noFill/>
          <a:ln>
            <a:miter lim="800000"/>
          </a:ln>
        </p:spPr>
        <p:txBody>
          <a:bodyPr/>
          <a:lstStyle/>
          <a:p>
            <a:fld id="{4842FD92-1139-472E-AB21-5AE5BEE59BB0}" type="datetime1">
              <a:rPr lang="zh-CN" altLang="en-US" smtClean="0"/>
            </a:fld>
            <a:endParaRPr lang="en-US" altLang="zh-CN" smtClean="0"/>
          </a:p>
        </p:txBody>
      </p:sp>
      <p:sp>
        <p:nvSpPr>
          <p:cNvPr id="5126" name="灯片编号占位符 5"/>
          <p:cNvSpPr>
            <a:spLocks noGrp="1"/>
          </p:cNvSpPr>
          <p:nvPr>
            <p:ph type="sldNum" sz="quarter" idx="12"/>
          </p:nvPr>
        </p:nvSpPr>
        <p:spPr>
          <a:noFill/>
          <a:ln>
            <a:miter lim="800000"/>
          </a:ln>
        </p:spPr>
        <p:txBody>
          <a:bodyPr/>
          <a:lstStyle/>
          <a:p>
            <a:fld id="{5B0C363B-D828-4622-BBFE-C7445C2B5FEC}" type="slidenum">
              <a:rPr lang="en-US" altLang="zh-CN" smtClean="0"/>
            </a:fld>
            <a:endParaRPr lang="en-US" altLang="zh-CN" smtClean="0"/>
          </a:p>
        </p:txBody>
      </p:sp>
      <p:sp>
        <p:nvSpPr>
          <p:cNvPr id="5127" name="页脚占位符 6"/>
          <p:cNvSpPr>
            <a:spLocks noGrp="1"/>
          </p:cNvSpPr>
          <p:nvPr>
            <p:ph type="ftr" sz="quarter" idx="11"/>
          </p:nvPr>
        </p:nvSpPr>
        <p:spPr>
          <a:noFill/>
          <a:ln>
            <a:miter lim="800000"/>
          </a:ln>
        </p:spPr>
        <p:txBody>
          <a:bodyPr/>
          <a:lstStyle/>
          <a:p>
            <a:r>
              <a:rPr lang="en-US" altLang="zh-CN" smtClean="0"/>
              <a:t>zzqry@whu.edu.cn</a:t>
            </a:r>
            <a:endParaRPr lang="en-US" altLang="zh-CN"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Box 7"/>
          <p:cNvSpPr txBox="1">
            <a:spLocks noChangeArrowheads="1"/>
          </p:cNvSpPr>
          <p:nvPr/>
        </p:nvSpPr>
        <p:spPr bwMode="auto">
          <a:xfrm>
            <a:off x="2916238" y="620713"/>
            <a:ext cx="2519362" cy="2246312"/>
          </a:xfrm>
          <a:prstGeom prst="rect">
            <a:avLst/>
          </a:prstGeom>
          <a:noFill/>
          <a:ln w="9525">
            <a:noFill/>
            <a:miter lim="800000"/>
          </a:ln>
        </p:spPr>
        <p:txBody>
          <a:bodyPr>
            <a:spAutoFit/>
          </a:bodyPr>
          <a:lstStyle/>
          <a:p>
            <a:r>
              <a:rPr lang="zh-CN" altLang="en-US" sz="2000"/>
              <a:t>道德强度</a:t>
            </a:r>
            <a:endParaRPr lang="en-US" altLang="zh-CN" sz="2000"/>
          </a:p>
          <a:p>
            <a:pPr>
              <a:buFont typeface="Arial" panose="020B0604020202020204" pitchFamily="34" charset="0"/>
              <a:buChar char="•"/>
            </a:pPr>
            <a:r>
              <a:rPr lang="zh-CN" altLang="en-US" sz="2000"/>
              <a:t>后果严重程度</a:t>
            </a:r>
            <a:endParaRPr lang="en-US" altLang="zh-CN" sz="2000"/>
          </a:p>
          <a:p>
            <a:pPr>
              <a:buFont typeface="Arial" panose="020B0604020202020204" pitchFamily="34" charset="0"/>
              <a:buChar char="•"/>
            </a:pPr>
            <a:r>
              <a:rPr lang="zh-CN" altLang="en-US" sz="2000"/>
              <a:t>社会共识</a:t>
            </a:r>
            <a:endParaRPr lang="en-US" altLang="zh-CN" sz="2000"/>
          </a:p>
          <a:p>
            <a:pPr>
              <a:buFont typeface="Arial" panose="020B0604020202020204" pitchFamily="34" charset="0"/>
              <a:buChar char="•"/>
            </a:pPr>
            <a:r>
              <a:rPr lang="zh-CN" altLang="en-US" sz="2000"/>
              <a:t>后果发生的可能性</a:t>
            </a:r>
            <a:endParaRPr lang="en-US" altLang="zh-CN" sz="2000"/>
          </a:p>
          <a:p>
            <a:pPr>
              <a:buFont typeface="Arial" panose="020B0604020202020204" pitchFamily="34" charset="0"/>
              <a:buChar char="•"/>
            </a:pPr>
            <a:r>
              <a:rPr lang="zh-CN" altLang="en-US" sz="2000"/>
              <a:t>后果的直接性</a:t>
            </a:r>
            <a:endParaRPr lang="en-US" altLang="zh-CN" sz="2000"/>
          </a:p>
          <a:p>
            <a:pPr>
              <a:buFont typeface="Arial" panose="020B0604020202020204" pitchFamily="34" charset="0"/>
              <a:buChar char="•"/>
            </a:pPr>
            <a:r>
              <a:rPr lang="zh-CN" altLang="en-US" sz="2000"/>
              <a:t>与受害者的关系</a:t>
            </a:r>
            <a:endParaRPr lang="en-US" altLang="zh-CN" sz="2000"/>
          </a:p>
          <a:p>
            <a:pPr>
              <a:buFont typeface="Arial" panose="020B0604020202020204" pitchFamily="34" charset="0"/>
              <a:buChar char="•"/>
            </a:pPr>
            <a:r>
              <a:rPr lang="zh-CN" altLang="en-US" sz="2000"/>
              <a:t>后果的集中度</a:t>
            </a:r>
            <a:endParaRPr lang="zh-CN" altLang="en-US" sz="2000"/>
          </a:p>
        </p:txBody>
      </p:sp>
      <p:sp>
        <p:nvSpPr>
          <p:cNvPr id="6147" name="TextBox 8"/>
          <p:cNvSpPr txBox="1">
            <a:spLocks noChangeArrowheads="1"/>
          </p:cNvSpPr>
          <p:nvPr/>
        </p:nvSpPr>
        <p:spPr bwMode="auto">
          <a:xfrm>
            <a:off x="611188" y="3716338"/>
            <a:ext cx="1439862" cy="461962"/>
          </a:xfrm>
          <a:prstGeom prst="rect">
            <a:avLst/>
          </a:prstGeom>
          <a:noFill/>
          <a:ln w="9525">
            <a:noFill/>
            <a:miter lim="800000"/>
          </a:ln>
        </p:spPr>
        <p:txBody>
          <a:bodyPr>
            <a:spAutoFit/>
          </a:bodyPr>
          <a:lstStyle/>
          <a:p>
            <a:r>
              <a:rPr lang="zh-CN" altLang="en-US"/>
              <a:t>道德认知</a:t>
            </a:r>
            <a:endParaRPr lang="zh-CN" altLang="en-US"/>
          </a:p>
        </p:txBody>
      </p:sp>
      <p:sp>
        <p:nvSpPr>
          <p:cNvPr id="6148" name="TextBox 9"/>
          <p:cNvSpPr txBox="1">
            <a:spLocks noChangeArrowheads="1"/>
          </p:cNvSpPr>
          <p:nvPr/>
        </p:nvSpPr>
        <p:spPr bwMode="auto">
          <a:xfrm>
            <a:off x="2411413" y="3716338"/>
            <a:ext cx="2089150" cy="461962"/>
          </a:xfrm>
          <a:prstGeom prst="rect">
            <a:avLst/>
          </a:prstGeom>
          <a:noFill/>
          <a:ln w="9525">
            <a:noFill/>
            <a:miter lim="800000"/>
          </a:ln>
        </p:spPr>
        <p:txBody>
          <a:bodyPr>
            <a:spAutoFit/>
          </a:bodyPr>
          <a:lstStyle/>
          <a:p>
            <a:r>
              <a:rPr lang="zh-CN" altLang="en-US"/>
              <a:t>道德判断</a:t>
            </a:r>
            <a:endParaRPr lang="zh-CN" altLang="en-US"/>
          </a:p>
        </p:txBody>
      </p:sp>
      <p:sp>
        <p:nvSpPr>
          <p:cNvPr id="6149" name="TextBox 10"/>
          <p:cNvSpPr txBox="1">
            <a:spLocks noChangeArrowheads="1"/>
          </p:cNvSpPr>
          <p:nvPr/>
        </p:nvSpPr>
        <p:spPr bwMode="auto">
          <a:xfrm>
            <a:off x="4427538" y="3716338"/>
            <a:ext cx="1800225" cy="461962"/>
          </a:xfrm>
          <a:prstGeom prst="rect">
            <a:avLst/>
          </a:prstGeom>
          <a:noFill/>
          <a:ln w="9525">
            <a:noFill/>
            <a:miter lim="800000"/>
          </a:ln>
        </p:spPr>
        <p:txBody>
          <a:bodyPr>
            <a:spAutoFit/>
          </a:bodyPr>
          <a:lstStyle/>
          <a:p>
            <a:r>
              <a:rPr lang="zh-CN" altLang="en-US"/>
              <a:t>道德意图</a:t>
            </a:r>
            <a:endParaRPr lang="zh-CN" altLang="en-US"/>
          </a:p>
        </p:txBody>
      </p:sp>
      <p:sp>
        <p:nvSpPr>
          <p:cNvPr id="6150" name="TextBox 11"/>
          <p:cNvSpPr txBox="1">
            <a:spLocks noChangeArrowheads="1"/>
          </p:cNvSpPr>
          <p:nvPr/>
        </p:nvSpPr>
        <p:spPr bwMode="auto">
          <a:xfrm>
            <a:off x="6300788" y="3716338"/>
            <a:ext cx="1727200" cy="461962"/>
          </a:xfrm>
          <a:prstGeom prst="rect">
            <a:avLst/>
          </a:prstGeom>
          <a:noFill/>
          <a:ln w="9525">
            <a:noFill/>
            <a:miter lim="800000"/>
          </a:ln>
        </p:spPr>
        <p:txBody>
          <a:bodyPr>
            <a:spAutoFit/>
          </a:bodyPr>
          <a:lstStyle/>
          <a:p>
            <a:r>
              <a:rPr lang="zh-CN" altLang="en-US"/>
              <a:t>道德行为</a:t>
            </a:r>
            <a:endParaRPr lang="zh-CN" altLang="en-US"/>
          </a:p>
        </p:txBody>
      </p:sp>
      <p:sp>
        <p:nvSpPr>
          <p:cNvPr id="6151" name="TextBox 12"/>
          <p:cNvSpPr txBox="1">
            <a:spLocks noChangeArrowheads="1"/>
          </p:cNvSpPr>
          <p:nvPr/>
        </p:nvSpPr>
        <p:spPr bwMode="auto">
          <a:xfrm>
            <a:off x="5651500" y="4724400"/>
            <a:ext cx="1873250" cy="1570038"/>
          </a:xfrm>
          <a:prstGeom prst="rect">
            <a:avLst/>
          </a:prstGeom>
          <a:noFill/>
          <a:ln w="9525">
            <a:noFill/>
            <a:miter lim="800000"/>
          </a:ln>
        </p:spPr>
        <p:txBody>
          <a:bodyPr>
            <a:spAutoFit/>
          </a:bodyPr>
          <a:lstStyle/>
          <a:p>
            <a:r>
              <a:rPr lang="zh-CN" altLang="en-US"/>
              <a:t>组织因素</a:t>
            </a:r>
            <a:endParaRPr lang="en-US" altLang="zh-CN"/>
          </a:p>
          <a:p>
            <a:r>
              <a:rPr lang="zh-CN" altLang="en-US"/>
              <a:t>群体互动权威因素</a:t>
            </a:r>
            <a:endParaRPr lang="en-US" altLang="zh-CN"/>
          </a:p>
          <a:p>
            <a:r>
              <a:rPr lang="zh-CN" altLang="en-US"/>
              <a:t>社会化过程</a:t>
            </a:r>
            <a:endParaRPr lang="zh-CN" altLang="en-US"/>
          </a:p>
        </p:txBody>
      </p:sp>
      <p:cxnSp>
        <p:nvCxnSpPr>
          <p:cNvPr id="6152" name="直接箭头连接符 14"/>
          <p:cNvCxnSpPr>
            <a:cxnSpLocks noChangeShapeType="1"/>
          </p:cNvCxnSpPr>
          <p:nvPr/>
        </p:nvCxnSpPr>
        <p:spPr bwMode="auto">
          <a:xfrm flipH="1">
            <a:off x="1763713" y="2781300"/>
            <a:ext cx="1152525" cy="935038"/>
          </a:xfrm>
          <a:prstGeom prst="straightConnector1">
            <a:avLst/>
          </a:prstGeom>
          <a:noFill/>
          <a:ln w="9525" algn="ctr">
            <a:solidFill>
              <a:schemeClr val="tx1"/>
            </a:solidFill>
            <a:miter lim="800000"/>
            <a:tailEnd type="arrow" w="med" len="med"/>
          </a:ln>
        </p:spPr>
      </p:cxnSp>
      <p:cxnSp>
        <p:nvCxnSpPr>
          <p:cNvPr id="6153" name="直接箭头连接符 16"/>
          <p:cNvCxnSpPr>
            <a:cxnSpLocks noChangeShapeType="1"/>
          </p:cNvCxnSpPr>
          <p:nvPr/>
        </p:nvCxnSpPr>
        <p:spPr bwMode="auto">
          <a:xfrm flipH="1">
            <a:off x="3384550" y="2852738"/>
            <a:ext cx="34925" cy="863600"/>
          </a:xfrm>
          <a:prstGeom prst="straightConnector1">
            <a:avLst/>
          </a:prstGeom>
          <a:noFill/>
          <a:ln w="9525" algn="ctr">
            <a:solidFill>
              <a:schemeClr val="tx1"/>
            </a:solidFill>
            <a:miter lim="800000"/>
            <a:tailEnd type="arrow" w="med" len="med"/>
          </a:ln>
        </p:spPr>
      </p:cxnSp>
      <p:cxnSp>
        <p:nvCxnSpPr>
          <p:cNvPr id="6154" name="直接箭头连接符 20"/>
          <p:cNvCxnSpPr>
            <a:cxnSpLocks noChangeShapeType="1"/>
            <a:endCxn id="6149" idx="0"/>
          </p:cNvCxnSpPr>
          <p:nvPr/>
        </p:nvCxnSpPr>
        <p:spPr bwMode="auto">
          <a:xfrm>
            <a:off x="4427538" y="2924175"/>
            <a:ext cx="900112" cy="792163"/>
          </a:xfrm>
          <a:prstGeom prst="straightConnector1">
            <a:avLst/>
          </a:prstGeom>
          <a:noFill/>
          <a:ln w="9525" algn="ctr">
            <a:solidFill>
              <a:schemeClr val="tx1"/>
            </a:solidFill>
            <a:miter lim="800000"/>
            <a:tailEnd type="arrow" w="med" len="med"/>
          </a:ln>
        </p:spPr>
      </p:cxnSp>
      <p:cxnSp>
        <p:nvCxnSpPr>
          <p:cNvPr id="6155" name="直接箭头连接符 22"/>
          <p:cNvCxnSpPr>
            <a:cxnSpLocks noChangeShapeType="1"/>
          </p:cNvCxnSpPr>
          <p:nvPr/>
        </p:nvCxnSpPr>
        <p:spPr bwMode="auto">
          <a:xfrm>
            <a:off x="4859338" y="2852738"/>
            <a:ext cx="1944687" cy="863600"/>
          </a:xfrm>
          <a:prstGeom prst="straightConnector1">
            <a:avLst/>
          </a:prstGeom>
          <a:noFill/>
          <a:ln w="9525" algn="ctr">
            <a:solidFill>
              <a:schemeClr val="tx1"/>
            </a:solidFill>
            <a:miter lim="800000"/>
            <a:tailEnd type="arrow" w="med" len="med"/>
          </a:ln>
        </p:spPr>
      </p:cxnSp>
      <p:cxnSp>
        <p:nvCxnSpPr>
          <p:cNvPr id="6156" name="直接箭头连接符 24"/>
          <p:cNvCxnSpPr>
            <a:cxnSpLocks noChangeShapeType="1"/>
            <a:endCxn id="6149" idx="2"/>
          </p:cNvCxnSpPr>
          <p:nvPr/>
        </p:nvCxnSpPr>
        <p:spPr bwMode="auto">
          <a:xfrm flipH="1" flipV="1">
            <a:off x="5327650" y="4178300"/>
            <a:ext cx="323850" cy="619125"/>
          </a:xfrm>
          <a:prstGeom prst="straightConnector1">
            <a:avLst/>
          </a:prstGeom>
          <a:noFill/>
          <a:ln w="9525" algn="ctr">
            <a:solidFill>
              <a:schemeClr val="tx1"/>
            </a:solidFill>
            <a:miter lim="800000"/>
            <a:tailEnd type="arrow" w="med" len="med"/>
          </a:ln>
        </p:spPr>
      </p:cxnSp>
      <p:cxnSp>
        <p:nvCxnSpPr>
          <p:cNvPr id="6157" name="直接箭头连接符 26"/>
          <p:cNvCxnSpPr>
            <a:cxnSpLocks noChangeShapeType="1"/>
          </p:cNvCxnSpPr>
          <p:nvPr/>
        </p:nvCxnSpPr>
        <p:spPr bwMode="auto">
          <a:xfrm flipV="1">
            <a:off x="6443663" y="4149725"/>
            <a:ext cx="431800" cy="574675"/>
          </a:xfrm>
          <a:prstGeom prst="straightConnector1">
            <a:avLst/>
          </a:prstGeom>
          <a:noFill/>
          <a:ln w="9525" algn="ctr">
            <a:solidFill>
              <a:schemeClr val="tx1"/>
            </a:solidFill>
            <a:miter lim="800000"/>
            <a:tailEnd type="arrow" w="med" len="med"/>
          </a:ln>
        </p:spPr>
      </p:cxnSp>
      <p:sp>
        <p:nvSpPr>
          <p:cNvPr id="6158" name="日期占位符 13"/>
          <p:cNvSpPr>
            <a:spLocks noGrp="1"/>
          </p:cNvSpPr>
          <p:nvPr>
            <p:ph type="dt" sz="quarter" idx="10"/>
          </p:nvPr>
        </p:nvSpPr>
        <p:spPr>
          <a:noFill/>
          <a:ln>
            <a:miter lim="800000"/>
          </a:ln>
        </p:spPr>
        <p:txBody>
          <a:bodyPr/>
          <a:lstStyle/>
          <a:p>
            <a:fld id="{01BE5F46-9980-44E2-97A3-346425FD9C09}" type="datetime1">
              <a:rPr lang="zh-CN" altLang="en-US" smtClean="0"/>
            </a:fld>
            <a:endParaRPr lang="en-US" altLang="zh-CN" smtClean="0"/>
          </a:p>
        </p:txBody>
      </p:sp>
      <p:sp>
        <p:nvSpPr>
          <p:cNvPr id="6159" name="灯片编号占位符 14"/>
          <p:cNvSpPr>
            <a:spLocks noGrp="1"/>
          </p:cNvSpPr>
          <p:nvPr>
            <p:ph type="sldNum" sz="quarter" idx="12"/>
          </p:nvPr>
        </p:nvSpPr>
        <p:spPr>
          <a:noFill/>
          <a:ln>
            <a:miter lim="800000"/>
          </a:ln>
        </p:spPr>
        <p:txBody>
          <a:bodyPr/>
          <a:lstStyle/>
          <a:p>
            <a:fld id="{4F315BD7-7EEC-4E8D-9538-D11F3EDB7DA9}" type="slidenum">
              <a:rPr lang="en-US" altLang="zh-CN" smtClean="0"/>
            </a:fld>
            <a:endParaRPr lang="en-US" altLang="zh-CN" smtClean="0"/>
          </a:p>
        </p:txBody>
      </p:sp>
      <p:sp>
        <p:nvSpPr>
          <p:cNvPr id="6160" name="页脚占位符 15"/>
          <p:cNvSpPr>
            <a:spLocks noGrp="1"/>
          </p:cNvSpPr>
          <p:nvPr>
            <p:ph type="ftr" sz="quarter" idx="11"/>
          </p:nvPr>
        </p:nvSpPr>
        <p:spPr>
          <a:noFill/>
          <a:ln>
            <a:miter lim="800000"/>
          </a:ln>
        </p:spPr>
        <p:txBody>
          <a:bodyPr/>
          <a:lstStyle/>
          <a:p>
            <a:r>
              <a:rPr lang="en-US" altLang="zh-CN" smtClean="0"/>
              <a:t>zzqry@whu.edu.cn</a:t>
            </a:r>
            <a:endParaRPr lang="en-US" altLang="zh-CN"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Box 5"/>
          <p:cNvSpPr txBox="1">
            <a:spLocks noChangeArrowheads="1"/>
          </p:cNvSpPr>
          <p:nvPr/>
        </p:nvSpPr>
        <p:spPr bwMode="auto">
          <a:xfrm>
            <a:off x="684213" y="260350"/>
            <a:ext cx="7704137" cy="6740525"/>
          </a:xfrm>
          <a:prstGeom prst="rect">
            <a:avLst/>
          </a:prstGeom>
          <a:noFill/>
          <a:ln w="9525">
            <a:noFill/>
            <a:miter lim="800000"/>
          </a:ln>
        </p:spPr>
        <p:txBody>
          <a:bodyPr>
            <a:spAutoFit/>
          </a:bodyPr>
          <a:lstStyle/>
          <a:p>
            <a:r>
              <a:rPr lang="zh-CN" altLang="en-US"/>
              <a:t>后果的严重性：行为受害者或受益者多大程度受到伤害或受益</a:t>
            </a:r>
            <a:endParaRPr lang="en-US" altLang="zh-CN"/>
          </a:p>
          <a:p>
            <a:r>
              <a:rPr lang="zh-CN" altLang="en-US"/>
              <a:t>社会共识：多少舆论认为这种行为是恶与善的；</a:t>
            </a:r>
            <a:endParaRPr lang="en-US" altLang="zh-CN"/>
          </a:p>
          <a:p>
            <a:r>
              <a:rPr lang="zh-CN" altLang="en-US"/>
              <a:t>结果发生的可能性：实际行为发生和将会引起可预见的危害或利益可能性大小；</a:t>
            </a:r>
            <a:endParaRPr lang="en-US" altLang="zh-CN"/>
          </a:p>
          <a:p>
            <a:r>
              <a:rPr lang="zh-CN" altLang="en-US"/>
              <a:t>后果的直接性：行为和期望的结果间，持续有多久；</a:t>
            </a:r>
            <a:endParaRPr lang="en-US" altLang="zh-CN"/>
          </a:p>
          <a:p>
            <a:r>
              <a:rPr lang="zh-CN" altLang="en-US"/>
              <a:t>与受害者关系：觉得（在社会、心理、物质上）与行为的受害者或受益者有多接近；</a:t>
            </a:r>
            <a:endParaRPr lang="en-US" altLang="zh-CN"/>
          </a:p>
          <a:p>
            <a:r>
              <a:rPr lang="zh-CN" altLang="en-US"/>
              <a:t>后果集中度：行为对有关人员的集中度有多大</a:t>
            </a:r>
            <a:endParaRPr lang="en-US" altLang="zh-CN"/>
          </a:p>
          <a:p>
            <a:r>
              <a:rPr lang="zh-CN" altLang="en-US"/>
              <a:t>人们受到的伤害越大，认为行为是恶的舆论越强，行为发生和造成伤害可能性越高，从行为到后果的时间间隔越短，个人感觉与行为受害者越接近，问题强度越大。</a:t>
            </a:r>
            <a:endParaRPr lang="en-US" altLang="zh-CN"/>
          </a:p>
          <a:p>
            <a:endParaRPr lang="en-US" altLang="zh-CN"/>
          </a:p>
          <a:p>
            <a:r>
              <a:rPr lang="zh-CN" altLang="en-US"/>
              <a:t>当一个伦理问题对管理者很重要时，有理由期望管理者采取更道德的行为</a:t>
            </a:r>
            <a:endParaRPr lang="en-US" altLang="zh-CN"/>
          </a:p>
          <a:p>
            <a:r>
              <a:rPr lang="zh-CN" altLang="en-US"/>
              <a:t>认为高强度的道德问题会带来更高道德推理，道德意图更经常出现，道德行为更容易被观察到</a:t>
            </a:r>
            <a:endParaRPr lang="en-US" altLang="zh-CN"/>
          </a:p>
          <a:p>
            <a:endParaRPr lang="zh-CN" altLang="en-US"/>
          </a:p>
        </p:txBody>
      </p:sp>
      <p:sp>
        <p:nvSpPr>
          <p:cNvPr id="7171" name="日期占位符 2"/>
          <p:cNvSpPr>
            <a:spLocks noGrp="1"/>
          </p:cNvSpPr>
          <p:nvPr>
            <p:ph type="dt" sz="quarter" idx="10"/>
          </p:nvPr>
        </p:nvSpPr>
        <p:spPr>
          <a:noFill/>
          <a:ln>
            <a:miter lim="800000"/>
          </a:ln>
        </p:spPr>
        <p:txBody>
          <a:bodyPr/>
          <a:lstStyle/>
          <a:p>
            <a:fld id="{2B43993D-FEA1-444B-8730-C2C44CF069AD}" type="datetime1">
              <a:rPr lang="zh-CN" altLang="en-US" smtClean="0"/>
            </a:fld>
            <a:endParaRPr lang="en-US" altLang="zh-CN" smtClean="0"/>
          </a:p>
        </p:txBody>
      </p:sp>
      <p:sp>
        <p:nvSpPr>
          <p:cNvPr id="7172" name="灯片编号占位符 3"/>
          <p:cNvSpPr>
            <a:spLocks noGrp="1"/>
          </p:cNvSpPr>
          <p:nvPr>
            <p:ph type="sldNum" sz="quarter" idx="12"/>
          </p:nvPr>
        </p:nvSpPr>
        <p:spPr>
          <a:noFill/>
          <a:ln>
            <a:miter lim="800000"/>
          </a:ln>
        </p:spPr>
        <p:txBody>
          <a:bodyPr/>
          <a:lstStyle/>
          <a:p>
            <a:fld id="{2E911B91-6309-4407-AF76-F2EA8CD2E511}" type="slidenum">
              <a:rPr lang="en-US" altLang="zh-CN" smtClean="0"/>
            </a:fld>
            <a:endParaRPr lang="en-US" altLang="zh-CN" smtClean="0"/>
          </a:p>
        </p:txBody>
      </p:sp>
      <p:sp>
        <p:nvSpPr>
          <p:cNvPr id="7173" name="页脚占位符 4"/>
          <p:cNvSpPr>
            <a:spLocks noGrp="1"/>
          </p:cNvSpPr>
          <p:nvPr>
            <p:ph type="ftr" sz="quarter" idx="11"/>
          </p:nvPr>
        </p:nvSpPr>
        <p:spPr>
          <a:noFill/>
          <a:ln>
            <a:miter lim="800000"/>
          </a:ln>
        </p:spPr>
        <p:txBody>
          <a:bodyPr/>
          <a:lstStyle/>
          <a:p>
            <a:r>
              <a:rPr lang="en-US" altLang="zh-CN" smtClean="0"/>
              <a:t>zzqry@whu.edu.cn</a:t>
            </a:r>
            <a:endParaRPr lang="en-US" altLang="zh-CN"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Box 5"/>
          <p:cNvSpPr txBox="1">
            <a:spLocks noChangeArrowheads="1"/>
          </p:cNvSpPr>
          <p:nvPr/>
        </p:nvSpPr>
        <p:spPr bwMode="auto">
          <a:xfrm>
            <a:off x="755650" y="765175"/>
            <a:ext cx="7524750" cy="2676525"/>
          </a:xfrm>
          <a:prstGeom prst="rect">
            <a:avLst/>
          </a:prstGeom>
          <a:noFill/>
          <a:ln w="9525">
            <a:noFill/>
            <a:miter lim="800000"/>
          </a:ln>
        </p:spPr>
        <p:txBody>
          <a:bodyPr>
            <a:spAutoFit/>
          </a:bodyPr>
          <a:lstStyle/>
          <a:p>
            <a:r>
              <a:rPr lang="zh-CN" altLang="en-US"/>
              <a:t>特点有二</a:t>
            </a:r>
            <a:endParaRPr lang="en-US" altLang="zh-CN"/>
          </a:p>
          <a:p>
            <a:r>
              <a:rPr lang="zh-CN" altLang="en-US"/>
              <a:t>一是增加了影响道德决策的因素，提出道德问题本身就是影响因素。所以要重视道德问题或道德困境本身的特性对道德决策的影响</a:t>
            </a:r>
            <a:endParaRPr lang="en-US" altLang="zh-CN"/>
          </a:p>
          <a:p>
            <a:r>
              <a:rPr lang="zh-CN" altLang="en-US"/>
              <a:t>二是提出组织因素对道德认识和道德判断并没影响，只在建立道德意图和实施道德行为才会有影响，并且组织因素的影响体现在群体互动、权威因素和社会化过程中。</a:t>
            </a:r>
            <a:endParaRPr lang="zh-CN" altLang="en-US"/>
          </a:p>
        </p:txBody>
      </p:sp>
      <p:sp>
        <p:nvSpPr>
          <p:cNvPr id="8195" name="日期占位符 2"/>
          <p:cNvSpPr>
            <a:spLocks noGrp="1"/>
          </p:cNvSpPr>
          <p:nvPr>
            <p:ph type="dt" sz="quarter" idx="10"/>
          </p:nvPr>
        </p:nvSpPr>
        <p:spPr>
          <a:noFill/>
          <a:ln>
            <a:miter lim="800000"/>
          </a:ln>
        </p:spPr>
        <p:txBody>
          <a:bodyPr/>
          <a:lstStyle/>
          <a:p>
            <a:fld id="{97F04749-3731-46F7-B689-D54EAB6D960B}" type="datetime1">
              <a:rPr lang="zh-CN" altLang="en-US" smtClean="0"/>
            </a:fld>
            <a:endParaRPr lang="en-US" altLang="zh-CN" smtClean="0"/>
          </a:p>
        </p:txBody>
      </p:sp>
      <p:sp>
        <p:nvSpPr>
          <p:cNvPr id="8196" name="灯片编号占位符 3"/>
          <p:cNvSpPr>
            <a:spLocks noGrp="1"/>
          </p:cNvSpPr>
          <p:nvPr>
            <p:ph type="sldNum" sz="quarter" idx="12"/>
          </p:nvPr>
        </p:nvSpPr>
        <p:spPr>
          <a:noFill/>
          <a:ln>
            <a:miter lim="800000"/>
          </a:ln>
        </p:spPr>
        <p:txBody>
          <a:bodyPr/>
          <a:lstStyle/>
          <a:p>
            <a:fld id="{0E6777DD-4E9D-4DC5-AB8D-3A9FE80E4BED}" type="slidenum">
              <a:rPr lang="en-US" altLang="zh-CN" smtClean="0"/>
            </a:fld>
            <a:endParaRPr lang="en-US" altLang="zh-CN" smtClean="0"/>
          </a:p>
        </p:txBody>
      </p:sp>
      <p:sp>
        <p:nvSpPr>
          <p:cNvPr id="8197" name="页脚占位符 4"/>
          <p:cNvSpPr>
            <a:spLocks noGrp="1"/>
          </p:cNvSpPr>
          <p:nvPr>
            <p:ph type="ftr" sz="quarter" idx="11"/>
          </p:nvPr>
        </p:nvSpPr>
        <p:spPr>
          <a:noFill/>
          <a:ln>
            <a:miter lim="800000"/>
          </a:ln>
        </p:spPr>
        <p:txBody>
          <a:bodyPr/>
          <a:lstStyle/>
          <a:p>
            <a:r>
              <a:rPr lang="en-US" altLang="zh-CN" smtClean="0"/>
              <a:t>zzqry@whu.edu.cn</a:t>
            </a:r>
            <a:endParaRPr lang="en-US" altLang="zh-CN"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68313" y="404813"/>
            <a:ext cx="8207375" cy="677862"/>
          </a:xfrm>
        </p:spPr>
        <p:txBody>
          <a:bodyPr/>
          <a:lstStyle/>
          <a:p>
            <a:pPr eaLnBrk="1" hangingPunct="1"/>
            <a:r>
              <a:rPr lang="zh-CN" altLang="en-US" sz="3600" smtClean="0"/>
              <a:t>曲维诺的个人与情境交互作用模型</a:t>
            </a:r>
            <a:endParaRPr lang="zh-CN" altLang="en-US" sz="3600" smtClean="0"/>
          </a:p>
        </p:txBody>
      </p:sp>
      <p:sp>
        <p:nvSpPr>
          <p:cNvPr id="9219" name="Rectangle 3"/>
          <p:cNvSpPr>
            <a:spLocks noGrp="1" noChangeArrowheads="1"/>
          </p:cNvSpPr>
          <p:nvPr>
            <p:ph type="body" idx="1"/>
          </p:nvPr>
        </p:nvSpPr>
        <p:spPr>
          <a:xfrm>
            <a:off x="323850" y="1844675"/>
            <a:ext cx="8631238" cy="4464050"/>
          </a:xfrm>
        </p:spPr>
        <p:txBody>
          <a:bodyPr/>
          <a:lstStyle/>
          <a:p>
            <a:pPr eaLnBrk="1" hangingPunct="1">
              <a:buFont typeface="Wingdings" panose="05000000000000000000" pitchFamily="2" charset="2"/>
              <a:buNone/>
            </a:pPr>
            <a:r>
              <a:rPr lang="en-US" altLang="zh-CN" sz="3200" smtClean="0"/>
              <a:t>   </a:t>
            </a:r>
            <a:r>
              <a:rPr lang="zh-CN" altLang="en-US" sz="3200" smtClean="0"/>
              <a:t>曲维诺提出的个人和情境因素交互作用模型以</a:t>
            </a:r>
            <a:r>
              <a:rPr lang="zh-CN" altLang="en-US" sz="3200" smtClean="0">
                <a:solidFill>
                  <a:srgbClr val="FF0000"/>
                </a:solidFill>
              </a:rPr>
              <a:t>道德困境</a:t>
            </a:r>
            <a:r>
              <a:rPr lang="zh-CN" altLang="en-US" sz="3200" smtClean="0"/>
              <a:t>的存在开始，进而形成</a:t>
            </a:r>
            <a:r>
              <a:rPr lang="zh-CN" altLang="en-US" sz="3200" smtClean="0">
                <a:solidFill>
                  <a:srgbClr val="FF0000"/>
                </a:solidFill>
              </a:rPr>
              <a:t>道德意识阶段</a:t>
            </a:r>
            <a:r>
              <a:rPr lang="zh-CN" altLang="en-US" sz="3200" smtClean="0"/>
              <a:t>，个人的道德认知阶段决定了个人怎样看待道德困境、决定了他认为什么是正确的或者错误的决策过程。然而，正确和错误的认知并不足以解释和预测</a:t>
            </a:r>
            <a:r>
              <a:rPr lang="zh-CN" altLang="en-US" sz="3200" smtClean="0">
                <a:solidFill>
                  <a:srgbClr val="FF0000"/>
                </a:solidFill>
              </a:rPr>
              <a:t>道德决策行为</a:t>
            </a:r>
            <a:r>
              <a:rPr lang="zh-CN" altLang="en-US" sz="3200" smtClean="0"/>
              <a:t>，个人和环境的其他因素和认知因素</a:t>
            </a:r>
            <a:r>
              <a:rPr lang="zh-CN" altLang="en-US" sz="3200" smtClean="0">
                <a:solidFill>
                  <a:srgbClr val="FF0000"/>
                </a:solidFill>
              </a:rPr>
              <a:t>相互作用</a:t>
            </a:r>
            <a:r>
              <a:rPr lang="zh-CN" altLang="en-US" sz="3200" smtClean="0"/>
              <a:t>决定了个人对道德困境如何作出反应。</a:t>
            </a:r>
            <a:endParaRPr lang="zh-CN" altLang="en-US" sz="3200" smtClean="0"/>
          </a:p>
        </p:txBody>
      </p:sp>
      <p:sp>
        <p:nvSpPr>
          <p:cNvPr id="9220" name="TextBox 3"/>
          <p:cNvSpPr txBox="1">
            <a:spLocks noChangeArrowheads="1"/>
          </p:cNvSpPr>
          <p:nvPr/>
        </p:nvSpPr>
        <p:spPr bwMode="auto">
          <a:xfrm>
            <a:off x="755650" y="1268413"/>
            <a:ext cx="7416800" cy="461962"/>
          </a:xfrm>
          <a:prstGeom prst="rect">
            <a:avLst/>
          </a:prstGeom>
          <a:noFill/>
          <a:ln w="9525">
            <a:noFill/>
            <a:miter lim="800000"/>
          </a:ln>
        </p:spPr>
        <p:txBody>
          <a:bodyPr>
            <a:spAutoFit/>
          </a:bodyPr>
          <a:lstStyle/>
          <a:p>
            <a:endParaRPr lang="zh-CN" altLang="en-US"/>
          </a:p>
        </p:txBody>
      </p:sp>
      <p:sp>
        <p:nvSpPr>
          <p:cNvPr id="9221" name="日期占位符 4"/>
          <p:cNvSpPr>
            <a:spLocks noGrp="1"/>
          </p:cNvSpPr>
          <p:nvPr>
            <p:ph type="dt" sz="quarter" idx="10"/>
          </p:nvPr>
        </p:nvSpPr>
        <p:spPr>
          <a:noFill/>
          <a:ln>
            <a:miter lim="800000"/>
          </a:ln>
        </p:spPr>
        <p:txBody>
          <a:bodyPr/>
          <a:lstStyle/>
          <a:p>
            <a:fld id="{046CCBF2-1EB3-4334-8862-D86A3E536160}" type="datetime1">
              <a:rPr lang="zh-CN" altLang="en-US" smtClean="0"/>
            </a:fld>
            <a:endParaRPr lang="en-US" altLang="zh-CN" smtClean="0"/>
          </a:p>
        </p:txBody>
      </p:sp>
      <p:sp>
        <p:nvSpPr>
          <p:cNvPr id="9222" name="灯片编号占位符 5"/>
          <p:cNvSpPr>
            <a:spLocks noGrp="1"/>
          </p:cNvSpPr>
          <p:nvPr>
            <p:ph type="sldNum" sz="quarter" idx="12"/>
          </p:nvPr>
        </p:nvSpPr>
        <p:spPr>
          <a:noFill/>
          <a:ln>
            <a:miter lim="800000"/>
          </a:ln>
        </p:spPr>
        <p:txBody>
          <a:bodyPr/>
          <a:lstStyle/>
          <a:p>
            <a:fld id="{B99FCF98-C3DF-4617-816A-BDD07E4B31F1}" type="slidenum">
              <a:rPr lang="en-US" altLang="zh-CN" smtClean="0"/>
            </a:fld>
            <a:endParaRPr lang="en-US" altLang="zh-CN" smtClean="0"/>
          </a:p>
        </p:txBody>
      </p:sp>
      <p:sp>
        <p:nvSpPr>
          <p:cNvPr id="9223" name="页脚占位符 6"/>
          <p:cNvSpPr>
            <a:spLocks noGrp="1"/>
          </p:cNvSpPr>
          <p:nvPr>
            <p:ph type="ftr" sz="quarter" idx="11"/>
          </p:nvPr>
        </p:nvSpPr>
        <p:spPr>
          <a:noFill/>
          <a:ln>
            <a:miter lim="800000"/>
          </a:ln>
        </p:spPr>
        <p:txBody>
          <a:bodyPr/>
          <a:lstStyle/>
          <a:p>
            <a:r>
              <a:rPr lang="en-US" altLang="zh-CN" smtClean="0"/>
              <a:t>zzqry@whu.edu.cn</a:t>
            </a:r>
            <a:endParaRPr lang="en-US" altLang="zh-CN"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Box 5"/>
          <p:cNvSpPr txBox="1">
            <a:spLocks noChangeArrowheads="1"/>
          </p:cNvSpPr>
          <p:nvPr/>
        </p:nvSpPr>
        <p:spPr bwMode="auto">
          <a:xfrm>
            <a:off x="3348038" y="188913"/>
            <a:ext cx="1871662" cy="1322387"/>
          </a:xfrm>
          <a:prstGeom prst="rect">
            <a:avLst/>
          </a:prstGeom>
          <a:noFill/>
          <a:ln w="9525">
            <a:noFill/>
            <a:miter lim="800000"/>
          </a:ln>
        </p:spPr>
        <p:txBody>
          <a:bodyPr>
            <a:spAutoFit/>
          </a:bodyPr>
          <a:lstStyle/>
          <a:p>
            <a:r>
              <a:rPr lang="zh-CN" altLang="en-US" sz="2000"/>
              <a:t>个人因素</a:t>
            </a:r>
            <a:endParaRPr lang="en-US" altLang="zh-CN" sz="2000"/>
          </a:p>
          <a:p>
            <a:pPr>
              <a:buFont typeface="Arial" panose="020B0604020202020204" pitchFamily="34" charset="0"/>
              <a:buChar char="•"/>
            </a:pPr>
            <a:r>
              <a:rPr lang="zh-CN" altLang="en-US" sz="2000"/>
              <a:t>自我强度</a:t>
            </a:r>
            <a:endParaRPr lang="en-US" altLang="zh-CN" sz="2000"/>
          </a:p>
          <a:p>
            <a:pPr>
              <a:buFont typeface="Arial" panose="020B0604020202020204" pitchFamily="34" charset="0"/>
              <a:buChar char="•"/>
            </a:pPr>
            <a:r>
              <a:rPr lang="zh-CN" altLang="en-US" sz="2000"/>
              <a:t>环境依赖程度</a:t>
            </a:r>
            <a:endParaRPr lang="en-US" altLang="zh-CN" sz="2000"/>
          </a:p>
          <a:p>
            <a:pPr>
              <a:buFont typeface="Arial" panose="020B0604020202020204" pitchFamily="34" charset="0"/>
              <a:buChar char="•"/>
            </a:pPr>
            <a:r>
              <a:rPr lang="zh-CN" altLang="en-US" sz="2000"/>
              <a:t>控制点</a:t>
            </a:r>
            <a:endParaRPr lang="zh-CN" altLang="en-US" sz="2000"/>
          </a:p>
        </p:txBody>
      </p:sp>
      <p:sp>
        <p:nvSpPr>
          <p:cNvPr id="10243" name="TextBox 6"/>
          <p:cNvSpPr txBox="1">
            <a:spLocks noChangeArrowheads="1"/>
          </p:cNvSpPr>
          <p:nvPr/>
        </p:nvSpPr>
        <p:spPr bwMode="auto">
          <a:xfrm>
            <a:off x="250825" y="1916113"/>
            <a:ext cx="1728788" cy="461962"/>
          </a:xfrm>
          <a:prstGeom prst="rect">
            <a:avLst/>
          </a:prstGeom>
          <a:noFill/>
          <a:ln w="9525">
            <a:noFill/>
            <a:miter lim="800000"/>
          </a:ln>
        </p:spPr>
        <p:txBody>
          <a:bodyPr>
            <a:spAutoFit/>
          </a:bodyPr>
          <a:lstStyle/>
          <a:p>
            <a:r>
              <a:rPr lang="zh-CN" altLang="en-US"/>
              <a:t>道德困境</a:t>
            </a:r>
            <a:endParaRPr lang="zh-CN" altLang="en-US"/>
          </a:p>
        </p:txBody>
      </p:sp>
      <p:sp>
        <p:nvSpPr>
          <p:cNvPr id="10244" name="TextBox 7"/>
          <p:cNvSpPr txBox="1">
            <a:spLocks noChangeArrowheads="1"/>
          </p:cNvSpPr>
          <p:nvPr/>
        </p:nvSpPr>
        <p:spPr bwMode="auto">
          <a:xfrm>
            <a:off x="2411413" y="1557338"/>
            <a:ext cx="2232025" cy="1014412"/>
          </a:xfrm>
          <a:prstGeom prst="rect">
            <a:avLst/>
          </a:prstGeom>
          <a:noFill/>
          <a:ln w="9525">
            <a:noFill/>
            <a:miter lim="800000"/>
          </a:ln>
        </p:spPr>
        <p:txBody>
          <a:bodyPr>
            <a:spAutoFit/>
          </a:bodyPr>
          <a:lstStyle/>
          <a:p>
            <a:r>
              <a:rPr lang="zh-CN" altLang="en-US" sz="2000"/>
              <a:t>认识</a:t>
            </a:r>
            <a:endParaRPr lang="en-US" altLang="zh-CN" sz="2000"/>
          </a:p>
          <a:p>
            <a:r>
              <a:rPr lang="en-US" altLang="zh-CN" sz="2000"/>
              <a:t>--------</a:t>
            </a:r>
            <a:endParaRPr lang="en-US" altLang="zh-CN" sz="2000"/>
          </a:p>
          <a:p>
            <a:r>
              <a:rPr lang="zh-CN" altLang="en-US" sz="2000"/>
              <a:t>道德认知阶段</a:t>
            </a:r>
            <a:endParaRPr lang="zh-CN" altLang="en-US" sz="2000"/>
          </a:p>
        </p:txBody>
      </p:sp>
      <p:sp>
        <p:nvSpPr>
          <p:cNvPr id="10245" name="TextBox 8"/>
          <p:cNvSpPr txBox="1">
            <a:spLocks noChangeArrowheads="1"/>
          </p:cNvSpPr>
          <p:nvPr/>
        </p:nvSpPr>
        <p:spPr bwMode="auto">
          <a:xfrm>
            <a:off x="5435600" y="1989138"/>
            <a:ext cx="2736850" cy="461962"/>
          </a:xfrm>
          <a:prstGeom prst="rect">
            <a:avLst/>
          </a:prstGeom>
          <a:noFill/>
          <a:ln w="9525">
            <a:noFill/>
            <a:miter lim="800000"/>
          </a:ln>
        </p:spPr>
        <p:txBody>
          <a:bodyPr>
            <a:spAutoFit/>
          </a:bodyPr>
          <a:lstStyle/>
          <a:p>
            <a:r>
              <a:rPr lang="zh-CN" altLang="en-US"/>
              <a:t>道德或不道德行为</a:t>
            </a:r>
            <a:endParaRPr lang="zh-CN" altLang="en-US"/>
          </a:p>
        </p:txBody>
      </p:sp>
      <p:sp>
        <p:nvSpPr>
          <p:cNvPr id="10246" name="TextBox 9"/>
          <p:cNvSpPr txBox="1">
            <a:spLocks noChangeArrowheads="1"/>
          </p:cNvSpPr>
          <p:nvPr/>
        </p:nvSpPr>
        <p:spPr bwMode="auto">
          <a:xfrm>
            <a:off x="3419475" y="2997200"/>
            <a:ext cx="2089150" cy="3478213"/>
          </a:xfrm>
          <a:prstGeom prst="rect">
            <a:avLst/>
          </a:prstGeom>
          <a:noFill/>
          <a:ln w="9525">
            <a:noFill/>
            <a:miter lim="800000"/>
          </a:ln>
        </p:spPr>
        <p:txBody>
          <a:bodyPr>
            <a:spAutoFit/>
          </a:bodyPr>
          <a:lstStyle/>
          <a:p>
            <a:r>
              <a:rPr lang="zh-CN" altLang="en-US" sz="2000"/>
              <a:t>情景因素</a:t>
            </a:r>
            <a:endParaRPr lang="en-US" altLang="zh-CN" sz="2000"/>
          </a:p>
          <a:p>
            <a:pPr>
              <a:buFont typeface="Arial" panose="020B0604020202020204" pitchFamily="34" charset="0"/>
              <a:buChar char="•"/>
            </a:pPr>
            <a:r>
              <a:rPr lang="zh-CN" altLang="en-US" sz="2000"/>
              <a:t>直接的工作环境</a:t>
            </a:r>
            <a:endParaRPr lang="en-US" altLang="zh-CN" sz="2000"/>
          </a:p>
          <a:p>
            <a:r>
              <a:rPr lang="zh-CN" altLang="en-US" sz="2000"/>
              <a:t>强化机制</a:t>
            </a:r>
            <a:endParaRPr lang="en-US" altLang="zh-CN" sz="2000"/>
          </a:p>
          <a:p>
            <a:r>
              <a:rPr lang="zh-CN" altLang="en-US" sz="2000"/>
              <a:t>其他压力</a:t>
            </a:r>
            <a:endParaRPr lang="en-US" altLang="zh-CN" sz="2000"/>
          </a:p>
          <a:p>
            <a:pPr>
              <a:buFont typeface="Arial" panose="020B0604020202020204" pitchFamily="34" charset="0"/>
              <a:buChar char="•"/>
            </a:pPr>
            <a:r>
              <a:rPr lang="zh-CN" altLang="en-US" sz="2000"/>
              <a:t>组织文化</a:t>
            </a:r>
            <a:endParaRPr lang="en-US" altLang="zh-CN" sz="2000"/>
          </a:p>
          <a:p>
            <a:r>
              <a:rPr lang="zh-CN" altLang="en-US" sz="2000"/>
              <a:t>规范体系</a:t>
            </a:r>
            <a:endParaRPr lang="en-US" altLang="zh-CN" sz="2000"/>
          </a:p>
          <a:p>
            <a:r>
              <a:rPr lang="zh-CN" altLang="en-US" sz="2000"/>
              <a:t>参照人</a:t>
            </a:r>
            <a:endParaRPr lang="en-US" altLang="zh-CN" sz="2000"/>
          </a:p>
          <a:p>
            <a:r>
              <a:rPr lang="zh-CN" altLang="en-US" sz="2000"/>
              <a:t>对权威服从程度</a:t>
            </a:r>
            <a:endParaRPr lang="en-US" altLang="zh-CN" sz="2000"/>
          </a:p>
          <a:p>
            <a:r>
              <a:rPr lang="zh-CN" altLang="en-US" sz="2000"/>
              <a:t>对结果负责程度</a:t>
            </a:r>
            <a:endParaRPr lang="en-US" altLang="zh-CN" sz="2000"/>
          </a:p>
          <a:p>
            <a:pPr>
              <a:buFont typeface="Arial" panose="020B0604020202020204" pitchFamily="34" charset="0"/>
              <a:buChar char="•"/>
            </a:pPr>
            <a:r>
              <a:rPr lang="zh-CN" altLang="en-US" sz="2000"/>
              <a:t>工作特性</a:t>
            </a:r>
            <a:endParaRPr lang="en-US" altLang="zh-CN" sz="2000"/>
          </a:p>
          <a:p>
            <a:r>
              <a:rPr lang="zh-CN" altLang="en-US" sz="2000"/>
              <a:t>职责</a:t>
            </a:r>
            <a:endParaRPr lang="zh-CN" altLang="en-US" sz="2000"/>
          </a:p>
        </p:txBody>
      </p:sp>
      <p:cxnSp>
        <p:nvCxnSpPr>
          <p:cNvPr id="10247" name="直接箭头连接符 13"/>
          <p:cNvCxnSpPr>
            <a:cxnSpLocks noChangeShapeType="1"/>
          </p:cNvCxnSpPr>
          <p:nvPr/>
        </p:nvCxnSpPr>
        <p:spPr bwMode="auto">
          <a:xfrm>
            <a:off x="1692275" y="2133600"/>
            <a:ext cx="576263" cy="0"/>
          </a:xfrm>
          <a:prstGeom prst="straightConnector1">
            <a:avLst/>
          </a:prstGeom>
          <a:noFill/>
          <a:ln w="9525" algn="ctr">
            <a:solidFill>
              <a:schemeClr val="tx1"/>
            </a:solidFill>
            <a:miter lim="800000"/>
            <a:tailEnd type="arrow" w="med" len="med"/>
          </a:ln>
        </p:spPr>
      </p:cxnSp>
      <p:cxnSp>
        <p:nvCxnSpPr>
          <p:cNvPr id="10248" name="直接箭头连接符 15"/>
          <p:cNvCxnSpPr>
            <a:cxnSpLocks noChangeShapeType="1"/>
          </p:cNvCxnSpPr>
          <p:nvPr/>
        </p:nvCxnSpPr>
        <p:spPr bwMode="auto">
          <a:xfrm>
            <a:off x="3851275" y="2133600"/>
            <a:ext cx="1512888" cy="0"/>
          </a:xfrm>
          <a:prstGeom prst="straightConnector1">
            <a:avLst/>
          </a:prstGeom>
          <a:noFill/>
          <a:ln w="9525" algn="ctr">
            <a:solidFill>
              <a:schemeClr val="tx1"/>
            </a:solidFill>
            <a:miter lim="800000"/>
            <a:tailEnd type="arrow" w="med" len="med"/>
          </a:ln>
        </p:spPr>
      </p:cxnSp>
      <p:cxnSp>
        <p:nvCxnSpPr>
          <p:cNvPr id="10249" name="直接箭头连接符 17"/>
          <p:cNvCxnSpPr>
            <a:cxnSpLocks noChangeShapeType="1"/>
            <a:stCxn id="10242" idx="2"/>
          </p:cNvCxnSpPr>
          <p:nvPr/>
        </p:nvCxnSpPr>
        <p:spPr bwMode="auto">
          <a:xfrm>
            <a:off x="4284663" y="1511300"/>
            <a:ext cx="0" cy="622300"/>
          </a:xfrm>
          <a:prstGeom prst="straightConnector1">
            <a:avLst/>
          </a:prstGeom>
          <a:noFill/>
          <a:ln w="9525" algn="ctr">
            <a:solidFill>
              <a:schemeClr val="tx1"/>
            </a:solidFill>
            <a:miter lim="800000"/>
            <a:tailEnd type="arrow" w="med" len="med"/>
          </a:ln>
        </p:spPr>
      </p:cxnSp>
      <p:cxnSp>
        <p:nvCxnSpPr>
          <p:cNvPr id="10250" name="直接箭头连接符 19"/>
          <p:cNvCxnSpPr>
            <a:cxnSpLocks noChangeShapeType="1"/>
          </p:cNvCxnSpPr>
          <p:nvPr/>
        </p:nvCxnSpPr>
        <p:spPr bwMode="auto">
          <a:xfrm flipV="1">
            <a:off x="4284663" y="2133600"/>
            <a:ext cx="0" cy="790575"/>
          </a:xfrm>
          <a:prstGeom prst="straightConnector1">
            <a:avLst/>
          </a:prstGeom>
          <a:noFill/>
          <a:ln w="9525" algn="ctr">
            <a:solidFill>
              <a:schemeClr val="tx1"/>
            </a:solidFill>
            <a:miter lim="800000"/>
            <a:tailEnd type="arrow" w="med" len="med"/>
          </a:ln>
        </p:spPr>
      </p:cxnSp>
      <p:cxnSp>
        <p:nvCxnSpPr>
          <p:cNvPr id="10251" name="直接连接符 21"/>
          <p:cNvCxnSpPr>
            <a:cxnSpLocks noChangeShapeType="1"/>
          </p:cNvCxnSpPr>
          <p:nvPr/>
        </p:nvCxnSpPr>
        <p:spPr bwMode="auto">
          <a:xfrm flipH="1">
            <a:off x="3132138" y="5084763"/>
            <a:ext cx="287337" cy="0"/>
          </a:xfrm>
          <a:prstGeom prst="line">
            <a:avLst/>
          </a:prstGeom>
          <a:noFill/>
          <a:ln w="9525" algn="ctr">
            <a:solidFill>
              <a:schemeClr val="tx1"/>
            </a:solidFill>
            <a:miter lim="800000"/>
          </a:ln>
        </p:spPr>
      </p:cxnSp>
      <p:cxnSp>
        <p:nvCxnSpPr>
          <p:cNvPr id="10252" name="直接箭头连接符 25"/>
          <p:cNvCxnSpPr>
            <a:cxnSpLocks noChangeShapeType="1"/>
          </p:cNvCxnSpPr>
          <p:nvPr/>
        </p:nvCxnSpPr>
        <p:spPr bwMode="auto">
          <a:xfrm flipV="1">
            <a:off x="3132138" y="2492375"/>
            <a:ext cx="0" cy="2592388"/>
          </a:xfrm>
          <a:prstGeom prst="straightConnector1">
            <a:avLst/>
          </a:prstGeom>
          <a:noFill/>
          <a:ln w="9525" algn="ctr">
            <a:solidFill>
              <a:schemeClr val="tx1"/>
            </a:solidFill>
            <a:miter lim="800000"/>
            <a:tailEnd type="arrow" w="med" len="med"/>
          </a:ln>
        </p:spPr>
      </p:cxnSp>
      <p:sp>
        <p:nvSpPr>
          <p:cNvPr id="10253" name="日期占位符 12"/>
          <p:cNvSpPr>
            <a:spLocks noGrp="1"/>
          </p:cNvSpPr>
          <p:nvPr>
            <p:ph type="dt" sz="quarter" idx="10"/>
          </p:nvPr>
        </p:nvSpPr>
        <p:spPr>
          <a:noFill/>
          <a:ln>
            <a:miter lim="800000"/>
          </a:ln>
        </p:spPr>
        <p:txBody>
          <a:bodyPr/>
          <a:lstStyle/>
          <a:p>
            <a:fld id="{4C7E8F08-539C-4616-B1EB-CBD7DECC709C}" type="datetime1">
              <a:rPr lang="zh-CN" altLang="en-US" smtClean="0"/>
            </a:fld>
            <a:endParaRPr lang="en-US" altLang="zh-CN" smtClean="0"/>
          </a:p>
        </p:txBody>
      </p:sp>
      <p:sp>
        <p:nvSpPr>
          <p:cNvPr id="10254" name="灯片编号占位符 13"/>
          <p:cNvSpPr>
            <a:spLocks noGrp="1"/>
          </p:cNvSpPr>
          <p:nvPr>
            <p:ph type="sldNum" sz="quarter" idx="12"/>
          </p:nvPr>
        </p:nvSpPr>
        <p:spPr>
          <a:noFill/>
          <a:ln>
            <a:miter lim="800000"/>
          </a:ln>
        </p:spPr>
        <p:txBody>
          <a:bodyPr/>
          <a:lstStyle/>
          <a:p>
            <a:fld id="{60E45266-38ED-4AF3-BC3C-4231C70768E6}" type="slidenum">
              <a:rPr lang="en-US" altLang="zh-CN" smtClean="0"/>
            </a:fld>
            <a:endParaRPr lang="en-US" altLang="zh-CN" smtClean="0"/>
          </a:p>
        </p:txBody>
      </p:sp>
      <p:sp>
        <p:nvSpPr>
          <p:cNvPr id="10255" name="页脚占位符 14"/>
          <p:cNvSpPr>
            <a:spLocks noGrp="1"/>
          </p:cNvSpPr>
          <p:nvPr>
            <p:ph type="ftr" sz="quarter" idx="11"/>
          </p:nvPr>
        </p:nvSpPr>
        <p:spPr>
          <a:noFill/>
          <a:ln>
            <a:miter lim="800000"/>
          </a:ln>
        </p:spPr>
        <p:txBody>
          <a:bodyPr/>
          <a:lstStyle/>
          <a:p>
            <a:r>
              <a:rPr lang="en-US" altLang="zh-CN" smtClean="0"/>
              <a:t>zzqry@whu.edu.cn</a:t>
            </a:r>
            <a:endParaRPr lang="en-US" altLang="zh-CN"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179388" y="333375"/>
            <a:ext cx="8713787" cy="6000750"/>
          </a:xfrm>
          <a:prstGeom prst="rect">
            <a:avLst/>
          </a:prstGeom>
          <a:noFill/>
          <a:ln w="9525">
            <a:noFill/>
            <a:miter lim="800000"/>
          </a:ln>
        </p:spPr>
        <p:txBody>
          <a:bodyPr>
            <a:spAutoFit/>
          </a:bodyPr>
          <a:lstStyle/>
          <a:p>
            <a:r>
              <a:rPr lang="zh-CN" altLang="en-US"/>
              <a:t>自我强度：自我强度与自信或自我调节技巧相关联，自我强度高的人更能抵御冲动，依意识行事，处理道德认知和道德行为有连续性，更倾向做认为正确的事。</a:t>
            </a:r>
            <a:endParaRPr lang="en-US" altLang="zh-CN"/>
          </a:p>
          <a:p>
            <a:r>
              <a:rPr lang="zh-CN" altLang="en-US"/>
              <a:t>环境依赖程度是个人对环境的依赖程度。依赖环境的人会更多的利用外界信息指导自己行为。不依赖环境的个体有更大自主性。在环境不确定时，依赖环境的比不依赖环境的更加注重利用组织外部信息来选择行为。</a:t>
            </a:r>
            <a:endParaRPr lang="en-US" altLang="zh-CN"/>
          </a:p>
          <a:p>
            <a:r>
              <a:rPr lang="zh-CN" altLang="en-US"/>
              <a:t>控制点：对结果如何归因。一个内部控制论的人更相信事情结果是自己努力的结果，而外部控制论的人认为事情是由运气命运造成。外部控制认对道德或不道德结果更少归因于个人，而是外部力量。而内部控制论者对道德结果承担责任。持内部控制论者比外部控制论者在道德判断与道德行为间表现出更多连续与相关性。</a:t>
            </a:r>
            <a:endParaRPr lang="en-US" altLang="zh-CN"/>
          </a:p>
          <a:p>
            <a:r>
              <a:rPr lang="zh-CN" altLang="en-US"/>
              <a:t>影响道德的组织环境包含直接工作环境（奖惩强化、其他压力）、组织文化（规范体系、伦理守则、有影响力的个人、服从权威、对结果承担责任）和工作性质</a:t>
            </a:r>
            <a:endParaRPr lang="zh-CN" altLang="en-US"/>
          </a:p>
        </p:txBody>
      </p:sp>
      <p:sp>
        <p:nvSpPr>
          <p:cNvPr id="11267" name="日期占位符 2"/>
          <p:cNvSpPr>
            <a:spLocks noGrp="1"/>
          </p:cNvSpPr>
          <p:nvPr>
            <p:ph type="dt" sz="quarter" idx="10"/>
          </p:nvPr>
        </p:nvSpPr>
        <p:spPr>
          <a:noFill/>
          <a:ln>
            <a:miter lim="800000"/>
          </a:ln>
        </p:spPr>
        <p:txBody>
          <a:bodyPr/>
          <a:lstStyle/>
          <a:p>
            <a:fld id="{7DBFD8E3-5981-4E6E-83AF-B50C2816F052}" type="datetime1">
              <a:rPr lang="zh-CN" altLang="en-US" smtClean="0"/>
            </a:fld>
            <a:endParaRPr lang="en-US" altLang="zh-CN" smtClean="0"/>
          </a:p>
        </p:txBody>
      </p:sp>
      <p:sp>
        <p:nvSpPr>
          <p:cNvPr id="11268" name="灯片编号占位符 3"/>
          <p:cNvSpPr>
            <a:spLocks noGrp="1"/>
          </p:cNvSpPr>
          <p:nvPr>
            <p:ph type="sldNum" sz="quarter" idx="12"/>
          </p:nvPr>
        </p:nvSpPr>
        <p:spPr>
          <a:noFill/>
          <a:ln>
            <a:miter lim="800000"/>
          </a:ln>
        </p:spPr>
        <p:txBody>
          <a:bodyPr/>
          <a:lstStyle/>
          <a:p>
            <a:fld id="{DC23C4E5-FE3F-41B4-B027-1004DF4DD613}" type="slidenum">
              <a:rPr lang="en-US" altLang="zh-CN" smtClean="0"/>
            </a:fld>
            <a:endParaRPr lang="en-US" altLang="zh-CN" smtClean="0"/>
          </a:p>
        </p:txBody>
      </p:sp>
      <p:sp>
        <p:nvSpPr>
          <p:cNvPr id="11269" name="页脚占位符 4"/>
          <p:cNvSpPr>
            <a:spLocks noGrp="1"/>
          </p:cNvSpPr>
          <p:nvPr>
            <p:ph type="ftr" sz="quarter" idx="11"/>
          </p:nvPr>
        </p:nvSpPr>
        <p:spPr>
          <a:noFill/>
          <a:ln>
            <a:miter lim="800000"/>
          </a:ln>
        </p:spPr>
        <p:txBody>
          <a:bodyPr/>
          <a:lstStyle/>
          <a:p>
            <a:r>
              <a:rPr lang="en-US" altLang="zh-CN" smtClean="0"/>
              <a:t>zzqry@whu.edu.cn</a:t>
            </a:r>
            <a:endParaRPr lang="en-US" altLang="zh-CN" smtClean="0"/>
          </a:p>
        </p:txBody>
      </p:sp>
    </p:spTree>
  </p:cSld>
  <p:clrMapOvr>
    <a:masterClrMapping/>
  </p:clrMapOvr>
</p:sld>
</file>

<file path=ppt/theme/theme1.xml><?xml version="1.0" encoding="utf-8"?>
<a:theme xmlns:a="http://schemas.openxmlformats.org/drawingml/2006/main" name="Blends">
  <a:themeElements>
    <a:clrScheme name="">
      <a:dk1>
        <a:srgbClr val="000099"/>
      </a:dk1>
      <a:lt1>
        <a:srgbClr val="FFFFFF"/>
      </a:lt1>
      <a:dk2>
        <a:srgbClr val="FF0000"/>
      </a:dk2>
      <a:lt2>
        <a:srgbClr val="0000FF"/>
      </a:lt2>
      <a:accent1>
        <a:srgbClr val="00E4A8"/>
      </a:accent1>
      <a:accent2>
        <a:srgbClr val="FFCF01"/>
      </a:accent2>
      <a:accent3>
        <a:srgbClr val="FFFFFF"/>
      </a:accent3>
      <a:accent4>
        <a:srgbClr val="000082"/>
      </a:accent4>
      <a:accent5>
        <a:srgbClr val="AAEFD1"/>
      </a:accent5>
      <a:accent6>
        <a:srgbClr val="E7BB01"/>
      </a:accent6>
      <a:hlink>
        <a:srgbClr val="FF0000"/>
      </a:hlink>
      <a:folHlink>
        <a:srgbClr val="FF0000"/>
      </a:folHlink>
    </a:clrScheme>
    <a:fontScheme name="Blends">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themeOverrid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0</TotalTime>
  <Words>3431</Words>
  <Application>WPS 演示</Application>
  <PresentationFormat>全屏显示(4:3)</PresentationFormat>
  <Paragraphs>270</Paragraphs>
  <Slides>17</Slides>
  <Notes>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17</vt:i4>
      </vt:variant>
    </vt:vector>
  </HeadingPairs>
  <TitlesOfParts>
    <vt:vector size="26" baseType="lpstr">
      <vt:lpstr>Arial</vt:lpstr>
      <vt:lpstr>宋体</vt:lpstr>
      <vt:lpstr>Wingdings</vt:lpstr>
      <vt:lpstr>Tahoma</vt:lpstr>
      <vt:lpstr>Times New Roman</vt:lpstr>
      <vt:lpstr>微软雅黑</vt:lpstr>
      <vt:lpstr>Arial Unicode MS</vt:lpstr>
      <vt:lpstr>Calibri</vt:lpstr>
      <vt:lpstr>Blends</vt:lpstr>
      <vt:lpstr>第9章 社会与企业道德</vt:lpstr>
      <vt:lpstr>个人与企业的道德决策</vt:lpstr>
      <vt:lpstr>琼斯的道德问题权变模型</vt:lpstr>
      <vt:lpstr>PowerPoint 演示文稿</vt:lpstr>
      <vt:lpstr>PowerPoint 演示文稿</vt:lpstr>
      <vt:lpstr>PowerPoint 演示文稿</vt:lpstr>
      <vt:lpstr>曲维诺的个人与情境交互作用模型</vt:lpstr>
      <vt:lpstr>PowerPoint 演示文稿</vt:lpstr>
      <vt:lpstr>PowerPoint 演示文稿</vt:lpstr>
      <vt:lpstr>PowerPoint 演示文稿</vt:lpstr>
      <vt:lpstr>PowerPoint 演示文稿</vt:lpstr>
      <vt:lpstr>社会、企业、个人的责任</vt:lpstr>
      <vt:lpstr>PowerPoint 演示文稿</vt:lpstr>
      <vt:lpstr>社会、企业、个人的责任</vt:lpstr>
      <vt:lpstr>社会层次的措施</vt:lpstr>
      <vt:lpstr>加大对违法及严重不道德行为的打击力度</vt:lpstr>
      <vt:lpstr>加大对道德行为的支持力度</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利益相关者（stakeholder）的概念 </dc:title>
  <dc:creator>Dell</dc:creator>
  <cp:lastModifiedBy>Daphne</cp:lastModifiedBy>
  <cp:revision>282</cp:revision>
  <dcterms:created xsi:type="dcterms:W3CDTF">2003-01-09T13:59:00Z</dcterms:created>
  <dcterms:modified xsi:type="dcterms:W3CDTF">2020-05-19T08:22:43Z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2052-11.1.0.9662</vt:lpwstr>
  </property>
</Properties>
</file>