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50"/>
  </p:notesMasterIdLst>
  <p:sldIdLst>
    <p:sldId id="312" r:id="rId2"/>
    <p:sldId id="313" r:id="rId3"/>
    <p:sldId id="316" r:id="rId4"/>
    <p:sldId id="317" r:id="rId5"/>
    <p:sldId id="322" r:id="rId6"/>
    <p:sldId id="323" r:id="rId7"/>
    <p:sldId id="324" r:id="rId8"/>
    <p:sldId id="325" r:id="rId9"/>
    <p:sldId id="326" r:id="rId10"/>
    <p:sldId id="328" r:id="rId11"/>
    <p:sldId id="329" r:id="rId12"/>
    <p:sldId id="330" r:id="rId13"/>
    <p:sldId id="333" r:id="rId14"/>
    <p:sldId id="335" r:id="rId15"/>
    <p:sldId id="370" r:id="rId16"/>
    <p:sldId id="331" r:id="rId17"/>
    <p:sldId id="334" r:id="rId18"/>
    <p:sldId id="337" r:id="rId19"/>
    <p:sldId id="338" r:id="rId20"/>
    <p:sldId id="336" r:id="rId21"/>
    <p:sldId id="339" r:id="rId22"/>
    <p:sldId id="340" r:id="rId23"/>
    <p:sldId id="346" r:id="rId24"/>
    <p:sldId id="342" r:id="rId25"/>
    <p:sldId id="347" r:id="rId26"/>
    <p:sldId id="343" r:id="rId27"/>
    <p:sldId id="344" r:id="rId28"/>
    <p:sldId id="348" r:id="rId29"/>
    <p:sldId id="350" r:id="rId30"/>
    <p:sldId id="353" r:id="rId31"/>
    <p:sldId id="349" r:id="rId32"/>
    <p:sldId id="351" r:id="rId33"/>
    <p:sldId id="354" r:id="rId34"/>
    <p:sldId id="355" r:id="rId35"/>
    <p:sldId id="356" r:id="rId36"/>
    <p:sldId id="357" r:id="rId37"/>
    <p:sldId id="358" r:id="rId38"/>
    <p:sldId id="359" r:id="rId39"/>
    <p:sldId id="360" r:id="rId40"/>
    <p:sldId id="361" r:id="rId41"/>
    <p:sldId id="363" r:id="rId42"/>
    <p:sldId id="364" r:id="rId43"/>
    <p:sldId id="367" r:id="rId44"/>
    <p:sldId id="366" r:id="rId45"/>
    <p:sldId id="365" r:id="rId46"/>
    <p:sldId id="362" r:id="rId47"/>
    <p:sldId id="368" r:id="rId48"/>
    <p:sldId id="36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FF66"/>
    <a:srgbClr val="33CC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944" autoAdjust="0"/>
    <p:restoredTop sz="94660"/>
  </p:normalViewPr>
  <p:slideViewPr>
    <p:cSldViewPr>
      <p:cViewPr varScale="1">
        <p:scale>
          <a:sx n="52" d="100"/>
          <a:sy n="52" d="100"/>
        </p:scale>
        <p:origin x="90" y="6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xml.rels><?xml version="1.0" encoding="UTF-8" standalone="yes"?>
<Relationships xmlns="http://schemas.openxmlformats.org/package/2006/relationships"><Relationship Id="rId1" Type="http://schemas.openxmlformats.org/officeDocument/2006/relationships/image" Target="../media/image1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948D3-EC22-41D9-84D8-30E5128D658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A1753C24-6A70-4F77-AC46-47AAECA65DBA}">
      <dgm:prSet phldrT="[文本]" custT="1"/>
      <dgm:spPr/>
      <dgm:t>
        <a:bodyPr/>
        <a:lstStyle/>
        <a:p>
          <a:r>
            <a:rPr lang="zh-CN" altLang="en-US" sz="2800" dirty="0" smtClean="0"/>
            <a:t>商品和服务流转</a:t>
          </a:r>
          <a:endParaRPr lang="zh-CN" altLang="en-US" sz="2800" dirty="0"/>
        </a:p>
      </dgm:t>
    </dgm:pt>
    <dgm:pt modelId="{18BE743C-91D2-4F84-9101-E8501082279A}" type="parTrans" cxnId="{55115B40-6D98-4891-8A7E-A0AD3C929186}">
      <dgm:prSet/>
      <dgm:spPr/>
      <dgm:t>
        <a:bodyPr/>
        <a:lstStyle/>
        <a:p>
          <a:endParaRPr lang="zh-CN" altLang="en-US" sz="2800"/>
        </a:p>
      </dgm:t>
    </dgm:pt>
    <dgm:pt modelId="{80A2DE42-1AD8-4C79-AD7C-6D5751E6B055}" type="sibTrans" cxnId="{55115B40-6D98-4891-8A7E-A0AD3C929186}">
      <dgm:prSet/>
      <dgm:spPr/>
      <dgm:t>
        <a:bodyPr/>
        <a:lstStyle/>
        <a:p>
          <a:endParaRPr lang="zh-CN" altLang="en-US" sz="2800"/>
        </a:p>
      </dgm:t>
    </dgm:pt>
    <dgm:pt modelId="{1D498E38-D002-4DAA-936B-A4FE205ADE5C}">
      <dgm:prSet phldrT="[文本]" custT="1"/>
      <dgm:spPr/>
      <dgm:t>
        <a:bodyPr/>
        <a:lstStyle/>
        <a:p>
          <a:r>
            <a:rPr lang="zh-CN" altLang="en-US" sz="2800" dirty="0" smtClean="0"/>
            <a:t>出口</a:t>
          </a:r>
          <a:endParaRPr lang="en-US" altLang="zh-CN" sz="2800" dirty="0" smtClean="0"/>
        </a:p>
        <a:p>
          <a:r>
            <a:rPr lang="zh-CN" altLang="en-US" sz="2800" dirty="0" smtClean="0"/>
            <a:t>（外汇流入）</a:t>
          </a:r>
          <a:endParaRPr lang="zh-CN" altLang="en-US" sz="2800" dirty="0"/>
        </a:p>
      </dgm:t>
    </dgm:pt>
    <dgm:pt modelId="{6282A8D9-586F-4A7E-A443-15D067B09AD9}" type="parTrans" cxnId="{DBAEC4E2-2A8C-487F-99EC-EF14DCDA70A8}">
      <dgm:prSet/>
      <dgm:spPr/>
      <dgm:t>
        <a:bodyPr/>
        <a:lstStyle/>
        <a:p>
          <a:endParaRPr lang="zh-CN" altLang="en-US" sz="2800"/>
        </a:p>
      </dgm:t>
    </dgm:pt>
    <dgm:pt modelId="{E93E2C07-7077-4BB4-BCA3-43963D9997B7}" type="sibTrans" cxnId="{DBAEC4E2-2A8C-487F-99EC-EF14DCDA70A8}">
      <dgm:prSet/>
      <dgm:spPr/>
      <dgm:t>
        <a:bodyPr/>
        <a:lstStyle/>
        <a:p>
          <a:endParaRPr lang="zh-CN" altLang="en-US" sz="2800"/>
        </a:p>
      </dgm:t>
    </dgm:pt>
    <dgm:pt modelId="{7E853E27-5F5C-4533-94CC-2066D1DFC69F}">
      <dgm:prSet phldrT="[文本]" custT="1"/>
      <dgm:spPr/>
      <dgm:t>
        <a:bodyPr/>
        <a:lstStyle/>
        <a:p>
          <a:r>
            <a:rPr lang="zh-CN" altLang="en-US" sz="2800" dirty="0" smtClean="0"/>
            <a:t>进口</a:t>
          </a:r>
          <a:endParaRPr lang="en-US" altLang="zh-CN" sz="2800" dirty="0" smtClean="0"/>
        </a:p>
        <a:p>
          <a:r>
            <a:rPr lang="zh-CN" altLang="en-US" sz="2800" dirty="0" smtClean="0"/>
            <a:t>（外汇流出）</a:t>
          </a:r>
          <a:endParaRPr lang="zh-CN" altLang="en-US" sz="2800" dirty="0"/>
        </a:p>
      </dgm:t>
    </dgm:pt>
    <dgm:pt modelId="{3E9A1A4D-06A1-4255-9A2B-C1D20E83EDDF}" type="parTrans" cxnId="{B6229D9B-A27F-4BD2-86E4-48AFF4F5966E}">
      <dgm:prSet/>
      <dgm:spPr/>
      <dgm:t>
        <a:bodyPr/>
        <a:lstStyle/>
        <a:p>
          <a:endParaRPr lang="zh-CN" altLang="en-US" sz="2800"/>
        </a:p>
      </dgm:t>
    </dgm:pt>
    <dgm:pt modelId="{A4E7E34B-8E5C-43AB-B603-759639894606}" type="sibTrans" cxnId="{B6229D9B-A27F-4BD2-86E4-48AFF4F5966E}">
      <dgm:prSet/>
      <dgm:spPr/>
      <dgm:t>
        <a:bodyPr/>
        <a:lstStyle/>
        <a:p>
          <a:endParaRPr lang="zh-CN" altLang="en-US" sz="2800"/>
        </a:p>
      </dgm:t>
    </dgm:pt>
    <dgm:pt modelId="{0FF9977D-2EF3-4F01-B594-7C264DC88A52}">
      <dgm:prSet phldrT="[文本]" custT="1"/>
      <dgm:spPr/>
      <dgm:t>
        <a:bodyPr/>
        <a:lstStyle/>
        <a:p>
          <a:r>
            <a:rPr lang="zh-CN" altLang="en-US" sz="2800" dirty="0" smtClean="0"/>
            <a:t>资本流入流出</a:t>
          </a:r>
          <a:endParaRPr lang="zh-CN" altLang="en-US" sz="2800" dirty="0"/>
        </a:p>
      </dgm:t>
    </dgm:pt>
    <dgm:pt modelId="{0172C683-62F6-4653-B82F-95A1017CB8BC}" type="parTrans" cxnId="{C2611C18-CFB2-458D-9865-7C68AAE25F2F}">
      <dgm:prSet/>
      <dgm:spPr/>
      <dgm:t>
        <a:bodyPr/>
        <a:lstStyle/>
        <a:p>
          <a:endParaRPr lang="zh-CN" altLang="en-US" sz="2800"/>
        </a:p>
      </dgm:t>
    </dgm:pt>
    <dgm:pt modelId="{EAC325A7-4A12-4A78-8654-7FEE8EC47732}" type="sibTrans" cxnId="{C2611C18-CFB2-458D-9865-7C68AAE25F2F}">
      <dgm:prSet/>
      <dgm:spPr/>
      <dgm:t>
        <a:bodyPr/>
        <a:lstStyle/>
        <a:p>
          <a:endParaRPr lang="zh-CN" altLang="en-US" sz="2800"/>
        </a:p>
      </dgm:t>
    </dgm:pt>
    <dgm:pt modelId="{849A9CE6-62F8-49F5-A4EC-7A3BE3917160}">
      <dgm:prSet phldrT="[文本]" custT="1"/>
      <dgm:spPr/>
      <dgm:t>
        <a:bodyPr/>
        <a:lstStyle/>
        <a:p>
          <a:r>
            <a:rPr lang="zh-CN" altLang="en-US" sz="2800" dirty="0" smtClean="0"/>
            <a:t>资本流入</a:t>
          </a:r>
          <a:endParaRPr lang="en-US" altLang="zh-CN" sz="2800" dirty="0" smtClean="0"/>
        </a:p>
        <a:p>
          <a:r>
            <a:rPr lang="zh-CN" altLang="en-US" sz="2800" dirty="0" smtClean="0"/>
            <a:t>（外汇流入）</a:t>
          </a:r>
          <a:endParaRPr lang="zh-CN" altLang="en-US" sz="2800" dirty="0"/>
        </a:p>
      </dgm:t>
    </dgm:pt>
    <dgm:pt modelId="{580C44A3-B9D3-4A5F-A64A-FB0A84F7BB9A}" type="parTrans" cxnId="{9A78ECE1-EEE3-4456-B998-B166497A64C8}">
      <dgm:prSet/>
      <dgm:spPr/>
      <dgm:t>
        <a:bodyPr/>
        <a:lstStyle/>
        <a:p>
          <a:endParaRPr lang="zh-CN" altLang="en-US" sz="2800"/>
        </a:p>
      </dgm:t>
    </dgm:pt>
    <dgm:pt modelId="{32D2B11F-D4CB-4637-B47D-976DD41AFFA6}" type="sibTrans" cxnId="{9A78ECE1-EEE3-4456-B998-B166497A64C8}">
      <dgm:prSet/>
      <dgm:spPr/>
      <dgm:t>
        <a:bodyPr/>
        <a:lstStyle/>
        <a:p>
          <a:endParaRPr lang="zh-CN" altLang="en-US" sz="2800"/>
        </a:p>
      </dgm:t>
    </dgm:pt>
    <dgm:pt modelId="{8A87C06D-10CA-47C5-9228-1CE235D36526}">
      <dgm:prSet phldrT="[文本]" custT="1"/>
      <dgm:spPr/>
      <dgm:t>
        <a:bodyPr/>
        <a:lstStyle/>
        <a:p>
          <a:r>
            <a:rPr lang="zh-CN" altLang="en-US" sz="2800" dirty="0" smtClean="0"/>
            <a:t>资本流出</a:t>
          </a:r>
          <a:endParaRPr lang="en-US" altLang="zh-CN" sz="2800" dirty="0" smtClean="0"/>
        </a:p>
        <a:p>
          <a:r>
            <a:rPr lang="zh-CN" altLang="en-US" sz="2800" dirty="0" smtClean="0"/>
            <a:t>（外汇流出）</a:t>
          </a:r>
          <a:endParaRPr lang="zh-CN" altLang="en-US" sz="2800" dirty="0"/>
        </a:p>
      </dgm:t>
    </dgm:pt>
    <dgm:pt modelId="{4D7C4165-9B8B-4D49-B09F-8AC16A7B8472}" type="parTrans" cxnId="{27384DB5-B2EE-4A86-8964-576AE0ED24DF}">
      <dgm:prSet/>
      <dgm:spPr/>
      <dgm:t>
        <a:bodyPr/>
        <a:lstStyle/>
        <a:p>
          <a:endParaRPr lang="zh-CN" altLang="en-US" sz="2800"/>
        </a:p>
      </dgm:t>
    </dgm:pt>
    <dgm:pt modelId="{BA2D468F-9A15-48B1-B8F9-4C858C47D3B9}" type="sibTrans" cxnId="{27384DB5-B2EE-4A86-8964-576AE0ED24DF}">
      <dgm:prSet/>
      <dgm:spPr/>
      <dgm:t>
        <a:bodyPr/>
        <a:lstStyle/>
        <a:p>
          <a:endParaRPr lang="zh-CN" altLang="en-US" sz="2800"/>
        </a:p>
      </dgm:t>
    </dgm:pt>
    <dgm:pt modelId="{6B99FECF-C0EB-4AEB-9365-DC3B6BE76E5C}" type="pres">
      <dgm:prSet presAssocID="{C7C948D3-EC22-41D9-84D8-30E5128D658B}" presName="diagram" presStyleCnt="0">
        <dgm:presLayoutVars>
          <dgm:chPref val="1"/>
          <dgm:dir/>
          <dgm:animOne val="branch"/>
          <dgm:animLvl val="lvl"/>
          <dgm:resizeHandles/>
        </dgm:presLayoutVars>
      </dgm:prSet>
      <dgm:spPr/>
      <dgm:t>
        <a:bodyPr/>
        <a:lstStyle/>
        <a:p>
          <a:endParaRPr lang="zh-CN" altLang="en-US"/>
        </a:p>
      </dgm:t>
    </dgm:pt>
    <dgm:pt modelId="{462C44E8-9F49-4395-AB02-8B6C7EEF1699}" type="pres">
      <dgm:prSet presAssocID="{A1753C24-6A70-4F77-AC46-47AAECA65DBA}" presName="root" presStyleCnt="0"/>
      <dgm:spPr/>
    </dgm:pt>
    <dgm:pt modelId="{5B39A9C8-F1D6-4B7A-8AAB-1179D24D8463}" type="pres">
      <dgm:prSet presAssocID="{A1753C24-6A70-4F77-AC46-47AAECA65DBA}" presName="rootComposite" presStyleCnt="0"/>
      <dgm:spPr/>
    </dgm:pt>
    <dgm:pt modelId="{2069EF30-1812-489D-813A-DC2148812933}" type="pres">
      <dgm:prSet presAssocID="{A1753C24-6A70-4F77-AC46-47AAECA65DBA}" presName="rootText" presStyleLbl="node1" presStyleIdx="0" presStyleCnt="2" custScaleX="154310" custScaleY="62101"/>
      <dgm:spPr/>
      <dgm:t>
        <a:bodyPr/>
        <a:lstStyle/>
        <a:p>
          <a:endParaRPr lang="zh-CN" altLang="en-US"/>
        </a:p>
      </dgm:t>
    </dgm:pt>
    <dgm:pt modelId="{0E2953F1-6BE5-4863-9E61-ADFC5E70EDFE}" type="pres">
      <dgm:prSet presAssocID="{A1753C24-6A70-4F77-AC46-47AAECA65DBA}" presName="rootConnector" presStyleLbl="node1" presStyleIdx="0" presStyleCnt="2"/>
      <dgm:spPr/>
      <dgm:t>
        <a:bodyPr/>
        <a:lstStyle/>
        <a:p>
          <a:endParaRPr lang="zh-CN" altLang="en-US"/>
        </a:p>
      </dgm:t>
    </dgm:pt>
    <dgm:pt modelId="{06922A5E-F9E2-4DBD-A664-937562728A8A}" type="pres">
      <dgm:prSet presAssocID="{A1753C24-6A70-4F77-AC46-47AAECA65DBA}" presName="childShape" presStyleCnt="0"/>
      <dgm:spPr/>
    </dgm:pt>
    <dgm:pt modelId="{5C58BE0B-74D7-4E36-9263-F6A41B15082E}" type="pres">
      <dgm:prSet presAssocID="{6282A8D9-586F-4A7E-A443-15D067B09AD9}" presName="Name13" presStyleLbl="parChTrans1D2" presStyleIdx="0" presStyleCnt="4"/>
      <dgm:spPr/>
      <dgm:t>
        <a:bodyPr/>
        <a:lstStyle/>
        <a:p>
          <a:endParaRPr lang="zh-CN" altLang="en-US"/>
        </a:p>
      </dgm:t>
    </dgm:pt>
    <dgm:pt modelId="{D779A002-2D12-4C65-9E35-45D1FAAB823D}" type="pres">
      <dgm:prSet presAssocID="{1D498E38-D002-4DAA-936B-A4FE205ADE5C}" presName="childText" presStyleLbl="bgAcc1" presStyleIdx="0" presStyleCnt="4">
        <dgm:presLayoutVars>
          <dgm:bulletEnabled val="1"/>
        </dgm:presLayoutVars>
      </dgm:prSet>
      <dgm:spPr/>
      <dgm:t>
        <a:bodyPr/>
        <a:lstStyle/>
        <a:p>
          <a:endParaRPr lang="zh-CN" altLang="en-US"/>
        </a:p>
      </dgm:t>
    </dgm:pt>
    <dgm:pt modelId="{36E00E29-8EDC-491C-AEA9-32D8A6BDCC5F}" type="pres">
      <dgm:prSet presAssocID="{3E9A1A4D-06A1-4255-9A2B-C1D20E83EDDF}" presName="Name13" presStyleLbl="parChTrans1D2" presStyleIdx="1" presStyleCnt="4"/>
      <dgm:spPr/>
      <dgm:t>
        <a:bodyPr/>
        <a:lstStyle/>
        <a:p>
          <a:endParaRPr lang="zh-CN" altLang="en-US"/>
        </a:p>
      </dgm:t>
    </dgm:pt>
    <dgm:pt modelId="{BE0C05F0-5C75-400C-8AB9-1CFB05CE1601}" type="pres">
      <dgm:prSet presAssocID="{7E853E27-5F5C-4533-94CC-2066D1DFC69F}" presName="childText" presStyleLbl="bgAcc1" presStyleIdx="1" presStyleCnt="4">
        <dgm:presLayoutVars>
          <dgm:bulletEnabled val="1"/>
        </dgm:presLayoutVars>
      </dgm:prSet>
      <dgm:spPr/>
      <dgm:t>
        <a:bodyPr/>
        <a:lstStyle/>
        <a:p>
          <a:endParaRPr lang="zh-CN" altLang="en-US"/>
        </a:p>
      </dgm:t>
    </dgm:pt>
    <dgm:pt modelId="{7E4E36DB-D378-41E7-9B2A-7BA355F2AC9C}" type="pres">
      <dgm:prSet presAssocID="{0FF9977D-2EF3-4F01-B594-7C264DC88A52}" presName="root" presStyleCnt="0"/>
      <dgm:spPr/>
    </dgm:pt>
    <dgm:pt modelId="{3150870B-EC00-474C-AE38-3F532F0EAA50}" type="pres">
      <dgm:prSet presAssocID="{0FF9977D-2EF3-4F01-B594-7C264DC88A52}" presName="rootComposite" presStyleCnt="0"/>
      <dgm:spPr/>
    </dgm:pt>
    <dgm:pt modelId="{B9607D47-FF32-4C88-9E06-178CF3475CB6}" type="pres">
      <dgm:prSet presAssocID="{0FF9977D-2EF3-4F01-B594-7C264DC88A52}" presName="rootText" presStyleLbl="node1" presStyleIdx="1" presStyleCnt="2" custScaleX="160940" custScaleY="62101"/>
      <dgm:spPr/>
      <dgm:t>
        <a:bodyPr/>
        <a:lstStyle/>
        <a:p>
          <a:endParaRPr lang="zh-CN" altLang="en-US"/>
        </a:p>
      </dgm:t>
    </dgm:pt>
    <dgm:pt modelId="{24E2F1DE-44C1-49B6-9128-1E1AE09E441C}" type="pres">
      <dgm:prSet presAssocID="{0FF9977D-2EF3-4F01-B594-7C264DC88A52}" presName="rootConnector" presStyleLbl="node1" presStyleIdx="1" presStyleCnt="2"/>
      <dgm:spPr/>
      <dgm:t>
        <a:bodyPr/>
        <a:lstStyle/>
        <a:p>
          <a:endParaRPr lang="zh-CN" altLang="en-US"/>
        </a:p>
      </dgm:t>
    </dgm:pt>
    <dgm:pt modelId="{EFF49894-759D-432E-9A39-11BF2EE2F643}" type="pres">
      <dgm:prSet presAssocID="{0FF9977D-2EF3-4F01-B594-7C264DC88A52}" presName="childShape" presStyleCnt="0"/>
      <dgm:spPr/>
    </dgm:pt>
    <dgm:pt modelId="{10896CA5-2DA5-48C0-84A7-EA1A00E2B942}" type="pres">
      <dgm:prSet presAssocID="{580C44A3-B9D3-4A5F-A64A-FB0A84F7BB9A}" presName="Name13" presStyleLbl="parChTrans1D2" presStyleIdx="2" presStyleCnt="4"/>
      <dgm:spPr/>
      <dgm:t>
        <a:bodyPr/>
        <a:lstStyle/>
        <a:p>
          <a:endParaRPr lang="zh-CN" altLang="en-US"/>
        </a:p>
      </dgm:t>
    </dgm:pt>
    <dgm:pt modelId="{A3B603C2-E22D-4421-AC46-3ECD8FF36BA5}" type="pres">
      <dgm:prSet presAssocID="{849A9CE6-62F8-49F5-A4EC-7A3BE3917160}" presName="childText" presStyleLbl="bgAcc1" presStyleIdx="2" presStyleCnt="4">
        <dgm:presLayoutVars>
          <dgm:bulletEnabled val="1"/>
        </dgm:presLayoutVars>
      </dgm:prSet>
      <dgm:spPr/>
      <dgm:t>
        <a:bodyPr/>
        <a:lstStyle/>
        <a:p>
          <a:endParaRPr lang="zh-CN" altLang="en-US"/>
        </a:p>
      </dgm:t>
    </dgm:pt>
    <dgm:pt modelId="{7D9F7664-1DFE-47DC-AD27-9F4E9CBC33F6}" type="pres">
      <dgm:prSet presAssocID="{4D7C4165-9B8B-4D49-B09F-8AC16A7B8472}" presName="Name13" presStyleLbl="parChTrans1D2" presStyleIdx="3" presStyleCnt="4"/>
      <dgm:spPr/>
      <dgm:t>
        <a:bodyPr/>
        <a:lstStyle/>
        <a:p>
          <a:endParaRPr lang="zh-CN" altLang="en-US"/>
        </a:p>
      </dgm:t>
    </dgm:pt>
    <dgm:pt modelId="{AE06E541-DDAA-4923-91BE-CB0E4608F067}" type="pres">
      <dgm:prSet presAssocID="{8A87C06D-10CA-47C5-9228-1CE235D36526}" presName="childText" presStyleLbl="bgAcc1" presStyleIdx="3" presStyleCnt="4">
        <dgm:presLayoutVars>
          <dgm:bulletEnabled val="1"/>
        </dgm:presLayoutVars>
      </dgm:prSet>
      <dgm:spPr/>
      <dgm:t>
        <a:bodyPr/>
        <a:lstStyle/>
        <a:p>
          <a:endParaRPr lang="zh-CN" altLang="en-US"/>
        </a:p>
      </dgm:t>
    </dgm:pt>
  </dgm:ptLst>
  <dgm:cxnLst>
    <dgm:cxn modelId="{98E27C29-F121-422D-B8E3-3A6CA7B5D1C7}" type="presOf" srcId="{7E853E27-5F5C-4533-94CC-2066D1DFC69F}" destId="{BE0C05F0-5C75-400C-8AB9-1CFB05CE1601}" srcOrd="0" destOrd="0" presId="urn:microsoft.com/office/officeart/2005/8/layout/hierarchy3"/>
    <dgm:cxn modelId="{A4ABA510-CE31-45DB-96CF-468E84AF8930}" type="presOf" srcId="{A1753C24-6A70-4F77-AC46-47AAECA65DBA}" destId="{0E2953F1-6BE5-4863-9E61-ADFC5E70EDFE}" srcOrd="1" destOrd="0" presId="urn:microsoft.com/office/officeart/2005/8/layout/hierarchy3"/>
    <dgm:cxn modelId="{9F9F95EE-7B90-4E06-83AB-182855659394}" type="presOf" srcId="{6282A8D9-586F-4A7E-A443-15D067B09AD9}" destId="{5C58BE0B-74D7-4E36-9263-F6A41B15082E}" srcOrd="0" destOrd="0" presId="urn:microsoft.com/office/officeart/2005/8/layout/hierarchy3"/>
    <dgm:cxn modelId="{DBAEC4E2-2A8C-487F-99EC-EF14DCDA70A8}" srcId="{A1753C24-6A70-4F77-AC46-47AAECA65DBA}" destId="{1D498E38-D002-4DAA-936B-A4FE205ADE5C}" srcOrd="0" destOrd="0" parTransId="{6282A8D9-586F-4A7E-A443-15D067B09AD9}" sibTransId="{E93E2C07-7077-4BB4-BCA3-43963D9997B7}"/>
    <dgm:cxn modelId="{55115B40-6D98-4891-8A7E-A0AD3C929186}" srcId="{C7C948D3-EC22-41D9-84D8-30E5128D658B}" destId="{A1753C24-6A70-4F77-AC46-47AAECA65DBA}" srcOrd="0" destOrd="0" parTransId="{18BE743C-91D2-4F84-9101-E8501082279A}" sibTransId="{80A2DE42-1AD8-4C79-AD7C-6D5751E6B055}"/>
    <dgm:cxn modelId="{D7B0C405-5797-44E5-A5D6-631F69F4C1E0}" type="presOf" srcId="{4D7C4165-9B8B-4D49-B09F-8AC16A7B8472}" destId="{7D9F7664-1DFE-47DC-AD27-9F4E9CBC33F6}" srcOrd="0" destOrd="0" presId="urn:microsoft.com/office/officeart/2005/8/layout/hierarchy3"/>
    <dgm:cxn modelId="{1A71E980-4B38-4755-BD96-C190ADDBBBDC}" type="presOf" srcId="{A1753C24-6A70-4F77-AC46-47AAECA65DBA}" destId="{2069EF30-1812-489D-813A-DC2148812933}" srcOrd="0" destOrd="0" presId="urn:microsoft.com/office/officeart/2005/8/layout/hierarchy3"/>
    <dgm:cxn modelId="{DCECD450-FE34-4ED6-A0DD-AE8197CCD907}" type="presOf" srcId="{580C44A3-B9D3-4A5F-A64A-FB0A84F7BB9A}" destId="{10896CA5-2DA5-48C0-84A7-EA1A00E2B942}" srcOrd="0" destOrd="0" presId="urn:microsoft.com/office/officeart/2005/8/layout/hierarchy3"/>
    <dgm:cxn modelId="{BAA57A07-99EB-4B6E-BE35-0150DECD1602}" type="presOf" srcId="{849A9CE6-62F8-49F5-A4EC-7A3BE3917160}" destId="{A3B603C2-E22D-4421-AC46-3ECD8FF36BA5}" srcOrd="0" destOrd="0" presId="urn:microsoft.com/office/officeart/2005/8/layout/hierarchy3"/>
    <dgm:cxn modelId="{BC522F48-A31F-46D5-AECA-B451B6E354D1}" type="presOf" srcId="{3E9A1A4D-06A1-4255-9A2B-C1D20E83EDDF}" destId="{36E00E29-8EDC-491C-AEA9-32D8A6BDCC5F}" srcOrd="0" destOrd="0" presId="urn:microsoft.com/office/officeart/2005/8/layout/hierarchy3"/>
    <dgm:cxn modelId="{A77942C2-4EBE-44A0-902B-6346A89C1177}" type="presOf" srcId="{1D498E38-D002-4DAA-936B-A4FE205ADE5C}" destId="{D779A002-2D12-4C65-9E35-45D1FAAB823D}" srcOrd="0" destOrd="0" presId="urn:microsoft.com/office/officeart/2005/8/layout/hierarchy3"/>
    <dgm:cxn modelId="{9925AC69-CC94-4362-ABAC-0345FA1AB21A}" type="presOf" srcId="{0FF9977D-2EF3-4F01-B594-7C264DC88A52}" destId="{B9607D47-FF32-4C88-9E06-178CF3475CB6}" srcOrd="0" destOrd="0" presId="urn:microsoft.com/office/officeart/2005/8/layout/hierarchy3"/>
    <dgm:cxn modelId="{9A78ECE1-EEE3-4456-B998-B166497A64C8}" srcId="{0FF9977D-2EF3-4F01-B594-7C264DC88A52}" destId="{849A9CE6-62F8-49F5-A4EC-7A3BE3917160}" srcOrd="0" destOrd="0" parTransId="{580C44A3-B9D3-4A5F-A64A-FB0A84F7BB9A}" sibTransId="{32D2B11F-D4CB-4637-B47D-976DD41AFFA6}"/>
    <dgm:cxn modelId="{44D89812-DD8B-4B55-A04E-CF88AE074447}" type="presOf" srcId="{0FF9977D-2EF3-4F01-B594-7C264DC88A52}" destId="{24E2F1DE-44C1-49B6-9128-1E1AE09E441C}" srcOrd="1" destOrd="0" presId="urn:microsoft.com/office/officeart/2005/8/layout/hierarchy3"/>
    <dgm:cxn modelId="{27384DB5-B2EE-4A86-8964-576AE0ED24DF}" srcId="{0FF9977D-2EF3-4F01-B594-7C264DC88A52}" destId="{8A87C06D-10CA-47C5-9228-1CE235D36526}" srcOrd="1" destOrd="0" parTransId="{4D7C4165-9B8B-4D49-B09F-8AC16A7B8472}" sibTransId="{BA2D468F-9A15-48B1-B8F9-4C858C47D3B9}"/>
    <dgm:cxn modelId="{B6229D9B-A27F-4BD2-86E4-48AFF4F5966E}" srcId="{A1753C24-6A70-4F77-AC46-47AAECA65DBA}" destId="{7E853E27-5F5C-4533-94CC-2066D1DFC69F}" srcOrd="1" destOrd="0" parTransId="{3E9A1A4D-06A1-4255-9A2B-C1D20E83EDDF}" sibTransId="{A4E7E34B-8E5C-43AB-B603-759639894606}"/>
    <dgm:cxn modelId="{52273A12-5724-4B16-A5E2-9BDB1C336DB5}" type="presOf" srcId="{C7C948D3-EC22-41D9-84D8-30E5128D658B}" destId="{6B99FECF-C0EB-4AEB-9365-DC3B6BE76E5C}" srcOrd="0" destOrd="0" presId="urn:microsoft.com/office/officeart/2005/8/layout/hierarchy3"/>
    <dgm:cxn modelId="{C2611C18-CFB2-458D-9865-7C68AAE25F2F}" srcId="{C7C948D3-EC22-41D9-84D8-30E5128D658B}" destId="{0FF9977D-2EF3-4F01-B594-7C264DC88A52}" srcOrd="1" destOrd="0" parTransId="{0172C683-62F6-4653-B82F-95A1017CB8BC}" sibTransId="{EAC325A7-4A12-4A78-8654-7FEE8EC47732}"/>
    <dgm:cxn modelId="{2730FD87-E0AE-4AD4-8A1D-7CFA671236CA}" type="presOf" srcId="{8A87C06D-10CA-47C5-9228-1CE235D36526}" destId="{AE06E541-DDAA-4923-91BE-CB0E4608F067}" srcOrd="0" destOrd="0" presId="urn:microsoft.com/office/officeart/2005/8/layout/hierarchy3"/>
    <dgm:cxn modelId="{200BB1F8-D4F1-431F-867B-EDE49425F4B7}" type="presParOf" srcId="{6B99FECF-C0EB-4AEB-9365-DC3B6BE76E5C}" destId="{462C44E8-9F49-4395-AB02-8B6C7EEF1699}" srcOrd="0" destOrd="0" presId="urn:microsoft.com/office/officeart/2005/8/layout/hierarchy3"/>
    <dgm:cxn modelId="{D183FCFD-6379-41EB-BD0D-396A9F652321}" type="presParOf" srcId="{462C44E8-9F49-4395-AB02-8B6C7EEF1699}" destId="{5B39A9C8-F1D6-4B7A-8AAB-1179D24D8463}" srcOrd="0" destOrd="0" presId="urn:microsoft.com/office/officeart/2005/8/layout/hierarchy3"/>
    <dgm:cxn modelId="{AB737CDF-9194-4EEE-ABBB-18D90AA28E54}" type="presParOf" srcId="{5B39A9C8-F1D6-4B7A-8AAB-1179D24D8463}" destId="{2069EF30-1812-489D-813A-DC2148812933}" srcOrd="0" destOrd="0" presId="urn:microsoft.com/office/officeart/2005/8/layout/hierarchy3"/>
    <dgm:cxn modelId="{2AB1E4EE-6666-481F-B7B6-BA237481EC69}" type="presParOf" srcId="{5B39A9C8-F1D6-4B7A-8AAB-1179D24D8463}" destId="{0E2953F1-6BE5-4863-9E61-ADFC5E70EDFE}" srcOrd="1" destOrd="0" presId="urn:microsoft.com/office/officeart/2005/8/layout/hierarchy3"/>
    <dgm:cxn modelId="{3ECC8E16-F5C7-4DD3-954E-4FB864C0DE12}" type="presParOf" srcId="{462C44E8-9F49-4395-AB02-8B6C7EEF1699}" destId="{06922A5E-F9E2-4DBD-A664-937562728A8A}" srcOrd="1" destOrd="0" presId="urn:microsoft.com/office/officeart/2005/8/layout/hierarchy3"/>
    <dgm:cxn modelId="{00962EDA-340F-4D9E-943E-4ED5FDE99C0F}" type="presParOf" srcId="{06922A5E-F9E2-4DBD-A664-937562728A8A}" destId="{5C58BE0B-74D7-4E36-9263-F6A41B15082E}" srcOrd="0" destOrd="0" presId="urn:microsoft.com/office/officeart/2005/8/layout/hierarchy3"/>
    <dgm:cxn modelId="{462D6D29-5E23-4DD9-87A1-65B30199C891}" type="presParOf" srcId="{06922A5E-F9E2-4DBD-A664-937562728A8A}" destId="{D779A002-2D12-4C65-9E35-45D1FAAB823D}" srcOrd="1" destOrd="0" presId="urn:microsoft.com/office/officeart/2005/8/layout/hierarchy3"/>
    <dgm:cxn modelId="{E6D1DC4C-56EF-4469-9040-BFBF91387D18}" type="presParOf" srcId="{06922A5E-F9E2-4DBD-A664-937562728A8A}" destId="{36E00E29-8EDC-491C-AEA9-32D8A6BDCC5F}" srcOrd="2" destOrd="0" presId="urn:microsoft.com/office/officeart/2005/8/layout/hierarchy3"/>
    <dgm:cxn modelId="{867CD417-4937-499A-8CDF-D8AA9F2CAD17}" type="presParOf" srcId="{06922A5E-F9E2-4DBD-A664-937562728A8A}" destId="{BE0C05F0-5C75-400C-8AB9-1CFB05CE1601}" srcOrd="3" destOrd="0" presId="urn:microsoft.com/office/officeart/2005/8/layout/hierarchy3"/>
    <dgm:cxn modelId="{B3227554-3B18-4927-A281-91C99B2F430F}" type="presParOf" srcId="{6B99FECF-C0EB-4AEB-9365-DC3B6BE76E5C}" destId="{7E4E36DB-D378-41E7-9B2A-7BA355F2AC9C}" srcOrd="1" destOrd="0" presId="urn:microsoft.com/office/officeart/2005/8/layout/hierarchy3"/>
    <dgm:cxn modelId="{F9FB5E97-749D-4908-B1F3-92AFFE83DD94}" type="presParOf" srcId="{7E4E36DB-D378-41E7-9B2A-7BA355F2AC9C}" destId="{3150870B-EC00-474C-AE38-3F532F0EAA50}" srcOrd="0" destOrd="0" presId="urn:microsoft.com/office/officeart/2005/8/layout/hierarchy3"/>
    <dgm:cxn modelId="{D573451E-3014-4B02-B4E7-D180A396364B}" type="presParOf" srcId="{3150870B-EC00-474C-AE38-3F532F0EAA50}" destId="{B9607D47-FF32-4C88-9E06-178CF3475CB6}" srcOrd="0" destOrd="0" presId="urn:microsoft.com/office/officeart/2005/8/layout/hierarchy3"/>
    <dgm:cxn modelId="{A055BED1-CC48-4FEB-92F4-EA5AE002626F}" type="presParOf" srcId="{3150870B-EC00-474C-AE38-3F532F0EAA50}" destId="{24E2F1DE-44C1-49B6-9128-1E1AE09E441C}" srcOrd="1" destOrd="0" presId="urn:microsoft.com/office/officeart/2005/8/layout/hierarchy3"/>
    <dgm:cxn modelId="{528C602C-A8F8-4E85-85FB-5A2DC4E06CA5}" type="presParOf" srcId="{7E4E36DB-D378-41E7-9B2A-7BA355F2AC9C}" destId="{EFF49894-759D-432E-9A39-11BF2EE2F643}" srcOrd="1" destOrd="0" presId="urn:microsoft.com/office/officeart/2005/8/layout/hierarchy3"/>
    <dgm:cxn modelId="{A51404C5-61E6-43FA-BBBF-B50A0982B84C}" type="presParOf" srcId="{EFF49894-759D-432E-9A39-11BF2EE2F643}" destId="{10896CA5-2DA5-48C0-84A7-EA1A00E2B942}" srcOrd="0" destOrd="0" presId="urn:microsoft.com/office/officeart/2005/8/layout/hierarchy3"/>
    <dgm:cxn modelId="{CC9D26E1-3B65-466F-8EE9-421CEC703F51}" type="presParOf" srcId="{EFF49894-759D-432E-9A39-11BF2EE2F643}" destId="{A3B603C2-E22D-4421-AC46-3ECD8FF36BA5}" srcOrd="1" destOrd="0" presId="urn:microsoft.com/office/officeart/2005/8/layout/hierarchy3"/>
    <dgm:cxn modelId="{443896D3-99D3-44E2-8FA2-E09718B72244}" type="presParOf" srcId="{EFF49894-759D-432E-9A39-11BF2EE2F643}" destId="{7D9F7664-1DFE-47DC-AD27-9F4E9CBC33F6}" srcOrd="2" destOrd="0" presId="urn:microsoft.com/office/officeart/2005/8/layout/hierarchy3"/>
    <dgm:cxn modelId="{FB1A445A-CE4F-4B91-83EB-044C37098909}" type="presParOf" srcId="{EFF49894-759D-432E-9A39-11BF2EE2F643}" destId="{AE06E541-DDAA-4923-91BE-CB0E4608F06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C948D3-EC22-41D9-84D8-30E5128D658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A1753C24-6A70-4F77-AC46-47AAECA65DBA}">
      <dgm:prSet phldrT="[文本]" custT="1"/>
      <dgm:spPr/>
      <dgm:t>
        <a:bodyPr/>
        <a:lstStyle/>
        <a:p>
          <a:r>
            <a:rPr lang="zh-CN" altLang="en-US" sz="2800" dirty="0" smtClean="0"/>
            <a:t>开放经济</a:t>
          </a:r>
          <a:endParaRPr lang="zh-CN" altLang="en-US" sz="2800" dirty="0"/>
        </a:p>
      </dgm:t>
    </dgm:pt>
    <dgm:pt modelId="{18BE743C-91D2-4F84-9101-E8501082279A}" type="parTrans" cxnId="{55115B40-6D98-4891-8A7E-A0AD3C929186}">
      <dgm:prSet/>
      <dgm:spPr/>
      <dgm:t>
        <a:bodyPr/>
        <a:lstStyle/>
        <a:p>
          <a:endParaRPr lang="zh-CN" altLang="en-US" sz="2800"/>
        </a:p>
      </dgm:t>
    </dgm:pt>
    <dgm:pt modelId="{80A2DE42-1AD8-4C79-AD7C-6D5751E6B055}" type="sibTrans" cxnId="{55115B40-6D98-4891-8A7E-A0AD3C929186}">
      <dgm:prSet/>
      <dgm:spPr/>
      <dgm:t>
        <a:bodyPr/>
        <a:lstStyle/>
        <a:p>
          <a:endParaRPr lang="zh-CN" altLang="en-US" sz="2800"/>
        </a:p>
      </dgm:t>
    </dgm:pt>
    <dgm:pt modelId="{1D498E38-D002-4DAA-936B-A4FE205ADE5C}">
      <dgm:prSet phldrT="[文本]" custT="1"/>
      <dgm:spPr/>
      <dgm:t>
        <a:bodyPr/>
        <a:lstStyle/>
        <a:p>
          <a:r>
            <a:rPr lang="en-US" altLang="zh-CN" sz="2800" dirty="0" smtClean="0"/>
            <a:t>Y=C+I+G+</a:t>
          </a:r>
          <a:r>
            <a:rPr lang="en-US" altLang="zh-CN" sz="2800" dirty="0" smtClean="0">
              <a:solidFill>
                <a:srgbClr val="FF0000"/>
              </a:solidFill>
            </a:rPr>
            <a:t>NX</a:t>
          </a:r>
        </a:p>
        <a:p>
          <a:r>
            <a:rPr lang="en-US" altLang="zh-CN" sz="2800" dirty="0" smtClean="0"/>
            <a:t>Or</a:t>
          </a:r>
        </a:p>
        <a:p>
          <a:r>
            <a:rPr lang="en-US" altLang="zh-CN" sz="2800" dirty="0" smtClean="0">
              <a:solidFill>
                <a:srgbClr val="FF0000"/>
              </a:solidFill>
            </a:rPr>
            <a:t>NX </a:t>
          </a:r>
          <a:r>
            <a:rPr lang="en-US" altLang="zh-CN" sz="2800" dirty="0" smtClean="0"/>
            <a:t>= S – I + (T-G)</a:t>
          </a:r>
          <a:endParaRPr lang="zh-CN" altLang="en-US" sz="2800" dirty="0"/>
        </a:p>
      </dgm:t>
    </dgm:pt>
    <dgm:pt modelId="{6282A8D9-586F-4A7E-A443-15D067B09AD9}" type="parTrans" cxnId="{DBAEC4E2-2A8C-487F-99EC-EF14DCDA70A8}">
      <dgm:prSet/>
      <dgm:spPr/>
      <dgm:t>
        <a:bodyPr/>
        <a:lstStyle/>
        <a:p>
          <a:endParaRPr lang="zh-CN" altLang="en-US" sz="2800"/>
        </a:p>
      </dgm:t>
    </dgm:pt>
    <dgm:pt modelId="{E93E2C07-7077-4BB4-BCA3-43963D9997B7}" type="sibTrans" cxnId="{DBAEC4E2-2A8C-487F-99EC-EF14DCDA70A8}">
      <dgm:prSet/>
      <dgm:spPr/>
      <dgm:t>
        <a:bodyPr/>
        <a:lstStyle/>
        <a:p>
          <a:endParaRPr lang="zh-CN" altLang="en-US" sz="2800"/>
        </a:p>
      </dgm:t>
    </dgm:pt>
    <dgm:pt modelId="{7E853E27-5F5C-4533-94CC-2066D1DFC69F}">
      <dgm:prSet phldrT="[文本]" custT="1"/>
      <dgm:spPr/>
      <dgm:t>
        <a:bodyPr/>
        <a:lstStyle/>
        <a:p>
          <a:r>
            <a:rPr lang="en-US" altLang="zh-CN" sz="2800" dirty="0" smtClean="0">
              <a:solidFill>
                <a:srgbClr val="FF0000"/>
              </a:solidFill>
            </a:rPr>
            <a:t>CFI and CFO</a:t>
          </a:r>
        </a:p>
        <a:p>
          <a:r>
            <a:rPr lang="en-US" altLang="zh-CN" sz="2800" dirty="0" smtClean="0">
              <a:sym typeface="Wingdings" panose="05000000000000000000" pitchFamily="2" charset="2"/>
            </a:rPr>
            <a:t></a:t>
          </a:r>
        </a:p>
        <a:p>
          <a:r>
            <a:rPr lang="en-US" altLang="zh-CN" sz="2800" dirty="0" smtClean="0"/>
            <a:t>S and I</a:t>
          </a:r>
          <a:endParaRPr lang="zh-CN" altLang="en-US" sz="2800" dirty="0"/>
        </a:p>
      </dgm:t>
    </dgm:pt>
    <dgm:pt modelId="{3E9A1A4D-06A1-4255-9A2B-C1D20E83EDDF}" type="parTrans" cxnId="{B6229D9B-A27F-4BD2-86E4-48AFF4F5966E}">
      <dgm:prSet/>
      <dgm:spPr/>
      <dgm:t>
        <a:bodyPr/>
        <a:lstStyle/>
        <a:p>
          <a:endParaRPr lang="zh-CN" altLang="en-US" sz="2800"/>
        </a:p>
      </dgm:t>
    </dgm:pt>
    <dgm:pt modelId="{A4E7E34B-8E5C-43AB-B603-759639894606}" type="sibTrans" cxnId="{B6229D9B-A27F-4BD2-86E4-48AFF4F5966E}">
      <dgm:prSet/>
      <dgm:spPr/>
      <dgm:t>
        <a:bodyPr/>
        <a:lstStyle/>
        <a:p>
          <a:endParaRPr lang="zh-CN" altLang="en-US" sz="2800"/>
        </a:p>
      </dgm:t>
    </dgm:pt>
    <dgm:pt modelId="{0FF9977D-2EF3-4F01-B594-7C264DC88A52}">
      <dgm:prSet phldrT="[文本]" custT="1"/>
      <dgm:spPr/>
      <dgm:t>
        <a:bodyPr/>
        <a:lstStyle/>
        <a:p>
          <a:r>
            <a:rPr lang="zh-CN" altLang="en-US" sz="2800" dirty="0" smtClean="0"/>
            <a:t>小型</a:t>
          </a:r>
          <a:endParaRPr lang="zh-CN" altLang="en-US" sz="2800" dirty="0"/>
        </a:p>
      </dgm:t>
    </dgm:pt>
    <dgm:pt modelId="{0172C683-62F6-4653-B82F-95A1017CB8BC}" type="parTrans" cxnId="{C2611C18-CFB2-458D-9865-7C68AAE25F2F}">
      <dgm:prSet/>
      <dgm:spPr/>
      <dgm:t>
        <a:bodyPr/>
        <a:lstStyle/>
        <a:p>
          <a:endParaRPr lang="zh-CN" altLang="en-US" sz="2800"/>
        </a:p>
      </dgm:t>
    </dgm:pt>
    <dgm:pt modelId="{EAC325A7-4A12-4A78-8654-7FEE8EC47732}" type="sibTrans" cxnId="{C2611C18-CFB2-458D-9865-7C68AAE25F2F}">
      <dgm:prSet/>
      <dgm:spPr/>
      <dgm:t>
        <a:bodyPr/>
        <a:lstStyle/>
        <a:p>
          <a:endParaRPr lang="zh-CN" altLang="en-US" sz="2800"/>
        </a:p>
      </dgm:t>
    </dgm:pt>
    <mc:AlternateContent xmlns:mc="http://schemas.openxmlformats.org/markup-compatibility/2006" xmlns:a14="http://schemas.microsoft.com/office/drawing/2010/main">
      <mc:Choice Requires="a14">
        <dgm:pt modelId="{849A9CE6-62F8-49F5-A4EC-7A3BE3917160}">
          <dgm:prSet phldrT="[文本]" custT="1"/>
          <dgm:spPr/>
          <dgm:t>
            <a:bodyPr/>
            <a:lstStyle/>
            <a:p>
              <a:r>
                <a:rPr lang="en-US" altLang="zh-CN" sz="2800" dirty="0" smtClean="0"/>
                <a:t>r=</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𝑊</m:t>
                      </m:r>
                    </m:sub>
                  </m:sSub>
                </m:oMath>
              </a14:m>
              <a:endParaRPr lang="zh-CN" altLang="en-US" sz="2800" dirty="0"/>
            </a:p>
          </dgm:t>
        </dgm:pt>
      </mc:Choice>
      <mc:Fallback xmlns="">
        <dgm:pt modelId="{849A9CE6-62F8-49F5-A4EC-7A3BE3917160}">
          <dgm:prSet phldrT="[文本]" custT="1"/>
          <dgm:spPr/>
          <dgm:t>
            <a:bodyPr/>
            <a:lstStyle/>
            <a:p>
              <a:r>
                <a:rPr lang="en-US" altLang="zh-CN" sz="2800" dirty="0" smtClean="0"/>
                <a:t>r=</a:t>
              </a:r>
              <a:r>
                <a:rPr lang="en-US" altLang="zh-CN" sz="2800" b="0" i="0" smtClean="0">
                  <a:latin typeface="Cambria Math" panose="02040503050406030204" pitchFamily="18" charset="0"/>
                </a:rPr>
                <a:t>𝑟_𝑊</a:t>
              </a:r>
              <a:endParaRPr lang="zh-CN" altLang="en-US" sz="2800" dirty="0"/>
            </a:p>
          </dgm:t>
        </dgm:pt>
      </mc:Fallback>
    </mc:AlternateContent>
    <dgm:pt modelId="{580C44A3-B9D3-4A5F-A64A-FB0A84F7BB9A}" type="parTrans" cxnId="{9A78ECE1-EEE3-4456-B998-B166497A64C8}">
      <dgm:prSet/>
      <dgm:spPr/>
      <dgm:t>
        <a:bodyPr/>
        <a:lstStyle/>
        <a:p>
          <a:endParaRPr lang="zh-CN" altLang="en-US" sz="2800"/>
        </a:p>
      </dgm:t>
    </dgm:pt>
    <dgm:pt modelId="{32D2B11F-D4CB-4637-B47D-976DD41AFFA6}" type="sibTrans" cxnId="{9A78ECE1-EEE3-4456-B998-B166497A64C8}">
      <dgm:prSet/>
      <dgm:spPr/>
      <dgm:t>
        <a:bodyPr/>
        <a:lstStyle/>
        <a:p>
          <a:endParaRPr lang="zh-CN" altLang="en-US" sz="2800"/>
        </a:p>
      </dgm:t>
    </dgm:pt>
    <dgm:pt modelId="{509CAE14-A572-40EB-8BE7-BEF7935ECE92}">
      <dgm:prSet phldrT="[文本]" custT="1"/>
      <dgm:spPr/>
      <dgm:t>
        <a:bodyPr/>
        <a:lstStyle/>
        <a:p>
          <a:r>
            <a:rPr lang="zh-CN" altLang="en-US" sz="2800" dirty="0" smtClean="0"/>
            <a:t>资本完全流动</a:t>
          </a:r>
          <a:endParaRPr lang="zh-CN" altLang="en-US" sz="2800" dirty="0"/>
        </a:p>
      </dgm:t>
    </dgm:pt>
    <dgm:pt modelId="{E3C133E9-98E5-47A9-8DD5-05B81F33F967}" type="parTrans" cxnId="{EF20FE86-71E9-4DB1-B627-B9C1C0220D65}">
      <dgm:prSet/>
      <dgm:spPr/>
      <dgm:t>
        <a:bodyPr/>
        <a:lstStyle/>
        <a:p>
          <a:endParaRPr lang="zh-CN" altLang="en-US"/>
        </a:p>
      </dgm:t>
    </dgm:pt>
    <dgm:pt modelId="{44C91F7B-9074-43F0-80ED-26A360196907}" type="sibTrans" cxnId="{EF20FE86-71E9-4DB1-B627-B9C1C0220D65}">
      <dgm:prSet/>
      <dgm:spPr/>
      <dgm:t>
        <a:bodyPr/>
        <a:lstStyle/>
        <a:p>
          <a:endParaRPr lang="zh-CN" altLang="en-US"/>
        </a:p>
      </dgm:t>
    </dgm:pt>
    <dgm:pt modelId="{6B99FECF-C0EB-4AEB-9365-DC3B6BE76E5C}" type="pres">
      <dgm:prSet presAssocID="{C7C948D3-EC22-41D9-84D8-30E5128D658B}" presName="diagram" presStyleCnt="0">
        <dgm:presLayoutVars>
          <dgm:chPref val="1"/>
          <dgm:dir/>
          <dgm:animOne val="branch"/>
          <dgm:animLvl val="lvl"/>
          <dgm:resizeHandles/>
        </dgm:presLayoutVars>
      </dgm:prSet>
      <dgm:spPr/>
      <dgm:t>
        <a:bodyPr/>
        <a:lstStyle/>
        <a:p>
          <a:endParaRPr lang="zh-CN" altLang="en-US"/>
        </a:p>
      </dgm:t>
    </dgm:pt>
    <dgm:pt modelId="{462C44E8-9F49-4395-AB02-8B6C7EEF1699}" type="pres">
      <dgm:prSet presAssocID="{A1753C24-6A70-4F77-AC46-47AAECA65DBA}" presName="root" presStyleCnt="0"/>
      <dgm:spPr/>
    </dgm:pt>
    <dgm:pt modelId="{5B39A9C8-F1D6-4B7A-8AAB-1179D24D8463}" type="pres">
      <dgm:prSet presAssocID="{A1753C24-6A70-4F77-AC46-47AAECA65DBA}" presName="rootComposite" presStyleCnt="0"/>
      <dgm:spPr/>
    </dgm:pt>
    <dgm:pt modelId="{2069EF30-1812-489D-813A-DC2148812933}" type="pres">
      <dgm:prSet presAssocID="{A1753C24-6A70-4F77-AC46-47AAECA65DBA}" presName="rootText" presStyleLbl="node1" presStyleIdx="0" presStyleCnt="3" custScaleX="154310" custScaleY="62101"/>
      <dgm:spPr/>
      <dgm:t>
        <a:bodyPr/>
        <a:lstStyle/>
        <a:p>
          <a:endParaRPr lang="zh-CN" altLang="en-US"/>
        </a:p>
      </dgm:t>
    </dgm:pt>
    <dgm:pt modelId="{0E2953F1-6BE5-4863-9E61-ADFC5E70EDFE}" type="pres">
      <dgm:prSet presAssocID="{A1753C24-6A70-4F77-AC46-47AAECA65DBA}" presName="rootConnector" presStyleLbl="node1" presStyleIdx="0" presStyleCnt="3"/>
      <dgm:spPr/>
      <dgm:t>
        <a:bodyPr/>
        <a:lstStyle/>
        <a:p>
          <a:endParaRPr lang="zh-CN" altLang="en-US"/>
        </a:p>
      </dgm:t>
    </dgm:pt>
    <dgm:pt modelId="{06922A5E-F9E2-4DBD-A664-937562728A8A}" type="pres">
      <dgm:prSet presAssocID="{A1753C24-6A70-4F77-AC46-47AAECA65DBA}" presName="childShape" presStyleCnt="0"/>
      <dgm:spPr/>
    </dgm:pt>
    <dgm:pt modelId="{5C58BE0B-74D7-4E36-9263-F6A41B15082E}" type="pres">
      <dgm:prSet presAssocID="{6282A8D9-586F-4A7E-A443-15D067B09AD9}" presName="Name13" presStyleLbl="parChTrans1D2" presStyleIdx="0" presStyleCnt="3"/>
      <dgm:spPr/>
      <dgm:t>
        <a:bodyPr/>
        <a:lstStyle/>
        <a:p>
          <a:endParaRPr lang="zh-CN" altLang="en-US"/>
        </a:p>
      </dgm:t>
    </dgm:pt>
    <dgm:pt modelId="{D779A002-2D12-4C65-9E35-45D1FAAB823D}" type="pres">
      <dgm:prSet presAssocID="{1D498E38-D002-4DAA-936B-A4FE205ADE5C}" presName="childText" presStyleLbl="bgAcc1" presStyleIdx="0" presStyleCnt="3" custScaleX="182058" custScaleY="121596">
        <dgm:presLayoutVars>
          <dgm:bulletEnabled val="1"/>
        </dgm:presLayoutVars>
      </dgm:prSet>
      <dgm:spPr/>
      <dgm:t>
        <a:bodyPr/>
        <a:lstStyle/>
        <a:p>
          <a:endParaRPr lang="zh-CN" altLang="en-US"/>
        </a:p>
      </dgm:t>
    </dgm:pt>
    <dgm:pt modelId="{36E00E29-8EDC-491C-AEA9-32D8A6BDCC5F}" type="pres">
      <dgm:prSet presAssocID="{3E9A1A4D-06A1-4255-9A2B-C1D20E83EDDF}" presName="Name13" presStyleLbl="parChTrans1D2" presStyleIdx="1" presStyleCnt="3"/>
      <dgm:spPr/>
      <dgm:t>
        <a:bodyPr/>
        <a:lstStyle/>
        <a:p>
          <a:endParaRPr lang="zh-CN" altLang="en-US"/>
        </a:p>
      </dgm:t>
    </dgm:pt>
    <dgm:pt modelId="{BE0C05F0-5C75-400C-8AB9-1CFB05CE1601}" type="pres">
      <dgm:prSet presAssocID="{7E853E27-5F5C-4533-94CC-2066D1DFC69F}" presName="childText" presStyleLbl="bgAcc1" presStyleIdx="1" presStyleCnt="3" custScaleX="173840" custScaleY="114830">
        <dgm:presLayoutVars>
          <dgm:bulletEnabled val="1"/>
        </dgm:presLayoutVars>
      </dgm:prSet>
      <dgm:spPr/>
      <dgm:t>
        <a:bodyPr/>
        <a:lstStyle/>
        <a:p>
          <a:endParaRPr lang="zh-CN" altLang="en-US"/>
        </a:p>
      </dgm:t>
    </dgm:pt>
    <dgm:pt modelId="{7E4E36DB-D378-41E7-9B2A-7BA355F2AC9C}" type="pres">
      <dgm:prSet presAssocID="{0FF9977D-2EF3-4F01-B594-7C264DC88A52}" presName="root" presStyleCnt="0"/>
      <dgm:spPr/>
    </dgm:pt>
    <dgm:pt modelId="{3150870B-EC00-474C-AE38-3F532F0EAA50}" type="pres">
      <dgm:prSet presAssocID="{0FF9977D-2EF3-4F01-B594-7C264DC88A52}" presName="rootComposite" presStyleCnt="0"/>
      <dgm:spPr/>
    </dgm:pt>
    <dgm:pt modelId="{B9607D47-FF32-4C88-9E06-178CF3475CB6}" type="pres">
      <dgm:prSet presAssocID="{0FF9977D-2EF3-4F01-B594-7C264DC88A52}" presName="rootText" presStyleLbl="node1" presStyleIdx="1" presStyleCnt="3" custScaleX="160940" custScaleY="62101"/>
      <dgm:spPr/>
      <dgm:t>
        <a:bodyPr/>
        <a:lstStyle/>
        <a:p>
          <a:endParaRPr lang="zh-CN" altLang="en-US"/>
        </a:p>
      </dgm:t>
    </dgm:pt>
    <dgm:pt modelId="{24E2F1DE-44C1-49B6-9128-1E1AE09E441C}" type="pres">
      <dgm:prSet presAssocID="{0FF9977D-2EF3-4F01-B594-7C264DC88A52}" presName="rootConnector" presStyleLbl="node1" presStyleIdx="1" presStyleCnt="3"/>
      <dgm:spPr/>
      <dgm:t>
        <a:bodyPr/>
        <a:lstStyle/>
        <a:p>
          <a:endParaRPr lang="zh-CN" altLang="en-US"/>
        </a:p>
      </dgm:t>
    </dgm:pt>
    <dgm:pt modelId="{EFF49894-759D-432E-9A39-11BF2EE2F643}" type="pres">
      <dgm:prSet presAssocID="{0FF9977D-2EF3-4F01-B594-7C264DC88A52}" presName="childShape" presStyleCnt="0"/>
      <dgm:spPr/>
    </dgm:pt>
    <dgm:pt modelId="{10896CA5-2DA5-48C0-84A7-EA1A00E2B942}" type="pres">
      <dgm:prSet presAssocID="{580C44A3-B9D3-4A5F-A64A-FB0A84F7BB9A}" presName="Name13" presStyleLbl="parChTrans1D2" presStyleIdx="2" presStyleCnt="3"/>
      <dgm:spPr/>
      <dgm:t>
        <a:bodyPr/>
        <a:lstStyle/>
        <a:p>
          <a:endParaRPr lang="zh-CN" altLang="en-US"/>
        </a:p>
      </dgm:t>
    </dgm:pt>
    <dgm:pt modelId="{A3B603C2-E22D-4421-AC46-3ECD8FF36BA5}" type="pres">
      <dgm:prSet presAssocID="{849A9CE6-62F8-49F5-A4EC-7A3BE3917160}" presName="childText" presStyleLbl="bgAcc1" presStyleIdx="2" presStyleCnt="3">
        <dgm:presLayoutVars>
          <dgm:bulletEnabled val="1"/>
        </dgm:presLayoutVars>
      </dgm:prSet>
      <dgm:spPr/>
      <dgm:t>
        <a:bodyPr/>
        <a:lstStyle/>
        <a:p>
          <a:endParaRPr lang="zh-CN" altLang="en-US"/>
        </a:p>
      </dgm:t>
    </dgm:pt>
    <dgm:pt modelId="{8A336220-842B-44D3-B651-3BB24D1483FB}" type="pres">
      <dgm:prSet presAssocID="{509CAE14-A572-40EB-8BE7-BEF7935ECE92}" presName="root" presStyleCnt="0"/>
      <dgm:spPr/>
    </dgm:pt>
    <dgm:pt modelId="{8D6EAC67-5ADD-493F-B0B9-D8493F5D66EE}" type="pres">
      <dgm:prSet presAssocID="{509CAE14-A572-40EB-8BE7-BEF7935ECE92}" presName="rootComposite" presStyleCnt="0"/>
      <dgm:spPr/>
    </dgm:pt>
    <dgm:pt modelId="{9398AC25-BAF7-4F5A-BB5A-CE4A57D8FB21}" type="pres">
      <dgm:prSet presAssocID="{509CAE14-A572-40EB-8BE7-BEF7935ECE92}" presName="rootText" presStyleLbl="node1" presStyleIdx="2" presStyleCnt="3" custScaleX="96826" custScaleY="58444"/>
      <dgm:spPr/>
      <dgm:t>
        <a:bodyPr/>
        <a:lstStyle/>
        <a:p>
          <a:endParaRPr lang="zh-CN" altLang="en-US"/>
        </a:p>
      </dgm:t>
    </dgm:pt>
    <dgm:pt modelId="{58AF5706-3E4E-4252-B259-9D5784362A78}" type="pres">
      <dgm:prSet presAssocID="{509CAE14-A572-40EB-8BE7-BEF7935ECE92}" presName="rootConnector" presStyleLbl="node1" presStyleIdx="2" presStyleCnt="3"/>
      <dgm:spPr/>
      <dgm:t>
        <a:bodyPr/>
        <a:lstStyle/>
        <a:p>
          <a:endParaRPr lang="zh-CN" altLang="en-US"/>
        </a:p>
      </dgm:t>
    </dgm:pt>
    <dgm:pt modelId="{5D9C344F-EA6B-4E54-911A-577CD123E219}" type="pres">
      <dgm:prSet presAssocID="{509CAE14-A572-40EB-8BE7-BEF7935ECE92}" presName="childShape" presStyleCnt="0"/>
      <dgm:spPr/>
    </dgm:pt>
  </dgm:ptLst>
  <dgm:cxnLst>
    <dgm:cxn modelId="{98E27C29-F121-422D-B8E3-3A6CA7B5D1C7}" type="presOf" srcId="{7E853E27-5F5C-4533-94CC-2066D1DFC69F}" destId="{BE0C05F0-5C75-400C-8AB9-1CFB05CE1601}" srcOrd="0" destOrd="0" presId="urn:microsoft.com/office/officeart/2005/8/layout/hierarchy3"/>
    <dgm:cxn modelId="{A4ABA510-CE31-45DB-96CF-468E84AF8930}" type="presOf" srcId="{A1753C24-6A70-4F77-AC46-47AAECA65DBA}" destId="{0E2953F1-6BE5-4863-9E61-ADFC5E70EDFE}" srcOrd="1" destOrd="0" presId="urn:microsoft.com/office/officeart/2005/8/layout/hierarchy3"/>
    <dgm:cxn modelId="{9F9F95EE-7B90-4E06-83AB-182855659394}" type="presOf" srcId="{6282A8D9-586F-4A7E-A443-15D067B09AD9}" destId="{5C58BE0B-74D7-4E36-9263-F6A41B15082E}" srcOrd="0" destOrd="0" presId="urn:microsoft.com/office/officeart/2005/8/layout/hierarchy3"/>
    <dgm:cxn modelId="{B0C70BC2-8399-44F7-BEB5-FDCA29290985}" type="presOf" srcId="{509CAE14-A572-40EB-8BE7-BEF7935ECE92}" destId="{9398AC25-BAF7-4F5A-BB5A-CE4A57D8FB21}" srcOrd="0" destOrd="0" presId="urn:microsoft.com/office/officeart/2005/8/layout/hierarchy3"/>
    <dgm:cxn modelId="{DBAEC4E2-2A8C-487F-99EC-EF14DCDA70A8}" srcId="{A1753C24-6A70-4F77-AC46-47AAECA65DBA}" destId="{1D498E38-D002-4DAA-936B-A4FE205ADE5C}" srcOrd="0" destOrd="0" parTransId="{6282A8D9-586F-4A7E-A443-15D067B09AD9}" sibTransId="{E93E2C07-7077-4BB4-BCA3-43963D9997B7}"/>
    <dgm:cxn modelId="{55115B40-6D98-4891-8A7E-A0AD3C929186}" srcId="{C7C948D3-EC22-41D9-84D8-30E5128D658B}" destId="{A1753C24-6A70-4F77-AC46-47AAECA65DBA}" srcOrd="0" destOrd="0" parTransId="{18BE743C-91D2-4F84-9101-E8501082279A}" sibTransId="{80A2DE42-1AD8-4C79-AD7C-6D5751E6B055}"/>
    <dgm:cxn modelId="{1A71E980-4B38-4755-BD96-C190ADDBBBDC}" type="presOf" srcId="{A1753C24-6A70-4F77-AC46-47AAECA65DBA}" destId="{2069EF30-1812-489D-813A-DC2148812933}" srcOrd="0" destOrd="0" presId="urn:microsoft.com/office/officeart/2005/8/layout/hierarchy3"/>
    <dgm:cxn modelId="{DCECD450-FE34-4ED6-A0DD-AE8197CCD907}" type="presOf" srcId="{580C44A3-B9D3-4A5F-A64A-FB0A84F7BB9A}" destId="{10896CA5-2DA5-48C0-84A7-EA1A00E2B942}" srcOrd="0" destOrd="0" presId="urn:microsoft.com/office/officeart/2005/8/layout/hierarchy3"/>
    <dgm:cxn modelId="{BAA57A07-99EB-4B6E-BE35-0150DECD1602}" type="presOf" srcId="{849A9CE6-62F8-49F5-A4EC-7A3BE3917160}" destId="{A3B603C2-E22D-4421-AC46-3ECD8FF36BA5}" srcOrd="0" destOrd="0" presId="urn:microsoft.com/office/officeart/2005/8/layout/hierarchy3"/>
    <dgm:cxn modelId="{BC522F48-A31F-46D5-AECA-B451B6E354D1}" type="presOf" srcId="{3E9A1A4D-06A1-4255-9A2B-C1D20E83EDDF}" destId="{36E00E29-8EDC-491C-AEA9-32D8A6BDCC5F}" srcOrd="0" destOrd="0" presId="urn:microsoft.com/office/officeart/2005/8/layout/hierarchy3"/>
    <dgm:cxn modelId="{A77942C2-4EBE-44A0-902B-6346A89C1177}" type="presOf" srcId="{1D498E38-D002-4DAA-936B-A4FE205ADE5C}" destId="{D779A002-2D12-4C65-9E35-45D1FAAB823D}" srcOrd="0" destOrd="0" presId="urn:microsoft.com/office/officeart/2005/8/layout/hierarchy3"/>
    <dgm:cxn modelId="{EF20FE86-71E9-4DB1-B627-B9C1C0220D65}" srcId="{C7C948D3-EC22-41D9-84D8-30E5128D658B}" destId="{509CAE14-A572-40EB-8BE7-BEF7935ECE92}" srcOrd="2" destOrd="0" parTransId="{E3C133E9-98E5-47A9-8DD5-05B81F33F967}" sibTransId="{44C91F7B-9074-43F0-80ED-26A360196907}"/>
    <dgm:cxn modelId="{9925AC69-CC94-4362-ABAC-0345FA1AB21A}" type="presOf" srcId="{0FF9977D-2EF3-4F01-B594-7C264DC88A52}" destId="{B9607D47-FF32-4C88-9E06-178CF3475CB6}" srcOrd="0" destOrd="0" presId="urn:microsoft.com/office/officeart/2005/8/layout/hierarchy3"/>
    <dgm:cxn modelId="{9A78ECE1-EEE3-4456-B998-B166497A64C8}" srcId="{0FF9977D-2EF3-4F01-B594-7C264DC88A52}" destId="{849A9CE6-62F8-49F5-A4EC-7A3BE3917160}" srcOrd="0" destOrd="0" parTransId="{580C44A3-B9D3-4A5F-A64A-FB0A84F7BB9A}" sibTransId="{32D2B11F-D4CB-4637-B47D-976DD41AFFA6}"/>
    <dgm:cxn modelId="{C6A558CE-335E-4111-89C0-32E03E869CCD}" type="presOf" srcId="{509CAE14-A572-40EB-8BE7-BEF7935ECE92}" destId="{58AF5706-3E4E-4252-B259-9D5784362A78}" srcOrd="1" destOrd="0" presId="urn:microsoft.com/office/officeart/2005/8/layout/hierarchy3"/>
    <dgm:cxn modelId="{44D89812-DD8B-4B55-A04E-CF88AE074447}" type="presOf" srcId="{0FF9977D-2EF3-4F01-B594-7C264DC88A52}" destId="{24E2F1DE-44C1-49B6-9128-1E1AE09E441C}" srcOrd="1" destOrd="0" presId="urn:microsoft.com/office/officeart/2005/8/layout/hierarchy3"/>
    <dgm:cxn modelId="{B6229D9B-A27F-4BD2-86E4-48AFF4F5966E}" srcId="{A1753C24-6A70-4F77-AC46-47AAECA65DBA}" destId="{7E853E27-5F5C-4533-94CC-2066D1DFC69F}" srcOrd="1" destOrd="0" parTransId="{3E9A1A4D-06A1-4255-9A2B-C1D20E83EDDF}" sibTransId="{A4E7E34B-8E5C-43AB-B603-759639894606}"/>
    <dgm:cxn modelId="{52273A12-5724-4B16-A5E2-9BDB1C336DB5}" type="presOf" srcId="{C7C948D3-EC22-41D9-84D8-30E5128D658B}" destId="{6B99FECF-C0EB-4AEB-9365-DC3B6BE76E5C}" srcOrd="0" destOrd="0" presId="urn:microsoft.com/office/officeart/2005/8/layout/hierarchy3"/>
    <dgm:cxn modelId="{C2611C18-CFB2-458D-9865-7C68AAE25F2F}" srcId="{C7C948D3-EC22-41D9-84D8-30E5128D658B}" destId="{0FF9977D-2EF3-4F01-B594-7C264DC88A52}" srcOrd="1" destOrd="0" parTransId="{0172C683-62F6-4653-B82F-95A1017CB8BC}" sibTransId="{EAC325A7-4A12-4A78-8654-7FEE8EC47732}"/>
    <dgm:cxn modelId="{200BB1F8-D4F1-431F-867B-EDE49425F4B7}" type="presParOf" srcId="{6B99FECF-C0EB-4AEB-9365-DC3B6BE76E5C}" destId="{462C44E8-9F49-4395-AB02-8B6C7EEF1699}" srcOrd="0" destOrd="0" presId="urn:microsoft.com/office/officeart/2005/8/layout/hierarchy3"/>
    <dgm:cxn modelId="{D183FCFD-6379-41EB-BD0D-396A9F652321}" type="presParOf" srcId="{462C44E8-9F49-4395-AB02-8B6C7EEF1699}" destId="{5B39A9C8-F1D6-4B7A-8AAB-1179D24D8463}" srcOrd="0" destOrd="0" presId="urn:microsoft.com/office/officeart/2005/8/layout/hierarchy3"/>
    <dgm:cxn modelId="{AB737CDF-9194-4EEE-ABBB-18D90AA28E54}" type="presParOf" srcId="{5B39A9C8-F1D6-4B7A-8AAB-1179D24D8463}" destId="{2069EF30-1812-489D-813A-DC2148812933}" srcOrd="0" destOrd="0" presId="urn:microsoft.com/office/officeart/2005/8/layout/hierarchy3"/>
    <dgm:cxn modelId="{2AB1E4EE-6666-481F-B7B6-BA237481EC69}" type="presParOf" srcId="{5B39A9C8-F1D6-4B7A-8AAB-1179D24D8463}" destId="{0E2953F1-6BE5-4863-9E61-ADFC5E70EDFE}" srcOrd="1" destOrd="0" presId="urn:microsoft.com/office/officeart/2005/8/layout/hierarchy3"/>
    <dgm:cxn modelId="{3ECC8E16-F5C7-4DD3-954E-4FB864C0DE12}" type="presParOf" srcId="{462C44E8-9F49-4395-AB02-8B6C7EEF1699}" destId="{06922A5E-F9E2-4DBD-A664-937562728A8A}" srcOrd="1" destOrd="0" presId="urn:microsoft.com/office/officeart/2005/8/layout/hierarchy3"/>
    <dgm:cxn modelId="{00962EDA-340F-4D9E-943E-4ED5FDE99C0F}" type="presParOf" srcId="{06922A5E-F9E2-4DBD-A664-937562728A8A}" destId="{5C58BE0B-74D7-4E36-9263-F6A41B15082E}" srcOrd="0" destOrd="0" presId="urn:microsoft.com/office/officeart/2005/8/layout/hierarchy3"/>
    <dgm:cxn modelId="{462D6D29-5E23-4DD9-87A1-65B30199C891}" type="presParOf" srcId="{06922A5E-F9E2-4DBD-A664-937562728A8A}" destId="{D779A002-2D12-4C65-9E35-45D1FAAB823D}" srcOrd="1" destOrd="0" presId="urn:microsoft.com/office/officeart/2005/8/layout/hierarchy3"/>
    <dgm:cxn modelId="{E6D1DC4C-56EF-4469-9040-BFBF91387D18}" type="presParOf" srcId="{06922A5E-F9E2-4DBD-A664-937562728A8A}" destId="{36E00E29-8EDC-491C-AEA9-32D8A6BDCC5F}" srcOrd="2" destOrd="0" presId="urn:microsoft.com/office/officeart/2005/8/layout/hierarchy3"/>
    <dgm:cxn modelId="{867CD417-4937-499A-8CDF-D8AA9F2CAD17}" type="presParOf" srcId="{06922A5E-F9E2-4DBD-A664-937562728A8A}" destId="{BE0C05F0-5C75-400C-8AB9-1CFB05CE1601}" srcOrd="3" destOrd="0" presId="urn:microsoft.com/office/officeart/2005/8/layout/hierarchy3"/>
    <dgm:cxn modelId="{B3227554-3B18-4927-A281-91C99B2F430F}" type="presParOf" srcId="{6B99FECF-C0EB-4AEB-9365-DC3B6BE76E5C}" destId="{7E4E36DB-D378-41E7-9B2A-7BA355F2AC9C}" srcOrd="1" destOrd="0" presId="urn:microsoft.com/office/officeart/2005/8/layout/hierarchy3"/>
    <dgm:cxn modelId="{F9FB5E97-749D-4908-B1F3-92AFFE83DD94}" type="presParOf" srcId="{7E4E36DB-D378-41E7-9B2A-7BA355F2AC9C}" destId="{3150870B-EC00-474C-AE38-3F532F0EAA50}" srcOrd="0" destOrd="0" presId="urn:microsoft.com/office/officeart/2005/8/layout/hierarchy3"/>
    <dgm:cxn modelId="{D573451E-3014-4B02-B4E7-D180A396364B}" type="presParOf" srcId="{3150870B-EC00-474C-AE38-3F532F0EAA50}" destId="{B9607D47-FF32-4C88-9E06-178CF3475CB6}" srcOrd="0" destOrd="0" presId="urn:microsoft.com/office/officeart/2005/8/layout/hierarchy3"/>
    <dgm:cxn modelId="{A055BED1-CC48-4FEB-92F4-EA5AE002626F}" type="presParOf" srcId="{3150870B-EC00-474C-AE38-3F532F0EAA50}" destId="{24E2F1DE-44C1-49B6-9128-1E1AE09E441C}" srcOrd="1" destOrd="0" presId="urn:microsoft.com/office/officeart/2005/8/layout/hierarchy3"/>
    <dgm:cxn modelId="{528C602C-A8F8-4E85-85FB-5A2DC4E06CA5}" type="presParOf" srcId="{7E4E36DB-D378-41E7-9B2A-7BA355F2AC9C}" destId="{EFF49894-759D-432E-9A39-11BF2EE2F643}" srcOrd="1" destOrd="0" presId="urn:microsoft.com/office/officeart/2005/8/layout/hierarchy3"/>
    <dgm:cxn modelId="{A51404C5-61E6-43FA-BBBF-B50A0982B84C}" type="presParOf" srcId="{EFF49894-759D-432E-9A39-11BF2EE2F643}" destId="{10896CA5-2DA5-48C0-84A7-EA1A00E2B942}" srcOrd="0" destOrd="0" presId="urn:microsoft.com/office/officeart/2005/8/layout/hierarchy3"/>
    <dgm:cxn modelId="{CC9D26E1-3B65-466F-8EE9-421CEC703F51}" type="presParOf" srcId="{EFF49894-759D-432E-9A39-11BF2EE2F643}" destId="{A3B603C2-E22D-4421-AC46-3ECD8FF36BA5}" srcOrd="1" destOrd="0" presId="urn:microsoft.com/office/officeart/2005/8/layout/hierarchy3"/>
    <dgm:cxn modelId="{63410542-0349-42A8-A1A3-6EEAF975DB7C}" type="presParOf" srcId="{6B99FECF-C0EB-4AEB-9365-DC3B6BE76E5C}" destId="{8A336220-842B-44D3-B651-3BB24D1483FB}" srcOrd="2" destOrd="0" presId="urn:microsoft.com/office/officeart/2005/8/layout/hierarchy3"/>
    <dgm:cxn modelId="{C8ADA4C1-21E6-4AD7-9ED1-3B84210E63A2}" type="presParOf" srcId="{8A336220-842B-44D3-B651-3BB24D1483FB}" destId="{8D6EAC67-5ADD-493F-B0B9-D8493F5D66EE}" srcOrd="0" destOrd="0" presId="urn:microsoft.com/office/officeart/2005/8/layout/hierarchy3"/>
    <dgm:cxn modelId="{FDB2091B-83F0-4C93-83F2-394266B27CAC}" type="presParOf" srcId="{8D6EAC67-5ADD-493F-B0B9-D8493F5D66EE}" destId="{9398AC25-BAF7-4F5A-BB5A-CE4A57D8FB21}" srcOrd="0" destOrd="0" presId="urn:microsoft.com/office/officeart/2005/8/layout/hierarchy3"/>
    <dgm:cxn modelId="{80AB4450-4705-4DE6-AE0A-5E484A0E413F}" type="presParOf" srcId="{8D6EAC67-5ADD-493F-B0B9-D8493F5D66EE}" destId="{58AF5706-3E4E-4252-B259-9D5784362A78}" srcOrd="1" destOrd="0" presId="urn:microsoft.com/office/officeart/2005/8/layout/hierarchy3"/>
    <dgm:cxn modelId="{0C8C8420-E8F4-4B60-A454-8B73B6BE023D}" type="presParOf" srcId="{8A336220-842B-44D3-B651-3BB24D1483FB}" destId="{5D9C344F-EA6B-4E54-911A-577CD123E21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C948D3-EC22-41D9-84D8-30E5128D658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A1753C24-6A70-4F77-AC46-47AAECA65DBA}">
      <dgm:prSet phldrT="[文本]" custT="1"/>
      <dgm:spPr/>
      <dgm:t>
        <a:bodyPr/>
        <a:lstStyle/>
        <a:p>
          <a:r>
            <a:rPr lang="zh-CN" altLang="en-US" sz="2800" dirty="0" smtClean="0"/>
            <a:t>开放经济</a:t>
          </a:r>
          <a:endParaRPr lang="zh-CN" altLang="en-US" sz="2800" dirty="0"/>
        </a:p>
      </dgm:t>
    </dgm:pt>
    <dgm:pt modelId="{18BE743C-91D2-4F84-9101-E8501082279A}" type="parTrans" cxnId="{55115B40-6D98-4891-8A7E-A0AD3C929186}">
      <dgm:prSet/>
      <dgm:spPr/>
      <dgm:t>
        <a:bodyPr/>
        <a:lstStyle/>
        <a:p>
          <a:endParaRPr lang="zh-CN" altLang="en-US" sz="2800"/>
        </a:p>
      </dgm:t>
    </dgm:pt>
    <dgm:pt modelId="{80A2DE42-1AD8-4C79-AD7C-6D5751E6B055}" type="sibTrans" cxnId="{55115B40-6D98-4891-8A7E-A0AD3C929186}">
      <dgm:prSet/>
      <dgm:spPr/>
      <dgm:t>
        <a:bodyPr/>
        <a:lstStyle/>
        <a:p>
          <a:endParaRPr lang="zh-CN" altLang="en-US" sz="2800"/>
        </a:p>
      </dgm:t>
    </dgm:pt>
    <dgm:pt modelId="{1D498E38-D002-4DAA-936B-A4FE205ADE5C}">
      <dgm:prSet phldrT="[文本]" custT="1"/>
      <dgm:spPr/>
      <dgm:t>
        <a:bodyPr/>
        <a:lstStyle/>
        <a:p>
          <a:r>
            <a:rPr lang="en-US" altLang="zh-CN" sz="2800" dirty="0" smtClean="0"/>
            <a:t>Y=C+I+G+</a:t>
          </a:r>
          <a:r>
            <a:rPr lang="en-US" altLang="zh-CN" sz="2800" dirty="0" smtClean="0">
              <a:solidFill>
                <a:srgbClr val="FF0000"/>
              </a:solidFill>
            </a:rPr>
            <a:t>NX</a:t>
          </a:r>
        </a:p>
        <a:p>
          <a:r>
            <a:rPr lang="en-US" altLang="zh-CN" sz="2800" dirty="0" smtClean="0"/>
            <a:t>Or</a:t>
          </a:r>
        </a:p>
        <a:p>
          <a:r>
            <a:rPr lang="en-US" altLang="zh-CN" sz="2800" dirty="0" smtClean="0">
              <a:solidFill>
                <a:srgbClr val="FF0000"/>
              </a:solidFill>
            </a:rPr>
            <a:t>NX </a:t>
          </a:r>
          <a:r>
            <a:rPr lang="en-US" altLang="zh-CN" sz="2800" dirty="0" smtClean="0"/>
            <a:t>= S – I + (T-G)</a:t>
          </a:r>
          <a:endParaRPr lang="zh-CN" altLang="en-US" sz="2800" dirty="0"/>
        </a:p>
      </dgm:t>
    </dgm:pt>
    <dgm:pt modelId="{6282A8D9-586F-4A7E-A443-15D067B09AD9}" type="parTrans" cxnId="{DBAEC4E2-2A8C-487F-99EC-EF14DCDA70A8}">
      <dgm:prSet/>
      <dgm:spPr/>
      <dgm:t>
        <a:bodyPr/>
        <a:lstStyle/>
        <a:p>
          <a:endParaRPr lang="zh-CN" altLang="en-US" sz="2800"/>
        </a:p>
      </dgm:t>
    </dgm:pt>
    <dgm:pt modelId="{E93E2C07-7077-4BB4-BCA3-43963D9997B7}" type="sibTrans" cxnId="{DBAEC4E2-2A8C-487F-99EC-EF14DCDA70A8}">
      <dgm:prSet/>
      <dgm:spPr/>
      <dgm:t>
        <a:bodyPr/>
        <a:lstStyle/>
        <a:p>
          <a:endParaRPr lang="zh-CN" altLang="en-US" sz="2800"/>
        </a:p>
      </dgm:t>
    </dgm:pt>
    <dgm:pt modelId="{7E853E27-5F5C-4533-94CC-2066D1DFC69F}">
      <dgm:prSet phldrT="[文本]" custT="1"/>
      <dgm:spPr/>
      <dgm:t>
        <a:bodyPr/>
        <a:lstStyle/>
        <a:p>
          <a:r>
            <a:rPr lang="en-US" altLang="zh-CN" sz="2800" dirty="0" smtClean="0">
              <a:solidFill>
                <a:srgbClr val="FF0000"/>
              </a:solidFill>
            </a:rPr>
            <a:t>CFI and CFO</a:t>
          </a:r>
        </a:p>
        <a:p>
          <a:r>
            <a:rPr lang="en-US" altLang="zh-CN" sz="2800" dirty="0" smtClean="0">
              <a:sym typeface="Wingdings" panose="05000000000000000000" pitchFamily="2" charset="2"/>
            </a:rPr>
            <a:t></a:t>
          </a:r>
        </a:p>
        <a:p>
          <a:r>
            <a:rPr lang="en-US" altLang="zh-CN" sz="2800" dirty="0" smtClean="0"/>
            <a:t>S and I</a:t>
          </a:r>
          <a:endParaRPr lang="zh-CN" altLang="en-US" sz="2800" dirty="0"/>
        </a:p>
      </dgm:t>
    </dgm:pt>
    <dgm:pt modelId="{3E9A1A4D-06A1-4255-9A2B-C1D20E83EDDF}" type="parTrans" cxnId="{B6229D9B-A27F-4BD2-86E4-48AFF4F5966E}">
      <dgm:prSet/>
      <dgm:spPr/>
      <dgm:t>
        <a:bodyPr/>
        <a:lstStyle/>
        <a:p>
          <a:endParaRPr lang="zh-CN" altLang="en-US" sz="2800"/>
        </a:p>
      </dgm:t>
    </dgm:pt>
    <dgm:pt modelId="{A4E7E34B-8E5C-43AB-B603-759639894606}" type="sibTrans" cxnId="{B6229D9B-A27F-4BD2-86E4-48AFF4F5966E}">
      <dgm:prSet/>
      <dgm:spPr/>
      <dgm:t>
        <a:bodyPr/>
        <a:lstStyle/>
        <a:p>
          <a:endParaRPr lang="zh-CN" altLang="en-US" sz="2800"/>
        </a:p>
      </dgm:t>
    </dgm:pt>
    <dgm:pt modelId="{0FF9977D-2EF3-4F01-B594-7C264DC88A52}">
      <dgm:prSet phldrT="[文本]" custT="1"/>
      <dgm:spPr/>
      <dgm:t>
        <a:bodyPr/>
        <a:lstStyle/>
        <a:p>
          <a:r>
            <a:rPr lang="zh-CN" altLang="en-US" sz="2800" dirty="0" smtClean="0"/>
            <a:t>小型</a:t>
          </a:r>
          <a:endParaRPr lang="zh-CN" altLang="en-US" sz="2800" dirty="0"/>
        </a:p>
      </dgm:t>
    </dgm:pt>
    <dgm:pt modelId="{0172C683-62F6-4653-B82F-95A1017CB8BC}" type="parTrans" cxnId="{C2611C18-CFB2-458D-9865-7C68AAE25F2F}">
      <dgm:prSet/>
      <dgm:spPr/>
      <dgm:t>
        <a:bodyPr/>
        <a:lstStyle/>
        <a:p>
          <a:endParaRPr lang="zh-CN" altLang="en-US" sz="2800"/>
        </a:p>
      </dgm:t>
    </dgm:pt>
    <dgm:pt modelId="{EAC325A7-4A12-4A78-8654-7FEE8EC47732}" type="sibTrans" cxnId="{C2611C18-CFB2-458D-9865-7C68AAE25F2F}">
      <dgm:prSet/>
      <dgm:spPr/>
      <dgm:t>
        <a:bodyPr/>
        <a:lstStyle/>
        <a:p>
          <a:endParaRPr lang="zh-CN" altLang="en-US" sz="2800"/>
        </a:p>
      </dgm:t>
    </dgm:pt>
    <dgm:pt modelId="{849A9CE6-62F8-49F5-A4EC-7A3BE3917160}">
      <dgm:prSet phldrT="[文本]" custT="1"/>
      <dgm:spPr>
        <a:blipFill>
          <a:blip xmlns:r="http://schemas.openxmlformats.org/officeDocument/2006/relationships" r:embed="rId1"/>
          <a:stretch>
            <a:fillRect/>
          </a:stretch>
        </a:blipFill>
      </dgm:spPr>
      <dgm:t>
        <a:bodyPr/>
        <a:lstStyle/>
        <a:p>
          <a:r>
            <a:rPr lang="zh-CN" altLang="en-US">
              <a:noFill/>
            </a:rPr>
            <a:t> </a:t>
          </a:r>
        </a:p>
      </dgm:t>
    </dgm:pt>
    <dgm:pt modelId="{580C44A3-B9D3-4A5F-A64A-FB0A84F7BB9A}" type="parTrans" cxnId="{9A78ECE1-EEE3-4456-B998-B166497A64C8}">
      <dgm:prSet/>
      <dgm:spPr/>
      <dgm:t>
        <a:bodyPr/>
        <a:lstStyle/>
        <a:p>
          <a:endParaRPr lang="zh-CN" altLang="en-US" sz="2800"/>
        </a:p>
      </dgm:t>
    </dgm:pt>
    <dgm:pt modelId="{32D2B11F-D4CB-4637-B47D-976DD41AFFA6}" type="sibTrans" cxnId="{9A78ECE1-EEE3-4456-B998-B166497A64C8}">
      <dgm:prSet/>
      <dgm:spPr/>
      <dgm:t>
        <a:bodyPr/>
        <a:lstStyle/>
        <a:p>
          <a:endParaRPr lang="zh-CN" altLang="en-US" sz="2800"/>
        </a:p>
      </dgm:t>
    </dgm:pt>
    <dgm:pt modelId="{509CAE14-A572-40EB-8BE7-BEF7935ECE92}">
      <dgm:prSet phldrT="[文本]" custT="1"/>
      <dgm:spPr/>
      <dgm:t>
        <a:bodyPr/>
        <a:lstStyle/>
        <a:p>
          <a:r>
            <a:rPr lang="zh-CN" altLang="en-US" sz="2800" dirty="0" smtClean="0"/>
            <a:t>资本完全流动</a:t>
          </a:r>
          <a:endParaRPr lang="zh-CN" altLang="en-US" sz="2800" dirty="0"/>
        </a:p>
      </dgm:t>
    </dgm:pt>
    <dgm:pt modelId="{E3C133E9-98E5-47A9-8DD5-05B81F33F967}" type="parTrans" cxnId="{EF20FE86-71E9-4DB1-B627-B9C1C0220D65}">
      <dgm:prSet/>
      <dgm:spPr/>
      <dgm:t>
        <a:bodyPr/>
        <a:lstStyle/>
        <a:p>
          <a:endParaRPr lang="zh-CN" altLang="en-US"/>
        </a:p>
      </dgm:t>
    </dgm:pt>
    <dgm:pt modelId="{44C91F7B-9074-43F0-80ED-26A360196907}" type="sibTrans" cxnId="{EF20FE86-71E9-4DB1-B627-B9C1C0220D65}">
      <dgm:prSet/>
      <dgm:spPr/>
      <dgm:t>
        <a:bodyPr/>
        <a:lstStyle/>
        <a:p>
          <a:endParaRPr lang="zh-CN" altLang="en-US"/>
        </a:p>
      </dgm:t>
    </dgm:pt>
    <dgm:pt modelId="{6B99FECF-C0EB-4AEB-9365-DC3B6BE76E5C}" type="pres">
      <dgm:prSet presAssocID="{C7C948D3-EC22-41D9-84D8-30E5128D658B}" presName="diagram" presStyleCnt="0">
        <dgm:presLayoutVars>
          <dgm:chPref val="1"/>
          <dgm:dir/>
          <dgm:animOne val="branch"/>
          <dgm:animLvl val="lvl"/>
          <dgm:resizeHandles/>
        </dgm:presLayoutVars>
      </dgm:prSet>
      <dgm:spPr/>
      <dgm:t>
        <a:bodyPr/>
        <a:lstStyle/>
        <a:p>
          <a:endParaRPr lang="zh-CN" altLang="en-US"/>
        </a:p>
      </dgm:t>
    </dgm:pt>
    <dgm:pt modelId="{462C44E8-9F49-4395-AB02-8B6C7EEF1699}" type="pres">
      <dgm:prSet presAssocID="{A1753C24-6A70-4F77-AC46-47AAECA65DBA}" presName="root" presStyleCnt="0"/>
      <dgm:spPr/>
    </dgm:pt>
    <dgm:pt modelId="{5B39A9C8-F1D6-4B7A-8AAB-1179D24D8463}" type="pres">
      <dgm:prSet presAssocID="{A1753C24-6A70-4F77-AC46-47AAECA65DBA}" presName="rootComposite" presStyleCnt="0"/>
      <dgm:spPr/>
    </dgm:pt>
    <dgm:pt modelId="{2069EF30-1812-489D-813A-DC2148812933}" type="pres">
      <dgm:prSet presAssocID="{A1753C24-6A70-4F77-AC46-47AAECA65DBA}" presName="rootText" presStyleLbl="node1" presStyleIdx="0" presStyleCnt="3" custScaleX="154310" custScaleY="62101"/>
      <dgm:spPr/>
      <dgm:t>
        <a:bodyPr/>
        <a:lstStyle/>
        <a:p>
          <a:endParaRPr lang="zh-CN" altLang="en-US"/>
        </a:p>
      </dgm:t>
    </dgm:pt>
    <dgm:pt modelId="{0E2953F1-6BE5-4863-9E61-ADFC5E70EDFE}" type="pres">
      <dgm:prSet presAssocID="{A1753C24-6A70-4F77-AC46-47AAECA65DBA}" presName="rootConnector" presStyleLbl="node1" presStyleIdx="0" presStyleCnt="3"/>
      <dgm:spPr/>
      <dgm:t>
        <a:bodyPr/>
        <a:lstStyle/>
        <a:p>
          <a:endParaRPr lang="zh-CN" altLang="en-US"/>
        </a:p>
      </dgm:t>
    </dgm:pt>
    <dgm:pt modelId="{06922A5E-F9E2-4DBD-A664-937562728A8A}" type="pres">
      <dgm:prSet presAssocID="{A1753C24-6A70-4F77-AC46-47AAECA65DBA}" presName="childShape" presStyleCnt="0"/>
      <dgm:spPr/>
    </dgm:pt>
    <dgm:pt modelId="{5C58BE0B-74D7-4E36-9263-F6A41B15082E}" type="pres">
      <dgm:prSet presAssocID="{6282A8D9-586F-4A7E-A443-15D067B09AD9}" presName="Name13" presStyleLbl="parChTrans1D2" presStyleIdx="0" presStyleCnt="3"/>
      <dgm:spPr/>
      <dgm:t>
        <a:bodyPr/>
        <a:lstStyle/>
        <a:p>
          <a:endParaRPr lang="zh-CN" altLang="en-US"/>
        </a:p>
      </dgm:t>
    </dgm:pt>
    <dgm:pt modelId="{D779A002-2D12-4C65-9E35-45D1FAAB823D}" type="pres">
      <dgm:prSet presAssocID="{1D498E38-D002-4DAA-936B-A4FE205ADE5C}" presName="childText" presStyleLbl="bgAcc1" presStyleIdx="0" presStyleCnt="3" custScaleX="182058" custScaleY="121596">
        <dgm:presLayoutVars>
          <dgm:bulletEnabled val="1"/>
        </dgm:presLayoutVars>
      </dgm:prSet>
      <dgm:spPr/>
      <dgm:t>
        <a:bodyPr/>
        <a:lstStyle/>
        <a:p>
          <a:endParaRPr lang="zh-CN" altLang="en-US"/>
        </a:p>
      </dgm:t>
    </dgm:pt>
    <dgm:pt modelId="{36E00E29-8EDC-491C-AEA9-32D8A6BDCC5F}" type="pres">
      <dgm:prSet presAssocID="{3E9A1A4D-06A1-4255-9A2B-C1D20E83EDDF}" presName="Name13" presStyleLbl="parChTrans1D2" presStyleIdx="1" presStyleCnt="3"/>
      <dgm:spPr/>
      <dgm:t>
        <a:bodyPr/>
        <a:lstStyle/>
        <a:p>
          <a:endParaRPr lang="zh-CN" altLang="en-US"/>
        </a:p>
      </dgm:t>
    </dgm:pt>
    <dgm:pt modelId="{BE0C05F0-5C75-400C-8AB9-1CFB05CE1601}" type="pres">
      <dgm:prSet presAssocID="{7E853E27-5F5C-4533-94CC-2066D1DFC69F}" presName="childText" presStyleLbl="bgAcc1" presStyleIdx="1" presStyleCnt="3" custScaleX="173840" custScaleY="114830">
        <dgm:presLayoutVars>
          <dgm:bulletEnabled val="1"/>
        </dgm:presLayoutVars>
      </dgm:prSet>
      <dgm:spPr/>
      <dgm:t>
        <a:bodyPr/>
        <a:lstStyle/>
        <a:p>
          <a:endParaRPr lang="zh-CN" altLang="en-US"/>
        </a:p>
      </dgm:t>
    </dgm:pt>
    <dgm:pt modelId="{7E4E36DB-D378-41E7-9B2A-7BA355F2AC9C}" type="pres">
      <dgm:prSet presAssocID="{0FF9977D-2EF3-4F01-B594-7C264DC88A52}" presName="root" presStyleCnt="0"/>
      <dgm:spPr/>
    </dgm:pt>
    <dgm:pt modelId="{3150870B-EC00-474C-AE38-3F532F0EAA50}" type="pres">
      <dgm:prSet presAssocID="{0FF9977D-2EF3-4F01-B594-7C264DC88A52}" presName="rootComposite" presStyleCnt="0"/>
      <dgm:spPr/>
    </dgm:pt>
    <dgm:pt modelId="{B9607D47-FF32-4C88-9E06-178CF3475CB6}" type="pres">
      <dgm:prSet presAssocID="{0FF9977D-2EF3-4F01-B594-7C264DC88A52}" presName="rootText" presStyleLbl="node1" presStyleIdx="1" presStyleCnt="3" custScaleX="160940" custScaleY="62101"/>
      <dgm:spPr/>
      <dgm:t>
        <a:bodyPr/>
        <a:lstStyle/>
        <a:p>
          <a:endParaRPr lang="zh-CN" altLang="en-US"/>
        </a:p>
      </dgm:t>
    </dgm:pt>
    <dgm:pt modelId="{24E2F1DE-44C1-49B6-9128-1E1AE09E441C}" type="pres">
      <dgm:prSet presAssocID="{0FF9977D-2EF3-4F01-B594-7C264DC88A52}" presName="rootConnector" presStyleLbl="node1" presStyleIdx="1" presStyleCnt="3"/>
      <dgm:spPr/>
      <dgm:t>
        <a:bodyPr/>
        <a:lstStyle/>
        <a:p>
          <a:endParaRPr lang="zh-CN" altLang="en-US"/>
        </a:p>
      </dgm:t>
    </dgm:pt>
    <dgm:pt modelId="{EFF49894-759D-432E-9A39-11BF2EE2F643}" type="pres">
      <dgm:prSet presAssocID="{0FF9977D-2EF3-4F01-B594-7C264DC88A52}" presName="childShape" presStyleCnt="0"/>
      <dgm:spPr/>
    </dgm:pt>
    <dgm:pt modelId="{10896CA5-2DA5-48C0-84A7-EA1A00E2B942}" type="pres">
      <dgm:prSet presAssocID="{580C44A3-B9D3-4A5F-A64A-FB0A84F7BB9A}" presName="Name13" presStyleLbl="parChTrans1D2" presStyleIdx="2" presStyleCnt="3"/>
      <dgm:spPr/>
      <dgm:t>
        <a:bodyPr/>
        <a:lstStyle/>
        <a:p>
          <a:endParaRPr lang="zh-CN" altLang="en-US"/>
        </a:p>
      </dgm:t>
    </dgm:pt>
    <dgm:pt modelId="{A3B603C2-E22D-4421-AC46-3ECD8FF36BA5}" type="pres">
      <dgm:prSet presAssocID="{849A9CE6-62F8-49F5-A4EC-7A3BE3917160}" presName="childText" presStyleLbl="bgAcc1" presStyleIdx="2" presStyleCnt="3">
        <dgm:presLayoutVars>
          <dgm:bulletEnabled val="1"/>
        </dgm:presLayoutVars>
      </dgm:prSet>
      <dgm:spPr/>
      <dgm:t>
        <a:bodyPr/>
        <a:lstStyle/>
        <a:p>
          <a:endParaRPr lang="zh-CN" altLang="en-US"/>
        </a:p>
      </dgm:t>
    </dgm:pt>
    <dgm:pt modelId="{8A336220-842B-44D3-B651-3BB24D1483FB}" type="pres">
      <dgm:prSet presAssocID="{509CAE14-A572-40EB-8BE7-BEF7935ECE92}" presName="root" presStyleCnt="0"/>
      <dgm:spPr/>
    </dgm:pt>
    <dgm:pt modelId="{8D6EAC67-5ADD-493F-B0B9-D8493F5D66EE}" type="pres">
      <dgm:prSet presAssocID="{509CAE14-A572-40EB-8BE7-BEF7935ECE92}" presName="rootComposite" presStyleCnt="0"/>
      <dgm:spPr/>
    </dgm:pt>
    <dgm:pt modelId="{9398AC25-BAF7-4F5A-BB5A-CE4A57D8FB21}" type="pres">
      <dgm:prSet presAssocID="{509CAE14-A572-40EB-8BE7-BEF7935ECE92}" presName="rootText" presStyleLbl="node1" presStyleIdx="2" presStyleCnt="3" custScaleX="96826" custScaleY="58444"/>
      <dgm:spPr/>
      <dgm:t>
        <a:bodyPr/>
        <a:lstStyle/>
        <a:p>
          <a:endParaRPr lang="zh-CN" altLang="en-US"/>
        </a:p>
      </dgm:t>
    </dgm:pt>
    <dgm:pt modelId="{58AF5706-3E4E-4252-B259-9D5784362A78}" type="pres">
      <dgm:prSet presAssocID="{509CAE14-A572-40EB-8BE7-BEF7935ECE92}" presName="rootConnector" presStyleLbl="node1" presStyleIdx="2" presStyleCnt="3"/>
      <dgm:spPr/>
      <dgm:t>
        <a:bodyPr/>
        <a:lstStyle/>
        <a:p>
          <a:endParaRPr lang="zh-CN" altLang="en-US"/>
        </a:p>
      </dgm:t>
    </dgm:pt>
    <dgm:pt modelId="{5D9C344F-EA6B-4E54-911A-577CD123E219}" type="pres">
      <dgm:prSet presAssocID="{509CAE14-A572-40EB-8BE7-BEF7935ECE92}" presName="childShape" presStyleCnt="0"/>
      <dgm:spPr/>
    </dgm:pt>
  </dgm:ptLst>
  <dgm:cxnLst>
    <dgm:cxn modelId="{DCECD450-FE34-4ED6-A0DD-AE8197CCD907}" type="presOf" srcId="{580C44A3-B9D3-4A5F-A64A-FB0A84F7BB9A}" destId="{10896CA5-2DA5-48C0-84A7-EA1A00E2B942}" srcOrd="0" destOrd="0" presId="urn:microsoft.com/office/officeart/2005/8/layout/hierarchy3"/>
    <dgm:cxn modelId="{55115B40-6D98-4891-8A7E-A0AD3C929186}" srcId="{C7C948D3-EC22-41D9-84D8-30E5128D658B}" destId="{A1753C24-6A70-4F77-AC46-47AAECA65DBA}" srcOrd="0" destOrd="0" parTransId="{18BE743C-91D2-4F84-9101-E8501082279A}" sibTransId="{80A2DE42-1AD8-4C79-AD7C-6D5751E6B055}"/>
    <dgm:cxn modelId="{A4ABA510-CE31-45DB-96CF-468E84AF8930}" type="presOf" srcId="{A1753C24-6A70-4F77-AC46-47AAECA65DBA}" destId="{0E2953F1-6BE5-4863-9E61-ADFC5E70EDFE}" srcOrd="1" destOrd="0" presId="urn:microsoft.com/office/officeart/2005/8/layout/hierarchy3"/>
    <dgm:cxn modelId="{52273A12-5724-4B16-A5E2-9BDB1C336DB5}" type="presOf" srcId="{C7C948D3-EC22-41D9-84D8-30E5128D658B}" destId="{6B99FECF-C0EB-4AEB-9365-DC3B6BE76E5C}" srcOrd="0" destOrd="0" presId="urn:microsoft.com/office/officeart/2005/8/layout/hierarchy3"/>
    <dgm:cxn modelId="{BC522F48-A31F-46D5-AECA-B451B6E354D1}" type="presOf" srcId="{3E9A1A4D-06A1-4255-9A2B-C1D20E83EDDF}" destId="{36E00E29-8EDC-491C-AEA9-32D8A6BDCC5F}" srcOrd="0" destOrd="0" presId="urn:microsoft.com/office/officeart/2005/8/layout/hierarchy3"/>
    <dgm:cxn modelId="{C2611C18-CFB2-458D-9865-7C68AAE25F2F}" srcId="{C7C948D3-EC22-41D9-84D8-30E5128D658B}" destId="{0FF9977D-2EF3-4F01-B594-7C264DC88A52}" srcOrd="1" destOrd="0" parTransId="{0172C683-62F6-4653-B82F-95A1017CB8BC}" sibTransId="{EAC325A7-4A12-4A78-8654-7FEE8EC47732}"/>
    <dgm:cxn modelId="{C6A558CE-335E-4111-89C0-32E03E869CCD}" type="presOf" srcId="{509CAE14-A572-40EB-8BE7-BEF7935ECE92}" destId="{58AF5706-3E4E-4252-B259-9D5784362A78}" srcOrd="1" destOrd="0" presId="urn:microsoft.com/office/officeart/2005/8/layout/hierarchy3"/>
    <dgm:cxn modelId="{BAA57A07-99EB-4B6E-BE35-0150DECD1602}" type="presOf" srcId="{849A9CE6-62F8-49F5-A4EC-7A3BE3917160}" destId="{A3B603C2-E22D-4421-AC46-3ECD8FF36BA5}" srcOrd="0" destOrd="0" presId="urn:microsoft.com/office/officeart/2005/8/layout/hierarchy3"/>
    <dgm:cxn modelId="{9925AC69-CC94-4362-ABAC-0345FA1AB21A}" type="presOf" srcId="{0FF9977D-2EF3-4F01-B594-7C264DC88A52}" destId="{B9607D47-FF32-4C88-9E06-178CF3475CB6}" srcOrd="0" destOrd="0" presId="urn:microsoft.com/office/officeart/2005/8/layout/hierarchy3"/>
    <dgm:cxn modelId="{DBAEC4E2-2A8C-487F-99EC-EF14DCDA70A8}" srcId="{A1753C24-6A70-4F77-AC46-47AAECA65DBA}" destId="{1D498E38-D002-4DAA-936B-A4FE205ADE5C}" srcOrd="0" destOrd="0" parTransId="{6282A8D9-586F-4A7E-A443-15D067B09AD9}" sibTransId="{E93E2C07-7077-4BB4-BCA3-43963D9997B7}"/>
    <dgm:cxn modelId="{B6229D9B-A27F-4BD2-86E4-48AFF4F5966E}" srcId="{A1753C24-6A70-4F77-AC46-47AAECA65DBA}" destId="{7E853E27-5F5C-4533-94CC-2066D1DFC69F}" srcOrd="1" destOrd="0" parTransId="{3E9A1A4D-06A1-4255-9A2B-C1D20E83EDDF}" sibTransId="{A4E7E34B-8E5C-43AB-B603-759639894606}"/>
    <dgm:cxn modelId="{A77942C2-4EBE-44A0-902B-6346A89C1177}" type="presOf" srcId="{1D498E38-D002-4DAA-936B-A4FE205ADE5C}" destId="{D779A002-2D12-4C65-9E35-45D1FAAB823D}" srcOrd="0" destOrd="0" presId="urn:microsoft.com/office/officeart/2005/8/layout/hierarchy3"/>
    <dgm:cxn modelId="{9A78ECE1-EEE3-4456-B998-B166497A64C8}" srcId="{0FF9977D-2EF3-4F01-B594-7C264DC88A52}" destId="{849A9CE6-62F8-49F5-A4EC-7A3BE3917160}" srcOrd="0" destOrd="0" parTransId="{580C44A3-B9D3-4A5F-A64A-FB0A84F7BB9A}" sibTransId="{32D2B11F-D4CB-4637-B47D-976DD41AFFA6}"/>
    <dgm:cxn modelId="{B0C70BC2-8399-44F7-BEB5-FDCA29290985}" type="presOf" srcId="{509CAE14-A572-40EB-8BE7-BEF7935ECE92}" destId="{9398AC25-BAF7-4F5A-BB5A-CE4A57D8FB21}" srcOrd="0" destOrd="0" presId="urn:microsoft.com/office/officeart/2005/8/layout/hierarchy3"/>
    <dgm:cxn modelId="{44D89812-DD8B-4B55-A04E-CF88AE074447}" type="presOf" srcId="{0FF9977D-2EF3-4F01-B594-7C264DC88A52}" destId="{24E2F1DE-44C1-49B6-9128-1E1AE09E441C}" srcOrd="1" destOrd="0" presId="urn:microsoft.com/office/officeart/2005/8/layout/hierarchy3"/>
    <dgm:cxn modelId="{9F9F95EE-7B90-4E06-83AB-182855659394}" type="presOf" srcId="{6282A8D9-586F-4A7E-A443-15D067B09AD9}" destId="{5C58BE0B-74D7-4E36-9263-F6A41B15082E}" srcOrd="0" destOrd="0" presId="urn:microsoft.com/office/officeart/2005/8/layout/hierarchy3"/>
    <dgm:cxn modelId="{EF20FE86-71E9-4DB1-B627-B9C1C0220D65}" srcId="{C7C948D3-EC22-41D9-84D8-30E5128D658B}" destId="{509CAE14-A572-40EB-8BE7-BEF7935ECE92}" srcOrd="2" destOrd="0" parTransId="{E3C133E9-98E5-47A9-8DD5-05B81F33F967}" sibTransId="{44C91F7B-9074-43F0-80ED-26A360196907}"/>
    <dgm:cxn modelId="{1A71E980-4B38-4755-BD96-C190ADDBBBDC}" type="presOf" srcId="{A1753C24-6A70-4F77-AC46-47AAECA65DBA}" destId="{2069EF30-1812-489D-813A-DC2148812933}" srcOrd="0" destOrd="0" presId="urn:microsoft.com/office/officeart/2005/8/layout/hierarchy3"/>
    <dgm:cxn modelId="{98E27C29-F121-422D-B8E3-3A6CA7B5D1C7}" type="presOf" srcId="{7E853E27-5F5C-4533-94CC-2066D1DFC69F}" destId="{BE0C05F0-5C75-400C-8AB9-1CFB05CE1601}" srcOrd="0" destOrd="0" presId="urn:microsoft.com/office/officeart/2005/8/layout/hierarchy3"/>
    <dgm:cxn modelId="{200BB1F8-D4F1-431F-867B-EDE49425F4B7}" type="presParOf" srcId="{6B99FECF-C0EB-4AEB-9365-DC3B6BE76E5C}" destId="{462C44E8-9F49-4395-AB02-8B6C7EEF1699}" srcOrd="0" destOrd="0" presId="urn:microsoft.com/office/officeart/2005/8/layout/hierarchy3"/>
    <dgm:cxn modelId="{D183FCFD-6379-41EB-BD0D-396A9F652321}" type="presParOf" srcId="{462C44E8-9F49-4395-AB02-8B6C7EEF1699}" destId="{5B39A9C8-F1D6-4B7A-8AAB-1179D24D8463}" srcOrd="0" destOrd="0" presId="urn:microsoft.com/office/officeart/2005/8/layout/hierarchy3"/>
    <dgm:cxn modelId="{AB737CDF-9194-4EEE-ABBB-18D90AA28E54}" type="presParOf" srcId="{5B39A9C8-F1D6-4B7A-8AAB-1179D24D8463}" destId="{2069EF30-1812-489D-813A-DC2148812933}" srcOrd="0" destOrd="0" presId="urn:microsoft.com/office/officeart/2005/8/layout/hierarchy3"/>
    <dgm:cxn modelId="{2AB1E4EE-6666-481F-B7B6-BA237481EC69}" type="presParOf" srcId="{5B39A9C8-F1D6-4B7A-8AAB-1179D24D8463}" destId="{0E2953F1-6BE5-4863-9E61-ADFC5E70EDFE}" srcOrd="1" destOrd="0" presId="urn:microsoft.com/office/officeart/2005/8/layout/hierarchy3"/>
    <dgm:cxn modelId="{3ECC8E16-F5C7-4DD3-954E-4FB864C0DE12}" type="presParOf" srcId="{462C44E8-9F49-4395-AB02-8B6C7EEF1699}" destId="{06922A5E-F9E2-4DBD-A664-937562728A8A}" srcOrd="1" destOrd="0" presId="urn:microsoft.com/office/officeart/2005/8/layout/hierarchy3"/>
    <dgm:cxn modelId="{00962EDA-340F-4D9E-943E-4ED5FDE99C0F}" type="presParOf" srcId="{06922A5E-F9E2-4DBD-A664-937562728A8A}" destId="{5C58BE0B-74D7-4E36-9263-F6A41B15082E}" srcOrd="0" destOrd="0" presId="urn:microsoft.com/office/officeart/2005/8/layout/hierarchy3"/>
    <dgm:cxn modelId="{462D6D29-5E23-4DD9-87A1-65B30199C891}" type="presParOf" srcId="{06922A5E-F9E2-4DBD-A664-937562728A8A}" destId="{D779A002-2D12-4C65-9E35-45D1FAAB823D}" srcOrd="1" destOrd="0" presId="urn:microsoft.com/office/officeart/2005/8/layout/hierarchy3"/>
    <dgm:cxn modelId="{E6D1DC4C-56EF-4469-9040-BFBF91387D18}" type="presParOf" srcId="{06922A5E-F9E2-4DBD-A664-937562728A8A}" destId="{36E00E29-8EDC-491C-AEA9-32D8A6BDCC5F}" srcOrd="2" destOrd="0" presId="urn:microsoft.com/office/officeart/2005/8/layout/hierarchy3"/>
    <dgm:cxn modelId="{867CD417-4937-499A-8CDF-D8AA9F2CAD17}" type="presParOf" srcId="{06922A5E-F9E2-4DBD-A664-937562728A8A}" destId="{BE0C05F0-5C75-400C-8AB9-1CFB05CE1601}" srcOrd="3" destOrd="0" presId="urn:microsoft.com/office/officeart/2005/8/layout/hierarchy3"/>
    <dgm:cxn modelId="{B3227554-3B18-4927-A281-91C99B2F430F}" type="presParOf" srcId="{6B99FECF-C0EB-4AEB-9365-DC3B6BE76E5C}" destId="{7E4E36DB-D378-41E7-9B2A-7BA355F2AC9C}" srcOrd="1" destOrd="0" presId="urn:microsoft.com/office/officeart/2005/8/layout/hierarchy3"/>
    <dgm:cxn modelId="{F9FB5E97-749D-4908-B1F3-92AFFE83DD94}" type="presParOf" srcId="{7E4E36DB-D378-41E7-9B2A-7BA355F2AC9C}" destId="{3150870B-EC00-474C-AE38-3F532F0EAA50}" srcOrd="0" destOrd="0" presId="urn:microsoft.com/office/officeart/2005/8/layout/hierarchy3"/>
    <dgm:cxn modelId="{D573451E-3014-4B02-B4E7-D180A396364B}" type="presParOf" srcId="{3150870B-EC00-474C-AE38-3F532F0EAA50}" destId="{B9607D47-FF32-4C88-9E06-178CF3475CB6}" srcOrd="0" destOrd="0" presId="urn:microsoft.com/office/officeart/2005/8/layout/hierarchy3"/>
    <dgm:cxn modelId="{A055BED1-CC48-4FEB-92F4-EA5AE002626F}" type="presParOf" srcId="{3150870B-EC00-474C-AE38-3F532F0EAA50}" destId="{24E2F1DE-44C1-49B6-9128-1E1AE09E441C}" srcOrd="1" destOrd="0" presId="urn:microsoft.com/office/officeart/2005/8/layout/hierarchy3"/>
    <dgm:cxn modelId="{528C602C-A8F8-4E85-85FB-5A2DC4E06CA5}" type="presParOf" srcId="{7E4E36DB-D378-41E7-9B2A-7BA355F2AC9C}" destId="{EFF49894-759D-432E-9A39-11BF2EE2F643}" srcOrd="1" destOrd="0" presId="urn:microsoft.com/office/officeart/2005/8/layout/hierarchy3"/>
    <dgm:cxn modelId="{A51404C5-61E6-43FA-BBBF-B50A0982B84C}" type="presParOf" srcId="{EFF49894-759D-432E-9A39-11BF2EE2F643}" destId="{10896CA5-2DA5-48C0-84A7-EA1A00E2B942}" srcOrd="0" destOrd="0" presId="urn:microsoft.com/office/officeart/2005/8/layout/hierarchy3"/>
    <dgm:cxn modelId="{CC9D26E1-3B65-466F-8EE9-421CEC703F51}" type="presParOf" srcId="{EFF49894-759D-432E-9A39-11BF2EE2F643}" destId="{A3B603C2-E22D-4421-AC46-3ECD8FF36BA5}" srcOrd="1" destOrd="0" presId="urn:microsoft.com/office/officeart/2005/8/layout/hierarchy3"/>
    <dgm:cxn modelId="{63410542-0349-42A8-A1A3-6EEAF975DB7C}" type="presParOf" srcId="{6B99FECF-C0EB-4AEB-9365-DC3B6BE76E5C}" destId="{8A336220-842B-44D3-B651-3BB24D1483FB}" srcOrd="2" destOrd="0" presId="urn:microsoft.com/office/officeart/2005/8/layout/hierarchy3"/>
    <dgm:cxn modelId="{C8ADA4C1-21E6-4AD7-9ED1-3B84210E63A2}" type="presParOf" srcId="{8A336220-842B-44D3-B651-3BB24D1483FB}" destId="{8D6EAC67-5ADD-493F-B0B9-D8493F5D66EE}" srcOrd="0" destOrd="0" presId="urn:microsoft.com/office/officeart/2005/8/layout/hierarchy3"/>
    <dgm:cxn modelId="{FDB2091B-83F0-4C93-83F2-394266B27CAC}" type="presParOf" srcId="{8D6EAC67-5ADD-493F-B0B9-D8493F5D66EE}" destId="{9398AC25-BAF7-4F5A-BB5A-CE4A57D8FB21}" srcOrd="0" destOrd="0" presId="urn:microsoft.com/office/officeart/2005/8/layout/hierarchy3"/>
    <dgm:cxn modelId="{80AB4450-4705-4DE6-AE0A-5E484A0E413F}" type="presParOf" srcId="{8D6EAC67-5ADD-493F-B0B9-D8493F5D66EE}" destId="{58AF5706-3E4E-4252-B259-9D5784362A78}" srcOrd="1" destOrd="0" presId="urn:microsoft.com/office/officeart/2005/8/layout/hierarchy3"/>
    <dgm:cxn modelId="{0C8C8420-E8F4-4B60-A454-8B73B6BE023D}" type="presParOf" srcId="{8A336220-842B-44D3-B651-3BB24D1483FB}" destId="{5D9C344F-EA6B-4E54-911A-577CD123E21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9EF30-1812-489D-813A-DC2148812933}">
      <dsp:nvSpPr>
        <dsp:cNvPr id="0" name=""/>
        <dsp:cNvSpPr/>
      </dsp:nvSpPr>
      <dsp:spPr>
        <a:xfrm>
          <a:off x="8182" y="151346"/>
          <a:ext cx="4899840" cy="9859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商品和服务流转</a:t>
          </a:r>
          <a:endParaRPr lang="zh-CN" altLang="en-US" sz="2800" kern="1200" dirty="0"/>
        </a:p>
      </dsp:txBody>
      <dsp:txXfrm>
        <a:off x="37060" y="180224"/>
        <a:ext cx="4842084" cy="928197"/>
      </dsp:txXfrm>
    </dsp:sp>
    <dsp:sp modelId="{5C58BE0B-74D7-4E36-9263-F6A41B15082E}">
      <dsp:nvSpPr>
        <dsp:cNvPr id="0" name=""/>
        <dsp:cNvSpPr/>
      </dsp:nvSpPr>
      <dsp:spPr>
        <a:xfrm>
          <a:off x="498166" y="1137299"/>
          <a:ext cx="489984" cy="1190745"/>
        </a:xfrm>
        <a:custGeom>
          <a:avLst/>
          <a:gdLst/>
          <a:ahLst/>
          <a:cxnLst/>
          <a:rect l="0" t="0" r="0" b="0"/>
          <a:pathLst>
            <a:path>
              <a:moveTo>
                <a:pt x="0" y="0"/>
              </a:moveTo>
              <a:lnTo>
                <a:pt x="0" y="1190745"/>
              </a:lnTo>
              <a:lnTo>
                <a:pt x="489984" y="11907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9A002-2D12-4C65-9E35-45D1FAAB823D}">
      <dsp:nvSpPr>
        <dsp:cNvPr id="0" name=""/>
        <dsp:cNvSpPr/>
      </dsp:nvSpPr>
      <dsp:spPr>
        <a:xfrm>
          <a:off x="988150" y="1534215"/>
          <a:ext cx="2540257" cy="15876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出口</a:t>
          </a:r>
          <a:endParaRPr lang="en-US" altLang="zh-CN" sz="2800" kern="1200" dirty="0" smtClean="0"/>
        </a:p>
        <a:p>
          <a:pPr lvl="0" algn="ctr" defTabSz="1244600">
            <a:lnSpc>
              <a:spcPct val="90000"/>
            </a:lnSpc>
            <a:spcBef>
              <a:spcPct val="0"/>
            </a:spcBef>
            <a:spcAft>
              <a:spcPct val="35000"/>
            </a:spcAft>
          </a:pPr>
          <a:r>
            <a:rPr lang="zh-CN" altLang="en-US" sz="2800" kern="1200" dirty="0" smtClean="0"/>
            <a:t>（外汇流入）</a:t>
          </a:r>
          <a:endParaRPr lang="zh-CN" altLang="en-US" sz="2800" kern="1200" dirty="0"/>
        </a:p>
      </dsp:txBody>
      <dsp:txXfrm>
        <a:off x="1034651" y="1580716"/>
        <a:ext cx="2447255" cy="1494659"/>
      </dsp:txXfrm>
    </dsp:sp>
    <dsp:sp modelId="{36E00E29-8EDC-491C-AEA9-32D8A6BDCC5F}">
      <dsp:nvSpPr>
        <dsp:cNvPr id="0" name=""/>
        <dsp:cNvSpPr/>
      </dsp:nvSpPr>
      <dsp:spPr>
        <a:xfrm>
          <a:off x="498166" y="1137299"/>
          <a:ext cx="489984" cy="3175322"/>
        </a:xfrm>
        <a:custGeom>
          <a:avLst/>
          <a:gdLst/>
          <a:ahLst/>
          <a:cxnLst/>
          <a:rect l="0" t="0" r="0" b="0"/>
          <a:pathLst>
            <a:path>
              <a:moveTo>
                <a:pt x="0" y="0"/>
              </a:moveTo>
              <a:lnTo>
                <a:pt x="0" y="3175322"/>
              </a:lnTo>
              <a:lnTo>
                <a:pt x="489984" y="317532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0C05F0-5C75-400C-8AB9-1CFB05CE1601}">
      <dsp:nvSpPr>
        <dsp:cNvPr id="0" name=""/>
        <dsp:cNvSpPr/>
      </dsp:nvSpPr>
      <dsp:spPr>
        <a:xfrm>
          <a:off x="988150" y="3518791"/>
          <a:ext cx="2540257" cy="15876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进口</a:t>
          </a:r>
          <a:endParaRPr lang="en-US" altLang="zh-CN" sz="2800" kern="1200" dirty="0" smtClean="0"/>
        </a:p>
        <a:p>
          <a:pPr lvl="0" algn="ctr" defTabSz="1244600">
            <a:lnSpc>
              <a:spcPct val="90000"/>
            </a:lnSpc>
            <a:spcBef>
              <a:spcPct val="0"/>
            </a:spcBef>
            <a:spcAft>
              <a:spcPct val="35000"/>
            </a:spcAft>
          </a:pPr>
          <a:r>
            <a:rPr lang="zh-CN" altLang="en-US" sz="2800" kern="1200" dirty="0" smtClean="0"/>
            <a:t>（外汇流出）</a:t>
          </a:r>
          <a:endParaRPr lang="zh-CN" altLang="en-US" sz="2800" kern="1200" dirty="0"/>
        </a:p>
      </dsp:txBody>
      <dsp:txXfrm>
        <a:off x="1034651" y="3565292"/>
        <a:ext cx="2447255" cy="1494659"/>
      </dsp:txXfrm>
    </dsp:sp>
    <dsp:sp modelId="{B9607D47-FF32-4C88-9E06-178CF3475CB6}">
      <dsp:nvSpPr>
        <dsp:cNvPr id="0" name=""/>
        <dsp:cNvSpPr/>
      </dsp:nvSpPr>
      <dsp:spPr>
        <a:xfrm>
          <a:off x="5701853" y="151346"/>
          <a:ext cx="5110363" cy="9859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资本流入流出</a:t>
          </a:r>
          <a:endParaRPr lang="zh-CN" altLang="en-US" sz="2800" kern="1200" dirty="0"/>
        </a:p>
      </dsp:txBody>
      <dsp:txXfrm>
        <a:off x="5730731" y="180224"/>
        <a:ext cx="5052607" cy="928197"/>
      </dsp:txXfrm>
    </dsp:sp>
    <dsp:sp modelId="{10896CA5-2DA5-48C0-84A7-EA1A00E2B942}">
      <dsp:nvSpPr>
        <dsp:cNvPr id="0" name=""/>
        <dsp:cNvSpPr/>
      </dsp:nvSpPr>
      <dsp:spPr>
        <a:xfrm>
          <a:off x="6212889" y="1137299"/>
          <a:ext cx="511036" cy="1190745"/>
        </a:xfrm>
        <a:custGeom>
          <a:avLst/>
          <a:gdLst/>
          <a:ahLst/>
          <a:cxnLst/>
          <a:rect l="0" t="0" r="0" b="0"/>
          <a:pathLst>
            <a:path>
              <a:moveTo>
                <a:pt x="0" y="0"/>
              </a:moveTo>
              <a:lnTo>
                <a:pt x="0" y="1190745"/>
              </a:lnTo>
              <a:lnTo>
                <a:pt x="511036" y="11907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B603C2-E22D-4421-AC46-3ECD8FF36BA5}">
      <dsp:nvSpPr>
        <dsp:cNvPr id="0" name=""/>
        <dsp:cNvSpPr/>
      </dsp:nvSpPr>
      <dsp:spPr>
        <a:xfrm>
          <a:off x="6723926" y="1534215"/>
          <a:ext cx="2540257" cy="15876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资本流入</a:t>
          </a:r>
          <a:endParaRPr lang="en-US" altLang="zh-CN" sz="2800" kern="1200" dirty="0" smtClean="0"/>
        </a:p>
        <a:p>
          <a:pPr lvl="0" algn="ctr" defTabSz="1244600">
            <a:lnSpc>
              <a:spcPct val="90000"/>
            </a:lnSpc>
            <a:spcBef>
              <a:spcPct val="0"/>
            </a:spcBef>
            <a:spcAft>
              <a:spcPct val="35000"/>
            </a:spcAft>
          </a:pPr>
          <a:r>
            <a:rPr lang="zh-CN" altLang="en-US" sz="2800" kern="1200" dirty="0" smtClean="0"/>
            <a:t>（外汇流入）</a:t>
          </a:r>
          <a:endParaRPr lang="zh-CN" altLang="en-US" sz="2800" kern="1200" dirty="0"/>
        </a:p>
      </dsp:txBody>
      <dsp:txXfrm>
        <a:off x="6770427" y="1580716"/>
        <a:ext cx="2447255" cy="1494659"/>
      </dsp:txXfrm>
    </dsp:sp>
    <dsp:sp modelId="{7D9F7664-1DFE-47DC-AD27-9F4E9CBC33F6}">
      <dsp:nvSpPr>
        <dsp:cNvPr id="0" name=""/>
        <dsp:cNvSpPr/>
      </dsp:nvSpPr>
      <dsp:spPr>
        <a:xfrm>
          <a:off x="6212889" y="1137299"/>
          <a:ext cx="511036" cy="3175322"/>
        </a:xfrm>
        <a:custGeom>
          <a:avLst/>
          <a:gdLst/>
          <a:ahLst/>
          <a:cxnLst/>
          <a:rect l="0" t="0" r="0" b="0"/>
          <a:pathLst>
            <a:path>
              <a:moveTo>
                <a:pt x="0" y="0"/>
              </a:moveTo>
              <a:lnTo>
                <a:pt x="0" y="3175322"/>
              </a:lnTo>
              <a:lnTo>
                <a:pt x="511036" y="317532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06E541-DDAA-4923-91BE-CB0E4608F067}">
      <dsp:nvSpPr>
        <dsp:cNvPr id="0" name=""/>
        <dsp:cNvSpPr/>
      </dsp:nvSpPr>
      <dsp:spPr>
        <a:xfrm>
          <a:off x="6723926" y="3518791"/>
          <a:ext cx="2540257" cy="15876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资本流出</a:t>
          </a:r>
          <a:endParaRPr lang="en-US" altLang="zh-CN" sz="2800" kern="1200" dirty="0" smtClean="0"/>
        </a:p>
        <a:p>
          <a:pPr lvl="0" algn="ctr" defTabSz="1244600">
            <a:lnSpc>
              <a:spcPct val="90000"/>
            </a:lnSpc>
            <a:spcBef>
              <a:spcPct val="0"/>
            </a:spcBef>
            <a:spcAft>
              <a:spcPct val="35000"/>
            </a:spcAft>
          </a:pPr>
          <a:r>
            <a:rPr lang="zh-CN" altLang="en-US" sz="2800" kern="1200" dirty="0" smtClean="0"/>
            <a:t>（外汇流出）</a:t>
          </a:r>
          <a:endParaRPr lang="zh-CN" altLang="en-US" sz="2800" kern="1200" dirty="0"/>
        </a:p>
      </dsp:txBody>
      <dsp:txXfrm>
        <a:off x="6770427" y="3565292"/>
        <a:ext cx="2447255" cy="1494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9EF30-1812-489D-813A-DC2148812933}">
      <dsp:nvSpPr>
        <dsp:cNvPr id="0" name=""/>
        <dsp:cNvSpPr/>
      </dsp:nvSpPr>
      <dsp:spPr>
        <a:xfrm>
          <a:off x="2921" y="152398"/>
          <a:ext cx="3981025" cy="80106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开放经济</a:t>
          </a:r>
          <a:endParaRPr lang="zh-CN" altLang="en-US" sz="2800" kern="1200" dirty="0"/>
        </a:p>
      </dsp:txBody>
      <dsp:txXfrm>
        <a:off x="26383" y="175860"/>
        <a:ext cx="3934101" cy="754144"/>
      </dsp:txXfrm>
    </dsp:sp>
    <dsp:sp modelId="{5C58BE0B-74D7-4E36-9263-F6A41B15082E}">
      <dsp:nvSpPr>
        <dsp:cNvPr id="0" name=""/>
        <dsp:cNvSpPr/>
      </dsp:nvSpPr>
      <dsp:spPr>
        <a:xfrm>
          <a:off x="401024" y="953466"/>
          <a:ext cx="398102" cy="1106746"/>
        </a:xfrm>
        <a:custGeom>
          <a:avLst/>
          <a:gdLst/>
          <a:ahLst/>
          <a:cxnLst/>
          <a:rect l="0" t="0" r="0" b="0"/>
          <a:pathLst>
            <a:path>
              <a:moveTo>
                <a:pt x="0" y="0"/>
              </a:moveTo>
              <a:lnTo>
                <a:pt x="0" y="1106746"/>
              </a:lnTo>
              <a:lnTo>
                <a:pt x="398102" y="110674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9A002-2D12-4C65-9E35-45D1FAAB823D}">
      <dsp:nvSpPr>
        <dsp:cNvPr id="0" name=""/>
        <dsp:cNvSpPr/>
      </dsp:nvSpPr>
      <dsp:spPr>
        <a:xfrm>
          <a:off x="799126" y="1275952"/>
          <a:ext cx="3757514" cy="156852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Y=C+I+G+</a:t>
          </a:r>
          <a:r>
            <a:rPr lang="en-US" altLang="zh-CN" sz="2800" kern="1200" dirty="0" smtClean="0">
              <a:solidFill>
                <a:srgbClr val="FF0000"/>
              </a:solidFill>
            </a:rPr>
            <a:t>NX</a:t>
          </a:r>
        </a:p>
        <a:p>
          <a:pPr lvl="0" algn="ctr" defTabSz="1244600">
            <a:lnSpc>
              <a:spcPct val="90000"/>
            </a:lnSpc>
            <a:spcBef>
              <a:spcPct val="0"/>
            </a:spcBef>
            <a:spcAft>
              <a:spcPct val="35000"/>
            </a:spcAft>
          </a:pPr>
          <a:r>
            <a:rPr lang="en-US" altLang="zh-CN" sz="2800" kern="1200" dirty="0" smtClean="0"/>
            <a:t>Or</a:t>
          </a:r>
        </a:p>
        <a:p>
          <a:pPr lvl="0" algn="ctr" defTabSz="1244600">
            <a:lnSpc>
              <a:spcPct val="90000"/>
            </a:lnSpc>
            <a:spcBef>
              <a:spcPct val="0"/>
            </a:spcBef>
            <a:spcAft>
              <a:spcPct val="35000"/>
            </a:spcAft>
          </a:pPr>
          <a:r>
            <a:rPr lang="en-US" altLang="zh-CN" sz="2800" kern="1200" dirty="0" smtClean="0">
              <a:solidFill>
                <a:srgbClr val="FF0000"/>
              </a:solidFill>
            </a:rPr>
            <a:t>NX </a:t>
          </a:r>
          <a:r>
            <a:rPr lang="en-US" altLang="zh-CN" sz="2800" kern="1200" dirty="0" smtClean="0"/>
            <a:t>= S – I + (T-G)</a:t>
          </a:r>
          <a:endParaRPr lang="zh-CN" altLang="en-US" sz="2800" kern="1200" dirty="0"/>
        </a:p>
      </dsp:txBody>
      <dsp:txXfrm>
        <a:off x="845066" y="1321892"/>
        <a:ext cx="3665634" cy="1476640"/>
      </dsp:txXfrm>
    </dsp:sp>
    <dsp:sp modelId="{36E00E29-8EDC-491C-AEA9-32D8A6BDCC5F}">
      <dsp:nvSpPr>
        <dsp:cNvPr id="0" name=""/>
        <dsp:cNvSpPr/>
      </dsp:nvSpPr>
      <dsp:spPr>
        <a:xfrm>
          <a:off x="401024" y="953466"/>
          <a:ext cx="398102" cy="2954113"/>
        </a:xfrm>
        <a:custGeom>
          <a:avLst/>
          <a:gdLst/>
          <a:ahLst/>
          <a:cxnLst/>
          <a:rect l="0" t="0" r="0" b="0"/>
          <a:pathLst>
            <a:path>
              <a:moveTo>
                <a:pt x="0" y="0"/>
              </a:moveTo>
              <a:lnTo>
                <a:pt x="0" y="2954113"/>
              </a:lnTo>
              <a:lnTo>
                <a:pt x="398102" y="295411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0C05F0-5C75-400C-8AB9-1CFB05CE1601}">
      <dsp:nvSpPr>
        <dsp:cNvPr id="0" name=""/>
        <dsp:cNvSpPr/>
      </dsp:nvSpPr>
      <dsp:spPr>
        <a:xfrm>
          <a:off x="799126" y="3166958"/>
          <a:ext cx="3587902" cy="148124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rgbClr val="FF0000"/>
              </a:solidFill>
            </a:rPr>
            <a:t>CFI and CFO</a:t>
          </a:r>
        </a:p>
        <a:p>
          <a:pPr lvl="0" algn="ctr" defTabSz="1244600">
            <a:lnSpc>
              <a:spcPct val="90000"/>
            </a:lnSpc>
            <a:spcBef>
              <a:spcPct val="0"/>
            </a:spcBef>
            <a:spcAft>
              <a:spcPct val="35000"/>
            </a:spcAft>
          </a:pPr>
          <a:r>
            <a:rPr lang="en-US" altLang="zh-CN" sz="2800" kern="1200" dirty="0" smtClean="0">
              <a:sym typeface="Wingdings" panose="05000000000000000000" pitchFamily="2" charset="2"/>
            </a:rPr>
            <a:t></a:t>
          </a:r>
        </a:p>
        <a:p>
          <a:pPr lvl="0" algn="ctr" defTabSz="1244600">
            <a:lnSpc>
              <a:spcPct val="90000"/>
            </a:lnSpc>
            <a:spcBef>
              <a:spcPct val="0"/>
            </a:spcBef>
            <a:spcAft>
              <a:spcPct val="35000"/>
            </a:spcAft>
          </a:pPr>
          <a:r>
            <a:rPr lang="en-US" altLang="zh-CN" sz="2800" kern="1200" dirty="0" smtClean="0"/>
            <a:t>S and I</a:t>
          </a:r>
          <a:endParaRPr lang="zh-CN" altLang="en-US" sz="2800" kern="1200" dirty="0"/>
        </a:p>
      </dsp:txBody>
      <dsp:txXfrm>
        <a:off x="842510" y="3210342"/>
        <a:ext cx="3501134" cy="1394474"/>
      </dsp:txXfrm>
    </dsp:sp>
    <dsp:sp modelId="{B9607D47-FF32-4C88-9E06-178CF3475CB6}">
      <dsp:nvSpPr>
        <dsp:cNvPr id="0" name=""/>
        <dsp:cNvSpPr/>
      </dsp:nvSpPr>
      <dsp:spPr>
        <a:xfrm>
          <a:off x="4628918" y="152398"/>
          <a:ext cx="4152071" cy="80106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小型</a:t>
          </a:r>
          <a:endParaRPr lang="zh-CN" altLang="en-US" sz="2800" kern="1200" dirty="0"/>
        </a:p>
      </dsp:txBody>
      <dsp:txXfrm>
        <a:off x="4652380" y="175860"/>
        <a:ext cx="4105147" cy="754144"/>
      </dsp:txXfrm>
    </dsp:sp>
    <dsp:sp modelId="{10896CA5-2DA5-48C0-84A7-EA1A00E2B942}">
      <dsp:nvSpPr>
        <dsp:cNvPr id="0" name=""/>
        <dsp:cNvSpPr/>
      </dsp:nvSpPr>
      <dsp:spPr>
        <a:xfrm>
          <a:off x="5044126" y="953466"/>
          <a:ext cx="415207" cy="967458"/>
        </a:xfrm>
        <a:custGeom>
          <a:avLst/>
          <a:gdLst/>
          <a:ahLst/>
          <a:cxnLst/>
          <a:rect l="0" t="0" r="0" b="0"/>
          <a:pathLst>
            <a:path>
              <a:moveTo>
                <a:pt x="0" y="0"/>
              </a:moveTo>
              <a:lnTo>
                <a:pt x="0" y="967458"/>
              </a:lnTo>
              <a:lnTo>
                <a:pt x="415207" y="96745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B603C2-E22D-4421-AC46-3ECD8FF36BA5}">
      <dsp:nvSpPr>
        <dsp:cNvPr id="0" name=""/>
        <dsp:cNvSpPr/>
      </dsp:nvSpPr>
      <dsp:spPr>
        <a:xfrm>
          <a:off x="5459333" y="1275952"/>
          <a:ext cx="2063910" cy="12899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r=</a:t>
          </a:r>
          <a14:m xmlns:a14="http://schemas.microsoft.com/office/drawing/2010/main">
            <m:oMath xmlns:m="http://schemas.openxmlformats.org/officeDocument/2006/math">
              <m:sSub>
                <m:sSubPr>
                  <m:ctrlPr>
                    <a:rPr lang="en-US" altLang="zh-CN" sz="2800" i="1" kern="1200" smtClean="0">
                      <a:latin typeface="Cambria Math" panose="02040503050406030204" pitchFamily="18" charset="0"/>
                    </a:rPr>
                  </m:ctrlPr>
                </m:sSubPr>
                <m:e>
                  <m:r>
                    <a:rPr lang="en-US" altLang="zh-CN" sz="2800" b="0" i="1" kern="1200" smtClean="0">
                      <a:latin typeface="Cambria Math" panose="02040503050406030204" pitchFamily="18" charset="0"/>
                    </a:rPr>
                    <m:t>𝑟</m:t>
                  </m:r>
                </m:e>
                <m:sub>
                  <m:r>
                    <a:rPr lang="en-US" altLang="zh-CN" sz="2800" b="0" i="1" kern="1200" smtClean="0">
                      <a:latin typeface="Cambria Math" panose="02040503050406030204" pitchFamily="18" charset="0"/>
                    </a:rPr>
                    <m:t>𝑊</m:t>
                  </m:r>
                </m:sub>
              </m:sSub>
            </m:oMath>
          </a14:m>
          <a:endParaRPr lang="zh-CN" altLang="en-US" sz="2800" kern="1200" dirty="0"/>
        </a:p>
      </dsp:txBody>
      <dsp:txXfrm>
        <a:off x="5497114" y="1313733"/>
        <a:ext cx="1988348" cy="1214382"/>
      </dsp:txXfrm>
    </dsp:sp>
    <dsp:sp modelId="{9398AC25-BAF7-4F5A-BB5A-CE4A57D8FB21}">
      <dsp:nvSpPr>
        <dsp:cNvPr id="0" name=""/>
        <dsp:cNvSpPr/>
      </dsp:nvSpPr>
      <dsp:spPr>
        <a:xfrm>
          <a:off x="9425962" y="152398"/>
          <a:ext cx="2498002" cy="7538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资本完全流动</a:t>
          </a:r>
          <a:endParaRPr lang="zh-CN" altLang="en-US" sz="2800" kern="1200" dirty="0"/>
        </a:p>
      </dsp:txBody>
      <dsp:txXfrm>
        <a:off x="9448043" y="174479"/>
        <a:ext cx="2453840" cy="7097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03A87-4C19-4AD0-A47E-D13AFE72F6F7}" type="datetimeFigureOut">
              <a:rPr lang="zh-CN" altLang="en-US" smtClean="0"/>
              <a:t>2018/7/7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884D3-0741-412C-BCB4-3D21645744C3}" type="slidenum">
              <a:rPr lang="zh-CN" altLang="en-US" smtClean="0"/>
              <a:t>‹#›</a:t>
            </a:fld>
            <a:endParaRPr lang="zh-CN" altLang="en-US"/>
          </a:p>
        </p:txBody>
      </p:sp>
    </p:spTree>
    <p:extLst>
      <p:ext uri="{BB962C8B-B14F-4D97-AF65-F5344CB8AC3E}">
        <p14:creationId xmlns:p14="http://schemas.microsoft.com/office/powerpoint/2010/main" val="250692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5989861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33215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280648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47358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91834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2216797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3768012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73AA6-B81B-45B5-AB93-A79C802F2843}"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785769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255322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215837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264327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385383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240604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265423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307543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67000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D79A182-E097-4EAF-8BBF-7F32517631E2}" type="datetimeFigureOut">
              <a:rPr lang="zh-CN" altLang="en-US" smtClean="0"/>
              <a:t>2018/7/7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33849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79A182-E097-4EAF-8BBF-7F32517631E2}" type="datetimeFigureOut">
              <a:rPr lang="zh-CN" altLang="en-US" smtClean="0"/>
              <a:t>2018/7/7</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173AA6-B81B-45B5-AB93-A79C802F2843}" type="slidenum">
              <a:rPr lang="zh-CN" altLang="en-US" smtClean="0"/>
              <a:t>‹#›</a:t>
            </a:fld>
            <a:endParaRPr lang="zh-CN" altLang="en-US"/>
          </a:p>
        </p:txBody>
      </p:sp>
    </p:spTree>
    <p:extLst>
      <p:ext uri="{BB962C8B-B14F-4D97-AF65-F5344CB8AC3E}">
        <p14:creationId xmlns:p14="http://schemas.microsoft.com/office/powerpoint/2010/main" val="7774487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3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2.png"/></Relationships>
</file>

<file path=ppt/slides/_rels/slide38.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3" Type="http://schemas.openxmlformats.org/officeDocument/2006/relationships/image" Target="../media/image102.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143000" y="228600"/>
            <a:ext cx="10134600" cy="644076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endParaRPr lang="en-US" altLang="zh-CN" sz="3600" b="1" smtClean="0">
              <a:solidFill>
                <a:schemeClr val="tx2"/>
              </a:solidFill>
              <a:latin typeface="Bookman Old Style" pitchFamily="18" charset="0"/>
              <a:ea typeface="宋体" pitchFamily="2" charset="-122"/>
            </a:endParaRPr>
          </a:p>
          <a:p>
            <a:pPr algn="ctr"/>
            <a:endParaRPr lang="en-US" altLang="zh-CN" sz="3600" b="1" smtClean="0">
              <a:solidFill>
                <a:schemeClr val="tx2"/>
              </a:solidFill>
              <a:latin typeface="Bookman Old Style" pitchFamily="18" charset="0"/>
              <a:ea typeface="宋体" pitchFamily="2" charset="-122"/>
            </a:endParaRPr>
          </a:p>
          <a:p>
            <a:pPr algn="ctr"/>
            <a:r>
              <a:rPr lang="zh-CN" altLang="en-US" sz="3600" b="1" smtClean="0">
                <a:solidFill>
                  <a:schemeClr val="tx2"/>
                </a:solidFill>
                <a:latin typeface="Bookman Old Style" pitchFamily="18" charset="0"/>
                <a:ea typeface="宋体" pitchFamily="2" charset="-122"/>
              </a:rPr>
              <a:t>（短期）开放经济理论：蒙代尔</a:t>
            </a:r>
            <a:r>
              <a:rPr lang="en-US" altLang="zh-CN" sz="3600" b="1" smtClean="0">
                <a:solidFill>
                  <a:schemeClr val="tx2"/>
                </a:solidFill>
                <a:latin typeface="Bookman Old Style" pitchFamily="18" charset="0"/>
                <a:ea typeface="宋体" pitchFamily="2" charset="-122"/>
              </a:rPr>
              <a:t>-</a:t>
            </a:r>
            <a:r>
              <a:rPr lang="zh-CN" altLang="en-US" sz="3600" b="1" smtClean="0">
                <a:solidFill>
                  <a:schemeClr val="tx2"/>
                </a:solidFill>
                <a:latin typeface="Bookman Old Style" pitchFamily="18" charset="0"/>
                <a:ea typeface="宋体" pitchFamily="2" charset="-122"/>
              </a:rPr>
              <a:t>弗莱明模型</a:t>
            </a:r>
            <a:endParaRPr lang="en-US" altLang="zh-CN" sz="3600" b="1" dirty="0">
              <a:solidFill>
                <a:schemeClr val="tx2"/>
              </a:solidFill>
              <a:latin typeface="Bookman Old Style" panose="02050604050505020204" pitchFamily="18" charset="0"/>
            </a:endParaRPr>
          </a:p>
        </p:txBody>
      </p:sp>
    </p:spTree>
    <p:extLst>
      <p:ext uri="{BB962C8B-B14F-4D97-AF65-F5344CB8AC3E}">
        <p14:creationId xmlns:p14="http://schemas.microsoft.com/office/powerpoint/2010/main" val="137267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outVertic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6"/>
          <p:cNvSpPr>
            <a:spLocks noGrp="1" noChangeArrowheads="1"/>
          </p:cNvSpPr>
          <p:nvPr>
            <p:ph type="title"/>
          </p:nvPr>
        </p:nvSpPr>
        <p:spPr>
          <a:xfrm>
            <a:off x="1467644" y="150813"/>
            <a:ext cx="9165394" cy="836612"/>
          </a:xfrm>
          <a:solidFill>
            <a:srgbClr val="FFCCFF"/>
          </a:solidFill>
        </p:spPr>
        <p:txBody>
          <a:bodyPr>
            <a:noAutofit/>
          </a:bodyPr>
          <a:lstStyle/>
          <a:p>
            <a:pPr algn="ctr"/>
            <a:r>
              <a:rPr lang="en-US" altLang="zh-CN" sz="2800" dirty="0">
                <a:solidFill>
                  <a:schemeClr val="accent2"/>
                </a:solidFill>
                <a:ea typeface="宋体" panose="02010600030101010101" pitchFamily="2" charset="-122"/>
              </a:rPr>
              <a:t>BP ＝ （X –I M） + （</a:t>
            </a:r>
            <a:r>
              <a:rPr lang="en-US" altLang="zh-CN" sz="2800" dirty="0" smtClean="0">
                <a:solidFill>
                  <a:schemeClr val="accent2"/>
                </a:solidFill>
                <a:ea typeface="宋体" panose="02010600030101010101" pitchFamily="2" charset="-122"/>
              </a:rPr>
              <a:t>CFI– CFO）</a:t>
            </a:r>
            <a:r>
              <a:rPr lang="en-US" altLang="zh-CN" sz="2800" dirty="0">
                <a:solidFill>
                  <a:schemeClr val="accent2"/>
                </a:solidFill>
                <a:ea typeface="宋体" panose="02010600030101010101" pitchFamily="2" charset="-122"/>
              </a:rPr>
              <a:t/>
            </a:r>
            <a:br>
              <a:rPr lang="en-US" altLang="zh-CN" sz="2800" dirty="0">
                <a:solidFill>
                  <a:schemeClr val="accent2"/>
                </a:solidFill>
                <a:ea typeface="宋体" panose="02010600030101010101" pitchFamily="2" charset="-122"/>
              </a:rPr>
            </a:br>
            <a:r>
              <a:rPr lang="en-US" altLang="zh-CN" sz="2800" dirty="0">
                <a:solidFill>
                  <a:schemeClr val="accent2"/>
                </a:solidFill>
                <a:ea typeface="宋体" panose="02010600030101010101" pitchFamily="2" charset="-122"/>
              </a:rPr>
              <a:t>BP=0=&gt;   （X – IM）=（</a:t>
            </a:r>
            <a:r>
              <a:rPr lang="en-US" altLang="zh-CN" sz="2800" dirty="0" smtClean="0">
                <a:solidFill>
                  <a:schemeClr val="accent2"/>
                </a:solidFill>
                <a:ea typeface="宋体" panose="02010600030101010101" pitchFamily="2" charset="-122"/>
              </a:rPr>
              <a:t>CFO </a:t>
            </a:r>
            <a:r>
              <a:rPr lang="en-US" altLang="zh-CN" sz="2800" dirty="0">
                <a:solidFill>
                  <a:schemeClr val="accent2"/>
                </a:solidFill>
                <a:ea typeface="宋体" panose="02010600030101010101" pitchFamily="2" charset="-122"/>
              </a:rPr>
              <a:t>– </a:t>
            </a:r>
            <a:r>
              <a:rPr lang="en-US" altLang="zh-CN" sz="2800" dirty="0" smtClean="0">
                <a:solidFill>
                  <a:schemeClr val="accent2"/>
                </a:solidFill>
                <a:ea typeface="宋体" panose="02010600030101010101" pitchFamily="2" charset="-122"/>
              </a:rPr>
              <a:t>CFI）</a:t>
            </a:r>
            <a:endParaRPr lang="en-US" altLang="zh-CN" sz="2800" dirty="0">
              <a:solidFill>
                <a:schemeClr val="accent2"/>
              </a:solidFill>
              <a:ea typeface="宋体" panose="02010600030101010101" pitchFamily="2" charset="-122"/>
            </a:endParaRPr>
          </a:p>
        </p:txBody>
      </p:sp>
      <p:sp>
        <p:nvSpPr>
          <p:cNvPr id="11268" name="Rectangle 17"/>
          <p:cNvSpPr>
            <a:spLocks noChangeArrowheads="1"/>
          </p:cNvSpPr>
          <p:nvPr/>
        </p:nvSpPr>
        <p:spPr bwMode="auto">
          <a:xfrm>
            <a:off x="820062" y="987425"/>
            <a:ext cx="1789113" cy="5509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r>
              <a:rPr lang="zh-CN" altLang="en-US" dirty="0" smtClean="0">
                <a:solidFill>
                  <a:srgbClr val="990000"/>
                </a:solidFill>
                <a:ea typeface="宋体" panose="02010600030101010101" pitchFamily="2" charset="-122"/>
              </a:rPr>
              <a:t>中国</a:t>
            </a:r>
            <a:endParaRPr lang="en-US" altLang="zh-CN" dirty="0" smtClean="0">
              <a:solidFill>
                <a:srgbClr val="990000"/>
              </a:solidFill>
              <a:ea typeface="宋体" panose="02010600030101010101" pitchFamily="2" charset="-122"/>
            </a:endParaRPr>
          </a:p>
          <a:p>
            <a:pPr>
              <a:spcBef>
                <a:spcPct val="0"/>
              </a:spcBef>
              <a:buFontTx/>
              <a:buNone/>
            </a:pPr>
            <a:endParaRPr lang="en-US" altLang="zh-CN" dirty="0" smtClean="0">
              <a:solidFill>
                <a:srgbClr val="990000"/>
              </a:solidFill>
              <a:ea typeface="宋体" panose="02010600030101010101" pitchFamily="2" charset="-122"/>
            </a:endParaRPr>
          </a:p>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endParaRPr lang="zh-CN" altLang="en-US" dirty="0">
              <a:solidFill>
                <a:srgbClr val="990000"/>
              </a:solidFill>
              <a:ea typeface="宋体" panose="02010600030101010101" pitchFamily="2" charset="-122"/>
            </a:endParaRPr>
          </a:p>
          <a:p>
            <a:pPr>
              <a:spcBef>
                <a:spcPct val="0"/>
              </a:spcBef>
              <a:buFontTx/>
              <a:buNone/>
            </a:pPr>
            <a:endParaRPr lang="zh-CN" altLang="en-US" dirty="0">
              <a:solidFill>
                <a:srgbClr val="990000"/>
              </a:solidFill>
              <a:ea typeface="宋体" panose="02010600030101010101" pitchFamily="2" charset="-122"/>
            </a:endParaRPr>
          </a:p>
          <a:p>
            <a:pPr>
              <a:spcBef>
                <a:spcPct val="0"/>
              </a:spcBef>
              <a:buFontTx/>
              <a:buNone/>
            </a:pPr>
            <a:endParaRPr lang="zh-CN" altLang="en-US" dirty="0">
              <a:solidFill>
                <a:srgbClr val="990000"/>
              </a:solidFill>
              <a:ea typeface="宋体" panose="02010600030101010101" pitchFamily="2" charset="-122"/>
            </a:endParaRPr>
          </a:p>
        </p:txBody>
      </p:sp>
      <p:sp>
        <p:nvSpPr>
          <p:cNvPr id="11269" name="Rectangle 18"/>
          <p:cNvSpPr>
            <a:spLocks noChangeArrowheads="1"/>
          </p:cNvSpPr>
          <p:nvPr/>
        </p:nvSpPr>
        <p:spPr bwMode="auto">
          <a:xfrm>
            <a:off x="9464940" y="987425"/>
            <a:ext cx="1789112" cy="5509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endParaRPr lang="en-US" altLang="zh-CN" dirty="0">
              <a:solidFill>
                <a:srgbClr val="990000"/>
              </a:solidFill>
              <a:ea typeface="宋体" panose="02010600030101010101" pitchFamily="2" charset="-122"/>
            </a:endParaRPr>
          </a:p>
          <a:p>
            <a:pPr>
              <a:spcBef>
                <a:spcPct val="0"/>
              </a:spcBef>
              <a:buFontTx/>
              <a:buNone/>
            </a:pPr>
            <a:r>
              <a:rPr lang="zh-CN" altLang="en-US" dirty="0" smtClean="0">
                <a:solidFill>
                  <a:srgbClr val="990000"/>
                </a:solidFill>
                <a:ea typeface="宋体" panose="02010600030101010101" pitchFamily="2" charset="-122"/>
              </a:rPr>
              <a:t>美国</a:t>
            </a:r>
            <a:endParaRPr lang="en-US" altLang="zh-CN" dirty="0" smtClean="0">
              <a:solidFill>
                <a:srgbClr val="990000"/>
              </a:solidFill>
              <a:ea typeface="宋体" panose="02010600030101010101" pitchFamily="2" charset="-122"/>
            </a:endParaRPr>
          </a:p>
          <a:p>
            <a:pPr>
              <a:spcBef>
                <a:spcPct val="0"/>
              </a:spcBef>
              <a:buFontTx/>
              <a:buNone/>
            </a:pPr>
            <a:endParaRPr lang="zh-CN" altLang="en-US" dirty="0" smtClean="0">
              <a:solidFill>
                <a:srgbClr val="990000"/>
              </a:solidFill>
              <a:ea typeface="宋体" panose="02010600030101010101" pitchFamily="2" charset="-122"/>
            </a:endParaRPr>
          </a:p>
          <a:p>
            <a:pPr>
              <a:spcBef>
                <a:spcPct val="0"/>
              </a:spcBef>
              <a:buFontTx/>
              <a:buNone/>
            </a:pPr>
            <a:endParaRPr lang="zh-CN" altLang="en-US" dirty="0" smtClean="0">
              <a:solidFill>
                <a:srgbClr val="990000"/>
              </a:solidFill>
              <a:ea typeface="宋体" panose="02010600030101010101" pitchFamily="2" charset="-122"/>
            </a:endParaRPr>
          </a:p>
          <a:p>
            <a:pPr>
              <a:spcBef>
                <a:spcPct val="0"/>
              </a:spcBef>
              <a:buFontTx/>
              <a:buNone/>
            </a:pPr>
            <a:endParaRPr lang="zh-CN" altLang="en-US" dirty="0">
              <a:solidFill>
                <a:srgbClr val="990000"/>
              </a:solidFill>
              <a:ea typeface="宋体" panose="02010600030101010101" pitchFamily="2" charset="-122"/>
            </a:endParaRPr>
          </a:p>
          <a:p>
            <a:pPr>
              <a:spcBef>
                <a:spcPct val="0"/>
              </a:spcBef>
              <a:buFontTx/>
              <a:buNone/>
            </a:pPr>
            <a:endParaRPr lang="zh-CN" altLang="en-US" dirty="0">
              <a:solidFill>
                <a:srgbClr val="990000"/>
              </a:solidFill>
              <a:ea typeface="宋体" panose="02010600030101010101" pitchFamily="2" charset="-122"/>
            </a:endParaRPr>
          </a:p>
          <a:p>
            <a:pPr>
              <a:spcBef>
                <a:spcPct val="0"/>
              </a:spcBef>
              <a:buFontTx/>
              <a:buNone/>
            </a:pPr>
            <a:endParaRPr lang="zh-CN" altLang="en-US" dirty="0">
              <a:solidFill>
                <a:srgbClr val="990000"/>
              </a:solidFill>
              <a:ea typeface="宋体" panose="02010600030101010101" pitchFamily="2" charset="-122"/>
            </a:endParaRPr>
          </a:p>
        </p:txBody>
      </p:sp>
      <p:sp>
        <p:nvSpPr>
          <p:cNvPr id="11270" name="Rectangle 19"/>
          <p:cNvSpPr>
            <a:spLocks noChangeArrowheads="1"/>
          </p:cNvSpPr>
          <p:nvPr/>
        </p:nvSpPr>
        <p:spPr bwMode="auto">
          <a:xfrm>
            <a:off x="1467644" y="987425"/>
            <a:ext cx="9165394" cy="584775"/>
          </a:xfrm>
          <a:prstGeom prst="rect">
            <a:avLst/>
          </a:prstGeom>
          <a:solidFill>
            <a:schemeClr val="tx1"/>
          </a:solidFill>
          <a:ln>
            <a:noFill/>
          </a:ln>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zh-CN" dirty="0" smtClean="0">
                <a:solidFill>
                  <a:srgbClr val="990000"/>
                </a:solidFill>
                <a:ea typeface="宋体" panose="02010600030101010101" pitchFamily="2" charset="-122"/>
              </a:rPr>
              <a:t>Lincoln: $100</a:t>
            </a:r>
            <a:r>
              <a:rPr lang="zh-CN" altLang="en-US" dirty="0" smtClean="0">
                <a:solidFill>
                  <a:srgbClr val="990000"/>
                </a:solidFill>
                <a:ea typeface="宋体" panose="02010600030101010101" pitchFamily="2" charset="-122"/>
              </a:rPr>
              <a:t>亿</a:t>
            </a:r>
            <a:endParaRPr lang="en-US" altLang="zh-CN" dirty="0">
              <a:solidFill>
                <a:srgbClr val="990000"/>
              </a:solidFill>
              <a:ea typeface="宋体" panose="02010600030101010101" pitchFamily="2" charset="-122"/>
            </a:endParaRPr>
          </a:p>
        </p:txBody>
      </p:sp>
      <p:sp>
        <p:nvSpPr>
          <p:cNvPr id="11271" name="AutoShape 20"/>
          <p:cNvSpPr>
            <a:spLocks noChangeArrowheads="1"/>
          </p:cNvSpPr>
          <p:nvPr/>
        </p:nvSpPr>
        <p:spPr bwMode="auto">
          <a:xfrm>
            <a:off x="2303106" y="1566483"/>
            <a:ext cx="6705600" cy="339141"/>
          </a:xfrm>
          <a:prstGeom prst="leftArrow">
            <a:avLst>
              <a:gd name="adj1" fmla="val 50000"/>
              <a:gd name="adj2" fmla="val 698138"/>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ea typeface="宋体" panose="02010600030101010101" pitchFamily="2" charset="-122"/>
            </a:endParaRPr>
          </a:p>
        </p:txBody>
      </p:sp>
      <p:sp>
        <p:nvSpPr>
          <p:cNvPr id="11273" name="Rectangle 22"/>
          <p:cNvSpPr>
            <a:spLocks noChangeArrowheads="1"/>
          </p:cNvSpPr>
          <p:nvPr/>
        </p:nvSpPr>
        <p:spPr bwMode="auto">
          <a:xfrm>
            <a:off x="3359588" y="1901890"/>
            <a:ext cx="4592637" cy="579438"/>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zh-CN" altLang="en-US" dirty="0" smtClean="0">
                <a:solidFill>
                  <a:srgbClr val="990000"/>
                </a:solidFill>
                <a:ea typeface="宋体" panose="02010600030101010101" pitchFamily="2" charset="-122"/>
              </a:rPr>
              <a:t>宝武钢材</a:t>
            </a:r>
            <a:r>
              <a:rPr lang="en-US" altLang="zh-CN" dirty="0" smtClean="0">
                <a:solidFill>
                  <a:srgbClr val="990000"/>
                </a:solidFill>
                <a:ea typeface="宋体" panose="02010600030101010101" pitchFamily="2" charset="-122"/>
              </a:rPr>
              <a:t>: $100</a:t>
            </a:r>
            <a:r>
              <a:rPr lang="zh-CN" altLang="en-US" dirty="0" smtClean="0">
                <a:solidFill>
                  <a:srgbClr val="990000"/>
                </a:solidFill>
                <a:ea typeface="宋体" panose="02010600030101010101" pitchFamily="2" charset="-122"/>
              </a:rPr>
              <a:t>亿</a:t>
            </a:r>
            <a:endParaRPr lang="en-US" altLang="zh-CN" dirty="0">
              <a:solidFill>
                <a:srgbClr val="990000"/>
              </a:solidFill>
              <a:ea typeface="宋体" panose="02010600030101010101" pitchFamily="2" charset="-122"/>
            </a:endParaRPr>
          </a:p>
        </p:txBody>
      </p:sp>
      <p:sp>
        <p:nvSpPr>
          <p:cNvPr id="11276" name="Rectangle 25"/>
          <p:cNvSpPr>
            <a:spLocks noChangeArrowheads="1"/>
          </p:cNvSpPr>
          <p:nvPr/>
        </p:nvSpPr>
        <p:spPr bwMode="auto">
          <a:xfrm>
            <a:off x="3355959" y="2735077"/>
            <a:ext cx="5149848" cy="584775"/>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zh-CN" altLang="en-US" dirty="0" smtClean="0">
                <a:solidFill>
                  <a:srgbClr val="990000"/>
                </a:solidFill>
                <a:ea typeface="宋体" panose="02010600030101010101" pitchFamily="2" charset="-122"/>
              </a:rPr>
              <a:t>新浪在</a:t>
            </a:r>
            <a:r>
              <a:rPr lang="en-US" altLang="zh-CN" dirty="0" smtClean="0">
                <a:solidFill>
                  <a:srgbClr val="990000"/>
                </a:solidFill>
                <a:ea typeface="宋体" panose="02010600030101010101" pitchFamily="2" charset="-122"/>
              </a:rPr>
              <a:t>NASDQ</a:t>
            </a:r>
            <a:r>
              <a:rPr lang="zh-CN" altLang="en-US" dirty="0" smtClean="0">
                <a:solidFill>
                  <a:srgbClr val="990000"/>
                </a:solidFill>
                <a:ea typeface="宋体" panose="02010600030101010101" pitchFamily="2" charset="-122"/>
              </a:rPr>
              <a:t>上市</a:t>
            </a:r>
            <a:r>
              <a:rPr lang="en-US" altLang="zh-CN" dirty="0" smtClean="0">
                <a:solidFill>
                  <a:srgbClr val="990000"/>
                </a:solidFill>
                <a:ea typeface="宋体" panose="02010600030101010101" pitchFamily="2" charset="-122"/>
              </a:rPr>
              <a:t>: $100</a:t>
            </a:r>
            <a:r>
              <a:rPr lang="zh-CN" altLang="en-US" dirty="0" smtClean="0">
                <a:solidFill>
                  <a:srgbClr val="990000"/>
                </a:solidFill>
                <a:ea typeface="宋体" panose="02010600030101010101" pitchFamily="2" charset="-122"/>
              </a:rPr>
              <a:t>亿</a:t>
            </a:r>
            <a:endParaRPr lang="en-US" altLang="zh-CN" dirty="0">
              <a:solidFill>
                <a:srgbClr val="990000"/>
              </a:solidFill>
              <a:ea typeface="宋体" panose="02010600030101010101" pitchFamily="2" charset="-122"/>
            </a:endParaRPr>
          </a:p>
        </p:txBody>
      </p:sp>
      <p:sp>
        <p:nvSpPr>
          <p:cNvPr id="11277" name="Rectangle 26"/>
          <p:cNvSpPr>
            <a:spLocks noChangeArrowheads="1"/>
          </p:cNvSpPr>
          <p:nvPr/>
        </p:nvSpPr>
        <p:spPr bwMode="auto">
          <a:xfrm>
            <a:off x="3384988" y="3501039"/>
            <a:ext cx="4668838" cy="584775"/>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zh-CN" altLang="en-US" dirty="0">
                <a:solidFill>
                  <a:srgbClr val="990000"/>
                </a:solidFill>
              </a:rPr>
              <a:t>从花旗银行贷款</a:t>
            </a:r>
            <a:r>
              <a:rPr lang="en-US" altLang="zh-CN" dirty="0">
                <a:solidFill>
                  <a:srgbClr val="990000"/>
                </a:solidFill>
              </a:rPr>
              <a:t>: $100</a:t>
            </a:r>
            <a:r>
              <a:rPr lang="zh-CN" altLang="en-US" dirty="0" smtClean="0">
                <a:solidFill>
                  <a:srgbClr val="990000"/>
                </a:solidFill>
              </a:rPr>
              <a:t>亿</a:t>
            </a:r>
            <a:endParaRPr lang="en-US" altLang="zh-CN" dirty="0">
              <a:solidFill>
                <a:srgbClr val="990000"/>
              </a:solidFill>
            </a:endParaRPr>
          </a:p>
        </p:txBody>
      </p:sp>
      <p:sp>
        <p:nvSpPr>
          <p:cNvPr id="11278" name="Rectangle 27"/>
          <p:cNvSpPr>
            <a:spLocks noChangeArrowheads="1"/>
          </p:cNvSpPr>
          <p:nvPr/>
        </p:nvSpPr>
        <p:spPr bwMode="auto">
          <a:xfrm>
            <a:off x="3384988" y="5922394"/>
            <a:ext cx="4683125" cy="579438"/>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dirty="0">
                <a:solidFill>
                  <a:srgbClr val="990000"/>
                </a:solidFill>
                <a:ea typeface="宋体" panose="02010600030101010101" pitchFamily="2" charset="-122"/>
              </a:rPr>
              <a:t>Official reserve: </a:t>
            </a:r>
            <a:r>
              <a:rPr lang="en-US" altLang="zh-CN" dirty="0" smtClean="0">
                <a:solidFill>
                  <a:srgbClr val="990000"/>
                </a:solidFill>
                <a:ea typeface="宋体" panose="02010600030101010101" pitchFamily="2" charset="-122"/>
              </a:rPr>
              <a:t>$100</a:t>
            </a:r>
            <a:r>
              <a:rPr lang="zh-CN" altLang="en-US" dirty="0" smtClean="0">
                <a:solidFill>
                  <a:srgbClr val="990000"/>
                </a:solidFill>
                <a:ea typeface="宋体" panose="02010600030101010101" pitchFamily="2" charset="-122"/>
              </a:rPr>
              <a:t>亿</a:t>
            </a:r>
            <a:endParaRPr lang="en-US" altLang="zh-CN" dirty="0">
              <a:solidFill>
                <a:srgbClr val="990000"/>
              </a:solidFill>
              <a:ea typeface="宋体" panose="02010600030101010101" pitchFamily="2" charset="-122"/>
            </a:endParaRPr>
          </a:p>
        </p:txBody>
      </p:sp>
      <p:sp>
        <p:nvSpPr>
          <p:cNvPr id="11280" name="Rectangle 30"/>
          <p:cNvSpPr>
            <a:spLocks noChangeArrowheads="1"/>
          </p:cNvSpPr>
          <p:nvPr/>
        </p:nvSpPr>
        <p:spPr bwMode="auto">
          <a:xfrm>
            <a:off x="3355959" y="5053738"/>
            <a:ext cx="4668837" cy="584775"/>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zh-CN" altLang="en-US" dirty="0">
                <a:solidFill>
                  <a:srgbClr val="990000"/>
                </a:solidFill>
              </a:rPr>
              <a:t>直接用人民币</a:t>
            </a:r>
            <a:r>
              <a:rPr lang="en-US" altLang="zh-CN" dirty="0">
                <a:solidFill>
                  <a:srgbClr val="990000"/>
                </a:solidFill>
              </a:rPr>
              <a:t>: ￥650</a:t>
            </a:r>
            <a:r>
              <a:rPr lang="zh-CN" altLang="en-US" dirty="0" smtClean="0">
                <a:solidFill>
                  <a:srgbClr val="990000"/>
                </a:solidFill>
              </a:rPr>
              <a:t>亿</a:t>
            </a:r>
            <a:endParaRPr lang="en-US" altLang="zh-CN" dirty="0">
              <a:solidFill>
                <a:srgbClr val="990000"/>
              </a:solidFill>
            </a:endParaRPr>
          </a:p>
        </p:txBody>
      </p:sp>
      <p:sp>
        <p:nvSpPr>
          <p:cNvPr id="17" name="Rectangle 27"/>
          <p:cNvSpPr>
            <a:spLocks noChangeArrowheads="1"/>
          </p:cNvSpPr>
          <p:nvPr/>
        </p:nvSpPr>
        <p:spPr bwMode="auto">
          <a:xfrm>
            <a:off x="3384988" y="4273756"/>
            <a:ext cx="4683125" cy="584775"/>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zh-CN" altLang="en-US" dirty="0" smtClean="0">
                <a:solidFill>
                  <a:srgbClr val="990000"/>
                </a:solidFill>
                <a:ea typeface="宋体" panose="02010600030101010101" pitchFamily="2" charset="-122"/>
              </a:rPr>
              <a:t>在美国发行债券</a:t>
            </a:r>
            <a:r>
              <a:rPr lang="en-US" altLang="zh-CN" dirty="0" smtClean="0">
                <a:solidFill>
                  <a:srgbClr val="990000"/>
                </a:solidFill>
                <a:ea typeface="宋体" panose="02010600030101010101" pitchFamily="2" charset="-122"/>
              </a:rPr>
              <a:t>: $100</a:t>
            </a:r>
            <a:r>
              <a:rPr lang="zh-CN" altLang="en-US" dirty="0" smtClean="0">
                <a:solidFill>
                  <a:srgbClr val="990000"/>
                </a:solidFill>
                <a:ea typeface="宋体" panose="02010600030101010101" pitchFamily="2" charset="-122"/>
              </a:rPr>
              <a:t>亿</a:t>
            </a:r>
            <a:endParaRPr lang="en-US" altLang="zh-CN" dirty="0">
              <a:solidFill>
                <a:srgbClr val="990000"/>
              </a:solidFill>
              <a:ea typeface="宋体" panose="02010600030101010101" pitchFamily="2" charset="-122"/>
            </a:endParaRPr>
          </a:p>
        </p:txBody>
      </p:sp>
      <p:sp>
        <p:nvSpPr>
          <p:cNvPr id="18" name="AutoShape 21"/>
          <p:cNvSpPr>
            <a:spLocks noChangeArrowheads="1"/>
          </p:cNvSpPr>
          <p:nvPr/>
        </p:nvSpPr>
        <p:spPr bwMode="auto">
          <a:xfrm flipV="1">
            <a:off x="7441370" y="2105837"/>
            <a:ext cx="2954548" cy="222844"/>
          </a:xfrm>
          <a:prstGeom prst="rightArrow">
            <a:avLst>
              <a:gd name="adj1" fmla="val 50000"/>
              <a:gd name="adj2" fmla="val 786607"/>
            </a:avLst>
          </a:prstGeom>
          <a:solidFill>
            <a:schemeClr val="accent1">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ea typeface="宋体" panose="02010600030101010101" pitchFamily="2" charset="-122"/>
            </a:endParaRPr>
          </a:p>
        </p:txBody>
      </p:sp>
      <p:sp>
        <p:nvSpPr>
          <p:cNvPr id="19" name="AutoShape 21"/>
          <p:cNvSpPr>
            <a:spLocks noChangeArrowheads="1"/>
          </p:cNvSpPr>
          <p:nvPr/>
        </p:nvSpPr>
        <p:spPr bwMode="auto">
          <a:xfrm flipV="1">
            <a:off x="7678490" y="3125795"/>
            <a:ext cx="2954548" cy="222844"/>
          </a:xfrm>
          <a:prstGeom prst="rightArrow">
            <a:avLst>
              <a:gd name="adj1" fmla="val 50000"/>
              <a:gd name="adj2" fmla="val 786607"/>
            </a:avLst>
          </a:prstGeom>
          <a:solidFill>
            <a:schemeClr val="accent1">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ea typeface="宋体" panose="02010600030101010101" pitchFamily="2" charset="-122"/>
            </a:endParaRPr>
          </a:p>
        </p:txBody>
      </p:sp>
      <p:sp>
        <p:nvSpPr>
          <p:cNvPr id="20" name="AutoShape 21"/>
          <p:cNvSpPr>
            <a:spLocks noChangeArrowheads="1"/>
          </p:cNvSpPr>
          <p:nvPr/>
        </p:nvSpPr>
        <p:spPr bwMode="auto">
          <a:xfrm flipV="1">
            <a:off x="7678490" y="3839124"/>
            <a:ext cx="2954548" cy="222844"/>
          </a:xfrm>
          <a:prstGeom prst="rightArrow">
            <a:avLst>
              <a:gd name="adj1" fmla="val 50000"/>
              <a:gd name="adj2" fmla="val 786607"/>
            </a:avLst>
          </a:prstGeom>
          <a:solidFill>
            <a:schemeClr val="accent1">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ea typeface="宋体" panose="02010600030101010101" pitchFamily="2" charset="-122"/>
            </a:endParaRPr>
          </a:p>
        </p:txBody>
      </p:sp>
      <p:sp>
        <p:nvSpPr>
          <p:cNvPr id="21" name="AutoShape 21"/>
          <p:cNvSpPr>
            <a:spLocks noChangeArrowheads="1"/>
          </p:cNvSpPr>
          <p:nvPr/>
        </p:nvSpPr>
        <p:spPr bwMode="auto">
          <a:xfrm flipV="1">
            <a:off x="7629733" y="5274451"/>
            <a:ext cx="2954548" cy="222844"/>
          </a:xfrm>
          <a:prstGeom prst="rightArrow">
            <a:avLst>
              <a:gd name="adj1" fmla="val 50000"/>
              <a:gd name="adj2" fmla="val 786607"/>
            </a:avLst>
          </a:prstGeom>
          <a:solidFill>
            <a:schemeClr val="accent1">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ea typeface="宋体" panose="02010600030101010101" pitchFamily="2" charset="-122"/>
            </a:endParaRPr>
          </a:p>
        </p:txBody>
      </p:sp>
      <p:sp>
        <p:nvSpPr>
          <p:cNvPr id="22" name="AutoShape 21"/>
          <p:cNvSpPr>
            <a:spLocks noChangeArrowheads="1"/>
          </p:cNvSpPr>
          <p:nvPr/>
        </p:nvSpPr>
        <p:spPr bwMode="auto">
          <a:xfrm flipV="1">
            <a:off x="7729729" y="4398819"/>
            <a:ext cx="2954548" cy="222844"/>
          </a:xfrm>
          <a:prstGeom prst="rightArrow">
            <a:avLst>
              <a:gd name="adj1" fmla="val 50000"/>
              <a:gd name="adj2" fmla="val 786607"/>
            </a:avLst>
          </a:prstGeom>
          <a:solidFill>
            <a:schemeClr val="accent1">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ea typeface="宋体" panose="02010600030101010101" pitchFamily="2" charset="-122"/>
            </a:endParaRPr>
          </a:p>
        </p:txBody>
      </p:sp>
      <p:sp>
        <p:nvSpPr>
          <p:cNvPr id="23" name="AutoShape 21"/>
          <p:cNvSpPr>
            <a:spLocks noChangeArrowheads="1"/>
          </p:cNvSpPr>
          <p:nvPr/>
        </p:nvSpPr>
        <p:spPr bwMode="auto">
          <a:xfrm flipV="1">
            <a:off x="7729729" y="6054433"/>
            <a:ext cx="2954548" cy="222844"/>
          </a:xfrm>
          <a:prstGeom prst="rightArrow">
            <a:avLst>
              <a:gd name="adj1" fmla="val 50000"/>
              <a:gd name="adj2" fmla="val 786607"/>
            </a:avLst>
          </a:prstGeom>
          <a:solidFill>
            <a:schemeClr val="accent1">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ea typeface="宋体" panose="02010600030101010101" pitchFamily="2" charset="-122"/>
            </a:endParaRPr>
          </a:p>
        </p:txBody>
      </p:sp>
    </p:spTree>
    <p:extLst>
      <p:ext uri="{BB962C8B-B14F-4D97-AF65-F5344CB8AC3E}">
        <p14:creationId xmlns:p14="http://schemas.microsoft.com/office/powerpoint/2010/main" val="3314948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10131425" cy="838200"/>
          </a:xfrm>
        </p:spPr>
        <p:txBody>
          <a:bodyPr>
            <a:normAutofit/>
          </a:bodyPr>
          <a:lstStyle/>
          <a:p>
            <a:r>
              <a:rPr lang="en-US" altLang="zh-CN" sz="2800" dirty="0" smtClean="0"/>
              <a:t>3. </a:t>
            </a:r>
            <a:r>
              <a:rPr lang="zh-CN" altLang="en-US" sz="2800" dirty="0" smtClean="0"/>
              <a:t>国内储蓄投资状况与国际资本流动商品贸易</a:t>
            </a:r>
            <a:endParaRPr lang="zh-CN" altLang="en-US" sz="28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85801" y="1104900"/>
                <a:ext cx="10131425" cy="5524500"/>
              </a:xfrm>
            </p:spPr>
            <p:txBody>
              <a:bodyPr anchor="t">
                <a:noAutofit/>
              </a:bodyPr>
              <a:lstStyle/>
              <a:p>
                <a:pPr lvl="1">
                  <a:lnSpc>
                    <a:spcPct val="150000"/>
                  </a:lnSpc>
                </a:pPr>
                <a:r>
                  <a:rPr lang="en-US" altLang="zh-CN" sz="2800" dirty="0" smtClean="0"/>
                  <a:t>Recall: </a:t>
                </a:r>
              </a:p>
              <a:p>
                <a:pPr indent="0" algn="ctr">
                  <a:lnSpc>
                    <a:spcPct val="150000"/>
                  </a:lnSpc>
                  <a:spcAft>
                    <a:spcPts val="0"/>
                  </a:spcAft>
                  <a:buNone/>
                </a:pPr>
                <a14:m>
                  <m:oMath xmlns:m="http://schemas.openxmlformats.org/officeDocument/2006/math">
                    <m:r>
                      <m:rPr>
                        <m:nor/>
                      </m:rPr>
                      <a:rPr lang="en-US" altLang="zh-CN" sz="2800" dirty="0"/>
                      <m:t>BP</m:t>
                    </m:r>
                    <m:r>
                      <m:rPr>
                        <m:nor/>
                      </m:rPr>
                      <a:rPr lang="en-US" altLang="zh-CN" sz="2800" dirty="0"/>
                      <m:t>=0</m:t>
                    </m:r>
                    <m:r>
                      <a:rPr lang="en-US" altLang="zh-CN" sz="2800" i="1" dirty="0">
                        <a:latin typeface="Cambria Math" panose="02040503050406030204" pitchFamily="18" charset="0"/>
                      </a:rPr>
                      <m:t> </m:t>
                    </m:r>
                  </m:oMath>
                </a14:m>
                <a:r>
                  <a:rPr lang="en-US" altLang="zh-CN" sz="2800" dirty="0" smtClean="0">
                    <a:sym typeface="Wingdings" panose="05000000000000000000" pitchFamily="2" charset="2"/>
                  </a:rPr>
                  <a:t></a:t>
                </a:r>
                <a14:m>
                  <m:oMath xmlns:m="http://schemas.openxmlformats.org/officeDocument/2006/math">
                    <m:r>
                      <m:rPr>
                        <m:sty m:val="p"/>
                      </m:rPr>
                      <a:rPr lang="en-US" altLang="zh-CN" sz="2800" smtClean="0">
                        <a:latin typeface="Cambria Math" panose="02040503050406030204" pitchFamily="18" charset="0"/>
                      </a:rPr>
                      <m:t>X</m:t>
                    </m:r>
                    <m:r>
                      <a:rPr lang="en-US" altLang="zh-CN" sz="2800" i="1">
                        <a:latin typeface="Cambria Math" panose="02040503050406030204" pitchFamily="18" charset="0"/>
                      </a:rPr>
                      <m:t>−</m:t>
                    </m:r>
                    <m:r>
                      <m:rPr>
                        <m:sty m:val="p"/>
                      </m:rPr>
                      <a:rPr lang="en-US" altLang="zh-CN" sz="2800">
                        <a:latin typeface="Cambria Math" panose="02040503050406030204" pitchFamily="18" charset="0"/>
                      </a:rPr>
                      <m:t>IM</m:t>
                    </m:r>
                    <m:r>
                      <a:rPr lang="en-US" altLang="zh-CN" sz="2800">
                        <a:latin typeface="Cambria Math" panose="02040503050406030204" pitchFamily="18" charset="0"/>
                      </a:rPr>
                      <m:t>=</m:t>
                    </m:r>
                    <m:r>
                      <m:rPr>
                        <m:sty m:val="p"/>
                      </m:rPr>
                      <a:rPr lang="en-US" altLang="zh-CN" sz="2800">
                        <a:latin typeface="Cambria Math" panose="02040503050406030204" pitchFamily="18" charset="0"/>
                      </a:rPr>
                      <m:t>CFO</m:t>
                    </m:r>
                    <m:r>
                      <a:rPr lang="zh-CN" altLang="en-US" sz="2800" i="1">
                        <a:latin typeface="Cambria Math" panose="02040503050406030204" pitchFamily="18" charset="0"/>
                      </a:rPr>
                      <m:t>−</m:t>
                    </m:r>
                    <m:r>
                      <m:rPr>
                        <m:sty m:val="p"/>
                      </m:rPr>
                      <a:rPr lang="en-US" altLang="zh-CN" sz="2800">
                        <a:latin typeface="Cambria Math" panose="02040503050406030204" pitchFamily="18" charset="0"/>
                      </a:rPr>
                      <m:t>CFI</m:t>
                    </m:r>
                  </m:oMath>
                </a14:m>
                <a:endParaRPr lang="en-US" altLang="zh-CN" sz="2800" kern="100" dirty="0" smtClean="0">
                  <a:latin typeface="等线" panose="02010600030101010101" pitchFamily="2" charset="-122"/>
                  <a:ea typeface="等线" panose="02010600030101010101" pitchFamily="2" charset="-122"/>
                  <a:cs typeface="Times New Roman" panose="02020603050405020304" pitchFamily="18" charset="0"/>
                </a:endParaRPr>
              </a:p>
              <a:p>
                <a:pPr indent="0" algn="ctr">
                  <a:lnSpc>
                    <a:spcPct val="150000"/>
                  </a:lnSpc>
                  <a:spcAft>
                    <a:spcPts val="0"/>
                  </a:spcAft>
                  <a:buNone/>
                </a:pPr>
                <a:r>
                  <a:rPr lang="en-US" altLang="zh-CN" sz="2800" dirty="0" smtClean="0">
                    <a:sym typeface="Wingdings" panose="05000000000000000000" pitchFamily="2" charset="2"/>
                  </a:rPr>
                  <a:t></a:t>
                </a:r>
                <a14:m>
                  <m:oMath xmlns:m="http://schemas.openxmlformats.org/officeDocument/2006/math">
                    <m:r>
                      <a:rPr lang="en-US" altLang="zh-CN" sz="2800" i="1">
                        <a:latin typeface="Cambria Math" panose="02040503050406030204" pitchFamily="18" charset="0"/>
                      </a:rPr>
                      <m:t>𝑁𝑋</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𝐶𝐹𝑂</m:t>
                        </m:r>
                      </m:e>
                      <m:sub>
                        <m:r>
                          <a:rPr lang="en-US" altLang="zh-CN" sz="2800" i="1">
                            <a:latin typeface="Cambria Math" panose="02040503050406030204" pitchFamily="18" charset="0"/>
                          </a:rPr>
                          <m:t>𝑁</m:t>
                        </m:r>
                      </m:sub>
                    </m:sSub>
                  </m:oMath>
                </a14:m>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ctr">
                  <a:lnSpc>
                    <a:spcPct val="150000"/>
                  </a:lnSpc>
                  <a:buNone/>
                </a:pPr>
                <a:r>
                  <a:rPr lang="en-US" altLang="zh-CN" sz="2800" dirty="0" smtClean="0">
                    <a:latin typeface="等线" panose="02010600030101010101" pitchFamily="2" charset="-122"/>
                    <a:cs typeface="Times New Roman" panose="02020603050405020304" pitchFamily="18" charset="0"/>
                  </a:rPr>
                  <a:t>Y </a:t>
                </a:r>
                <a:r>
                  <a:rPr lang="en-US" altLang="zh-CN" sz="2800" dirty="0">
                    <a:latin typeface="等线" panose="02010600030101010101" pitchFamily="2" charset="-122"/>
                    <a:cs typeface="Times New Roman" panose="02020603050405020304" pitchFamily="18" charset="0"/>
                  </a:rPr>
                  <a:t>= C + I + G + </a:t>
                </a:r>
                <a:r>
                  <a:rPr lang="en-US" altLang="zh-CN" sz="2800" dirty="0" smtClean="0">
                    <a:latin typeface="等线" panose="02010600030101010101" pitchFamily="2" charset="-122"/>
                    <a:cs typeface="Times New Roman" panose="02020603050405020304" pitchFamily="18" charset="0"/>
                  </a:rPr>
                  <a:t>NX </a:t>
                </a:r>
                <a:r>
                  <a:rPr lang="en-US" altLang="zh-CN" sz="2800" dirty="0" smtClean="0">
                    <a:latin typeface="等线" panose="02010600030101010101" pitchFamily="2" charset="-122"/>
                    <a:cs typeface="Times New Roman" panose="02020603050405020304" pitchFamily="18" charset="0"/>
                    <a:sym typeface="Wingdings" panose="05000000000000000000" pitchFamily="2" charset="2"/>
                  </a:rPr>
                  <a:t> </a:t>
                </a:r>
                <a:r>
                  <a:rPr lang="en-US" altLang="zh-CN" sz="2800" dirty="0" smtClean="0">
                    <a:latin typeface="等线" panose="02010600030101010101" pitchFamily="2" charset="-122"/>
                    <a:cs typeface="Times New Roman" panose="02020603050405020304" pitchFamily="18" charset="0"/>
                  </a:rPr>
                  <a:t>C + S + T = C + I + G + NX</a:t>
                </a:r>
              </a:p>
              <a:p>
                <a:pPr marL="0" indent="0" algn="ctr">
                  <a:lnSpc>
                    <a:spcPct val="150000"/>
                  </a:lnSpc>
                  <a:buNone/>
                </a:pPr>
                <a:r>
                  <a:rPr lang="en-US" altLang="zh-CN" sz="2800" dirty="0" smtClean="0">
                    <a:latin typeface="等线" panose="02010600030101010101" pitchFamily="2" charset="-122"/>
                    <a:cs typeface="Times New Roman" panose="02020603050405020304" pitchFamily="18" charset="0"/>
                  </a:rPr>
                  <a:t> </a:t>
                </a:r>
                <a:r>
                  <a:rPr lang="en-US" altLang="zh-CN" sz="2800" dirty="0" smtClean="0">
                    <a:latin typeface="等线" panose="02010600030101010101" pitchFamily="2" charset="-122"/>
                    <a:cs typeface="Times New Roman" panose="02020603050405020304" pitchFamily="18" charset="0"/>
                    <a:sym typeface="Wingdings" panose="05000000000000000000" pitchFamily="2" charset="2"/>
                  </a:rPr>
                  <a:t> </a:t>
                </a:r>
                <a:r>
                  <a:rPr lang="en-US" altLang="zh-CN" sz="2800" dirty="0" smtClean="0">
                    <a:sym typeface="Wingdings" panose="05000000000000000000" pitchFamily="2" charset="2"/>
                  </a:rPr>
                  <a:t> </a:t>
                </a:r>
                <a:r>
                  <a:rPr lang="en-US" altLang="zh-CN" sz="2800" dirty="0">
                    <a:sym typeface="Wingdings" panose="05000000000000000000" pitchFamily="2" charset="2"/>
                  </a:rPr>
                  <a:t>NX </a:t>
                </a:r>
                <a:r>
                  <a:rPr lang="en-US" altLang="zh-CN" sz="2800" dirty="0"/>
                  <a:t>= </a:t>
                </a:r>
                <a:r>
                  <a:rPr lang="en-US" altLang="zh-CN" sz="2800" dirty="0" smtClean="0"/>
                  <a:t>(S – I) </a:t>
                </a:r>
                <a:r>
                  <a:rPr lang="en-US" altLang="zh-CN" sz="2800" dirty="0"/>
                  <a:t>+ (T – G) </a:t>
                </a:r>
                <a:r>
                  <a:rPr lang="en-US" altLang="zh-CN" sz="2800" dirty="0" smtClean="0"/>
                  <a:t>= [S+(T-G)] - I</a:t>
                </a:r>
                <a:endParaRPr lang="en-US" altLang="zh-CN" sz="2800" i="1" dirty="0" smtClean="0"/>
              </a:p>
              <a:p>
                <a:pPr lvl="1">
                  <a:lnSpc>
                    <a:spcPct val="150000"/>
                  </a:lnSpc>
                </a:pP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𝐶𝐹𝑂</m:t>
                        </m:r>
                      </m:e>
                      <m:sub>
                        <m:r>
                          <a:rPr lang="en-US" altLang="zh-CN" sz="2800" i="1">
                            <a:latin typeface="Cambria Math" panose="02040503050406030204" pitchFamily="18" charset="0"/>
                          </a:rPr>
                          <m:t>𝑁</m:t>
                        </m:r>
                      </m:sub>
                    </m:sSub>
                  </m:oMath>
                </a14:m>
                <a:r>
                  <a:rPr lang="en-US" altLang="zh-CN" sz="2800" dirty="0" smtClean="0">
                    <a:sym typeface="Wingdings" panose="05000000000000000000" pitchFamily="2" charset="2"/>
                  </a:rPr>
                  <a:t> = NX </a:t>
                </a:r>
                <a:r>
                  <a:rPr lang="en-US" altLang="zh-CN" sz="2800" dirty="0"/>
                  <a:t>= </a:t>
                </a:r>
                <a:r>
                  <a:rPr lang="en-US" altLang="zh-CN" sz="2800" dirty="0"/>
                  <a:t>[S+(T-G)] - </a:t>
                </a:r>
                <a:r>
                  <a:rPr lang="en-US" altLang="zh-CN" sz="2800" dirty="0" smtClean="0"/>
                  <a:t>I</a:t>
                </a:r>
                <a:endParaRPr lang="en-US" altLang="zh-CN" sz="2800" dirty="0" smtClean="0"/>
              </a:p>
              <a:p>
                <a:pPr marL="457200" lvl="1" indent="0">
                  <a:lnSpc>
                    <a:spcPct val="150000"/>
                  </a:lnSpc>
                  <a:buNone/>
                </a:pPr>
                <a:r>
                  <a:rPr lang="zh-CN" altLang="en-US" sz="2800" i="1" dirty="0"/>
                  <a:t>净</a:t>
                </a:r>
                <a:r>
                  <a:rPr lang="zh-CN" altLang="en-US" sz="2800" i="1" dirty="0" smtClean="0"/>
                  <a:t>资本流出 </a:t>
                </a:r>
                <a:r>
                  <a:rPr lang="en-US" altLang="zh-CN" sz="2800" i="1" dirty="0" smtClean="0"/>
                  <a:t>= </a:t>
                </a:r>
                <a:r>
                  <a:rPr lang="zh-CN" altLang="en-US" sz="2800" i="1" dirty="0" smtClean="0"/>
                  <a:t>净出口 </a:t>
                </a:r>
                <a:r>
                  <a:rPr lang="en-US" altLang="zh-CN" sz="2800" i="1" dirty="0" smtClean="0"/>
                  <a:t>= </a:t>
                </a:r>
                <a:r>
                  <a:rPr lang="zh-CN" altLang="en-US" sz="2800" i="1" dirty="0" smtClean="0"/>
                  <a:t>可贷资金供给</a:t>
                </a:r>
                <a:r>
                  <a:rPr lang="en-US" altLang="zh-CN" sz="2800" i="1" dirty="0"/>
                  <a:t> </a:t>
                </a:r>
                <a:r>
                  <a:rPr lang="en-US" altLang="zh-CN" sz="2800" i="1" dirty="0" smtClean="0"/>
                  <a:t>– </a:t>
                </a:r>
                <a:r>
                  <a:rPr lang="zh-CN" altLang="en-US" sz="2800" i="1" dirty="0" smtClean="0"/>
                  <a:t>国内可</a:t>
                </a:r>
                <a:r>
                  <a:rPr lang="zh-CN" altLang="en-US" sz="2800" i="1" dirty="0" smtClean="0"/>
                  <a:t>贷资金需求</a:t>
                </a:r>
                <a:endParaRPr lang="en-US" altLang="zh-CN" sz="2800" i="1" dirty="0"/>
              </a:p>
              <a:p>
                <a:pPr lvl="1">
                  <a:lnSpc>
                    <a:spcPct val="150000"/>
                  </a:lnSpc>
                </a:pPr>
                <a:endParaRPr lang="zh-CN" altLang="zh-CN"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85801" y="1104900"/>
                <a:ext cx="10131425" cy="5524500"/>
              </a:xfrm>
              <a:blipFill>
                <a:blip r:embed="rId2"/>
                <a:stretch>
                  <a:fillRect/>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6858000" y="3874407"/>
            <a:ext cx="1244600" cy="1078595"/>
          </a:xfrm>
          <a:prstGeom prst="ellipse">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50657" y="4537823"/>
            <a:ext cx="1280885" cy="400110"/>
          </a:xfrm>
          <a:prstGeom prst="rect">
            <a:avLst/>
          </a:prstGeom>
        </p:spPr>
        <p:txBody>
          <a:bodyPr wrap="square">
            <a:spAutoFit/>
          </a:bodyPr>
          <a:lstStyle/>
          <a:p>
            <a:r>
              <a:rPr lang="zh-CN" altLang="en-US" sz="2000" dirty="0" smtClean="0"/>
              <a:t>国民储蓄</a:t>
            </a:r>
            <a:endParaRPr lang="zh-CN" altLang="en-US" sz="2000" dirty="0"/>
          </a:p>
        </p:txBody>
      </p:sp>
      <p:sp>
        <p:nvSpPr>
          <p:cNvPr id="11" name="椭圆 10"/>
          <p:cNvSpPr/>
          <p:nvPr/>
        </p:nvSpPr>
        <p:spPr>
          <a:xfrm>
            <a:off x="4724400" y="5181600"/>
            <a:ext cx="5562600" cy="1447800"/>
          </a:xfrm>
          <a:prstGeom prst="ellipse">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323013" y="6229290"/>
            <a:ext cx="2819400" cy="400110"/>
          </a:xfrm>
          <a:prstGeom prst="rect">
            <a:avLst/>
          </a:prstGeom>
        </p:spPr>
        <p:txBody>
          <a:bodyPr wrap="square">
            <a:spAutoFit/>
          </a:bodyPr>
          <a:lstStyle/>
          <a:p>
            <a:r>
              <a:rPr lang="zh-CN" altLang="en-US" sz="2000" dirty="0" smtClean="0"/>
              <a:t>对国外的可贷资金供给</a:t>
            </a:r>
            <a:endParaRPr lang="zh-CN" altLang="en-US" sz="2000" dirty="0"/>
          </a:p>
        </p:txBody>
      </p:sp>
    </p:spTree>
    <p:extLst>
      <p:ext uri="{BB962C8B-B14F-4D97-AF65-F5344CB8AC3E}">
        <p14:creationId xmlns:p14="http://schemas.microsoft.com/office/powerpoint/2010/main" val="20731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10131425" cy="838200"/>
          </a:xfrm>
        </p:spPr>
        <p:txBody>
          <a:bodyPr>
            <a:normAutofit/>
          </a:bodyPr>
          <a:lstStyle/>
          <a:p>
            <a:r>
              <a:rPr lang="en-US" altLang="zh-CN" sz="2800" dirty="0" smtClean="0"/>
              <a:t>3. </a:t>
            </a:r>
            <a:r>
              <a:rPr lang="zh-CN" altLang="en-US" sz="2800" dirty="0" smtClean="0"/>
              <a:t>国内储蓄投资状况与国际资本流动商品贸易</a:t>
            </a:r>
            <a:endParaRPr lang="zh-CN" altLang="en-US" sz="28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85801" y="1104900"/>
                <a:ext cx="11048999" cy="5524500"/>
              </a:xfrm>
            </p:spPr>
            <p:txBody>
              <a:bodyPr anchor="t">
                <a:noAutofit/>
              </a:bodyPr>
              <a:lstStyle/>
              <a:p>
                <a:pPr lvl="1">
                  <a:lnSpc>
                    <a:spcPct val="150000"/>
                  </a:lnSpc>
                </a:pP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𝐶𝐹𝑂</m:t>
                        </m:r>
                      </m:e>
                      <m:sub>
                        <m:r>
                          <a:rPr lang="en-US" altLang="zh-CN" sz="2800" i="1">
                            <a:latin typeface="Cambria Math" panose="02040503050406030204" pitchFamily="18" charset="0"/>
                          </a:rPr>
                          <m:t>𝑁</m:t>
                        </m:r>
                      </m:sub>
                    </m:sSub>
                  </m:oMath>
                </a14:m>
                <a:r>
                  <a:rPr lang="en-US" altLang="zh-CN" sz="2800" dirty="0" smtClean="0">
                    <a:sym typeface="Wingdings" panose="05000000000000000000" pitchFamily="2" charset="2"/>
                  </a:rPr>
                  <a:t> = </a:t>
                </a:r>
                <a:r>
                  <a:rPr lang="en-US" altLang="zh-CN" sz="2800" dirty="0"/>
                  <a:t>[S+(T-G)] - </a:t>
                </a:r>
                <a:r>
                  <a:rPr lang="en-US" altLang="zh-CN" sz="2800" dirty="0" smtClean="0"/>
                  <a:t>I</a:t>
                </a:r>
                <a:endParaRPr lang="en-US" altLang="zh-CN" sz="2800" dirty="0" smtClean="0"/>
              </a:p>
              <a:p>
                <a:pPr marL="457200" lvl="1" indent="0">
                  <a:lnSpc>
                    <a:spcPct val="150000"/>
                  </a:lnSpc>
                  <a:buNone/>
                </a:pPr>
                <a:r>
                  <a:rPr lang="zh-CN" altLang="en-US" sz="2800" i="1" dirty="0"/>
                  <a:t>净</a:t>
                </a:r>
                <a:r>
                  <a:rPr lang="zh-CN" altLang="en-US" sz="2800" i="1" dirty="0" smtClean="0"/>
                  <a:t>资本流出 </a:t>
                </a:r>
                <a:r>
                  <a:rPr lang="en-US" altLang="zh-CN" sz="2800" i="1" dirty="0" smtClean="0"/>
                  <a:t>= </a:t>
                </a:r>
                <a:r>
                  <a:rPr lang="zh-CN" altLang="en-US" sz="2800" i="1" dirty="0" smtClean="0"/>
                  <a:t>净出口 </a:t>
                </a:r>
                <a:r>
                  <a:rPr lang="en-US" altLang="zh-CN" sz="2800" i="1" dirty="0" smtClean="0"/>
                  <a:t>= </a:t>
                </a:r>
                <a:r>
                  <a:rPr lang="zh-CN" altLang="en-US" sz="2800" i="1" dirty="0" smtClean="0"/>
                  <a:t>可贷资金供给</a:t>
                </a:r>
                <a:r>
                  <a:rPr lang="en-US" altLang="zh-CN" sz="2800" i="1" dirty="0"/>
                  <a:t> </a:t>
                </a:r>
                <a:r>
                  <a:rPr lang="en-US" altLang="zh-CN" sz="2800" i="1" dirty="0" smtClean="0"/>
                  <a:t>– </a:t>
                </a:r>
                <a:r>
                  <a:rPr lang="zh-CN" altLang="en-US" sz="2800" i="1" dirty="0" smtClean="0"/>
                  <a:t>国内可</a:t>
                </a:r>
                <a:r>
                  <a:rPr lang="zh-CN" altLang="en-US" sz="2800" i="1" dirty="0" smtClean="0"/>
                  <a:t>贷资金需求</a:t>
                </a:r>
                <a:endParaRPr lang="en-US" altLang="zh-CN" sz="2800" i="1" dirty="0" smtClean="0"/>
              </a:p>
              <a:p>
                <a:pPr lvl="1">
                  <a:lnSpc>
                    <a:spcPct val="150000"/>
                  </a:lnSpc>
                </a:pP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𝐶𝐹𝑂</m:t>
                        </m:r>
                      </m:e>
                      <m:sub>
                        <m:r>
                          <a:rPr lang="en-US" altLang="zh-CN" sz="2800" i="1">
                            <a:latin typeface="Cambria Math" panose="02040503050406030204" pitchFamily="18" charset="0"/>
                          </a:rPr>
                          <m:t>𝑁</m:t>
                        </m:r>
                      </m:sub>
                    </m:sSub>
                  </m:oMath>
                </a14:m>
                <a:r>
                  <a:rPr lang="en-US" altLang="zh-CN" sz="2800" dirty="0">
                    <a:sym typeface="Wingdings" panose="05000000000000000000" pitchFamily="2" charset="2"/>
                  </a:rPr>
                  <a:t> </a:t>
                </a:r>
                <a:r>
                  <a:rPr lang="en-US" altLang="zh-CN" sz="2800" dirty="0" smtClean="0">
                    <a:sym typeface="Wingdings" panose="05000000000000000000" pitchFamily="2" charset="2"/>
                  </a:rPr>
                  <a:t>+ I = NX + I </a:t>
                </a:r>
                <a:r>
                  <a:rPr lang="en-US" altLang="zh-CN" sz="2800" dirty="0"/>
                  <a:t>= S </a:t>
                </a:r>
                <a:r>
                  <a:rPr lang="en-US" altLang="zh-CN" sz="2800" dirty="0" smtClean="0"/>
                  <a:t>+ </a:t>
                </a:r>
                <a:r>
                  <a:rPr lang="en-US" altLang="zh-CN" sz="2800" dirty="0"/>
                  <a:t>(T – G) </a:t>
                </a:r>
                <a:endParaRPr lang="en-US" altLang="zh-CN" sz="2800" dirty="0" smtClean="0"/>
              </a:p>
              <a:p>
                <a:pPr marL="457200" lvl="1" indent="0">
                  <a:lnSpc>
                    <a:spcPct val="150000"/>
                  </a:lnSpc>
                  <a:buNone/>
                </a:pP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𝐶𝐹𝑂</m:t>
                        </m:r>
                      </m:e>
                      <m:sub>
                        <m:r>
                          <a:rPr lang="en-US" altLang="zh-CN" sz="2800" i="1">
                            <a:latin typeface="Cambria Math" panose="02040503050406030204" pitchFamily="18" charset="0"/>
                          </a:rPr>
                          <m:t>𝑁</m:t>
                        </m:r>
                      </m:sub>
                    </m:sSub>
                  </m:oMath>
                </a14:m>
                <a:r>
                  <a:rPr lang="en-US" altLang="zh-CN" sz="2800" dirty="0">
                    <a:sym typeface="Wingdings" panose="05000000000000000000" pitchFamily="2" charset="2"/>
                  </a:rPr>
                  <a:t> + I = NX + I </a:t>
                </a:r>
                <a:r>
                  <a:rPr lang="en-US" altLang="zh-CN" sz="2800" dirty="0" smtClean="0"/>
                  <a:t> </a:t>
                </a:r>
                <a:r>
                  <a:rPr lang="en-US" altLang="zh-CN" sz="2800" dirty="0" smtClean="0">
                    <a:sym typeface="Wingdings" panose="05000000000000000000" pitchFamily="2" charset="2"/>
                  </a:rPr>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𝐶𝐹𝑂</m:t>
                        </m:r>
                      </m:e>
                      <m:sub>
                        <m:r>
                          <a:rPr lang="en-US" altLang="zh-CN" sz="2800" i="1">
                            <a:latin typeface="Cambria Math" panose="02040503050406030204" pitchFamily="18" charset="0"/>
                          </a:rPr>
                          <m:t>𝑁</m:t>
                        </m:r>
                      </m:sub>
                    </m:sSub>
                  </m:oMath>
                </a14:m>
                <a:r>
                  <a:rPr lang="en-US" altLang="zh-CN" sz="2800" dirty="0">
                    <a:sym typeface="Wingdings" panose="05000000000000000000" pitchFamily="2" charset="2"/>
                  </a:rPr>
                  <a:t> </a:t>
                </a:r>
                <a:r>
                  <a:rPr lang="en-US" altLang="zh-CN" sz="2800" dirty="0" smtClean="0">
                    <a:sym typeface="Wingdings" panose="05000000000000000000" pitchFamily="2" charset="2"/>
                  </a:rPr>
                  <a:t>= </a:t>
                </a:r>
                <a:r>
                  <a:rPr lang="en-US" altLang="zh-CN" sz="2800" dirty="0">
                    <a:sym typeface="Wingdings" panose="05000000000000000000" pitchFamily="2" charset="2"/>
                  </a:rPr>
                  <a:t>NX </a:t>
                </a:r>
                <a:r>
                  <a:rPr lang="en-US" altLang="zh-CN" sz="2800" dirty="0" smtClean="0">
                    <a:sym typeface="Wingdings" panose="05000000000000000000" pitchFamily="2" charset="2"/>
                  </a:rPr>
                  <a:t>:  </a:t>
                </a:r>
                <a:r>
                  <a:rPr lang="zh-CN" altLang="en-US" sz="2800" dirty="0" smtClean="0">
                    <a:sym typeface="Wingdings" panose="05000000000000000000" pitchFamily="2" charset="2"/>
                  </a:rPr>
                  <a:t>净资本外流 </a:t>
                </a:r>
                <a:r>
                  <a:rPr lang="en-US" altLang="zh-CN" sz="2800" dirty="0" smtClean="0">
                    <a:sym typeface="Wingdings" panose="05000000000000000000" pitchFamily="2" charset="2"/>
                  </a:rPr>
                  <a:t>=  </a:t>
                </a:r>
                <a:r>
                  <a:rPr lang="zh-CN" altLang="en-US" sz="2800" dirty="0" smtClean="0">
                    <a:sym typeface="Wingdings" panose="05000000000000000000" pitchFamily="2" charset="2"/>
                  </a:rPr>
                  <a:t>净出口</a:t>
                </a:r>
                <a:endParaRPr lang="en-US" altLang="zh-CN" sz="2800" dirty="0" smtClean="0">
                  <a:sym typeface="Wingdings" panose="05000000000000000000" pitchFamily="2" charset="2"/>
                </a:endParaRPr>
              </a:p>
              <a:p>
                <a:pPr marL="457200" lvl="1" indent="0">
                  <a:lnSpc>
                    <a:spcPct val="150000"/>
                  </a:lnSpc>
                  <a:buNone/>
                </a:pP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𝐶𝐹𝑂</m:t>
                        </m:r>
                      </m:e>
                      <m:sub>
                        <m:r>
                          <a:rPr lang="en-US" altLang="zh-CN" sz="2800" i="1">
                            <a:latin typeface="Cambria Math" panose="02040503050406030204" pitchFamily="18" charset="0"/>
                          </a:rPr>
                          <m:t>𝑁</m:t>
                        </m:r>
                      </m:sub>
                    </m:sSub>
                  </m:oMath>
                </a14:m>
                <a:r>
                  <a:rPr lang="en-US" altLang="zh-CN" sz="2800" dirty="0">
                    <a:sym typeface="Wingdings" panose="05000000000000000000" pitchFamily="2" charset="2"/>
                  </a:rPr>
                  <a:t> + I </a:t>
                </a:r>
                <a:r>
                  <a:rPr lang="en-US" altLang="zh-CN" sz="2800" dirty="0" smtClean="0">
                    <a:sym typeface="Wingdings" panose="05000000000000000000" pitchFamily="2" charset="2"/>
                  </a:rPr>
                  <a:t>=</a:t>
                </a:r>
                <a:r>
                  <a:rPr lang="en-US" altLang="zh-CN" sz="2800" dirty="0" smtClean="0"/>
                  <a:t> </a:t>
                </a:r>
                <a:r>
                  <a:rPr lang="en-US" altLang="zh-CN" sz="2800" dirty="0"/>
                  <a:t>S + (T – G</a:t>
                </a:r>
                <a:r>
                  <a:rPr lang="en-US" altLang="zh-CN" sz="2800" dirty="0" smtClean="0"/>
                  <a:t>)</a:t>
                </a:r>
                <a:r>
                  <a:rPr lang="zh-CN" altLang="en-US" sz="2800" dirty="0" smtClean="0"/>
                  <a:t>：</a:t>
                </a:r>
                <a:endParaRPr lang="en-US" altLang="zh-CN" sz="2800" dirty="0" smtClean="0"/>
              </a:p>
              <a:p>
                <a:pPr marL="457200" lvl="1" indent="0">
                  <a:lnSpc>
                    <a:spcPct val="150000"/>
                  </a:lnSpc>
                  <a:buNone/>
                </a:pPr>
                <a:r>
                  <a:rPr lang="zh-CN" altLang="en-US" sz="2800" dirty="0" smtClean="0"/>
                  <a:t>因资本外流和国内投资而形成的可贷资金的需求</a:t>
                </a:r>
                <a:endParaRPr lang="en-US" altLang="zh-CN" sz="2800" dirty="0" smtClean="0"/>
              </a:p>
              <a:p>
                <a:pPr marL="457200" lvl="1" indent="0">
                  <a:lnSpc>
                    <a:spcPct val="150000"/>
                  </a:lnSpc>
                  <a:buNone/>
                </a:pPr>
                <a:r>
                  <a:rPr lang="en-US" altLang="zh-CN" sz="2800" dirty="0" smtClean="0"/>
                  <a:t>= </a:t>
                </a:r>
                <a:r>
                  <a:rPr lang="zh-CN" altLang="en-US" sz="2800" dirty="0" smtClean="0"/>
                  <a:t>由私人储蓄和公共储蓄而形成的可贷资金的供给</a:t>
                </a:r>
                <a:endParaRPr lang="zh-CN" altLang="zh-CN"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85801" y="1104900"/>
                <a:ext cx="11048999" cy="5524500"/>
              </a:xfrm>
              <a:blipFill>
                <a:blip r:embed="rId2"/>
                <a:stretch>
                  <a:fillRect/>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06628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95400" y="1295400"/>
            <a:ext cx="10131425" cy="2057400"/>
          </a:xfrm>
        </p:spPr>
        <p:txBody>
          <a:bodyPr>
            <a:noAutofit/>
          </a:bodyPr>
          <a:lstStyle/>
          <a:p>
            <a:pPr>
              <a:lnSpc>
                <a:spcPct val="150000"/>
              </a:lnSpc>
            </a:pPr>
            <a:r>
              <a:rPr lang="en-US" altLang="zh-CN" dirty="0" smtClean="0"/>
              <a:t>4. </a:t>
            </a:r>
            <a:r>
              <a:rPr lang="zh-CN" altLang="en-US" dirty="0" smtClean="0"/>
              <a:t>开放经济条件下的收入</a:t>
            </a:r>
            <a:r>
              <a:rPr lang="zh-CN" altLang="en-US" dirty="0"/>
              <a:t>或</a:t>
            </a:r>
            <a:r>
              <a:rPr lang="zh-CN" altLang="en-US" dirty="0" smtClean="0"/>
              <a:t>产出决定：</a:t>
            </a:r>
            <a:r>
              <a:rPr lang="en-US" altLang="zh-CN" dirty="0" smtClean="0"/>
              <a:t/>
            </a:r>
            <a:br>
              <a:rPr lang="en-US" altLang="zh-CN" dirty="0" smtClean="0"/>
            </a:br>
            <a:r>
              <a:rPr lang="en-US" altLang="zh-CN" dirty="0" smtClean="0"/>
              <a:t>     </a:t>
            </a:r>
            <a:r>
              <a:rPr lang="zh-CN" altLang="en-US" dirty="0" smtClean="0"/>
              <a:t>基本的蒙代尔</a:t>
            </a:r>
            <a:r>
              <a:rPr lang="en-US" altLang="zh-CN" dirty="0" smtClean="0"/>
              <a:t>—</a:t>
            </a:r>
            <a:r>
              <a:rPr lang="zh-CN" altLang="en-US" dirty="0" smtClean="0"/>
              <a:t>弗莱明模型</a:t>
            </a:r>
            <a:endParaRPr lang="zh-CN" altLang="en-US" dirty="0"/>
          </a:p>
        </p:txBody>
      </p:sp>
    </p:spTree>
    <p:extLst>
      <p:ext uri="{BB962C8B-B14F-4D97-AF65-F5344CB8AC3E}">
        <p14:creationId xmlns:p14="http://schemas.microsoft.com/office/powerpoint/2010/main" val="1497193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114299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4.1 </a:t>
            </a:r>
            <a:r>
              <a:rPr lang="zh-CN" altLang="en-US" sz="2800" dirty="0" smtClean="0">
                <a:latin typeface="Cambria Math" panose="02040503050406030204" pitchFamily="18" charset="0"/>
              </a:rPr>
              <a:t>基本假设：小型开放经济与资本完全流动</a:t>
            </a:r>
            <a:endParaRPr lang="en-US" altLang="zh-CN" sz="2800" dirty="0">
              <a:latin typeface="Cambria Math" panose="02040503050406030204" pitchFamily="18" charset="0"/>
            </a:endParaRPr>
          </a:p>
        </p:txBody>
      </p:sp>
      <p:sp>
        <p:nvSpPr>
          <p:cNvPr id="3" name="内容占位符 2"/>
          <p:cNvSpPr>
            <a:spLocks noGrp="1"/>
          </p:cNvSpPr>
          <p:nvPr>
            <p:ph idx="1"/>
          </p:nvPr>
        </p:nvSpPr>
        <p:spPr>
          <a:xfrm>
            <a:off x="685801" y="1104900"/>
            <a:ext cx="11048999" cy="5524500"/>
          </a:xfrm>
        </p:spPr>
        <p:txBody>
          <a:bodyPr anchor="t">
            <a:noAutofit/>
          </a:bodyPr>
          <a:lstStyle/>
          <a:p>
            <a:pPr lvl="1">
              <a:lnSpc>
                <a:spcPct val="150000"/>
              </a:lnSpc>
            </a:pPr>
            <a:r>
              <a:rPr lang="zh-CN" altLang="en-US" sz="2800" dirty="0" smtClean="0"/>
              <a:t>考虑像香港、荷兰或者新加坡这样的小型开放经济</a:t>
            </a:r>
            <a:endParaRPr lang="en-US" altLang="zh-CN" sz="2800" dirty="0" smtClean="0"/>
          </a:p>
          <a:p>
            <a:pPr marL="457200" lvl="1" indent="0">
              <a:lnSpc>
                <a:spcPct val="150000"/>
              </a:lnSpc>
              <a:buNone/>
            </a:pPr>
            <a:endParaRPr lang="en-US" altLang="zh-CN" sz="2800" dirty="0" smtClean="0"/>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graphicFrame>
            <p:nvGraphicFramePr>
              <p:cNvPr id="5" name="图示 4"/>
              <p:cNvGraphicFramePr/>
              <p:nvPr>
                <p:extLst>
                  <p:ext uri="{D42A27DB-BD31-4B8C-83A1-F6EECF244321}">
                    <p14:modId xmlns:p14="http://schemas.microsoft.com/office/powerpoint/2010/main" val="1772231405"/>
                  </p:ext>
                </p:extLst>
              </p:nvPr>
            </p:nvGraphicFramePr>
            <p:xfrm>
              <a:off x="265113" y="1828800"/>
              <a:ext cx="11926887"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图示 4"/>
              <p:cNvGraphicFramePr/>
              <p:nvPr>
                <p:extLst>
                  <p:ext uri="{D42A27DB-BD31-4B8C-83A1-F6EECF244321}">
                    <p14:modId xmlns:p14="http://schemas.microsoft.com/office/powerpoint/2010/main" val="1772231405"/>
                  </p:ext>
                </p:extLst>
              </p:nvPr>
            </p:nvGraphicFramePr>
            <p:xfrm>
              <a:off x="265113" y="1828800"/>
              <a:ext cx="11926887" cy="4800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027649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828800" y="1447800"/>
            <a:ext cx="9372600" cy="4800600"/>
          </a:xfrm>
        </p:spPr>
        <p:txBody>
          <a:bodyPr anchor="t">
            <a:noAutofit/>
          </a:bodyPr>
          <a:lstStyle/>
          <a:p>
            <a:pPr marL="0" lvl="1" indent="0">
              <a:lnSpc>
                <a:spcPct val="150000"/>
              </a:lnSpc>
              <a:buNone/>
            </a:pPr>
            <a:r>
              <a:rPr lang="en-US" altLang="zh-CN" sz="3600" dirty="0">
                <a:latin typeface="Cambria Math" panose="02040503050406030204" pitchFamily="18" charset="0"/>
              </a:rPr>
              <a:t>4.2 </a:t>
            </a:r>
            <a:r>
              <a:rPr lang="zh-CN" altLang="en-US" sz="3600" dirty="0">
                <a:latin typeface="Cambria Math" panose="02040503050406030204" pitchFamily="18" charset="0"/>
              </a:rPr>
              <a:t>收入利率关系视角下的蒙代尔</a:t>
            </a:r>
            <a:r>
              <a:rPr lang="en-US" altLang="zh-CN" sz="3600" dirty="0">
                <a:latin typeface="Cambria Math" panose="02040503050406030204" pitchFamily="18" charset="0"/>
              </a:rPr>
              <a:t>-</a:t>
            </a:r>
            <a:r>
              <a:rPr lang="zh-CN" altLang="en-US" sz="3600" dirty="0">
                <a:latin typeface="Cambria Math" panose="02040503050406030204" pitchFamily="18" charset="0"/>
              </a:rPr>
              <a:t>弗莱明</a:t>
            </a:r>
            <a:r>
              <a:rPr lang="zh-CN" altLang="en-US" sz="3600" dirty="0" smtClean="0">
                <a:latin typeface="Cambria Math" panose="02040503050406030204" pitchFamily="18" charset="0"/>
              </a:rPr>
              <a:t>模型</a:t>
            </a:r>
            <a:endParaRPr lang="en-US" altLang="zh-CN" sz="3600" dirty="0" smtClean="0">
              <a:latin typeface="Cambria Math" panose="02040503050406030204" pitchFamily="18" charset="0"/>
            </a:endParaRPr>
          </a:p>
          <a:p>
            <a:pPr marL="0" lvl="1" indent="0">
              <a:lnSpc>
                <a:spcPct val="150000"/>
              </a:lnSpc>
              <a:buNone/>
            </a:pPr>
            <a:r>
              <a:rPr lang="zh-CN" altLang="en-US" sz="3600" i="1" dirty="0">
                <a:latin typeface="Cambria Math" panose="02040503050406030204" pitchFamily="18" charset="0"/>
              </a:rPr>
              <a:t>几</a:t>
            </a:r>
            <a:r>
              <a:rPr lang="zh-CN" altLang="en-US" sz="3600" i="1" dirty="0" smtClean="0">
                <a:latin typeface="Cambria Math" panose="02040503050406030204" pitchFamily="18" charset="0"/>
              </a:rPr>
              <a:t>个关键</a:t>
            </a:r>
            <a:endParaRPr lang="en-US" altLang="zh-CN" sz="3400" i="1" dirty="0" smtClean="0">
              <a:latin typeface="Cambria Math" panose="02040503050406030204" pitchFamily="18" charset="0"/>
            </a:endParaRPr>
          </a:p>
          <a:p>
            <a:pPr marL="1028700" lvl="2" indent="-571500">
              <a:lnSpc>
                <a:spcPct val="150000"/>
              </a:lnSpc>
              <a:buFont typeface="Wingdings" panose="05000000000000000000" pitchFamily="2" charset="2"/>
              <a:buChar char="p"/>
            </a:pPr>
            <a:r>
              <a:rPr lang="zh-CN" altLang="en-US" sz="3400" i="1" dirty="0" smtClean="0">
                <a:latin typeface="Cambria Math" panose="02040503050406030204" pitchFamily="18" charset="0"/>
              </a:rPr>
              <a:t>收入决定</a:t>
            </a:r>
            <a:endParaRPr lang="en-US" altLang="zh-CN" sz="3400" i="1" dirty="0" smtClean="0">
              <a:latin typeface="Cambria Math" panose="02040503050406030204" pitchFamily="18" charset="0"/>
            </a:endParaRPr>
          </a:p>
          <a:p>
            <a:pPr marL="1028700" lvl="2" indent="-571500">
              <a:lnSpc>
                <a:spcPct val="150000"/>
              </a:lnSpc>
              <a:buFont typeface="Wingdings" panose="05000000000000000000" pitchFamily="2" charset="2"/>
              <a:buChar char="p"/>
            </a:pPr>
            <a:r>
              <a:rPr lang="zh-CN" altLang="en-US" sz="3400" i="1" dirty="0">
                <a:latin typeface="Cambria Math" panose="02040503050406030204" pitchFamily="18" charset="0"/>
              </a:rPr>
              <a:t>总</a:t>
            </a:r>
            <a:r>
              <a:rPr lang="zh-CN" altLang="en-US" sz="3400" i="1" dirty="0" smtClean="0">
                <a:latin typeface="Cambria Math" panose="02040503050406030204" pitchFamily="18" charset="0"/>
              </a:rPr>
              <a:t>需求决定</a:t>
            </a:r>
            <a:endParaRPr lang="en-US" altLang="zh-CN" sz="3400" i="1" dirty="0" smtClean="0">
              <a:latin typeface="Cambria Math" panose="02040503050406030204" pitchFamily="18" charset="0"/>
            </a:endParaRPr>
          </a:p>
          <a:p>
            <a:pPr marL="1028700" lvl="2" indent="-571500">
              <a:lnSpc>
                <a:spcPct val="150000"/>
              </a:lnSpc>
              <a:buFont typeface="Wingdings" panose="05000000000000000000" pitchFamily="2" charset="2"/>
              <a:buChar char="p"/>
            </a:pPr>
            <a:r>
              <a:rPr lang="zh-CN" altLang="en-US" sz="3400" i="1" dirty="0" smtClean="0">
                <a:latin typeface="Cambria Math" panose="02040503050406030204" pitchFamily="18" charset="0"/>
              </a:rPr>
              <a:t>关键变量：收入</a:t>
            </a:r>
            <a:r>
              <a:rPr lang="en-US" altLang="zh-CN" sz="3400" i="1" dirty="0" smtClean="0">
                <a:latin typeface="Cambria Math" panose="02040503050406030204" pitchFamily="18" charset="0"/>
              </a:rPr>
              <a:t>Y</a:t>
            </a:r>
            <a:r>
              <a:rPr lang="zh-CN" altLang="en-US" sz="3400" i="1" dirty="0" smtClean="0">
                <a:latin typeface="Cambria Math" panose="02040503050406030204" pitchFamily="18" charset="0"/>
              </a:rPr>
              <a:t>，利率</a:t>
            </a:r>
            <a:r>
              <a:rPr lang="en-US" altLang="zh-CN" sz="3400" i="1" dirty="0" smtClean="0">
                <a:latin typeface="Cambria Math" panose="02040503050406030204" pitchFamily="18" charset="0"/>
              </a:rPr>
              <a:t>r</a:t>
            </a:r>
            <a:r>
              <a:rPr lang="zh-CN" altLang="en-US" sz="3400" i="1" dirty="0" smtClean="0">
                <a:latin typeface="Cambria Math" panose="02040503050406030204" pitchFamily="18" charset="0"/>
              </a:rPr>
              <a:t>，汇率</a:t>
            </a:r>
            <a:r>
              <a:rPr lang="en-US" altLang="zh-CN" sz="3400" i="1" dirty="0" smtClean="0">
                <a:latin typeface="Cambria Math" panose="02040503050406030204" pitchFamily="18" charset="0"/>
              </a:rPr>
              <a:t>e</a:t>
            </a:r>
            <a:endParaRPr lang="en-US" altLang="zh-CN" sz="3400" i="1" dirty="0">
              <a:latin typeface="Cambria Math" panose="02040503050406030204" pitchFamily="18" charset="0"/>
            </a:endParaRPr>
          </a:p>
        </p:txBody>
      </p:sp>
    </p:spTree>
    <p:extLst>
      <p:ext uri="{BB962C8B-B14F-4D97-AF65-F5344CB8AC3E}">
        <p14:creationId xmlns:p14="http://schemas.microsoft.com/office/powerpoint/2010/main" val="3505320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4.2 </a:t>
            </a:r>
            <a:r>
              <a:rPr lang="zh-CN" altLang="en-US" sz="2800" dirty="0" smtClean="0">
                <a:latin typeface="Cambria Math" panose="02040503050406030204" pitchFamily="18" charset="0"/>
              </a:rPr>
              <a:t>收入利率关系视角下的蒙代尔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104900"/>
                <a:ext cx="11048999" cy="5524500"/>
              </a:xfrm>
            </p:spPr>
            <p:txBody>
              <a:bodyPr anchor="t">
                <a:noAutofit/>
              </a:bodyPr>
              <a:lstStyle/>
              <a:p>
                <a:pPr lvl="1">
                  <a:lnSpc>
                    <a:spcPct val="150000"/>
                  </a:lnSpc>
                </a:pPr>
                <a:r>
                  <a:rPr lang="en-US" altLang="zh-CN" sz="2800" dirty="0" smtClean="0">
                    <a:latin typeface="Cambria Math" panose="02040503050406030204" pitchFamily="18" charset="0"/>
                  </a:rPr>
                  <a:t>Recall  IS-LM model</a:t>
                </a:r>
              </a:p>
              <a:p>
                <a:pPr marL="0" lvl="0" indent="0" algn="ctr">
                  <a:lnSpc>
                    <a:spcPct val="150000"/>
                  </a:lnSpc>
                  <a:spcAft>
                    <a:spcPts val="0"/>
                  </a:spcAft>
                  <a:buClrTx/>
                  <a:buSzTx/>
                  <a:buNone/>
                </a:pPr>
                <a:r>
                  <a:rPr lang="en-US" altLang="zh-CN" sz="2800" b="1" dirty="0" smtClean="0">
                    <a:solidFill>
                      <a:prstClr val="white"/>
                    </a:solidFill>
                  </a:rPr>
                  <a:t>IS:  Y </a:t>
                </a:r>
                <a:r>
                  <a:rPr lang="en-US" altLang="zh-CN" sz="2800" b="1" dirty="0">
                    <a:solidFill>
                      <a:prstClr val="white"/>
                    </a:solidFill>
                  </a:rPr>
                  <a:t>= C(Y-T) + </a:t>
                </a:r>
                <a:r>
                  <a:rPr lang="en-US" altLang="zh-CN" sz="2800" b="1" dirty="0" smtClean="0">
                    <a:solidFill>
                      <a:prstClr val="white"/>
                    </a:solidFill>
                  </a:rPr>
                  <a:t>I(r) </a:t>
                </a:r>
                <a:r>
                  <a:rPr lang="en-US" altLang="zh-CN" sz="2800" b="1" dirty="0">
                    <a:solidFill>
                      <a:prstClr val="white"/>
                    </a:solidFill>
                  </a:rPr>
                  <a:t>+ G + </a:t>
                </a:r>
                <a:r>
                  <a:rPr lang="en-US" altLang="zh-CN" sz="2800" b="1" dirty="0" smtClean="0">
                    <a:solidFill>
                      <a:prstClr val="white"/>
                    </a:solidFill>
                  </a:rPr>
                  <a:t>NX</a:t>
                </a:r>
              </a:p>
              <a:p>
                <a:pPr marL="0" lvl="0" indent="0" algn="ctr">
                  <a:lnSpc>
                    <a:spcPct val="150000"/>
                  </a:lnSpc>
                  <a:spcAft>
                    <a:spcPts val="0"/>
                  </a:spcAft>
                  <a:buClrTx/>
                  <a:buSzTx/>
                  <a:buNone/>
                </a:pPr>
                <a:r>
                  <a:rPr lang="en-US" altLang="zh-CN" sz="2800" b="1" dirty="0" smtClean="0">
                    <a:solidFill>
                      <a:prstClr val="white"/>
                    </a:solidFill>
                  </a:rPr>
                  <a:t>LM</a:t>
                </a:r>
                <a:r>
                  <a:rPr lang="zh-CN" altLang="en-US" sz="2800" b="1" dirty="0" smtClean="0">
                    <a:solidFill>
                      <a:prstClr val="white"/>
                    </a:solidFill>
                  </a:rPr>
                  <a:t>：</a:t>
                </a:r>
                <a:r>
                  <a:rPr lang="en-US" altLang="zh-CN" sz="2800" b="1" dirty="0" smtClean="0">
                    <a:solidFill>
                      <a:prstClr val="white"/>
                    </a:solidFill>
                  </a:rPr>
                  <a:t>M/P = L(Y</a:t>
                </a:r>
                <a:r>
                  <a:rPr lang="zh-CN" altLang="en-US" sz="2800" b="1" dirty="0" smtClean="0">
                    <a:solidFill>
                      <a:prstClr val="white"/>
                    </a:solidFill>
                  </a:rPr>
                  <a:t>，</a:t>
                </a:r>
                <a:r>
                  <a:rPr lang="en-US" altLang="zh-CN" sz="2800" b="1" dirty="0" smtClean="0">
                    <a:solidFill>
                      <a:prstClr val="white"/>
                    </a:solidFill>
                  </a:rPr>
                  <a:t>r</a:t>
                </a:r>
                <a:r>
                  <a:rPr lang="zh-CN" altLang="en-US" sz="2800" b="1" dirty="0" smtClean="0">
                    <a:solidFill>
                      <a:prstClr val="white"/>
                    </a:solidFill>
                  </a:rPr>
                  <a:t>）</a:t>
                </a:r>
                <a:endParaRPr lang="en-US" altLang="zh-CN" sz="2800" b="1" dirty="0" smtClean="0">
                  <a:solidFill>
                    <a:prstClr val="white"/>
                  </a:solidFill>
                </a:endParaRPr>
              </a:p>
              <a:p>
                <a:pPr lvl="1">
                  <a:lnSpc>
                    <a:spcPct val="150000"/>
                  </a:lnSpc>
                </a:pPr>
                <a:r>
                  <a:rPr lang="zh-CN" altLang="en-US" sz="2800" dirty="0" smtClean="0"/>
                  <a:t>开放经济下的</a:t>
                </a:r>
                <a:r>
                  <a:rPr lang="en-US" altLang="zh-CN" sz="2800" dirty="0" smtClean="0"/>
                  <a:t>IS-LM</a:t>
                </a:r>
                <a:r>
                  <a:rPr lang="zh-CN" altLang="en-US" sz="2800" dirty="0" smtClean="0"/>
                  <a:t>模型</a:t>
                </a:r>
                <a:endParaRPr lang="en-US" altLang="zh-CN" sz="2800" dirty="0" smtClean="0"/>
              </a:p>
              <a:p>
                <a:pPr marL="0" lvl="0" indent="0" algn="ctr">
                  <a:lnSpc>
                    <a:spcPct val="150000"/>
                  </a:lnSpc>
                  <a:spcAft>
                    <a:spcPts val="0"/>
                  </a:spcAft>
                  <a:buClrTx/>
                  <a:buSzTx/>
                  <a:buNone/>
                </a:pPr>
                <a:r>
                  <a:rPr lang="en-US" altLang="zh-CN" sz="2800" b="1" dirty="0">
                    <a:solidFill>
                      <a:prstClr val="white"/>
                    </a:solidFill>
                  </a:rPr>
                  <a:t>IS:  Y = C(Y-T) + I(r) + G + </a:t>
                </a:r>
                <a:r>
                  <a:rPr lang="en-US" altLang="zh-CN" sz="2800" dirty="0"/>
                  <a:t>NX ( P, P*; Y, Y*; e ) </a:t>
                </a:r>
                <a:endParaRPr lang="en-US" altLang="zh-CN" sz="2800" dirty="0" smtClean="0"/>
              </a:p>
              <a:p>
                <a:pPr marL="0" indent="0" algn="ctr">
                  <a:lnSpc>
                    <a:spcPct val="150000"/>
                  </a:lnSpc>
                  <a:spcAft>
                    <a:spcPts val="0"/>
                  </a:spcAft>
                  <a:buClrTx/>
                  <a:buSzTx/>
                  <a:buNone/>
                </a:pPr>
                <a:r>
                  <a:rPr lang="en-US" altLang="zh-CN" sz="2800" dirty="0" smtClean="0">
                    <a:sym typeface="Wingdings" panose="05000000000000000000" pitchFamily="2" charset="2"/>
                  </a:rPr>
                  <a:t> </a:t>
                </a:r>
                <a:r>
                  <a:rPr lang="en-US" altLang="zh-CN" sz="2800" b="1" dirty="0" smtClean="0">
                    <a:solidFill>
                      <a:prstClr val="white"/>
                    </a:solidFill>
                  </a:rPr>
                  <a:t>Y </a:t>
                </a:r>
                <a:r>
                  <a:rPr lang="en-US" altLang="zh-CN" sz="2800" b="1" dirty="0">
                    <a:solidFill>
                      <a:prstClr val="white"/>
                    </a:solidFill>
                  </a:rPr>
                  <a:t>= C(Y-T) + </a:t>
                </a:r>
                <a:r>
                  <a:rPr lang="en-US" altLang="zh-CN" sz="2800" b="1" dirty="0" smtClean="0">
                    <a:solidFill>
                      <a:prstClr val="white"/>
                    </a:solidFill>
                  </a:rPr>
                  <a:t>I(r) </a:t>
                </a:r>
                <a:r>
                  <a:rPr lang="en-US" altLang="zh-CN" sz="2800" b="1" dirty="0">
                    <a:solidFill>
                      <a:prstClr val="white"/>
                    </a:solidFill>
                  </a:rPr>
                  <a:t>+ G + </a:t>
                </a:r>
                <a:r>
                  <a:rPr lang="en-US" altLang="zh-CN" sz="2800" dirty="0">
                    <a:solidFill>
                      <a:srgbClr val="FF0000"/>
                    </a:solidFill>
                  </a:rPr>
                  <a:t>NX </a:t>
                </a:r>
                <a:r>
                  <a:rPr lang="en-US" altLang="zh-CN" sz="2800" dirty="0" smtClean="0">
                    <a:solidFill>
                      <a:srgbClr val="FF0000"/>
                    </a:solidFill>
                  </a:rPr>
                  <a:t>(Y, </a:t>
                </a:r>
                <a:r>
                  <a:rPr lang="en-US" altLang="zh-CN" sz="2800" dirty="0">
                    <a:solidFill>
                      <a:srgbClr val="FF0000"/>
                    </a:solidFill>
                  </a:rPr>
                  <a:t>e ) </a:t>
                </a:r>
                <a:endParaRPr lang="en-US" altLang="zh-CN" sz="2800" dirty="0" smtClean="0">
                  <a:solidFill>
                    <a:srgbClr val="FF0000"/>
                  </a:solidFill>
                </a:endParaRPr>
              </a:p>
              <a:p>
                <a:pPr marL="0" indent="0">
                  <a:lnSpc>
                    <a:spcPct val="150000"/>
                  </a:lnSpc>
                  <a:spcAft>
                    <a:spcPts val="0"/>
                  </a:spcAft>
                  <a:buClrTx/>
                  <a:buSzTx/>
                  <a:buNone/>
                </a:pPr>
                <a:r>
                  <a:rPr lang="en-US" altLang="zh-CN" sz="2800" b="1" dirty="0" smtClean="0">
                    <a:solidFill>
                      <a:prstClr val="white"/>
                    </a:solidFill>
                  </a:rPr>
                  <a:t>                          LM</a:t>
                </a:r>
                <a:r>
                  <a:rPr lang="zh-CN" altLang="en-US" sz="2800" b="1" dirty="0">
                    <a:solidFill>
                      <a:prstClr val="white"/>
                    </a:solidFill>
                  </a:rPr>
                  <a:t>：</a:t>
                </a:r>
                <a:r>
                  <a:rPr lang="en-US" altLang="zh-CN" sz="2800" b="1" dirty="0">
                    <a:solidFill>
                      <a:prstClr val="white"/>
                    </a:solidFill>
                  </a:rPr>
                  <a:t>M/P = </a:t>
                </a:r>
                <a:r>
                  <a:rPr lang="en-US" altLang="zh-CN" sz="2800" b="1" dirty="0" smtClean="0">
                    <a:solidFill>
                      <a:prstClr val="white"/>
                    </a:solidFill>
                  </a:rPr>
                  <a:t>L (</a:t>
                </a:r>
                <a:r>
                  <a:rPr lang="en-US" altLang="zh-CN" sz="2800" b="1" dirty="0">
                    <a:solidFill>
                      <a:prstClr val="white"/>
                    </a:solidFill>
                  </a:rPr>
                  <a:t>Y</a:t>
                </a:r>
                <a:r>
                  <a:rPr lang="zh-CN" altLang="en-US" sz="2800" b="1" dirty="0">
                    <a:solidFill>
                      <a:prstClr val="white"/>
                    </a:solidFill>
                  </a:rPr>
                  <a:t>，</a:t>
                </a:r>
                <a14:m>
                  <m:oMath xmlns:m="http://schemas.openxmlformats.org/officeDocument/2006/math">
                    <m:r>
                      <m:rPr>
                        <m:sty m:val="p"/>
                      </m:rPr>
                      <a:rPr lang="en-US" altLang="zh-CN" sz="2800" b="0" i="0" dirty="0" smtClean="0">
                        <a:solidFill>
                          <a:prstClr val="white"/>
                        </a:solidFill>
                        <a:latin typeface="Cambria Math" panose="02040503050406030204" pitchFamily="18" charset="0"/>
                      </a:rPr>
                      <m:t>r</m:t>
                    </m:r>
                  </m:oMath>
                </a14:m>
                <a:r>
                  <a:rPr lang="zh-CN" altLang="en-US" sz="2800" b="1" dirty="0">
                    <a:solidFill>
                      <a:prstClr val="white"/>
                    </a:solidFill>
                  </a:rPr>
                  <a:t>）</a:t>
                </a:r>
                <a:endParaRPr lang="en-US" altLang="zh-CN" sz="2800" b="1" dirty="0">
                  <a:solidFill>
                    <a:prstClr val="white"/>
                  </a:solidFill>
                </a:endParaRPr>
              </a:p>
              <a:p>
                <a:pPr lvl="1">
                  <a:lnSpc>
                    <a:spcPct val="150000"/>
                  </a:lnSpc>
                </a:pPr>
                <a:endParaRPr lang="en-US" altLang="zh-CN" sz="2800" dirty="0"/>
              </a:p>
              <a:p>
                <a:pPr lvl="1">
                  <a:lnSpc>
                    <a:spcPct val="150000"/>
                  </a:lnSpc>
                </a:pPr>
                <a:endParaRPr lang="en-US" altLang="zh-CN" sz="2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104900"/>
                <a:ext cx="11048999" cy="5524500"/>
              </a:xfrm>
              <a:blipFill>
                <a:blip r:embed="rId2"/>
                <a:stretch>
                  <a:fillRect/>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8753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104900"/>
                <a:ext cx="11048999" cy="5524500"/>
              </a:xfrm>
            </p:spPr>
            <p:txBody>
              <a:bodyPr anchor="t">
                <a:noAutofit/>
              </a:bodyPr>
              <a:lstStyle/>
              <a:p>
                <a:pPr lvl="1">
                  <a:lnSpc>
                    <a:spcPct val="150000"/>
                  </a:lnSpc>
                </a:pPr>
                <a:r>
                  <a:rPr lang="en-US" altLang="zh-CN" sz="2800" dirty="0" smtClean="0">
                    <a:latin typeface="Cambria Math" panose="02040503050406030204" pitchFamily="18" charset="0"/>
                  </a:rPr>
                  <a:t>BP=0</a:t>
                </a:r>
                <a:r>
                  <a:rPr lang="zh-CN" altLang="en-US" sz="2800" dirty="0" smtClean="0">
                    <a:latin typeface="Cambria Math" panose="02040503050406030204" pitchFamily="18" charset="0"/>
                  </a:rPr>
                  <a:t>曲线</a:t>
                </a:r>
                <a:endParaRPr lang="en-US" altLang="zh-CN" sz="2800" dirty="0" smtClean="0">
                  <a:latin typeface="Cambria Math" panose="02040503050406030204" pitchFamily="18" charset="0"/>
                </a:endParaRPr>
              </a:p>
              <a:p>
                <a:pPr lvl="2">
                  <a:lnSpc>
                    <a:spcPct val="150000"/>
                  </a:lnSpc>
                  <a:buFont typeface="Wingdings" panose="05000000000000000000" pitchFamily="2" charset="2"/>
                  <a:buChar char="u"/>
                </a:pPr>
                <a:r>
                  <a:rPr lang="zh-CN" altLang="en-US" sz="2800" dirty="0" smtClean="0"/>
                  <a:t>为什么要考虑</a:t>
                </a:r>
                <a:r>
                  <a:rPr lang="en-US" altLang="zh-CN" sz="2800" dirty="0" smtClean="0"/>
                  <a:t>BP=0</a:t>
                </a:r>
                <a:r>
                  <a:rPr lang="zh-CN" altLang="en-US" sz="2800" dirty="0" smtClean="0"/>
                  <a:t>曲线？因为：</a:t>
                </a:r>
                <a:r>
                  <a:rPr lang="en-US" altLang="zh-CN" sz="2800" dirty="0" smtClean="0"/>
                  <a:t>BP  </a:t>
                </a:r>
                <a:r>
                  <a:rPr lang="en-US" altLang="zh-CN" sz="2800" dirty="0" smtClean="0">
                    <a:sym typeface="Wingdings" panose="05000000000000000000" pitchFamily="2" charset="2"/>
                  </a:rPr>
                  <a:t>  e    NX   Y</a:t>
                </a:r>
              </a:p>
              <a:p>
                <a:pPr lvl="2">
                  <a:lnSpc>
                    <a:spcPct val="150000"/>
                  </a:lnSpc>
                  <a:buFont typeface="Wingdings" panose="05000000000000000000" pitchFamily="2" charset="2"/>
                  <a:buChar char="u"/>
                </a:pPr>
                <a:r>
                  <a:rPr lang="en-US" altLang="zh-CN" sz="2800" dirty="0" smtClean="0"/>
                  <a:t>BP</a:t>
                </a:r>
                <a:r>
                  <a:rPr lang="zh-CN" altLang="en-US" sz="2800" dirty="0" smtClean="0"/>
                  <a:t>的决定因素</a:t>
                </a:r>
                <a:endParaRPr lang="en-US" altLang="zh-CN" sz="2800" dirty="0" smtClean="0"/>
              </a:p>
              <a:p>
                <a:pPr marL="457200" lvl="1"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800">
                          <a:latin typeface="Cambria Math" panose="02040503050406030204" pitchFamily="18" charset="0"/>
                        </a:rPr>
                        <m:t>BP</m:t>
                      </m:r>
                      <m:r>
                        <a:rPr lang="en-US" altLang="zh-CN" sz="2800">
                          <a:latin typeface="Cambria Math" panose="02040503050406030204" pitchFamily="18" charset="0"/>
                        </a:rPr>
                        <m:t> = </m:t>
                      </m:r>
                      <m:r>
                        <m:rPr>
                          <m:sty m:val="p"/>
                        </m:rPr>
                        <a:rPr lang="en-US" altLang="zh-CN" sz="2800">
                          <a:latin typeface="Cambria Math" panose="02040503050406030204" pitchFamily="18" charset="0"/>
                        </a:rPr>
                        <m:t>BP</m:t>
                      </m:r>
                      <m:r>
                        <a:rPr lang="en-US" altLang="zh-CN" sz="2800">
                          <a:latin typeface="Cambria Math" panose="02040503050406030204" pitchFamily="18" charset="0"/>
                        </a:rPr>
                        <m:t> (</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r>
                        <m:rPr>
                          <m:sty m:val="p"/>
                        </m:rPr>
                        <a:rPr lang="en-US" altLang="zh-CN" sz="2800">
                          <a:latin typeface="Cambria Math" panose="02040503050406030204" pitchFamily="18" charset="0"/>
                        </a:rPr>
                        <m:t>Y</m:t>
                      </m:r>
                      <m:r>
                        <a:rPr lang="en-US" altLang="zh-CN" sz="2800">
                          <a:latin typeface="Cambria Math" panose="02040503050406030204" pitchFamily="18" charset="0"/>
                        </a:rPr>
                        <m:t>, </m:t>
                      </m:r>
                      <m:r>
                        <m:rPr>
                          <m:sty m:val="p"/>
                        </m:rPr>
                        <a:rPr lang="en-US" altLang="zh-CN" sz="2800">
                          <a:latin typeface="Cambria Math" panose="02040503050406030204" pitchFamily="18" charset="0"/>
                        </a:rPr>
                        <m:t>r</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m:t>
                          </m:r>
                        </m:sub>
                      </m:sSub>
                      <m:r>
                        <a:rPr lang="en-US" altLang="zh-CN" sz="2800">
                          <a:latin typeface="Cambria Math" panose="02040503050406030204" pitchFamily="18" charset="0"/>
                        </a:rPr>
                        <m:t>) = </m:t>
                      </m:r>
                      <m:r>
                        <m:rPr>
                          <m:sty m:val="p"/>
                        </m:rPr>
                        <a:rPr lang="en-US" altLang="zh-CN" sz="2800">
                          <a:latin typeface="Cambria Math" panose="02040503050406030204" pitchFamily="18" charset="0"/>
                        </a:rPr>
                        <m:t>NX</m:t>
                      </m:r>
                      <m:r>
                        <a:rPr lang="en-US" altLang="zh-CN" sz="2800">
                          <a:latin typeface="Cambria Math" panose="02040503050406030204" pitchFamily="18" charset="0"/>
                        </a:rPr>
                        <m:t> (</m:t>
                      </m:r>
                      <m:r>
                        <m:rPr>
                          <m:sty m:val="p"/>
                        </m:rPr>
                        <a:rPr lang="en-US" altLang="zh-CN" sz="2800">
                          <a:latin typeface="Cambria Math" panose="02040503050406030204" pitchFamily="18" charset="0"/>
                        </a:rPr>
                        <m:t>e</m:t>
                      </m:r>
                      <m:r>
                        <a:rPr lang="zh-CN" altLang="en-US" sz="2800" i="1">
                          <a:latin typeface="Cambria Math" panose="02040503050406030204" pitchFamily="18" charset="0"/>
                        </a:rPr>
                        <m:t>，</m:t>
                      </m:r>
                      <m:r>
                        <m:rPr>
                          <m:sty m:val="p"/>
                        </m:rPr>
                        <a:rPr lang="en-US" altLang="zh-CN" sz="2800" b="0" i="0" smtClean="0">
                          <a:latin typeface="Cambria Math" panose="02040503050406030204" pitchFamily="18" charset="0"/>
                        </a:rPr>
                        <m:t>Y</m:t>
                      </m:r>
                      <m:r>
                        <a:rPr lang="en-US" altLang="zh-CN" sz="280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𝐶𝐹𝐼</m:t>
                          </m:r>
                        </m:e>
                        <m:sub>
                          <m:r>
                            <a:rPr lang="en-US" altLang="zh-CN" sz="2800" i="1">
                              <a:latin typeface="Cambria Math" panose="02040503050406030204" pitchFamily="18" charset="0"/>
                            </a:rPr>
                            <m:t>𝑁</m:t>
                          </m:r>
                        </m:sub>
                      </m:sSub>
                      <m:r>
                        <a:rPr lang="en-US" altLang="zh-CN" sz="2800" i="1">
                          <a:latin typeface="Cambria Math" panose="02040503050406030204" pitchFamily="18" charset="0"/>
                        </a:rPr>
                        <m:t>(</m:t>
                      </m:r>
                      <m:r>
                        <a:rPr lang="en-US" altLang="zh-CN" sz="2800" i="1">
                          <a:latin typeface="Cambria Math" panose="02040503050406030204" pitchFamily="18" charset="0"/>
                        </a:rPr>
                        <m:t>𝑟</m:t>
                      </m:r>
                      <m:r>
                        <a:rPr lang="zh-CN" altLang="en-US"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m:t>
                          </m:r>
                        </m:sub>
                      </m:sSub>
                      <m:r>
                        <a:rPr lang="en-US" altLang="zh-CN" sz="2800" i="1">
                          <a:latin typeface="Cambria Math" panose="02040503050406030204" pitchFamily="18" charset="0"/>
                        </a:rPr>
                        <m:t>)</m:t>
                      </m:r>
                    </m:oMath>
                  </m:oMathPara>
                </a14:m>
                <a:endParaRPr lang="en-US" altLang="zh-CN" sz="2800" i="1" dirty="0" smtClean="0">
                  <a:latin typeface="Cambria Math" panose="02040503050406030204" pitchFamily="18" charset="0"/>
                </a:endParaRPr>
              </a:p>
              <a:p>
                <a:pPr lvl="2">
                  <a:lnSpc>
                    <a:spcPct val="150000"/>
                  </a:lnSpc>
                  <a:buFont typeface="Wingdings" panose="05000000000000000000" pitchFamily="2" charset="2"/>
                  <a:buChar char="u"/>
                </a:pPr>
                <a:r>
                  <a:rPr lang="en-US" altLang="zh-CN" sz="2800" dirty="0"/>
                  <a:t>BP=0</a:t>
                </a:r>
                <a:r>
                  <a:rPr lang="zh-CN" altLang="en-US" sz="2800" dirty="0"/>
                  <a:t>曲线：国际收支平衡时</a:t>
                </a:r>
                <a:r>
                  <a:rPr lang="en-US" altLang="zh-CN" sz="2800" dirty="0"/>
                  <a:t>Y</a:t>
                </a:r>
                <a:r>
                  <a:rPr lang="zh-CN" altLang="en-US" sz="2800" dirty="0" smtClean="0"/>
                  <a:t>和</a:t>
                </a:r>
                <a:r>
                  <a:rPr lang="en-US" altLang="zh-CN" sz="2800" dirty="0" smtClean="0"/>
                  <a:t>r</a:t>
                </a:r>
                <a:r>
                  <a:rPr lang="zh-CN" altLang="en-US" sz="2800" dirty="0" smtClean="0"/>
                  <a:t>的</a:t>
                </a:r>
                <a:r>
                  <a:rPr lang="zh-CN" altLang="en-US" sz="2800" dirty="0"/>
                  <a:t>关系</a:t>
                </a:r>
                <a:endParaRPr lang="en-US" altLang="zh-CN" sz="2800" dirty="0"/>
              </a:p>
              <a:p>
                <a:pPr marL="457200" lvl="1" indent="0" algn="ctr">
                  <a:lnSpc>
                    <a:spcPct val="150000"/>
                  </a:lnSpc>
                  <a:buNone/>
                </a:pPr>
                <a:r>
                  <a:rPr lang="en-US" altLang="zh-CN" sz="2800" dirty="0" smtClean="0"/>
                  <a:t>BP=0 </a:t>
                </a:r>
                <a:r>
                  <a:rPr lang="en-US" altLang="zh-CN" sz="2800" dirty="0" smtClean="0">
                    <a:sym typeface="Wingdings" panose="05000000000000000000" pitchFamily="2" charset="2"/>
                  </a:rPr>
                  <a:t>  </a:t>
                </a:r>
                <a14:m>
                  <m:oMath xmlns:m="http://schemas.openxmlformats.org/officeDocument/2006/math">
                    <m:r>
                      <m:rPr>
                        <m:sty m:val="p"/>
                      </m:rPr>
                      <a:rPr lang="en-US" altLang="zh-CN" sz="2800">
                        <a:latin typeface="Cambria Math" panose="02040503050406030204" pitchFamily="18" charset="0"/>
                      </a:rPr>
                      <m:t>NX</m:t>
                    </m:r>
                    <m:r>
                      <a:rPr lang="en-US" altLang="zh-CN" sz="2800">
                        <a:latin typeface="Cambria Math" panose="02040503050406030204" pitchFamily="18" charset="0"/>
                      </a:rPr>
                      <m:t> </m:t>
                    </m:r>
                    <m:d>
                      <m:dPr>
                        <m:ctrlPr>
                          <a:rPr lang="zh-CN" altLang="zh-CN" sz="2800" i="1">
                            <a:latin typeface="Cambria Math" panose="02040503050406030204" pitchFamily="18" charset="0"/>
                          </a:rPr>
                        </m:ctrlPr>
                      </m:dPr>
                      <m:e>
                        <m:r>
                          <m:rPr>
                            <m:sty m:val="p"/>
                          </m:rPr>
                          <a:rPr lang="en-US" altLang="zh-CN" sz="2800">
                            <a:latin typeface="Cambria Math" panose="02040503050406030204" pitchFamily="18" charset="0"/>
                          </a:rPr>
                          <m:t>e</m:t>
                        </m:r>
                        <m:r>
                          <a:rPr lang="en-US" altLang="zh-CN" sz="2800">
                            <a:latin typeface="Cambria Math" panose="02040503050406030204" pitchFamily="18" charset="0"/>
                          </a:rPr>
                          <m:t>,</m:t>
                        </m:r>
                        <m:r>
                          <m:rPr>
                            <m:sty m:val="p"/>
                          </m:rPr>
                          <a:rPr lang="en-US" altLang="zh-CN" sz="2800">
                            <a:latin typeface="Cambria Math" panose="02040503050406030204" pitchFamily="18" charset="0"/>
                          </a:rPr>
                          <m:t>Y</m:t>
                        </m:r>
                      </m:e>
                    </m:d>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𝐶𝐹𝐼</m:t>
                        </m:r>
                      </m:e>
                      <m:sub>
                        <m:r>
                          <a:rPr lang="en-US" altLang="zh-CN" sz="2800" i="1">
                            <a:latin typeface="Cambria Math" panose="02040503050406030204" pitchFamily="18" charset="0"/>
                          </a:rPr>
                          <m:t>𝑁</m:t>
                        </m:r>
                      </m:sub>
                    </m:sSub>
                    <m:d>
                      <m:dPr>
                        <m:ctrlPr>
                          <a:rPr lang="zh-CN" altLang="zh-CN" sz="2800" i="1">
                            <a:latin typeface="Cambria Math" panose="02040503050406030204" pitchFamily="18" charset="0"/>
                          </a:rPr>
                        </m:ctrlPr>
                      </m:dPr>
                      <m:e>
                        <m:r>
                          <a:rPr lang="en-US" altLang="zh-CN" sz="2800" i="1">
                            <a:latin typeface="Cambria Math" panose="02040503050406030204" pitchFamily="18" charset="0"/>
                          </a:rPr>
                          <m:t>𝑟</m:t>
                        </m:r>
                        <m:r>
                          <a:rPr lang="zh-CN" altLang="en-US"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m:t>
                            </m:r>
                          </m:sub>
                        </m:sSub>
                      </m:e>
                    </m:d>
                    <m:r>
                      <a:rPr lang="en-US" altLang="zh-CN" sz="2800" i="1">
                        <a:latin typeface="Cambria Math" panose="02040503050406030204" pitchFamily="18" charset="0"/>
                      </a:rPr>
                      <m:t>=0</m:t>
                    </m:r>
                  </m:oMath>
                </a14:m>
                <a:endParaRPr lang="en-US" altLang="zh-CN" sz="2800" i="1" dirty="0" smtClean="0">
                  <a:latin typeface="Cambria Math" panose="02040503050406030204" pitchFamily="18" charset="0"/>
                </a:endParaRPr>
              </a:p>
              <a:p>
                <a:pPr marL="457200" lvl="1" indent="0" algn="ctr">
                  <a:lnSpc>
                    <a:spcPct val="150000"/>
                  </a:lnSpc>
                  <a:buNone/>
                </a:pPr>
                <a:r>
                  <a:rPr lang="zh-CN" altLang="en-US" sz="2800" dirty="0" smtClean="0">
                    <a:latin typeface="Cambria Math" panose="02040503050406030204" pitchFamily="18" charset="0"/>
                    <a:sym typeface="Wingdings" panose="05000000000000000000" pitchFamily="2" charset="2"/>
                  </a:rPr>
                  <a:t>（小型开放经济）</a:t>
                </a:r>
                <a:r>
                  <a:rPr lang="en-US" altLang="zh-CN" sz="2800" dirty="0" smtClean="0">
                    <a:latin typeface="Cambria Math" panose="02040503050406030204" pitchFamily="18" charset="0"/>
                    <a:sym typeface="Wingdings" panose="05000000000000000000" pitchFamily="2" charset="2"/>
                  </a:rPr>
                  <a:t> </a:t>
                </a:r>
                <a14:m>
                  <m:oMath xmlns:m="http://schemas.openxmlformats.org/officeDocument/2006/math">
                    <m:r>
                      <m:rPr>
                        <m:sty m:val="p"/>
                      </m:rPr>
                      <a:rPr lang="en-US" altLang="zh-CN" sz="2800">
                        <a:latin typeface="Cambria Math" panose="02040503050406030204" pitchFamily="18" charset="0"/>
                      </a:rPr>
                      <m:t>NX</m:t>
                    </m:r>
                    <m:r>
                      <a:rPr lang="en-US" altLang="zh-CN" sz="2800">
                        <a:latin typeface="Cambria Math" panose="02040503050406030204" pitchFamily="18" charset="0"/>
                      </a:rPr>
                      <m:t> </m:t>
                    </m:r>
                    <m:d>
                      <m:dPr>
                        <m:ctrlPr>
                          <a:rPr lang="zh-CN" altLang="zh-CN" sz="2800" i="1">
                            <a:latin typeface="Cambria Math" panose="02040503050406030204" pitchFamily="18" charset="0"/>
                          </a:rPr>
                        </m:ctrlPr>
                      </m:dPr>
                      <m:e>
                        <m:r>
                          <m:rPr>
                            <m:sty m:val="p"/>
                          </m:rPr>
                          <a:rPr lang="en-US" altLang="zh-CN" sz="2800">
                            <a:latin typeface="Cambria Math" panose="02040503050406030204" pitchFamily="18" charset="0"/>
                          </a:rPr>
                          <m:t>e</m:t>
                        </m:r>
                        <m:r>
                          <a:rPr lang="en-US" altLang="zh-CN" sz="2800">
                            <a:latin typeface="Cambria Math" panose="02040503050406030204" pitchFamily="18" charset="0"/>
                          </a:rPr>
                          <m:t>,</m:t>
                        </m:r>
                        <m:r>
                          <m:rPr>
                            <m:sty m:val="p"/>
                          </m:rPr>
                          <a:rPr lang="en-US" altLang="zh-CN" sz="2800">
                            <a:latin typeface="Cambria Math" panose="02040503050406030204" pitchFamily="18" charset="0"/>
                          </a:rPr>
                          <m:t>Y</m:t>
                        </m:r>
                      </m:e>
                    </m:d>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𝐶𝐹𝐼</m:t>
                        </m:r>
                      </m:e>
                      <m:sub>
                        <m:r>
                          <a:rPr lang="en-US" altLang="zh-CN" sz="2800" i="1">
                            <a:latin typeface="Cambria Math" panose="02040503050406030204" pitchFamily="18" charset="0"/>
                          </a:rPr>
                          <m:t>𝑁</m:t>
                        </m:r>
                      </m:sub>
                    </m:sSub>
                    <m:d>
                      <m:dPr>
                        <m:ctrlPr>
                          <a:rPr lang="zh-CN" altLang="zh-CN" sz="2800" i="1">
                            <a:latin typeface="Cambria Math" panose="02040503050406030204" pitchFamily="18" charset="0"/>
                          </a:rPr>
                        </m:ctrlPr>
                      </m:dPr>
                      <m:e>
                        <m:r>
                          <a:rPr lang="en-US" altLang="zh-CN" sz="2800" i="1">
                            <a:latin typeface="Cambria Math" panose="02040503050406030204" pitchFamily="18" charset="0"/>
                          </a:rPr>
                          <m:t>𝑟</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m:t>
                            </m:r>
                          </m:sub>
                        </m:sSub>
                      </m:e>
                    </m:d>
                    <m:r>
                      <a:rPr lang="en-US" altLang="zh-CN" sz="2800" i="1">
                        <a:latin typeface="Cambria Math" panose="02040503050406030204" pitchFamily="18" charset="0"/>
                      </a:rPr>
                      <m:t>=0</m:t>
                    </m:r>
                  </m:oMath>
                </a14:m>
                <a:endParaRPr lang="en-US" altLang="zh-CN" sz="2800" i="1" dirty="0">
                  <a:latin typeface="Cambria Math" panose="02040503050406030204" pitchFamily="18" charset="0"/>
                </a:endParaRPr>
              </a:p>
              <a:p>
                <a:pPr marL="457200" lvl="1" indent="0" algn="ctr">
                  <a:lnSpc>
                    <a:spcPct val="150000"/>
                  </a:lnSpc>
                  <a:buNone/>
                </a:pPr>
                <a:endParaRPr lang="en-US" altLang="zh-CN" sz="2800" dirty="0" smtClean="0">
                  <a:latin typeface="Cambria Math" panose="02040503050406030204" pitchFamily="18" charset="0"/>
                </a:endParaRPr>
              </a:p>
              <a:p>
                <a:pPr lvl="1">
                  <a:lnSpc>
                    <a:spcPct val="150000"/>
                  </a:lnSpc>
                </a:pPr>
                <a:endParaRPr lang="en-US" altLang="zh-CN" sz="2800" i="1" dirty="0" smtClean="0">
                  <a:latin typeface="Cambria Math" panose="02040503050406030204" pitchFamily="18" charset="0"/>
                </a:endParaRPr>
              </a:p>
              <a:p>
                <a:pPr marL="457200" lvl="1" indent="0">
                  <a:lnSpc>
                    <a:spcPct val="150000"/>
                  </a:lnSpc>
                  <a:buNone/>
                </a:pPr>
                <a:endParaRPr lang="en-US" altLang="zh-CN" sz="2800"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104900"/>
                <a:ext cx="11048999" cy="5524500"/>
              </a:xfrm>
              <a:blipFill>
                <a:blip r:embed="rId2"/>
                <a:stretch>
                  <a:fillRect/>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4.2 </a:t>
            </a:r>
            <a:r>
              <a:rPr lang="zh-CN" altLang="en-US" sz="2800" dirty="0" smtClean="0">
                <a:latin typeface="Cambria Math" panose="02040503050406030204" pitchFamily="18" charset="0"/>
              </a:rPr>
              <a:t>收入利率关系视角下的蒙代尔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p:spTree>
    <p:extLst>
      <p:ext uri="{BB962C8B-B14F-4D97-AF65-F5344CB8AC3E}">
        <p14:creationId xmlns:p14="http://schemas.microsoft.com/office/powerpoint/2010/main" val="3736170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画布 46"/>
          <p:cNvGrpSpPr/>
          <p:nvPr/>
        </p:nvGrpSpPr>
        <p:grpSpPr>
          <a:xfrm>
            <a:off x="762000" y="762000"/>
            <a:ext cx="11201400" cy="6096000"/>
            <a:chOff x="0" y="0"/>
            <a:chExt cx="5270500" cy="4038600"/>
          </a:xfrm>
          <a:solidFill>
            <a:srgbClr val="00B050"/>
          </a:solidFill>
        </p:grpSpPr>
        <p:sp>
          <p:nvSpPr>
            <p:cNvPr id="46" name="矩形 45"/>
            <p:cNvSpPr/>
            <p:nvPr/>
          </p:nvSpPr>
          <p:spPr>
            <a:xfrm>
              <a:off x="0" y="0"/>
              <a:ext cx="5270500" cy="4038600"/>
            </a:xfrm>
            <a:prstGeom prst="rect">
              <a:avLst/>
            </a:prstGeom>
            <a:grpFill/>
          </p:spPr>
        </p:sp>
        <p:cxnSp>
          <p:nvCxnSpPr>
            <p:cNvPr id="47" name="直接连接符 46"/>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48" name="文本框 2"/>
            <p:cNvSpPr txBox="1">
              <a:spLocks noChangeArrowheads="1"/>
            </p:cNvSpPr>
            <p:nvPr/>
          </p:nvSpPr>
          <p:spPr bwMode="auto">
            <a:xfrm>
              <a:off x="0" y="73567"/>
              <a:ext cx="743584" cy="65672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利率，</a:t>
              </a:r>
              <a:r>
                <a:rPr lang="en-US" sz="2800" dirty="0">
                  <a:effectLst/>
                  <a:latin typeface="宋体" panose="02010600030101010101" pitchFamily="2" charset="-122"/>
                  <a:ea typeface="等线" panose="02010600030101010101" pitchFamily="2" charset="-122"/>
                  <a:cs typeface="Times New Roman" panose="02020603050405020304" pitchFamily="18" charset="0"/>
                </a:rPr>
                <a:t>r</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9" name="文本框 2"/>
            <p:cNvSpPr txBox="1">
              <a:spLocks noChangeArrowheads="1"/>
            </p:cNvSpPr>
            <p:nvPr/>
          </p:nvSpPr>
          <p:spPr bwMode="auto">
            <a:xfrm>
              <a:off x="4123766" y="3484582"/>
              <a:ext cx="862329" cy="34663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a:effectLst/>
                  <a:latin typeface="等线" panose="02010600030101010101" pitchFamily="2" charset="-122"/>
                  <a:ea typeface="宋体" panose="02010600030101010101" pitchFamily="2" charset="-122"/>
                  <a:cs typeface="Times New Roman" panose="02020603050405020304" pitchFamily="18" charset="0"/>
                </a:rPr>
                <a:t>收入，</a:t>
              </a:r>
              <a:r>
                <a:rPr lang="en-US" sz="2800">
                  <a:effectLst/>
                  <a:latin typeface="等线" panose="02010600030101010101" pitchFamily="2" charset="-122"/>
                  <a:ea typeface="宋体" panose="02010600030101010101" pitchFamily="2" charset="-122"/>
                  <a:cs typeface="Times New Roman" panose="02020603050405020304" pitchFamily="18" charset="0"/>
                </a:rPr>
                <a:t>Y</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50" name="文本框 2"/>
            <p:cNvSpPr txBox="1">
              <a:spLocks noChangeArrowheads="1"/>
            </p:cNvSpPr>
            <p:nvPr/>
          </p:nvSpPr>
          <p:spPr bwMode="auto">
            <a:xfrm>
              <a:off x="2780326" y="359071"/>
              <a:ext cx="1905974" cy="36013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a:t>
              </a:r>
              <a:r>
                <a:rPr lang="zh-CN" sz="2800" dirty="0">
                  <a:effectLst/>
                  <a:latin typeface="宋体" panose="02010600030101010101" pitchFamily="2" charset="-122"/>
                  <a:ea typeface="等线" panose="02010600030101010101" pitchFamily="2" charset="-122"/>
                  <a:cs typeface="Times New Roman" panose="02020603050405020304" pitchFamily="18" charset="0"/>
                </a:rPr>
                <a:t>曲线：一般情形</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51" name="文本框 2"/>
                <p:cNvSpPr txBox="1">
                  <a:spLocks noChangeArrowheads="1"/>
                </p:cNvSpPr>
                <p:nvPr/>
              </p:nvSpPr>
              <p:spPr bwMode="auto">
                <a:xfrm>
                  <a:off x="9525" y="2021159"/>
                  <a:ext cx="743584" cy="36013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宋体" panose="02010600030101010101" pitchFamily="2" charset="-122"/>
                            <a:cs typeface="宋体" panose="02010600030101010101" pitchFamily="2" charset="-122"/>
                          </a:rPr>
                          <m:t>𝑟</m:t>
                        </m:r>
                        <m:r>
                          <a:rPr lang="en-US" sz="2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𝑊</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1" name="文本框 2"/>
                <p:cNvSpPr txBox="1">
                  <a:spLocks noRot="1" noChangeAspect="1" noMove="1" noResize="1" noEditPoints="1" noAdjustHandles="1" noChangeArrowheads="1" noChangeShapeType="1" noTextEdit="1"/>
                </p:cNvSpPr>
                <p:nvPr/>
              </p:nvSpPr>
              <p:spPr bwMode="auto">
                <a:xfrm>
                  <a:off x="9525" y="2021159"/>
                  <a:ext cx="743584" cy="360138"/>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52" name="直接连接符 51"/>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53" name="文本框 2"/>
            <p:cNvSpPr txBox="1">
              <a:spLocks noChangeArrowheads="1"/>
            </p:cNvSpPr>
            <p:nvPr/>
          </p:nvSpPr>
          <p:spPr bwMode="auto">
            <a:xfrm>
              <a:off x="3006091" y="1470710"/>
              <a:ext cx="2264409" cy="953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a:t>
              </a:r>
              <a:r>
                <a:rPr lang="zh-CN" sz="2800" dirty="0">
                  <a:effectLst/>
                  <a:latin typeface="宋体" panose="02010600030101010101" pitchFamily="2" charset="-122"/>
                  <a:ea typeface="等线" panose="02010600030101010101" pitchFamily="2" charset="-122"/>
                  <a:cs typeface="Times New Roman" panose="02020603050405020304" pitchFamily="18" charset="0"/>
                </a:rPr>
                <a:t>曲线</a:t>
              </a:r>
              <a:r>
                <a:rPr lang="en-US" sz="2800" dirty="0">
                  <a:effectLst/>
                  <a:latin typeface="宋体" panose="02010600030101010101" pitchFamily="2" charset="-122"/>
                  <a:ea typeface="等线" panose="02010600030101010101" pitchFamily="2" charset="-122"/>
                  <a:cs typeface="Times New Roman" panose="02020603050405020304" pitchFamily="18" charset="0"/>
                </a:rPr>
                <a:t>:</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小型开放经济与资本完全流动</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54" name="直接连接符 53"/>
            <p:cNvCxnSpPr/>
            <p:nvPr/>
          </p:nvCxnSpPr>
          <p:spPr>
            <a:xfrm flipH="1">
              <a:off x="1704975" y="2170725"/>
              <a:ext cx="9525" cy="1220175"/>
            </a:xfrm>
            <a:prstGeom prst="line">
              <a:avLst/>
            </a:prstGeom>
            <a:grpFill/>
            <a:ln w="9525" cap="flat" cmpd="sng" algn="ctr">
              <a:solidFill>
                <a:sysClr val="windowText" lastClr="000000"/>
              </a:solidFill>
              <a:prstDash val="dash"/>
              <a:round/>
              <a:headEnd type="none" w="med" len="med"/>
              <a:tailEnd type="none" w="med" len="med"/>
            </a:ln>
            <a:effectLst/>
          </p:spPr>
        </p:cxnSp>
        <p:sp>
          <p:nvSpPr>
            <p:cNvPr id="55" name="文本框 2"/>
            <p:cNvSpPr txBox="1">
              <a:spLocks noChangeArrowheads="1"/>
            </p:cNvSpPr>
            <p:nvPr/>
          </p:nvSpPr>
          <p:spPr bwMode="auto">
            <a:xfrm>
              <a:off x="1399200" y="1723050"/>
              <a:ext cx="505800" cy="34663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等线" panose="02010600030101010101" pitchFamily="2" charset="-122"/>
                  <a:ea typeface="宋体" panose="02010600030101010101" pitchFamily="2" charset="-122"/>
                  <a:cs typeface="Times New Roman" panose="02020603050405020304" pitchFamily="18" charset="0"/>
                </a:rPr>
                <a:t>A</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6" name="文本框 2"/>
            <p:cNvSpPr txBox="1">
              <a:spLocks noChangeArrowheads="1"/>
            </p:cNvSpPr>
            <p:nvPr/>
          </p:nvSpPr>
          <p:spPr bwMode="auto">
            <a:xfrm>
              <a:off x="2455841" y="1161075"/>
              <a:ext cx="505459" cy="34663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B</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57" name="文本框 2"/>
            <p:cNvSpPr txBox="1">
              <a:spLocks noChangeArrowheads="1"/>
            </p:cNvSpPr>
            <p:nvPr/>
          </p:nvSpPr>
          <p:spPr bwMode="auto">
            <a:xfrm>
              <a:off x="2477962" y="1872414"/>
              <a:ext cx="505459" cy="34663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等线" panose="02010600030101010101" pitchFamily="2" charset="-122"/>
                  <a:ea typeface="宋体" panose="02010600030101010101" pitchFamily="2" charset="-122"/>
                  <a:cs typeface="Times New Roman" panose="02020603050405020304" pitchFamily="18" charset="0"/>
                </a:rPr>
                <a:t>C</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58" name="文本框 2"/>
                <p:cNvSpPr txBox="1">
                  <a:spLocks noChangeArrowheads="1"/>
                </p:cNvSpPr>
                <p:nvPr/>
              </p:nvSpPr>
              <p:spPr bwMode="auto">
                <a:xfrm>
                  <a:off x="1542075" y="3389925"/>
                  <a:ext cx="505459" cy="34663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8" name="文本框 2"/>
                <p:cNvSpPr txBox="1">
                  <a:spLocks noRot="1" noChangeAspect="1" noMove="1" noResize="1" noEditPoints="1" noAdjustHandles="1" noChangeArrowheads="1" noChangeShapeType="1" noTextEdit="1"/>
                </p:cNvSpPr>
                <p:nvPr/>
              </p:nvSpPr>
              <p:spPr bwMode="auto">
                <a:xfrm>
                  <a:off x="1542075" y="3389925"/>
                  <a:ext cx="505459" cy="346633"/>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2"/>
                <p:cNvSpPr txBox="1">
                  <a:spLocks noChangeArrowheads="1"/>
                </p:cNvSpPr>
                <p:nvPr/>
              </p:nvSpPr>
              <p:spPr bwMode="auto">
                <a:xfrm>
                  <a:off x="2456475" y="3389925"/>
                  <a:ext cx="504825" cy="34663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9" name="文本框 2"/>
                <p:cNvSpPr txBox="1">
                  <a:spLocks noRot="1" noChangeAspect="1" noMove="1" noResize="1" noEditPoints="1" noAdjustHandles="1" noChangeArrowheads="1" noChangeShapeType="1" noTextEdit="1"/>
                </p:cNvSpPr>
                <p:nvPr/>
              </p:nvSpPr>
              <p:spPr bwMode="auto">
                <a:xfrm>
                  <a:off x="2456475" y="3389925"/>
                  <a:ext cx="504825" cy="346633"/>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2"/>
                <p:cNvSpPr txBox="1">
                  <a:spLocks noChangeArrowheads="1"/>
                </p:cNvSpPr>
                <p:nvPr/>
              </p:nvSpPr>
              <p:spPr bwMode="auto">
                <a:xfrm>
                  <a:off x="151425" y="1264579"/>
                  <a:ext cx="504825" cy="36013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r</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60" name="文本框 2"/>
                <p:cNvSpPr txBox="1">
                  <a:spLocks noRot="1" noChangeAspect="1" noMove="1" noResize="1" noEditPoints="1" noAdjustHandles="1" noChangeArrowheads="1" noChangeShapeType="1" noTextEdit="1"/>
                </p:cNvSpPr>
                <p:nvPr/>
              </p:nvSpPr>
              <p:spPr bwMode="auto">
                <a:xfrm>
                  <a:off x="151425" y="1264579"/>
                  <a:ext cx="504825" cy="360138"/>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p:cxnSp>
          <p:nvCxnSpPr>
            <p:cNvPr id="61" name="直接连接符 60"/>
            <p:cNvCxnSpPr/>
            <p:nvPr/>
          </p:nvCxnSpPr>
          <p:spPr>
            <a:xfrm flipH="1">
              <a:off x="696343" y="2162765"/>
              <a:ext cx="4028440" cy="36830"/>
            </a:xfrm>
            <a:prstGeom prst="line">
              <a:avLst/>
            </a:prstGeom>
            <a:grpFill/>
            <a:ln w="25400" cap="flat" cmpd="sng" algn="ctr">
              <a:solidFill>
                <a:schemeClr val="bg2">
                  <a:lumMod val="50000"/>
                </a:schemeClr>
              </a:solidFill>
              <a:prstDash val="solid"/>
              <a:miter lim="800000"/>
            </a:ln>
            <a:effectLst/>
          </p:spPr>
        </p:cxnSp>
        <p:cxnSp>
          <p:nvCxnSpPr>
            <p:cNvPr id="62" name="直接连接符 61"/>
            <p:cNvCxnSpPr/>
            <p:nvPr/>
          </p:nvCxnSpPr>
          <p:spPr>
            <a:xfrm flipH="1">
              <a:off x="2694600" y="1493674"/>
              <a:ext cx="19685" cy="1886585"/>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63" name="直接连接符 62"/>
            <p:cNvCxnSpPr/>
            <p:nvPr/>
          </p:nvCxnSpPr>
          <p:spPr>
            <a:xfrm flipH="1">
              <a:off x="1142025" y="751500"/>
              <a:ext cx="2591435" cy="1894205"/>
            </a:xfrm>
            <a:prstGeom prst="line">
              <a:avLst/>
            </a:prstGeom>
            <a:grpFill/>
            <a:ln w="25400" cap="flat" cmpd="sng" algn="ctr">
              <a:solidFill>
                <a:schemeClr val="accent6">
                  <a:lumMod val="75000"/>
                </a:schemeClr>
              </a:solidFill>
              <a:prstDash val="solid"/>
              <a:miter lim="800000"/>
            </a:ln>
            <a:effectLst/>
          </p:spPr>
        </p:cxnSp>
        <p:cxnSp>
          <p:nvCxnSpPr>
            <p:cNvPr id="64" name="直接连接符 63"/>
            <p:cNvCxnSpPr/>
            <p:nvPr/>
          </p:nvCxnSpPr>
          <p:spPr>
            <a:xfrm flipH="1">
              <a:off x="686184" y="1493674"/>
              <a:ext cx="2074829" cy="0"/>
            </a:xfrm>
            <a:prstGeom prst="line">
              <a:avLst/>
            </a:prstGeom>
            <a:grpFill/>
            <a:ln w="9525" cap="flat" cmpd="sng" algn="ctr">
              <a:solidFill>
                <a:sysClr val="windowText" lastClr="000000"/>
              </a:solidFill>
              <a:prstDash val="dash"/>
              <a:round/>
              <a:headEnd type="none" w="med" len="med"/>
              <a:tailEnd type="none" w="med" len="med"/>
            </a:ln>
            <a:effectLst/>
          </p:spPr>
        </p:cxnSp>
      </p:grpSp>
      <p:sp>
        <p:nvSpPr>
          <p:cNvPr id="65" name="矩形 64"/>
          <p:cNvSpPr/>
          <p:nvPr/>
        </p:nvSpPr>
        <p:spPr>
          <a:xfrm>
            <a:off x="2552664" y="58506"/>
            <a:ext cx="3057247" cy="523220"/>
          </a:xfrm>
          <a:prstGeom prst="rect">
            <a:avLst/>
          </a:prstGeom>
        </p:spPr>
        <p:txBody>
          <a:bodyPr wrap="none">
            <a:spAutoFit/>
          </a:bodyPr>
          <a:lstStyle/>
          <a:p>
            <a:r>
              <a:rPr lang="zh-CN" altLang="zh-CN" sz="2800" dirty="0" smtClean="0">
                <a:latin typeface="Calibri" panose="020F0502020204030204" pitchFamily="34" charset="0"/>
                <a:ea typeface="等线" panose="02010600030101010101" pitchFamily="2" charset="-122"/>
                <a:cs typeface="Calibri" panose="020F0502020204030204" pitchFamily="34" charset="0"/>
              </a:rPr>
              <a:t>国际</a:t>
            </a:r>
            <a:r>
              <a:rPr lang="zh-CN" altLang="en-US" sz="2800" dirty="0" smtClean="0">
                <a:latin typeface="Calibri" panose="020F0502020204030204" pitchFamily="34" charset="0"/>
                <a:ea typeface="等线" panose="02010600030101010101" pitchFamily="2" charset="-122"/>
                <a:cs typeface="Calibri" panose="020F0502020204030204" pitchFamily="34" charset="0"/>
              </a:rPr>
              <a:t>收支平衡曲线</a:t>
            </a:r>
            <a:endParaRPr lang="zh-CN" altLang="en-US" sz="2800" dirty="0"/>
          </a:p>
        </p:txBody>
      </p:sp>
      <mc:AlternateContent xmlns:mc="http://schemas.openxmlformats.org/markup-compatibility/2006">
        <mc:Choice xmlns:a14="http://schemas.microsoft.com/office/drawing/2010/main" Requires="a14">
          <p:sp>
            <p:nvSpPr>
              <p:cNvPr id="66" name="矩形 65"/>
              <p:cNvSpPr/>
              <p:nvPr/>
            </p:nvSpPr>
            <p:spPr>
              <a:xfrm>
                <a:off x="5803457" y="-49216"/>
                <a:ext cx="4891019" cy="738664"/>
              </a:xfrm>
              <a:prstGeom prst="rect">
                <a:avLst/>
              </a:prstGeom>
            </p:spPr>
            <p:txBody>
              <a:bodyPr wrap="none">
                <a:spAutoFit/>
              </a:bodyPr>
              <a:lstStyle/>
              <a:p>
                <a:pPr lvl="1" algn="ctr">
                  <a:lnSpc>
                    <a:spcPct val="150000"/>
                  </a:lnSpc>
                </a:pPr>
                <a14:m>
                  <m:oMathPara xmlns:m="http://schemas.openxmlformats.org/officeDocument/2006/math">
                    <m:oMathParaPr>
                      <m:jc m:val="centerGroup"/>
                    </m:oMathParaPr>
                    <m:oMath xmlns:m="http://schemas.openxmlformats.org/officeDocument/2006/math">
                      <m:r>
                        <m:rPr>
                          <m:sty m:val="p"/>
                        </m:rPr>
                        <a:rPr lang="en-US" altLang="zh-CN" sz="2800">
                          <a:latin typeface="Cambria Math" panose="02040503050406030204" pitchFamily="18" charset="0"/>
                        </a:rPr>
                        <m:t>NX</m:t>
                      </m:r>
                      <m:r>
                        <a:rPr lang="en-US" altLang="zh-CN" sz="2800">
                          <a:latin typeface="Cambria Math" panose="02040503050406030204" pitchFamily="18" charset="0"/>
                        </a:rPr>
                        <m:t> </m:t>
                      </m:r>
                      <m:d>
                        <m:dPr>
                          <m:ctrlPr>
                            <a:rPr lang="zh-CN" altLang="zh-CN" sz="2800" i="1">
                              <a:latin typeface="Cambria Math" panose="02040503050406030204" pitchFamily="18" charset="0"/>
                            </a:rPr>
                          </m:ctrlPr>
                        </m:dPr>
                        <m:e>
                          <m:r>
                            <m:rPr>
                              <m:sty m:val="p"/>
                            </m:rPr>
                            <a:rPr lang="en-US" altLang="zh-CN" sz="2800">
                              <a:latin typeface="Cambria Math" panose="02040503050406030204" pitchFamily="18" charset="0"/>
                            </a:rPr>
                            <m:t>e</m:t>
                          </m:r>
                          <m:r>
                            <a:rPr lang="en-US" altLang="zh-CN" sz="2800">
                              <a:latin typeface="Cambria Math" panose="02040503050406030204" pitchFamily="18" charset="0"/>
                            </a:rPr>
                            <m:t>,</m:t>
                          </m:r>
                          <m:r>
                            <m:rPr>
                              <m:sty m:val="p"/>
                            </m:rPr>
                            <a:rPr lang="en-US" altLang="zh-CN" sz="2800">
                              <a:latin typeface="Cambria Math" panose="02040503050406030204" pitchFamily="18" charset="0"/>
                            </a:rPr>
                            <m:t>Y</m:t>
                          </m:r>
                        </m:e>
                      </m:d>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𝐶𝐹𝐼</m:t>
                          </m:r>
                        </m:e>
                        <m:sub>
                          <m:r>
                            <a:rPr lang="en-US" altLang="zh-CN" sz="2800" i="1">
                              <a:latin typeface="Cambria Math" panose="02040503050406030204" pitchFamily="18" charset="0"/>
                            </a:rPr>
                            <m:t>𝑁</m:t>
                          </m:r>
                        </m:sub>
                      </m:sSub>
                      <m:d>
                        <m:dPr>
                          <m:ctrlPr>
                            <a:rPr lang="zh-CN" altLang="zh-CN" sz="2800" i="1">
                              <a:latin typeface="Cambria Math" panose="02040503050406030204" pitchFamily="18" charset="0"/>
                            </a:rPr>
                          </m:ctrlPr>
                        </m:dPr>
                        <m:e>
                          <m:r>
                            <a:rPr lang="en-US" altLang="zh-CN" sz="2800" i="1">
                              <a:latin typeface="Cambria Math" panose="02040503050406030204" pitchFamily="18" charset="0"/>
                            </a:rPr>
                            <m:t>𝑟</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m:t>
                              </m:r>
                            </m:sub>
                          </m:sSub>
                        </m:e>
                      </m:d>
                      <m:r>
                        <a:rPr lang="en-US" altLang="zh-CN" sz="2800" i="1">
                          <a:latin typeface="Cambria Math" panose="02040503050406030204" pitchFamily="18" charset="0"/>
                        </a:rPr>
                        <m:t>=0</m:t>
                      </m:r>
                    </m:oMath>
                  </m:oMathPara>
                </a14:m>
                <a:endParaRPr lang="en-US" altLang="zh-CN" sz="2800" i="1" dirty="0">
                  <a:latin typeface="Cambria Math" panose="02040503050406030204" pitchFamily="18" charset="0"/>
                </a:endParaRPr>
              </a:p>
            </p:txBody>
          </p:sp>
        </mc:Choice>
        <mc:Fallback>
          <p:sp>
            <p:nvSpPr>
              <p:cNvPr id="66" name="矩形 65"/>
              <p:cNvSpPr>
                <a:spLocks noRot="1" noChangeAspect="1" noMove="1" noResize="1" noEditPoints="1" noAdjustHandles="1" noChangeArrowheads="1" noChangeShapeType="1" noTextEdit="1"/>
              </p:cNvSpPr>
              <p:nvPr/>
            </p:nvSpPr>
            <p:spPr>
              <a:xfrm>
                <a:off x="5803457" y="-49216"/>
                <a:ext cx="4891019" cy="73866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4778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85"/>
          <p:cNvGrpSpPr/>
          <p:nvPr/>
        </p:nvGrpSpPr>
        <p:grpSpPr>
          <a:xfrm>
            <a:off x="414358" y="923325"/>
            <a:ext cx="11430000" cy="5791200"/>
            <a:chOff x="85655" y="3856"/>
            <a:chExt cx="5270500" cy="4038600"/>
          </a:xfrm>
          <a:solidFill>
            <a:srgbClr val="00B050"/>
          </a:solidFill>
        </p:grpSpPr>
        <p:sp>
          <p:nvSpPr>
            <p:cNvPr id="5" name="矩形 4"/>
            <p:cNvSpPr/>
            <p:nvPr/>
          </p:nvSpPr>
          <p:spPr>
            <a:xfrm>
              <a:off x="85655" y="3856"/>
              <a:ext cx="5270500" cy="4038600"/>
            </a:xfrm>
            <a:prstGeom prst="rect">
              <a:avLst/>
            </a:prstGeom>
            <a:grpFill/>
          </p:spPr>
        </p:sp>
        <p:cxnSp>
          <p:nvCxnSpPr>
            <p:cNvPr id="6" name="直接连接符 5"/>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7" name="文本框 2"/>
            <p:cNvSpPr txBox="1">
              <a:spLocks noChangeArrowheads="1"/>
            </p:cNvSpPr>
            <p:nvPr/>
          </p:nvSpPr>
          <p:spPr bwMode="auto">
            <a:xfrm>
              <a:off x="85655" y="72102"/>
              <a:ext cx="743584" cy="364877"/>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利率，</a:t>
              </a:r>
              <a:r>
                <a:rPr lang="en-US" sz="2800" dirty="0">
                  <a:effectLst/>
                  <a:latin typeface="宋体" panose="02010600030101010101" pitchFamily="2" charset="-122"/>
                  <a:ea typeface="等线" panose="02010600030101010101" pitchFamily="2" charset="-122"/>
                  <a:cs typeface="Times New Roman" panose="02020603050405020304" pitchFamily="18" charset="0"/>
                </a:rPr>
                <a:t>r</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 name="文本框 2"/>
            <p:cNvSpPr txBox="1">
              <a:spLocks noChangeArrowheads="1"/>
            </p:cNvSpPr>
            <p:nvPr/>
          </p:nvSpPr>
          <p:spPr bwMode="auto">
            <a:xfrm>
              <a:off x="4123766" y="3484582"/>
              <a:ext cx="862329" cy="364877"/>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2"/>
            <p:cNvSpPr txBox="1">
              <a:spLocks noChangeArrowheads="1"/>
            </p:cNvSpPr>
            <p:nvPr/>
          </p:nvSpPr>
          <p:spPr bwMode="auto">
            <a:xfrm>
              <a:off x="2168317" y="994380"/>
              <a:ext cx="552588" cy="364877"/>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BP&gt;0</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0" name="文本框 2"/>
                <p:cNvSpPr txBox="1">
                  <a:spLocks noChangeArrowheads="1"/>
                </p:cNvSpPr>
                <p:nvPr/>
              </p:nvSpPr>
              <p:spPr bwMode="auto">
                <a:xfrm>
                  <a:off x="133263" y="1658279"/>
                  <a:ext cx="743584" cy="364877"/>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宋体" panose="02010600030101010101" pitchFamily="2" charset="-122"/>
                            <a:cs typeface="宋体" panose="02010600030101010101" pitchFamily="2" charset="-122"/>
                          </a:rPr>
                          <m:t>𝑟</m:t>
                        </m:r>
                        <m:r>
                          <a:rPr lang="en-US" sz="2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𝑊</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 name="文本框 2"/>
                <p:cNvSpPr txBox="1">
                  <a:spLocks noRot="1" noChangeAspect="1" noMove="1" noResize="1" noEditPoints="1" noAdjustHandles="1" noChangeArrowheads="1" noChangeShapeType="1" noTextEdit="1"/>
                </p:cNvSpPr>
                <p:nvPr/>
              </p:nvSpPr>
              <p:spPr bwMode="auto">
                <a:xfrm>
                  <a:off x="133263" y="1658279"/>
                  <a:ext cx="743584" cy="364877"/>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11" name="直接连接符 10"/>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12" name="文本框 2"/>
            <p:cNvSpPr txBox="1">
              <a:spLocks noChangeArrowheads="1"/>
            </p:cNvSpPr>
            <p:nvPr/>
          </p:nvSpPr>
          <p:spPr bwMode="auto">
            <a:xfrm>
              <a:off x="2991561" y="1452395"/>
              <a:ext cx="2264409" cy="66536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a:t>
              </a:r>
              <a:r>
                <a:rPr lang="zh-CN" sz="2800" dirty="0">
                  <a:effectLst/>
                  <a:latin typeface="宋体" panose="02010600030101010101" pitchFamily="2" charset="-122"/>
                  <a:ea typeface="等线" panose="02010600030101010101" pitchFamily="2" charset="-122"/>
                  <a:cs typeface="Times New Roman" panose="02020603050405020304" pitchFamily="18" charset="0"/>
                </a:rPr>
                <a:t>曲线</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小型开放经济与资本完全流动</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文本框 2"/>
            <p:cNvSpPr txBox="1">
              <a:spLocks noChangeArrowheads="1"/>
            </p:cNvSpPr>
            <p:nvPr/>
          </p:nvSpPr>
          <p:spPr bwMode="auto">
            <a:xfrm>
              <a:off x="1806704" y="898102"/>
              <a:ext cx="418336" cy="364877"/>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等线" panose="02010600030101010101" pitchFamily="2" charset="-122"/>
                  <a:ea typeface="宋体" panose="02010600030101010101" pitchFamily="2" charset="-122"/>
                  <a:cs typeface="Times New Roman" panose="02020603050405020304" pitchFamily="18" charset="0"/>
                </a:rPr>
                <a:t>A</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文本框 2"/>
            <p:cNvSpPr txBox="1">
              <a:spLocks noChangeArrowheads="1"/>
            </p:cNvSpPr>
            <p:nvPr/>
          </p:nvSpPr>
          <p:spPr bwMode="auto">
            <a:xfrm>
              <a:off x="1789090" y="2071918"/>
              <a:ext cx="505459" cy="364877"/>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等线" panose="02010600030101010101" pitchFamily="2" charset="-122"/>
                  <a:ea typeface="宋体" panose="02010600030101010101" pitchFamily="2" charset="-122"/>
                  <a:cs typeface="Times New Roman" panose="02020603050405020304" pitchFamily="18" charset="0"/>
                </a:rPr>
                <a:t>B</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5" name="文本框 2"/>
            <p:cNvSpPr txBox="1">
              <a:spLocks noChangeArrowheads="1"/>
            </p:cNvSpPr>
            <p:nvPr/>
          </p:nvSpPr>
          <p:spPr bwMode="auto">
            <a:xfrm>
              <a:off x="1839182" y="1785680"/>
              <a:ext cx="505459" cy="364877"/>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等线" panose="02010600030101010101" pitchFamily="2" charset="-122"/>
                  <a:ea typeface="宋体"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6" name="文本框 2"/>
                <p:cNvSpPr txBox="1">
                  <a:spLocks noChangeArrowheads="1"/>
                </p:cNvSpPr>
                <p:nvPr/>
              </p:nvSpPr>
              <p:spPr bwMode="auto">
                <a:xfrm>
                  <a:off x="1542075" y="3389925"/>
                  <a:ext cx="505459" cy="364877"/>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6" name="文本框 2"/>
                <p:cNvSpPr txBox="1">
                  <a:spLocks noRot="1" noChangeAspect="1" noMove="1" noResize="1" noEditPoints="1" noAdjustHandles="1" noChangeArrowheads="1" noChangeShapeType="1" noTextEdit="1"/>
                </p:cNvSpPr>
                <p:nvPr/>
              </p:nvSpPr>
              <p:spPr bwMode="auto">
                <a:xfrm>
                  <a:off x="1542075" y="3389925"/>
                  <a:ext cx="505459" cy="364877"/>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17" name="直接连接符 16"/>
            <p:cNvCxnSpPr/>
            <p:nvPr/>
          </p:nvCxnSpPr>
          <p:spPr>
            <a:xfrm flipH="1">
              <a:off x="736222" y="1785255"/>
              <a:ext cx="4028440" cy="36830"/>
            </a:xfrm>
            <a:prstGeom prst="line">
              <a:avLst/>
            </a:prstGeom>
            <a:grpFill/>
            <a:ln w="25400" cap="flat" cmpd="sng" algn="ctr">
              <a:solidFill>
                <a:srgbClr val="FF0000"/>
              </a:solidFill>
              <a:prstDash val="solid"/>
              <a:miter lim="800000"/>
            </a:ln>
            <a:effectLst/>
          </p:spPr>
        </p:cxnSp>
        <p:cxnSp>
          <p:nvCxnSpPr>
            <p:cNvPr id="18" name="直接连接符 17"/>
            <p:cNvCxnSpPr/>
            <p:nvPr/>
          </p:nvCxnSpPr>
          <p:spPr>
            <a:xfrm flipH="1">
              <a:off x="1780200" y="1085215"/>
              <a:ext cx="8890" cy="2267585"/>
            </a:xfrm>
            <a:prstGeom prst="line">
              <a:avLst/>
            </a:prstGeom>
            <a:grpFill/>
            <a:ln w="9525" cap="flat" cmpd="sng" algn="ctr">
              <a:solidFill>
                <a:sysClr val="windowText" lastClr="000000"/>
              </a:solidFill>
              <a:prstDash val="dash"/>
              <a:round/>
              <a:headEnd type="none" w="med" len="med"/>
              <a:tailEnd type="none" w="med" len="med"/>
            </a:ln>
            <a:effectLst/>
          </p:spPr>
        </p:cxnSp>
        <p:sp>
          <p:nvSpPr>
            <p:cNvPr id="20" name="椭圆 19"/>
            <p:cNvSpPr/>
            <p:nvPr/>
          </p:nvSpPr>
          <p:spPr>
            <a:xfrm>
              <a:off x="1757669" y="1123058"/>
              <a:ext cx="81512" cy="13992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 name="文本框 2"/>
            <p:cNvSpPr txBox="1">
              <a:spLocks noChangeArrowheads="1"/>
            </p:cNvSpPr>
            <p:nvPr/>
          </p:nvSpPr>
          <p:spPr bwMode="auto">
            <a:xfrm>
              <a:off x="2100241" y="2160224"/>
              <a:ext cx="563711" cy="364877"/>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BP&lt;0</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23" name="椭圆 22"/>
          <p:cNvSpPr/>
          <p:nvPr/>
        </p:nvSpPr>
        <p:spPr>
          <a:xfrm>
            <a:off x="4021134" y="4226587"/>
            <a:ext cx="136281" cy="18202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 name="椭圆 23"/>
          <p:cNvSpPr/>
          <p:nvPr/>
        </p:nvSpPr>
        <p:spPr>
          <a:xfrm>
            <a:off x="4061320" y="3448624"/>
            <a:ext cx="207622" cy="1917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矩形 24"/>
          <p:cNvSpPr/>
          <p:nvPr/>
        </p:nvSpPr>
        <p:spPr>
          <a:xfrm>
            <a:off x="1913971" y="195364"/>
            <a:ext cx="3775393" cy="523220"/>
          </a:xfrm>
          <a:prstGeom prst="rect">
            <a:avLst/>
          </a:prstGeom>
        </p:spPr>
        <p:txBody>
          <a:bodyPr wrap="none">
            <a:spAutoFit/>
          </a:bodyPr>
          <a:lstStyle/>
          <a:p>
            <a:r>
              <a:rPr lang="zh-CN" altLang="zh-CN" sz="2800" dirty="0">
                <a:latin typeface="Calibri" panose="020F0502020204030204" pitchFamily="34" charset="0"/>
                <a:ea typeface="等线" panose="02010600030101010101" pitchFamily="2" charset="-122"/>
                <a:cs typeface="Calibri" panose="020F0502020204030204" pitchFamily="34" charset="0"/>
              </a:rPr>
              <a:t>国际收支平衡与不平衡</a:t>
            </a:r>
            <a:endParaRPr lang="zh-CN" altLang="en-US" sz="2800" dirty="0"/>
          </a:p>
        </p:txBody>
      </p:sp>
      <mc:AlternateContent xmlns:mc="http://schemas.openxmlformats.org/markup-compatibility/2006">
        <mc:Choice xmlns:a14="http://schemas.microsoft.com/office/drawing/2010/main" Requires="a14">
          <p:sp>
            <p:nvSpPr>
              <p:cNvPr id="26" name="矩形 25"/>
              <p:cNvSpPr/>
              <p:nvPr/>
            </p:nvSpPr>
            <p:spPr>
              <a:xfrm>
                <a:off x="5957252" y="85175"/>
                <a:ext cx="4891019" cy="738664"/>
              </a:xfrm>
              <a:prstGeom prst="rect">
                <a:avLst/>
              </a:prstGeom>
            </p:spPr>
            <p:txBody>
              <a:bodyPr wrap="none">
                <a:spAutoFit/>
              </a:bodyPr>
              <a:lstStyle/>
              <a:p>
                <a:pPr lvl="1" algn="ctr">
                  <a:lnSpc>
                    <a:spcPct val="150000"/>
                  </a:lnSpc>
                </a:pPr>
                <a14:m>
                  <m:oMathPara xmlns:m="http://schemas.openxmlformats.org/officeDocument/2006/math">
                    <m:oMathParaPr>
                      <m:jc m:val="centerGroup"/>
                    </m:oMathParaPr>
                    <m:oMath xmlns:m="http://schemas.openxmlformats.org/officeDocument/2006/math">
                      <m:r>
                        <m:rPr>
                          <m:sty m:val="p"/>
                        </m:rPr>
                        <a:rPr lang="en-US" altLang="zh-CN" sz="2800">
                          <a:latin typeface="Cambria Math" panose="02040503050406030204" pitchFamily="18" charset="0"/>
                        </a:rPr>
                        <m:t>NX</m:t>
                      </m:r>
                      <m:r>
                        <a:rPr lang="en-US" altLang="zh-CN" sz="2800">
                          <a:latin typeface="Cambria Math" panose="02040503050406030204" pitchFamily="18" charset="0"/>
                        </a:rPr>
                        <m:t> </m:t>
                      </m:r>
                      <m:d>
                        <m:dPr>
                          <m:ctrlPr>
                            <a:rPr lang="zh-CN" altLang="zh-CN" sz="2800" i="1">
                              <a:latin typeface="Cambria Math" panose="02040503050406030204" pitchFamily="18" charset="0"/>
                            </a:rPr>
                          </m:ctrlPr>
                        </m:dPr>
                        <m:e>
                          <m:r>
                            <m:rPr>
                              <m:sty m:val="p"/>
                            </m:rPr>
                            <a:rPr lang="en-US" altLang="zh-CN" sz="2800">
                              <a:latin typeface="Cambria Math" panose="02040503050406030204" pitchFamily="18" charset="0"/>
                            </a:rPr>
                            <m:t>e</m:t>
                          </m:r>
                          <m:r>
                            <a:rPr lang="en-US" altLang="zh-CN" sz="2800">
                              <a:latin typeface="Cambria Math" panose="02040503050406030204" pitchFamily="18" charset="0"/>
                            </a:rPr>
                            <m:t>,</m:t>
                          </m:r>
                          <m:r>
                            <m:rPr>
                              <m:sty m:val="p"/>
                            </m:rPr>
                            <a:rPr lang="en-US" altLang="zh-CN" sz="2800">
                              <a:latin typeface="Cambria Math" panose="02040503050406030204" pitchFamily="18" charset="0"/>
                            </a:rPr>
                            <m:t>Y</m:t>
                          </m:r>
                        </m:e>
                      </m:d>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𝐶𝐹𝐼</m:t>
                          </m:r>
                        </m:e>
                        <m:sub>
                          <m:r>
                            <a:rPr lang="en-US" altLang="zh-CN" sz="2800" i="1">
                              <a:latin typeface="Cambria Math" panose="02040503050406030204" pitchFamily="18" charset="0"/>
                            </a:rPr>
                            <m:t>𝑁</m:t>
                          </m:r>
                        </m:sub>
                      </m:sSub>
                      <m:d>
                        <m:dPr>
                          <m:ctrlPr>
                            <a:rPr lang="zh-CN" altLang="zh-CN" sz="2800" i="1">
                              <a:latin typeface="Cambria Math" panose="02040503050406030204" pitchFamily="18" charset="0"/>
                            </a:rPr>
                          </m:ctrlPr>
                        </m:dPr>
                        <m:e>
                          <m:r>
                            <a:rPr lang="en-US" altLang="zh-CN" sz="2800" i="1">
                              <a:latin typeface="Cambria Math" panose="02040503050406030204" pitchFamily="18" charset="0"/>
                            </a:rPr>
                            <m:t>𝑟</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m:t>
                              </m:r>
                            </m:sub>
                          </m:sSub>
                        </m:e>
                      </m:d>
                      <m:r>
                        <a:rPr lang="en-US" altLang="zh-CN" sz="2800" i="1">
                          <a:latin typeface="Cambria Math" panose="02040503050406030204" pitchFamily="18" charset="0"/>
                        </a:rPr>
                        <m:t>=0</m:t>
                      </m:r>
                    </m:oMath>
                  </m:oMathPara>
                </a14:m>
                <a:endParaRPr lang="en-US" altLang="zh-CN" sz="2800" i="1" dirty="0">
                  <a:latin typeface="Cambria Math" panose="02040503050406030204" pitchFamily="18" charset="0"/>
                </a:endParaRPr>
              </a:p>
            </p:txBody>
          </p:sp>
        </mc:Choice>
        <mc:Fallback>
          <p:sp>
            <p:nvSpPr>
              <p:cNvPr id="26" name="矩形 25"/>
              <p:cNvSpPr>
                <a:spLocks noRot="1" noChangeAspect="1" noMove="1" noResize="1" noEditPoints="1" noAdjustHandles="1" noChangeArrowheads="1" noChangeShapeType="1" noTextEdit="1"/>
              </p:cNvSpPr>
              <p:nvPr/>
            </p:nvSpPr>
            <p:spPr>
              <a:xfrm>
                <a:off x="5957252" y="85175"/>
                <a:ext cx="4891019" cy="738664"/>
              </a:xfrm>
              <a:prstGeom prst="rect">
                <a:avLst/>
              </a:prstGeom>
              <a:blipFill>
                <a:blip r:embed="rId4"/>
                <a:stretch>
                  <a:fillRect/>
                </a:stretch>
              </a:blipFill>
            </p:spPr>
            <p:txBody>
              <a:bodyPr/>
              <a:lstStyle/>
              <a:p>
                <a:r>
                  <a:rPr lang="zh-CN" altLang="en-US">
                    <a:noFill/>
                  </a:rPr>
                  <a:t> </a:t>
                </a:r>
              </a:p>
            </p:txBody>
          </p:sp>
        </mc:Fallback>
      </mc:AlternateContent>
      <p:sp>
        <p:nvSpPr>
          <p:cNvPr id="27" name="矩形 26"/>
          <p:cNvSpPr/>
          <p:nvPr/>
        </p:nvSpPr>
        <p:spPr>
          <a:xfrm>
            <a:off x="1850346" y="870218"/>
            <a:ext cx="5637377" cy="1384995"/>
          </a:xfrm>
          <a:prstGeom prst="rect">
            <a:avLst/>
          </a:prstGeom>
          <a:solidFill>
            <a:schemeClr val="accent2">
              <a:lumMod val="75000"/>
            </a:schemeClr>
          </a:solidFill>
        </p:spPr>
        <p:txBody>
          <a:bodyPr wrap="none">
            <a:spAutoFit/>
          </a:bodyPr>
          <a:lstStyle/>
          <a:p>
            <a:pPr lvl="1">
              <a:lnSpc>
                <a:spcPct val="150000"/>
              </a:lnSpc>
            </a:pPr>
            <a:r>
              <a:rPr lang="en-US" altLang="zh-CN" sz="2800" dirty="0" smtClean="0">
                <a:latin typeface="Cambria Math" panose="02040503050406030204" pitchFamily="18" charset="0"/>
              </a:rPr>
              <a:t>E </a:t>
            </a:r>
            <a:r>
              <a:rPr lang="zh-CN" altLang="en-US" sz="2800" dirty="0" smtClean="0">
                <a:latin typeface="Cambria Math" panose="02040503050406030204" pitchFamily="18" charset="0"/>
              </a:rPr>
              <a:t>点</a:t>
            </a:r>
            <a:r>
              <a:rPr lang="en-US" altLang="zh-CN" sz="2800" dirty="0" smtClean="0">
                <a:latin typeface="Cambria Math" panose="02040503050406030204" pitchFamily="18" charset="0"/>
              </a:rPr>
              <a:t>: NX+CFI</a:t>
            </a:r>
            <a:r>
              <a:rPr lang="en-US" altLang="zh-CN" sz="2800" baseline="-25000" dirty="0" smtClean="0">
                <a:latin typeface="Cambria Math" panose="02040503050406030204" pitchFamily="18" charset="0"/>
              </a:rPr>
              <a:t>N</a:t>
            </a:r>
            <a:r>
              <a:rPr lang="en-US" altLang="zh-CN" sz="2800" dirty="0" smtClean="0">
                <a:latin typeface="Cambria Math" panose="02040503050406030204" pitchFamily="18" charset="0"/>
              </a:rPr>
              <a:t>=0 </a:t>
            </a:r>
          </a:p>
          <a:p>
            <a:pPr lvl="1">
              <a:lnSpc>
                <a:spcPct val="150000"/>
              </a:lnSpc>
            </a:pPr>
            <a:r>
              <a:rPr lang="en-US" altLang="zh-CN" sz="2800" dirty="0" smtClean="0">
                <a:latin typeface="Cambria Math" panose="02040503050406030204" pitchFamily="18" charset="0"/>
              </a:rPr>
              <a:t>A</a:t>
            </a:r>
            <a:r>
              <a:rPr lang="zh-CN" altLang="en-US" sz="2800" dirty="0" smtClean="0">
                <a:latin typeface="Cambria Math" panose="02040503050406030204" pitchFamily="18" charset="0"/>
              </a:rPr>
              <a:t>点：</a:t>
            </a:r>
            <a:r>
              <a:rPr lang="en-US" altLang="zh-CN" sz="2800" dirty="0" smtClean="0">
                <a:latin typeface="Cambria Math" panose="02040503050406030204" pitchFamily="18" charset="0"/>
              </a:rPr>
              <a:t>NX</a:t>
            </a:r>
            <a:r>
              <a:rPr lang="zh-CN" altLang="en-US" sz="2800" dirty="0" smtClean="0">
                <a:latin typeface="Cambria Math" panose="02040503050406030204" pitchFamily="18" charset="0"/>
              </a:rPr>
              <a:t>与</a:t>
            </a:r>
            <a:r>
              <a:rPr lang="en-US" altLang="zh-CN" sz="2800" dirty="0" smtClean="0">
                <a:latin typeface="Cambria Math" panose="02040503050406030204" pitchFamily="18" charset="0"/>
              </a:rPr>
              <a:t>E</a:t>
            </a:r>
            <a:r>
              <a:rPr lang="zh-CN" altLang="en-US" sz="2800" dirty="0" smtClean="0">
                <a:latin typeface="Cambria Math" panose="02040503050406030204" pitchFamily="18" charset="0"/>
              </a:rPr>
              <a:t>相等；</a:t>
            </a:r>
            <a:r>
              <a:rPr lang="en-US" altLang="zh-CN" sz="2800" dirty="0">
                <a:latin typeface="Cambria Math" panose="02040503050406030204" pitchFamily="18" charset="0"/>
              </a:rPr>
              <a:t>CFI</a:t>
            </a:r>
            <a:r>
              <a:rPr lang="en-US" altLang="zh-CN" sz="2800" baseline="-25000" dirty="0">
                <a:latin typeface="Cambria Math" panose="02040503050406030204" pitchFamily="18" charset="0"/>
              </a:rPr>
              <a:t>N</a:t>
            </a:r>
            <a:r>
              <a:rPr lang="zh-CN" altLang="en-US" sz="2800" dirty="0" smtClean="0">
                <a:latin typeface="Cambria Math" panose="02040503050406030204" pitchFamily="18" charset="0"/>
              </a:rPr>
              <a:t>大于</a:t>
            </a:r>
            <a:r>
              <a:rPr lang="en-US" altLang="zh-CN" sz="2800" dirty="0" smtClean="0">
                <a:latin typeface="Cambria Math" panose="02040503050406030204" pitchFamily="18" charset="0"/>
              </a:rPr>
              <a:t>E</a:t>
            </a:r>
            <a:r>
              <a:rPr lang="zh-CN" altLang="en-US" sz="2800" dirty="0" smtClean="0">
                <a:latin typeface="Cambria Math" panose="02040503050406030204" pitchFamily="18" charset="0"/>
              </a:rPr>
              <a:t>点</a:t>
            </a:r>
            <a:endParaRPr lang="en-US" altLang="zh-CN" sz="2800" dirty="0">
              <a:latin typeface="Cambria Math" panose="02040503050406030204" pitchFamily="18" charset="0"/>
            </a:endParaRPr>
          </a:p>
        </p:txBody>
      </p:sp>
      <p:sp>
        <p:nvSpPr>
          <p:cNvPr id="28" name="矩形 27"/>
          <p:cNvSpPr/>
          <p:nvPr/>
        </p:nvSpPr>
        <p:spPr>
          <a:xfrm>
            <a:off x="7824572" y="963309"/>
            <a:ext cx="4215513" cy="738664"/>
          </a:xfrm>
          <a:prstGeom prst="rect">
            <a:avLst/>
          </a:prstGeom>
          <a:solidFill>
            <a:schemeClr val="accent2">
              <a:lumMod val="75000"/>
            </a:schemeClr>
          </a:solidFill>
        </p:spPr>
        <p:txBody>
          <a:bodyPr wrap="none">
            <a:spAutoFit/>
          </a:bodyPr>
          <a:lstStyle/>
          <a:p>
            <a:pPr lvl="1">
              <a:lnSpc>
                <a:spcPct val="150000"/>
              </a:lnSpc>
            </a:pPr>
            <a:r>
              <a:rPr lang="en-US" altLang="zh-CN" sz="2800" dirty="0" smtClean="0">
                <a:latin typeface="Cambria Math" panose="02040503050406030204" pitchFamily="18" charset="0"/>
              </a:rPr>
              <a:t>A</a:t>
            </a:r>
            <a:r>
              <a:rPr lang="zh-CN" altLang="en-US" sz="2800" dirty="0" smtClean="0">
                <a:latin typeface="Cambria Math" panose="02040503050406030204" pitchFamily="18" charset="0"/>
              </a:rPr>
              <a:t>点：</a:t>
            </a:r>
            <a:r>
              <a:rPr lang="en-US" altLang="zh-CN" sz="2800" dirty="0" smtClean="0">
                <a:latin typeface="Cambria Math" panose="02040503050406030204" pitchFamily="18" charset="0"/>
              </a:rPr>
              <a:t>BP=NX+CFI</a:t>
            </a:r>
            <a:r>
              <a:rPr lang="en-US" altLang="zh-CN" sz="2800" baseline="-25000" dirty="0" smtClean="0">
                <a:latin typeface="Cambria Math" panose="02040503050406030204" pitchFamily="18" charset="0"/>
              </a:rPr>
              <a:t>N</a:t>
            </a:r>
            <a:r>
              <a:rPr lang="en-US" altLang="zh-CN" sz="2800" dirty="0">
                <a:latin typeface="Cambria Math" panose="02040503050406030204" pitchFamily="18" charset="0"/>
              </a:rPr>
              <a:t>&gt;</a:t>
            </a:r>
            <a:r>
              <a:rPr lang="en-US" altLang="zh-CN" sz="2800" dirty="0" smtClean="0">
                <a:latin typeface="Cambria Math" panose="02040503050406030204" pitchFamily="18" charset="0"/>
              </a:rPr>
              <a:t>0 </a:t>
            </a:r>
            <a:endParaRPr lang="en-US" altLang="zh-CN" sz="2800" dirty="0">
              <a:latin typeface="Cambria Math" panose="02040503050406030204" pitchFamily="18" charset="0"/>
            </a:endParaRPr>
          </a:p>
        </p:txBody>
      </p:sp>
      <p:sp>
        <p:nvSpPr>
          <p:cNvPr id="29" name="右箭头 28"/>
          <p:cNvSpPr/>
          <p:nvPr/>
        </p:nvSpPr>
        <p:spPr>
          <a:xfrm>
            <a:off x="7487723" y="1332641"/>
            <a:ext cx="336849" cy="230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126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457200"/>
            <a:ext cx="4343400" cy="6248400"/>
          </a:xfrm>
          <a:noFill/>
        </p:spPr>
        <p:txBody>
          <a:bodyPr anchor="t">
            <a:normAutofit/>
          </a:bodyPr>
          <a:lstStyle/>
          <a:p>
            <a:pPr marL="0" indent="0" algn="r">
              <a:buNone/>
            </a:pPr>
            <a:r>
              <a:rPr lang="zh-CN" altLang="en-US" sz="2800" dirty="0" smtClean="0"/>
              <a:t>目的</a:t>
            </a:r>
            <a:r>
              <a:rPr lang="en-US" altLang="zh-CN" sz="2800" dirty="0" smtClean="0"/>
              <a:t>:</a:t>
            </a:r>
            <a:endParaRPr lang="en-US" altLang="zh-CN" sz="2800" dirty="0"/>
          </a:p>
          <a:p>
            <a:pPr marL="0" indent="0" algn="r">
              <a:buNone/>
            </a:pPr>
            <a:r>
              <a:rPr lang="en-US" altLang="zh-CN" sz="2800" dirty="0"/>
              <a:t> </a:t>
            </a:r>
          </a:p>
          <a:p>
            <a:pPr marL="0" indent="0" algn="r">
              <a:buNone/>
            </a:pPr>
            <a:r>
              <a:rPr lang="zh-CN" altLang="en-US" sz="2800" dirty="0" smtClean="0"/>
              <a:t>环境</a:t>
            </a:r>
            <a:r>
              <a:rPr lang="en-US" altLang="zh-CN" sz="2800" dirty="0" smtClean="0"/>
              <a:t>:</a:t>
            </a:r>
          </a:p>
          <a:p>
            <a:pPr marL="0" indent="0" algn="r">
              <a:buNone/>
            </a:pPr>
            <a:endParaRPr lang="en-US" altLang="zh-CN" sz="2800" dirty="0"/>
          </a:p>
          <a:p>
            <a:pPr marL="0" indent="0" algn="r">
              <a:buNone/>
            </a:pPr>
            <a:endParaRPr lang="en-US" altLang="zh-CN" sz="2800" dirty="0" smtClean="0"/>
          </a:p>
          <a:p>
            <a:pPr marL="0" indent="0" algn="r">
              <a:buNone/>
            </a:pPr>
            <a:r>
              <a:rPr lang="en-US" altLang="zh-CN" sz="2800" dirty="0" smtClean="0"/>
              <a:t> </a:t>
            </a:r>
            <a:endParaRPr lang="en-US" altLang="zh-CN" sz="2800" dirty="0"/>
          </a:p>
          <a:p>
            <a:pPr marL="0" indent="0" algn="r">
              <a:buNone/>
            </a:pPr>
            <a:r>
              <a:rPr lang="zh-CN" altLang="en-US" sz="2800" dirty="0" smtClean="0"/>
              <a:t>在</a:t>
            </a:r>
            <a:r>
              <a:rPr lang="en-US" altLang="zh-CN" sz="2800" dirty="0" smtClean="0"/>
              <a:t>AS-AD</a:t>
            </a:r>
            <a:r>
              <a:rPr lang="zh-CN" altLang="en-US" sz="2800" dirty="0" smtClean="0"/>
              <a:t>分析框架中的位置</a:t>
            </a:r>
            <a:endParaRPr lang="en-US" altLang="zh-CN" sz="2800" dirty="0" smtClean="0"/>
          </a:p>
          <a:p>
            <a:pPr marL="0" indent="0" algn="r">
              <a:buNone/>
            </a:pPr>
            <a:endParaRPr lang="en-US" altLang="zh-CN" sz="2800" dirty="0"/>
          </a:p>
          <a:p>
            <a:pPr marL="0" indent="0" algn="r">
              <a:buNone/>
            </a:pPr>
            <a:endParaRPr lang="en-US" altLang="zh-CN" sz="2800" dirty="0" smtClean="0"/>
          </a:p>
          <a:p>
            <a:pPr marL="0" indent="0" algn="r">
              <a:buNone/>
            </a:pPr>
            <a:r>
              <a:rPr lang="zh-CN" altLang="en-US" sz="2800" dirty="0" smtClean="0"/>
              <a:t>关键变量</a:t>
            </a:r>
            <a:endParaRPr lang="zh-CN" altLang="en-US" sz="2800" dirty="0"/>
          </a:p>
        </p:txBody>
      </p:sp>
      <p:sp>
        <p:nvSpPr>
          <p:cNvPr id="5" name="内容占位符 2"/>
          <p:cNvSpPr txBox="1">
            <a:spLocks/>
          </p:cNvSpPr>
          <p:nvPr/>
        </p:nvSpPr>
        <p:spPr bwMode="auto">
          <a:xfrm>
            <a:off x="5791200" y="457200"/>
            <a:ext cx="6172200" cy="6248400"/>
          </a:xfrm>
          <a:prstGeom prst="rect">
            <a:avLst/>
          </a:prstGeom>
          <a:noFill/>
        </p:spPr>
        <p:txBody>
          <a:bodyPr vert="horz" lIns="91440" tIns="45720" rIns="91440" bIns="45720" rtlCol="0" anchor="t">
            <a:normAutofit/>
          </a:bodyPr>
          <a:lstStyle>
            <a:lvl1pPr indent="0" algn="r">
              <a:spcBef>
                <a:spcPts val="0"/>
              </a:spcBef>
              <a:spcAft>
                <a:spcPts val="1000"/>
              </a:spcAft>
              <a:buClr>
                <a:schemeClr val="tx1"/>
              </a:buClr>
              <a:buSzPct val="100000"/>
              <a:buFont typeface="Arial"/>
              <a:buNone/>
              <a:defRPr sz="2800" cap="none">
                <a:effectLst/>
              </a:defRPr>
            </a:lvl1pPr>
            <a:lvl2pPr marL="742950" indent="-285750">
              <a:spcBef>
                <a:spcPts val="0"/>
              </a:spcBef>
              <a:spcAft>
                <a:spcPts val="1000"/>
              </a:spcAft>
              <a:buClr>
                <a:schemeClr val="tx1"/>
              </a:buClr>
              <a:buSzPct val="100000"/>
              <a:buFont typeface="Arial"/>
              <a:buChar char="•"/>
              <a:defRPr sz="1600" cap="none">
                <a:effectLst/>
              </a:defRPr>
            </a:lvl2pPr>
            <a:lvl3pPr marL="1200150" indent="-285750">
              <a:spcBef>
                <a:spcPts val="0"/>
              </a:spcBef>
              <a:spcAft>
                <a:spcPts val="1000"/>
              </a:spcAft>
              <a:buClr>
                <a:schemeClr val="tx1"/>
              </a:buClr>
              <a:buSzPct val="100000"/>
              <a:buFont typeface="Arial"/>
              <a:buChar char="•"/>
              <a:defRPr sz="1400" cap="none">
                <a:effectLst/>
              </a:defRPr>
            </a:lvl3pPr>
            <a:lvl4pPr marL="1543050" indent="-171450">
              <a:spcBef>
                <a:spcPts val="0"/>
              </a:spcBef>
              <a:spcAft>
                <a:spcPts val="1000"/>
              </a:spcAft>
              <a:buClr>
                <a:schemeClr val="tx1"/>
              </a:buClr>
              <a:buSzPct val="100000"/>
              <a:buFont typeface="Arial"/>
              <a:buChar char="•"/>
              <a:defRPr sz="1200" cap="none">
                <a:effectLst/>
              </a:defRPr>
            </a:lvl4pPr>
            <a:lvl5pPr marL="2000250" indent="-171450">
              <a:spcBef>
                <a:spcPts val="0"/>
              </a:spcBef>
              <a:spcAft>
                <a:spcPts val="1000"/>
              </a:spcAft>
              <a:buClr>
                <a:schemeClr val="tx1"/>
              </a:buClr>
              <a:buSzPct val="100000"/>
              <a:buFont typeface="Arial"/>
              <a:buChar char="•"/>
              <a:defRPr sz="1200" cap="none">
                <a:effectLst/>
              </a:defRPr>
            </a:lvl5pPr>
            <a:lvl6pPr marL="2514600" indent="-228600">
              <a:spcBef>
                <a:spcPts val="0"/>
              </a:spcBef>
              <a:spcAft>
                <a:spcPts val="1000"/>
              </a:spcAft>
              <a:buClr>
                <a:schemeClr val="tx1"/>
              </a:buClr>
              <a:buSzPct val="100000"/>
              <a:buFont typeface="Arial"/>
              <a:buChar char="•"/>
              <a:defRPr sz="1200" cap="none">
                <a:effectLst/>
              </a:defRPr>
            </a:lvl6pPr>
            <a:lvl7pPr marL="2971800" indent="-228600">
              <a:spcBef>
                <a:spcPts val="0"/>
              </a:spcBef>
              <a:spcAft>
                <a:spcPts val="1000"/>
              </a:spcAft>
              <a:buClr>
                <a:schemeClr val="tx1"/>
              </a:buClr>
              <a:buSzPct val="100000"/>
              <a:buFont typeface="Arial"/>
              <a:buChar char="•"/>
              <a:defRPr sz="1200" cap="none">
                <a:effectLst/>
              </a:defRPr>
            </a:lvl7pPr>
            <a:lvl8pPr marL="3429000" indent="-228600">
              <a:spcBef>
                <a:spcPts val="0"/>
              </a:spcBef>
              <a:spcAft>
                <a:spcPts val="1000"/>
              </a:spcAft>
              <a:buClr>
                <a:schemeClr val="tx1"/>
              </a:buClr>
              <a:buSzPct val="100000"/>
              <a:buFont typeface="Arial"/>
              <a:buChar char="•"/>
              <a:defRPr sz="1200" cap="none">
                <a:effectLst/>
              </a:defRPr>
            </a:lvl8pPr>
            <a:lvl9pPr marL="3886200" indent="-228600">
              <a:spcBef>
                <a:spcPts val="0"/>
              </a:spcBef>
              <a:spcAft>
                <a:spcPts val="1000"/>
              </a:spcAft>
              <a:buClr>
                <a:schemeClr val="tx1"/>
              </a:buClr>
              <a:buSzPct val="100000"/>
              <a:buFont typeface="Arial"/>
              <a:buChar char="•"/>
              <a:defRPr sz="1200" cap="none">
                <a:effectLst/>
              </a:defRPr>
            </a:lvl9pPr>
          </a:lstStyle>
          <a:p>
            <a:pPr algn="l"/>
            <a:r>
              <a:rPr lang="zh-CN" altLang="en-US" dirty="0"/>
              <a:t>分析总产</a:t>
            </a:r>
            <a:r>
              <a:rPr lang="zh-CN" altLang="en-US" dirty="0" smtClean="0"/>
              <a:t>出的决定</a:t>
            </a:r>
            <a:endParaRPr lang="en-US" altLang="zh-CN" dirty="0"/>
          </a:p>
          <a:p>
            <a:pPr algn="l"/>
            <a:endParaRPr lang="en-US" altLang="zh-CN" dirty="0" smtClean="0"/>
          </a:p>
          <a:p>
            <a:pPr algn="l"/>
            <a:r>
              <a:rPr lang="zh-CN" altLang="en-US" dirty="0" smtClean="0"/>
              <a:t>开放</a:t>
            </a:r>
            <a:r>
              <a:rPr lang="zh-CN" altLang="en-US" dirty="0"/>
              <a:t>经济</a:t>
            </a:r>
            <a:endParaRPr lang="en-US" altLang="zh-CN" dirty="0"/>
          </a:p>
          <a:p>
            <a:pPr lvl="1"/>
            <a:r>
              <a:rPr lang="zh-CN" altLang="en-US" sz="2800" dirty="0"/>
              <a:t>进口和出口</a:t>
            </a:r>
            <a:endParaRPr lang="en-US" altLang="zh-CN" sz="2800" dirty="0"/>
          </a:p>
          <a:p>
            <a:pPr lvl="1"/>
            <a:r>
              <a:rPr lang="zh-CN" altLang="en-US" sz="2800" dirty="0"/>
              <a:t>资本流动</a:t>
            </a:r>
            <a:endParaRPr lang="en-US" altLang="zh-CN" sz="2800" dirty="0"/>
          </a:p>
          <a:p>
            <a:pPr algn="l"/>
            <a:endParaRPr lang="en-US" altLang="zh-CN" dirty="0"/>
          </a:p>
          <a:p>
            <a:pPr algn="l"/>
            <a:r>
              <a:rPr lang="zh-CN" altLang="en-US" dirty="0" smtClean="0"/>
              <a:t>总需求</a:t>
            </a:r>
            <a:r>
              <a:rPr lang="en-US" altLang="zh-CN" dirty="0" smtClean="0"/>
              <a:t>AD</a:t>
            </a:r>
            <a:r>
              <a:rPr lang="zh-CN" altLang="en-US" dirty="0" smtClean="0"/>
              <a:t>是关键，假设生产能力充足</a:t>
            </a:r>
            <a:endParaRPr lang="en-US" altLang="zh-CN" dirty="0" smtClean="0"/>
          </a:p>
          <a:p>
            <a:pPr algn="l"/>
            <a:endParaRPr lang="en-US" altLang="zh-CN" dirty="0"/>
          </a:p>
          <a:p>
            <a:pPr algn="l"/>
            <a:endParaRPr lang="en-US" altLang="zh-CN" dirty="0" smtClean="0"/>
          </a:p>
          <a:p>
            <a:pPr algn="l"/>
            <a:r>
              <a:rPr lang="zh-CN" altLang="en-US" dirty="0" smtClean="0"/>
              <a:t>总产出</a:t>
            </a:r>
            <a:r>
              <a:rPr lang="en-US" altLang="zh-CN" dirty="0" smtClean="0"/>
              <a:t>Y</a:t>
            </a:r>
            <a:r>
              <a:rPr lang="zh-CN" altLang="en-US" dirty="0" smtClean="0"/>
              <a:t>；利率</a:t>
            </a:r>
            <a:r>
              <a:rPr lang="en-US" altLang="zh-CN" dirty="0"/>
              <a:t>r</a:t>
            </a:r>
            <a:r>
              <a:rPr lang="zh-CN" altLang="en-US" dirty="0" smtClean="0"/>
              <a:t>；汇率</a:t>
            </a:r>
            <a:r>
              <a:rPr lang="en-US" altLang="zh-CN" dirty="0" smtClean="0"/>
              <a:t>e</a:t>
            </a:r>
            <a:endParaRPr lang="zh-CN" altLang="en-US" dirty="0"/>
          </a:p>
        </p:txBody>
      </p:sp>
      <p:sp>
        <p:nvSpPr>
          <p:cNvPr id="6" name="矩形 5"/>
          <p:cNvSpPr/>
          <p:nvPr/>
        </p:nvSpPr>
        <p:spPr>
          <a:xfrm>
            <a:off x="6172200" y="4343400"/>
            <a:ext cx="3477234" cy="523220"/>
          </a:xfrm>
          <a:prstGeom prst="rect">
            <a:avLst/>
          </a:prstGeom>
        </p:spPr>
        <p:txBody>
          <a:bodyPr wrap="none">
            <a:spAutoFit/>
          </a:bodyPr>
          <a:lstStyle/>
          <a:p>
            <a:r>
              <a:rPr lang="en-US" altLang="zh-CN" sz="2800" dirty="0">
                <a:solidFill>
                  <a:srgbClr val="FF0000"/>
                </a:solidFill>
              </a:rPr>
              <a:t>Y</a:t>
            </a:r>
            <a:r>
              <a:rPr lang="en-US" altLang="zh-CN" sz="2800" dirty="0"/>
              <a:t> = C + I(</a:t>
            </a:r>
            <a:r>
              <a:rPr lang="en-US" altLang="zh-CN" sz="2800" dirty="0">
                <a:solidFill>
                  <a:srgbClr val="FF0000"/>
                </a:solidFill>
              </a:rPr>
              <a:t>r</a:t>
            </a:r>
            <a:r>
              <a:rPr lang="en-US" altLang="zh-CN" sz="2800" dirty="0"/>
              <a:t>) + G + NX (</a:t>
            </a:r>
            <a:r>
              <a:rPr lang="en-US" altLang="zh-CN" sz="2800" dirty="0">
                <a:solidFill>
                  <a:srgbClr val="FF0000"/>
                </a:solidFill>
              </a:rPr>
              <a:t>e</a:t>
            </a:r>
            <a:r>
              <a:rPr lang="en-US" altLang="zh-CN" sz="2800" dirty="0"/>
              <a:t>)</a:t>
            </a:r>
            <a:endParaRPr lang="zh-CN" altLang="en-US" sz="2800" dirty="0"/>
          </a:p>
        </p:txBody>
      </p:sp>
    </p:spTree>
    <p:extLst>
      <p:ext uri="{BB962C8B-B14F-4D97-AF65-F5344CB8AC3E}">
        <p14:creationId xmlns:p14="http://schemas.microsoft.com/office/powerpoint/2010/main" val="1393247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104900"/>
                <a:ext cx="11048999" cy="5524500"/>
              </a:xfrm>
            </p:spPr>
            <p:txBody>
              <a:bodyPr anchor="t">
                <a:noAutofit/>
              </a:bodyPr>
              <a:lstStyle/>
              <a:p>
                <a:pPr lvl="1">
                  <a:lnSpc>
                    <a:spcPct val="150000"/>
                  </a:lnSpc>
                </a:pPr>
                <a:r>
                  <a:rPr lang="zh-CN" altLang="en-US" sz="2800" dirty="0" smtClean="0">
                    <a:latin typeface="Cambria Math" panose="02040503050406030204" pitchFamily="18" charset="0"/>
                  </a:rPr>
                  <a:t>小结：收入利率关系视角下的</a:t>
                </a:r>
                <a:r>
                  <a:rPr lang="en-US" altLang="zh-CN" sz="2800" dirty="0" smtClean="0">
                    <a:latin typeface="Cambria Math" panose="02040503050406030204" pitchFamily="18" charset="0"/>
                  </a:rPr>
                  <a:t>IS-LM-BP</a:t>
                </a:r>
                <a:r>
                  <a:rPr lang="zh-CN" altLang="en-US" sz="2800" dirty="0">
                    <a:latin typeface="Cambria Math" panose="02040503050406030204" pitchFamily="18" charset="0"/>
                  </a:rPr>
                  <a:t>模型</a:t>
                </a:r>
                <a:endParaRPr lang="en-US" altLang="zh-CN" sz="2800" dirty="0" smtClean="0">
                  <a:latin typeface="Cambria Math" panose="02040503050406030204" pitchFamily="18" charset="0"/>
                </a:endParaRPr>
              </a:p>
              <a:p>
                <a:pPr marL="0" lvl="0" indent="0">
                  <a:lnSpc>
                    <a:spcPct val="150000"/>
                  </a:lnSpc>
                  <a:spcAft>
                    <a:spcPts val="0"/>
                  </a:spcAft>
                  <a:buClrTx/>
                  <a:buSzTx/>
                  <a:buNone/>
                </a:pPr>
                <a:r>
                  <a:rPr lang="en-US" altLang="zh-CN" sz="2800" dirty="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rPr>
                  <a:t>  IS</a:t>
                </a:r>
                <a:r>
                  <a:rPr lang="zh-CN" altLang="en-US" sz="2800" dirty="0">
                    <a:solidFill>
                      <a:prstClr val="white"/>
                    </a:solidFill>
                    <a:latin typeface="Cambria Math" panose="02040503050406030204" pitchFamily="18" charset="0"/>
                  </a:rPr>
                  <a:t>：</a:t>
                </a:r>
                <a:r>
                  <a:rPr lang="en-US" altLang="zh-CN" sz="2800" dirty="0" smtClean="0">
                    <a:solidFill>
                      <a:prstClr val="white"/>
                    </a:solidFill>
                    <a:latin typeface="Cambria Math" panose="02040503050406030204" pitchFamily="18" charset="0"/>
                  </a:rPr>
                  <a:t>       Y </a:t>
                </a:r>
                <a:r>
                  <a:rPr lang="en-US" altLang="zh-CN" sz="2800" dirty="0">
                    <a:solidFill>
                      <a:prstClr val="white"/>
                    </a:solidFill>
                    <a:latin typeface="Cambria Math" panose="02040503050406030204" pitchFamily="18" charset="0"/>
                  </a:rPr>
                  <a:t>= C(Y-T) + </a:t>
                </a:r>
                <a:r>
                  <a:rPr lang="en-US" altLang="zh-CN" sz="2800" dirty="0" smtClean="0">
                    <a:solidFill>
                      <a:prstClr val="white"/>
                    </a:solidFill>
                    <a:latin typeface="Cambria Math" panose="02040503050406030204" pitchFamily="18" charset="0"/>
                  </a:rPr>
                  <a:t>I(r) </a:t>
                </a:r>
                <a:r>
                  <a:rPr lang="en-US" altLang="zh-CN" sz="2800" dirty="0">
                    <a:solidFill>
                      <a:prstClr val="white"/>
                    </a:solidFill>
                    <a:latin typeface="Cambria Math" panose="02040503050406030204" pitchFamily="18" charset="0"/>
                  </a:rPr>
                  <a:t>+ G + </a:t>
                </a:r>
                <a:r>
                  <a:rPr lang="en-US" altLang="zh-CN" sz="2800" dirty="0" smtClean="0">
                    <a:solidFill>
                      <a:prstClr val="white"/>
                    </a:solidFill>
                    <a:latin typeface="Cambria Math" panose="02040503050406030204" pitchFamily="18" charset="0"/>
                  </a:rPr>
                  <a:t>NX </a:t>
                </a:r>
                <a:r>
                  <a:rPr lang="zh-CN" altLang="en-US" sz="2800" dirty="0" smtClean="0">
                    <a:solidFill>
                      <a:prstClr val="white"/>
                    </a:solidFill>
                    <a:latin typeface="Cambria Math" panose="02040503050406030204" pitchFamily="18" charset="0"/>
                  </a:rPr>
                  <a:t>（</a:t>
                </a:r>
                <a:r>
                  <a:rPr lang="en-US" altLang="zh-CN" sz="2800" dirty="0" smtClean="0">
                    <a:solidFill>
                      <a:prstClr val="white"/>
                    </a:solidFill>
                    <a:latin typeface="Cambria Math" panose="02040503050406030204" pitchFamily="18" charset="0"/>
                  </a:rPr>
                  <a:t>Y</a:t>
                </a:r>
                <a:r>
                  <a:rPr lang="zh-CN" altLang="en-US" sz="2800" dirty="0" smtClean="0">
                    <a:solidFill>
                      <a:prstClr val="white"/>
                    </a:solidFill>
                    <a:latin typeface="Cambria Math" panose="02040503050406030204" pitchFamily="18" charset="0"/>
                  </a:rPr>
                  <a:t>，</a:t>
                </a:r>
                <a:r>
                  <a:rPr lang="en-US" altLang="zh-CN" sz="2800" dirty="0" smtClean="0">
                    <a:solidFill>
                      <a:prstClr val="white"/>
                    </a:solidFill>
                    <a:latin typeface="Cambria Math" panose="02040503050406030204" pitchFamily="18" charset="0"/>
                  </a:rPr>
                  <a:t>e</a:t>
                </a:r>
                <a:r>
                  <a:rPr lang="zh-CN" altLang="en-US" sz="2800" dirty="0" smtClean="0">
                    <a:solidFill>
                      <a:prstClr val="white"/>
                    </a:solidFill>
                    <a:latin typeface="Cambria Math" panose="02040503050406030204" pitchFamily="18" charset="0"/>
                  </a:rPr>
                  <a:t>）</a:t>
                </a:r>
                <a:endParaRPr lang="en-US" altLang="zh-CN" sz="2800" dirty="0">
                  <a:solidFill>
                    <a:prstClr val="white"/>
                  </a:solidFill>
                  <a:latin typeface="Cambria Math" panose="02040503050406030204" pitchFamily="18" charset="0"/>
                </a:endParaRPr>
              </a:p>
              <a:p>
                <a:pPr marL="0" lvl="0" indent="0">
                  <a:lnSpc>
                    <a:spcPct val="150000"/>
                  </a:lnSpc>
                  <a:spcAft>
                    <a:spcPts val="0"/>
                  </a:spcAft>
                  <a:buClrTx/>
                  <a:buSzTx/>
                  <a:buNone/>
                </a:pPr>
                <a:r>
                  <a:rPr lang="en-US" altLang="zh-CN" sz="2800" dirty="0">
                    <a:solidFill>
                      <a:prstClr val="white"/>
                    </a:solidFill>
                    <a:latin typeface="Cambria Math" panose="02040503050406030204" pitchFamily="18" charset="0"/>
                  </a:rPr>
                  <a:t>       LM</a:t>
                </a:r>
                <a:r>
                  <a:rPr lang="zh-CN" altLang="en-US" sz="2800" dirty="0" smtClean="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rPr>
                  <a:t>M/P </a:t>
                </a:r>
                <a:r>
                  <a:rPr lang="en-US" altLang="zh-CN" sz="2800" dirty="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rPr>
                  <a:t>L(Y</a:t>
                </a:r>
                <a:r>
                  <a:rPr lang="zh-CN" altLang="en-US" sz="2800" dirty="0" smtClean="0">
                    <a:solidFill>
                      <a:prstClr val="white"/>
                    </a:solidFill>
                    <a:latin typeface="Cambria Math" panose="02040503050406030204" pitchFamily="18" charset="0"/>
                  </a:rPr>
                  <a:t>，</a:t>
                </a:r>
                <a:r>
                  <a:rPr lang="en-US" altLang="zh-CN" sz="2800" dirty="0" smtClean="0">
                    <a:solidFill>
                      <a:prstClr val="white"/>
                    </a:solidFill>
                    <a:latin typeface="Cambria Math" panose="02040503050406030204" pitchFamily="18" charset="0"/>
                  </a:rPr>
                  <a:t>r</a:t>
                </a:r>
                <a:r>
                  <a:rPr lang="zh-CN" altLang="en-US" sz="2800" dirty="0" smtClean="0">
                    <a:solidFill>
                      <a:prstClr val="white"/>
                    </a:solidFill>
                    <a:latin typeface="Cambria Math" panose="02040503050406030204" pitchFamily="18" charset="0"/>
                  </a:rPr>
                  <a:t>）</a:t>
                </a:r>
                <a:endParaRPr lang="en-US" altLang="zh-CN" sz="2800" dirty="0">
                  <a:solidFill>
                    <a:prstClr val="white"/>
                  </a:solidFill>
                  <a:latin typeface="Cambria Math" panose="02040503050406030204" pitchFamily="18" charset="0"/>
                </a:endParaRPr>
              </a:p>
              <a:p>
                <a:pPr marL="0" lvl="0" indent="0">
                  <a:lnSpc>
                    <a:spcPct val="150000"/>
                  </a:lnSpc>
                  <a:spcAft>
                    <a:spcPts val="0"/>
                  </a:spcAft>
                  <a:buClrTx/>
                  <a:buSzTx/>
                  <a:buNone/>
                </a:pPr>
                <a:r>
                  <a:rPr lang="en-US" altLang="zh-CN" sz="2800" dirty="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rPr>
                  <a:t>      BP</a:t>
                </a:r>
                <a:r>
                  <a:rPr lang="zh-CN" altLang="en-US" sz="2800" dirty="0" smtClean="0">
                    <a:solidFill>
                      <a:prstClr val="white"/>
                    </a:solidFill>
                    <a:latin typeface="Cambria Math" panose="02040503050406030204" pitchFamily="18" charset="0"/>
                  </a:rPr>
                  <a:t>：      </a:t>
                </a:r>
                <a14:m>
                  <m:oMath xmlns:m="http://schemas.openxmlformats.org/officeDocument/2006/math">
                    <m:r>
                      <m:rPr>
                        <m:sty m:val="p"/>
                      </m:rPr>
                      <a:rPr lang="en-US" altLang="zh-CN" sz="2800">
                        <a:solidFill>
                          <a:prstClr val="white"/>
                        </a:solidFill>
                        <a:latin typeface="Cambria Math" panose="02040503050406030204" pitchFamily="18" charset="0"/>
                      </a:rPr>
                      <m:t>NX</m:t>
                    </m:r>
                    <m:r>
                      <a:rPr lang="en-US" altLang="zh-CN" sz="2800">
                        <a:solidFill>
                          <a:prstClr val="white"/>
                        </a:solidFill>
                        <a:latin typeface="Cambria Math" panose="02040503050406030204" pitchFamily="18" charset="0"/>
                      </a:rPr>
                      <m:t> </m:t>
                    </m:r>
                    <m:d>
                      <m:dPr>
                        <m:ctrlPr>
                          <a:rPr lang="zh-CN" altLang="zh-CN" sz="2800" i="1">
                            <a:solidFill>
                              <a:prstClr val="white"/>
                            </a:solidFill>
                            <a:latin typeface="Cambria Math" panose="02040503050406030204" pitchFamily="18" charset="0"/>
                          </a:rPr>
                        </m:ctrlPr>
                      </m:dPr>
                      <m:e>
                        <m:r>
                          <m:rPr>
                            <m:sty m:val="p"/>
                          </m:rPr>
                          <a:rPr lang="en-US" altLang="zh-CN" sz="2800">
                            <a:solidFill>
                              <a:prstClr val="white"/>
                            </a:solidFill>
                            <a:latin typeface="Cambria Math" panose="02040503050406030204" pitchFamily="18" charset="0"/>
                          </a:rPr>
                          <m:t>e</m:t>
                        </m:r>
                        <m:r>
                          <a:rPr lang="en-US" altLang="zh-CN" sz="2800">
                            <a:solidFill>
                              <a:prstClr val="white"/>
                            </a:solidFill>
                            <a:latin typeface="Cambria Math" panose="02040503050406030204" pitchFamily="18" charset="0"/>
                          </a:rPr>
                          <m:t>,</m:t>
                        </m:r>
                        <m:r>
                          <m:rPr>
                            <m:sty m:val="p"/>
                          </m:rPr>
                          <a:rPr lang="en-US" altLang="zh-CN" sz="2800">
                            <a:solidFill>
                              <a:prstClr val="white"/>
                            </a:solidFill>
                            <a:latin typeface="Cambria Math" panose="02040503050406030204" pitchFamily="18" charset="0"/>
                          </a:rPr>
                          <m:t>Y</m:t>
                        </m:r>
                      </m:e>
                    </m:d>
                    <m:r>
                      <a:rPr lang="en-US" altLang="zh-CN" sz="2800">
                        <a:solidFill>
                          <a:prstClr val="white"/>
                        </a:solidFill>
                        <a:latin typeface="Cambria Math" panose="02040503050406030204" pitchFamily="18" charset="0"/>
                      </a:rPr>
                      <m:t>+</m:t>
                    </m:r>
                    <m:sSub>
                      <m:sSubPr>
                        <m:ctrlPr>
                          <a:rPr lang="zh-CN" altLang="zh-CN" sz="2800" i="1">
                            <a:solidFill>
                              <a:prstClr val="white"/>
                            </a:solidFill>
                            <a:latin typeface="Cambria Math" panose="02040503050406030204" pitchFamily="18" charset="0"/>
                          </a:rPr>
                        </m:ctrlPr>
                      </m:sSubPr>
                      <m:e>
                        <m:r>
                          <a:rPr lang="en-US" altLang="zh-CN" sz="2800" i="1">
                            <a:solidFill>
                              <a:prstClr val="white"/>
                            </a:solidFill>
                            <a:latin typeface="Cambria Math" panose="02040503050406030204" pitchFamily="18" charset="0"/>
                          </a:rPr>
                          <m:t>𝐶𝐹𝐼</m:t>
                        </m:r>
                      </m:e>
                      <m:sub>
                        <m:r>
                          <a:rPr lang="en-US" altLang="zh-CN" sz="2800" i="1">
                            <a:solidFill>
                              <a:prstClr val="white"/>
                            </a:solidFill>
                            <a:latin typeface="Cambria Math" panose="02040503050406030204" pitchFamily="18" charset="0"/>
                          </a:rPr>
                          <m:t>𝑁</m:t>
                        </m:r>
                      </m:sub>
                    </m:sSub>
                    <m:d>
                      <m:dPr>
                        <m:ctrlPr>
                          <a:rPr lang="zh-CN" altLang="zh-CN" sz="2800" i="1">
                            <a:solidFill>
                              <a:prstClr val="white"/>
                            </a:solidFill>
                            <a:latin typeface="Cambria Math" panose="02040503050406030204" pitchFamily="18" charset="0"/>
                          </a:rPr>
                        </m:ctrlPr>
                      </m:dPr>
                      <m:e>
                        <m:r>
                          <a:rPr lang="en-US" altLang="zh-CN" sz="2800" i="1" smtClean="0">
                            <a:solidFill>
                              <a:srgbClr val="FF0000"/>
                            </a:solidFill>
                            <a:latin typeface="Cambria Math" panose="02040503050406030204" pitchFamily="18" charset="0"/>
                          </a:rPr>
                          <m:t>𝑟</m:t>
                        </m:r>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m:t>
                            </m:r>
                          </m:sub>
                        </m:sSub>
                      </m:e>
                    </m:d>
                    <m:r>
                      <a:rPr lang="en-US" altLang="zh-CN" sz="2800" i="1">
                        <a:solidFill>
                          <a:prstClr val="white"/>
                        </a:solidFill>
                        <a:latin typeface="Cambria Math" panose="02040503050406030204" pitchFamily="18" charset="0"/>
                      </a:rPr>
                      <m:t>=0</m:t>
                    </m:r>
                  </m:oMath>
                </a14:m>
                <a:endParaRPr lang="en-US" altLang="zh-CN" sz="2800" i="1" dirty="0">
                  <a:solidFill>
                    <a:prstClr val="white"/>
                  </a:solidFill>
                  <a:latin typeface="Cambria Math" panose="02040503050406030204" pitchFamily="18" charset="0"/>
                </a:endParaRPr>
              </a:p>
              <a:p>
                <a:pPr lvl="1">
                  <a:lnSpc>
                    <a:spcPct val="150000"/>
                  </a:lnSpc>
                </a:pPr>
                <a:endParaRPr lang="en-US" altLang="zh-CN" sz="2800" i="1" dirty="0" smtClean="0">
                  <a:latin typeface="Cambria Math" panose="02040503050406030204" pitchFamily="18" charset="0"/>
                </a:endParaRPr>
              </a:p>
              <a:p>
                <a:pPr marL="457200" lvl="1" indent="0">
                  <a:lnSpc>
                    <a:spcPct val="150000"/>
                  </a:lnSpc>
                  <a:buNone/>
                </a:pPr>
                <a:endParaRPr lang="en-US" altLang="zh-CN" sz="2800"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104900"/>
                <a:ext cx="11048999" cy="5524500"/>
              </a:xfrm>
              <a:blipFill>
                <a:blip r:embed="rId2"/>
                <a:stretch>
                  <a:fillRect/>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4.2 </a:t>
            </a:r>
            <a:r>
              <a:rPr lang="zh-CN" altLang="en-US" sz="2800" dirty="0" smtClean="0">
                <a:latin typeface="Cambria Math" panose="02040503050406030204" pitchFamily="18" charset="0"/>
              </a:rPr>
              <a:t>收入利率关系视角下的蒙代尔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p:spTree>
    <p:extLst>
      <p:ext uri="{BB962C8B-B14F-4D97-AF65-F5344CB8AC3E}">
        <p14:creationId xmlns:p14="http://schemas.microsoft.com/office/powerpoint/2010/main" val="3913804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109"/>
          <p:cNvGrpSpPr/>
          <p:nvPr/>
        </p:nvGrpSpPr>
        <p:grpSpPr>
          <a:xfrm>
            <a:off x="609600" y="533400"/>
            <a:ext cx="11125200" cy="6172200"/>
            <a:chOff x="0" y="0"/>
            <a:chExt cx="5270500" cy="4038600"/>
          </a:xfrm>
          <a:solidFill>
            <a:srgbClr val="00B050"/>
          </a:solidFill>
        </p:grpSpPr>
        <p:sp>
          <p:nvSpPr>
            <p:cNvPr id="5" name="矩形 4"/>
            <p:cNvSpPr/>
            <p:nvPr/>
          </p:nvSpPr>
          <p:spPr>
            <a:xfrm>
              <a:off x="0" y="0"/>
              <a:ext cx="5270500" cy="4038600"/>
            </a:xfrm>
            <a:prstGeom prst="rect">
              <a:avLst/>
            </a:prstGeom>
            <a:grpFill/>
          </p:spPr>
        </p:sp>
        <p:cxnSp>
          <p:nvCxnSpPr>
            <p:cNvPr id="6" name="直接连接符 5"/>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7" name="文本框 2"/>
            <p:cNvSpPr txBox="1">
              <a:spLocks noChangeArrowheads="1"/>
            </p:cNvSpPr>
            <p:nvPr/>
          </p:nvSpPr>
          <p:spPr bwMode="auto">
            <a:xfrm>
              <a:off x="0" y="73567"/>
              <a:ext cx="743584"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利率，</a:t>
              </a:r>
              <a:r>
                <a:rPr lang="en-US" sz="2800" dirty="0">
                  <a:effectLst/>
                  <a:latin typeface="宋体" panose="02010600030101010101" pitchFamily="2" charset="-122"/>
                  <a:ea typeface="等线" panose="02010600030101010101" pitchFamily="2" charset="-122"/>
                  <a:cs typeface="Times New Roman" panose="02020603050405020304" pitchFamily="18" charset="0"/>
                </a:rPr>
                <a:t>r</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 name="文本框 2"/>
            <p:cNvSpPr txBox="1">
              <a:spLocks noChangeArrowheads="1"/>
            </p:cNvSpPr>
            <p:nvPr/>
          </p:nvSpPr>
          <p:spPr bwMode="auto">
            <a:xfrm>
              <a:off x="4123766" y="3484582"/>
              <a:ext cx="862329"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a:effectLst/>
                  <a:latin typeface="等线" panose="02010600030101010101" pitchFamily="2" charset="-122"/>
                  <a:ea typeface="宋体" panose="02010600030101010101" pitchFamily="2" charset="-122"/>
                  <a:cs typeface="Times New Roman" panose="02020603050405020304" pitchFamily="18" charset="0"/>
                </a:rPr>
                <a:t>收入，</a:t>
              </a:r>
              <a:r>
                <a:rPr lang="en-US" sz="2800">
                  <a:effectLst/>
                  <a:latin typeface="等线" panose="02010600030101010101" pitchFamily="2" charset="-122"/>
                  <a:ea typeface="宋体" panose="02010600030101010101" pitchFamily="2" charset="-122"/>
                  <a:cs typeface="Times New Roman" panose="02020603050405020304" pitchFamily="18" charset="0"/>
                </a:rPr>
                <a:t>Y</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2"/>
            <p:cNvSpPr txBox="1">
              <a:spLocks noChangeArrowheads="1"/>
            </p:cNvSpPr>
            <p:nvPr/>
          </p:nvSpPr>
          <p:spPr bwMode="auto">
            <a:xfrm>
              <a:off x="2168502" y="259774"/>
              <a:ext cx="515286" cy="342354"/>
            </a:xfrm>
            <a:prstGeom prst="rect">
              <a:avLst/>
            </a:prstGeom>
            <a:solidFill>
              <a:schemeClr val="accent2"/>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BP&gt;0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0" name="文本框 2"/>
                <p:cNvSpPr txBox="1">
                  <a:spLocks noChangeArrowheads="1"/>
                </p:cNvSpPr>
                <p:nvPr/>
              </p:nvSpPr>
              <p:spPr bwMode="auto">
                <a:xfrm>
                  <a:off x="9525" y="1658279"/>
                  <a:ext cx="743584"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宋体" panose="02010600030101010101" pitchFamily="2" charset="-122"/>
                            <a:cs typeface="宋体" panose="02010600030101010101" pitchFamily="2" charset="-122"/>
                          </a:rPr>
                          <m:t>𝑟</m:t>
                        </m:r>
                        <m:r>
                          <a:rPr lang="en-US" sz="2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𝑊</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 name="文本框 2"/>
                <p:cNvSpPr txBox="1">
                  <a:spLocks noRot="1" noChangeAspect="1" noMove="1" noResize="1" noEditPoints="1" noAdjustHandles="1" noChangeArrowheads="1" noChangeShapeType="1" noTextEdit="1"/>
                </p:cNvSpPr>
                <p:nvPr/>
              </p:nvSpPr>
              <p:spPr bwMode="auto">
                <a:xfrm>
                  <a:off x="9525" y="1658279"/>
                  <a:ext cx="743584" cy="342354"/>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11" name="直接连接符 10"/>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12" name="文本框 2"/>
            <p:cNvSpPr txBox="1">
              <a:spLocks noChangeArrowheads="1"/>
            </p:cNvSpPr>
            <p:nvPr/>
          </p:nvSpPr>
          <p:spPr bwMode="auto">
            <a:xfrm>
              <a:off x="4072128" y="1829103"/>
              <a:ext cx="522847"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文本框 2"/>
            <p:cNvSpPr txBox="1">
              <a:spLocks noChangeArrowheads="1"/>
            </p:cNvSpPr>
            <p:nvPr/>
          </p:nvSpPr>
          <p:spPr bwMode="auto">
            <a:xfrm>
              <a:off x="2760156" y="570771"/>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文本框 2"/>
            <p:cNvSpPr txBox="1">
              <a:spLocks noChangeArrowheads="1"/>
            </p:cNvSpPr>
            <p:nvPr/>
          </p:nvSpPr>
          <p:spPr bwMode="auto">
            <a:xfrm>
              <a:off x="2773848" y="1901062"/>
              <a:ext cx="505459"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等线" panose="02010600030101010101" pitchFamily="2" charset="-122"/>
                  <a:ea typeface="宋体"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5" name="文本框 2"/>
                <p:cNvSpPr txBox="1">
                  <a:spLocks noChangeArrowheads="1"/>
                </p:cNvSpPr>
                <p:nvPr/>
              </p:nvSpPr>
              <p:spPr bwMode="auto">
                <a:xfrm>
                  <a:off x="2535723" y="3383829"/>
                  <a:ext cx="505459"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0</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5" name="文本框 2"/>
                <p:cNvSpPr txBox="1">
                  <a:spLocks noRot="1" noChangeAspect="1" noMove="1" noResize="1" noEditPoints="1" noAdjustHandles="1" noChangeArrowheads="1" noChangeShapeType="1" noTextEdit="1"/>
                </p:cNvSpPr>
                <p:nvPr/>
              </p:nvSpPr>
              <p:spPr bwMode="auto">
                <a:xfrm>
                  <a:off x="2535723" y="3383829"/>
                  <a:ext cx="505459" cy="342354"/>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16" name="直接连接符 15"/>
            <p:cNvCxnSpPr/>
            <p:nvPr/>
          </p:nvCxnSpPr>
          <p:spPr>
            <a:xfrm flipH="1">
              <a:off x="706283" y="1785078"/>
              <a:ext cx="4028440" cy="36830"/>
            </a:xfrm>
            <a:prstGeom prst="line">
              <a:avLst/>
            </a:prstGeom>
            <a:grpFill/>
            <a:ln w="50800" cap="flat" cmpd="sng" algn="ctr">
              <a:solidFill>
                <a:srgbClr val="4472C4"/>
              </a:solidFill>
              <a:prstDash val="solid"/>
              <a:miter lim="800000"/>
            </a:ln>
            <a:effectLst/>
          </p:spPr>
        </p:cxnSp>
        <p:cxnSp>
          <p:nvCxnSpPr>
            <p:cNvPr id="17" name="直接连接符 16"/>
            <p:cNvCxnSpPr/>
            <p:nvPr/>
          </p:nvCxnSpPr>
          <p:spPr>
            <a:xfrm flipH="1">
              <a:off x="2773848" y="1079119"/>
              <a:ext cx="8890" cy="2267585"/>
            </a:xfrm>
            <a:prstGeom prst="line">
              <a:avLst/>
            </a:prstGeom>
            <a:grpFill/>
            <a:ln w="9525" cap="flat" cmpd="sng" algn="ctr">
              <a:solidFill>
                <a:sysClr val="windowText" lastClr="000000"/>
              </a:solidFill>
              <a:prstDash val="dash"/>
              <a:round/>
              <a:headEnd type="none" w="med" len="med"/>
              <a:tailEnd type="none" w="med" len="med"/>
            </a:ln>
            <a:effectLst/>
          </p:spPr>
        </p:cxnSp>
        <p:sp>
          <p:nvSpPr>
            <p:cNvPr id="18" name="椭圆 17"/>
            <p:cNvSpPr/>
            <p:nvPr/>
          </p:nvSpPr>
          <p:spPr>
            <a:xfrm>
              <a:off x="2754974" y="1787737"/>
              <a:ext cx="45719" cy="45719"/>
            </a:xfrm>
            <a:prstGeom prst="ellipse">
              <a:avLst/>
            </a:prstGeom>
            <a:grp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椭圆 18"/>
            <p:cNvSpPr/>
            <p:nvPr/>
          </p:nvSpPr>
          <p:spPr>
            <a:xfrm>
              <a:off x="2760156" y="1037512"/>
              <a:ext cx="45719" cy="45719"/>
            </a:xfrm>
            <a:prstGeom prst="ellipse">
              <a:avLst/>
            </a:prstGeom>
            <a:grp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0" name="直接连接符 19"/>
            <p:cNvCxnSpPr/>
            <p:nvPr/>
          </p:nvCxnSpPr>
          <p:spPr>
            <a:xfrm flipH="1">
              <a:off x="1137072" y="756636"/>
              <a:ext cx="3017174" cy="2277278"/>
            </a:xfrm>
            <a:prstGeom prst="line">
              <a:avLst/>
            </a:prstGeom>
            <a:grpFill/>
            <a:ln w="57150" cap="flat" cmpd="sng" algn="ctr">
              <a:solidFill>
                <a:srgbClr val="4472C4"/>
              </a:solidFill>
              <a:prstDash val="solid"/>
              <a:miter lim="800000"/>
            </a:ln>
            <a:effectLst/>
          </p:spPr>
        </p:cxnSp>
        <p:sp>
          <p:nvSpPr>
            <p:cNvPr id="21" name="文本框 2"/>
            <p:cNvSpPr txBox="1">
              <a:spLocks noChangeArrowheads="1"/>
            </p:cNvSpPr>
            <p:nvPr/>
          </p:nvSpPr>
          <p:spPr bwMode="auto">
            <a:xfrm>
              <a:off x="3990000" y="923712"/>
              <a:ext cx="478368"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LM</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22" name="文本框 2"/>
            <p:cNvSpPr txBox="1">
              <a:spLocks noChangeArrowheads="1"/>
            </p:cNvSpPr>
            <p:nvPr/>
          </p:nvSpPr>
          <p:spPr bwMode="auto">
            <a:xfrm>
              <a:off x="3965550" y="2463334"/>
              <a:ext cx="478155"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IS</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3" name="直接连接符 22"/>
            <p:cNvCxnSpPr/>
            <p:nvPr/>
          </p:nvCxnSpPr>
          <p:spPr>
            <a:xfrm flipH="1" flipV="1">
              <a:off x="1280160" y="688848"/>
              <a:ext cx="2974849" cy="2225040"/>
            </a:xfrm>
            <a:prstGeom prst="line">
              <a:avLst/>
            </a:prstGeom>
            <a:grpFill/>
            <a:ln w="50800" cap="flat" cmpd="sng" algn="ctr">
              <a:solidFill>
                <a:srgbClr val="4472C4"/>
              </a:solidFill>
              <a:prstDash val="solid"/>
              <a:miter lim="800000"/>
            </a:ln>
            <a:effectLst/>
          </p:spPr>
        </p:cxnSp>
        <p:cxnSp>
          <p:nvCxnSpPr>
            <p:cNvPr id="24" name="直接连接符 23"/>
            <p:cNvCxnSpPr/>
            <p:nvPr/>
          </p:nvCxnSpPr>
          <p:spPr>
            <a:xfrm flipH="1">
              <a:off x="686184" y="1018032"/>
              <a:ext cx="3129912" cy="14577"/>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25" name="文本框 2"/>
                <p:cNvSpPr txBox="1">
                  <a:spLocks noChangeArrowheads="1"/>
                </p:cNvSpPr>
                <p:nvPr/>
              </p:nvSpPr>
              <p:spPr bwMode="auto">
                <a:xfrm>
                  <a:off x="76368" y="862752"/>
                  <a:ext cx="604950"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5" name="文本框 2"/>
                <p:cNvSpPr txBox="1">
                  <a:spLocks noRot="1" noChangeAspect="1" noMove="1" noResize="1" noEditPoints="1" noAdjustHandles="1" noChangeArrowheads="1" noChangeShapeType="1" noTextEdit="1"/>
                </p:cNvSpPr>
                <p:nvPr/>
              </p:nvSpPr>
              <p:spPr bwMode="auto">
                <a:xfrm>
                  <a:off x="76368" y="862752"/>
                  <a:ext cx="604950" cy="342354"/>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sp>
          <p:nvSpPr>
            <p:cNvPr id="26" name="文本框 2"/>
            <p:cNvSpPr txBox="1">
              <a:spLocks noChangeArrowheads="1"/>
            </p:cNvSpPr>
            <p:nvPr/>
          </p:nvSpPr>
          <p:spPr bwMode="auto">
            <a:xfrm>
              <a:off x="1886880" y="2600112"/>
              <a:ext cx="563245" cy="342354"/>
            </a:xfrm>
            <a:prstGeom prst="rect">
              <a:avLst/>
            </a:prstGeom>
            <a:solidFill>
              <a:schemeClr val="accent2">
                <a:lumMod val="75000"/>
              </a:schemeClr>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BP&lt;0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7" name="椭圆 26"/>
            <p:cNvSpPr/>
            <p:nvPr/>
          </p:nvSpPr>
          <p:spPr>
            <a:xfrm>
              <a:off x="1712976" y="999744"/>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椭圆 27"/>
            <p:cNvSpPr/>
            <p:nvPr/>
          </p:nvSpPr>
          <p:spPr>
            <a:xfrm>
              <a:off x="3803904" y="981456"/>
              <a:ext cx="45719" cy="640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9" name="文本框 2"/>
            <p:cNvSpPr txBox="1">
              <a:spLocks noChangeArrowheads="1"/>
            </p:cNvSpPr>
            <p:nvPr/>
          </p:nvSpPr>
          <p:spPr bwMode="auto">
            <a:xfrm>
              <a:off x="1582080" y="463296"/>
              <a:ext cx="505460" cy="408431"/>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B</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文本框 2"/>
            <p:cNvSpPr txBox="1">
              <a:spLocks noChangeArrowheads="1"/>
            </p:cNvSpPr>
            <p:nvPr/>
          </p:nvSpPr>
          <p:spPr bwMode="auto">
            <a:xfrm>
              <a:off x="3618652" y="515407"/>
              <a:ext cx="294980" cy="40830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C</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1" name="直接连接符 30"/>
            <p:cNvCxnSpPr/>
            <p:nvPr/>
          </p:nvCxnSpPr>
          <p:spPr>
            <a:xfrm flipH="1">
              <a:off x="1712976" y="1037512"/>
              <a:ext cx="8890" cy="2267585"/>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32" name="直接连接符 31"/>
            <p:cNvCxnSpPr/>
            <p:nvPr/>
          </p:nvCxnSpPr>
          <p:spPr>
            <a:xfrm flipH="1">
              <a:off x="3816096" y="1083231"/>
              <a:ext cx="8890" cy="2267585"/>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33" name="文本框 2"/>
                <p:cNvSpPr txBox="1">
                  <a:spLocks noChangeArrowheads="1"/>
                </p:cNvSpPr>
                <p:nvPr/>
              </p:nvSpPr>
              <p:spPr bwMode="auto">
                <a:xfrm>
                  <a:off x="1466539" y="3380259"/>
                  <a:ext cx="504825"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33" name="文本框 2"/>
                <p:cNvSpPr txBox="1">
                  <a:spLocks noRot="1" noChangeAspect="1" noMove="1" noResize="1" noEditPoints="1" noAdjustHandles="1" noChangeArrowheads="1" noChangeShapeType="1" noTextEdit="1"/>
                </p:cNvSpPr>
                <p:nvPr/>
              </p:nvSpPr>
              <p:spPr bwMode="auto">
                <a:xfrm>
                  <a:off x="1466539" y="3380259"/>
                  <a:ext cx="504825" cy="342354"/>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2"/>
                <p:cNvSpPr txBox="1">
                  <a:spLocks noChangeArrowheads="1"/>
                </p:cNvSpPr>
                <p:nvPr/>
              </p:nvSpPr>
              <p:spPr bwMode="auto">
                <a:xfrm>
                  <a:off x="3582418" y="3384463"/>
                  <a:ext cx="504825" cy="342354"/>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34" name="文本框 2"/>
                <p:cNvSpPr txBox="1">
                  <a:spLocks noRot="1" noChangeAspect="1" noMove="1" noResize="1" noEditPoints="1" noAdjustHandles="1" noChangeArrowheads="1" noChangeShapeType="1" noTextEdit="1"/>
                </p:cNvSpPr>
                <p:nvPr/>
              </p:nvSpPr>
              <p:spPr bwMode="auto">
                <a:xfrm>
                  <a:off x="3582418" y="3384463"/>
                  <a:ext cx="504825" cy="342354"/>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2249047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5114" y="876300"/>
                <a:ext cx="11469686" cy="5753100"/>
              </a:xfrm>
            </p:spPr>
            <p:txBody>
              <a:bodyPr anchor="t">
                <a:noAutofit/>
              </a:bodyPr>
              <a:lstStyle/>
              <a:p>
                <a:pPr>
                  <a:lnSpc>
                    <a:spcPct val="150000"/>
                  </a:lnSpc>
                </a:pPr>
                <a:r>
                  <a:rPr lang="zh-CN" altLang="en-US" sz="2800" dirty="0" smtClean="0">
                    <a:solidFill>
                      <a:prstClr val="white"/>
                    </a:solidFill>
                    <a:latin typeface="Cambria Math" panose="02040503050406030204" pitchFamily="18" charset="0"/>
                  </a:rPr>
                  <a:t>产品市场均衡与</a:t>
                </a:r>
                <a:r>
                  <a:rPr lang="en-US" altLang="zh-CN" sz="2800" dirty="0" smtClean="0">
                    <a:solidFill>
                      <a:prstClr val="white"/>
                    </a:solidFill>
                    <a:latin typeface="Cambria Math" panose="02040503050406030204" pitchFamily="18" charset="0"/>
                  </a:rPr>
                  <a:t>IS</a:t>
                </a:r>
                <a:r>
                  <a:rPr lang="zh-CN" altLang="en-US" sz="2800" dirty="0" smtClean="0">
                    <a:solidFill>
                      <a:prstClr val="white"/>
                    </a:solidFill>
                    <a:latin typeface="Cambria Math" panose="02040503050406030204" pitchFamily="18" charset="0"/>
                  </a:rPr>
                  <a:t>*曲线：</a:t>
                </a:r>
                <a:endParaRPr lang="en-US" altLang="zh-CN" sz="2800" dirty="0" smtClean="0">
                  <a:solidFill>
                    <a:prstClr val="white"/>
                  </a:solidFill>
                  <a:latin typeface="Cambria Math" panose="02040503050406030204" pitchFamily="18" charset="0"/>
                </a:endParaRPr>
              </a:p>
              <a:p>
                <a:pPr marL="457200" lvl="1" indent="0">
                  <a:lnSpc>
                    <a:spcPct val="150000"/>
                  </a:lnSpc>
                  <a:buNone/>
                </a:pPr>
                <a:r>
                  <a:rPr lang="en-US" altLang="zh-CN" sz="2800" dirty="0" smtClean="0">
                    <a:solidFill>
                      <a:prstClr val="white"/>
                    </a:solidFill>
                    <a:latin typeface="Cambria Math" panose="02040503050406030204" pitchFamily="18" charset="0"/>
                  </a:rPr>
                  <a:t>     IS:  Y </a:t>
                </a:r>
                <a:r>
                  <a:rPr lang="en-US" altLang="zh-CN" sz="2800" dirty="0">
                    <a:solidFill>
                      <a:prstClr val="white"/>
                    </a:solidFill>
                    <a:latin typeface="Cambria Math" panose="02040503050406030204" pitchFamily="18" charset="0"/>
                  </a:rPr>
                  <a:t>= C(Y-T) + I(r) + G + </a:t>
                </a:r>
                <a:r>
                  <a:rPr lang="en-US" altLang="zh-CN" sz="2800" dirty="0" smtClean="0">
                    <a:solidFill>
                      <a:prstClr val="white"/>
                    </a:solidFill>
                    <a:latin typeface="Cambria Math" panose="02040503050406030204" pitchFamily="18" charset="0"/>
                  </a:rPr>
                  <a:t>NX (Y, e)</a:t>
                </a:r>
              </a:p>
              <a:p>
                <a:pPr marL="457200" lvl="1" indent="0">
                  <a:lnSpc>
                    <a:spcPct val="150000"/>
                  </a:lnSpc>
                  <a:buNone/>
                </a:pPr>
                <a:r>
                  <a:rPr lang="en-US" altLang="zh-CN" sz="2800" dirty="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sym typeface="Wingdings" panose="05000000000000000000" pitchFamily="2" charset="2"/>
                  </a:rPr>
                  <a:t> IS*:     </a:t>
                </a:r>
                <a:r>
                  <a:rPr lang="en-US" altLang="zh-CN" sz="2800" dirty="0" smtClean="0">
                    <a:solidFill>
                      <a:prstClr val="white"/>
                    </a:solidFill>
                    <a:latin typeface="Cambria Math" panose="02040503050406030204" pitchFamily="18" charset="0"/>
                  </a:rPr>
                  <a:t>Y </a:t>
                </a:r>
                <a:r>
                  <a:rPr lang="en-US" altLang="zh-CN" sz="2800" dirty="0">
                    <a:solidFill>
                      <a:prstClr val="white"/>
                    </a:solidFill>
                    <a:latin typeface="Cambria Math" panose="02040503050406030204" pitchFamily="18" charset="0"/>
                  </a:rPr>
                  <a:t>= C(Y-T) + I(</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m:t>
                        </m:r>
                      </m:sub>
                    </m:sSub>
                  </m:oMath>
                </a14:m>
                <a:r>
                  <a:rPr lang="en-US" altLang="zh-CN" sz="2800" dirty="0">
                    <a:solidFill>
                      <a:prstClr val="white"/>
                    </a:solidFill>
                    <a:latin typeface="Cambria Math" panose="02040503050406030204" pitchFamily="18" charset="0"/>
                  </a:rPr>
                  <a:t>) + G + NX (Y, e) </a:t>
                </a:r>
              </a:p>
              <a:p>
                <a:pPr marL="457200" lvl="1" indent="0">
                  <a:lnSpc>
                    <a:spcPct val="150000"/>
                  </a:lnSpc>
                  <a:buNone/>
                </a:pPr>
                <a:r>
                  <a:rPr lang="en-US" altLang="zh-CN" sz="2800" dirty="0" smtClean="0">
                    <a:solidFill>
                      <a:prstClr val="white"/>
                    </a:solidFill>
                    <a:latin typeface="Cambria Math" panose="02040503050406030204" pitchFamily="18" charset="0"/>
                  </a:rPr>
                  <a:t> IS</a:t>
                </a:r>
                <a:r>
                  <a:rPr lang="zh-CN" altLang="en-US" sz="2800" dirty="0" smtClean="0">
                    <a:solidFill>
                      <a:prstClr val="white"/>
                    </a:solidFill>
                    <a:latin typeface="Cambria Math" panose="02040503050406030204" pitchFamily="18" charset="0"/>
                  </a:rPr>
                  <a:t>*与</a:t>
                </a:r>
                <a:r>
                  <a:rPr lang="en-US" altLang="zh-CN" sz="2800" dirty="0" smtClean="0">
                    <a:solidFill>
                      <a:prstClr val="white"/>
                    </a:solidFill>
                    <a:latin typeface="Cambria Math" panose="02040503050406030204" pitchFamily="18" charset="0"/>
                  </a:rPr>
                  <a:t>IS</a:t>
                </a:r>
                <a:r>
                  <a:rPr lang="zh-CN" altLang="en-US" sz="2800" dirty="0" smtClean="0">
                    <a:solidFill>
                      <a:prstClr val="white"/>
                    </a:solidFill>
                    <a:latin typeface="Cambria Math" panose="02040503050406030204" pitchFamily="18" charset="0"/>
                  </a:rPr>
                  <a:t>的区别在于：</a:t>
                </a:r>
                <a:endParaRPr lang="en-US" altLang="zh-CN" sz="2800" dirty="0" smtClean="0">
                  <a:solidFill>
                    <a:prstClr val="white"/>
                  </a:solidFill>
                  <a:latin typeface="Cambria Math" panose="02040503050406030204" pitchFamily="18" charset="0"/>
                </a:endParaRPr>
              </a:p>
              <a:p>
                <a:pPr lvl="3">
                  <a:lnSpc>
                    <a:spcPct val="150000"/>
                  </a:lnSpc>
                  <a:buFont typeface="Cambria Math" panose="02040503050406030204" pitchFamily="18" charset="0"/>
                  <a:buChar char="‾"/>
                </a:pPr>
                <a:r>
                  <a:rPr lang="en-US" altLang="zh-CN" sz="2800" dirty="0" smtClean="0">
                    <a:latin typeface="Cambria Math" panose="02040503050406030204" pitchFamily="18" charset="0"/>
                  </a:rPr>
                  <a:t>IS*</a:t>
                </a:r>
                <a:r>
                  <a:rPr lang="zh-CN" altLang="en-US" sz="2800" dirty="0" smtClean="0">
                    <a:latin typeface="Cambria Math" panose="02040503050406030204" pitchFamily="18" charset="0"/>
                  </a:rPr>
                  <a:t>表示</a:t>
                </a:r>
                <a:r>
                  <a:rPr lang="en-US" altLang="zh-CN" sz="2800" dirty="0" smtClean="0">
                    <a:latin typeface="Cambria Math" panose="02040503050406030204" pitchFamily="18" charset="0"/>
                  </a:rPr>
                  <a:t>Y</a:t>
                </a:r>
                <a:r>
                  <a:rPr lang="zh-CN" altLang="en-US" sz="2800" dirty="0" smtClean="0">
                    <a:latin typeface="Cambria Math" panose="02040503050406030204" pitchFamily="18" charset="0"/>
                  </a:rPr>
                  <a:t>和</a:t>
                </a:r>
                <a:r>
                  <a:rPr lang="en-US" altLang="zh-CN" sz="2800" dirty="0" smtClean="0">
                    <a:latin typeface="Cambria Math" panose="02040503050406030204" pitchFamily="18" charset="0"/>
                  </a:rPr>
                  <a:t>e</a:t>
                </a:r>
                <a:r>
                  <a:rPr lang="zh-CN" altLang="en-US" sz="2800" dirty="0" smtClean="0">
                    <a:latin typeface="Cambria Math" panose="02040503050406030204" pitchFamily="18" charset="0"/>
                  </a:rPr>
                  <a:t>的关系，</a:t>
                </a:r>
                <a:r>
                  <a:rPr lang="en-US" altLang="zh-CN" sz="2800" dirty="0" smtClean="0">
                    <a:latin typeface="Cambria Math" panose="02040503050406030204" pitchFamily="18" charset="0"/>
                  </a:rPr>
                  <a:t>IS</a:t>
                </a:r>
                <a:r>
                  <a:rPr lang="zh-CN" altLang="en-US" sz="2800" dirty="0" smtClean="0">
                    <a:latin typeface="Cambria Math" panose="02040503050406030204" pitchFamily="18" charset="0"/>
                  </a:rPr>
                  <a:t>表示</a:t>
                </a:r>
                <a:r>
                  <a:rPr lang="en-US" altLang="zh-CN" sz="2800" dirty="0" smtClean="0">
                    <a:latin typeface="Cambria Math" panose="02040503050406030204" pitchFamily="18" charset="0"/>
                  </a:rPr>
                  <a:t>Y</a:t>
                </a:r>
                <a:r>
                  <a:rPr lang="zh-CN" altLang="en-US" sz="2800" dirty="0" smtClean="0">
                    <a:latin typeface="Cambria Math" panose="02040503050406030204" pitchFamily="18" charset="0"/>
                  </a:rPr>
                  <a:t>和</a:t>
                </a:r>
                <a:r>
                  <a:rPr lang="en-US" altLang="zh-CN" sz="2800" dirty="0" smtClean="0">
                    <a:latin typeface="Cambria Math" panose="02040503050406030204" pitchFamily="18" charset="0"/>
                  </a:rPr>
                  <a:t>r</a:t>
                </a:r>
                <a:r>
                  <a:rPr lang="zh-CN" altLang="en-US" sz="2800" dirty="0" smtClean="0">
                    <a:latin typeface="Cambria Math" panose="02040503050406030204" pitchFamily="18" charset="0"/>
                  </a:rPr>
                  <a:t>的关系</a:t>
                </a:r>
                <a:endParaRPr lang="en-US" altLang="zh-CN" sz="2800" dirty="0" smtClean="0">
                  <a:latin typeface="Cambria Math" panose="02040503050406030204" pitchFamily="18" charset="0"/>
                </a:endParaRPr>
              </a:p>
              <a:p>
                <a:pPr lvl="3">
                  <a:lnSpc>
                    <a:spcPct val="150000"/>
                  </a:lnSpc>
                  <a:buFont typeface="Cambria Math" panose="02040503050406030204" pitchFamily="18" charset="0"/>
                  <a:buChar char="‾"/>
                </a:pPr>
                <a:r>
                  <a:rPr lang="zh-CN" altLang="en-US" sz="2800" dirty="0" smtClean="0">
                    <a:latin typeface="Cambria Math" panose="02040503050406030204" pitchFamily="18" charset="0"/>
                  </a:rPr>
                  <a:t>在</a:t>
                </a:r>
                <a:r>
                  <a:rPr lang="en-US" altLang="zh-CN" sz="2800" dirty="0" smtClean="0">
                    <a:latin typeface="Cambria Math" panose="02040503050406030204" pitchFamily="18" charset="0"/>
                  </a:rPr>
                  <a:t>IS</a:t>
                </a:r>
                <a:r>
                  <a:rPr lang="zh-CN" altLang="en-US" sz="2800" dirty="0" smtClean="0">
                    <a:latin typeface="Cambria Math" panose="02040503050406030204" pitchFamily="18" charset="0"/>
                  </a:rPr>
                  <a:t>*中，</a:t>
                </a:r>
                <a14:m>
                  <m:oMath xmlns:m="http://schemas.openxmlformats.org/officeDocument/2006/math">
                    <m:r>
                      <a:rPr lang="en-US" altLang="zh-CN" sz="2800" b="0" i="1" smtClean="0">
                        <a:solidFill>
                          <a:schemeClr val="tx1"/>
                        </a:solidFill>
                        <a:latin typeface="Cambria Math" panose="02040503050406030204" pitchFamily="18" charset="0"/>
                      </a:rPr>
                      <m:t>𝑟</m:t>
                    </m:r>
                    <m:r>
                      <a:rPr lang="en-US" altLang="zh-CN" sz="2800" b="0" i="0" smtClean="0">
                        <a:solidFill>
                          <a:schemeClr val="tx1"/>
                        </a:solidFill>
                        <a:latin typeface="Cambria Math" panose="02040503050406030204" pitchFamily="18" charset="0"/>
                      </a:rPr>
                      <m:t>=</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𝑊</m:t>
                        </m:r>
                      </m:sub>
                    </m:sSub>
                    <m:r>
                      <a:rPr lang="zh-CN" altLang="en-US" sz="2800" i="1">
                        <a:latin typeface="Cambria Math" panose="02040503050406030204" pitchFamily="18" charset="0"/>
                      </a:rPr>
                      <m:t>；</m:t>
                    </m:r>
                  </m:oMath>
                </a14:m>
                <a:r>
                  <a:rPr lang="zh-CN" altLang="en-US" sz="2800" dirty="0" smtClean="0">
                    <a:latin typeface="Cambria Math" panose="02040503050406030204" pitchFamily="18" charset="0"/>
                  </a:rPr>
                  <a:t>在</a:t>
                </a:r>
                <a:r>
                  <a:rPr lang="en-US" altLang="zh-CN" sz="2800" dirty="0" smtClean="0">
                    <a:latin typeface="Cambria Math" panose="02040503050406030204" pitchFamily="18" charset="0"/>
                  </a:rPr>
                  <a:t>IS</a:t>
                </a:r>
                <a:r>
                  <a:rPr lang="zh-CN" altLang="en-US" sz="2800" dirty="0" smtClean="0">
                    <a:latin typeface="Cambria Math" panose="02040503050406030204" pitchFamily="18" charset="0"/>
                  </a:rPr>
                  <a:t>中，</a:t>
                </a:r>
                <a:r>
                  <a:rPr lang="en-US" altLang="zh-CN" sz="2800" dirty="0" smtClean="0">
                    <a:latin typeface="Cambria Math" panose="02040503050406030204" pitchFamily="18" charset="0"/>
                  </a:rPr>
                  <a:t>r</a:t>
                </a:r>
                <a:r>
                  <a:rPr lang="zh-CN" altLang="en-US" sz="2800" dirty="0" smtClean="0">
                    <a:latin typeface="Cambria Math" panose="02040503050406030204" pitchFamily="18" charset="0"/>
                  </a:rPr>
                  <a:t>是要发生变化的</a:t>
                </a:r>
                <a:endParaRPr lang="en-US" altLang="zh-CN" sz="2800" dirty="0" smtClean="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5114" y="876300"/>
                <a:ext cx="11469686" cy="5753100"/>
              </a:xfrm>
              <a:blipFill>
                <a:blip r:embed="rId2"/>
                <a:stretch>
                  <a:fillRect l="-956"/>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4.3 </a:t>
            </a:r>
            <a:r>
              <a:rPr lang="zh-CN" altLang="en-US" sz="2800" dirty="0" smtClean="0">
                <a:latin typeface="Cambria Math" panose="02040503050406030204" pitchFamily="18" charset="0"/>
              </a:rPr>
              <a:t>收入汇率关系视角下的蒙代尔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p:spTree>
    <p:extLst>
      <p:ext uri="{BB962C8B-B14F-4D97-AF65-F5344CB8AC3E}">
        <p14:creationId xmlns:p14="http://schemas.microsoft.com/office/powerpoint/2010/main" val="4225015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5114" y="876300"/>
                <a:ext cx="11469686" cy="5753100"/>
              </a:xfrm>
            </p:spPr>
            <p:txBody>
              <a:bodyPr anchor="t">
                <a:noAutofit/>
              </a:bodyPr>
              <a:lstStyle/>
              <a:p>
                <a:pPr>
                  <a:lnSpc>
                    <a:spcPct val="150000"/>
                  </a:lnSpc>
                </a:pPr>
                <a:r>
                  <a:rPr lang="zh-CN" altLang="en-US" sz="2800" dirty="0" smtClean="0">
                    <a:solidFill>
                      <a:prstClr val="white"/>
                    </a:solidFill>
                    <a:latin typeface="Cambria Math" panose="02040503050406030204" pitchFamily="18" charset="0"/>
                  </a:rPr>
                  <a:t>产品市场均衡与</a:t>
                </a:r>
                <a:r>
                  <a:rPr lang="en-US" altLang="zh-CN" sz="2800" dirty="0" smtClean="0">
                    <a:solidFill>
                      <a:prstClr val="white"/>
                    </a:solidFill>
                    <a:latin typeface="Cambria Math" panose="02040503050406030204" pitchFamily="18" charset="0"/>
                  </a:rPr>
                  <a:t>IS</a:t>
                </a:r>
                <a:r>
                  <a:rPr lang="zh-CN" altLang="en-US" sz="2800" dirty="0" smtClean="0">
                    <a:solidFill>
                      <a:prstClr val="white"/>
                    </a:solidFill>
                    <a:latin typeface="Cambria Math" panose="02040503050406030204" pitchFamily="18" charset="0"/>
                  </a:rPr>
                  <a:t>*曲线：</a:t>
                </a:r>
                <a:endParaRPr lang="en-US" altLang="zh-CN" sz="2800" dirty="0" smtClean="0">
                  <a:solidFill>
                    <a:prstClr val="white"/>
                  </a:solidFill>
                  <a:latin typeface="Cambria Math" panose="02040503050406030204" pitchFamily="18" charset="0"/>
                </a:endParaRPr>
              </a:p>
              <a:p>
                <a:pPr marL="457200" lvl="1" indent="0">
                  <a:lnSpc>
                    <a:spcPct val="150000"/>
                  </a:lnSpc>
                  <a:buNone/>
                </a:pPr>
                <a:r>
                  <a:rPr lang="en-US" altLang="zh-CN" sz="2800" dirty="0" smtClean="0">
                    <a:solidFill>
                      <a:prstClr val="white"/>
                    </a:solidFill>
                    <a:latin typeface="Cambria Math" panose="02040503050406030204" pitchFamily="18" charset="0"/>
                    <a:sym typeface="Wingdings" panose="05000000000000000000" pitchFamily="2" charset="2"/>
                  </a:rPr>
                  <a:t> IS*:     </a:t>
                </a:r>
                <a:r>
                  <a:rPr lang="en-US" altLang="zh-CN" sz="2800" dirty="0" smtClean="0">
                    <a:solidFill>
                      <a:prstClr val="white"/>
                    </a:solidFill>
                    <a:latin typeface="Cambria Math" panose="02040503050406030204" pitchFamily="18" charset="0"/>
                  </a:rPr>
                  <a:t>Y </a:t>
                </a:r>
                <a:r>
                  <a:rPr lang="en-US" altLang="zh-CN" sz="2800" dirty="0">
                    <a:solidFill>
                      <a:prstClr val="white"/>
                    </a:solidFill>
                    <a:latin typeface="Cambria Math" panose="02040503050406030204" pitchFamily="18" charset="0"/>
                  </a:rPr>
                  <a:t>= C(Y-T) + I(</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m:t>
                        </m:r>
                      </m:sub>
                    </m:sSub>
                  </m:oMath>
                </a14:m>
                <a:r>
                  <a:rPr lang="en-US" altLang="zh-CN" sz="2800" dirty="0">
                    <a:solidFill>
                      <a:prstClr val="white"/>
                    </a:solidFill>
                    <a:latin typeface="Cambria Math" panose="02040503050406030204" pitchFamily="18" charset="0"/>
                  </a:rPr>
                  <a:t>) + G + NX (Y, e) </a:t>
                </a:r>
              </a:p>
              <a:p>
                <a:pPr marL="457200" lvl="1" indent="0">
                  <a:lnSpc>
                    <a:spcPct val="150000"/>
                  </a:lnSpc>
                  <a:buNone/>
                </a:pPr>
                <a:r>
                  <a:rPr lang="en-US" altLang="zh-CN" sz="2800" dirty="0" smtClean="0">
                    <a:solidFill>
                      <a:prstClr val="white"/>
                    </a:solidFill>
                    <a:latin typeface="Cambria Math" panose="02040503050406030204" pitchFamily="18" charset="0"/>
                  </a:rPr>
                  <a:t> </a:t>
                </a:r>
                <a:endParaRPr lang="en-US" altLang="zh-CN" sz="2800" dirty="0">
                  <a:solidFill>
                    <a:prstClr val="white"/>
                  </a:solidFill>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5114" y="876300"/>
                <a:ext cx="11469686" cy="5753100"/>
              </a:xfrm>
              <a:blipFill>
                <a:blip r:embed="rId2"/>
                <a:stretch>
                  <a:fillRect l="-956"/>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4.3 </a:t>
            </a:r>
            <a:r>
              <a:rPr lang="zh-CN" altLang="en-US" sz="2800" dirty="0" smtClean="0">
                <a:latin typeface="Cambria Math" panose="02040503050406030204" pitchFamily="18" charset="0"/>
              </a:rPr>
              <a:t>收入汇率关系视角下的蒙代尔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p:grpSp>
        <p:nvGrpSpPr>
          <p:cNvPr id="5" name="画布 137"/>
          <p:cNvGrpSpPr/>
          <p:nvPr/>
        </p:nvGrpSpPr>
        <p:grpSpPr>
          <a:xfrm>
            <a:off x="3886200" y="2286000"/>
            <a:ext cx="7848600" cy="4343400"/>
            <a:chOff x="0" y="0"/>
            <a:chExt cx="5270500" cy="4038600"/>
          </a:xfrm>
          <a:solidFill>
            <a:srgbClr val="00B050"/>
          </a:solidFill>
        </p:grpSpPr>
        <p:sp>
          <p:nvSpPr>
            <p:cNvPr id="7" name="矩形 6"/>
            <p:cNvSpPr/>
            <p:nvPr/>
          </p:nvSpPr>
          <p:spPr>
            <a:xfrm>
              <a:off x="0" y="0"/>
              <a:ext cx="5270500" cy="4038600"/>
            </a:xfrm>
            <a:prstGeom prst="rect">
              <a:avLst/>
            </a:prstGeom>
            <a:grpFill/>
          </p:spPr>
        </p:sp>
        <p:cxnSp>
          <p:nvCxnSpPr>
            <p:cNvPr id="8" name="直接连接符 7"/>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9" name="文本框 2"/>
            <p:cNvSpPr txBox="1">
              <a:spLocks noChangeArrowheads="1"/>
            </p:cNvSpPr>
            <p:nvPr/>
          </p:nvSpPr>
          <p:spPr bwMode="auto">
            <a:xfrm>
              <a:off x="0" y="73567"/>
              <a:ext cx="979000" cy="4865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汇率，</a:t>
              </a:r>
              <a:r>
                <a:rPr lang="en-US" sz="2800" dirty="0">
                  <a:effectLst/>
                  <a:latin typeface="宋体" panose="02010600030101010101" pitchFamily="2" charset="-122"/>
                  <a:ea typeface="等线"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文本框 2"/>
            <p:cNvSpPr txBox="1">
              <a:spLocks noChangeArrowheads="1"/>
            </p:cNvSpPr>
            <p:nvPr/>
          </p:nvSpPr>
          <p:spPr bwMode="auto">
            <a:xfrm>
              <a:off x="4123766" y="3484582"/>
              <a:ext cx="1146734" cy="4865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1" name="文本框 2"/>
                <p:cNvSpPr txBox="1">
                  <a:spLocks noChangeArrowheads="1"/>
                </p:cNvSpPr>
                <p:nvPr/>
              </p:nvSpPr>
              <p:spPr bwMode="auto">
                <a:xfrm>
                  <a:off x="9525" y="1658279"/>
                  <a:ext cx="743584" cy="4865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1" name="文本框 2"/>
                <p:cNvSpPr txBox="1">
                  <a:spLocks noRot="1" noChangeAspect="1" noMove="1" noResize="1" noEditPoints="1" noAdjustHandles="1" noChangeArrowheads="1" noChangeShapeType="1" noTextEdit="1"/>
                </p:cNvSpPr>
                <p:nvPr/>
              </p:nvSpPr>
              <p:spPr bwMode="auto">
                <a:xfrm>
                  <a:off x="9525" y="1658279"/>
                  <a:ext cx="743584" cy="486503"/>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12" name="直接连接符 11"/>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13" name="文本框 2"/>
            <p:cNvSpPr txBox="1">
              <a:spLocks noChangeArrowheads="1"/>
            </p:cNvSpPr>
            <p:nvPr/>
          </p:nvSpPr>
          <p:spPr bwMode="auto">
            <a:xfrm>
              <a:off x="2186415" y="1852724"/>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4" name="直接连接符 13"/>
            <p:cNvCxnSpPr/>
            <p:nvPr/>
          </p:nvCxnSpPr>
          <p:spPr>
            <a:xfrm flipH="1" flipV="1">
              <a:off x="658182" y="1867528"/>
              <a:ext cx="1609889" cy="6096"/>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15" name="直接连接符 14"/>
            <p:cNvCxnSpPr/>
            <p:nvPr/>
          </p:nvCxnSpPr>
          <p:spPr>
            <a:xfrm flipH="1">
              <a:off x="1326778" y="510989"/>
              <a:ext cx="2474258" cy="2178423"/>
            </a:xfrm>
            <a:prstGeom prst="line">
              <a:avLst/>
            </a:prstGeom>
            <a:grpFill/>
            <a:ln w="25400" cap="flat" cmpd="sng" algn="ctr">
              <a:solidFill>
                <a:srgbClr val="FF0000"/>
              </a:solidFill>
              <a:prstDash val="solid"/>
              <a:miter lim="800000"/>
            </a:ln>
            <a:effectLst/>
          </p:spPr>
        </p:cxnSp>
        <p:sp>
          <p:nvSpPr>
            <p:cNvPr id="16" name="文本框 2"/>
            <p:cNvSpPr txBox="1">
              <a:spLocks noChangeArrowheads="1"/>
            </p:cNvSpPr>
            <p:nvPr/>
          </p:nvSpPr>
          <p:spPr bwMode="auto">
            <a:xfrm>
              <a:off x="3848764" y="560070"/>
              <a:ext cx="771012" cy="4865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IS*</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7" name="直接连接符 16"/>
            <p:cNvCxnSpPr/>
            <p:nvPr/>
          </p:nvCxnSpPr>
          <p:spPr>
            <a:xfrm flipH="1">
              <a:off x="686184" y="1021977"/>
              <a:ext cx="2532146" cy="10632"/>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18" name="文本框 2"/>
                <p:cNvSpPr txBox="1">
                  <a:spLocks noChangeArrowheads="1"/>
                </p:cNvSpPr>
                <p:nvPr/>
              </p:nvSpPr>
              <p:spPr bwMode="auto">
                <a:xfrm>
                  <a:off x="76368" y="862752"/>
                  <a:ext cx="604950" cy="4865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8" name="文本框 2"/>
                <p:cNvSpPr txBox="1">
                  <a:spLocks noRot="1" noChangeAspect="1" noMove="1" noResize="1" noEditPoints="1" noAdjustHandles="1" noChangeArrowheads="1" noChangeShapeType="1" noTextEdit="1"/>
                </p:cNvSpPr>
                <p:nvPr/>
              </p:nvSpPr>
              <p:spPr bwMode="auto">
                <a:xfrm>
                  <a:off x="76368" y="862752"/>
                  <a:ext cx="604950" cy="486503"/>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sp>
          <p:nvSpPr>
            <p:cNvPr id="19" name="文本框 2"/>
            <p:cNvSpPr txBox="1">
              <a:spLocks noChangeArrowheads="1"/>
            </p:cNvSpPr>
            <p:nvPr/>
          </p:nvSpPr>
          <p:spPr bwMode="auto">
            <a:xfrm>
              <a:off x="3348127" y="947391"/>
              <a:ext cx="505460" cy="408431"/>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B</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连接符 19"/>
            <p:cNvCxnSpPr/>
            <p:nvPr/>
          </p:nvCxnSpPr>
          <p:spPr>
            <a:xfrm flipH="1">
              <a:off x="3206496" y="1056337"/>
              <a:ext cx="8890" cy="2267585"/>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21" name="文本框 2"/>
                <p:cNvSpPr txBox="1">
                  <a:spLocks noChangeArrowheads="1"/>
                </p:cNvSpPr>
                <p:nvPr/>
              </p:nvSpPr>
              <p:spPr bwMode="auto">
                <a:xfrm>
                  <a:off x="1869951" y="3380259"/>
                  <a:ext cx="504825" cy="4865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1" name="文本框 2"/>
                <p:cNvSpPr txBox="1">
                  <a:spLocks noRot="1" noChangeAspect="1" noMove="1" noResize="1" noEditPoints="1" noAdjustHandles="1" noChangeArrowheads="1" noChangeShapeType="1" noTextEdit="1"/>
                </p:cNvSpPr>
                <p:nvPr/>
              </p:nvSpPr>
              <p:spPr bwMode="auto">
                <a:xfrm>
                  <a:off x="1869951" y="3380259"/>
                  <a:ext cx="504825" cy="486503"/>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
                <p:cNvSpPr txBox="1">
                  <a:spLocks noChangeArrowheads="1"/>
                </p:cNvSpPr>
                <p:nvPr/>
              </p:nvSpPr>
              <p:spPr bwMode="auto">
                <a:xfrm>
                  <a:off x="2972818" y="3411357"/>
                  <a:ext cx="504825" cy="4865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2" name="文本框 2"/>
                <p:cNvSpPr txBox="1">
                  <a:spLocks noRot="1" noChangeAspect="1" noMove="1" noResize="1" noEditPoints="1" noAdjustHandles="1" noChangeArrowheads="1" noChangeShapeType="1" noTextEdit="1"/>
                </p:cNvSpPr>
                <p:nvPr/>
              </p:nvSpPr>
              <p:spPr bwMode="auto">
                <a:xfrm>
                  <a:off x="2972818" y="3411357"/>
                  <a:ext cx="504825" cy="486503"/>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p:cxnSp>
          <p:nvCxnSpPr>
            <p:cNvPr id="23" name="直接连接符 22"/>
            <p:cNvCxnSpPr/>
            <p:nvPr/>
          </p:nvCxnSpPr>
          <p:spPr>
            <a:xfrm flipH="1">
              <a:off x="2214283" y="1882589"/>
              <a:ext cx="8964" cy="1479176"/>
            </a:xfrm>
            <a:prstGeom prst="line">
              <a:avLst/>
            </a:prstGeom>
            <a:grpFill/>
            <a:ln w="9525" cap="flat" cmpd="sng" algn="ctr">
              <a:solidFill>
                <a:sysClr val="windowText" lastClr="000000"/>
              </a:solidFill>
              <a:prstDash val="dash"/>
              <a:round/>
              <a:headEnd type="none" w="med" len="med"/>
              <a:tailEnd type="none" w="med" len="med"/>
            </a:ln>
            <a:effectLst/>
          </p:spPr>
        </p:cxnSp>
      </p:grpSp>
    </p:spTree>
    <p:extLst>
      <p:ext uri="{BB962C8B-B14F-4D97-AF65-F5344CB8AC3E}">
        <p14:creationId xmlns:p14="http://schemas.microsoft.com/office/powerpoint/2010/main" val="3889146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5113" y="1524000"/>
                <a:ext cx="11469686" cy="2933700"/>
              </a:xfrm>
            </p:spPr>
            <p:txBody>
              <a:bodyPr anchor="t">
                <a:noAutofit/>
              </a:bodyPr>
              <a:lstStyle/>
              <a:p>
                <a:pPr>
                  <a:lnSpc>
                    <a:spcPct val="150000"/>
                  </a:lnSpc>
                </a:pPr>
                <a:r>
                  <a:rPr lang="zh-CN" altLang="en-US" sz="3000" dirty="0" smtClean="0">
                    <a:solidFill>
                      <a:prstClr val="white"/>
                    </a:solidFill>
                    <a:latin typeface="Cambria Math" panose="02040503050406030204" pitchFamily="18" charset="0"/>
                  </a:rPr>
                  <a:t>货币市场</a:t>
                </a:r>
                <a:r>
                  <a:rPr lang="zh-CN" altLang="en-US" sz="3000" dirty="0">
                    <a:solidFill>
                      <a:prstClr val="white"/>
                    </a:solidFill>
                    <a:latin typeface="Cambria Math" panose="02040503050406030204" pitchFamily="18" charset="0"/>
                  </a:rPr>
                  <a:t>均衡与</a:t>
                </a:r>
                <a:r>
                  <a:rPr lang="en-US" altLang="zh-CN" sz="3000" dirty="0">
                    <a:solidFill>
                      <a:prstClr val="white"/>
                    </a:solidFill>
                    <a:latin typeface="Cambria Math" panose="02040503050406030204" pitchFamily="18" charset="0"/>
                  </a:rPr>
                  <a:t>  </a:t>
                </a:r>
                <a:r>
                  <a:rPr lang="en-US" altLang="zh-CN" sz="3000" dirty="0" smtClean="0">
                    <a:solidFill>
                      <a:prstClr val="white"/>
                    </a:solidFill>
                    <a:latin typeface="Cambria Math" panose="02040503050406030204" pitchFamily="18" charset="0"/>
                  </a:rPr>
                  <a:t>LM</a:t>
                </a:r>
                <a:r>
                  <a:rPr lang="zh-CN" altLang="en-US" sz="3000" dirty="0" smtClean="0">
                    <a:solidFill>
                      <a:prstClr val="white"/>
                    </a:solidFill>
                    <a:latin typeface="Cambria Math" panose="02040503050406030204" pitchFamily="18" charset="0"/>
                  </a:rPr>
                  <a:t>*曲线</a:t>
                </a:r>
                <a:r>
                  <a:rPr lang="zh-CN" altLang="en-US" sz="3000" dirty="0">
                    <a:solidFill>
                      <a:prstClr val="white"/>
                    </a:solidFill>
                    <a:latin typeface="Cambria Math" panose="02040503050406030204" pitchFamily="18" charset="0"/>
                  </a:rPr>
                  <a:t>：     </a:t>
                </a:r>
                <a:endParaRPr lang="en-US" altLang="zh-CN" sz="3000" dirty="0">
                  <a:solidFill>
                    <a:prstClr val="white"/>
                  </a:solidFill>
                  <a:latin typeface="Cambria Math" panose="02040503050406030204" pitchFamily="18" charset="0"/>
                </a:endParaRPr>
              </a:p>
              <a:p>
                <a:pPr marL="0" lvl="0" indent="0">
                  <a:lnSpc>
                    <a:spcPct val="150000"/>
                  </a:lnSpc>
                  <a:spcAft>
                    <a:spcPts val="0"/>
                  </a:spcAft>
                  <a:buClrTx/>
                  <a:buSzTx/>
                  <a:buNone/>
                </a:pPr>
                <a:r>
                  <a:rPr lang="en-US" altLang="zh-CN" sz="2800" dirty="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rPr>
                  <a:t>           </a:t>
                </a:r>
                <a:r>
                  <a:rPr lang="zh-CN" altLang="en-US" sz="2800" dirty="0" smtClean="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rPr>
                  <a:t>M/P </a:t>
                </a:r>
                <a:r>
                  <a:rPr lang="en-US" altLang="zh-CN" sz="2800" dirty="0">
                    <a:solidFill>
                      <a:prstClr val="white"/>
                    </a:solidFill>
                    <a:latin typeface="Cambria Math" panose="02040503050406030204" pitchFamily="18" charset="0"/>
                  </a:rPr>
                  <a:t>= L(Y</a:t>
                </a:r>
                <a:r>
                  <a:rPr lang="zh-CN" altLang="en-US" sz="2800" dirty="0">
                    <a:solidFill>
                      <a:prstClr val="white"/>
                    </a:solidFill>
                    <a:latin typeface="Cambria Math" panose="02040503050406030204" pitchFamily="18" charset="0"/>
                  </a:rPr>
                  <a:t>，</a:t>
                </a:r>
                <a:r>
                  <a:rPr lang="en-US" altLang="zh-CN" sz="2800" dirty="0">
                    <a:solidFill>
                      <a:prstClr val="white"/>
                    </a:solidFill>
                    <a:latin typeface="Cambria Math" panose="02040503050406030204" pitchFamily="18" charset="0"/>
                  </a:rPr>
                  <a:t>r</a:t>
                </a:r>
                <a:r>
                  <a:rPr lang="zh-CN" altLang="en-US" sz="2800" dirty="0" smtClean="0">
                    <a:solidFill>
                      <a:prstClr val="white"/>
                    </a:solidFill>
                    <a:latin typeface="Cambria Math" panose="02040503050406030204" pitchFamily="18" charset="0"/>
                  </a:rPr>
                  <a:t>）</a:t>
                </a:r>
                <a:endParaRPr lang="en-US" altLang="zh-CN" sz="2800" dirty="0" smtClean="0">
                  <a:solidFill>
                    <a:prstClr val="white"/>
                  </a:solidFill>
                  <a:latin typeface="Cambria Math" panose="02040503050406030204" pitchFamily="18" charset="0"/>
                </a:endParaRPr>
              </a:p>
              <a:p>
                <a:pPr marL="0" indent="0">
                  <a:lnSpc>
                    <a:spcPct val="150000"/>
                  </a:lnSpc>
                  <a:spcAft>
                    <a:spcPts val="0"/>
                  </a:spcAft>
                  <a:buClrTx/>
                  <a:buSzTx/>
                  <a:buNone/>
                </a:pPr>
                <a:r>
                  <a:rPr lang="en-US" altLang="zh-CN" sz="2800" dirty="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sym typeface="Wingdings" panose="05000000000000000000" pitchFamily="2" charset="2"/>
                  </a:rPr>
                  <a:t> LM*:  </a:t>
                </a:r>
                <a:r>
                  <a:rPr lang="en-US" altLang="zh-CN" sz="2800" dirty="0" smtClean="0">
                    <a:solidFill>
                      <a:prstClr val="white"/>
                    </a:solidFill>
                    <a:latin typeface="Cambria Math" panose="02040503050406030204" pitchFamily="18" charset="0"/>
                  </a:rPr>
                  <a:t>M/P </a:t>
                </a:r>
                <a:r>
                  <a:rPr lang="en-US" altLang="zh-CN" sz="2800" dirty="0">
                    <a:solidFill>
                      <a:prstClr val="white"/>
                    </a:solidFill>
                    <a:latin typeface="Cambria Math" panose="02040503050406030204" pitchFamily="18" charset="0"/>
                  </a:rPr>
                  <a:t>= L(Y</a:t>
                </a:r>
                <a:r>
                  <a:rPr lang="zh-CN" altLang="en-US" sz="2800" dirty="0">
                    <a:solidFill>
                      <a:prstClr val="white"/>
                    </a:solidFill>
                    <a:latin typeface="Cambria Math" panose="02040503050406030204" pitchFamily="18" charset="0"/>
                  </a:rPr>
                  <a:t>，</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m:t>
                        </m:r>
                      </m:sub>
                    </m:sSub>
                  </m:oMath>
                </a14:m>
                <a:r>
                  <a:rPr lang="zh-CN" altLang="en-US" sz="2800" dirty="0" smtClean="0">
                    <a:solidFill>
                      <a:prstClr val="white"/>
                    </a:solidFill>
                    <a:latin typeface="Cambria Math" panose="02040503050406030204" pitchFamily="18" charset="0"/>
                  </a:rPr>
                  <a:t>）</a:t>
                </a:r>
                <a:endParaRPr lang="en-US" altLang="zh-CN" sz="2800" dirty="0" smtClean="0">
                  <a:solidFill>
                    <a:prstClr val="white"/>
                  </a:solidFill>
                  <a:latin typeface="Cambria Math" panose="02040503050406030204" pitchFamily="18" charset="0"/>
                </a:endParaRPr>
              </a:p>
              <a:p>
                <a:pPr marL="0" indent="0">
                  <a:lnSpc>
                    <a:spcPct val="150000"/>
                  </a:lnSpc>
                  <a:spcAft>
                    <a:spcPts val="0"/>
                  </a:spcAft>
                  <a:buClrTx/>
                  <a:buSzTx/>
                  <a:buNone/>
                </a:pPr>
                <a:r>
                  <a:rPr lang="en-US" altLang="zh-CN" sz="2800" dirty="0" smtClean="0">
                    <a:solidFill>
                      <a:prstClr val="white"/>
                    </a:solidFill>
                    <a:latin typeface="Cambria Math" panose="02040503050406030204" pitchFamily="18" charset="0"/>
                    <a:sym typeface="Wingdings" panose="05000000000000000000" pitchFamily="2" charset="2"/>
                  </a:rPr>
                  <a:t>                             LM*</a:t>
                </a:r>
                <a:r>
                  <a:rPr lang="zh-CN" altLang="en-US" sz="2800" dirty="0" smtClean="0">
                    <a:solidFill>
                      <a:prstClr val="white"/>
                    </a:solidFill>
                    <a:latin typeface="Cambria Math" panose="02040503050406030204" pitchFamily="18" charset="0"/>
                    <a:sym typeface="Wingdings" panose="05000000000000000000" pitchFamily="2" charset="2"/>
                  </a:rPr>
                  <a:t>与</a:t>
                </a:r>
                <a:r>
                  <a:rPr lang="en-US" altLang="zh-CN" sz="2800" dirty="0" smtClean="0">
                    <a:solidFill>
                      <a:prstClr val="white"/>
                    </a:solidFill>
                    <a:latin typeface="Cambria Math" panose="02040503050406030204" pitchFamily="18" charset="0"/>
                    <a:sym typeface="Wingdings" panose="05000000000000000000" pitchFamily="2" charset="2"/>
                  </a:rPr>
                  <a:t>LM</a:t>
                </a:r>
                <a:r>
                  <a:rPr lang="zh-CN" altLang="en-US" sz="2800" dirty="0" smtClean="0">
                    <a:solidFill>
                      <a:prstClr val="white"/>
                    </a:solidFill>
                    <a:latin typeface="Cambria Math" panose="02040503050406030204" pitchFamily="18" charset="0"/>
                    <a:sym typeface="Wingdings" panose="05000000000000000000" pitchFamily="2" charset="2"/>
                  </a:rPr>
                  <a:t>的区别与</a:t>
                </a:r>
                <a:r>
                  <a:rPr lang="en-US" altLang="zh-CN" sz="2800" dirty="0" smtClean="0">
                    <a:solidFill>
                      <a:prstClr val="white"/>
                    </a:solidFill>
                    <a:latin typeface="Cambria Math" panose="02040503050406030204" pitchFamily="18" charset="0"/>
                    <a:sym typeface="Wingdings" panose="05000000000000000000" pitchFamily="2" charset="2"/>
                  </a:rPr>
                  <a:t>IS</a:t>
                </a:r>
                <a:r>
                  <a:rPr lang="zh-CN" altLang="en-US" sz="2800" dirty="0" smtClean="0">
                    <a:solidFill>
                      <a:prstClr val="white"/>
                    </a:solidFill>
                    <a:latin typeface="Cambria Math" panose="02040503050406030204" pitchFamily="18" charset="0"/>
                    <a:sym typeface="Wingdings" panose="05000000000000000000" pitchFamily="2" charset="2"/>
                  </a:rPr>
                  <a:t>和</a:t>
                </a:r>
                <a:r>
                  <a:rPr lang="en-US" altLang="zh-CN" sz="2800" dirty="0" smtClean="0">
                    <a:solidFill>
                      <a:prstClr val="white"/>
                    </a:solidFill>
                    <a:latin typeface="Cambria Math" panose="02040503050406030204" pitchFamily="18" charset="0"/>
                    <a:sym typeface="Wingdings" panose="05000000000000000000" pitchFamily="2" charset="2"/>
                  </a:rPr>
                  <a:t>IS</a:t>
                </a:r>
                <a:r>
                  <a:rPr lang="zh-CN" altLang="en-US" sz="2800" dirty="0" smtClean="0">
                    <a:solidFill>
                      <a:prstClr val="white"/>
                    </a:solidFill>
                    <a:latin typeface="Cambria Math" panose="02040503050406030204" pitchFamily="18" charset="0"/>
                    <a:sym typeface="Wingdings" panose="05000000000000000000" pitchFamily="2" charset="2"/>
                  </a:rPr>
                  <a:t>*的区别性质相同。</a:t>
                </a:r>
                <a:endParaRPr lang="en-US" altLang="zh-CN" sz="2800" dirty="0" smtClean="0">
                  <a:solidFill>
                    <a:prstClr val="white"/>
                  </a:solidFill>
                  <a:latin typeface="Cambria Math" panose="02040503050406030204" pitchFamily="18" charset="0"/>
                </a:endParaRPr>
              </a:p>
              <a:p>
                <a:pPr lvl="1">
                  <a:lnSpc>
                    <a:spcPct val="150000"/>
                  </a:lnSpc>
                </a:pPr>
                <a:endParaRPr lang="en-US" altLang="zh-CN" sz="2800" i="1" dirty="0" smtClean="0">
                  <a:latin typeface="Cambria Math" panose="02040503050406030204" pitchFamily="18" charset="0"/>
                </a:endParaRPr>
              </a:p>
              <a:p>
                <a:pPr marL="457200" lvl="1" indent="0">
                  <a:lnSpc>
                    <a:spcPct val="150000"/>
                  </a:lnSpc>
                  <a:buNone/>
                </a:pPr>
                <a:endParaRPr lang="en-US" altLang="zh-CN" sz="2800"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5113" y="1524000"/>
                <a:ext cx="11469686" cy="2933700"/>
              </a:xfrm>
              <a:blipFill>
                <a:blip r:embed="rId2"/>
                <a:stretch>
                  <a:fillRect l="-1063"/>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4.3 </a:t>
            </a:r>
            <a:r>
              <a:rPr lang="zh-CN" altLang="en-US" sz="2800" dirty="0" smtClean="0">
                <a:latin typeface="Cambria Math" panose="02040503050406030204" pitchFamily="18" charset="0"/>
              </a:rPr>
              <a:t>收入汇率关系视角下的蒙代尔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p:spTree>
    <p:extLst>
      <p:ext uri="{BB962C8B-B14F-4D97-AF65-F5344CB8AC3E}">
        <p14:creationId xmlns:p14="http://schemas.microsoft.com/office/powerpoint/2010/main" val="516841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5113" y="1257300"/>
                <a:ext cx="11469686" cy="914400"/>
              </a:xfrm>
            </p:spPr>
            <p:txBody>
              <a:bodyPr anchor="t">
                <a:noAutofit/>
              </a:bodyPr>
              <a:lstStyle/>
              <a:p>
                <a:pPr>
                  <a:lnSpc>
                    <a:spcPct val="150000"/>
                  </a:lnSpc>
                </a:pPr>
                <a:r>
                  <a:rPr lang="zh-CN" altLang="en-US" sz="3000" dirty="0" smtClean="0">
                    <a:solidFill>
                      <a:prstClr val="white"/>
                    </a:solidFill>
                    <a:latin typeface="Cambria Math" panose="02040503050406030204" pitchFamily="18" charset="0"/>
                  </a:rPr>
                  <a:t>货币市场</a:t>
                </a:r>
                <a:r>
                  <a:rPr lang="zh-CN" altLang="en-US" sz="3000" dirty="0">
                    <a:solidFill>
                      <a:prstClr val="white"/>
                    </a:solidFill>
                    <a:latin typeface="Cambria Math" panose="02040503050406030204" pitchFamily="18" charset="0"/>
                  </a:rPr>
                  <a:t>均衡与</a:t>
                </a:r>
                <a:r>
                  <a:rPr lang="en-US" altLang="zh-CN" sz="3000" dirty="0">
                    <a:solidFill>
                      <a:prstClr val="white"/>
                    </a:solidFill>
                    <a:latin typeface="Cambria Math" panose="02040503050406030204" pitchFamily="18" charset="0"/>
                  </a:rPr>
                  <a:t>  </a:t>
                </a:r>
                <a:r>
                  <a:rPr lang="en-US" altLang="zh-CN" sz="3000" dirty="0" smtClean="0">
                    <a:solidFill>
                      <a:prstClr val="white"/>
                    </a:solidFill>
                    <a:latin typeface="Cambria Math" panose="02040503050406030204" pitchFamily="18" charset="0"/>
                  </a:rPr>
                  <a:t>LM</a:t>
                </a:r>
                <a:r>
                  <a:rPr lang="zh-CN" altLang="en-US" sz="3000" dirty="0" smtClean="0">
                    <a:solidFill>
                      <a:prstClr val="white"/>
                    </a:solidFill>
                    <a:latin typeface="Cambria Math" panose="02040503050406030204" pitchFamily="18" charset="0"/>
                  </a:rPr>
                  <a:t>*曲线：</a:t>
                </a:r>
                <a:r>
                  <a:rPr lang="en-US" altLang="zh-CN" sz="2800" dirty="0" smtClean="0">
                    <a:solidFill>
                      <a:prstClr val="white"/>
                    </a:solidFill>
                    <a:latin typeface="Cambria Math" panose="02040503050406030204" pitchFamily="18" charset="0"/>
                  </a:rPr>
                  <a:t>M/P </a:t>
                </a:r>
                <a:r>
                  <a:rPr lang="en-US" altLang="zh-CN" sz="2800" dirty="0">
                    <a:solidFill>
                      <a:prstClr val="white"/>
                    </a:solidFill>
                    <a:latin typeface="Cambria Math" panose="02040503050406030204" pitchFamily="18" charset="0"/>
                  </a:rPr>
                  <a:t>= L(Y</a:t>
                </a:r>
                <a:r>
                  <a:rPr lang="zh-CN" altLang="en-US" sz="2800" dirty="0">
                    <a:solidFill>
                      <a:prstClr val="white"/>
                    </a:solidFill>
                    <a:latin typeface="Cambria Math" panose="02040503050406030204" pitchFamily="18" charset="0"/>
                  </a:rPr>
                  <a:t>，</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m:t>
                        </m:r>
                      </m:sub>
                    </m:sSub>
                  </m:oMath>
                </a14:m>
                <a:r>
                  <a:rPr lang="zh-CN" altLang="en-US" sz="2800" dirty="0" smtClean="0">
                    <a:solidFill>
                      <a:prstClr val="white"/>
                    </a:solidFill>
                    <a:latin typeface="Cambria Math" panose="02040503050406030204" pitchFamily="18" charset="0"/>
                  </a:rPr>
                  <a:t>）</a:t>
                </a:r>
                <a:endParaRPr lang="en-US" altLang="zh-CN" sz="2800" i="1" dirty="0" smtClean="0">
                  <a:latin typeface="Cambria Math" panose="02040503050406030204" pitchFamily="18" charset="0"/>
                </a:endParaRPr>
              </a:p>
              <a:p>
                <a:pPr marL="457200" lvl="1" indent="0">
                  <a:lnSpc>
                    <a:spcPct val="150000"/>
                  </a:lnSpc>
                  <a:buNone/>
                </a:pPr>
                <a:endParaRPr lang="en-US" altLang="zh-CN" sz="2800"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5113" y="1257300"/>
                <a:ext cx="11469686" cy="914400"/>
              </a:xfrm>
              <a:blipFill>
                <a:blip r:embed="rId2"/>
                <a:stretch>
                  <a:fillRect l="-1063"/>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4.3 </a:t>
            </a:r>
            <a:r>
              <a:rPr lang="zh-CN" altLang="en-US" sz="2800" dirty="0" smtClean="0">
                <a:latin typeface="Cambria Math" panose="02040503050406030204" pitchFamily="18" charset="0"/>
              </a:rPr>
              <a:t>收入汇率关系视角下的蒙代尔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p:grpSp>
        <p:nvGrpSpPr>
          <p:cNvPr id="5" name="画布 159"/>
          <p:cNvGrpSpPr/>
          <p:nvPr/>
        </p:nvGrpSpPr>
        <p:grpSpPr>
          <a:xfrm>
            <a:off x="3364706" y="2324100"/>
            <a:ext cx="8598694" cy="4381500"/>
            <a:chOff x="0" y="0"/>
            <a:chExt cx="5270500" cy="4038600"/>
          </a:xfrm>
          <a:solidFill>
            <a:srgbClr val="00B050"/>
          </a:solidFill>
        </p:grpSpPr>
        <p:sp>
          <p:nvSpPr>
            <p:cNvPr id="7" name="矩形 6"/>
            <p:cNvSpPr/>
            <p:nvPr/>
          </p:nvSpPr>
          <p:spPr>
            <a:xfrm>
              <a:off x="0" y="0"/>
              <a:ext cx="5270500" cy="4038600"/>
            </a:xfrm>
            <a:prstGeom prst="rect">
              <a:avLst/>
            </a:prstGeom>
            <a:grpFill/>
          </p:spPr>
        </p:sp>
        <p:cxnSp>
          <p:nvCxnSpPr>
            <p:cNvPr id="8" name="直接连接符 7"/>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9" name="文本框 2"/>
            <p:cNvSpPr txBox="1">
              <a:spLocks noChangeArrowheads="1"/>
            </p:cNvSpPr>
            <p:nvPr/>
          </p:nvSpPr>
          <p:spPr bwMode="auto">
            <a:xfrm>
              <a:off x="0" y="73567"/>
              <a:ext cx="944192"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汇率，</a:t>
              </a:r>
              <a:r>
                <a:rPr lang="en-US" sz="2800" dirty="0">
                  <a:effectLst/>
                  <a:latin typeface="宋体" panose="02010600030101010101" pitchFamily="2" charset="-122"/>
                  <a:ea typeface="等线"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文本框 2"/>
            <p:cNvSpPr txBox="1">
              <a:spLocks noChangeArrowheads="1"/>
            </p:cNvSpPr>
            <p:nvPr/>
          </p:nvSpPr>
          <p:spPr bwMode="auto">
            <a:xfrm>
              <a:off x="4123766" y="3484582"/>
              <a:ext cx="1006615"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1" name="文本框 2"/>
                <p:cNvSpPr txBox="1">
                  <a:spLocks noChangeArrowheads="1"/>
                </p:cNvSpPr>
                <p:nvPr/>
              </p:nvSpPr>
              <p:spPr bwMode="auto">
                <a:xfrm>
                  <a:off x="9525" y="1658279"/>
                  <a:ext cx="743584"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1" name="文本框 2"/>
                <p:cNvSpPr txBox="1">
                  <a:spLocks noRot="1" noChangeAspect="1" noMove="1" noResize="1" noEditPoints="1" noAdjustHandles="1" noChangeArrowheads="1" noChangeShapeType="1" noTextEdit="1"/>
                </p:cNvSpPr>
                <p:nvPr/>
              </p:nvSpPr>
              <p:spPr bwMode="auto">
                <a:xfrm>
                  <a:off x="9525" y="1658279"/>
                  <a:ext cx="743584" cy="482272"/>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12" name="直接连接符 11"/>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13" name="文本框 2"/>
            <p:cNvSpPr txBox="1">
              <a:spLocks noChangeArrowheads="1"/>
            </p:cNvSpPr>
            <p:nvPr/>
          </p:nvSpPr>
          <p:spPr bwMode="auto">
            <a:xfrm>
              <a:off x="2908784" y="1671606"/>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4" name="直接连接符 13"/>
            <p:cNvCxnSpPr/>
            <p:nvPr/>
          </p:nvCxnSpPr>
          <p:spPr>
            <a:xfrm flipH="1" flipV="1">
              <a:off x="658183" y="1867528"/>
              <a:ext cx="2127547" cy="6096"/>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15" name="直接连接符 14"/>
            <p:cNvCxnSpPr/>
            <p:nvPr/>
          </p:nvCxnSpPr>
          <p:spPr>
            <a:xfrm flipH="1">
              <a:off x="2753832" y="499731"/>
              <a:ext cx="10633" cy="2911626"/>
            </a:xfrm>
            <a:prstGeom prst="line">
              <a:avLst/>
            </a:prstGeom>
            <a:grpFill/>
            <a:ln w="25400" cap="flat" cmpd="sng" algn="ctr">
              <a:solidFill>
                <a:srgbClr val="FF0000"/>
              </a:solidFill>
              <a:prstDash val="solid"/>
              <a:miter lim="800000"/>
            </a:ln>
            <a:effectLst/>
          </p:spPr>
        </p:cxnSp>
        <p:sp>
          <p:nvSpPr>
            <p:cNvPr id="16" name="文本框 2"/>
            <p:cNvSpPr txBox="1">
              <a:spLocks noChangeArrowheads="1"/>
            </p:cNvSpPr>
            <p:nvPr/>
          </p:nvSpPr>
          <p:spPr bwMode="auto">
            <a:xfrm>
              <a:off x="2893870" y="346553"/>
              <a:ext cx="478155"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LM*</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7" name="直接连接符 16"/>
            <p:cNvCxnSpPr/>
            <p:nvPr/>
          </p:nvCxnSpPr>
          <p:spPr>
            <a:xfrm flipH="1">
              <a:off x="686184" y="1021977"/>
              <a:ext cx="2067648" cy="10632"/>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18" name="文本框 2"/>
                <p:cNvSpPr txBox="1">
                  <a:spLocks noChangeArrowheads="1"/>
                </p:cNvSpPr>
                <p:nvPr/>
              </p:nvSpPr>
              <p:spPr bwMode="auto">
                <a:xfrm>
                  <a:off x="76368" y="862752"/>
                  <a:ext cx="604950"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8" name="文本框 2"/>
                <p:cNvSpPr txBox="1">
                  <a:spLocks noRot="1" noChangeAspect="1" noMove="1" noResize="1" noEditPoints="1" noAdjustHandles="1" noChangeArrowheads="1" noChangeShapeType="1" noTextEdit="1"/>
                </p:cNvSpPr>
                <p:nvPr/>
              </p:nvSpPr>
              <p:spPr bwMode="auto">
                <a:xfrm>
                  <a:off x="76368" y="862752"/>
                  <a:ext cx="604950" cy="482272"/>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sp>
          <p:nvSpPr>
            <p:cNvPr id="19" name="文本框 2"/>
            <p:cNvSpPr txBox="1">
              <a:spLocks noChangeArrowheads="1"/>
            </p:cNvSpPr>
            <p:nvPr/>
          </p:nvSpPr>
          <p:spPr bwMode="auto">
            <a:xfrm>
              <a:off x="2842667" y="809168"/>
              <a:ext cx="505460" cy="408431"/>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B</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20" name="文本框 2"/>
                <p:cNvSpPr txBox="1">
                  <a:spLocks noChangeArrowheads="1"/>
                </p:cNvSpPr>
                <p:nvPr/>
              </p:nvSpPr>
              <p:spPr bwMode="auto">
                <a:xfrm>
                  <a:off x="2545590" y="3454687"/>
                  <a:ext cx="504825"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0" name="文本框 2"/>
                <p:cNvSpPr txBox="1">
                  <a:spLocks noRot="1" noChangeAspect="1" noMove="1" noResize="1" noEditPoints="1" noAdjustHandles="1" noChangeArrowheads="1" noChangeShapeType="1" noTextEdit="1"/>
                </p:cNvSpPr>
                <p:nvPr/>
              </p:nvSpPr>
              <p:spPr bwMode="auto">
                <a:xfrm>
                  <a:off x="2545590" y="3454687"/>
                  <a:ext cx="504825" cy="482272"/>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2998720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4.3 </a:t>
            </a:r>
            <a:r>
              <a:rPr lang="zh-CN" altLang="en-US" sz="2800" dirty="0" smtClean="0">
                <a:latin typeface="Cambria Math" panose="02040503050406030204" pitchFamily="18" charset="0"/>
              </a:rPr>
              <a:t>收入汇率关系视角下的蒙代尔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p:grpSp>
        <p:nvGrpSpPr>
          <p:cNvPr id="7" name="组合 6"/>
          <p:cNvGrpSpPr/>
          <p:nvPr/>
        </p:nvGrpSpPr>
        <p:grpSpPr>
          <a:xfrm>
            <a:off x="5181600" y="4054475"/>
            <a:ext cx="5105400" cy="2803525"/>
            <a:chOff x="3657600" y="4054475"/>
            <a:chExt cx="5105400" cy="2803525"/>
          </a:xfrm>
        </p:grpSpPr>
        <p:grpSp>
          <p:nvGrpSpPr>
            <p:cNvPr id="8" name="Group 12"/>
            <p:cNvGrpSpPr>
              <a:grpSpLocks/>
            </p:cNvGrpSpPr>
            <p:nvPr/>
          </p:nvGrpSpPr>
          <p:grpSpPr bwMode="auto">
            <a:xfrm>
              <a:off x="4191000" y="4187825"/>
              <a:ext cx="2286000" cy="2286000"/>
              <a:chOff x="1968" y="2230"/>
              <a:chExt cx="1440" cy="1440"/>
            </a:xfrm>
          </p:grpSpPr>
          <p:sp>
            <p:nvSpPr>
              <p:cNvPr id="14" name="Line 13"/>
              <p:cNvSpPr>
                <a:spLocks noChangeShapeType="1"/>
              </p:cNvSpPr>
              <p:nvPr/>
            </p:nvSpPr>
            <p:spPr bwMode="auto">
              <a:xfrm rot="5400000">
                <a:off x="2688" y="295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p:cNvSpPr>
                <a:spLocks noChangeShapeType="1"/>
              </p:cNvSpPr>
              <p:nvPr/>
            </p:nvSpPr>
            <p:spPr bwMode="auto">
              <a:xfrm>
                <a:off x="1968" y="223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Text Box 15"/>
            <p:cNvSpPr txBox="1">
              <a:spLocks noChangeArrowheads="1"/>
            </p:cNvSpPr>
            <p:nvPr/>
          </p:nvSpPr>
          <p:spPr bwMode="auto">
            <a:xfrm rot="-5400000">
              <a:off x="2784475" y="4987925"/>
              <a:ext cx="220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宋体" panose="02010600030101010101" pitchFamily="2" charset="-122"/>
                </a:rPr>
                <a:t>Exchange rate, </a:t>
              </a:r>
              <a:r>
                <a:rPr lang="en-US" altLang="zh-CN" i="1">
                  <a:ea typeface="宋体" panose="02010600030101010101" pitchFamily="2" charset="-122"/>
                </a:rPr>
                <a:t>e</a:t>
              </a:r>
            </a:p>
          </p:txBody>
        </p:sp>
        <p:sp>
          <p:nvSpPr>
            <p:cNvPr id="10" name="Text Box 16"/>
            <p:cNvSpPr txBox="1">
              <a:spLocks noChangeArrowheads="1"/>
            </p:cNvSpPr>
            <p:nvPr/>
          </p:nvSpPr>
          <p:spPr bwMode="auto">
            <a:xfrm>
              <a:off x="6413500" y="6400800"/>
              <a:ext cx="234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宋体" panose="02010600030101010101" pitchFamily="2" charset="-122"/>
                </a:rPr>
                <a:t>Income, output, </a:t>
              </a:r>
              <a:r>
                <a:rPr lang="en-US" altLang="zh-CN" i="1">
                  <a:ea typeface="宋体" panose="02010600030101010101" pitchFamily="2" charset="-122"/>
                </a:rPr>
                <a:t>Y</a:t>
              </a:r>
            </a:p>
          </p:txBody>
        </p:sp>
        <p:sp>
          <p:nvSpPr>
            <p:cNvPr id="11" name="Text Box 17"/>
            <p:cNvSpPr txBox="1">
              <a:spLocks noChangeArrowheads="1"/>
            </p:cNvSpPr>
            <p:nvPr/>
          </p:nvSpPr>
          <p:spPr bwMode="auto">
            <a:xfrm>
              <a:off x="5105400" y="4054475"/>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i="1">
                  <a:ea typeface="宋体" panose="02010600030101010101" pitchFamily="2" charset="-122"/>
                </a:rPr>
                <a:t>LM*</a:t>
              </a:r>
            </a:p>
          </p:txBody>
        </p:sp>
        <p:sp>
          <p:nvSpPr>
            <p:cNvPr id="13" name="Line 21"/>
            <p:cNvSpPr>
              <a:spLocks noChangeShapeType="1"/>
            </p:cNvSpPr>
            <p:nvPr/>
          </p:nvSpPr>
          <p:spPr bwMode="auto">
            <a:xfrm>
              <a:off x="5334000" y="44196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组合 15"/>
          <p:cNvGrpSpPr/>
          <p:nvPr/>
        </p:nvGrpSpPr>
        <p:grpSpPr>
          <a:xfrm>
            <a:off x="5181600" y="1049338"/>
            <a:ext cx="5168900" cy="2786062"/>
            <a:chOff x="3657600" y="1049338"/>
            <a:chExt cx="5168900" cy="2786062"/>
          </a:xfrm>
        </p:grpSpPr>
        <p:grpSp>
          <p:nvGrpSpPr>
            <p:cNvPr id="17" name="Group 3"/>
            <p:cNvGrpSpPr>
              <a:grpSpLocks/>
            </p:cNvGrpSpPr>
            <p:nvPr/>
          </p:nvGrpSpPr>
          <p:grpSpPr bwMode="auto">
            <a:xfrm>
              <a:off x="4191000" y="1203325"/>
              <a:ext cx="2286000" cy="2286000"/>
              <a:chOff x="1968" y="2230"/>
              <a:chExt cx="1440" cy="1440"/>
            </a:xfrm>
          </p:grpSpPr>
          <p:sp>
            <p:nvSpPr>
              <p:cNvPr id="27" name="Line 4"/>
              <p:cNvSpPr>
                <a:spLocks noChangeShapeType="1"/>
              </p:cNvSpPr>
              <p:nvPr/>
            </p:nvSpPr>
            <p:spPr bwMode="auto">
              <a:xfrm rot="5400000">
                <a:off x="2688" y="295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5"/>
              <p:cNvSpPr>
                <a:spLocks noChangeShapeType="1"/>
              </p:cNvSpPr>
              <p:nvPr/>
            </p:nvSpPr>
            <p:spPr bwMode="auto">
              <a:xfrm>
                <a:off x="1968" y="223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Text Box 6"/>
            <p:cNvSpPr txBox="1">
              <a:spLocks noChangeArrowheads="1"/>
            </p:cNvSpPr>
            <p:nvPr/>
          </p:nvSpPr>
          <p:spPr bwMode="auto">
            <a:xfrm rot="-5400000">
              <a:off x="2936081" y="1770857"/>
              <a:ext cx="1900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宋体" panose="02010600030101010101" pitchFamily="2" charset="-122"/>
                </a:rPr>
                <a:t>Interest rate,</a:t>
              </a:r>
              <a:r>
                <a:rPr lang="en-US" altLang="zh-CN" i="1">
                  <a:ea typeface="宋体" panose="02010600030101010101" pitchFamily="2" charset="-122"/>
                </a:rPr>
                <a:t> r</a:t>
              </a:r>
            </a:p>
          </p:txBody>
        </p:sp>
        <p:sp>
          <p:nvSpPr>
            <p:cNvPr id="19" name="Text Box 7"/>
            <p:cNvSpPr txBox="1">
              <a:spLocks noChangeArrowheads="1"/>
            </p:cNvSpPr>
            <p:nvPr/>
          </p:nvSpPr>
          <p:spPr bwMode="auto">
            <a:xfrm>
              <a:off x="6477000" y="3378200"/>
              <a:ext cx="234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ea typeface="宋体" panose="02010600030101010101" pitchFamily="2" charset="-122"/>
                </a:rPr>
                <a:t>Income, output, </a:t>
              </a:r>
              <a:r>
                <a:rPr lang="en-US" altLang="zh-CN" i="1" dirty="0">
                  <a:ea typeface="宋体" panose="02010600030101010101" pitchFamily="2" charset="-122"/>
                </a:rPr>
                <a:t>Y</a:t>
              </a:r>
            </a:p>
          </p:txBody>
        </p:sp>
        <p:sp>
          <p:nvSpPr>
            <p:cNvPr id="20" name="Line 8"/>
            <p:cNvSpPr>
              <a:spLocks noChangeShapeType="1"/>
            </p:cNvSpPr>
            <p:nvPr/>
          </p:nvSpPr>
          <p:spPr bwMode="auto">
            <a:xfrm flipV="1">
              <a:off x="4229100" y="1320800"/>
              <a:ext cx="220980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Oval 9"/>
            <p:cNvSpPr>
              <a:spLocks noChangeArrowheads="1"/>
            </p:cNvSpPr>
            <p:nvPr/>
          </p:nvSpPr>
          <p:spPr bwMode="auto">
            <a:xfrm>
              <a:off x="5257800" y="23749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zh-CN"/>
            </a:p>
          </p:txBody>
        </p:sp>
        <p:sp>
          <p:nvSpPr>
            <p:cNvPr id="22" name="Text Box 10"/>
            <p:cNvSpPr txBox="1">
              <a:spLocks noChangeArrowheads="1"/>
            </p:cNvSpPr>
            <p:nvPr/>
          </p:nvSpPr>
          <p:spPr bwMode="auto">
            <a:xfrm>
              <a:off x="6324600" y="1244600"/>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i="1">
                  <a:ea typeface="宋体" panose="02010600030101010101" pitchFamily="2" charset="-122"/>
                </a:rPr>
                <a:t>LM</a:t>
              </a:r>
            </a:p>
          </p:txBody>
        </p:sp>
        <p:sp>
          <p:nvSpPr>
            <p:cNvPr id="23" name="Line 11"/>
            <p:cNvSpPr>
              <a:spLocks noChangeShapeType="1"/>
            </p:cNvSpPr>
            <p:nvPr/>
          </p:nvSpPr>
          <p:spPr bwMode="auto">
            <a:xfrm>
              <a:off x="5295900" y="2438400"/>
              <a:ext cx="1588"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9"/>
            <p:cNvSpPr>
              <a:spLocks noChangeShapeType="1"/>
            </p:cNvSpPr>
            <p:nvPr/>
          </p:nvSpPr>
          <p:spPr bwMode="auto">
            <a:xfrm>
              <a:off x="4203700" y="2438400"/>
              <a:ext cx="2273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2"/>
            <p:cNvSpPr txBox="1">
              <a:spLocks noChangeArrowheads="1"/>
            </p:cNvSpPr>
            <p:nvPr/>
          </p:nvSpPr>
          <p:spPr bwMode="auto">
            <a:xfrm>
              <a:off x="6461125" y="2174875"/>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i="1">
                  <a:ea typeface="宋体" panose="02010600030101010101" pitchFamily="2" charset="-122"/>
                </a:rPr>
                <a:t>r = r</a:t>
              </a:r>
              <a:r>
                <a:rPr lang="en-US" altLang="zh-CN">
                  <a:ea typeface="宋体" panose="02010600030101010101" pitchFamily="2" charset="-122"/>
                </a:rPr>
                <a:t>*</a:t>
              </a:r>
            </a:p>
          </p:txBody>
        </p:sp>
      </p:grpSp>
      <p:sp>
        <p:nvSpPr>
          <p:cNvPr id="5" name="矩形 4"/>
          <p:cNvSpPr/>
          <p:nvPr/>
        </p:nvSpPr>
        <p:spPr>
          <a:xfrm>
            <a:off x="2046446" y="2081768"/>
            <a:ext cx="2685352" cy="523220"/>
          </a:xfrm>
          <a:prstGeom prst="rect">
            <a:avLst/>
          </a:prstGeom>
          <a:solidFill>
            <a:schemeClr val="accent1"/>
          </a:solidFill>
        </p:spPr>
        <p:txBody>
          <a:bodyPr wrap="none">
            <a:spAutoFit/>
          </a:bodyPr>
          <a:lstStyle/>
          <a:p>
            <a:pPr algn="ctr"/>
            <a:r>
              <a:rPr lang="en-US" altLang="zh-CN" sz="2800" i="1" kern="10" dirty="0">
                <a:ln w="9525">
                  <a:solidFill>
                    <a:srgbClr val="000000"/>
                  </a:solidFill>
                  <a:round/>
                  <a:headEnd/>
                  <a:tailEnd/>
                </a:ln>
                <a:latin typeface="Papyrus" panose="03070502060502030205" pitchFamily="66" charset="0"/>
              </a:rPr>
              <a:t>The LM Curve</a:t>
            </a:r>
            <a:endParaRPr lang="zh-CN" altLang="en-US" sz="2800" i="1" kern="10" dirty="0">
              <a:ln w="9525">
                <a:solidFill>
                  <a:srgbClr val="000000"/>
                </a:solidFill>
                <a:round/>
                <a:headEnd/>
                <a:tailEnd/>
              </a:ln>
              <a:latin typeface="Papyrus" panose="03070502060502030205" pitchFamily="66" charset="0"/>
            </a:endParaRPr>
          </a:p>
        </p:txBody>
      </p:sp>
      <p:sp>
        <p:nvSpPr>
          <p:cNvPr id="29" name="WordArt 20"/>
          <p:cNvSpPr>
            <a:spLocks noChangeArrowheads="1" noChangeShapeType="1" noTextEdit="1"/>
          </p:cNvSpPr>
          <p:nvPr/>
        </p:nvSpPr>
        <p:spPr bwMode="auto">
          <a:xfrm>
            <a:off x="952500" y="4841872"/>
            <a:ext cx="4038600" cy="381000"/>
          </a:xfrm>
          <a:prstGeom prst="rect">
            <a:avLst/>
          </a:prstGeom>
          <a:solidFill>
            <a:schemeClr val="accent1"/>
          </a:solidFill>
        </p:spPr>
        <p:txBody>
          <a:bodyPr wrap="none" fromWordArt="1">
            <a:prstTxWarp prst="textWave1">
              <a:avLst>
                <a:gd name="adj1" fmla="val 13005"/>
                <a:gd name="adj2" fmla="val 0"/>
              </a:avLst>
            </a:prstTxWarp>
          </a:bodyPr>
          <a:lstStyle/>
          <a:p>
            <a:pPr algn="ctr"/>
            <a:r>
              <a:rPr lang="en-US" altLang="zh-CN" sz="3600" i="1" kern="10" dirty="0">
                <a:ln w="9525">
                  <a:solidFill>
                    <a:srgbClr val="000000"/>
                  </a:solidFill>
                  <a:round/>
                  <a:headEnd/>
                  <a:tailEnd/>
                </a:ln>
                <a:solidFill>
                  <a:srgbClr val="000000"/>
                </a:solidFill>
                <a:latin typeface="Papyrus" panose="03070502060502030205" pitchFamily="66" charset="0"/>
              </a:rPr>
              <a:t>The LM* Curve</a:t>
            </a:r>
            <a:endParaRPr lang="zh-CN" altLang="en-US" sz="3600" i="1" kern="10" dirty="0">
              <a:ln w="9525">
                <a:solidFill>
                  <a:srgbClr val="000000"/>
                </a:solidFill>
                <a:round/>
                <a:headEnd/>
                <a:tailEnd/>
              </a:ln>
              <a:solidFill>
                <a:srgbClr val="000000"/>
              </a:solidFill>
              <a:latin typeface="Papyrus" panose="03070502060502030205" pitchFamily="66" charset="0"/>
            </a:endParaRPr>
          </a:p>
        </p:txBody>
      </p:sp>
      <p:sp>
        <p:nvSpPr>
          <p:cNvPr id="30" name="Text Box 7"/>
          <p:cNvSpPr txBox="1">
            <a:spLocks noChangeArrowheads="1"/>
          </p:cNvSpPr>
          <p:nvPr/>
        </p:nvSpPr>
        <p:spPr bwMode="auto">
          <a:xfrm>
            <a:off x="6641806" y="3528665"/>
            <a:ext cx="5209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i="1" dirty="0" smtClean="0">
                <a:ea typeface="宋体" panose="02010600030101010101" pitchFamily="2" charset="-122"/>
              </a:rPr>
              <a:t>Y</a:t>
            </a:r>
            <a:r>
              <a:rPr lang="zh-CN" altLang="en-US" i="1" dirty="0" smtClean="0">
                <a:ea typeface="宋体" panose="02010600030101010101" pitchFamily="2" charset="-122"/>
              </a:rPr>
              <a:t>*</a:t>
            </a:r>
            <a:endParaRPr lang="en-US" altLang="zh-CN" i="1" dirty="0">
              <a:ea typeface="宋体" panose="02010600030101010101" pitchFamily="2" charset="-122"/>
            </a:endParaRPr>
          </a:p>
        </p:txBody>
      </p:sp>
      <p:sp>
        <p:nvSpPr>
          <p:cNvPr id="31" name="Text Box 7"/>
          <p:cNvSpPr txBox="1">
            <a:spLocks noChangeArrowheads="1"/>
          </p:cNvSpPr>
          <p:nvPr/>
        </p:nvSpPr>
        <p:spPr bwMode="auto">
          <a:xfrm>
            <a:off x="6749109" y="6400800"/>
            <a:ext cx="5209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i="1" dirty="0" smtClean="0">
                <a:ea typeface="宋体" panose="02010600030101010101" pitchFamily="2" charset="-122"/>
              </a:rPr>
              <a:t>Y</a:t>
            </a:r>
            <a:r>
              <a:rPr lang="zh-CN" altLang="en-US" i="1" dirty="0" smtClean="0">
                <a:ea typeface="宋体" panose="02010600030101010101" pitchFamily="2" charset="-122"/>
              </a:rPr>
              <a:t>*</a:t>
            </a:r>
            <a:endParaRPr lang="en-US" altLang="zh-CN" i="1" dirty="0">
              <a:ea typeface="宋体" panose="02010600030101010101" pitchFamily="2" charset="-122"/>
            </a:endParaRPr>
          </a:p>
        </p:txBody>
      </p:sp>
    </p:spTree>
    <p:extLst>
      <p:ext uri="{BB962C8B-B14F-4D97-AF65-F5344CB8AC3E}">
        <p14:creationId xmlns:p14="http://schemas.microsoft.com/office/powerpoint/2010/main" val="186444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5113" y="1143000"/>
                <a:ext cx="11469686" cy="2362200"/>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国际</a:t>
                </a:r>
                <a:r>
                  <a:rPr lang="zh-CN" altLang="en-US" sz="3000" dirty="0">
                    <a:solidFill>
                      <a:prstClr val="white"/>
                    </a:solidFill>
                    <a:latin typeface="Cambria Math" panose="02040503050406030204" pitchFamily="18" charset="0"/>
                  </a:rPr>
                  <a:t>收支平衡与</a:t>
                </a:r>
                <a:r>
                  <a:rPr lang="en-US" altLang="zh-CN" sz="3000" dirty="0">
                    <a:solidFill>
                      <a:prstClr val="white"/>
                    </a:solidFill>
                    <a:latin typeface="Cambria Math" panose="02040503050406030204" pitchFamily="18" charset="0"/>
                  </a:rPr>
                  <a:t>BP</a:t>
                </a:r>
                <a:r>
                  <a:rPr lang="zh-CN" altLang="en-US" sz="3000" dirty="0">
                    <a:solidFill>
                      <a:prstClr val="white"/>
                    </a:solidFill>
                    <a:latin typeface="Cambria Math" panose="02040503050406030204" pitchFamily="18" charset="0"/>
                  </a:rPr>
                  <a:t>曲线</a:t>
                </a:r>
                <a:endParaRPr lang="en-US" altLang="zh-CN" sz="3000" dirty="0">
                  <a:solidFill>
                    <a:prstClr val="white"/>
                  </a:solidFill>
                  <a:latin typeface="Cambria Math" panose="02040503050406030204" pitchFamily="18" charset="0"/>
                </a:endParaRPr>
              </a:p>
              <a:p>
                <a:pPr marL="0" lvl="0" indent="0">
                  <a:lnSpc>
                    <a:spcPct val="150000"/>
                  </a:lnSpc>
                  <a:spcAft>
                    <a:spcPts val="0"/>
                  </a:spcAft>
                  <a:buClrTx/>
                  <a:buSzTx/>
                  <a:buNone/>
                </a:pPr>
                <a:r>
                  <a:rPr lang="en-US" altLang="zh-CN" sz="2800" dirty="0">
                    <a:solidFill>
                      <a:prstClr val="white"/>
                    </a:solidFill>
                    <a:latin typeface="Cambria Math" panose="02040503050406030204" pitchFamily="18" charset="0"/>
                  </a:rPr>
                  <a:t>      </a:t>
                </a:r>
                <a:r>
                  <a:rPr lang="en-US" altLang="zh-CN" sz="2800" dirty="0" smtClean="0">
                    <a:solidFill>
                      <a:prstClr val="white"/>
                    </a:solidFill>
                    <a:latin typeface="Cambria Math" panose="02040503050406030204" pitchFamily="18" charset="0"/>
                  </a:rPr>
                  <a:t>         BP*</a:t>
                </a:r>
                <a:r>
                  <a:rPr lang="zh-CN" altLang="en-US" sz="2800" dirty="0" smtClean="0">
                    <a:solidFill>
                      <a:prstClr val="white"/>
                    </a:solidFill>
                    <a:latin typeface="Cambria Math" panose="02040503050406030204" pitchFamily="18" charset="0"/>
                  </a:rPr>
                  <a:t>：      </a:t>
                </a:r>
                <a14:m>
                  <m:oMath xmlns:m="http://schemas.openxmlformats.org/officeDocument/2006/math">
                    <m:r>
                      <m:rPr>
                        <m:sty m:val="p"/>
                      </m:rPr>
                      <a:rPr lang="en-US" altLang="zh-CN" sz="2800">
                        <a:solidFill>
                          <a:prstClr val="white"/>
                        </a:solidFill>
                        <a:latin typeface="Cambria Math" panose="02040503050406030204" pitchFamily="18" charset="0"/>
                      </a:rPr>
                      <m:t>NX</m:t>
                    </m:r>
                    <m:r>
                      <a:rPr lang="en-US" altLang="zh-CN" sz="2800">
                        <a:solidFill>
                          <a:prstClr val="white"/>
                        </a:solidFill>
                        <a:latin typeface="Cambria Math" panose="02040503050406030204" pitchFamily="18" charset="0"/>
                      </a:rPr>
                      <m:t> </m:t>
                    </m:r>
                    <m:d>
                      <m:dPr>
                        <m:ctrlPr>
                          <a:rPr lang="zh-CN" altLang="zh-CN" sz="2800" i="1">
                            <a:solidFill>
                              <a:prstClr val="white"/>
                            </a:solidFill>
                            <a:latin typeface="Cambria Math" panose="02040503050406030204" pitchFamily="18" charset="0"/>
                          </a:rPr>
                        </m:ctrlPr>
                      </m:dPr>
                      <m:e>
                        <m:r>
                          <m:rPr>
                            <m:sty m:val="p"/>
                          </m:rPr>
                          <a:rPr lang="en-US" altLang="zh-CN" sz="2800">
                            <a:solidFill>
                              <a:prstClr val="white"/>
                            </a:solidFill>
                            <a:latin typeface="Cambria Math" panose="02040503050406030204" pitchFamily="18" charset="0"/>
                          </a:rPr>
                          <m:t>e</m:t>
                        </m:r>
                        <m:r>
                          <a:rPr lang="en-US" altLang="zh-CN" sz="2800">
                            <a:solidFill>
                              <a:prstClr val="white"/>
                            </a:solidFill>
                            <a:latin typeface="Cambria Math" panose="02040503050406030204" pitchFamily="18" charset="0"/>
                          </a:rPr>
                          <m:t>,</m:t>
                        </m:r>
                        <m:r>
                          <m:rPr>
                            <m:sty m:val="p"/>
                          </m:rPr>
                          <a:rPr lang="en-US" altLang="zh-CN" sz="2800">
                            <a:solidFill>
                              <a:prstClr val="white"/>
                            </a:solidFill>
                            <a:latin typeface="Cambria Math" panose="02040503050406030204" pitchFamily="18" charset="0"/>
                          </a:rPr>
                          <m:t>Y</m:t>
                        </m:r>
                      </m:e>
                    </m:d>
                    <m:r>
                      <a:rPr lang="en-US" altLang="zh-CN" sz="2800">
                        <a:solidFill>
                          <a:prstClr val="white"/>
                        </a:solidFill>
                        <a:latin typeface="Cambria Math" panose="02040503050406030204" pitchFamily="18" charset="0"/>
                      </a:rPr>
                      <m:t>+</m:t>
                    </m:r>
                    <m:sSub>
                      <m:sSubPr>
                        <m:ctrlPr>
                          <a:rPr lang="zh-CN" altLang="zh-CN" sz="2800" i="1">
                            <a:solidFill>
                              <a:prstClr val="white"/>
                            </a:solidFill>
                            <a:latin typeface="Cambria Math" panose="02040503050406030204" pitchFamily="18" charset="0"/>
                          </a:rPr>
                        </m:ctrlPr>
                      </m:sSubPr>
                      <m:e>
                        <m:r>
                          <a:rPr lang="en-US" altLang="zh-CN" sz="2800" i="1">
                            <a:solidFill>
                              <a:prstClr val="white"/>
                            </a:solidFill>
                            <a:latin typeface="Cambria Math" panose="02040503050406030204" pitchFamily="18" charset="0"/>
                          </a:rPr>
                          <m:t>𝐶𝐹𝐼</m:t>
                        </m:r>
                      </m:e>
                      <m:sub>
                        <m:r>
                          <a:rPr lang="en-US" altLang="zh-CN" sz="2800" i="1">
                            <a:solidFill>
                              <a:prstClr val="white"/>
                            </a:solidFill>
                            <a:latin typeface="Cambria Math" panose="02040503050406030204" pitchFamily="18" charset="0"/>
                          </a:rPr>
                          <m:t>𝑁</m:t>
                        </m:r>
                      </m:sub>
                    </m:sSub>
                    <m:d>
                      <m:dPr>
                        <m:ctrlPr>
                          <a:rPr lang="zh-CN" altLang="zh-CN" sz="2800" i="1">
                            <a:solidFill>
                              <a:prstClr val="white"/>
                            </a:solidFill>
                            <a:latin typeface="Cambria Math" panose="02040503050406030204" pitchFamily="18" charset="0"/>
                          </a:rPr>
                        </m:ctrlPr>
                      </m:dPr>
                      <m:e>
                        <m:r>
                          <a:rPr lang="en-US" altLang="zh-CN" sz="2800" i="1" smtClean="0">
                            <a:solidFill>
                              <a:srgbClr val="FF0000"/>
                            </a:solidFill>
                            <a:latin typeface="Cambria Math" panose="02040503050406030204" pitchFamily="18" charset="0"/>
                          </a:rPr>
                          <m:t>𝑟</m:t>
                        </m:r>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m:t>
                            </m:r>
                          </m:sub>
                        </m:sSub>
                      </m:e>
                    </m:d>
                    <m:r>
                      <a:rPr lang="en-US" altLang="zh-CN" sz="2800" i="1">
                        <a:solidFill>
                          <a:prstClr val="white"/>
                        </a:solidFill>
                        <a:latin typeface="Cambria Math" panose="02040503050406030204" pitchFamily="18" charset="0"/>
                      </a:rPr>
                      <m:t>=0</m:t>
                    </m:r>
                  </m:oMath>
                </a14:m>
                <a:endParaRPr lang="en-US" altLang="zh-CN" sz="2800" i="1" dirty="0">
                  <a:solidFill>
                    <a:prstClr val="white"/>
                  </a:solidFill>
                  <a:latin typeface="Cambria Math" panose="02040503050406030204" pitchFamily="18" charset="0"/>
                </a:endParaRPr>
              </a:p>
              <a:p>
                <a:pPr lvl="1">
                  <a:lnSpc>
                    <a:spcPct val="150000"/>
                  </a:lnSpc>
                </a:pPr>
                <a:endParaRPr lang="en-US" altLang="zh-CN" sz="2800" i="1" dirty="0" smtClean="0">
                  <a:latin typeface="Cambria Math" panose="02040503050406030204" pitchFamily="18" charset="0"/>
                </a:endParaRPr>
              </a:p>
              <a:p>
                <a:pPr marL="457200" lvl="1" indent="0">
                  <a:lnSpc>
                    <a:spcPct val="150000"/>
                  </a:lnSpc>
                  <a:buNone/>
                </a:pPr>
                <a:endParaRPr lang="en-US" altLang="zh-CN" sz="2800"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5113" y="1143000"/>
                <a:ext cx="11469686" cy="2362200"/>
              </a:xfrm>
              <a:blipFill>
                <a:blip r:embed="rId2"/>
                <a:stretch>
                  <a:fillRect l="-1063"/>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4.3 </a:t>
            </a:r>
            <a:r>
              <a:rPr lang="zh-CN" altLang="en-US" sz="2800" dirty="0" smtClean="0">
                <a:latin typeface="Cambria Math" panose="02040503050406030204" pitchFamily="18" charset="0"/>
              </a:rPr>
              <a:t>收入汇率关系视角下的蒙代尔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p:grpSp>
        <p:nvGrpSpPr>
          <p:cNvPr id="5" name="画布 139"/>
          <p:cNvGrpSpPr/>
          <p:nvPr/>
        </p:nvGrpSpPr>
        <p:grpSpPr>
          <a:xfrm>
            <a:off x="3048000" y="2590800"/>
            <a:ext cx="9036050" cy="4095750"/>
            <a:chOff x="0" y="0"/>
            <a:chExt cx="5270500" cy="4038600"/>
          </a:xfrm>
          <a:solidFill>
            <a:srgbClr val="00B050"/>
          </a:solidFill>
        </p:grpSpPr>
        <p:sp>
          <p:nvSpPr>
            <p:cNvPr id="7" name="矩形 6"/>
            <p:cNvSpPr/>
            <p:nvPr/>
          </p:nvSpPr>
          <p:spPr>
            <a:xfrm>
              <a:off x="0" y="0"/>
              <a:ext cx="5270500" cy="4038600"/>
            </a:xfrm>
            <a:prstGeom prst="rect">
              <a:avLst/>
            </a:prstGeom>
            <a:grpFill/>
          </p:spPr>
        </p:sp>
        <p:cxnSp>
          <p:nvCxnSpPr>
            <p:cNvPr id="8" name="直接连接符 7"/>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9" name="文本框 2"/>
            <p:cNvSpPr txBox="1">
              <a:spLocks noChangeArrowheads="1"/>
            </p:cNvSpPr>
            <p:nvPr/>
          </p:nvSpPr>
          <p:spPr bwMode="auto">
            <a:xfrm>
              <a:off x="162586" y="67226"/>
              <a:ext cx="970775" cy="4367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汇率，</a:t>
              </a:r>
              <a:r>
                <a:rPr lang="en-US" sz="2800" dirty="0">
                  <a:effectLst/>
                  <a:latin typeface="宋体" panose="02010600030101010101" pitchFamily="2" charset="-122"/>
                  <a:ea typeface="等线"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文本框 2"/>
            <p:cNvSpPr txBox="1">
              <a:spLocks noChangeArrowheads="1"/>
            </p:cNvSpPr>
            <p:nvPr/>
          </p:nvSpPr>
          <p:spPr bwMode="auto">
            <a:xfrm>
              <a:off x="4123766" y="3484582"/>
              <a:ext cx="1072505" cy="4367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1" name="文本框 2"/>
                <p:cNvSpPr txBox="1">
                  <a:spLocks noChangeArrowheads="1"/>
                </p:cNvSpPr>
                <p:nvPr/>
              </p:nvSpPr>
              <p:spPr bwMode="auto">
                <a:xfrm>
                  <a:off x="9525" y="1658279"/>
                  <a:ext cx="743584" cy="4367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1" name="文本框 2"/>
                <p:cNvSpPr txBox="1">
                  <a:spLocks noRot="1" noChangeAspect="1" noMove="1" noResize="1" noEditPoints="1" noAdjustHandles="1" noChangeArrowheads="1" noChangeShapeType="1" noTextEdit="1"/>
                </p:cNvSpPr>
                <p:nvPr/>
              </p:nvSpPr>
              <p:spPr bwMode="auto">
                <a:xfrm>
                  <a:off x="9525" y="1658279"/>
                  <a:ext cx="743584" cy="436703"/>
                </a:xfrm>
                <a:prstGeom prst="rect">
                  <a:avLst/>
                </a:prstGeom>
                <a:blipFill>
                  <a:blip r:embed="rId3"/>
                  <a:stretch>
                    <a:fillRect b="-6849"/>
                  </a:stretch>
                </a:blipFill>
                <a:ln w="9525">
                  <a:noFill/>
                  <a:miter lim="800000"/>
                  <a:headEnd/>
                  <a:tailEnd/>
                </a:ln>
              </p:spPr>
              <p:txBody>
                <a:bodyPr/>
                <a:lstStyle/>
                <a:p>
                  <a:r>
                    <a:rPr lang="zh-CN" altLang="en-US">
                      <a:noFill/>
                    </a:rPr>
                    <a:t> </a:t>
                  </a:r>
                </a:p>
              </p:txBody>
            </p:sp>
          </mc:Fallback>
        </mc:AlternateContent>
        <p:cxnSp>
          <p:nvCxnSpPr>
            <p:cNvPr id="12" name="直接连接符 11"/>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13" name="文本框 2"/>
            <p:cNvSpPr txBox="1">
              <a:spLocks noChangeArrowheads="1"/>
            </p:cNvSpPr>
            <p:nvPr/>
          </p:nvSpPr>
          <p:spPr bwMode="auto">
            <a:xfrm>
              <a:off x="2218694" y="1658279"/>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4" name="直接连接符 13"/>
            <p:cNvCxnSpPr/>
            <p:nvPr/>
          </p:nvCxnSpPr>
          <p:spPr>
            <a:xfrm flipH="1">
              <a:off x="658184" y="1867528"/>
              <a:ext cx="1510858" cy="0"/>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15" name="直接连接符 14"/>
            <p:cNvCxnSpPr/>
            <p:nvPr/>
          </p:nvCxnSpPr>
          <p:spPr>
            <a:xfrm flipH="1">
              <a:off x="1382232" y="595423"/>
              <a:ext cx="1722475" cy="2254102"/>
            </a:xfrm>
            <a:prstGeom prst="line">
              <a:avLst/>
            </a:prstGeom>
            <a:grpFill/>
            <a:ln w="25400" cap="flat" cmpd="sng" algn="ctr">
              <a:solidFill>
                <a:srgbClr val="FF0000"/>
              </a:solidFill>
              <a:prstDash val="solid"/>
              <a:miter lim="800000"/>
            </a:ln>
            <a:effectLst/>
          </p:spPr>
        </p:cxnSp>
        <p:sp>
          <p:nvSpPr>
            <p:cNvPr id="16" name="文本框 2"/>
            <p:cNvSpPr txBox="1">
              <a:spLocks noChangeArrowheads="1"/>
            </p:cNvSpPr>
            <p:nvPr/>
          </p:nvSpPr>
          <p:spPr bwMode="auto">
            <a:xfrm>
              <a:off x="3348127" y="570771"/>
              <a:ext cx="1848144" cy="4367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a:t>
              </a:r>
              <a:r>
                <a:rPr lang="zh-CN" sz="2800" dirty="0">
                  <a:effectLst/>
                  <a:latin typeface="宋体" panose="02010600030101010101" pitchFamily="2" charset="-122"/>
                  <a:ea typeface="等线" panose="02010600030101010101" pitchFamily="2" charset="-122"/>
                  <a:cs typeface="Times New Roman" panose="02020603050405020304" pitchFamily="18" charset="0"/>
                </a:rPr>
                <a:t>曲线：</a:t>
              </a:r>
              <a:r>
                <a:rPr lang="en-US" sz="2800" dirty="0">
                  <a:effectLst/>
                  <a:latin typeface="宋体" panose="02010600030101010101" pitchFamily="2" charset="-122"/>
                  <a:ea typeface="等线" panose="02010600030101010101" pitchFamily="2" charset="-122"/>
                  <a:cs typeface="Times New Roman" panose="02020603050405020304" pitchFamily="18" charset="0"/>
                </a:rPr>
                <a:t>BP=0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7" name="直接连接符 16"/>
            <p:cNvCxnSpPr/>
            <p:nvPr/>
          </p:nvCxnSpPr>
          <p:spPr>
            <a:xfrm flipH="1">
              <a:off x="686184" y="1021977"/>
              <a:ext cx="2067648" cy="10632"/>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18" name="文本框 2"/>
                <p:cNvSpPr txBox="1">
                  <a:spLocks noChangeArrowheads="1"/>
                </p:cNvSpPr>
                <p:nvPr/>
              </p:nvSpPr>
              <p:spPr bwMode="auto">
                <a:xfrm>
                  <a:off x="76368" y="862752"/>
                  <a:ext cx="604950" cy="4367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8" name="文本框 2"/>
                <p:cNvSpPr txBox="1">
                  <a:spLocks noRot="1" noChangeAspect="1" noMove="1" noResize="1" noEditPoints="1" noAdjustHandles="1" noChangeArrowheads="1" noChangeShapeType="1" noTextEdit="1"/>
                </p:cNvSpPr>
                <p:nvPr/>
              </p:nvSpPr>
              <p:spPr bwMode="auto">
                <a:xfrm>
                  <a:off x="76368" y="862752"/>
                  <a:ext cx="604950" cy="436703"/>
                </a:xfrm>
                <a:prstGeom prst="rect">
                  <a:avLst/>
                </a:prstGeom>
                <a:blipFill>
                  <a:blip r:embed="rId4"/>
                  <a:stretch>
                    <a:fillRect b="-8333"/>
                  </a:stretch>
                </a:blipFill>
                <a:ln w="9525">
                  <a:noFill/>
                  <a:miter lim="800000"/>
                  <a:headEnd/>
                  <a:tailEnd/>
                </a:ln>
              </p:spPr>
              <p:txBody>
                <a:bodyPr/>
                <a:lstStyle/>
                <a:p>
                  <a:r>
                    <a:rPr lang="zh-CN" altLang="en-US">
                      <a:noFill/>
                    </a:rPr>
                    <a:t> </a:t>
                  </a:r>
                </a:p>
              </p:txBody>
            </p:sp>
          </mc:Fallback>
        </mc:AlternateContent>
        <p:sp>
          <p:nvSpPr>
            <p:cNvPr id="19" name="文本框 2"/>
            <p:cNvSpPr txBox="1">
              <a:spLocks noChangeArrowheads="1"/>
            </p:cNvSpPr>
            <p:nvPr/>
          </p:nvSpPr>
          <p:spPr bwMode="auto">
            <a:xfrm>
              <a:off x="2895830" y="894229"/>
              <a:ext cx="505460" cy="408431"/>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B</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20" name="文本框 2"/>
                <p:cNvSpPr txBox="1">
                  <a:spLocks noChangeArrowheads="1"/>
                </p:cNvSpPr>
                <p:nvPr/>
              </p:nvSpPr>
              <p:spPr bwMode="auto">
                <a:xfrm>
                  <a:off x="1907637" y="3412157"/>
                  <a:ext cx="504825" cy="4367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0" name="文本框 2"/>
                <p:cNvSpPr txBox="1">
                  <a:spLocks noRot="1" noChangeAspect="1" noMove="1" noResize="1" noEditPoints="1" noAdjustHandles="1" noChangeArrowheads="1" noChangeShapeType="1" noTextEdit="1"/>
                </p:cNvSpPr>
                <p:nvPr/>
              </p:nvSpPr>
              <p:spPr bwMode="auto">
                <a:xfrm>
                  <a:off x="1907637" y="3412157"/>
                  <a:ext cx="504825" cy="436703"/>
                </a:xfrm>
                <a:prstGeom prst="rect">
                  <a:avLst/>
                </a:prstGeom>
                <a:blipFill>
                  <a:blip r:embed="rId5"/>
                  <a:stretch>
                    <a:fillRect b="-8333"/>
                  </a:stretch>
                </a:blipFill>
                <a:ln w="9525">
                  <a:noFill/>
                  <a:miter lim="800000"/>
                  <a:headEnd/>
                  <a:tailEnd/>
                </a:ln>
              </p:spPr>
              <p:txBody>
                <a:bodyPr/>
                <a:lstStyle/>
                <a:p>
                  <a:r>
                    <a:rPr lang="zh-CN" altLang="en-US">
                      <a:noFill/>
                    </a:rPr>
                    <a:t> </a:t>
                  </a:r>
                </a:p>
              </p:txBody>
            </p:sp>
          </mc:Fallback>
        </mc:AlternateContent>
        <p:cxnSp>
          <p:nvCxnSpPr>
            <p:cNvPr id="21" name="直接连接符 20"/>
            <p:cNvCxnSpPr/>
            <p:nvPr/>
          </p:nvCxnSpPr>
          <p:spPr>
            <a:xfrm flipV="1">
              <a:off x="2105246" y="1855515"/>
              <a:ext cx="19154" cy="1483108"/>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22" name="直接连接符 21"/>
            <p:cNvCxnSpPr/>
            <p:nvPr/>
          </p:nvCxnSpPr>
          <p:spPr>
            <a:xfrm flipH="1" flipV="1">
              <a:off x="2772882" y="988075"/>
              <a:ext cx="12848" cy="2392184"/>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23" name="文本框 2"/>
                <p:cNvSpPr txBox="1">
                  <a:spLocks noChangeArrowheads="1"/>
                </p:cNvSpPr>
                <p:nvPr/>
              </p:nvSpPr>
              <p:spPr bwMode="auto">
                <a:xfrm>
                  <a:off x="2599882" y="3433563"/>
                  <a:ext cx="504825" cy="4367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3" name="文本框 2"/>
                <p:cNvSpPr txBox="1">
                  <a:spLocks noRot="1" noChangeAspect="1" noMove="1" noResize="1" noEditPoints="1" noAdjustHandles="1" noChangeArrowheads="1" noChangeShapeType="1" noTextEdit="1"/>
                </p:cNvSpPr>
                <p:nvPr/>
              </p:nvSpPr>
              <p:spPr bwMode="auto">
                <a:xfrm>
                  <a:off x="2599882" y="3433563"/>
                  <a:ext cx="504825" cy="436703"/>
                </a:xfrm>
                <a:prstGeom prst="rect">
                  <a:avLst/>
                </a:prstGeom>
                <a:blipFill>
                  <a:blip r:embed="rId6"/>
                  <a:stretch>
                    <a:fillRect b="-6849"/>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30205633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3051" y="1176315"/>
                <a:ext cx="6592178" cy="3429000"/>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开放经济下的收入均衡</a:t>
                </a:r>
                <a:endParaRPr lang="en-US" altLang="zh-CN" sz="3000" dirty="0" smtClean="0">
                  <a:solidFill>
                    <a:prstClr val="white"/>
                  </a:solidFill>
                  <a:latin typeface="Cambria Math" panose="02040503050406030204" pitchFamily="18" charset="0"/>
                </a:endParaRPr>
              </a:p>
              <a:p>
                <a:pPr marL="457200" lvl="1" indent="-457200">
                  <a:lnSpc>
                    <a:spcPct val="150000"/>
                  </a:lnSpc>
                  <a:buFont typeface="Wingdings" panose="05000000000000000000" pitchFamily="2" charset="2"/>
                  <a:buChar char="u"/>
                </a:pPr>
                <a:r>
                  <a:rPr lang="en-US" altLang="zh-CN" sz="2800" dirty="0">
                    <a:solidFill>
                      <a:prstClr val="white"/>
                    </a:solidFill>
                    <a:latin typeface="Cambria Math" panose="02040503050406030204" pitchFamily="18" charset="0"/>
                    <a:sym typeface="Wingdings" panose="05000000000000000000" pitchFamily="2" charset="2"/>
                  </a:rPr>
                  <a:t>IS*: </a:t>
                </a:r>
                <a:r>
                  <a:rPr lang="en-US" altLang="zh-CN" sz="2800" dirty="0" smtClean="0">
                    <a:solidFill>
                      <a:prstClr val="white"/>
                    </a:solidFill>
                    <a:latin typeface="Cambria Math" panose="02040503050406030204" pitchFamily="18" charset="0"/>
                    <a:sym typeface="Wingdings" panose="05000000000000000000" pitchFamily="2" charset="2"/>
                  </a:rPr>
                  <a:t> </a:t>
                </a:r>
                <a:r>
                  <a:rPr lang="en-US" altLang="zh-CN" sz="2800" dirty="0" smtClean="0">
                    <a:solidFill>
                      <a:prstClr val="white"/>
                    </a:solidFill>
                    <a:latin typeface="Cambria Math" panose="02040503050406030204" pitchFamily="18" charset="0"/>
                  </a:rPr>
                  <a:t>Y=C(Y-T)+I</a:t>
                </a:r>
                <a:r>
                  <a:rPr lang="en-US" altLang="zh-CN" sz="2800" dirty="0">
                    <a:solidFill>
                      <a:prstClr val="white"/>
                    </a:solidFill>
                    <a:latin typeface="Cambria Math" panose="02040503050406030204" pitchFamily="18" charset="0"/>
                  </a:rPr>
                  <a:t>(</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m:t>
                        </m:r>
                      </m:sub>
                    </m:sSub>
                  </m:oMath>
                </a14:m>
                <a:r>
                  <a:rPr lang="en-US" altLang="zh-CN" sz="2800" dirty="0" smtClean="0">
                    <a:solidFill>
                      <a:prstClr val="white"/>
                    </a:solidFill>
                    <a:latin typeface="Cambria Math" panose="02040503050406030204" pitchFamily="18" charset="0"/>
                  </a:rPr>
                  <a:t>)+G+NX </a:t>
                </a:r>
                <a:r>
                  <a:rPr lang="en-US" altLang="zh-CN" sz="2800" dirty="0">
                    <a:solidFill>
                      <a:prstClr val="white"/>
                    </a:solidFill>
                    <a:latin typeface="Cambria Math" panose="02040503050406030204" pitchFamily="18" charset="0"/>
                  </a:rPr>
                  <a:t>(Y, e) </a:t>
                </a:r>
              </a:p>
              <a:p>
                <a:pPr marL="457200" lvl="1" indent="-457200">
                  <a:lnSpc>
                    <a:spcPct val="150000"/>
                  </a:lnSpc>
                  <a:buFont typeface="Wingdings" panose="05000000000000000000" pitchFamily="2" charset="2"/>
                  <a:buChar char="u"/>
                </a:pPr>
                <a:r>
                  <a:rPr lang="en-US" altLang="zh-CN" sz="2800" dirty="0" smtClean="0">
                    <a:solidFill>
                      <a:prstClr val="white"/>
                    </a:solidFill>
                    <a:latin typeface="Cambria Math" panose="02040503050406030204" pitchFamily="18" charset="0"/>
                  </a:rPr>
                  <a:t>LM*</a:t>
                </a:r>
                <a:r>
                  <a:rPr lang="zh-CN" altLang="en-US" sz="2800" dirty="0" smtClean="0">
                    <a:solidFill>
                      <a:prstClr val="white"/>
                    </a:solidFill>
                    <a:latin typeface="Cambria Math" panose="02040503050406030204" pitchFamily="18" charset="0"/>
                  </a:rPr>
                  <a:t>：</a:t>
                </a:r>
                <a:r>
                  <a:rPr lang="en-US" altLang="zh-CN" sz="2800" dirty="0" smtClean="0">
                    <a:solidFill>
                      <a:prstClr val="white"/>
                    </a:solidFill>
                    <a:latin typeface="Cambria Math" panose="02040503050406030204" pitchFamily="18" charset="0"/>
                  </a:rPr>
                  <a:t>M/P </a:t>
                </a:r>
                <a:r>
                  <a:rPr lang="en-US" altLang="zh-CN" sz="2800" dirty="0">
                    <a:solidFill>
                      <a:prstClr val="white"/>
                    </a:solidFill>
                    <a:latin typeface="Cambria Math" panose="02040503050406030204" pitchFamily="18" charset="0"/>
                  </a:rPr>
                  <a:t>= L(Y</a:t>
                </a:r>
                <a:r>
                  <a:rPr lang="zh-CN" altLang="en-US" sz="2800" dirty="0">
                    <a:solidFill>
                      <a:prstClr val="white"/>
                    </a:solidFill>
                    <a:latin typeface="Cambria Math" panose="02040503050406030204" pitchFamily="18" charset="0"/>
                  </a:rPr>
                  <a:t>，</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m:t>
                        </m:r>
                      </m:sub>
                    </m:sSub>
                  </m:oMath>
                </a14:m>
                <a:r>
                  <a:rPr lang="zh-CN" altLang="en-US" sz="2800" dirty="0">
                    <a:solidFill>
                      <a:prstClr val="white"/>
                    </a:solidFill>
                    <a:latin typeface="Cambria Math" panose="02040503050406030204" pitchFamily="18" charset="0"/>
                  </a:rPr>
                  <a:t>）</a:t>
                </a:r>
                <a:endParaRPr lang="en-US" altLang="zh-CN" sz="2800" i="1" dirty="0">
                  <a:latin typeface="Cambria Math" panose="02040503050406030204" pitchFamily="18" charset="0"/>
                </a:endParaRPr>
              </a:p>
              <a:p>
                <a:pPr marL="457200" lvl="1" indent="-457200">
                  <a:lnSpc>
                    <a:spcPct val="150000"/>
                  </a:lnSpc>
                  <a:buFont typeface="Wingdings" panose="05000000000000000000" pitchFamily="2" charset="2"/>
                  <a:buChar char="u"/>
                </a:pPr>
                <a:r>
                  <a:rPr lang="en-US" altLang="zh-CN" sz="2800" dirty="0" smtClean="0">
                    <a:solidFill>
                      <a:prstClr val="white"/>
                    </a:solidFill>
                    <a:latin typeface="Cambria Math" panose="02040503050406030204" pitchFamily="18" charset="0"/>
                  </a:rPr>
                  <a:t>BP*</a:t>
                </a:r>
                <a:r>
                  <a:rPr lang="zh-CN" altLang="en-US" sz="2800" dirty="0" smtClean="0">
                    <a:solidFill>
                      <a:prstClr val="white"/>
                    </a:solidFill>
                    <a:latin typeface="Cambria Math" panose="02040503050406030204" pitchFamily="18" charset="0"/>
                  </a:rPr>
                  <a:t>： </a:t>
                </a:r>
                <a14:m>
                  <m:oMath xmlns:m="http://schemas.openxmlformats.org/officeDocument/2006/math">
                    <m:r>
                      <m:rPr>
                        <m:sty m:val="p"/>
                      </m:rPr>
                      <a:rPr lang="en-US" altLang="zh-CN" sz="2800">
                        <a:solidFill>
                          <a:prstClr val="white"/>
                        </a:solidFill>
                        <a:latin typeface="Cambria Math" panose="02040503050406030204" pitchFamily="18" charset="0"/>
                      </a:rPr>
                      <m:t>NX</m:t>
                    </m:r>
                    <m:r>
                      <a:rPr lang="en-US" altLang="zh-CN" sz="2800">
                        <a:solidFill>
                          <a:prstClr val="white"/>
                        </a:solidFill>
                        <a:latin typeface="Cambria Math" panose="02040503050406030204" pitchFamily="18" charset="0"/>
                      </a:rPr>
                      <m:t> </m:t>
                    </m:r>
                    <m:d>
                      <m:dPr>
                        <m:ctrlPr>
                          <a:rPr lang="zh-CN" altLang="zh-CN" sz="2800" i="1">
                            <a:solidFill>
                              <a:prstClr val="white"/>
                            </a:solidFill>
                            <a:latin typeface="Cambria Math" panose="02040503050406030204" pitchFamily="18" charset="0"/>
                          </a:rPr>
                        </m:ctrlPr>
                      </m:dPr>
                      <m:e>
                        <m:r>
                          <m:rPr>
                            <m:sty m:val="p"/>
                          </m:rPr>
                          <a:rPr lang="en-US" altLang="zh-CN" sz="2800">
                            <a:solidFill>
                              <a:prstClr val="white"/>
                            </a:solidFill>
                            <a:latin typeface="Cambria Math" panose="02040503050406030204" pitchFamily="18" charset="0"/>
                          </a:rPr>
                          <m:t>e</m:t>
                        </m:r>
                        <m:r>
                          <a:rPr lang="en-US" altLang="zh-CN" sz="2800">
                            <a:solidFill>
                              <a:prstClr val="white"/>
                            </a:solidFill>
                            <a:latin typeface="Cambria Math" panose="02040503050406030204" pitchFamily="18" charset="0"/>
                          </a:rPr>
                          <m:t>,</m:t>
                        </m:r>
                        <m:r>
                          <m:rPr>
                            <m:sty m:val="p"/>
                          </m:rPr>
                          <a:rPr lang="en-US" altLang="zh-CN" sz="2800">
                            <a:solidFill>
                              <a:prstClr val="white"/>
                            </a:solidFill>
                            <a:latin typeface="Cambria Math" panose="02040503050406030204" pitchFamily="18" charset="0"/>
                          </a:rPr>
                          <m:t>Y</m:t>
                        </m:r>
                      </m:e>
                    </m:d>
                    <m:r>
                      <a:rPr lang="en-US" altLang="zh-CN" sz="2800">
                        <a:solidFill>
                          <a:prstClr val="white"/>
                        </a:solidFill>
                        <a:latin typeface="Cambria Math" panose="02040503050406030204" pitchFamily="18" charset="0"/>
                      </a:rPr>
                      <m:t>+</m:t>
                    </m:r>
                    <m:sSub>
                      <m:sSubPr>
                        <m:ctrlPr>
                          <a:rPr lang="zh-CN" altLang="zh-CN" sz="2800" i="1">
                            <a:solidFill>
                              <a:prstClr val="white"/>
                            </a:solidFill>
                            <a:latin typeface="Cambria Math" panose="02040503050406030204" pitchFamily="18" charset="0"/>
                          </a:rPr>
                        </m:ctrlPr>
                      </m:sSubPr>
                      <m:e>
                        <m:r>
                          <a:rPr lang="en-US" altLang="zh-CN" sz="2800" i="1">
                            <a:solidFill>
                              <a:prstClr val="white"/>
                            </a:solidFill>
                            <a:latin typeface="Cambria Math" panose="02040503050406030204" pitchFamily="18" charset="0"/>
                          </a:rPr>
                          <m:t>𝐶𝐹𝐼</m:t>
                        </m:r>
                      </m:e>
                      <m:sub>
                        <m:r>
                          <a:rPr lang="en-US" altLang="zh-CN" sz="2800" i="1">
                            <a:solidFill>
                              <a:prstClr val="white"/>
                            </a:solidFill>
                            <a:latin typeface="Cambria Math" panose="02040503050406030204" pitchFamily="18" charset="0"/>
                          </a:rPr>
                          <m:t>𝑁</m:t>
                        </m:r>
                      </m:sub>
                    </m:sSub>
                    <m:d>
                      <m:dPr>
                        <m:ctrlPr>
                          <a:rPr lang="zh-CN" altLang="zh-CN" sz="2800" i="1">
                            <a:solidFill>
                              <a:prstClr val="white"/>
                            </a:solidFill>
                            <a:latin typeface="Cambria Math" panose="02040503050406030204" pitchFamily="18" charset="0"/>
                          </a:rPr>
                        </m:ctrlPr>
                      </m:dPr>
                      <m:e>
                        <m:r>
                          <a:rPr lang="en-US" altLang="zh-CN" sz="2800" i="1" smtClean="0">
                            <a:solidFill>
                              <a:srgbClr val="FF0000"/>
                            </a:solidFill>
                            <a:latin typeface="Cambria Math" panose="02040503050406030204" pitchFamily="18" charset="0"/>
                          </a:rPr>
                          <m:t>𝑟</m:t>
                        </m:r>
                        <m:r>
                          <a:rPr lang="en-US" altLang="zh-CN" sz="2800" b="0" i="1" smtClean="0">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m:t>
                            </m:r>
                          </m:sub>
                        </m:sSub>
                      </m:e>
                    </m:d>
                    <m:r>
                      <a:rPr lang="en-US" altLang="zh-CN" sz="2800" i="1" smtClean="0">
                        <a:solidFill>
                          <a:prstClr val="white"/>
                        </a:solidFill>
                        <a:latin typeface="Cambria Math" panose="02040503050406030204" pitchFamily="18" charset="0"/>
                      </a:rPr>
                      <m:t>=</m:t>
                    </m:r>
                    <m:r>
                      <a:rPr lang="en-US" altLang="zh-CN" sz="2800" i="1">
                        <a:solidFill>
                          <a:prstClr val="white"/>
                        </a:solidFill>
                        <a:latin typeface="Cambria Math" panose="02040503050406030204" pitchFamily="18" charset="0"/>
                      </a:rPr>
                      <m:t>0</m:t>
                    </m:r>
                  </m:oMath>
                </a14:m>
                <a:endParaRPr lang="en-US" altLang="zh-CN" sz="2800" i="1" dirty="0">
                  <a:solidFill>
                    <a:prstClr val="white"/>
                  </a:solidFill>
                  <a:latin typeface="Cambria Math" panose="02040503050406030204" pitchFamily="18" charset="0"/>
                </a:endParaRPr>
              </a:p>
              <a:p>
                <a:pPr lvl="1">
                  <a:lnSpc>
                    <a:spcPct val="150000"/>
                  </a:lnSpc>
                </a:pPr>
                <a:endParaRPr lang="en-US" altLang="zh-CN" sz="2800" i="1" dirty="0" smtClean="0">
                  <a:latin typeface="Cambria Math" panose="02040503050406030204" pitchFamily="18" charset="0"/>
                </a:endParaRPr>
              </a:p>
              <a:p>
                <a:pPr marL="457200" lvl="1" indent="0">
                  <a:lnSpc>
                    <a:spcPct val="150000"/>
                  </a:lnSpc>
                  <a:buNone/>
                </a:pPr>
                <a:endParaRPr lang="en-US" altLang="zh-CN" sz="2800"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3051" y="1176315"/>
                <a:ext cx="6592178" cy="3429000"/>
              </a:xfrm>
              <a:blipFill>
                <a:blip r:embed="rId2"/>
                <a:stretch>
                  <a:fillRect l="-1848"/>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4.3 </a:t>
            </a:r>
            <a:r>
              <a:rPr lang="zh-CN" altLang="en-US" sz="2800" dirty="0" smtClean="0">
                <a:latin typeface="Cambria Math" panose="02040503050406030204" pitchFamily="18" charset="0"/>
              </a:rPr>
              <a:t>收入汇率关系视角下的蒙代尔</a:t>
            </a:r>
            <a:r>
              <a:rPr lang="en-US" altLang="zh-CN" sz="2800" dirty="0" smtClean="0">
                <a:latin typeface="Cambria Math" panose="02040503050406030204" pitchFamily="18" charset="0"/>
              </a:rPr>
              <a:t>-</a:t>
            </a:r>
            <a:r>
              <a:rPr lang="zh-CN" altLang="en-US" sz="2800" dirty="0" smtClean="0">
                <a:latin typeface="Cambria Math" panose="02040503050406030204" pitchFamily="18" charset="0"/>
              </a:rPr>
              <a:t>弗莱明模型</a:t>
            </a:r>
            <a:endParaRPr lang="en-US" altLang="zh-CN" sz="2800" dirty="0">
              <a:latin typeface="Cambria Math" panose="02040503050406030204" pitchFamily="18" charset="0"/>
            </a:endParaRPr>
          </a:p>
        </p:txBody>
      </p:sp>
      <p:grpSp>
        <p:nvGrpSpPr>
          <p:cNvPr id="24" name="画布 199"/>
          <p:cNvGrpSpPr/>
          <p:nvPr/>
        </p:nvGrpSpPr>
        <p:grpSpPr>
          <a:xfrm>
            <a:off x="6172199" y="1714500"/>
            <a:ext cx="6019801" cy="4381500"/>
            <a:chOff x="-1" y="0"/>
            <a:chExt cx="5270501" cy="4038600"/>
          </a:xfrm>
          <a:solidFill>
            <a:srgbClr val="00B050"/>
          </a:solidFill>
        </p:grpSpPr>
        <p:sp>
          <p:nvSpPr>
            <p:cNvPr id="25" name="矩形 24"/>
            <p:cNvSpPr/>
            <p:nvPr/>
          </p:nvSpPr>
          <p:spPr>
            <a:xfrm>
              <a:off x="0" y="0"/>
              <a:ext cx="5270500" cy="4038600"/>
            </a:xfrm>
            <a:prstGeom prst="rect">
              <a:avLst/>
            </a:prstGeom>
            <a:grpFill/>
          </p:spPr>
        </p:sp>
        <p:cxnSp>
          <p:nvCxnSpPr>
            <p:cNvPr id="26" name="直接连接符 25"/>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27" name="文本框 2"/>
            <p:cNvSpPr txBox="1">
              <a:spLocks noChangeArrowheads="1"/>
            </p:cNvSpPr>
            <p:nvPr/>
          </p:nvSpPr>
          <p:spPr bwMode="auto">
            <a:xfrm>
              <a:off x="-1" y="73567"/>
              <a:ext cx="1275907"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汇率，</a:t>
              </a:r>
              <a:r>
                <a:rPr lang="en-US" sz="2800" dirty="0">
                  <a:effectLst/>
                  <a:latin typeface="宋体" panose="02010600030101010101" pitchFamily="2" charset="-122"/>
                  <a:ea typeface="等线"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文本框 2"/>
            <p:cNvSpPr txBox="1">
              <a:spLocks noChangeArrowheads="1"/>
            </p:cNvSpPr>
            <p:nvPr/>
          </p:nvSpPr>
          <p:spPr bwMode="auto">
            <a:xfrm>
              <a:off x="3619469" y="3484582"/>
              <a:ext cx="1366627"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29" name="文本框 2"/>
                <p:cNvSpPr txBox="1">
                  <a:spLocks noChangeArrowheads="1"/>
                </p:cNvSpPr>
                <p:nvPr/>
              </p:nvSpPr>
              <p:spPr bwMode="auto">
                <a:xfrm>
                  <a:off x="9525" y="1658279"/>
                  <a:ext cx="743584"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0</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9" name="文本框 2"/>
                <p:cNvSpPr txBox="1">
                  <a:spLocks noRot="1" noChangeAspect="1" noMove="1" noResize="1" noEditPoints="1" noAdjustHandles="1" noChangeArrowheads="1" noChangeShapeType="1" noTextEdit="1"/>
                </p:cNvSpPr>
                <p:nvPr/>
              </p:nvSpPr>
              <p:spPr bwMode="auto">
                <a:xfrm>
                  <a:off x="9525" y="1658279"/>
                  <a:ext cx="743584" cy="482272"/>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30" name="直接连接符 29"/>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31" name="文本框 2"/>
            <p:cNvSpPr txBox="1">
              <a:spLocks noChangeArrowheads="1"/>
            </p:cNvSpPr>
            <p:nvPr/>
          </p:nvSpPr>
          <p:spPr bwMode="auto">
            <a:xfrm>
              <a:off x="2186415" y="1852724"/>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2" name="直接连接符 31"/>
            <p:cNvCxnSpPr/>
            <p:nvPr/>
          </p:nvCxnSpPr>
          <p:spPr>
            <a:xfrm flipH="1" flipV="1">
              <a:off x="658182" y="1867528"/>
              <a:ext cx="1609889" cy="6096"/>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33" name="直接连接符 32"/>
            <p:cNvCxnSpPr/>
            <p:nvPr/>
          </p:nvCxnSpPr>
          <p:spPr>
            <a:xfrm flipH="1">
              <a:off x="1275907" y="786810"/>
              <a:ext cx="2753833" cy="1626781"/>
            </a:xfrm>
            <a:prstGeom prst="line">
              <a:avLst/>
            </a:prstGeom>
            <a:grpFill/>
            <a:ln w="28575" cap="flat" cmpd="sng" algn="ctr">
              <a:solidFill>
                <a:srgbClr val="4472C4"/>
              </a:solidFill>
              <a:prstDash val="solid"/>
              <a:miter lim="800000"/>
            </a:ln>
            <a:effectLst/>
          </p:spPr>
        </p:cxnSp>
        <p:sp>
          <p:nvSpPr>
            <p:cNvPr id="34" name="文本框 2"/>
            <p:cNvSpPr txBox="1">
              <a:spLocks noChangeArrowheads="1"/>
            </p:cNvSpPr>
            <p:nvPr/>
          </p:nvSpPr>
          <p:spPr bwMode="auto">
            <a:xfrm>
              <a:off x="3723210" y="665529"/>
              <a:ext cx="756582"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IS</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35" name="文本框 2"/>
                <p:cNvSpPr txBox="1">
                  <a:spLocks noChangeArrowheads="1"/>
                </p:cNvSpPr>
                <p:nvPr/>
              </p:nvSpPr>
              <p:spPr bwMode="auto">
                <a:xfrm>
                  <a:off x="1869951" y="3380259"/>
                  <a:ext cx="504825"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0</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35" name="文本框 2"/>
                <p:cNvSpPr txBox="1">
                  <a:spLocks noRot="1" noChangeAspect="1" noMove="1" noResize="1" noEditPoints="1" noAdjustHandles="1" noChangeArrowheads="1" noChangeShapeType="1" noTextEdit="1"/>
                </p:cNvSpPr>
                <p:nvPr/>
              </p:nvSpPr>
              <p:spPr bwMode="auto">
                <a:xfrm>
                  <a:off x="1869951" y="3380259"/>
                  <a:ext cx="504825" cy="482272"/>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cxnSp>
          <p:nvCxnSpPr>
            <p:cNvPr id="36" name="直接连接符 35"/>
            <p:cNvCxnSpPr/>
            <p:nvPr/>
          </p:nvCxnSpPr>
          <p:spPr>
            <a:xfrm flipH="1">
              <a:off x="1590796" y="691117"/>
              <a:ext cx="1382022" cy="2199698"/>
            </a:xfrm>
            <a:prstGeom prst="line">
              <a:avLst/>
            </a:prstGeom>
            <a:grpFill/>
            <a:ln w="28575" cap="flat" cmpd="sng" algn="ctr">
              <a:solidFill>
                <a:srgbClr val="4472C4"/>
              </a:solidFill>
              <a:prstDash val="solid"/>
              <a:miter lim="800000"/>
            </a:ln>
            <a:effectLst/>
          </p:spPr>
        </p:cxnSp>
        <p:cxnSp>
          <p:nvCxnSpPr>
            <p:cNvPr id="37" name="直接连接符 36"/>
            <p:cNvCxnSpPr/>
            <p:nvPr/>
          </p:nvCxnSpPr>
          <p:spPr>
            <a:xfrm flipH="1">
              <a:off x="2221451" y="468784"/>
              <a:ext cx="10160" cy="2911475"/>
            </a:xfrm>
            <a:prstGeom prst="line">
              <a:avLst/>
            </a:prstGeom>
            <a:grpFill/>
            <a:ln w="28575" cap="flat" cmpd="sng" algn="ctr">
              <a:solidFill>
                <a:srgbClr val="4472C4"/>
              </a:solidFill>
              <a:prstDash val="solid"/>
              <a:miter lim="800000"/>
            </a:ln>
            <a:effectLst/>
          </p:spPr>
        </p:cxnSp>
        <p:sp>
          <p:nvSpPr>
            <p:cNvPr id="38" name="文本框 2"/>
            <p:cNvSpPr txBox="1">
              <a:spLocks noChangeArrowheads="1"/>
            </p:cNvSpPr>
            <p:nvPr/>
          </p:nvSpPr>
          <p:spPr bwMode="auto">
            <a:xfrm>
              <a:off x="2944464" y="307591"/>
              <a:ext cx="675004"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9" name="文本框 2"/>
            <p:cNvSpPr txBox="1">
              <a:spLocks noChangeArrowheads="1"/>
            </p:cNvSpPr>
            <p:nvPr/>
          </p:nvSpPr>
          <p:spPr bwMode="auto">
            <a:xfrm>
              <a:off x="1475335" y="386361"/>
              <a:ext cx="1037976" cy="48227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LM</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4174422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90600" y="2590800"/>
            <a:ext cx="10515600" cy="2057400"/>
          </a:xfrm>
        </p:spPr>
        <p:txBody>
          <a:bodyPr>
            <a:noAutofit/>
          </a:bodyPr>
          <a:lstStyle/>
          <a:p>
            <a:pPr>
              <a:lnSpc>
                <a:spcPct val="150000"/>
              </a:lnSpc>
            </a:pPr>
            <a:r>
              <a:rPr lang="en-US" altLang="zh-CN" dirty="0" smtClean="0"/>
              <a:t>5. </a:t>
            </a:r>
            <a:r>
              <a:rPr lang="zh-CN" altLang="en-US" dirty="0" smtClean="0"/>
              <a:t>利用蒙代尔</a:t>
            </a:r>
            <a:r>
              <a:rPr lang="en-US" altLang="zh-CN" dirty="0" smtClean="0"/>
              <a:t>—</a:t>
            </a:r>
            <a:r>
              <a:rPr lang="zh-CN" altLang="en-US" dirty="0" smtClean="0"/>
              <a:t>弗莱明模型分析宏观经济政策效果</a:t>
            </a:r>
            <a:endParaRPr lang="zh-CN" altLang="en-US" dirty="0"/>
          </a:p>
        </p:txBody>
      </p:sp>
    </p:spTree>
    <p:extLst>
      <p:ext uri="{BB962C8B-B14F-4D97-AF65-F5344CB8AC3E}">
        <p14:creationId xmlns:p14="http://schemas.microsoft.com/office/powerpoint/2010/main" val="2675240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304800"/>
            <a:ext cx="10131425" cy="609600"/>
          </a:xfrm>
        </p:spPr>
        <p:txBody>
          <a:bodyPr>
            <a:normAutofit fontScale="90000"/>
          </a:bodyPr>
          <a:lstStyle/>
          <a:p>
            <a:r>
              <a:rPr lang="en-US" altLang="zh-CN" dirty="0" smtClean="0"/>
              <a:t>1. </a:t>
            </a:r>
            <a:r>
              <a:rPr lang="zh-CN" altLang="en-US" dirty="0" smtClean="0"/>
              <a:t>国际经济联系</a:t>
            </a:r>
            <a:endParaRPr lang="zh-CN" altLang="en-US" dirty="0"/>
          </a:p>
        </p:txBody>
      </p:sp>
      <p:graphicFrame>
        <p:nvGraphicFramePr>
          <p:cNvPr id="6" name="图示 5"/>
          <p:cNvGraphicFramePr/>
          <p:nvPr>
            <p:extLst>
              <p:ext uri="{D42A27DB-BD31-4B8C-83A1-F6EECF244321}">
                <p14:modId xmlns:p14="http://schemas.microsoft.com/office/powerpoint/2010/main" val="2714859952"/>
              </p:ext>
            </p:extLst>
          </p:nvPr>
        </p:nvGraphicFramePr>
        <p:xfrm>
          <a:off x="914400" y="1143001"/>
          <a:ext cx="10820400" cy="525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0897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2209800"/>
            <a:ext cx="8382000" cy="4038600"/>
          </a:xfrm>
        </p:spPr>
        <p:txBody>
          <a:bodyPr anchor="t">
            <a:noAutofit/>
          </a:bodyPr>
          <a:lstStyle/>
          <a:p>
            <a:pPr marL="0" lvl="1" indent="0">
              <a:lnSpc>
                <a:spcPct val="150000"/>
              </a:lnSpc>
              <a:buNone/>
            </a:pPr>
            <a:r>
              <a:rPr lang="en-US" altLang="zh-CN" sz="3600" dirty="0">
                <a:latin typeface="Cambria Math" panose="02040503050406030204" pitchFamily="18" charset="0"/>
              </a:rPr>
              <a:t>5.1  </a:t>
            </a:r>
            <a:r>
              <a:rPr lang="zh-CN" altLang="en-US" sz="3600" dirty="0">
                <a:latin typeface="Cambria Math" panose="02040503050406030204" pitchFamily="18" charset="0"/>
              </a:rPr>
              <a:t>固定汇率下的宏观经济政策</a:t>
            </a:r>
            <a:r>
              <a:rPr lang="zh-CN" altLang="en-US" sz="3600" dirty="0" smtClean="0">
                <a:latin typeface="Cambria Math" panose="02040503050406030204" pitchFamily="18" charset="0"/>
              </a:rPr>
              <a:t>效果</a:t>
            </a:r>
            <a:endParaRPr lang="en-US" altLang="zh-CN" sz="3600" dirty="0" smtClean="0">
              <a:latin typeface="Cambria Math" panose="02040503050406030204" pitchFamily="18" charset="0"/>
            </a:endParaRPr>
          </a:p>
          <a:p>
            <a:pPr marL="1028700" lvl="2" indent="-571500">
              <a:lnSpc>
                <a:spcPct val="150000"/>
              </a:lnSpc>
              <a:buFont typeface="Wingdings" panose="05000000000000000000" pitchFamily="2" charset="2"/>
              <a:buChar char="p"/>
            </a:pPr>
            <a:r>
              <a:rPr lang="zh-CN" altLang="en-US" sz="3400" i="1" dirty="0" smtClean="0">
                <a:latin typeface="Cambria Math" panose="02040503050406030204" pitchFamily="18" charset="0"/>
              </a:rPr>
              <a:t>货币政策</a:t>
            </a:r>
            <a:endParaRPr lang="en-US" altLang="zh-CN" sz="3400" i="1" dirty="0" smtClean="0">
              <a:latin typeface="Cambria Math" panose="02040503050406030204" pitchFamily="18" charset="0"/>
            </a:endParaRPr>
          </a:p>
          <a:p>
            <a:pPr marL="1028700" lvl="2" indent="-571500">
              <a:lnSpc>
                <a:spcPct val="150000"/>
              </a:lnSpc>
              <a:buFont typeface="Wingdings" panose="05000000000000000000" pitchFamily="2" charset="2"/>
              <a:buChar char="p"/>
            </a:pPr>
            <a:r>
              <a:rPr lang="zh-CN" altLang="en-US" sz="3400" i="1" dirty="0" smtClean="0">
                <a:latin typeface="Cambria Math" panose="02040503050406030204" pitchFamily="18" charset="0"/>
              </a:rPr>
              <a:t>财政政策</a:t>
            </a:r>
            <a:endParaRPr lang="en-US" altLang="zh-CN" sz="3400" i="1" dirty="0" smtClean="0">
              <a:latin typeface="Cambria Math" panose="02040503050406030204" pitchFamily="18" charset="0"/>
            </a:endParaRPr>
          </a:p>
          <a:p>
            <a:pPr marL="1028700" lvl="2" indent="-571500">
              <a:lnSpc>
                <a:spcPct val="150000"/>
              </a:lnSpc>
              <a:buFont typeface="Wingdings" panose="05000000000000000000" pitchFamily="2" charset="2"/>
              <a:buChar char="p"/>
            </a:pPr>
            <a:r>
              <a:rPr lang="zh-CN" altLang="en-US" sz="3400" i="1" dirty="0" smtClean="0">
                <a:latin typeface="Cambria Math" panose="02040503050406030204" pitchFamily="18" charset="0"/>
              </a:rPr>
              <a:t>贸易政策</a:t>
            </a:r>
            <a:endParaRPr lang="en-US" altLang="zh-CN" sz="3400" i="1" dirty="0">
              <a:latin typeface="Cambria Math" panose="02040503050406030204" pitchFamily="18" charset="0"/>
            </a:endParaRPr>
          </a:p>
        </p:txBody>
      </p:sp>
    </p:spTree>
    <p:extLst>
      <p:ext uri="{BB962C8B-B14F-4D97-AF65-F5344CB8AC3E}">
        <p14:creationId xmlns:p14="http://schemas.microsoft.com/office/powerpoint/2010/main" val="354575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扩张性货币政策：收入</a:t>
            </a:r>
            <a:r>
              <a:rPr lang="zh-CN" altLang="en-US" sz="3000" dirty="0" smtClean="0">
                <a:solidFill>
                  <a:srgbClr val="FF0000"/>
                </a:solidFill>
                <a:latin typeface="Cambria Math" panose="02040503050406030204" pitchFamily="18" charset="0"/>
              </a:rPr>
              <a:t>利率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5.1.1 </a:t>
            </a:r>
            <a:r>
              <a:rPr lang="zh-CN" altLang="en-US" sz="2800" dirty="0" smtClean="0">
                <a:latin typeface="Cambria Math" panose="02040503050406030204" pitchFamily="18" charset="0"/>
              </a:rPr>
              <a:t>货币政策</a:t>
            </a:r>
            <a:endParaRPr lang="en-US" altLang="zh-CN" sz="2800" dirty="0">
              <a:latin typeface="Cambria Math" panose="02040503050406030204" pitchFamily="18" charset="0"/>
            </a:endParaRPr>
          </a:p>
        </p:txBody>
      </p:sp>
      <p:grpSp>
        <p:nvGrpSpPr>
          <p:cNvPr id="21" name="画布 226"/>
          <p:cNvGrpSpPr/>
          <p:nvPr/>
        </p:nvGrpSpPr>
        <p:grpSpPr>
          <a:xfrm>
            <a:off x="5105400" y="1809750"/>
            <a:ext cx="7067550" cy="5048250"/>
            <a:chOff x="0" y="0"/>
            <a:chExt cx="5270500" cy="4038600"/>
          </a:xfrm>
          <a:solidFill>
            <a:srgbClr val="00B050"/>
          </a:solidFill>
        </p:grpSpPr>
        <p:sp>
          <p:nvSpPr>
            <p:cNvPr id="22" name="矩形 21"/>
            <p:cNvSpPr/>
            <p:nvPr/>
          </p:nvSpPr>
          <p:spPr>
            <a:xfrm>
              <a:off x="0" y="0"/>
              <a:ext cx="5270500" cy="4038600"/>
            </a:xfrm>
            <a:prstGeom prst="rect">
              <a:avLst/>
            </a:prstGeom>
            <a:grpFill/>
          </p:spPr>
        </p:sp>
        <p:cxnSp>
          <p:nvCxnSpPr>
            <p:cNvPr id="23" name="直接连接符 22"/>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40" name="文本框 2"/>
            <p:cNvSpPr txBox="1">
              <a:spLocks noChangeArrowheads="1"/>
            </p:cNvSpPr>
            <p:nvPr/>
          </p:nvSpPr>
          <p:spPr bwMode="auto">
            <a:xfrm>
              <a:off x="0" y="73567"/>
              <a:ext cx="1110703"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利率，</a:t>
              </a:r>
              <a:r>
                <a:rPr lang="en-US" sz="2800" dirty="0">
                  <a:effectLst/>
                  <a:latin typeface="宋体" panose="02010600030101010101" pitchFamily="2" charset="-122"/>
                  <a:ea typeface="等线" panose="02010600030101010101" pitchFamily="2" charset="-122"/>
                  <a:cs typeface="Times New Roman" panose="02020603050405020304" pitchFamily="18" charset="0"/>
                </a:rPr>
                <a:t>r</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1" name="文本框 2"/>
            <p:cNvSpPr txBox="1">
              <a:spLocks noChangeArrowheads="1"/>
            </p:cNvSpPr>
            <p:nvPr/>
          </p:nvSpPr>
          <p:spPr bwMode="auto">
            <a:xfrm>
              <a:off x="4123766" y="3484582"/>
              <a:ext cx="1146734"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2" name="文本框 2"/>
            <p:cNvSpPr txBox="1">
              <a:spLocks noChangeArrowheads="1"/>
            </p:cNvSpPr>
            <p:nvPr/>
          </p:nvSpPr>
          <p:spPr bwMode="auto">
            <a:xfrm>
              <a:off x="1082848" y="1306484"/>
              <a:ext cx="1032457"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BP&gt;0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43" name="文本框 2"/>
                <p:cNvSpPr txBox="1">
                  <a:spLocks noChangeArrowheads="1"/>
                </p:cNvSpPr>
                <p:nvPr/>
              </p:nvSpPr>
              <p:spPr bwMode="auto">
                <a:xfrm>
                  <a:off x="9525" y="1658279"/>
                  <a:ext cx="933731"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宋体" panose="02010600030101010101" pitchFamily="2" charset="-122"/>
                            <a:cs typeface="宋体" panose="02010600030101010101" pitchFamily="2" charset="-122"/>
                          </a:rPr>
                          <m:t>𝑟</m:t>
                        </m:r>
                        <m:r>
                          <a:rPr lang="en-US" sz="2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𝑊</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3" name="文本框 2"/>
                <p:cNvSpPr txBox="1">
                  <a:spLocks noRot="1" noChangeAspect="1" noMove="1" noResize="1" noEditPoints="1" noAdjustHandles="1" noChangeArrowheads="1" noChangeShapeType="1" noTextEdit="1"/>
                </p:cNvSpPr>
                <p:nvPr/>
              </p:nvSpPr>
              <p:spPr bwMode="auto">
                <a:xfrm>
                  <a:off x="9525" y="1658279"/>
                  <a:ext cx="933731" cy="420162"/>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44" name="直接连接符 43"/>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45" name="文本框 2"/>
            <p:cNvSpPr txBox="1">
              <a:spLocks noChangeArrowheads="1"/>
            </p:cNvSpPr>
            <p:nvPr/>
          </p:nvSpPr>
          <p:spPr bwMode="auto">
            <a:xfrm>
              <a:off x="3663923" y="2133757"/>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46" name="文本框 2"/>
            <p:cNvSpPr txBox="1">
              <a:spLocks noChangeArrowheads="1"/>
            </p:cNvSpPr>
            <p:nvPr/>
          </p:nvSpPr>
          <p:spPr bwMode="auto">
            <a:xfrm>
              <a:off x="2603981" y="1292794"/>
              <a:ext cx="505459"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47" name="文本框 2"/>
                <p:cNvSpPr txBox="1">
                  <a:spLocks noChangeArrowheads="1"/>
                </p:cNvSpPr>
                <p:nvPr/>
              </p:nvSpPr>
              <p:spPr bwMode="auto">
                <a:xfrm>
                  <a:off x="2535723" y="3383829"/>
                  <a:ext cx="505459"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7" name="文本框 2"/>
                <p:cNvSpPr txBox="1">
                  <a:spLocks noRot="1" noChangeAspect="1" noMove="1" noResize="1" noEditPoints="1" noAdjustHandles="1" noChangeArrowheads="1" noChangeShapeType="1" noTextEdit="1"/>
                </p:cNvSpPr>
                <p:nvPr/>
              </p:nvSpPr>
              <p:spPr bwMode="auto">
                <a:xfrm>
                  <a:off x="2535723" y="3383829"/>
                  <a:ext cx="505459" cy="420162"/>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48" name="直接连接符 47"/>
            <p:cNvCxnSpPr/>
            <p:nvPr/>
          </p:nvCxnSpPr>
          <p:spPr>
            <a:xfrm flipH="1">
              <a:off x="706283" y="1796902"/>
              <a:ext cx="4163429" cy="25006"/>
            </a:xfrm>
            <a:prstGeom prst="line">
              <a:avLst/>
            </a:prstGeom>
            <a:grpFill/>
            <a:ln w="38100" cap="flat" cmpd="sng" algn="ctr">
              <a:solidFill>
                <a:srgbClr val="FF0000"/>
              </a:solidFill>
              <a:prstDash val="solid"/>
              <a:miter lim="800000"/>
            </a:ln>
            <a:effectLst/>
          </p:spPr>
        </p:cxnSp>
        <p:cxnSp>
          <p:nvCxnSpPr>
            <p:cNvPr id="49" name="直接连接符 48"/>
            <p:cNvCxnSpPr/>
            <p:nvPr/>
          </p:nvCxnSpPr>
          <p:spPr>
            <a:xfrm>
              <a:off x="2773848" y="1785078"/>
              <a:ext cx="0" cy="1561626"/>
            </a:xfrm>
            <a:prstGeom prst="line">
              <a:avLst/>
            </a:prstGeom>
            <a:grpFill/>
            <a:ln w="9525" cap="flat" cmpd="sng" algn="ctr">
              <a:solidFill>
                <a:sysClr val="windowText" lastClr="000000"/>
              </a:solidFill>
              <a:prstDash val="dash"/>
              <a:round/>
              <a:headEnd type="none" w="med" len="med"/>
              <a:tailEnd type="none" w="med" len="med"/>
            </a:ln>
            <a:effectLst/>
          </p:spPr>
        </p:cxnSp>
        <p:sp>
          <p:nvSpPr>
            <p:cNvPr id="50" name="椭圆 49"/>
            <p:cNvSpPr/>
            <p:nvPr/>
          </p:nvSpPr>
          <p:spPr>
            <a:xfrm>
              <a:off x="2754974" y="1787737"/>
              <a:ext cx="45719" cy="45719"/>
            </a:xfrm>
            <a:prstGeom prst="ellipse">
              <a:avLst/>
            </a:prstGeom>
            <a:grp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51" name="直接连接符 50"/>
            <p:cNvCxnSpPr/>
            <p:nvPr/>
          </p:nvCxnSpPr>
          <p:spPr>
            <a:xfrm flipH="1">
              <a:off x="1676272" y="159488"/>
              <a:ext cx="2271056" cy="3136604"/>
            </a:xfrm>
            <a:prstGeom prst="line">
              <a:avLst/>
            </a:prstGeom>
            <a:grpFill/>
            <a:ln w="3810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52" name="文本框 2"/>
                <p:cNvSpPr txBox="1">
                  <a:spLocks noChangeArrowheads="1"/>
                </p:cNvSpPr>
                <p:nvPr/>
              </p:nvSpPr>
              <p:spPr bwMode="auto">
                <a:xfrm>
                  <a:off x="3912781" y="296390"/>
                  <a:ext cx="478368"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2" name="文本框 2"/>
                <p:cNvSpPr txBox="1">
                  <a:spLocks noRot="1" noChangeAspect="1" noMove="1" noResize="1" noEditPoints="1" noAdjustHandles="1" noChangeArrowheads="1" noChangeShapeType="1" noTextEdit="1"/>
                </p:cNvSpPr>
                <p:nvPr/>
              </p:nvSpPr>
              <p:spPr bwMode="auto">
                <a:xfrm>
                  <a:off x="3912781" y="296390"/>
                  <a:ext cx="478368" cy="420162"/>
                </a:xfrm>
                <a:prstGeom prst="rect">
                  <a:avLst/>
                </a:prstGeom>
                <a:blipFill>
                  <a:blip r:embed="rId4"/>
                  <a:stretch>
                    <a:fillRect r="-8571"/>
                  </a:stretch>
                </a:blipFill>
                <a:ln w="9525">
                  <a:noFill/>
                  <a:miter lim="800000"/>
                  <a:headEnd/>
                  <a:tailEnd/>
                </a:ln>
              </p:spPr>
              <p:txBody>
                <a:bodyPr/>
                <a:lstStyle/>
                <a:p>
                  <a:r>
                    <a:rPr lang="zh-CN" altLang="en-US">
                      <a:noFill/>
                    </a:rPr>
                    <a:t> </a:t>
                  </a:r>
                </a:p>
              </p:txBody>
            </p:sp>
          </mc:Fallback>
        </mc:AlternateContent>
        <p:sp>
          <p:nvSpPr>
            <p:cNvPr id="53" name="文本框 2"/>
            <p:cNvSpPr txBox="1">
              <a:spLocks noChangeArrowheads="1"/>
            </p:cNvSpPr>
            <p:nvPr/>
          </p:nvSpPr>
          <p:spPr bwMode="auto">
            <a:xfrm>
              <a:off x="4146014" y="2440617"/>
              <a:ext cx="47815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IS</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54" name="直接连接符 53"/>
            <p:cNvCxnSpPr/>
            <p:nvPr/>
          </p:nvCxnSpPr>
          <p:spPr>
            <a:xfrm flipH="1" flipV="1">
              <a:off x="1280161" y="688848"/>
              <a:ext cx="3309277" cy="2458389"/>
            </a:xfrm>
            <a:prstGeom prst="line">
              <a:avLst/>
            </a:prstGeom>
            <a:grpFill/>
            <a:ln w="38100" cap="flat" cmpd="sng" algn="ctr">
              <a:solidFill>
                <a:srgbClr val="4472C4"/>
              </a:solidFill>
              <a:prstDash val="solid"/>
              <a:miter lim="800000"/>
            </a:ln>
            <a:effectLst/>
          </p:spPr>
        </p:cxnSp>
        <mc:AlternateContent xmlns:mc="http://schemas.openxmlformats.org/markup-compatibility/2006" xmlns:a14="http://schemas.microsoft.com/office/drawing/2010/main">
          <mc:Choice Requires="a14">
            <p:sp>
              <p:nvSpPr>
                <p:cNvPr id="55" name="文本框 2"/>
                <p:cNvSpPr txBox="1">
                  <a:spLocks noChangeArrowheads="1"/>
                </p:cNvSpPr>
                <p:nvPr/>
              </p:nvSpPr>
              <p:spPr bwMode="auto">
                <a:xfrm>
                  <a:off x="150796" y="2415105"/>
                  <a:ext cx="497790"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5" name="文本框 2"/>
                <p:cNvSpPr txBox="1">
                  <a:spLocks noRot="1" noChangeAspect="1" noMove="1" noResize="1" noEditPoints="1" noAdjustHandles="1" noChangeArrowheads="1" noChangeShapeType="1" noTextEdit="1"/>
                </p:cNvSpPr>
                <p:nvPr/>
              </p:nvSpPr>
              <p:spPr bwMode="auto">
                <a:xfrm>
                  <a:off x="150796" y="2415105"/>
                  <a:ext cx="497790" cy="420162"/>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p:sp>
          <p:nvSpPr>
            <p:cNvPr id="56" name="文本框 2"/>
            <p:cNvSpPr txBox="1">
              <a:spLocks noChangeArrowheads="1"/>
            </p:cNvSpPr>
            <p:nvPr/>
          </p:nvSpPr>
          <p:spPr bwMode="auto">
            <a:xfrm>
              <a:off x="1110703" y="1959794"/>
              <a:ext cx="707286"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BP&lt;0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57" name="直接连接符 56"/>
            <p:cNvCxnSpPr/>
            <p:nvPr/>
          </p:nvCxnSpPr>
          <p:spPr>
            <a:xfrm flipH="1">
              <a:off x="3816096" y="2634180"/>
              <a:ext cx="8890" cy="716636"/>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58" name="文本框 2"/>
                <p:cNvSpPr txBox="1">
                  <a:spLocks noChangeArrowheads="1"/>
                </p:cNvSpPr>
                <p:nvPr/>
              </p:nvSpPr>
              <p:spPr bwMode="auto">
                <a:xfrm>
                  <a:off x="3582418" y="3384463"/>
                  <a:ext cx="50482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8" name="文本框 2"/>
                <p:cNvSpPr txBox="1">
                  <a:spLocks noRot="1" noChangeAspect="1" noMove="1" noResize="1" noEditPoints="1" noAdjustHandles="1" noChangeArrowheads="1" noChangeShapeType="1" noTextEdit="1"/>
                </p:cNvSpPr>
                <p:nvPr/>
              </p:nvSpPr>
              <p:spPr bwMode="auto">
                <a:xfrm>
                  <a:off x="3582418" y="3384463"/>
                  <a:ext cx="504825" cy="420162"/>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2"/>
                <p:cNvSpPr txBox="1">
                  <a:spLocks noChangeArrowheads="1"/>
                </p:cNvSpPr>
                <p:nvPr/>
              </p:nvSpPr>
              <p:spPr bwMode="auto">
                <a:xfrm>
                  <a:off x="4624898" y="529698"/>
                  <a:ext cx="47815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9" name="文本框 2"/>
                <p:cNvSpPr txBox="1">
                  <a:spLocks noRot="1" noChangeAspect="1" noMove="1" noResize="1" noEditPoints="1" noAdjustHandles="1" noChangeArrowheads="1" noChangeShapeType="1" noTextEdit="1"/>
                </p:cNvSpPr>
                <p:nvPr/>
              </p:nvSpPr>
              <p:spPr bwMode="auto">
                <a:xfrm>
                  <a:off x="4624898" y="529698"/>
                  <a:ext cx="478155" cy="420162"/>
                </a:xfrm>
                <a:prstGeom prst="rect">
                  <a:avLst/>
                </a:prstGeom>
                <a:blipFill>
                  <a:blip r:embed="rId7"/>
                  <a:stretch>
                    <a:fillRect r="-8571"/>
                  </a:stretch>
                </a:blipFill>
                <a:ln w="9525">
                  <a:noFill/>
                  <a:miter lim="800000"/>
                  <a:headEnd/>
                  <a:tailEnd/>
                </a:ln>
              </p:spPr>
              <p:txBody>
                <a:bodyPr/>
                <a:lstStyle/>
                <a:p>
                  <a:r>
                    <a:rPr lang="zh-CN" altLang="en-US">
                      <a:noFill/>
                    </a:rPr>
                    <a:t> </a:t>
                  </a:r>
                </a:p>
              </p:txBody>
            </p:sp>
          </mc:Fallback>
        </mc:AlternateContent>
        <p:cxnSp>
          <p:nvCxnSpPr>
            <p:cNvPr id="60" name="直接连接符 59"/>
            <p:cNvCxnSpPr/>
            <p:nvPr/>
          </p:nvCxnSpPr>
          <p:spPr>
            <a:xfrm flipH="1">
              <a:off x="681318" y="2586142"/>
              <a:ext cx="3129280" cy="13970"/>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61" name="直接箭头连接符 60"/>
            <p:cNvCxnSpPr/>
            <p:nvPr/>
          </p:nvCxnSpPr>
          <p:spPr>
            <a:xfrm>
              <a:off x="3426918" y="956929"/>
              <a:ext cx="1180214" cy="21265"/>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3320593" y="1306484"/>
              <a:ext cx="1155714" cy="21265"/>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3284708" y="862613"/>
              <a:ext cx="1818345" cy="2486882"/>
            </a:xfrm>
            <a:prstGeom prst="line">
              <a:avLst/>
            </a:prstGeom>
            <a:grpFill/>
            <a:ln w="38100" cap="flat" cmpd="sng" algn="ctr">
              <a:solidFill>
                <a:schemeClr val="bg1"/>
              </a:solidFill>
              <a:prstDash val="solid"/>
              <a:miter lim="800000"/>
            </a:ln>
            <a:effectLst/>
          </p:spPr>
        </p:cxnSp>
      </p:grpSp>
      <p:sp>
        <p:nvSpPr>
          <p:cNvPr id="64" name="内容占位符 2"/>
          <p:cNvSpPr txBox="1">
            <a:spLocks/>
          </p:cNvSpPr>
          <p:nvPr/>
        </p:nvSpPr>
        <p:spPr>
          <a:xfrm>
            <a:off x="245372" y="1961356"/>
            <a:ext cx="4801708" cy="4729325"/>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lnSpc>
                <a:spcPct val="150000"/>
              </a:lnSpc>
              <a:buNone/>
            </a:pPr>
            <a:r>
              <a:rPr lang="en-US" altLang="zh-CN" sz="3000" dirty="0" smtClean="0">
                <a:solidFill>
                  <a:prstClr val="white"/>
                </a:solidFill>
                <a:latin typeface="Cambria Math" panose="02040503050406030204" pitchFamily="18" charset="0"/>
              </a:rPr>
              <a:t>M↑ </a:t>
            </a:r>
            <a:r>
              <a:rPr lang="en-US" altLang="zh-CN" sz="3000" dirty="0" smtClean="0">
                <a:solidFill>
                  <a:prstClr val="white"/>
                </a:solidFill>
                <a:latin typeface="Cambria Math" panose="02040503050406030204" pitchFamily="18" charset="0"/>
                <a:sym typeface="Wingdings" panose="05000000000000000000" pitchFamily="2" charset="2"/>
              </a:rPr>
              <a:t> LM</a:t>
            </a:r>
            <a:r>
              <a:rPr lang="zh-CN" altLang="en-US" sz="3000" dirty="0" smtClean="0">
                <a:solidFill>
                  <a:prstClr val="white"/>
                </a:solidFill>
                <a:latin typeface="Cambria Math" panose="02040503050406030204" pitchFamily="18" charset="0"/>
                <a:sym typeface="Wingdings" panose="05000000000000000000" pitchFamily="2" charset="2"/>
              </a:rPr>
              <a:t>右移</a:t>
            </a:r>
            <a:r>
              <a:rPr lang="en-US" altLang="zh-CN" sz="3000" dirty="0" smtClean="0">
                <a:solidFill>
                  <a:prstClr val="white"/>
                </a:solidFill>
                <a:latin typeface="Cambria Math" panose="02040503050406030204" pitchFamily="18" charset="0"/>
                <a:sym typeface="Wingdings" panose="05000000000000000000" pitchFamily="2" charset="2"/>
              </a:rPr>
              <a:t>r↓</a:t>
            </a:r>
            <a:r>
              <a:rPr lang="zh-CN" altLang="en-US" sz="3000" dirty="0" smtClean="0">
                <a:solidFill>
                  <a:prstClr val="white"/>
                </a:solidFill>
                <a:latin typeface="Cambria Math" panose="02040503050406030204" pitchFamily="18" charset="0"/>
                <a:sym typeface="Wingdings" panose="05000000000000000000" pitchFamily="2" charset="2"/>
              </a:rPr>
              <a:t>，</a:t>
            </a:r>
            <a:r>
              <a:rPr lang="en-US" altLang="zh-CN" sz="3000" dirty="0" smtClean="0">
                <a:solidFill>
                  <a:prstClr val="white"/>
                </a:solidFill>
                <a:latin typeface="Cambria Math" panose="02040503050406030204" pitchFamily="18" charset="0"/>
                <a:sym typeface="Wingdings" panose="05000000000000000000" pitchFamily="2" charset="2"/>
              </a:rPr>
              <a:t>Y↑ </a:t>
            </a:r>
            <a:r>
              <a:rPr lang="zh-CN" altLang="en-US" sz="3000" dirty="0" smtClean="0">
                <a:solidFill>
                  <a:prstClr val="white"/>
                </a:solidFill>
                <a:latin typeface="Cambria Math" panose="02040503050406030204" pitchFamily="18" charset="0"/>
                <a:sym typeface="Wingdings" panose="05000000000000000000" pitchFamily="2" charset="2"/>
              </a:rPr>
              <a:t>资本外流</a:t>
            </a:r>
            <a:r>
              <a:rPr lang="en-US" altLang="zh-CN" sz="3000" dirty="0" smtClean="0">
                <a:solidFill>
                  <a:prstClr val="white"/>
                </a:solidFill>
                <a:latin typeface="Cambria Math" panose="02040503050406030204" pitchFamily="18" charset="0"/>
                <a:sym typeface="Wingdings" panose="05000000000000000000" pitchFamily="2" charset="2"/>
              </a:rPr>
              <a:t></a:t>
            </a:r>
            <a:r>
              <a:rPr lang="zh-CN" altLang="en-US" sz="3000" dirty="0" smtClean="0">
                <a:solidFill>
                  <a:prstClr val="white"/>
                </a:solidFill>
                <a:latin typeface="Cambria Math" panose="02040503050406030204" pitchFamily="18" charset="0"/>
                <a:sym typeface="Wingdings" panose="05000000000000000000" pitchFamily="2" charset="2"/>
              </a:rPr>
              <a:t>外汇需求</a:t>
            </a:r>
            <a:r>
              <a:rPr lang="en-US" altLang="zh-CN" sz="3000" dirty="0" smtClean="0">
                <a:solidFill>
                  <a:prstClr val="white"/>
                </a:solidFill>
                <a:latin typeface="Cambria Math" panose="02040503050406030204" pitchFamily="18" charset="0"/>
                <a:sym typeface="Wingdings" panose="05000000000000000000" pitchFamily="2" charset="2"/>
              </a:rPr>
              <a:t>↑</a:t>
            </a:r>
            <a:r>
              <a:rPr lang="zh-CN" altLang="en-US" sz="3000" dirty="0" smtClean="0">
                <a:solidFill>
                  <a:prstClr val="white"/>
                </a:solidFill>
                <a:latin typeface="Cambria Math" panose="02040503050406030204" pitchFamily="18" charset="0"/>
                <a:sym typeface="Wingdings" panose="05000000000000000000" pitchFamily="2" charset="2"/>
              </a:rPr>
              <a:t>本币贬值</a:t>
            </a:r>
            <a:endParaRPr lang="en-US" altLang="zh-CN" sz="3000" dirty="0" smtClean="0">
              <a:solidFill>
                <a:prstClr val="white"/>
              </a:solidFill>
              <a:latin typeface="Cambria Math" panose="02040503050406030204" pitchFamily="18" charset="0"/>
              <a:sym typeface="Wingdings" panose="05000000000000000000" pitchFamily="2" charset="2"/>
            </a:endParaRPr>
          </a:p>
          <a:p>
            <a:pPr marL="0" lvl="1" indent="0">
              <a:lnSpc>
                <a:spcPct val="150000"/>
              </a:lnSpc>
              <a:buNone/>
            </a:pPr>
            <a:r>
              <a:rPr lang="zh-CN" altLang="en-US" sz="3000" dirty="0" smtClean="0">
                <a:solidFill>
                  <a:prstClr val="white"/>
                </a:solidFill>
                <a:latin typeface="Cambria Math" panose="02040503050406030204" pitchFamily="18" charset="0"/>
                <a:sym typeface="Wingdings" panose="05000000000000000000" pitchFamily="2" charset="2"/>
              </a:rPr>
              <a:t>为防止本币贬值</a:t>
            </a:r>
            <a:r>
              <a:rPr lang="en-US" altLang="zh-CN" sz="3000" dirty="0" smtClean="0">
                <a:solidFill>
                  <a:prstClr val="white"/>
                </a:solidFill>
                <a:latin typeface="Cambria Math" panose="02040503050406030204" pitchFamily="18" charset="0"/>
                <a:sym typeface="Wingdings" panose="05000000000000000000" pitchFamily="2" charset="2"/>
              </a:rPr>
              <a:t></a:t>
            </a:r>
            <a:r>
              <a:rPr lang="zh-CN" altLang="en-US" sz="3000" dirty="0" smtClean="0">
                <a:solidFill>
                  <a:prstClr val="white"/>
                </a:solidFill>
                <a:latin typeface="Cambria Math" panose="02040503050406030204" pitchFamily="18" charset="0"/>
                <a:sym typeface="Wingdings" panose="05000000000000000000" pitchFamily="2" charset="2"/>
              </a:rPr>
              <a:t>增加外汇供给</a:t>
            </a:r>
            <a:r>
              <a:rPr lang="en-US" altLang="zh-CN" sz="3000" dirty="0" smtClean="0">
                <a:solidFill>
                  <a:prstClr val="white"/>
                </a:solidFill>
                <a:latin typeface="Cambria Math" panose="02040503050406030204" pitchFamily="18" charset="0"/>
                <a:sym typeface="Wingdings" panose="05000000000000000000" pitchFamily="2" charset="2"/>
              </a:rPr>
              <a:t></a:t>
            </a:r>
            <a:r>
              <a:rPr lang="zh-CN" altLang="en-US" sz="3000" dirty="0" smtClean="0">
                <a:solidFill>
                  <a:prstClr val="white"/>
                </a:solidFill>
                <a:latin typeface="Cambria Math" panose="02040503050406030204" pitchFamily="18" charset="0"/>
                <a:sym typeface="Wingdings" panose="05000000000000000000" pitchFamily="2" charset="2"/>
              </a:rPr>
              <a:t>收回本币，即</a:t>
            </a:r>
            <a:r>
              <a:rPr lang="en-US" altLang="zh-CN" sz="3000" dirty="0" smtClean="0">
                <a:solidFill>
                  <a:prstClr val="white"/>
                </a:solidFill>
                <a:latin typeface="Cambria Math" panose="02040503050406030204" pitchFamily="18" charset="0"/>
              </a:rPr>
              <a:t>M</a:t>
            </a:r>
            <a:r>
              <a:rPr lang="en-US" altLang="zh-CN" sz="3000" dirty="0">
                <a:solidFill>
                  <a:prstClr val="white"/>
                </a:solidFill>
                <a:latin typeface="Cambria Math" panose="02040503050406030204" pitchFamily="18" charset="0"/>
                <a:sym typeface="Wingdings" panose="05000000000000000000" pitchFamily="2" charset="2"/>
              </a:rPr>
              <a:t> </a:t>
            </a:r>
            <a:r>
              <a:rPr lang="en-US" altLang="zh-CN" sz="3000" dirty="0" smtClean="0">
                <a:solidFill>
                  <a:prstClr val="white"/>
                </a:solidFill>
                <a:latin typeface="Cambria Math" panose="02040503050406030204" pitchFamily="18" charset="0"/>
                <a:sym typeface="Wingdings" panose="05000000000000000000" pitchFamily="2" charset="2"/>
              </a:rPr>
              <a:t>↓</a:t>
            </a:r>
          </a:p>
          <a:p>
            <a:pPr marL="0" lvl="1" indent="0">
              <a:lnSpc>
                <a:spcPct val="150000"/>
              </a:lnSpc>
              <a:buNone/>
            </a:pPr>
            <a:r>
              <a:rPr lang="en-US" altLang="zh-CN" sz="3000" dirty="0" smtClean="0">
                <a:solidFill>
                  <a:prstClr val="white"/>
                </a:solidFill>
                <a:latin typeface="Cambria Math" panose="02040503050406030204" pitchFamily="18" charset="0"/>
              </a:rPr>
              <a:t>M</a:t>
            </a:r>
            <a:r>
              <a:rPr lang="en-US" altLang="zh-CN" sz="3000" dirty="0" smtClean="0">
                <a:solidFill>
                  <a:prstClr val="white"/>
                </a:solidFill>
                <a:latin typeface="Cambria Math" panose="02040503050406030204" pitchFamily="18" charset="0"/>
                <a:sym typeface="Wingdings" panose="05000000000000000000" pitchFamily="2" charset="2"/>
              </a:rPr>
              <a:t> ↓</a:t>
            </a:r>
            <a:r>
              <a:rPr lang="en-US" altLang="zh-CN" sz="3000" dirty="0" smtClean="0">
                <a:solidFill>
                  <a:prstClr val="white"/>
                </a:solidFill>
                <a:latin typeface="Cambria Math" panose="02040503050406030204" pitchFamily="18" charset="0"/>
              </a:rPr>
              <a:t> </a:t>
            </a:r>
            <a:r>
              <a:rPr lang="en-US" altLang="zh-CN" sz="3000" dirty="0" smtClean="0">
                <a:solidFill>
                  <a:prstClr val="white"/>
                </a:solidFill>
                <a:latin typeface="Cambria Math" panose="02040503050406030204" pitchFamily="18" charset="0"/>
                <a:sym typeface="Wingdings" panose="05000000000000000000" pitchFamily="2" charset="2"/>
              </a:rPr>
              <a:t> LM</a:t>
            </a:r>
            <a:r>
              <a:rPr lang="zh-CN" altLang="en-US" sz="3000" dirty="0" smtClean="0">
                <a:solidFill>
                  <a:prstClr val="white"/>
                </a:solidFill>
                <a:latin typeface="Cambria Math" panose="02040503050406030204" pitchFamily="18" charset="0"/>
                <a:sym typeface="Wingdings" panose="05000000000000000000" pitchFamily="2" charset="2"/>
              </a:rPr>
              <a:t>左移</a:t>
            </a:r>
            <a:r>
              <a:rPr lang="en-US" altLang="zh-CN" sz="3000" dirty="0" smtClean="0">
                <a:solidFill>
                  <a:prstClr val="white"/>
                </a:solidFill>
                <a:latin typeface="Cambria Math" panose="02040503050406030204" pitchFamily="18" charset="0"/>
                <a:sym typeface="Wingdings" panose="05000000000000000000" pitchFamily="2" charset="2"/>
              </a:rPr>
              <a:t>r↑</a:t>
            </a:r>
            <a:r>
              <a:rPr lang="zh-CN" altLang="en-US" sz="3000" dirty="0" smtClean="0">
                <a:solidFill>
                  <a:prstClr val="white"/>
                </a:solidFill>
                <a:latin typeface="Cambria Math" panose="02040503050406030204" pitchFamily="18" charset="0"/>
                <a:sym typeface="Wingdings" panose="05000000000000000000" pitchFamily="2" charset="2"/>
              </a:rPr>
              <a:t>，</a:t>
            </a:r>
            <a:r>
              <a:rPr lang="en-US" altLang="zh-CN" sz="3000" dirty="0" smtClean="0">
                <a:solidFill>
                  <a:prstClr val="white"/>
                </a:solidFill>
                <a:latin typeface="Cambria Math" panose="02040503050406030204" pitchFamily="18" charset="0"/>
                <a:sym typeface="Wingdings" panose="05000000000000000000" pitchFamily="2" charset="2"/>
              </a:rPr>
              <a:t>Y↓</a:t>
            </a:r>
            <a:endParaRPr lang="en-US" altLang="zh-CN" sz="3000" dirty="0" smtClean="0">
              <a:solidFill>
                <a:prstClr val="white"/>
              </a:solidFill>
              <a:latin typeface="Cambria Math" panose="02040503050406030204" pitchFamily="18" charset="0"/>
            </a:endParaRPr>
          </a:p>
        </p:txBody>
      </p:sp>
      <p:sp>
        <p:nvSpPr>
          <p:cNvPr id="65" name="文本框 2"/>
          <p:cNvSpPr txBox="1">
            <a:spLocks noChangeArrowheads="1"/>
          </p:cNvSpPr>
          <p:nvPr/>
        </p:nvSpPr>
        <p:spPr bwMode="auto">
          <a:xfrm>
            <a:off x="11068151" y="4228698"/>
            <a:ext cx="1092383" cy="523220"/>
          </a:xfrm>
          <a:prstGeom prst="rect">
            <a:avLst/>
          </a:prstGeom>
          <a:solidFill>
            <a:srgbClr val="00B050"/>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BP</a:t>
            </a:r>
            <a:r>
              <a:rPr lang="en-US" altLang="zh-CN" sz="2800" dirty="0" smtClean="0">
                <a:effectLst/>
                <a:latin typeface="宋体" panose="02010600030101010101" pitchFamily="2" charset="-122"/>
                <a:ea typeface="等线" panose="02010600030101010101" pitchFamily="2" charset="-122"/>
                <a:cs typeface="Times New Roman" panose="02020603050405020304" pitchFamily="18" charset="0"/>
              </a:rPr>
              <a:t>=</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332322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紧缩性货币政策：收入</a:t>
            </a:r>
            <a:r>
              <a:rPr lang="zh-CN" altLang="en-US" sz="3000" dirty="0" smtClean="0">
                <a:solidFill>
                  <a:srgbClr val="FF0000"/>
                </a:solidFill>
                <a:latin typeface="Cambria Math" panose="02040503050406030204" pitchFamily="18" charset="0"/>
              </a:rPr>
              <a:t>汇率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3" name="画布 247"/>
          <p:cNvGrpSpPr/>
          <p:nvPr/>
        </p:nvGrpSpPr>
        <p:grpSpPr>
          <a:xfrm>
            <a:off x="5428002" y="2128675"/>
            <a:ext cx="6763998" cy="4729325"/>
            <a:chOff x="0" y="0"/>
            <a:chExt cx="5270500" cy="4038600"/>
          </a:xfrm>
          <a:solidFill>
            <a:srgbClr val="00B050"/>
          </a:solidFill>
        </p:grpSpPr>
        <p:sp>
          <p:nvSpPr>
            <p:cNvPr id="34" name="矩形 33"/>
            <p:cNvSpPr/>
            <p:nvPr/>
          </p:nvSpPr>
          <p:spPr>
            <a:xfrm>
              <a:off x="0" y="0"/>
              <a:ext cx="5270500" cy="4038600"/>
            </a:xfrm>
            <a:prstGeom prst="rect">
              <a:avLst/>
            </a:prstGeom>
            <a:grpFill/>
          </p:spPr>
        </p:sp>
        <p:cxnSp>
          <p:nvCxnSpPr>
            <p:cNvPr id="35" name="直接连接符 34"/>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36" name="文本框 2"/>
            <p:cNvSpPr txBox="1">
              <a:spLocks noChangeArrowheads="1"/>
            </p:cNvSpPr>
            <p:nvPr/>
          </p:nvSpPr>
          <p:spPr bwMode="auto">
            <a:xfrm>
              <a:off x="0" y="73567"/>
              <a:ext cx="1176179" cy="4468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汇率，</a:t>
              </a:r>
              <a:r>
                <a:rPr lang="en-US" sz="2800" dirty="0">
                  <a:effectLst/>
                  <a:latin typeface="宋体" panose="02010600030101010101" pitchFamily="2" charset="-122"/>
                  <a:ea typeface="等线"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7" name="文本框 2"/>
            <p:cNvSpPr txBox="1">
              <a:spLocks noChangeArrowheads="1"/>
            </p:cNvSpPr>
            <p:nvPr/>
          </p:nvSpPr>
          <p:spPr bwMode="auto">
            <a:xfrm>
              <a:off x="4123766" y="3484582"/>
              <a:ext cx="1146734" cy="4468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38" name="文本框 2"/>
                <p:cNvSpPr txBox="1">
                  <a:spLocks noChangeArrowheads="1"/>
                </p:cNvSpPr>
                <p:nvPr/>
              </p:nvSpPr>
              <p:spPr bwMode="auto">
                <a:xfrm>
                  <a:off x="9525" y="1658279"/>
                  <a:ext cx="743584" cy="4468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38" name="文本框 2"/>
                <p:cNvSpPr txBox="1">
                  <a:spLocks noRot="1" noChangeAspect="1" noMove="1" noResize="1" noEditPoints="1" noAdjustHandles="1" noChangeArrowheads="1" noChangeShapeType="1" noTextEdit="1"/>
                </p:cNvSpPr>
                <p:nvPr/>
              </p:nvSpPr>
              <p:spPr bwMode="auto">
                <a:xfrm>
                  <a:off x="9525" y="1658279"/>
                  <a:ext cx="743584" cy="446803"/>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39" name="直接连接符 38"/>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65" name="文本框 2"/>
            <p:cNvSpPr txBox="1">
              <a:spLocks noChangeArrowheads="1"/>
            </p:cNvSpPr>
            <p:nvPr/>
          </p:nvSpPr>
          <p:spPr bwMode="auto">
            <a:xfrm>
              <a:off x="2186415" y="1852724"/>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66" name="直接连接符 65"/>
            <p:cNvCxnSpPr/>
            <p:nvPr/>
          </p:nvCxnSpPr>
          <p:spPr>
            <a:xfrm flipH="1" flipV="1">
              <a:off x="658182" y="1867528"/>
              <a:ext cx="1609889" cy="6096"/>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67" name="直接连接符 66"/>
            <p:cNvCxnSpPr/>
            <p:nvPr/>
          </p:nvCxnSpPr>
          <p:spPr>
            <a:xfrm flipH="1">
              <a:off x="1275907" y="786810"/>
              <a:ext cx="2753833" cy="1626781"/>
            </a:xfrm>
            <a:prstGeom prst="line">
              <a:avLst/>
            </a:prstGeom>
            <a:grpFill/>
            <a:ln w="635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68" name="文本框 2"/>
                <p:cNvSpPr txBox="1">
                  <a:spLocks noChangeArrowheads="1"/>
                </p:cNvSpPr>
                <p:nvPr/>
              </p:nvSpPr>
              <p:spPr bwMode="auto">
                <a:xfrm>
                  <a:off x="3723210" y="665529"/>
                  <a:ext cx="478154" cy="4468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68" name="文本框 2"/>
                <p:cNvSpPr txBox="1">
                  <a:spLocks noRot="1" noChangeAspect="1" noMove="1" noResize="1" noEditPoints="1" noAdjustHandles="1" noChangeArrowheads="1" noChangeShapeType="1" noTextEdit="1"/>
                </p:cNvSpPr>
                <p:nvPr/>
              </p:nvSpPr>
              <p:spPr bwMode="auto">
                <a:xfrm>
                  <a:off x="3723210" y="665529"/>
                  <a:ext cx="478154" cy="446803"/>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2"/>
                <p:cNvSpPr txBox="1">
                  <a:spLocks noChangeArrowheads="1"/>
                </p:cNvSpPr>
                <p:nvPr/>
              </p:nvSpPr>
              <p:spPr bwMode="auto">
                <a:xfrm>
                  <a:off x="1869951" y="3380259"/>
                  <a:ext cx="504825" cy="4468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69" name="文本框 2"/>
                <p:cNvSpPr txBox="1">
                  <a:spLocks noRot="1" noChangeAspect="1" noMove="1" noResize="1" noEditPoints="1" noAdjustHandles="1" noChangeArrowheads="1" noChangeShapeType="1" noTextEdit="1"/>
                </p:cNvSpPr>
                <p:nvPr/>
              </p:nvSpPr>
              <p:spPr bwMode="auto">
                <a:xfrm>
                  <a:off x="1869951" y="3380259"/>
                  <a:ext cx="504825" cy="446803"/>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cxnSp>
          <p:nvCxnSpPr>
            <p:cNvPr id="70" name="直接连接符 69"/>
            <p:cNvCxnSpPr/>
            <p:nvPr/>
          </p:nvCxnSpPr>
          <p:spPr>
            <a:xfrm flipH="1">
              <a:off x="2221451" y="468784"/>
              <a:ext cx="10160" cy="2911475"/>
            </a:xfrm>
            <a:prstGeom prst="line">
              <a:avLst/>
            </a:prstGeom>
            <a:grpFill/>
            <a:ln w="6350" cap="flat" cmpd="sng" algn="ctr">
              <a:solidFill>
                <a:srgbClr val="FF0000"/>
              </a:solidFill>
              <a:prstDash val="solid"/>
              <a:miter lim="800000"/>
            </a:ln>
            <a:effectLst/>
          </p:spPr>
        </p:cxnSp>
        <mc:AlternateContent xmlns:mc="http://schemas.openxmlformats.org/markup-compatibility/2006" xmlns:a14="http://schemas.microsoft.com/office/drawing/2010/main">
          <mc:Choice Requires="a14">
            <p:sp>
              <p:nvSpPr>
                <p:cNvPr id="71" name="文本框 2"/>
                <p:cNvSpPr txBox="1">
                  <a:spLocks noChangeArrowheads="1"/>
                </p:cNvSpPr>
                <p:nvPr/>
              </p:nvSpPr>
              <p:spPr bwMode="auto">
                <a:xfrm>
                  <a:off x="2721935" y="190014"/>
                  <a:ext cx="689609" cy="4468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1" name="文本框 2"/>
                <p:cNvSpPr txBox="1">
                  <a:spLocks noRot="1" noChangeAspect="1" noMove="1" noResize="1" noEditPoints="1" noAdjustHandles="1" noChangeArrowheads="1" noChangeShapeType="1" noTextEdit="1"/>
                </p:cNvSpPr>
                <p:nvPr/>
              </p:nvSpPr>
              <p:spPr bwMode="auto">
                <a:xfrm>
                  <a:off x="2721935" y="190014"/>
                  <a:ext cx="689609" cy="446803"/>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2"/>
                <p:cNvSpPr txBox="1">
                  <a:spLocks noChangeArrowheads="1"/>
                </p:cNvSpPr>
                <p:nvPr/>
              </p:nvSpPr>
              <p:spPr bwMode="auto">
                <a:xfrm>
                  <a:off x="1839433" y="211897"/>
                  <a:ext cx="762650" cy="4468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2" name="文本框 2"/>
                <p:cNvSpPr txBox="1">
                  <a:spLocks noRot="1" noChangeAspect="1" noMove="1" noResize="1" noEditPoints="1" noAdjustHandles="1" noChangeArrowheads="1" noChangeShapeType="1" noTextEdit="1"/>
                </p:cNvSpPr>
                <p:nvPr/>
              </p:nvSpPr>
              <p:spPr bwMode="auto">
                <a:xfrm>
                  <a:off x="1839433" y="211897"/>
                  <a:ext cx="762650" cy="446803"/>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p:cxnSp>
          <p:nvCxnSpPr>
            <p:cNvPr id="73" name="直接箭头连接符 72"/>
            <p:cNvCxnSpPr/>
            <p:nvPr/>
          </p:nvCxnSpPr>
          <p:spPr>
            <a:xfrm flipV="1">
              <a:off x="2374776" y="1084521"/>
              <a:ext cx="786809" cy="1063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flipV="1">
              <a:off x="2328531" y="807322"/>
              <a:ext cx="776177" cy="1016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75" name="文本框 2"/>
            <p:cNvSpPr txBox="1">
              <a:spLocks noChangeArrowheads="1"/>
            </p:cNvSpPr>
            <p:nvPr/>
          </p:nvSpPr>
          <p:spPr bwMode="auto">
            <a:xfrm>
              <a:off x="3396820" y="1200726"/>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6" name="文本框 2"/>
                <p:cNvSpPr txBox="1">
                  <a:spLocks noChangeArrowheads="1"/>
                </p:cNvSpPr>
                <p:nvPr/>
              </p:nvSpPr>
              <p:spPr bwMode="auto">
                <a:xfrm>
                  <a:off x="3093321" y="3422930"/>
                  <a:ext cx="504825" cy="4468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6" name="文本框 2"/>
                <p:cNvSpPr txBox="1">
                  <a:spLocks noRot="1" noChangeAspect="1" noMove="1" noResize="1" noEditPoints="1" noAdjustHandles="1" noChangeArrowheads="1" noChangeShapeType="1" noTextEdit="1"/>
                </p:cNvSpPr>
                <p:nvPr/>
              </p:nvSpPr>
              <p:spPr bwMode="auto">
                <a:xfrm>
                  <a:off x="3093321" y="3422930"/>
                  <a:ext cx="504825" cy="446803"/>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2"/>
                <p:cNvSpPr txBox="1">
                  <a:spLocks noChangeArrowheads="1"/>
                </p:cNvSpPr>
                <p:nvPr/>
              </p:nvSpPr>
              <p:spPr bwMode="auto">
                <a:xfrm>
                  <a:off x="41777" y="963979"/>
                  <a:ext cx="543014" cy="44680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7" name="文本框 2"/>
                <p:cNvSpPr txBox="1">
                  <a:spLocks noRot="1" noChangeAspect="1" noMove="1" noResize="1" noEditPoints="1" noAdjustHandles="1" noChangeArrowheads="1" noChangeShapeType="1" noTextEdit="1"/>
                </p:cNvSpPr>
                <p:nvPr/>
              </p:nvSpPr>
              <p:spPr bwMode="auto">
                <a:xfrm>
                  <a:off x="41777" y="963979"/>
                  <a:ext cx="543014" cy="446803"/>
                </a:xfrm>
                <a:prstGeom prst="rect">
                  <a:avLst/>
                </a:prstGeom>
                <a:blipFill>
                  <a:blip r:embed="rId8"/>
                  <a:stretch>
                    <a:fillRect/>
                  </a:stretch>
                </a:blipFill>
                <a:ln w="9525">
                  <a:noFill/>
                  <a:miter lim="800000"/>
                  <a:headEnd/>
                  <a:tailEnd/>
                </a:ln>
              </p:spPr>
              <p:txBody>
                <a:bodyPr/>
                <a:lstStyle/>
                <a:p>
                  <a:r>
                    <a:rPr lang="zh-CN" altLang="en-US">
                      <a:noFill/>
                    </a:rPr>
                    <a:t> </a:t>
                  </a:r>
                </a:p>
              </p:txBody>
            </p:sp>
          </mc:Fallback>
        </mc:AlternateContent>
        <p:cxnSp>
          <p:nvCxnSpPr>
            <p:cNvPr id="78" name="直接连接符 77"/>
            <p:cNvCxnSpPr/>
            <p:nvPr/>
          </p:nvCxnSpPr>
          <p:spPr>
            <a:xfrm flipH="1" flipV="1">
              <a:off x="681319" y="1194258"/>
              <a:ext cx="2625406" cy="6468"/>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79" name="直接连接符 78"/>
            <p:cNvCxnSpPr/>
            <p:nvPr/>
          </p:nvCxnSpPr>
          <p:spPr>
            <a:xfrm flipH="1">
              <a:off x="3276883" y="421540"/>
              <a:ext cx="10160" cy="2911475"/>
            </a:xfrm>
            <a:prstGeom prst="line">
              <a:avLst/>
            </a:prstGeom>
            <a:grpFill/>
            <a:ln w="6350" cap="flat" cmpd="sng" algn="ctr">
              <a:solidFill>
                <a:srgbClr val="FF0000"/>
              </a:solidFill>
              <a:prstDash val="solid"/>
              <a:miter lim="800000"/>
            </a:ln>
            <a:effectLst/>
          </p:spPr>
        </p:cxnSp>
      </p:grpSp>
      <p:sp>
        <p:nvSpPr>
          <p:cNvPr id="80" name="Text Box 37"/>
          <p:cNvSpPr txBox="1">
            <a:spLocks noChangeArrowheads="1"/>
          </p:cNvSpPr>
          <p:nvPr/>
        </p:nvSpPr>
        <p:spPr bwMode="auto">
          <a:xfrm>
            <a:off x="137720" y="2236402"/>
            <a:ext cx="89240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i="1" dirty="0" smtClean="0">
                <a:solidFill>
                  <a:srgbClr val="000000"/>
                </a:solidFill>
                <a:ea typeface="宋体" panose="02010600030101010101" pitchFamily="2" charset="-122"/>
              </a:rPr>
              <a:t>M</a:t>
            </a:r>
            <a:r>
              <a:rPr lang="en-US" altLang="zh-CN" b="1" dirty="0">
                <a:solidFill>
                  <a:srgbClr val="000000"/>
                </a:solidFill>
                <a:latin typeface="宋体" panose="02010600030101010101" pitchFamily="2" charset="-122"/>
              </a:rPr>
              <a:t>↓</a:t>
            </a:r>
            <a:endParaRPr lang="en-US" altLang="zh-CN" b="1" i="1" dirty="0">
              <a:solidFill>
                <a:srgbClr val="000000"/>
              </a:solidFill>
              <a:ea typeface="宋体" panose="02010600030101010101" pitchFamily="2" charset="-122"/>
            </a:endParaRPr>
          </a:p>
        </p:txBody>
      </p:sp>
      <p:sp>
        <p:nvSpPr>
          <p:cNvPr id="81" name="Text Box 37"/>
          <p:cNvSpPr txBox="1">
            <a:spLocks noChangeArrowheads="1"/>
          </p:cNvSpPr>
          <p:nvPr/>
        </p:nvSpPr>
        <p:spPr bwMode="auto">
          <a:xfrm>
            <a:off x="3032027" y="2193667"/>
            <a:ext cx="762000"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i="1" dirty="0" smtClean="0">
                <a:solidFill>
                  <a:srgbClr val="000000"/>
                </a:solidFill>
                <a:ea typeface="宋体" panose="02010600030101010101" pitchFamily="2" charset="-122"/>
                <a:cs typeface="Times New Roman" panose="02020603050405020304" pitchFamily="18" charset="0"/>
              </a:rPr>
              <a:t>r</a:t>
            </a:r>
            <a:r>
              <a:rPr lang="en-US" altLang="zh-CN" b="1" dirty="0">
                <a:solidFill>
                  <a:srgbClr val="000000"/>
                </a:solidFill>
                <a:latin typeface="宋体" panose="02010600030101010101" pitchFamily="2" charset="-122"/>
              </a:rPr>
              <a:t>↑</a:t>
            </a:r>
            <a:endParaRPr lang="en-US" altLang="zh-CN" b="1" i="1" dirty="0">
              <a:solidFill>
                <a:srgbClr val="000000"/>
              </a:solidFill>
              <a:ea typeface="宋体" panose="02010600030101010101" pitchFamily="2" charset="-122"/>
            </a:endParaRPr>
          </a:p>
        </p:txBody>
      </p:sp>
      <p:sp>
        <p:nvSpPr>
          <p:cNvPr id="82" name="Text Box 37"/>
          <p:cNvSpPr txBox="1">
            <a:spLocks noChangeArrowheads="1"/>
          </p:cNvSpPr>
          <p:nvPr/>
        </p:nvSpPr>
        <p:spPr bwMode="auto">
          <a:xfrm>
            <a:off x="4041825" y="2259696"/>
            <a:ext cx="1201341"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dirty="0" smtClean="0">
                <a:solidFill>
                  <a:srgbClr val="000000"/>
                </a:solidFill>
                <a:ea typeface="宋体" panose="02010600030101010101" pitchFamily="2" charset="-122"/>
              </a:rPr>
              <a:t>CFO</a:t>
            </a:r>
            <a:r>
              <a:rPr lang="en-US" altLang="zh-CN" b="1" dirty="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83" name="Text Box 37"/>
          <p:cNvSpPr txBox="1">
            <a:spLocks noChangeArrowheads="1"/>
          </p:cNvSpPr>
          <p:nvPr/>
        </p:nvSpPr>
        <p:spPr bwMode="auto">
          <a:xfrm>
            <a:off x="1144007" y="3241625"/>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外汇供给</a:t>
            </a: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a:t>
            </a:r>
            <a:r>
              <a:rPr lang="zh-CN" altLang="en-US" b="1" dirty="0" smtClean="0">
                <a:solidFill>
                  <a:srgbClr val="000000"/>
                </a:solidFill>
                <a:ea typeface="宋体" panose="02010600030101010101" pitchFamily="2" charset="-122"/>
              </a:rPr>
              <a:t>或本币需求</a:t>
            </a:r>
            <a:r>
              <a:rPr lang="en-US" altLang="zh-CN" b="1" dirty="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84" name="Text Box 37"/>
          <p:cNvSpPr txBox="1">
            <a:spLocks noChangeArrowheads="1"/>
          </p:cNvSpPr>
          <p:nvPr/>
        </p:nvSpPr>
        <p:spPr bwMode="auto">
          <a:xfrm>
            <a:off x="1379863" y="4197411"/>
            <a:ext cx="3382705"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本币币值</a:t>
            </a:r>
            <a:r>
              <a:rPr lang="en-US" altLang="zh-CN" sz="2800" dirty="0" smtClean="0">
                <a:solidFill>
                  <a:srgbClr val="000000"/>
                </a:solidFill>
                <a:latin typeface="宋体" panose="02010600030101010101" pitchFamily="2" charset="-122"/>
              </a:rPr>
              <a:t>↑</a:t>
            </a:r>
            <a:endParaRPr lang="en-US" altLang="zh-CN" sz="2800" dirty="0">
              <a:solidFill>
                <a:schemeClr val="bg1"/>
              </a:solidFill>
            </a:endParaRPr>
          </a:p>
        </p:txBody>
      </p:sp>
      <p:sp>
        <p:nvSpPr>
          <p:cNvPr id="85" name="矩形 84"/>
          <p:cNvSpPr/>
          <p:nvPr/>
        </p:nvSpPr>
        <p:spPr>
          <a:xfrm>
            <a:off x="1009601" y="2252979"/>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6" name="矩形 85"/>
          <p:cNvSpPr/>
          <p:nvPr/>
        </p:nvSpPr>
        <p:spPr>
          <a:xfrm>
            <a:off x="3691059" y="2286000"/>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7" name="下箭头 86"/>
          <p:cNvSpPr/>
          <p:nvPr/>
        </p:nvSpPr>
        <p:spPr>
          <a:xfrm>
            <a:off x="2146077" y="3773716"/>
            <a:ext cx="228600" cy="457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下箭头 87"/>
          <p:cNvSpPr/>
          <p:nvPr/>
        </p:nvSpPr>
        <p:spPr>
          <a:xfrm>
            <a:off x="3956446" y="2853813"/>
            <a:ext cx="228600" cy="457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 Box 37"/>
          <p:cNvSpPr txBox="1">
            <a:spLocks noChangeArrowheads="1"/>
          </p:cNvSpPr>
          <p:nvPr/>
        </p:nvSpPr>
        <p:spPr bwMode="auto">
          <a:xfrm>
            <a:off x="1342013" y="5214752"/>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为维持汇率稳定，</a:t>
            </a:r>
            <a:r>
              <a:rPr lang="en-US" altLang="zh-CN" sz="2800" dirty="0" smtClean="0">
                <a:solidFill>
                  <a:schemeClr val="bg1"/>
                </a:solidFill>
              </a:rPr>
              <a:t>M</a:t>
            </a:r>
            <a:r>
              <a:rPr lang="en-US" altLang="zh-CN" sz="2800" dirty="0" smtClean="0">
                <a:solidFill>
                  <a:srgbClr val="000000"/>
                </a:solidFill>
                <a:latin typeface="宋体" panose="02010600030101010101" pitchFamily="2" charset="-122"/>
              </a:rPr>
              <a:t>↑</a:t>
            </a:r>
            <a:endParaRPr lang="en-US" altLang="zh-CN" sz="2800" dirty="0">
              <a:solidFill>
                <a:schemeClr val="bg1"/>
              </a:solidFill>
            </a:endParaRPr>
          </a:p>
        </p:txBody>
      </p:sp>
      <p:sp>
        <p:nvSpPr>
          <p:cNvPr id="90" name="下箭头 89"/>
          <p:cNvSpPr/>
          <p:nvPr/>
        </p:nvSpPr>
        <p:spPr>
          <a:xfrm>
            <a:off x="2768194" y="4757531"/>
            <a:ext cx="228600" cy="457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5.1.1 </a:t>
            </a:r>
            <a:r>
              <a:rPr lang="zh-CN" altLang="en-US" sz="2800" dirty="0" smtClean="0">
                <a:latin typeface="Cambria Math" panose="02040503050406030204" pitchFamily="18" charset="0"/>
              </a:rPr>
              <a:t>货币政策</a:t>
            </a:r>
            <a:endParaRPr lang="en-US" altLang="zh-CN" sz="2800" dirty="0">
              <a:latin typeface="Cambria Math" panose="02040503050406030204" pitchFamily="18" charset="0"/>
            </a:endParaRPr>
          </a:p>
        </p:txBody>
      </p:sp>
      <p:sp>
        <p:nvSpPr>
          <p:cNvPr id="92" name="Text Box 37"/>
          <p:cNvSpPr txBox="1">
            <a:spLocks noChangeArrowheads="1"/>
          </p:cNvSpPr>
          <p:nvPr/>
        </p:nvSpPr>
        <p:spPr bwMode="auto">
          <a:xfrm>
            <a:off x="1359934" y="2177734"/>
            <a:ext cx="1444974"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i="1" dirty="0" smtClean="0">
                <a:solidFill>
                  <a:srgbClr val="000000"/>
                </a:solidFill>
                <a:ea typeface="宋体" panose="02010600030101010101" pitchFamily="2" charset="-122"/>
                <a:cs typeface="Times New Roman" panose="02020603050405020304" pitchFamily="18" charset="0"/>
              </a:rPr>
              <a:t>LM*</a:t>
            </a:r>
            <a:r>
              <a:rPr lang="zh-CN" altLang="en-US" b="1" i="1" dirty="0" smtClean="0">
                <a:solidFill>
                  <a:srgbClr val="000000"/>
                </a:solidFill>
                <a:ea typeface="宋体" panose="02010600030101010101" pitchFamily="2" charset="-122"/>
                <a:cs typeface="Times New Roman" panose="02020603050405020304" pitchFamily="18" charset="0"/>
              </a:rPr>
              <a:t>左移</a:t>
            </a:r>
            <a:endParaRPr lang="en-US" altLang="zh-CN" b="1" i="1" dirty="0">
              <a:solidFill>
                <a:srgbClr val="000000"/>
              </a:solidFill>
              <a:ea typeface="宋体" panose="02010600030101010101" pitchFamily="2" charset="-122"/>
            </a:endParaRPr>
          </a:p>
        </p:txBody>
      </p:sp>
      <p:sp>
        <p:nvSpPr>
          <p:cNvPr id="93" name="矩形 92"/>
          <p:cNvSpPr/>
          <p:nvPr/>
        </p:nvSpPr>
        <p:spPr>
          <a:xfrm>
            <a:off x="2710811" y="2247145"/>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94" name="下箭头 93"/>
          <p:cNvSpPr/>
          <p:nvPr/>
        </p:nvSpPr>
        <p:spPr>
          <a:xfrm>
            <a:off x="2919497" y="5722964"/>
            <a:ext cx="228600" cy="457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Text Box 37"/>
          <p:cNvSpPr txBox="1">
            <a:spLocks noChangeArrowheads="1"/>
          </p:cNvSpPr>
          <p:nvPr/>
        </p:nvSpPr>
        <p:spPr bwMode="auto">
          <a:xfrm>
            <a:off x="1494796" y="6156196"/>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LM*</a:t>
            </a:r>
            <a:r>
              <a:rPr lang="zh-CN" altLang="en-US" sz="2800" dirty="0" smtClean="0">
                <a:solidFill>
                  <a:schemeClr val="bg1"/>
                </a:solidFill>
              </a:rPr>
              <a:t>右移</a:t>
            </a:r>
            <a:endParaRPr lang="en-US" altLang="zh-CN" sz="2800" dirty="0">
              <a:solidFill>
                <a:schemeClr val="bg1"/>
              </a:solidFill>
            </a:endParaRPr>
          </a:p>
        </p:txBody>
      </p:sp>
    </p:spTree>
    <p:extLst>
      <p:ext uri="{BB962C8B-B14F-4D97-AF65-F5344CB8AC3E}">
        <p14:creationId xmlns:p14="http://schemas.microsoft.com/office/powerpoint/2010/main" val="11312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fade">
                                      <p:cBhvr>
                                        <p:cTn id="15" dur="5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500"/>
                                        <p:tgtEl>
                                          <p:spTgt spid="9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500"/>
                                        <p:tgtEl>
                                          <p:spTgt spid="8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500"/>
                                        <p:tgtEl>
                                          <p:spTgt spid="8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p:bldP spid="86" grpId="0"/>
      <p:bldP spid="87" grpId="0" animBg="1"/>
      <p:bldP spid="88" grpId="0" animBg="1"/>
      <p:bldP spid="89" grpId="0" animBg="1"/>
      <p:bldP spid="90" grpId="0" animBg="1"/>
      <p:bldP spid="92" grpId="0" animBg="1"/>
      <p:bldP spid="93" grpId="0"/>
      <p:bldP spid="94" grpId="0" animBg="1"/>
      <p:bldP spid="9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扩张性财政政策</a:t>
            </a:r>
            <a:r>
              <a:rPr lang="zh-CN" altLang="en-US" sz="3000" dirty="0" smtClean="0">
                <a:solidFill>
                  <a:prstClr val="white"/>
                </a:solidFill>
                <a:latin typeface="Cambria Math" panose="02040503050406030204" pitchFamily="18" charset="0"/>
              </a:rPr>
              <a:t>：收入</a:t>
            </a:r>
            <a:r>
              <a:rPr lang="zh-CN" altLang="en-US" sz="3000" dirty="0" smtClean="0">
                <a:solidFill>
                  <a:srgbClr val="FF0000"/>
                </a:solidFill>
                <a:latin typeface="Cambria Math" panose="02040503050406030204" pitchFamily="18" charset="0"/>
              </a:rPr>
              <a:t>利率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Text Box 37"/>
          <p:cNvSpPr txBox="1">
            <a:spLocks noChangeArrowheads="1"/>
          </p:cNvSpPr>
          <p:nvPr/>
        </p:nvSpPr>
        <p:spPr bwMode="auto">
          <a:xfrm>
            <a:off x="137720" y="2236402"/>
            <a:ext cx="89240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i="1" dirty="0" smtClean="0">
                <a:solidFill>
                  <a:srgbClr val="000000"/>
                </a:solidFill>
                <a:ea typeface="宋体" panose="02010600030101010101" pitchFamily="2" charset="-122"/>
              </a:rPr>
              <a:t>G</a:t>
            </a:r>
            <a:r>
              <a:rPr lang="en-US" altLang="zh-CN" dirty="0" smtClean="0">
                <a:solidFill>
                  <a:srgbClr val="000000"/>
                </a:solidFill>
                <a:latin typeface="宋体" panose="02010600030101010101" pitchFamily="2" charset="-122"/>
              </a:rPr>
              <a:t>↑</a:t>
            </a:r>
            <a:endParaRPr lang="en-US" altLang="zh-CN" i="1" dirty="0">
              <a:solidFill>
                <a:srgbClr val="000000"/>
              </a:solidFill>
            </a:endParaRPr>
          </a:p>
        </p:txBody>
      </p:sp>
      <p:sp>
        <p:nvSpPr>
          <p:cNvPr id="81" name="Text Box 37"/>
          <p:cNvSpPr txBox="1">
            <a:spLocks noChangeArrowheads="1"/>
          </p:cNvSpPr>
          <p:nvPr/>
        </p:nvSpPr>
        <p:spPr bwMode="auto">
          <a:xfrm>
            <a:off x="1656510" y="2227099"/>
            <a:ext cx="1117083"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dirty="0" smtClean="0">
                <a:solidFill>
                  <a:srgbClr val="000000"/>
                </a:solidFill>
                <a:ea typeface="宋体" panose="02010600030101010101" pitchFamily="2" charset="-122"/>
                <a:cs typeface="Times New Roman" panose="02020603050405020304" pitchFamily="18" charset="0"/>
              </a:rPr>
              <a:t>IS</a:t>
            </a:r>
            <a:r>
              <a:rPr lang="zh-CN" altLang="en-US" dirty="0" smtClean="0">
                <a:solidFill>
                  <a:srgbClr val="000000"/>
                </a:solidFill>
                <a:ea typeface="宋体" panose="02010600030101010101" pitchFamily="2" charset="-122"/>
                <a:cs typeface="Times New Roman" panose="02020603050405020304" pitchFamily="18" charset="0"/>
              </a:rPr>
              <a:t>右移</a:t>
            </a:r>
            <a:endParaRPr lang="en-US" altLang="zh-CN" dirty="0">
              <a:solidFill>
                <a:srgbClr val="000000"/>
              </a:solidFill>
              <a:ea typeface="宋体" panose="02010600030101010101" pitchFamily="2" charset="-122"/>
            </a:endParaRPr>
          </a:p>
        </p:txBody>
      </p:sp>
      <p:sp>
        <p:nvSpPr>
          <p:cNvPr id="82" name="Text Box 37"/>
          <p:cNvSpPr txBox="1">
            <a:spLocks noChangeArrowheads="1"/>
          </p:cNvSpPr>
          <p:nvPr/>
        </p:nvSpPr>
        <p:spPr bwMode="auto">
          <a:xfrm>
            <a:off x="3462844" y="2259119"/>
            <a:ext cx="156773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dirty="0" smtClean="0">
                <a:solidFill>
                  <a:srgbClr val="000000"/>
                </a:solidFill>
                <a:ea typeface="宋体" panose="02010600030101010101" pitchFamily="2" charset="-122"/>
              </a:rPr>
              <a:t>r</a:t>
            </a:r>
            <a:r>
              <a:rPr lang="en-US" altLang="zh-CN" b="1" dirty="0" smtClean="0">
                <a:solidFill>
                  <a:srgbClr val="000000"/>
                </a:solidFill>
                <a:latin typeface="宋体" panose="02010600030101010101" pitchFamily="2" charset="-122"/>
              </a:rPr>
              <a:t>↑</a:t>
            </a:r>
            <a:r>
              <a:rPr lang="en-US" altLang="zh-CN" b="1" dirty="0" smtClean="0">
                <a:solidFill>
                  <a:srgbClr val="000000"/>
                </a:solidFill>
                <a:ea typeface="宋体" panose="02010600030101010101" pitchFamily="2" charset="-122"/>
              </a:rPr>
              <a:t>, Y</a:t>
            </a:r>
            <a:r>
              <a:rPr lang="en-US" altLang="zh-CN" b="1" dirty="0" smtClean="0">
                <a:solidFill>
                  <a:srgbClr val="000000"/>
                </a:solidFill>
                <a:latin typeface="宋体" panose="02010600030101010101" pitchFamily="2" charset="-122"/>
              </a:rPr>
              <a:t>↑</a:t>
            </a:r>
            <a:endParaRPr lang="en-US" altLang="zh-CN" b="1" i="1" baseline="-25000" dirty="0">
              <a:solidFill>
                <a:srgbClr val="000000"/>
              </a:solidFill>
            </a:endParaRPr>
          </a:p>
        </p:txBody>
      </p:sp>
      <p:sp>
        <p:nvSpPr>
          <p:cNvPr id="83" name="Text Box 37"/>
          <p:cNvSpPr txBox="1">
            <a:spLocks noChangeArrowheads="1"/>
          </p:cNvSpPr>
          <p:nvPr/>
        </p:nvSpPr>
        <p:spPr bwMode="auto">
          <a:xfrm>
            <a:off x="1105491" y="4056098"/>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外汇供给</a:t>
            </a: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a:t>
            </a:r>
            <a:r>
              <a:rPr lang="zh-CN" altLang="en-US" b="1" dirty="0" smtClean="0">
                <a:solidFill>
                  <a:srgbClr val="000000"/>
                </a:solidFill>
                <a:ea typeface="宋体" panose="02010600030101010101" pitchFamily="2" charset="-122"/>
              </a:rPr>
              <a:t>或本币需求</a:t>
            </a:r>
            <a:r>
              <a:rPr lang="en-US" altLang="zh-CN" b="1" dirty="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84" name="Text Box 37"/>
          <p:cNvSpPr txBox="1">
            <a:spLocks noChangeArrowheads="1"/>
          </p:cNvSpPr>
          <p:nvPr/>
        </p:nvSpPr>
        <p:spPr bwMode="auto">
          <a:xfrm>
            <a:off x="1428138" y="4771341"/>
            <a:ext cx="3382705"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本币币值</a:t>
            </a:r>
            <a:r>
              <a:rPr lang="en-US" altLang="zh-CN" sz="2800" dirty="0" smtClean="0">
                <a:solidFill>
                  <a:srgbClr val="000000"/>
                </a:solidFill>
                <a:latin typeface="宋体" panose="02010600030101010101" pitchFamily="2" charset="-122"/>
              </a:rPr>
              <a:t>↑</a:t>
            </a:r>
            <a:endParaRPr lang="en-US" altLang="zh-CN" sz="2800" dirty="0">
              <a:solidFill>
                <a:schemeClr val="bg1"/>
              </a:solidFill>
            </a:endParaRPr>
          </a:p>
        </p:txBody>
      </p:sp>
      <p:sp>
        <p:nvSpPr>
          <p:cNvPr id="85" name="矩形 84"/>
          <p:cNvSpPr/>
          <p:nvPr/>
        </p:nvSpPr>
        <p:spPr>
          <a:xfrm>
            <a:off x="1201284" y="2252979"/>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6" name="矩形 85"/>
          <p:cNvSpPr/>
          <p:nvPr/>
        </p:nvSpPr>
        <p:spPr>
          <a:xfrm>
            <a:off x="2945268" y="2286000"/>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7" name="下箭头 86"/>
          <p:cNvSpPr/>
          <p:nvPr/>
        </p:nvSpPr>
        <p:spPr>
          <a:xfrm>
            <a:off x="2809130" y="3656473"/>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下箭头 87"/>
          <p:cNvSpPr/>
          <p:nvPr/>
        </p:nvSpPr>
        <p:spPr>
          <a:xfrm>
            <a:off x="3956445" y="2853813"/>
            <a:ext cx="313255" cy="347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 Box 37"/>
          <p:cNvSpPr txBox="1">
            <a:spLocks noChangeArrowheads="1"/>
          </p:cNvSpPr>
          <p:nvPr/>
        </p:nvSpPr>
        <p:spPr bwMode="auto">
          <a:xfrm>
            <a:off x="1274436" y="5514959"/>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为维持汇率稳定，</a:t>
            </a:r>
            <a:r>
              <a:rPr lang="en-US" altLang="zh-CN" sz="2800" dirty="0" smtClean="0">
                <a:solidFill>
                  <a:schemeClr val="bg1"/>
                </a:solidFill>
              </a:rPr>
              <a:t>M</a:t>
            </a:r>
            <a:r>
              <a:rPr lang="en-US" altLang="zh-CN" sz="2800" dirty="0" smtClean="0">
                <a:solidFill>
                  <a:srgbClr val="000000"/>
                </a:solidFill>
                <a:latin typeface="宋体" panose="02010600030101010101" pitchFamily="2" charset="-122"/>
              </a:rPr>
              <a:t>↑</a:t>
            </a:r>
            <a:endParaRPr lang="en-US" altLang="zh-CN" sz="2800" dirty="0">
              <a:solidFill>
                <a:schemeClr val="bg1"/>
              </a:solidFill>
            </a:endParaRPr>
          </a:p>
        </p:txBody>
      </p:sp>
      <p:sp>
        <p:nvSpPr>
          <p:cNvPr id="90" name="下箭头 89"/>
          <p:cNvSpPr/>
          <p:nvPr/>
        </p:nvSpPr>
        <p:spPr>
          <a:xfrm>
            <a:off x="2977023" y="5306684"/>
            <a:ext cx="284933" cy="258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5.1.2 </a:t>
            </a:r>
            <a:r>
              <a:rPr lang="zh-CN" altLang="en-US" sz="2800" dirty="0" smtClean="0">
                <a:latin typeface="Cambria Math" panose="02040503050406030204" pitchFamily="18" charset="0"/>
              </a:rPr>
              <a:t>财政政策</a:t>
            </a:r>
            <a:endParaRPr lang="en-US" altLang="zh-CN" sz="2800" dirty="0">
              <a:latin typeface="Cambria Math" panose="02040503050406030204" pitchFamily="18" charset="0"/>
            </a:endParaRPr>
          </a:p>
        </p:txBody>
      </p:sp>
      <p:grpSp>
        <p:nvGrpSpPr>
          <p:cNvPr id="40" name="画布 309"/>
          <p:cNvGrpSpPr/>
          <p:nvPr/>
        </p:nvGrpSpPr>
        <p:grpSpPr>
          <a:xfrm>
            <a:off x="5227451" y="1785477"/>
            <a:ext cx="6999064" cy="5072522"/>
            <a:chOff x="-26250" y="-34790"/>
            <a:chExt cx="5323000" cy="4073389"/>
          </a:xfrm>
          <a:solidFill>
            <a:srgbClr val="00B050"/>
          </a:solidFill>
        </p:grpSpPr>
        <p:sp>
          <p:nvSpPr>
            <p:cNvPr id="41" name="矩形 40"/>
            <p:cNvSpPr/>
            <p:nvPr/>
          </p:nvSpPr>
          <p:spPr>
            <a:xfrm>
              <a:off x="-1" y="-1"/>
              <a:ext cx="5270500" cy="4038600"/>
            </a:xfrm>
            <a:prstGeom prst="rect">
              <a:avLst/>
            </a:prstGeom>
            <a:grpFill/>
          </p:spPr>
        </p:sp>
        <p:cxnSp>
          <p:nvCxnSpPr>
            <p:cNvPr id="42" name="直接连接符 41"/>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43" name="文本框 2"/>
            <p:cNvSpPr txBox="1">
              <a:spLocks noChangeArrowheads="1"/>
            </p:cNvSpPr>
            <p:nvPr/>
          </p:nvSpPr>
          <p:spPr bwMode="auto">
            <a:xfrm>
              <a:off x="-26250" y="-34790"/>
              <a:ext cx="1269529"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利率，</a:t>
              </a:r>
              <a:r>
                <a:rPr lang="en-US" sz="2800" dirty="0">
                  <a:effectLst/>
                  <a:latin typeface="宋体" panose="02010600030101010101" pitchFamily="2" charset="-122"/>
                  <a:ea typeface="等线" panose="02010600030101010101" pitchFamily="2" charset="-122"/>
                  <a:cs typeface="Times New Roman" panose="02020603050405020304" pitchFamily="18" charset="0"/>
                </a:rPr>
                <a:t>r</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4" name="文本框 2"/>
            <p:cNvSpPr txBox="1">
              <a:spLocks noChangeArrowheads="1"/>
            </p:cNvSpPr>
            <p:nvPr/>
          </p:nvSpPr>
          <p:spPr bwMode="auto">
            <a:xfrm>
              <a:off x="4123766" y="3484582"/>
              <a:ext cx="1172984"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5" name="文本框 2"/>
            <p:cNvSpPr txBox="1">
              <a:spLocks noChangeArrowheads="1"/>
            </p:cNvSpPr>
            <p:nvPr/>
          </p:nvSpPr>
          <p:spPr bwMode="auto">
            <a:xfrm>
              <a:off x="1082848" y="1306484"/>
              <a:ext cx="1032457"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BP&gt;0</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46" name="文本框 2"/>
                <p:cNvSpPr txBox="1">
                  <a:spLocks noChangeArrowheads="1"/>
                </p:cNvSpPr>
                <p:nvPr/>
              </p:nvSpPr>
              <p:spPr bwMode="auto">
                <a:xfrm>
                  <a:off x="68154" y="1767020"/>
                  <a:ext cx="1111722"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宋体" panose="02010600030101010101" pitchFamily="2" charset="-122"/>
                            <a:cs typeface="宋体" panose="02010600030101010101" pitchFamily="2" charset="-122"/>
                          </a:rPr>
                          <m:t>𝑟</m:t>
                        </m:r>
                        <m:r>
                          <a:rPr lang="en-US" sz="2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𝑊</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6" name="文本框 2"/>
                <p:cNvSpPr txBox="1">
                  <a:spLocks noRot="1" noChangeAspect="1" noMove="1" noResize="1" noEditPoints="1" noAdjustHandles="1" noChangeArrowheads="1" noChangeShapeType="1" noTextEdit="1"/>
                </p:cNvSpPr>
                <p:nvPr/>
              </p:nvSpPr>
              <p:spPr bwMode="auto">
                <a:xfrm>
                  <a:off x="68154" y="1767020"/>
                  <a:ext cx="1111722" cy="420162"/>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47" name="直接连接符 46"/>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48" name="文本框 2"/>
            <p:cNvSpPr txBox="1">
              <a:spLocks noChangeArrowheads="1"/>
            </p:cNvSpPr>
            <p:nvPr/>
          </p:nvSpPr>
          <p:spPr bwMode="auto">
            <a:xfrm>
              <a:off x="3419374" y="1697822"/>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F</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49" name="文本框 2"/>
            <p:cNvSpPr txBox="1">
              <a:spLocks noChangeArrowheads="1"/>
            </p:cNvSpPr>
            <p:nvPr/>
          </p:nvSpPr>
          <p:spPr bwMode="auto">
            <a:xfrm>
              <a:off x="1890101" y="1722856"/>
              <a:ext cx="505459"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50" name="文本框 2"/>
                <p:cNvSpPr txBox="1">
                  <a:spLocks noChangeArrowheads="1"/>
                </p:cNvSpPr>
                <p:nvPr/>
              </p:nvSpPr>
              <p:spPr bwMode="auto">
                <a:xfrm>
                  <a:off x="2227110" y="3383829"/>
                  <a:ext cx="505459"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0" name="文本框 2"/>
                <p:cNvSpPr txBox="1">
                  <a:spLocks noRot="1" noChangeAspect="1" noMove="1" noResize="1" noEditPoints="1" noAdjustHandles="1" noChangeArrowheads="1" noChangeShapeType="1" noTextEdit="1"/>
                </p:cNvSpPr>
                <p:nvPr/>
              </p:nvSpPr>
              <p:spPr bwMode="auto">
                <a:xfrm>
                  <a:off x="2227110" y="3383829"/>
                  <a:ext cx="505459" cy="420162"/>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51" name="直接连接符 50"/>
            <p:cNvCxnSpPr/>
            <p:nvPr/>
          </p:nvCxnSpPr>
          <p:spPr>
            <a:xfrm flipH="1">
              <a:off x="706283" y="1796902"/>
              <a:ext cx="4163429" cy="25006"/>
            </a:xfrm>
            <a:prstGeom prst="line">
              <a:avLst/>
            </a:prstGeom>
            <a:grpFill/>
            <a:ln w="6350" cap="flat" cmpd="sng" algn="ctr">
              <a:solidFill>
                <a:srgbClr val="FF0000"/>
              </a:solidFill>
              <a:prstDash val="solid"/>
              <a:miter lim="800000"/>
            </a:ln>
            <a:effectLst/>
          </p:spPr>
        </p:cxnSp>
        <p:cxnSp>
          <p:nvCxnSpPr>
            <p:cNvPr id="52" name="直接连接符 51"/>
            <p:cNvCxnSpPr/>
            <p:nvPr/>
          </p:nvCxnSpPr>
          <p:spPr>
            <a:xfrm>
              <a:off x="2422973" y="1833456"/>
              <a:ext cx="0" cy="1561626"/>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53" name="直接连接符 52"/>
            <p:cNvCxnSpPr/>
            <p:nvPr/>
          </p:nvCxnSpPr>
          <p:spPr>
            <a:xfrm flipH="1">
              <a:off x="1312059" y="85060"/>
              <a:ext cx="2558192" cy="3040912"/>
            </a:xfrm>
            <a:prstGeom prst="line">
              <a:avLst/>
            </a:prstGeom>
            <a:grpFill/>
            <a:ln w="635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54" name="文本框 2"/>
                <p:cNvSpPr txBox="1">
                  <a:spLocks noChangeArrowheads="1"/>
                </p:cNvSpPr>
                <p:nvPr/>
              </p:nvSpPr>
              <p:spPr bwMode="auto">
                <a:xfrm>
                  <a:off x="3870038" y="142823"/>
                  <a:ext cx="478368"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4" name="文本框 2"/>
                <p:cNvSpPr txBox="1">
                  <a:spLocks noRot="1" noChangeAspect="1" noMove="1" noResize="1" noEditPoints="1" noAdjustHandles="1" noChangeArrowheads="1" noChangeShapeType="1" noTextEdit="1"/>
                </p:cNvSpPr>
                <p:nvPr/>
              </p:nvSpPr>
              <p:spPr bwMode="auto">
                <a:xfrm>
                  <a:off x="3870038" y="142823"/>
                  <a:ext cx="478368" cy="420162"/>
                </a:xfrm>
                <a:prstGeom prst="rect">
                  <a:avLst/>
                </a:prstGeom>
                <a:blipFill>
                  <a:blip r:embed="rId4"/>
                  <a:stretch>
                    <a:fillRect r="-10680"/>
                  </a:stretch>
                </a:blipFill>
                <a:ln w="9525">
                  <a:noFill/>
                  <a:miter lim="800000"/>
                  <a:headEnd/>
                  <a:tailEnd/>
                </a:ln>
              </p:spPr>
              <p:txBody>
                <a:bodyPr/>
                <a:lstStyle/>
                <a:p>
                  <a:r>
                    <a:rPr lang="zh-CN" altLang="en-US">
                      <a:noFill/>
                    </a:rPr>
                    <a:t> </a:t>
                  </a:r>
                </a:p>
              </p:txBody>
            </p:sp>
          </mc:Fallback>
        </mc:AlternateContent>
        <p:cxnSp>
          <p:nvCxnSpPr>
            <p:cNvPr id="55" name="直接连接符 54"/>
            <p:cNvCxnSpPr/>
            <p:nvPr/>
          </p:nvCxnSpPr>
          <p:spPr>
            <a:xfrm flipH="1" flipV="1">
              <a:off x="961184" y="710113"/>
              <a:ext cx="3309277" cy="2458389"/>
            </a:xfrm>
            <a:prstGeom prst="line">
              <a:avLst/>
            </a:prstGeom>
            <a:grpFill/>
            <a:ln w="38100" cap="flat" cmpd="sng" algn="ctr">
              <a:solidFill>
                <a:srgbClr val="4472C4"/>
              </a:solidFill>
              <a:prstDash val="solid"/>
              <a:miter lim="800000"/>
            </a:ln>
            <a:effectLst/>
          </p:spPr>
        </p:cxnSp>
        <p:sp>
          <p:nvSpPr>
            <p:cNvPr id="56" name="文本框 2"/>
            <p:cNvSpPr txBox="1">
              <a:spLocks noChangeArrowheads="1"/>
            </p:cNvSpPr>
            <p:nvPr/>
          </p:nvSpPr>
          <p:spPr bwMode="auto">
            <a:xfrm>
              <a:off x="1110703" y="1959794"/>
              <a:ext cx="797127"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BP&lt;0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57" name="直接连接符 56"/>
            <p:cNvCxnSpPr/>
            <p:nvPr/>
          </p:nvCxnSpPr>
          <p:spPr>
            <a:xfrm flipH="1">
              <a:off x="3816096" y="1796902"/>
              <a:ext cx="8890" cy="1553914"/>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58" name="文本框 2"/>
                <p:cNvSpPr txBox="1">
                  <a:spLocks noChangeArrowheads="1"/>
                </p:cNvSpPr>
                <p:nvPr/>
              </p:nvSpPr>
              <p:spPr bwMode="auto">
                <a:xfrm>
                  <a:off x="3582418" y="3384463"/>
                  <a:ext cx="50482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8" name="文本框 2"/>
                <p:cNvSpPr txBox="1">
                  <a:spLocks noRot="1" noChangeAspect="1" noMove="1" noResize="1" noEditPoints="1" noAdjustHandles="1" noChangeArrowheads="1" noChangeShapeType="1" noTextEdit="1"/>
                </p:cNvSpPr>
                <p:nvPr/>
              </p:nvSpPr>
              <p:spPr bwMode="auto">
                <a:xfrm>
                  <a:off x="3582418" y="3384463"/>
                  <a:ext cx="504825" cy="420162"/>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2"/>
                <p:cNvSpPr txBox="1">
                  <a:spLocks noChangeArrowheads="1"/>
                </p:cNvSpPr>
                <p:nvPr/>
              </p:nvSpPr>
              <p:spPr bwMode="auto">
                <a:xfrm>
                  <a:off x="4624898" y="529698"/>
                  <a:ext cx="47815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9" name="文本框 2"/>
                <p:cNvSpPr txBox="1">
                  <a:spLocks noRot="1" noChangeAspect="1" noMove="1" noResize="1" noEditPoints="1" noAdjustHandles="1" noChangeArrowheads="1" noChangeShapeType="1" noTextEdit="1"/>
                </p:cNvSpPr>
                <p:nvPr/>
              </p:nvSpPr>
              <p:spPr bwMode="auto">
                <a:xfrm>
                  <a:off x="4624898" y="529698"/>
                  <a:ext cx="478155" cy="420162"/>
                </a:xfrm>
                <a:prstGeom prst="rect">
                  <a:avLst/>
                </a:prstGeom>
                <a:blipFill>
                  <a:blip r:embed="rId6"/>
                  <a:stretch>
                    <a:fillRect r="-10680"/>
                  </a:stretch>
                </a:blipFill>
                <a:ln w="9525">
                  <a:noFill/>
                  <a:miter lim="800000"/>
                  <a:headEnd/>
                  <a:tailEnd/>
                </a:ln>
              </p:spPr>
              <p:txBody>
                <a:bodyPr/>
                <a:lstStyle/>
                <a:p>
                  <a:r>
                    <a:rPr lang="zh-CN" altLang="en-US">
                      <a:noFill/>
                    </a:rPr>
                    <a:t> </a:t>
                  </a:r>
                </a:p>
              </p:txBody>
            </p:sp>
          </mc:Fallback>
        </mc:AlternateContent>
        <p:cxnSp>
          <p:nvCxnSpPr>
            <p:cNvPr id="60" name="直接箭头连接符 59"/>
            <p:cNvCxnSpPr/>
            <p:nvPr/>
          </p:nvCxnSpPr>
          <p:spPr>
            <a:xfrm>
              <a:off x="1274887" y="872553"/>
              <a:ext cx="1180214" cy="21265"/>
            </a:xfrm>
            <a:prstGeom prst="straightConnector1">
              <a:avLst/>
            </a:prstGeom>
            <a:grpFill/>
            <a:ln w="6350" cap="flat" cmpd="sng" algn="ctr">
              <a:solidFill>
                <a:srgbClr val="4472C4"/>
              </a:solidFill>
              <a:prstDash val="solid"/>
              <a:miter lim="800000"/>
              <a:tailEnd type="triangle"/>
            </a:ln>
            <a:effectLst/>
          </p:spPr>
        </p:cxnSp>
        <p:cxnSp>
          <p:nvCxnSpPr>
            <p:cNvPr id="61" name="直接连接符 60"/>
            <p:cNvCxnSpPr/>
            <p:nvPr/>
          </p:nvCxnSpPr>
          <p:spPr>
            <a:xfrm>
              <a:off x="1667258" y="244871"/>
              <a:ext cx="2957640" cy="2170234"/>
            </a:xfrm>
            <a:prstGeom prst="line">
              <a:avLst/>
            </a:prstGeom>
            <a:grpFill/>
            <a:ln w="38100" cap="flat" cmpd="sng" algn="ctr">
              <a:solidFill>
                <a:srgbClr val="4472C4"/>
              </a:solidFill>
              <a:prstDash val="solid"/>
              <a:miter lim="800000"/>
            </a:ln>
            <a:effectLst/>
          </p:spPr>
        </p:cxnSp>
        <p:cxnSp>
          <p:nvCxnSpPr>
            <p:cNvPr id="62" name="直接连接符 61"/>
            <p:cNvCxnSpPr/>
            <p:nvPr/>
          </p:nvCxnSpPr>
          <p:spPr>
            <a:xfrm flipH="1">
              <a:off x="2732569" y="435934"/>
              <a:ext cx="2179673" cy="2668773"/>
            </a:xfrm>
            <a:prstGeom prst="line">
              <a:avLst/>
            </a:prstGeom>
            <a:grpFill/>
            <a:ln w="635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63" name="文本框 2"/>
                <p:cNvSpPr txBox="1">
                  <a:spLocks noChangeArrowheads="1"/>
                </p:cNvSpPr>
                <p:nvPr/>
              </p:nvSpPr>
              <p:spPr bwMode="auto">
                <a:xfrm>
                  <a:off x="833904" y="318224"/>
                  <a:ext cx="47815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63" name="文本框 2"/>
                <p:cNvSpPr txBox="1">
                  <a:spLocks noRot="1" noChangeAspect="1" noMove="1" noResize="1" noEditPoints="1" noAdjustHandles="1" noChangeArrowheads="1" noChangeShapeType="1" noTextEdit="1"/>
                </p:cNvSpPr>
                <p:nvPr/>
              </p:nvSpPr>
              <p:spPr bwMode="auto">
                <a:xfrm>
                  <a:off x="833904" y="318224"/>
                  <a:ext cx="478155" cy="420162"/>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2"/>
                <p:cNvSpPr txBox="1">
                  <a:spLocks noChangeArrowheads="1"/>
                </p:cNvSpPr>
                <p:nvPr/>
              </p:nvSpPr>
              <p:spPr bwMode="auto">
                <a:xfrm>
                  <a:off x="1944818" y="94940"/>
                  <a:ext cx="47815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64" name="文本框 2"/>
                <p:cNvSpPr txBox="1">
                  <a:spLocks noRot="1" noChangeAspect="1" noMove="1" noResize="1" noEditPoints="1" noAdjustHandles="1" noChangeArrowheads="1" noChangeShapeType="1" noTextEdit="1"/>
                </p:cNvSpPr>
                <p:nvPr/>
              </p:nvSpPr>
              <p:spPr bwMode="auto">
                <a:xfrm>
                  <a:off x="1944818" y="94940"/>
                  <a:ext cx="478155" cy="420162"/>
                </a:xfrm>
                <a:prstGeom prst="rect">
                  <a:avLst/>
                </a:prstGeom>
                <a:blipFill>
                  <a:blip r:embed="rId8"/>
                  <a:stretch>
                    <a:fillRect/>
                  </a:stretch>
                </a:blipFill>
                <a:ln w="9525">
                  <a:noFill/>
                  <a:miter lim="800000"/>
                  <a:headEnd/>
                  <a:tailEnd/>
                </a:ln>
              </p:spPr>
              <p:txBody>
                <a:bodyPr/>
                <a:lstStyle/>
                <a:p>
                  <a:r>
                    <a:rPr lang="zh-CN" altLang="en-US">
                      <a:noFill/>
                    </a:rPr>
                    <a:t> </a:t>
                  </a:r>
                </a:p>
              </p:txBody>
            </p:sp>
          </mc:Fallback>
        </mc:AlternateContent>
        <p:cxnSp>
          <p:nvCxnSpPr>
            <p:cNvPr id="92" name="直接箭头连接符 91"/>
            <p:cNvCxnSpPr/>
            <p:nvPr/>
          </p:nvCxnSpPr>
          <p:spPr>
            <a:xfrm>
              <a:off x="3295340" y="786056"/>
              <a:ext cx="1179830" cy="20955"/>
            </a:xfrm>
            <a:prstGeom prst="straightConnector1">
              <a:avLst/>
            </a:prstGeom>
            <a:grpFill/>
            <a:ln w="6350" cap="flat" cmpd="sng" algn="ctr">
              <a:solidFill>
                <a:srgbClr val="4472C4"/>
              </a:solidFill>
              <a:prstDash val="solid"/>
              <a:miter lim="800000"/>
              <a:tailEnd type="triangle"/>
            </a:ln>
            <a:effectLst/>
          </p:spPr>
        </p:cxnSp>
        <p:sp>
          <p:nvSpPr>
            <p:cNvPr id="93" name="文本框 2"/>
            <p:cNvSpPr txBox="1">
              <a:spLocks noChangeArrowheads="1"/>
            </p:cNvSpPr>
            <p:nvPr/>
          </p:nvSpPr>
          <p:spPr bwMode="auto">
            <a:xfrm>
              <a:off x="2699916" y="637200"/>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94" name="Text Box 37"/>
          <p:cNvSpPr txBox="1">
            <a:spLocks noChangeArrowheads="1"/>
          </p:cNvSpPr>
          <p:nvPr/>
        </p:nvSpPr>
        <p:spPr bwMode="auto">
          <a:xfrm>
            <a:off x="1078295" y="3184829"/>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资本流入</a:t>
            </a:r>
            <a:endParaRPr lang="en-US" altLang="zh-CN" b="1" i="1" baseline="-25000" dirty="0">
              <a:solidFill>
                <a:srgbClr val="000000"/>
              </a:solidFill>
              <a:ea typeface="宋体" panose="02010600030101010101" pitchFamily="2" charset="-122"/>
            </a:endParaRPr>
          </a:p>
        </p:txBody>
      </p:sp>
      <p:sp>
        <p:nvSpPr>
          <p:cNvPr id="95" name="Text Box 37"/>
          <p:cNvSpPr txBox="1">
            <a:spLocks noChangeArrowheads="1"/>
          </p:cNvSpPr>
          <p:nvPr/>
        </p:nvSpPr>
        <p:spPr bwMode="auto">
          <a:xfrm>
            <a:off x="1450427" y="6217081"/>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LM</a:t>
            </a:r>
            <a:r>
              <a:rPr lang="zh-CN" altLang="en-US" sz="2800" dirty="0" smtClean="0">
                <a:solidFill>
                  <a:schemeClr val="bg1"/>
                </a:solidFill>
              </a:rPr>
              <a:t>曲线右移</a:t>
            </a:r>
            <a:endParaRPr lang="en-US" altLang="zh-CN" sz="2800" dirty="0">
              <a:solidFill>
                <a:schemeClr val="bg1"/>
              </a:solidFill>
            </a:endParaRPr>
          </a:p>
        </p:txBody>
      </p:sp>
      <p:sp>
        <p:nvSpPr>
          <p:cNvPr id="96" name="下箭头 95"/>
          <p:cNvSpPr/>
          <p:nvPr/>
        </p:nvSpPr>
        <p:spPr>
          <a:xfrm>
            <a:off x="3486477" y="6001515"/>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下箭头 96"/>
          <p:cNvSpPr/>
          <p:nvPr/>
        </p:nvSpPr>
        <p:spPr>
          <a:xfrm>
            <a:off x="3035463" y="4513939"/>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
          <p:cNvSpPr txBox="1">
            <a:spLocks noChangeArrowheads="1"/>
          </p:cNvSpPr>
          <p:nvPr/>
        </p:nvSpPr>
        <p:spPr bwMode="auto">
          <a:xfrm>
            <a:off x="11068151" y="4228698"/>
            <a:ext cx="1092383" cy="523220"/>
          </a:xfrm>
          <a:prstGeom prst="rect">
            <a:avLst/>
          </a:prstGeom>
          <a:solidFill>
            <a:srgbClr val="00B050"/>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BP</a:t>
            </a:r>
            <a:r>
              <a:rPr lang="en-US" altLang="zh-CN" sz="2800" dirty="0" smtClean="0">
                <a:effectLst/>
                <a:latin typeface="宋体" panose="02010600030101010101" pitchFamily="2" charset="-122"/>
                <a:ea typeface="等线" panose="02010600030101010101" pitchFamily="2" charset="-122"/>
                <a:cs typeface="Times New Roman" panose="02020603050405020304" pitchFamily="18" charset="0"/>
              </a:rPr>
              <a:t>=</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01273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fade">
                                      <p:cBhvr>
                                        <p:cTn id="36" dur="500"/>
                                        <p:tgtEl>
                                          <p:spTgt spid="8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fade">
                                      <p:cBhvr>
                                        <p:cTn id="44" dur="500"/>
                                        <p:tgtEl>
                                          <p:spTgt spid="9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500"/>
                                        <p:tgtEl>
                                          <p:spTgt spid="9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p:bldP spid="86" grpId="0"/>
      <p:bldP spid="87" grpId="0" animBg="1"/>
      <p:bldP spid="88" grpId="0" animBg="1"/>
      <p:bldP spid="89" grpId="0" animBg="1"/>
      <p:bldP spid="90" grpId="0" animBg="1"/>
      <p:bldP spid="94" grpId="0" animBg="1"/>
      <p:bldP spid="95" grpId="0" animBg="1"/>
      <p:bldP spid="96" grpId="0" animBg="1"/>
      <p:bldP spid="9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紧缩性财政政策：收入</a:t>
            </a:r>
            <a:r>
              <a:rPr lang="zh-CN" altLang="en-US" sz="3000" dirty="0" smtClean="0">
                <a:solidFill>
                  <a:srgbClr val="FF0000"/>
                </a:solidFill>
                <a:latin typeface="Cambria Math" panose="02040503050406030204" pitchFamily="18" charset="0"/>
              </a:rPr>
              <a:t>汇率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Text Box 37"/>
          <p:cNvSpPr txBox="1">
            <a:spLocks noChangeArrowheads="1"/>
          </p:cNvSpPr>
          <p:nvPr/>
        </p:nvSpPr>
        <p:spPr bwMode="auto">
          <a:xfrm>
            <a:off x="137720" y="2236402"/>
            <a:ext cx="89240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i="1" dirty="0" smtClean="0">
                <a:solidFill>
                  <a:srgbClr val="000000"/>
                </a:solidFill>
                <a:ea typeface="宋体" panose="02010600030101010101" pitchFamily="2" charset="-122"/>
              </a:rPr>
              <a:t>G</a:t>
            </a:r>
            <a:r>
              <a:rPr lang="en-US" altLang="zh-CN" dirty="0" smtClean="0">
                <a:solidFill>
                  <a:srgbClr val="000000"/>
                </a:solidFill>
                <a:latin typeface="宋体" panose="02010600030101010101" pitchFamily="2" charset="-122"/>
              </a:rPr>
              <a:t>↓</a:t>
            </a:r>
            <a:endParaRPr lang="en-US" altLang="zh-CN" i="1" dirty="0">
              <a:solidFill>
                <a:srgbClr val="000000"/>
              </a:solidFill>
            </a:endParaRPr>
          </a:p>
        </p:txBody>
      </p:sp>
      <p:sp>
        <p:nvSpPr>
          <p:cNvPr id="81" name="Text Box 37"/>
          <p:cNvSpPr txBox="1">
            <a:spLocks noChangeArrowheads="1"/>
          </p:cNvSpPr>
          <p:nvPr/>
        </p:nvSpPr>
        <p:spPr bwMode="auto">
          <a:xfrm>
            <a:off x="1656510" y="2227099"/>
            <a:ext cx="1302760"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dirty="0" smtClean="0">
                <a:solidFill>
                  <a:srgbClr val="000000"/>
                </a:solidFill>
                <a:ea typeface="宋体" panose="02010600030101010101" pitchFamily="2" charset="-122"/>
                <a:cs typeface="Times New Roman" panose="02020603050405020304" pitchFamily="18" charset="0"/>
              </a:rPr>
              <a:t>IS</a:t>
            </a:r>
            <a:r>
              <a:rPr lang="zh-CN" altLang="en-US" dirty="0" smtClean="0">
                <a:solidFill>
                  <a:srgbClr val="000000"/>
                </a:solidFill>
                <a:ea typeface="宋体" panose="02010600030101010101" pitchFamily="2" charset="-122"/>
                <a:cs typeface="Times New Roman" panose="02020603050405020304" pitchFamily="18" charset="0"/>
              </a:rPr>
              <a:t>*左移</a:t>
            </a:r>
            <a:endParaRPr lang="en-US" altLang="zh-CN" dirty="0">
              <a:solidFill>
                <a:srgbClr val="000000"/>
              </a:solidFill>
              <a:ea typeface="宋体" panose="02010600030101010101" pitchFamily="2" charset="-122"/>
            </a:endParaRPr>
          </a:p>
        </p:txBody>
      </p:sp>
      <p:sp>
        <p:nvSpPr>
          <p:cNvPr id="82" name="Text Box 37"/>
          <p:cNvSpPr txBox="1">
            <a:spLocks noChangeArrowheads="1"/>
          </p:cNvSpPr>
          <p:nvPr/>
        </p:nvSpPr>
        <p:spPr bwMode="auto">
          <a:xfrm>
            <a:off x="3462844" y="2259119"/>
            <a:ext cx="156773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dirty="0" smtClean="0">
                <a:solidFill>
                  <a:srgbClr val="000000"/>
                </a:solidFill>
                <a:ea typeface="宋体" panose="02010600030101010101" pitchFamily="2" charset="-122"/>
              </a:rPr>
              <a:t>r</a:t>
            </a:r>
            <a:r>
              <a:rPr lang="en-US" altLang="zh-CN" dirty="0" smtClean="0">
                <a:solidFill>
                  <a:srgbClr val="000000"/>
                </a:solidFill>
                <a:latin typeface="宋体" panose="02010600030101010101" pitchFamily="2" charset="-122"/>
              </a:rPr>
              <a:t>↓</a:t>
            </a:r>
            <a:r>
              <a:rPr lang="en-US" altLang="zh-CN" b="1" dirty="0" smtClean="0">
                <a:solidFill>
                  <a:srgbClr val="000000"/>
                </a:solidFill>
                <a:ea typeface="宋体" panose="02010600030101010101" pitchFamily="2" charset="-122"/>
              </a:rPr>
              <a:t>, Y</a:t>
            </a:r>
            <a:r>
              <a:rPr lang="en-US" altLang="zh-CN" dirty="0">
                <a:solidFill>
                  <a:srgbClr val="000000"/>
                </a:solidFill>
                <a:latin typeface="宋体" panose="02010600030101010101" pitchFamily="2" charset="-122"/>
              </a:rPr>
              <a:t> ↓</a:t>
            </a:r>
            <a:endParaRPr lang="en-US" altLang="zh-CN" b="1" i="1" baseline="-25000" dirty="0">
              <a:solidFill>
                <a:srgbClr val="000000"/>
              </a:solidFill>
            </a:endParaRPr>
          </a:p>
        </p:txBody>
      </p:sp>
      <p:sp>
        <p:nvSpPr>
          <p:cNvPr id="83" name="Text Box 37"/>
          <p:cNvSpPr txBox="1">
            <a:spLocks noChangeArrowheads="1"/>
          </p:cNvSpPr>
          <p:nvPr/>
        </p:nvSpPr>
        <p:spPr bwMode="auto">
          <a:xfrm>
            <a:off x="1105491" y="4056098"/>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外汇需求</a:t>
            </a: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a:t>
            </a:r>
            <a:r>
              <a:rPr lang="zh-CN" altLang="en-US" b="1" dirty="0" smtClean="0">
                <a:solidFill>
                  <a:srgbClr val="000000"/>
                </a:solidFill>
                <a:ea typeface="宋体" panose="02010600030101010101" pitchFamily="2" charset="-122"/>
              </a:rPr>
              <a:t>或本币供给</a:t>
            </a:r>
            <a:r>
              <a:rPr lang="en-US" altLang="zh-CN" b="1" dirty="0" smtClean="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84" name="Text Box 37"/>
          <p:cNvSpPr txBox="1">
            <a:spLocks noChangeArrowheads="1"/>
          </p:cNvSpPr>
          <p:nvPr/>
        </p:nvSpPr>
        <p:spPr bwMode="auto">
          <a:xfrm>
            <a:off x="1428138" y="4771341"/>
            <a:ext cx="3382705"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本币币值</a:t>
            </a:r>
            <a:r>
              <a:rPr lang="en-US" altLang="zh-CN" sz="2800" dirty="0" smtClean="0">
                <a:solidFill>
                  <a:srgbClr val="000000"/>
                </a:solidFill>
                <a:latin typeface="宋体" panose="02010600030101010101" pitchFamily="2" charset="-122"/>
              </a:rPr>
              <a:t>↓</a:t>
            </a:r>
            <a:r>
              <a:rPr lang="zh-CN" altLang="en-US" sz="2800" dirty="0" smtClean="0">
                <a:solidFill>
                  <a:srgbClr val="000000"/>
                </a:solidFill>
                <a:latin typeface="宋体" panose="02010600030101010101" pitchFamily="2" charset="-122"/>
              </a:rPr>
              <a:t>或</a:t>
            </a:r>
            <a:r>
              <a:rPr lang="en-US" altLang="zh-CN" sz="2800" dirty="0" smtClean="0">
                <a:solidFill>
                  <a:srgbClr val="000000"/>
                </a:solidFill>
                <a:latin typeface="宋体" panose="02010600030101010101" pitchFamily="2" charset="-122"/>
              </a:rPr>
              <a:t>e</a:t>
            </a:r>
            <a:r>
              <a:rPr lang="en-US" altLang="zh-CN" sz="2800" dirty="0">
                <a:solidFill>
                  <a:srgbClr val="000000"/>
                </a:solidFill>
                <a:latin typeface="宋体" panose="02010600030101010101" pitchFamily="2" charset="-122"/>
              </a:rPr>
              <a:t> ↑</a:t>
            </a:r>
            <a:endParaRPr lang="en-US" altLang="zh-CN" sz="2800" dirty="0">
              <a:solidFill>
                <a:schemeClr val="bg1"/>
              </a:solidFill>
            </a:endParaRPr>
          </a:p>
        </p:txBody>
      </p:sp>
      <p:sp>
        <p:nvSpPr>
          <p:cNvPr id="85" name="矩形 84"/>
          <p:cNvSpPr/>
          <p:nvPr/>
        </p:nvSpPr>
        <p:spPr>
          <a:xfrm>
            <a:off x="1201284" y="2252979"/>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6" name="矩形 85"/>
          <p:cNvSpPr/>
          <p:nvPr/>
        </p:nvSpPr>
        <p:spPr>
          <a:xfrm>
            <a:off x="2945268" y="2286000"/>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7" name="下箭头 86"/>
          <p:cNvSpPr/>
          <p:nvPr/>
        </p:nvSpPr>
        <p:spPr>
          <a:xfrm>
            <a:off x="2809130" y="3656473"/>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下箭头 87"/>
          <p:cNvSpPr/>
          <p:nvPr/>
        </p:nvSpPr>
        <p:spPr>
          <a:xfrm>
            <a:off x="3956445" y="2853813"/>
            <a:ext cx="313255" cy="347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 Box 37"/>
          <p:cNvSpPr txBox="1">
            <a:spLocks noChangeArrowheads="1"/>
          </p:cNvSpPr>
          <p:nvPr/>
        </p:nvSpPr>
        <p:spPr bwMode="auto">
          <a:xfrm>
            <a:off x="1274436" y="5514959"/>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为维持汇率稳定，</a:t>
            </a:r>
            <a:r>
              <a:rPr lang="en-US" altLang="zh-CN" sz="2800" dirty="0" smtClean="0">
                <a:solidFill>
                  <a:schemeClr val="bg1"/>
                </a:solidFill>
              </a:rPr>
              <a:t>M</a:t>
            </a:r>
            <a:r>
              <a:rPr lang="en-US" altLang="zh-CN" sz="2800" dirty="0">
                <a:solidFill>
                  <a:srgbClr val="000000"/>
                </a:solidFill>
                <a:latin typeface="宋体" panose="02010600030101010101" pitchFamily="2" charset="-122"/>
              </a:rPr>
              <a:t> ↓</a:t>
            </a:r>
            <a:endParaRPr lang="en-US" altLang="zh-CN" sz="2800" dirty="0">
              <a:solidFill>
                <a:schemeClr val="bg1"/>
              </a:solidFill>
            </a:endParaRPr>
          </a:p>
        </p:txBody>
      </p:sp>
      <p:sp>
        <p:nvSpPr>
          <p:cNvPr id="90" name="下箭头 89"/>
          <p:cNvSpPr/>
          <p:nvPr/>
        </p:nvSpPr>
        <p:spPr>
          <a:xfrm>
            <a:off x="2977023" y="5306684"/>
            <a:ext cx="284933" cy="258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5.1.2 </a:t>
            </a:r>
            <a:r>
              <a:rPr lang="zh-CN" altLang="en-US" sz="2800" dirty="0" smtClean="0">
                <a:latin typeface="Cambria Math" panose="02040503050406030204" pitchFamily="18" charset="0"/>
              </a:rPr>
              <a:t>财政政策</a:t>
            </a:r>
            <a:endParaRPr lang="en-US" altLang="zh-CN" sz="2800" dirty="0">
              <a:latin typeface="Cambria Math" panose="02040503050406030204" pitchFamily="18" charset="0"/>
            </a:endParaRPr>
          </a:p>
        </p:txBody>
      </p:sp>
      <p:sp>
        <p:nvSpPr>
          <p:cNvPr id="94" name="Text Box 37"/>
          <p:cNvSpPr txBox="1">
            <a:spLocks noChangeArrowheads="1"/>
          </p:cNvSpPr>
          <p:nvPr/>
        </p:nvSpPr>
        <p:spPr bwMode="auto">
          <a:xfrm>
            <a:off x="3261956" y="3184829"/>
            <a:ext cx="1725434" cy="467699"/>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资本流出</a:t>
            </a:r>
            <a:endParaRPr lang="en-US" altLang="zh-CN" b="1" i="1" baseline="-25000" dirty="0">
              <a:solidFill>
                <a:srgbClr val="000000"/>
              </a:solidFill>
              <a:ea typeface="宋体" panose="02010600030101010101" pitchFamily="2" charset="-122"/>
            </a:endParaRPr>
          </a:p>
        </p:txBody>
      </p:sp>
      <p:sp>
        <p:nvSpPr>
          <p:cNvPr id="95" name="Text Box 37"/>
          <p:cNvSpPr txBox="1">
            <a:spLocks noChangeArrowheads="1"/>
          </p:cNvSpPr>
          <p:nvPr/>
        </p:nvSpPr>
        <p:spPr bwMode="auto">
          <a:xfrm>
            <a:off x="1450427" y="6217081"/>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LM</a:t>
            </a:r>
            <a:r>
              <a:rPr lang="zh-CN" altLang="en-US" sz="2800" dirty="0" smtClean="0">
                <a:solidFill>
                  <a:schemeClr val="bg1"/>
                </a:solidFill>
              </a:rPr>
              <a:t>*曲线左移</a:t>
            </a:r>
            <a:endParaRPr lang="en-US" altLang="zh-CN" sz="2800" dirty="0">
              <a:solidFill>
                <a:schemeClr val="bg1"/>
              </a:solidFill>
            </a:endParaRPr>
          </a:p>
        </p:txBody>
      </p:sp>
      <p:sp>
        <p:nvSpPr>
          <p:cNvPr id="96" name="下箭头 95"/>
          <p:cNvSpPr/>
          <p:nvPr/>
        </p:nvSpPr>
        <p:spPr>
          <a:xfrm>
            <a:off x="3486477" y="6001515"/>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下箭头 96"/>
          <p:cNvSpPr/>
          <p:nvPr/>
        </p:nvSpPr>
        <p:spPr>
          <a:xfrm>
            <a:off x="3035463" y="4513939"/>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画布 358"/>
          <p:cNvGrpSpPr/>
          <p:nvPr/>
        </p:nvGrpSpPr>
        <p:grpSpPr>
          <a:xfrm>
            <a:off x="5569601" y="1962915"/>
            <a:ext cx="6622397" cy="4777386"/>
            <a:chOff x="0" y="0"/>
            <a:chExt cx="5284424" cy="4038600"/>
          </a:xfrm>
          <a:solidFill>
            <a:srgbClr val="00B050"/>
          </a:solidFill>
        </p:grpSpPr>
        <p:sp>
          <p:nvSpPr>
            <p:cNvPr id="66" name="矩形 65"/>
            <p:cNvSpPr/>
            <p:nvPr/>
          </p:nvSpPr>
          <p:spPr>
            <a:xfrm>
              <a:off x="0" y="0"/>
              <a:ext cx="5270500" cy="4038600"/>
            </a:xfrm>
            <a:prstGeom prst="rect">
              <a:avLst/>
            </a:prstGeom>
            <a:grpFill/>
          </p:spPr>
        </p:sp>
        <p:cxnSp>
          <p:nvCxnSpPr>
            <p:cNvPr id="67" name="直接连接符 66"/>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68" name="文本框 2"/>
            <p:cNvSpPr txBox="1">
              <a:spLocks noChangeArrowheads="1"/>
            </p:cNvSpPr>
            <p:nvPr/>
          </p:nvSpPr>
          <p:spPr bwMode="auto">
            <a:xfrm>
              <a:off x="0" y="73567"/>
              <a:ext cx="1193837"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汇率，</a:t>
              </a:r>
              <a:r>
                <a:rPr lang="en-US" sz="2800" dirty="0">
                  <a:effectLst/>
                  <a:latin typeface="宋体" panose="02010600030101010101" pitchFamily="2" charset="-122"/>
                  <a:ea typeface="等线"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69" name="文本框 2"/>
            <p:cNvSpPr txBox="1">
              <a:spLocks noChangeArrowheads="1"/>
            </p:cNvSpPr>
            <p:nvPr/>
          </p:nvSpPr>
          <p:spPr bwMode="auto">
            <a:xfrm>
              <a:off x="4123765" y="3484582"/>
              <a:ext cx="1160659"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0" name="文本框 2"/>
                <p:cNvSpPr txBox="1">
                  <a:spLocks noChangeArrowheads="1"/>
                </p:cNvSpPr>
                <p:nvPr/>
              </p:nvSpPr>
              <p:spPr bwMode="auto">
                <a:xfrm>
                  <a:off x="132954" y="1000140"/>
                  <a:ext cx="525312"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0" name="文本框 2"/>
                <p:cNvSpPr txBox="1">
                  <a:spLocks noRot="1" noChangeAspect="1" noMove="1" noResize="1" noEditPoints="1" noAdjustHandles="1" noChangeArrowheads="1" noChangeShapeType="1" noTextEdit="1"/>
                </p:cNvSpPr>
                <p:nvPr/>
              </p:nvSpPr>
              <p:spPr bwMode="auto">
                <a:xfrm>
                  <a:off x="132954" y="1000140"/>
                  <a:ext cx="525312" cy="442308"/>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71" name="直接连接符 70"/>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72" name="文本框 2"/>
            <p:cNvSpPr txBox="1">
              <a:spLocks noChangeArrowheads="1"/>
            </p:cNvSpPr>
            <p:nvPr/>
          </p:nvSpPr>
          <p:spPr bwMode="auto">
            <a:xfrm>
              <a:off x="3288830" y="992914"/>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4" name="文本框 2"/>
                <p:cNvSpPr txBox="1">
                  <a:spLocks noChangeArrowheads="1"/>
                </p:cNvSpPr>
                <p:nvPr/>
              </p:nvSpPr>
              <p:spPr bwMode="auto">
                <a:xfrm>
                  <a:off x="2721935" y="190014"/>
                  <a:ext cx="689609"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4" name="文本框 2"/>
                <p:cNvSpPr txBox="1">
                  <a:spLocks noRot="1" noChangeAspect="1" noMove="1" noResize="1" noEditPoints="1" noAdjustHandles="1" noChangeArrowheads="1" noChangeShapeType="1" noTextEdit="1"/>
                </p:cNvSpPr>
                <p:nvPr/>
              </p:nvSpPr>
              <p:spPr bwMode="auto">
                <a:xfrm>
                  <a:off x="2721935" y="190014"/>
                  <a:ext cx="689609" cy="442308"/>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2"/>
                <p:cNvSpPr txBox="1">
                  <a:spLocks noChangeArrowheads="1"/>
                </p:cNvSpPr>
                <p:nvPr/>
              </p:nvSpPr>
              <p:spPr bwMode="auto">
                <a:xfrm>
                  <a:off x="1286539" y="152228"/>
                  <a:ext cx="762650"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5" name="文本框 2"/>
                <p:cNvSpPr txBox="1">
                  <a:spLocks noRot="1" noChangeAspect="1" noMove="1" noResize="1" noEditPoints="1" noAdjustHandles="1" noChangeArrowheads="1" noChangeShapeType="1" noTextEdit="1"/>
                </p:cNvSpPr>
                <p:nvPr/>
              </p:nvSpPr>
              <p:spPr bwMode="auto">
                <a:xfrm>
                  <a:off x="1286539" y="152228"/>
                  <a:ext cx="762650" cy="442308"/>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cxnSp>
          <p:nvCxnSpPr>
            <p:cNvPr id="76" name="直接箭头连接符 75"/>
            <p:cNvCxnSpPr/>
            <p:nvPr/>
          </p:nvCxnSpPr>
          <p:spPr>
            <a:xfrm flipH="1">
              <a:off x="3732272" y="883560"/>
              <a:ext cx="906375" cy="0"/>
            </a:xfrm>
            <a:prstGeom prst="straightConnector1">
              <a:avLst/>
            </a:prstGeom>
            <a:grpFill/>
            <a:ln w="6350" cap="flat" cmpd="sng" algn="ctr">
              <a:solidFill>
                <a:srgbClr val="4472C4"/>
              </a:solidFill>
              <a:prstDash val="solid"/>
              <a:miter lim="800000"/>
              <a:tailEnd type="triangle"/>
            </a:ln>
            <a:effectLst/>
          </p:spPr>
        </p:cxnSp>
        <p:sp>
          <p:nvSpPr>
            <p:cNvPr id="77" name="文本框 2"/>
            <p:cNvSpPr txBox="1">
              <a:spLocks noChangeArrowheads="1"/>
            </p:cNvSpPr>
            <p:nvPr/>
          </p:nvSpPr>
          <p:spPr bwMode="auto">
            <a:xfrm>
              <a:off x="3353688" y="2166885"/>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8" name="文本框 2"/>
                <p:cNvSpPr txBox="1">
                  <a:spLocks noChangeArrowheads="1"/>
                </p:cNvSpPr>
                <p:nvPr/>
              </p:nvSpPr>
              <p:spPr bwMode="auto">
                <a:xfrm>
                  <a:off x="3093321" y="3422930"/>
                  <a:ext cx="504825"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8" name="文本框 2"/>
                <p:cNvSpPr txBox="1">
                  <a:spLocks noRot="1" noChangeAspect="1" noMove="1" noResize="1" noEditPoints="1" noAdjustHandles="1" noChangeArrowheads="1" noChangeShapeType="1" noTextEdit="1"/>
                </p:cNvSpPr>
                <p:nvPr/>
              </p:nvSpPr>
              <p:spPr bwMode="auto">
                <a:xfrm>
                  <a:off x="3093321" y="3422930"/>
                  <a:ext cx="504825" cy="442308"/>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2"/>
                <p:cNvSpPr txBox="1">
                  <a:spLocks noChangeArrowheads="1"/>
                </p:cNvSpPr>
                <p:nvPr/>
              </p:nvSpPr>
              <p:spPr bwMode="auto">
                <a:xfrm>
                  <a:off x="171174" y="2111292"/>
                  <a:ext cx="449928"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9" name="文本框 2"/>
                <p:cNvSpPr txBox="1">
                  <a:spLocks noRot="1" noChangeAspect="1" noMove="1" noResize="1" noEditPoints="1" noAdjustHandles="1" noChangeArrowheads="1" noChangeShapeType="1" noTextEdit="1"/>
                </p:cNvSpPr>
                <p:nvPr/>
              </p:nvSpPr>
              <p:spPr bwMode="auto">
                <a:xfrm>
                  <a:off x="171174" y="2111292"/>
                  <a:ext cx="449928" cy="442308"/>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p:cxnSp>
          <p:nvCxnSpPr>
            <p:cNvPr id="98" name="直接连接符 97"/>
            <p:cNvCxnSpPr/>
            <p:nvPr/>
          </p:nvCxnSpPr>
          <p:spPr>
            <a:xfrm flipH="1">
              <a:off x="681320" y="1139543"/>
              <a:ext cx="2630499" cy="0"/>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99" name="直接连接符 98"/>
            <p:cNvCxnSpPr/>
            <p:nvPr/>
          </p:nvCxnSpPr>
          <p:spPr>
            <a:xfrm flipH="1">
              <a:off x="3276883" y="421540"/>
              <a:ext cx="10160" cy="2911475"/>
            </a:xfrm>
            <a:prstGeom prst="line">
              <a:avLst/>
            </a:prstGeom>
            <a:grpFill/>
            <a:ln w="635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100" name="文本框 2"/>
                <p:cNvSpPr txBox="1">
                  <a:spLocks noChangeArrowheads="1"/>
                </p:cNvSpPr>
                <p:nvPr/>
              </p:nvSpPr>
              <p:spPr bwMode="auto">
                <a:xfrm>
                  <a:off x="4657177" y="601660"/>
                  <a:ext cx="532545"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0" name="文本框 2"/>
                <p:cNvSpPr txBox="1">
                  <a:spLocks noRot="1" noChangeAspect="1" noMove="1" noResize="1" noEditPoints="1" noAdjustHandles="1" noChangeArrowheads="1" noChangeShapeType="1" noTextEdit="1"/>
                </p:cNvSpPr>
                <p:nvPr/>
              </p:nvSpPr>
              <p:spPr bwMode="auto">
                <a:xfrm>
                  <a:off x="4657177" y="601660"/>
                  <a:ext cx="532545" cy="442308"/>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2"/>
                <p:cNvSpPr txBox="1">
                  <a:spLocks noChangeArrowheads="1"/>
                </p:cNvSpPr>
                <p:nvPr/>
              </p:nvSpPr>
              <p:spPr bwMode="auto">
                <a:xfrm>
                  <a:off x="3787994" y="163122"/>
                  <a:ext cx="688975"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1" name="文本框 2"/>
                <p:cNvSpPr txBox="1">
                  <a:spLocks noRot="1" noChangeAspect="1" noMove="1" noResize="1" noEditPoints="1" noAdjustHandles="1" noChangeArrowheads="1" noChangeShapeType="1" noTextEdit="1"/>
                </p:cNvSpPr>
                <p:nvPr/>
              </p:nvSpPr>
              <p:spPr bwMode="auto">
                <a:xfrm>
                  <a:off x="3787994" y="163122"/>
                  <a:ext cx="688975" cy="442308"/>
                </a:xfrm>
                <a:prstGeom prst="rect">
                  <a:avLst/>
                </a:prstGeom>
                <a:blipFill>
                  <a:blip r:embed="rId8"/>
                  <a:stretch>
                    <a:fillRect/>
                  </a:stretch>
                </a:blipFill>
                <a:ln w="9525">
                  <a:noFill/>
                  <a:miter lim="800000"/>
                  <a:headEnd/>
                  <a:tailEnd/>
                </a:ln>
              </p:spPr>
              <p:txBody>
                <a:bodyPr/>
                <a:lstStyle/>
                <a:p>
                  <a:r>
                    <a:rPr lang="zh-CN" altLang="en-US">
                      <a:noFill/>
                    </a:rPr>
                    <a:t> </a:t>
                  </a:r>
                </a:p>
              </p:txBody>
            </p:sp>
          </mc:Fallback>
        </mc:AlternateContent>
        <p:cxnSp>
          <p:nvCxnSpPr>
            <p:cNvPr id="102" name="直接连接符 101"/>
            <p:cNvCxnSpPr/>
            <p:nvPr/>
          </p:nvCxnSpPr>
          <p:spPr>
            <a:xfrm flipH="1">
              <a:off x="1905866" y="839865"/>
              <a:ext cx="3191864" cy="2426628"/>
            </a:xfrm>
            <a:prstGeom prst="line">
              <a:avLst/>
            </a:prstGeom>
            <a:grpFill/>
            <a:ln w="38100" cap="flat" cmpd="sng" algn="ctr">
              <a:solidFill>
                <a:srgbClr val="4472C4"/>
              </a:solidFill>
              <a:prstDash val="solid"/>
              <a:miter lim="800000"/>
            </a:ln>
            <a:effectLst/>
          </p:spPr>
        </p:cxnSp>
        <p:cxnSp>
          <p:nvCxnSpPr>
            <p:cNvPr id="103" name="直接连接符 102"/>
            <p:cNvCxnSpPr/>
            <p:nvPr/>
          </p:nvCxnSpPr>
          <p:spPr>
            <a:xfrm flipH="1">
              <a:off x="1286540" y="345782"/>
              <a:ext cx="3039571" cy="2256503"/>
            </a:xfrm>
            <a:prstGeom prst="line">
              <a:avLst/>
            </a:prstGeom>
            <a:grpFill/>
            <a:ln w="38100" cap="flat" cmpd="sng" algn="ctr">
              <a:solidFill>
                <a:srgbClr val="4472C4"/>
              </a:solidFill>
              <a:prstDash val="solid"/>
              <a:miter lim="800000"/>
            </a:ln>
            <a:effectLst/>
          </p:spPr>
        </p:cxnSp>
        <p:sp>
          <p:nvSpPr>
            <p:cNvPr id="104" name="文本框 2"/>
            <p:cNvSpPr txBox="1">
              <a:spLocks noChangeArrowheads="1"/>
            </p:cNvSpPr>
            <p:nvPr/>
          </p:nvSpPr>
          <p:spPr bwMode="auto">
            <a:xfrm>
              <a:off x="1825102" y="2203195"/>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F</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05" name="直接连接符 104"/>
            <p:cNvCxnSpPr/>
            <p:nvPr/>
          </p:nvCxnSpPr>
          <p:spPr>
            <a:xfrm flipH="1">
              <a:off x="667176" y="2224460"/>
              <a:ext cx="3887571" cy="21327"/>
            </a:xfrm>
            <a:prstGeom prst="line">
              <a:avLst/>
            </a:prstGeom>
            <a:grpFill/>
            <a:ln w="9525" cap="flat" cmpd="sng" algn="ctr">
              <a:solidFill>
                <a:srgbClr val="FF0000"/>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06" name="文本框 2"/>
                <p:cNvSpPr txBox="1">
                  <a:spLocks noChangeArrowheads="1"/>
                </p:cNvSpPr>
                <p:nvPr/>
              </p:nvSpPr>
              <p:spPr bwMode="auto">
                <a:xfrm>
                  <a:off x="1473062" y="3413458"/>
                  <a:ext cx="504825" cy="442308"/>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6" name="文本框 2"/>
                <p:cNvSpPr txBox="1">
                  <a:spLocks noRot="1" noChangeAspect="1" noMove="1" noResize="1" noEditPoints="1" noAdjustHandles="1" noChangeArrowheads="1" noChangeShapeType="1" noTextEdit="1"/>
                </p:cNvSpPr>
                <p:nvPr/>
              </p:nvSpPr>
              <p:spPr bwMode="auto">
                <a:xfrm>
                  <a:off x="1473062" y="3413458"/>
                  <a:ext cx="504825" cy="442308"/>
                </a:xfrm>
                <a:prstGeom prst="rect">
                  <a:avLst/>
                </a:prstGeom>
                <a:blipFill>
                  <a:blip r:embed="rId9"/>
                  <a:stretch>
                    <a:fillRect/>
                  </a:stretch>
                </a:blipFill>
                <a:ln w="9525">
                  <a:noFill/>
                  <a:miter lim="800000"/>
                  <a:headEnd/>
                  <a:tailEnd/>
                </a:ln>
              </p:spPr>
              <p:txBody>
                <a:bodyPr/>
                <a:lstStyle/>
                <a:p>
                  <a:r>
                    <a:rPr lang="zh-CN" altLang="en-US">
                      <a:noFill/>
                    </a:rPr>
                    <a:t> </a:t>
                  </a:r>
                </a:p>
              </p:txBody>
            </p:sp>
          </mc:Fallback>
        </mc:AlternateContent>
        <p:cxnSp>
          <p:nvCxnSpPr>
            <p:cNvPr id="107" name="直接箭头连接符 106"/>
            <p:cNvCxnSpPr/>
            <p:nvPr/>
          </p:nvCxnSpPr>
          <p:spPr>
            <a:xfrm flipH="1">
              <a:off x="1890498" y="631514"/>
              <a:ext cx="1144696" cy="15264"/>
            </a:xfrm>
            <a:prstGeom prst="straightConnector1">
              <a:avLst/>
            </a:prstGeom>
            <a:grpFill/>
            <a:ln w="6350" cap="flat" cmpd="sng" algn="ctr">
              <a:solidFill>
                <a:srgbClr val="4472C4"/>
              </a:solidFill>
              <a:prstDash val="solid"/>
              <a:miter lim="800000"/>
              <a:tailEnd type="triangle"/>
            </a:ln>
            <a:effectLst/>
          </p:spPr>
        </p:cxnSp>
      </p:grpSp>
      <p:cxnSp>
        <p:nvCxnSpPr>
          <p:cNvPr id="108" name="直接连接符 107"/>
          <p:cNvCxnSpPr/>
          <p:nvPr/>
        </p:nvCxnSpPr>
        <p:spPr>
          <a:xfrm flipH="1">
            <a:off x="7734287" y="2461568"/>
            <a:ext cx="12732" cy="3444075"/>
          </a:xfrm>
          <a:prstGeom prst="line">
            <a:avLst/>
          </a:prstGeom>
          <a:solidFill>
            <a:srgbClr val="00B050"/>
          </a:solidFill>
          <a:ln w="6350" cap="flat" cmpd="sng" algn="ctr">
            <a:solidFill>
              <a:schemeClr val="bg1"/>
            </a:solidFill>
            <a:prstDash val="solid"/>
            <a:miter lim="800000"/>
          </a:ln>
          <a:effectLst/>
        </p:spPr>
      </p:cxnSp>
    </p:spTree>
    <p:extLst>
      <p:ext uri="{BB962C8B-B14F-4D97-AF65-F5344CB8AC3E}">
        <p14:creationId xmlns:p14="http://schemas.microsoft.com/office/powerpoint/2010/main" val="97975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fade">
                                      <p:cBhvr>
                                        <p:cTn id="36" dur="500"/>
                                        <p:tgtEl>
                                          <p:spTgt spid="8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fade">
                                      <p:cBhvr>
                                        <p:cTn id="44" dur="500"/>
                                        <p:tgtEl>
                                          <p:spTgt spid="9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500"/>
                                        <p:tgtEl>
                                          <p:spTgt spid="9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p:bldP spid="86" grpId="0"/>
      <p:bldP spid="87" grpId="0" animBg="1"/>
      <p:bldP spid="88" grpId="0" animBg="1"/>
      <p:bldP spid="89" grpId="0" animBg="1"/>
      <p:bldP spid="90" grpId="0" animBg="1"/>
      <p:bldP spid="94" grpId="0" animBg="1"/>
      <p:bldP spid="95" grpId="0" animBg="1"/>
      <p:bldP spid="96" grpId="0" animBg="1"/>
      <p:bldP spid="9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贸易保护政策：收入</a:t>
            </a:r>
            <a:r>
              <a:rPr lang="zh-CN" altLang="en-US" sz="3000" dirty="0" smtClean="0">
                <a:solidFill>
                  <a:srgbClr val="FF0000"/>
                </a:solidFill>
                <a:latin typeface="Cambria Math" panose="02040503050406030204" pitchFamily="18" charset="0"/>
              </a:rPr>
              <a:t>利率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Text Box 37"/>
          <p:cNvSpPr txBox="1">
            <a:spLocks noChangeArrowheads="1"/>
          </p:cNvSpPr>
          <p:nvPr/>
        </p:nvSpPr>
        <p:spPr bwMode="auto">
          <a:xfrm>
            <a:off x="137720" y="2236402"/>
            <a:ext cx="89240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i="1" dirty="0" smtClean="0">
                <a:solidFill>
                  <a:srgbClr val="000000"/>
                </a:solidFill>
                <a:ea typeface="宋体" panose="02010600030101010101" pitchFamily="2" charset="-122"/>
              </a:rPr>
              <a:t>NX</a:t>
            </a:r>
            <a:r>
              <a:rPr lang="en-US" altLang="zh-CN" dirty="0" smtClean="0">
                <a:solidFill>
                  <a:srgbClr val="000000"/>
                </a:solidFill>
                <a:latin typeface="宋体" panose="02010600030101010101" pitchFamily="2" charset="-122"/>
              </a:rPr>
              <a:t>↑</a:t>
            </a:r>
            <a:endParaRPr lang="en-US" altLang="zh-CN" i="1" dirty="0">
              <a:solidFill>
                <a:srgbClr val="000000"/>
              </a:solidFill>
            </a:endParaRPr>
          </a:p>
        </p:txBody>
      </p:sp>
      <p:sp>
        <p:nvSpPr>
          <p:cNvPr id="81" name="Text Box 37"/>
          <p:cNvSpPr txBox="1">
            <a:spLocks noChangeArrowheads="1"/>
          </p:cNvSpPr>
          <p:nvPr/>
        </p:nvSpPr>
        <p:spPr bwMode="auto">
          <a:xfrm>
            <a:off x="1656510" y="2227099"/>
            <a:ext cx="1117083"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dirty="0" smtClean="0">
                <a:solidFill>
                  <a:srgbClr val="000000"/>
                </a:solidFill>
                <a:ea typeface="宋体" panose="02010600030101010101" pitchFamily="2" charset="-122"/>
                <a:cs typeface="Times New Roman" panose="02020603050405020304" pitchFamily="18" charset="0"/>
              </a:rPr>
              <a:t>IS</a:t>
            </a:r>
            <a:r>
              <a:rPr lang="zh-CN" altLang="en-US" dirty="0" smtClean="0">
                <a:solidFill>
                  <a:srgbClr val="000000"/>
                </a:solidFill>
                <a:ea typeface="宋体" panose="02010600030101010101" pitchFamily="2" charset="-122"/>
                <a:cs typeface="Times New Roman" panose="02020603050405020304" pitchFamily="18" charset="0"/>
              </a:rPr>
              <a:t>右移</a:t>
            </a:r>
            <a:endParaRPr lang="en-US" altLang="zh-CN" dirty="0">
              <a:solidFill>
                <a:srgbClr val="000000"/>
              </a:solidFill>
              <a:ea typeface="宋体" panose="02010600030101010101" pitchFamily="2" charset="-122"/>
            </a:endParaRPr>
          </a:p>
        </p:txBody>
      </p:sp>
      <p:sp>
        <p:nvSpPr>
          <p:cNvPr id="82" name="Text Box 37"/>
          <p:cNvSpPr txBox="1">
            <a:spLocks noChangeArrowheads="1"/>
          </p:cNvSpPr>
          <p:nvPr/>
        </p:nvSpPr>
        <p:spPr bwMode="auto">
          <a:xfrm>
            <a:off x="3462844" y="2259119"/>
            <a:ext cx="156773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dirty="0" smtClean="0">
                <a:solidFill>
                  <a:srgbClr val="000000"/>
                </a:solidFill>
                <a:ea typeface="宋体" panose="02010600030101010101" pitchFamily="2" charset="-122"/>
              </a:rPr>
              <a:t>r</a:t>
            </a:r>
            <a:r>
              <a:rPr lang="en-US" altLang="zh-CN" b="1" dirty="0" smtClean="0">
                <a:solidFill>
                  <a:srgbClr val="000000"/>
                </a:solidFill>
                <a:latin typeface="宋体" panose="02010600030101010101" pitchFamily="2" charset="-122"/>
              </a:rPr>
              <a:t>↑</a:t>
            </a:r>
            <a:r>
              <a:rPr lang="en-US" altLang="zh-CN" b="1" dirty="0" smtClean="0">
                <a:solidFill>
                  <a:srgbClr val="000000"/>
                </a:solidFill>
                <a:ea typeface="宋体" panose="02010600030101010101" pitchFamily="2" charset="-122"/>
              </a:rPr>
              <a:t>, Y</a:t>
            </a:r>
            <a:r>
              <a:rPr lang="en-US" altLang="zh-CN" b="1" dirty="0" smtClean="0">
                <a:solidFill>
                  <a:srgbClr val="000000"/>
                </a:solidFill>
                <a:latin typeface="宋体" panose="02010600030101010101" pitchFamily="2" charset="-122"/>
              </a:rPr>
              <a:t>↑</a:t>
            </a:r>
            <a:endParaRPr lang="en-US" altLang="zh-CN" b="1" i="1" baseline="-25000" dirty="0">
              <a:solidFill>
                <a:srgbClr val="000000"/>
              </a:solidFill>
            </a:endParaRPr>
          </a:p>
        </p:txBody>
      </p:sp>
      <p:sp>
        <p:nvSpPr>
          <p:cNvPr id="83" name="Text Box 37"/>
          <p:cNvSpPr txBox="1">
            <a:spLocks noChangeArrowheads="1"/>
          </p:cNvSpPr>
          <p:nvPr/>
        </p:nvSpPr>
        <p:spPr bwMode="auto">
          <a:xfrm>
            <a:off x="1105491" y="4056098"/>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外汇供给</a:t>
            </a: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a:t>
            </a:r>
            <a:r>
              <a:rPr lang="zh-CN" altLang="en-US" b="1" dirty="0" smtClean="0">
                <a:solidFill>
                  <a:srgbClr val="000000"/>
                </a:solidFill>
                <a:ea typeface="宋体" panose="02010600030101010101" pitchFamily="2" charset="-122"/>
              </a:rPr>
              <a:t>或本币需求</a:t>
            </a:r>
            <a:r>
              <a:rPr lang="en-US" altLang="zh-CN" b="1" dirty="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84" name="Text Box 37"/>
          <p:cNvSpPr txBox="1">
            <a:spLocks noChangeArrowheads="1"/>
          </p:cNvSpPr>
          <p:nvPr/>
        </p:nvSpPr>
        <p:spPr bwMode="auto">
          <a:xfrm>
            <a:off x="1428138" y="4771341"/>
            <a:ext cx="3382705"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本币币值</a:t>
            </a:r>
            <a:r>
              <a:rPr lang="en-US" altLang="zh-CN" sz="2800" dirty="0" smtClean="0">
                <a:solidFill>
                  <a:srgbClr val="000000"/>
                </a:solidFill>
                <a:latin typeface="宋体" panose="02010600030101010101" pitchFamily="2" charset="-122"/>
              </a:rPr>
              <a:t>↑</a:t>
            </a:r>
            <a:endParaRPr lang="en-US" altLang="zh-CN" sz="2800" dirty="0">
              <a:solidFill>
                <a:schemeClr val="bg1"/>
              </a:solidFill>
            </a:endParaRPr>
          </a:p>
        </p:txBody>
      </p:sp>
      <p:sp>
        <p:nvSpPr>
          <p:cNvPr id="85" name="矩形 84"/>
          <p:cNvSpPr/>
          <p:nvPr/>
        </p:nvSpPr>
        <p:spPr>
          <a:xfrm>
            <a:off x="1201284" y="2252979"/>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6" name="矩形 85"/>
          <p:cNvSpPr/>
          <p:nvPr/>
        </p:nvSpPr>
        <p:spPr>
          <a:xfrm>
            <a:off x="2945268" y="2286000"/>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7" name="下箭头 86"/>
          <p:cNvSpPr/>
          <p:nvPr/>
        </p:nvSpPr>
        <p:spPr>
          <a:xfrm>
            <a:off x="2809130" y="3656473"/>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下箭头 87"/>
          <p:cNvSpPr/>
          <p:nvPr/>
        </p:nvSpPr>
        <p:spPr>
          <a:xfrm>
            <a:off x="3956445" y="2853813"/>
            <a:ext cx="313255" cy="347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 Box 37"/>
          <p:cNvSpPr txBox="1">
            <a:spLocks noChangeArrowheads="1"/>
          </p:cNvSpPr>
          <p:nvPr/>
        </p:nvSpPr>
        <p:spPr bwMode="auto">
          <a:xfrm>
            <a:off x="1274436" y="5514959"/>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为维持汇率稳定，</a:t>
            </a:r>
            <a:r>
              <a:rPr lang="en-US" altLang="zh-CN" sz="2800" dirty="0" smtClean="0">
                <a:solidFill>
                  <a:schemeClr val="bg1"/>
                </a:solidFill>
              </a:rPr>
              <a:t>M</a:t>
            </a:r>
            <a:r>
              <a:rPr lang="en-US" altLang="zh-CN" sz="2800" dirty="0" smtClean="0">
                <a:solidFill>
                  <a:srgbClr val="000000"/>
                </a:solidFill>
                <a:latin typeface="宋体" panose="02010600030101010101" pitchFamily="2" charset="-122"/>
              </a:rPr>
              <a:t>↑</a:t>
            </a:r>
            <a:endParaRPr lang="en-US" altLang="zh-CN" sz="2800" dirty="0">
              <a:solidFill>
                <a:schemeClr val="bg1"/>
              </a:solidFill>
            </a:endParaRPr>
          </a:p>
        </p:txBody>
      </p:sp>
      <p:sp>
        <p:nvSpPr>
          <p:cNvPr id="90" name="下箭头 89"/>
          <p:cNvSpPr/>
          <p:nvPr/>
        </p:nvSpPr>
        <p:spPr>
          <a:xfrm>
            <a:off x="2977023" y="5306684"/>
            <a:ext cx="284933" cy="258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5.1.3 </a:t>
            </a:r>
            <a:r>
              <a:rPr lang="zh-CN" altLang="en-US" sz="2800" dirty="0" smtClean="0">
                <a:latin typeface="Cambria Math" panose="02040503050406030204" pitchFamily="18" charset="0"/>
              </a:rPr>
              <a:t>贸易政策</a:t>
            </a:r>
            <a:endParaRPr lang="en-US" altLang="zh-CN" sz="2800" dirty="0">
              <a:latin typeface="Cambria Math" panose="02040503050406030204" pitchFamily="18" charset="0"/>
            </a:endParaRPr>
          </a:p>
        </p:txBody>
      </p:sp>
      <p:grpSp>
        <p:nvGrpSpPr>
          <p:cNvPr id="40" name="画布 309"/>
          <p:cNvGrpSpPr/>
          <p:nvPr/>
        </p:nvGrpSpPr>
        <p:grpSpPr>
          <a:xfrm>
            <a:off x="5227451" y="1785477"/>
            <a:ext cx="6999064" cy="5072522"/>
            <a:chOff x="-26250" y="-34790"/>
            <a:chExt cx="5323000" cy="4073389"/>
          </a:xfrm>
          <a:solidFill>
            <a:srgbClr val="00B050"/>
          </a:solidFill>
        </p:grpSpPr>
        <p:sp>
          <p:nvSpPr>
            <p:cNvPr id="41" name="矩形 40"/>
            <p:cNvSpPr/>
            <p:nvPr/>
          </p:nvSpPr>
          <p:spPr>
            <a:xfrm>
              <a:off x="-1" y="-1"/>
              <a:ext cx="5270500" cy="4038600"/>
            </a:xfrm>
            <a:prstGeom prst="rect">
              <a:avLst/>
            </a:prstGeom>
            <a:grpFill/>
          </p:spPr>
        </p:sp>
        <p:cxnSp>
          <p:nvCxnSpPr>
            <p:cNvPr id="42" name="直接连接符 41"/>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43" name="文本框 2"/>
            <p:cNvSpPr txBox="1">
              <a:spLocks noChangeArrowheads="1"/>
            </p:cNvSpPr>
            <p:nvPr/>
          </p:nvSpPr>
          <p:spPr bwMode="auto">
            <a:xfrm>
              <a:off x="-26250" y="-34790"/>
              <a:ext cx="1269529"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利率，</a:t>
              </a:r>
              <a:r>
                <a:rPr lang="en-US" sz="2800" dirty="0">
                  <a:effectLst/>
                  <a:latin typeface="宋体" panose="02010600030101010101" pitchFamily="2" charset="-122"/>
                  <a:ea typeface="等线" panose="02010600030101010101" pitchFamily="2" charset="-122"/>
                  <a:cs typeface="Times New Roman" panose="02020603050405020304" pitchFamily="18" charset="0"/>
                </a:rPr>
                <a:t>r</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4" name="文本框 2"/>
            <p:cNvSpPr txBox="1">
              <a:spLocks noChangeArrowheads="1"/>
            </p:cNvSpPr>
            <p:nvPr/>
          </p:nvSpPr>
          <p:spPr bwMode="auto">
            <a:xfrm>
              <a:off x="4123766" y="3484582"/>
              <a:ext cx="1172984"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5" name="文本框 2"/>
            <p:cNvSpPr txBox="1">
              <a:spLocks noChangeArrowheads="1"/>
            </p:cNvSpPr>
            <p:nvPr/>
          </p:nvSpPr>
          <p:spPr bwMode="auto">
            <a:xfrm>
              <a:off x="1082848" y="1306484"/>
              <a:ext cx="1032457"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BP&gt;0</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46" name="文本框 2"/>
                <p:cNvSpPr txBox="1">
                  <a:spLocks noChangeArrowheads="1"/>
                </p:cNvSpPr>
                <p:nvPr/>
              </p:nvSpPr>
              <p:spPr bwMode="auto">
                <a:xfrm>
                  <a:off x="68154" y="1767020"/>
                  <a:ext cx="1111722"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宋体" panose="02010600030101010101" pitchFamily="2" charset="-122"/>
                            <a:cs typeface="宋体" panose="02010600030101010101" pitchFamily="2" charset="-122"/>
                          </a:rPr>
                          <m:t>𝑟</m:t>
                        </m:r>
                        <m:r>
                          <a:rPr lang="en-US" sz="2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𝑊</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6" name="文本框 2"/>
                <p:cNvSpPr txBox="1">
                  <a:spLocks noRot="1" noChangeAspect="1" noMove="1" noResize="1" noEditPoints="1" noAdjustHandles="1" noChangeArrowheads="1" noChangeShapeType="1" noTextEdit="1"/>
                </p:cNvSpPr>
                <p:nvPr/>
              </p:nvSpPr>
              <p:spPr bwMode="auto">
                <a:xfrm>
                  <a:off x="68154" y="1767020"/>
                  <a:ext cx="1111722" cy="420162"/>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47" name="直接连接符 46"/>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48" name="文本框 2"/>
            <p:cNvSpPr txBox="1">
              <a:spLocks noChangeArrowheads="1"/>
            </p:cNvSpPr>
            <p:nvPr/>
          </p:nvSpPr>
          <p:spPr bwMode="auto">
            <a:xfrm>
              <a:off x="3419374" y="1697822"/>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F</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49" name="文本框 2"/>
            <p:cNvSpPr txBox="1">
              <a:spLocks noChangeArrowheads="1"/>
            </p:cNvSpPr>
            <p:nvPr/>
          </p:nvSpPr>
          <p:spPr bwMode="auto">
            <a:xfrm>
              <a:off x="1890101" y="1722856"/>
              <a:ext cx="505459"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50" name="文本框 2"/>
                <p:cNvSpPr txBox="1">
                  <a:spLocks noChangeArrowheads="1"/>
                </p:cNvSpPr>
                <p:nvPr/>
              </p:nvSpPr>
              <p:spPr bwMode="auto">
                <a:xfrm>
                  <a:off x="2227110" y="3383829"/>
                  <a:ext cx="505459"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0" name="文本框 2"/>
                <p:cNvSpPr txBox="1">
                  <a:spLocks noRot="1" noChangeAspect="1" noMove="1" noResize="1" noEditPoints="1" noAdjustHandles="1" noChangeArrowheads="1" noChangeShapeType="1" noTextEdit="1"/>
                </p:cNvSpPr>
                <p:nvPr/>
              </p:nvSpPr>
              <p:spPr bwMode="auto">
                <a:xfrm>
                  <a:off x="2227110" y="3383829"/>
                  <a:ext cx="505459" cy="420162"/>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51" name="直接连接符 50"/>
            <p:cNvCxnSpPr/>
            <p:nvPr/>
          </p:nvCxnSpPr>
          <p:spPr>
            <a:xfrm flipH="1">
              <a:off x="706283" y="1796902"/>
              <a:ext cx="4163429" cy="25006"/>
            </a:xfrm>
            <a:prstGeom prst="line">
              <a:avLst/>
            </a:prstGeom>
            <a:grpFill/>
            <a:ln w="34925" cap="flat" cmpd="sng" algn="ctr">
              <a:solidFill>
                <a:srgbClr val="FF0000"/>
              </a:solidFill>
              <a:prstDash val="solid"/>
              <a:miter lim="800000"/>
            </a:ln>
            <a:effectLst/>
          </p:spPr>
        </p:cxnSp>
        <p:cxnSp>
          <p:nvCxnSpPr>
            <p:cNvPr id="52" name="直接连接符 51"/>
            <p:cNvCxnSpPr/>
            <p:nvPr/>
          </p:nvCxnSpPr>
          <p:spPr>
            <a:xfrm>
              <a:off x="2422973" y="1833456"/>
              <a:ext cx="0" cy="1561626"/>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53" name="直接连接符 52"/>
            <p:cNvCxnSpPr/>
            <p:nvPr/>
          </p:nvCxnSpPr>
          <p:spPr>
            <a:xfrm flipH="1">
              <a:off x="1312059" y="85060"/>
              <a:ext cx="2558192" cy="3040912"/>
            </a:xfrm>
            <a:prstGeom prst="line">
              <a:avLst/>
            </a:prstGeom>
            <a:grpFill/>
            <a:ln w="3175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54" name="文本框 2"/>
                <p:cNvSpPr txBox="1">
                  <a:spLocks noChangeArrowheads="1"/>
                </p:cNvSpPr>
                <p:nvPr/>
              </p:nvSpPr>
              <p:spPr bwMode="auto">
                <a:xfrm>
                  <a:off x="3870038" y="142823"/>
                  <a:ext cx="478368"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4" name="文本框 2"/>
                <p:cNvSpPr txBox="1">
                  <a:spLocks noRot="1" noChangeAspect="1" noMove="1" noResize="1" noEditPoints="1" noAdjustHandles="1" noChangeArrowheads="1" noChangeShapeType="1" noTextEdit="1"/>
                </p:cNvSpPr>
                <p:nvPr/>
              </p:nvSpPr>
              <p:spPr bwMode="auto">
                <a:xfrm>
                  <a:off x="3870038" y="142823"/>
                  <a:ext cx="478368" cy="420162"/>
                </a:xfrm>
                <a:prstGeom prst="rect">
                  <a:avLst/>
                </a:prstGeom>
                <a:blipFill>
                  <a:blip r:embed="rId4"/>
                  <a:stretch>
                    <a:fillRect r="-10680"/>
                  </a:stretch>
                </a:blipFill>
                <a:ln w="9525">
                  <a:noFill/>
                  <a:miter lim="800000"/>
                  <a:headEnd/>
                  <a:tailEnd/>
                </a:ln>
              </p:spPr>
              <p:txBody>
                <a:bodyPr/>
                <a:lstStyle/>
                <a:p>
                  <a:r>
                    <a:rPr lang="zh-CN" altLang="en-US">
                      <a:noFill/>
                    </a:rPr>
                    <a:t> </a:t>
                  </a:r>
                </a:p>
              </p:txBody>
            </p:sp>
          </mc:Fallback>
        </mc:AlternateContent>
        <p:cxnSp>
          <p:nvCxnSpPr>
            <p:cNvPr id="55" name="直接连接符 54"/>
            <p:cNvCxnSpPr/>
            <p:nvPr/>
          </p:nvCxnSpPr>
          <p:spPr>
            <a:xfrm flipH="1" flipV="1">
              <a:off x="961184" y="710113"/>
              <a:ext cx="3309277" cy="2458389"/>
            </a:xfrm>
            <a:prstGeom prst="line">
              <a:avLst/>
            </a:prstGeom>
            <a:grpFill/>
            <a:ln w="38100" cap="flat" cmpd="sng" algn="ctr">
              <a:solidFill>
                <a:srgbClr val="4472C4"/>
              </a:solidFill>
              <a:prstDash val="solid"/>
              <a:miter lim="800000"/>
            </a:ln>
            <a:effectLst/>
          </p:spPr>
        </p:cxnSp>
        <p:sp>
          <p:nvSpPr>
            <p:cNvPr id="56" name="文本框 2"/>
            <p:cNvSpPr txBox="1">
              <a:spLocks noChangeArrowheads="1"/>
            </p:cNvSpPr>
            <p:nvPr/>
          </p:nvSpPr>
          <p:spPr bwMode="auto">
            <a:xfrm>
              <a:off x="1110703" y="1959794"/>
              <a:ext cx="779397"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BP&lt;0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57" name="直接连接符 56"/>
            <p:cNvCxnSpPr/>
            <p:nvPr/>
          </p:nvCxnSpPr>
          <p:spPr>
            <a:xfrm flipH="1">
              <a:off x="3816096" y="1796902"/>
              <a:ext cx="8890" cy="1553914"/>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58" name="文本框 2"/>
                <p:cNvSpPr txBox="1">
                  <a:spLocks noChangeArrowheads="1"/>
                </p:cNvSpPr>
                <p:nvPr/>
              </p:nvSpPr>
              <p:spPr bwMode="auto">
                <a:xfrm>
                  <a:off x="3582418" y="3384463"/>
                  <a:ext cx="50482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8" name="文本框 2"/>
                <p:cNvSpPr txBox="1">
                  <a:spLocks noRot="1" noChangeAspect="1" noMove="1" noResize="1" noEditPoints="1" noAdjustHandles="1" noChangeArrowheads="1" noChangeShapeType="1" noTextEdit="1"/>
                </p:cNvSpPr>
                <p:nvPr/>
              </p:nvSpPr>
              <p:spPr bwMode="auto">
                <a:xfrm>
                  <a:off x="3582418" y="3384463"/>
                  <a:ext cx="504825" cy="420162"/>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2"/>
                <p:cNvSpPr txBox="1">
                  <a:spLocks noChangeArrowheads="1"/>
                </p:cNvSpPr>
                <p:nvPr/>
              </p:nvSpPr>
              <p:spPr bwMode="auto">
                <a:xfrm>
                  <a:off x="4624898" y="529698"/>
                  <a:ext cx="47815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9" name="文本框 2"/>
                <p:cNvSpPr txBox="1">
                  <a:spLocks noRot="1" noChangeAspect="1" noMove="1" noResize="1" noEditPoints="1" noAdjustHandles="1" noChangeArrowheads="1" noChangeShapeType="1" noTextEdit="1"/>
                </p:cNvSpPr>
                <p:nvPr/>
              </p:nvSpPr>
              <p:spPr bwMode="auto">
                <a:xfrm>
                  <a:off x="4624898" y="529698"/>
                  <a:ext cx="478155" cy="420162"/>
                </a:xfrm>
                <a:prstGeom prst="rect">
                  <a:avLst/>
                </a:prstGeom>
                <a:blipFill>
                  <a:blip r:embed="rId6"/>
                  <a:stretch>
                    <a:fillRect r="-10680"/>
                  </a:stretch>
                </a:blipFill>
                <a:ln w="9525">
                  <a:noFill/>
                  <a:miter lim="800000"/>
                  <a:headEnd/>
                  <a:tailEnd/>
                </a:ln>
              </p:spPr>
              <p:txBody>
                <a:bodyPr/>
                <a:lstStyle/>
                <a:p>
                  <a:r>
                    <a:rPr lang="zh-CN" altLang="en-US">
                      <a:noFill/>
                    </a:rPr>
                    <a:t> </a:t>
                  </a:r>
                </a:p>
              </p:txBody>
            </p:sp>
          </mc:Fallback>
        </mc:AlternateContent>
        <p:cxnSp>
          <p:nvCxnSpPr>
            <p:cNvPr id="60" name="直接箭头连接符 59"/>
            <p:cNvCxnSpPr/>
            <p:nvPr/>
          </p:nvCxnSpPr>
          <p:spPr>
            <a:xfrm>
              <a:off x="1274887" y="872553"/>
              <a:ext cx="1180214" cy="21265"/>
            </a:xfrm>
            <a:prstGeom prst="straightConnector1">
              <a:avLst/>
            </a:prstGeom>
            <a:grpFill/>
            <a:ln w="6350" cap="flat" cmpd="sng" algn="ctr">
              <a:solidFill>
                <a:srgbClr val="4472C4"/>
              </a:solidFill>
              <a:prstDash val="solid"/>
              <a:miter lim="800000"/>
              <a:tailEnd type="triangle"/>
            </a:ln>
            <a:effectLst/>
          </p:spPr>
        </p:cxnSp>
        <p:cxnSp>
          <p:nvCxnSpPr>
            <p:cNvPr id="61" name="直接连接符 60"/>
            <p:cNvCxnSpPr/>
            <p:nvPr/>
          </p:nvCxnSpPr>
          <p:spPr>
            <a:xfrm>
              <a:off x="1667258" y="244871"/>
              <a:ext cx="2957640" cy="2170234"/>
            </a:xfrm>
            <a:prstGeom prst="line">
              <a:avLst/>
            </a:prstGeom>
            <a:grpFill/>
            <a:ln w="38100" cap="flat" cmpd="sng" algn="ctr">
              <a:solidFill>
                <a:srgbClr val="4472C4"/>
              </a:solidFill>
              <a:prstDash val="solid"/>
              <a:miter lim="800000"/>
            </a:ln>
            <a:effectLst/>
          </p:spPr>
        </p:cxnSp>
        <p:cxnSp>
          <p:nvCxnSpPr>
            <p:cNvPr id="62" name="直接连接符 61"/>
            <p:cNvCxnSpPr/>
            <p:nvPr/>
          </p:nvCxnSpPr>
          <p:spPr>
            <a:xfrm flipH="1">
              <a:off x="2732569" y="435934"/>
              <a:ext cx="2179673" cy="2668773"/>
            </a:xfrm>
            <a:prstGeom prst="line">
              <a:avLst/>
            </a:prstGeom>
            <a:grpFill/>
            <a:ln w="3810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63" name="文本框 2"/>
                <p:cNvSpPr txBox="1">
                  <a:spLocks noChangeArrowheads="1"/>
                </p:cNvSpPr>
                <p:nvPr/>
              </p:nvSpPr>
              <p:spPr bwMode="auto">
                <a:xfrm>
                  <a:off x="833904" y="318224"/>
                  <a:ext cx="47815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63" name="文本框 2"/>
                <p:cNvSpPr txBox="1">
                  <a:spLocks noRot="1" noChangeAspect="1" noMove="1" noResize="1" noEditPoints="1" noAdjustHandles="1" noChangeArrowheads="1" noChangeShapeType="1" noTextEdit="1"/>
                </p:cNvSpPr>
                <p:nvPr/>
              </p:nvSpPr>
              <p:spPr bwMode="auto">
                <a:xfrm>
                  <a:off x="833904" y="318224"/>
                  <a:ext cx="478155" cy="420162"/>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2"/>
                <p:cNvSpPr txBox="1">
                  <a:spLocks noChangeArrowheads="1"/>
                </p:cNvSpPr>
                <p:nvPr/>
              </p:nvSpPr>
              <p:spPr bwMode="auto">
                <a:xfrm>
                  <a:off x="1944818" y="94940"/>
                  <a:ext cx="478155" cy="42016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64" name="文本框 2"/>
                <p:cNvSpPr txBox="1">
                  <a:spLocks noRot="1" noChangeAspect="1" noMove="1" noResize="1" noEditPoints="1" noAdjustHandles="1" noChangeArrowheads="1" noChangeShapeType="1" noTextEdit="1"/>
                </p:cNvSpPr>
                <p:nvPr/>
              </p:nvSpPr>
              <p:spPr bwMode="auto">
                <a:xfrm>
                  <a:off x="1944818" y="94940"/>
                  <a:ext cx="478155" cy="420162"/>
                </a:xfrm>
                <a:prstGeom prst="rect">
                  <a:avLst/>
                </a:prstGeom>
                <a:blipFill>
                  <a:blip r:embed="rId8"/>
                  <a:stretch>
                    <a:fillRect/>
                  </a:stretch>
                </a:blipFill>
                <a:ln w="9525">
                  <a:noFill/>
                  <a:miter lim="800000"/>
                  <a:headEnd/>
                  <a:tailEnd/>
                </a:ln>
              </p:spPr>
              <p:txBody>
                <a:bodyPr/>
                <a:lstStyle/>
                <a:p>
                  <a:r>
                    <a:rPr lang="zh-CN" altLang="en-US">
                      <a:noFill/>
                    </a:rPr>
                    <a:t> </a:t>
                  </a:r>
                </a:p>
              </p:txBody>
            </p:sp>
          </mc:Fallback>
        </mc:AlternateContent>
        <p:cxnSp>
          <p:nvCxnSpPr>
            <p:cNvPr id="92" name="直接箭头连接符 91"/>
            <p:cNvCxnSpPr/>
            <p:nvPr/>
          </p:nvCxnSpPr>
          <p:spPr>
            <a:xfrm>
              <a:off x="3295340" y="786056"/>
              <a:ext cx="1179830" cy="20955"/>
            </a:xfrm>
            <a:prstGeom prst="straightConnector1">
              <a:avLst/>
            </a:prstGeom>
            <a:grpFill/>
            <a:ln w="6350" cap="flat" cmpd="sng" algn="ctr">
              <a:solidFill>
                <a:srgbClr val="4472C4"/>
              </a:solidFill>
              <a:prstDash val="solid"/>
              <a:miter lim="800000"/>
              <a:tailEnd type="triangle"/>
            </a:ln>
            <a:effectLst/>
          </p:spPr>
        </p:cxnSp>
        <p:sp>
          <p:nvSpPr>
            <p:cNvPr id="93" name="文本框 2"/>
            <p:cNvSpPr txBox="1">
              <a:spLocks noChangeArrowheads="1"/>
            </p:cNvSpPr>
            <p:nvPr/>
          </p:nvSpPr>
          <p:spPr bwMode="auto">
            <a:xfrm>
              <a:off x="2699916" y="637200"/>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94" name="Text Box 37"/>
          <p:cNvSpPr txBox="1">
            <a:spLocks noChangeArrowheads="1"/>
          </p:cNvSpPr>
          <p:nvPr/>
        </p:nvSpPr>
        <p:spPr bwMode="auto">
          <a:xfrm>
            <a:off x="1078295" y="3184829"/>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资本流入</a:t>
            </a:r>
            <a:endParaRPr lang="en-US" altLang="zh-CN" b="1" i="1" baseline="-25000" dirty="0">
              <a:solidFill>
                <a:srgbClr val="000000"/>
              </a:solidFill>
              <a:ea typeface="宋体" panose="02010600030101010101" pitchFamily="2" charset="-122"/>
            </a:endParaRPr>
          </a:p>
        </p:txBody>
      </p:sp>
      <p:sp>
        <p:nvSpPr>
          <p:cNvPr id="95" name="Text Box 37"/>
          <p:cNvSpPr txBox="1">
            <a:spLocks noChangeArrowheads="1"/>
          </p:cNvSpPr>
          <p:nvPr/>
        </p:nvSpPr>
        <p:spPr bwMode="auto">
          <a:xfrm>
            <a:off x="1450427" y="6217081"/>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LM</a:t>
            </a:r>
            <a:r>
              <a:rPr lang="zh-CN" altLang="en-US" sz="2800" dirty="0" smtClean="0">
                <a:solidFill>
                  <a:schemeClr val="bg1"/>
                </a:solidFill>
              </a:rPr>
              <a:t>曲线右移</a:t>
            </a:r>
            <a:endParaRPr lang="en-US" altLang="zh-CN" sz="2800" dirty="0">
              <a:solidFill>
                <a:schemeClr val="bg1"/>
              </a:solidFill>
            </a:endParaRPr>
          </a:p>
        </p:txBody>
      </p:sp>
      <p:sp>
        <p:nvSpPr>
          <p:cNvPr id="96" name="下箭头 95"/>
          <p:cNvSpPr/>
          <p:nvPr/>
        </p:nvSpPr>
        <p:spPr>
          <a:xfrm>
            <a:off x="3486477" y="6001515"/>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下箭头 96"/>
          <p:cNvSpPr/>
          <p:nvPr/>
        </p:nvSpPr>
        <p:spPr>
          <a:xfrm>
            <a:off x="3035463" y="4513939"/>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
          <p:cNvSpPr txBox="1">
            <a:spLocks noChangeArrowheads="1"/>
          </p:cNvSpPr>
          <p:nvPr/>
        </p:nvSpPr>
        <p:spPr bwMode="auto">
          <a:xfrm>
            <a:off x="11068151" y="4228698"/>
            <a:ext cx="1092383" cy="523220"/>
          </a:xfrm>
          <a:prstGeom prst="rect">
            <a:avLst/>
          </a:prstGeom>
          <a:solidFill>
            <a:srgbClr val="00B050"/>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BP</a:t>
            </a:r>
            <a:r>
              <a:rPr lang="en-US" altLang="zh-CN" sz="2800" dirty="0" smtClean="0">
                <a:effectLst/>
                <a:latin typeface="宋体" panose="02010600030101010101" pitchFamily="2" charset="-122"/>
                <a:ea typeface="等线" panose="02010600030101010101" pitchFamily="2" charset="-122"/>
                <a:cs typeface="Times New Roman" panose="02020603050405020304" pitchFamily="18" charset="0"/>
              </a:rPr>
              <a:t>=</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94574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fade">
                                      <p:cBhvr>
                                        <p:cTn id="36" dur="500"/>
                                        <p:tgtEl>
                                          <p:spTgt spid="8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fade">
                                      <p:cBhvr>
                                        <p:cTn id="44" dur="500"/>
                                        <p:tgtEl>
                                          <p:spTgt spid="9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500"/>
                                        <p:tgtEl>
                                          <p:spTgt spid="9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p:bldP spid="86" grpId="0"/>
      <p:bldP spid="87" grpId="0" animBg="1"/>
      <p:bldP spid="88" grpId="0" animBg="1"/>
      <p:bldP spid="89" grpId="0" animBg="1"/>
      <p:bldP spid="90" grpId="0" animBg="1"/>
      <p:bldP spid="94" grpId="0" animBg="1"/>
      <p:bldP spid="95" grpId="0" animBg="1"/>
      <p:bldP spid="96" grpId="0" animBg="1"/>
      <p:bldP spid="9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828800" y="2209800"/>
            <a:ext cx="8382000" cy="4038600"/>
          </a:xfrm>
        </p:spPr>
        <p:txBody>
          <a:bodyPr anchor="t">
            <a:noAutofit/>
          </a:bodyPr>
          <a:lstStyle/>
          <a:p>
            <a:pPr marL="0" lvl="1" indent="0">
              <a:lnSpc>
                <a:spcPct val="150000"/>
              </a:lnSpc>
              <a:buNone/>
            </a:pPr>
            <a:r>
              <a:rPr lang="en-US" altLang="zh-CN" sz="3600" dirty="0" smtClean="0">
                <a:latin typeface="Cambria Math" panose="02040503050406030204" pitchFamily="18" charset="0"/>
              </a:rPr>
              <a:t>5.2 </a:t>
            </a:r>
            <a:r>
              <a:rPr lang="zh-CN" altLang="en-US" sz="3600" dirty="0" smtClean="0">
                <a:latin typeface="Cambria Math" panose="02040503050406030204" pitchFamily="18" charset="0"/>
              </a:rPr>
              <a:t>浮动汇率</a:t>
            </a:r>
            <a:r>
              <a:rPr lang="zh-CN" altLang="en-US" sz="3600" dirty="0">
                <a:latin typeface="Cambria Math" panose="02040503050406030204" pitchFamily="18" charset="0"/>
              </a:rPr>
              <a:t>下的宏观经济政策</a:t>
            </a:r>
            <a:r>
              <a:rPr lang="zh-CN" altLang="en-US" sz="3600" dirty="0" smtClean="0">
                <a:latin typeface="Cambria Math" panose="02040503050406030204" pitchFamily="18" charset="0"/>
              </a:rPr>
              <a:t>效果</a:t>
            </a:r>
            <a:endParaRPr lang="en-US" altLang="zh-CN" sz="3600" dirty="0" smtClean="0">
              <a:latin typeface="Cambria Math" panose="02040503050406030204" pitchFamily="18" charset="0"/>
            </a:endParaRPr>
          </a:p>
          <a:p>
            <a:pPr marL="1028700" lvl="2" indent="-571500">
              <a:lnSpc>
                <a:spcPct val="150000"/>
              </a:lnSpc>
              <a:buFont typeface="Wingdings" panose="05000000000000000000" pitchFamily="2" charset="2"/>
              <a:buChar char="p"/>
            </a:pPr>
            <a:r>
              <a:rPr lang="zh-CN" altLang="en-US" sz="3400" i="1" dirty="0" smtClean="0">
                <a:latin typeface="Cambria Math" panose="02040503050406030204" pitchFamily="18" charset="0"/>
              </a:rPr>
              <a:t>货币政策</a:t>
            </a:r>
            <a:endParaRPr lang="en-US" altLang="zh-CN" sz="3400" i="1" dirty="0" smtClean="0">
              <a:latin typeface="Cambria Math" panose="02040503050406030204" pitchFamily="18" charset="0"/>
            </a:endParaRPr>
          </a:p>
          <a:p>
            <a:pPr marL="1028700" lvl="2" indent="-571500">
              <a:lnSpc>
                <a:spcPct val="150000"/>
              </a:lnSpc>
              <a:buFont typeface="Wingdings" panose="05000000000000000000" pitchFamily="2" charset="2"/>
              <a:buChar char="p"/>
            </a:pPr>
            <a:r>
              <a:rPr lang="zh-CN" altLang="en-US" sz="3400" i="1" dirty="0" smtClean="0">
                <a:latin typeface="Cambria Math" panose="02040503050406030204" pitchFamily="18" charset="0"/>
              </a:rPr>
              <a:t>财政政策</a:t>
            </a:r>
            <a:endParaRPr lang="en-US" altLang="zh-CN" sz="3400" i="1" dirty="0" smtClean="0">
              <a:latin typeface="Cambria Math" panose="02040503050406030204" pitchFamily="18" charset="0"/>
            </a:endParaRPr>
          </a:p>
          <a:p>
            <a:pPr marL="1028700" lvl="2" indent="-571500">
              <a:lnSpc>
                <a:spcPct val="150000"/>
              </a:lnSpc>
              <a:buFont typeface="Wingdings" panose="05000000000000000000" pitchFamily="2" charset="2"/>
              <a:buChar char="p"/>
            </a:pPr>
            <a:r>
              <a:rPr lang="zh-CN" altLang="en-US" sz="3400" i="1" dirty="0" smtClean="0">
                <a:latin typeface="Cambria Math" panose="02040503050406030204" pitchFamily="18" charset="0"/>
              </a:rPr>
              <a:t>贸易政策</a:t>
            </a:r>
            <a:endParaRPr lang="en-US" altLang="zh-CN" sz="3400" i="1" dirty="0">
              <a:latin typeface="Cambria Math" panose="02040503050406030204" pitchFamily="18" charset="0"/>
            </a:endParaRPr>
          </a:p>
        </p:txBody>
      </p:sp>
    </p:spTree>
    <p:extLst>
      <p:ext uri="{BB962C8B-B14F-4D97-AF65-F5344CB8AC3E}">
        <p14:creationId xmlns:p14="http://schemas.microsoft.com/office/powerpoint/2010/main" val="2872727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扩张性货币政策：收入</a:t>
            </a:r>
            <a:r>
              <a:rPr lang="zh-CN" altLang="en-US" sz="3000" dirty="0" smtClean="0">
                <a:solidFill>
                  <a:srgbClr val="FF0000"/>
                </a:solidFill>
                <a:latin typeface="Cambria Math" panose="02040503050406030204" pitchFamily="18" charset="0"/>
              </a:rPr>
              <a:t>利率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5.2.1 </a:t>
            </a:r>
            <a:r>
              <a:rPr lang="zh-CN" altLang="en-US" sz="2800" dirty="0" smtClean="0">
                <a:latin typeface="Cambria Math" panose="02040503050406030204" pitchFamily="18" charset="0"/>
              </a:rPr>
              <a:t>货币政策</a:t>
            </a:r>
            <a:endParaRPr lang="en-US" altLang="zh-CN" sz="28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64" name="内容占位符 2"/>
              <p:cNvSpPr txBox="1">
                <a:spLocks/>
              </p:cNvSpPr>
              <p:nvPr/>
            </p:nvSpPr>
            <p:spPr>
              <a:xfrm>
                <a:off x="245371" y="1961356"/>
                <a:ext cx="4428663" cy="4729325"/>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lnSpc>
                    <a:spcPct val="150000"/>
                  </a:lnSpc>
                  <a:buNone/>
                </a:pPr>
                <a:r>
                  <a:rPr lang="en-US" altLang="zh-CN" sz="3000" dirty="0" smtClean="0">
                    <a:solidFill>
                      <a:prstClr val="white"/>
                    </a:solidFill>
                    <a:latin typeface="Cambria Math" panose="02040503050406030204" pitchFamily="18" charset="0"/>
                  </a:rPr>
                  <a:t>M↑ </a:t>
                </a:r>
                <a:r>
                  <a:rPr lang="en-US" altLang="zh-CN" sz="3000" dirty="0" smtClean="0">
                    <a:solidFill>
                      <a:prstClr val="white"/>
                    </a:solidFill>
                    <a:latin typeface="Cambria Math" panose="02040503050406030204" pitchFamily="18" charset="0"/>
                    <a:sym typeface="Wingdings" panose="05000000000000000000" pitchFamily="2" charset="2"/>
                  </a:rPr>
                  <a:t> LM</a:t>
                </a:r>
                <a:r>
                  <a:rPr lang="zh-CN" altLang="en-US" sz="3000" dirty="0" smtClean="0">
                    <a:solidFill>
                      <a:prstClr val="white"/>
                    </a:solidFill>
                    <a:latin typeface="Cambria Math" panose="02040503050406030204" pitchFamily="18" charset="0"/>
                    <a:sym typeface="Wingdings" panose="05000000000000000000" pitchFamily="2" charset="2"/>
                  </a:rPr>
                  <a:t>右移 </a:t>
                </a:r>
                <a:r>
                  <a:rPr lang="en-US" altLang="zh-CN" sz="3000" dirty="0" smtClean="0">
                    <a:solidFill>
                      <a:prstClr val="white"/>
                    </a:solidFill>
                    <a:latin typeface="Cambria Math" panose="02040503050406030204" pitchFamily="18" charset="0"/>
                    <a:sym typeface="Wingdings" panose="05000000000000000000" pitchFamily="2" charset="2"/>
                  </a:rPr>
                  <a:t> r↓</a:t>
                </a:r>
                <a:r>
                  <a:rPr lang="zh-CN" altLang="en-US" sz="3000" dirty="0" smtClean="0">
                    <a:solidFill>
                      <a:prstClr val="white"/>
                    </a:solidFill>
                    <a:latin typeface="Cambria Math" panose="02040503050406030204" pitchFamily="18" charset="0"/>
                    <a:sym typeface="Wingdings" panose="05000000000000000000" pitchFamily="2" charset="2"/>
                  </a:rPr>
                  <a:t>，</a:t>
                </a:r>
                <a:r>
                  <a:rPr lang="en-US" altLang="zh-CN" sz="3000" dirty="0" smtClean="0">
                    <a:solidFill>
                      <a:prstClr val="white"/>
                    </a:solidFill>
                    <a:latin typeface="Cambria Math" panose="02040503050406030204" pitchFamily="18" charset="0"/>
                    <a:sym typeface="Wingdings" panose="05000000000000000000" pitchFamily="2" charset="2"/>
                  </a:rPr>
                  <a:t>Y↑ </a:t>
                </a:r>
                <a14:m>
                  <m:oMath xmlns:m="http://schemas.openxmlformats.org/officeDocument/2006/math">
                    <m:r>
                      <a:rPr lang="en-US" altLang="zh-CN" sz="3200" i="1">
                        <a:latin typeface="Cambria Math" panose="02040503050406030204" pitchFamily="18" charset="0"/>
                        <a:cs typeface="宋体" panose="02010600030101010101" pitchFamily="2" charset="-122"/>
                      </a:rPr>
                      <m:t>𝑟</m:t>
                    </m:r>
                    <m:r>
                      <a:rPr lang="en-US" altLang="zh-CN" sz="3200" b="0" i="1" smtClean="0">
                        <a:latin typeface="Cambria Math" panose="02040503050406030204" pitchFamily="18" charset="0"/>
                        <a:cs typeface="宋体" panose="02010600030101010101" pitchFamily="2" charset="-122"/>
                      </a:rPr>
                      <m:t>&lt;</m:t>
                    </m:r>
                    <m:sSub>
                      <m:sSubPr>
                        <m:ctrlPr>
                          <a:rPr lang="zh-CN" altLang="zh-CN" sz="320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sz="3200" i="1">
                            <a:latin typeface="Cambria Math" panose="02040503050406030204" pitchFamily="18" charset="0"/>
                            <a:cs typeface="宋体" panose="02010600030101010101" pitchFamily="2" charset="-122"/>
                          </a:rPr>
                          <m:t>𝑟</m:t>
                        </m:r>
                      </m:e>
                      <m:sub>
                        <m:r>
                          <a:rPr lang="en-US" altLang="zh-CN" sz="3200" i="1">
                            <a:latin typeface="Cambria Math" panose="02040503050406030204" pitchFamily="18" charset="0"/>
                            <a:cs typeface="宋体" panose="02010600030101010101" pitchFamily="2" charset="-122"/>
                          </a:rPr>
                          <m:t>𝑊</m:t>
                        </m:r>
                      </m:sub>
                    </m:sSub>
                  </m:oMath>
                </a14:m>
                <a:r>
                  <a:rPr lang="en-US" altLang="zh-CN" sz="3000" dirty="0" smtClean="0">
                    <a:solidFill>
                      <a:prstClr val="white"/>
                    </a:solidFill>
                    <a:latin typeface="Cambria Math" panose="02040503050406030204" pitchFamily="18" charset="0"/>
                    <a:sym typeface="Wingdings" panose="05000000000000000000" pitchFamily="2" charset="2"/>
                  </a:rPr>
                  <a:t>  </a:t>
                </a:r>
                <a:r>
                  <a:rPr lang="zh-CN" altLang="en-US" sz="3000" dirty="0" smtClean="0">
                    <a:solidFill>
                      <a:prstClr val="white"/>
                    </a:solidFill>
                    <a:latin typeface="Cambria Math" panose="02040503050406030204" pitchFamily="18" charset="0"/>
                    <a:sym typeface="Wingdings" panose="05000000000000000000" pitchFamily="2" charset="2"/>
                  </a:rPr>
                  <a:t>资本外流   </a:t>
                </a:r>
                <a:r>
                  <a:rPr lang="en-US" altLang="zh-CN" sz="3000" dirty="0" smtClean="0">
                    <a:solidFill>
                      <a:prstClr val="white"/>
                    </a:solidFill>
                    <a:latin typeface="Cambria Math" panose="02040503050406030204" pitchFamily="18" charset="0"/>
                    <a:sym typeface="Wingdings" panose="05000000000000000000" pitchFamily="2" charset="2"/>
                  </a:rPr>
                  <a:t></a:t>
                </a:r>
                <a:r>
                  <a:rPr lang="zh-CN" altLang="en-US" sz="3000" dirty="0" smtClean="0">
                    <a:solidFill>
                      <a:prstClr val="white"/>
                    </a:solidFill>
                    <a:latin typeface="Cambria Math" panose="02040503050406030204" pitchFamily="18" charset="0"/>
                    <a:sym typeface="Wingdings" panose="05000000000000000000" pitchFamily="2" charset="2"/>
                  </a:rPr>
                  <a:t>外汇需求</a:t>
                </a:r>
                <a:r>
                  <a:rPr lang="en-US" altLang="zh-CN" sz="3000" dirty="0" smtClean="0">
                    <a:solidFill>
                      <a:prstClr val="white"/>
                    </a:solidFill>
                    <a:latin typeface="Cambria Math" panose="02040503050406030204" pitchFamily="18" charset="0"/>
                    <a:sym typeface="Wingdings" panose="05000000000000000000" pitchFamily="2" charset="2"/>
                  </a:rPr>
                  <a:t>↑</a:t>
                </a:r>
                <a:r>
                  <a:rPr lang="zh-CN" altLang="en-US" sz="3000" dirty="0" smtClean="0">
                    <a:solidFill>
                      <a:prstClr val="white"/>
                    </a:solidFill>
                    <a:latin typeface="Cambria Math" panose="02040503050406030204" pitchFamily="18" charset="0"/>
                    <a:sym typeface="Wingdings" panose="05000000000000000000" pitchFamily="2" charset="2"/>
                  </a:rPr>
                  <a:t>本币贬值</a:t>
                </a:r>
                <a:endParaRPr lang="en-US" altLang="zh-CN" sz="3000" dirty="0" smtClean="0">
                  <a:solidFill>
                    <a:prstClr val="white"/>
                  </a:solidFill>
                  <a:latin typeface="Cambria Math" panose="02040503050406030204" pitchFamily="18" charset="0"/>
                  <a:sym typeface="Wingdings" panose="05000000000000000000" pitchFamily="2" charset="2"/>
                </a:endParaRPr>
              </a:p>
              <a:p>
                <a:pPr marL="0" lvl="1" indent="0">
                  <a:lnSpc>
                    <a:spcPct val="150000"/>
                  </a:lnSpc>
                  <a:buNone/>
                </a:pPr>
                <a:endParaRPr lang="en-US" altLang="zh-CN" sz="3000" dirty="0" smtClean="0">
                  <a:solidFill>
                    <a:prstClr val="white"/>
                  </a:solidFill>
                  <a:latin typeface="Cambria Math" panose="02040503050406030204" pitchFamily="18" charset="0"/>
                  <a:sym typeface="Wingdings" panose="05000000000000000000" pitchFamily="2" charset="2"/>
                </a:endParaRPr>
              </a:p>
              <a:p>
                <a:pPr marL="0" lvl="1" indent="0">
                  <a:lnSpc>
                    <a:spcPct val="150000"/>
                  </a:lnSpc>
                  <a:buNone/>
                </a:pPr>
                <a:r>
                  <a:rPr lang="zh-CN" altLang="en-US" sz="3000" dirty="0" smtClean="0">
                    <a:solidFill>
                      <a:prstClr val="white"/>
                    </a:solidFill>
                    <a:latin typeface="Cambria Math" panose="02040503050406030204" pitchFamily="18" charset="0"/>
                    <a:sym typeface="Wingdings" panose="05000000000000000000" pitchFamily="2" charset="2"/>
                  </a:rPr>
                  <a:t>本币贬值</a:t>
                </a:r>
                <a:r>
                  <a:rPr lang="en-US" altLang="zh-CN" sz="3000" dirty="0" smtClean="0">
                    <a:solidFill>
                      <a:prstClr val="white"/>
                    </a:solidFill>
                    <a:latin typeface="Cambria Math" panose="02040503050406030204" pitchFamily="18" charset="0"/>
                    <a:sym typeface="Wingdings" panose="05000000000000000000" pitchFamily="2" charset="2"/>
                  </a:rPr>
                  <a:t>NX↑IS</a:t>
                </a:r>
                <a:r>
                  <a:rPr lang="zh-CN" altLang="en-US" sz="3000" dirty="0" smtClean="0">
                    <a:solidFill>
                      <a:prstClr val="white"/>
                    </a:solidFill>
                    <a:latin typeface="Cambria Math" panose="02040503050406030204" pitchFamily="18" charset="0"/>
                    <a:sym typeface="Wingdings" panose="05000000000000000000" pitchFamily="2" charset="2"/>
                  </a:rPr>
                  <a:t>右移</a:t>
                </a:r>
                <a:r>
                  <a:rPr lang="en-US" altLang="zh-CN" sz="3000" dirty="0" smtClean="0">
                    <a:solidFill>
                      <a:prstClr val="white"/>
                    </a:solidFill>
                    <a:latin typeface="Cambria Math" panose="02040503050406030204" pitchFamily="18" charset="0"/>
                    <a:sym typeface="Wingdings" panose="05000000000000000000" pitchFamily="2" charset="2"/>
                  </a:rPr>
                  <a:t>r↑</a:t>
                </a:r>
                <a:r>
                  <a:rPr lang="zh-CN" altLang="en-US" sz="3000" dirty="0" smtClean="0">
                    <a:solidFill>
                      <a:prstClr val="white"/>
                    </a:solidFill>
                    <a:latin typeface="Cambria Math" panose="02040503050406030204" pitchFamily="18" charset="0"/>
                    <a:sym typeface="Wingdings" panose="05000000000000000000" pitchFamily="2" charset="2"/>
                  </a:rPr>
                  <a:t>，</a:t>
                </a:r>
                <a:r>
                  <a:rPr lang="en-US" altLang="zh-CN" sz="3000" dirty="0" smtClean="0">
                    <a:solidFill>
                      <a:prstClr val="white"/>
                    </a:solidFill>
                    <a:latin typeface="Cambria Math" panose="02040503050406030204" pitchFamily="18" charset="0"/>
                    <a:sym typeface="Wingdings" panose="05000000000000000000" pitchFamily="2" charset="2"/>
                  </a:rPr>
                  <a:t>Y↑</a:t>
                </a:r>
                <a:endParaRPr lang="en-US" altLang="zh-CN" sz="3000" dirty="0" smtClean="0">
                  <a:solidFill>
                    <a:prstClr val="white"/>
                  </a:solidFill>
                  <a:latin typeface="Cambria Math" panose="02040503050406030204" pitchFamily="18" charset="0"/>
                </a:endParaRPr>
              </a:p>
            </p:txBody>
          </p:sp>
        </mc:Choice>
        <mc:Fallback xmlns="">
          <p:sp>
            <p:nvSpPr>
              <p:cNvPr id="64" name="内容占位符 2"/>
              <p:cNvSpPr txBox="1">
                <a:spLocks noRot="1" noChangeAspect="1" noMove="1" noResize="1" noEditPoints="1" noAdjustHandles="1" noChangeArrowheads="1" noChangeShapeType="1" noTextEdit="1"/>
              </p:cNvSpPr>
              <p:nvPr/>
            </p:nvSpPr>
            <p:spPr>
              <a:xfrm>
                <a:off x="245371" y="1961356"/>
                <a:ext cx="4428663" cy="4729325"/>
              </a:xfrm>
              <a:prstGeom prst="rect">
                <a:avLst/>
              </a:prstGeom>
              <a:blipFill>
                <a:blip r:embed="rId2"/>
                <a:stretch>
                  <a:fillRect l="-3164" r="-138"/>
                </a:stretch>
              </a:blipFill>
            </p:spPr>
            <p:txBody>
              <a:bodyPr/>
              <a:lstStyle/>
              <a:p>
                <a:r>
                  <a:rPr lang="zh-CN" altLang="en-US">
                    <a:noFill/>
                  </a:rPr>
                  <a:t> </a:t>
                </a:r>
              </a:p>
            </p:txBody>
          </p:sp>
        </mc:Fallback>
      </mc:AlternateContent>
      <p:grpSp>
        <p:nvGrpSpPr>
          <p:cNvPr id="33" name="画布 268"/>
          <p:cNvGrpSpPr/>
          <p:nvPr/>
        </p:nvGrpSpPr>
        <p:grpSpPr>
          <a:xfrm>
            <a:off x="5293482" y="1778393"/>
            <a:ext cx="6898518" cy="4912288"/>
            <a:chOff x="0" y="-53209"/>
            <a:chExt cx="5270500" cy="4091809"/>
          </a:xfrm>
          <a:solidFill>
            <a:srgbClr val="00B050"/>
          </a:solidFill>
        </p:grpSpPr>
        <p:sp>
          <p:nvSpPr>
            <p:cNvPr id="34" name="矩形 33"/>
            <p:cNvSpPr/>
            <p:nvPr/>
          </p:nvSpPr>
          <p:spPr>
            <a:xfrm>
              <a:off x="0" y="0"/>
              <a:ext cx="5270500" cy="4038600"/>
            </a:xfrm>
            <a:prstGeom prst="rect">
              <a:avLst/>
            </a:prstGeom>
            <a:grpFill/>
          </p:spPr>
        </p:sp>
        <p:cxnSp>
          <p:nvCxnSpPr>
            <p:cNvPr id="35" name="直接连接符 34"/>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36" name="文本框 2"/>
            <p:cNvSpPr txBox="1">
              <a:spLocks noChangeArrowheads="1"/>
            </p:cNvSpPr>
            <p:nvPr/>
          </p:nvSpPr>
          <p:spPr bwMode="auto">
            <a:xfrm>
              <a:off x="0" y="-53209"/>
              <a:ext cx="1144612"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利率，</a:t>
              </a:r>
              <a:r>
                <a:rPr lang="en-US" sz="2800" dirty="0">
                  <a:effectLst/>
                  <a:latin typeface="宋体" panose="02010600030101010101" pitchFamily="2" charset="-122"/>
                  <a:ea typeface="等线" panose="02010600030101010101" pitchFamily="2" charset="-122"/>
                  <a:cs typeface="Times New Roman" panose="02020603050405020304" pitchFamily="18" charset="0"/>
                </a:rPr>
                <a:t>r</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7" name="文本框 2"/>
            <p:cNvSpPr txBox="1">
              <a:spLocks noChangeArrowheads="1"/>
            </p:cNvSpPr>
            <p:nvPr/>
          </p:nvSpPr>
          <p:spPr bwMode="auto">
            <a:xfrm>
              <a:off x="4123766" y="3484582"/>
              <a:ext cx="1146734"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8" name="文本框 2"/>
            <p:cNvSpPr txBox="1">
              <a:spLocks noChangeArrowheads="1"/>
            </p:cNvSpPr>
            <p:nvPr/>
          </p:nvSpPr>
          <p:spPr bwMode="auto">
            <a:xfrm>
              <a:off x="1082848" y="1306484"/>
              <a:ext cx="1032457"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BP&gt;0</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39" name="文本框 2"/>
                <p:cNvSpPr txBox="1">
                  <a:spLocks noChangeArrowheads="1"/>
                </p:cNvSpPr>
                <p:nvPr/>
              </p:nvSpPr>
              <p:spPr bwMode="auto">
                <a:xfrm>
                  <a:off x="9525" y="1658279"/>
                  <a:ext cx="1028058"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宋体" panose="02010600030101010101" pitchFamily="2" charset="-122"/>
                            <a:cs typeface="宋体" panose="02010600030101010101" pitchFamily="2" charset="-122"/>
                          </a:rPr>
                          <m:t>𝑟</m:t>
                        </m:r>
                        <m:r>
                          <a:rPr lang="en-US" sz="2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𝑊</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39" name="文本框 2"/>
                <p:cNvSpPr txBox="1">
                  <a:spLocks noRot="1" noChangeAspect="1" noMove="1" noResize="1" noEditPoints="1" noAdjustHandles="1" noChangeArrowheads="1" noChangeShapeType="1" noTextEdit="1"/>
                </p:cNvSpPr>
                <p:nvPr/>
              </p:nvSpPr>
              <p:spPr bwMode="auto">
                <a:xfrm>
                  <a:off x="9525" y="1658279"/>
                  <a:ext cx="1028058" cy="43582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65" name="直接连接符 64"/>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66" name="文本框 2"/>
            <p:cNvSpPr txBox="1">
              <a:spLocks noChangeArrowheads="1"/>
            </p:cNvSpPr>
            <p:nvPr/>
          </p:nvSpPr>
          <p:spPr bwMode="auto">
            <a:xfrm>
              <a:off x="3419374" y="1697822"/>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F</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67" name="文本框 2"/>
            <p:cNvSpPr txBox="1">
              <a:spLocks noChangeArrowheads="1"/>
            </p:cNvSpPr>
            <p:nvPr/>
          </p:nvSpPr>
          <p:spPr bwMode="auto">
            <a:xfrm>
              <a:off x="1890101" y="1722856"/>
              <a:ext cx="505459"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68" name="文本框 2"/>
                <p:cNvSpPr txBox="1">
                  <a:spLocks noChangeArrowheads="1"/>
                </p:cNvSpPr>
                <p:nvPr/>
              </p:nvSpPr>
              <p:spPr bwMode="auto">
                <a:xfrm>
                  <a:off x="2227110" y="3383829"/>
                  <a:ext cx="505459"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68" name="文本框 2"/>
                <p:cNvSpPr txBox="1">
                  <a:spLocks noRot="1" noChangeAspect="1" noMove="1" noResize="1" noEditPoints="1" noAdjustHandles="1" noChangeArrowheads="1" noChangeShapeType="1" noTextEdit="1"/>
                </p:cNvSpPr>
                <p:nvPr/>
              </p:nvSpPr>
              <p:spPr bwMode="auto">
                <a:xfrm>
                  <a:off x="2227110" y="3383829"/>
                  <a:ext cx="505459" cy="43582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cxnSp>
          <p:nvCxnSpPr>
            <p:cNvPr id="69" name="直接连接符 68"/>
            <p:cNvCxnSpPr/>
            <p:nvPr/>
          </p:nvCxnSpPr>
          <p:spPr>
            <a:xfrm flipH="1">
              <a:off x="706283" y="1796902"/>
              <a:ext cx="4163429" cy="25006"/>
            </a:xfrm>
            <a:prstGeom prst="line">
              <a:avLst/>
            </a:prstGeom>
            <a:grpFill/>
            <a:ln w="38100" cap="flat" cmpd="sng" algn="ctr">
              <a:solidFill>
                <a:srgbClr val="FF0000"/>
              </a:solidFill>
              <a:prstDash val="solid"/>
              <a:miter lim="800000"/>
            </a:ln>
            <a:effectLst/>
          </p:spPr>
        </p:cxnSp>
        <p:cxnSp>
          <p:nvCxnSpPr>
            <p:cNvPr id="70" name="直接连接符 69"/>
            <p:cNvCxnSpPr/>
            <p:nvPr/>
          </p:nvCxnSpPr>
          <p:spPr>
            <a:xfrm>
              <a:off x="2422973" y="1833456"/>
              <a:ext cx="0" cy="1561626"/>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71" name="直接连接符 70"/>
            <p:cNvCxnSpPr/>
            <p:nvPr/>
          </p:nvCxnSpPr>
          <p:spPr>
            <a:xfrm flipH="1">
              <a:off x="1312059" y="85060"/>
              <a:ext cx="2558192" cy="3040912"/>
            </a:xfrm>
            <a:prstGeom prst="line">
              <a:avLst/>
            </a:prstGeom>
            <a:grpFill/>
            <a:ln w="3810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72" name="文本框 2"/>
                <p:cNvSpPr txBox="1">
                  <a:spLocks noChangeArrowheads="1"/>
                </p:cNvSpPr>
                <p:nvPr/>
              </p:nvSpPr>
              <p:spPr bwMode="auto">
                <a:xfrm>
                  <a:off x="3912781" y="296390"/>
                  <a:ext cx="478368"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2" name="文本框 2"/>
                <p:cNvSpPr txBox="1">
                  <a:spLocks noRot="1" noChangeAspect="1" noMove="1" noResize="1" noEditPoints="1" noAdjustHandles="1" noChangeArrowheads="1" noChangeShapeType="1" noTextEdit="1"/>
                </p:cNvSpPr>
                <p:nvPr/>
              </p:nvSpPr>
              <p:spPr bwMode="auto">
                <a:xfrm>
                  <a:off x="3912781" y="296390"/>
                  <a:ext cx="478368" cy="435829"/>
                </a:xfrm>
                <a:prstGeom prst="rect">
                  <a:avLst/>
                </a:prstGeom>
                <a:blipFill>
                  <a:blip r:embed="rId5"/>
                  <a:stretch>
                    <a:fillRect r="-10680"/>
                  </a:stretch>
                </a:blipFill>
                <a:ln w="9525">
                  <a:noFill/>
                  <a:miter lim="800000"/>
                  <a:headEnd/>
                  <a:tailEnd/>
                </a:ln>
              </p:spPr>
              <p:txBody>
                <a:bodyPr/>
                <a:lstStyle/>
                <a:p>
                  <a:r>
                    <a:rPr lang="zh-CN" altLang="en-US">
                      <a:noFill/>
                    </a:rPr>
                    <a:t> </a:t>
                  </a:r>
                </a:p>
              </p:txBody>
            </p:sp>
          </mc:Fallback>
        </mc:AlternateContent>
        <p:cxnSp>
          <p:nvCxnSpPr>
            <p:cNvPr id="73" name="直接连接符 72"/>
            <p:cNvCxnSpPr/>
            <p:nvPr/>
          </p:nvCxnSpPr>
          <p:spPr>
            <a:xfrm flipH="1" flipV="1">
              <a:off x="961184" y="710113"/>
              <a:ext cx="3309277" cy="2458389"/>
            </a:xfrm>
            <a:prstGeom prst="line">
              <a:avLst/>
            </a:prstGeom>
            <a:grpFill/>
            <a:ln w="38100" cap="flat" cmpd="sng" algn="ctr">
              <a:solidFill>
                <a:srgbClr val="4472C4"/>
              </a:solidFill>
              <a:prstDash val="solid"/>
              <a:miter lim="800000"/>
            </a:ln>
            <a:effectLst/>
          </p:spPr>
        </p:cxnSp>
        <p:sp>
          <p:nvSpPr>
            <p:cNvPr id="74" name="文本框 2"/>
            <p:cNvSpPr txBox="1">
              <a:spLocks noChangeArrowheads="1"/>
            </p:cNvSpPr>
            <p:nvPr/>
          </p:nvSpPr>
          <p:spPr bwMode="auto">
            <a:xfrm>
              <a:off x="1110703" y="1959794"/>
              <a:ext cx="709572"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BP&lt;0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75" name="直接连接符 74"/>
            <p:cNvCxnSpPr/>
            <p:nvPr/>
          </p:nvCxnSpPr>
          <p:spPr>
            <a:xfrm flipH="1">
              <a:off x="3816096" y="1796902"/>
              <a:ext cx="8890" cy="1553914"/>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76" name="文本框 2"/>
                <p:cNvSpPr txBox="1">
                  <a:spLocks noChangeArrowheads="1"/>
                </p:cNvSpPr>
                <p:nvPr/>
              </p:nvSpPr>
              <p:spPr bwMode="auto">
                <a:xfrm>
                  <a:off x="3582418" y="3384463"/>
                  <a:ext cx="504825"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6" name="文本框 2"/>
                <p:cNvSpPr txBox="1">
                  <a:spLocks noRot="1" noChangeAspect="1" noMove="1" noResize="1" noEditPoints="1" noAdjustHandles="1" noChangeArrowheads="1" noChangeShapeType="1" noTextEdit="1"/>
                </p:cNvSpPr>
                <p:nvPr/>
              </p:nvSpPr>
              <p:spPr bwMode="auto">
                <a:xfrm>
                  <a:off x="3582418" y="3384463"/>
                  <a:ext cx="504825" cy="435829"/>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2"/>
                <p:cNvSpPr txBox="1">
                  <a:spLocks noChangeArrowheads="1"/>
                </p:cNvSpPr>
                <p:nvPr/>
              </p:nvSpPr>
              <p:spPr bwMode="auto">
                <a:xfrm>
                  <a:off x="4624898" y="529698"/>
                  <a:ext cx="478155"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7" name="文本框 2"/>
                <p:cNvSpPr txBox="1">
                  <a:spLocks noRot="1" noChangeAspect="1" noMove="1" noResize="1" noEditPoints="1" noAdjustHandles="1" noChangeArrowheads="1" noChangeShapeType="1" noTextEdit="1"/>
                </p:cNvSpPr>
                <p:nvPr/>
              </p:nvSpPr>
              <p:spPr bwMode="auto">
                <a:xfrm>
                  <a:off x="4624898" y="529698"/>
                  <a:ext cx="478155" cy="435829"/>
                </a:xfrm>
                <a:prstGeom prst="rect">
                  <a:avLst/>
                </a:prstGeom>
                <a:blipFill>
                  <a:blip r:embed="rId7"/>
                  <a:stretch>
                    <a:fillRect r="-10680"/>
                  </a:stretch>
                </a:blipFill>
                <a:ln w="9525">
                  <a:noFill/>
                  <a:miter lim="800000"/>
                  <a:headEnd/>
                  <a:tailEnd/>
                </a:ln>
              </p:spPr>
              <p:txBody>
                <a:bodyPr/>
                <a:lstStyle/>
                <a:p>
                  <a:r>
                    <a:rPr lang="zh-CN" altLang="en-US">
                      <a:noFill/>
                    </a:rPr>
                    <a:t> </a:t>
                  </a:r>
                </a:p>
              </p:txBody>
            </p:sp>
          </mc:Fallback>
        </mc:AlternateContent>
        <p:cxnSp>
          <p:nvCxnSpPr>
            <p:cNvPr id="78" name="直接箭头连接符 77"/>
            <p:cNvCxnSpPr/>
            <p:nvPr/>
          </p:nvCxnSpPr>
          <p:spPr>
            <a:xfrm>
              <a:off x="1215346" y="733645"/>
              <a:ext cx="1180214" cy="21265"/>
            </a:xfrm>
            <a:prstGeom prst="straightConnector1">
              <a:avLst/>
            </a:prstGeom>
            <a:grpFill/>
            <a:ln w="6350" cap="flat" cmpd="sng" algn="ctr">
              <a:solidFill>
                <a:srgbClr val="4472C4"/>
              </a:solidFill>
              <a:prstDash val="solid"/>
              <a:miter lim="800000"/>
              <a:tailEnd type="triangle"/>
            </a:ln>
            <a:effectLst/>
          </p:spPr>
        </p:cxnSp>
        <p:cxnSp>
          <p:nvCxnSpPr>
            <p:cNvPr id="79" name="直接连接符 78"/>
            <p:cNvCxnSpPr/>
            <p:nvPr/>
          </p:nvCxnSpPr>
          <p:spPr>
            <a:xfrm>
              <a:off x="1667258" y="244871"/>
              <a:ext cx="2957640" cy="2170234"/>
            </a:xfrm>
            <a:prstGeom prst="line">
              <a:avLst/>
            </a:prstGeom>
            <a:grpFill/>
            <a:ln w="38100" cap="flat" cmpd="sng" algn="ctr">
              <a:solidFill>
                <a:srgbClr val="4472C4"/>
              </a:solidFill>
              <a:prstDash val="solid"/>
              <a:miter lim="800000"/>
            </a:ln>
            <a:effectLst/>
          </p:spPr>
        </p:cxnSp>
        <p:cxnSp>
          <p:nvCxnSpPr>
            <p:cNvPr id="80" name="直接连接符 79"/>
            <p:cNvCxnSpPr/>
            <p:nvPr/>
          </p:nvCxnSpPr>
          <p:spPr>
            <a:xfrm flipH="1">
              <a:off x="2732569" y="435934"/>
              <a:ext cx="2179673" cy="2668773"/>
            </a:xfrm>
            <a:prstGeom prst="line">
              <a:avLst/>
            </a:prstGeom>
            <a:grpFill/>
            <a:ln w="3810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81" name="文本框 2"/>
                <p:cNvSpPr txBox="1">
                  <a:spLocks noChangeArrowheads="1"/>
                </p:cNvSpPr>
                <p:nvPr/>
              </p:nvSpPr>
              <p:spPr bwMode="auto">
                <a:xfrm>
                  <a:off x="833904" y="318224"/>
                  <a:ext cx="478155"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81" name="文本框 2"/>
                <p:cNvSpPr txBox="1">
                  <a:spLocks noRot="1" noChangeAspect="1" noMove="1" noResize="1" noEditPoints="1" noAdjustHandles="1" noChangeArrowheads="1" noChangeShapeType="1" noTextEdit="1"/>
                </p:cNvSpPr>
                <p:nvPr/>
              </p:nvSpPr>
              <p:spPr bwMode="auto">
                <a:xfrm>
                  <a:off x="833904" y="318224"/>
                  <a:ext cx="478155" cy="435829"/>
                </a:xfrm>
                <a:prstGeom prst="rect">
                  <a:avLst/>
                </a:prstGeom>
                <a:blipFill>
                  <a:blip r:embed="rId8"/>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2"/>
                <p:cNvSpPr txBox="1">
                  <a:spLocks noChangeArrowheads="1"/>
                </p:cNvSpPr>
                <p:nvPr/>
              </p:nvSpPr>
              <p:spPr bwMode="auto">
                <a:xfrm>
                  <a:off x="1944818" y="94940"/>
                  <a:ext cx="478155" cy="435829"/>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82" name="文本框 2"/>
                <p:cNvSpPr txBox="1">
                  <a:spLocks noRot="1" noChangeAspect="1" noMove="1" noResize="1" noEditPoints="1" noAdjustHandles="1" noChangeArrowheads="1" noChangeShapeType="1" noTextEdit="1"/>
                </p:cNvSpPr>
                <p:nvPr/>
              </p:nvSpPr>
              <p:spPr bwMode="auto">
                <a:xfrm>
                  <a:off x="1944818" y="94940"/>
                  <a:ext cx="478155" cy="435829"/>
                </a:xfrm>
                <a:prstGeom prst="rect">
                  <a:avLst/>
                </a:prstGeom>
                <a:blipFill>
                  <a:blip r:embed="rId9"/>
                  <a:stretch>
                    <a:fillRect/>
                  </a:stretch>
                </a:blipFill>
                <a:ln w="9525">
                  <a:noFill/>
                  <a:miter lim="800000"/>
                  <a:headEnd/>
                  <a:tailEnd/>
                </a:ln>
              </p:spPr>
              <p:txBody>
                <a:bodyPr/>
                <a:lstStyle/>
                <a:p>
                  <a:r>
                    <a:rPr lang="zh-CN" altLang="en-US">
                      <a:noFill/>
                    </a:rPr>
                    <a:t> </a:t>
                  </a:r>
                </a:p>
              </p:txBody>
            </p:sp>
          </mc:Fallback>
        </mc:AlternateContent>
        <p:cxnSp>
          <p:nvCxnSpPr>
            <p:cNvPr id="83" name="直接箭头连接符 82"/>
            <p:cNvCxnSpPr/>
            <p:nvPr/>
          </p:nvCxnSpPr>
          <p:spPr>
            <a:xfrm>
              <a:off x="3295340" y="786056"/>
              <a:ext cx="1179830" cy="20955"/>
            </a:xfrm>
            <a:prstGeom prst="straightConnector1">
              <a:avLst/>
            </a:prstGeom>
            <a:grpFill/>
            <a:ln w="6350" cap="flat" cmpd="sng" algn="ctr">
              <a:solidFill>
                <a:srgbClr val="4472C4"/>
              </a:solidFill>
              <a:prstDash val="solid"/>
              <a:miter lim="800000"/>
              <a:tailEnd type="triangle"/>
            </a:ln>
            <a:effectLst/>
          </p:spPr>
        </p:cxnSp>
        <p:sp>
          <p:nvSpPr>
            <p:cNvPr id="84" name="文本框 2"/>
            <p:cNvSpPr txBox="1">
              <a:spLocks noChangeArrowheads="1"/>
            </p:cNvSpPr>
            <p:nvPr/>
          </p:nvSpPr>
          <p:spPr bwMode="auto">
            <a:xfrm>
              <a:off x="3199379" y="2635049"/>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40" name="文本框 2"/>
          <p:cNvSpPr txBox="1">
            <a:spLocks noChangeArrowheads="1"/>
          </p:cNvSpPr>
          <p:nvPr/>
        </p:nvSpPr>
        <p:spPr bwMode="auto">
          <a:xfrm>
            <a:off x="11068151" y="4228698"/>
            <a:ext cx="1092383" cy="523220"/>
          </a:xfrm>
          <a:prstGeom prst="rect">
            <a:avLst/>
          </a:prstGeom>
          <a:solidFill>
            <a:srgbClr val="00B050"/>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BP</a:t>
            </a:r>
            <a:r>
              <a:rPr lang="en-US" altLang="zh-CN" sz="2800" dirty="0" smtClean="0">
                <a:effectLst/>
                <a:latin typeface="宋体" panose="02010600030101010101" pitchFamily="2" charset="-122"/>
                <a:ea typeface="等线" panose="02010600030101010101" pitchFamily="2" charset="-122"/>
                <a:cs typeface="Times New Roman" panose="02020603050405020304" pitchFamily="18" charset="0"/>
              </a:rPr>
              <a:t>=</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766616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紧缩性货币政策：收入</a:t>
            </a:r>
            <a:r>
              <a:rPr lang="zh-CN" altLang="en-US" sz="3000" dirty="0" smtClean="0">
                <a:solidFill>
                  <a:srgbClr val="FF0000"/>
                </a:solidFill>
                <a:latin typeface="Cambria Math" panose="02040503050406030204" pitchFamily="18" charset="0"/>
              </a:rPr>
              <a:t>汇率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1"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5.2.1 </a:t>
            </a:r>
            <a:r>
              <a:rPr lang="zh-CN" altLang="en-US" sz="2800" dirty="0" smtClean="0">
                <a:latin typeface="Cambria Math" panose="02040503050406030204" pitchFamily="18" charset="0"/>
              </a:rPr>
              <a:t>货币政策</a:t>
            </a:r>
            <a:endParaRPr lang="en-US" altLang="zh-CN" sz="2800" dirty="0">
              <a:latin typeface="Cambria Math" panose="02040503050406030204" pitchFamily="18" charset="0"/>
            </a:endParaRPr>
          </a:p>
        </p:txBody>
      </p:sp>
      <p:grpSp>
        <p:nvGrpSpPr>
          <p:cNvPr id="96" name="画布 319"/>
          <p:cNvGrpSpPr/>
          <p:nvPr/>
        </p:nvGrpSpPr>
        <p:grpSpPr>
          <a:xfrm>
            <a:off x="5194170" y="1970700"/>
            <a:ext cx="6912668" cy="4793351"/>
            <a:chOff x="0" y="0"/>
            <a:chExt cx="5270500" cy="4244340"/>
          </a:xfrm>
          <a:solidFill>
            <a:srgbClr val="00B050"/>
          </a:solidFill>
        </p:grpSpPr>
        <p:sp>
          <p:nvSpPr>
            <p:cNvPr id="97" name="矩形 96"/>
            <p:cNvSpPr/>
            <p:nvPr/>
          </p:nvSpPr>
          <p:spPr>
            <a:xfrm>
              <a:off x="0" y="0"/>
              <a:ext cx="5270500" cy="4244340"/>
            </a:xfrm>
            <a:prstGeom prst="rect">
              <a:avLst/>
            </a:prstGeom>
            <a:grpFill/>
          </p:spPr>
        </p:sp>
        <p:cxnSp>
          <p:nvCxnSpPr>
            <p:cNvPr id="98" name="直接连接符 97"/>
            <p:cNvCxnSpPr/>
            <p:nvPr/>
          </p:nvCxnSpPr>
          <p:spPr>
            <a:xfrm>
              <a:off x="681318" y="3558988"/>
              <a:ext cx="4199027" cy="27459"/>
            </a:xfrm>
            <a:prstGeom prst="line">
              <a:avLst/>
            </a:prstGeom>
            <a:grpFill/>
            <a:ln w="6350" cap="flat" cmpd="sng" algn="ctr">
              <a:solidFill>
                <a:srgbClr val="4472C4"/>
              </a:solidFill>
              <a:prstDash val="solid"/>
              <a:miter lim="800000"/>
            </a:ln>
            <a:effectLst/>
          </p:spPr>
        </p:cxnSp>
        <p:sp>
          <p:nvSpPr>
            <p:cNvPr id="99" name="文本框 2"/>
            <p:cNvSpPr txBox="1">
              <a:spLocks noChangeArrowheads="1"/>
            </p:cNvSpPr>
            <p:nvPr/>
          </p:nvSpPr>
          <p:spPr bwMode="auto">
            <a:xfrm>
              <a:off x="0" y="279755"/>
              <a:ext cx="1116700" cy="46329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汇率，</a:t>
              </a:r>
              <a:r>
                <a:rPr lang="en-US" sz="2800" dirty="0">
                  <a:effectLst/>
                  <a:latin typeface="宋体" panose="02010600030101010101" pitchFamily="2" charset="-122"/>
                  <a:ea typeface="等线"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2"/>
            <p:cNvSpPr txBox="1">
              <a:spLocks noChangeArrowheads="1"/>
            </p:cNvSpPr>
            <p:nvPr/>
          </p:nvSpPr>
          <p:spPr bwMode="auto">
            <a:xfrm>
              <a:off x="4123766" y="3690770"/>
              <a:ext cx="1146734" cy="46329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01" name="文本框 2"/>
                <p:cNvSpPr txBox="1">
                  <a:spLocks noChangeArrowheads="1"/>
                </p:cNvSpPr>
                <p:nvPr/>
              </p:nvSpPr>
              <p:spPr bwMode="auto">
                <a:xfrm>
                  <a:off x="31296" y="1984013"/>
                  <a:ext cx="534761" cy="46329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1" name="文本框 2"/>
                <p:cNvSpPr txBox="1">
                  <a:spLocks noRot="1" noChangeAspect="1" noMove="1" noResize="1" noEditPoints="1" noAdjustHandles="1" noChangeArrowheads="1" noChangeShapeType="1" noTextEdit="1"/>
                </p:cNvSpPr>
                <p:nvPr/>
              </p:nvSpPr>
              <p:spPr bwMode="auto">
                <a:xfrm>
                  <a:off x="31296" y="1984013"/>
                  <a:ext cx="534761" cy="463293"/>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102" name="直接连接符 101"/>
            <p:cNvCxnSpPr/>
            <p:nvPr/>
          </p:nvCxnSpPr>
          <p:spPr>
            <a:xfrm>
              <a:off x="686183" y="327473"/>
              <a:ext cx="10160" cy="3231515"/>
            </a:xfrm>
            <a:prstGeom prst="line">
              <a:avLst/>
            </a:prstGeom>
            <a:grpFill/>
            <a:ln w="6350" cap="flat" cmpd="sng" algn="ctr">
              <a:solidFill>
                <a:srgbClr val="4472C4"/>
              </a:solidFill>
              <a:prstDash val="solid"/>
              <a:miter lim="800000"/>
            </a:ln>
            <a:effectLst/>
          </p:spPr>
        </p:cxnSp>
        <p:cxnSp>
          <p:nvCxnSpPr>
            <p:cNvPr id="103" name="直接连接符 102"/>
            <p:cNvCxnSpPr/>
            <p:nvPr/>
          </p:nvCxnSpPr>
          <p:spPr>
            <a:xfrm flipH="1">
              <a:off x="679955" y="1333180"/>
              <a:ext cx="2613934" cy="20580"/>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104" name="文本框 2"/>
                <p:cNvSpPr txBox="1">
                  <a:spLocks noChangeArrowheads="1"/>
                </p:cNvSpPr>
                <p:nvPr/>
              </p:nvSpPr>
              <p:spPr bwMode="auto">
                <a:xfrm>
                  <a:off x="2115611" y="3593415"/>
                  <a:ext cx="504825" cy="46329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4" name="文本框 2"/>
                <p:cNvSpPr txBox="1">
                  <a:spLocks noRot="1" noChangeAspect="1" noMove="1" noResize="1" noEditPoints="1" noAdjustHandles="1" noChangeArrowheads="1" noChangeShapeType="1" noTextEdit="1"/>
                </p:cNvSpPr>
                <p:nvPr/>
              </p:nvSpPr>
              <p:spPr bwMode="auto">
                <a:xfrm>
                  <a:off x="2115611" y="3593415"/>
                  <a:ext cx="504825" cy="463293"/>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105" name="直接连接符 104"/>
            <p:cNvCxnSpPr/>
            <p:nvPr/>
          </p:nvCxnSpPr>
          <p:spPr>
            <a:xfrm>
              <a:off x="2234774" y="320808"/>
              <a:ext cx="9914" cy="3239008"/>
            </a:xfrm>
            <a:prstGeom prst="line">
              <a:avLst/>
            </a:prstGeom>
            <a:grpFill/>
            <a:ln w="6350" cap="flat" cmpd="sng" algn="ctr">
              <a:solidFill>
                <a:srgbClr val="4472C4"/>
              </a:solidFill>
              <a:prstDash val="solid"/>
              <a:miter lim="800000"/>
            </a:ln>
            <a:effectLst/>
          </p:spPr>
        </p:cxnSp>
        <mc:AlternateContent xmlns:mc="http://schemas.openxmlformats.org/markup-compatibility/2006" xmlns:a14="http://schemas.microsoft.com/office/drawing/2010/main">
          <mc:Choice Requires="a14">
            <p:sp>
              <p:nvSpPr>
                <p:cNvPr id="106" name="文本框 2"/>
                <p:cNvSpPr txBox="1">
                  <a:spLocks noChangeArrowheads="1"/>
                </p:cNvSpPr>
                <p:nvPr/>
              </p:nvSpPr>
              <p:spPr bwMode="auto">
                <a:xfrm>
                  <a:off x="2468985" y="238801"/>
                  <a:ext cx="689609" cy="46329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6" name="文本框 2"/>
                <p:cNvSpPr txBox="1">
                  <a:spLocks noRot="1" noChangeAspect="1" noMove="1" noResize="1" noEditPoints="1" noAdjustHandles="1" noChangeArrowheads="1" noChangeShapeType="1" noTextEdit="1"/>
                </p:cNvSpPr>
                <p:nvPr/>
              </p:nvSpPr>
              <p:spPr bwMode="auto">
                <a:xfrm>
                  <a:off x="2468985" y="238801"/>
                  <a:ext cx="689609" cy="463293"/>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2"/>
                <p:cNvSpPr txBox="1">
                  <a:spLocks noChangeArrowheads="1"/>
                </p:cNvSpPr>
                <p:nvPr/>
              </p:nvSpPr>
              <p:spPr bwMode="auto">
                <a:xfrm>
                  <a:off x="1328057" y="283524"/>
                  <a:ext cx="859154" cy="46329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7" name="文本框 2"/>
                <p:cNvSpPr txBox="1">
                  <a:spLocks noRot="1" noChangeAspect="1" noMove="1" noResize="1" noEditPoints="1" noAdjustHandles="1" noChangeArrowheads="1" noChangeShapeType="1" noTextEdit="1"/>
                </p:cNvSpPr>
                <p:nvPr/>
              </p:nvSpPr>
              <p:spPr bwMode="auto">
                <a:xfrm>
                  <a:off x="1328057" y="283524"/>
                  <a:ext cx="859154" cy="463293"/>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p:cxnSp>
          <p:nvCxnSpPr>
            <p:cNvPr id="108" name="直接箭头连接符 107"/>
            <p:cNvCxnSpPr/>
            <p:nvPr/>
          </p:nvCxnSpPr>
          <p:spPr>
            <a:xfrm flipH="1">
              <a:off x="2353188" y="609601"/>
              <a:ext cx="883071" cy="9696"/>
            </a:xfrm>
            <a:prstGeom prst="straightConnector1">
              <a:avLst/>
            </a:prstGeom>
            <a:grpFill/>
            <a:ln w="6350" cap="flat" cmpd="sng" algn="ctr">
              <a:solidFill>
                <a:srgbClr val="4472C4"/>
              </a:solidFill>
              <a:prstDash val="solid"/>
              <a:miter lim="800000"/>
              <a:tailEnd type="triangle"/>
            </a:ln>
            <a:effectLst/>
          </p:spPr>
        </p:cxnSp>
        <p:sp>
          <p:nvSpPr>
            <p:cNvPr id="109" name="文本框 2"/>
            <p:cNvSpPr txBox="1">
              <a:spLocks noChangeArrowheads="1"/>
            </p:cNvSpPr>
            <p:nvPr/>
          </p:nvSpPr>
          <p:spPr bwMode="auto">
            <a:xfrm>
              <a:off x="3368005" y="1230821"/>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10" name="文本框 2"/>
                <p:cNvSpPr txBox="1">
                  <a:spLocks noChangeArrowheads="1"/>
                </p:cNvSpPr>
                <p:nvPr/>
              </p:nvSpPr>
              <p:spPr bwMode="auto">
                <a:xfrm>
                  <a:off x="2982002" y="3597313"/>
                  <a:ext cx="504825" cy="46329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10" name="文本框 2"/>
                <p:cNvSpPr txBox="1">
                  <a:spLocks noRot="1" noChangeAspect="1" noMove="1" noResize="1" noEditPoints="1" noAdjustHandles="1" noChangeArrowheads="1" noChangeShapeType="1" noTextEdit="1"/>
                </p:cNvSpPr>
                <p:nvPr/>
              </p:nvSpPr>
              <p:spPr bwMode="auto">
                <a:xfrm>
                  <a:off x="2982002" y="3597313"/>
                  <a:ext cx="504825" cy="463293"/>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2"/>
                <p:cNvSpPr txBox="1">
                  <a:spLocks noChangeArrowheads="1"/>
                </p:cNvSpPr>
                <p:nvPr/>
              </p:nvSpPr>
              <p:spPr bwMode="auto">
                <a:xfrm>
                  <a:off x="41777" y="1170167"/>
                  <a:ext cx="543014" cy="46329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11" name="文本框 2"/>
                <p:cNvSpPr txBox="1">
                  <a:spLocks noRot="1" noChangeAspect="1" noMove="1" noResize="1" noEditPoints="1" noAdjustHandles="1" noChangeArrowheads="1" noChangeShapeType="1" noTextEdit="1"/>
                </p:cNvSpPr>
                <p:nvPr/>
              </p:nvSpPr>
              <p:spPr bwMode="auto">
                <a:xfrm>
                  <a:off x="41777" y="1170167"/>
                  <a:ext cx="543014" cy="463293"/>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cxnSp>
          <p:nvCxnSpPr>
            <p:cNvPr id="112" name="直接连接符 111"/>
            <p:cNvCxnSpPr/>
            <p:nvPr/>
          </p:nvCxnSpPr>
          <p:spPr>
            <a:xfrm flipH="1">
              <a:off x="3276883" y="277906"/>
              <a:ext cx="4200" cy="3260924"/>
            </a:xfrm>
            <a:prstGeom prst="line">
              <a:avLst/>
            </a:prstGeom>
            <a:grpFill/>
            <a:ln w="6350" cap="flat" cmpd="sng" algn="ctr">
              <a:solidFill>
                <a:srgbClr val="4472C4"/>
              </a:solidFill>
              <a:prstDash val="solid"/>
              <a:miter lim="800000"/>
            </a:ln>
            <a:effectLst/>
          </p:spPr>
        </p:cxnSp>
        <p:sp>
          <p:nvSpPr>
            <p:cNvPr id="113" name="文本框 2"/>
            <p:cNvSpPr txBox="1">
              <a:spLocks noChangeArrowheads="1"/>
            </p:cNvSpPr>
            <p:nvPr/>
          </p:nvSpPr>
          <p:spPr bwMode="auto">
            <a:xfrm>
              <a:off x="2278433" y="2093965"/>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F</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14" name="文本框 2"/>
                <p:cNvSpPr txBox="1">
                  <a:spLocks noChangeArrowheads="1"/>
                </p:cNvSpPr>
                <p:nvPr/>
              </p:nvSpPr>
              <p:spPr bwMode="auto">
                <a:xfrm>
                  <a:off x="4197505" y="337367"/>
                  <a:ext cx="688975" cy="463293"/>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14" name="文本框 2"/>
                <p:cNvSpPr txBox="1">
                  <a:spLocks noRot="1" noChangeAspect="1" noMove="1" noResize="1" noEditPoints="1" noAdjustHandles="1" noChangeArrowheads="1" noChangeShapeType="1" noTextEdit="1"/>
                </p:cNvSpPr>
                <p:nvPr/>
              </p:nvSpPr>
              <p:spPr bwMode="auto">
                <a:xfrm>
                  <a:off x="4197505" y="337367"/>
                  <a:ext cx="688975" cy="463293"/>
                </a:xfrm>
                <a:prstGeom prst="rect">
                  <a:avLst/>
                </a:prstGeom>
                <a:blipFill>
                  <a:blip r:embed="rId8"/>
                  <a:stretch>
                    <a:fillRect/>
                  </a:stretch>
                </a:blipFill>
                <a:ln w="9525">
                  <a:noFill/>
                  <a:miter lim="800000"/>
                  <a:headEnd/>
                  <a:tailEnd/>
                </a:ln>
              </p:spPr>
              <p:txBody>
                <a:bodyPr/>
                <a:lstStyle/>
                <a:p>
                  <a:r>
                    <a:rPr lang="zh-CN" altLang="en-US">
                      <a:noFill/>
                    </a:rPr>
                    <a:t> </a:t>
                  </a:r>
                </a:p>
              </p:txBody>
            </p:sp>
          </mc:Fallback>
        </mc:AlternateContent>
        <p:cxnSp>
          <p:nvCxnSpPr>
            <p:cNvPr id="115" name="直接连接符 114"/>
            <p:cNvCxnSpPr/>
            <p:nvPr/>
          </p:nvCxnSpPr>
          <p:spPr>
            <a:xfrm flipH="1">
              <a:off x="1303085" y="206829"/>
              <a:ext cx="3214486" cy="2832809"/>
            </a:xfrm>
            <a:prstGeom prst="line">
              <a:avLst/>
            </a:prstGeom>
            <a:grpFill/>
            <a:ln w="6350" cap="flat" cmpd="sng" algn="ctr">
              <a:solidFill>
                <a:srgbClr val="4472C4"/>
              </a:solidFill>
              <a:prstDash val="solid"/>
              <a:miter lim="800000"/>
            </a:ln>
            <a:effectLst/>
          </p:spPr>
        </p:cxnSp>
        <p:cxnSp>
          <p:nvCxnSpPr>
            <p:cNvPr id="116" name="直接连接符 115"/>
            <p:cNvCxnSpPr/>
            <p:nvPr/>
          </p:nvCxnSpPr>
          <p:spPr>
            <a:xfrm flipH="1">
              <a:off x="710133" y="2220686"/>
              <a:ext cx="1521438" cy="24736"/>
            </a:xfrm>
            <a:prstGeom prst="line">
              <a:avLst/>
            </a:prstGeom>
            <a:grpFill/>
            <a:ln w="9525" cap="flat" cmpd="sng" algn="ctr">
              <a:solidFill>
                <a:sysClr val="windowText" lastClr="000000"/>
              </a:solidFill>
              <a:prstDash val="dash"/>
              <a:round/>
              <a:headEnd type="none" w="med" len="med"/>
              <a:tailEnd type="none" w="med" len="med"/>
            </a:ln>
            <a:effectLst/>
          </p:spPr>
        </p:cxnSp>
      </p:grpSp>
      <p:sp>
        <p:nvSpPr>
          <p:cNvPr id="117" name="Text Box 37"/>
          <p:cNvSpPr txBox="1">
            <a:spLocks noChangeArrowheads="1"/>
          </p:cNvSpPr>
          <p:nvPr/>
        </p:nvSpPr>
        <p:spPr bwMode="auto">
          <a:xfrm>
            <a:off x="137720" y="2236402"/>
            <a:ext cx="89240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i="1" dirty="0" smtClean="0">
                <a:solidFill>
                  <a:srgbClr val="000000"/>
                </a:solidFill>
                <a:ea typeface="宋体" panose="02010600030101010101" pitchFamily="2" charset="-122"/>
              </a:rPr>
              <a:t>M</a:t>
            </a:r>
            <a:r>
              <a:rPr lang="en-US" altLang="zh-CN" b="1" dirty="0">
                <a:solidFill>
                  <a:srgbClr val="000000"/>
                </a:solidFill>
                <a:latin typeface="宋体" panose="02010600030101010101" pitchFamily="2" charset="-122"/>
              </a:rPr>
              <a:t>↓</a:t>
            </a:r>
            <a:endParaRPr lang="en-US" altLang="zh-CN" b="1" i="1" dirty="0">
              <a:solidFill>
                <a:srgbClr val="000000"/>
              </a:solidFill>
              <a:ea typeface="宋体" panose="02010600030101010101" pitchFamily="2" charset="-122"/>
            </a:endParaRPr>
          </a:p>
        </p:txBody>
      </p:sp>
      <p:sp>
        <p:nvSpPr>
          <p:cNvPr id="118" name="Text Box 37"/>
          <p:cNvSpPr txBox="1">
            <a:spLocks noChangeArrowheads="1"/>
          </p:cNvSpPr>
          <p:nvPr/>
        </p:nvSpPr>
        <p:spPr bwMode="auto">
          <a:xfrm>
            <a:off x="3032027" y="2193667"/>
            <a:ext cx="762000"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i="1" dirty="0" smtClean="0">
                <a:solidFill>
                  <a:srgbClr val="000000"/>
                </a:solidFill>
                <a:ea typeface="宋体" panose="02010600030101010101" pitchFamily="2" charset="-122"/>
                <a:cs typeface="Times New Roman" panose="02020603050405020304" pitchFamily="18" charset="0"/>
              </a:rPr>
              <a:t>r</a:t>
            </a:r>
            <a:r>
              <a:rPr lang="en-US" altLang="zh-CN" b="1" dirty="0">
                <a:solidFill>
                  <a:srgbClr val="000000"/>
                </a:solidFill>
                <a:latin typeface="宋体" panose="02010600030101010101" pitchFamily="2" charset="-122"/>
              </a:rPr>
              <a:t>↑</a:t>
            </a:r>
            <a:endParaRPr lang="en-US" altLang="zh-CN" b="1" i="1" dirty="0">
              <a:solidFill>
                <a:srgbClr val="000000"/>
              </a:solidFill>
              <a:ea typeface="宋体" panose="02010600030101010101" pitchFamily="2" charset="-122"/>
            </a:endParaRPr>
          </a:p>
        </p:txBody>
      </p:sp>
      <p:sp>
        <p:nvSpPr>
          <p:cNvPr id="119" name="Text Box 37"/>
          <p:cNvSpPr txBox="1">
            <a:spLocks noChangeArrowheads="1"/>
          </p:cNvSpPr>
          <p:nvPr/>
        </p:nvSpPr>
        <p:spPr bwMode="auto">
          <a:xfrm>
            <a:off x="4041825" y="2259696"/>
            <a:ext cx="1201341"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dirty="0" smtClean="0">
                <a:solidFill>
                  <a:srgbClr val="000000"/>
                </a:solidFill>
                <a:ea typeface="宋体" panose="02010600030101010101" pitchFamily="2" charset="-122"/>
              </a:rPr>
              <a:t>CFO</a:t>
            </a:r>
            <a:r>
              <a:rPr lang="en-US" altLang="zh-CN" b="1" dirty="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120" name="Text Box 37"/>
          <p:cNvSpPr txBox="1">
            <a:spLocks noChangeArrowheads="1"/>
          </p:cNvSpPr>
          <p:nvPr/>
        </p:nvSpPr>
        <p:spPr bwMode="auto">
          <a:xfrm>
            <a:off x="1105398" y="3529161"/>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外汇供给</a:t>
            </a: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a:t>
            </a:r>
            <a:r>
              <a:rPr lang="zh-CN" altLang="en-US" b="1" dirty="0" smtClean="0">
                <a:solidFill>
                  <a:srgbClr val="000000"/>
                </a:solidFill>
                <a:ea typeface="宋体" panose="02010600030101010101" pitchFamily="2" charset="-122"/>
              </a:rPr>
              <a:t>或本币需求</a:t>
            </a:r>
            <a:r>
              <a:rPr lang="en-US" altLang="zh-CN" b="1" dirty="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121" name="Text Box 37"/>
          <p:cNvSpPr txBox="1">
            <a:spLocks noChangeArrowheads="1"/>
          </p:cNvSpPr>
          <p:nvPr/>
        </p:nvSpPr>
        <p:spPr bwMode="auto">
          <a:xfrm>
            <a:off x="1341254" y="4484947"/>
            <a:ext cx="3382705"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本币币值</a:t>
            </a:r>
            <a:r>
              <a:rPr lang="en-US" altLang="zh-CN" sz="2800" dirty="0" smtClean="0">
                <a:solidFill>
                  <a:srgbClr val="000000"/>
                </a:solidFill>
                <a:latin typeface="宋体" panose="02010600030101010101" pitchFamily="2" charset="-122"/>
              </a:rPr>
              <a:t>↑</a:t>
            </a:r>
            <a:r>
              <a:rPr lang="zh-CN" altLang="en-US" sz="2800" dirty="0" smtClean="0">
                <a:solidFill>
                  <a:srgbClr val="000000"/>
                </a:solidFill>
                <a:latin typeface="宋体" panose="02010600030101010101" pitchFamily="2" charset="-122"/>
              </a:rPr>
              <a:t>或</a:t>
            </a:r>
            <a:r>
              <a:rPr lang="en-US" altLang="zh-CN" sz="2800" dirty="0" smtClean="0">
                <a:solidFill>
                  <a:srgbClr val="000000"/>
                </a:solidFill>
                <a:latin typeface="宋体" panose="02010600030101010101" pitchFamily="2" charset="-122"/>
              </a:rPr>
              <a:t>e</a:t>
            </a:r>
            <a:r>
              <a:rPr lang="en-US" altLang="zh-CN" sz="2800" b="0" dirty="0">
                <a:solidFill>
                  <a:schemeClr val="bg1"/>
                </a:solidFill>
              </a:rPr>
              <a:t> ↓</a:t>
            </a:r>
            <a:endParaRPr lang="en-US" altLang="zh-CN" sz="2800" dirty="0">
              <a:solidFill>
                <a:schemeClr val="bg1"/>
              </a:solidFill>
            </a:endParaRPr>
          </a:p>
        </p:txBody>
      </p:sp>
      <p:sp>
        <p:nvSpPr>
          <p:cNvPr id="122" name="矩形 121"/>
          <p:cNvSpPr/>
          <p:nvPr/>
        </p:nvSpPr>
        <p:spPr>
          <a:xfrm>
            <a:off x="1009601" y="2252979"/>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123" name="矩形 122"/>
          <p:cNvSpPr/>
          <p:nvPr/>
        </p:nvSpPr>
        <p:spPr>
          <a:xfrm>
            <a:off x="3719696" y="2286000"/>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124" name="下箭头 123"/>
          <p:cNvSpPr/>
          <p:nvPr/>
        </p:nvSpPr>
        <p:spPr>
          <a:xfrm>
            <a:off x="2107468" y="4061252"/>
            <a:ext cx="228600" cy="457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下箭头 124"/>
          <p:cNvSpPr/>
          <p:nvPr/>
        </p:nvSpPr>
        <p:spPr>
          <a:xfrm>
            <a:off x="4398381" y="2874927"/>
            <a:ext cx="292118" cy="494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Text Box 37"/>
          <p:cNvSpPr txBox="1">
            <a:spLocks noChangeArrowheads="1"/>
          </p:cNvSpPr>
          <p:nvPr/>
        </p:nvSpPr>
        <p:spPr bwMode="auto">
          <a:xfrm>
            <a:off x="1303404" y="5502288"/>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b="0" dirty="0" smtClean="0">
                <a:solidFill>
                  <a:schemeClr val="bg1"/>
                </a:solidFill>
              </a:rPr>
              <a:t>NX↓</a:t>
            </a:r>
            <a:endParaRPr lang="en-US" altLang="zh-CN" sz="2800" b="0" dirty="0">
              <a:solidFill>
                <a:schemeClr val="bg1"/>
              </a:solidFill>
            </a:endParaRPr>
          </a:p>
        </p:txBody>
      </p:sp>
      <p:sp>
        <p:nvSpPr>
          <p:cNvPr id="127" name="下箭头 126"/>
          <p:cNvSpPr/>
          <p:nvPr/>
        </p:nvSpPr>
        <p:spPr>
          <a:xfrm>
            <a:off x="2729585" y="5045067"/>
            <a:ext cx="228600" cy="457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Text Box 37"/>
          <p:cNvSpPr txBox="1">
            <a:spLocks noChangeArrowheads="1"/>
          </p:cNvSpPr>
          <p:nvPr/>
        </p:nvSpPr>
        <p:spPr bwMode="auto">
          <a:xfrm>
            <a:off x="1359934" y="2177734"/>
            <a:ext cx="1444974"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i="1" dirty="0" smtClean="0">
                <a:solidFill>
                  <a:srgbClr val="000000"/>
                </a:solidFill>
                <a:ea typeface="宋体" panose="02010600030101010101" pitchFamily="2" charset="-122"/>
                <a:cs typeface="Times New Roman" panose="02020603050405020304" pitchFamily="18" charset="0"/>
              </a:rPr>
              <a:t>LM*</a:t>
            </a:r>
            <a:r>
              <a:rPr lang="zh-CN" altLang="en-US" b="1" i="1" dirty="0" smtClean="0">
                <a:solidFill>
                  <a:srgbClr val="000000"/>
                </a:solidFill>
                <a:ea typeface="宋体" panose="02010600030101010101" pitchFamily="2" charset="-122"/>
                <a:cs typeface="Times New Roman" panose="02020603050405020304" pitchFamily="18" charset="0"/>
              </a:rPr>
              <a:t>左移</a:t>
            </a:r>
            <a:endParaRPr lang="en-US" altLang="zh-CN" b="1" i="1" dirty="0">
              <a:solidFill>
                <a:srgbClr val="000000"/>
              </a:solidFill>
              <a:ea typeface="宋体" panose="02010600030101010101" pitchFamily="2" charset="-122"/>
            </a:endParaRPr>
          </a:p>
        </p:txBody>
      </p:sp>
      <p:sp>
        <p:nvSpPr>
          <p:cNvPr id="129" name="矩形 128"/>
          <p:cNvSpPr/>
          <p:nvPr/>
        </p:nvSpPr>
        <p:spPr>
          <a:xfrm>
            <a:off x="2710811" y="2247145"/>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Tree>
    <p:extLst>
      <p:ext uri="{BB962C8B-B14F-4D97-AF65-F5344CB8AC3E}">
        <p14:creationId xmlns:p14="http://schemas.microsoft.com/office/powerpoint/2010/main" val="418213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fade">
                                      <p:cBhvr>
                                        <p:cTn id="15" dur="500"/>
                                        <p:tgtEl>
                                          <p:spTgt spid="1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fade">
                                      <p:cBhvr>
                                        <p:cTn id="20" dur="500"/>
                                        <p:tgtEl>
                                          <p:spTgt spid="1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fade">
                                      <p:cBhvr>
                                        <p:cTn id="28" dur="500"/>
                                        <p:tgtEl>
                                          <p:spTgt spid="1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fade">
                                      <p:cBhvr>
                                        <p:cTn id="31" dur="500"/>
                                        <p:tgtEl>
                                          <p:spTgt spid="1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5"/>
                                        </p:tgtEl>
                                        <p:attrNameLst>
                                          <p:attrName>style.visibility</p:attrName>
                                        </p:attrNameLst>
                                      </p:cBhvr>
                                      <p:to>
                                        <p:strVal val="visible"/>
                                      </p:to>
                                    </p:set>
                                    <p:animEffect transition="in" filter="fade">
                                      <p:cBhvr>
                                        <p:cTn id="36" dur="500"/>
                                        <p:tgtEl>
                                          <p:spTgt spid="1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fade">
                                      <p:cBhvr>
                                        <p:cTn id="39" dur="500"/>
                                        <p:tgtEl>
                                          <p:spTgt spid="1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4"/>
                                        </p:tgtEl>
                                        <p:attrNameLst>
                                          <p:attrName>style.visibility</p:attrName>
                                        </p:attrNameLst>
                                      </p:cBhvr>
                                      <p:to>
                                        <p:strVal val="visible"/>
                                      </p:to>
                                    </p:set>
                                    <p:animEffect transition="in" filter="fade">
                                      <p:cBhvr>
                                        <p:cTn id="44" dur="500"/>
                                        <p:tgtEl>
                                          <p:spTgt spid="1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fade">
                                      <p:cBhvr>
                                        <p:cTn id="47" dur="500"/>
                                        <p:tgtEl>
                                          <p:spTgt spid="1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7"/>
                                        </p:tgtEl>
                                        <p:attrNameLst>
                                          <p:attrName>style.visibility</p:attrName>
                                        </p:attrNameLst>
                                      </p:cBhvr>
                                      <p:to>
                                        <p:strVal val="visible"/>
                                      </p:to>
                                    </p:set>
                                    <p:animEffect transition="in" filter="fade">
                                      <p:cBhvr>
                                        <p:cTn id="52" dur="500"/>
                                        <p:tgtEl>
                                          <p:spTgt spid="1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fade">
                                      <p:cBhvr>
                                        <p:cTn id="55"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1" grpId="0" animBg="1"/>
      <p:bldP spid="122" grpId="0"/>
      <p:bldP spid="123" grpId="0"/>
      <p:bldP spid="124" grpId="0" animBg="1"/>
      <p:bldP spid="125" grpId="0" animBg="1"/>
      <p:bldP spid="126" grpId="0" animBg="1"/>
      <p:bldP spid="127" grpId="0" animBg="1"/>
      <p:bldP spid="128" grpId="0" animBg="1"/>
      <p:bldP spid="1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扩张性</a:t>
            </a:r>
            <a:r>
              <a:rPr lang="zh-CN" altLang="en-US" sz="3000" dirty="0">
                <a:solidFill>
                  <a:prstClr val="white"/>
                </a:solidFill>
                <a:latin typeface="Cambria Math" panose="02040503050406030204" pitchFamily="18" charset="0"/>
              </a:rPr>
              <a:t>财政</a:t>
            </a:r>
            <a:r>
              <a:rPr lang="zh-CN" altLang="en-US" sz="3000" dirty="0" smtClean="0">
                <a:solidFill>
                  <a:prstClr val="white"/>
                </a:solidFill>
                <a:latin typeface="Cambria Math" panose="02040503050406030204" pitchFamily="18" charset="0"/>
              </a:rPr>
              <a:t>政策：收入</a:t>
            </a:r>
            <a:r>
              <a:rPr lang="zh-CN" altLang="en-US" sz="3000" dirty="0" smtClean="0">
                <a:solidFill>
                  <a:srgbClr val="FF0000"/>
                </a:solidFill>
                <a:latin typeface="Cambria Math" panose="02040503050406030204" pitchFamily="18" charset="0"/>
              </a:rPr>
              <a:t>利率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Text Box 37"/>
          <p:cNvSpPr txBox="1">
            <a:spLocks noChangeArrowheads="1"/>
          </p:cNvSpPr>
          <p:nvPr/>
        </p:nvSpPr>
        <p:spPr bwMode="auto">
          <a:xfrm>
            <a:off x="137720" y="2236402"/>
            <a:ext cx="89240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i="1" dirty="0" smtClean="0">
                <a:solidFill>
                  <a:srgbClr val="000000"/>
                </a:solidFill>
                <a:ea typeface="宋体" panose="02010600030101010101" pitchFamily="2" charset="-122"/>
              </a:rPr>
              <a:t>G</a:t>
            </a:r>
            <a:r>
              <a:rPr lang="en-US" altLang="zh-CN" dirty="0" smtClean="0">
                <a:solidFill>
                  <a:srgbClr val="000000"/>
                </a:solidFill>
                <a:latin typeface="宋体" panose="02010600030101010101" pitchFamily="2" charset="-122"/>
              </a:rPr>
              <a:t>↑</a:t>
            </a:r>
            <a:endParaRPr lang="en-US" altLang="zh-CN" i="1" dirty="0">
              <a:solidFill>
                <a:srgbClr val="000000"/>
              </a:solidFill>
            </a:endParaRPr>
          </a:p>
        </p:txBody>
      </p:sp>
      <p:sp>
        <p:nvSpPr>
          <p:cNvPr id="81" name="Text Box 37"/>
          <p:cNvSpPr txBox="1">
            <a:spLocks noChangeArrowheads="1"/>
          </p:cNvSpPr>
          <p:nvPr/>
        </p:nvSpPr>
        <p:spPr bwMode="auto">
          <a:xfrm>
            <a:off x="1656510" y="2227099"/>
            <a:ext cx="1117083"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dirty="0" smtClean="0">
                <a:solidFill>
                  <a:srgbClr val="000000"/>
                </a:solidFill>
                <a:ea typeface="宋体" panose="02010600030101010101" pitchFamily="2" charset="-122"/>
                <a:cs typeface="Times New Roman" panose="02020603050405020304" pitchFamily="18" charset="0"/>
              </a:rPr>
              <a:t>IS</a:t>
            </a:r>
            <a:r>
              <a:rPr lang="zh-CN" altLang="en-US" dirty="0" smtClean="0">
                <a:solidFill>
                  <a:srgbClr val="000000"/>
                </a:solidFill>
                <a:ea typeface="宋体" panose="02010600030101010101" pitchFamily="2" charset="-122"/>
                <a:cs typeface="Times New Roman" panose="02020603050405020304" pitchFamily="18" charset="0"/>
              </a:rPr>
              <a:t>右移</a:t>
            </a:r>
            <a:endParaRPr lang="en-US" altLang="zh-CN" dirty="0">
              <a:solidFill>
                <a:srgbClr val="000000"/>
              </a:solidFill>
              <a:ea typeface="宋体" panose="02010600030101010101" pitchFamily="2" charset="-122"/>
            </a:endParaRPr>
          </a:p>
        </p:txBody>
      </p:sp>
      <p:sp>
        <p:nvSpPr>
          <p:cNvPr id="82" name="Text Box 37"/>
          <p:cNvSpPr txBox="1">
            <a:spLocks noChangeArrowheads="1"/>
          </p:cNvSpPr>
          <p:nvPr/>
        </p:nvSpPr>
        <p:spPr bwMode="auto">
          <a:xfrm>
            <a:off x="3462844" y="2259119"/>
            <a:ext cx="156773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dirty="0" smtClean="0">
                <a:solidFill>
                  <a:srgbClr val="000000"/>
                </a:solidFill>
                <a:ea typeface="宋体" panose="02010600030101010101" pitchFamily="2" charset="-122"/>
              </a:rPr>
              <a:t>r</a:t>
            </a:r>
            <a:r>
              <a:rPr lang="en-US" altLang="zh-CN" b="1" dirty="0" smtClean="0">
                <a:solidFill>
                  <a:srgbClr val="000000"/>
                </a:solidFill>
                <a:latin typeface="宋体" panose="02010600030101010101" pitchFamily="2" charset="-122"/>
              </a:rPr>
              <a:t>↑</a:t>
            </a:r>
            <a:r>
              <a:rPr lang="en-US" altLang="zh-CN" b="1" dirty="0" smtClean="0">
                <a:solidFill>
                  <a:srgbClr val="000000"/>
                </a:solidFill>
                <a:ea typeface="宋体" panose="02010600030101010101" pitchFamily="2" charset="-122"/>
              </a:rPr>
              <a:t>, Y</a:t>
            </a:r>
            <a:r>
              <a:rPr lang="en-US" altLang="zh-CN" b="1" dirty="0" smtClean="0">
                <a:solidFill>
                  <a:srgbClr val="000000"/>
                </a:solidFill>
                <a:latin typeface="宋体" panose="02010600030101010101" pitchFamily="2" charset="-122"/>
              </a:rPr>
              <a:t>↑</a:t>
            </a:r>
            <a:endParaRPr lang="en-US" altLang="zh-CN" b="1" i="1" baseline="-25000" dirty="0">
              <a:solidFill>
                <a:srgbClr val="000000"/>
              </a:solidFill>
            </a:endParaRPr>
          </a:p>
        </p:txBody>
      </p:sp>
      <p:sp>
        <p:nvSpPr>
          <p:cNvPr id="83" name="Text Box 37"/>
          <p:cNvSpPr txBox="1">
            <a:spLocks noChangeArrowheads="1"/>
          </p:cNvSpPr>
          <p:nvPr/>
        </p:nvSpPr>
        <p:spPr bwMode="auto">
          <a:xfrm>
            <a:off x="1105491" y="4056098"/>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外汇供给</a:t>
            </a: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a:t>
            </a:r>
            <a:r>
              <a:rPr lang="zh-CN" altLang="en-US" b="1" dirty="0" smtClean="0">
                <a:solidFill>
                  <a:srgbClr val="000000"/>
                </a:solidFill>
                <a:ea typeface="宋体" panose="02010600030101010101" pitchFamily="2" charset="-122"/>
              </a:rPr>
              <a:t>或本币需求</a:t>
            </a:r>
            <a:r>
              <a:rPr lang="en-US" altLang="zh-CN" b="1" dirty="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84" name="Text Box 37"/>
          <p:cNvSpPr txBox="1">
            <a:spLocks noChangeArrowheads="1"/>
          </p:cNvSpPr>
          <p:nvPr/>
        </p:nvSpPr>
        <p:spPr bwMode="auto">
          <a:xfrm>
            <a:off x="1428138" y="4771341"/>
            <a:ext cx="3382705"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本币币值</a:t>
            </a:r>
            <a:r>
              <a:rPr lang="en-US" altLang="zh-CN" sz="2800" dirty="0" smtClean="0">
                <a:solidFill>
                  <a:srgbClr val="000000"/>
                </a:solidFill>
                <a:latin typeface="宋体" panose="02010600030101010101" pitchFamily="2" charset="-122"/>
              </a:rPr>
              <a:t>↑</a:t>
            </a:r>
            <a:endParaRPr lang="en-US" altLang="zh-CN" sz="2800" dirty="0">
              <a:solidFill>
                <a:schemeClr val="bg1"/>
              </a:solidFill>
            </a:endParaRPr>
          </a:p>
        </p:txBody>
      </p:sp>
      <p:sp>
        <p:nvSpPr>
          <p:cNvPr id="85" name="矩形 84"/>
          <p:cNvSpPr/>
          <p:nvPr/>
        </p:nvSpPr>
        <p:spPr>
          <a:xfrm>
            <a:off x="1201284" y="2252979"/>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6" name="矩形 85"/>
          <p:cNvSpPr/>
          <p:nvPr/>
        </p:nvSpPr>
        <p:spPr>
          <a:xfrm>
            <a:off x="2945268" y="2286000"/>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7" name="下箭头 86"/>
          <p:cNvSpPr/>
          <p:nvPr/>
        </p:nvSpPr>
        <p:spPr>
          <a:xfrm>
            <a:off x="2809130" y="3656473"/>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下箭头 87"/>
          <p:cNvSpPr/>
          <p:nvPr/>
        </p:nvSpPr>
        <p:spPr>
          <a:xfrm>
            <a:off x="3956445" y="2853813"/>
            <a:ext cx="313255" cy="347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 Box 37"/>
          <p:cNvSpPr txBox="1">
            <a:spLocks noChangeArrowheads="1"/>
          </p:cNvSpPr>
          <p:nvPr/>
        </p:nvSpPr>
        <p:spPr bwMode="auto">
          <a:xfrm>
            <a:off x="1274436" y="5514959"/>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NX↓</a:t>
            </a:r>
            <a:endParaRPr lang="en-US" altLang="zh-CN" sz="2800" dirty="0">
              <a:solidFill>
                <a:schemeClr val="bg1"/>
              </a:solidFill>
            </a:endParaRPr>
          </a:p>
        </p:txBody>
      </p:sp>
      <p:sp>
        <p:nvSpPr>
          <p:cNvPr id="90" name="下箭头 89"/>
          <p:cNvSpPr/>
          <p:nvPr/>
        </p:nvSpPr>
        <p:spPr>
          <a:xfrm>
            <a:off x="2977023" y="5306684"/>
            <a:ext cx="284933" cy="258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5.2.2 </a:t>
            </a:r>
            <a:r>
              <a:rPr lang="zh-CN" altLang="en-US" sz="2800" dirty="0" smtClean="0">
                <a:latin typeface="Cambria Math" panose="02040503050406030204" pitchFamily="18" charset="0"/>
              </a:rPr>
              <a:t>财政政策</a:t>
            </a:r>
            <a:endParaRPr lang="en-US" altLang="zh-CN" sz="2800" dirty="0">
              <a:latin typeface="Cambria Math" panose="02040503050406030204" pitchFamily="18" charset="0"/>
            </a:endParaRPr>
          </a:p>
        </p:txBody>
      </p:sp>
      <p:sp>
        <p:nvSpPr>
          <p:cNvPr id="94" name="Text Box 37"/>
          <p:cNvSpPr txBox="1">
            <a:spLocks noChangeArrowheads="1"/>
          </p:cNvSpPr>
          <p:nvPr/>
        </p:nvSpPr>
        <p:spPr bwMode="auto">
          <a:xfrm>
            <a:off x="1078295" y="3184829"/>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资本流入</a:t>
            </a:r>
            <a:endParaRPr lang="en-US" altLang="zh-CN" b="1" i="1" baseline="-25000" dirty="0">
              <a:solidFill>
                <a:srgbClr val="000000"/>
              </a:solidFill>
              <a:ea typeface="宋体" panose="02010600030101010101" pitchFamily="2" charset="-122"/>
            </a:endParaRPr>
          </a:p>
        </p:txBody>
      </p:sp>
      <p:sp>
        <p:nvSpPr>
          <p:cNvPr id="95" name="Text Box 37"/>
          <p:cNvSpPr txBox="1">
            <a:spLocks noChangeArrowheads="1"/>
          </p:cNvSpPr>
          <p:nvPr/>
        </p:nvSpPr>
        <p:spPr bwMode="auto">
          <a:xfrm>
            <a:off x="1450427" y="6217081"/>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IS</a:t>
            </a:r>
            <a:r>
              <a:rPr lang="zh-CN" altLang="en-US" sz="2800" dirty="0" smtClean="0">
                <a:solidFill>
                  <a:schemeClr val="bg1"/>
                </a:solidFill>
              </a:rPr>
              <a:t>左移</a:t>
            </a:r>
            <a:endParaRPr lang="en-US" altLang="zh-CN" sz="2800" dirty="0">
              <a:solidFill>
                <a:schemeClr val="bg1"/>
              </a:solidFill>
            </a:endParaRPr>
          </a:p>
        </p:txBody>
      </p:sp>
      <p:sp>
        <p:nvSpPr>
          <p:cNvPr id="96" name="下箭头 95"/>
          <p:cNvSpPr/>
          <p:nvPr/>
        </p:nvSpPr>
        <p:spPr>
          <a:xfrm>
            <a:off x="3486477" y="6001515"/>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下箭头 96"/>
          <p:cNvSpPr/>
          <p:nvPr/>
        </p:nvSpPr>
        <p:spPr>
          <a:xfrm>
            <a:off x="3035463" y="4513939"/>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画布 345"/>
          <p:cNvGrpSpPr/>
          <p:nvPr/>
        </p:nvGrpSpPr>
        <p:grpSpPr>
          <a:xfrm>
            <a:off x="5456045" y="1925291"/>
            <a:ext cx="6718503" cy="4815009"/>
            <a:chOff x="0" y="-5062"/>
            <a:chExt cx="5270500" cy="4043662"/>
          </a:xfrm>
          <a:solidFill>
            <a:srgbClr val="00B050"/>
          </a:solidFill>
        </p:grpSpPr>
        <p:sp>
          <p:nvSpPr>
            <p:cNvPr id="66" name="矩形 65"/>
            <p:cNvSpPr/>
            <p:nvPr/>
          </p:nvSpPr>
          <p:spPr>
            <a:xfrm>
              <a:off x="0" y="0"/>
              <a:ext cx="5270500" cy="4038600"/>
            </a:xfrm>
            <a:prstGeom prst="rect">
              <a:avLst/>
            </a:prstGeom>
            <a:grpFill/>
          </p:spPr>
        </p:sp>
        <p:cxnSp>
          <p:nvCxnSpPr>
            <p:cNvPr id="67" name="直接连接符 66"/>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68" name="文本框 2"/>
            <p:cNvSpPr txBox="1">
              <a:spLocks noChangeArrowheads="1"/>
            </p:cNvSpPr>
            <p:nvPr/>
          </p:nvSpPr>
          <p:spPr bwMode="auto">
            <a:xfrm>
              <a:off x="0" y="-5062"/>
              <a:ext cx="1269530"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利率，</a:t>
              </a:r>
              <a:r>
                <a:rPr lang="en-US" sz="2800" dirty="0">
                  <a:effectLst/>
                  <a:latin typeface="宋体" panose="02010600030101010101" pitchFamily="2" charset="-122"/>
                  <a:ea typeface="等线" panose="02010600030101010101" pitchFamily="2" charset="-122"/>
                  <a:cs typeface="Times New Roman" panose="02020603050405020304" pitchFamily="18" charset="0"/>
                </a:rPr>
                <a:t>r</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69" name="文本框 2"/>
            <p:cNvSpPr txBox="1">
              <a:spLocks noChangeArrowheads="1"/>
            </p:cNvSpPr>
            <p:nvPr/>
          </p:nvSpPr>
          <p:spPr bwMode="auto">
            <a:xfrm>
              <a:off x="3663227" y="3484582"/>
              <a:ext cx="1322868"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0" name="文本框 2"/>
            <p:cNvSpPr txBox="1">
              <a:spLocks noChangeArrowheads="1"/>
            </p:cNvSpPr>
            <p:nvPr/>
          </p:nvSpPr>
          <p:spPr bwMode="auto">
            <a:xfrm>
              <a:off x="1082848" y="1306484"/>
              <a:ext cx="1032457"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BP&gt;0</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1" name="文本框 2"/>
                <p:cNvSpPr txBox="1">
                  <a:spLocks noChangeArrowheads="1"/>
                </p:cNvSpPr>
                <p:nvPr/>
              </p:nvSpPr>
              <p:spPr bwMode="auto">
                <a:xfrm>
                  <a:off x="9525" y="1658279"/>
                  <a:ext cx="998345"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宋体" panose="02010600030101010101" pitchFamily="2" charset="-122"/>
                            <a:cs typeface="宋体" panose="02010600030101010101" pitchFamily="2" charset="-122"/>
                          </a:rPr>
                          <m:t>𝑟</m:t>
                        </m:r>
                        <m:r>
                          <a:rPr lang="en-US" sz="2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𝑊</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1" name="文本框 2"/>
                <p:cNvSpPr txBox="1">
                  <a:spLocks noRot="1" noChangeAspect="1" noMove="1" noResize="1" noEditPoints="1" noAdjustHandles="1" noChangeArrowheads="1" noChangeShapeType="1" noTextEdit="1"/>
                </p:cNvSpPr>
                <p:nvPr/>
              </p:nvSpPr>
              <p:spPr bwMode="auto">
                <a:xfrm>
                  <a:off x="9525" y="1658279"/>
                  <a:ext cx="998345" cy="439402"/>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72" name="直接连接符 71"/>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73" name="文本框 2"/>
            <p:cNvSpPr txBox="1">
              <a:spLocks noChangeArrowheads="1"/>
            </p:cNvSpPr>
            <p:nvPr/>
          </p:nvSpPr>
          <p:spPr bwMode="auto">
            <a:xfrm>
              <a:off x="1890101" y="1722856"/>
              <a:ext cx="505459"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4" name="文本框 2"/>
                <p:cNvSpPr txBox="1">
                  <a:spLocks noChangeArrowheads="1"/>
                </p:cNvSpPr>
                <p:nvPr/>
              </p:nvSpPr>
              <p:spPr bwMode="auto">
                <a:xfrm>
                  <a:off x="2227110" y="3383829"/>
                  <a:ext cx="505459"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4" name="文本框 2"/>
                <p:cNvSpPr txBox="1">
                  <a:spLocks noRot="1" noChangeAspect="1" noMove="1" noResize="1" noEditPoints="1" noAdjustHandles="1" noChangeArrowheads="1" noChangeShapeType="1" noTextEdit="1"/>
                </p:cNvSpPr>
                <p:nvPr/>
              </p:nvSpPr>
              <p:spPr bwMode="auto">
                <a:xfrm>
                  <a:off x="2227110" y="3383829"/>
                  <a:ext cx="505459" cy="439402"/>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75" name="直接连接符 74"/>
            <p:cNvCxnSpPr/>
            <p:nvPr/>
          </p:nvCxnSpPr>
          <p:spPr>
            <a:xfrm flipH="1">
              <a:off x="706283" y="1796902"/>
              <a:ext cx="4163429" cy="25006"/>
            </a:xfrm>
            <a:prstGeom prst="line">
              <a:avLst/>
            </a:prstGeom>
            <a:grpFill/>
            <a:ln w="38100" cap="flat" cmpd="sng" algn="ctr">
              <a:solidFill>
                <a:srgbClr val="FF0000"/>
              </a:solidFill>
              <a:prstDash val="solid"/>
              <a:miter lim="800000"/>
            </a:ln>
            <a:effectLst/>
          </p:spPr>
        </p:cxnSp>
        <p:cxnSp>
          <p:nvCxnSpPr>
            <p:cNvPr id="76" name="直接连接符 75"/>
            <p:cNvCxnSpPr/>
            <p:nvPr/>
          </p:nvCxnSpPr>
          <p:spPr>
            <a:xfrm>
              <a:off x="2422973" y="1833456"/>
              <a:ext cx="0" cy="1561626"/>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77" name="直接连接符 76"/>
            <p:cNvCxnSpPr/>
            <p:nvPr/>
          </p:nvCxnSpPr>
          <p:spPr>
            <a:xfrm flipH="1">
              <a:off x="1312059" y="85060"/>
              <a:ext cx="2558192" cy="3040912"/>
            </a:xfrm>
            <a:prstGeom prst="line">
              <a:avLst/>
            </a:prstGeom>
            <a:grpFill/>
            <a:ln w="3810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78" name="文本框 2"/>
                <p:cNvSpPr txBox="1">
                  <a:spLocks noChangeArrowheads="1"/>
                </p:cNvSpPr>
                <p:nvPr/>
              </p:nvSpPr>
              <p:spPr bwMode="auto">
                <a:xfrm>
                  <a:off x="3912781" y="296390"/>
                  <a:ext cx="478368"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8" name="文本框 2"/>
                <p:cNvSpPr txBox="1">
                  <a:spLocks noRot="1" noChangeAspect="1" noMove="1" noResize="1" noEditPoints="1" noAdjustHandles="1" noChangeArrowheads="1" noChangeShapeType="1" noTextEdit="1"/>
                </p:cNvSpPr>
                <p:nvPr/>
              </p:nvSpPr>
              <p:spPr bwMode="auto">
                <a:xfrm>
                  <a:off x="3912781" y="296390"/>
                  <a:ext cx="478368" cy="439402"/>
                </a:xfrm>
                <a:prstGeom prst="rect">
                  <a:avLst/>
                </a:prstGeom>
                <a:blipFill>
                  <a:blip r:embed="rId4"/>
                  <a:stretch>
                    <a:fillRect r="-14000"/>
                  </a:stretch>
                </a:blipFill>
                <a:ln w="9525">
                  <a:noFill/>
                  <a:miter lim="800000"/>
                  <a:headEnd/>
                  <a:tailEnd/>
                </a:ln>
              </p:spPr>
              <p:txBody>
                <a:bodyPr/>
                <a:lstStyle/>
                <a:p>
                  <a:r>
                    <a:rPr lang="zh-CN" altLang="en-US">
                      <a:noFill/>
                    </a:rPr>
                    <a:t> </a:t>
                  </a:r>
                </a:p>
              </p:txBody>
            </p:sp>
          </mc:Fallback>
        </mc:AlternateContent>
        <p:cxnSp>
          <p:nvCxnSpPr>
            <p:cNvPr id="79" name="直接连接符 78"/>
            <p:cNvCxnSpPr/>
            <p:nvPr/>
          </p:nvCxnSpPr>
          <p:spPr>
            <a:xfrm flipH="1" flipV="1">
              <a:off x="961184" y="710113"/>
              <a:ext cx="3309277" cy="2458389"/>
            </a:xfrm>
            <a:prstGeom prst="line">
              <a:avLst/>
            </a:prstGeom>
            <a:grpFill/>
            <a:ln w="38100" cap="flat" cmpd="sng" algn="ctr">
              <a:solidFill>
                <a:srgbClr val="4472C4"/>
              </a:solidFill>
              <a:prstDash val="solid"/>
              <a:miter lim="800000"/>
            </a:ln>
            <a:effectLst/>
          </p:spPr>
        </p:cxnSp>
        <p:sp>
          <p:nvSpPr>
            <p:cNvPr id="98" name="文本框 2"/>
            <p:cNvSpPr txBox="1">
              <a:spLocks noChangeArrowheads="1"/>
            </p:cNvSpPr>
            <p:nvPr/>
          </p:nvSpPr>
          <p:spPr bwMode="auto">
            <a:xfrm>
              <a:off x="1110703" y="1959794"/>
              <a:ext cx="806125"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BP&lt;0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99" name="直接箭头连接符 98"/>
            <p:cNvCxnSpPr/>
            <p:nvPr/>
          </p:nvCxnSpPr>
          <p:spPr>
            <a:xfrm>
              <a:off x="1215346" y="733645"/>
              <a:ext cx="1180214" cy="21265"/>
            </a:xfrm>
            <a:prstGeom prst="straightConnector1">
              <a:avLst/>
            </a:prstGeom>
            <a:grp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100" name="文本框 2"/>
                <p:cNvSpPr txBox="1">
                  <a:spLocks noChangeArrowheads="1"/>
                </p:cNvSpPr>
                <p:nvPr/>
              </p:nvSpPr>
              <p:spPr bwMode="auto">
                <a:xfrm>
                  <a:off x="833904" y="318224"/>
                  <a:ext cx="478155"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0" name="文本框 2"/>
                <p:cNvSpPr txBox="1">
                  <a:spLocks noRot="1" noChangeAspect="1" noMove="1" noResize="1" noEditPoints="1" noAdjustHandles="1" noChangeArrowheads="1" noChangeShapeType="1" noTextEdit="1"/>
                </p:cNvSpPr>
                <p:nvPr/>
              </p:nvSpPr>
              <p:spPr bwMode="auto">
                <a:xfrm>
                  <a:off x="833904" y="318224"/>
                  <a:ext cx="478155" cy="439402"/>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2"/>
                <p:cNvSpPr txBox="1">
                  <a:spLocks noChangeArrowheads="1"/>
                </p:cNvSpPr>
                <p:nvPr/>
              </p:nvSpPr>
              <p:spPr bwMode="auto">
                <a:xfrm>
                  <a:off x="1944818" y="94940"/>
                  <a:ext cx="478155"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1" name="文本框 2"/>
                <p:cNvSpPr txBox="1">
                  <a:spLocks noRot="1" noChangeAspect="1" noMove="1" noResize="1" noEditPoints="1" noAdjustHandles="1" noChangeArrowheads="1" noChangeShapeType="1" noTextEdit="1"/>
                </p:cNvSpPr>
                <p:nvPr/>
              </p:nvSpPr>
              <p:spPr bwMode="auto">
                <a:xfrm>
                  <a:off x="1944818" y="94940"/>
                  <a:ext cx="478155" cy="439402"/>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p:sp>
          <p:nvSpPr>
            <p:cNvPr id="102" name="文本框 2"/>
            <p:cNvSpPr txBox="1">
              <a:spLocks noChangeArrowheads="1"/>
            </p:cNvSpPr>
            <p:nvPr/>
          </p:nvSpPr>
          <p:spPr bwMode="auto">
            <a:xfrm>
              <a:off x="2699916" y="637200"/>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03" name="直接箭头连接符 102"/>
            <p:cNvCxnSpPr/>
            <p:nvPr/>
          </p:nvCxnSpPr>
          <p:spPr>
            <a:xfrm flipH="1" flipV="1">
              <a:off x="1485900" y="1000125"/>
              <a:ext cx="1122975" cy="27600"/>
            </a:xfrm>
            <a:prstGeom prst="straightConnector1">
              <a:avLst/>
            </a:prstGeom>
            <a:grpFill/>
            <a:ln w="6350" cap="flat" cmpd="sng" algn="ctr">
              <a:solidFill>
                <a:srgbClr val="4472C4"/>
              </a:solidFill>
              <a:prstDash val="solid"/>
              <a:miter lim="800000"/>
              <a:tailEnd type="triangle"/>
            </a:ln>
            <a:effectLst/>
          </p:spPr>
        </p:cxnSp>
        <p:cxnSp>
          <p:nvCxnSpPr>
            <p:cNvPr id="104" name="直接连接符 103"/>
            <p:cNvCxnSpPr/>
            <p:nvPr/>
          </p:nvCxnSpPr>
          <p:spPr>
            <a:xfrm>
              <a:off x="1627800" y="152400"/>
              <a:ext cx="2957195" cy="2169795"/>
            </a:xfrm>
            <a:prstGeom prst="line">
              <a:avLst/>
            </a:prstGeom>
            <a:grpFill/>
            <a:ln w="38100" cap="flat" cmpd="sng" algn="ctr">
              <a:solidFill>
                <a:srgbClr val="4472C4"/>
              </a:solidFill>
              <a:prstDash val="solid"/>
              <a:miter lim="800000"/>
            </a:ln>
            <a:effectLst/>
          </p:spPr>
        </p:cxnSp>
      </p:grpSp>
      <p:sp>
        <p:nvSpPr>
          <p:cNvPr id="42" name="文本框 2"/>
          <p:cNvSpPr txBox="1">
            <a:spLocks noChangeArrowheads="1"/>
          </p:cNvSpPr>
          <p:nvPr/>
        </p:nvSpPr>
        <p:spPr bwMode="auto">
          <a:xfrm>
            <a:off x="11068151" y="4228698"/>
            <a:ext cx="1092383" cy="523220"/>
          </a:xfrm>
          <a:prstGeom prst="rect">
            <a:avLst/>
          </a:prstGeom>
          <a:solidFill>
            <a:srgbClr val="00B050"/>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BP</a:t>
            </a:r>
            <a:r>
              <a:rPr lang="en-US" altLang="zh-CN" sz="2800" dirty="0" smtClean="0">
                <a:effectLst/>
                <a:latin typeface="宋体" panose="02010600030101010101" pitchFamily="2" charset="-122"/>
                <a:ea typeface="等线" panose="02010600030101010101" pitchFamily="2" charset="-122"/>
                <a:cs typeface="Times New Roman" panose="02020603050405020304" pitchFamily="18" charset="0"/>
              </a:rPr>
              <a:t>=</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3632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fade">
                                      <p:cBhvr>
                                        <p:cTn id="36" dur="500"/>
                                        <p:tgtEl>
                                          <p:spTgt spid="8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fade">
                                      <p:cBhvr>
                                        <p:cTn id="44" dur="500"/>
                                        <p:tgtEl>
                                          <p:spTgt spid="9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500"/>
                                        <p:tgtEl>
                                          <p:spTgt spid="9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p:bldP spid="86" grpId="0"/>
      <p:bldP spid="87" grpId="0" animBg="1"/>
      <p:bldP spid="88" grpId="0" animBg="1"/>
      <p:bldP spid="89" grpId="0" animBg="1"/>
      <p:bldP spid="90" grpId="0" animBg="1"/>
      <p:bldP spid="94" grpId="0" animBg="1"/>
      <p:bldP spid="95" grpId="0" animBg="1"/>
      <p:bldP spid="96" grpId="0" animBg="1"/>
      <p:bldP spid="9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10131425" cy="838200"/>
          </a:xfrm>
        </p:spPr>
        <p:txBody>
          <a:bodyPr>
            <a:normAutofit/>
          </a:bodyPr>
          <a:lstStyle/>
          <a:p>
            <a:r>
              <a:rPr lang="en-US" altLang="zh-CN" sz="2800" dirty="0" smtClean="0"/>
              <a:t>1.1 </a:t>
            </a:r>
            <a:r>
              <a:rPr lang="zh-CN" altLang="en-US" sz="2800" dirty="0" smtClean="0"/>
              <a:t>进口、出口与净出口</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2142067"/>
                <a:ext cx="7010399" cy="4487333"/>
              </a:xfrm>
            </p:spPr>
            <p:txBody>
              <a:bodyPr anchor="t">
                <a:normAutofit/>
              </a:bodyPr>
              <a:lstStyle/>
              <a:p>
                <a:r>
                  <a:rPr lang="en-US" altLang="zh-CN" sz="2800" dirty="0" smtClean="0"/>
                  <a:t>NX = X – IM</a:t>
                </a:r>
              </a:p>
              <a:p>
                <a:endParaRPr lang="en-US" altLang="zh-CN" sz="2800" dirty="0"/>
              </a:p>
              <a:p>
                <a:r>
                  <a:rPr lang="zh-CN" altLang="en-US" sz="2800" dirty="0" smtClean="0"/>
                  <a:t>决定因素：国内外价格、汇率</a:t>
                </a:r>
                <a:endParaRPr lang="en-US" altLang="zh-CN" sz="2800" dirty="0" smtClean="0"/>
              </a:p>
              <a:p>
                <a:endParaRPr lang="en-US" altLang="zh-CN" sz="2800" dirty="0"/>
              </a:p>
              <a:p>
                <a:r>
                  <a:rPr lang="en-US" altLang="zh-CN" sz="2800" dirty="0"/>
                  <a:t>NX = </a:t>
                </a:r>
                <a:r>
                  <a:rPr lang="en-US" altLang="zh-CN" sz="2800" dirty="0" smtClean="0"/>
                  <a:t>NX ( P, P*; Y, Y*; e )  </a:t>
                </a:r>
              </a:p>
              <a:p>
                <a:endParaRPr lang="en-US" altLang="zh-CN" sz="2800" dirty="0"/>
              </a:p>
              <a:p>
                <a:r>
                  <a:rPr lang="en-US" altLang="zh-CN" sz="2800" dirty="0" smtClean="0"/>
                  <a:t>NX= NX (</a:t>
                </a:r>
                <a14:m>
                  <m:oMath xmlns:m="http://schemas.openxmlformats.org/officeDocument/2006/math">
                    <m:r>
                      <m:rPr>
                        <m:sty m:val="p"/>
                      </m:rPr>
                      <a:rPr lang="el-GR" altLang="zh-CN" sz="2800" i="1">
                        <a:latin typeface="Cambria Math" panose="02040503050406030204" pitchFamily="18" charset="0"/>
                      </a:rPr>
                      <m:t>ε</m:t>
                    </m:r>
                  </m:oMath>
                </a14:m>
                <a:r>
                  <a:rPr lang="en-US" altLang="zh-CN" sz="2800" dirty="0" smtClean="0"/>
                  <a:t> ): </a:t>
                </a:r>
                <a:r>
                  <a:rPr lang="zh-CN" altLang="en-US" sz="2800" dirty="0" smtClean="0"/>
                  <a:t>简化起见，不考虑国内外收入</a:t>
                </a:r>
                <a:endParaRPr lang="en-US" altLang="zh-CN" sz="2800" dirty="0"/>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2142067"/>
                <a:ext cx="7010399" cy="4487333"/>
              </a:xfrm>
              <a:blipFill>
                <a:blip r:embed="rId2"/>
                <a:stretch>
                  <a:fillRect l="-1565" t="-1221"/>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6755473" y="1828800"/>
                <a:ext cx="5432898" cy="2287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smtClean="0">
                          <a:latin typeface="Cambria Math" panose="02040503050406030204" pitchFamily="18" charset="0"/>
                        </a:rPr>
                        <m:t>实</m:t>
                      </m:r>
                      <m:r>
                        <a:rPr lang="zh-CN" altLang="en-US" sz="2800" i="0">
                          <a:latin typeface="Cambria Math" panose="02040503050406030204" pitchFamily="18" charset="0"/>
                        </a:rPr>
                        <m:t>际汇率</m:t>
                      </m:r>
                      <m:r>
                        <a:rPr lang="zh-CN" altLang="en-US" sz="2800" i="0">
                          <a:latin typeface="Cambria Math" panose="02040503050406030204" pitchFamily="18" charset="0"/>
                        </a:rPr>
                        <m:t>=</m:t>
                      </m:r>
                      <m:f>
                        <m:fPr>
                          <m:ctrlPr>
                            <a:rPr lang="zh-CN" altLang="en-US" sz="2800" i="1">
                              <a:latin typeface="Cambria Math" panose="02040503050406030204" pitchFamily="18" charset="0"/>
                            </a:rPr>
                          </m:ctrlPr>
                        </m:fPr>
                        <m:num>
                          <m:r>
                            <a:rPr lang="zh-CN" altLang="en-US" sz="2800" i="0">
                              <a:latin typeface="Cambria Math" panose="02040503050406030204" pitchFamily="18" charset="0"/>
                            </a:rPr>
                            <m:t>名义汇率</m:t>
                          </m:r>
                          <m:r>
                            <a:rPr lang="zh-CN" altLang="en-US" sz="2800" i="0">
                              <a:latin typeface="Cambria Math" panose="02040503050406030204" pitchFamily="18" charset="0"/>
                            </a:rPr>
                            <m:t>·</m:t>
                          </m:r>
                          <m:r>
                            <a:rPr lang="zh-CN" altLang="en-US" sz="2800" i="0">
                              <a:latin typeface="Cambria Math" panose="02040503050406030204" pitchFamily="18" charset="0"/>
                            </a:rPr>
                            <m:t>国外价格</m:t>
                          </m:r>
                        </m:num>
                        <m:den>
                          <m:r>
                            <a:rPr lang="zh-CN" altLang="en-US" sz="2800" i="0">
                              <a:latin typeface="Cambria Math" panose="02040503050406030204" pitchFamily="18" charset="0"/>
                            </a:rPr>
                            <m:t>本国价格</m:t>
                          </m:r>
                        </m:den>
                      </m:f>
                    </m:oMath>
                  </m:oMathPara>
                </a14:m>
                <a:endParaRPr lang="en-US" altLang="zh-CN" sz="2800" dirty="0" smtClean="0"/>
              </a:p>
              <a:p>
                <a:endParaRPr lang="en-US" altLang="zh-CN" sz="2800" dirty="0" smtClean="0"/>
              </a:p>
              <a:p>
                <a:pPr/>
                <a14:m>
                  <m:oMathPara xmlns:m="http://schemas.openxmlformats.org/officeDocument/2006/math">
                    <m:oMathParaPr>
                      <m:jc m:val="centerGroup"/>
                    </m:oMathParaPr>
                    <m:oMath xmlns:m="http://schemas.openxmlformats.org/officeDocument/2006/math">
                      <m:r>
                        <m:rPr>
                          <m:sty m:val="p"/>
                        </m:rPr>
                        <a:rPr lang="el-GR" altLang="zh-CN" sz="2800" i="1" smtClean="0">
                          <a:latin typeface="Cambria Math" panose="02040503050406030204" pitchFamily="18" charset="0"/>
                        </a:rPr>
                        <m:t>ε</m:t>
                      </m:r>
                      <m:r>
                        <a:rPr lang="zh-CN" altLang="en-US" sz="2800">
                          <a:latin typeface="Cambria Math" panose="02040503050406030204" pitchFamily="18" charset="0"/>
                        </a:rPr>
                        <m:t>=</m:t>
                      </m:r>
                      <m:f>
                        <m:fPr>
                          <m:ctrlPr>
                            <a:rPr lang="zh-CN" altLang="en-US" sz="2800" i="1">
                              <a:latin typeface="Cambria Math" panose="02040503050406030204" pitchFamily="18" charset="0"/>
                            </a:rPr>
                          </m:ctrlPr>
                        </m:fPr>
                        <m:num>
                          <m:r>
                            <m:rPr>
                              <m:sty m:val="p"/>
                            </m:rPr>
                            <a:rPr lang="en-US" altLang="zh-CN" sz="2800" i="1">
                              <a:latin typeface="Cambria Math" panose="02040503050406030204" pitchFamily="18" charset="0"/>
                            </a:rPr>
                            <m:t>e</m:t>
                          </m:r>
                          <m:r>
                            <a:rPr lang="zh-CN" altLang="en-US" sz="2800">
                              <a:latin typeface="Cambria Math" panose="02040503050406030204" pitchFamily="18" charset="0"/>
                            </a:rPr>
                            <m:t>·</m:t>
                          </m:r>
                          <m:r>
                            <m:rPr>
                              <m:sty m:val="p"/>
                            </m:rPr>
                            <a:rPr lang="en-US" altLang="zh-CN" sz="2800" b="0" i="0" smtClean="0">
                              <a:latin typeface="Cambria Math" panose="02040503050406030204" pitchFamily="18" charset="0"/>
                            </a:rPr>
                            <m:t>P</m:t>
                          </m:r>
                          <m:r>
                            <a:rPr lang="en-US" altLang="zh-CN" sz="2800" b="0" i="0" baseline="30000" smtClean="0">
                              <a:latin typeface="Cambria Math" panose="02040503050406030204" pitchFamily="18" charset="0"/>
                            </a:rPr>
                            <m:t>∗</m:t>
                          </m:r>
                        </m:num>
                        <m:den>
                          <m:r>
                            <m:rPr>
                              <m:sty m:val="p"/>
                            </m:rPr>
                            <a:rPr lang="en-US" altLang="zh-CN" sz="2800" b="0" i="0" smtClean="0">
                              <a:latin typeface="Cambria Math" panose="02040503050406030204" pitchFamily="18" charset="0"/>
                            </a:rPr>
                            <m:t>P</m:t>
                          </m:r>
                        </m:den>
                      </m:f>
                    </m:oMath>
                  </m:oMathPara>
                </a14:m>
                <a:endParaRPr lang="zh-CN"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6755473" y="1828800"/>
                <a:ext cx="5432898" cy="228703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7320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紧缩性财政政策：收入</a:t>
            </a:r>
            <a:r>
              <a:rPr lang="zh-CN" altLang="en-US" sz="3000" dirty="0" smtClean="0">
                <a:solidFill>
                  <a:srgbClr val="FF0000"/>
                </a:solidFill>
                <a:latin typeface="Cambria Math" panose="02040503050406030204" pitchFamily="18" charset="0"/>
              </a:rPr>
              <a:t>汇率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Text Box 37"/>
          <p:cNvSpPr txBox="1">
            <a:spLocks noChangeArrowheads="1"/>
          </p:cNvSpPr>
          <p:nvPr/>
        </p:nvSpPr>
        <p:spPr bwMode="auto">
          <a:xfrm>
            <a:off x="137720" y="2236402"/>
            <a:ext cx="89240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i="1" dirty="0" smtClean="0">
                <a:solidFill>
                  <a:srgbClr val="000000"/>
                </a:solidFill>
                <a:ea typeface="宋体" panose="02010600030101010101" pitchFamily="2" charset="-122"/>
              </a:rPr>
              <a:t>G</a:t>
            </a:r>
            <a:r>
              <a:rPr lang="en-US" altLang="zh-CN" dirty="0" smtClean="0">
                <a:solidFill>
                  <a:srgbClr val="000000"/>
                </a:solidFill>
                <a:latin typeface="宋体" panose="02010600030101010101" pitchFamily="2" charset="-122"/>
              </a:rPr>
              <a:t>↓</a:t>
            </a:r>
            <a:endParaRPr lang="en-US" altLang="zh-CN" i="1" dirty="0">
              <a:solidFill>
                <a:srgbClr val="000000"/>
              </a:solidFill>
            </a:endParaRPr>
          </a:p>
        </p:txBody>
      </p:sp>
      <p:sp>
        <p:nvSpPr>
          <p:cNvPr id="81" name="Text Box 37"/>
          <p:cNvSpPr txBox="1">
            <a:spLocks noChangeArrowheads="1"/>
          </p:cNvSpPr>
          <p:nvPr/>
        </p:nvSpPr>
        <p:spPr bwMode="auto">
          <a:xfrm>
            <a:off x="1656510" y="2227099"/>
            <a:ext cx="1302760"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dirty="0" smtClean="0">
                <a:solidFill>
                  <a:srgbClr val="000000"/>
                </a:solidFill>
                <a:ea typeface="宋体" panose="02010600030101010101" pitchFamily="2" charset="-122"/>
                <a:cs typeface="Times New Roman" panose="02020603050405020304" pitchFamily="18" charset="0"/>
              </a:rPr>
              <a:t>IS</a:t>
            </a:r>
            <a:r>
              <a:rPr lang="zh-CN" altLang="en-US" dirty="0" smtClean="0">
                <a:solidFill>
                  <a:srgbClr val="000000"/>
                </a:solidFill>
                <a:ea typeface="宋体" panose="02010600030101010101" pitchFamily="2" charset="-122"/>
                <a:cs typeface="Times New Roman" panose="02020603050405020304" pitchFamily="18" charset="0"/>
              </a:rPr>
              <a:t>*左移</a:t>
            </a:r>
            <a:endParaRPr lang="en-US" altLang="zh-CN" dirty="0">
              <a:solidFill>
                <a:srgbClr val="000000"/>
              </a:solidFill>
              <a:ea typeface="宋体" panose="02010600030101010101" pitchFamily="2" charset="-122"/>
            </a:endParaRPr>
          </a:p>
        </p:txBody>
      </p:sp>
      <p:sp>
        <p:nvSpPr>
          <p:cNvPr id="82" name="Text Box 37"/>
          <p:cNvSpPr txBox="1">
            <a:spLocks noChangeArrowheads="1"/>
          </p:cNvSpPr>
          <p:nvPr/>
        </p:nvSpPr>
        <p:spPr bwMode="auto">
          <a:xfrm>
            <a:off x="3462844" y="2259119"/>
            <a:ext cx="156773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dirty="0" smtClean="0">
                <a:solidFill>
                  <a:srgbClr val="000000"/>
                </a:solidFill>
                <a:ea typeface="宋体" panose="02010600030101010101" pitchFamily="2" charset="-122"/>
              </a:rPr>
              <a:t>r</a:t>
            </a:r>
            <a:r>
              <a:rPr lang="en-US" altLang="zh-CN" b="1" dirty="0" smtClean="0">
                <a:solidFill>
                  <a:srgbClr val="000000"/>
                </a:solidFill>
                <a:latin typeface="宋体" panose="02010600030101010101" pitchFamily="2" charset="-122"/>
              </a:rPr>
              <a:t>↑</a:t>
            </a:r>
            <a:r>
              <a:rPr lang="en-US" altLang="zh-CN" b="1" dirty="0" smtClean="0">
                <a:solidFill>
                  <a:srgbClr val="000000"/>
                </a:solidFill>
                <a:ea typeface="宋体" panose="02010600030101010101" pitchFamily="2" charset="-122"/>
              </a:rPr>
              <a:t>, Y</a:t>
            </a:r>
            <a:r>
              <a:rPr lang="en-US" altLang="zh-CN" dirty="0">
                <a:solidFill>
                  <a:srgbClr val="000000"/>
                </a:solidFill>
                <a:latin typeface="宋体" panose="02010600030101010101" pitchFamily="2" charset="-122"/>
              </a:rPr>
              <a:t> ↓</a:t>
            </a:r>
            <a:endParaRPr lang="en-US" altLang="zh-CN" b="1" i="1" baseline="-25000" dirty="0">
              <a:solidFill>
                <a:srgbClr val="000000"/>
              </a:solidFill>
            </a:endParaRPr>
          </a:p>
        </p:txBody>
      </p:sp>
      <p:sp>
        <p:nvSpPr>
          <p:cNvPr id="83" name="Text Box 37"/>
          <p:cNvSpPr txBox="1">
            <a:spLocks noChangeArrowheads="1"/>
          </p:cNvSpPr>
          <p:nvPr/>
        </p:nvSpPr>
        <p:spPr bwMode="auto">
          <a:xfrm>
            <a:off x="1105491" y="4056098"/>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外汇需求</a:t>
            </a: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a:t>
            </a:r>
            <a:r>
              <a:rPr lang="zh-CN" altLang="en-US" b="1" dirty="0" smtClean="0">
                <a:solidFill>
                  <a:srgbClr val="000000"/>
                </a:solidFill>
                <a:ea typeface="宋体" panose="02010600030101010101" pitchFamily="2" charset="-122"/>
              </a:rPr>
              <a:t>或本币供给</a:t>
            </a:r>
            <a:r>
              <a:rPr lang="en-US" altLang="zh-CN" b="1" dirty="0" smtClean="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84" name="Text Box 37"/>
          <p:cNvSpPr txBox="1">
            <a:spLocks noChangeArrowheads="1"/>
          </p:cNvSpPr>
          <p:nvPr/>
        </p:nvSpPr>
        <p:spPr bwMode="auto">
          <a:xfrm>
            <a:off x="1428138" y="4771341"/>
            <a:ext cx="3382705"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本币币值</a:t>
            </a:r>
            <a:r>
              <a:rPr lang="en-US" altLang="zh-CN" sz="2800" dirty="0" smtClean="0">
                <a:solidFill>
                  <a:srgbClr val="000000"/>
                </a:solidFill>
                <a:latin typeface="宋体" panose="02010600030101010101" pitchFamily="2" charset="-122"/>
              </a:rPr>
              <a:t>↓</a:t>
            </a:r>
            <a:r>
              <a:rPr lang="zh-CN" altLang="en-US" sz="2800" dirty="0" smtClean="0">
                <a:solidFill>
                  <a:srgbClr val="000000"/>
                </a:solidFill>
                <a:latin typeface="宋体" panose="02010600030101010101" pitchFamily="2" charset="-122"/>
              </a:rPr>
              <a:t>或</a:t>
            </a:r>
            <a:r>
              <a:rPr lang="en-US" altLang="zh-CN" sz="2800" dirty="0" smtClean="0">
                <a:solidFill>
                  <a:srgbClr val="000000"/>
                </a:solidFill>
                <a:latin typeface="宋体" panose="02010600030101010101" pitchFamily="2" charset="-122"/>
              </a:rPr>
              <a:t>e↑</a:t>
            </a:r>
            <a:endParaRPr lang="en-US" altLang="zh-CN" sz="2800" dirty="0">
              <a:solidFill>
                <a:schemeClr val="bg1"/>
              </a:solidFill>
            </a:endParaRPr>
          </a:p>
        </p:txBody>
      </p:sp>
      <p:sp>
        <p:nvSpPr>
          <p:cNvPr id="85" name="矩形 84"/>
          <p:cNvSpPr/>
          <p:nvPr/>
        </p:nvSpPr>
        <p:spPr>
          <a:xfrm>
            <a:off x="1201284" y="2252979"/>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6" name="矩形 85"/>
          <p:cNvSpPr/>
          <p:nvPr/>
        </p:nvSpPr>
        <p:spPr>
          <a:xfrm>
            <a:off x="2945268" y="2286000"/>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7" name="下箭头 86"/>
          <p:cNvSpPr/>
          <p:nvPr/>
        </p:nvSpPr>
        <p:spPr>
          <a:xfrm>
            <a:off x="2809130" y="3656473"/>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下箭头 87"/>
          <p:cNvSpPr/>
          <p:nvPr/>
        </p:nvSpPr>
        <p:spPr>
          <a:xfrm>
            <a:off x="3956445" y="2853813"/>
            <a:ext cx="313255" cy="347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 Box 37"/>
          <p:cNvSpPr txBox="1">
            <a:spLocks noChangeArrowheads="1"/>
          </p:cNvSpPr>
          <p:nvPr/>
        </p:nvSpPr>
        <p:spPr bwMode="auto">
          <a:xfrm>
            <a:off x="1274436" y="5514959"/>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NX↑</a:t>
            </a:r>
            <a:endParaRPr lang="en-US" altLang="zh-CN" sz="2800" dirty="0">
              <a:solidFill>
                <a:schemeClr val="bg1"/>
              </a:solidFill>
            </a:endParaRPr>
          </a:p>
        </p:txBody>
      </p:sp>
      <p:sp>
        <p:nvSpPr>
          <p:cNvPr id="90" name="下箭头 89"/>
          <p:cNvSpPr/>
          <p:nvPr/>
        </p:nvSpPr>
        <p:spPr>
          <a:xfrm>
            <a:off x="2977023" y="5306684"/>
            <a:ext cx="284933" cy="258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5.2.2 </a:t>
            </a:r>
            <a:r>
              <a:rPr lang="zh-CN" altLang="en-US" sz="2800" dirty="0" smtClean="0">
                <a:latin typeface="Cambria Math" panose="02040503050406030204" pitchFamily="18" charset="0"/>
              </a:rPr>
              <a:t>财政政策</a:t>
            </a:r>
            <a:endParaRPr lang="en-US" altLang="zh-CN" sz="2800" dirty="0">
              <a:latin typeface="Cambria Math" panose="02040503050406030204" pitchFamily="18" charset="0"/>
            </a:endParaRPr>
          </a:p>
        </p:txBody>
      </p:sp>
      <p:sp>
        <p:nvSpPr>
          <p:cNvPr id="94" name="Text Box 37"/>
          <p:cNvSpPr txBox="1">
            <a:spLocks noChangeArrowheads="1"/>
          </p:cNvSpPr>
          <p:nvPr/>
        </p:nvSpPr>
        <p:spPr bwMode="auto">
          <a:xfrm>
            <a:off x="1078295" y="3184829"/>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资本流出</a:t>
            </a:r>
            <a:endParaRPr lang="en-US" altLang="zh-CN" b="1" i="1" baseline="-25000" dirty="0">
              <a:solidFill>
                <a:srgbClr val="000000"/>
              </a:solidFill>
              <a:ea typeface="宋体" panose="02010600030101010101" pitchFamily="2" charset="-122"/>
            </a:endParaRPr>
          </a:p>
        </p:txBody>
      </p:sp>
      <p:sp>
        <p:nvSpPr>
          <p:cNvPr id="97" name="下箭头 96"/>
          <p:cNvSpPr/>
          <p:nvPr/>
        </p:nvSpPr>
        <p:spPr>
          <a:xfrm>
            <a:off x="3035463" y="4513939"/>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画布 387"/>
          <p:cNvGrpSpPr/>
          <p:nvPr/>
        </p:nvGrpSpPr>
        <p:grpSpPr>
          <a:xfrm>
            <a:off x="5589833" y="1904247"/>
            <a:ext cx="6584716" cy="4836053"/>
            <a:chOff x="0" y="0"/>
            <a:chExt cx="5270500" cy="4244340"/>
          </a:xfrm>
          <a:solidFill>
            <a:srgbClr val="00B050"/>
          </a:solidFill>
        </p:grpSpPr>
        <p:sp>
          <p:nvSpPr>
            <p:cNvPr id="46" name="矩形 45"/>
            <p:cNvSpPr/>
            <p:nvPr/>
          </p:nvSpPr>
          <p:spPr>
            <a:xfrm>
              <a:off x="0" y="0"/>
              <a:ext cx="5270500" cy="4244340"/>
            </a:xfrm>
            <a:prstGeom prst="rect">
              <a:avLst/>
            </a:prstGeom>
            <a:grpFill/>
          </p:spPr>
        </p:sp>
        <p:cxnSp>
          <p:nvCxnSpPr>
            <p:cNvPr id="47" name="直接连接符 46"/>
            <p:cNvCxnSpPr/>
            <p:nvPr/>
          </p:nvCxnSpPr>
          <p:spPr>
            <a:xfrm>
              <a:off x="681318" y="3558988"/>
              <a:ext cx="4199027" cy="27459"/>
            </a:xfrm>
            <a:prstGeom prst="line">
              <a:avLst/>
            </a:prstGeom>
            <a:grpFill/>
            <a:ln w="6350" cap="flat" cmpd="sng" algn="ctr">
              <a:solidFill>
                <a:srgbClr val="4472C4"/>
              </a:solidFill>
              <a:prstDash val="solid"/>
              <a:miter lim="800000"/>
            </a:ln>
            <a:effectLst/>
          </p:spPr>
        </p:cxnSp>
        <p:sp>
          <p:nvSpPr>
            <p:cNvPr id="48" name="文本框 2"/>
            <p:cNvSpPr txBox="1">
              <a:spLocks noChangeArrowheads="1"/>
            </p:cNvSpPr>
            <p:nvPr/>
          </p:nvSpPr>
          <p:spPr bwMode="auto">
            <a:xfrm>
              <a:off x="0" y="279755"/>
              <a:ext cx="1226553" cy="4592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汇率，</a:t>
              </a:r>
              <a:r>
                <a:rPr lang="en-US" sz="2800" dirty="0">
                  <a:effectLst/>
                  <a:latin typeface="宋体" panose="02010600030101010101" pitchFamily="2" charset="-122"/>
                  <a:ea typeface="等线" panose="02010600030101010101" pitchFamily="2" charset="-122"/>
                  <a:cs typeface="Times New Roman" panose="02020603050405020304" pitchFamily="18" charset="0"/>
                </a:rPr>
                <a:t>e</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9" name="文本框 2"/>
            <p:cNvSpPr txBox="1">
              <a:spLocks noChangeArrowheads="1"/>
            </p:cNvSpPr>
            <p:nvPr/>
          </p:nvSpPr>
          <p:spPr bwMode="auto">
            <a:xfrm>
              <a:off x="3820671" y="3690770"/>
              <a:ext cx="1165424" cy="4592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50" name="文本框 2"/>
                <p:cNvSpPr txBox="1">
                  <a:spLocks noChangeArrowheads="1"/>
                </p:cNvSpPr>
                <p:nvPr/>
              </p:nvSpPr>
              <p:spPr bwMode="auto">
                <a:xfrm>
                  <a:off x="126546" y="1193438"/>
                  <a:ext cx="534761" cy="4592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0" name="文本框 2"/>
                <p:cNvSpPr txBox="1">
                  <a:spLocks noRot="1" noChangeAspect="1" noMove="1" noResize="1" noEditPoints="1" noAdjustHandles="1" noChangeArrowheads="1" noChangeShapeType="1" noTextEdit="1"/>
                </p:cNvSpPr>
                <p:nvPr/>
              </p:nvSpPr>
              <p:spPr bwMode="auto">
                <a:xfrm>
                  <a:off x="126546" y="1193438"/>
                  <a:ext cx="534761" cy="459202"/>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51" name="直接连接符 50"/>
            <p:cNvCxnSpPr/>
            <p:nvPr/>
          </p:nvCxnSpPr>
          <p:spPr>
            <a:xfrm>
              <a:off x="686183" y="327473"/>
              <a:ext cx="10160" cy="3231515"/>
            </a:xfrm>
            <a:prstGeom prst="line">
              <a:avLst/>
            </a:prstGeom>
            <a:grpFill/>
            <a:ln w="6350" cap="flat" cmpd="sng" algn="ctr">
              <a:solidFill>
                <a:srgbClr val="4472C4"/>
              </a:solidFill>
              <a:prstDash val="solid"/>
              <a:miter lim="800000"/>
            </a:ln>
            <a:effectLst/>
          </p:spPr>
        </p:cxnSp>
        <p:cxnSp>
          <p:nvCxnSpPr>
            <p:cNvPr id="52" name="直接连接符 51"/>
            <p:cNvCxnSpPr/>
            <p:nvPr/>
          </p:nvCxnSpPr>
          <p:spPr>
            <a:xfrm flipH="1">
              <a:off x="679955" y="1353760"/>
              <a:ext cx="2048678" cy="0"/>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53" name="文本框 2"/>
                <p:cNvSpPr txBox="1">
                  <a:spLocks noChangeArrowheads="1"/>
                </p:cNvSpPr>
                <p:nvPr/>
              </p:nvSpPr>
              <p:spPr bwMode="auto">
                <a:xfrm>
                  <a:off x="1992735" y="362626"/>
                  <a:ext cx="689609" cy="4592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3" name="文本框 2"/>
                <p:cNvSpPr txBox="1">
                  <a:spLocks noRot="1" noChangeAspect="1" noMove="1" noResize="1" noEditPoints="1" noAdjustHandles="1" noChangeArrowheads="1" noChangeShapeType="1" noTextEdit="1"/>
                </p:cNvSpPr>
                <p:nvPr/>
              </p:nvSpPr>
              <p:spPr bwMode="auto">
                <a:xfrm>
                  <a:off x="1992735" y="362626"/>
                  <a:ext cx="689609" cy="459202"/>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2"/>
                <p:cNvSpPr txBox="1">
                  <a:spLocks noChangeArrowheads="1"/>
                </p:cNvSpPr>
                <p:nvPr/>
              </p:nvSpPr>
              <p:spPr bwMode="auto">
                <a:xfrm>
                  <a:off x="3595007" y="327473"/>
                  <a:ext cx="859154" cy="4592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4" name="文本框 2"/>
                <p:cNvSpPr txBox="1">
                  <a:spLocks noRot="1" noChangeAspect="1" noMove="1" noResize="1" noEditPoints="1" noAdjustHandles="1" noChangeArrowheads="1" noChangeShapeType="1" noTextEdit="1"/>
                </p:cNvSpPr>
                <p:nvPr/>
              </p:nvSpPr>
              <p:spPr bwMode="auto">
                <a:xfrm>
                  <a:off x="3595007" y="327473"/>
                  <a:ext cx="859154" cy="459202"/>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cxnSp>
          <p:nvCxnSpPr>
            <p:cNvPr id="55" name="直接箭头连接符 54"/>
            <p:cNvCxnSpPr/>
            <p:nvPr/>
          </p:nvCxnSpPr>
          <p:spPr>
            <a:xfrm flipH="1">
              <a:off x="3429513" y="766488"/>
              <a:ext cx="883071" cy="9696"/>
            </a:xfrm>
            <a:prstGeom prst="straightConnector1">
              <a:avLst/>
            </a:prstGeom>
            <a:grpFill/>
            <a:ln w="6350" cap="flat" cmpd="sng" algn="ctr">
              <a:solidFill>
                <a:srgbClr val="4472C4"/>
              </a:solidFill>
              <a:prstDash val="solid"/>
              <a:miter lim="800000"/>
              <a:tailEnd type="triangle"/>
            </a:ln>
            <a:effectLst/>
          </p:spPr>
        </p:cxnSp>
        <p:sp>
          <p:nvSpPr>
            <p:cNvPr id="56" name="文本框 2"/>
            <p:cNvSpPr txBox="1">
              <a:spLocks noChangeArrowheads="1"/>
            </p:cNvSpPr>
            <p:nvPr/>
          </p:nvSpPr>
          <p:spPr bwMode="auto">
            <a:xfrm>
              <a:off x="2786980" y="2273997"/>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57" name="文本框 2"/>
                <p:cNvSpPr txBox="1">
                  <a:spLocks noChangeArrowheads="1"/>
                </p:cNvSpPr>
                <p:nvPr/>
              </p:nvSpPr>
              <p:spPr bwMode="auto">
                <a:xfrm>
                  <a:off x="2496227" y="3644938"/>
                  <a:ext cx="504825" cy="4592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7" name="文本框 2"/>
                <p:cNvSpPr txBox="1">
                  <a:spLocks noRot="1" noChangeAspect="1" noMove="1" noResize="1" noEditPoints="1" noAdjustHandles="1" noChangeArrowheads="1" noChangeShapeType="1" noTextEdit="1"/>
                </p:cNvSpPr>
                <p:nvPr/>
              </p:nvSpPr>
              <p:spPr bwMode="auto">
                <a:xfrm>
                  <a:off x="2496227" y="3644938"/>
                  <a:ext cx="504825" cy="459202"/>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2"/>
                <p:cNvSpPr txBox="1">
                  <a:spLocks noChangeArrowheads="1"/>
                </p:cNvSpPr>
                <p:nvPr/>
              </p:nvSpPr>
              <p:spPr bwMode="auto">
                <a:xfrm>
                  <a:off x="108452" y="2284592"/>
                  <a:ext cx="543014" cy="4592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𝑒</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8" name="文本框 2"/>
                <p:cNvSpPr txBox="1">
                  <a:spLocks noRot="1" noChangeAspect="1" noMove="1" noResize="1" noEditPoints="1" noAdjustHandles="1" noChangeArrowheads="1" noChangeShapeType="1" noTextEdit="1"/>
                </p:cNvSpPr>
                <p:nvPr/>
              </p:nvSpPr>
              <p:spPr bwMode="auto">
                <a:xfrm>
                  <a:off x="108452" y="2284592"/>
                  <a:ext cx="543014" cy="459202"/>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p:cxnSp>
          <p:nvCxnSpPr>
            <p:cNvPr id="59" name="直接连接符 58"/>
            <p:cNvCxnSpPr/>
            <p:nvPr/>
          </p:nvCxnSpPr>
          <p:spPr>
            <a:xfrm flipH="1">
              <a:off x="2724433" y="268381"/>
              <a:ext cx="4200" cy="3260924"/>
            </a:xfrm>
            <a:prstGeom prst="line">
              <a:avLst/>
            </a:prstGeom>
            <a:grpFill/>
            <a:ln w="38100" cap="flat" cmpd="sng" algn="ctr">
              <a:solidFill>
                <a:schemeClr val="bg1"/>
              </a:solidFill>
              <a:prstDash val="solid"/>
              <a:miter lim="800000"/>
            </a:ln>
            <a:effectLst/>
          </p:spPr>
        </p:cxnSp>
        <p:sp>
          <p:nvSpPr>
            <p:cNvPr id="60" name="文本框 2"/>
            <p:cNvSpPr txBox="1">
              <a:spLocks noChangeArrowheads="1"/>
            </p:cNvSpPr>
            <p:nvPr/>
          </p:nvSpPr>
          <p:spPr bwMode="auto">
            <a:xfrm>
              <a:off x="2821358" y="1141465"/>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F</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61" name="文本框 2"/>
                <p:cNvSpPr txBox="1">
                  <a:spLocks noChangeArrowheads="1"/>
                </p:cNvSpPr>
                <p:nvPr/>
              </p:nvSpPr>
              <p:spPr bwMode="auto">
                <a:xfrm>
                  <a:off x="4330855" y="737417"/>
                  <a:ext cx="688975" cy="4592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Sup>
                          <m:sSub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Sup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2800" i="1">
                                <a:effectLst/>
                                <a:latin typeface="Cambria Math" panose="02040503050406030204" pitchFamily="18" charset="0"/>
                                <a:ea typeface="等线" panose="02010600030101010101" pitchFamily="2" charset="-122"/>
                                <a:cs typeface="Times New Roman" panose="02020603050405020304" pitchFamily="18" charset="0"/>
                              </a:rPr>
                              <m:t>∗</m:t>
                            </m:r>
                          </m:sup>
                        </m:sSubSup>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61" name="文本框 2"/>
                <p:cNvSpPr txBox="1">
                  <a:spLocks noRot="1" noChangeAspect="1" noMove="1" noResize="1" noEditPoints="1" noAdjustHandles="1" noChangeArrowheads="1" noChangeShapeType="1" noTextEdit="1"/>
                </p:cNvSpPr>
                <p:nvPr/>
              </p:nvSpPr>
              <p:spPr bwMode="auto">
                <a:xfrm>
                  <a:off x="4330855" y="737417"/>
                  <a:ext cx="688975" cy="459202"/>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cxnSp>
          <p:nvCxnSpPr>
            <p:cNvPr id="62" name="直接连接符 61"/>
            <p:cNvCxnSpPr/>
            <p:nvPr/>
          </p:nvCxnSpPr>
          <p:spPr>
            <a:xfrm flipH="1">
              <a:off x="1914525" y="580250"/>
              <a:ext cx="2650671" cy="2679246"/>
            </a:xfrm>
            <a:prstGeom prst="line">
              <a:avLst/>
            </a:prstGeom>
            <a:grpFill/>
            <a:ln w="38100" cap="flat" cmpd="sng" algn="ctr">
              <a:solidFill>
                <a:srgbClr val="4472C4"/>
              </a:solidFill>
              <a:prstDash val="solid"/>
              <a:miter lim="800000"/>
            </a:ln>
            <a:effectLst/>
          </p:spPr>
        </p:cxnSp>
        <p:sp>
          <p:nvSpPr>
            <p:cNvPr id="63" name="文本框 2"/>
            <p:cNvSpPr txBox="1">
              <a:spLocks noChangeArrowheads="1"/>
            </p:cNvSpPr>
            <p:nvPr/>
          </p:nvSpPr>
          <p:spPr bwMode="auto">
            <a:xfrm>
              <a:off x="1532550" y="2389800"/>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64" name="直接连接符 63"/>
            <p:cNvCxnSpPr/>
            <p:nvPr/>
          </p:nvCxnSpPr>
          <p:spPr>
            <a:xfrm flipH="1">
              <a:off x="732450" y="2425360"/>
              <a:ext cx="2009140" cy="0"/>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92" name="直接连接符 91"/>
            <p:cNvCxnSpPr/>
            <p:nvPr/>
          </p:nvCxnSpPr>
          <p:spPr>
            <a:xfrm flipH="1">
              <a:off x="1284900" y="405425"/>
              <a:ext cx="2390140" cy="2362200"/>
            </a:xfrm>
            <a:prstGeom prst="line">
              <a:avLst/>
            </a:prstGeom>
            <a:grpFill/>
            <a:ln w="38100" cap="flat" cmpd="sng" algn="ctr">
              <a:solidFill>
                <a:srgbClr val="4472C4"/>
              </a:solidFill>
              <a:prstDash val="solid"/>
              <a:miter lim="800000"/>
            </a:ln>
            <a:effectLst/>
          </p:spPr>
        </p:cxnSp>
      </p:grpSp>
      <p:sp>
        <p:nvSpPr>
          <p:cNvPr id="93" name="Text Box 37"/>
          <p:cNvSpPr txBox="1">
            <a:spLocks noChangeArrowheads="1"/>
          </p:cNvSpPr>
          <p:nvPr/>
        </p:nvSpPr>
        <p:spPr bwMode="auto">
          <a:xfrm>
            <a:off x="1311379" y="6282608"/>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Y↑</a:t>
            </a:r>
            <a:endParaRPr lang="en-US" altLang="zh-CN" sz="2800" dirty="0">
              <a:solidFill>
                <a:schemeClr val="bg1"/>
              </a:solidFill>
            </a:endParaRPr>
          </a:p>
        </p:txBody>
      </p:sp>
      <p:sp>
        <p:nvSpPr>
          <p:cNvPr id="108" name="下箭头 107"/>
          <p:cNvSpPr/>
          <p:nvPr/>
        </p:nvSpPr>
        <p:spPr>
          <a:xfrm>
            <a:off x="3118039" y="6002661"/>
            <a:ext cx="284933" cy="258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732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fade">
                                      <p:cBhvr>
                                        <p:cTn id="36" dur="500"/>
                                        <p:tgtEl>
                                          <p:spTgt spid="8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fade">
                                      <p:cBhvr>
                                        <p:cTn id="44" dur="500"/>
                                        <p:tgtEl>
                                          <p:spTgt spid="9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fade">
                                      <p:cBhvr>
                                        <p:cTn id="60" dur="500"/>
                                        <p:tgtEl>
                                          <p:spTgt spid="10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fade">
                                      <p:cBhvr>
                                        <p:cTn id="6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p:bldP spid="86" grpId="0"/>
      <p:bldP spid="87" grpId="0" animBg="1"/>
      <p:bldP spid="88" grpId="0" animBg="1"/>
      <p:bldP spid="89" grpId="0" animBg="1"/>
      <p:bldP spid="90" grpId="0" animBg="1"/>
      <p:bldP spid="94" grpId="0" animBg="1"/>
      <p:bldP spid="97" grpId="0" animBg="1"/>
      <p:bldP spid="93" grpId="0" animBg="1"/>
      <p:bldP spid="10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50" y="1176315"/>
            <a:ext cx="9203349" cy="1109685"/>
          </a:xfrm>
        </p:spPr>
        <p:txBody>
          <a:bodyPr anchor="t">
            <a:noAutofit/>
          </a:bodyPr>
          <a:lstStyle/>
          <a:p>
            <a:pPr marL="285750" lvl="1">
              <a:lnSpc>
                <a:spcPct val="150000"/>
              </a:lnSpc>
            </a:pPr>
            <a:r>
              <a:rPr lang="zh-CN" altLang="en-US" sz="3000" dirty="0" smtClean="0">
                <a:solidFill>
                  <a:prstClr val="white"/>
                </a:solidFill>
                <a:latin typeface="Cambria Math" panose="02040503050406030204" pitchFamily="18" charset="0"/>
              </a:rPr>
              <a:t>贸易保护政策：收入</a:t>
            </a:r>
            <a:r>
              <a:rPr lang="zh-CN" altLang="en-US" sz="3000" dirty="0" smtClean="0">
                <a:solidFill>
                  <a:srgbClr val="FF0000"/>
                </a:solidFill>
                <a:latin typeface="Cambria Math" panose="02040503050406030204" pitchFamily="18" charset="0"/>
              </a:rPr>
              <a:t>利率</a:t>
            </a:r>
            <a:r>
              <a:rPr lang="zh-CN" altLang="en-US" sz="3000" dirty="0" smtClean="0">
                <a:solidFill>
                  <a:prstClr val="white"/>
                </a:solidFill>
                <a:latin typeface="Cambria Math" panose="02040503050406030204" pitchFamily="18" charset="0"/>
              </a:rPr>
              <a:t>坐标系中的分析</a:t>
            </a:r>
            <a:endParaRPr lang="en-US" altLang="zh-CN" sz="3000" dirty="0" smtClean="0">
              <a:solidFill>
                <a:prstClr val="white"/>
              </a:solidFill>
              <a:latin typeface="Cambria Math" panose="02040503050406030204" pitchFamily="18" charset="0"/>
            </a:endParaRPr>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Text Box 37"/>
          <p:cNvSpPr txBox="1">
            <a:spLocks noChangeArrowheads="1"/>
          </p:cNvSpPr>
          <p:nvPr/>
        </p:nvSpPr>
        <p:spPr bwMode="auto">
          <a:xfrm>
            <a:off x="137720" y="2236402"/>
            <a:ext cx="89240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i="1" dirty="0" smtClean="0">
                <a:solidFill>
                  <a:srgbClr val="000000"/>
                </a:solidFill>
                <a:ea typeface="宋体" panose="02010600030101010101" pitchFamily="2" charset="-122"/>
              </a:rPr>
              <a:t>NX</a:t>
            </a:r>
            <a:r>
              <a:rPr lang="en-US" altLang="zh-CN" dirty="0" smtClean="0">
                <a:solidFill>
                  <a:srgbClr val="000000"/>
                </a:solidFill>
                <a:latin typeface="宋体" panose="02010600030101010101" pitchFamily="2" charset="-122"/>
              </a:rPr>
              <a:t>↑</a:t>
            </a:r>
            <a:endParaRPr lang="en-US" altLang="zh-CN" i="1" dirty="0">
              <a:solidFill>
                <a:srgbClr val="000000"/>
              </a:solidFill>
            </a:endParaRPr>
          </a:p>
        </p:txBody>
      </p:sp>
      <p:sp>
        <p:nvSpPr>
          <p:cNvPr id="81" name="Text Box 37"/>
          <p:cNvSpPr txBox="1">
            <a:spLocks noChangeArrowheads="1"/>
          </p:cNvSpPr>
          <p:nvPr/>
        </p:nvSpPr>
        <p:spPr bwMode="auto">
          <a:xfrm>
            <a:off x="1656510" y="2227099"/>
            <a:ext cx="1117083"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dirty="0" smtClean="0">
                <a:solidFill>
                  <a:srgbClr val="000000"/>
                </a:solidFill>
                <a:ea typeface="宋体" panose="02010600030101010101" pitchFamily="2" charset="-122"/>
                <a:cs typeface="Times New Roman" panose="02020603050405020304" pitchFamily="18" charset="0"/>
              </a:rPr>
              <a:t>IS</a:t>
            </a:r>
            <a:r>
              <a:rPr lang="zh-CN" altLang="en-US" dirty="0" smtClean="0">
                <a:solidFill>
                  <a:srgbClr val="000000"/>
                </a:solidFill>
                <a:ea typeface="宋体" panose="02010600030101010101" pitchFamily="2" charset="-122"/>
                <a:cs typeface="Times New Roman" panose="02020603050405020304" pitchFamily="18" charset="0"/>
              </a:rPr>
              <a:t>右移</a:t>
            </a:r>
            <a:endParaRPr lang="en-US" altLang="zh-CN" dirty="0">
              <a:solidFill>
                <a:srgbClr val="000000"/>
              </a:solidFill>
              <a:ea typeface="宋体" panose="02010600030101010101" pitchFamily="2" charset="-122"/>
            </a:endParaRPr>
          </a:p>
        </p:txBody>
      </p:sp>
      <p:sp>
        <p:nvSpPr>
          <p:cNvPr id="82" name="Text Box 37"/>
          <p:cNvSpPr txBox="1">
            <a:spLocks noChangeArrowheads="1"/>
          </p:cNvSpPr>
          <p:nvPr/>
        </p:nvSpPr>
        <p:spPr bwMode="auto">
          <a:xfrm>
            <a:off x="3462844" y="2259119"/>
            <a:ext cx="156773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dirty="0" smtClean="0">
                <a:solidFill>
                  <a:srgbClr val="000000"/>
                </a:solidFill>
                <a:ea typeface="宋体" panose="02010600030101010101" pitchFamily="2" charset="-122"/>
              </a:rPr>
              <a:t>r</a:t>
            </a:r>
            <a:r>
              <a:rPr lang="en-US" altLang="zh-CN" b="1" dirty="0" smtClean="0">
                <a:solidFill>
                  <a:srgbClr val="000000"/>
                </a:solidFill>
                <a:latin typeface="宋体" panose="02010600030101010101" pitchFamily="2" charset="-122"/>
              </a:rPr>
              <a:t>↑</a:t>
            </a:r>
            <a:r>
              <a:rPr lang="en-US" altLang="zh-CN" b="1" dirty="0" smtClean="0">
                <a:solidFill>
                  <a:srgbClr val="000000"/>
                </a:solidFill>
                <a:ea typeface="宋体" panose="02010600030101010101" pitchFamily="2" charset="-122"/>
              </a:rPr>
              <a:t>, Y</a:t>
            </a:r>
            <a:r>
              <a:rPr lang="en-US" altLang="zh-CN" b="1" dirty="0" smtClean="0">
                <a:solidFill>
                  <a:srgbClr val="000000"/>
                </a:solidFill>
                <a:latin typeface="宋体" panose="02010600030101010101" pitchFamily="2" charset="-122"/>
              </a:rPr>
              <a:t>↑</a:t>
            </a:r>
            <a:endParaRPr lang="en-US" altLang="zh-CN" b="1" i="1" baseline="-25000" dirty="0">
              <a:solidFill>
                <a:srgbClr val="000000"/>
              </a:solidFill>
            </a:endParaRPr>
          </a:p>
        </p:txBody>
      </p:sp>
      <p:sp>
        <p:nvSpPr>
          <p:cNvPr id="83" name="Text Box 37"/>
          <p:cNvSpPr txBox="1">
            <a:spLocks noChangeArrowheads="1"/>
          </p:cNvSpPr>
          <p:nvPr/>
        </p:nvSpPr>
        <p:spPr bwMode="auto">
          <a:xfrm>
            <a:off x="1105491" y="4056098"/>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外汇供给</a:t>
            </a: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a:t>
            </a:r>
            <a:r>
              <a:rPr lang="zh-CN" altLang="en-US" b="1" dirty="0" smtClean="0">
                <a:solidFill>
                  <a:srgbClr val="000000"/>
                </a:solidFill>
                <a:ea typeface="宋体" panose="02010600030101010101" pitchFamily="2" charset="-122"/>
              </a:rPr>
              <a:t>或本币需求</a:t>
            </a:r>
            <a:r>
              <a:rPr lang="en-US" altLang="zh-CN" b="1" dirty="0">
                <a:solidFill>
                  <a:srgbClr val="000000"/>
                </a:solidFill>
                <a:latin typeface="宋体" panose="02010600030101010101" pitchFamily="2" charset="-122"/>
              </a:rPr>
              <a:t>↑</a:t>
            </a:r>
            <a:endParaRPr lang="en-US" altLang="zh-CN" b="1" i="1" baseline="-25000" dirty="0">
              <a:solidFill>
                <a:srgbClr val="000000"/>
              </a:solidFill>
              <a:ea typeface="宋体" panose="02010600030101010101" pitchFamily="2" charset="-122"/>
            </a:endParaRPr>
          </a:p>
        </p:txBody>
      </p:sp>
      <p:sp>
        <p:nvSpPr>
          <p:cNvPr id="84" name="Text Box 37"/>
          <p:cNvSpPr txBox="1">
            <a:spLocks noChangeArrowheads="1"/>
          </p:cNvSpPr>
          <p:nvPr/>
        </p:nvSpPr>
        <p:spPr bwMode="auto">
          <a:xfrm>
            <a:off x="1428138" y="4771341"/>
            <a:ext cx="3382705"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smtClean="0">
                <a:solidFill>
                  <a:schemeClr val="bg1"/>
                </a:solidFill>
              </a:rPr>
              <a:t>本币币值</a:t>
            </a:r>
            <a:r>
              <a:rPr lang="en-US" altLang="zh-CN" sz="2800" dirty="0" smtClean="0">
                <a:solidFill>
                  <a:srgbClr val="000000"/>
                </a:solidFill>
                <a:latin typeface="宋体" panose="02010600030101010101" pitchFamily="2" charset="-122"/>
              </a:rPr>
              <a:t>↑</a:t>
            </a:r>
            <a:endParaRPr lang="en-US" altLang="zh-CN" sz="2800" dirty="0">
              <a:solidFill>
                <a:schemeClr val="bg1"/>
              </a:solidFill>
            </a:endParaRPr>
          </a:p>
        </p:txBody>
      </p:sp>
      <p:sp>
        <p:nvSpPr>
          <p:cNvPr id="85" name="矩形 84"/>
          <p:cNvSpPr/>
          <p:nvPr/>
        </p:nvSpPr>
        <p:spPr>
          <a:xfrm>
            <a:off x="1201284" y="2252979"/>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6" name="矩形 85"/>
          <p:cNvSpPr/>
          <p:nvPr/>
        </p:nvSpPr>
        <p:spPr>
          <a:xfrm>
            <a:off x="2945268" y="2286000"/>
            <a:ext cx="412292" cy="369332"/>
          </a:xfrm>
          <a:prstGeom prst="rect">
            <a:avLst/>
          </a:prstGeom>
          <a:noFill/>
        </p:spPr>
        <p:txBody>
          <a:bodyPr wrap="none">
            <a:spAutoFit/>
          </a:bodyPr>
          <a:lstStyle/>
          <a:p>
            <a:r>
              <a:rPr lang="en-US" altLang="zh-CN" b="1" dirty="0">
                <a:ea typeface="宋体" panose="02010600030101010101" pitchFamily="2" charset="-122"/>
                <a:sym typeface="Symbol" panose="05050102010706020507" pitchFamily="18" charset="2"/>
              </a:rPr>
              <a:t></a:t>
            </a:r>
            <a:endParaRPr lang="zh-CN" altLang="en-US" dirty="0"/>
          </a:p>
        </p:txBody>
      </p:sp>
      <p:sp>
        <p:nvSpPr>
          <p:cNvPr id="87" name="下箭头 86"/>
          <p:cNvSpPr/>
          <p:nvPr/>
        </p:nvSpPr>
        <p:spPr>
          <a:xfrm>
            <a:off x="2809130" y="3656473"/>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下箭头 87"/>
          <p:cNvSpPr/>
          <p:nvPr/>
        </p:nvSpPr>
        <p:spPr>
          <a:xfrm>
            <a:off x="3956445" y="2853813"/>
            <a:ext cx="313255" cy="347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 Box 37"/>
          <p:cNvSpPr txBox="1">
            <a:spLocks noChangeArrowheads="1"/>
          </p:cNvSpPr>
          <p:nvPr/>
        </p:nvSpPr>
        <p:spPr bwMode="auto">
          <a:xfrm>
            <a:off x="1274436" y="5514959"/>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NX↓</a:t>
            </a:r>
            <a:endParaRPr lang="en-US" altLang="zh-CN" sz="2800" dirty="0">
              <a:solidFill>
                <a:schemeClr val="bg1"/>
              </a:solidFill>
            </a:endParaRPr>
          </a:p>
        </p:txBody>
      </p:sp>
      <p:sp>
        <p:nvSpPr>
          <p:cNvPr id="90" name="下箭头 89"/>
          <p:cNvSpPr/>
          <p:nvPr/>
        </p:nvSpPr>
        <p:spPr>
          <a:xfrm>
            <a:off x="2977023" y="5306684"/>
            <a:ext cx="284933" cy="258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en-US" altLang="zh-CN" sz="2800" dirty="0" smtClean="0">
                <a:latin typeface="Cambria Math" panose="02040503050406030204" pitchFamily="18" charset="0"/>
              </a:rPr>
              <a:t>5.2.3 </a:t>
            </a:r>
            <a:r>
              <a:rPr lang="zh-CN" altLang="en-US" sz="2800" dirty="0" smtClean="0">
                <a:latin typeface="Cambria Math" panose="02040503050406030204" pitchFamily="18" charset="0"/>
              </a:rPr>
              <a:t>贸易政策</a:t>
            </a:r>
            <a:endParaRPr lang="en-US" altLang="zh-CN" sz="2800" dirty="0">
              <a:latin typeface="Cambria Math" panose="02040503050406030204" pitchFamily="18" charset="0"/>
            </a:endParaRPr>
          </a:p>
        </p:txBody>
      </p:sp>
      <p:sp>
        <p:nvSpPr>
          <p:cNvPr id="94" name="Text Box 37"/>
          <p:cNvSpPr txBox="1">
            <a:spLocks noChangeArrowheads="1"/>
          </p:cNvSpPr>
          <p:nvPr/>
        </p:nvSpPr>
        <p:spPr bwMode="auto">
          <a:xfrm>
            <a:off x="1078295" y="3184829"/>
            <a:ext cx="3909095" cy="461665"/>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dirty="0" smtClean="0">
                <a:solidFill>
                  <a:srgbClr val="000000"/>
                </a:solidFill>
                <a:ea typeface="宋体" panose="02010600030101010101" pitchFamily="2" charset="-122"/>
              </a:rPr>
              <a:t>资本流入</a:t>
            </a:r>
            <a:endParaRPr lang="en-US" altLang="zh-CN" b="1" i="1" baseline="-25000" dirty="0">
              <a:solidFill>
                <a:srgbClr val="000000"/>
              </a:solidFill>
              <a:ea typeface="宋体" panose="02010600030101010101" pitchFamily="2" charset="-122"/>
            </a:endParaRPr>
          </a:p>
        </p:txBody>
      </p:sp>
      <p:sp>
        <p:nvSpPr>
          <p:cNvPr id="97" name="下箭头 96"/>
          <p:cNvSpPr/>
          <p:nvPr/>
        </p:nvSpPr>
        <p:spPr>
          <a:xfrm>
            <a:off x="3035463" y="4513939"/>
            <a:ext cx="182537" cy="294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画布 345"/>
          <p:cNvGrpSpPr/>
          <p:nvPr/>
        </p:nvGrpSpPr>
        <p:grpSpPr>
          <a:xfrm>
            <a:off x="5456045" y="1925291"/>
            <a:ext cx="6718503" cy="4815009"/>
            <a:chOff x="0" y="-5062"/>
            <a:chExt cx="5270500" cy="4043662"/>
          </a:xfrm>
          <a:solidFill>
            <a:srgbClr val="00B050"/>
          </a:solidFill>
        </p:grpSpPr>
        <p:sp>
          <p:nvSpPr>
            <p:cNvPr id="67" name="矩形 66"/>
            <p:cNvSpPr/>
            <p:nvPr/>
          </p:nvSpPr>
          <p:spPr>
            <a:xfrm>
              <a:off x="0" y="0"/>
              <a:ext cx="5270500" cy="4038600"/>
            </a:xfrm>
            <a:prstGeom prst="rect">
              <a:avLst/>
            </a:prstGeom>
            <a:grpFill/>
          </p:spPr>
        </p:sp>
        <p:cxnSp>
          <p:nvCxnSpPr>
            <p:cNvPr id="68" name="直接连接符 67"/>
            <p:cNvCxnSpPr/>
            <p:nvPr/>
          </p:nvCxnSpPr>
          <p:spPr>
            <a:xfrm>
              <a:off x="681318" y="3352800"/>
              <a:ext cx="4199027" cy="27459"/>
            </a:xfrm>
            <a:prstGeom prst="line">
              <a:avLst/>
            </a:prstGeom>
            <a:grpFill/>
            <a:ln w="6350" cap="flat" cmpd="sng" algn="ctr">
              <a:solidFill>
                <a:srgbClr val="4472C4"/>
              </a:solidFill>
              <a:prstDash val="solid"/>
              <a:miter lim="800000"/>
            </a:ln>
            <a:effectLst/>
          </p:spPr>
        </p:cxnSp>
        <p:sp>
          <p:nvSpPr>
            <p:cNvPr id="69" name="文本框 2"/>
            <p:cNvSpPr txBox="1">
              <a:spLocks noChangeArrowheads="1"/>
            </p:cNvSpPr>
            <p:nvPr/>
          </p:nvSpPr>
          <p:spPr bwMode="auto">
            <a:xfrm>
              <a:off x="0" y="-5062"/>
              <a:ext cx="1269530"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利率，</a:t>
              </a:r>
              <a:r>
                <a:rPr lang="en-US" sz="2800" dirty="0">
                  <a:effectLst/>
                  <a:latin typeface="宋体" panose="02010600030101010101" pitchFamily="2" charset="-122"/>
                  <a:ea typeface="等线" panose="02010600030101010101" pitchFamily="2" charset="-122"/>
                  <a:cs typeface="Times New Roman" panose="02020603050405020304" pitchFamily="18" charset="0"/>
                </a:rPr>
                <a:t>r</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0" name="文本框 2"/>
            <p:cNvSpPr txBox="1">
              <a:spLocks noChangeArrowheads="1"/>
            </p:cNvSpPr>
            <p:nvPr/>
          </p:nvSpPr>
          <p:spPr bwMode="auto">
            <a:xfrm>
              <a:off x="3663227" y="3484582"/>
              <a:ext cx="1322868"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1" name="文本框 2"/>
            <p:cNvSpPr txBox="1">
              <a:spLocks noChangeArrowheads="1"/>
            </p:cNvSpPr>
            <p:nvPr/>
          </p:nvSpPr>
          <p:spPr bwMode="auto">
            <a:xfrm>
              <a:off x="1082848" y="1306484"/>
              <a:ext cx="1032457"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宋体" panose="02010600030101010101" pitchFamily="2" charset="-122"/>
                  <a:ea typeface="等线" panose="02010600030101010101" pitchFamily="2" charset="-122"/>
                  <a:cs typeface="Times New Roman" panose="02020603050405020304" pitchFamily="18" charset="0"/>
                </a:rPr>
                <a:t>BP&gt;0</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2" name="文本框 2"/>
                <p:cNvSpPr txBox="1">
                  <a:spLocks noChangeArrowheads="1"/>
                </p:cNvSpPr>
                <p:nvPr/>
              </p:nvSpPr>
              <p:spPr bwMode="auto">
                <a:xfrm>
                  <a:off x="9525" y="1658279"/>
                  <a:ext cx="998345"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宋体" panose="02010600030101010101" pitchFamily="2" charset="-122"/>
                            <a:cs typeface="宋体" panose="02010600030101010101" pitchFamily="2" charset="-122"/>
                          </a:rPr>
                          <m:t>𝑟</m:t>
                        </m:r>
                        <m:r>
                          <a:rPr lang="en-US" sz="2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𝑟</m:t>
                            </m:r>
                          </m:e>
                          <m:sub>
                            <m:r>
                              <a:rPr lang="en-US" sz="2800" i="1">
                                <a:effectLst/>
                                <a:latin typeface="Cambria Math" panose="02040503050406030204" pitchFamily="18" charset="0"/>
                                <a:ea typeface="宋体" panose="02010600030101010101" pitchFamily="2" charset="-122"/>
                                <a:cs typeface="宋体" panose="02010600030101010101" pitchFamily="2" charset="-122"/>
                              </a:rPr>
                              <m:t>𝑊</m:t>
                            </m:r>
                          </m:sub>
                        </m:sSub>
                      </m:oMath>
                    </m:oMathPara>
                  </a14:m>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2" name="文本框 2"/>
                <p:cNvSpPr txBox="1">
                  <a:spLocks noRot="1" noChangeAspect="1" noMove="1" noResize="1" noEditPoints="1" noAdjustHandles="1" noChangeArrowheads="1" noChangeShapeType="1" noTextEdit="1"/>
                </p:cNvSpPr>
                <p:nvPr/>
              </p:nvSpPr>
              <p:spPr bwMode="auto">
                <a:xfrm>
                  <a:off x="9525" y="1658279"/>
                  <a:ext cx="998345" cy="439402"/>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73" name="直接连接符 72"/>
            <p:cNvCxnSpPr/>
            <p:nvPr/>
          </p:nvCxnSpPr>
          <p:spPr>
            <a:xfrm>
              <a:off x="686183" y="121285"/>
              <a:ext cx="10160" cy="3231515"/>
            </a:xfrm>
            <a:prstGeom prst="line">
              <a:avLst/>
            </a:prstGeom>
            <a:grpFill/>
            <a:ln w="6350" cap="flat" cmpd="sng" algn="ctr">
              <a:solidFill>
                <a:srgbClr val="4472C4"/>
              </a:solidFill>
              <a:prstDash val="solid"/>
              <a:miter lim="800000"/>
            </a:ln>
            <a:effectLst/>
          </p:spPr>
        </p:cxnSp>
        <p:sp>
          <p:nvSpPr>
            <p:cNvPr id="74" name="文本框 2"/>
            <p:cNvSpPr txBox="1">
              <a:spLocks noChangeArrowheads="1"/>
            </p:cNvSpPr>
            <p:nvPr/>
          </p:nvSpPr>
          <p:spPr bwMode="auto">
            <a:xfrm>
              <a:off x="1890101" y="1722856"/>
              <a:ext cx="505459"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E</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75" name="文本框 2"/>
                <p:cNvSpPr txBox="1">
                  <a:spLocks noChangeArrowheads="1"/>
                </p:cNvSpPr>
                <p:nvPr/>
              </p:nvSpPr>
              <p:spPr bwMode="auto">
                <a:xfrm>
                  <a:off x="2227110" y="3383829"/>
                  <a:ext cx="505459"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5" name="文本框 2"/>
                <p:cNvSpPr txBox="1">
                  <a:spLocks noRot="1" noChangeAspect="1" noMove="1" noResize="1" noEditPoints="1" noAdjustHandles="1" noChangeArrowheads="1" noChangeShapeType="1" noTextEdit="1"/>
                </p:cNvSpPr>
                <p:nvPr/>
              </p:nvSpPr>
              <p:spPr bwMode="auto">
                <a:xfrm>
                  <a:off x="2227110" y="3383829"/>
                  <a:ext cx="505459" cy="439402"/>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cxnSp>
          <p:nvCxnSpPr>
            <p:cNvPr id="76" name="直接连接符 75"/>
            <p:cNvCxnSpPr/>
            <p:nvPr/>
          </p:nvCxnSpPr>
          <p:spPr>
            <a:xfrm flipH="1">
              <a:off x="706283" y="1796902"/>
              <a:ext cx="4163429" cy="25006"/>
            </a:xfrm>
            <a:prstGeom prst="line">
              <a:avLst/>
            </a:prstGeom>
            <a:grpFill/>
            <a:ln w="38100" cap="flat" cmpd="sng" algn="ctr">
              <a:solidFill>
                <a:srgbClr val="FF0000"/>
              </a:solidFill>
              <a:prstDash val="solid"/>
              <a:miter lim="800000"/>
            </a:ln>
            <a:effectLst/>
          </p:spPr>
        </p:cxnSp>
        <p:cxnSp>
          <p:nvCxnSpPr>
            <p:cNvPr id="77" name="直接连接符 76"/>
            <p:cNvCxnSpPr/>
            <p:nvPr/>
          </p:nvCxnSpPr>
          <p:spPr>
            <a:xfrm>
              <a:off x="2422973" y="1833456"/>
              <a:ext cx="0" cy="1561626"/>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78" name="直接连接符 77"/>
            <p:cNvCxnSpPr/>
            <p:nvPr/>
          </p:nvCxnSpPr>
          <p:spPr>
            <a:xfrm flipH="1">
              <a:off x="1312059" y="85060"/>
              <a:ext cx="2558192" cy="3040912"/>
            </a:xfrm>
            <a:prstGeom prst="line">
              <a:avLst/>
            </a:prstGeom>
            <a:grpFill/>
            <a:ln w="38100" cap="flat" cmpd="sng" algn="ctr">
              <a:solidFill>
                <a:schemeClr val="bg1"/>
              </a:solidFill>
              <a:prstDash val="solid"/>
              <a:miter lim="800000"/>
            </a:ln>
            <a:effectLst/>
          </p:spPr>
        </p:cxnSp>
        <mc:AlternateContent xmlns:mc="http://schemas.openxmlformats.org/markup-compatibility/2006" xmlns:a14="http://schemas.microsoft.com/office/drawing/2010/main">
          <mc:Choice Requires="a14">
            <p:sp>
              <p:nvSpPr>
                <p:cNvPr id="79" name="文本框 2"/>
                <p:cNvSpPr txBox="1">
                  <a:spLocks noChangeArrowheads="1"/>
                </p:cNvSpPr>
                <p:nvPr/>
              </p:nvSpPr>
              <p:spPr bwMode="auto">
                <a:xfrm>
                  <a:off x="3912781" y="296390"/>
                  <a:ext cx="478368"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LM</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9" name="文本框 2"/>
                <p:cNvSpPr txBox="1">
                  <a:spLocks noRot="1" noChangeAspect="1" noMove="1" noResize="1" noEditPoints="1" noAdjustHandles="1" noChangeArrowheads="1" noChangeShapeType="1" noTextEdit="1"/>
                </p:cNvSpPr>
                <p:nvPr/>
              </p:nvSpPr>
              <p:spPr bwMode="auto">
                <a:xfrm>
                  <a:off x="3912781" y="296390"/>
                  <a:ext cx="478368" cy="439402"/>
                </a:xfrm>
                <a:prstGeom prst="rect">
                  <a:avLst/>
                </a:prstGeom>
                <a:blipFill>
                  <a:blip r:embed="rId4"/>
                  <a:stretch>
                    <a:fillRect r="-14000"/>
                  </a:stretch>
                </a:blipFill>
                <a:ln w="9525">
                  <a:noFill/>
                  <a:miter lim="800000"/>
                  <a:headEnd/>
                  <a:tailEnd/>
                </a:ln>
              </p:spPr>
              <p:txBody>
                <a:bodyPr/>
                <a:lstStyle/>
                <a:p>
                  <a:r>
                    <a:rPr lang="zh-CN" altLang="en-US">
                      <a:noFill/>
                    </a:rPr>
                    <a:t> </a:t>
                  </a:r>
                </a:p>
              </p:txBody>
            </p:sp>
          </mc:Fallback>
        </mc:AlternateContent>
        <p:cxnSp>
          <p:nvCxnSpPr>
            <p:cNvPr id="98" name="直接连接符 97"/>
            <p:cNvCxnSpPr/>
            <p:nvPr/>
          </p:nvCxnSpPr>
          <p:spPr>
            <a:xfrm flipH="1" flipV="1">
              <a:off x="961184" y="710113"/>
              <a:ext cx="3309277" cy="2458389"/>
            </a:xfrm>
            <a:prstGeom prst="line">
              <a:avLst/>
            </a:prstGeom>
            <a:grpFill/>
            <a:ln w="38100" cap="flat" cmpd="sng" algn="ctr">
              <a:solidFill>
                <a:srgbClr val="4472C4"/>
              </a:solidFill>
              <a:prstDash val="solid"/>
              <a:miter lim="800000"/>
            </a:ln>
            <a:effectLst/>
          </p:spPr>
        </p:cxnSp>
        <p:sp>
          <p:nvSpPr>
            <p:cNvPr id="99" name="文本框 2"/>
            <p:cNvSpPr txBox="1">
              <a:spLocks noChangeArrowheads="1"/>
            </p:cNvSpPr>
            <p:nvPr/>
          </p:nvSpPr>
          <p:spPr bwMode="auto">
            <a:xfrm>
              <a:off x="1110703" y="1959794"/>
              <a:ext cx="806125"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effectLst/>
                  <a:latin typeface="宋体" panose="02010600030101010101" pitchFamily="2" charset="-122"/>
                  <a:ea typeface="等线" panose="02010600030101010101" pitchFamily="2" charset="-122"/>
                  <a:cs typeface="Times New Roman" panose="02020603050405020304" pitchFamily="18" charset="0"/>
                </a:rPr>
                <a:t>BP&lt;0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00" name="直接箭头连接符 99"/>
            <p:cNvCxnSpPr/>
            <p:nvPr/>
          </p:nvCxnSpPr>
          <p:spPr>
            <a:xfrm>
              <a:off x="1215346" y="733645"/>
              <a:ext cx="1180214" cy="21265"/>
            </a:xfrm>
            <a:prstGeom prst="straightConnector1">
              <a:avLst/>
            </a:prstGeom>
            <a:grp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101" name="文本框 2"/>
                <p:cNvSpPr txBox="1">
                  <a:spLocks noChangeArrowheads="1"/>
                </p:cNvSpPr>
                <p:nvPr/>
              </p:nvSpPr>
              <p:spPr bwMode="auto">
                <a:xfrm>
                  <a:off x="833904" y="318224"/>
                  <a:ext cx="478155"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1" name="文本框 2"/>
                <p:cNvSpPr txBox="1">
                  <a:spLocks noRot="1" noChangeAspect="1" noMove="1" noResize="1" noEditPoints="1" noAdjustHandles="1" noChangeArrowheads="1" noChangeShapeType="1" noTextEdit="1"/>
                </p:cNvSpPr>
                <p:nvPr/>
              </p:nvSpPr>
              <p:spPr bwMode="auto">
                <a:xfrm>
                  <a:off x="833904" y="318224"/>
                  <a:ext cx="478155" cy="439402"/>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2"/>
                <p:cNvSpPr txBox="1">
                  <a:spLocks noChangeArrowheads="1"/>
                </p:cNvSpPr>
                <p:nvPr/>
              </p:nvSpPr>
              <p:spPr bwMode="auto">
                <a:xfrm>
                  <a:off x="1944818" y="94940"/>
                  <a:ext cx="478155" cy="439402"/>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等线" panose="02010600030101010101" pitchFamily="2" charset="-122"/>
                                <a:cs typeface="Times New Roman" panose="02020603050405020304" pitchFamily="18" charset="0"/>
                              </a:rPr>
                              <m:t>IS</m:t>
                            </m:r>
                          </m:e>
                          <m:sub>
                            <m:r>
                              <a:rPr lang="en-US" sz="2800" i="1">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2" name="文本框 2"/>
                <p:cNvSpPr txBox="1">
                  <a:spLocks noRot="1" noChangeAspect="1" noMove="1" noResize="1" noEditPoints="1" noAdjustHandles="1" noChangeArrowheads="1" noChangeShapeType="1" noTextEdit="1"/>
                </p:cNvSpPr>
                <p:nvPr/>
              </p:nvSpPr>
              <p:spPr bwMode="auto">
                <a:xfrm>
                  <a:off x="1944818" y="94940"/>
                  <a:ext cx="478155" cy="439402"/>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p:sp>
          <p:nvSpPr>
            <p:cNvPr id="103" name="文本框 2"/>
            <p:cNvSpPr txBox="1">
              <a:spLocks noChangeArrowheads="1"/>
            </p:cNvSpPr>
            <p:nvPr/>
          </p:nvSpPr>
          <p:spPr bwMode="auto">
            <a:xfrm>
              <a:off x="2699916" y="637200"/>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04" name="直接箭头连接符 103"/>
            <p:cNvCxnSpPr/>
            <p:nvPr/>
          </p:nvCxnSpPr>
          <p:spPr>
            <a:xfrm flipH="1" flipV="1">
              <a:off x="1485900" y="1000125"/>
              <a:ext cx="1122975" cy="27600"/>
            </a:xfrm>
            <a:prstGeom prst="straightConnector1">
              <a:avLst/>
            </a:prstGeom>
            <a:grpFill/>
            <a:ln w="6350" cap="flat" cmpd="sng" algn="ctr">
              <a:solidFill>
                <a:srgbClr val="4472C4"/>
              </a:solidFill>
              <a:prstDash val="solid"/>
              <a:miter lim="800000"/>
              <a:tailEnd type="triangle"/>
            </a:ln>
            <a:effectLst/>
          </p:spPr>
        </p:cxnSp>
        <p:cxnSp>
          <p:nvCxnSpPr>
            <p:cNvPr id="105" name="直接连接符 104"/>
            <p:cNvCxnSpPr/>
            <p:nvPr/>
          </p:nvCxnSpPr>
          <p:spPr>
            <a:xfrm>
              <a:off x="1627800" y="152400"/>
              <a:ext cx="2957195" cy="2169795"/>
            </a:xfrm>
            <a:prstGeom prst="line">
              <a:avLst/>
            </a:prstGeom>
            <a:grpFill/>
            <a:ln w="38100" cap="flat" cmpd="sng" algn="ctr">
              <a:solidFill>
                <a:srgbClr val="4472C4"/>
              </a:solidFill>
              <a:prstDash val="solid"/>
              <a:miter lim="800000"/>
            </a:ln>
            <a:effectLst/>
          </p:spPr>
        </p:cxnSp>
      </p:grpSp>
      <p:sp>
        <p:nvSpPr>
          <p:cNvPr id="40" name="Text Box 37"/>
          <p:cNvSpPr txBox="1">
            <a:spLocks noChangeArrowheads="1"/>
          </p:cNvSpPr>
          <p:nvPr/>
        </p:nvSpPr>
        <p:spPr bwMode="auto">
          <a:xfrm>
            <a:off x="1274436" y="6291757"/>
            <a:ext cx="3901153" cy="523220"/>
          </a:xfrm>
          <a:prstGeom prst="rect">
            <a:avLst/>
          </a:prstGeom>
          <a:solidFill>
            <a:srgbClr val="99FF66"/>
          </a:solidFill>
          <a:ln w="9525">
            <a:solidFill>
              <a:schemeClr val="tx1"/>
            </a:solidFill>
            <a:miter lim="800000"/>
            <a:headEnd/>
            <a:tailEnd/>
          </a:ln>
          <a:effectLst>
            <a:outerShdw dist="107763" dir="2700000" algn="ctr" rotWithShape="0">
              <a:schemeClr val="bg2"/>
            </a:outerShdw>
          </a:effectLst>
        </p:spPr>
        <p:txBody>
          <a:bodyPr wrap="square">
            <a:spAutoFit/>
          </a:bodyPr>
          <a:lstStyle>
            <a:defPPr>
              <a:defRPr lang="en-US"/>
            </a:defPPr>
            <a:lvl1pPr algn="ctr" eaLnBrk="1" hangingPunct="1">
              <a:defRPr b="1">
                <a:ea typeface="宋体" panose="0201060003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2800" dirty="0" smtClean="0">
                <a:solidFill>
                  <a:schemeClr val="bg1"/>
                </a:solidFill>
              </a:rPr>
              <a:t>Y↓</a:t>
            </a:r>
            <a:endParaRPr lang="en-US" altLang="zh-CN" sz="2800" dirty="0">
              <a:solidFill>
                <a:schemeClr val="bg1"/>
              </a:solidFill>
            </a:endParaRPr>
          </a:p>
        </p:txBody>
      </p:sp>
      <p:sp>
        <p:nvSpPr>
          <p:cNvPr id="41" name="下箭头 40"/>
          <p:cNvSpPr/>
          <p:nvPr/>
        </p:nvSpPr>
        <p:spPr>
          <a:xfrm>
            <a:off x="2977023" y="6083482"/>
            <a:ext cx="284933" cy="258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2"/>
          <p:cNvSpPr txBox="1">
            <a:spLocks noChangeArrowheads="1"/>
          </p:cNvSpPr>
          <p:nvPr/>
        </p:nvSpPr>
        <p:spPr bwMode="auto">
          <a:xfrm>
            <a:off x="11068151" y="4228698"/>
            <a:ext cx="1092383" cy="523220"/>
          </a:xfrm>
          <a:prstGeom prst="rect">
            <a:avLst/>
          </a:prstGeom>
          <a:solidFill>
            <a:srgbClr val="00B050"/>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BP</a:t>
            </a:r>
            <a:r>
              <a:rPr lang="en-US" altLang="zh-CN" sz="2800" dirty="0" smtClean="0">
                <a:effectLst/>
                <a:latin typeface="宋体" panose="02010600030101010101" pitchFamily="2" charset="-122"/>
                <a:ea typeface="等线" panose="02010600030101010101" pitchFamily="2" charset="-122"/>
                <a:cs typeface="Times New Roman" panose="02020603050405020304" pitchFamily="18" charset="0"/>
              </a:rPr>
              <a:t>=</a:t>
            </a:r>
            <a:r>
              <a:rPr lang="en-US" sz="2800" dirty="0" smtClean="0">
                <a:effectLst/>
                <a:latin typeface="宋体" panose="02010600030101010101" pitchFamily="2" charset="-122"/>
                <a:ea typeface="等线" panose="02010600030101010101" pitchFamily="2" charset="-122"/>
                <a:cs typeface="Times New Roman" panose="02020603050405020304" pitchFamily="18" charset="0"/>
              </a:rPr>
              <a:t>0</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31440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fade">
                                      <p:cBhvr>
                                        <p:cTn id="36" dur="500"/>
                                        <p:tgtEl>
                                          <p:spTgt spid="8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fade">
                                      <p:cBhvr>
                                        <p:cTn id="44" dur="500"/>
                                        <p:tgtEl>
                                          <p:spTgt spid="9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p:bldP spid="86" grpId="0"/>
      <p:bldP spid="87" grpId="0" animBg="1"/>
      <p:bldP spid="88" grpId="0" animBg="1"/>
      <p:bldP spid="89" grpId="0" animBg="1"/>
      <p:bldP spid="90" grpId="0" animBg="1"/>
      <p:bldP spid="94" grpId="0" animBg="1"/>
      <p:bldP spid="97" grpId="0" animBg="1"/>
      <p:bldP spid="40"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828800" y="2209800"/>
            <a:ext cx="9525000" cy="4038600"/>
          </a:xfrm>
        </p:spPr>
        <p:txBody>
          <a:bodyPr anchor="t">
            <a:noAutofit/>
          </a:bodyPr>
          <a:lstStyle/>
          <a:p>
            <a:pPr marL="0" lvl="1" indent="0">
              <a:lnSpc>
                <a:spcPct val="150000"/>
              </a:lnSpc>
              <a:buNone/>
            </a:pPr>
            <a:r>
              <a:rPr lang="en-US" altLang="zh-CN" sz="3600" dirty="0" smtClean="0">
                <a:latin typeface="Cambria Math" panose="02040503050406030204" pitchFamily="18" charset="0"/>
              </a:rPr>
              <a:t>6. </a:t>
            </a:r>
            <a:r>
              <a:rPr lang="zh-CN" altLang="en-US" sz="3600" dirty="0" smtClean="0">
                <a:latin typeface="Cambria Math" panose="02040503050406030204" pitchFamily="18" charset="0"/>
              </a:rPr>
              <a:t>不可能的三位一体：</a:t>
            </a:r>
            <a:r>
              <a:rPr lang="en-US" altLang="zh-CN" sz="3600" dirty="0" smtClean="0">
                <a:latin typeface="Cambria Math" panose="02040503050406030204" pitchFamily="18" charset="0"/>
              </a:rPr>
              <a:t>Impossible Trinity</a:t>
            </a:r>
          </a:p>
          <a:p>
            <a:pPr marL="0" lvl="1" indent="0">
              <a:lnSpc>
                <a:spcPct val="150000"/>
              </a:lnSpc>
              <a:buNone/>
            </a:pPr>
            <a:r>
              <a:rPr lang="en-US" altLang="zh-CN" sz="3600" dirty="0" smtClean="0">
                <a:latin typeface="Cambria Math" panose="02040503050406030204" pitchFamily="18" charset="0"/>
              </a:rPr>
              <a:t>(</a:t>
            </a:r>
            <a:r>
              <a:rPr lang="zh-CN" altLang="en-US" sz="3600" dirty="0" smtClean="0">
                <a:latin typeface="Cambria Math" panose="02040503050406030204" pitchFamily="18" charset="0"/>
              </a:rPr>
              <a:t>国际金融三元悖论：</a:t>
            </a:r>
            <a:endParaRPr lang="en-US" altLang="zh-CN" sz="3600" dirty="0" smtClean="0">
              <a:latin typeface="Cambria Math" panose="02040503050406030204" pitchFamily="18" charset="0"/>
            </a:endParaRPr>
          </a:p>
          <a:p>
            <a:pPr marL="0" lvl="1" indent="0">
              <a:lnSpc>
                <a:spcPct val="150000"/>
              </a:lnSpc>
              <a:buNone/>
            </a:pPr>
            <a:r>
              <a:rPr lang="en-US" altLang="zh-CN" sz="3600" dirty="0" smtClean="0">
                <a:latin typeface="Cambria Math" panose="02040503050406030204" pitchFamily="18" charset="0"/>
              </a:rPr>
              <a:t>Trilemma </a:t>
            </a:r>
            <a:r>
              <a:rPr lang="en-US" altLang="zh-CN" sz="3600" dirty="0">
                <a:latin typeface="Cambria Math" panose="02040503050406030204" pitchFamily="18" charset="0"/>
              </a:rPr>
              <a:t>of </a:t>
            </a:r>
            <a:r>
              <a:rPr lang="en-US" altLang="zh-CN" sz="3600" dirty="0" smtClean="0">
                <a:latin typeface="Cambria Math" panose="02040503050406030204" pitchFamily="18" charset="0"/>
              </a:rPr>
              <a:t>International Finance</a:t>
            </a:r>
            <a:r>
              <a:rPr lang="zh-CN" altLang="en-US" sz="3600" dirty="0" smtClean="0">
                <a:latin typeface="Cambria Math" panose="02040503050406030204" pitchFamily="18" charset="0"/>
              </a:rPr>
              <a:t>）</a:t>
            </a:r>
            <a:endParaRPr lang="en-US" altLang="zh-CN" sz="3600" dirty="0">
              <a:latin typeface="Cambria Math" panose="02040503050406030204" pitchFamily="18" charset="0"/>
            </a:endParaRPr>
          </a:p>
        </p:txBody>
      </p:sp>
    </p:spTree>
    <p:extLst>
      <p:ext uri="{BB962C8B-B14F-4D97-AF65-F5344CB8AC3E}">
        <p14:creationId xmlns:p14="http://schemas.microsoft.com/office/powerpoint/2010/main" val="18649682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内容占位符 23"/>
          <p:cNvSpPr>
            <a:spLocks noGrp="1"/>
          </p:cNvSpPr>
          <p:nvPr>
            <p:ph idx="1"/>
          </p:nvPr>
        </p:nvSpPr>
        <p:spPr>
          <a:xfrm>
            <a:off x="457200" y="152400"/>
            <a:ext cx="11734800" cy="6705600"/>
          </a:xfrm>
        </p:spPr>
        <p:txBody>
          <a:bodyPr anchor="t">
            <a:normAutofit/>
          </a:bodyPr>
          <a:lstStyle/>
          <a:p>
            <a:pPr marL="0" indent="0">
              <a:lnSpc>
                <a:spcPct val="150000"/>
              </a:lnSpc>
              <a:buNone/>
            </a:pPr>
            <a:r>
              <a:rPr lang="zh-CN" altLang="en-US" sz="2800" dirty="0" smtClean="0"/>
              <a:t>固定汇率下</a:t>
            </a:r>
            <a:endParaRPr lang="en-US" altLang="zh-CN" sz="2800" dirty="0" smtClean="0"/>
          </a:p>
          <a:p>
            <a:pPr marL="0" indent="0">
              <a:lnSpc>
                <a:spcPct val="150000"/>
              </a:lnSpc>
              <a:buNone/>
            </a:pPr>
            <a:endParaRPr lang="en-US" altLang="zh-CN" sz="2800" dirty="0" smtClean="0"/>
          </a:p>
          <a:p>
            <a:pPr>
              <a:lnSpc>
                <a:spcPct val="150000"/>
              </a:lnSpc>
            </a:pPr>
            <a:r>
              <a:rPr lang="en-US" altLang="zh-CN" sz="2800" dirty="0">
                <a:solidFill>
                  <a:srgbClr val="FF0000"/>
                </a:solidFill>
              </a:rPr>
              <a:t>M</a:t>
            </a:r>
            <a:r>
              <a:rPr lang="en-US" altLang="zh-CN" sz="2800" dirty="0">
                <a:solidFill>
                  <a:srgbClr val="FF0000"/>
                </a:solidFill>
                <a:latin typeface="宋体" panose="02010600030101010101" pitchFamily="2" charset="-122"/>
              </a:rPr>
              <a:t>↑</a:t>
            </a:r>
            <a:r>
              <a:rPr lang="en-US" altLang="zh-CN" sz="2800" dirty="0">
                <a:sym typeface="Wingdings" panose="05000000000000000000" pitchFamily="2" charset="2"/>
              </a:rPr>
              <a:t> r</a:t>
            </a:r>
            <a:r>
              <a:rPr lang="en-US" altLang="zh-CN" sz="2800" dirty="0">
                <a:latin typeface="宋体" panose="02010600030101010101" pitchFamily="2" charset="-122"/>
              </a:rPr>
              <a:t>↓</a:t>
            </a:r>
            <a:r>
              <a:rPr lang="en-US" altLang="zh-CN" sz="2800" dirty="0">
                <a:sym typeface="Wingdings" panose="05000000000000000000" pitchFamily="2" charset="2"/>
              </a:rPr>
              <a:t>  CFI </a:t>
            </a:r>
            <a:r>
              <a:rPr lang="en-US" altLang="zh-CN" sz="2800" dirty="0" smtClean="0">
                <a:latin typeface="宋体" panose="02010600030101010101" pitchFamily="2" charset="-122"/>
              </a:rPr>
              <a:t>↓</a:t>
            </a:r>
            <a:r>
              <a:rPr lang="en-US" altLang="zh-CN" sz="2800" dirty="0">
                <a:latin typeface="宋体" panose="02010600030101010101" pitchFamily="2" charset="-122"/>
              </a:rPr>
              <a:t>or </a:t>
            </a:r>
            <a:r>
              <a:rPr lang="en-US" altLang="zh-CN" sz="2800" dirty="0" smtClean="0">
                <a:latin typeface="宋体" panose="02010600030101010101" pitchFamily="2" charset="-122"/>
              </a:rPr>
              <a:t>CFO↑ </a:t>
            </a:r>
            <a:r>
              <a:rPr lang="en-US" altLang="zh-CN" sz="2800" dirty="0" smtClean="0">
                <a:sym typeface="Wingdings" panose="05000000000000000000" pitchFamily="2" charset="2"/>
              </a:rPr>
              <a:t> </a:t>
            </a:r>
            <a:r>
              <a:rPr lang="en-US" altLang="zh-CN" sz="2800" dirty="0">
                <a:sym typeface="Wingdings" panose="05000000000000000000" pitchFamily="2" charset="2"/>
              </a:rPr>
              <a:t>domestic currency</a:t>
            </a:r>
            <a:r>
              <a:rPr lang="en-US" altLang="zh-CN" sz="2800" dirty="0">
                <a:latin typeface="宋体" panose="02010600030101010101" pitchFamily="2" charset="-122"/>
              </a:rPr>
              <a:t>↓</a:t>
            </a:r>
            <a:r>
              <a:rPr lang="en-US" altLang="zh-CN" sz="2800" dirty="0">
                <a:sym typeface="Wingdings" panose="05000000000000000000" pitchFamily="2" charset="2"/>
              </a:rPr>
              <a:t> </a:t>
            </a:r>
            <a:r>
              <a:rPr lang="en-US" altLang="zh-CN" sz="2800" dirty="0">
                <a:solidFill>
                  <a:srgbClr val="FF0000"/>
                </a:solidFill>
                <a:sym typeface="Wingdings" panose="05000000000000000000" pitchFamily="2" charset="2"/>
              </a:rPr>
              <a:t>M</a:t>
            </a:r>
            <a:r>
              <a:rPr lang="en-US" altLang="zh-CN" sz="2800" dirty="0">
                <a:solidFill>
                  <a:srgbClr val="FF0000"/>
                </a:solidFill>
                <a:latin typeface="宋体" panose="02010600030101010101" pitchFamily="2" charset="-122"/>
              </a:rPr>
              <a:t>↓</a:t>
            </a:r>
            <a:endParaRPr lang="en-US" altLang="zh-CN" sz="2800" dirty="0">
              <a:solidFill>
                <a:srgbClr val="FF0000"/>
              </a:solidFill>
            </a:endParaRPr>
          </a:p>
          <a:p>
            <a:pPr marL="0" indent="0">
              <a:lnSpc>
                <a:spcPct val="150000"/>
              </a:lnSpc>
              <a:buNone/>
            </a:pPr>
            <a:r>
              <a:rPr lang="zh-CN" altLang="en-US" sz="2800" dirty="0" smtClean="0"/>
              <a:t>不存在独立的货币政策，货币政策变成内生性的。例如，扩张性的货币政策引发利率下降，导致资本外流，产生本币贬值压力，因而最终不得不逆转以维持币值稳定。</a:t>
            </a:r>
            <a:endParaRPr lang="en-US" altLang="zh-CN" sz="2800" dirty="0"/>
          </a:p>
          <a:p>
            <a:pPr>
              <a:lnSpc>
                <a:spcPct val="150000"/>
              </a:lnSpc>
            </a:pPr>
            <a:r>
              <a:rPr lang="en-US" altLang="zh-CN" sz="2800" dirty="0" smtClean="0">
                <a:solidFill>
                  <a:srgbClr val="FF0000"/>
                </a:solidFill>
              </a:rPr>
              <a:t>G</a:t>
            </a:r>
            <a:r>
              <a:rPr lang="en-US" altLang="zh-CN" sz="2800" dirty="0">
                <a:solidFill>
                  <a:srgbClr val="FF0000"/>
                </a:solidFill>
                <a:latin typeface="宋体" panose="02010600030101010101" pitchFamily="2" charset="-122"/>
              </a:rPr>
              <a:t>↑</a:t>
            </a:r>
            <a:r>
              <a:rPr lang="en-US" altLang="zh-CN" sz="2800" dirty="0">
                <a:solidFill>
                  <a:srgbClr val="FF0000"/>
                </a:solidFill>
              </a:rPr>
              <a:t> </a:t>
            </a:r>
            <a:r>
              <a:rPr lang="en-US" altLang="zh-CN" sz="2800" dirty="0">
                <a:sym typeface="Wingdings" panose="05000000000000000000" pitchFamily="2" charset="2"/>
              </a:rPr>
              <a:t> r</a:t>
            </a:r>
            <a:r>
              <a:rPr lang="en-US" altLang="zh-CN" sz="2800" dirty="0">
                <a:latin typeface="宋体" panose="02010600030101010101" pitchFamily="2" charset="-122"/>
              </a:rPr>
              <a:t>↑</a:t>
            </a:r>
            <a:r>
              <a:rPr lang="en-US" altLang="zh-CN" sz="2800" dirty="0">
                <a:sym typeface="Wingdings" panose="05000000000000000000" pitchFamily="2" charset="2"/>
              </a:rPr>
              <a:t>   CFI </a:t>
            </a:r>
            <a:r>
              <a:rPr lang="en-US" altLang="zh-CN" sz="2800" dirty="0">
                <a:latin typeface="宋体" panose="02010600030101010101" pitchFamily="2" charset="-122"/>
              </a:rPr>
              <a:t>↑ or </a:t>
            </a:r>
            <a:r>
              <a:rPr lang="en-US" altLang="zh-CN" sz="2800" dirty="0" smtClean="0">
                <a:latin typeface="宋体" panose="02010600030101010101" pitchFamily="2" charset="-122"/>
              </a:rPr>
              <a:t>CFO↓ </a:t>
            </a:r>
            <a:r>
              <a:rPr lang="en-US" altLang="zh-CN" sz="2800" dirty="0" smtClean="0">
                <a:sym typeface="Wingdings" panose="05000000000000000000" pitchFamily="2" charset="2"/>
              </a:rPr>
              <a:t> </a:t>
            </a:r>
            <a:r>
              <a:rPr lang="en-US" altLang="zh-CN" sz="2800" dirty="0">
                <a:sym typeface="Wingdings" panose="05000000000000000000" pitchFamily="2" charset="2"/>
              </a:rPr>
              <a:t>domestic currency</a:t>
            </a:r>
            <a:r>
              <a:rPr lang="en-US" altLang="zh-CN" sz="2800" dirty="0">
                <a:latin typeface="宋体" panose="02010600030101010101" pitchFamily="2" charset="-122"/>
              </a:rPr>
              <a:t>↑</a:t>
            </a:r>
            <a:r>
              <a:rPr lang="en-US" altLang="zh-CN" sz="2800" dirty="0">
                <a:sym typeface="Wingdings" panose="05000000000000000000" pitchFamily="2" charset="2"/>
              </a:rPr>
              <a:t>  </a:t>
            </a:r>
            <a:r>
              <a:rPr lang="en-US" altLang="zh-CN" sz="2800" dirty="0">
                <a:solidFill>
                  <a:srgbClr val="FF0000"/>
                </a:solidFill>
              </a:rPr>
              <a:t>M</a:t>
            </a:r>
            <a:r>
              <a:rPr lang="en-US" altLang="zh-CN" sz="2800" dirty="0">
                <a:solidFill>
                  <a:srgbClr val="FF0000"/>
                </a:solidFill>
                <a:latin typeface="宋体" panose="02010600030101010101" pitchFamily="2" charset="-122"/>
              </a:rPr>
              <a:t>↑</a:t>
            </a:r>
            <a:endParaRPr lang="en-US" altLang="zh-CN" sz="2800" dirty="0">
              <a:solidFill>
                <a:srgbClr val="FF0000"/>
              </a:solidFill>
            </a:endParaRPr>
          </a:p>
          <a:p>
            <a:pPr marL="0" indent="0">
              <a:lnSpc>
                <a:spcPct val="150000"/>
              </a:lnSpc>
              <a:buNone/>
            </a:pPr>
            <a:r>
              <a:rPr lang="zh-CN" altLang="en-US" sz="2800" dirty="0" smtClean="0"/>
              <a:t>财政扩张通过提高利率对本币形成升值压力而促使货币政策为稳定本币币值而扩张，因此，扩张性财政政策因诱发货币扩张而加强了其效果。</a:t>
            </a:r>
            <a:endParaRPr lang="en-US" altLang="zh-CN" sz="2800" dirty="0"/>
          </a:p>
        </p:txBody>
      </p:sp>
    </p:spTree>
    <p:extLst>
      <p:ext uri="{BB962C8B-B14F-4D97-AF65-F5344CB8AC3E}">
        <p14:creationId xmlns:p14="http://schemas.microsoft.com/office/powerpoint/2010/main" val="31750375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内容占位符 23"/>
          <p:cNvSpPr>
            <a:spLocks noGrp="1"/>
          </p:cNvSpPr>
          <p:nvPr>
            <p:ph idx="1"/>
          </p:nvPr>
        </p:nvSpPr>
        <p:spPr>
          <a:xfrm>
            <a:off x="265113" y="152400"/>
            <a:ext cx="11469687" cy="6705600"/>
          </a:xfrm>
        </p:spPr>
        <p:txBody>
          <a:bodyPr anchor="t">
            <a:normAutofit lnSpcReduction="10000"/>
          </a:bodyPr>
          <a:lstStyle/>
          <a:p>
            <a:pPr marL="0" indent="0">
              <a:lnSpc>
                <a:spcPct val="150000"/>
              </a:lnSpc>
              <a:buNone/>
            </a:pPr>
            <a:r>
              <a:rPr lang="zh-CN" altLang="en-US" sz="2800" dirty="0" smtClean="0"/>
              <a:t>浮动汇率下</a:t>
            </a:r>
            <a:endParaRPr lang="en-US" altLang="zh-CN" sz="2800" dirty="0" smtClean="0"/>
          </a:p>
          <a:p>
            <a:pPr marL="0" indent="0">
              <a:lnSpc>
                <a:spcPct val="150000"/>
              </a:lnSpc>
              <a:buNone/>
            </a:pPr>
            <a:endParaRPr lang="en-US" altLang="zh-CN" sz="2800" dirty="0" smtClean="0"/>
          </a:p>
          <a:p>
            <a:pPr>
              <a:lnSpc>
                <a:spcPct val="150000"/>
              </a:lnSpc>
            </a:pPr>
            <a:r>
              <a:rPr lang="en-US" altLang="zh-CN" sz="2800" dirty="0"/>
              <a:t>M</a:t>
            </a:r>
            <a:r>
              <a:rPr lang="en-US" altLang="zh-CN" sz="2800" dirty="0">
                <a:latin typeface="宋体" panose="02010600030101010101" pitchFamily="2" charset="-122"/>
              </a:rPr>
              <a:t>↑</a:t>
            </a:r>
            <a:r>
              <a:rPr lang="en-US" altLang="zh-CN" sz="2800" dirty="0">
                <a:sym typeface="Wingdings" panose="05000000000000000000" pitchFamily="2" charset="2"/>
              </a:rPr>
              <a:t> r</a:t>
            </a:r>
            <a:r>
              <a:rPr lang="en-US" altLang="zh-CN" sz="2800" dirty="0">
                <a:latin typeface="宋体" panose="02010600030101010101" pitchFamily="2" charset="-122"/>
              </a:rPr>
              <a:t>↓</a:t>
            </a:r>
            <a:r>
              <a:rPr lang="en-US" altLang="zh-CN" sz="2800" dirty="0">
                <a:sym typeface="Wingdings" panose="05000000000000000000" pitchFamily="2" charset="2"/>
              </a:rPr>
              <a:t>  CFI </a:t>
            </a:r>
            <a:r>
              <a:rPr lang="en-US" altLang="zh-CN" sz="2800" dirty="0">
                <a:latin typeface="宋体" panose="02010600030101010101" pitchFamily="2" charset="-122"/>
              </a:rPr>
              <a:t>↓ </a:t>
            </a:r>
            <a:r>
              <a:rPr lang="en-US" altLang="zh-CN" sz="2800" dirty="0" smtClean="0">
                <a:latin typeface="宋体" panose="02010600030101010101" pitchFamily="2" charset="-122"/>
              </a:rPr>
              <a:t>or CFO↑ </a:t>
            </a:r>
            <a:r>
              <a:rPr lang="en-US" altLang="zh-CN" sz="2800" dirty="0" smtClean="0">
                <a:sym typeface="Wingdings" panose="05000000000000000000" pitchFamily="2" charset="2"/>
              </a:rPr>
              <a:t> </a:t>
            </a:r>
            <a:r>
              <a:rPr lang="en-US" altLang="zh-CN" sz="2800" dirty="0">
                <a:sym typeface="Wingdings" panose="05000000000000000000" pitchFamily="2" charset="2"/>
              </a:rPr>
              <a:t>domestic currency</a:t>
            </a:r>
            <a:r>
              <a:rPr lang="en-US" altLang="zh-CN" sz="2800" dirty="0">
                <a:latin typeface="宋体" panose="02010600030101010101" pitchFamily="2" charset="-122"/>
              </a:rPr>
              <a:t>↓</a:t>
            </a:r>
            <a:r>
              <a:rPr lang="en-US" altLang="zh-CN" sz="2800" dirty="0">
                <a:sym typeface="Wingdings" panose="05000000000000000000" pitchFamily="2" charset="2"/>
              </a:rPr>
              <a:t> X</a:t>
            </a:r>
            <a:r>
              <a:rPr lang="en-US" altLang="zh-CN" sz="2800" dirty="0">
                <a:latin typeface="宋体" panose="02010600030101010101" pitchFamily="2" charset="-122"/>
              </a:rPr>
              <a:t>↑</a:t>
            </a:r>
            <a:endParaRPr lang="en-US" altLang="zh-CN" sz="2800" dirty="0"/>
          </a:p>
          <a:p>
            <a:pPr marL="0" indent="0">
              <a:lnSpc>
                <a:spcPct val="150000"/>
              </a:lnSpc>
              <a:buNone/>
            </a:pPr>
            <a:r>
              <a:rPr lang="zh-CN" altLang="en-US" sz="2800" dirty="0" smtClean="0"/>
              <a:t>扩张性货币政策通过降低利率而刺激了投资；同时低利率促使资本外流而导致本币贬值，又刺激了出口。这表明货币政策扩张的效果被强化了。</a:t>
            </a:r>
            <a:endParaRPr lang="en-US" altLang="zh-CN" sz="2800" dirty="0" smtClean="0"/>
          </a:p>
          <a:p>
            <a:pPr marL="0" indent="0">
              <a:lnSpc>
                <a:spcPct val="150000"/>
              </a:lnSpc>
              <a:buNone/>
            </a:pPr>
            <a:endParaRPr lang="en-US" altLang="zh-CN" sz="2800" dirty="0"/>
          </a:p>
          <a:p>
            <a:pPr>
              <a:lnSpc>
                <a:spcPct val="150000"/>
              </a:lnSpc>
            </a:pPr>
            <a:r>
              <a:rPr lang="en-US" altLang="zh-CN" sz="2800" dirty="0"/>
              <a:t>G</a:t>
            </a:r>
            <a:r>
              <a:rPr lang="en-US" altLang="zh-CN" sz="2800" dirty="0">
                <a:latin typeface="宋体" panose="02010600030101010101" pitchFamily="2" charset="-122"/>
              </a:rPr>
              <a:t>↑</a:t>
            </a:r>
            <a:r>
              <a:rPr lang="en-US" altLang="zh-CN" sz="2800" dirty="0"/>
              <a:t> </a:t>
            </a:r>
            <a:r>
              <a:rPr lang="en-US" altLang="zh-CN" sz="2800" dirty="0">
                <a:sym typeface="Wingdings" panose="05000000000000000000" pitchFamily="2" charset="2"/>
              </a:rPr>
              <a:t> r</a:t>
            </a:r>
            <a:r>
              <a:rPr lang="en-US" altLang="zh-CN" sz="2800" dirty="0">
                <a:latin typeface="宋体" panose="02010600030101010101" pitchFamily="2" charset="-122"/>
              </a:rPr>
              <a:t>↑</a:t>
            </a:r>
            <a:r>
              <a:rPr lang="en-US" altLang="zh-CN" sz="2800" dirty="0">
                <a:sym typeface="Wingdings" panose="05000000000000000000" pitchFamily="2" charset="2"/>
              </a:rPr>
              <a:t>   CFI </a:t>
            </a:r>
            <a:r>
              <a:rPr lang="en-US" altLang="zh-CN" sz="2800" dirty="0" smtClean="0">
                <a:latin typeface="宋体" panose="02010600030101010101" pitchFamily="2" charset="-122"/>
              </a:rPr>
              <a:t>↑or CFO↓</a:t>
            </a:r>
            <a:r>
              <a:rPr lang="en-US" altLang="zh-CN" sz="2800" dirty="0" smtClean="0">
                <a:sym typeface="Wingdings" panose="05000000000000000000" pitchFamily="2" charset="2"/>
              </a:rPr>
              <a:t> </a:t>
            </a:r>
            <a:r>
              <a:rPr lang="en-US" altLang="zh-CN" sz="2800" dirty="0">
                <a:sym typeface="Wingdings" panose="05000000000000000000" pitchFamily="2" charset="2"/>
              </a:rPr>
              <a:t>domestic currency</a:t>
            </a:r>
            <a:r>
              <a:rPr lang="en-US" altLang="zh-CN" sz="2800" dirty="0">
                <a:latin typeface="宋体" panose="02010600030101010101" pitchFamily="2" charset="-122"/>
              </a:rPr>
              <a:t>↑</a:t>
            </a:r>
            <a:r>
              <a:rPr lang="en-US" altLang="zh-CN" sz="2800" dirty="0">
                <a:sym typeface="Wingdings" panose="05000000000000000000" pitchFamily="2" charset="2"/>
              </a:rPr>
              <a:t>  X</a:t>
            </a:r>
            <a:r>
              <a:rPr lang="en-US" altLang="zh-CN" sz="2800" dirty="0">
                <a:latin typeface="宋体" panose="02010600030101010101" pitchFamily="2" charset="-122"/>
              </a:rPr>
              <a:t>↓</a:t>
            </a:r>
            <a:endParaRPr lang="en-US" altLang="zh-CN" sz="2800" dirty="0"/>
          </a:p>
          <a:p>
            <a:pPr marL="0" indent="0">
              <a:lnSpc>
                <a:spcPct val="150000"/>
              </a:lnSpc>
              <a:buNone/>
            </a:pPr>
            <a:r>
              <a:rPr lang="zh-CN" altLang="en-US" sz="2800" dirty="0" smtClean="0"/>
              <a:t>扩张性的财政政策带来高利率，引起资本流入，推高本币币值，抑制了出口，从而抵消了其最初的刺激效果。</a:t>
            </a:r>
            <a:endParaRPr lang="en-US" altLang="zh-CN" sz="2800" dirty="0" smtClean="0"/>
          </a:p>
          <a:p>
            <a:pPr>
              <a:lnSpc>
                <a:spcPct val="150000"/>
              </a:lnSpc>
            </a:pPr>
            <a:endParaRPr lang="zh-CN" altLang="en-US" sz="2800" dirty="0"/>
          </a:p>
          <a:p>
            <a:pPr>
              <a:lnSpc>
                <a:spcPct val="150000"/>
              </a:lnSpc>
            </a:pPr>
            <a:endParaRPr lang="zh-CN" altLang="en-US" sz="2800" dirty="0"/>
          </a:p>
        </p:txBody>
      </p:sp>
    </p:spTree>
    <p:extLst>
      <p:ext uri="{BB962C8B-B14F-4D97-AF65-F5344CB8AC3E}">
        <p14:creationId xmlns:p14="http://schemas.microsoft.com/office/powerpoint/2010/main" val="1264567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1" name="标题 1"/>
          <p:cNvSpPr>
            <a:spLocks noGrp="1"/>
          </p:cNvSpPr>
          <p:nvPr>
            <p:ph type="title"/>
          </p:nvPr>
        </p:nvSpPr>
        <p:spPr>
          <a:xfrm>
            <a:off x="685801" y="152400"/>
            <a:ext cx="8610599" cy="838200"/>
          </a:xfrm>
        </p:spPr>
        <p:txBody>
          <a:bodyPr>
            <a:noAutofit/>
          </a:bodyPr>
          <a:lstStyle/>
          <a:p>
            <a:pPr marL="457200" lvl="1" indent="0">
              <a:lnSpc>
                <a:spcPct val="150000"/>
              </a:lnSpc>
              <a:buNone/>
            </a:pPr>
            <a:r>
              <a:rPr lang="zh-CN" altLang="en-US" sz="2800" dirty="0" smtClean="0">
                <a:latin typeface="Cambria Math" panose="02040503050406030204" pitchFamily="18" charset="0"/>
              </a:rPr>
              <a:t>不可能的三位一体</a:t>
            </a:r>
            <a:endParaRPr lang="en-US" altLang="zh-CN" sz="2800" dirty="0">
              <a:latin typeface="Cambria Math" panose="02040503050406030204" pitchFamily="18" charset="0"/>
            </a:endParaRPr>
          </a:p>
        </p:txBody>
      </p:sp>
      <p:sp>
        <p:nvSpPr>
          <p:cNvPr id="49" name="Text Box 5"/>
          <p:cNvSpPr txBox="1">
            <a:spLocks noChangeArrowheads="1"/>
          </p:cNvSpPr>
          <p:nvPr/>
        </p:nvSpPr>
        <p:spPr bwMode="auto">
          <a:xfrm>
            <a:off x="685800" y="1271410"/>
            <a:ext cx="111251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2800" dirty="0" smtClean="0">
                <a:ea typeface="宋体" panose="02010600030101010101" pitchFamily="2" charset="-122"/>
              </a:rPr>
              <a:t>任何一个经济体都不可能同时实现三个目标：</a:t>
            </a:r>
            <a:r>
              <a:rPr lang="zh-CN" altLang="en-US" sz="2800" dirty="0" smtClean="0">
                <a:ea typeface="宋体" panose="02010600030101010101" pitchFamily="2" charset="-122"/>
                <a:sym typeface="Wingdings" panose="05000000000000000000" pitchFamily="2" charset="2"/>
              </a:rPr>
              <a:t>（</a:t>
            </a:r>
            <a:r>
              <a:rPr lang="en-US" altLang="zh-CN" sz="2800" dirty="0" smtClean="0">
                <a:ea typeface="宋体" panose="02010600030101010101" pitchFamily="2" charset="-122"/>
                <a:sym typeface="Wingdings" panose="05000000000000000000" pitchFamily="2" charset="2"/>
              </a:rPr>
              <a:t>1</a:t>
            </a:r>
            <a:r>
              <a:rPr lang="zh-CN" altLang="en-US" sz="2800" dirty="0" smtClean="0">
                <a:ea typeface="宋体" panose="02010600030101010101" pitchFamily="2" charset="-122"/>
                <a:sym typeface="Wingdings" panose="05000000000000000000" pitchFamily="2" charset="2"/>
              </a:rPr>
              <a:t>）完全资本流动；（</a:t>
            </a:r>
            <a:r>
              <a:rPr lang="en-US" altLang="zh-CN" sz="2800" dirty="0" smtClean="0">
                <a:ea typeface="宋体" panose="02010600030101010101" pitchFamily="2" charset="-122"/>
                <a:sym typeface="Wingdings" panose="05000000000000000000" pitchFamily="2" charset="2"/>
              </a:rPr>
              <a:t>2</a:t>
            </a:r>
            <a:r>
              <a:rPr lang="zh-CN" altLang="en-US" sz="2800" dirty="0" smtClean="0">
                <a:ea typeface="宋体" panose="02010600030101010101" pitchFamily="2" charset="-122"/>
                <a:sym typeface="Wingdings" panose="05000000000000000000" pitchFamily="2" charset="2"/>
              </a:rPr>
              <a:t>）独立货币政策；（</a:t>
            </a:r>
            <a:r>
              <a:rPr lang="en-US" altLang="zh-CN" sz="2800" dirty="0" smtClean="0">
                <a:ea typeface="宋体" panose="02010600030101010101" pitchFamily="2" charset="-122"/>
                <a:sym typeface="Wingdings" panose="05000000000000000000" pitchFamily="2" charset="2"/>
              </a:rPr>
              <a:t>3</a:t>
            </a:r>
            <a:r>
              <a:rPr lang="zh-CN" altLang="en-US" sz="2800" dirty="0" smtClean="0">
                <a:ea typeface="宋体" panose="02010600030101010101" pitchFamily="2" charset="-122"/>
                <a:sym typeface="Wingdings" panose="05000000000000000000" pitchFamily="2" charset="2"/>
              </a:rPr>
              <a:t>）固定汇率</a:t>
            </a:r>
            <a:endParaRPr lang="en-US" altLang="zh-CN" sz="2800" dirty="0">
              <a:ea typeface="宋体" panose="02010600030101010101" pitchFamily="2" charset="-122"/>
            </a:endParaRPr>
          </a:p>
        </p:txBody>
      </p:sp>
      <p:sp>
        <p:nvSpPr>
          <p:cNvPr id="50" name="AutoShape 6"/>
          <p:cNvSpPr>
            <a:spLocks noChangeArrowheads="1"/>
          </p:cNvSpPr>
          <p:nvPr/>
        </p:nvSpPr>
        <p:spPr bwMode="auto">
          <a:xfrm>
            <a:off x="4143375" y="2743200"/>
            <a:ext cx="3810000" cy="2895600"/>
          </a:xfrm>
          <a:prstGeom prst="triangle">
            <a:avLst>
              <a:gd name="adj" fmla="val 50000"/>
            </a:avLst>
          </a:prstGeom>
          <a:solidFill>
            <a:srgbClr val="FFFF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zh-CN"/>
          </a:p>
        </p:txBody>
      </p:sp>
      <p:sp>
        <p:nvSpPr>
          <p:cNvPr id="51" name="Text Box 7"/>
          <p:cNvSpPr txBox="1">
            <a:spLocks noChangeArrowheads="1"/>
          </p:cNvSpPr>
          <p:nvPr/>
        </p:nvSpPr>
        <p:spPr bwMode="auto">
          <a:xfrm>
            <a:off x="4849814" y="2314575"/>
            <a:ext cx="2389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a:solidFill>
                  <a:schemeClr val="accent2"/>
                </a:solidFill>
                <a:latin typeface="Impact" panose="020B0806030902050204" pitchFamily="34" charset="0"/>
                <a:ea typeface="宋体" panose="02010600030101010101" pitchFamily="2" charset="-122"/>
              </a:rPr>
              <a:t>Free capital flows</a:t>
            </a:r>
          </a:p>
        </p:txBody>
      </p:sp>
      <p:sp>
        <p:nvSpPr>
          <p:cNvPr id="52" name="Text Box 8"/>
          <p:cNvSpPr txBox="1">
            <a:spLocks noChangeArrowheads="1"/>
          </p:cNvSpPr>
          <p:nvPr/>
        </p:nvSpPr>
        <p:spPr bwMode="auto">
          <a:xfrm>
            <a:off x="2430330" y="4876801"/>
            <a:ext cx="18004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a:solidFill>
                  <a:srgbClr val="33CC33"/>
                </a:solidFill>
                <a:latin typeface="Impact" panose="020B0806030902050204" pitchFamily="34" charset="0"/>
                <a:ea typeface="宋体" panose="02010600030101010101" pitchFamily="2" charset="-122"/>
              </a:rPr>
              <a:t>Independent</a:t>
            </a:r>
          </a:p>
          <a:p>
            <a:pPr algn="ctr" eaLnBrk="1" hangingPunct="1"/>
            <a:r>
              <a:rPr lang="en-US" altLang="zh-CN">
                <a:solidFill>
                  <a:srgbClr val="33CC33"/>
                </a:solidFill>
                <a:latin typeface="Impact" panose="020B0806030902050204" pitchFamily="34" charset="0"/>
                <a:ea typeface="宋体" panose="02010600030101010101" pitchFamily="2" charset="-122"/>
              </a:rPr>
              <a:t>Monetary</a:t>
            </a:r>
          </a:p>
          <a:p>
            <a:pPr algn="ctr" eaLnBrk="1" hangingPunct="1"/>
            <a:r>
              <a:rPr lang="en-US" altLang="zh-CN">
                <a:solidFill>
                  <a:srgbClr val="33CC33"/>
                </a:solidFill>
                <a:latin typeface="Impact" panose="020B0806030902050204" pitchFamily="34" charset="0"/>
                <a:ea typeface="宋体" panose="02010600030101010101" pitchFamily="2" charset="-122"/>
              </a:rPr>
              <a:t>Policy</a:t>
            </a:r>
          </a:p>
        </p:txBody>
      </p:sp>
      <p:sp>
        <p:nvSpPr>
          <p:cNvPr id="53" name="Text Box 9"/>
          <p:cNvSpPr txBox="1">
            <a:spLocks noChangeArrowheads="1"/>
          </p:cNvSpPr>
          <p:nvPr/>
        </p:nvSpPr>
        <p:spPr bwMode="auto">
          <a:xfrm>
            <a:off x="7994898" y="4908551"/>
            <a:ext cx="139333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a:solidFill>
                  <a:srgbClr val="FF0000"/>
                </a:solidFill>
                <a:latin typeface="Impact" panose="020B0806030902050204" pitchFamily="34" charset="0"/>
                <a:ea typeface="宋体" panose="02010600030101010101" pitchFamily="2" charset="-122"/>
              </a:rPr>
              <a:t>Fixed</a:t>
            </a:r>
          </a:p>
          <a:p>
            <a:pPr algn="ctr" eaLnBrk="1" hangingPunct="1"/>
            <a:r>
              <a:rPr lang="en-US" altLang="zh-CN">
                <a:solidFill>
                  <a:srgbClr val="FF0000"/>
                </a:solidFill>
                <a:latin typeface="Impact" panose="020B0806030902050204" pitchFamily="34" charset="0"/>
                <a:ea typeface="宋体" panose="02010600030101010101" pitchFamily="2" charset="-122"/>
              </a:rPr>
              <a:t>Exchange</a:t>
            </a:r>
          </a:p>
          <a:p>
            <a:pPr algn="ctr" eaLnBrk="1" hangingPunct="1"/>
            <a:r>
              <a:rPr lang="en-US" altLang="zh-CN">
                <a:solidFill>
                  <a:srgbClr val="FF0000"/>
                </a:solidFill>
                <a:latin typeface="Impact" panose="020B0806030902050204" pitchFamily="34" charset="0"/>
                <a:ea typeface="宋体" panose="02010600030101010101" pitchFamily="2" charset="-122"/>
              </a:rPr>
              <a:t>Rates</a:t>
            </a:r>
          </a:p>
        </p:txBody>
      </p:sp>
      <p:sp>
        <p:nvSpPr>
          <p:cNvPr id="54" name="Text Box 10"/>
          <p:cNvSpPr txBox="1">
            <a:spLocks noChangeArrowheads="1"/>
          </p:cNvSpPr>
          <p:nvPr/>
        </p:nvSpPr>
        <p:spPr bwMode="auto">
          <a:xfrm>
            <a:off x="3420775" y="3314701"/>
            <a:ext cx="18325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u="sng">
                <a:ea typeface="宋体" panose="02010600030101010101" pitchFamily="2" charset="-122"/>
              </a:rPr>
              <a:t>Option 1:</a:t>
            </a:r>
          </a:p>
          <a:p>
            <a:pPr algn="ctr" eaLnBrk="1" hangingPunct="1"/>
            <a:r>
              <a:rPr lang="en-US" altLang="zh-CN">
                <a:ea typeface="宋体" panose="02010600030101010101" pitchFamily="2" charset="-122"/>
              </a:rPr>
              <a:t>United States</a:t>
            </a:r>
          </a:p>
        </p:txBody>
      </p:sp>
      <p:sp>
        <p:nvSpPr>
          <p:cNvPr id="55" name="Text Box 11"/>
          <p:cNvSpPr txBox="1">
            <a:spLocks noChangeArrowheads="1"/>
          </p:cNvSpPr>
          <p:nvPr/>
        </p:nvSpPr>
        <p:spPr bwMode="auto">
          <a:xfrm>
            <a:off x="5348722" y="5654676"/>
            <a:ext cx="13548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u="sng">
                <a:ea typeface="宋体" panose="02010600030101010101" pitchFamily="2" charset="-122"/>
              </a:rPr>
              <a:t>Option 3:</a:t>
            </a:r>
          </a:p>
          <a:p>
            <a:pPr algn="ctr" eaLnBrk="1" hangingPunct="1"/>
            <a:r>
              <a:rPr lang="en-US" altLang="zh-CN">
                <a:ea typeface="宋体" panose="02010600030101010101" pitchFamily="2" charset="-122"/>
              </a:rPr>
              <a:t>China</a:t>
            </a:r>
          </a:p>
        </p:txBody>
      </p:sp>
      <p:sp>
        <p:nvSpPr>
          <p:cNvPr id="56" name="Text Box 13"/>
          <p:cNvSpPr txBox="1">
            <a:spLocks noChangeArrowheads="1"/>
          </p:cNvSpPr>
          <p:nvPr/>
        </p:nvSpPr>
        <p:spPr bwMode="auto">
          <a:xfrm>
            <a:off x="6877739" y="3330576"/>
            <a:ext cx="16305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u="sng">
                <a:ea typeface="宋体" panose="02010600030101010101" pitchFamily="2" charset="-122"/>
              </a:rPr>
              <a:t>Option 2:</a:t>
            </a:r>
          </a:p>
          <a:p>
            <a:pPr algn="ctr" eaLnBrk="1" hangingPunct="1"/>
            <a:r>
              <a:rPr lang="en-US" altLang="zh-CN">
                <a:ea typeface="宋体" panose="02010600030101010101" pitchFamily="2" charset="-122"/>
              </a:rPr>
              <a:t>Hong Kong</a:t>
            </a:r>
          </a:p>
        </p:txBody>
      </p:sp>
      <p:sp>
        <p:nvSpPr>
          <p:cNvPr id="5" name="矩形 4"/>
          <p:cNvSpPr/>
          <p:nvPr/>
        </p:nvSpPr>
        <p:spPr>
          <a:xfrm>
            <a:off x="5975928" y="3104792"/>
            <a:ext cx="393056" cy="523220"/>
          </a:xfrm>
          <a:prstGeom prst="rect">
            <a:avLst/>
          </a:prstGeom>
        </p:spPr>
        <p:txBody>
          <a:bodyPr wrap="none">
            <a:spAutoFit/>
          </a:bodyPr>
          <a:lstStyle/>
          <a:p>
            <a:r>
              <a:rPr lang="en-US" altLang="zh-CN" sz="2800" dirty="0" smtClean="0">
                <a:solidFill>
                  <a:schemeClr val="bg1"/>
                </a:solidFill>
                <a:sym typeface="Wingdings" panose="05000000000000000000" pitchFamily="2" charset="2"/>
              </a:rPr>
              <a:t>A</a:t>
            </a:r>
            <a:endParaRPr lang="zh-CN" altLang="en-US" sz="2800" dirty="0">
              <a:solidFill>
                <a:schemeClr val="bg1"/>
              </a:solidFill>
            </a:endParaRPr>
          </a:p>
        </p:txBody>
      </p:sp>
      <p:sp>
        <p:nvSpPr>
          <p:cNvPr id="58" name="矩形 57"/>
          <p:cNvSpPr/>
          <p:nvPr/>
        </p:nvSpPr>
        <p:spPr>
          <a:xfrm>
            <a:off x="4547601" y="5073135"/>
            <a:ext cx="393056" cy="523220"/>
          </a:xfrm>
          <a:prstGeom prst="rect">
            <a:avLst/>
          </a:prstGeom>
        </p:spPr>
        <p:txBody>
          <a:bodyPr wrap="none">
            <a:spAutoFit/>
          </a:bodyPr>
          <a:lstStyle/>
          <a:p>
            <a:r>
              <a:rPr lang="en-US" altLang="zh-CN" sz="2800" dirty="0" smtClean="0">
                <a:solidFill>
                  <a:schemeClr val="bg1"/>
                </a:solidFill>
                <a:sym typeface="Wingdings" panose="05000000000000000000" pitchFamily="2" charset="2"/>
              </a:rPr>
              <a:t>B</a:t>
            </a:r>
            <a:endParaRPr lang="zh-CN" altLang="en-US" sz="2800" dirty="0">
              <a:solidFill>
                <a:schemeClr val="bg1"/>
              </a:solidFill>
            </a:endParaRPr>
          </a:p>
        </p:txBody>
      </p:sp>
      <p:sp>
        <p:nvSpPr>
          <p:cNvPr id="59" name="矩形 58"/>
          <p:cNvSpPr/>
          <p:nvPr/>
        </p:nvSpPr>
        <p:spPr>
          <a:xfrm>
            <a:off x="7292034" y="4985495"/>
            <a:ext cx="375424" cy="523220"/>
          </a:xfrm>
          <a:prstGeom prst="rect">
            <a:avLst/>
          </a:prstGeom>
        </p:spPr>
        <p:txBody>
          <a:bodyPr wrap="none">
            <a:spAutoFit/>
          </a:bodyPr>
          <a:lstStyle/>
          <a:p>
            <a:r>
              <a:rPr lang="en-US" altLang="zh-CN" sz="2800" dirty="0" smtClean="0">
                <a:solidFill>
                  <a:schemeClr val="bg1"/>
                </a:solidFill>
                <a:sym typeface="Wingdings" panose="05000000000000000000" pitchFamily="2" charset="2"/>
              </a:rPr>
              <a:t>C</a:t>
            </a:r>
            <a:endParaRPr lang="zh-CN" altLang="en-US" sz="2800" dirty="0">
              <a:solidFill>
                <a:schemeClr val="bg1"/>
              </a:solidFill>
            </a:endParaRPr>
          </a:p>
        </p:txBody>
      </p:sp>
    </p:spTree>
    <p:extLst>
      <p:ext uri="{BB962C8B-B14F-4D97-AF65-F5344CB8AC3E}">
        <p14:creationId xmlns:p14="http://schemas.microsoft.com/office/powerpoint/2010/main" val="27080442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aphicFrame>
        <p:nvGraphicFramePr>
          <p:cNvPr id="6" name="表格 5"/>
          <p:cNvGraphicFramePr>
            <a:graphicFrameLocks noGrp="1"/>
          </p:cNvGraphicFramePr>
          <p:nvPr>
            <p:extLst>
              <p:ext uri="{D42A27DB-BD31-4B8C-83A1-F6EECF244321}">
                <p14:modId xmlns:p14="http://schemas.microsoft.com/office/powerpoint/2010/main" val="4257928517"/>
              </p:ext>
            </p:extLst>
          </p:nvPr>
        </p:nvGraphicFramePr>
        <p:xfrm>
          <a:off x="2" y="1371598"/>
          <a:ext cx="12039595" cy="5349242"/>
        </p:xfrm>
        <a:graphic>
          <a:graphicData uri="http://schemas.openxmlformats.org/drawingml/2006/table">
            <a:tbl>
              <a:tblPr firstRow="1" firstCol="1" bandRow="1">
                <a:tableStyleId>{5C22544A-7EE6-4342-B048-85BDC9FD1C3A}</a:tableStyleId>
              </a:tblPr>
              <a:tblGrid>
                <a:gridCol w="1719527">
                  <a:extLst>
                    <a:ext uri="{9D8B030D-6E8A-4147-A177-3AD203B41FA5}">
                      <a16:colId xmlns:a16="http://schemas.microsoft.com/office/drawing/2014/main" val="2590004632"/>
                    </a:ext>
                  </a:extLst>
                </a:gridCol>
                <a:gridCol w="1719527">
                  <a:extLst>
                    <a:ext uri="{9D8B030D-6E8A-4147-A177-3AD203B41FA5}">
                      <a16:colId xmlns:a16="http://schemas.microsoft.com/office/drawing/2014/main" val="3137552660"/>
                    </a:ext>
                  </a:extLst>
                </a:gridCol>
                <a:gridCol w="1719527">
                  <a:extLst>
                    <a:ext uri="{9D8B030D-6E8A-4147-A177-3AD203B41FA5}">
                      <a16:colId xmlns:a16="http://schemas.microsoft.com/office/drawing/2014/main" val="1785394294"/>
                    </a:ext>
                  </a:extLst>
                </a:gridCol>
                <a:gridCol w="1719527">
                  <a:extLst>
                    <a:ext uri="{9D8B030D-6E8A-4147-A177-3AD203B41FA5}">
                      <a16:colId xmlns:a16="http://schemas.microsoft.com/office/drawing/2014/main" val="3185425301"/>
                    </a:ext>
                  </a:extLst>
                </a:gridCol>
                <a:gridCol w="1719527">
                  <a:extLst>
                    <a:ext uri="{9D8B030D-6E8A-4147-A177-3AD203B41FA5}">
                      <a16:colId xmlns:a16="http://schemas.microsoft.com/office/drawing/2014/main" val="1393615440"/>
                    </a:ext>
                  </a:extLst>
                </a:gridCol>
                <a:gridCol w="1720980">
                  <a:extLst>
                    <a:ext uri="{9D8B030D-6E8A-4147-A177-3AD203B41FA5}">
                      <a16:colId xmlns:a16="http://schemas.microsoft.com/office/drawing/2014/main" val="178652382"/>
                    </a:ext>
                  </a:extLst>
                </a:gridCol>
                <a:gridCol w="1720980">
                  <a:extLst>
                    <a:ext uri="{9D8B030D-6E8A-4147-A177-3AD203B41FA5}">
                      <a16:colId xmlns:a16="http://schemas.microsoft.com/office/drawing/2014/main" val="391690839"/>
                    </a:ext>
                  </a:extLst>
                </a:gridCol>
              </a:tblGrid>
              <a:tr h="548640">
                <a:tc gridSpan="7">
                  <a:txBody>
                    <a:bodyPr/>
                    <a:lstStyle/>
                    <a:p>
                      <a:pPr algn="ctr">
                        <a:spcAft>
                          <a:spcPts val="0"/>
                        </a:spcAft>
                      </a:pPr>
                      <a:r>
                        <a:rPr lang="zh-CN" sz="2800" kern="100" dirty="0" smtClean="0">
                          <a:effectLst/>
                        </a:rPr>
                        <a:t>不同</a:t>
                      </a:r>
                      <a:r>
                        <a:rPr lang="zh-CN" sz="2800" kern="100" dirty="0">
                          <a:effectLst/>
                        </a:rPr>
                        <a:t>汇率制度下各项政策对经济的影响</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08236617"/>
                  </a:ext>
                </a:extLst>
              </a:tr>
              <a:tr h="746762">
                <a:tc>
                  <a:txBody>
                    <a:bodyPr/>
                    <a:lstStyle/>
                    <a:p>
                      <a:pPr algn="just">
                        <a:spcAft>
                          <a:spcPts val="0"/>
                        </a:spcAft>
                      </a:pPr>
                      <a:r>
                        <a:rPr lang="en-US" sz="2800" kern="100">
                          <a:effectLst/>
                        </a:rPr>
                        <a:t> </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just">
                        <a:spcAft>
                          <a:spcPts val="0"/>
                        </a:spcAft>
                      </a:pPr>
                      <a:r>
                        <a:rPr lang="zh-CN" sz="2800" kern="100">
                          <a:effectLst/>
                        </a:rPr>
                        <a:t>收入</a:t>
                      </a:r>
                      <a:r>
                        <a:rPr lang="en-US" sz="2800" kern="100">
                          <a:effectLst/>
                        </a:rPr>
                        <a:t>Y</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just">
                        <a:spcAft>
                          <a:spcPts val="0"/>
                        </a:spcAft>
                      </a:pPr>
                      <a:r>
                        <a:rPr lang="zh-CN" sz="2800" kern="100">
                          <a:effectLst/>
                        </a:rPr>
                        <a:t>外汇汇率</a:t>
                      </a:r>
                      <a:r>
                        <a:rPr lang="en-US" sz="2800" kern="100">
                          <a:effectLst/>
                        </a:rPr>
                        <a:t>e</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just">
                        <a:spcAft>
                          <a:spcPts val="0"/>
                        </a:spcAft>
                      </a:pPr>
                      <a:r>
                        <a:rPr lang="zh-CN" sz="2800" kern="100">
                          <a:effectLst/>
                        </a:rPr>
                        <a:t>净出口</a:t>
                      </a:r>
                      <a:r>
                        <a:rPr lang="en-US" sz="2800" kern="100">
                          <a:effectLst/>
                        </a:rPr>
                        <a:t>NX</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2972121232"/>
                  </a:ext>
                </a:extLst>
              </a:tr>
              <a:tr h="762000">
                <a:tc>
                  <a:txBody>
                    <a:bodyPr/>
                    <a:lstStyle/>
                    <a:p>
                      <a:pPr algn="just">
                        <a:spcAft>
                          <a:spcPts val="0"/>
                        </a:spcAft>
                      </a:pPr>
                      <a:r>
                        <a:rPr lang="en-US" sz="2800" kern="100">
                          <a:effectLst/>
                        </a:rPr>
                        <a:t> </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smtClean="0">
                          <a:effectLst/>
                        </a:rPr>
                        <a:t>固定汇率</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smtClean="0">
                          <a:effectLst/>
                        </a:rPr>
                        <a:t>浮动汇率</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smtClean="0">
                          <a:effectLst/>
                        </a:rPr>
                        <a:t>固定汇率</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smtClean="0">
                          <a:effectLst/>
                        </a:rPr>
                        <a:t>浮动汇率</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smtClean="0">
                          <a:effectLst/>
                        </a:rPr>
                        <a:t>固定汇率</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smtClean="0">
                          <a:effectLst/>
                        </a:rPr>
                        <a:t>浮动汇率</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302543"/>
                  </a:ext>
                </a:extLst>
              </a:tr>
              <a:tr h="1097280">
                <a:tc>
                  <a:txBody>
                    <a:bodyPr/>
                    <a:lstStyle/>
                    <a:p>
                      <a:pPr algn="just">
                        <a:spcAft>
                          <a:spcPts val="0"/>
                        </a:spcAft>
                      </a:pPr>
                      <a:r>
                        <a:rPr lang="zh-CN" sz="2800" kern="100">
                          <a:effectLst/>
                        </a:rPr>
                        <a:t>扩张性货币政策</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0</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smtClean="0">
                          <a:effectLst/>
                        </a:rPr>
                        <a: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0</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0</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0455154"/>
                  </a:ext>
                </a:extLst>
              </a:tr>
              <a:tr h="1097280">
                <a:tc>
                  <a:txBody>
                    <a:bodyPr/>
                    <a:lstStyle/>
                    <a:p>
                      <a:pPr algn="just">
                        <a:spcAft>
                          <a:spcPts val="0"/>
                        </a:spcAft>
                      </a:pPr>
                      <a:r>
                        <a:rPr lang="zh-CN" sz="2800" kern="100">
                          <a:effectLst/>
                        </a:rPr>
                        <a:t>扩张性财政政策</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smtClean="0">
                          <a:effectLst/>
                        </a:rPr>
                        <a: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0</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0</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smtClean="0">
                          <a:effectLst/>
                        </a:rPr>
                        <a: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88836503"/>
                  </a:ext>
                </a:extLst>
              </a:tr>
              <a:tr h="1097280">
                <a:tc>
                  <a:txBody>
                    <a:bodyPr/>
                    <a:lstStyle/>
                    <a:p>
                      <a:pPr algn="just">
                        <a:spcAft>
                          <a:spcPts val="0"/>
                        </a:spcAft>
                      </a:pPr>
                      <a:r>
                        <a:rPr lang="zh-CN" sz="2800" kern="100">
                          <a:effectLst/>
                        </a:rPr>
                        <a:t>贸易保护政策</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smtClean="0">
                          <a:effectLst/>
                        </a:rPr>
                        <a: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0</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0</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smtClean="0">
                          <a:effectLst/>
                        </a:rPr>
                        <a: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0</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2483964"/>
                  </a:ext>
                </a:extLst>
              </a:tr>
            </a:tbl>
          </a:graphicData>
        </a:graphic>
      </p:graphicFrame>
    </p:spTree>
    <p:extLst>
      <p:ext uri="{BB962C8B-B14F-4D97-AF65-F5344CB8AC3E}">
        <p14:creationId xmlns:p14="http://schemas.microsoft.com/office/powerpoint/2010/main" val="3818751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828800" y="2209800"/>
            <a:ext cx="9525000" cy="4038600"/>
          </a:xfrm>
        </p:spPr>
        <p:txBody>
          <a:bodyPr anchor="t">
            <a:noAutofit/>
          </a:bodyPr>
          <a:lstStyle/>
          <a:p>
            <a:pPr lvl="1" indent="-742950">
              <a:lnSpc>
                <a:spcPct val="150000"/>
              </a:lnSpc>
              <a:buAutoNum type="arabicPeriod" startAt="7"/>
            </a:pPr>
            <a:r>
              <a:rPr lang="zh-CN" altLang="en-US" sz="3600" dirty="0" smtClean="0">
                <a:latin typeface="Cambria Math" panose="02040503050406030204" pitchFamily="18" charset="0"/>
              </a:rPr>
              <a:t>可变价格的蒙代尔</a:t>
            </a:r>
            <a:r>
              <a:rPr lang="en-US" altLang="zh-CN" sz="3600" dirty="0" smtClean="0">
                <a:latin typeface="Cambria Math" panose="02040503050406030204" pitchFamily="18" charset="0"/>
              </a:rPr>
              <a:t>-</a:t>
            </a:r>
            <a:r>
              <a:rPr lang="zh-CN" altLang="en-US" sz="3600" dirty="0" smtClean="0">
                <a:latin typeface="Cambria Math" panose="02040503050406030204" pitchFamily="18" charset="0"/>
              </a:rPr>
              <a:t>弗莱明模型：</a:t>
            </a:r>
            <a:endParaRPr lang="en-US" altLang="zh-CN" sz="3600" dirty="0" smtClean="0">
              <a:latin typeface="Cambria Math" panose="02040503050406030204" pitchFamily="18" charset="0"/>
            </a:endParaRPr>
          </a:p>
          <a:p>
            <a:pPr marL="0" lvl="1" indent="0">
              <a:lnSpc>
                <a:spcPct val="150000"/>
              </a:lnSpc>
              <a:buNone/>
            </a:pPr>
            <a:r>
              <a:rPr lang="zh-CN" altLang="en-US" sz="3600" dirty="0" smtClean="0">
                <a:latin typeface="Cambria Math" panose="02040503050406030204" pitchFamily="18" charset="0"/>
              </a:rPr>
              <a:t>     开放经济下</a:t>
            </a:r>
            <a:r>
              <a:rPr lang="en-US" altLang="zh-CN" sz="3600" dirty="0" smtClean="0">
                <a:latin typeface="Cambria Math" panose="02040503050406030204" pitchFamily="18" charset="0"/>
              </a:rPr>
              <a:t>AD</a:t>
            </a:r>
            <a:r>
              <a:rPr lang="zh-CN" altLang="en-US" sz="3600" dirty="0" smtClean="0">
                <a:latin typeface="Cambria Math" panose="02040503050406030204" pitchFamily="18" charset="0"/>
              </a:rPr>
              <a:t>曲线的推导</a:t>
            </a:r>
            <a:endParaRPr lang="en-US" altLang="zh-CN" sz="3600" dirty="0">
              <a:latin typeface="Cambria Math" panose="02040503050406030204" pitchFamily="18" charset="0"/>
            </a:endParaRPr>
          </a:p>
        </p:txBody>
      </p:sp>
    </p:spTree>
    <p:extLst>
      <p:ext uri="{BB962C8B-B14F-4D97-AF65-F5344CB8AC3E}">
        <p14:creationId xmlns:p14="http://schemas.microsoft.com/office/powerpoint/2010/main" val="486194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1" name="标题 1"/>
          <p:cNvSpPr>
            <a:spLocks noGrp="1"/>
          </p:cNvSpPr>
          <p:nvPr>
            <p:ph type="title"/>
          </p:nvPr>
        </p:nvSpPr>
        <p:spPr>
          <a:xfrm>
            <a:off x="685801" y="152400"/>
            <a:ext cx="10058399" cy="838200"/>
          </a:xfrm>
        </p:spPr>
        <p:txBody>
          <a:bodyPr>
            <a:noAutofit/>
          </a:bodyPr>
          <a:lstStyle/>
          <a:p>
            <a:pPr marL="0" lvl="1" indent="0">
              <a:lnSpc>
                <a:spcPct val="150000"/>
              </a:lnSpc>
              <a:buNone/>
            </a:pPr>
            <a:r>
              <a:rPr lang="en-US" altLang="zh-CN" sz="2800" dirty="0">
                <a:latin typeface="Cambria Math" panose="02040503050406030204" pitchFamily="18" charset="0"/>
              </a:rPr>
              <a:t>6.  </a:t>
            </a:r>
            <a:r>
              <a:rPr lang="zh-CN" altLang="en-US" sz="2800" dirty="0">
                <a:latin typeface="Cambria Math" panose="02040503050406030204" pitchFamily="18" charset="0"/>
              </a:rPr>
              <a:t>可变价格的蒙代尔</a:t>
            </a:r>
            <a:r>
              <a:rPr lang="en-US" altLang="zh-CN" sz="2800" dirty="0">
                <a:latin typeface="Cambria Math" panose="02040503050406030204" pitchFamily="18" charset="0"/>
              </a:rPr>
              <a:t>-</a:t>
            </a:r>
            <a:r>
              <a:rPr lang="zh-CN" altLang="en-US" sz="2800" dirty="0">
                <a:latin typeface="Cambria Math" panose="02040503050406030204" pitchFamily="18" charset="0"/>
              </a:rPr>
              <a:t>弗莱明模型：开放经济下</a:t>
            </a:r>
            <a:r>
              <a:rPr lang="en-US" altLang="zh-CN" sz="2800" dirty="0">
                <a:latin typeface="Cambria Math" panose="02040503050406030204" pitchFamily="18" charset="0"/>
              </a:rPr>
              <a:t>AD</a:t>
            </a:r>
            <a:r>
              <a:rPr lang="zh-CN" altLang="en-US" sz="2800" dirty="0">
                <a:latin typeface="Cambria Math" panose="02040503050406030204" pitchFamily="18" charset="0"/>
              </a:rPr>
              <a:t>曲线的推导</a:t>
            </a:r>
            <a:endParaRPr lang="en-US" altLang="zh-CN" sz="2800" dirty="0">
              <a:latin typeface="Cambria Math" panose="02040503050406030204" pitchFamily="18" charset="0"/>
            </a:endParaRPr>
          </a:p>
        </p:txBody>
      </p:sp>
      <p:grpSp>
        <p:nvGrpSpPr>
          <p:cNvPr id="15" name="画布 436"/>
          <p:cNvGrpSpPr/>
          <p:nvPr/>
        </p:nvGrpSpPr>
        <p:grpSpPr>
          <a:xfrm>
            <a:off x="3965046" y="820786"/>
            <a:ext cx="8226954" cy="6037214"/>
            <a:chOff x="-535937" y="-372076"/>
            <a:chExt cx="5806437" cy="7906351"/>
          </a:xfrm>
          <a:solidFill>
            <a:srgbClr val="00B050"/>
          </a:solidFill>
        </p:grpSpPr>
        <p:sp>
          <p:nvSpPr>
            <p:cNvPr id="16" name="矩形 15"/>
            <p:cNvSpPr/>
            <p:nvPr/>
          </p:nvSpPr>
          <p:spPr>
            <a:xfrm>
              <a:off x="0" y="0"/>
              <a:ext cx="5270500" cy="7534275"/>
            </a:xfrm>
            <a:prstGeom prst="rect">
              <a:avLst/>
            </a:prstGeom>
            <a:grpFill/>
          </p:spPr>
        </p:sp>
        <p:cxnSp>
          <p:nvCxnSpPr>
            <p:cNvPr id="17" name="直接连接符 16"/>
            <p:cNvCxnSpPr/>
            <p:nvPr/>
          </p:nvCxnSpPr>
          <p:spPr>
            <a:xfrm>
              <a:off x="681318" y="3401632"/>
              <a:ext cx="4199027" cy="27459"/>
            </a:xfrm>
            <a:prstGeom prst="line">
              <a:avLst/>
            </a:prstGeom>
            <a:grpFill/>
            <a:ln w="6350" cap="flat" cmpd="sng" algn="ctr">
              <a:solidFill>
                <a:srgbClr val="4472C4"/>
              </a:solidFill>
              <a:prstDash val="solid"/>
              <a:miter lim="800000"/>
            </a:ln>
            <a:effectLst/>
          </p:spPr>
        </p:cxnSp>
        <p:sp>
          <p:nvSpPr>
            <p:cNvPr id="18" name="文本框 2"/>
            <p:cNvSpPr txBox="1">
              <a:spLocks noChangeArrowheads="1"/>
            </p:cNvSpPr>
            <p:nvPr/>
          </p:nvSpPr>
          <p:spPr bwMode="auto">
            <a:xfrm>
              <a:off x="-535937" y="204851"/>
              <a:ext cx="1810253"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宋体" panose="02010600030101010101" pitchFamily="2" charset="-122"/>
                  <a:ea typeface="等线" panose="02010600030101010101" pitchFamily="2" charset="-122"/>
                  <a:cs typeface="Times New Roman" panose="02020603050405020304" pitchFamily="18" charset="0"/>
                </a:rPr>
                <a:t>实际汇率，ε</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文本框 2"/>
            <p:cNvSpPr txBox="1">
              <a:spLocks noChangeArrowheads="1"/>
            </p:cNvSpPr>
            <p:nvPr/>
          </p:nvSpPr>
          <p:spPr bwMode="auto">
            <a:xfrm>
              <a:off x="3740338" y="3448003"/>
              <a:ext cx="1185466"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20" name="文本框 2"/>
                <p:cNvSpPr txBox="1">
                  <a:spLocks noChangeArrowheads="1"/>
                </p:cNvSpPr>
                <p:nvPr/>
              </p:nvSpPr>
              <p:spPr bwMode="auto">
                <a:xfrm>
                  <a:off x="9525" y="2164311"/>
                  <a:ext cx="743584"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𝜀</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0" name="文本框 2"/>
                <p:cNvSpPr txBox="1">
                  <a:spLocks noRot="1" noChangeAspect="1" noMove="1" noResize="1" noEditPoints="1" noAdjustHandles="1" noChangeArrowheads="1" noChangeShapeType="1" noTextEdit="1"/>
                </p:cNvSpPr>
                <p:nvPr/>
              </p:nvSpPr>
              <p:spPr bwMode="auto">
                <a:xfrm>
                  <a:off x="9525" y="2164311"/>
                  <a:ext cx="743584" cy="685210"/>
                </a:xfrm>
                <a:prstGeom prst="rect">
                  <a:avLst/>
                </a:prstGeom>
                <a:blipFill>
                  <a:blip r:embed="rId2"/>
                  <a:stretch>
                    <a:fillRect/>
                  </a:stretch>
                </a:blipFill>
                <a:ln w="9525">
                  <a:noFill/>
                  <a:miter lim="800000"/>
                  <a:headEnd/>
                  <a:tailEnd/>
                </a:ln>
              </p:spPr>
              <p:txBody>
                <a:bodyPr/>
                <a:lstStyle/>
                <a:p>
                  <a:r>
                    <a:rPr lang="zh-CN" altLang="en-US">
                      <a:noFill/>
                    </a:rPr>
                    <a:t> </a:t>
                  </a:r>
                </a:p>
              </p:txBody>
            </p:sp>
          </mc:Fallback>
        </mc:AlternateContent>
        <p:cxnSp>
          <p:nvCxnSpPr>
            <p:cNvPr id="21" name="直接连接符 20"/>
            <p:cNvCxnSpPr/>
            <p:nvPr/>
          </p:nvCxnSpPr>
          <p:spPr>
            <a:xfrm flipH="1">
              <a:off x="658182" y="627317"/>
              <a:ext cx="28001" cy="2736215"/>
            </a:xfrm>
            <a:prstGeom prst="line">
              <a:avLst/>
            </a:prstGeom>
            <a:grpFill/>
            <a:ln w="6350" cap="flat" cmpd="sng" algn="ctr">
              <a:solidFill>
                <a:srgbClr val="4472C4"/>
              </a:solidFill>
              <a:prstDash val="solid"/>
              <a:miter lim="800000"/>
            </a:ln>
            <a:effectLst/>
          </p:spPr>
        </p:cxnSp>
        <p:sp>
          <p:nvSpPr>
            <p:cNvPr id="22" name="文本框 2"/>
            <p:cNvSpPr txBox="1">
              <a:spLocks noChangeArrowheads="1"/>
            </p:cNvSpPr>
            <p:nvPr/>
          </p:nvSpPr>
          <p:spPr bwMode="auto">
            <a:xfrm>
              <a:off x="2186415" y="2358756"/>
              <a:ext cx="326896" cy="377952"/>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3" name="直接连接符 22"/>
            <p:cNvCxnSpPr/>
            <p:nvPr/>
          </p:nvCxnSpPr>
          <p:spPr>
            <a:xfrm flipH="1">
              <a:off x="658186" y="2358756"/>
              <a:ext cx="2437439" cy="14804"/>
            </a:xfrm>
            <a:prstGeom prst="line">
              <a:avLst/>
            </a:prstGeom>
            <a:grpFill/>
            <a:ln w="9525" cap="flat" cmpd="sng" algn="ctr">
              <a:solidFill>
                <a:sysClr val="windowText" lastClr="000000"/>
              </a:solidFill>
              <a:prstDash val="dash"/>
              <a:round/>
              <a:headEnd type="none" w="med" len="med"/>
              <a:tailEnd type="none" w="med" len="med"/>
            </a:ln>
            <a:effectLst/>
          </p:spPr>
        </p:cxnSp>
        <p:sp>
          <p:nvSpPr>
            <p:cNvPr id="25" name="文本框 2"/>
            <p:cNvSpPr txBox="1">
              <a:spLocks noChangeArrowheads="1"/>
            </p:cNvSpPr>
            <p:nvPr/>
          </p:nvSpPr>
          <p:spPr bwMode="auto">
            <a:xfrm>
              <a:off x="3675653" y="1172029"/>
              <a:ext cx="554757" cy="689825"/>
            </a:xfrm>
            <a:prstGeom prst="rect">
              <a:avLst/>
            </a:prstGeom>
            <a:solidFill>
              <a:schemeClr val="accent2">
                <a:lumMod val="20000"/>
                <a:lumOff val="80000"/>
              </a:schemeClr>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a:solidFill>
                    <a:schemeClr val="bg1"/>
                  </a:solidFill>
                  <a:effectLst/>
                  <a:latin typeface="宋体" panose="02010600030101010101" pitchFamily="2" charset="-122"/>
                  <a:ea typeface="等线" panose="02010600030101010101" pitchFamily="2" charset="-122"/>
                  <a:cs typeface="Times New Roman" panose="02020603050405020304" pitchFamily="18" charset="0"/>
                </a:rPr>
                <a:t>IS</a:t>
              </a:r>
              <a:r>
                <a:rPr lang="en-US" sz="2800" dirty="0" smtClean="0">
                  <a:solidFill>
                    <a:schemeClr val="bg1"/>
                  </a:solidFill>
                  <a:effectLst/>
                  <a:latin typeface="宋体" panose="02010600030101010101" pitchFamily="2" charset="-122"/>
                  <a:ea typeface="等线" panose="02010600030101010101" pitchFamily="2" charset="-122"/>
                  <a:cs typeface="Times New Roman" panose="02020603050405020304" pitchFamily="18" charset="0"/>
                </a:rPr>
                <a:t>*</a:t>
              </a:r>
              <a:endParaRPr lang="zh-CN" sz="28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6" name="直接连接符 25"/>
            <p:cNvCxnSpPr/>
            <p:nvPr/>
          </p:nvCxnSpPr>
          <p:spPr>
            <a:xfrm flipH="1">
              <a:off x="686184" y="1538641"/>
              <a:ext cx="2342766" cy="0"/>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27" name="文本框 2"/>
                <p:cNvSpPr txBox="1">
                  <a:spLocks noChangeArrowheads="1"/>
                </p:cNvSpPr>
                <p:nvPr/>
              </p:nvSpPr>
              <p:spPr bwMode="auto">
                <a:xfrm>
                  <a:off x="76368" y="1368784"/>
                  <a:ext cx="522500"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𝜀</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7" name="文本框 2"/>
                <p:cNvSpPr txBox="1">
                  <a:spLocks noRot="1" noChangeAspect="1" noMove="1" noResize="1" noEditPoints="1" noAdjustHandles="1" noChangeArrowheads="1" noChangeShapeType="1" noTextEdit="1"/>
                </p:cNvSpPr>
                <p:nvPr/>
              </p:nvSpPr>
              <p:spPr bwMode="auto">
                <a:xfrm>
                  <a:off x="76368" y="1368784"/>
                  <a:ext cx="522500" cy="685210"/>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sp>
          <p:nvSpPr>
            <p:cNvPr id="28" name="文本框 2"/>
            <p:cNvSpPr txBox="1">
              <a:spLocks noChangeArrowheads="1"/>
            </p:cNvSpPr>
            <p:nvPr/>
          </p:nvSpPr>
          <p:spPr bwMode="auto">
            <a:xfrm>
              <a:off x="3052204" y="1279360"/>
              <a:ext cx="327527" cy="632439"/>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dirty="0">
                  <a:effectLst/>
                  <a:latin typeface="等线" panose="02010600030101010101" pitchFamily="2" charset="-122"/>
                  <a:ea typeface="宋体" panose="02010600030101010101" pitchFamily="2" charset="-122"/>
                  <a:cs typeface="Times New Roman" panose="02020603050405020304" pitchFamily="18" charset="0"/>
                </a:rPr>
                <a:t>B</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29" name="文本框 2"/>
                <p:cNvSpPr txBox="1">
                  <a:spLocks noChangeArrowheads="1"/>
                </p:cNvSpPr>
                <p:nvPr/>
              </p:nvSpPr>
              <p:spPr bwMode="auto">
                <a:xfrm>
                  <a:off x="1940289" y="3444163"/>
                  <a:ext cx="504825"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9" name="文本框 2"/>
                <p:cNvSpPr txBox="1">
                  <a:spLocks noRot="1" noChangeAspect="1" noMove="1" noResize="1" noEditPoints="1" noAdjustHandles="1" noChangeArrowheads="1" noChangeShapeType="1" noTextEdit="1"/>
                </p:cNvSpPr>
                <p:nvPr/>
              </p:nvSpPr>
              <p:spPr bwMode="auto">
                <a:xfrm>
                  <a:off x="1940289" y="3444163"/>
                  <a:ext cx="504825" cy="685210"/>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
                <p:cNvSpPr txBox="1">
                  <a:spLocks noChangeArrowheads="1"/>
                </p:cNvSpPr>
                <p:nvPr/>
              </p:nvSpPr>
              <p:spPr bwMode="auto">
                <a:xfrm>
                  <a:off x="3143640" y="3444163"/>
                  <a:ext cx="504825"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30" name="文本框 2"/>
                <p:cNvSpPr txBox="1">
                  <a:spLocks noRot="1" noChangeAspect="1" noMove="1" noResize="1" noEditPoints="1" noAdjustHandles="1" noChangeArrowheads="1" noChangeShapeType="1" noTextEdit="1"/>
                </p:cNvSpPr>
                <p:nvPr/>
              </p:nvSpPr>
              <p:spPr bwMode="auto">
                <a:xfrm>
                  <a:off x="3143640" y="3444163"/>
                  <a:ext cx="504825" cy="685210"/>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p:cxnSp>
          <p:nvCxnSpPr>
            <p:cNvPr id="31" name="直接连接符 30"/>
            <p:cNvCxnSpPr/>
            <p:nvPr/>
          </p:nvCxnSpPr>
          <p:spPr>
            <a:xfrm>
              <a:off x="1994412" y="3429091"/>
              <a:ext cx="0" cy="3085855"/>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34" name="直接连接符 33"/>
            <p:cNvCxnSpPr/>
            <p:nvPr/>
          </p:nvCxnSpPr>
          <p:spPr>
            <a:xfrm flipH="1">
              <a:off x="648134" y="3661214"/>
              <a:ext cx="10048" cy="283363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48134" y="6464704"/>
              <a:ext cx="4074591" cy="3014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306285" y="4173680"/>
              <a:ext cx="2547302" cy="20498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58495" y="4735517"/>
              <a:ext cx="1360805" cy="14605"/>
            </a:xfrm>
            <a:prstGeom prst="line">
              <a:avLst/>
            </a:prstGeom>
            <a:grpFill/>
            <a:ln w="9525" cap="flat" cmpd="sng" algn="ctr">
              <a:solidFill>
                <a:sysClr val="windowText" lastClr="000000"/>
              </a:solidFill>
              <a:prstDash val="dash"/>
              <a:round/>
              <a:headEnd type="none" w="med" len="med"/>
              <a:tailEnd type="none" w="med" len="med"/>
            </a:ln>
            <a:effectLst/>
          </p:spPr>
        </p:cxnSp>
        <p:cxnSp>
          <p:nvCxnSpPr>
            <p:cNvPr id="38" name="直接连接符 37"/>
            <p:cNvCxnSpPr/>
            <p:nvPr/>
          </p:nvCxnSpPr>
          <p:spPr>
            <a:xfrm flipH="1">
              <a:off x="635111" y="5619773"/>
              <a:ext cx="2449733" cy="14605"/>
            </a:xfrm>
            <a:prstGeom prst="line">
              <a:avLst/>
            </a:prstGeom>
            <a:grpFill/>
            <a:ln w="9525" cap="flat" cmpd="sng" algn="ctr">
              <a:solidFill>
                <a:sysClr val="windowText" lastClr="000000"/>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39" name="文本框 2"/>
                <p:cNvSpPr txBox="1">
                  <a:spLocks noChangeArrowheads="1"/>
                </p:cNvSpPr>
                <p:nvPr/>
              </p:nvSpPr>
              <p:spPr bwMode="auto">
                <a:xfrm>
                  <a:off x="0" y="4554647"/>
                  <a:ext cx="612949"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𝑃</m:t>
                            </m:r>
                          </m:e>
                          <m:sub>
                            <m:r>
                              <a:rPr lang="en-US" sz="2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39" name="文本框 2"/>
                <p:cNvSpPr txBox="1">
                  <a:spLocks noRot="1" noChangeAspect="1" noMove="1" noResize="1" noEditPoints="1" noAdjustHandles="1" noChangeArrowheads="1" noChangeShapeType="1" noTextEdit="1"/>
                </p:cNvSpPr>
                <p:nvPr/>
              </p:nvSpPr>
              <p:spPr bwMode="auto">
                <a:xfrm>
                  <a:off x="0" y="4554647"/>
                  <a:ext cx="612949" cy="685210"/>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2"/>
                <p:cNvSpPr txBox="1">
                  <a:spLocks noChangeArrowheads="1"/>
                </p:cNvSpPr>
                <p:nvPr/>
              </p:nvSpPr>
              <p:spPr bwMode="auto">
                <a:xfrm>
                  <a:off x="22336" y="5489145"/>
                  <a:ext cx="612775"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effectLst/>
                                <a:latin typeface="Cambria Math" panose="02040503050406030204" pitchFamily="18" charset="0"/>
                                <a:ea typeface="宋体" panose="02010600030101010101" pitchFamily="2" charset="-122"/>
                                <a:cs typeface="宋体" panose="02010600030101010101" pitchFamily="2" charset="-122"/>
                              </a:rPr>
                              <m:t>𝑃</m:t>
                            </m:r>
                          </m:e>
                          <m:sub>
                            <m:r>
                              <a:rPr lang="en-US" sz="2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0" name="文本框 2"/>
                <p:cNvSpPr txBox="1">
                  <a:spLocks noRot="1" noChangeAspect="1" noMove="1" noResize="1" noEditPoints="1" noAdjustHandles="1" noChangeArrowheads="1" noChangeShapeType="1" noTextEdit="1"/>
                </p:cNvSpPr>
                <p:nvPr/>
              </p:nvSpPr>
              <p:spPr bwMode="auto">
                <a:xfrm>
                  <a:off x="22336" y="5489145"/>
                  <a:ext cx="612775" cy="685210"/>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sp>
          <p:nvSpPr>
            <p:cNvPr id="41" name="文本框 2"/>
            <p:cNvSpPr txBox="1">
              <a:spLocks noChangeArrowheads="1"/>
            </p:cNvSpPr>
            <p:nvPr/>
          </p:nvSpPr>
          <p:spPr bwMode="auto">
            <a:xfrm>
              <a:off x="2059042" y="4372297"/>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A</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sp>
          <p:nvSpPr>
            <p:cNvPr id="42" name="文本框 2"/>
            <p:cNvSpPr txBox="1">
              <a:spLocks noChangeArrowheads="1"/>
            </p:cNvSpPr>
            <p:nvPr/>
          </p:nvSpPr>
          <p:spPr bwMode="auto">
            <a:xfrm>
              <a:off x="3194506" y="5258032"/>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B</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43" name="文本框 2"/>
                <p:cNvSpPr txBox="1">
                  <a:spLocks noChangeArrowheads="1"/>
                </p:cNvSpPr>
                <p:nvPr/>
              </p:nvSpPr>
              <p:spPr bwMode="auto">
                <a:xfrm>
                  <a:off x="1483450" y="355712"/>
                  <a:ext cx="1212163" cy="739573"/>
                </a:xfrm>
                <a:prstGeom prst="rect">
                  <a:avLst/>
                </a:prstGeom>
                <a:solidFill>
                  <a:schemeClr val="accent2">
                    <a:lumMod val="20000"/>
                    <a:lumOff val="80000"/>
                  </a:schemeClr>
                </a:solidFill>
                <a:ln w="9525">
                  <a:noFill/>
                  <a:miter lim="800000"/>
                  <a:headEnd/>
                  <a:tailEnd/>
                </a:ln>
              </p:spPr>
              <p:txBody>
                <a:bodyPr rot="0" vert="horz" wrap="square" lIns="91440" tIns="45720" rIns="91440" bIns="45720" anchor="t" anchorCtr="0">
                  <a:noAutofit/>
                </a:bodyPr>
                <a:lstStyle/>
                <a:p>
                  <a:pPr algn="just">
                    <a:spcAft>
                      <a:spcPts val="0"/>
                    </a:spcAft>
                  </a:pPr>
                  <a14:m>
                    <m:oMath xmlns:m="http://schemas.openxmlformats.org/officeDocument/2006/math">
                      <m:sSup>
                        <m:sSupPr>
                          <m:ctrlPr>
                            <a:rPr lang="zh-CN" sz="2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LM</m:t>
                          </m:r>
                        </m:e>
                        <m:sup>
                          <m:r>
                            <a:rPr lang="en-US" sz="2800" i="1"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en-US" sz="28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zh-CN" sz="2800" i="1">
                              <a:solidFill>
                                <a:schemeClr val="bg1"/>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solidFill>
                                <a:schemeClr val="bg1"/>
                              </a:solidFill>
                              <a:effectLst/>
                              <a:latin typeface="Cambria Math" panose="02040503050406030204" pitchFamily="18" charset="0"/>
                              <a:ea typeface="宋体" panose="02010600030101010101" pitchFamily="2" charset="-122"/>
                              <a:cs typeface="宋体" panose="02010600030101010101" pitchFamily="2" charset="-122"/>
                            </a:rPr>
                            <m:t>𝑃</m:t>
                          </m:r>
                        </m:e>
                        <m:sub>
                          <m:r>
                            <a:rPr lang="en-US" sz="2800" i="1">
                              <a:solidFill>
                                <a:schemeClr val="bg1"/>
                              </a:solidFill>
                              <a:effectLst/>
                              <a:latin typeface="Cambria Math" panose="02040503050406030204" pitchFamily="18" charset="0"/>
                              <a:ea typeface="宋体" panose="02010600030101010101" pitchFamily="2" charset="-122"/>
                              <a:cs typeface="宋体" panose="02010600030101010101" pitchFamily="2" charset="-122"/>
                            </a:rPr>
                            <m:t>1</m:t>
                          </m:r>
                        </m:sub>
                      </m:sSub>
                      <m:r>
                        <a:rPr lang="en-US" sz="2800" i="1">
                          <a:solidFill>
                            <a:schemeClr val="bg1"/>
                          </a:solidFill>
                          <a:effectLst/>
                          <a:latin typeface="Cambria Math" panose="02040503050406030204" pitchFamily="18" charset="0"/>
                          <a:ea typeface="宋体" panose="02010600030101010101" pitchFamily="2" charset="-122"/>
                          <a:cs typeface="宋体" panose="02010600030101010101" pitchFamily="2" charset="-122"/>
                        </a:rPr>
                        <m:t>)</m:t>
                      </m:r>
                    </m:oMath>
                  </a14:m>
                  <a:endParaRPr lang="zh-CN" sz="28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3" name="文本框 2"/>
                <p:cNvSpPr txBox="1">
                  <a:spLocks noRot="1" noChangeAspect="1" noMove="1" noResize="1" noEditPoints="1" noAdjustHandles="1" noChangeArrowheads="1" noChangeShapeType="1" noTextEdit="1"/>
                </p:cNvSpPr>
                <p:nvPr/>
              </p:nvSpPr>
              <p:spPr bwMode="auto">
                <a:xfrm>
                  <a:off x="1483450" y="355712"/>
                  <a:ext cx="1212163" cy="739573"/>
                </a:xfrm>
                <a:prstGeom prst="rect">
                  <a:avLst/>
                </a:prstGeom>
                <a:blipFill>
                  <a:blip r:embed="rId8"/>
                  <a:stretch>
                    <a:fillRect t="-14130" b="-20652"/>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2"/>
                <p:cNvSpPr txBox="1">
                  <a:spLocks noChangeArrowheads="1"/>
                </p:cNvSpPr>
                <p:nvPr/>
              </p:nvSpPr>
              <p:spPr bwMode="auto">
                <a:xfrm>
                  <a:off x="2777300" y="297050"/>
                  <a:ext cx="1076287" cy="650972"/>
                </a:xfrm>
                <a:prstGeom prst="rect">
                  <a:avLst/>
                </a:prstGeom>
                <a:solidFill>
                  <a:schemeClr val="accent2">
                    <a:lumMod val="20000"/>
                    <a:lumOff val="80000"/>
                  </a:schemeClr>
                </a:solidFill>
                <a:ln w="9525">
                  <a:noFill/>
                  <a:miter lim="800000"/>
                  <a:headEnd/>
                  <a:tailEnd/>
                </a:ln>
              </p:spPr>
              <p:txBody>
                <a:bodyPr rot="0" vert="horz" wrap="square" lIns="91440" tIns="45720" rIns="91440" bIns="45720" anchor="t" anchorCtr="0">
                  <a:noAutofit/>
                </a:bodyPr>
                <a:lstStyle/>
                <a:p>
                  <a:pPr algn="just">
                    <a:spcAft>
                      <a:spcPts val="0"/>
                    </a:spcAft>
                  </a:pPr>
                  <a14:m>
                    <m:oMath xmlns:m="http://schemas.openxmlformats.org/officeDocument/2006/math">
                      <m:sSup>
                        <m:sSupPr>
                          <m:ctrlPr>
                            <a:rPr lang="zh-CN" sz="2800" i="1" smtClean="0">
                              <a:solidFill>
                                <a:schemeClr val="bg1"/>
                              </a:solidFill>
                              <a:effectLst/>
                              <a:latin typeface="Cambria Math" panose="02040503050406030204" pitchFamily="18" charset="0"/>
                              <a:ea typeface="Cambria Math" panose="02040503050406030204" pitchFamily="18" charset="0"/>
                              <a:cs typeface="宋体" panose="02010600030101010101" pitchFamily="2" charset="-122"/>
                            </a:rPr>
                          </m:ctrlPr>
                        </m:sSupPr>
                        <m:e>
                          <m:r>
                            <m:rPr>
                              <m:sty m:val="p"/>
                            </m:rPr>
                            <a:rPr lang="en-US" sz="28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LM</m:t>
                          </m:r>
                        </m:e>
                        <m:sup>
                          <m:r>
                            <a:rPr lang="en-US" sz="2800" i="1">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en-US" sz="28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zh-CN" sz="2800" i="1">
                              <a:solidFill>
                                <a:schemeClr val="bg1"/>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sz="2800" i="1">
                              <a:solidFill>
                                <a:schemeClr val="bg1"/>
                              </a:solidFill>
                              <a:effectLst/>
                              <a:latin typeface="Cambria Math" panose="02040503050406030204" pitchFamily="18" charset="0"/>
                              <a:ea typeface="宋体" panose="02010600030101010101" pitchFamily="2" charset="-122"/>
                              <a:cs typeface="宋体" panose="02010600030101010101" pitchFamily="2" charset="-122"/>
                            </a:rPr>
                            <m:t>𝑃</m:t>
                          </m:r>
                        </m:e>
                        <m:sub>
                          <m:r>
                            <a:rPr lang="en-US" sz="2800" i="1">
                              <a:solidFill>
                                <a:schemeClr val="bg1"/>
                              </a:solidFill>
                              <a:effectLst/>
                              <a:latin typeface="Cambria Math" panose="02040503050406030204" pitchFamily="18" charset="0"/>
                              <a:ea typeface="宋体" panose="02010600030101010101" pitchFamily="2" charset="-122"/>
                              <a:cs typeface="宋体" panose="02010600030101010101" pitchFamily="2" charset="-122"/>
                            </a:rPr>
                            <m:t>2</m:t>
                          </m:r>
                        </m:sub>
                      </m:sSub>
                      <m:r>
                        <a:rPr lang="en-US" sz="2800" i="1">
                          <a:solidFill>
                            <a:schemeClr val="bg1"/>
                          </a:solidFill>
                          <a:effectLst/>
                          <a:latin typeface="Cambria Math" panose="02040503050406030204" pitchFamily="18" charset="0"/>
                          <a:ea typeface="宋体" panose="02010600030101010101" pitchFamily="2" charset="-122"/>
                          <a:cs typeface="宋体" panose="02010600030101010101" pitchFamily="2" charset="-122"/>
                        </a:rPr>
                        <m:t>)</m:t>
                      </m:r>
                    </m:oMath>
                  </a14:m>
                  <a:endParaRPr lang="zh-CN" sz="28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4" name="文本框 2"/>
                <p:cNvSpPr txBox="1">
                  <a:spLocks noRot="1" noChangeAspect="1" noMove="1" noResize="1" noEditPoints="1" noAdjustHandles="1" noChangeArrowheads="1" noChangeShapeType="1" noTextEdit="1"/>
                </p:cNvSpPr>
                <p:nvPr/>
              </p:nvSpPr>
              <p:spPr bwMode="auto">
                <a:xfrm>
                  <a:off x="2777300" y="297050"/>
                  <a:ext cx="1076287" cy="650972"/>
                </a:xfrm>
                <a:prstGeom prst="rect">
                  <a:avLst/>
                </a:prstGeom>
                <a:blipFill>
                  <a:blip r:embed="rId9"/>
                  <a:stretch>
                    <a:fillRect t="-14634" b="-35366"/>
                  </a:stretch>
                </a:blipFill>
                <a:ln w="9525">
                  <a:noFill/>
                  <a:miter lim="800000"/>
                  <a:headEnd/>
                  <a:tailEnd/>
                </a:ln>
              </p:spPr>
              <p:txBody>
                <a:bodyPr/>
                <a:lstStyle/>
                <a:p>
                  <a:r>
                    <a:rPr lang="zh-CN" altLang="en-US">
                      <a:noFill/>
                    </a:rPr>
                    <a:t> </a:t>
                  </a:r>
                </a:p>
              </p:txBody>
            </p:sp>
          </mc:Fallback>
        </mc:AlternateContent>
        <p:cxnSp>
          <p:nvCxnSpPr>
            <p:cNvPr id="45" name="直接箭头连接符 44"/>
            <p:cNvCxnSpPr/>
            <p:nvPr/>
          </p:nvCxnSpPr>
          <p:spPr>
            <a:xfrm>
              <a:off x="2083082" y="1344274"/>
              <a:ext cx="854980" cy="10049"/>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356201" y="4700933"/>
              <a:ext cx="693336" cy="538925"/>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2"/>
                <p:cNvSpPr txBox="1">
                  <a:spLocks noChangeArrowheads="1"/>
                </p:cNvSpPr>
                <p:nvPr/>
              </p:nvSpPr>
              <p:spPr bwMode="auto">
                <a:xfrm>
                  <a:off x="1830670" y="6528691"/>
                  <a:ext cx="504825"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7" name="文本框 2"/>
                <p:cNvSpPr txBox="1">
                  <a:spLocks noRot="1" noChangeAspect="1" noMove="1" noResize="1" noEditPoints="1" noAdjustHandles="1" noChangeArrowheads="1" noChangeShapeType="1" noTextEdit="1"/>
                </p:cNvSpPr>
                <p:nvPr/>
              </p:nvSpPr>
              <p:spPr bwMode="auto">
                <a:xfrm>
                  <a:off x="1830670" y="6528691"/>
                  <a:ext cx="504825" cy="685210"/>
                </a:xfrm>
                <a:prstGeom prst="rect">
                  <a:avLst/>
                </a:prstGeom>
                <a:blipFill>
                  <a:blip r:embed="rId10"/>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2"/>
                <p:cNvSpPr txBox="1">
                  <a:spLocks noChangeArrowheads="1"/>
                </p:cNvSpPr>
                <p:nvPr/>
              </p:nvSpPr>
              <p:spPr bwMode="auto">
                <a:xfrm>
                  <a:off x="3033995" y="6528691"/>
                  <a:ext cx="504825"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sz="2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sz="2800" i="1">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8" name="文本框 2"/>
                <p:cNvSpPr txBox="1">
                  <a:spLocks noRot="1" noChangeAspect="1" noMove="1" noResize="1" noEditPoints="1" noAdjustHandles="1" noChangeArrowheads="1" noChangeShapeType="1" noTextEdit="1"/>
                </p:cNvSpPr>
                <p:nvPr/>
              </p:nvSpPr>
              <p:spPr bwMode="auto">
                <a:xfrm>
                  <a:off x="3033995" y="6528691"/>
                  <a:ext cx="504825" cy="685210"/>
                </a:xfrm>
                <a:prstGeom prst="rect">
                  <a:avLst/>
                </a:prstGeom>
                <a:blipFill>
                  <a:blip r:embed="rId11"/>
                  <a:stretch>
                    <a:fillRect/>
                  </a:stretch>
                </a:blipFill>
                <a:ln w="9525">
                  <a:noFill/>
                  <a:miter lim="800000"/>
                  <a:headEnd/>
                  <a:tailEnd/>
                </a:ln>
              </p:spPr>
              <p:txBody>
                <a:bodyPr/>
                <a:lstStyle/>
                <a:p>
                  <a:r>
                    <a:rPr lang="zh-CN" altLang="en-US">
                      <a:noFill/>
                    </a:rPr>
                    <a:t> </a:t>
                  </a:r>
                </a:p>
              </p:txBody>
            </p:sp>
          </mc:Fallback>
        </mc:AlternateContent>
        <p:sp>
          <p:nvSpPr>
            <p:cNvPr id="57" name="文本框 2"/>
            <p:cNvSpPr txBox="1">
              <a:spLocks noChangeArrowheads="1"/>
            </p:cNvSpPr>
            <p:nvPr/>
          </p:nvSpPr>
          <p:spPr bwMode="auto">
            <a:xfrm>
              <a:off x="3771900" y="6512249"/>
              <a:ext cx="1319281" cy="685210"/>
            </a:xfrm>
            <a:prstGeom prst="rect">
              <a:avLst/>
            </a:prstGeom>
            <a:grpFill/>
            <a:ln w="9525">
              <a:noFill/>
              <a:miter lim="800000"/>
              <a:headEnd/>
              <a:tailEnd/>
            </a:ln>
          </p:spPr>
          <p:txBody>
            <a:bodyPr rot="0" vert="horz" wrap="square" lIns="91440" tIns="45720" rIns="91440" bIns="45720" anchor="t" anchorCtr="0">
              <a:spAutoFit/>
            </a:bodyPr>
            <a:lstStyle/>
            <a:p>
              <a:pPr algn="just">
                <a:spcAft>
                  <a:spcPts val="0"/>
                </a:spcAft>
              </a:pPr>
              <a:r>
                <a:rPr lang="zh-CN" sz="2800" dirty="0">
                  <a:effectLst/>
                  <a:latin typeface="等线" panose="02010600030101010101" pitchFamily="2" charset="-122"/>
                  <a:ea typeface="宋体" panose="02010600030101010101" pitchFamily="2" charset="-122"/>
                  <a:cs typeface="Times New Roman" panose="02020603050405020304" pitchFamily="18" charset="0"/>
                </a:rPr>
                <a:t>收入，</a:t>
              </a:r>
              <a:r>
                <a:rPr lang="en-US" sz="2800" dirty="0">
                  <a:effectLst/>
                  <a:latin typeface="等线" panose="02010600030101010101" pitchFamily="2" charset="-122"/>
                  <a:ea typeface="宋体" panose="02010600030101010101" pitchFamily="2" charset="-122"/>
                  <a:cs typeface="Times New Roman" panose="02020603050405020304" pitchFamily="18" charset="0"/>
                </a:rPr>
                <a:t>Y</a:t>
              </a:r>
              <a:endParaRPr lang="zh-CN" sz="2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60" name="文本框 2"/>
                <p:cNvSpPr txBox="1">
                  <a:spLocks noChangeArrowheads="1"/>
                </p:cNvSpPr>
                <p:nvPr/>
              </p:nvSpPr>
              <p:spPr bwMode="auto">
                <a:xfrm>
                  <a:off x="2335494" y="-372076"/>
                  <a:ext cx="2725026" cy="614860"/>
                </a:xfrm>
                <a:prstGeom prst="rect">
                  <a:avLst/>
                </a:prstGeom>
                <a:solidFill>
                  <a:srgbClr val="FF0000"/>
                </a:solidFill>
                <a:ln w="9525">
                  <a:noFill/>
                  <a:miter lim="800000"/>
                  <a:headEnd/>
                  <a:tailEnd/>
                </a:ln>
              </p:spPr>
              <p:txBody>
                <a:bodyPr rot="0" vert="horz" wrap="square" lIns="91440" tIns="45720" rIns="91440" bIns="45720" anchor="t" anchorCtr="0">
                  <a:noAutofit/>
                </a:bodyPr>
                <a:lstStyle/>
                <a:p>
                  <a:pPr algn="just">
                    <a:spcAft>
                      <a:spcPts val="0"/>
                    </a:spcAft>
                  </a:pPr>
                  <a:r>
                    <a:rPr lang="en-US" sz="2800" dirty="0">
                      <a:effectLst/>
                      <a:latin typeface="宋体" panose="02010600030101010101" pitchFamily="2" charset="-122"/>
                      <a:ea typeface="宋体" panose="02010600030101010101" pitchFamily="2" charset="-122"/>
                      <a:cs typeface="宋体" panose="02010600030101010101" pitchFamily="2" charset="-122"/>
                    </a:rPr>
                    <a:t>a: </a:t>
                  </a:r>
                  <a14:m>
                    <m:oMath xmlns:m="http://schemas.openxmlformats.org/officeDocument/2006/math">
                      <m:sSup>
                        <m:s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pPr>
                        <m:e>
                          <m:r>
                            <m:rPr>
                              <m:sty m:val="p"/>
                            </m:rPr>
                            <a:rPr lang="en-US" sz="2800">
                              <a:effectLst/>
                              <a:latin typeface="Cambria Math" panose="02040503050406030204" pitchFamily="18" charset="0"/>
                              <a:ea typeface="宋体" panose="02010600030101010101" pitchFamily="2" charset="-122"/>
                              <a:cs typeface="宋体" panose="02010600030101010101" pitchFamily="2" charset="-122"/>
                            </a:rPr>
                            <m:t>IS</m:t>
                          </m:r>
                        </m:e>
                        <m:sup>
                          <m:r>
                            <a:rPr lang="en-US" sz="2800" i="1">
                              <a:effectLst/>
                              <a:latin typeface="Cambria Math" panose="02040503050406030204" pitchFamily="18" charset="0"/>
                              <a:ea typeface="宋体" panose="02010600030101010101" pitchFamily="2" charset="-122"/>
                              <a:cs typeface="宋体" panose="02010600030101010101" pitchFamily="2" charset="-122"/>
                            </a:rPr>
                            <m:t>∗∗</m:t>
                          </m:r>
                        </m:sup>
                      </m:sSup>
                    </m:oMath>
                  </a14:m>
                  <a:r>
                    <a:rPr lang="zh-CN" sz="2800" dirty="0">
                      <a:effectLst/>
                      <a:latin typeface="宋体" panose="02010600030101010101" pitchFamily="2" charset="-122"/>
                      <a:ea typeface="宋体" panose="02010600030101010101" pitchFamily="2" charset="-122"/>
                      <a:cs typeface="宋体" panose="02010600030101010101" pitchFamily="2" charset="-122"/>
                    </a:rPr>
                    <a:t>与</a:t>
                  </a:r>
                  <a14:m>
                    <m:oMath xmlns:m="http://schemas.openxmlformats.org/officeDocument/2006/math">
                      <m:sSup>
                        <m:sSupPr>
                          <m:ctrlPr>
                            <a:rPr lang="zh-CN" sz="2800" i="1">
                              <a:effectLst/>
                              <a:latin typeface="Cambria Math" panose="02040503050406030204" pitchFamily="18" charset="0"/>
                              <a:ea typeface="Cambria Math" panose="02040503050406030204" pitchFamily="18" charset="0"/>
                              <a:cs typeface="宋体" panose="02010600030101010101" pitchFamily="2" charset="-122"/>
                            </a:rPr>
                          </m:ctrlPr>
                        </m:sSupPr>
                        <m:e>
                          <m:r>
                            <m:rPr>
                              <m:sty m:val="p"/>
                            </m:rPr>
                            <a:rPr lang="en-US" sz="2800">
                              <a:effectLst/>
                              <a:latin typeface="Cambria Math" panose="02040503050406030204" pitchFamily="18" charset="0"/>
                              <a:ea typeface="宋体" panose="02010600030101010101" pitchFamily="2" charset="-122"/>
                              <a:cs typeface="宋体" panose="02010600030101010101" pitchFamily="2" charset="-122"/>
                            </a:rPr>
                            <m:t>LM</m:t>
                          </m:r>
                        </m:e>
                        <m:sup>
                          <m:r>
                            <a:rPr lang="en-US" sz="2800" i="1">
                              <a:effectLst/>
                              <a:latin typeface="Cambria Math" panose="02040503050406030204" pitchFamily="18" charset="0"/>
                              <a:ea typeface="宋体" panose="02010600030101010101" pitchFamily="2" charset="-122"/>
                              <a:cs typeface="宋体" panose="02010600030101010101" pitchFamily="2" charset="-122"/>
                            </a:rPr>
                            <m:t>∗∗</m:t>
                          </m:r>
                        </m:sup>
                      </m:sSup>
                    </m:oMath>
                  </a14:m>
                  <a:r>
                    <a:rPr lang="zh-CN" sz="2800" dirty="0">
                      <a:effectLst/>
                      <a:latin typeface="宋体" panose="02010600030101010101" pitchFamily="2" charset="-122"/>
                      <a:ea typeface="宋体" panose="02010600030101010101" pitchFamily="2" charset="-122"/>
                      <a:cs typeface="宋体" panose="02010600030101010101" pitchFamily="2" charset="-122"/>
                    </a:rPr>
                    <a:t>曲线</a:t>
                  </a:r>
                </a:p>
              </p:txBody>
            </p:sp>
          </mc:Choice>
          <mc:Fallback xmlns="">
            <p:sp>
              <p:nvSpPr>
                <p:cNvPr id="60" name="文本框 2"/>
                <p:cNvSpPr txBox="1">
                  <a:spLocks noRot="1" noChangeAspect="1" noMove="1" noResize="1" noEditPoints="1" noAdjustHandles="1" noChangeArrowheads="1" noChangeShapeType="1" noTextEdit="1"/>
                </p:cNvSpPr>
                <p:nvPr/>
              </p:nvSpPr>
              <p:spPr bwMode="auto">
                <a:xfrm>
                  <a:off x="2335494" y="-372076"/>
                  <a:ext cx="2725026" cy="614860"/>
                </a:xfrm>
                <a:prstGeom prst="rect">
                  <a:avLst/>
                </a:prstGeom>
                <a:blipFill>
                  <a:blip r:embed="rId12"/>
                  <a:stretch>
                    <a:fillRect l="-3318" t="-16883" b="-44156"/>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2"/>
                <p:cNvSpPr txBox="1">
                  <a:spLocks noChangeArrowheads="1"/>
                </p:cNvSpPr>
                <p:nvPr/>
              </p:nvSpPr>
              <p:spPr bwMode="auto">
                <a:xfrm>
                  <a:off x="306475" y="6743837"/>
                  <a:ext cx="1495115" cy="531983"/>
                </a:xfrm>
                <a:prstGeom prst="rect">
                  <a:avLst/>
                </a:prstGeom>
                <a:solidFill>
                  <a:srgbClr val="FF0000"/>
                </a:solidFill>
                <a:ln w="9525">
                  <a:noFill/>
                  <a:miter lim="800000"/>
                  <a:headEnd/>
                  <a:tailEnd/>
                </a:ln>
              </p:spPr>
              <p:txBody>
                <a:bodyPr rot="0" vert="horz" wrap="square" lIns="91440" tIns="45720" rIns="91440" bIns="45720" anchor="t" anchorCtr="0">
                  <a:noAutofit/>
                </a:bodyPr>
                <a:lstStyle/>
                <a:p>
                  <a:pPr algn="just">
                    <a:spcAft>
                      <a:spcPts val="0"/>
                    </a:spcAft>
                  </a:pPr>
                  <a:r>
                    <a:rPr lang="en-US" sz="2800" dirty="0">
                      <a:effectLst/>
                      <a:latin typeface="宋体" panose="02010600030101010101" pitchFamily="2" charset="-122"/>
                      <a:ea typeface="宋体" panose="02010600030101010101" pitchFamily="2" charset="-122"/>
                      <a:cs typeface="宋体" panose="02010600030101010101" pitchFamily="2" charset="-122"/>
                    </a:rPr>
                    <a:t>b: </a:t>
                  </a:r>
                  <a14:m>
                    <m:oMath xmlns:m="http://schemas.openxmlformats.org/officeDocument/2006/math">
                      <m:r>
                        <a:rPr lang="en-US" sz="2800" i="1">
                          <a:effectLst/>
                          <a:latin typeface="Cambria Math" panose="02040503050406030204" pitchFamily="18" charset="0"/>
                          <a:ea typeface="Cambria Math" panose="02040503050406030204" pitchFamily="18" charset="0"/>
                          <a:cs typeface="宋体" panose="02010600030101010101" pitchFamily="2" charset="-122"/>
                        </a:rPr>
                        <m:t>𝐴𝐷</m:t>
                      </m:r>
                    </m:oMath>
                  </a14:m>
                  <a:r>
                    <a:rPr lang="zh-CN" sz="2800" dirty="0">
                      <a:effectLst/>
                      <a:latin typeface="宋体" panose="02010600030101010101" pitchFamily="2" charset="-122"/>
                      <a:ea typeface="宋体" panose="02010600030101010101" pitchFamily="2" charset="-122"/>
                      <a:cs typeface="宋体" panose="02010600030101010101" pitchFamily="2" charset="-122"/>
                    </a:rPr>
                    <a:t>曲线</a:t>
                  </a:r>
                </a:p>
              </p:txBody>
            </p:sp>
          </mc:Choice>
          <mc:Fallback xmlns="">
            <p:sp>
              <p:nvSpPr>
                <p:cNvPr id="61" name="文本框 2"/>
                <p:cNvSpPr txBox="1">
                  <a:spLocks noRot="1" noChangeAspect="1" noMove="1" noResize="1" noEditPoints="1" noAdjustHandles="1" noChangeArrowheads="1" noChangeShapeType="1" noTextEdit="1"/>
                </p:cNvSpPr>
                <p:nvPr/>
              </p:nvSpPr>
              <p:spPr bwMode="auto">
                <a:xfrm>
                  <a:off x="306475" y="6743837"/>
                  <a:ext cx="1495115" cy="531983"/>
                </a:xfrm>
                <a:prstGeom prst="rect">
                  <a:avLst/>
                </a:prstGeom>
                <a:blipFill>
                  <a:blip r:embed="rId13"/>
                  <a:stretch>
                    <a:fillRect l="-5747" t="-19403" b="-65672"/>
                  </a:stretch>
                </a:blipFill>
                <a:ln w="9525">
                  <a:noFill/>
                  <a:miter lim="800000"/>
                  <a:headEnd/>
                  <a:tailEnd/>
                </a:ln>
              </p:spPr>
              <p:txBody>
                <a:bodyPr/>
                <a:lstStyle/>
                <a:p>
                  <a:r>
                    <a:rPr lang="zh-CN" altLang="en-US">
                      <a:noFill/>
                    </a:rPr>
                    <a:t> </a:t>
                  </a:r>
                </a:p>
              </p:txBody>
            </p:sp>
          </mc:Fallback>
        </mc:AlternateContent>
        <p:cxnSp>
          <p:nvCxnSpPr>
            <p:cNvPr id="62" name="直接连接符 61"/>
            <p:cNvCxnSpPr/>
            <p:nvPr/>
          </p:nvCxnSpPr>
          <p:spPr>
            <a:xfrm>
              <a:off x="3065454" y="3401632"/>
              <a:ext cx="0" cy="3072765"/>
            </a:xfrm>
            <a:prstGeom prst="line">
              <a:avLst/>
            </a:prstGeom>
            <a:grpFill/>
            <a:ln w="9525" cap="flat" cmpd="sng" algn="ctr">
              <a:solidFill>
                <a:sysClr val="windowText" lastClr="000000"/>
              </a:solidFill>
              <a:prstDash val="dash"/>
              <a:round/>
              <a:headEnd type="none" w="med" len="med"/>
              <a:tailEnd type="none" w="med" len="med"/>
            </a:ln>
            <a:effectLst/>
          </p:spPr>
        </p:cxnSp>
        <p:sp>
          <p:nvSpPr>
            <p:cNvPr id="63" name="文本框 2"/>
            <p:cNvSpPr txBox="1">
              <a:spLocks noChangeArrowheads="1"/>
            </p:cNvSpPr>
            <p:nvPr/>
          </p:nvSpPr>
          <p:spPr bwMode="auto">
            <a:xfrm>
              <a:off x="3113700" y="2227875"/>
              <a:ext cx="326390" cy="377825"/>
            </a:xfrm>
            <a:prstGeom prst="rect">
              <a:avLst/>
            </a:prstGeom>
            <a:grpFill/>
            <a:ln w="9525">
              <a:noFill/>
              <a:miter lim="800000"/>
              <a:headEnd/>
              <a:tailEnd/>
            </a:ln>
          </p:spPr>
          <p:txBody>
            <a:bodyPr rot="0" vert="horz" wrap="square" lIns="91440" tIns="45720" rIns="91440" bIns="45720" anchor="t" anchorCtr="0">
              <a:noAutofit/>
            </a:bodyPr>
            <a:lstStyle/>
            <a:p>
              <a:pPr algn="just">
                <a:spcAft>
                  <a:spcPts val="0"/>
                </a:spcAft>
              </a:pPr>
              <a:r>
                <a:rPr lang="en-US" sz="2800">
                  <a:effectLst/>
                  <a:latin typeface="等线" panose="02010600030101010101" pitchFamily="2" charset="-122"/>
                  <a:ea typeface="宋体" panose="02010600030101010101" pitchFamily="2" charset="-122"/>
                  <a:cs typeface="Times New Roman" panose="02020603050405020304" pitchFamily="18" charset="0"/>
                </a:rPr>
                <a:t>C</a:t>
              </a:r>
              <a:endParaRPr lang="zh-CN" sz="280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65" name="Rectangle 43"/>
          <p:cNvSpPr>
            <a:spLocks noChangeArrowheads="1"/>
          </p:cNvSpPr>
          <p:nvPr/>
        </p:nvSpPr>
        <p:spPr bwMode="auto">
          <a:xfrm>
            <a:off x="38099" y="2486780"/>
            <a:ext cx="4648200" cy="990600"/>
          </a:xfrm>
          <a:prstGeom prst="rect">
            <a:avLst/>
          </a:prstGeom>
          <a:gradFill rotWithShape="0">
            <a:gsLst>
              <a:gs pos="0">
                <a:schemeClr val="accent1">
                  <a:gamma/>
                  <a:tint val="45490"/>
                  <a:invGamma/>
                </a:schemeClr>
              </a:gs>
              <a:gs pos="100000">
                <a:schemeClr val="accent1"/>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66" name="Text Box 3"/>
          <p:cNvSpPr txBox="1">
            <a:spLocks noChangeArrowheads="1"/>
          </p:cNvSpPr>
          <p:nvPr/>
        </p:nvSpPr>
        <p:spPr bwMode="auto">
          <a:xfrm>
            <a:off x="0" y="2486780"/>
            <a:ext cx="459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b="1" i="1" dirty="0">
                <a:ea typeface="宋体" panose="02010600030101010101" pitchFamily="2" charset="-122"/>
              </a:rPr>
              <a:t>IS*: Y=C(Y-T) + I(r*) + G + NX(e)</a:t>
            </a:r>
          </a:p>
        </p:txBody>
      </p:sp>
      <p:sp>
        <p:nvSpPr>
          <p:cNvPr id="67" name="Text Box 4"/>
          <p:cNvSpPr txBox="1">
            <a:spLocks noChangeArrowheads="1"/>
          </p:cNvSpPr>
          <p:nvPr/>
        </p:nvSpPr>
        <p:spPr bwMode="auto">
          <a:xfrm>
            <a:off x="893762" y="2943980"/>
            <a:ext cx="2684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b="1" i="1" dirty="0">
                <a:ea typeface="宋体" panose="02010600030101010101" pitchFamily="2" charset="-122"/>
              </a:rPr>
              <a:t>LM*: M/P=L (r*,Y)</a:t>
            </a:r>
          </a:p>
        </p:txBody>
      </p:sp>
      <p:cxnSp>
        <p:nvCxnSpPr>
          <p:cNvPr id="88" name="直接连接符 87"/>
          <p:cNvCxnSpPr/>
          <p:nvPr/>
        </p:nvCxnSpPr>
        <p:spPr>
          <a:xfrm>
            <a:off x="9071445" y="1694951"/>
            <a:ext cx="0" cy="2007403"/>
          </a:xfrm>
          <a:prstGeom prst="line">
            <a:avLst/>
          </a:prstGeom>
          <a:solidFill>
            <a:srgbClr val="00B050"/>
          </a:solid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7552346" y="1709497"/>
            <a:ext cx="26991" cy="1992856"/>
          </a:xfrm>
          <a:prstGeom prst="line">
            <a:avLst/>
          </a:prstGeom>
          <a:solidFill>
            <a:srgbClr val="00B050"/>
          </a:solid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361345" y="1854961"/>
            <a:ext cx="3707337" cy="1573578"/>
          </a:xfrm>
          <a:prstGeom prst="line">
            <a:avLst/>
          </a:prstGeom>
          <a:solidFill>
            <a:srgbClr val="00B050"/>
          </a:solidFill>
          <a:ln w="38100" cap="flat" cmpd="sng" algn="ctr">
            <a:solidFill>
              <a:schemeClr val="bg2">
                <a:lumMod val="60000"/>
                <a:lumOff val="40000"/>
              </a:schemeClr>
            </a:solidFill>
            <a:prstDash val="solid"/>
            <a:miter lim="800000"/>
          </a:ln>
          <a:effectLst/>
        </p:spPr>
      </p:cxnSp>
      <p:sp>
        <p:nvSpPr>
          <p:cNvPr id="92" name="文本框 2"/>
          <p:cNvSpPr txBox="1">
            <a:spLocks noChangeArrowheads="1"/>
          </p:cNvSpPr>
          <p:nvPr/>
        </p:nvSpPr>
        <p:spPr bwMode="auto">
          <a:xfrm>
            <a:off x="9992853" y="5259871"/>
            <a:ext cx="619885" cy="523220"/>
          </a:xfrm>
          <a:prstGeom prst="rect">
            <a:avLst/>
          </a:prstGeom>
          <a:solidFill>
            <a:schemeClr val="tx2">
              <a:lumMod val="90000"/>
            </a:schemeClr>
          </a:solidFill>
          <a:ln w="9525">
            <a:noFill/>
            <a:miter lim="800000"/>
            <a:headEnd/>
            <a:tailEnd/>
          </a:ln>
        </p:spPr>
        <p:txBody>
          <a:bodyPr rot="0" vert="horz" wrap="square" lIns="91440" tIns="45720" rIns="91440" bIns="45720" anchor="t" anchorCtr="0">
            <a:spAutoFit/>
          </a:bodyPr>
          <a:lstStyle/>
          <a:p>
            <a:pPr algn="just">
              <a:spcAft>
                <a:spcPts val="0"/>
              </a:spcAft>
            </a:pPr>
            <a:r>
              <a:rPr lang="en-US" sz="2800" dirty="0" smtClean="0">
                <a:solidFill>
                  <a:schemeClr val="bg1"/>
                </a:solidFill>
                <a:effectLst/>
                <a:latin typeface="宋体" panose="02010600030101010101" pitchFamily="2" charset="-122"/>
                <a:ea typeface="等线" panose="02010600030101010101" pitchFamily="2" charset="-122"/>
                <a:cs typeface="Times New Roman" panose="02020603050405020304" pitchFamily="18" charset="0"/>
              </a:rPr>
              <a:t>AD</a:t>
            </a:r>
            <a:endParaRPr lang="zh-CN" sz="28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7945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10131425" cy="838200"/>
          </a:xfrm>
        </p:spPr>
        <p:txBody>
          <a:bodyPr>
            <a:normAutofit/>
          </a:bodyPr>
          <a:lstStyle/>
          <a:p>
            <a:r>
              <a:rPr lang="en-US" altLang="zh-CN" sz="2800" dirty="0" smtClean="0"/>
              <a:t>1.2 </a:t>
            </a:r>
            <a:r>
              <a:rPr lang="zh-CN" altLang="en-US" sz="2800" dirty="0" smtClean="0"/>
              <a:t>资本流入流出与净资本流入（或净资本流出）</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295400"/>
                <a:ext cx="10131425" cy="5334000"/>
              </a:xfrm>
            </p:spPr>
            <p:txBody>
              <a:bodyPr anchor="t">
                <a:noAutofit/>
              </a:bodyPr>
              <a:lstStyle/>
              <a:p>
                <a:pPr>
                  <a:lnSpc>
                    <a:spcPct val="150000"/>
                  </a:lnSpc>
                </a:pPr>
                <a:r>
                  <a:rPr lang="zh-CN" altLang="en-US" sz="2800" dirty="0" smtClean="0"/>
                  <a:t>资本流入（</a:t>
                </a:r>
                <a:r>
                  <a:rPr lang="en-US" altLang="zh-CN" sz="2800" dirty="0" smtClean="0"/>
                  <a:t>capital inflow, CFI</a:t>
                </a:r>
                <a:r>
                  <a:rPr lang="zh-CN" altLang="en-US" sz="2800" dirty="0"/>
                  <a:t>）</a:t>
                </a:r>
                <a:r>
                  <a:rPr lang="zh-CN" altLang="en-US" sz="2800" dirty="0" smtClean="0"/>
                  <a:t>：外国人购买我国的资产如债券、股票等等，或者融资给我国企业或个人（等同于购买债券）</a:t>
                </a:r>
                <a:endParaRPr lang="en-US" altLang="zh-CN" sz="2800" dirty="0" smtClean="0"/>
              </a:p>
              <a:p>
                <a:pPr marL="0" indent="0">
                  <a:lnSpc>
                    <a:spcPct val="150000"/>
                  </a:lnSpc>
                  <a:buNone/>
                </a:pPr>
                <a:r>
                  <a:rPr lang="en-US" altLang="zh-CN" sz="2800" dirty="0"/>
                  <a:t> </a:t>
                </a:r>
                <a:r>
                  <a:rPr lang="en-US" altLang="zh-CN" sz="2800" dirty="0" smtClean="0"/>
                  <a:t>   </a:t>
                </a:r>
                <a:r>
                  <a:rPr lang="zh-CN" altLang="en-US" sz="2800" dirty="0" smtClean="0"/>
                  <a:t>意味着外汇的流入</a:t>
                </a:r>
                <a:endParaRPr lang="en-US" altLang="zh-CN" sz="2800" dirty="0" smtClean="0"/>
              </a:p>
              <a:p>
                <a:pPr>
                  <a:lnSpc>
                    <a:spcPct val="150000"/>
                  </a:lnSpc>
                </a:pPr>
                <a:r>
                  <a:rPr lang="zh-CN" altLang="en-US" sz="2800" dirty="0" smtClean="0"/>
                  <a:t>资本流出（</a:t>
                </a:r>
                <a:r>
                  <a:rPr lang="en-US" altLang="zh-CN" sz="2800" dirty="0" smtClean="0"/>
                  <a:t>capital outflow, CFO</a:t>
                </a:r>
                <a:r>
                  <a:rPr lang="zh-CN" altLang="en-US" sz="2800" dirty="0" smtClean="0"/>
                  <a:t>）：本国人购买外国资产</a:t>
                </a:r>
                <a:endParaRPr lang="en-US" altLang="zh-CN" sz="2800" dirty="0" smtClean="0"/>
              </a:p>
              <a:p>
                <a:pPr>
                  <a:lnSpc>
                    <a:spcPct val="150000"/>
                  </a:lnSpc>
                </a:pPr>
                <a:r>
                  <a:rPr lang="zh-CN" altLang="en-US" sz="2800" dirty="0" smtClean="0"/>
                  <a:t>净资本流入（</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𝐶𝐹𝐼</m:t>
                        </m:r>
                      </m:e>
                      <m:sub>
                        <m:r>
                          <a:rPr lang="en-US" altLang="zh-CN" sz="2800" b="0" i="1" dirty="0" smtClean="0">
                            <a:latin typeface="Cambria Math" panose="02040503050406030204" pitchFamily="18" charset="0"/>
                          </a:rPr>
                          <m:t>𝑁</m:t>
                        </m:r>
                      </m:sub>
                    </m:sSub>
                  </m:oMath>
                </a14:m>
                <a:r>
                  <a:rPr lang="zh-CN" altLang="en-US" sz="2800" dirty="0" smtClean="0"/>
                  <a:t>）</a:t>
                </a:r>
                <a:r>
                  <a:rPr lang="en-US" altLang="zh-CN" sz="2800" dirty="0" smtClean="0"/>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𝐶𝐹𝐼</m:t>
                        </m:r>
                      </m:e>
                      <m:sub>
                        <m:r>
                          <a:rPr lang="en-US" altLang="zh-CN" sz="2800" i="1">
                            <a:latin typeface="Cambria Math" panose="02040503050406030204" pitchFamily="18" charset="0"/>
                          </a:rPr>
                          <m:t>𝑁</m:t>
                        </m:r>
                      </m:sub>
                    </m:sSub>
                    <m:r>
                      <a:rPr lang="en-US" altLang="zh-CN" sz="2800">
                        <a:latin typeface="Cambria Math" panose="02040503050406030204" pitchFamily="18" charset="0"/>
                      </a:rPr>
                      <m:t>=</m:t>
                    </m:r>
                    <m:r>
                      <m:rPr>
                        <m:sty m:val="p"/>
                      </m:rPr>
                      <a:rPr lang="en-US" altLang="zh-CN" sz="2800">
                        <a:latin typeface="Cambria Math" panose="02040503050406030204" pitchFamily="18" charset="0"/>
                      </a:rPr>
                      <m:t>CFI</m:t>
                    </m:r>
                    <m:r>
                      <a:rPr lang="en-US" altLang="zh-CN" sz="2800" i="1">
                        <a:latin typeface="Cambria Math" panose="02040503050406030204" pitchFamily="18" charset="0"/>
                      </a:rPr>
                      <m:t>−</m:t>
                    </m:r>
                    <m:r>
                      <m:rPr>
                        <m:sty m:val="p"/>
                      </m:rPr>
                      <a:rPr lang="en-US" altLang="zh-CN" sz="2800">
                        <a:latin typeface="Cambria Math" panose="02040503050406030204" pitchFamily="18" charset="0"/>
                      </a:rPr>
                      <m:t>CFO</m:t>
                    </m:r>
                  </m:oMath>
                </a14:m>
                <a:r>
                  <a:rPr lang="en-US" altLang="zh-CN" sz="2800" dirty="0"/>
                  <a:t> </a:t>
                </a:r>
                <a:endParaRPr lang="en-US" altLang="zh-CN" sz="2800" dirty="0" smtClean="0"/>
              </a:p>
              <a:p>
                <a:pPr>
                  <a:lnSpc>
                    <a:spcPct val="150000"/>
                  </a:lnSpc>
                </a:pPr>
                <a:r>
                  <a:rPr lang="zh-CN" altLang="en-US" sz="2800" dirty="0" smtClean="0"/>
                  <a:t>净资本</a:t>
                </a:r>
                <a14:m>
                  <m:oMath xmlns:m="http://schemas.openxmlformats.org/officeDocument/2006/math">
                    <m:r>
                      <a:rPr lang="zh-CN" altLang="en-US" sz="2800" i="1">
                        <a:latin typeface="Cambria Math" panose="02040503050406030204" pitchFamily="18" charset="0"/>
                      </a:rPr>
                      <m:t>流入的决定因素</m:t>
                    </m:r>
                  </m:oMath>
                </a14:m>
                <a:r>
                  <a:rPr lang="zh-CN" altLang="en-US" sz="2800" dirty="0" smtClean="0"/>
                  <a:t>：国内外利率差</a:t>
                </a:r>
                <a:endParaRPr lang="en-US" altLang="zh-CN" sz="2800"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𝐶𝐹𝐼</m:t>
                          </m:r>
                        </m:e>
                        <m:sub>
                          <m:r>
                            <a:rPr lang="en-US" altLang="zh-CN" sz="2800" i="1">
                              <a:latin typeface="Cambria Math" panose="02040503050406030204" pitchFamily="18" charset="0"/>
                            </a:rPr>
                            <m:t>𝑁</m:t>
                          </m:r>
                        </m:sub>
                      </m:sSub>
                      <m:r>
                        <a:rPr lang="en-US" altLang="zh-CN" sz="2800">
                          <a:latin typeface="Cambria Math" panose="02040503050406030204" pitchFamily="18" charset="0"/>
                        </a:rPr>
                        <m:t>=</m:t>
                      </m:r>
                      <m:r>
                        <a:rPr lang="en-US" altLang="zh-CN" sz="2800" i="1">
                          <a:latin typeface="Cambria Math" panose="02040503050406030204" pitchFamily="18" charset="0"/>
                        </a:rPr>
                        <m:t>𝐶𝐹𝐼</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𝑟</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m:t>
                              </m:r>
                            </m:sub>
                          </m:sSub>
                        </m:e>
                      </m:d>
                      <m:r>
                        <a:rPr lang="en-US" altLang="zh-CN" sz="2800" i="1">
                          <a:latin typeface="Cambria Math" panose="02040503050406030204" pitchFamily="18" charset="0"/>
                        </a:rPr>
                        <m:t>−</m:t>
                      </m:r>
                      <m:r>
                        <a:rPr lang="en-US" altLang="zh-CN" sz="2800" i="1">
                          <a:latin typeface="Cambria Math" panose="02040503050406030204" pitchFamily="18" charset="0"/>
                        </a:rPr>
                        <m:t>𝐶𝐹𝑂</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𝑟</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m:t>
                              </m:r>
                            </m:sub>
                          </m:sSub>
                        </m:e>
                      </m:d>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𝐶𝐹𝐼</m:t>
                          </m:r>
                        </m:e>
                        <m:sub>
                          <m:r>
                            <a:rPr lang="en-US" altLang="zh-CN" sz="2800" i="1">
                              <a:latin typeface="Cambria Math" panose="02040503050406030204" pitchFamily="18" charset="0"/>
                            </a:rPr>
                            <m:t>𝑁</m:t>
                          </m:r>
                        </m:sub>
                      </m:sSub>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𝑟</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m:t>
                              </m:r>
                            </m:sub>
                          </m:sSub>
                        </m:e>
                      </m:d>
                    </m:oMath>
                  </m:oMathPara>
                </a14:m>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295400"/>
                <a:ext cx="10131425" cy="5334000"/>
              </a:xfrm>
              <a:blipFill>
                <a:blip r:embed="rId2"/>
                <a:stretch>
                  <a:fillRect l="-1084" r="-4395"/>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5532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10131425" cy="838200"/>
          </a:xfrm>
        </p:spPr>
        <p:txBody>
          <a:bodyPr>
            <a:normAutofit/>
          </a:bodyPr>
          <a:lstStyle/>
          <a:p>
            <a:r>
              <a:rPr lang="en-US" altLang="zh-CN" sz="2800" dirty="0" smtClean="0"/>
              <a:t>1.3 </a:t>
            </a:r>
            <a:r>
              <a:rPr lang="zh-CN" altLang="en-US" sz="2800" dirty="0" smtClean="0"/>
              <a:t>国际收支差</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295400"/>
                <a:ext cx="10131425" cy="5334000"/>
              </a:xfrm>
            </p:spPr>
            <p:txBody>
              <a:bodyPr anchor="t">
                <a:noAutofit/>
              </a:bodyPr>
              <a:lstStyle/>
              <a:p>
                <a:pPr>
                  <a:lnSpc>
                    <a:spcPct val="150000"/>
                  </a:lnSpc>
                </a:pPr>
                <a:r>
                  <a:rPr lang="zh-CN" altLang="en-US" sz="2800" dirty="0" smtClean="0"/>
                  <a:t>国际收支差（</a:t>
                </a:r>
                <a:r>
                  <a:rPr lang="en-US" altLang="zh-CN" sz="2800" dirty="0"/>
                  <a:t>balance of </a:t>
                </a:r>
                <a:r>
                  <a:rPr lang="en-US" altLang="zh-CN" sz="2800" dirty="0" smtClean="0"/>
                  <a:t>payments</a:t>
                </a:r>
                <a:r>
                  <a:rPr lang="zh-CN" altLang="en-US" sz="2800" dirty="0" smtClean="0"/>
                  <a:t>，</a:t>
                </a:r>
                <a:r>
                  <a:rPr lang="en-US" altLang="zh-CN" sz="2800" dirty="0" smtClean="0"/>
                  <a:t>BP</a:t>
                </a:r>
                <a:r>
                  <a:rPr lang="zh-CN" altLang="en-US" sz="2800" dirty="0" smtClean="0"/>
                  <a:t>）</a:t>
                </a:r>
                <a:endParaRPr lang="en-US" altLang="zh-CN" sz="2800" dirty="0" smtClean="0"/>
              </a:p>
              <a:p>
                <a:pPr marL="0" indent="0">
                  <a:lnSpc>
                    <a:spcPct val="150000"/>
                  </a:lnSpc>
                  <a:buNone/>
                </a:pPr>
                <a:r>
                  <a:rPr lang="zh-CN" altLang="en-US" sz="2800" dirty="0" smtClean="0"/>
                  <a:t>是</a:t>
                </a:r>
                <a:r>
                  <a:rPr lang="zh-CN" altLang="en-US" sz="2800" dirty="0"/>
                  <a:t>国际贸易差额和资本流入流出差额之和，等于净出口加上净资本流入</a:t>
                </a:r>
                <a:r>
                  <a:rPr lang="zh-CN" altLang="en-US" sz="2800" dirty="0" smtClean="0"/>
                  <a:t>。</a:t>
                </a:r>
                <a:endParaRPr lang="en-US" altLang="zh-CN" sz="2800" dirty="0" smtClean="0"/>
              </a:p>
              <a:p>
                <a:pPr indent="0" algn="just">
                  <a:spcAft>
                    <a:spcPts val="0"/>
                  </a:spcAft>
                  <a:buNone/>
                </a:pPr>
                <a14:m>
                  <m:oMathPara xmlns:m="http://schemas.openxmlformats.org/officeDocument/2006/math">
                    <m:oMathParaPr>
                      <m:jc m:val="centerGroup"/>
                    </m:oMathParaPr>
                    <m:oMath xmlns:m="http://schemas.openxmlformats.org/officeDocument/2006/math">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𝐵𝑃</m:t>
                      </m:r>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𝑁𝑋</m:t>
                      </m:r>
                      <m:r>
                        <a:rPr lang="en-US" altLang="zh-CN" sz="2800" b="0" i="1" kern="100" smtClean="0">
                          <a:latin typeface="Cambria Math" panose="02040503050406030204" pitchFamily="18" charset="0"/>
                          <a:ea typeface="等线" panose="02010600030101010101" pitchFamily="2" charset="-122"/>
                          <a:cs typeface="Times New Roman" panose="02020603050405020304" pitchFamily="18" charset="0"/>
                        </a:rPr>
                        <m:t>   </m:t>
                      </m:r>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800" b="0" i="1" kern="100" smtClean="0">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𝐶𝐹𝐼</m:t>
                          </m:r>
                        </m:e>
                        <m:sub>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𝑁</m:t>
                          </m:r>
                        </m:sub>
                      </m:sSub>
                    </m:oMath>
                  </m:oMathPara>
                </a14:m>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ctr">
                  <a:buNone/>
                </a:pPr>
                <a:r>
                  <a:rPr lang="en-US" altLang="zh-CN" sz="2800" dirty="0" smtClean="0">
                    <a:ea typeface="等线" panose="02010600030101010101" pitchFamily="2" charset="-122"/>
                    <a:cs typeface="Times New Roman" panose="02020603050405020304" pitchFamily="18" charset="0"/>
                  </a:rPr>
                  <a:t>           </a:t>
                </a:r>
                <a14:m>
                  <m:oMath xmlns:m="http://schemas.openxmlformats.org/officeDocument/2006/math">
                    <m:r>
                      <a:rPr lang="en-US" altLang="zh-CN" sz="28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latin typeface="Cambria Math" panose="02040503050406030204" pitchFamily="18" charset="0"/>
                        <a:ea typeface="等线" panose="02010600030101010101" pitchFamily="2" charset="-122"/>
                        <a:cs typeface="Times New Roman" panose="02020603050405020304" pitchFamily="18" charset="0"/>
                      </a:rPr>
                      <m:t>X</m:t>
                    </m:r>
                    <m:r>
                      <a:rPr lang="en-US" altLang="zh-CN" sz="2800" i="1">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latin typeface="Cambria Math" panose="02040503050406030204" pitchFamily="18" charset="0"/>
                        <a:ea typeface="等线" panose="02010600030101010101" pitchFamily="2" charset="-122"/>
                        <a:cs typeface="Times New Roman" panose="02020603050405020304" pitchFamily="18" charset="0"/>
                      </a:rPr>
                      <m:t>IM</m:t>
                    </m:r>
                    <m:r>
                      <a:rPr lang="en-US" altLang="zh-CN" sz="28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latin typeface="Cambria Math" panose="02040503050406030204" pitchFamily="18" charset="0"/>
                        <a:ea typeface="等线" panose="02010600030101010101" pitchFamily="2" charset="-122"/>
                        <a:cs typeface="Times New Roman" panose="02020603050405020304" pitchFamily="18" charset="0"/>
                      </a:rPr>
                      <m:t>CFI</m:t>
                    </m:r>
                    <m:r>
                      <a:rPr lang="en-US" altLang="zh-CN" sz="2800" i="1">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latin typeface="Cambria Math" panose="02040503050406030204" pitchFamily="18" charset="0"/>
                        <a:ea typeface="等线" panose="02010600030101010101" pitchFamily="2" charset="-122"/>
                        <a:cs typeface="Times New Roman" panose="02020603050405020304" pitchFamily="18" charset="0"/>
                      </a:rPr>
                      <m:t>CFO</m:t>
                    </m:r>
                  </m:oMath>
                </a14:m>
                <a:r>
                  <a:rPr lang="en-US" altLang="zh-CN" sz="2800" dirty="0">
                    <a:latin typeface="等线" panose="02010600030101010101" pitchFamily="2" charset="-122"/>
                    <a:cs typeface="Times New Roman" panose="02020603050405020304" pitchFamily="18" charset="0"/>
                  </a:rPr>
                  <a:t> </a:t>
                </a:r>
                <a:endParaRPr lang="en-US" altLang="zh-CN" sz="2800" dirty="0" smtClean="0">
                  <a:latin typeface="等线" panose="02010600030101010101" pitchFamily="2" charset="-122"/>
                  <a:cs typeface="Times New Roman" panose="02020603050405020304" pitchFamily="18" charset="0"/>
                </a:endParaRPr>
              </a:p>
              <a:p>
                <a:pPr marL="0" indent="0" algn="ctr">
                  <a:buNone/>
                </a:pPr>
                <a:endParaRPr lang="en-US" altLang="zh-CN" sz="2800" dirty="0">
                  <a:latin typeface="等线" panose="02010600030101010101" pitchFamily="2" charset="-122"/>
                  <a:cs typeface="Times New Roman" panose="02020603050405020304" pitchFamily="18" charset="0"/>
                </a:endParaRPr>
              </a:p>
              <a:p>
                <a:pPr marL="0" indent="0" algn="ctr">
                  <a:buNone/>
                </a:pPr>
                <a:r>
                  <a:rPr lang="zh-CN" altLang="en-US" sz="2800" dirty="0" smtClean="0">
                    <a:latin typeface="等线" panose="02010600030101010101" pitchFamily="2" charset="-122"/>
                    <a:cs typeface="Times New Roman" panose="02020603050405020304" pitchFamily="18" charset="0"/>
                  </a:rPr>
                  <a:t>例如：</a:t>
                </a:r>
                <a:r>
                  <a:rPr lang="en-US" altLang="zh-CN" sz="2800" dirty="0" smtClean="0">
                    <a:latin typeface="等线" panose="02010600030101010101" pitchFamily="2" charset="-122"/>
                    <a:cs typeface="Times New Roman" panose="02020603050405020304" pitchFamily="18" charset="0"/>
                  </a:rPr>
                  <a:t>X=400</a:t>
                </a:r>
                <a:r>
                  <a:rPr lang="zh-CN" altLang="en-US" sz="2800" dirty="0" smtClean="0">
                    <a:latin typeface="等线" panose="02010600030101010101" pitchFamily="2" charset="-122"/>
                    <a:cs typeface="Times New Roman" panose="02020603050405020304" pitchFamily="18" charset="0"/>
                  </a:rPr>
                  <a:t>，</a:t>
                </a:r>
                <a:r>
                  <a:rPr lang="en-US" altLang="zh-CN" sz="2800" dirty="0" smtClean="0">
                    <a:latin typeface="等线" panose="02010600030101010101" pitchFamily="2" charset="-122"/>
                    <a:cs typeface="Times New Roman" panose="02020603050405020304" pitchFamily="18" charset="0"/>
                  </a:rPr>
                  <a:t>IM =300</a:t>
                </a:r>
                <a:r>
                  <a:rPr lang="zh-CN" altLang="en-US" sz="2800" dirty="0" smtClean="0">
                    <a:latin typeface="等线" panose="02010600030101010101" pitchFamily="2" charset="-122"/>
                    <a:cs typeface="Times New Roman" panose="02020603050405020304" pitchFamily="18" charset="0"/>
                  </a:rPr>
                  <a:t>；</a:t>
                </a:r>
                <a:r>
                  <a:rPr lang="en-US" altLang="zh-CN" sz="2800" dirty="0" smtClean="0">
                    <a:latin typeface="等线" panose="02010600030101010101" pitchFamily="2" charset="-122"/>
                    <a:cs typeface="Times New Roman" panose="02020603050405020304" pitchFamily="18" charset="0"/>
                  </a:rPr>
                  <a:t>CFI=500</a:t>
                </a:r>
                <a:r>
                  <a:rPr lang="zh-CN" altLang="en-US" sz="2800" dirty="0" smtClean="0">
                    <a:latin typeface="等线" panose="02010600030101010101" pitchFamily="2" charset="-122"/>
                    <a:cs typeface="Times New Roman" panose="02020603050405020304" pitchFamily="18" charset="0"/>
                  </a:rPr>
                  <a:t>，</a:t>
                </a:r>
                <a:r>
                  <a:rPr lang="en-US" altLang="zh-CN" sz="2800" dirty="0" smtClean="0">
                    <a:latin typeface="等线" panose="02010600030101010101" pitchFamily="2" charset="-122"/>
                    <a:cs typeface="Times New Roman" panose="02020603050405020304" pitchFamily="18" charset="0"/>
                  </a:rPr>
                  <a:t>CFO=200</a:t>
                </a:r>
                <a:r>
                  <a:rPr lang="en-US" altLang="zh-CN" sz="2800" dirty="0" smtClean="0">
                    <a:latin typeface="等线" panose="02010600030101010101" pitchFamily="2" charset="-122"/>
                    <a:cs typeface="Times New Roman" panose="02020603050405020304" pitchFamily="18" charset="0"/>
                    <a:sym typeface="Wingdings" panose="05000000000000000000" pitchFamily="2" charset="2"/>
                  </a:rPr>
                  <a:t>BP = 400</a:t>
                </a:r>
                <a:endParaRPr lang="zh-CN" altLang="en-US" sz="2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295400"/>
                <a:ext cx="10131425" cy="5334000"/>
              </a:xfrm>
              <a:blipFill>
                <a:blip r:embed="rId2"/>
                <a:stretch>
                  <a:fillRect l="-1264"/>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57025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10131425" cy="838200"/>
          </a:xfrm>
        </p:spPr>
        <p:txBody>
          <a:bodyPr>
            <a:normAutofit/>
          </a:bodyPr>
          <a:lstStyle/>
          <a:p>
            <a:r>
              <a:rPr lang="en-US" altLang="zh-CN" sz="2800" dirty="0" smtClean="0"/>
              <a:t>1.3 </a:t>
            </a:r>
            <a:r>
              <a:rPr lang="zh-CN" altLang="en-US" sz="2800" dirty="0" smtClean="0"/>
              <a:t>国际收支差</a:t>
            </a:r>
            <a:endParaRPr lang="zh-CN" altLang="en-US" sz="2800" dirty="0"/>
          </a:p>
        </p:txBody>
      </p:sp>
      <p:sp>
        <p:nvSpPr>
          <p:cNvPr id="3" name="内容占位符 2"/>
          <p:cNvSpPr>
            <a:spLocks noGrp="1"/>
          </p:cNvSpPr>
          <p:nvPr>
            <p:ph idx="1"/>
          </p:nvPr>
        </p:nvSpPr>
        <p:spPr>
          <a:xfrm>
            <a:off x="685801" y="1295400"/>
            <a:ext cx="10131425" cy="5334000"/>
          </a:xfrm>
        </p:spPr>
        <p:txBody>
          <a:bodyPr anchor="t">
            <a:noAutofit/>
          </a:bodyPr>
          <a:lstStyle/>
          <a:p>
            <a:pPr>
              <a:lnSpc>
                <a:spcPct val="150000"/>
              </a:lnSpc>
            </a:pPr>
            <a:r>
              <a:rPr lang="zh-CN" altLang="zh-CN" sz="2800" dirty="0" smtClean="0"/>
              <a:t>国际</a:t>
            </a:r>
            <a:r>
              <a:rPr lang="zh-CN" altLang="zh-CN" sz="2800" dirty="0"/>
              <a:t>收支差就是在一定时期通过商品贸易和资本交易净流入到本国的外汇，是一个时点上的外汇</a:t>
            </a:r>
            <a:r>
              <a:rPr lang="zh-CN" altLang="zh-CN" sz="2800" dirty="0" smtClean="0"/>
              <a:t>结余</a:t>
            </a:r>
            <a:endParaRPr lang="en-US" altLang="zh-CN" sz="2800" dirty="0" smtClean="0"/>
          </a:p>
          <a:p>
            <a:pPr lvl="1"/>
            <a:r>
              <a:rPr lang="en-US" altLang="zh-CN" sz="2800" dirty="0"/>
              <a:t>BP&gt;0, </a:t>
            </a:r>
            <a:r>
              <a:rPr lang="zh-CN" altLang="zh-CN" sz="2800" dirty="0"/>
              <a:t>国际收支顺差（亦</a:t>
            </a:r>
            <a:r>
              <a:rPr lang="zh-CN" altLang="zh-CN" sz="2800" dirty="0"/>
              <a:t>称盈余），</a:t>
            </a:r>
            <a:r>
              <a:rPr lang="zh-CN" altLang="zh-CN" sz="2800" dirty="0"/>
              <a:t>外汇储备增加</a:t>
            </a:r>
          </a:p>
          <a:p>
            <a:pPr lvl="1"/>
            <a:r>
              <a:rPr lang="en-US" altLang="zh-CN" sz="2800" dirty="0"/>
              <a:t>BP&lt;0</a:t>
            </a:r>
            <a:r>
              <a:rPr lang="zh-CN" altLang="zh-CN" sz="2800" dirty="0"/>
              <a:t>，国际收支逆差（亦</a:t>
            </a:r>
            <a:r>
              <a:rPr lang="zh-CN" altLang="zh-CN" sz="2800" dirty="0"/>
              <a:t>称</a:t>
            </a:r>
            <a:r>
              <a:rPr lang="zh-CN" altLang="zh-CN" sz="2800" dirty="0" smtClean="0"/>
              <a:t>赤字</a:t>
            </a:r>
            <a:r>
              <a:rPr lang="zh-CN" altLang="zh-CN" sz="2800" dirty="0" smtClean="0"/>
              <a:t>），</a:t>
            </a:r>
            <a:r>
              <a:rPr lang="zh-CN" altLang="zh-CN" sz="2800" dirty="0"/>
              <a:t>外汇储备减少</a:t>
            </a:r>
          </a:p>
          <a:p>
            <a:pPr lvl="1"/>
            <a:r>
              <a:rPr lang="en-US" altLang="zh-CN" sz="2800" dirty="0"/>
              <a:t>BP=0</a:t>
            </a:r>
            <a:r>
              <a:rPr lang="zh-CN" altLang="zh-CN" sz="2800" dirty="0"/>
              <a:t>，国际收支平衡，外汇储备不变</a:t>
            </a:r>
          </a:p>
          <a:p>
            <a:pPr>
              <a:lnSpc>
                <a:spcPct val="150000"/>
              </a:lnSpc>
            </a:pPr>
            <a:endParaRPr lang="en-US" altLang="zh-CN" sz="2800" dirty="0"/>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2954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10131425" cy="838200"/>
          </a:xfrm>
        </p:spPr>
        <p:txBody>
          <a:bodyPr>
            <a:normAutofit/>
          </a:bodyPr>
          <a:lstStyle/>
          <a:p>
            <a:r>
              <a:rPr lang="en-US" altLang="zh-CN" sz="2800" dirty="0" smtClean="0"/>
              <a:t>1.4 </a:t>
            </a:r>
            <a:r>
              <a:rPr lang="zh-CN" altLang="en-US" sz="2800" dirty="0" smtClean="0"/>
              <a:t>国际收支差与名义汇率的决定</a:t>
            </a:r>
            <a:endParaRPr lang="zh-CN" altLang="en-US" sz="2800" dirty="0"/>
          </a:p>
        </p:txBody>
      </p:sp>
      <p:sp>
        <p:nvSpPr>
          <p:cNvPr id="3" name="内容占位符 2"/>
          <p:cNvSpPr>
            <a:spLocks noGrp="1"/>
          </p:cNvSpPr>
          <p:nvPr>
            <p:ph idx="1"/>
          </p:nvPr>
        </p:nvSpPr>
        <p:spPr>
          <a:xfrm>
            <a:off x="685801" y="1295400"/>
            <a:ext cx="10131425" cy="5334000"/>
          </a:xfrm>
        </p:spPr>
        <p:txBody>
          <a:bodyPr anchor="t">
            <a:noAutofit/>
          </a:bodyPr>
          <a:lstStyle/>
          <a:p>
            <a:pPr lvl="1">
              <a:lnSpc>
                <a:spcPct val="150000"/>
              </a:lnSpc>
            </a:pPr>
            <a:r>
              <a:rPr lang="en-US" altLang="zh-CN" sz="2800" dirty="0" smtClean="0"/>
              <a:t>BP&gt;0</a:t>
            </a:r>
            <a:r>
              <a:rPr lang="en-US" altLang="zh-CN" sz="2800" dirty="0"/>
              <a:t>, </a:t>
            </a:r>
            <a:r>
              <a:rPr lang="zh-CN" altLang="zh-CN" sz="2800" dirty="0"/>
              <a:t>国际收支顺差（亦</a:t>
            </a:r>
            <a:r>
              <a:rPr lang="zh-CN" altLang="zh-CN" sz="2800" dirty="0"/>
              <a:t>称</a:t>
            </a:r>
            <a:r>
              <a:rPr lang="zh-CN" altLang="zh-CN" sz="2800" dirty="0" smtClean="0"/>
              <a:t>盈余</a:t>
            </a:r>
            <a:r>
              <a:rPr lang="zh-CN" altLang="zh-CN" sz="2800" dirty="0" smtClean="0"/>
              <a:t>），</a:t>
            </a:r>
            <a:r>
              <a:rPr lang="zh-CN" altLang="zh-CN" sz="2800" dirty="0"/>
              <a:t>外汇储备</a:t>
            </a:r>
            <a:r>
              <a:rPr lang="zh-CN" altLang="zh-CN" sz="2800" dirty="0" smtClean="0"/>
              <a:t>增加</a:t>
            </a:r>
            <a:r>
              <a:rPr lang="zh-CN" altLang="en-US" sz="2800" dirty="0" smtClean="0"/>
              <a:t>。或者</a:t>
            </a:r>
            <a:endParaRPr lang="en-US" altLang="zh-CN" sz="2800" dirty="0" smtClean="0"/>
          </a:p>
          <a:p>
            <a:pPr marL="457200" lvl="1" indent="0" algn="ctr">
              <a:lnSpc>
                <a:spcPct val="150000"/>
              </a:lnSpc>
              <a:buNone/>
            </a:pPr>
            <a:r>
              <a:rPr lang="zh-CN" altLang="en-US" sz="2800" dirty="0" smtClean="0"/>
              <a:t>外汇供给</a:t>
            </a:r>
            <a:r>
              <a:rPr lang="en-US" altLang="zh-CN" sz="2800" dirty="0" smtClean="0"/>
              <a:t>&gt;</a:t>
            </a:r>
            <a:r>
              <a:rPr lang="zh-CN" altLang="en-US" sz="2800" dirty="0" smtClean="0"/>
              <a:t>外汇需求</a:t>
            </a:r>
            <a:r>
              <a:rPr lang="en-US" altLang="zh-CN" sz="2800" dirty="0" smtClean="0">
                <a:sym typeface="Wingdings" panose="05000000000000000000" pitchFamily="2" charset="2"/>
              </a:rPr>
              <a:t></a:t>
            </a:r>
            <a:r>
              <a:rPr lang="zh-CN" altLang="en-US" sz="2800" dirty="0" smtClean="0">
                <a:sym typeface="Wingdings" panose="05000000000000000000" pitchFamily="2" charset="2"/>
              </a:rPr>
              <a:t>本币升值</a:t>
            </a:r>
            <a:endParaRPr lang="zh-CN" altLang="zh-CN" sz="2800" dirty="0"/>
          </a:p>
          <a:p>
            <a:pPr lvl="1">
              <a:lnSpc>
                <a:spcPct val="150000"/>
              </a:lnSpc>
            </a:pPr>
            <a:r>
              <a:rPr lang="en-US" altLang="zh-CN" sz="2800" dirty="0"/>
              <a:t>BP&lt;0</a:t>
            </a:r>
            <a:r>
              <a:rPr lang="zh-CN" altLang="zh-CN" sz="2800" dirty="0"/>
              <a:t>，国际收支逆差（亦</a:t>
            </a:r>
            <a:r>
              <a:rPr lang="zh-CN" altLang="zh-CN" sz="2800" dirty="0"/>
              <a:t>称赤字），</a:t>
            </a:r>
            <a:r>
              <a:rPr lang="zh-CN" altLang="zh-CN" sz="2800" dirty="0"/>
              <a:t>外汇储备</a:t>
            </a:r>
            <a:r>
              <a:rPr lang="zh-CN" altLang="zh-CN" sz="2800" dirty="0" smtClean="0"/>
              <a:t>减少</a:t>
            </a:r>
            <a:r>
              <a:rPr lang="zh-CN" altLang="en-US" sz="2800" dirty="0" smtClean="0"/>
              <a:t>。或者</a:t>
            </a:r>
            <a:endParaRPr lang="en-US" altLang="zh-CN" sz="2800" dirty="0" smtClean="0"/>
          </a:p>
          <a:p>
            <a:pPr marL="457200" lvl="1" indent="0" algn="ctr">
              <a:lnSpc>
                <a:spcPct val="150000"/>
              </a:lnSpc>
              <a:buClr>
                <a:prstClr val="white"/>
              </a:buClr>
              <a:buNone/>
            </a:pPr>
            <a:r>
              <a:rPr lang="zh-CN" altLang="en-US" sz="2800" dirty="0">
                <a:solidFill>
                  <a:prstClr val="white"/>
                </a:solidFill>
              </a:rPr>
              <a:t>外汇</a:t>
            </a:r>
            <a:r>
              <a:rPr lang="zh-CN" altLang="en-US" sz="2800" dirty="0" smtClean="0">
                <a:solidFill>
                  <a:prstClr val="white"/>
                </a:solidFill>
              </a:rPr>
              <a:t>供给</a:t>
            </a:r>
            <a:r>
              <a:rPr lang="en-US" altLang="zh-CN" sz="2800" dirty="0" smtClean="0">
                <a:solidFill>
                  <a:prstClr val="white"/>
                </a:solidFill>
              </a:rPr>
              <a:t>&lt;</a:t>
            </a:r>
            <a:r>
              <a:rPr lang="zh-CN" altLang="en-US" sz="2800" dirty="0" smtClean="0">
                <a:solidFill>
                  <a:prstClr val="white"/>
                </a:solidFill>
              </a:rPr>
              <a:t>外汇</a:t>
            </a:r>
            <a:r>
              <a:rPr lang="zh-CN" altLang="en-US" sz="2800" dirty="0">
                <a:solidFill>
                  <a:prstClr val="white"/>
                </a:solidFill>
              </a:rPr>
              <a:t>需求</a:t>
            </a:r>
            <a:r>
              <a:rPr lang="en-US" altLang="zh-CN" sz="2800" dirty="0">
                <a:solidFill>
                  <a:prstClr val="white"/>
                </a:solidFill>
                <a:sym typeface="Wingdings" panose="05000000000000000000" pitchFamily="2" charset="2"/>
              </a:rPr>
              <a:t></a:t>
            </a:r>
            <a:r>
              <a:rPr lang="zh-CN" altLang="en-US" sz="2800" dirty="0" smtClean="0">
                <a:solidFill>
                  <a:prstClr val="white"/>
                </a:solidFill>
                <a:sym typeface="Wingdings" panose="05000000000000000000" pitchFamily="2" charset="2"/>
              </a:rPr>
              <a:t>本币贬值</a:t>
            </a:r>
            <a:endParaRPr lang="zh-CN" altLang="zh-CN" sz="2800" dirty="0"/>
          </a:p>
          <a:p>
            <a:pPr lvl="1">
              <a:lnSpc>
                <a:spcPct val="150000"/>
              </a:lnSpc>
            </a:pPr>
            <a:r>
              <a:rPr lang="en-US" altLang="zh-CN" sz="2800" dirty="0"/>
              <a:t>BP=0</a:t>
            </a:r>
            <a:r>
              <a:rPr lang="zh-CN" altLang="zh-CN" sz="2800" dirty="0"/>
              <a:t>，国际收支平衡，外汇储备不变</a:t>
            </a:r>
          </a:p>
          <a:p>
            <a:pPr>
              <a:lnSpc>
                <a:spcPct val="150000"/>
              </a:lnSpc>
            </a:pPr>
            <a:endParaRPr lang="en-US" altLang="zh-CN" sz="2800" dirty="0"/>
          </a:p>
        </p:txBody>
      </p:sp>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60481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152400"/>
            <a:ext cx="10131425" cy="838200"/>
          </a:xfrm>
        </p:spPr>
        <p:txBody>
          <a:bodyPr>
            <a:normAutofit/>
          </a:bodyPr>
          <a:lstStyle/>
          <a:p>
            <a:r>
              <a:rPr lang="en-US" altLang="zh-CN" sz="2800" dirty="0" smtClean="0"/>
              <a:t>2. </a:t>
            </a:r>
            <a:r>
              <a:rPr lang="zh-CN" altLang="en-US" sz="2800" dirty="0" smtClean="0"/>
              <a:t>资本流动与商品贸易的关系</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295400"/>
                <a:ext cx="10131425" cy="5334000"/>
              </a:xfrm>
            </p:spPr>
            <p:txBody>
              <a:bodyPr anchor="t">
                <a:noAutofit/>
              </a:bodyPr>
              <a:lstStyle/>
              <a:p>
                <a:pPr lvl="1">
                  <a:lnSpc>
                    <a:spcPct val="150000"/>
                  </a:lnSpc>
                </a:pPr>
                <a:r>
                  <a:rPr lang="en-US" altLang="zh-CN" sz="2800" dirty="0" smtClean="0"/>
                  <a:t>Recall: </a:t>
                </a:r>
              </a:p>
              <a:p>
                <a:pPr indent="0" algn="just">
                  <a:spcAft>
                    <a:spcPts val="0"/>
                  </a:spcAft>
                  <a:buNone/>
                </a:pPr>
                <a14:m>
                  <m:oMathPara xmlns:m="http://schemas.openxmlformats.org/officeDocument/2006/math">
                    <m:oMathParaPr>
                      <m:jc m:val="centerGroup"/>
                    </m:oMathParaPr>
                    <m:oMath xmlns:m="http://schemas.openxmlformats.org/officeDocument/2006/math">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𝐵𝑃</m:t>
                      </m:r>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𝑁𝑋</m:t>
                      </m:r>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𝐶𝐹𝐼</m:t>
                          </m:r>
                        </m:e>
                        <m:sub>
                          <m:r>
                            <a:rPr lang="en-US" altLang="zh-CN" sz="2800" i="1" kern="100">
                              <a:latin typeface="Cambria Math" panose="02040503050406030204" pitchFamily="18" charset="0"/>
                              <a:ea typeface="等线" panose="02010600030101010101" pitchFamily="2" charset="-122"/>
                              <a:cs typeface="Times New Roman" panose="02020603050405020304" pitchFamily="18" charset="0"/>
                            </a:rPr>
                            <m:t>𝑁</m:t>
                          </m:r>
                        </m:sub>
                      </m:sSub>
                    </m:oMath>
                  </m:oMathPara>
                </a14:m>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ctr">
                  <a:buNone/>
                </a:pPr>
                <a:r>
                  <a:rPr lang="en-US" altLang="zh-CN" sz="2800" dirty="0">
                    <a:ea typeface="等线" panose="02010600030101010101" pitchFamily="2" charset="-122"/>
                    <a:cs typeface="Times New Roman" panose="02020603050405020304" pitchFamily="18" charset="0"/>
                  </a:rPr>
                  <a:t>           </a:t>
                </a:r>
                <a14:m>
                  <m:oMath xmlns:m="http://schemas.openxmlformats.org/officeDocument/2006/math">
                    <m:r>
                      <a:rPr lang="en-US" altLang="zh-CN" sz="28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latin typeface="Cambria Math" panose="02040503050406030204" pitchFamily="18" charset="0"/>
                        <a:ea typeface="等线" panose="02010600030101010101" pitchFamily="2" charset="-122"/>
                        <a:cs typeface="Times New Roman" panose="02020603050405020304" pitchFamily="18" charset="0"/>
                      </a:rPr>
                      <m:t>X</m:t>
                    </m:r>
                    <m:r>
                      <a:rPr lang="en-US" altLang="zh-CN" sz="2800" i="1">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latin typeface="Cambria Math" panose="02040503050406030204" pitchFamily="18" charset="0"/>
                        <a:ea typeface="等线" panose="02010600030101010101" pitchFamily="2" charset="-122"/>
                        <a:cs typeface="Times New Roman" panose="02020603050405020304" pitchFamily="18" charset="0"/>
                      </a:rPr>
                      <m:t>IM</m:t>
                    </m:r>
                    <m:r>
                      <a:rPr lang="en-US" altLang="zh-CN" sz="28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latin typeface="Cambria Math" panose="02040503050406030204" pitchFamily="18" charset="0"/>
                        <a:ea typeface="等线" panose="02010600030101010101" pitchFamily="2" charset="-122"/>
                        <a:cs typeface="Times New Roman" panose="02020603050405020304" pitchFamily="18" charset="0"/>
                      </a:rPr>
                      <m:t>CFI</m:t>
                    </m:r>
                    <m:r>
                      <a:rPr lang="en-US" altLang="zh-CN" sz="2800" i="1">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latin typeface="Cambria Math" panose="02040503050406030204" pitchFamily="18" charset="0"/>
                        <a:ea typeface="等线" panose="02010600030101010101" pitchFamily="2" charset="-122"/>
                        <a:cs typeface="Times New Roman" panose="02020603050405020304" pitchFamily="18" charset="0"/>
                      </a:rPr>
                      <m:t>CFO</m:t>
                    </m:r>
                  </m:oMath>
                </a14:m>
                <a:r>
                  <a:rPr lang="en-US" altLang="zh-CN" sz="2800" dirty="0">
                    <a:latin typeface="等线" panose="02010600030101010101" pitchFamily="2" charset="-122"/>
                    <a:cs typeface="Times New Roman" panose="02020603050405020304" pitchFamily="18" charset="0"/>
                  </a:rPr>
                  <a:t> </a:t>
                </a:r>
                <a:endParaRPr lang="zh-CN" altLang="en-US" sz="2800" dirty="0"/>
              </a:p>
              <a:p>
                <a:pPr lvl="1">
                  <a:lnSpc>
                    <a:spcPct val="150000"/>
                  </a:lnSpc>
                </a:pPr>
                <a:r>
                  <a:rPr lang="en-US" altLang="zh-CN" sz="2800" dirty="0" smtClean="0"/>
                  <a:t>BP=0  </a:t>
                </a:r>
                <a:r>
                  <a:rPr lang="en-US" altLang="zh-CN" sz="2800" dirty="0" smtClean="0">
                    <a:sym typeface="Wingdings" panose="05000000000000000000" pitchFamily="2" charset="2"/>
                  </a:rPr>
                  <a:t> </a:t>
                </a:r>
                <a14:m>
                  <m:oMath xmlns:m="http://schemas.openxmlformats.org/officeDocument/2006/math">
                    <m:r>
                      <m:rPr>
                        <m:sty m:val="p"/>
                      </m:rPr>
                      <a:rPr lang="en-US" altLang="zh-CN" sz="2800">
                        <a:latin typeface="Cambria Math" panose="02040503050406030204" pitchFamily="18" charset="0"/>
                      </a:rPr>
                      <m:t>X</m:t>
                    </m:r>
                    <m:r>
                      <a:rPr lang="en-US" altLang="zh-CN" sz="2800" i="1">
                        <a:latin typeface="Cambria Math" panose="02040503050406030204" pitchFamily="18" charset="0"/>
                      </a:rPr>
                      <m:t>−</m:t>
                    </m:r>
                    <m:r>
                      <m:rPr>
                        <m:sty m:val="p"/>
                      </m:rPr>
                      <a:rPr lang="en-US" altLang="zh-CN" sz="2800">
                        <a:latin typeface="Cambria Math" panose="02040503050406030204" pitchFamily="18" charset="0"/>
                      </a:rPr>
                      <m:t>IM</m:t>
                    </m:r>
                    <m:r>
                      <a:rPr lang="en-US" altLang="zh-CN" sz="2800">
                        <a:latin typeface="Cambria Math" panose="02040503050406030204" pitchFamily="18" charset="0"/>
                      </a:rPr>
                      <m:t>=</m:t>
                    </m:r>
                    <m:r>
                      <m:rPr>
                        <m:sty m:val="p"/>
                      </m:rPr>
                      <a:rPr lang="en-US" altLang="zh-CN" sz="2800">
                        <a:latin typeface="Cambria Math" panose="02040503050406030204" pitchFamily="18" charset="0"/>
                      </a:rPr>
                      <m:t>CFO</m:t>
                    </m:r>
                    <m:r>
                      <a:rPr lang="zh-CN" altLang="en-US" sz="2800" i="1">
                        <a:latin typeface="Cambria Math" panose="02040503050406030204" pitchFamily="18" charset="0"/>
                      </a:rPr>
                      <m:t>−</m:t>
                    </m:r>
                    <m:r>
                      <m:rPr>
                        <m:sty m:val="p"/>
                      </m:rPr>
                      <a:rPr lang="en-US" altLang="zh-CN" sz="2800">
                        <a:latin typeface="Cambria Math" panose="02040503050406030204" pitchFamily="18" charset="0"/>
                      </a:rPr>
                      <m:t>CFI</m:t>
                    </m:r>
                  </m:oMath>
                </a14:m>
                <a:r>
                  <a:rPr lang="zh-CN" altLang="zh-CN" sz="2800" dirty="0"/>
                  <a:t>，</a:t>
                </a:r>
                <a:r>
                  <a:rPr lang="zh-CN" altLang="zh-CN" sz="2800" dirty="0" smtClean="0"/>
                  <a:t>即</a:t>
                </a:r>
                <a:endParaRPr lang="en-US" altLang="zh-CN" sz="2800" dirty="0" smtClean="0"/>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𝑁𝑋</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𝐶𝐹𝑂</m:t>
                          </m:r>
                        </m:e>
                        <m:sub>
                          <m:r>
                            <a:rPr lang="en-US" altLang="zh-CN" sz="2800" i="1">
                              <a:latin typeface="Cambria Math" panose="02040503050406030204" pitchFamily="18" charset="0"/>
                            </a:rPr>
                            <m:t>𝑁</m:t>
                          </m:r>
                        </m:sub>
                      </m:sSub>
                    </m:oMath>
                  </m:oMathPara>
                </a14:m>
                <a:endParaRPr lang="zh-CN" altLang="zh-CN" sz="2800" dirty="0"/>
              </a:p>
              <a:p>
                <a:pPr marL="457200" lvl="1" indent="0">
                  <a:lnSpc>
                    <a:spcPct val="150000"/>
                  </a:lnSpc>
                  <a:buNone/>
                </a:pPr>
                <a:r>
                  <a:rPr lang="zh-CN" altLang="en-US" sz="2800" dirty="0" smtClean="0"/>
                  <a:t>    或者</a:t>
                </a:r>
                <a:endParaRPr lang="en-US" altLang="zh-CN" sz="2800" dirty="0" smtClean="0"/>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rPr>
                        <m:t>−</m:t>
                      </m:r>
                      <m:r>
                        <a:rPr lang="en-US" altLang="zh-CN" sz="2800" i="1">
                          <a:latin typeface="Cambria Math" panose="02040503050406030204" pitchFamily="18" charset="0"/>
                        </a:rPr>
                        <m:t>𝑁𝑋</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𝐶𝐹</m:t>
                          </m:r>
                          <m:r>
                            <a:rPr lang="en-US" altLang="zh-CN" sz="2800" b="0" i="1" smtClean="0">
                              <a:latin typeface="Cambria Math" panose="02040503050406030204" pitchFamily="18" charset="0"/>
                            </a:rPr>
                            <m:t>𝐼</m:t>
                          </m:r>
                        </m:e>
                        <m:sub>
                          <m:r>
                            <a:rPr lang="en-US" altLang="zh-CN" sz="2800" i="1">
                              <a:latin typeface="Cambria Math" panose="02040503050406030204" pitchFamily="18" charset="0"/>
                            </a:rPr>
                            <m:t>𝑁</m:t>
                          </m:r>
                        </m:sub>
                      </m:sSub>
                    </m:oMath>
                  </m:oMathPara>
                </a14:m>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295400"/>
                <a:ext cx="10131425" cy="5334000"/>
              </a:xfrm>
              <a:blipFill>
                <a:blip r:embed="rId2"/>
                <a:stretch>
                  <a:fillRect/>
                </a:stretch>
              </a:blipFill>
            </p:spPr>
            <p:txBody>
              <a:bodyPr/>
              <a:lstStyle/>
              <a:p>
                <a:r>
                  <a:rPr lang="zh-CN" altLang="en-US">
                    <a:noFill/>
                  </a:rPr>
                  <a:t> </a:t>
                </a:r>
              </a:p>
            </p:txBody>
          </p:sp>
        </mc:Fallback>
      </mc:AlternateContent>
      <p:sp>
        <p:nvSpPr>
          <p:cNvPr id="4" name="右箭头 3"/>
          <p:cNvSpPr/>
          <p:nvPr/>
        </p:nvSpPr>
        <p:spPr>
          <a:xfrm>
            <a:off x="265113" y="876300"/>
            <a:ext cx="10972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40662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0</TotalTime>
  <Words>2444</Words>
  <Application>Microsoft Office PowerPoint</Application>
  <PresentationFormat>宽屏</PresentationFormat>
  <Paragraphs>620</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等线</vt:lpstr>
      <vt:lpstr>宋体</vt:lpstr>
      <vt:lpstr>Arial</vt:lpstr>
      <vt:lpstr>Bookman Old Style</vt:lpstr>
      <vt:lpstr>Calibri</vt:lpstr>
      <vt:lpstr>Calibri Light</vt:lpstr>
      <vt:lpstr>Cambria Math</vt:lpstr>
      <vt:lpstr>Impact</vt:lpstr>
      <vt:lpstr>Papyrus</vt:lpstr>
      <vt:lpstr>Symbol</vt:lpstr>
      <vt:lpstr>Times New Roman</vt:lpstr>
      <vt:lpstr>Wingdings</vt:lpstr>
      <vt:lpstr>1_天体</vt:lpstr>
      <vt:lpstr>PowerPoint 演示文稿</vt:lpstr>
      <vt:lpstr>PowerPoint 演示文稿</vt:lpstr>
      <vt:lpstr>1. 国际经济联系</vt:lpstr>
      <vt:lpstr>1.1 进口、出口与净出口</vt:lpstr>
      <vt:lpstr>1.2 资本流入流出与净资本流入（或净资本流出）</vt:lpstr>
      <vt:lpstr>1.3 国际收支差</vt:lpstr>
      <vt:lpstr>1.3 国际收支差</vt:lpstr>
      <vt:lpstr>1.4 国际收支差与名义汇率的决定</vt:lpstr>
      <vt:lpstr>2. 资本流动与商品贸易的关系</vt:lpstr>
      <vt:lpstr>BP ＝ （X –I M） + （CFI– CFO） BP=0=&gt;   （X – IM）=（CFO – CFI）</vt:lpstr>
      <vt:lpstr>3. 国内储蓄投资状况与国际资本流动商品贸易</vt:lpstr>
      <vt:lpstr>3. 国内储蓄投资状况与国际资本流动商品贸易</vt:lpstr>
      <vt:lpstr>4. 开放经济条件下的收入或产出决定：      基本的蒙代尔—弗莱明模型</vt:lpstr>
      <vt:lpstr>4.1 基本假设：小型开放经济与资本完全流动</vt:lpstr>
      <vt:lpstr>PowerPoint 演示文稿</vt:lpstr>
      <vt:lpstr>4.2 收入利率关系视角下的蒙代尔-弗莱明模型</vt:lpstr>
      <vt:lpstr>4.2 收入利率关系视角下的蒙代尔-弗莱明模型</vt:lpstr>
      <vt:lpstr>PowerPoint 演示文稿</vt:lpstr>
      <vt:lpstr>PowerPoint 演示文稿</vt:lpstr>
      <vt:lpstr>4.2 收入利率关系视角下的蒙代尔-弗莱明模型</vt:lpstr>
      <vt:lpstr>PowerPoint 演示文稿</vt:lpstr>
      <vt:lpstr>4.3 收入汇率关系视角下的蒙代尔-弗莱明模型</vt:lpstr>
      <vt:lpstr>4.3 收入汇率关系视角下的蒙代尔-弗莱明模型</vt:lpstr>
      <vt:lpstr>4.3 收入汇率关系视角下的蒙代尔-弗莱明模型</vt:lpstr>
      <vt:lpstr>4.3 收入汇率关系视角下的蒙代尔-弗莱明模型</vt:lpstr>
      <vt:lpstr>4.3 收入汇率关系视角下的蒙代尔-弗莱明模型</vt:lpstr>
      <vt:lpstr>4.3 收入汇率关系视角下的蒙代尔-弗莱明模型</vt:lpstr>
      <vt:lpstr>4.3 收入汇率关系视角下的蒙代尔-弗莱明模型</vt:lpstr>
      <vt:lpstr>5. 利用蒙代尔—弗莱明模型分析宏观经济政策效果</vt:lpstr>
      <vt:lpstr>PowerPoint 演示文稿</vt:lpstr>
      <vt:lpstr>5.1.1 货币政策</vt:lpstr>
      <vt:lpstr>5.1.1 货币政策</vt:lpstr>
      <vt:lpstr>5.1.2 财政政策</vt:lpstr>
      <vt:lpstr>5.1.2 财政政策</vt:lpstr>
      <vt:lpstr>5.1.3 贸易政策</vt:lpstr>
      <vt:lpstr>PowerPoint 演示文稿</vt:lpstr>
      <vt:lpstr>5.2.1 货币政策</vt:lpstr>
      <vt:lpstr>5.2.1 货币政策</vt:lpstr>
      <vt:lpstr>5.2.2 财政政策</vt:lpstr>
      <vt:lpstr>5.2.2 财政政策</vt:lpstr>
      <vt:lpstr>5.2.3 贸易政策</vt:lpstr>
      <vt:lpstr>PowerPoint 演示文稿</vt:lpstr>
      <vt:lpstr>PowerPoint 演示文稿</vt:lpstr>
      <vt:lpstr>PowerPoint 演示文稿</vt:lpstr>
      <vt:lpstr>不可能的三位一体</vt:lpstr>
      <vt:lpstr>PowerPoint 演示文稿</vt:lpstr>
      <vt:lpstr>PowerPoint 演示文稿</vt:lpstr>
      <vt:lpstr>6.  可变价格的蒙代尔-弗莱明模型：开放经济下AD曲线的推导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2012-10-10T20:34:08Z</dcterms:created>
  <dcterms:modified xsi:type="dcterms:W3CDTF">2018-07-07T14:25:07Z</dcterms:modified>
</cp:coreProperties>
</file>