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4" r:id="rId1"/>
  </p:sldMasterIdLst>
  <p:notesMasterIdLst>
    <p:notesMasterId r:id="rId17"/>
  </p:notesMasterIdLst>
  <p:sldIdLst>
    <p:sldId id="347" r:id="rId2"/>
    <p:sldId id="348" r:id="rId3"/>
    <p:sldId id="359" r:id="rId4"/>
    <p:sldId id="358" r:id="rId5"/>
    <p:sldId id="363" r:id="rId6"/>
    <p:sldId id="364" r:id="rId7"/>
    <p:sldId id="349" r:id="rId8"/>
    <p:sldId id="350" r:id="rId9"/>
    <p:sldId id="355" r:id="rId10"/>
    <p:sldId id="356" r:id="rId11"/>
    <p:sldId id="357" r:id="rId12"/>
    <p:sldId id="361" r:id="rId13"/>
    <p:sldId id="351" r:id="rId14"/>
    <p:sldId id="352" r:id="rId15"/>
    <p:sldId id="3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B2B2B2"/>
    <a:srgbClr val="DDDDDD"/>
    <a:srgbClr val="FFBD5B"/>
    <a:srgbClr val="DBD600"/>
    <a:srgbClr val="FFFFB3"/>
    <a:srgbClr val="FF99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0" autoAdjust="0"/>
    <p:restoredTop sz="82370" autoAdjust="0"/>
  </p:normalViewPr>
  <p:slideViewPr>
    <p:cSldViewPr snapToGrid="0">
      <p:cViewPr varScale="1">
        <p:scale>
          <a:sx n="66" d="100"/>
          <a:sy n="66" d="100"/>
        </p:scale>
        <p:origin x="7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A37C6A-882F-4204-A92B-A23BDB890D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977289-9DD9-4438-8DF8-26071763A3AB}" type="slidenum">
              <a:rPr lang="zh-CN" altLang="en-US" sz="1200" smtClean="0"/>
              <a:pPr/>
              <a:t>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7C0CF0-AA86-4C73-9156-87D2A4DF7E49}" type="slidenum">
              <a:rPr lang="zh-CN" altLang="en-US" sz="1200" smtClean="0"/>
              <a:pPr/>
              <a:t>14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39397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51392E-7F07-4FEA-A88B-BDCBA1F17D8A}" type="slidenum">
              <a:rPr lang="zh-CN" altLang="en-US" sz="1200" smtClean="0"/>
              <a:pPr/>
              <a:t>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B15341-2DEA-4CF5-B258-160F1ED83FF7}" type="slidenum">
              <a:rPr lang="zh-CN" altLang="en-US" sz="1200" smtClean="0"/>
              <a:pPr/>
              <a:t>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234DCF-D67C-47E3-A405-0AAD47E1B4F1}" type="slidenum">
              <a:rPr lang="zh-CN" altLang="en-US" sz="1200" smtClean="0"/>
              <a:pPr/>
              <a:t>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E34F91-4ECC-48A2-BFC2-2292450D8DFB}" type="slidenum">
              <a:rPr lang="zh-CN" altLang="en-US" sz="1200" smtClean="0"/>
              <a:pPr/>
              <a:t>6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CEC02D-ACC8-4463-9450-A21F5D77D378}" type="slidenum">
              <a:rPr lang="zh-CN" altLang="en-US" sz="1200" smtClean="0"/>
              <a:pPr/>
              <a:t>7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CDBCEF-DED2-4E54-A90C-7C1843AA30E1}" type="slidenum">
              <a:rPr lang="zh-CN" altLang="en-US" sz="1200" smtClean="0"/>
              <a:pPr/>
              <a:t>11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1B1F25-F3F4-4294-A46E-61AC19FEC119}" type="slidenum">
              <a:rPr lang="zh-CN" altLang="en-US" sz="1200" smtClean="0"/>
              <a:pPr/>
              <a:t>12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7C0CF0-AA86-4C73-9156-87D2A4DF7E49}" type="slidenum">
              <a:rPr lang="zh-CN" altLang="en-US" sz="1200" smtClean="0"/>
              <a:pPr/>
              <a:t>13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9D794-7D86-4AC0-977E-16323FD2DB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76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371E4-6284-4195-BC59-E783B44EF5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443630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371E4-6284-4195-BC59-E783B44EF5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080405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McGraw-Hill/Irwin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2001 by The McGraw-Hill Companies, Inc.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14A0C-B11D-4E68-9904-1E4A6F7DE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8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371E4-6284-4195-BC59-E783B44EF5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90529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DB41C-2E6F-49B5-AA73-87242A51D2B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24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371E4-6284-4195-BC59-E783B44EF5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409062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371E4-6284-4195-BC59-E783B44EF5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3048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4B54D-4F0F-4B3F-AFFA-3477073193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B9754-B005-4E55-BE47-7D1AA21396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5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371E4-6284-4195-BC59-E783B44EF5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8187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E7949-0E1C-4D96-80CE-2CB6CFBB24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6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McGraw-Hill/Irwin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Copyright © 2001 by The McGraw-Hill Companies, Inc. All rights reserved.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E371E4-6284-4195-BC59-E783B44EF5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6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214313" y="395288"/>
            <a:ext cx="8786812" cy="6319837"/>
          </a:xfrm>
        </p:spPr>
        <p:txBody>
          <a:bodyPr/>
          <a:lstStyle/>
          <a:p>
            <a:pPr algn="ctr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4000" b="1" dirty="0" smtClean="0"/>
          </a:p>
          <a:p>
            <a:pPr algn="ctr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4000" b="1" dirty="0" smtClean="0"/>
              <a:t>第</a:t>
            </a:r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章 导论：宏观经济与</a:t>
            </a:r>
            <a:r>
              <a:rPr lang="zh-CN" altLang="en-US" sz="4000" b="1" dirty="0" smtClean="0"/>
              <a:t>宏观经济学</a:t>
            </a:r>
            <a:endParaRPr lang="en-US" altLang="zh-CN" sz="4000" b="1" dirty="0" smtClean="0"/>
          </a:p>
          <a:p>
            <a:pPr algn="ctr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b="1" dirty="0"/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b="1" dirty="0" smtClean="0"/>
              <a:t>什么是宏观经济学？它研究什么内容？</a:t>
            </a:r>
            <a:endParaRPr lang="en-US" altLang="zh-CN" sz="2800" b="1" dirty="0" smtClean="0"/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b="1" dirty="0" smtClean="0"/>
              <a:t>宏观经济学包括哪些领域？</a:t>
            </a:r>
            <a:endParaRPr lang="en-US" altLang="zh-CN" sz="2800" b="1" dirty="0" smtClean="0"/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b="1" dirty="0" smtClean="0"/>
              <a:t>宏观经济学如何展开研究？</a:t>
            </a:r>
            <a:endParaRPr lang="en-US" altLang="zh-CN" sz="2800" b="1" dirty="0" smtClean="0"/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800" b="1" dirty="0" smtClean="0"/>
              <a:t>宏观经济学理论的难度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1470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549275"/>
            <a:ext cx="855980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0" y="261257"/>
            <a:ext cx="9039225" cy="637608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cap="none" dirty="0" smtClean="0">
                <a:sym typeface="Wingdings" panose="05000000000000000000" pitchFamily="2" charset="2"/>
              </a:rPr>
              <a:t>经济模型</a:t>
            </a:r>
            <a:r>
              <a:rPr lang="zh-CN" altLang="en-US" sz="2800" cap="none" dirty="0" smtClean="0">
                <a:sym typeface="Wingdings" panose="05000000000000000000" pitchFamily="2" charset="2"/>
              </a:rPr>
              <a:t>的例子</a:t>
            </a:r>
            <a:r>
              <a:rPr lang="en-US" altLang="zh-CN" sz="2800" cap="none" dirty="0" smtClean="0">
                <a:sym typeface="Wingdings" panose="05000000000000000000" pitchFamily="2" charset="2"/>
              </a:rPr>
              <a:t>1</a:t>
            </a:r>
            <a:r>
              <a:rPr lang="zh-CN" altLang="en-US" sz="2800" cap="none" dirty="0" smtClean="0">
                <a:sym typeface="Wingdings" panose="05000000000000000000" pitchFamily="2" charset="2"/>
              </a:rPr>
              <a:t>：对储蓄率的分析</a:t>
            </a:r>
            <a:endParaRPr lang="en-US" altLang="zh-CN" sz="2800" cap="none" dirty="0" smtClean="0">
              <a:sym typeface="Wingdings" panose="05000000000000000000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cap="none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cap="none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1406525"/>
          <a:ext cx="8791575" cy="436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9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27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真实世界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模型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模型</a:t>
                      </a:r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模型</a:t>
                      </a:r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模型</a:t>
                      </a:r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964">
                <a:tc rowSpan="6">
                  <a:txBody>
                    <a:bodyPr/>
                    <a:lstStyle/>
                    <a:p>
                      <a:r>
                        <a:rPr lang="zh-CN" altLang="en-US" sz="1800" dirty="0" smtClean="0"/>
                        <a:t>呈现每个人的储蓄率；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对储蓄率按照某种标准进行排列</a:t>
                      </a:r>
                      <a:endParaRPr lang="zh-CN" altLang="en-US" sz="1800" dirty="0"/>
                    </a:p>
                  </a:txBody>
                  <a:tcPr marT="45723" marB="45723"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dirty="0" smtClean="0"/>
                        <a:t>工作人群储蓄率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青少年储蓄率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低收入群体储蓄率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低收入群体储蓄率</a:t>
                      </a:r>
                    </a:p>
                    <a:p>
                      <a:endParaRPr lang="zh-CN" alt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9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中年储蓄率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中低收入群体储蓄率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9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中老年储蓄率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中等收入群体储蓄率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中等收入群体储蓄率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4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dirty="0" smtClean="0"/>
                        <a:t>退休人群储蓄率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 rowSpan="3">
                  <a:txBody>
                    <a:bodyPr/>
                    <a:lstStyle/>
                    <a:p>
                      <a:r>
                        <a:rPr lang="zh-CN" altLang="en-US" sz="1800" dirty="0" smtClean="0"/>
                        <a:t>退休人群储蓄率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中高收入群体储蓄率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 smtClean="0"/>
                        <a:t>高收入群体储蓄率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高收入群体储蓄率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最高收入群体储蓄率</a:t>
                      </a:r>
                      <a:endParaRPr lang="zh-CN" alt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98450" y="304800"/>
            <a:ext cx="8488363" cy="62087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cap="none" dirty="0" smtClean="0"/>
              <a:t>经济模型的例子</a:t>
            </a:r>
            <a:r>
              <a:rPr lang="en-US" altLang="zh-CN" sz="2800" cap="none" dirty="0" smtClean="0"/>
              <a:t>2</a:t>
            </a:r>
            <a:r>
              <a:rPr lang="zh-CN" altLang="en-US" sz="2800" cap="none" dirty="0" smtClean="0"/>
              <a:t>：供求均衡价格论</a:t>
            </a:r>
            <a:endParaRPr lang="en-US" altLang="zh-CN" sz="2800" cap="none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cap="none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cap="none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cap="none" dirty="0" smtClean="0"/>
              <a:t>Q</a:t>
            </a:r>
            <a:r>
              <a:rPr lang="en-US" altLang="zh-CN" sz="2800" cap="none" baseline="30000" dirty="0" smtClean="0"/>
              <a:t>D</a:t>
            </a:r>
            <a:r>
              <a:rPr lang="en-US" altLang="zh-CN" sz="2800" cap="none" dirty="0" smtClean="0"/>
              <a:t> </a:t>
            </a:r>
            <a:r>
              <a:rPr lang="en-US" altLang="zh-CN" sz="2800" cap="none" dirty="0" smtClean="0"/>
              <a:t>= D (P, Y),           behavior equation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cap="none" dirty="0" smtClean="0"/>
              <a:t>Q</a:t>
            </a:r>
            <a:r>
              <a:rPr lang="en-US" altLang="zh-CN" sz="2800" cap="none" baseline="30000" dirty="0" smtClean="0"/>
              <a:t>S</a:t>
            </a:r>
            <a:r>
              <a:rPr lang="en-US" altLang="zh-CN" sz="2800" cap="none" dirty="0" smtClean="0"/>
              <a:t> </a:t>
            </a:r>
            <a:r>
              <a:rPr lang="en-US" altLang="zh-CN" sz="2800" cap="none" dirty="0" smtClean="0"/>
              <a:t>= S </a:t>
            </a:r>
            <a:r>
              <a:rPr lang="zh-CN" altLang="en-US" sz="2800" cap="none" dirty="0" smtClean="0"/>
              <a:t>（</a:t>
            </a:r>
            <a:r>
              <a:rPr lang="en-US" altLang="zh-CN" sz="2800" cap="none" dirty="0" smtClean="0"/>
              <a:t>P, Pm)        behavior equation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cap="none" dirty="0" smtClean="0"/>
              <a:t>Q</a:t>
            </a:r>
            <a:r>
              <a:rPr lang="en-US" altLang="zh-CN" sz="2800" cap="none" baseline="30000" dirty="0" smtClean="0"/>
              <a:t>S</a:t>
            </a:r>
            <a:r>
              <a:rPr lang="en-US" altLang="zh-CN" sz="2800" cap="none" dirty="0" smtClean="0"/>
              <a:t> </a:t>
            </a:r>
            <a:r>
              <a:rPr lang="en-US" altLang="zh-CN" sz="2800" cap="none" dirty="0" smtClean="0"/>
              <a:t>=</a:t>
            </a:r>
            <a:r>
              <a:rPr lang="en-US" altLang="zh-CN" sz="2800" cap="none" dirty="0"/>
              <a:t> Q</a:t>
            </a:r>
            <a:r>
              <a:rPr lang="en-US" altLang="zh-CN" sz="2800" cap="none" baseline="30000" dirty="0"/>
              <a:t>D</a:t>
            </a:r>
            <a:r>
              <a:rPr lang="en-US" altLang="zh-CN" sz="2800" cap="none" dirty="0"/>
              <a:t> </a:t>
            </a:r>
            <a:r>
              <a:rPr lang="en-US" altLang="zh-CN" sz="2800" cap="none" dirty="0" smtClean="0"/>
              <a:t>                 equilibrium equation</a:t>
            </a:r>
            <a:endParaRPr lang="zh-CN" altLang="en-US" sz="2800" cap="none" dirty="0"/>
          </a:p>
        </p:txBody>
      </p:sp>
      <p:pic>
        <p:nvPicPr>
          <p:cNvPr id="3993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230313"/>
            <a:ext cx="60579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93688" y="116114"/>
            <a:ext cx="8488362" cy="6521224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cap="none" dirty="0" smtClean="0"/>
              <a:t>宏观经济模型</a:t>
            </a:r>
            <a:r>
              <a:rPr lang="en-US" altLang="zh-CN" sz="2800" cap="none" dirty="0" smtClean="0"/>
              <a:t>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cap="none" dirty="0" smtClean="0"/>
              <a:t>具有微观基础：即宏观经济表现决定于个体的最优选择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cap="none" dirty="0" smtClean="0"/>
              <a:t>在本教材里，微观基础是隐含在理论之中的。</a:t>
            </a:r>
            <a:endParaRPr lang="en-US" altLang="zh-CN" sz="2800" cap="none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78" y="3492501"/>
            <a:ext cx="60579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93688" y="304799"/>
            <a:ext cx="8211683" cy="46300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800" dirty="0"/>
              <a:t> 1.4 </a:t>
            </a:r>
            <a:r>
              <a:rPr lang="zh-CN" altLang="en-US" sz="2800" dirty="0"/>
              <a:t>宏观经济学的主要</a:t>
            </a:r>
            <a:r>
              <a:rPr lang="zh-CN" altLang="en-US" sz="2800" dirty="0" smtClean="0"/>
              <a:t>理论</a:t>
            </a:r>
            <a:endParaRPr lang="en-US" altLang="zh-CN" sz="2800" dirty="0" smtClean="0"/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800" cap="none" dirty="0" smtClean="0"/>
              <a:t>两大主题：</a:t>
            </a:r>
            <a:endParaRPr lang="en-US" altLang="zh-CN" sz="2800" cap="none" dirty="0" smtClean="0"/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sz="2800" cap="none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cap="none" dirty="0" smtClean="0"/>
              <a:t>经济</a:t>
            </a:r>
            <a:r>
              <a:rPr lang="zh-CN" altLang="en-US" sz="2800" cap="none" dirty="0" smtClean="0"/>
              <a:t>周期</a:t>
            </a:r>
            <a:r>
              <a:rPr lang="zh-CN" altLang="en-US" sz="2800" cap="none" dirty="0" smtClean="0"/>
              <a:t>理论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cap="none" dirty="0" smtClean="0"/>
              <a:t>经济</a:t>
            </a:r>
            <a:r>
              <a:rPr lang="zh-CN" altLang="en-US" sz="2800" cap="none" dirty="0" smtClean="0"/>
              <a:t>增长</a:t>
            </a:r>
            <a:r>
              <a:rPr lang="zh-CN" altLang="en-US" sz="2800" cap="none" dirty="0" smtClean="0"/>
              <a:t>理论</a:t>
            </a:r>
            <a:endParaRPr lang="en-US" altLang="zh-CN" sz="2800" cap="none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cap="none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16351" y="1349829"/>
            <a:ext cx="5327649" cy="5508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800" dirty="0" smtClean="0"/>
              <a:t>具体理论（包括但不限于）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产量与收入 的决定理论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就业理论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财政理论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货币理论与通货膨胀理论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国际经济学相关理论：国际收支，贸易，资本流动，汇率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投资理论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消费与储蓄理论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706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214313" y="158750"/>
            <a:ext cx="8786812" cy="6556375"/>
          </a:xfrm>
        </p:spPr>
        <p:txBody>
          <a:bodyPr/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cap="none" dirty="0" smtClean="0"/>
              <a:t>1.1 </a:t>
            </a:r>
            <a:r>
              <a:rPr lang="zh-CN" altLang="en-US" sz="2800" cap="none" dirty="0" smtClean="0"/>
              <a:t>宏观经济学的研究对象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 smtClean="0"/>
              <a:t>以</a:t>
            </a:r>
            <a:r>
              <a:rPr lang="zh-CN" altLang="en-US" sz="2800" cap="none" dirty="0"/>
              <a:t>总体经济行为和表现为研究对象的经济</a:t>
            </a:r>
            <a:r>
              <a:rPr lang="zh-CN" altLang="en-US" sz="2800" cap="none" dirty="0" smtClean="0"/>
              <a:t>理论；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 smtClean="0"/>
              <a:t>研究一个经济体的总体经济表现：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总产量</a:t>
            </a:r>
            <a:r>
              <a:rPr lang="en-US" altLang="zh-CN" sz="2800" cap="none" dirty="0" smtClean="0"/>
              <a:t>——</a:t>
            </a:r>
            <a:r>
              <a:rPr lang="zh-CN" altLang="en-US" sz="2800" cap="none" dirty="0" smtClean="0"/>
              <a:t>这个国家的总产出是多少，为什么这么多？是否在波动？如何消除其波动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就业</a:t>
            </a:r>
            <a:r>
              <a:rPr lang="en-US" altLang="zh-CN" sz="2800" cap="none" dirty="0" smtClean="0"/>
              <a:t>——</a:t>
            </a:r>
            <a:r>
              <a:rPr lang="zh-CN" altLang="en-US" sz="2800" cap="none" dirty="0" smtClean="0"/>
              <a:t>是否充分就业？有没有失业率？失业率是多少？什么样的失业率算严重？失业率由什么因素决定？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物价</a:t>
            </a:r>
            <a:r>
              <a:rPr lang="en-US" altLang="zh-CN" sz="2800" cap="none" dirty="0" smtClean="0"/>
              <a:t>——</a:t>
            </a:r>
            <a:r>
              <a:rPr lang="zh-CN" altLang="en-US" sz="2800" cap="none" dirty="0" smtClean="0"/>
              <a:t>物价是否平稳，通货膨胀的原因是什么？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其他：是否富有？如何才富有？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cap="none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cap="none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800" cap="none" dirty="0"/>
          </a:p>
        </p:txBody>
      </p:sp>
      <p:sp>
        <p:nvSpPr>
          <p:cNvPr id="3" name="圆角矩形 2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95250" y="304800"/>
            <a:ext cx="8905875" cy="6553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cap="none" dirty="0" smtClean="0"/>
              <a:t>经济体</a:t>
            </a:r>
            <a:r>
              <a:rPr lang="zh-CN" altLang="en-US" sz="2800" cap="none" dirty="0" smtClean="0"/>
              <a:t>与区域</a:t>
            </a:r>
            <a:r>
              <a:rPr lang="zh-CN" altLang="en-US" sz="2800" cap="none" dirty="0" smtClean="0"/>
              <a:t>经济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cap="none" dirty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 smtClean="0"/>
              <a:t>经济体</a:t>
            </a:r>
            <a:r>
              <a:rPr lang="en-US" altLang="zh-CN" sz="2800" cap="none" dirty="0" smtClean="0"/>
              <a:t>economy</a:t>
            </a:r>
            <a:r>
              <a:rPr lang="zh-CN" altLang="en-US" sz="2800" cap="none" dirty="0" smtClean="0"/>
              <a:t>：受同一个政府机构调控的经济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使用同一个货币</a:t>
            </a:r>
            <a:r>
              <a:rPr lang="en-US" altLang="zh-CN" sz="2800" cap="none" dirty="0" smtClean="0">
                <a:sym typeface="Wingdings" panose="05000000000000000000" pitchFamily="2" charset="2"/>
              </a:rPr>
              <a:t></a:t>
            </a:r>
            <a:r>
              <a:rPr lang="zh-CN" altLang="en-US" sz="2800" cap="none" dirty="0" smtClean="0">
                <a:sym typeface="Wingdings" panose="05000000000000000000" pitchFamily="2" charset="2"/>
              </a:rPr>
              <a:t>独立的货币政策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受到同一个宏观财政政策的影响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能做出独立的宏观经济决策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可以是国家，也可以是地区，如香港</a:t>
            </a:r>
            <a:r>
              <a:rPr lang="zh-CN" altLang="en-US" sz="2800" cap="none" dirty="0" smtClean="0"/>
              <a:t>。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endParaRPr lang="en-US" altLang="zh-CN" sz="2800" cap="none" dirty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 smtClean="0"/>
              <a:t>区域经济</a:t>
            </a:r>
            <a:r>
              <a:rPr lang="en-US" altLang="zh-CN" sz="2800" cap="none" dirty="0" smtClean="0"/>
              <a:t>regional economy</a:t>
            </a:r>
            <a:r>
              <a:rPr lang="zh-CN" altLang="en-US" sz="2800" cap="none" dirty="0" smtClean="0"/>
              <a:t>：</a:t>
            </a:r>
            <a:r>
              <a:rPr lang="zh-CN" altLang="en-US" sz="2800" cap="none" dirty="0" smtClean="0"/>
              <a:t>组成经济体</a:t>
            </a:r>
            <a:r>
              <a:rPr lang="zh-CN" altLang="en-US" sz="2800" cap="none" dirty="0" smtClean="0"/>
              <a:t>的各个地区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各个省份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具有相同特征的多个省份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当然也可以是省下面的县市</a:t>
            </a:r>
            <a:endParaRPr lang="en-US" altLang="zh-CN" sz="2800" cap="none" dirty="0" smtClean="0"/>
          </a:p>
          <a:p>
            <a:pPr eaLnBrk="1" fontAlgn="auto" hangingPunct="1">
              <a:spcAft>
                <a:spcPts val="0"/>
              </a:spcAft>
              <a:buFont typeface="Tw Cen MT" panose="020B0602020104020603" pitchFamily="34" charset="0"/>
              <a:buChar char="◊"/>
              <a:defRPr/>
            </a:pPr>
            <a:r>
              <a:rPr lang="zh-CN" altLang="en-US" sz="2800" cap="none" dirty="0" smtClean="0"/>
              <a:t>重要的是，没有独立财政货币政策</a:t>
            </a:r>
            <a:endParaRPr lang="en-US" altLang="zh-CN" sz="2800" cap="none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214313" y="304800"/>
            <a:ext cx="8786812" cy="6410325"/>
          </a:xfrm>
        </p:spPr>
        <p:txBody>
          <a:bodyPr/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cap="none" dirty="0" smtClean="0"/>
              <a:t>衡量</a:t>
            </a:r>
            <a:r>
              <a:rPr lang="zh-CN" altLang="en-US" sz="2800" cap="none" dirty="0" smtClean="0"/>
              <a:t>宏观经济表现的关键</a:t>
            </a:r>
            <a:r>
              <a:rPr lang="zh-CN" altLang="en-US" sz="2800" cap="none" dirty="0" smtClean="0"/>
              <a:t>指标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 smtClean="0"/>
              <a:t>关键指标：</a:t>
            </a:r>
            <a:endParaRPr lang="en-US" altLang="zh-CN" sz="2800" cap="none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cap="none" dirty="0" smtClean="0"/>
              <a:t>总产量（</a:t>
            </a:r>
            <a:r>
              <a:rPr lang="en-US" altLang="zh-CN" sz="2800" cap="none" dirty="0" smtClean="0"/>
              <a:t>GDP</a:t>
            </a:r>
            <a:r>
              <a:rPr lang="zh-CN" altLang="en-US" sz="2800" cap="none" dirty="0" smtClean="0"/>
              <a:t>），就业（失业率），物价（通货膨胀</a:t>
            </a:r>
            <a:r>
              <a:rPr lang="zh-CN" altLang="en-US" sz="2800" cap="none" dirty="0" smtClean="0"/>
              <a:t>）</a:t>
            </a:r>
            <a:endParaRPr lang="en-US" altLang="zh-CN" sz="2800" cap="none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 smtClean="0"/>
              <a:t>影响因素</a:t>
            </a:r>
            <a:r>
              <a:rPr lang="zh-CN" altLang="en-US" sz="2800" cap="none" dirty="0"/>
              <a:t>：</a:t>
            </a:r>
            <a:r>
              <a:rPr lang="zh-CN" altLang="en-US" sz="2800" cap="none" dirty="0" smtClean="0"/>
              <a:t>利率，消费，储蓄，投资，进出口，汇率，财政盈余或</a:t>
            </a:r>
            <a:r>
              <a:rPr lang="zh-CN" altLang="en-US" sz="2800" cap="none" dirty="0" smtClean="0"/>
              <a:t>赤字</a:t>
            </a: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endParaRPr lang="en-US" altLang="zh-CN" sz="2800" cap="none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800" cap="none" dirty="0"/>
          </a:p>
        </p:txBody>
      </p:sp>
      <p:sp>
        <p:nvSpPr>
          <p:cNvPr id="4" name="圆角矩形 3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19314" y="333829"/>
            <a:ext cx="8505372" cy="652417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宏观经济学与微观经济学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微观经济学</a:t>
            </a:r>
            <a:r>
              <a:rPr lang="en-US" altLang="zh-CN" sz="2800" dirty="0"/>
              <a:t>microeconomics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342900" lvl="1" indent="0">
              <a:lnSpc>
                <a:spcPct val="120000"/>
              </a:lnSpc>
              <a:buNone/>
            </a:pPr>
            <a:r>
              <a:rPr lang="zh-CN" altLang="en-US" sz="2800" dirty="0" smtClean="0"/>
              <a:t>是</a:t>
            </a:r>
            <a:r>
              <a:rPr lang="zh-CN" altLang="en-US" sz="2800" dirty="0"/>
              <a:t>以微观个体为研究对象，研究个体经济决策人如居民户和厂商的经济行为，单个经济变量如供给、需求和价格如何决定，以及单个市场如何运行的理论。具体说，它研究市场中个体的决策和相互作用是如何决定各种经济变量的。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宏观经济学</a:t>
            </a:r>
            <a:r>
              <a:rPr lang="en-US" altLang="zh-CN" sz="2800" dirty="0"/>
              <a:t>macroeconomics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342900" lvl="1" indent="0">
              <a:lnSpc>
                <a:spcPct val="120000"/>
              </a:lnSpc>
              <a:buNone/>
            </a:pPr>
            <a:r>
              <a:rPr lang="zh-CN" altLang="en-US" sz="2800" dirty="0"/>
              <a:t>以</a:t>
            </a:r>
            <a:r>
              <a:rPr lang="zh-CN" altLang="en-US" sz="2800" dirty="0"/>
              <a:t>总体经济行为和表现为研究对象的经济理论，研究总产量、就业和物价是如何决定和变化的。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20000"/>
              </a:lnSpc>
            </a:pP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90507"/>
              </p:ext>
            </p:extLst>
          </p:nvPr>
        </p:nvGraphicFramePr>
        <p:xfrm>
          <a:off x="214282" y="1000108"/>
          <a:ext cx="864399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2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微观经济学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宏观经济学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市场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某个具体市场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所有的市场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供给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某个产品的供给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所有供给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需求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某个产品的需求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所有的需求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生产者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某个生产者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所有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8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价格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某个产品价格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800" dirty="0" smtClean="0"/>
                        <a:t>总价格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93688" y="209550"/>
            <a:ext cx="8647112" cy="6021388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cap="none" dirty="0" smtClean="0"/>
              <a:t>1.2 </a:t>
            </a:r>
            <a:r>
              <a:rPr lang="zh-CN" altLang="en-US" sz="2800" cap="none" dirty="0" smtClean="0"/>
              <a:t>宏观经济学研究问题的角度（切入点</a:t>
            </a:r>
            <a:r>
              <a:rPr lang="zh-CN" altLang="en-US" sz="2800" cap="none" dirty="0" smtClean="0"/>
              <a:t>）</a:t>
            </a:r>
            <a:endParaRPr lang="en-US" altLang="zh-CN" sz="2800" cap="none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cap="none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cap="none" dirty="0" smtClean="0"/>
              <a:t>影响因素：供给面还是需求面</a:t>
            </a:r>
            <a:endParaRPr lang="en-US" altLang="zh-CN" sz="2800" cap="none" dirty="0" smtClean="0"/>
          </a:p>
          <a:p>
            <a:pPr lvl="1">
              <a:lnSpc>
                <a:spcPct val="150000"/>
              </a:lnSpc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/>
              <a:t>供给</a:t>
            </a:r>
            <a:r>
              <a:rPr lang="zh-CN" altLang="en-US" sz="2800" cap="none" dirty="0" smtClean="0"/>
              <a:t>面：生产能力</a:t>
            </a:r>
            <a:endParaRPr lang="en-US" altLang="zh-CN" sz="2800" cap="none" dirty="0" smtClean="0"/>
          </a:p>
          <a:p>
            <a:pPr lvl="1">
              <a:lnSpc>
                <a:spcPct val="150000"/>
              </a:lnSpc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/>
              <a:t>需求</a:t>
            </a:r>
            <a:r>
              <a:rPr lang="zh-CN" altLang="en-US" sz="2800" cap="none" dirty="0" smtClean="0"/>
              <a:t>面：实现</a:t>
            </a:r>
            <a:r>
              <a:rPr lang="zh-CN" altLang="en-US" sz="2800" cap="none" dirty="0" smtClean="0"/>
              <a:t>生产能力</a:t>
            </a:r>
            <a:endParaRPr lang="en-US" altLang="zh-CN" sz="2800" cap="none" dirty="0" smtClean="0"/>
          </a:p>
          <a:p>
            <a:pPr lvl="1">
              <a:lnSpc>
                <a:spcPct val="150000"/>
              </a:lnSpc>
              <a:buFont typeface="Tw Cen MT" panose="020B0602020104020603" pitchFamily="34" charset="0"/>
              <a:buChar char="–"/>
              <a:defRPr/>
            </a:pPr>
            <a:endParaRPr lang="en-US" altLang="zh-CN" sz="2800" cap="none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cap="none" dirty="0" smtClean="0"/>
              <a:t>时间上：短期和长期</a:t>
            </a:r>
            <a:endParaRPr lang="en-US" altLang="zh-CN" sz="2800" cap="none" dirty="0" smtClean="0"/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r>
              <a:rPr lang="zh-CN" altLang="en-US" sz="2800" dirty="0"/>
              <a:t>短期：供给和需求的相互影响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经济波动或稳定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长期：供给与需求趋于均衡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ym typeface="Wingdings" panose="05000000000000000000" pitchFamily="2" charset="2"/>
              </a:rPr>
              <a:t>经济增长</a:t>
            </a: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65125" y="101600"/>
            <a:ext cx="8674100" cy="6502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cap="none" dirty="0" smtClean="0"/>
              <a:t>1.3 </a:t>
            </a:r>
            <a:r>
              <a:rPr lang="zh-CN" altLang="en-US" sz="2800" cap="none" dirty="0" smtClean="0"/>
              <a:t>宏观经济学的研究思路：模型</a:t>
            </a:r>
            <a:r>
              <a:rPr lang="en-US" altLang="zh-CN" sz="2800" cap="none" dirty="0" smtClean="0"/>
              <a:t> </a:t>
            </a:r>
            <a:endParaRPr lang="en-US" altLang="zh-CN" sz="2800" cap="none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cap="none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cap="none" dirty="0" smtClean="0"/>
              <a:t>模型</a:t>
            </a:r>
            <a:r>
              <a:rPr lang="en-US" altLang="zh-CN" sz="2800" cap="none" dirty="0" smtClean="0"/>
              <a:t>Model: </a:t>
            </a:r>
            <a:endParaRPr lang="en-US" altLang="zh-CN" sz="2800" cap="none" dirty="0" smtClean="0"/>
          </a:p>
          <a:p>
            <a:pPr lvl="1">
              <a:lnSpc>
                <a:spcPct val="120000"/>
              </a:lnSpc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 smtClean="0"/>
              <a:t>对现实世界的简化</a:t>
            </a:r>
            <a:r>
              <a:rPr lang="en-US" altLang="zh-CN" sz="2800" cap="none" dirty="0" smtClean="0">
                <a:sym typeface="Wingdings" panose="05000000000000000000" pitchFamily="2" charset="2"/>
              </a:rPr>
              <a:t></a:t>
            </a:r>
            <a:r>
              <a:rPr lang="zh-CN" altLang="en-US" sz="2800" cap="none" dirty="0" smtClean="0">
                <a:sym typeface="Wingdings" panose="05000000000000000000" pitchFamily="2" charset="2"/>
              </a:rPr>
              <a:t>突出</a:t>
            </a:r>
            <a:r>
              <a:rPr lang="zh-CN" altLang="en-US" sz="2800" cap="none" dirty="0" smtClean="0">
                <a:sym typeface="Wingdings" panose="05000000000000000000" pitchFamily="2" charset="2"/>
              </a:rPr>
              <a:t>其重点</a:t>
            </a:r>
            <a:r>
              <a:rPr lang="zh-CN" altLang="en-US" sz="2800" cap="none" dirty="0" smtClean="0">
                <a:sym typeface="Wingdings" panose="05000000000000000000" pitchFamily="2" charset="2"/>
              </a:rPr>
              <a:t>特征、主要逻辑</a:t>
            </a:r>
            <a:endParaRPr lang="en-US" altLang="zh-CN" sz="2800" cap="none" dirty="0" smtClean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Font typeface="Tw Cen MT" panose="020B0602020104020603" pitchFamily="34" charset="0"/>
              <a:buChar char="–"/>
              <a:defRPr/>
            </a:pPr>
            <a:r>
              <a:rPr lang="zh-CN" altLang="en-US" sz="2800" cap="none" dirty="0" smtClean="0">
                <a:sym typeface="Wingdings" panose="05000000000000000000" pitchFamily="2" charset="2"/>
              </a:rPr>
              <a:t>简化到什么程度？根据</a:t>
            </a:r>
            <a:r>
              <a:rPr lang="zh-CN" altLang="en-US" sz="2800" cap="none" dirty="0" smtClean="0">
                <a:sym typeface="Wingdings" panose="05000000000000000000" pitchFamily="2" charset="2"/>
              </a:rPr>
              <a:t>需要</a:t>
            </a:r>
            <a:endParaRPr lang="en-US" altLang="zh-CN" sz="2800" cap="none" dirty="0" smtClean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Font typeface="Tw Cen MT" panose="020B0602020104020603" pitchFamily="34" charset="0"/>
              <a:buChar char="–"/>
              <a:defRPr/>
            </a:pPr>
            <a:r>
              <a:rPr lang="zh-CN" altLang="en-US" sz="2800" dirty="0" smtClean="0">
                <a:sym typeface="Wingdings" panose="05000000000000000000" pitchFamily="2" charset="2"/>
              </a:rPr>
              <a:t>模型、数理模型</a:t>
            </a:r>
            <a:endParaRPr lang="en-US" altLang="zh-CN" sz="2800" cap="none" dirty="0" smtClean="0"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Tw Cen MT" panose="020B0602020104020603" pitchFamily="34" charset="0"/>
              <a:buChar char="–"/>
              <a:defRPr/>
            </a:pPr>
            <a:endParaRPr lang="en-US" altLang="zh-CN" sz="2800" cap="none" dirty="0" smtClean="0"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cap="none" dirty="0" smtClean="0">
                <a:sym typeface="Wingdings" panose="05000000000000000000" pitchFamily="2" charset="2"/>
              </a:rPr>
              <a:t>模型例子</a:t>
            </a:r>
            <a:endParaRPr lang="en-US" altLang="zh-CN" sz="2800" cap="none" dirty="0" smtClean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Font typeface="Tw Cen MT" panose="020B0602020104020603" pitchFamily="34" charset="0"/>
              <a:buChar char="–"/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例子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：卡通画与照片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Font typeface="Tw Cen MT" panose="020B0602020104020603" pitchFamily="34" charset="0"/>
              <a:buChar char="–"/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例子</a:t>
            </a:r>
            <a:r>
              <a:rPr lang="en-US" altLang="zh-CN" sz="2800" dirty="0"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sym typeface="Wingdings" panose="05000000000000000000" pitchFamily="2" charset="2"/>
              </a:rPr>
              <a:t>：地图与卫星照片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Font typeface="Tw Cen MT" panose="020B0602020104020603" pitchFamily="34" charset="0"/>
              <a:buChar char="–"/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例子</a:t>
            </a:r>
            <a:r>
              <a:rPr lang="en-US" altLang="zh-CN" sz="2800" dirty="0"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sym typeface="Wingdings" panose="05000000000000000000" pitchFamily="2" charset="2"/>
              </a:rPr>
              <a:t>：电影与纪录片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cap="none" dirty="0" smtClean="0"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cap="none" dirty="0" smtClean="0">
              <a:sym typeface="Wingdings" panose="05000000000000000000" pitchFamily="2" charset="2"/>
            </a:endParaRP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800" cap="none" dirty="0"/>
          </a:p>
        </p:txBody>
      </p:sp>
      <p:sp>
        <p:nvSpPr>
          <p:cNvPr id="4" name="圆角矩形 3"/>
          <p:cNvSpPr/>
          <p:nvPr/>
        </p:nvSpPr>
        <p:spPr>
          <a:xfrm>
            <a:off x="365125" y="943429"/>
            <a:ext cx="8636000" cy="7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32772" name="Picture 2" descr="c:\users\whdx\appdata\roaming\360se6\USERDA~1\Temp\MB9004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176588"/>
            <a:ext cx="324008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 descr="c:\users\whdx\appdata\roaming\360se6\USERDA~1\Temp\MB9004~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01613"/>
            <a:ext cx="4597400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2352</TotalTime>
  <Words>703</Words>
  <Application>Microsoft Office PowerPoint</Application>
  <PresentationFormat>全屏显示(4:3)</PresentationFormat>
  <Paragraphs>143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Tw Cen MT</vt:lpstr>
      <vt:lpstr>宋体</vt:lpstr>
      <vt:lpstr>Wingdings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t/a MACROECONOMICS</dc:title>
  <dc:creator>McGraw-Hill Higher Education</dc:creator>
  <cp:lastModifiedBy>Jiandong Wen</cp:lastModifiedBy>
  <cp:revision>187</cp:revision>
  <cp:lastPrinted>2000-09-26T19:57:40Z</cp:lastPrinted>
  <dcterms:created xsi:type="dcterms:W3CDTF">2000-09-05T19:53:51Z</dcterms:created>
  <dcterms:modified xsi:type="dcterms:W3CDTF">2018-05-15T01:27:17Z</dcterms:modified>
</cp:coreProperties>
</file>