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47" r:id="rId1"/>
  </p:sldMasterIdLst>
  <p:notesMasterIdLst>
    <p:notesMasterId r:id="rId48"/>
  </p:notesMasterIdLst>
  <p:sldIdLst>
    <p:sldId id="257" r:id="rId2"/>
    <p:sldId id="350" r:id="rId3"/>
    <p:sldId id="349" r:id="rId4"/>
    <p:sldId id="377" r:id="rId5"/>
    <p:sldId id="378" r:id="rId6"/>
    <p:sldId id="367" r:id="rId7"/>
    <p:sldId id="265" r:id="rId8"/>
    <p:sldId id="369" r:id="rId9"/>
    <p:sldId id="370" r:id="rId10"/>
    <p:sldId id="382" r:id="rId11"/>
    <p:sldId id="381" r:id="rId12"/>
    <p:sldId id="354" r:id="rId13"/>
    <p:sldId id="383" r:id="rId14"/>
    <p:sldId id="384" r:id="rId15"/>
    <p:sldId id="288" r:id="rId16"/>
    <p:sldId id="380" r:id="rId17"/>
    <p:sldId id="379" r:id="rId18"/>
    <p:sldId id="371" r:id="rId19"/>
    <p:sldId id="328" r:id="rId20"/>
    <p:sldId id="340" r:id="rId21"/>
    <p:sldId id="333" r:id="rId22"/>
    <p:sldId id="334" r:id="rId23"/>
    <p:sldId id="258" r:id="rId24"/>
    <p:sldId id="330" r:id="rId25"/>
    <p:sldId id="296" r:id="rId26"/>
    <p:sldId id="352" r:id="rId27"/>
    <p:sldId id="353" r:id="rId28"/>
    <p:sldId id="331" r:id="rId29"/>
    <p:sldId id="283" r:id="rId30"/>
    <p:sldId id="375" r:id="rId31"/>
    <p:sldId id="272" r:id="rId32"/>
    <p:sldId id="366" r:id="rId33"/>
    <p:sldId id="376" r:id="rId34"/>
    <p:sldId id="273" r:id="rId35"/>
    <p:sldId id="365" r:id="rId36"/>
    <p:sldId id="274" r:id="rId37"/>
    <p:sldId id="298" r:id="rId38"/>
    <p:sldId id="342" r:id="rId39"/>
    <p:sldId id="325" r:id="rId40"/>
    <p:sldId id="276" r:id="rId41"/>
    <p:sldId id="327" r:id="rId42"/>
    <p:sldId id="326" r:id="rId43"/>
    <p:sldId id="275" r:id="rId44"/>
    <p:sldId id="364" r:id="rId45"/>
    <p:sldId id="363" r:id="rId46"/>
    <p:sldId id="385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B2B2B2"/>
    <a:srgbClr val="DDDDDD"/>
    <a:srgbClr val="FFBD5B"/>
    <a:srgbClr val="DBD600"/>
    <a:srgbClr val="FFFFB3"/>
    <a:srgbClr val="FF99C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7778" autoAdjust="0"/>
  </p:normalViewPr>
  <p:slideViewPr>
    <p:cSldViewPr snapToGrid="0">
      <p:cViewPr varScale="1">
        <p:scale>
          <a:sx n="62" d="100"/>
          <a:sy n="62" d="100"/>
        </p:scale>
        <p:origin x="31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0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9668F5E-D19B-452F-8DDC-40C150BC75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FD794C5-4FA0-43A2-8A82-4A25D65E513F}" type="slidenum">
              <a:rPr lang="zh-CN" altLang="en-US" smtClean="0"/>
              <a:pPr>
                <a:spcBef>
                  <a:spcPct val="0"/>
                </a:spcBef>
              </a:pPr>
              <a:t>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48D02B-1344-45BA-95AD-B60A3D4081B7}" type="slidenum">
              <a:rPr lang="zh-CN" altLang="en-US" smtClean="0"/>
              <a:pPr>
                <a:spcBef>
                  <a:spcPct val="0"/>
                </a:spcBef>
              </a:pPr>
              <a:t>18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6603BF-9E9B-4208-87CD-85B0E79A8361}" type="slidenum">
              <a:rPr lang="zh-CN" altLang="en-US" smtClean="0"/>
              <a:pPr>
                <a:spcBef>
                  <a:spcPct val="0"/>
                </a:spcBef>
              </a:pPr>
              <a:t>27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30915BF-C0B4-4799-BEC8-AA4ACE1A1FEE}" type="slidenum">
              <a:rPr lang="zh-CN" altLang="en-US" sz="1200" smtClean="0"/>
              <a:pPr/>
              <a:t>30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3DD298E-9453-41C7-B76D-8D97608FE822}" type="slidenum">
              <a:rPr lang="zh-CN" altLang="en-US" sz="1200" smtClean="0"/>
              <a:pPr/>
              <a:t>33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D10D15-8CE6-42AC-A535-4467445749AE}" type="slidenum">
              <a:rPr lang="zh-CN" altLang="en-US" smtClean="0"/>
              <a:pPr>
                <a:spcBef>
                  <a:spcPct val="0"/>
                </a:spcBef>
              </a:pPr>
              <a:t>36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易宪容</a:t>
            </a:r>
            <a:r>
              <a:rPr lang="en-US" altLang="zh-CN" dirty="0" smtClean="0"/>
              <a:t>:CPI</a:t>
            </a:r>
            <a:r>
              <a:rPr lang="zh-CN" altLang="en-US" dirty="0" smtClean="0"/>
              <a:t>失真扭曲经济行为亟待调整 </a:t>
            </a:r>
          </a:p>
          <a:p>
            <a:r>
              <a:rPr lang="zh-CN" altLang="en-US" b="1" dirty="0" smtClean="0"/>
              <a:t>中外</a:t>
            </a:r>
            <a:r>
              <a:rPr lang="en-US" altLang="zh-CN" b="1" dirty="0" smtClean="0"/>
              <a:t>CPI</a:t>
            </a:r>
            <a:r>
              <a:rPr lang="zh-CN" altLang="en-US" b="1" dirty="0" smtClean="0"/>
              <a:t>构成中“居住”类价格的内涵及权重比较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张青；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29</a:t>
            </a:r>
            <a:r>
              <a:rPr lang="zh-CN" altLang="en-US" b="1" dirty="0" smtClean="0"/>
              <a:t>日</a:t>
            </a:r>
            <a:r>
              <a:rPr lang="zh-CN" altLang="en-US" dirty="0" smtClean="0"/>
              <a:t> 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中国经济时报</a:t>
            </a:r>
            <a:r>
              <a:rPr lang="en-US" altLang="zh-CN" dirty="0" smtClean="0"/>
              <a:t>》 )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 美国的</a:t>
            </a:r>
            <a:r>
              <a:rPr lang="en-US" altLang="zh-CN" dirty="0" smtClean="0"/>
              <a:t>CPI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个大类、</a:t>
            </a:r>
            <a:r>
              <a:rPr lang="en-US" altLang="zh-CN" dirty="0" smtClean="0"/>
              <a:t>211</a:t>
            </a:r>
            <a:r>
              <a:rPr lang="zh-CN" altLang="en-US" dirty="0" smtClean="0"/>
              <a:t>个基本分类、</a:t>
            </a:r>
            <a:r>
              <a:rPr lang="en-US" altLang="zh-CN" dirty="0" smtClean="0"/>
              <a:t>38</a:t>
            </a:r>
            <a:r>
              <a:rPr lang="zh-CN" altLang="en-US" dirty="0" smtClean="0"/>
              <a:t>个地区指数。每个基本分类所占的权重，随着居民消费支出的结构变动而相应调整，每两年调整一次。其中“居住”包括：居住费用（占</a:t>
            </a:r>
            <a:r>
              <a:rPr lang="en-US" altLang="zh-CN" dirty="0" smtClean="0"/>
              <a:t>CPI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30.64</a:t>
            </a:r>
            <a:r>
              <a:rPr lang="zh-CN" altLang="en-US" dirty="0" smtClean="0"/>
              <a:t>％），燃料及公共服务（占</a:t>
            </a:r>
            <a:r>
              <a:rPr lang="en-US" altLang="zh-CN" dirty="0" smtClean="0"/>
              <a:t>CPI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4.38</a:t>
            </a:r>
            <a:r>
              <a:rPr lang="zh-CN" altLang="en-US" dirty="0" smtClean="0"/>
              <a:t>％）；家具及生活用品（占</a:t>
            </a:r>
            <a:r>
              <a:rPr lang="en-US" altLang="zh-CN" dirty="0" smtClean="0"/>
              <a:t>CPI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5.02</a:t>
            </a:r>
            <a:r>
              <a:rPr lang="zh-CN" altLang="en-US" dirty="0" smtClean="0"/>
              <a:t>％）。在第一项“居住费用”中又具体包括：房租、外出居住支出、房屋保险、自有住房的虚拟租金四项，各项在</a:t>
            </a:r>
            <a:r>
              <a:rPr lang="en-US" altLang="zh-CN" dirty="0" smtClean="0"/>
              <a:t>CPI</a:t>
            </a:r>
            <a:r>
              <a:rPr lang="zh-CN" altLang="en-US" dirty="0" smtClean="0"/>
              <a:t>中的比重分别为</a:t>
            </a:r>
            <a:r>
              <a:rPr lang="en-US" altLang="zh-CN" dirty="0" smtClean="0"/>
              <a:t>6.13</a:t>
            </a:r>
            <a:r>
              <a:rPr lang="zh-CN" altLang="en-US" dirty="0" smtClean="0"/>
              <a:t>％、</a:t>
            </a:r>
            <a:r>
              <a:rPr lang="en-US" altLang="zh-CN" dirty="0" smtClean="0"/>
              <a:t>2.97</a:t>
            </a:r>
            <a:r>
              <a:rPr lang="zh-CN" altLang="en-US" dirty="0" smtClean="0"/>
              <a:t>％、</a:t>
            </a:r>
            <a:r>
              <a:rPr lang="en-US" altLang="zh-CN" dirty="0" smtClean="0"/>
              <a:t>0.35</a:t>
            </a:r>
            <a:r>
              <a:rPr lang="zh-CN" altLang="en-US" dirty="0" smtClean="0"/>
              <a:t>％、</a:t>
            </a:r>
            <a:r>
              <a:rPr lang="en-US" altLang="zh-CN" dirty="0" smtClean="0"/>
              <a:t>21.20</a:t>
            </a:r>
            <a:r>
              <a:rPr lang="zh-CN" altLang="en-US" dirty="0" smtClean="0"/>
              <a:t>％。从中不难看出，在美国</a:t>
            </a:r>
            <a:r>
              <a:rPr lang="en-US" altLang="zh-CN" dirty="0" smtClean="0"/>
              <a:t>CPI</a:t>
            </a:r>
            <a:r>
              <a:rPr lang="zh-CN" altLang="en-US" dirty="0" smtClean="0"/>
              <a:t>构成中，居住类占比重最大，为</a:t>
            </a:r>
            <a:r>
              <a:rPr lang="en-US" altLang="zh-CN" dirty="0" smtClean="0"/>
              <a:t>41.79</a:t>
            </a:r>
            <a:r>
              <a:rPr lang="zh-CN" altLang="en-US" dirty="0" smtClean="0"/>
              <a:t>％。而居住类中的“自有住房的虚拟租金”所占比重最大，为</a:t>
            </a:r>
            <a:r>
              <a:rPr lang="en-US" altLang="zh-CN" dirty="0" smtClean="0"/>
              <a:t>21.20</a:t>
            </a:r>
            <a:r>
              <a:rPr lang="zh-CN" altLang="en-US" dirty="0" smtClean="0"/>
              <a:t>％。所谓自有住房的虚拟租金，是指居民若没有自有住房而另租同等条件住房所支付的等值租金。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68F5E-D19B-452F-8DDC-40C150BC758F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791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68F5E-D19B-452F-8DDC-40C150BC758F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568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3E016D9-9927-41D6-9407-91E7A0342305}" type="slidenum">
              <a:rPr lang="zh-CN" altLang="en-US" sz="1200" smtClean="0"/>
              <a:pPr/>
              <a:t>3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750F50B-51FE-4B5C-BBE6-9088D563B955}" type="slidenum">
              <a:rPr lang="zh-CN" altLang="en-US" sz="1200" smtClean="0"/>
              <a:pPr/>
              <a:t>6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A3A1B2B-CEB0-485B-9ADB-E8EF20AB87B3}" type="slidenum">
              <a:rPr lang="zh-CN" altLang="en-US" sz="1200" smtClean="0"/>
              <a:pPr/>
              <a:t>7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77735B8-176F-48DA-84BC-43955624F45B}" type="slidenum">
              <a:rPr lang="zh-CN" altLang="en-US" sz="1200" smtClean="0"/>
              <a:pPr/>
              <a:t>9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574708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FC6166-706A-4575-8CCB-C12043BF009D}" type="slidenum">
              <a:rPr lang="zh-CN" altLang="en-US" smtClean="0"/>
              <a:pPr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070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575C3F-7FE5-4BF0-B6B6-45A150887364}" type="slidenum">
              <a:rPr lang="zh-CN" altLang="en-US" smtClean="0"/>
              <a:pPr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39555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B3CE5A9-65A9-407B-A8CD-96DE995A2C4A}" type="slidenum">
              <a:rPr lang="zh-CN" altLang="en-US" smtClean="0"/>
              <a:pPr>
                <a:spcBef>
                  <a:spcPct val="0"/>
                </a:spcBef>
              </a:pPr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68F5E-D19B-452F-8DDC-40C150BC758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59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>
              <a:defRPr/>
            </a:pPr>
            <a:fld id="{38C632BE-7028-4DB9-AA3B-AAD54E0CB0E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387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2CD31-DDF1-41A2-A0C6-DB775599FC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828731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2CD31-DDF1-41A2-A0C6-DB775599FC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802377"/>
      </p:ext>
    </p:extLst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2CD31-DDF1-41A2-A0C6-DB775599FC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727399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2CD31-DDF1-41A2-A0C6-DB775599FC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545908"/>
      </p:ext>
    </p:extLst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2CD31-DDF1-41A2-A0C6-DB775599FC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725356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2CD31-DDF1-41A2-A0C6-DB775599FC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025624"/>
      </p:ext>
    </p:extLst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5002E-1408-4547-B929-DDDFE223265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55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2CD31-DDF1-41A2-A0C6-DB775599FC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000433"/>
      </p:ext>
    </p:extLst>
  </p:cSld>
  <p:clrMapOvr>
    <a:masterClrMapping/>
  </p:clrMapOvr>
  <p:hf sldNum="0"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 rtlCol="0">
            <a:normAutofit/>
          </a:bodyPr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McGraw-Hill/Irwin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2001 by The McGraw-Hill Companies,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2556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McGraw-Hill/Irwin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2001 by The McGraw-Hill Companies,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138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A711F2-128B-47A5-839D-3BC83B4C223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59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B53F24-7DC2-46F9-B5BF-33B75B15A5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704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AC2B67-28C6-442B-A947-20DC9C02EC5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33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EA541-BC82-44F2-91FD-AC0545F64E2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90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22BEE-B67A-487E-820A-DBE6382000F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22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F99A83-5D39-41BF-8F8F-ABF76D2873D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66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7B76E-C0B2-4340-8756-76945110B30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19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CA3-0E3A-460A-89BE-1FCCFBFD412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39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17C2CD31-DDF1-41A2-A0C6-DB775599FC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0027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  <p:sldLayoutId id="2147483965" r:id="rId18"/>
    <p:sldLayoutId id="2147483966" r:id="rId19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28788" y="630238"/>
            <a:ext cx="8939212" cy="1255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>
                <a:latin typeface="Bookman Old Style" panose="02050604050505020204" pitchFamily="18" charset="0"/>
              </a:rPr>
              <a:t>第</a:t>
            </a:r>
            <a:r>
              <a:rPr lang="en-US" altLang="zh-CN" sz="4000" b="1">
                <a:latin typeface="Bookman Old Style" panose="02050604050505020204" pitchFamily="18" charset="0"/>
              </a:rPr>
              <a:t>2</a:t>
            </a:r>
            <a:r>
              <a:rPr lang="zh-CN" altLang="en-US" sz="4000" b="1">
                <a:latin typeface="Bookman Old Style" panose="02050604050505020204" pitchFamily="18" charset="0"/>
              </a:rPr>
              <a:t>章 </a:t>
            </a:r>
            <a:r>
              <a:rPr lang="en-US" altLang="zh-CN" sz="4000" b="1">
                <a:latin typeface="Bookman Old Style" panose="02050604050505020204" pitchFamily="18" charset="0"/>
              </a:rPr>
              <a:t/>
            </a:r>
            <a:br>
              <a:rPr lang="en-US" altLang="zh-CN" sz="4000" b="1">
                <a:latin typeface="Bookman Old Style" panose="02050604050505020204" pitchFamily="18" charset="0"/>
              </a:rPr>
            </a:br>
            <a:r>
              <a:rPr lang="zh-CN" altLang="en-US" sz="4000" b="1">
                <a:latin typeface="Bookman Old Style" panose="02050604050505020204" pitchFamily="18" charset="0"/>
              </a:rPr>
              <a:t>如何衡量宏观经济表现</a:t>
            </a:r>
            <a:endParaRPr lang="en-US" altLang="zh-CN" sz="4000" b="1">
              <a:latin typeface="Bookman Old Style" panose="02050604050505020204" pitchFamily="18" charset="0"/>
            </a:endParaRPr>
          </a:p>
        </p:txBody>
      </p:sp>
      <p:sp>
        <p:nvSpPr>
          <p:cNvPr id="5123" name="Text Box 17"/>
          <p:cNvSpPr txBox="1">
            <a:spLocks noChangeArrowheads="1"/>
          </p:cNvSpPr>
          <p:nvPr/>
        </p:nvSpPr>
        <p:spPr bwMode="auto">
          <a:xfrm>
            <a:off x="1728788" y="2641600"/>
            <a:ext cx="8939212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4000" b="1" i="1" dirty="0">
                <a:latin typeface="Times New Roman" panose="02020603050405020304" pitchFamily="18" charset="0"/>
              </a:rPr>
              <a:t>GDP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物价指数</a:t>
            </a:r>
            <a:endParaRPr kumimoji="1" lang="en-US" altLang="zh-CN" sz="4000" b="1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失业率</a:t>
            </a:r>
            <a:endParaRPr kumimoji="1" lang="en-US" altLang="zh-CN" sz="4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524000" y="1"/>
            <a:ext cx="4440238" cy="53181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CN" sz="2800"/>
              <a:t>Circular Flow at Macro Level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264650" y="6165851"/>
            <a:ext cx="935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hlinkClick r:id="rId3" action="ppaction://hlinksldjump"/>
              </a:rPr>
              <a:t>return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135188" y="5581651"/>
            <a:ext cx="1809750" cy="461963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自然资源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654550" y="5567363"/>
            <a:ext cx="1809750" cy="4619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物质资本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432175" y="1052513"/>
            <a:ext cx="1809750" cy="12001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物质资本或财富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3951289" y="2662239"/>
            <a:ext cx="720725" cy="803275"/>
          </a:xfrm>
          <a:prstGeom prst="upArrow">
            <a:avLst>
              <a:gd name="adj1" fmla="val 50000"/>
              <a:gd name="adj2" fmla="val 2786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5291139" y="3644901"/>
            <a:ext cx="3036887" cy="55086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8616950" y="3524251"/>
            <a:ext cx="1416050" cy="461963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人力资本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8543925" y="2617788"/>
            <a:ext cx="800100" cy="46196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劳动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8688388" y="4457701"/>
            <a:ext cx="800100" cy="461963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技术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5508625" y="363855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增值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1517650" y="649288"/>
            <a:ext cx="18303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消耗（私人与政府）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1518" name="AutoShape 14"/>
          <p:cNvSpPr>
            <a:spLocks noChangeArrowheads="1"/>
          </p:cNvSpPr>
          <p:nvPr/>
        </p:nvSpPr>
        <p:spPr bwMode="auto">
          <a:xfrm>
            <a:off x="1681164" y="1635126"/>
            <a:ext cx="1697037" cy="231775"/>
          </a:xfrm>
          <a:prstGeom prst="leftArrow">
            <a:avLst>
              <a:gd name="adj1" fmla="val 50000"/>
              <a:gd name="adj2" fmla="val 1830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1519" name="AutoShape 15"/>
          <p:cNvSpPr>
            <a:spLocks noChangeArrowheads="1"/>
          </p:cNvSpPr>
          <p:nvPr/>
        </p:nvSpPr>
        <p:spPr bwMode="auto">
          <a:xfrm rot="-1489491">
            <a:off x="6184900" y="1985963"/>
            <a:ext cx="952500" cy="4214812"/>
          </a:xfrm>
          <a:prstGeom prst="curvedLeftArrow">
            <a:avLst>
              <a:gd name="adj1" fmla="val 88500"/>
              <a:gd name="adj2" fmla="val 177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1520" name="Oval 17"/>
          <p:cNvSpPr>
            <a:spLocks noChangeArrowheads="1"/>
          </p:cNvSpPr>
          <p:nvPr/>
        </p:nvSpPr>
        <p:spPr bwMode="auto">
          <a:xfrm>
            <a:off x="3554413" y="3465513"/>
            <a:ext cx="1871662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1521" name="Rectangle 18"/>
          <p:cNvSpPr>
            <a:spLocks noChangeArrowheads="1"/>
          </p:cNvSpPr>
          <p:nvPr/>
        </p:nvSpPr>
        <p:spPr bwMode="auto">
          <a:xfrm>
            <a:off x="3727451" y="3981450"/>
            <a:ext cx="1547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生产</a:t>
            </a:r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 flipV="1">
            <a:off x="3005139" y="4964114"/>
            <a:ext cx="928687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3" name="Line 20"/>
          <p:cNvSpPr>
            <a:spLocks noChangeShapeType="1"/>
          </p:cNvSpPr>
          <p:nvPr/>
        </p:nvSpPr>
        <p:spPr bwMode="auto">
          <a:xfrm flipH="1" flipV="1">
            <a:off x="4978400" y="4891088"/>
            <a:ext cx="4206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Line 21"/>
          <p:cNvSpPr>
            <a:spLocks noChangeShapeType="1"/>
          </p:cNvSpPr>
          <p:nvPr/>
        </p:nvSpPr>
        <p:spPr bwMode="auto">
          <a:xfrm>
            <a:off x="8345489" y="2627314"/>
            <a:ext cx="14287" cy="210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5" name="Line 22"/>
          <p:cNvSpPr>
            <a:spLocks noChangeShapeType="1"/>
          </p:cNvSpPr>
          <p:nvPr/>
        </p:nvSpPr>
        <p:spPr bwMode="auto">
          <a:xfrm>
            <a:off x="8316914" y="4732338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6" name="Line 23"/>
          <p:cNvSpPr>
            <a:spLocks noChangeShapeType="1"/>
          </p:cNvSpPr>
          <p:nvPr/>
        </p:nvSpPr>
        <p:spPr bwMode="auto">
          <a:xfrm>
            <a:off x="8345489" y="3744914"/>
            <a:ext cx="2619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7" name="Line 24"/>
          <p:cNvSpPr>
            <a:spLocks noChangeShapeType="1"/>
          </p:cNvSpPr>
          <p:nvPr/>
        </p:nvSpPr>
        <p:spPr bwMode="auto">
          <a:xfrm>
            <a:off x="8331201" y="2641600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8" name="Rectangle 25"/>
          <p:cNvSpPr>
            <a:spLocks noChangeArrowheads="1"/>
          </p:cNvSpPr>
          <p:nvPr/>
        </p:nvSpPr>
        <p:spPr bwMode="auto">
          <a:xfrm>
            <a:off x="1628776" y="2428875"/>
            <a:ext cx="26082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积累：储蓄投资和出口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1529" name="Rectangle 26"/>
          <p:cNvSpPr>
            <a:spLocks noChangeArrowheads="1"/>
          </p:cNvSpPr>
          <p:nvPr/>
        </p:nvSpPr>
        <p:spPr bwMode="auto">
          <a:xfrm>
            <a:off x="1474787" y="3241676"/>
            <a:ext cx="223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消耗（私人消费与政府使用）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1530" name="AutoShape 27"/>
          <p:cNvSpPr>
            <a:spLocks noChangeArrowheads="1"/>
          </p:cNvSpPr>
          <p:nvPr/>
        </p:nvSpPr>
        <p:spPr bwMode="auto">
          <a:xfrm>
            <a:off x="1838325" y="4289426"/>
            <a:ext cx="1697038" cy="231775"/>
          </a:xfrm>
          <a:prstGeom prst="leftArrow">
            <a:avLst>
              <a:gd name="adj1" fmla="val 50000"/>
              <a:gd name="adj2" fmla="val 1830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1531" name="Rectangle 12"/>
          <p:cNvSpPr>
            <a:spLocks noChangeArrowheads="1"/>
          </p:cNvSpPr>
          <p:nvPr/>
        </p:nvSpPr>
        <p:spPr bwMode="auto">
          <a:xfrm>
            <a:off x="3843338" y="518953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源泉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7978178" y="0"/>
            <a:ext cx="2689822" cy="2123658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GDP 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当前生产</a:t>
            </a:r>
            <a:endParaRPr kumimoji="1"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流量</a:t>
            </a:r>
            <a:endParaRPr kumimoji="1"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增加存量</a:t>
            </a:r>
            <a:endParaRPr kumimoji="1"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0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027"/>
          <p:cNvSpPr>
            <a:spLocks noChangeArrowheads="1"/>
          </p:cNvSpPr>
          <p:nvPr/>
        </p:nvSpPr>
        <p:spPr bwMode="auto">
          <a:xfrm>
            <a:off x="1177871" y="2514601"/>
            <a:ext cx="5005953" cy="24068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en-US" altLang="zh-CN" sz="3200" dirty="0">
                <a:solidFill>
                  <a:srgbClr val="FF0000"/>
                </a:solidFill>
                <a:ea typeface="+mn-ea"/>
              </a:rPr>
              <a:t>GDP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en-US" altLang="zh-CN" sz="3200" dirty="0">
                <a:solidFill>
                  <a:srgbClr val="FF0000"/>
                </a:solidFill>
                <a:ea typeface="+mn-ea"/>
              </a:rPr>
              <a:t>Total </a:t>
            </a:r>
            <a:r>
              <a:rPr kumimoji="1" lang="en-US" altLang="zh-CN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+mn-ea"/>
              </a:rPr>
              <a:t>market value</a:t>
            </a:r>
            <a:r>
              <a:rPr kumimoji="1" lang="en-US" altLang="zh-CN" sz="3200" dirty="0">
                <a:solidFill>
                  <a:srgbClr val="FF0000"/>
                </a:solidFill>
                <a:ea typeface="+mn-ea"/>
              </a:rPr>
              <a:t> of </a:t>
            </a:r>
            <a:r>
              <a:rPr kumimoji="1" lang="en-US" altLang="zh-CN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+mn-ea"/>
              </a:rPr>
              <a:t>final</a:t>
            </a:r>
            <a:r>
              <a:rPr kumimoji="1" lang="en-US" altLang="zh-CN" sz="3200" dirty="0">
                <a:solidFill>
                  <a:srgbClr val="FF0000"/>
                </a:solidFill>
                <a:ea typeface="+mn-ea"/>
              </a:rPr>
              <a:t> goods and services produced </a:t>
            </a:r>
            <a:r>
              <a:rPr kumimoji="1" lang="en-US" altLang="zh-CN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+mn-ea"/>
              </a:rPr>
              <a:t>within</a:t>
            </a:r>
            <a:r>
              <a:rPr kumimoji="1" lang="en-US" altLang="zh-CN" sz="3200" dirty="0">
                <a:solidFill>
                  <a:srgbClr val="FF0000"/>
                </a:solidFill>
                <a:ea typeface="+mn-ea"/>
              </a:rPr>
              <a:t> an economy during a given period</a:t>
            </a:r>
            <a:r>
              <a:rPr kumimoji="1" lang="en-US" altLang="zh-CN" sz="3200" dirty="0">
                <a:ea typeface="+mn-ea"/>
              </a:rPr>
              <a:t>.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56462" y="929899"/>
            <a:ext cx="10110062" cy="6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1026"/>
          <p:cNvSpPr txBox="1">
            <a:spLocks noChangeArrowheads="1"/>
          </p:cNvSpPr>
          <p:nvPr/>
        </p:nvSpPr>
        <p:spPr>
          <a:xfrm>
            <a:off x="7620000" y="0"/>
            <a:ext cx="4572000" cy="6705600"/>
          </a:xfrm>
          <a:prstGeom prst="rect">
            <a:avLst/>
          </a:prstGeom>
          <a:solidFill>
            <a:srgbClr val="FF9933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 smtClean="0"/>
              <a:t>煤炭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 smtClean="0"/>
              <a:t>      卖给居民 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 smtClean="0"/>
              <a:t>      卖给电厂 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 smtClean="0"/>
              <a:t>  电力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 smtClean="0"/>
              <a:t>  </a:t>
            </a:r>
            <a:r>
              <a:rPr lang="en-US" altLang="zh-CN" sz="2800" smtClean="0"/>
              <a:t>iPhones</a:t>
            </a:r>
            <a:r>
              <a:rPr lang="zh-CN" altLang="en-US" sz="2800" smtClean="0"/>
              <a:t>手机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 smtClean="0"/>
              <a:t>  纽约中国银行业务收入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 smtClean="0"/>
              <a:t>  中国在中东劳务输出收入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 smtClean="0"/>
              <a:t>  机床</a:t>
            </a:r>
            <a:endParaRPr lang="en-US" altLang="zh-CN" sz="2800" smtClean="0"/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 smtClean="0"/>
              <a:t>  卖出一块土地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 smtClean="0"/>
              <a:t>  卖土地支付地产商佣金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 smtClean="0"/>
              <a:t>保时捷卡宴汽车</a:t>
            </a:r>
            <a:endParaRPr lang="en-US" altLang="zh-CN" sz="2800" smtClean="0"/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 smtClean="0"/>
              <a:t>哈弗汽车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826572" y="320501"/>
            <a:ext cx="2959465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lnSpc>
                <a:spcPct val="120000"/>
              </a:lnSpc>
              <a:buClr>
                <a:prstClr val="white"/>
              </a:buClr>
              <a:buSzPct val="100000"/>
              <a:defRPr/>
            </a:pPr>
            <a:r>
              <a:rPr lang="en-US" altLang="zh-CN" sz="2800" dirty="0">
                <a:solidFill>
                  <a:prstClr val="white"/>
                </a:solidFill>
              </a:rPr>
              <a:t>2.2 </a:t>
            </a:r>
            <a:r>
              <a:rPr lang="zh-CN" altLang="en-US" sz="2800" dirty="0">
                <a:solidFill>
                  <a:prstClr val="white"/>
                </a:solidFill>
              </a:rPr>
              <a:t>国内生产总值</a:t>
            </a: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endParaRPr lang="en-US" altLang="zh-CN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61492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921790" y="223838"/>
            <a:ext cx="8746210" cy="6634162"/>
          </a:xfrm>
        </p:spPr>
        <p:txBody>
          <a:bodyPr rtlCol="0" anchor="t">
            <a:norm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/>
              <a:t>2.2 </a:t>
            </a:r>
            <a:r>
              <a:rPr lang="zh-CN" altLang="en-US" sz="2800" dirty="0"/>
              <a:t>国内生产总值</a:t>
            </a:r>
            <a:r>
              <a:rPr lang="en-US" altLang="zh-CN" sz="2800" dirty="0"/>
              <a:t>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endParaRPr lang="en-US" altLang="zh-CN" sz="28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800" dirty="0"/>
              <a:t>国内生产总值：</a:t>
            </a:r>
            <a:r>
              <a:rPr lang="en-US" altLang="zh-CN" sz="2800" dirty="0"/>
              <a:t>Gross Domestic Product </a:t>
            </a:r>
            <a:endParaRPr lang="en-US" altLang="zh-CN" sz="2800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28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Calibri" panose="020F0502020204030204" pitchFamily="34" charset="0"/>
              <a:buChar char="‒"/>
              <a:defRPr/>
            </a:pPr>
            <a:r>
              <a:rPr lang="zh-CN" altLang="en-US" sz="2800" dirty="0"/>
              <a:t>国内（本地）</a:t>
            </a:r>
            <a:r>
              <a:rPr lang="en-US" altLang="zh-CN" sz="2800" dirty="0"/>
              <a:t>domestic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Calibri" panose="020F0502020204030204" pitchFamily="34" charset="0"/>
              <a:buChar char="‒"/>
              <a:defRPr/>
            </a:pPr>
            <a:r>
              <a:rPr lang="zh-CN" altLang="en-US" sz="2800" dirty="0"/>
              <a:t>“总值”</a:t>
            </a:r>
            <a:r>
              <a:rPr lang="en-US" altLang="zh-CN" sz="2800" dirty="0"/>
              <a:t>gross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Calibri" panose="020F0502020204030204" pitchFamily="34" charset="0"/>
              <a:buChar char="‒"/>
              <a:defRPr/>
            </a:pPr>
            <a:r>
              <a:rPr lang="zh-CN" altLang="en-US" sz="2800" dirty="0"/>
              <a:t>最终</a:t>
            </a:r>
            <a:r>
              <a:rPr lang="en-US" altLang="zh-CN" sz="2800" dirty="0"/>
              <a:t>final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Calibri" panose="020F0502020204030204" pitchFamily="34" charset="0"/>
              <a:buChar char="‒"/>
              <a:defRPr/>
            </a:pPr>
            <a:r>
              <a:rPr lang="zh-CN" altLang="en-US" sz="2800" dirty="0"/>
              <a:t>市场价值</a:t>
            </a:r>
            <a:r>
              <a:rPr lang="en-US" altLang="zh-CN" sz="2800" dirty="0"/>
              <a:t>market value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Calibri" panose="020F0502020204030204" pitchFamily="34" charset="0"/>
              <a:buChar char="‒"/>
              <a:defRPr/>
            </a:pPr>
            <a:r>
              <a:rPr lang="zh-CN" altLang="en-US" sz="2800" dirty="0"/>
              <a:t>一定时期</a:t>
            </a:r>
            <a:r>
              <a:rPr lang="en-US" altLang="zh-CN" sz="2800" dirty="0"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sym typeface="Wingdings" panose="05000000000000000000" pitchFamily="2" charset="2"/>
              </a:rPr>
              <a:t>流量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Calibri" panose="020F0502020204030204" pitchFamily="34" charset="0"/>
              <a:buChar char="‒"/>
              <a:defRPr/>
            </a:pPr>
            <a:r>
              <a:rPr lang="zh-CN" altLang="en-US" sz="2800" dirty="0">
                <a:sym typeface="Wingdings" panose="05000000000000000000" pitchFamily="2" charset="2"/>
              </a:rPr>
              <a:t>生产</a:t>
            </a:r>
            <a:r>
              <a:rPr lang="zh-CN" altLang="en-US" sz="2800" dirty="0" smtClean="0">
                <a:sym typeface="Wingdings" panose="05000000000000000000" pitchFamily="2" charset="2"/>
              </a:rPr>
              <a:t>出来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Calibri" panose="020F0502020204030204" pitchFamily="34" charset="0"/>
              <a:buChar char="‒"/>
              <a:defRPr/>
            </a:pPr>
            <a:endParaRPr lang="en-US" altLang="zh-CN" sz="2800" dirty="0"/>
          </a:p>
        </p:txBody>
      </p:sp>
      <p:sp>
        <p:nvSpPr>
          <p:cNvPr id="6" name="圆角矩形 5"/>
          <p:cNvSpPr/>
          <p:nvPr/>
        </p:nvSpPr>
        <p:spPr>
          <a:xfrm>
            <a:off x="356462" y="929899"/>
            <a:ext cx="10110062" cy="6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1027"/>
          <p:cNvSpPr>
            <a:spLocks noChangeArrowheads="1"/>
          </p:cNvSpPr>
          <p:nvPr/>
        </p:nvSpPr>
        <p:spPr bwMode="auto">
          <a:xfrm>
            <a:off x="7067227" y="2721539"/>
            <a:ext cx="5005953" cy="304698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1" lang="zh-CN" altLang="en-US" sz="3200" dirty="0" smtClean="0">
                <a:solidFill>
                  <a:srgbClr val="FF0000"/>
                </a:solidFill>
                <a:ea typeface="+mn-ea"/>
              </a:rPr>
              <a:t>国内生产总值</a:t>
            </a:r>
            <a:endParaRPr kumimoji="1" lang="en-US" altLang="zh-CN" sz="3200" dirty="0" smtClean="0">
              <a:solidFill>
                <a:srgbClr val="FF0000"/>
              </a:solidFill>
              <a:ea typeface="+mn-ea"/>
            </a:endParaRP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1" lang="zh-CN" altLang="en-US" sz="3200" dirty="0" smtClean="0">
                <a:solidFill>
                  <a:srgbClr val="FF0000"/>
                </a:solidFill>
              </a:rPr>
              <a:t>一</a:t>
            </a:r>
            <a:r>
              <a:rPr kumimoji="1" lang="zh-CN" altLang="en-US" sz="3200" dirty="0">
                <a:solidFill>
                  <a:srgbClr val="FF0000"/>
                </a:solidFill>
              </a:rPr>
              <a:t>个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经济体在</a:t>
            </a:r>
            <a:r>
              <a:rPr kumimoji="1" lang="zh-CN" altLang="en-US" sz="3200" i="1" dirty="0" smtClean="0">
                <a:solidFill>
                  <a:srgbClr val="FF0000"/>
                </a:solidFill>
              </a:rPr>
              <a:t>一定时期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内</a:t>
            </a:r>
            <a:r>
              <a:rPr kumimoji="1" lang="zh-CN" altLang="en-US" sz="3200" i="1" dirty="0" smtClean="0">
                <a:solidFill>
                  <a:srgbClr val="FF0000"/>
                </a:solidFill>
              </a:rPr>
              <a:t>生产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的全部</a:t>
            </a:r>
            <a:r>
              <a:rPr kumimoji="1" lang="zh-CN" altLang="en-US" sz="3200" i="1" dirty="0" smtClean="0">
                <a:solidFill>
                  <a:srgbClr val="FF0000"/>
                </a:solidFill>
              </a:rPr>
              <a:t>最终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产品和服务的</a:t>
            </a:r>
            <a:r>
              <a:rPr kumimoji="1" lang="zh-CN" altLang="en-US" sz="3200" i="1" dirty="0" smtClean="0">
                <a:solidFill>
                  <a:srgbClr val="FF0000"/>
                </a:solidFill>
              </a:rPr>
              <a:t>市场价值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总和</a:t>
            </a:r>
            <a:endParaRPr kumimoji="1" lang="en-US" altLang="zh-C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1730376" y="379413"/>
          <a:ext cx="8505825" cy="6107114"/>
        </p:xfrm>
        <a:graphic>
          <a:graphicData uri="http://schemas.openxmlformats.org/drawingml/2006/table">
            <a:tbl>
              <a:tblPr/>
              <a:tblGrid>
                <a:gridCol w="3122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905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Production Phase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 added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30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Intermediate goods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Cotton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330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Cotton yarn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330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Cotton fabric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400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3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Final goods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Dresses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600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3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 in total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1700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1730376" y="379413"/>
          <a:ext cx="8505825" cy="6107114"/>
        </p:xfrm>
        <a:graphic>
          <a:graphicData uri="http://schemas.openxmlformats.org/drawingml/2006/table">
            <a:tbl>
              <a:tblPr/>
              <a:tblGrid>
                <a:gridCol w="3122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905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Production Phase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 added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30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Intermediate goods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Cotton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330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Cotton yarn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330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Cotton fabric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400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3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Final goods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Dresses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600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3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 in total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1700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3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7"/>
          <p:cNvSpPr>
            <a:spLocks noGrp="1" noChangeArrowheads="1"/>
          </p:cNvSpPr>
          <p:nvPr>
            <p:ph idx="1"/>
          </p:nvPr>
        </p:nvSpPr>
        <p:spPr>
          <a:xfrm>
            <a:off x="1682750" y="0"/>
            <a:ext cx="8974138" cy="6705600"/>
          </a:xfrm>
        </p:spPr>
        <p:txBody>
          <a:bodyPr anchor="t"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GDP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核算的基本原则：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所有的生产核算在内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原则上不重复计算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折旧的部分不得不重复计算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如果将折旧这部分重复计算排除在外，就得到国内生产净值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NDP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56462" y="929899"/>
            <a:ext cx="10110062" cy="6199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824038" y="223839"/>
            <a:ext cx="8843962" cy="3743727"/>
          </a:xfrm>
        </p:spPr>
        <p:txBody>
          <a:bodyPr rtlCol="0" anchor="t">
            <a:norm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/>
              <a:t>2.2 </a:t>
            </a:r>
            <a:r>
              <a:rPr lang="zh-CN" altLang="en-US" sz="2800" dirty="0"/>
              <a:t>国内生产总值</a:t>
            </a:r>
            <a:r>
              <a:rPr lang="en-US" altLang="zh-CN" sz="2800" dirty="0"/>
              <a:t>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endParaRPr lang="en-US" altLang="zh-CN" sz="28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800" dirty="0"/>
              <a:t>国内生产总值：哪些包括</a:t>
            </a:r>
            <a:r>
              <a:rPr lang="zh-CN" altLang="en-US" sz="2800" dirty="0" smtClean="0"/>
              <a:t>在内？一些特殊项目的处理</a:t>
            </a:r>
            <a:endParaRPr lang="en-US" altLang="zh-CN" sz="2800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2800" dirty="0"/>
          </a:p>
        </p:txBody>
      </p:sp>
      <p:sp>
        <p:nvSpPr>
          <p:cNvPr id="17412" name="矩形 1"/>
          <p:cNvSpPr>
            <a:spLocks noChangeArrowheads="1"/>
          </p:cNvSpPr>
          <p:nvPr/>
        </p:nvSpPr>
        <p:spPr bwMode="auto">
          <a:xfrm>
            <a:off x="6816671" y="3011632"/>
            <a:ext cx="4230687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cs typeface="Times New Roman" panose="02020603050405020304" pitchFamily="18" charset="0"/>
              </a:rPr>
              <a:t>住宅提供的服务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cs typeface="Times New Roman" panose="02020603050405020304" pitchFamily="18" charset="0"/>
              </a:rPr>
              <a:t>政府提供的服务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cs typeface="Times New Roman" panose="02020603050405020304" pitchFamily="18" charset="0"/>
              </a:rPr>
              <a:t>地下经济不包括在内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cs typeface="Times New Roman" panose="02020603050405020304" pitchFamily="18" charset="0"/>
              </a:rPr>
              <a:t>耐用品提供的服务不包括在内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6462" y="929899"/>
            <a:ext cx="10110062" cy="6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824037" y="223838"/>
            <a:ext cx="10078661" cy="6254454"/>
          </a:xfrm>
        </p:spPr>
        <p:txBody>
          <a:bodyPr rtlCol="0" anchor="t">
            <a:norm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/>
              <a:t>2.2 </a:t>
            </a:r>
            <a:r>
              <a:rPr lang="zh-CN" altLang="en-US" sz="2800" dirty="0"/>
              <a:t>国内生产总值</a:t>
            </a:r>
            <a:r>
              <a:rPr lang="en-US" altLang="zh-CN" sz="2800" dirty="0"/>
              <a:t>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endParaRPr lang="en-US" altLang="zh-CN" sz="2800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endParaRPr lang="en-US" altLang="zh-CN" sz="28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endParaRPr lang="en-US" altLang="zh-CN" sz="28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800" dirty="0"/>
              <a:t>国内生产总值与国民生产总值（</a:t>
            </a:r>
            <a:r>
              <a:rPr lang="en-US" altLang="zh-CN" sz="2800" dirty="0"/>
              <a:t>GNP</a:t>
            </a:r>
            <a:r>
              <a:rPr lang="zh-CN" altLang="en-US" sz="2800" dirty="0"/>
              <a:t>或</a:t>
            </a:r>
            <a:r>
              <a:rPr lang="en-US" altLang="zh-CN" sz="2800" dirty="0"/>
              <a:t>GNI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2800" dirty="0"/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/>
              <a:t>GNP </a:t>
            </a:r>
            <a:r>
              <a:rPr lang="en-US" altLang="zh-CN" sz="2800" dirty="0" smtClean="0"/>
              <a:t>  =    GDP  +  </a:t>
            </a:r>
            <a:r>
              <a:rPr lang="zh-CN" altLang="en-US" sz="2800" dirty="0" smtClean="0"/>
              <a:t>本国</a:t>
            </a:r>
            <a:r>
              <a:rPr lang="zh-CN" altLang="en-US" sz="2800" dirty="0"/>
              <a:t>（本地）居民在境外获得的收入</a:t>
            </a:r>
            <a:endParaRPr lang="en-US" altLang="zh-CN" sz="2800" dirty="0"/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/>
              <a:t>                     </a:t>
            </a:r>
            <a:r>
              <a:rPr lang="en-US" altLang="zh-CN" sz="2800" dirty="0" smtClean="0"/>
              <a:t>      </a:t>
            </a:r>
            <a:r>
              <a:rPr lang="en-US" altLang="zh-CN" sz="2800" dirty="0"/>
              <a:t>-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国外</a:t>
            </a:r>
            <a:r>
              <a:rPr lang="zh-CN" altLang="en-US" sz="2800" dirty="0"/>
              <a:t>（境外）居民在本国（本地）获得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收入</a:t>
            </a:r>
            <a:endParaRPr lang="en-US" altLang="zh-CN" sz="2800" dirty="0"/>
          </a:p>
        </p:txBody>
      </p:sp>
      <p:sp>
        <p:nvSpPr>
          <p:cNvPr id="4" name="圆角矩形 3"/>
          <p:cNvSpPr/>
          <p:nvPr/>
        </p:nvSpPr>
        <p:spPr>
          <a:xfrm>
            <a:off x="356462" y="929899"/>
            <a:ext cx="10110062" cy="6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824039" y="223838"/>
            <a:ext cx="8586787" cy="6634162"/>
          </a:xfrm>
        </p:spPr>
        <p:txBody>
          <a:bodyPr anchor="t"/>
          <a:lstStyle/>
          <a:p>
            <a:pPr eaLnBrk="1" hangingPunct="1">
              <a:buFontTx/>
              <a:buNone/>
            </a:pPr>
            <a:r>
              <a:rPr lang="en-US" altLang="zh-CN" sz="2800" dirty="0"/>
              <a:t>2.2 </a:t>
            </a:r>
            <a:r>
              <a:rPr lang="zh-CN" altLang="en-US" sz="2800" dirty="0"/>
              <a:t>国内生产总值</a:t>
            </a:r>
            <a:r>
              <a:rPr lang="en-US" altLang="zh-CN" sz="2800" dirty="0"/>
              <a:t> </a:t>
            </a:r>
          </a:p>
          <a:p>
            <a:pPr eaLnBrk="1" hangingPunct="1">
              <a:buFontTx/>
              <a:buNone/>
            </a:pPr>
            <a:endParaRPr lang="en-US" altLang="zh-CN" sz="2800" dirty="0"/>
          </a:p>
          <a:p>
            <a:pPr eaLnBrk="1" hangingPunct="1"/>
            <a:r>
              <a:rPr lang="zh-CN" altLang="en-US" sz="2800" dirty="0"/>
              <a:t>关于</a:t>
            </a:r>
            <a:r>
              <a:rPr lang="en-US" altLang="zh-CN" sz="2800" dirty="0"/>
              <a:t>GDP</a:t>
            </a:r>
            <a:r>
              <a:rPr lang="zh-CN" altLang="en-US" sz="2800" dirty="0"/>
              <a:t>核算的经济学寓言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>
              <a:buFont typeface="Calibri" panose="020F0502020204030204" pitchFamily="34" charset="0"/>
              <a:buChar char="‒"/>
            </a:pPr>
            <a:r>
              <a:rPr lang="en-US" altLang="zh-CN" sz="2800" dirty="0"/>
              <a:t>GDP</a:t>
            </a:r>
            <a:r>
              <a:rPr lang="zh-CN" altLang="en-US" sz="2800" dirty="0"/>
              <a:t>寓言之一：两个经济学家创造</a:t>
            </a:r>
            <a:r>
              <a:rPr lang="en-US" altLang="zh-CN" sz="2800" dirty="0"/>
              <a:t>GDP</a:t>
            </a:r>
          </a:p>
          <a:p>
            <a:pPr eaLnBrk="1" hangingPunct="1">
              <a:buFont typeface="Calibri" panose="020F0502020204030204" pitchFamily="34" charset="0"/>
              <a:buChar char="‒"/>
            </a:pPr>
            <a:endParaRPr lang="en-US" altLang="zh-CN" sz="2800" dirty="0"/>
          </a:p>
          <a:p>
            <a:pPr eaLnBrk="1" hangingPunct="1">
              <a:buFont typeface="Calibri" panose="020F0502020204030204" pitchFamily="34" charset="0"/>
              <a:buChar char="‒"/>
            </a:pPr>
            <a:r>
              <a:rPr lang="en-US" altLang="zh-CN" sz="2800" dirty="0"/>
              <a:t>GDP</a:t>
            </a:r>
            <a:r>
              <a:rPr lang="zh-CN" altLang="en-US" sz="2800" dirty="0"/>
              <a:t>寓言之二：车祸增加</a:t>
            </a:r>
            <a:r>
              <a:rPr lang="en-US" altLang="zh-CN" sz="2800" dirty="0"/>
              <a:t>GDP</a:t>
            </a:r>
          </a:p>
          <a:p>
            <a:pPr eaLnBrk="1" hangingPunct="1">
              <a:buFont typeface="Calibri" panose="020F0502020204030204" pitchFamily="34" charset="0"/>
              <a:buChar char="‒"/>
            </a:pPr>
            <a:endParaRPr lang="en-US" altLang="zh-CN" sz="2800" dirty="0"/>
          </a:p>
          <a:p>
            <a:pPr eaLnBrk="1" hangingPunct="1">
              <a:buFont typeface="Calibri" panose="020F0502020204030204" pitchFamily="34" charset="0"/>
              <a:buChar char="‒"/>
            </a:pPr>
            <a:r>
              <a:rPr lang="en-US" altLang="zh-CN" sz="2800" dirty="0"/>
              <a:t>GDP</a:t>
            </a:r>
            <a:r>
              <a:rPr lang="zh-CN" altLang="en-US" sz="2800" dirty="0"/>
              <a:t>寓言之三：凯恩斯的想法</a:t>
            </a:r>
            <a:endParaRPr lang="en-US" altLang="zh-CN" sz="2800" dirty="0"/>
          </a:p>
        </p:txBody>
      </p:sp>
      <p:sp>
        <p:nvSpPr>
          <p:cNvPr id="4" name="圆角矩形 3"/>
          <p:cNvSpPr/>
          <p:nvPr/>
        </p:nvSpPr>
        <p:spPr>
          <a:xfrm>
            <a:off x="356462" y="929899"/>
            <a:ext cx="10110062" cy="6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1774826" y="214314"/>
            <a:ext cx="8628063" cy="6351587"/>
          </a:xfrm>
        </p:spPr>
        <p:txBody>
          <a:bodyPr anchor="t"/>
          <a:lstStyle/>
          <a:p>
            <a:pPr eaLnBrk="1" hangingPunct="1">
              <a:lnSpc>
                <a:spcPts val="4000"/>
              </a:lnSpc>
              <a:buNone/>
              <a:defRPr/>
            </a:pPr>
            <a:r>
              <a:rPr lang="en-US" altLang="zh-CN" sz="2800" dirty="0"/>
              <a:t>2.3 </a:t>
            </a:r>
            <a:r>
              <a:rPr lang="zh-CN" altLang="en-US" sz="2800" dirty="0"/>
              <a:t>与</a:t>
            </a:r>
            <a:r>
              <a:rPr lang="en-US" altLang="zh-CN" sz="2800" dirty="0"/>
              <a:t>GDP</a:t>
            </a:r>
            <a:r>
              <a:rPr lang="zh-CN" altLang="en-US" sz="2800" dirty="0"/>
              <a:t>相关的</a:t>
            </a:r>
            <a:r>
              <a:rPr lang="zh-CN" altLang="en-US" sz="2800" dirty="0" smtClean="0"/>
              <a:t>指标</a:t>
            </a:r>
            <a:endParaRPr lang="en-US" altLang="zh-CN" sz="2800" dirty="0" smtClean="0"/>
          </a:p>
          <a:p>
            <a:pPr eaLnBrk="1" hangingPunct="1">
              <a:lnSpc>
                <a:spcPts val="4000"/>
              </a:lnSpc>
              <a:buNone/>
              <a:defRPr/>
            </a:pPr>
            <a:endParaRPr lang="en-US" altLang="zh-CN" sz="2800" dirty="0"/>
          </a:p>
          <a:p>
            <a:pPr eaLnBrk="1" hangingPunct="1">
              <a:lnSpc>
                <a:spcPts val="4000"/>
              </a:lnSpc>
              <a:buNone/>
              <a:defRPr/>
            </a:pPr>
            <a:r>
              <a:rPr lang="zh-CN" altLang="en-US" sz="2800" dirty="0"/>
              <a:t>国民生产总值</a:t>
            </a:r>
            <a:endParaRPr lang="en-US" altLang="zh-CN" sz="2800" dirty="0"/>
          </a:p>
          <a:p>
            <a:pPr marL="0" indent="0" eaLnBrk="1" fontAlgn="auto" hangingPunct="1">
              <a:lnSpc>
                <a:spcPts val="4000"/>
              </a:lnSpc>
              <a:spcAft>
                <a:spcPts val="0"/>
              </a:spcAft>
              <a:buNone/>
              <a:defRPr/>
            </a:pPr>
            <a:r>
              <a:rPr lang="en-US" altLang="zh-CN" sz="2800" dirty="0"/>
              <a:t>GNP =  GDP + </a:t>
            </a:r>
            <a:r>
              <a:rPr lang="zh-CN" altLang="en-US" sz="2800" dirty="0"/>
              <a:t>本国（本地）居民在境外获得的收入</a:t>
            </a:r>
            <a:endParaRPr lang="en-US" altLang="zh-CN" sz="2800" dirty="0"/>
          </a:p>
          <a:p>
            <a:pPr marL="0" indent="0" eaLnBrk="1" fontAlgn="auto" hangingPunct="1">
              <a:lnSpc>
                <a:spcPts val="4000"/>
              </a:lnSpc>
              <a:spcAft>
                <a:spcPts val="0"/>
              </a:spcAft>
              <a:buNone/>
              <a:defRPr/>
            </a:pPr>
            <a:r>
              <a:rPr lang="en-US" altLang="zh-CN" sz="2800" dirty="0"/>
              <a:t>                      - </a:t>
            </a:r>
            <a:r>
              <a:rPr lang="zh-CN" altLang="en-US" sz="2800" dirty="0"/>
              <a:t>国外（境外）居民在本国（本地）获得的</a:t>
            </a:r>
            <a:endParaRPr lang="en-US" altLang="zh-CN" sz="2800" dirty="0"/>
          </a:p>
          <a:p>
            <a:pPr marL="0" indent="0" eaLnBrk="1" fontAlgn="auto" hangingPunct="1">
              <a:lnSpc>
                <a:spcPts val="4000"/>
              </a:lnSpc>
              <a:spcAft>
                <a:spcPts val="0"/>
              </a:spcAft>
              <a:buNone/>
              <a:defRPr/>
            </a:pPr>
            <a:r>
              <a:rPr lang="en-US" altLang="zh-CN" sz="2800" dirty="0"/>
              <a:t>                         </a:t>
            </a:r>
            <a:r>
              <a:rPr lang="zh-CN" altLang="en-US" sz="2800" dirty="0"/>
              <a:t>收入</a:t>
            </a:r>
            <a:endParaRPr lang="en-US" altLang="zh-CN" sz="2800" dirty="0"/>
          </a:p>
          <a:p>
            <a:pPr eaLnBrk="1" hangingPunct="1">
              <a:lnSpc>
                <a:spcPts val="4000"/>
              </a:lnSpc>
              <a:buNone/>
              <a:defRPr/>
            </a:pPr>
            <a:r>
              <a:rPr lang="zh-CN" altLang="en-US" sz="2800" dirty="0"/>
              <a:t>国民生产净值：</a:t>
            </a:r>
            <a:r>
              <a:rPr lang="en-US" altLang="zh-CN" sz="2800" dirty="0"/>
              <a:t>Net National Product, 89% of GDP</a:t>
            </a:r>
          </a:p>
          <a:p>
            <a:pPr eaLnBrk="1" hangingPunct="1">
              <a:lnSpc>
                <a:spcPts val="4000"/>
              </a:lnSpc>
              <a:buNone/>
              <a:defRPr/>
            </a:pPr>
            <a:r>
              <a:rPr lang="zh-CN" altLang="en-US" sz="2800" dirty="0"/>
              <a:t>国民收入</a:t>
            </a:r>
            <a:r>
              <a:rPr lang="en-US" altLang="zh-CN" sz="2800" dirty="0"/>
              <a:t>domestic income </a:t>
            </a:r>
          </a:p>
          <a:p>
            <a:pPr eaLnBrk="1" hangingPunct="1">
              <a:lnSpc>
                <a:spcPts val="4000"/>
              </a:lnSpc>
              <a:buNone/>
              <a:defRPr/>
            </a:pPr>
            <a:r>
              <a:rPr lang="zh-CN" altLang="en-US" sz="2800" dirty="0"/>
              <a:t>个人收入</a:t>
            </a:r>
            <a:r>
              <a:rPr lang="en-US" altLang="zh-CN" sz="2800" dirty="0"/>
              <a:t>Personal Income</a:t>
            </a:r>
          </a:p>
          <a:p>
            <a:pPr eaLnBrk="1" hangingPunct="1">
              <a:lnSpc>
                <a:spcPts val="4000"/>
              </a:lnSpc>
              <a:buNone/>
              <a:defRPr/>
            </a:pPr>
            <a:r>
              <a:rPr lang="zh-CN" altLang="en-US" sz="2800" dirty="0"/>
              <a:t>个人可支配收入</a:t>
            </a:r>
            <a:r>
              <a:rPr lang="en-US" altLang="zh-CN" sz="2800" dirty="0"/>
              <a:t>disposable personal income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56462" y="929899"/>
            <a:ext cx="10110062" cy="6199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75089"/>
              </p:ext>
            </p:extLst>
          </p:nvPr>
        </p:nvGraphicFramePr>
        <p:xfrm>
          <a:off x="1774825" y="274638"/>
          <a:ext cx="8713788" cy="6394454"/>
        </p:xfrm>
        <a:graphic>
          <a:graphicData uri="http://schemas.openxmlformats.org/drawingml/2006/table">
            <a:tbl>
              <a:tblPr/>
              <a:tblGrid>
                <a:gridCol w="275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075">
                <a:tc gridSpan="5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2002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年一些国家和地区的人均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GNP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比较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国家或地区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人均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GNP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按购买力平价折算的人均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GNP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数值（美元）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世界排名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数值（美元）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世界排名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低收入国家或地区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430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中低收入国家或地区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中等收入国家或地区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1850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中上收入国家或地区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5110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高收入国家或地区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26490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美国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35400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36110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5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日本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43239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27380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79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中国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960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4520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95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中国香港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24690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27490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79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韩国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9930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16960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79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新加坡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20690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23730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95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俄国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2130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8080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7988">
                <a:tc gridSpan="5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6767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76775" algn="l"/>
                        </a:tabLst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数据来源：世界银行年度发展报告（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2004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年）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60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4414"/>
              </p:ext>
            </p:extLst>
          </p:nvPr>
        </p:nvGraphicFramePr>
        <p:xfrm>
          <a:off x="1524000" y="165100"/>
          <a:ext cx="9144000" cy="6680202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Depreciation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41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2" action="ppaction://hlinksldjump"/>
                        </a:rPr>
                        <a:t>Gross National Product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Indirect tax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84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Net Domestic Product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Retained profit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Corporate profit tax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Social insurance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68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DomesticIncome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Personal income tax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Non tax payment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74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Personal Income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Disposable Personal Income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5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Subsidies to firms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9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Transfer from gov.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Net interest from gov.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9938" y="1"/>
            <a:ext cx="8147050" cy="728663"/>
          </a:xfrm>
        </p:spPr>
        <p:txBody>
          <a:bodyPr/>
          <a:lstStyle/>
          <a:p>
            <a:pPr eaLnBrk="1" hangingPunct="1"/>
            <a:r>
              <a:rPr lang="en-US" altLang="zh-CN" sz="3200"/>
              <a:t>2.4 </a:t>
            </a:r>
            <a:r>
              <a:rPr lang="zh-CN" altLang="en-US" sz="3200"/>
              <a:t>国内生产总值的构成：从支出的角度看</a:t>
            </a:r>
            <a:endParaRPr lang="en-US" altLang="zh-CN" sz="3200"/>
          </a:p>
        </p:txBody>
      </p:sp>
      <p:graphicFrame>
        <p:nvGraphicFramePr>
          <p:cNvPr id="142455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87845"/>
              </p:ext>
            </p:extLst>
          </p:nvPr>
        </p:nvGraphicFramePr>
        <p:xfrm>
          <a:off x="2039938" y="1416534"/>
          <a:ext cx="8791575" cy="5162548"/>
        </p:xfrm>
        <a:graphic>
          <a:graphicData uri="http://schemas.openxmlformats.org/drawingml/2006/table">
            <a:tbl>
              <a:tblPr/>
              <a:tblGrid>
                <a:gridCol w="2386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8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消费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413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总投资</a:t>
                      </a:r>
                      <a:endParaRPr kumimoji="0" lang="en-US" altLang="zh-CN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固定投资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 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净固定投资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 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重置投资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存货投资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 期末存货存量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 期初存货存量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政府购买</a:t>
                      </a:r>
                      <a:endParaRPr kumimoji="0" lang="en-US" altLang="zh-CN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413">
                <a:tc rowSpan="2">
                  <a:txBody>
                    <a:bodyPr/>
                    <a:lstStyle/>
                    <a:p>
                      <a:r>
                        <a:rPr kumimoji="0" lang="zh-CN" alt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国外净购买</a:t>
                      </a:r>
                      <a:endParaRPr kumimoji="0" lang="zh-CN" alt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出口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进口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圆角矩形 3"/>
          <p:cNvSpPr/>
          <p:nvPr/>
        </p:nvSpPr>
        <p:spPr>
          <a:xfrm>
            <a:off x="356462" y="929899"/>
            <a:ext cx="10110062" cy="6199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039938" y="1"/>
            <a:ext cx="7772400" cy="55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200"/>
              <a:t>2.5 </a:t>
            </a:r>
            <a:r>
              <a:rPr lang="zh-CN" altLang="en-US" sz="3200"/>
              <a:t>国内生产总值的构成：收入的角度</a:t>
            </a:r>
            <a:endParaRPr lang="en-US" altLang="zh-CN" sz="3200"/>
          </a:p>
        </p:txBody>
      </p:sp>
      <p:sp>
        <p:nvSpPr>
          <p:cNvPr id="22530" name="Rectangle 1027"/>
          <p:cNvSpPr>
            <a:spLocks noGrp="1" noChangeArrowheads="1"/>
          </p:cNvSpPr>
          <p:nvPr>
            <p:ph idx="1"/>
          </p:nvPr>
        </p:nvSpPr>
        <p:spPr>
          <a:xfrm>
            <a:off x="1738314" y="949325"/>
            <a:ext cx="8715375" cy="6167438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GDP = wage and salary + interest + rent + profit 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        +depreciation 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        + tax – government transfer</a:t>
            </a:r>
          </a:p>
          <a:p>
            <a:pPr eaLnBrk="1" hangingPunct="1">
              <a:buFontTx/>
              <a:buNone/>
            </a:pPr>
            <a:endParaRPr lang="en-US" altLang="zh-CN" sz="2800" dirty="0"/>
          </a:p>
        </p:txBody>
      </p:sp>
      <p:sp>
        <p:nvSpPr>
          <p:cNvPr id="4" name="圆角矩形 3"/>
          <p:cNvSpPr/>
          <p:nvPr/>
        </p:nvSpPr>
        <p:spPr>
          <a:xfrm>
            <a:off x="356462" y="929899"/>
            <a:ext cx="10110062" cy="6199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17"/>
          <p:cNvGrpSpPr>
            <a:grpSpLocks/>
          </p:cNvGrpSpPr>
          <p:nvPr/>
        </p:nvGrpSpPr>
        <p:grpSpPr bwMode="auto">
          <a:xfrm rot="-1828617">
            <a:off x="1785938" y="417513"/>
            <a:ext cx="1066800" cy="849312"/>
            <a:chOff x="-48" y="336"/>
            <a:chExt cx="2839" cy="1536"/>
          </a:xfrm>
        </p:grpSpPr>
        <p:sp>
          <p:nvSpPr>
            <p:cNvPr id="35845" name="AutoShape 18"/>
            <p:cNvSpPr>
              <a:spLocks noChangeArrowheads="1"/>
            </p:cNvSpPr>
            <p:nvPr/>
          </p:nvSpPr>
          <p:spPr bwMode="auto">
            <a:xfrm rot="-10712191">
              <a:off x="-48" y="1008"/>
              <a:ext cx="1056" cy="864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258D83"/>
                </a:gs>
                <a:gs pos="100000">
                  <a:srgbClr val="24877E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5846" name="Group 19"/>
            <p:cNvGrpSpPr>
              <a:grpSpLocks/>
            </p:cNvGrpSpPr>
            <p:nvPr/>
          </p:nvGrpSpPr>
          <p:grpSpPr bwMode="auto">
            <a:xfrm>
              <a:off x="0" y="336"/>
              <a:ext cx="2791" cy="662"/>
              <a:chOff x="-55" y="384"/>
              <a:chExt cx="2791" cy="662"/>
            </a:xfrm>
          </p:grpSpPr>
          <p:sp>
            <p:nvSpPr>
              <p:cNvPr id="35847" name="AutoShape 20"/>
              <p:cNvSpPr>
                <a:spLocks noChangeArrowheads="1"/>
              </p:cNvSpPr>
              <p:nvPr/>
            </p:nvSpPr>
            <p:spPr bwMode="auto">
              <a:xfrm>
                <a:off x="-55" y="384"/>
                <a:ext cx="1776" cy="662"/>
              </a:xfrm>
              <a:prstGeom prst="rtTriangle">
                <a:avLst/>
              </a:prstGeom>
              <a:solidFill>
                <a:srgbClr val="FFFFB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48" name="AutoShape 21"/>
              <p:cNvSpPr>
                <a:spLocks noChangeArrowheads="1"/>
              </p:cNvSpPr>
              <p:nvPr/>
            </p:nvSpPr>
            <p:spPr bwMode="auto">
              <a:xfrm rot="1229564">
                <a:off x="-55" y="528"/>
                <a:ext cx="2448" cy="288"/>
              </a:xfrm>
              <a:prstGeom prst="parallelogram">
                <a:avLst>
                  <a:gd name="adj" fmla="val 212500"/>
                </a:avLst>
              </a:prstGeom>
              <a:solidFill>
                <a:srgbClr val="DBD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49" name="AutoShape 22"/>
              <p:cNvSpPr>
                <a:spLocks noChangeArrowheads="1"/>
              </p:cNvSpPr>
              <p:nvPr/>
            </p:nvSpPr>
            <p:spPr bwMode="auto">
              <a:xfrm rot="-10144941">
                <a:off x="432" y="442"/>
                <a:ext cx="2304" cy="518"/>
              </a:xfrm>
              <a:prstGeom prst="rtTriangle">
                <a:avLst/>
              </a:prstGeom>
              <a:solidFill>
                <a:srgbClr val="FFBD5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35843" name="Picture 26" descr="dor14850_0201a-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636713"/>
            <a:ext cx="5364162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idx="1"/>
          </p:nvPr>
        </p:nvSpPr>
        <p:spPr>
          <a:xfrm>
            <a:off x="1752600" y="152400"/>
            <a:ext cx="8610600" cy="65532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dirty="0" smtClean="0"/>
              <a:t>Expenditure on GDP and Components of Aggregate Demand </a:t>
            </a:r>
            <a:endParaRPr lang="zh-CN" altLang="en-US" dirty="0" smtClean="0"/>
          </a:p>
          <a:p>
            <a:pPr eaLnBrk="1" hangingPunct="1">
              <a:buFontTx/>
              <a:buNone/>
            </a:pPr>
            <a:r>
              <a:rPr lang="zh-CN" altLang="en-US" sz="2800" dirty="0"/>
              <a:t>             </a:t>
            </a:r>
            <a:r>
              <a:rPr lang="en-US" altLang="zh-CN" sz="2800" dirty="0"/>
              <a:t>spending on domestic products</a:t>
            </a:r>
          </a:p>
          <a:p>
            <a:pPr eaLnBrk="1" hangingPunct="1">
              <a:buFontTx/>
              <a:buNone/>
            </a:pPr>
            <a:r>
              <a:rPr lang="zh-CN" altLang="en-US" sz="2800" dirty="0"/>
              <a:t>                                                              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GDP ≡ C + I + G + （X-M）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                                 spending by domestic sectors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C——Consumption spending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I——private gross investment: purchasing </a:t>
            </a:r>
            <a:r>
              <a:rPr lang="en-US" altLang="zh-CN" sz="2800" dirty="0" err="1"/>
              <a:t>equipments</a:t>
            </a:r>
            <a:r>
              <a:rPr lang="en-US" altLang="zh-CN" sz="2800" dirty="0"/>
              <a:t> and plants, accumulating inventories, and buying or building new houses.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G——Government purchases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X——Export</a:t>
            </a:r>
            <a:endParaRPr lang="zh-CN" altLang="en-US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M——Import</a:t>
            </a:r>
            <a:endParaRPr lang="zh-CN" altLang="en-US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X-M——Net export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2836863" y="933450"/>
            <a:ext cx="2400300" cy="1397000"/>
            <a:chOff x="912" y="936"/>
            <a:chExt cx="1512" cy="880"/>
          </a:xfrm>
        </p:grpSpPr>
        <p:grpSp>
          <p:nvGrpSpPr>
            <p:cNvPr id="36870" name="Group 4"/>
            <p:cNvGrpSpPr>
              <a:grpSpLocks/>
            </p:cNvGrpSpPr>
            <p:nvPr/>
          </p:nvGrpSpPr>
          <p:grpSpPr bwMode="auto">
            <a:xfrm>
              <a:off x="936" y="936"/>
              <a:ext cx="1488" cy="440"/>
              <a:chOff x="960" y="1048"/>
              <a:chExt cx="1488" cy="440"/>
            </a:xfrm>
          </p:grpSpPr>
          <p:sp>
            <p:nvSpPr>
              <p:cNvPr id="36878" name="Line 5"/>
              <p:cNvSpPr>
                <a:spLocks noChangeShapeType="1"/>
              </p:cNvSpPr>
              <p:nvPr/>
            </p:nvSpPr>
            <p:spPr bwMode="auto">
              <a:xfrm>
                <a:off x="960" y="12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9" name="Line 6"/>
              <p:cNvSpPr>
                <a:spLocks noChangeShapeType="1"/>
              </p:cNvSpPr>
              <p:nvPr/>
            </p:nvSpPr>
            <p:spPr bwMode="auto">
              <a:xfrm>
                <a:off x="2448" y="12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0" name="Line 7"/>
              <p:cNvSpPr>
                <a:spLocks noChangeShapeType="1"/>
              </p:cNvSpPr>
              <p:nvPr/>
            </p:nvSpPr>
            <p:spPr bwMode="auto">
              <a:xfrm>
                <a:off x="960" y="1248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1" name="Line 8"/>
              <p:cNvSpPr>
                <a:spLocks noChangeShapeType="1"/>
              </p:cNvSpPr>
              <p:nvPr/>
            </p:nvSpPr>
            <p:spPr bwMode="auto">
              <a:xfrm flipV="1">
                <a:off x="1688" y="10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71" name="Group 9"/>
            <p:cNvGrpSpPr>
              <a:grpSpLocks/>
            </p:cNvGrpSpPr>
            <p:nvPr/>
          </p:nvGrpSpPr>
          <p:grpSpPr bwMode="auto">
            <a:xfrm>
              <a:off x="912" y="1560"/>
              <a:ext cx="1296" cy="256"/>
              <a:chOff x="912" y="1560"/>
              <a:chExt cx="1296" cy="256"/>
            </a:xfrm>
          </p:grpSpPr>
          <p:sp>
            <p:nvSpPr>
              <p:cNvPr id="36874" name="Line 10"/>
              <p:cNvSpPr>
                <a:spLocks noChangeShapeType="1"/>
              </p:cNvSpPr>
              <p:nvPr/>
            </p:nvSpPr>
            <p:spPr bwMode="auto">
              <a:xfrm flipV="1">
                <a:off x="912" y="156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5" name="Line 11"/>
              <p:cNvSpPr>
                <a:spLocks noChangeShapeType="1"/>
              </p:cNvSpPr>
              <p:nvPr/>
            </p:nvSpPr>
            <p:spPr bwMode="auto">
              <a:xfrm flipV="1">
                <a:off x="1728" y="156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6" name="Line 12"/>
              <p:cNvSpPr>
                <a:spLocks noChangeShapeType="1"/>
              </p:cNvSpPr>
              <p:nvPr/>
            </p:nvSpPr>
            <p:spPr bwMode="auto">
              <a:xfrm>
                <a:off x="912" y="18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7" name="Line 13"/>
              <p:cNvSpPr>
                <a:spLocks noChangeShapeType="1"/>
              </p:cNvSpPr>
              <p:nvPr/>
            </p:nvSpPr>
            <p:spPr bwMode="auto">
              <a:xfrm flipH="1" flipV="1">
                <a:off x="1312" y="1560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72" name="Line 14"/>
            <p:cNvSpPr>
              <a:spLocks noChangeShapeType="1"/>
            </p:cNvSpPr>
            <p:nvPr/>
          </p:nvSpPr>
          <p:spPr bwMode="auto">
            <a:xfrm>
              <a:off x="1304" y="1152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3" name="Line 15"/>
            <p:cNvSpPr>
              <a:spLocks noChangeShapeType="1"/>
            </p:cNvSpPr>
            <p:nvPr/>
          </p:nvSpPr>
          <p:spPr bwMode="auto">
            <a:xfrm>
              <a:off x="1672" y="1152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9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9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9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9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9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9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026" descr="purplebuttonmoreyel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700"/>
            <a:ext cx="9144000" cy="68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54075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/>
              <a:t>GDP and Its Components</a:t>
            </a:r>
          </a:p>
        </p:txBody>
      </p:sp>
      <p:pic>
        <p:nvPicPr>
          <p:cNvPr id="37893" name="Picture 10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6" y="1905000"/>
            <a:ext cx="89122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美国</a:t>
            </a:r>
            <a:r>
              <a:rPr lang="en-US" altLang="zh-CN" sz="2800"/>
              <a:t>2011</a:t>
            </a:r>
            <a:r>
              <a:rPr lang="zh-CN" altLang="en-US" sz="2800"/>
              <a:t>年的需求构成</a:t>
            </a:r>
          </a:p>
        </p:txBody>
      </p:sp>
      <p:graphicFrame>
        <p:nvGraphicFramePr>
          <p:cNvPr id="44196" name="Group 164"/>
          <p:cNvGraphicFramePr>
            <a:graphicFrameLocks noGrp="1"/>
          </p:cNvGraphicFramePr>
          <p:nvPr>
            <p:ph type="tbl" idx="1"/>
          </p:nvPr>
        </p:nvGraphicFramePr>
        <p:xfrm>
          <a:off x="1881188" y="1981201"/>
          <a:ext cx="8101012" cy="4076701"/>
        </p:xfrm>
        <a:graphic>
          <a:graphicData uri="http://schemas.openxmlformats.org/drawingml/2006/table">
            <a:tbl>
              <a:tblPr/>
              <a:tblGrid>
                <a:gridCol w="1667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502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总量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亿美元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Per person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Percent of total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5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GDP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15,0877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4,8204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100%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95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消费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10,7226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3,4258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71.7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投资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1,9136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6114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12.7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66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政府购买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3,0297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9680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20.1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95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净出口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-5782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-1847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-3.8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372" name="Group 268"/>
          <p:cNvGraphicFramePr>
            <a:graphicFrameLocks noGrp="1"/>
          </p:cNvGraphicFramePr>
          <p:nvPr/>
        </p:nvGraphicFramePr>
        <p:xfrm>
          <a:off x="1952625" y="642939"/>
          <a:ext cx="8375650" cy="4721223"/>
        </p:xfrm>
        <a:graphic>
          <a:graphicData uri="http://schemas.openxmlformats.org/drawingml/2006/table">
            <a:tbl>
              <a:tblPr/>
              <a:tblGrid>
                <a:gridCol w="1196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67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67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26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中国外贸依存度：外贸占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GDP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比重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8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进出口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43.95%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69.3%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65.75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67.05%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44.28%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50.16%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3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出口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22.94%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35.6%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36.19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37.57%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24.11%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26.62%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0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进口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33.7%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28.44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29.48%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20.17%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23.53%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40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净出口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1.94%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1.92%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6.63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8.09%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3.93%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3.09%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1"/>
          <p:cNvSpPr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sz="1400"/>
              <a:t>McGraw-Hill/Irwin</a:t>
            </a:r>
          </a:p>
        </p:txBody>
      </p:sp>
      <p:grpSp>
        <p:nvGrpSpPr>
          <p:cNvPr id="40963" name="Group 2"/>
          <p:cNvGrpSpPr>
            <a:grpSpLocks/>
          </p:cNvGrpSpPr>
          <p:nvPr/>
        </p:nvGrpSpPr>
        <p:grpSpPr bwMode="auto">
          <a:xfrm rot="-1828617">
            <a:off x="1785938" y="417513"/>
            <a:ext cx="1066800" cy="849312"/>
            <a:chOff x="-48" y="336"/>
            <a:chExt cx="2839" cy="1536"/>
          </a:xfrm>
        </p:grpSpPr>
        <p:sp>
          <p:nvSpPr>
            <p:cNvPr id="40968" name="AutoShape 3"/>
            <p:cNvSpPr>
              <a:spLocks noChangeArrowheads="1"/>
            </p:cNvSpPr>
            <p:nvPr/>
          </p:nvSpPr>
          <p:spPr bwMode="auto">
            <a:xfrm rot="-10712191">
              <a:off x="-48" y="1008"/>
              <a:ext cx="1056" cy="864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258D83"/>
                </a:gs>
                <a:gs pos="100000">
                  <a:srgbClr val="24877E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0969" name="Group 4"/>
            <p:cNvGrpSpPr>
              <a:grpSpLocks/>
            </p:cNvGrpSpPr>
            <p:nvPr/>
          </p:nvGrpSpPr>
          <p:grpSpPr bwMode="auto">
            <a:xfrm>
              <a:off x="0" y="336"/>
              <a:ext cx="2791" cy="662"/>
              <a:chOff x="-55" y="384"/>
              <a:chExt cx="2791" cy="662"/>
            </a:xfrm>
          </p:grpSpPr>
          <p:sp>
            <p:nvSpPr>
              <p:cNvPr id="40970" name="AutoShape 5"/>
              <p:cNvSpPr>
                <a:spLocks noChangeArrowheads="1"/>
              </p:cNvSpPr>
              <p:nvPr/>
            </p:nvSpPr>
            <p:spPr bwMode="auto">
              <a:xfrm>
                <a:off x="-55" y="384"/>
                <a:ext cx="1776" cy="662"/>
              </a:xfrm>
              <a:prstGeom prst="rtTriangle">
                <a:avLst/>
              </a:prstGeom>
              <a:solidFill>
                <a:srgbClr val="FFFFB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71" name="AutoShape 6"/>
              <p:cNvSpPr>
                <a:spLocks noChangeArrowheads="1"/>
              </p:cNvSpPr>
              <p:nvPr/>
            </p:nvSpPr>
            <p:spPr bwMode="auto">
              <a:xfrm rot="1229564">
                <a:off x="-55" y="528"/>
                <a:ext cx="2448" cy="288"/>
              </a:xfrm>
              <a:prstGeom prst="parallelogram">
                <a:avLst>
                  <a:gd name="adj" fmla="val 212500"/>
                </a:avLst>
              </a:prstGeom>
              <a:solidFill>
                <a:srgbClr val="DBD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72" name="AutoShape 7"/>
              <p:cNvSpPr>
                <a:spLocks noChangeArrowheads="1"/>
              </p:cNvSpPr>
              <p:nvPr/>
            </p:nvSpPr>
            <p:spPr bwMode="auto">
              <a:xfrm rot="-10144941">
                <a:off x="432" y="442"/>
                <a:ext cx="2304" cy="518"/>
              </a:xfrm>
              <a:prstGeom prst="rtTriangle">
                <a:avLst/>
              </a:prstGeom>
              <a:solidFill>
                <a:srgbClr val="FFBD5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0964" name="Text Box 8"/>
          <p:cNvSpPr txBox="1">
            <a:spLocks noChangeArrowheads="1"/>
          </p:cNvSpPr>
          <p:nvPr/>
        </p:nvSpPr>
        <p:spPr bwMode="auto">
          <a:xfrm>
            <a:off x="3200400" y="165101"/>
            <a:ext cx="685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CONSUMPTION AS A SHARE OF GDP: UNITED STATES AND JAPAN, 1960-2000</a:t>
            </a:r>
          </a:p>
        </p:txBody>
      </p:sp>
      <p:sp>
        <p:nvSpPr>
          <p:cNvPr id="40965" name="Text Box 9"/>
          <p:cNvSpPr txBox="1">
            <a:spLocks noChangeArrowheads="1"/>
          </p:cNvSpPr>
          <p:nvPr/>
        </p:nvSpPr>
        <p:spPr bwMode="auto">
          <a:xfrm>
            <a:off x="6096000" y="6604000"/>
            <a:ext cx="487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200" b="1" i="1">
                <a:latin typeface="Times New Roman" panose="02020603050405020304" pitchFamily="18" charset="0"/>
              </a:rPr>
              <a:t>Source: Haver Analytics Database and www.economagic.com</a:t>
            </a:r>
          </a:p>
        </p:txBody>
      </p:sp>
      <p:pic>
        <p:nvPicPr>
          <p:cNvPr id="40966" name="Picture 10" descr="dor14850_0202-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1" y="1230314"/>
            <a:ext cx="8004175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1693863" y="155575"/>
            <a:ext cx="8616950" cy="6586538"/>
          </a:xfrm>
        </p:spPr>
        <p:txBody>
          <a:bodyPr/>
          <a:lstStyle/>
          <a:p>
            <a:pPr eaLnBrk="1" hangingPunct="1">
              <a:lnSpc>
                <a:spcPts val="4000"/>
              </a:lnSpc>
              <a:buNone/>
            </a:pPr>
            <a:r>
              <a:rPr lang="en-US" altLang="zh-CN" sz="2800" dirty="0"/>
              <a:t>2.6</a:t>
            </a:r>
            <a:r>
              <a:rPr lang="zh-CN" altLang="en-US" sz="2800" dirty="0"/>
              <a:t> </a:t>
            </a:r>
            <a:r>
              <a:rPr lang="en-US" altLang="zh-CN" sz="2800" dirty="0"/>
              <a:t>GDP</a:t>
            </a:r>
            <a:r>
              <a:rPr lang="zh-CN" altLang="en-US" sz="2800" dirty="0"/>
              <a:t>核算存在的问题：</a:t>
            </a:r>
            <a:endParaRPr lang="en-US" altLang="zh-CN" sz="2800" dirty="0"/>
          </a:p>
          <a:p>
            <a:pPr eaLnBrk="1" hangingPunct="1">
              <a:lnSpc>
                <a:spcPts val="4000"/>
              </a:lnSpc>
              <a:buNone/>
            </a:pPr>
            <a:endParaRPr lang="en-US" altLang="zh-CN" sz="2800" dirty="0"/>
          </a:p>
          <a:p>
            <a:pPr eaLnBrk="1" hangingPunct="1">
              <a:lnSpc>
                <a:spcPts val="4000"/>
              </a:lnSpc>
              <a:buNone/>
            </a:pPr>
            <a:r>
              <a:rPr lang="en-US" altLang="zh-CN" sz="2800" dirty="0"/>
              <a:t>GDP</a:t>
            </a:r>
            <a:r>
              <a:rPr lang="zh-CN" altLang="en-US" sz="2800" dirty="0"/>
              <a:t>不等同于经济福利</a:t>
            </a:r>
            <a:endParaRPr lang="en-US" altLang="zh-CN" sz="2800" dirty="0"/>
          </a:p>
          <a:p>
            <a:pPr eaLnBrk="1" hangingPunct="1">
              <a:lnSpc>
                <a:spcPts val="4000"/>
              </a:lnSpc>
              <a:buClr>
                <a:srgbClr val="FF99CC"/>
              </a:buClr>
              <a:buFont typeface="Calibri" panose="020F0502020204030204" pitchFamily="34" charset="0"/>
              <a:buChar char="−"/>
            </a:pPr>
            <a:r>
              <a:rPr lang="zh-CN" altLang="en-US" sz="2800" dirty="0"/>
              <a:t>一些有价值的活动未能统计进来</a:t>
            </a:r>
            <a:endParaRPr lang="en-US" altLang="zh-CN" sz="2800" dirty="0"/>
          </a:p>
          <a:p>
            <a:pPr lvl="1" eaLnBrk="1" hangingPunct="1">
              <a:lnSpc>
                <a:spcPts val="4000"/>
              </a:lnSpc>
              <a:buClr>
                <a:srgbClr val="FF99CC"/>
              </a:buClr>
              <a:buFont typeface="Calibri" panose="020F0502020204030204" pitchFamily="34" charset="0"/>
              <a:buChar char="◊"/>
            </a:pPr>
            <a:r>
              <a:rPr lang="zh-CN" altLang="en-US" sz="2800" dirty="0"/>
              <a:t>家务活动</a:t>
            </a:r>
            <a:endParaRPr lang="en-US" altLang="zh-CN" sz="2800" dirty="0"/>
          </a:p>
          <a:p>
            <a:pPr lvl="1" eaLnBrk="1" hangingPunct="1">
              <a:lnSpc>
                <a:spcPts val="4000"/>
              </a:lnSpc>
              <a:buClr>
                <a:srgbClr val="FF99CC"/>
              </a:buClr>
              <a:buFont typeface="Calibri" panose="020F0502020204030204" pitchFamily="34" charset="0"/>
              <a:buChar char="◊"/>
            </a:pPr>
            <a:r>
              <a:rPr lang="zh-CN" altLang="en-US" sz="2800" dirty="0"/>
              <a:t>地下经济</a:t>
            </a:r>
            <a:endParaRPr lang="en-US" altLang="zh-CN" sz="2800" dirty="0"/>
          </a:p>
          <a:p>
            <a:pPr lvl="1" eaLnBrk="1" hangingPunct="1">
              <a:lnSpc>
                <a:spcPts val="4000"/>
              </a:lnSpc>
              <a:buClr>
                <a:srgbClr val="FF99CC"/>
              </a:buClr>
              <a:buFont typeface="Calibri" panose="020F0502020204030204" pitchFamily="34" charset="0"/>
              <a:buChar char="◊"/>
            </a:pPr>
            <a:r>
              <a:rPr lang="zh-CN" altLang="en-US" sz="2800" dirty="0"/>
              <a:t>闲暇</a:t>
            </a:r>
            <a:endParaRPr lang="en-US" altLang="zh-CN" sz="2800" dirty="0"/>
          </a:p>
          <a:p>
            <a:pPr eaLnBrk="1" hangingPunct="1">
              <a:lnSpc>
                <a:spcPts val="4000"/>
              </a:lnSpc>
              <a:buFont typeface="Calibri" panose="020F0502020204030204" pitchFamily="34" charset="0"/>
              <a:buChar char="−"/>
            </a:pPr>
            <a:r>
              <a:rPr lang="zh-CN" altLang="en-US" sz="2800" dirty="0"/>
              <a:t>质量的改善未被正确估算</a:t>
            </a:r>
            <a:endParaRPr lang="en-US" altLang="zh-CN" sz="2800" dirty="0"/>
          </a:p>
          <a:p>
            <a:pPr eaLnBrk="1" hangingPunct="1">
              <a:lnSpc>
                <a:spcPts val="4000"/>
              </a:lnSpc>
              <a:buFont typeface="Calibri" panose="020F0502020204030204" pitchFamily="34" charset="0"/>
              <a:buChar char="−"/>
            </a:pPr>
            <a:r>
              <a:rPr lang="zh-CN" altLang="en-US" sz="2800" dirty="0"/>
              <a:t>不能带来福利改善的产品也计算进去，如武器。</a:t>
            </a:r>
            <a:endParaRPr lang="en-US" altLang="zh-CN" sz="2800" dirty="0"/>
          </a:p>
          <a:p>
            <a:pPr eaLnBrk="1" hangingPunct="1">
              <a:lnSpc>
                <a:spcPts val="4000"/>
              </a:lnSpc>
              <a:buFont typeface="Calibri" panose="020F0502020204030204" pitchFamily="34" charset="0"/>
              <a:buChar char="−"/>
            </a:pPr>
            <a:r>
              <a:rPr lang="en-US" altLang="zh-CN" sz="2800" dirty="0"/>
              <a:t> </a:t>
            </a:r>
            <a:r>
              <a:rPr lang="zh-CN" altLang="en-US" sz="2800" dirty="0"/>
              <a:t>对人们福利的负面影响未被剔出，如污染</a:t>
            </a:r>
            <a:r>
              <a:rPr lang="en-US" altLang="zh-CN" sz="2800" dirty="0"/>
              <a:t>.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56462" y="929899"/>
            <a:ext cx="10110062" cy="6199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422694"/>
              </p:ext>
            </p:extLst>
          </p:nvPr>
        </p:nvGraphicFramePr>
        <p:xfrm>
          <a:off x="1524000" y="0"/>
          <a:ext cx="9001124" cy="6643692"/>
        </p:xfrm>
        <a:graphic>
          <a:graphicData uri="http://schemas.openxmlformats.org/drawingml/2006/table">
            <a:tbl>
              <a:tblPr/>
              <a:tblGrid>
                <a:gridCol w="3000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9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7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004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2010</a:t>
                      </a: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年一些国家和地区的人均</a:t>
                      </a: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GNI</a:t>
                      </a: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比较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国家或地区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人均</a:t>
                      </a: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GNI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按</a:t>
                      </a: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PPP</a:t>
                      </a: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折算人均</a:t>
                      </a: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GNI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　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latin typeface="Calibri"/>
                          <a:ea typeface="宋体"/>
                          <a:cs typeface="Times New Roman"/>
                        </a:rPr>
                        <a:t>数值</a:t>
                      </a:r>
                      <a:r>
                        <a:rPr lang="en-US" altLang="zh-CN" sz="2000" kern="100" dirty="0" smtClean="0">
                          <a:latin typeface="Calibri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zh-CN" sz="2000" kern="100" dirty="0" smtClean="0">
                          <a:latin typeface="Calibri"/>
                          <a:ea typeface="宋体"/>
                          <a:cs typeface="Times New Roman"/>
                        </a:rPr>
                        <a:t>美元</a:t>
                      </a:r>
                      <a:r>
                        <a:rPr lang="en-US" altLang="zh-CN" sz="2000" kern="100" dirty="0" smtClean="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宋体"/>
                          <a:cs typeface="Times New Roman"/>
                        </a:rPr>
                        <a:t>世界排名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2000" kern="100" dirty="0" smtClean="0">
                          <a:latin typeface="Calibri"/>
                          <a:ea typeface="宋体"/>
                          <a:cs typeface="Times New Roman"/>
                        </a:rPr>
                        <a:t>数值</a:t>
                      </a:r>
                      <a:r>
                        <a:rPr lang="en-US" altLang="zh-CN" sz="2000" kern="100" dirty="0" smtClean="0">
                          <a:latin typeface="Calibri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zh-CN" sz="2000" kern="100" dirty="0" smtClean="0">
                          <a:latin typeface="Calibri"/>
                          <a:ea typeface="宋体"/>
                          <a:cs typeface="Times New Roman"/>
                        </a:rPr>
                        <a:t>美元</a:t>
                      </a:r>
                      <a:r>
                        <a:rPr lang="en-US" altLang="zh-CN" sz="2000" kern="100" dirty="0" smtClean="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2000" kern="100" dirty="0">
                          <a:latin typeface="Calibri"/>
                          <a:ea typeface="宋体"/>
                          <a:cs typeface="Times New Roman"/>
                        </a:rPr>
                        <a:t>世界排名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低收入国家或地区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528    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　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1306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　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中等收入国家或地区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3765 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　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6812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　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中低收入国家或地区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1654  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　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3711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　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中上收入国家或地区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5886  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　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9952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　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2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高收入国家或地区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38696  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　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37319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　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美国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47390  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18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47360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18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日本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41850  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28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34640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35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新加坡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40070  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30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55790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54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中国香港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32780  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37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47480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17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韩国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19890  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56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29010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48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俄罗斯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9900  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79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19190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70  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05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  <a:hlinkClick r:id="" action="ppaction://noaction"/>
                        </a:rPr>
                        <a:t>中国</a:t>
                      </a:r>
                      <a:endParaRPr lang="zh-CN" sz="2400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4270    </a:t>
                      </a:r>
                      <a:endParaRPr lang="zh-CN" sz="2400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121  </a:t>
                      </a:r>
                      <a:endParaRPr lang="zh-CN" sz="2400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7640  </a:t>
                      </a:r>
                      <a:endParaRPr lang="zh-CN" sz="2400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118  </a:t>
                      </a:r>
                      <a:endParaRPr lang="zh-CN" sz="2400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4763"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资料来源：</a:t>
                      </a: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World Bank, World Development Indicators. 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1663701" y="0"/>
            <a:ext cx="8818563" cy="65865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如何看待这问题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endParaRPr lang="en-US" altLang="zh-CN" sz="2800" dirty="0"/>
          </a:p>
          <a:p>
            <a:pPr eaLnBrk="1" hangingPunct="1">
              <a:lnSpc>
                <a:spcPct val="150000"/>
              </a:lnSpc>
              <a:buClr>
                <a:srgbClr val="FF99CC"/>
              </a:buClr>
              <a:buFont typeface="Calibri" panose="020F0502020204030204" pitchFamily="34" charset="0"/>
              <a:buChar char="−"/>
            </a:pPr>
            <a:r>
              <a:rPr lang="en-US" altLang="zh-CN" sz="2800" dirty="0"/>
              <a:t>GDP</a:t>
            </a:r>
            <a:r>
              <a:rPr lang="zh-CN" altLang="en-US" sz="2800" dirty="0"/>
              <a:t>着眼于生产的结果，尤其是通过市场反应了其价值的生产的结果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  <a:buClr>
                <a:srgbClr val="FF99CC"/>
              </a:buClr>
              <a:buFont typeface="Calibri" panose="020F0502020204030204" pitchFamily="34" charset="0"/>
              <a:buChar char="−"/>
            </a:pPr>
            <a:r>
              <a:rPr lang="zh-CN" altLang="en-US" sz="2800" dirty="0"/>
              <a:t>如果着眼于人们福利是否改善，那么</a:t>
            </a:r>
            <a:r>
              <a:rPr lang="en-US" altLang="zh-CN" sz="2800" dirty="0"/>
              <a:t>GDP</a:t>
            </a:r>
            <a:r>
              <a:rPr lang="zh-CN" altLang="en-US" sz="2800" dirty="0"/>
              <a:t>核算存在很大的局限性。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  <a:buClr>
                <a:srgbClr val="FF99CC"/>
              </a:buClr>
              <a:buFont typeface="Calibri" panose="020F0502020204030204" pitchFamily="34" charset="0"/>
              <a:buChar char="−"/>
            </a:pPr>
            <a:r>
              <a:rPr lang="zh-CN" altLang="en-US" sz="2800" dirty="0"/>
              <a:t>人们也提出很多改进指标，如净经济福利尺度</a:t>
            </a:r>
            <a:r>
              <a:rPr lang="en-US" altLang="zh-CN" sz="2800" dirty="0"/>
              <a:t>NEW</a:t>
            </a:r>
            <a:r>
              <a:rPr lang="zh-CN" altLang="en-US" sz="2800" dirty="0"/>
              <a:t>，绿色</a:t>
            </a:r>
            <a:r>
              <a:rPr lang="en-US" altLang="zh-CN" sz="2800" dirty="0"/>
              <a:t>GDP</a:t>
            </a:r>
            <a:r>
              <a:rPr lang="zh-CN" altLang="en-US" sz="2800" dirty="0"/>
              <a:t>，人文发展指数</a:t>
            </a:r>
            <a:r>
              <a:rPr lang="en-US" altLang="zh-CN" sz="2800" dirty="0"/>
              <a:t>HDI</a:t>
            </a:r>
            <a:r>
              <a:rPr lang="zh-CN" altLang="en-US" sz="2800" dirty="0"/>
              <a:t>等。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  <a:buClr>
                <a:srgbClr val="FF99CC"/>
              </a:buClr>
              <a:buFont typeface="Calibri" panose="020F0502020204030204" pitchFamily="34" charset="0"/>
              <a:buChar char="−"/>
            </a:pPr>
            <a:r>
              <a:rPr lang="zh-CN" altLang="en-US" sz="2800" dirty="0"/>
              <a:t>但是，</a:t>
            </a:r>
            <a:r>
              <a:rPr lang="en-US" altLang="zh-CN" sz="2800" dirty="0"/>
              <a:t>NEW</a:t>
            </a:r>
            <a:r>
              <a:rPr lang="zh-CN" altLang="en-US" sz="2800" dirty="0"/>
              <a:t>等指标过于主观，缺乏操作性，因此无法取代</a:t>
            </a:r>
            <a:r>
              <a:rPr lang="en-US" altLang="zh-CN" sz="2800" dirty="0"/>
              <a:t>GDP</a:t>
            </a:r>
            <a:r>
              <a:rPr lang="zh-CN" altLang="en-US" sz="2800" dirty="0"/>
              <a:t>。</a:t>
            </a:r>
            <a:r>
              <a:rPr lang="en-US" altLang="zh-CN" sz="2800" dirty="0"/>
              <a:t>GDP</a:t>
            </a:r>
            <a:r>
              <a:rPr lang="zh-CN" altLang="en-US" sz="2800" dirty="0"/>
              <a:t>是所有有缺陷指标中缺陷最少的指标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1917700" y="279400"/>
            <a:ext cx="8534400" cy="1257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/>
              <a:t>2.7 </a:t>
            </a:r>
            <a:r>
              <a:rPr lang="zh-CN" altLang="en-US" sz="2800" dirty="0"/>
              <a:t>实际</a:t>
            </a:r>
            <a:r>
              <a:rPr lang="en-US" altLang="zh-CN" sz="2800" dirty="0"/>
              <a:t>GDP</a:t>
            </a:r>
            <a:r>
              <a:rPr lang="zh-CN" altLang="en-US" sz="2800" dirty="0"/>
              <a:t>与名义</a:t>
            </a:r>
            <a:r>
              <a:rPr lang="en-US" altLang="zh-CN" sz="2800" dirty="0"/>
              <a:t>GDP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1524000" y="3635375"/>
            <a:ext cx="996950" cy="579438"/>
          </a:xfrm>
          <a:prstGeom prst="rect">
            <a:avLst/>
          </a:prstGeom>
          <a:solidFill>
            <a:srgbClr val="258D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GDP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7383464" y="2670175"/>
            <a:ext cx="1912937" cy="579438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Real value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7286625" y="1666875"/>
            <a:ext cx="2679700" cy="579438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Nominal Value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3095626" y="2314575"/>
            <a:ext cx="3300413" cy="579438"/>
          </a:xfrm>
          <a:prstGeom prst="rect">
            <a:avLst/>
          </a:prstGeom>
          <a:solidFill>
            <a:srgbClr val="DBD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Actual GDP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3006725" y="4892675"/>
            <a:ext cx="3886200" cy="1066800"/>
          </a:xfrm>
          <a:prstGeom prst="rect">
            <a:avLst/>
          </a:prstGeom>
          <a:solidFill>
            <a:srgbClr val="DBD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Potential GDP or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Full employment GDP</a:t>
            </a:r>
          </a:p>
        </p:txBody>
      </p:sp>
      <p:sp>
        <p:nvSpPr>
          <p:cNvPr id="45064" name="Rectangle 9"/>
          <p:cNvSpPr>
            <a:spLocks noChangeArrowheads="1"/>
          </p:cNvSpPr>
          <p:nvPr/>
        </p:nvSpPr>
        <p:spPr bwMode="auto">
          <a:xfrm>
            <a:off x="7172325" y="4397375"/>
            <a:ext cx="2679700" cy="579438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Nominal Value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7248526" y="5438775"/>
            <a:ext cx="2003425" cy="579438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Real Value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45066" name="Line 11"/>
          <p:cNvSpPr>
            <a:spLocks noChangeShapeType="1"/>
          </p:cNvSpPr>
          <p:nvPr/>
        </p:nvSpPr>
        <p:spPr bwMode="auto">
          <a:xfrm>
            <a:off x="2857500" y="2667000"/>
            <a:ext cx="0" cy="299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7" name="Line 12"/>
          <p:cNvSpPr>
            <a:spLocks noChangeShapeType="1"/>
          </p:cNvSpPr>
          <p:nvPr/>
        </p:nvSpPr>
        <p:spPr bwMode="auto">
          <a:xfrm>
            <a:off x="2857500" y="26416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8" name="Line 13"/>
          <p:cNvSpPr>
            <a:spLocks noChangeShapeType="1"/>
          </p:cNvSpPr>
          <p:nvPr/>
        </p:nvSpPr>
        <p:spPr bwMode="auto">
          <a:xfrm>
            <a:off x="2844800" y="56642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9" name="Line 14"/>
          <p:cNvSpPr>
            <a:spLocks noChangeShapeType="1"/>
          </p:cNvSpPr>
          <p:nvPr/>
        </p:nvSpPr>
        <p:spPr bwMode="auto">
          <a:xfrm flipV="1">
            <a:off x="6565900" y="2070100"/>
            <a:ext cx="6985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0" name="Line 15"/>
          <p:cNvSpPr>
            <a:spLocks noChangeShapeType="1"/>
          </p:cNvSpPr>
          <p:nvPr/>
        </p:nvSpPr>
        <p:spPr bwMode="auto">
          <a:xfrm>
            <a:off x="6565900" y="2603500"/>
            <a:ext cx="7874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1" name="Line 16"/>
          <p:cNvSpPr>
            <a:spLocks noChangeShapeType="1"/>
          </p:cNvSpPr>
          <p:nvPr/>
        </p:nvSpPr>
        <p:spPr bwMode="auto">
          <a:xfrm flipV="1">
            <a:off x="6896100" y="4813300"/>
            <a:ext cx="2794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2" name="Line 17"/>
          <p:cNvSpPr>
            <a:spLocks noChangeShapeType="1"/>
          </p:cNvSpPr>
          <p:nvPr/>
        </p:nvSpPr>
        <p:spPr bwMode="auto">
          <a:xfrm>
            <a:off x="6896100" y="5295900"/>
            <a:ext cx="342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3" name="Line 18"/>
          <p:cNvSpPr>
            <a:spLocks noChangeShapeType="1"/>
          </p:cNvSpPr>
          <p:nvPr/>
        </p:nvSpPr>
        <p:spPr bwMode="auto">
          <a:xfrm>
            <a:off x="2552700" y="39243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6" y="3279775"/>
            <a:ext cx="8582025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766763"/>
            <a:ext cx="85820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5146676"/>
            <a:ext cx="8582025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027"/>
          <p:cNvSpPr txBox="1">
            <a:spLocks noChangeArrowheads="1"/>
          </p:cNvSpPr>
          <p:nvPr/>
        </p:nvSpPr>
        <p:spPr bwMode="auto">
          <a:xfrm>
            <a:off x="1828800" y="0"/>
            <a:ext cx="8540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Calibri Light" panose="020F0302020204030204" pitchFamily="34" charset="0"/>
              </a:rPr>
              <a:t>Real and Nominal GDP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3903664"/>
            <a:ext cx="8582025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766763"/>
            <a:ext cx="85820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5146676"/>
            <a:ext cx="8582025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630488"/>
            <a:ext cx="8582025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027"/>
          <p:cNvSpPr txBox="1">
            <a:spLocks noChangeArrowheads="1"/>
          </p:cNvSpPr>
          <p:nvPr/>
        </p:nvSpPr>
        <p:spPr bwMode="auto">
          <a:xfrm>
            <a:off x="1828800" y="0"/>
            <a:ext cx="8540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Calibri Light" panose="020F0302020204030204" pitchFamily="34" charset="0"/>
              </a:rPr>
              <a:t>Real and Nominal GDP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1739900" y="0"/>
            <a:ext cx="8750300" cy="66611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/>
              <a:t>2.8 </a:t>
            </a:r>
            <a:r>
              <a:rPr lang="zh-CN" altLang="en-US" sz="2800" dirty="0"/>
              <a:t>价格指数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如何编制价格指数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zh-CN" altLang="en-US" sz="2800" dirty="0"/>
              <a:t>                              面包      公交</a:t>
            </a:r>
            <a:r>
              <a:rPr lang="en-US" altLang="zh-CN" sz="2800" dirty="0"/>
              <a:t>        </a:t>
            </a:r>
            <a:r>
              <a:rPr lang="zh-CN" altLang="en-US" sz="2800" dirty="0"/>
              <a:t>报纸    苹果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zh-CN" altLang="en-US" sz="2800" dirty="0"/>
              <a:t>基年价格</a:t>
            </a:r>
            <a:r>
              <a:rPr lang="en-US" altLang="zh-CN" sz="2800" dirty="0"/>
              <a:t>(P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        1.50       1.20        1.00      2.00</a:t>
            </a:r>
          </a:p>
          <a:p>
            <a:pPr eaLnBrk="1" hangingPunct="1">
              <a:buFontTx/>
              <a:buNone/>
            </a:pPr>
            <a:r>
              <a:rPr lang="zh-CN" altLang="en-US" sz="2800" dirty="0"/>
              <a:t>基年数量</a:t>
            </a:r>
            <a:r>
              <a:rPr lang="en-US" altLang="zh-CN" sz="2800" dirty="0"/>
              <a:t> (Q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      </a:t>
            </a:r>
            <a:r>
              <a:rPr lang="zh-CN" altLang="en-US" sz="2800" dirty="0"/>
              <a:t>100        500         400        50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t</a:t>
            </a:r>
            <a:r>
              <a:rPr lang="zh-CN" altLang="en-US" sz="2800" dirty="0"/>
              <a:t>年价格 </a:t>
            </a:r>
            <a:r>
              <a:rPr lang="en-US" altLang="zh-CN" sz="2800" dirty="0"/>
              <a:t>(P</a:t>
            </a:r>
            <a:r>
              <a:rPr lang="en-US" altLang="zh-CN" sz="2800" baseline="-25000" dirty="0"/>
              <a:t>t</a:t>
            </a:r>
            <a:r>
              <a:rPr lang="en-US" altLang="zh-CN" sz="2800" dirty="0"/>
              <a:t>)          </a:t>
            </a:r>
            <a:r>
              <a:rPr lang="zh-CN" altLang="en-US" sz="2800" dirty="0"/>
              <a:t>1.40       1.50         1.00      3.00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t</a:t>
            </a:r>
            <a:r>
              <a:rPr lang="zh-CN" altLang="en-US" sz="2800" dirty="0"/>
              <a:t>年数量</a:t>
            </a:r>
            <a:r>
              <a:rPr lang="en-US" altLang="zh-CN" sz="2800" dirty="0"/>
              <a:t> (</a:t>
            </a:r>
            <a:r>
              <a:rPr lang="en-US" altLang="zh-CN" sz="2800" dirty="0" err="1"/>
              <a:t>Q</a:t>
            </a:r>
            <a:r>
              <a:rPr lang="en-US" altLang="zh-CN" sz="2800" baseline="-25000" dirty="0" err="1"/>
              <a:t>t</a:t>
            </a:r>
            <a:r>
              <a:rPr lang="en-US" altLang="zh-CN" sz="2800" dirty="0"/>
              <a:t>)         </a:t>
            </a:r>
            <a:r>
              <a:rPr lang="zh-CN" altLang="en-US" sz="2800" dirty="0"/>
              <a:t>100        600          400       20</a:t>
            </a:r>
            <a:endParaRPr lang="en-US" altLang="zh-CN" sz="2800" dirty="0"/>
          </a:p>
          <a:p>
            <a:pPr eaLnBrk="1" hangingPunct="1">
              <a:buFontTx/>
              <a:buNone/>
            </a:pPr>
            <a:endParaRPr lang="zh-CN" altLang="en-US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                          W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t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 + W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P</a:t>
            </a:r>
            <a:r>
              <a:rPr lang="en-US" altLang="zh-CN" sz="2800" baseline="-25000" dirty="0"/>
              <a:t>t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 W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P</a:t>
            </a:r>
            <a:r>
              <a:rPr lang="en-US" altLang="zh-CN" sz="2800" baseline="-25000" dirty="0"/>
              <a:t>t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+ ……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CN" sz="2800" dirty="0"/>
              <a:t>Price Index t =————————————— ×100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zh-CN" altLang="en-US" sz="2800" dirty="0"/>
              <a:t>                          </a:t>
            </a:r>
            <a:r>
              <a:rPr lang="en-US" altLang="zh-CN" sz="2800" dirty="0"/>
              <a:t>W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 + W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P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 W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P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+ 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1739900" y="0"/>
            <a:ext cx="8750300" cy="666115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                          W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t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 + W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P</a:t>
            </a:r>
            <a:r>
              <a:rPr lang="en-US" altLang="zh-CN" sz="2800" baseline="-25000" dirty="0"/>
              <a:t>t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 W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P</a:t>
            </a:r>
            <a:r>
              <a:rPr lang="en-US" altLang="zh-CN" sz="2800" baseline="-25000" dirty="0"/>
              <a:t>t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+ ……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CN" sz="2800" dirty="0"/>
              <a:t>Price Index t =————————————— ×100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zh-CN" altLang="en-US" sz="2800" dirty="0"/>
              <a:t>                          </a:t>
            </a:r>
            <a:r>
              <a:rPr lang="en-US" altLang="zh-CN" sz="2800" dirty="0"/>
              <a:t>W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 + W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P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 W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P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+ ……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800" dirty="0"/>
              <a:t>                          Q</a:t>
            </a:r>
            <a:r>
              <a:rPr lang="en-US" altLang="zh-CN" sz="2800" baseline="-25000" dirty="0"/>
              <a:t>1</a:t>
            </a:r>
            <a:r>
              <a:rPr lang="en-US" altLang="zh-CN" sz="2800" baseline="30000" dirty="0"/>
              <a:t>1 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 + Q</a:t>
            </a:r>
            <a:r>
              <a:rPr lang="en-US" altLang="zh-CN" sz="2800" baseline="-25000" dirty="0"/>
              <a:t>1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P</a:t>
            </a:r>
            <a:r>
              <a:rPr lang="en-US" altLang="zh-CN" sz="2800" baseline="-25000" dirty="0"/>
              <a:t>1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 Q</a:t>
            </a:r>
            <a:r>
              <a:rPr lang="en-US" altLang="zh-CN" sz="2800" baseline="-25000" dirty="0"/>
              <a:t>1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P</a:t>
            </a:r>
            <a:r>
              <a:rPr lang="en-US" altLang="zh-CN" sz="2800" baseline="-25000" dirty="0"/>
              <a:t>1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+ ……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CN" sz="2800" dirty="0"/>
              <a:t>Price Index 1 =————————————— ×100</a:t>
            </a:r>
          </a:p>
          <a:p>
            <a:pPr eaLnBrk="1" hangingPunct="1">
              <a:buFontTx/>
              <a:buNone/>
            </a:pPr>
            <a:r>
              <a:rPr lang="zh-CN" altLang="en-US" sz="2800" dirty="0"/>
              <a:t>                          </a:t>
            </a:r>
            <a:r>
              <a:rPr lang="en-US" altLang="zh-CN" sz="2800" dirty="0"/>
              <a:t>Q</a:t>
            </a:r>
            <a:r>
              <a:rPr lang="en-US" altLang="zh-CN" sz="2800" baseline="-25000" dirty="0"/>
              <a:t>1</a:t>
            </a:r>
            <a:r>
              <a:rPr lang="en-US" altLang="zh-CN" sz="2800" baseline="30000" dirty="0"/>
              <a:t>1 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 + Q</a:t>
            </a:r>
            <a:r>
              <a:rPr lang="en-US" altLang="zh-CN" sz="2800" baseline="-25000" dirty="0"/>
              <a:t>1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P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 Q</a:t>
            </a:r>
            <a:r>
              <a:rPr lang="en-US" altLang="zh-CN" sz="2800" baseline="-25000" dirty="0"/>
              <a:t>1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P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+ ……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800" dirty="0"/>
              <a:t>                          Q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1 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 + Q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P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 Q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P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+ ……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CN" sz="2800" dirty="0"/>
              <a:t>Price Index  0 =————————————— ×100=100</a:t>
            </a:r>
          </a:p>
          <a:p>
            <a:pPr eaLnBrk="1" hangingPunct="1">
              <a:buFontTx/>
              <a:buNone/>
            </a:pPr>
            <a:r>
              <a:rPr lang="zh-CN" altLang="en-US" sz="2800" dirty="0"/>
              <a:t>                          </a:t>
            </a:r>
            <a:r>
              <a:rPr lang="en-US" altLang="zh-CN" sz="2800" dirty="0"/>
              <a:t>Q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1 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 + Q</a:t>
            </a:r>
            <a:r>
              <a:rPr lang="en-US" altLang="zh-CN" sz="2800" baseline="-25000" dirty="0"/>
              <a:t>1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P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 Q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P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+ 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765300" y="1"/>
            <a:ext cx="8623300" cy="668972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dirty="0"/>
              <a:t>GDP</a:t>
            </a:r>
            <a:r>
              <a:rPr lang="zh-CN" altLang="en-US" sz="2800" dirty="0"/>
              <a:t>平减指数</a:t>
            </a:r>
            <a:r>
              <a:rPr lang="en-US" altLang="zh-CN" sz="2800" dirty="0"/>
              <a:t> </a:t>
            </a:r>
            <a:r>
              <a:rPr lang="zh-CN" altLang="en-US" sz="2800" dirty="0"/>
              <a:t>（</a:t>
            </a:r>
            <a:r>
              <a:rPr lang="en-US" altLang="zh-CN" sz="2800" dirty="0"/>
              <a:t>GDP Deflator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zh-CN" sz="2800" dirty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/>
              <a:t>GDP Deflator = (</a:t>
            </a:r>
            <a:r>
              <a:rPr lang="zh-CN" altLang="en-US" sz="2800" dirty="0"/>
              <a:t>名义</a:t>
            </a:r>
            <a:r>
              <a:rPr lang="en-US" altLang="zh-CN" sz="2800" dirty="0"/>
              <a:t> GDP / </a:t>
            </a:r>
            <a:r>
              <a:rPr lang="zh-CN" altLang="en-US" sz="2800" dirty="0"/>
              <a:t>实际</a:t>
            </a:r>
            <a:r>
              <a:rPr lang="en-US" altLang="zh-CN" sz="2800" dirty="0"/>
              <a:t>GDP) </a:t>
            </a:r>
            <a:r>
              <a:rPr lang="zh-CN" altLang="en-US" sz="2800" dirty="0"/>
              <a:t>×</a:t>
            </a:r>
            <a:r>
              <a:rPr lang="en-US" altLang="zh-CN" sz="2800" dirty="0"/>
              <a:t> 100</a:t>
            </a:r>
          </a:p>
          <a:p>
            <a:pPr eaLnBrk="1" hangingPunct="1">
              <a:lnSpc>
                <a:spcPct val="160000"/>
              </a:lnSpc>
              <a:buFontTx/>
              <a:buNone/>
            </a:pPr>
            <a:r>
              <a:rPr lang="en-US" altLang="zh-CN" sz="2800" dirty="0"/>
              <a:t>             Q</a:t>
            </a:r>
            <a:r>
              <a:rPr lang="en-US" altLang="zh-CN" sz="2800" baseline="-25000" dirty="0"/>
              <a:t>t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t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 + Q</a:t>
            </a:r>
            <a:r>
              <a:rPr lang="en-US" altLang="zh-CN" sz="2800" baseline="-25000" dirty="0"/>
              <a:t>t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t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 Q</a:t>
            </a:r>
            <a:r>
              <a:rPr lang="en-US" altLang="zh-CN" sz="2800" baseline="-25000" dirty="0"/>
              <a:t>t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P</a:t>
            </a:r>
            <a:r>
              <a:rPr lang="en-US" altLang="zh-CN" sz="2800" baseline="-25000" dirty="0"/>
              <a:t>t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+ ……</a:t>
            </a:r>
          </a:p>
          <a:p>
            <a:pPr eaLnBrk="1" hangingPunct="1">
              <a:lnSpc>
                <a:spcPct val="40000"/>
              </a:lnSpc>
              <a:buFontTx/>
              <a:buNone/>
            </a:pPr>
            <a:r>
              <a:rPr lang="zh-CN" altLang="en-US" sz="2800" dirty="0"/>
              <a:t>         = ————————————— ×100 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zh-CN" altLang="en-US" sz="2800" dirty="0"/>
              <a:t>             </a:t>
            </a:r>
            <a:r>
              <a:rPr lang="en-US" altLang="zh-CN" sz="2800" dirty="0"/>
              <a:t>Q</a:t>
            </a:r>
            <a:r>
              <a:rPr lang="en-US" altLang="zh-CN" sz="2800" baseline="-25000" dirty="0"/>
              <a:t>t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 + Q</a:t>
            </a:r>
            <a:r>
              <a:rPr lang="en-US" altLang="zh-CN" sz="2800" baseline="-25000" dirty="0"/>
              <a:t>t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 Q</a:t>
            </a:r>
            <a:r>
              <a:rPr lang="en-US" altLang="zh-CN" sz="2800" baseline="-25000" dirty="0"/>
              <a:t>t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P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+ ……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zh-CN" sz="28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消费物价指数 </a:t>
            </a:r>
            <a:r>
              <a:rPr lang="en-US" altLang="zh-CN" sz="2800" dirty="0"/>
              <a:t>Consumer Price Index (around 200 categories)</a:t>
            </a:r>
          </a:p>
          <a:p>
            <a:pPr eaLnBrk="1" hangingPunct="1">
              <a:lnSpc>
                <a:spcPct val="170000"/>
              </a:lnSpc>
              <a:buFontTx/>
              <a:buNone/>
            </a:pPr>
            <a:r>
              <a:rPr lang="en-US" altLang="zh-CN" sz="2800" dirty="0"/>
              <a:t>           W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t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 + W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P</a:t>
            </a:r>
            <a:r>
              <a:rPr lang="en-US" altLang="zh-CN" sz="2800" baseline="-25000" dirty="0"/>
              <a:t>t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 W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P</a:t>
            </a:r>
            <a:r>
              <a:rPr lang="en-US" altLang="zh-CN" sz="2800" baseline="-25000" dirty="0"/>
              <a:t>t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+ ……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CN" sz="2800" dirty="0"/>
              <a:t>CPI = ————————————— ×100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zh-CN" altLang="en-US" sz="2800" dirty="0"/>
              <a:t>           </a:t>
            </a:r>
            <a:r>
              <a:rPr lang="en-US" altLang="zh-CN" sz="2800" dirty="0"/>
              <a:t>W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 + W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P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 W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P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+ ……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altLang="zh-CN" sz="28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生产物价</a:t>
            </a:r>
            <a:r>
              <a:rPr lang="en-US" altLang="zh-CN" sz="2800" dirty="0"/>
              <a:t>Producer Price Index (800 categories in U.S.)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676401" y="381000"/>
            <a:ext cx="8689975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The Typical Basket of Goods and Services</a:t>
            </a:r>
            <a:endParaRPr lang="en-US" altLang="zh-CN" sz="3200"/>
          </a:p>
        </p:txBody>
      </p:sp>
      <p:pic>
        <p:nvPicPr>
          <p:cNvPr id="53251" name="Picture 1026" descr="man68624_240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669" y="990600"/>
            <a:ext cx="667543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6303963" cy="329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6" y="3190876"/>
            <a:ext cx="52609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502583415"/>
              </p:ext>
            </p:extLst>
          </p:nvPr>
        </p:nvGraphicFramePr>
        <p:xfrm>
          <a:off x="1331371" y="294468"/>
          <a:ext cx="9207476" cy="6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图表" r:id="rId3" imgW="5152949" imgH="3590849" progId="Excel.Chart.8">
                  <p:embed/>
                </p:oleObj>
              </mc:Choice>
              <mc:Fallback>
                <p:oleObj name="图表" r:id="rId3" imgW="5152949" imgH="3590849" progId="Excel.Char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371" y="294468"/>
                        <a:ext cx="9207476" cy="6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4000" y="19051"/>
          <a:ext cx="9144000" cy="6838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0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1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826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2014</a:t>
                      </a:r>
                      <a:r>
                        <a:rPr lang="zh-CN" altLang="en-US" sz="2400" u="none" strike="noStrike" dirty="0">
                          <a:effectLst/>
                        </a:rPr>
                        <a:t>年一些国家和地区的人均</a:t>
                      </a:r>
                      <a:r>
                        <a:rPr lang="en-US" altLang="zh-CN" sz="2400" u="none" strike="noStrike" dirty="0">
                          <a:effectLst/>
                        </a:rPr>
                        <a:t>GNI</a:t>
                      </a:r>
                      <a:r>
                        <a:rPr lang="zh-CN" altLang="en-US" sz="2400" u="none" strike="noStrike" dirty="0">
                          <a:effectLst/>
                        </a:rPr>
                        <a:t>比较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国家或地区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人均</a:t>
                      </a:r>
                      <a:r>
                        <a:rPr lang="en-US" sz="2400" u="none" strike="noStrike" dirty="0" smtClean="0">
                          <a:effectLst/>
                        </a:rPr>
                        <a:t>GNI</a:t>
                      </a:r>
                      <a:r>
                        <a:rPr lang="zh-CN" altLang="en-US" sz="2400" u="none" strike="noStrike" dirty="0" smtClean="0">
                          <a:effectLst/>
                        </a:rPr>
                        <a:t>（美元）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按</a:t>
                      </a:r>
                      <a:r>
                        <a:rPr lang="en-US" sz="2400" u="none" strike="noStrike" dirty="0">
                          <a:effectLst/>
                        </a:rPr>
                        <a:t>PPP</a:t>
                      </a:r>
                      <a:r>
                        <a:rPr lang="zh-CN" altLang="en-US" sz="2400" u="none" strike="noStrike" dirty="0">
                          <a:effectLst/>
                        </a:rPr>
                        <a:t>折算人均</a:t>
                      </a:r>
                      <a:r>
                        <a:rPr lang="en-US" sz="2400" u="none" strike="noStrike" dirty="0">
                          <a:effectLst/>
                        </a:rPr>
                        <a:t>GNI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 smtClean="0">
                          <a:effectLst/>
                        </a:rPr>
                        <a:t>数值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世界排名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 smtClean="0">
                          <a:effectLst/>
                        </a:rPr>
                        <a:t>数值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世界排名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低收入国家或地区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u="none" strike="noStrike">
                          <a:effectLst/>
                        </a:rPr>
                        <a:t>626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u="none" strike="noStrike">
                          <a:effectLst/>
                        </a:rPr>
                        <a:t>1570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中低等收入国家或地区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u="none" strike="noStrike" dirty="0">
                          <a:effectLst/>
                        </a:rPr>
                        <a:t>2012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u="none" strike="noStrike">
                          <a:effectLst/>
                        </a:rPr>
                        <a:t>5998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中等收入国家或地区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u="none" strike="noStrike">
                          <a:effectLst/>
                        </a:rPr>
                        <a:t>4653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u="none" strike="noStrike">
                          <a:effectLst/>
                        </a:rPr>
                        <a:t>9652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中高等收入国家或地区</a:t>
                      </a:r>
                      <a:endParaRPr lang="zh-CN" altLang="en-US" sz="2400" b="0" i="0" u="none" strike="noStrike" dirty="0">
                        <a:solidFill>
                          <a:schemeClr val="bg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7873 </a:t>
                      </a:r>
                      <a:endParaRPr lang="en-US" altLang="zh-CN" sz="2400" b="0" i="0" u="none" strike="noStrike" dirty="0">
                        <a:solidFill>
                          <a:schemeClr val="bg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chemeClr val="bg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14149 </a:t>
                      </a:r>
                      <a:endParaRPr lang="en-US" altLang="zh-CN" sz="2400" b="0" i="0" u="none" strike="noStrike" dirty="0">
                        <a:solidFill>
                          <a:schemeClr val="bg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chemeClr val="bg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高收入国家或地区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u="none" strike="noStrike" dirty="0">
                          <a:effectLst/>
                        </a:rPr>
                        <a:t>38317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u="none" strike="noStrike" dirty="0">
                          <a:effectLst/>
                        </a:rPr>
                        <a:t>40762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美国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u="none" strike="noStrike">
                          <a:effectLst/>
                        </a:rPr>
                        <a:t>55200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u="none" strike="noStrike">
                          <a:effectLst/>
                        </a:rPr>
                        <a:t>55860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日本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u="none" strike="noStrike">
                          <a:effectLst/>
                        </a:rPr>
                        <a:t>42000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u="none" strike="noStrike" dirty="0">
                          <a:effectLst/>
                        </a:rPr>
                        <a:t>37920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新加坡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u="none" strike="noStrike">
                          <a:effectLst/>
                        </a:rPr>
                        <a:t>55150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u="none" strike="noStrike">
                          <a:effectLst/>
                        </a:rPr>
                        <a:t>80270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中国香港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u="none" strike="noStrike">
                          <a:effectLst/>
                        </a:rPr>
                        <a:t>40320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u="none" strike="noStrike">
                          <a:effectLst/>
                        </a:rPr>
                        <a:t>56570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韩国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u="none" strike="noStrike">
                          <a:effectLst/>
                        </a:rPr>
                        <a:t>27090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u="none" strike="noStrike">
                          <a:effectLst/>
                        </a:rPr>
                        <a:t>34620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俄罗斯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u="none" strike="noStrike">
                          <a:effectLst/>
                        </a:rPr>
                        <a:t>13210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u="none" strike="noStrike">
                          <a:effectLst/>
                        </a:rPr>
                        <a:t>24710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CN" altLang="en-US" sz="2400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中国</a:t>
                      </a:r>
                    </a:p>
                  </a:txBody>
                  <a:tcPr marL="9525" marR="9525" marT="9526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altLang="zh-CN" sz="2400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7380 </a:t>
                      </a:r>
                    </a:p>
                  </a:txBody>
                  <a:tcPr marL="9525" marR="9525" marT="9526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zh-CN" altLang="en-US" sz="2400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6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altLang="zh-CN" sz="2400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13130 </a:t>
                      </a:r>
                    </a:p>
                  </a:txBody>
                  <a:tcPr marL="9525" marR="9525" marT="9526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CN" altLang="en-US" sz="2400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6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6497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数据来源：</a:t>
                      </a:r>
                      <a:r>
                        <a:rPr lang="en-US" sz="2400" u="none" strike="noStrike" dirty="0">
                          <a:effectLst/>
                        </a:rPr>
                        <a:t>world bank </a:t>
                      </a:r>
                      <a:r>
                        <a:rPr lang="en-US" sz="2400" u="none" strike="noStrike" dirty="0" smtClean="0">
                          <a:effectLst/>
                        </a:rPr>
                        <a:t>database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313" name="Rectangle 3"/>
          <p:cNvSpPr>
            <a:spLocks noChangeArrowheads="1"/>
          </p:cNvSpPr>
          <p:nvPr/>
        </p:nvSpPr>
        <p:spPr bwMode="auto">
          <a:xfrm>
            <a:off x="9336089" y="5949951"/>
            <a:ext cx="935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latin typeface="Arial" panose="020B0604020202020204" pitchFamily="34" charset="0"/>
                <a:hlinkClick r:id="rId3" action="ppaction://hlinksldjump"/>
              </a:rPr>
              <a:t>return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8763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81" name="Rectangle 1711"/>
          <p:cNvSpPr>
            <a:spLocks noGrp="1" noChangeArrowheads="1"/>
          </p:cNvSpPr>
          <p:nvPr>
            <p:ph type="title"/>
          </p:nvPr>
        </p:nvSpPr>
        <p:spPr>
          <a:xfrm>
            <a:off x="3005138" y="1"/>
            <a:ext cx="6062662" cy="5000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/>
              <a:t>2006</a:t>
            </a:r>
            <a:r>
              <a:rPr lang="zh-CN" altLang="en-US" sz="3200"/>
              <a:t>年全国价格指数</a:t>
            </a:r>
          </a:p>
        </p:txBody>
      </p:sp>
      <p:sp>
        <p:nvSpPr>
          <p:cNvPr id="58371" name="Line 1242"/>
          <p:cNvSpPr>
            <a:spLocks noChangeShapeType="1"/>
          </p:cNvSpPr>
          <p:nvPr/>
        </p:nvSpPr>
        <p:spPr bwMode="auto">
          <a:xfrm>
            <a:off x="4105275" y="45720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2" name="Line 1249"/>
          <p:cNvSpPr>
            <a:spLocks noChangeShapeType="1"/>
          </p:cNvSpPr>
          <p:nvPr/>
        </p:nvSpPr>
        <p:spPr bwMode="auto">
          <a:xfrm>
            <a:off x="5137150" y="457200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5854" name="Group 1710"/>
          <p:cNvGraphicFramePr>
            <a:graphicFrameLocks noGrp="1"/>
          </p:cNvGraphicFramePr>
          <p:nvPr/>
        </p:nvGraphicFramePr>
        <p:xfrm>
          <a:off x="1524000" y="614363"/>
          <a:ext cx="8904288" cy="5981700"/>
        </p:xfrm>
        <a:graphic>
          <a:graphicData uri="http://schemas.openxmlformats.org/drawingml/2006/table">
            <a:tbl>
              <a:tblPr/>
              <a:tblGrid>
                <a:gridCol w="360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59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        标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全   国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 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 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 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 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城   市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农   村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居民消费价格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食  品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其中：粮食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烟酒及用品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衣  着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-0.6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-0.6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-0.4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家庭设备用品及服务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医疗保健及个人用品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交通和通信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-0.1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-0.7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娱乐教育文化用品及服务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居  住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4"/>
          <p:cNvGraphicFramePr>
            <a:graphicFrameLocks noGrp="1" noChangeAspect="1"/>
          </p:cNvGraphicFramePr>
          <p:nvPr>
            <p:ph/>
          </p:nvPr>
        </p:nvGraphicFramePr>
        <p:xfrm>
          <a:off x="1524000" y="400050"/>
          <a:ext cx="8966200" cy="592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name="图表" r:id="rId3" imgW="4581449" imgH="3029102" progId="Excel.Chart.8">
                  <p:embed/>
                </p:oleObj>
              </mc:Choice>
              <mc:Fallback>
                <p:oleObj name="图表" r:id="rId3" imgW="4581449" imgH="3029102" progId="Excel.Char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0050"/>
                        <a:ext cx="8966200" cy="592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1697039" y="277814"/>
            <a:ext cx="8791575" cy="6580187"/>
          </a:xfrm>
        </p:spPr>
        <p:txBody>
          <a:bodyPr/>
          <a:lstStyle/>
          <a:p>
            <a:pPr eaLnBrk="1" hangingPunct="1"/>
            <a:r>
              <a:rPr lang="en-US" altLang="zh-CN" sz="2800"/>
              <a:t> GDP</a:t>
            </a:r>
            <a:r>
              <a:rPr lang="zh-CN" altLang="en-US" sz="2800"/>
              <a:t>平减指数与</a:t>
            </a:r>
            <a:r>
              <a:rPr lang="en-US" altLang="zh-CN" sz="2800"/>
              <a:t>CPI</a:t>
            </a:r>
            <a:r>
              <a:rPr lang="zh-CN" altLang="en-US" sz="2800"/>
              <a:t>的区别</a:t>
            </a:r>
            <a:endParaRPr lang="en-US" altLang="zh-CN" sz="2800"/>
          </a:p>
          <a:p>
            <a:pPr eaLnBrk="1" hangingPunct="1">
              <a:buFont typeface="Calibri" panose="020F0502020204030204" pitchFamily="34" charset="0"/>
              <a:buChar char="−"/>
            </a:pPr>
            <a:r>
              <a:rPr lang="zh-CN" altLang="en-US" sz="2800"/>
              <a:t>构成不同：全部和部分的差别</a:t>
            </a:r>
            <a:endParaRPr lang="en-US" altLang="zh-CN" sz="2800"/>
          </a:p>
          <a:p>
            <a:pPr eaLnBrk="1" hangingPunct="1">
              <a:buFont typeface="Calibri" panose="020F0502020204030204" pitchFamily="34" charset="0"/>
              <a:buChar char="−"/>
            </a:pPr>
            <a:r>
              <a:rPr lang="zh-CN" altLang="en-US" sz="2800"/>
              <a:t>权重不同：以产量做权重和固定权重</a:t>
            </a:r>
            <a:endParaRPr lang="en-US" altLang="zh-CN" sz="2800"/>
          </a:p>
          <a:p>
            <a:pPr eaLnBrk="1" hangingPunct="1">
              <a:buFont typeface="Calibri" panose="020F0502020204030204" pitchFamily="34" charset="0"/>
              <a:buChar char="−"/>
            </a:pPr>
            <a:r>
              <a:rPr lang="zh-CN" altLang="en-US" sz="2800"/>
              <a:t>是否包括进口：</a:t>
            </a:r>
            <a:endParaRPr lang="en-US" altLang="zh-CN" sz="2800"/>
          </a:p>
          <a:p>
            <a:pPr eaLnBrk="1" hangingPunct="1">
              <a:buFontTx/>
              <a:buNone/>
            </a:pPr>
            <a:endParaRPr lang="en-US" altLang="zh-CN" sz="2800"/>
          </a:p>
          <a:p>
            <a:pPr eaLnBrk="1" hangingPunct="1">
              <a:buFontTx/>
              <a:buNone/>
            </a:pPr>
            <a:endParaRPr lang="zh-CN" altLang="en-US" sz="2800"/>
          </a:p>
          <a:p>
            <a:pPr eaLnBrk="1" hangingPunct="1">
              <a:buFontTx/>
              <a:buNone/>
            </a:pP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697039" y="277814"/>
            <a:ext cx="8791575" cy="65801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 smtClean="0"/>
              <a:t>2.9</a:t>
            </a:r>
            <a:r>
              <a:rPr lang="zh-CN" altLang="en-US" sz="2800" dirty="0" smtClean="0"/>
              <a:t>失业率</a:t>
            </a:r>
            <a:endParaRPr lang="en-US" altLang="zh-CN" sz="2800" dirty="0"/>
          </a:p>
          <a:p>
            <a:pPr eaLnBrk="1" hangingPunct="1">
              <a:buFontTx/>
              <a:buBlip>
                <a:blip r:embed="rId2"/>
              </a:buBlip>
            </a:pPr>
            <a:endParaRPr lang="en-US" altLang="zh-CN" sz="2800" dirty="0"/>
          </a:p>
          <a:p>
            <a:pPr eaLnBrk="1" hangingPunct="1">
              <a:buFontTx/>
              <a:buNone/>
            </a:pPr>
            <a:endParaRPr lang="zh-CN" altLang="en-US" sz="2800" dirty="0"/>
          </a:p>
          <a:p>
            <a:pPr eaLnBrk="1" hangingPunct="1">
              <a:buFontTx/>
              <a:buNone/>
            </a:pPr>
            <a:endParaRPr lang="en-US" altLang="zh-CN" sz="2800" dirty="0"/>
          </a:p>
        </p:txBody>
      </p:sp>
      <p:pic>
        <p:nvPicPr>
          <p:cNvPr id="61443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514350"/>
            <a:ext cx="5916613" cy="637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2"/>
          <p:cNvSpPr>
            <a:spLocks noGrp="1"/>
          </p:cNvSpPr>
          <p:nvPr>
            <p:ph type="sldNum" sz="quarter" idx="12"/>
          </p:nvPr>
        </p:nvSpPr>
        <p:spPr bwMode="auto">
          <a:xfrm>
            <a:off x="4552950" y="6356351"/>
            <a:ext cx="30861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7917492C-834C-4540-8B47-2EA62FE321D6}" type="slidenum">
              <a:rPr lang="en-US" altLang="zh-CN" sz="900">
                <a:solidFill>
                  <a:srgbClr val="898989"/>
                </a:solidFill>
                <a:latin typeface="Times New Roman" panose="02020603050405020304" pitchFamily="18" charset="0"/>
              </a:rPr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9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9950" name="Group 14"/>
          <p:cNvGrpSpPr>
            <a:grpSpLocks/>
          </p:cNvGrpSpPr>
          <p:nvPr/>
        </p:nvGrpSpPr>
        <p:grpSpPr bwMode="auto">
          <a:xfrm>
            <a:off x="2525713" y="1376365"/>
            <a:ext cx="6858000" cy="1174358"/>
            <a:chOff x="720" y="2544"/>
            <a:chExt cx="4320" cy="480"/>
          </a:xfrm>
        </p:grpSpPr>
        <p:sp>
          <p:nvSpPr>
            <p:cNvPr id="62473" name="Rectangle 5"/>
            <p:cNvSpPr>
              <a:spLocks noChangeArrowheads="1"/>
            </p:cNvSpPr>
            <p:nvPr/>
          </p:nvSpPr>
          <p:spPr bwMode="auto">
            <a:xfrm>
              <a:off x="720" y="2544"/>
              <a:ext cx="4320" cy="480"/>
            </a:xfrm>
            <a:prstGeom prst="rect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2244A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62474" name="Text Box 6"/>
            <p:cNvSpPr txBox="1">
              <a:spLocks noChangeArrowheads="1"/>
            </p:cNvSpPr>
            <p:nvPr/>
          </p:nvSpPr>
          <p:spPr bwMode="auto">
            <a:xfrm>
              <a:off x="1076" y="2544"/>
              <a:ext cx="2314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>
                  <a:latin typeface="Times New Roman" panose="02020603050405020304" pitchFamily="18" charset="0"/>
                </a:rPr>
                <a:t>失业率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=   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失业人数</a:t>
              </a:r>
              <a:endParaRPr lang="en-US" altLang="zh-CN" sz="3200" dirty="0">
                <a:latin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 dirty="0">
                  <a:latin typeface="Times New Roman" panose="02020603050405020304" pitchFamily="18" charset="0"/>
                </a:rPr>
                <a:t>		  </a:t>
              </a:r>
              <a:r>
                <a:rPr lang="en-US" altLang="zh-CN" sz="3200" dirty="0" smtClean="0">
                  <a:latin typeface="Times New Roman" panose="02020603050405020304" pitchFamily="18" charset="0"/>
                </a:rPr>
                <a:t>        </a:t>
              </a:r>
              <a:r>
                <a:rPr lang="zh-CN" altLang="en-US" sz="3200" dirty="0" smtClean="0">
                  <a:latin typeface="Times New Roman" panose="02020603050405020304" pitchFamily="18" charset="0"/>
                </a:rPr>
                <a:t>劳动力</a:t>
              </a:r>
              <a:endParaRPr lang="en-US" altLang="zh-CN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62475" name="Line 8"/>
            <p:cNvSpPr>
              <a:spLocks noChangeShapeType="1"/>
            </p:cNvSpPr>
            <p:nvPr/>
          </p:nvSpPr>
          <p:spPr bwMode="auto">
            <a:xfrm>
              <a:off x="2117" y="280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6" name="Text Box 9"/>
            <p:cNvSpPr txBox="1">
              <a:spLocks noChangeArrowheads="1"/>
            </p:cNvSpPr>
            <p:nvPr/>
          </p:nvSpPr>
          <p:spPr bwMode="auto">
            <a:xfrm>
              <a:off x="4194" y="2662"/>
              <a:ext cx="711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sz="3200">
                  <a:latin typeface="Times New Roman" panose="02020603050405020304" pitchFamily="18" charset="0"/>
                </a:rPr>
                <a:t> 100</a:t>
              </a:r>
            </a:p>
          </p:txBody>
        </p:sp>
      </p:grpSp>
      <p:grpSp>
        <p:nvGrpSpPr>
          <p:cNvPr id="39951" name="Group 15"/>
          <p:cNvGrpSpPr>
            <a:grpSpLocks/>
          </p:cNvGrpSpPr>
          <p:nvPr/>
        </p:nvGrpSpPr>
        <p:grpSpPr bwMode="auto">
          <a:xfrm>
            <a:off x="2119313" y="3486150"/>
            <a:ext cx="7442200" cy="1366838"/>
            <a:chOff x="480" y="3168"/>
            <a:chExt cx="4688" cy="528"/>
          </a:xfrm>
        </p:grpSpPr>
        <p:sp>
          <p:nvSpPr>
            <p:cNvPr id="62469" name="Rectangle 10"/>
            <p:cNvSpPr>
              <a:spLocks noChangeArrowheads="1"/>
            </p:cNvSpPr>
            <p:nvPr/>
          </p:nvSpPr>
          <p:spPr bwMode="auto">
            <a:xfrm>
              <a:off x="480" y="3168"/>
              <a:ext cx="4688" cy="528"/>
            </a:xfrm>
            <a:prstGeom prst="rect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2244A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62470" name="Text Box 11"/>
            <p:cNvSpPr txBox="1">
              <a:spLocks noChangeArrowheads="1"/>
            </p:cNvSpPr>
            <p:nvPr/>
          </p:nvSpPr>
          <p:spPr bwMode="auto">
            <a:xfrm>
              <a:off x="528" y="3178"/>
              <a:ext cx="3218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>
                  <a:latin typeface="Times New Roman" panose="02020603050405020304" pitchFamily="18" charset="0"/>
                </a:rPr>
                <a:t>劳动力的参与率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=    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劳动力</a:t>
              </a:r>
              <a:endParaRPr lang="en-US" altLang="zh-CN" sz="3200" dirty="0">
                <a:latin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 dirty="0">
                  <a:latin typeface="Times New Roman" panose="02020603050405020304" pitchFamily="18" charset="0"/>
                </a:rPr>
                <a:t>		      	     </a:t>
              </a:r>
              <a:r>
                <a:rPr lang="en-US" altLang="zh-CN" sz="3200" dirty="0" smtClean="0">
                  <a:latin typeface="Times New Roman" panose="02020603050405020304" pitchFamily="18" charset="0"/>
                </a:rPr>
                <a:t>         </a:t>
              </a:r>
              <a:r>
                <a:rPr lang="zh-CN" altLang="en-US" sz="3200" dirty="0" smtClean="0">
                  <a:latin typeface="Times New Roman" panose="02020603050405020304" pitchFamily="18" charset="0"/>
                </a:rPr>
                <a:t>成年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人口</a:t>
              </a:r>
              <a:endParaRPr lang="en-US" altLang="zh-CN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62471" name="Line 12"/>
            <p:cNvSpPr>
              <a:spLocks noChangeShapeType="1"/>
            </p:cNvSpPr>
            <p:nvPr/>
          </p:nvSpPr>
          <p:spPr bwMode="auto">
            <a:xfrm>
              <a:off x="2516" y="3380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2" name="Text Box 13"/>
            <p:cNvSpPr txBox="1">
              <a:spLocks noChangeArrowheads="1"/>
            </p:cNvSpPr>
            <p:nvPr/>
          </p:nvSpPr>
          <p:spPr bwMode="auto">
            <a:xfrm>
              <a:off x="4101" y="3248"/>
              <a:ext cx="71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sz="3200">
                  <a:latin typeface="Times New Roman" panose="02020603050405020304" pitchFamily="18" charset="0"/>
                </a:rPr>
                <a:t> 100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6460" y="170481"/>
            <a:ext cx="1134475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劳动力由劳动年龄人口中有劳动意愿的人口构成；劳动力包括就业者和失业者</a:t>
            </a:r>
            <a:r>
              <a:rPr lang="zh-CN" altLang="zh-CN" sz="3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sz="32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sz="32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zh-CN" altLang="zh-CN" sz="3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中国</a:t>
            </a:r>
            <a:r>
              <a:rPr lang="zh-CN" altLang="zh-CN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国家统计局没有明确定义劳动年龄人口，但是会关注</a:t>
            </a:r>
            <a:r>
              <a:rPr lang="en-US" altLang="zh-CN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15-59</a:t>
            </a:r>
            <a:r>
              <a:rPr lang="zh-CN" altLang="zh-CN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岁的人口数量</a:t>
            </a:r>
            <a:r>
              <a:rPr lang="zh-CN" altLang="zh-CN" sz="3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sz="32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zh-CN" altLang="zh-CN" sz="3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但是</a:t>
            </a:r>
            <a:r>
              <a:rPr lang="zh-CN" altLang="zh-CN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它明确定义了一个类似于</a:t>
            </a:r>
            <a:r>
              <a:rPr lang="zh-CN" altLang="zh-CN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美国劳动年龄人口的指标——经济活动人口。经济活动人口是指在</a:t>
            </a:r>
            <a:r>
              <a:rPr lang="en-US" altLang="zh-CN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zh-CN" altLang="zh-CN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周岁及以上，有劳动能力，参加或要求参加社会经济活动的人口</a:t>
            </a:r>
            <a:r>
              <a:rPr lang="zh-CN" altLang="zh-CN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中国国家统计局只定义了城镇登记失业人员：指有非农业户口，在一定的劳动年龄内（</a:t>
            </a:r>
            <a:r>
              <a:rPr lang="en-US" altLang="zh-CN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zh-CN" altLang="zh-CN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周岁至退休年龄），有劳动能力，无业而要求就业，并在当地劳动保障部门进行失业登记的人员</a:t>
            </a:r>
            <a:r>
              <a:rPr lang="zh-CN" altLang="zh-CN" sz="3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9858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216977"/>
            <a:ext cx="7886700" cy="6059837"/>
          </a:xfrm>
        </p:spPr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3200" dirty="0"/>
              <a:t>2017</a:t>
            </a:r>
            <a:r>
              <a:rPr lang="zh-CN" altLang="en-US" sz="3200" dirty="0"/>
              <a:t>年， 人民币元</a:t>
            </a:r>
            <a:endParaRPr lang="en-US" altLang="zh-CN" sz="3200" dirty="0"/>
          </a:p>
          <a:p>
            <a:pPr marL="0" indent="0" algn="ctr">
              <a:buNone/>
            </a:pP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685800" lvl="2" indent="0">
              <a:buNone/>
            </a:pPr>
            <a:r>
              <a:rPr lang="en-US" altLang="zh-CN" sz="3200" dirty="0"/>
              <a:t>GDP</a:t>
            </a:r>
            <a:r>
              <a:rPr lang="zh-CN" altLang="en-US" sz="3200" dirty="0"/>
              <a:t>（亿元）</a:t>
            </a:r>
            <a:r>
              <a:rPr lang="en-US" altLang="zh-CN" sz="3200" dirty="0"/>
              <a:t>                    82.7122</a:t>
            </a:r>
          </a:p>
          <a:p>
            <a:pPr marL="685800" lvl="2" indent="0">
              <a:buNone/>
            </a:pPr>
            <a:endParaRPr lang="en-US" altLang="zh-CN" sz="3200" dirty="0"/>
          </a:p>
          <a:p>
            <a:pPr marL="685800" lvl="2" indent="0">
              <a:buNone/>
            </a:pPr>
            <a:r>
              <a:rPr lang="en-US" altLang="zh-CN" sz="3200" dirty="0"/>
              <a:t>GNI </a:t>
            </a:r>
            <a:r>
              <a:rPr lang="zh-CN" altLang="en-US" sz="3200" dirty="0"/>
              <a:t>（亿元）</a:t>
            </a:r>
            <a:r>
              <a:rPr lang="en-US" altLang="zh-CN" sz="3200" dirty="0"/>
              <a:t>                    82.5016</a:t>
            </a:r>
          </a:p>
          <a:p>
            <a:pPr marL="685800" lvl="2" indent="0">
              <a:buNone/>
            </a:pPr>
            <a:endParaRPr lang="en-US" altLang="zh-CN" sz="3200" dirty="0"/>
          </a:p>
          <a:p>
            <a:pPr marL="685800" lvl="2" indent="0">
              <a:buNone/>
            </a:pPr>
            <a:r>
              <a:rPr lang="zh-CN" altLang="en-US" sz="3200" dirty="0"/>
              <a:t>人均</a:t>
            </a:r>
            <a:r>
              <a:rPr lang="en-US" altLang="zh-CN" sz="3200" dirty="0"/>
              <a:t>GDP </a:t>
            </a:r>
            <a:r>
              <a:rPr lang="zh-CN" altLang="en-US" sz="3200" dirty="0"/>
              <a:t>（元）</a:t>
            </a:r>
            <a:r>
              <a:rPr lang="en-US" altLang="zh-CN" sz="3200" dirty="0"/>
              <a:t>               59660</a:t>
            </a:r>
          </a:p>
          <a:p>
            <a:pPr marL="685800" lvl="2" indent="0">
              <a:buNone/>
            </a:pPr>
            <a:r>
              <a:rPr lang="zh-CN" altLang="en-US" sz="3200" dirty="0"/>
              <a:t>                                           （</a:t>
            </a:r>
            <a:r>
              <a:rPr lang="en-US" altLang="zh-CN" sz="3200" dirty="0"/>
              <a:t>8836$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685800" lvl="2" indent="0">
              <a:buNone/>
            </a:pPr>
            <a:r>
              <a:rPr lang="zh-CN" altLang="en-US" sz="3200" dirty="0"/>
              <a:t>人均可支配收入（元）   </a:t>
            </a:r>
            <a:r>
              <a:rPr lang="en-US" altLang="zh-CN" sz="3200" dirty="0"/>
              <a:t>25974</a:t>
            </a:r>
            <a:endParaRPr lang="zh-CN" altLang="en-US" sz="3200" dirty="0"/>
          </a:p>
        </p:txBody>
      </p:sp>
      <p:sp>
        <p:nvSpPr>
          <p:cNvPr id="6" name="圆角矩形 5"/>
          <p:cNvSpPr/>
          <p:nvPr/>
        </p:nvSpPr>
        <p:spPr>
          <a:xfrm>
            <a:off x="2329913" y="1503337"/>
            <a:ext cx="8074617" cy="154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9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28421" y="223838"/>
            <a:ext cx="9682406" cy="6369050"/>
          </a:xfrm>
        </p:spPr>
        <p:txBody>
          <a:bodyPr anchor="t"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/>
              <a:t>2.1 </a:t>
            </a:r>
            <a:r>
              <a:rPr lang="zh-CN" altLang="en-US" sz="2800" dirty="0"/>
              <a:t>收入、支出与宏观经济循环</a:t>
            </a:r>
            <a:r>
              <a:rPr lang="zh-CN" altLang="en-US" sz="2800" dirty="0" smtClean="0"/>
              <a:t>流转</a:t>
            </a:r>
            <a:endParaRPr lang="en-US" altLang="zh-CN" sz="2800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dirty="0"/>
          </a:p>
          <a:p>
            <a:pPr eaLnBrk="1" hangingPunct="1"/>
            <a:r>
              <a:rPr lang="zh-CN" altLang="en-US" sz="2800" dirty="0" smtClean="0"/>
              <a:t>收入、产出与支出</a:t>
            </a:r>
            <a:endParaRPr lang="en-US" altLang="zh-CN" sz="2800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dirty="0" smtClean="0"/>
          </a:p>
          <a:p>
            <a:pPr>
              <a:lnSpc>
                <a:spcPct val="130000"/>
              </a:lnSpc>
              <a:buNone/>
              <a:defRPr/>
            </a:pPr>
            <a:r>
              <a:rPr lang="zh-CN" altLang="en-US" sz="2800" dirty="0" smtClean="0"/>
              <a:t>收入</a:t>
            </a:r>
            <a:r>
              <a:rPr lang="en-US" altLang="zh-CN" sz="2800" dirty="0" smtClean="0"/>
              <a:t>  </a:t>
            </a:r>
            <a:r>
              <a:rPr lang="en-US" altLang="zh-CN" sz="2800" dirty="0" smtClean="0">
                <a:sym typeface="Wingdings" panose="05000000000000000000" pitchFamily="2" charset="2"/>
              </a:rPr>
              <a:t> </a:t>
            </a:r>
            <a:r>
              <a:rPr lang="zh-CN" altLang="en-US" sz="2800" dirty="0" smtClean="0">
                <a:sym typeface="Wingdings" panose="05000000000000000000" pitchFamily="2" charset="2"/>
              </a:rPr>
              <a:t>产出</a:t>
            </a:r>
            <a:r>
              <a:rPr lang="en-US" altLang="zh-CN" sz="2800" dirty="0" smtClean="0"/>
              <a:t>      = </a:t>
            </a:r>
            <a:r>
              <a:rPr lang="zh-CN" altLang="en-US" sz="2800" dirty="0" smtClean="0"/>
              <a:t>  支出</a:t>
            </a:r>
            <a:endParaRPr lang="en-US" altLang="zh-CN" sz="2800" dirty="0" smtClean="0"/>
          </a:p>
          <a:p>
            <a:pPr eaLnBrk="1" hangingPunct="1">
              <a:buFontTx/>
              <a:buNone/>
            </a:pPr>
            <a:endParaRPr lang="en-US" altLang="zh-CN" sz="2800" dirty="0"/>
          </a:p>
        </p:txBody>
      </p:sp>
      <p:pic>
        <p:nvPicPr>
          <p:cNvPr id="1331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836" y="1448129"/>
            <a:ext cx="6132164" cy="5409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584902" y="2679558"/>
            <a:ext cx="2278250" cy="1387098"/>
          </a:xfrm>
          <a:prstGeom prst="ellipse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216258" y="2598366"/>
            <a:ext cx="8194569" cy="8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640084" y="2863478"/>
            <a:ext cx="1184169" cy="765054"/>
          </a:xfrm>
          <a:prstGeom prst="ellipse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824253" y="3505729"/>
            <a:ext cx="5730093" cy="288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356462" y="929899"/>
            <a:ext cx="10110062" cy="6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193369" y="93664"/>
            <a:ext cx="9582581" cy="6764337"/>
          </a:xfrm>
        </p:spPr>
        <p:txBody>
          <a:bodyPr anchor="t"/>
          <a:lstStyle/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2.1 </a:t>
            </a:r>
            <a:r>
              <a:rPr lang="zh-CN" altLang="en-US" sz="2800" dirty="0"/>
              <a:t>收入、支出与宏观经济循环流转</a:t>
            </a:r>
            <a:endParaRPr lang="en-US" altLang="zh-CN" sz="2800" dirty="0"/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en-US" altLang="zh-CN" sz="2800" dirty="0"/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endParaRPr lang="en-US" altLang="zh-CN" sz="2800" dirty="0"/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dirty="0"/>
              <a:t>总供给与总需求</a:t>
            </a:r>
            <a:endParaRPr lang="en-US" altLang="zh-CN" sz="2800" dirty="0"/>
          </a:p>
          <a:p>
            <a:pPr lvl="1" eaLnBrk="1" hangingPunct="1">
              <a:lnSpc>
                <a:spcPct val="130000"/>
              </a:lnSpc>
              <a:buFont typeface="Calibri" panose="020F0502020204030204" pitchFamily="34" charset="0"/>
              <a:buChar char="‒"/>
              <a:defRPr/>
            </a:pPr>
            <a:r>
              <a:rPr lang="zh-CN" altLang="en-US" sz="2800" dirty="0"/>
              <a:t>总供给：产出（收入）</a:t>
            </a:r>
            <a:endParaRPr lang="en-US" altLang="zh-CN" sz="2800" dirty="0"/>
          </a:p>
          <a:p>
            <a:pPr lvl="1" eaLnBrk="1" hangingPunct="1">
              <a:lnSpc>
                <a:spcPct val="130000"/>
              </a:lnSpc>
              <a:buFont typeface="Calibri" panose="020F0502020204030204" pitchFamily="34" charset="0"/>
              <a:buChar char="‒"/>
              <a:defRPr/>
            </a:pPr>
            <a:r>
              <a:rPr lang="zh-CN" altLang="en-US" sz="2800" dirty="0"/>
              <a:t>总需求：各个部门的支出。我们称个人、政府、企业、国外团体等为各个部门。</a:t>
            </a:r>
            <a:endParaRPr lang="en-US" altLang="zh-CN" sz="2800" dirty="0"/>
          </a:p>
        </p:txBody>
      </p:sp>
      <p:sp>
        <p:nvSpPr>
          <p:cNvPr id="9" name="圆角矩形 8"/>
          <p:cNvSpPr/>
          <p:nvPr/>
        </p:nvSpPr>
        <p:spPr>
          <a:xfrm>
            <a:off x="356462" y="929899"/>
            <a:ext cx="10110062" cy="6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93665"/>
            <a:ext cx="8927024" cy="6260641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 dirty="0"/>
              <a:t>2.1 </a:t>
            </a:r>
            <a:r>
              <a:rPr lang="zh-CN" altLang="en-US" sz="2800" dirty="0"/>
              <a:t>收入、支出与宏观经济循环流转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存量与流量</a:t>
            </a:r>
            <a:endParaRPr lang="en-US" altLang="zh-CN" sz="2800" dirty="0"/>
          </a:p>
          <a:p>
            <a:pPr lvl="1" eaLnBrk="1" hangingPunct="1">
              <a:lnSpc>
                <a:spcPct val="120000"/>
              </a:lnSpc>
              <a:buFont typeface="Calibri" panose="020F0502020204030204" pitchFamily="34" charset="0"/>
              <a:buChar char="‒"/>
            </a:pPr>
            <a:r>
              <a:rPr lang="zh-CN" altLang="en-US" sz="2800" dirty="0"/>
              <a:t>存量</a:t>
            </a:r>
            <a:r>
              <a:rPr lang="en-US" altLang="zh-CN" sz="2800" dirty="0"/>
              <a:t>stock</a:t>
            </a:r>
            <a:r>
              <a:rPr lang="zh-CN" altLang="en-US" sz="2800" dirty="0"/>
              <a:t>：按照时点计算的量，受流量的影响</a:t>
            </a:r>
            <a:endParaRPr lang="en-US" altLang="zh-CN" sz="2800" dirty="0"/>
          </a:p>
          <a:p>
            <a:pPr lvl="1" eaLnBrk="1" hangingPunct="1">
              <a:lnSpc>
                <a:spcPct val="120000"/>
              </a:lnSpc>
              <a:buFont typeface="Calibri" panose="020F0502020204030204" pitchFamily="34" charset="0"/>
              <a:buChar char="‒"/>
            </a:pPr>
            <a:r>
              <a:rPr lang="zh-CN" altLang="en-US" sz="2800" dirty="0"/>
              <a:t>流量</a:t>
            </a:r>
            <a:r>
              <a:rPr lang="en-US" altLang="zh-CN" sz="2800" dirty="0"/>
              <a:t>flow</a:t>
            </a:r>
            <a:r>
              <a:rPr lang="zh-CN" altLang="en-US" sz="2800" dirty="0"/>
              <a:t>：按照时段计算的量，不断发生或在不断变化的量</a:t>
            </a:r>
            <a:endParaRPr lang="en-US" altLang="zh-CN" sz="2800" dirty="0"/>
          </a:p>
          <a:p>
            <a:pPr lvl="1" eaLnBrk="1" hangingPunct="1">
              <a:lnSpc>
                <a:spcPct val="120000"/>
              </a:lnSpc>
              <a:buFont typeface="Calibri" panose="020F0502020204030204" pitchFamily="34" charset="0"/>
              <a:buChar char="‒"/>
            </a:pPr>
            <a:r>
              <a:rPr lang="zh-CN" altLang="en-US" sz="2800" dirty="0"/>
              <a:t>关系：存量受到流量的影响，也会从存量中产生流量</a:t>
            </a:r>
            <a:endParaRPr lang="en-US" altLang="zh-CN" sz="2800" dirty="0"/>
          </a:p>
          <a:p>
            <a:pPr lvl="1" eaLnBrk="1" hangingPunct="1">
              <a:lnSpc>
                <a:spcPct val="120000"/>
              </a:lnSpc>
              <a:buFont typeface="Calibri" panose="020F0502020204030204" pitchFamily="34" charset="0"/>
              <a:buChar char="‒"/>
            </a:pPr>
            <a:r>
              <a:rPr lang="zh-CN" altLang="en-US" sz="2800" dirty="0"/>
              <a:t>例子：水库的例子。</a:t>
            </a:r>
            <a:endParaRPr lang="en-US" altLang="zh-CN" sz="2800" dirty="0"/>
          </a:p>
          <a:p>
            <a:pPr lvl="2" eaLnBrk="1" hangingPunct="1">
              <a:lnSpc>
                <a:spcPct val="120000"/>
              </a:lnSpc>
              <a:buFont typeface="Calibri" panose="020F0502020204030204" pitchFamily="34" charset="0"/>
              <a:buChar char="◊"/>
            </a:pPr>
            <a:r>
              <a:rPr lang="zh-CN" altLang="en-US" sz="2800" dirty="0"/>
              <a:t>流量：降雨，河流入库；蒸发，泄流，渗漏</a:t>
            </a:r>
            <a:endParaRPr lang="en-US" altLang="zh-CN" sz="2800" dirty="0"/>
          </a:p>
          <a:p>
            <a:pPr lvl="2" eaLnBrk="1" hangingPunct="1">
              <a:lnSpc>
                <a:spcPct val="120000"/>
              </a:lnSpc>
              <a:buFont typeface="Calibri" panose="020F0502020204030204" pitchFamily="34" charset="0"/>
              <a:buChar char="◊"/>
            </a:pPr>
            <a:r>
              <a:rPr lang="zh-CN" altLang="en-US" sz="2800" dirty="0"/>
              <a:t>存量：库容，水平面。</a:t>
            </a:r>
            <a:endParaRPr lang="en-US" altLang="zh-CN" sz="2800" dirty="0"/>
          </a:p>
        </p:txBody>
      </p:sp>
      <p:sp>
        <p:nvSpPr>
          <p:cNvPr id="4" name="圆角矩形 3"/>
          <p:cNvSpPr/>
          <p:nvPr/>
        </p:nvSpPr>
        <p:spPr>
          <a:xfrm>
            <a:off x="356462" y="929899"/>
            <a:ext cx="10110062" cy="6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56288"/>
              </p:ext>
            </p:extLst>
          </p:nvPr>
        </p:nvGraphicFramePr>
        <p:xfrm>
          <a:off x="1524000" y="508000"/>
          <a:ext cx="8912226" cy="6153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9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6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26753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存量</a:t>
                      </a:r>
                      <a:endParaRPr lang="zh-CN" altLang="en-US" sz="28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财富</a:t>
                      </a:r>
                      <a:endParaRPr lang="zh-CN" altLang="en-US" sz="28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储蓄</a:t>
                      </a:r>
                      <a:endParaRPr lang="en-US" altLang="zh-CN" sz="2800" dirty="0" smtClean="0"/>
                    </a:p>
                    <a:p>
                      <a:r>
                        <a:rPr lang="zh-CN" altLang="en-US" sz="2800" dirty="0" smtClean="0"/>
                        <a:t>（存款余额）</a:t>
                      </a:r>
                      <a:endParaRPr lang="zh-CN" altLang="en-US" sz="28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货币发行量</a:t>
                      </a:r>
                      <a:endParaRPr lang="zh-CN" altLang="en-US" sz="28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资本</a:t>
                      </a:r>
                      <a:endParaRPr lang="zh-CN" altLang="en-US" sz="28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外汇储备</a:t>
                      </a:r>
                      <a:endParaRPr lang="zh-CN" altLang="en-US" sz="2800" dirty="0"/>
                    </a:p>
                  </a:txBody>
                  <a:tcPr marL="91447" marR="91447" marT="45722" marB="457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454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47" marR="91447" marT="45722" marB="45722"/>
                </a:tc>
                <a:extLst>
                  <a:ext uri="{0D108BD9-81ED-4DB2-BD59-A6C34878D82A}">
                    <a16:rowId xmlns:a16="http://schemas.microsoft.com/office/drawing/2014/main" val="2409887342"/>
                  </a:ext>
                </a:extLst>
              </a:tr>
              <a:tr h="1326753">
                <a:tc rowSpan="3">
                  <a:txBody>
                    <a:bodyPr/>
                    <a:lstStyle/>
                    <a:p>
                      <a:r>
                        <a:rPr lang="zh-CN" altLang="en-US" sz="2800" dirty="0" smtClean="0"/>
                        <a:t>流量</a:t>
                      </a:r>
                      <a:endParaRPr lang="zh-CN" altLang="en-US" sz="28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收入</a:t>
                      </a:r>
                      <a:endParaRPr lang="zh-CN" altLang="en-US" sz="28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储蓄</a:t>
                      </a:r>
                      <a:endParaRPr lang="en-US" altLang="zh-CN" sz="2800" dirty="0" smtClean="0"/>
                    </a:p>
                    <a:p>
                      <a:r>
                        <a:rPr lang="zh-CN" altLang="en-US" sz="2800" dirty="0" smtClean="0"/>
                        <a:t>（存款行为）</a:t>
                      </a:r>
                      <a:endParaRPr lang="zh-CN" altLang="en-US" sz="28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货币存量</a:t>
                      </a:r>
                      <a:endParaRPr lang="zh-CN" altLang="en-US" sz="28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投资</a:t>
                      </a:r>
                      <a:endParaRPr lang="zh-CN" altLang="en-US" sz="28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出口创汇</a:t>
                      </a:r>
                      <a:endParaRPr lang="zh-CN" altLang="en-US" sz="2800" dirty="0"/>
                    </a:p>
                  </a:txBody>
                  <a:tcPr marL="91447" marR="91447" marT="45722" marB="457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6753">
                <a:tc vMerge="1"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消费</a:t>
                      </a:r>
                      <a:endParaRPr lang="zh-CN" altLang="en-US" sz="28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动用储蓄</a:t>
                      </a:r>
                      <a:endParaRPr lang="en-US" altLang="zh-CN" sz="2800" dirty="0" smtClean="0"/>
                    </a:p>
                    <a:p>
                      <a:r>
                        <a:rPr lang="zh-CN" altLang="en-US" sz="2800" dirty="0" smtClean="0"/>
                        <a:t>（取款行为）</a:t>
                      </a:r>
                      <a:endParaRPr lang="zh-CN" altLang="en-US" sz="28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折旧</a:t>
                      </a:r>
                      <a:endParaRPr lang="zh-CN" altLang="en-US" sz="28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进口动用外汇</a:t>
                      </a:r>
                      <a:endParaRPr lang="zh-CN" altLang="en-US" sz="2800" dirty="0"/>
                    </a:p>
                  </a:txBody>
                  <a:tcPr marL="91447" marR="91447" marT="45722" marB="457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6753">
                <a:tc vMerge="1"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利息收入</a:t>
                      </a:r>
                      <a:endParaRPr lang="zh-CN" altLang="en-US" sz="28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47" marR="91447" marT="45722" marB="457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3298</TotalTime>
  <Words>2030</Words>
  <Application>Microsoft Office PowerPoint</Application>
  <PresentationFormat>宽屏</PresentationFormat>
  <Paragraphs>639</Paragraphs>
  <Slides>46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宋体</vt:lpstr>
      <vt:lpstr>Arial</vt:lpstr>
      <vt:lpstr>Bookman Old Style</vt:lpstr>
      <vt:lpstr>Calibri</vt:lpstr>
      <vt:lpstr>Calibri Light</vt:lpstr>
      <vt:lpstr>Symbol</vt:lpstr>
      <vt:lpstr>Times New Roman</vt:lpstr>
      <vt:lpstr>Wingdings</vt:lpstr>
      <vt:lpstr>天体</vt:lpstr>
      <vt:lpstr>图表</vt:lpstr>
      <vt:lpstr>第2章  如何衡量宏观经济表现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 国内生产总值的构成：从支出的角度看</vt:lpstr>
      <vt:lpstr>2.5 国内生产总值的构成：收入的角度</vt:lpstr>
      <vt:lpstr>PowerPoint 演示文稿</vt:lpstr>
      <vt:lpstr>PowerPoint 演示文稿</vt:lpstr>
      <vt:lpstr>GDP and Its Components</vt:lpstr>
      <vt:lpstr>美国2011年的需求构成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Typical Basket of Goods and Services</vt:lpstr>
      <vt:lpstr>PowerPoint 演示文稿</vt:lpstr>
      <vt:lpstr>PowerPoint 演示文稿</vt:lpstr>
      <vt:lpstr>PowerPoint 演示文稿</vt:lpstr>
      <vt:lpstr>2006年全国价格指数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t/a MACROECONOMICS</dc:title>
  <dc:creator>McGraw-Hill Higher Education</dc:creator>
  <cp:lastModifiedBy>WHDX</cp:lastModifiedBy>
  <cp:revision>239</cp:revision>
  <cp:lastPrinted>2000-09-26T19:57:40Z</cp:lastPrinted>
  <dcterms:created xsi:type="dcterms:W3CDTF">2000-09-05T19:53:51Z</dcterms:created>
  <dcterms:modified xsi:type="dcterms:W3CDTF">2018-05-16T00:53:16Z</dcterms:modified>
</cp:coreProperties>
</file>