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8" r:id="rId1"/>
  </p:sldMasterIdLst>
  <p:notesMasterIdLst>
    <p:notesMasterId r:id="rId19"/>
  </p:notesMasterIdLst>
  <p:sldIdLst>
    <p:sldId id="257" r:id="rId2"/>
    <p:sldId id="373" r:id="rId3"/>
    <p:sldId id="347" r:id="rId4"/>
    <p:sldId id="374" r:id="rId5"/>
    <p:sldId id="366" r:id="rId6"/>
    <p:sldId id="376" r:id="rId7"/>
    <p:sldId id="418" r:id="rId8"/>
    <p:sldId id="357" r:id="rId9"/>
    <p:sldId id="417" r:id="rId10"/>
    <p:sldId id="416" r:id="rId11"/>
    <p:sldId id="415" r:id="rId12"/>
    <p:sldId id="397" r:id="rId13"/>
    <p:sldId id="355" r:id="rId14"/>
    <p:sldId id="400" r:id="rId15"/>
    <p:sldId id="356" r:id="rId16"/>
    <p:sldId id="421" r:id="rId17"/>
    <p:sldId id="42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CC"/>
    <a:srgbClr val="B2B2B2"/>
    <a:srgbClr val="DDDDDD"/>
    <a:srgbClr val="FFBD5B"/>
    <a:srgbClr val="DBD600"/>
    <a:srgbClr val="FFFFB3"/>
    <a:srgbClr val="FF99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2398" autoAdjust="0"/>
  </p:normalViewPr>
  <p:slideViewPr>
    <p:cSldViewPr snapToGrid="0">
      <p:cViewPr varScale="1">
        <p:scale>
          <a:sx n="66" d="100"/>
          <a:sy n="66" d="100"/>
        </p:scale>
        <p:origin x="864" y="66"/>
      </p:cViewPr>
      <p:guideLst>
        <p:guide orient="horz" pos="2160"/>
        <p:guide pos="3840"/>
      </p:guideLst>
    </p:cSldViewPr>
  </p:slideViewPr>
  <p:outlineViewPr>
    <p:cViewPr>
      <p:scale>
        <a:sx n="33" d="100"/>
        <a:sy n="33" d="100"/>
      </p:scale>
      <p:origin x="60" y="99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349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B2A6E-A2EE-4740-B782-925BD572E048}" type="slidenum">
              <a:rPr lang="zh-CN" altLang="en-US"/>
              <a:pPr>
                <a:defRPr/>
              </a:pPr>
              <a:t>‹#›</a:t>
            </a:fld>
            <a:endParaRPr lang="en-US" altLang="zh-CN"/>
          </a:p>
        </p:txBody>
      </p:sp>
    </p:spTree>
    <p:extLst>
      <p:ext uri="{BB962C8B-B14F-4D97-AF65-F5344CB8AC3E}">
        <p14:creationId xmlns:p14="http://schemas.microsoft.com/office/powerpoint/2010/main" val="3515609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76B2A6E-A2EE-4740-B782-925BD572E048}" type="slidenum">
              <a:rPr lang="zh-CN" altLang="en-US" smtClean="0"/>
              <a:pPr>
                <a:defRPr/>
              </a:pPr>
              <a:t>0</a:t>
            </a:fld>
            <a:endParaRPr lang="en-US" altLang="zh-CN"/>
          </a:p>
        </p:txBody>
      </p:sp>
    </p:spTree>
    <p:extLst>
      <p:ext uri="{BB962C8B-B14F-4D97-AF65-F5344CB8AC3E}">
        <p14:creationId xmlns:p14="http://schemas.microsoft.com/office/powerpoint/2010/main" val="230434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381000" y="685800"/>
            <a:ext cx="6096000" cy="3429000"/>
          </a:xfrm>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B27D03-D177-4F95-8953-450B4CA37E12}" type="slidenum">
              <a:rPr lang="zh-CN" altLang="en-US" sz="1200" smtClean="0"/>
              <a:pPr/>
              <a:t>6</a:t>
            </a:fld>
            <a:endParaRPr lang="en-US" altLang="zh-CN" sz="1200" smtClean="0"/>
          </a:p>
        </p:txBody>
      </p:sp>
    </p:spTree>
    <p:extLst>
      <p:ext uri="{BB962C8B-B14F-4D97-AF65-F5344CB8AC3E}">
        <p14:creationId xmlns:p14="http://schemas.microsoft.com/office/powerpoint/2010/main" val="30328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381000" y="685800"/>
            <a:ext cx="6096000" cy="3429000"/>
          </a:xfrm>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ADFE1A-4893-4A39-ACBF-A1CAB300E004}" type="slidenum">
              <a:rPr lang="zh-CN" altLang="en-US" sz="1200" smtClean="0"/>
              <a:pPr/>
              <a:t>7</a:t>
            </a:fld>
            <a:endParaRPr lang="en-US" altLang="zh-CN" sz="1200" smtClean="0"/>
          </a:p>
        </p:txBody>
      </p:sp>
    </p:spTree>
    <p:extLst>
      <p:ext uri="{BB962C8B-B14F-4D97-AF65-F5344CB8AC3E}">
        <p14:creationId xmlns:p14="http://schemas.microsoft.com/office/powerpoint/2010/main" val="326501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381000" y="685800"/>
            <a:ext cx="6096000" cy="3429000"/>
          </a:xfrm>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ADFE1A-4893-4A39-ACBF-A1CAB300E004}" type="slidenum">
              <a:rPr lang="zh-CN" altLang="en-US" sz="1200" smtClean="0"/>
              <a:pPr/>
              <a:t>8</a:t>
            </a:fld>
            <a:endParaRPr lang="en-US" altLang="zh-CN" sz="1200" smtClean="0"/>
          </a:p>
        </p:txBody>
      </p:sp>
    </p:spTree>
    <p:extLst>
      <p:ext uri="{BB962C8B-B14F-4D97-AF65-F5344CB8AC3E}">
        <p14:creationId xmlns:p14="http://schemas.microsoft.com/office/powerpoint/2010/main" val="113303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381000" y="685800"/>
            <a:ext cx="6096000" cy="3429000"/>
          </a:xfrm>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ADFE1A-4893-4A39-ACBF-A1CAB300E004}" type="slidenum">
              <a:rPr lang="zh-CN" altLang="en-US" sz="1200" smtClean="0"/>
              <a:pPr/>
              <a:t>9</a:t>
            </a:fld>
            <a:endParaRPr lang="en-US" altLang="zh-CN" sz="1200" smtClean="0"/>
          </a:p>
        </p:txBody>
      </p:sp>
    </p:spTree>
    <p:extLst>
      <p:ext uri="{BB962C8B-B14F-4D97-AF65-F5344CB8AC3E}">
        <p14:creationId xmlns:p14="http://schemas.microsoft.com/office/powerpoint/2010/main" val="7468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381000" y="685800"/>
            <a:ext cx="6096000" cy="3429000"/>
          </a:xfrm>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ADFE1A-4893-4A39-ACBF-A1CAB300E004}" type="slidenum">
              <a:rPr lang="zh-CN" altLang="en-US" sz="1200" smtClean="0"/>
              <a:pPr/>
              <a:t>10</a:t>
            </a:fld>
            <a:endParaRPr lang="en-US" altLang="zh-CN" sz="1200" smtClean="0"/>
          </a:p>
        </p:txBody>
      </p:sp>
    </p:spTree>
    <p:extLst>
      <p:ext uri="{BB962C8B-B14F-4D97-AF65-F5344CB8AC3E}">
        <p14:creationId xmlns:p14="http://schemas.microsoft.com/office/powerpoint/2010/main" val="73232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381000" y="685800"/>
            <a:ext cx="6096000" cy="3429000"/>
          </a:xfrm>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FE59D4-6EB1-431E-8E55-2CD06E423CCD}" type="slidenum">
              <a:rPr lang="zh-CN" altLang="en-US" sz="1200" smtClean="0"/>
              <a:pPr/>
              <a:t>14</a:t>
            </a:fld>
            <a:endParaRPr lang="en-US" altLang="zh-CN" sz="1200" smtClean="0"/>
          </a:p>
        </p:txBody>
      </p:sp>
    </p:spTree>
    <p:extLst>
      <p:ext uri="{BB962C8B-B14F-4D97-AF65-F5344CB8AC3E}">
        <p14:creationId xmlns:p14="http://schemas.microsoft.com/office/powerpoint/2010/main" val="305318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381000" y="685800"/>
            <a:ext cx="6096000" cy="3429000"/>
          </a:xfrm>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FE59D4-6EB1-431E-8E55-2CD06E423CCD}" type="slidenum">
              <a:rPr lang="zh-CN" altLang="en-US" sz="1200" smtClean="0"/>
              <a:pPr/>
              <a:t>15</a:t>
            </a:fld>
            <a:endParaRPr lang="en-US" altLang="zh-CN" sz="1200" smtClean="0"/>
          </a:p>
        </p:txBody>
      </p:sp>
    </p:spTree>
    <p:extLst>
      <p:ext uri="{BB962C8B-B14F-4D97-AF65-F5344CB8AC3E}">
        <p14:creationId xmlns:p14="http://schemas.microsoft.com/office/powerpoint/2010/main" val="3928813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381000" y="685800"/>
            <a:ext cx="6096000" cy="3429000"/>
          </a:xfrm>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FE59D4-6EB1-431E-8E55-2CD06E423CCD}" type="slidenum">
              <a:rPr lang="zh-CN" altLang="en-US" sz="1200" smtClean="0"/>
              <a:pPr/>
              <a:t>16</a:t>
            </a:fld>
            <a:endParaRPr lang="en-US" altLang="zh-CN" sz="1200" smtClean="0"/>
          </a:p>
        </p:txBody>
      </p:sp>
    </p:spTree>
    <p:extLst>
      <p:ext uri="{BB962C8B-B14F-4D97-AF65-F5344CB8AC3E}">
        <p14:creationId xmlns:p14="http://schemas.microsoft.com/office/powerpoint/2010/main" val="144416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pPr>
              <a:defRPr/>
            </a:pPr>
            <a:r>
              <a:rPr lang="en-US" altLang="zh-CN" smtClean="0"/>
              <a:t>McGraw-Hill/Irwin</a:t>
            </a:r>
            <a:endParaRPr lang="en-US" altLang="zh-CN"/>
          </a:p>
        </p:txBody>
      </p:sp>
      <p:sp>
        <p:nvSpPr>
          <p:cNvPr id="5" name="Footer Placeholder 4"/>
          <p:cNvSpPr>
            <a:spLocks noGrp="1"/>
          </p:cNvSpPr>
          <p:nvPr>
            <p:ph type="ftr" sz="quarter" idx="11"/>
          </p:nvPr>
        </p:nvSpPr>
        <p:spPr>
          <a:xfrm>
            <a:off x="3962399" y="5870575"/>
            <a:ext cx="4893958" cy="377825"/>
          </a:xfrm>
        </p:spPr>
        <p:txBody>
          <a:body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24474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en-US" altLang="zh-CN" smtClean="0"/>
              <a:t>McGraw-Hill/Irwin</a:t>
            </a:r>
            <a:endParaRPr lang="en-US" altLang="zh-CN"/>
          </a:p>
        </p:txBody>
      </p:sp>
      <p:sp>
        <p:nvSpPr>
          <p:cNvPr id="6" name="Footer Placeholder 5"/>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0610885"/>
      </p:ext>
    </p:extLst>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r>
              <a:rPr lang="en-US" altLang="zh-CN" smtClean="0"/>
              <a:t>McGraw-Hill/Irwin</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1591130"/>
      </p:ext>
    </p:extLst>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r>
              <a:rPr lang="en-US" altLang="zh-CN" smtClean="0"/>
              <a:t>McGraw-Hill/Irwin</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289654"/>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r>
              <a:rPr lang="en-US" altLang="zh-CN" smtClean="0"/>
              <a:t>McGraw-Hill/Irwin</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920707"/>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r>
              <a:rPr lang="en-US" altLang="zh-CN" smtClean="0"/>
              <a:t>McGraw-Hill/Irwin</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4079154"/>
      </p:ext>
    </p:extLst>
  </p:cSld>
  <p:clrMapOvr>
    <a:masterClrMapping/>
  </p:clrMapOvr>
  <p:hf sldNum="0"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r>
              <a:rPr lang="en-US" altLang="zh-CN" smtClean="0"/>
              <a:t>McGraw-Hill/Irwin</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0847567"/>
      </p:ext>
    </p:extLst>
  </p:cSld>
  <p:clrMapOvr>
    <a:masterClrMapping/>
  </p:clrMapOvr>
  <p:hf sldNum="0"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r>
              <a:rPr lang="en-US" altLang="zh-CN" smtClean="0"/>
              <a:t>McGraw-Hill/Irwin</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966060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r>
              <a:rPr lang="en-US" altLang="zh-CN" smtClean="0"/>
              <a:t>McGraw-Hill/Irwin</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8829189"/>
      </p:ext>
    </p:extLst>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r>
              <a:rPr lang="en-US" altLang="zh-CN" smtClean="0"/>
              <a:t>McGraw-Hill/Irwin</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07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r>
              <a:rPr lang="en-US" altLang="zh-CN" smtClean="0"/>
              <a:t>McGraw-Hill/Irwin</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017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r>
              <a:rPr lang="en-US" altLang="zh-CN" smtClean="0"/>
              <a:t>McGraw-Hill/Irwin</a:t>
            </a:r>
            <a:endParaRPr lang="en-US" altLang="zh-CN"/>
          </a:p>
        </p:txBody>
      </p:sp>
      <p:sp>
        <p:nvSpPr>
          <p:cNvPr id="6" name="Footer Placeholder 5"/>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12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r>
              <a:rPr lang="en-US" altLang="zh-CN" smtClean="0"/>
              <a:t>McGraw-Hill/Irwin</a:t>
            </a:r>
            <a:endParaRPr lang="en-US" altLang="zh-CN"/>
          </a:p>
        </p:txBody>
      </p:sp>
      <p:sp>
        <p:nvSpPr>
          <p:cNvPr id="8" name="Footer Placeholder 7"/>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3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r>
              <a:rPr lang="en-US" altLang="zh-CN" smtClean="0"/>
              <a:t>McGraw-Hill/Irwin</a:t>
            </a:r>
            <a:endParaRPr lang="en-US" altLang="zh-CN"/>
          </a:p>
        </p:txBody>
      </p:sp>
      <p:sp>
        <p:nvSpPr>
          <p:cNvPr id="4" name="Footer Placeholder 3"/>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015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a:defRPr/>
            </a:pPr>
            <a:r>
              <a:rPr lang="en-US" altLang="zh-CN" smtClean="0"/>
              <a:t>McGraw-Hill/Irwin</a:t>
            </a:r>
            <a:endParaRPr lang="en-US" altLang="zh-CN"/>
          </a:p>
        </p:txBody>
      </p:sp>
      <p:sp>
        <p:nvSpPr>
          <p:cNvPr id="3" name="Footer Placeholder 2"/>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794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en-US" altLang="zh-CN" smtClean="0"/>
              <a:t>McGraw-Hill/Irwin</a:t>
            </a:r>
            <a:endParaRPr lang="en-US" altLang="zh-CN"/>
          </a:p>
        </p:txBody>
      </p:sp>
      <p:sp>
        <p:nvSpPr>
          <p:cNvPr id="6" name="Footer Placeholder 5"/>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47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en-US" altLang="zh-CN" smtClean="0"/>
              <a:t>McGraw-Hill/Irwin</a:t>
            </a:r>
            <a:endParaRPr lang="en-US" altLang="zh-CN"/>
          </a:p>
        </p:txBody>
      </p:sp>
      <p:sp>
        <p:nvSpPr>
          <p:cNvPr id="6" name="Footer Placeholder 5"/>
          <p:cNvSpPr>
            <a:spLocks noGrp="1"/>
          </p:cNvSpPr>
          <p:nvPr>
            <p:ph type="ftr" sz="quarter" idx="11"/>
          </p:nvPr>
        </p:nvSpPr>
        <p:spPr/>
        <p:txBody>
          <a:bodyPr/>
          <a:lstStyle/>
          <a:p>
            <a:pPr>
              <a:defRPr/>
            </a:pPr>
            <a:r>
              <a:rPr lang="en-US" altLang="zh-CN" smtClean="0"/>
              <a:t>Copyright © 2001 by The McGraw-Hill Companies, Inc. All rights reserved.</a:t>
            </a:r>
            <a:endParaRPr lang="en-US" altLang="zh-CN"/>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426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US" altLang="zh-CN" smtClean="0"/>
              <a:t>McGraw-Hill/Irwin</a:t>
            </a:r>
            <a:endParaRPr lang="en-US" altLang="zh-C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ltLang="zh-CN" smtClean="0"/>
              <a:t>Copyright © 2001 by The McGraw-Hill Companies, Inc. All rights reserved.</a:t>
            </a:r>
            <a:endParaRPr lang="en-US" altLang="zh-C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382425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sldNum="0"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alpha val="0"/>
          </a:srgbClr>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51026" y="766302"/>
            <a:ext cx="8816975" cy="1150988"/>
          </a:xfrm>
        </p:spPr>
        <p:txBody>
          <a:bodyPr/>
          <a:lstStyle/>
          <a:p>
            <a:pPr algn="l">
              <a:lnSpc>
                <a:spcPct val="150000"/>
              </a:lnSpc>
            </a:pPr>
            <a:r>
              <a:rPr lang="zh-CN" altLang="en-US" sz="3600" b="1" dirty="0">
                <a:solidFill>
                  <a:schemeClr val="bg1"/>
                </a:solidFill>
                <a:latin typeface="Bookman Old Style" pitchFamily="18" charset="0"/>
                <a:ea typeface="宋体" pitchFamily="2" charset="-122"/>
              </a:rPr>
              <a:t>第</a:t>
            </a:r>
            <a:r>
              <a:rPr lang="en-US" altLang="zh-CN" sz="3600" b="1" dirty="0">
                <a:solidFill>
                  <a:schemeClr val="bg1"/>
                </a:solidFill>
                <a:latin typeface="Bookman Old Style" pitchFamily="18" charset="0"/>
                <a:ea typeface="宋体" pitchFamily="2" charset="-122"/>
              </a:rPr>
              <a:t>3_1</a:t>
            </a:r>
            <a:r>
              <a:rPr lang="zh-CN" altLang="en-US" sz="3600" b="1" dirty="0">
                <a:solidFill>
                  <a:schemeClr val="bg1"/>
                </a:solidFill>
                <a:latin typeface="Bookman Old Style" pitchFamily="18" charset="0"/>
                <a:ea typeface="宋体" pitchFamily="2" charset="-122"/>
              </a:rPr>
              <a:t>章</a:t>
            </a:r>
            <a:r>
              <a:rPr lang="en-US" altLang="zh-CN" sz="3600" b="1" dirty="0">
                <a:solidFill>
                  <a:schemeClr val="bg1"/>
                </a:solidFill>
                <a:latin typeface="Bookman Old Style" pitchFamily="18" charset="0"/>
                <a:ea typeface="宋体" pitchFamily="2" charset="-122"/>
              </a:rPr>
              <a:t>  </a:t>
            </a:r>
            <a:r>
              <a:rPr lang="zh-CN" altLang="en-US" sz="3600" b="1" dirty="0">
                <a:solidFill>
                  <a:schemeClr val="bg1"/>
                </a:solidFill>
                <a:latin typeface="Bookman Old Style" pitchFamily="18" charset="0"/>
                <a:ea typeface="宋体" pitchFamily="2" charset="-122"/>
              </a:rPr>
              <a:t>总产出的生产、分配与使用</a:t>
            </a:r>
            <a:endParaRPr lang="en-US" altLang="zh-CN" sz="3600" dirty="0">
              <a:solidFill>
                <a:schemeClr val="bg1"/>
              </a:solidFill>
              <a:latin typeface="Bookman Old Style" pitchFamily="18" charset="0"/>
              <a:ea typeface="宋体" pitchFamily="2" charset="-122"/>
            </a:endParaRPr>
          </a:p>
        </p:txBody>
      </p:sp>
      <p:sp>
        <p:nvSpPr>
          <p:cNvPr id="4" name="内容占位符 2"/>
          <p:cNvSpPr txBox="1">
            <a:spLocks/>
          </p:cNvSpPr>
          <p:nvPr/>
        </p:nvSpPr>
        <p:spPr>
          <a:xfrm>
            <a:off x="2217839" y="2344995"/>
            <a:ext cx="7050958" cy="372243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nSpc>
                <a:spcPct val="150000"/>
              </a:lnSpc>
              <a:buNone/>
            </a:pPr>
            <a:r>
              <a:rPr lang="zh-CN" altLang="en-US" sz="2800" dirty="0">
                <a:solidFill>
                  <a:schemeClr val="bg1"/>
                </a:solidFill>
                <a:latin typeface="Bookman Old Style" pitchFamily="18" charset="0"/>
                <a:ea typeface="宋体" pitchFamily="2" charset="-122"/>
              </a:rPr>
              <a:t>总产出是如何生产出来的？</a:t>
            </a:r>
            <a:r>
              <a:rPr lang="en-US" altLang="zh-CN" sz="2800" dirty="0">
                <a:solidFill>
                  <a:schemeClr val="bg1"/>
                </a:solidFill>
                <a:latin typeface="Bookman Old Style" pitchFamily="18" charset="0"/>
                <a:ea typeface="宋体" pitchFamily="2" charset="-122"/>
              </a:rPr>
              <a:t/>
            </a:r>
            <a:br>
              <a:rPr lang="en-US" altLang="zh-CN" sz="2800" dirty="0">
                <a:solidFill>
                  <a:schemeClr val="bg1"/>
                </a:solidFill>
                <a:latin typeface="Bookman Old Style" pitchFamily="18" charset="0"/>
                <a:ea typeface="宋体" pitchFamily="2" charset="-122"/>
              </a:rPr>
            </a:br>
            <a:r>
              <a:rPr lang="zh-CN" altLang="en-US" sz="2800" dirty="0">
                <a:solidFill>
                  <a:schemeClr val="bg1"/>
                </a:solidFill>
                <a:latin typeface="Bookman Old Style" pitchFamily="18" charset="0"/>
                <a:ea typeface="宋体" pitchFamily="2" charset="-122"/>
              </a:rPr>
              <a:t>生产出来的产品归谁所有？</a:t>
            </a:r>
            <a:r>
              <a:rPr lang="en-US" altLang="zh-CN" sz="2800" dirty="0">
                <a:solidFill>
                  <a:schemeClr val="bg1"/>
                </a:solidFill>
                <a:latin typeface="Bookman Old Style" pitchFamily="18" charset="0"/>
                <a:ea typeface="宋体" pitchFamily="2" charset="-122"/>
              </a:rPr>
              <a:t/>
            </a:r>
            <a:br>
              <a:rPr lang="en-US" altLang="zh-CN" sz="2800" dirty="0">
                <a:solidFill>
                  <a:schemeClr val="bg1"/>
                </a:solidFill>
                <a:latin typeface="Bookman Old Style" pitchFamily="18" charset="0"/>
                <a:ea typeface="宋体" pitchFamily="2" charset="-122"/>
              </a:rPr>
            </a:br>
            <a:r>
              <a:rPr lang="zh-CN" altLang="en-US" sz="2800" dirty="0">
                <a:solidFill>
                  <a:schemeClr val="bg1"/>
                </a:solidFill>
                <a:latin typeface="Bookman Old Style" pitchFamily="18" charset="0"/>
                <a:ea typeface="宋体" pitchFamily="2" charset="-122"/>
              </a:rPr>
              <a:t>生产出来的产品到了谁手中？</a:t>
            </a:r>
            <a:r>
              <a:rPr lang="en-US" altLang="zh-CN" sz="2800" dirty="0">
                <a:solidFill>
                  <a:schemeClr val="bg1"/>
                </a:solidFill>
                <a:latin typeface="Bookman Old Style" pitchFamily="18" charset="0"/>
                <a:ea typeface="宋体" pitchFamily="2" charset="-122"/>
              </a:rPr>
              <a:t/>
            </a:r>
            <a:br>
              <a:rPr lang="en-US" altLang="zh-CN" sz="2800" dirty="0">
                <a:solidFill>
                  <a:schemeClr val="bg1"/>
                </a:solidFill>
                <a:latin typeface="Bookman Old Style" pitchFamily="18" charset="0"/>
                <a:ea typeface="宋体" pitchFamily="2" charset="-122"/>
              </a:rPr>
            </a:br>
            <a:r>
              <a:rPr lang="zh-CN" altLang="en-US" sz="2800" dirty="0">
                <a:solidFill>
                  <a:schemeClr val="bg1"/>
                </a:solidFill>
                <a:latin typeface="Bookman Old Style" pitchFamily="18" charset="0"/>
                <a:ea typeface="宋体" pitchFamily="2" charset="-122"/>
              </a:rPr>
              <a:t>总供给与总需求能否取得均衡</a:t>
            </a:r>
            <a:endParaRPr lang="en-US" altLang="zh-CN" sz="2800" kern="0" dirty="0">
              <a:solidFill>
                <a:schemeClr val="bg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9938" name="内容占位符 2"/>
              <p:cNvSpPr>
                <a:spLocks noGrp="1"/>
              </p:cNvSpPr>
              <p:nvPr>
                <p:ph idx="1"/>
              </p:nvPr>
            </p:nvSpPr>
            <p:spPr>
              <a:xfrm>
                <a:off x="1524001" y="0"/>
                <a:ext cx="9144000" cy="6858000"/>
              </a:xfrm>
            </p:spPr>
            <p:txBody>
              <a:bodyPr/>
              <a:lstStyle/>
              <a:p>
                <a:pPr>
                  <a:lnSpc>
                    <a:spcPct val="150000"/>
                  </a:lnSpc>
                  <a:buFontTx/>
                  <a:buNone/>
                </a:pPr>
                <a:r>
                  <a:rPr lang="en-US" altLang="zh-CN" sz="2800" dirty="0" smtClean="0">
                    <a:ea typeface="宋体" pitchFamily="2" charset="-122"/>
                  </a:rPr>
                  <a:t>3.1.3 </a:t>
                </a:r>
                <a:r>
                  <a:rPr lang="zh-CN" altLang="en-US" sz="2800" dirty="0">
                    <a:ea typeface="宋体" pitchFamily="2" charset="-122"/>
                  </a:rPr>
                  <a:t>总产出的需求方面：总产出的使用</a:t>
                </a:r>
                <a:endParaRPr lang="en-US" altLang="zh-CN" sz="2800" dirty="0">
                  <a:ea typeface="宋体" pitchFamily="2" charset="-122"/>
                </a:endParaRPr>
              </a:p>
              <a:p>
                <a:pPr>
                  <a:lnSpc>
                    <a:spcPct val="150000"/>
                  </a:lnSpc>
                  <a:buFont typeface="Times New Roman" panose="02020603050405020304" pitchFamily="18" charset="0"/>
                  <a:buChar char="−"/>
                </a:pPr>
                <a:r>
                  <a:rPr lang="zh-CN" altLang="en-US" sz="2800" dirty="0">
                    <a:ea typeface="宋体" pitchFamily="2" charset="-122"/>
                  </a:rPr>
                  <a:t>消费支出与可支配收入之间的关系</a:t>
                </a:r>
                <a:endParaRPr lang="en-US" altLang="zh-CN" sz="2800" dirty="0">
                  <a:ea typeface="宋体" pitchFamily="2" charset="-122"/>
                </a:endParaRPr>
              </a:p>
              <a:p>
                <a:pPr lvl="1">
                  <a:lnSpc>
                    <a:spcPct val="150000"/>
                  </a:lnSpc>
                  <a:buFont typeface="Calibri" panose="020F0502020204030204" pitchFamily="34" charset="0"/>
                  <a:buChar char="◊"/>
                </a:pPr>
                <a:r>
                  <a:rPr lang="zh-CN" altLang="en-US" dirty="0" smtClean="0">
                    <a:ea typeface="宋体" pitchFamily="2" charset="-122"/>
                  </a:rPr>
                  <a:t>从当期看，没有收入也有消费，此为自发消费。</a:t>
                </a:r>
                <a:endParaRPr lang="en-US" altLang="zh-CN" dirty="0" smtClean="0">
                  <a:ea typeface="宋体" pitchFamily="2" charset="-122"/>
                </a:endParaRPr>
              </a:p>
              <a:p>
                <a:pPr lvl="1">
                  <a:lnSpc>
                    <a:spcPct val="150000"/>
                  </a:lnSpc>
                  <a:buFont typeface="Calibri" panose="020F0502020204030204" pitchFamily="34" charset="0"/>
                  <a:buChar char="◊"/>
                </a:pPr>
                <a:r>
                  <a:rPr lang="zh-CN" altLang="en-US" dirty="0" smtClean="0">
                    <a:ea typeface="宋体" pitchFamily="2" charset="-122"/>
                  </a:rPr>
                  <a:t>随着收入的增加，消费也会增加，此为引致消费。</a:t>
                </a:r>
                <a:endParaRPr lang="en-US" altLang="zh-CN" dirty="0" smtClean="0">
                  <a:ea typeface="宋体" pitchFamily="2" charset="-122"/>
                </a:endParaRPr>
              </a:p>
              <a:p>
                <a:pPr lvl="1">
                  <a:lnSpc>
                    <a:spcPct val="150000"/>
                  </a:lnSpc>
                  <a:buFont typeface="Calibri" panose="020F0502020204030204" pitchFamily="34" charset="0"/>
                  <a:buChar char="◊"/>
                </a:pPr>
                <a:r>
                  <a:rPr lang="zh-CN" altLang="en-US" dirty="0" smtClean="0">
                    <a:ea typeface="宋体" pitchFamily="2" charset="-122"/>
                  </a:rPr>
                  <a:t>一般而言，消费增加量要小于收入增加量</a:t>
                </a:r>
                <a:endParaRPr lang="en-US" altLang="zh-CN" dirty="0">
                  <a:ea typeface="宋体" pitchFamily="2" charset="-122"/>
                </a:endParaRPr>
              </a:p>
              <a:p>
                <a:pPr>
                  <a:lnSpc>
                    <a:spcPct val="150000"/>
                  </a:lnSpc>
                  <a:buFont typeface="Times New Roman" panose="02020603050405020304" pitchFamily="18" charset="0"/>
                  <a:buChar char="−"/>
                </a:pPr>
                <a:r>
                  <a:rPr lang="zh-CN" altLang="en-US" sz="2800" dirty="0">
                    <a:ea typeface="宋体" pitchFamily="2" charset="-122"/>
                  </a:rPr>
                  <a:t>消费函数</a:t>
                </a:r>
                <a:endParaRPr lang="en-US" altLang="zh-CN" sz="2800" dirty="0">
                  <a:ea typeface="宋体" pitchFamily="2" charset="-122"/>
                </a:endParaRPr>
              </a:p>
              <a:p>
                <a:pPr marL="0" indent="0">
                  <a:lnSpc>
                    <a:spcPct val="150000"/>
                  </a:lnSpc>
                  <a:buNone/>
                </a:pPr>
                <a:r>
                  <a:rPr lang="en-US" altLang="zh-CN" sz="2800" dirty="0">
                    <a:ea typeface="宋体" pitchFamily="2" charset="-122"/>
                  </a:rPr>
                  <a:t>C = C (</a:t>
                </a:r>
                <a14:m>
                  <m:oMath xmlns:m="http://schemas.openxmlformats.org/officeDocument/2006/math">
                    <m:sSub>
                      <m:sSubPr>
                        <m:ctrlPr>
                          <a:rPr lang="en-US" altLang="zh-CN" sz="2800" i="1" dirty="0">
                            <a:latin typeface="Cambria Math" panose="02040503050406030204" pitchFamily="18" charset="0"/>
                            <a:ea typeface="宋体" pitchFamily="2" charset="-122"/>
                          </a:rPr>
                        </m:ctrlPr>
                      </m:sSubPr>
                      <m:e>
                        <m:r>
                          <a:rPr lang="en-US" altLang="zh-CN" sz="2800" i="1" dirty="0">
                            <a:latin typeface="Cambria Math" panose="02040503050406030204" pitchFamily="18" charset="0"/>
                            <a:ea typeface="宋体" pitchFamily="2" charset="-122"/>
                          </a:rPr>
                          <m:t>𝑌</m:t>
                        </m:r>
                      </m:e>
                      <m:sub>
                        <m:r>
                          <a:rPr lang="en-US" altLang="zh-CN" sz="2800" i="1" dirty="0">
                            <a:latin typeface="Cambria Math" panose="02040503050406030204" pitchFamily="18" charset="0"/>
                            <a:ea typeface="宋体" pitchFamily="2" charset="-122"/>
                          </a:rPr>
                          <m:t>𝐷</m:t>
                        </m:r>
                      </m:sub>
                    </m:sSub>
                  </m:oMath>
                </a14:m>
                <a:r>
                  <a:rPr lang="en-US" altLang="zh-CN" sz="2800" dirty="0">
                    <a:ea typeface="宋体" pitchFamily="2" charset="-122"/>
                  </a:rPr>
                  <a:t>) = C (Y-T)</a:t>
                </a:r>
              </a:p>
              <a:p>
                <a:pPr marL="0" indent="0">
                  <a:lnSpc>
                    <a:spcPct val="150000"/>
                  </a:lnSpc>
                  <a:buNone/>
                </a:pPr>
                <a:r>
                  <a:rPr lang="zh-CN" altLang="en-US" sz="2800" dirty="0">
                    <a:ea typeface="宋体" pitchFamily="2" charset="-122"/>
                  </a:rPr>
                  <a:t>其中</a:t>
                </a:r>
                <a14:m>
                  <m:oMath xmlns:m="http://schemas.openxmlformats.org/officeDocument/2006/math">
                    <m:sSub>
                      <m:sSubPr>
                        <m:ctrlPr>
                          <a:rPr lang="en-US" altLang="zh-CN" sz="2800" i="1" dirty="0">
                            <a:latin typeface="Cambria Math" panose="02040503050406030204" pitchFamily="18" charset="0"/>
                            <a:ea typeface="宋体" pitchFamily="2" charset="-122"/>
                          </a:rPr>
                        </m:ctrlPr>
                      </m:sSubPr>
                      <m:e>
                        <m:r>
                          <a:rPr lang="en-US" altLang="zh-CN" sz="2800" i="1" dirty="0">
                            <a:latin typeface="Cambria Math" panose="02040503050406030204" pitchFamily="18" charset="0"/>
                            <a:ea typeface="宋体" pitchFamily="2" charset="-122"/>
                          </a:rPr>
                          <m:t>𝑌</m:t>
                        </m:r>
                      </m:e>
                      <m:sub>
                        <m:r>
                          <a:rPr lang="en-US" altLang="zh-CN" sz="2800" i="1" dirty="0">
                            <a:latin typeface="Cambria Math" panose="02040503050406030204" pitchFamily="18" charset="0"/>
                            <a:ea typeface="宋体" pitchFamily="2" charset="-122"/>
                          </a:rPr>
                          <m:t>𝐷</m:t>
                        </m:r>
                      </m:sub>
                    </m:sSub>
                  </m:oMath>
                </a14:m>
                <a:r>
                  <a:rPr lang="zh-CN" altLang="en-US" sz="2800" dirty="0">
                    <a:ea typeface="宋体" pitchFamily="2" charset="-122"/>
                  </a:rPr>
                  <a:t>为可支配个人收入（注意这是总量）</a:t>
                </a:r>
                <a:endParaRPr lang="en-US" altLang="zh-CN" sz="2800" dirty="0">
                  <a:ea typeface="宋体" pitchFamily="2" charset="-122"/>
                </a:endParaRPr>
              </a:p>
              <a:p>
                <a:pPr marL="0" indent="0">
                  <a:lnSpc>
                    <a:spcPct val="150000"/>
                  </a:lnSpc>
                  <a:buNone/>
                </a:pPr>
                <a:r>
                  <a:rPr lang="en-US" altLang="zh-CN" sz="2800" dirty="0">
                    <a:ea typeface="宋体" pitchFamily="2" charset="-122"/>
                  </a:rPr>
                  <a:t>                      </a:t>
                </a:r>
                <a14:m>
                  <m:oMath xmlns:m="http://schemas.openxmlformats.org/officeDocument/2006/math">
                    <m:sSub>
                      <m:sSubPr>
                        <m:ctrlPr>
                          <a:rPr lang="en-US" altLang="zh-CN" sz="2800" i="1" dirty="0">
                            <a:latin typeface="Cambria Math" panose="02040503050406030204" pitchFamily="18" charset="0"/>
                            <a:ea typeface="宋体" pitchFamily="2" charset="-122"/>
                          </a:rPr>
                        </m:ctrlPr>
                      </m:sSubPr>
                      <m:e>
                        <m:r>
                          <a:rPr lang="en-US" altLang="zh-CN" sz="2800" i="1" dirty="0">
                            <a:latin typeface="Cambria Math" panose="02040503050406030204" pitchFamily="18" charset="0"/>
                            <a:ea typeface="宋体" pitchFamily="2" charset="-122"/>
                          </a:rPr>
                          <m:t>𝑌</m:t>
                        </m:r>
                      </m:e>
                      <m:sub>
                        <m:r>
                          <a:rPr lang="en-US" altLang="zh-CN" sz="2800" i="1" dirty="0">
                            <a:latin typeface="Cambria Math" panose="02040503050406030204" pitchFamily="18" charset="0"/>
                            <a:ea typeface="宋体" pitchFamily="2" charset="-122"/>
                          </a:rPr>
                          <m:t>𝐷</m:t>
                        </m:r>
                      </m:sub>
                    </m:sSub>
                  </m:oMath>
                </a14:m>
                <a:r>
                  <a:rPr lang="en-US" altLang="zh-CN" sz="2800" dirty="0">
                    <a:ea typeface="宋体" pitchFamily="2" charset="-122"/>
                  </a:rPr>
                  <a:t>=Y – T = Y – (TA –TR)</a:t>
                </a:r>
              </a:p>
            </p:txBody>
          </p:sp>
        </mc:Choice>
        <mc:Fallback>
          <p:sp>
            <p:nvSpPr>
              <p:cNvPr id="39938" name="内容占位符 2"/>
              <p:cNvSpPr>
                <a:spLocks noGrp="1" noRot="1" noChangeAspect="1" noMove="1" noResize="1" noEditPoints="1" noAdjustHandles="1" noChangeArrowheads="1" noChangeShapeType="1" noTextEdit="1"/>
              </p:cNvSpPr>
              <p:nvPr>
                <p:ph idx="1"/>
              </p:nvPr>
            </p:nvSpPr>
            <p:spPr>
              <a:xfrm>
                <a:off x="1524001" y="0"/>
                <a:ext cx="9144000" cy="6858000"/>
              </a:xfrm>
              <a:blipFill>
                <a:blip r:embed="rId3"/>
                <a:stretch>
                  <a:fillRect l="-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499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p:cTn id="7" dur="500" fill="hold"/>
                                        <p:tgtEl>
                                          <p:spTgt spid="3993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93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993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9938">
                                            <p:txEl>
                                              <p:pRg st="1" end="1"/>
                                            </p:txEl>
                                          </p:spTgt>
                                        </p:tgtEl>
                                        <p:attrNameLst>
                                          <p:attrName>style.visibility</p:attrName>
                                        </p:attrNameLst>
                                      </p:cBhvr>
                                      <p:to>
                                        <p:strVal val="visible"/>
                                      </p:to>
                                    </p:set>
                                    <p:anim calcmode="lin" valueType="num">
                                      <p:cBhvr>
                                        <p:cTn id="14" dur="500" fill="hold"/>
                                        <p:tgtEl>
                                          <p:spTgt spid="3993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993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9938">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9938">
                                            <p:txEl>
                                              <p:pRg st="2" end="2"/>
                                            </p:txEl>
                                          </p:spTgt>
                                        </p:tgtEl>
                                        <p:attrNameLst>
                                          <p:attrName>style.visibility</p:attrName>
                                        </p:attrNameLst>
                                      </p:cBhvr>
                                      <p:to>
                                        <p:strVal val="visible"/>
                                      </p:to>
                                    </p:set>
                                    <p:anim calcmode="lin" valueType="num">
                                      <p:cBhvr>
                                        <p:cTn id="19" dur="500" fill="hold"/>
                                        <p:tgtEl>
                                          <p:spTgt spid="39938">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9938">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9938">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9938">
                                            <p:txEl>
                                              <p:pRg st="3" end="3"/>
                                            </p:txEl>
                                          </p:spTgt>
                                        </p:tgtEl>
                                        <p:attrNameLst>
                                          <p:attrName>style.visibility</p:attrName>
                                        </p:attrNameLst>
                                      </p:cBhvr>
                                      <p:to>
                                        <p:strVal val="visible"/>
                                      </p:to>
                                    </p:set>
                                    <p:anim calcmode="lin" valueType="num">
                                      <p:cBhvr>
                                        <p:cTn id="24" dur="500" fill="hold"/>
                                        <p:tgtEl>
                                          <p:spTgt spid="39938">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9938">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9938">
                                            <p:txEl>
                                              <p:pRg st="3" end="3"/>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9938">
                                            <p:txEl>
                                              <p:pRg st="4" end="4"/>
                                            </p:txEl>
                                          </p:spTgt>
                                        </p:tgtEl>
                                        <p:attrNameLst>
                                          <p:attrName>style.visibility</p:attrName>
                                        </p:attrNameLst>
                                      </p:cBhvr>
                                      <p:to>
                                        <p:strVal val="visible"/>
                                      </p:to>
                                    </p:set>
                                    <p:anim calcmode="lin" valueType="num">
                                      <p:cBhvr>
                                        <p:cTn id="29" dur="500" fill="hold"/>
                                        <p:tgtEl>
                                          <p:spTgt spid="39938">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9938">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993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9938">
                                            <p:txEl>
                                              <p:pRg st="5" end="5"/>
                                            </p:txEl>
                                          </p:spTgt>
                                        </p:tgtEl>
                                        <p:attrNameLst>
                                          <p:attrName>style.visibility</p:attrName>
                                        </p:attrNameLst>
                                      </p:cBhvr>
                                      <p:to>
                                        <p:strVal val="visible"/>
                                      </p:to>
                                    </p:set>
                                    <p:anim calcmode="lin" valueType="num">
                                      <p:cBhvr>
                                        <p:cTn id="36" dur="500" fill="hold"/>
                                        <p:tgtEl>
                                          <p:spTgt spid="39938">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9938">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993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9938">
                                            <p:txEl>
                                              <p:pRg st="6" end="6"/>
                                            </p:txEl>
                                          </p:spTgt>
                                        </p:tgtEl>
                                        <p:attrNameLst>
                                          <p:attrName>style.visibility</p:attrName>
                                        </p:attrNameLst>
                                      </p:cBhvr>
                                      <p:to>
                                        <p:strVal val="visible"/>
                                      </p:to>
                                    </p:set>
                                    <p:anim calcmode="lin" valueType="num">
                                      <p:cBhvr>
                                        <p:cTn id="43" dur="500" fill="hold"/>
                                        <p:tgtEl>
                                          <p:spTgt spid="39938">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9938">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9938">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9938">
                                            <p:txEl>
                                              <p:pRg st="7" end="7"/>
                                            </p:txEl>
                                          </p:spTgt>
                                        </p:tgtEl>
                                        <p:attrNameLst>
                                          <p:attrName>style.visibility</p:attrName>
                                        </p:attrNameLst>
                                      </p:cBhvr>
                                      <p:to>
                                        <p:strVal val="visible"/>
                                      </p:to>
                                    </p:set>
                                    <p:anim calcmode="lin" valueType="num">
                                      <p:cBhvr>
                                        <p:cTn id="50" dur="500" fill="hold"/>
                                        <p:tgtEl>
                                          <p:spTgt spid="39938">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39938">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39938">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9938">
                                            <p:txEl>
                                              <p:pRg st="8" end="8"/>
                                            </p:txEl>
                                          </p:spTgt>
                                        </p:tgtEl>
                                        <p:attrNameLst>
                                          <p:attrName>style.visibility</p:attrName>
                                        </p:attrNameLst>
                                      </p:cBhvr>
                                      <p:to>
                                        <p:strVal val="visible"/>
                                      </p:to>
                                    </p:set>
                                    <p:anim calcmode="lin" valueType="num">
                                      <p:cBhvr>
                                        <p:cTn id="57" dur="500" fill="hold"/>
                                        <p:tgtEl>
                                          <p:spTgt spid="39938">
                                            <p:txEl>
                                              <p:pRg st="8" end="8"/>
                                            </p:txEl>
                                          </p:spTgt>
                                        </p:tgtEl>
                                        <p:attrNameLst>
                                          <p:attrName>ppt_w</p:attrName>
                                        </p:attrNameLst>
                                      </p:cBhvr>
                                      <p:tavLst>
                                        <p:tav tm="0">
                                          <p:val>
                                            <p:fltVal val="0"/>
                                          </p:val>
                                        </p:tav>
                                        <p:tav tm="100000">
                                          <p:val>
                                            <p:strVal val="#ppt_w"/>
                                          </p:val>
                                        </p:tav>
                                      </p:tavLst>
                                    </p:anim>
                                    <p:anim calcmode="lin" valueType="num">
                                      <p:cBhvr>
                                        <p:cTn id="58" dur="500" fill="hold"/>
                                        <p:tgtEl>
                                          <p:spTgt spid="39938">
                                            <p:txEl>
                                              <p:pRg st="8" end="8"/>
                                            </p:txEl>
                                          </p:spTgt>
                                        </p:tgtEl>
                                        <p:attrNameLst>
                                          <p:attrName>ppt_h</p:attrName>
                                        </p:attrNameLst>
                                      </p:cBhvr>
                                      <p:tavLst>
                                        <p:tav tm="0">
                                          <p:val>
                                            <p:fltVal val="0"/>
                                          </p:val>
                                        </p:tav>
                                        <p:tav tm="100000">
                                          <p:val>
                                            <p:strVal val="#ppt_h"/>
                                          </p:val>
                                        </p:tav>
                                      </p:tavLst>
                                    </p:anim>
                                    <p:animEffect transition="in" filter="fade">
                                      <p:cBhvr>
                                        <p:cTn id="59" dur="500"/>
                                        <p:tgtEl>
                                          <p:spTgt spid="3993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9938" name="内容占位符 2"/>
              <p:cNvSpPr>
                <a:spLocks noGrp="1"/>
              </p:cNvSpPr>
              <p:nvPr>
                <p:ph idx="1"/>
              </p:nvPr>
            </p:nvSpPr>
            <p:spPr>
              <a:xfrm>
                <a:off x="1627239" y="1"/>
                <a:ext cx="8908026" cy="6475413"/>
              </a:xfrm>
            </p:spPr>
            <p:txBody>
              <a:bodyPr/>
              <a:lstStyle/>
              <a:p>
                <a:pPr>
                  <a:lnSpc>
                    <a:spcPct val="150000"/>
                  </a:lnSpc>
                  <a:buFontTx/>
                  <a:buNone/>
                </a:pPr>
                <a:r>
                  <a:rPr lang="en-US" altLang="zh-CN" sz="2800" dirty="0" smtClean="0">
                    <a:ea typeface="宋体" pitchFamily="2" charset="-122"/>
                  </a:rPr>
                  <a:t>3.1.3 </a:t>
                </a:r>
                <a:r>
                  <a:rPr lang="zh-CN" altLang="en-US" sz="2800" dirty="0">
                    <a:ea typeface="宋体" pitchFamily="2" charset="-122"/>
                  </a:rPr>
                  <a:t>总产出的需求方面：总产出的使用</a:t>
                </a:r>
                <a:endParaRPr lang="en-US" altLang="zh-CN" sz="2800" dirty="0">
                  <a:ea typeface="宋体" pitchFamily="2" charset="-122"/>
                </a:endParaRPr>
              </a:p>
              <a:p>
                <a:pPr>
                  <a:lnSpc>
                    <a:spcPct val="150000"/>
                  </a:lnSpc>
                  <a:buFont typeface="Times New Roman" panose="02020603050405020304" pitchFamily="18" charset="0"/>
                  <a:buChar char="−"/>
                </a:pPr>
                <a:r>
                  <a:rPr lang="zh-CN" altLang="en-US" sz="2800" dirty="0">
                    <a:ea typeface="宋体" pitchFamily="2" charset="-122"/>
                  </a:rPr>
                  <a:t>边际消费倾向</a:t>
                </a:r>
                <a:endParaRPr lang="en-US" altLang="zh-CN" sz="2800" dirty="0">
                  <a:ea typeface="宋体" pitchFamily="2" charset="-122"/>
                </a:endParaRPr>
              </a:p>
              <a:p>
                <a:pPr lvl="1">
                  <a:lnSpc>
                    <a:spcPct val="150000"/>
                  </a:lnSpc>
                  <a:buFont typeface="Calibri" panose="020F0502020204030204" pitchFamily="34" charset="0"/>
                  <a:buChar char="◊"/>
                </a:pPr>
                <a:r>
                  <a:rPr lang="zh-CN" altLang="en-US" dirty="0" smtClean="0">
                    <a:ea typeface="宋体" pitchFamily="2" charset="-122"/>
                  </a:rPr>
                  <a:t>收入或可</a:t>
                </a:r>
                <a:r>
                  <a:rPr lang="zh-CN" altLang="en-US" dirty="0">
                    <a:ea typeface="宋体" pitchFamily="2" charset="-122"/>
                  </a:rPr>
                  <a:t>支配收入每增加</a:t>
                </a:r>
                <a:r>
                  <a:rPr lang="en-US" altLang="zh-CN" dirty="0">
                    <a:ea typeface="宋体" pitchFamily="2" charset="-122"/>
                  </a:rPr>
                  <a:t>1</a:t>
                </a:r>
                <a:r>
                  <a:rPr lang="zh-CN" altLang="en-US" dirty="0">
                    <a:ea typeface="宋体" pitchFamily="2" charset="-122"/>
                  </a:rPr>
                  <a:t>单位所引起的消费支出的增加量；即消费增加金额与引起这个增加的收入或可支配收入增加金额的比值。</a:t>
                </a:r>
                <a:endParaRPr lang="en-US" altLang="zh-CN" dirty="0">
                  <a:ea typeface="宋体" pitchFamily="2" charset="-122"/>
                </a:endParaRPr>
              </a:p>
              <a:p>
                <a:pPr lvl="1">
                  <a:lnSpc>
                    <a:spcPct val="150000"/>
                  </a:lnSpc>
                  <a:buFont typeface="Calibri" panose="020F0502020204030204" pitchFamily="34" charset="0"/>
                  <a:buChar char="◊"/>
                </a:pPr>
                <a:r>
                  <a:rPr lang="zh-CN" altLang="en-US" dirty="0">
                    <a:ea typeface="宋体" pitchFamily="2" charset="-122"/>
                  </a:rPr>
                  <a:t>（对</a:t>
                </a:r>
                <a:r>
                  <a:rPr lang="zh-CN" altLang="en-US" dirty="0" smtClean="0">
                    <a:ea typeface="宋体" pitchFamily="2" charset="-122"/>
                  </a:rPr>
                  <a:t>收入）</a:t>
                </a:r>
                <a:r>
                  <a:rPr lang="zh-CN" altLang="en-US" dirty="0">
                    <a:ea typeface="宋体" pitchFamily="2" charset="-122"/>
                  </a:rPr>
                  <a:t>边际消费倾向：</a:t>
                </a:r>
                <a:r>
                  <a:rPr lang="en-US" altLang="zh-CN" dirty="0">
                    <a:ea typeface="宋体" pitchFamily="2" charset="-122"/>
                  </a:rPr>
                  <a:t>MPC = △C /△Y</a:t>
                </a:r>
              </a:p>
              <a:p>
                <a:pPr lvl="1">
                  <a:lnSpc>
                    <a:spcPct val="150000"/>
                  </a:lnSpc>
                  <a:buFont typeface="Calibri" panose="020F0502020204030204" pitchFamily="34" charset="0"/>
                  <a:buChar char="◊"/>
                </a:pPr>
                <a:r>
                  <a:rPr lang="zh-CN" altLang="en-US" dirty="0">
                    <a:ea typeface="宋体" pitchFamily="2" charset="-122"/>
                  </a:rPr>
                  <a:t>（对可支配</a:t>
                </a:r>
                <a:r>
                  <a:rPr lang="zh-CN" altLang="en-US" dirty="0" smtClean="0">
                    <a:ea typeface="宋体" pitchFamily="2" charset="-122"/>
                  </a:rPr>
                  <a:t>收入）</a:t>
                </a:r>
                <a:r>
                  <a:rPr lang="zh-CN" altLang="en-US" dirty="0">
                    <a:ea typeface="宋体" pitchFamily="2" charset="-122"/>
                  </a:rPr>
                  <a:t>边际消费倾向：</a:t>
                </a:r>
                <a:r>
                  <a:rPr lang="en-US" altLang="zh-CN" dirty="0">
                    <a:ea typeface="宋体" pitchFamily="2" charset="-122"/>
                  </a:rPr>
                  <a:t>MPC = △C /△</a:t>
                </a:r>
                <a14:m>
                  <m:oMath xmlns:m="http://schemas.openxmlformats.org/officeDocument/2006/math">
                    <m:sSub>
                      <m:sSubPr>
                        <m:ctrlPr>
                          <a:rPr lang="en-US"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𝑌</m:t>
                        </m:r>
                      </m:e>
                      <m:sub>
                        <m:r>
                          <a:rPr lang="en-US" altLang="zh-CN" i="1" dirty="0">
                            <a:latin typeface="Cambria Math" panose="02040503050406030204" pitchFamily="18" charset="0"/>
                            <a:ea typeface="宋体" pitchFamily="2" charset="-122"/>
                          </a:rPr>
                          <m:t>𝐷</m:t>
                        </m:r>
                      </m:sub>
                    </m:sSub>
                  </m:oMath>
                </a14:m>
                <a:endParaRPr lang="en-US" altLang="zh-CN" dirty="0">
                  <a:ea typeface="宋体" pitchFamily="2" charset="-122"/>
                </a:endParaRPr>
              </a:p>
              <a:p>
                <a:pPr lvl="1">
                  <a:lnSpc>
                    <a:spcPct val="150000"/>
                  </a:lnSpc>
                  <a:buFont typeface="Calibri" panose="020F0502020204030204" pitchFamily="34" charset="0"/>
                  <a:buChar char="◊"/>
                </a:pPr>
                <a:endParaRPr lang="zh-CN" altLang="en-US" dirty="0">
                  <a:ea typeface="宋体" pitchFamily="2" charset="-122"/>
                </a:endParaRPr>
              </a:p>
            </p:txBody>
          </p:sp>
        </mc:Choice>
        <mc:Fallback>
          <p:sp>
            <p:nvSpPr>
              <p:cNvPr id="39938" name="内容占位符 2"/>
              <p:cNvSpPr>
                <a:spLocks noGrp="1" noRot="1" noChangeAspect="1" noMove="1" noResize="1" noEditPoints="1" noAdjustHandles="1" noChangeArrowheads="1" noChangeShapeType="1" noTextEdit="1"/>
              </p:cNvSpPr>
              <p:nvPr>
                <p:ph idx="1"/>
              </p:nvPr>
            </p:nvSpPr>
            <p:spPr>
              <a:xfrm>
                <a:off x="1627239" y="1"/>
                <a:ext cx="8908026" cy="6475413"/>
              </a:xfrm>
              <a:blipFill>
                <a:blip r:embed="rId3"/>
                <a:stretch>
                  <a:fillRect l="-1437"/>
                </a:stretch>
              </a:blipFill>
            </p:spPr>
            <p:txBody>
              <a:bodyPr/>
              <a:lstStyle/>
              <a:p>
                <a:r>
                  <a:rPr lang="zh-CN" altLang="en-US">
                    <a:noFill/>
                  </a:rPr>
                  <a:t> </a:t>
                </a:r>
              </a:p>
            </p:txBody>
          </p:sp>
        </mc:Fallback>
      </mc:AlternateContent>
      <p:graphicFrame>
        <p:nvGraphicFramePr>
          <p:cNvPr id="4" name="Group 44"/>
          <p:cNvGraphicFramePr>
            <a:graphicFrameLocks noGrp="1"/>
          </p:cNvGraphicFramePr>
          <p:nvPr>
            <p:extLst>
              <p:ext uri="{D42A27DB-BD31-4B8C-83A1-F6EECF244321}">
                <p14:modId xmlns:p14="http://schemas.microsoft.com/office/powerpoint/2010/main" val="2238673783"/>
              </p:ext>
            </p:extLst>
          </p:nvPr>
        </p:nvGraphicFramePr>
        <p:xfrm>
          <a:off x="1807369" y="5102941"/>
          <a:ext cx="8515350" cy="1493734"/>
        </p:xfrm>
        <a:graphic>
          <a:graphicData uri="http://schemas.openxmlformats.org/drawingml/2006/table">
            <a:tbl>
              <a:tblPr/>
              <a:tblGrid>
                <a:gridCol w="1885950">
                  <a:extLst>
                    <a:ext uri="{9D8B030D-6E8A-4147-A177-3AD203B41FA5}">
                      <a16:colId xmlns:a16="http://schemas.microsoft.com/office/drawing/2014/main" val="20000"/>
                    </a:ext>
                  </a:extLst>
                </a:gridCol>
                <a:gridCol w="1076325">
                  <a:extLst>
                    <a:ext uri="{9D8B030D-6E8A-4147-A177-3AD203B41FA5}">
                      <a16:colId xmlns:a16="http://schemas.microsoft.com/office/drawing/2014/main" val="20001"/>
                    </a:ext>
                  </a:extLst>
                </a:gridCol>
                <a:gridCol w="1357312">
                  <a:extLst>
                    <a:ext uri="{9D8B030D-6E8A-4147-A177-3AD203B41FA5}">
                      <a16:colId xmlns:a16="http://schemas.microsoft.com/office/drawing/2014/main" val="20002"/>
                    </a:ext>
                  </a:extLst>
                </a:gridCol>
                <a:gridCol w="1357313">
                  <a:extLst>
                    <a:ext uri="{9D8B030D-6E8A-4147-A177-3AD203B41FA5}">
                      <a16:colId xmlns:a16="http://schemas.microsoft.com/office/drawing/2014/main" val="20003"/>
                    </a:ext>
                  </a:extLst>
                </a:gridCol>
                <a:gridCol w="1481137">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45705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Income</a:t>
                      </a:r>
                    </a:p>
                  </a:txBody>
                  <a:tcPr marT="45730" marB="45730" anchor="ctr" horzOverflow="overflow">
                    <a:lnL cap="flat">
                      <a:noFill/>
                    </a:lnL>
                    <a:lnR>
                      <a:noFill/>
                    </a:lnR>
                    <a:lnT w="38100" cap="flat" cmpd="sng" algn="ctr">
                      <a:solidFill>
                        <a:srgbClr val="9966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1000</a:t>
                      </a:r>
                    </a:p>
                  </a:txBody>
                  <a:tcPr marT="45730" marB="45730" anchor="ctr" horzOverflow="overflow">
                    <a:lnL>
                      <a:noFill/>
                    </a:lnL>
                    <a:lnR>
                      <a:noFill/>
                    </a:lnR>
                    <a:lnT w="38100" cap="flat" cmpd="sng" algn="ctr">
                      <a:solidFill>
                        <a:srgbClr val="9966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2000</a:t>
                      </a:r>
                    </a:p>
                  </a:txBody>
                  <a:tcPr marT="45730" marB="45730" anchor="ctr" horzOverflow="overflow">
                    <a:lnL>
                      <a:noFill/>
                    </a:lnL>
                    <a:lnR>
                      <a:noFill/>
                    </a:lnR>
                    <a:lnT w="38100" cap="flat" cmpd="sng" algn="ctr">
                      <a:solidFill>
                        <a:srgbClr val="9966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3000</a:t>
                      </a:r>
                    </a:p>
                  </a:txBody>
                  <a:tcPr marT="45730" marB="45730" anchor="ctr" horzOverflow="overflow">
                    <a:lnL>
                      <a:noFill/>
                    </a:lnL>
                    <a:lnR>
                      <a:noFill/>
                    </a:lnR>
                    <a:lnT w="38100" cap="flat" cmpd="sng" algn="ctr">
                      <a:solidFill>
                        <a:srgbClr val="9966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4000</a:t>
                      </a:r>
                    </a:p>
                  </a:txBody>
                  <a:tcPr marT="45730" marB="45730" anchor="ctr" horzOverflow="overflow">
                    <a:lnL>
                      <a:noFill/>
                    </a:lnL>
                    <a:lnR>
                      <a:noFill/>
                    </a:lnR>
                    <a:lnT w="38100" cap="flat" cmpd="sng" algn="ctr">
                      <a:solidFill>
                        <a:srgbClr val="9966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5000</a:t>
                      </a:r>
                    </a:p>
                  </a:txBody>
                  <a:tcPr marT="45730" marB="45730" anchor="ctr" horzOverflow="overflow">
                    <a:lnL>
                      <a:noFill/>
                    </a:lnL>
                    <a:lnR cap="flat">
                      <a:noFill/>
                    </a:lnR>
                    <a:lnT w="38100" cap="flat" cmpd="sng" algn="ctr">
                      <a:solidFill>
                        <a:srgbClr val="996600"/>
                      </a:solidFill>
                      <a:prstDash val="solid"/>
                      <a:round/>
                      <a:headEnd type="none" w="med" len="med"/>
                      <a:tailEnd type="none" w="med" len="med"/>
                    </a:lnT>
                    <a:lnB>
                      <a:noFill/>
                    </a:lnB>
                    <a:lnTlToBr>
                      <a:noFill/>
                    </a:lnTlToBr>
                    <a:lnBlToTr>
                      <a:noFill/>
                    </a:lnBlToTr>
                    <a:solidFill>
                      <a:srgbClr val="FFFFCC"/>
                    </a:solidFill>
                  </a:tcPr>
                </a:tc>
                <a:extLst>
                  <a:ext uri="{0D108BD9-81ED-4DB2-BD59-A6C34878D82A}">
                    <a16:rowId xmlns:a16="http://schemas.microsoft.com/office/drawing/2014/main" val="10000"/>
                  </a:ext>
                </a:extLst>
              </a:tr>
              <a:tr h="45729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Consumption</a:t>
                      </a:r>
                    </a:p>
                  </a:txBody>
                  <a:tcPr marT="45730" marB="45730" anchor="ctr" horzOverflow="overflow">
                    <a:lnL cap="flat">
                      <a:noFill/>
                    </a:lnL>
                    <a:lnR>
                      <a:noFill/>
                    </a:lnR>
                    <a:lnT>
                      <a:noFill/>
                    </a:lnT>
                    <a:lnB>
                      <a:noFill/>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1100</a:t>
                      </a:r>
                    </a:p>
                  </a:txBody>
                  <a:tcPr marT="45730" marB="45730" anchor="ctr" horzOverflow="overflow">
                    <a:lnL>
                      <a:noFill/>
                    </a:lnL>
                    <a:lnR>
                      <a:noFill/>
                    </a:lnR>
                    <a:lnT>
                      <a:noFill/>
                    </a:lnT>
                    <a:lnB>
                      <a:noFill/>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2000</a:t>
                      </a:r>
                    </a:p>
                  </a:txBody>
                  <a:tcPr marT="45730" marB="45730" anchor="ctr" horzOverflow="overflow">
                    <a:lnL>
                      <a:noFill/>
                    </a:lnL>
                    <a:lnR>
                      <a:noFill/>
                    </a:lnR>
                    <a:lnT>
                      <a:noFill/>
                    </a:lnT>
                    <a:lnB>
                      <a:noFill/>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2800</a:t>
                      </a:r>
                    </a:p>
                  </a:txBody>
                  <a:tcPr marT="45730" marB="45730" anchor="ctr" horzOverflow="overflow">
                    <a:lnL>
                      <a:noFill/>
                    </a:lnL>
                    <a:lnR>
                      <a:noFill/>
                    </a:lnR>
                    <a:lnT>
                      <a:noFill/>
                    </a:lnT>
                    <a:lnB>
                      <a:noFill/>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3</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5</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00</a:t>
                      </a:r>
                    </a:p>
                  </a:txBody>
                  <a:tcPr marT="45730" marB="45730" anchor="ctr" horzOverflow="overflow">
                    <a:lnL>
                      <a:noFill/>
                    </a:lnL>
                    <a:lnR>
                      <a:noFill/>
                    </a:lnR>
                    <a:lnT>
                      <a:noFill/>
                    </a:lnT>
                    <a:lnB>
                      <a:noFill/>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4</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1</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00</a:t>
                      </a:r>
                    </a:p>
                  </a:txBody>
                  <a:tcPr marT="45730" marB="45730" anchor="ctr" horzOverflow="overflow">
                    <a:lnL>
                      <a:noFill/>
                    </a:lnL>
                    <a:lnR cap="flat">
                      <a:noFill/>
                    </a:lnR>
                    <a:lnT>
                      <a:noFill/>
                    </a:lnT>
                    <a:lnB>
                      <a:noFill/>
                    </a:lnB>
                    <a:lnTlToBr>
                      <a:noFill/>
                    </a:lnTlToBr>
                    <a:lnBlToTr>
                      <a:noFill/>
                    </a:lnBlToTr>
                    <a:solidFill>
                      <a:srgbClr val="FFCCCC"/>
                    </a:solidFill>
                  </a:tcPr>
                </a:tc>
                <a:extLst>
                  <a:ext uri="{0D108BD9-81ED-4DB2-BD59-A6C34878D82A}">
                    <a16:rowId xmlns:a16="http://schemas.microsoft.com/office/drawing/2014/main" val="10001"/>
                  </a:ext>
                </a:extLst>
              </a:tr>
              <a:tr h="457297">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MPC</a:t>
                      </a:r>
                      <a:endPar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anchor="ctr" horzOverflow="overflow">
                    <a:lnL cap="flat">
                      <a:noFill/>
                    </a:lnL>
                    <a:lnR>
                      <a:noFill/>
                    </a:lnR>
                    <a:lnT>
                      <a:noFill/>
                    </a:lnT>
                    <a:lnB w="38100" cap="flat" cmpd="sng" algn="ctr">
                      <a:solidFill>
                        <a:srgbClr val="9966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anchor="ctr" horzOverflow="overflow">
                    <a:lnL>
                      <a:noFill/>
                    </a:lnL>
                    <a:lnR>
                      <a:noFill/>
                    </a:lnR>
                    <a:lnT>
                      <a:noFill/>
                    </a:lnT>
                    <a:lnB w="38100" cap="flat" cmpd="sng" algn="ctr">
                      <a:solidFill>
                        <a:srgbClr val="9966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0.9</a:t>
                      </a:r>
                    </a:p>
                  </a:txBody>
                  <a:tcPr marT="45730" marB="45730" anchor="ctr" horzOverflow="overflow">
                    <a:lnL>
                      <a:noFill/>
                    </a:lnL>
                    <a:lnR>
                      <a:noFill/>
                    </a:lnR>
                    <a:lnT>
                      <a:noFill/>
                    </a:lnT>
                    <a:lnB w="38100" cap="flat" cmpd="sng" algn="ctr">
                      <a:solidFill>
                        <a:srgbClr val="9966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0.8</a:t>
                      </a:r>
                    </a:p>
                  </a:txBody>
                  <a:tcPr marT="45730" marB="45730" anchor="ctr" horzOverflow="overflow">
                    <a:lnL>
                      <a:noFill/>
                    </a:lnL>
                    <a:lnR>
                      <a:noFill/>
                    </a:lnR>
                    <a:lnT>
                      <a:noFill/>
                    </a:lnT>
                    <a:lnB w="38100" cap="flat" cmpd="sng" algn="ctr">
                      <a:solidFill>
                        <a:srgbClr val="9966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0.7</a:t>
                      </a:r>
                    </a:p>
                  </a:txBody>
                  <a:tcPr marT="45730" marB="45730" anchor="ctr" horzOverflow="overflow">
                    <a:lnL>
                      <a:noFill/>
                    </a:lnL>
                    <a:lnR>
                      <a:noFill/>
                    </a:lnR>
                    <a:lnT>
                      <a:noFill/>
                    </a:lnT>
                    <a:lnB w="38100" cap="flat" cmpd="sng" algn="ctr">
                      <a:solidFill>
                        <a:srgbClr val="9966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0.</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6</a:t>
                      </a: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anchor="ctr" horzOverflow="overflow">
                    <a:lnL>
                      <a:noFill/>
                    </a:lnL>
                    <a:lnR cap="flat">
                      <a:noFill/>
                    </a:lnR>
                    <a:lnT>
                      <a:noFill/>
                    </a:lnT>
                    <a:lnB w="38100" cap="flat" cmpd="sng" algn="ctr">
                      <a:solidFill>
                        <a:srgbClr val="99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65251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p:cTn id="7" dur="500" fill="hold"/>
                                        <p:tgtEl>
                                          <p:spTgt spid="3993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93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993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9938">
                                            <p:txEl>
                                              <p:pRg st="1" end="1"/>
                                            </p:txEl>
                                          </p:spTgt>
                                        </p:tgtEl>
                                        <p:attrNameLst>
                                          <p:attrName>style.visibility</p:attrName>
                                        </p:attrNameLst>
                                      </p:cBhvr>
                                      <p:to>
                                        <p:strVal val="visible"/>
                                      </p:to>
                                    </p:set>
                                    <p:anim calcmode="lin" valueType="num">
                                      <p:cBhvr>
                                        <p:cTn id="14" dur="500" fill="hold"/>
                                        <p:tgtEl>
                                          <p:spTgt spid="3993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993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9938">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9938">
                                            <p:txEl>
                                              <p:pRg st="2" end="2"/>
                                            </p:txEl>
                                          </p:spTgt>
                                        </p:tgtEl>
                                        <p:attrNameLst>
                                          <p:attrName>style.visibility</p:attrName>
                                        </p:attrNameLst>
                                      </p:cBhvr>
                                      <p:to>
                                        <p:strVal val="visible"/>
                                      </p:to>
                                    </p:set>
                                    <p:anim calcmode="lin" valueType="num">
                                      <p:cBhvr>
                                        <p:cTn id="19" dur="500" fill="hold"/>
                                        <p:tgtEl>
                                          <p:spTgt spid="39938">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9938">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9938">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9938">
                                            <p:txEl>
                                              <p:pRg st="3" end="3"/>
                                            </p:txEl>
                                          </p:spTgt>
                                        </p:tgtEl>
                                        <p:attrNameLst>
                                          <p:attrName>style.visibility</p:attrName>
                                        </p:attrNameLst>
                                      </p:cBhvr>
                                      <p:to>
                                        <p:strVal val="visible"/>
                                      </p:to>
                                    </p:set>
                                    <p:anim calcmode="lin" valueType="num">
                                      <p:cBhvr>
                                        <p:cTn id="24" dur="500" fill="hold"/>
                                        <p:tgtEl>
                                          <p:spTgt spid="39938">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9938">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9938">
                                            <p:txEl>
                                              <p:pRg st="3" end="3"/>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9938">
                                            <p:txEl>
                                              <p:pRg st="4" end="4"/>
                                            </p:txEl>
                                          </p:spTgt>
                                        </p:tgtEl>
                                        <p:attrNameLst>
                                          <p:attrName>style.visibility</p:attrName>
                                        </p:attrNameLst>
                                      </p:cBhvr>
                                      <p:to>
                                        <p:strVal val="visible"/>
                                      </p:to>
                                    </p:set>
                                    <p:anim calcmode="lin" valueType="num">
                                      <p:cBhvr>
                                        <p:cTn id="29" dur="500" fill="hold"/>
                                        <p:tgtEl>
                                          <p:spTgt spid="39938">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9938">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993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0-#ppt_w/2"/>
                                          </p:val>
                                        </p:tav>
                                        <p:tav tm="100000">
                                          <p:val>
                                            <p:strVal val="#ppt_x"/>
                                          </p:val>
                                        </p:tav>
                                      </p:tavLst>
                                    </p:anim>
                                    <p:anim calcmode="lin" valueType="num">
                                      <p:cBhvr additive="base">
                                        <p:cTn id="3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4" name="Text Box 4"/>
              <p:cNvSpPr txBox="1">
                <a:spLocks noChangeArrowheads="1"/>
              </p:cNvSpPr>
              <p:nvPr/>
            </p:nvSpPr>
            <p:spPr bwMode="auto">
              <a:xfrm>
                <a:off x="2773286" y="2117890"/>
                <a:ext cx="3565320" cy="1017715"/>
              </a:xfrm>
              <a:prstGeom prst="rect">
                <a:avLst/>
              </a:prstGeom>
              <a:solidFill>
                <a:srgbClr val="CCFF33"/>
              </a:solidFill>
              <a:ln w="9525">
                <a:solidFill>
                  <a:schemeClr val="tx1"/>
                </a:solidFill>
                <a:miter lim="800000"/>
                <a:headEnd/>
                <a:tailEnd/>
              </a:ln>
              <a:effectLst>
                <a:outerShdw dist="35921" dir="2700000" algn="ctr" rotWithShape="0">
                  <a:schemeClr val="bg2"/>
                </a:outerShdw>
              </a:effectLst>
            </p:spPr>
            <p:txBody>
              <a:bodyPr wrap="square">
                <a:spAutoFit/>
              </a:bodyPr>
              <a:lstStyle/>
              <a:p>
                <a:pPr>
                  <a:lnSpc>
                    <a:spcPct val="150000"/>
                  </a:lnSpc>
                </a:pPr>
                <a:r>
                  <a:rPr lang="en-US" altLang="zh-CN" sz="4000" dirty="0">
                    <a:ea typeface="宋体" pitchFamily="2" charset="-122"/>
                  </a:rPr>
                  <a:t>C = </a:t>
                </a:r>
                <a14:m>
                  <m:oMath xmlns:m="http://schemas.openxmlformats.org/officeDocument/2006/math">
                    <m:acc>
                      <m:accPr>
                        <m:chr m:val="̅"/>
                        <m:ctrlPr>
                          <a:rPr lang="en-US" altLang="zh-CN" sz="4000" i="1">
                            <a:latin typeface="Cambria Math" panose="02040503050406030204" pitchFamily="18" charset="0"/>
                            <a:ea typeface="宋体" pitchFamily="2" charset="-122"/>
                          </a:rPr>
                        </m:ctrlPr>
                      </m:accPr>
                      <m:e>
                        <m:r>
                          <a:rPr lang="en-US" altLang="zh-CN" sz="4000" i="1">
                            <a:latin typeface="Cambria Math" panose="02040503050406030204" pitchFamily="18" charset="0"/>
                            <a:ea typeface="宋体" pitchFamily="2" charset="-122"/>
                          </a:rPr>
                          <m:t>𝐶</m:t>
                        </m:r>
                      </m:e>
                    </m:acc>
                  </m:oMath>
                </a14:m>
                <a:r>
                  <a:rPr lang="en-US" altLang="zh-CN" sz="4000" dirty="0">
                    <a:ea typeface="宋体" pitchFamily="2" charset="-122"/>
                  </a:rPr>
                  <a:t>+</a:t>
                </a:r>
                <a:r>
                  <a:rPr lang="en-US" altLang="zh-CN" sz="4000" i="1" dirty="0">
                    <a:ea typeface="宋体" pitchFamily="2" charset="-122"/>
                  </a:rPr>
                  <a:t>c(Y-T</a:t>
                </a:r>
                <a:r>
                  <a:rPr lang="en-US" altLang="zh-CN" sz="4000" dirty="0">
                    <a:ea typeface="宋体" pitchFamily="2" charset="-122"/>
                  </a:rPr>
                  <a:t>)</a:t>
                </a:r>
              </a:p>
            </p:txBody>
          </p:sp>
        </mc:Choice>
        <mc:Fallback xmlns="">
          <p:sp>
            <p:nvSpPr>
              <p:cNvPr id="30724" name="Text Box 4"/>
              <p:cNvSpPr txBox="1">
                <a:spLocks noRot="1" noChangeAspect="1" noMove="1" noResize="1" noEditPoints="1" noAdjustHandles="1" noChangeArrowheads="1" noChangeShapeType="1" noTextEdit="1"/>
              </p:cNvSpPr>
              <p:nvPr/>
            </p:nvSpPr>
            <p:spPr bwMode="auto">
              <a:xfrm>
                <a:off x="2773286" y="2117890"/>
                <a:ext cx="3565320" cy="1017715"/>
              </a:xfrm>
              <a:prstGeom prst="rect">
                <a:avLst/>
              </a:prstGeom>
              <a:blipFill>
                <a:blip r:embed="rId2"/>
                <a:stretch>
                  <a:fillRect l="-804"/>
                </a:stretch>
              </a:blipFill>
              <a:ln w="9525">
                <a:solidFill>
                  <a:schemeClr val="tx1"/>
                </a:solidFill>
                <a:miter lim="800000"/>
                <a:headEnd/>
                <a:tailEnd/>
              </a:ln>
              <a:effectLst>
                <a:outerShdw dist="35921" dir="2700000" algn="ctr" rotWithShape="0">
                  <a:schemeClr val="bg2"/>
                </a:outerShdw>
              </a:effectLst>
            </p:spPr>
            <p:txBody>
              <a:bodyPr/>
              <a:lstStyle/>
              <a:p>
                <a:r>
                  <a:rPr lang="zh-CN" altLang="en-US">
                    <a:noFill/>
                  </a:rPr>
                  <a:t> </a:t>
                </a:r>
              </a:p>
            </p:txBody>
          </p:sp>
        </mc:Fallback>
      </mc:AlternateContent>
      <p:grpSp>
        <p:nvGrpSpPr>
          <p:cNvPr id="30725" name="Group 5"/>
          <p:cNvGrpSpPr>
            <a:grpSpLocks/>
          </p:cNvGrpSpPr>
          <p:nvPr/>
        </p:nvGrpSpPr>
        <p:grpSpPr bwMode="auto">
          <a:xfrm>
            <a:off x="1629653" y="2892060"/>
            <a:ext cx="1773308" cy="2858146"/>
            <a:chOff x="440" y="2256"/>
            <a:chExt cx="1557" cy="692"/>
          </a:xfrm>
        </p:grpSpPr>
        <p:sp>
          <p:nvSpPr>
            <p:cNvPr id="42006" name="Line 6"/>
            <p:cNvSpPr>
              <a:spLocks noChangeShapeType="1"/>
            </p:cNvSpPr>
            <p:nvPr/>
          </p:nvSpPr>
          <p:spPr bwMode="auto">
            <a:xfrm flipV="1">
              <a:off x="1104" y="2256"/>
              <a:ext cx="62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7" name="Text Box 7"/>
            <p:cNvSpPr txBox="1">
              <a:spLocks noChangeArrowheads="1"/>
            </p:cNvSpPr>
            <p:nvPr/>
          </p:nvSpPr>
          <p:spPr bwMode="auto">
            <a:xfrm>
              <a:off x="440" y="2657"/>
              <a:ext cx="15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a:effectLst>
                    <a:outerShdw blurRad="38100" dist="38100" dir="2700000" algn="tl">
                      <a:srgbClr val="C0C0C0"/>
                    </a:outerShdw>
                  </a:effectLst>
                  <a:ea typeface="宋体" pitchFamily="2" charset="-122"/>
                </a:rPr>
                <a:t>consumption</a:t>
              </a:r>
            </a:p>
            <a:p>
              <a:pPr>
                <a:defRPr/>
              </a:pPr>
              <a:r>
                <a:rPr lang="en-US" altLang="zh-CN">
                  <a:effectLst>
                    <a:outerShdw blurRad="38100" dist="38100" dir="2700000" algn="tl">
                      <a:srgbClr val="C0C0C0"/>
                    </a:outerShdw>
                  </a:effectLst>
                  <a:ea typeface="宋体" pitchFamily="2" charset="-122"/>
                </a:rPr>
                <a:t>spending by</a:t>
              </a:r>
            </a:p>
            <a:p>
              <a:pPr>
                <a:defRPr/>
              </a:pPr>
              <a:r>
                <a:rPr lang="en-US" altLang="zh-CN">
                  <a:effectLst>
                    <a:outerShdw blurRad="38100" dist="38100" dir="2700000" algn="tl">
                      <a:srgbClr val="C0C0C0"/>
                    </a:outerShdw>
                  </a:effectLst>
                  <a:ea typeface="宋体" pitchFamily="2" charset="-122"/>
                </a:rPr>
                <a:t>households</a:t>
              </a:r>
            </a:p>
          </p:txBody>
        </p:sp>
      </p:grpSp>
      <p:grpSp>
        <p:nvGrpSpPr>
          <p:cNvPr id="30728" name="Group 8"/>
          <p:cNvGrpSpPr>
            <a:grpSpLocks/>
          </p:cNvGrpSpPr>
          <p:nvPr/>
        </p:nvGrpSpPr>
        <p:grpSpPr bwMode="auto">
          <a:xfrm>
            <a:off x="2758636" y="2881525"/>
            <a:ext cx="1192212" cy="1768086"/>
            <a:chOff x="1676" y="2256"/>
            <a:chExt cx="751" cy="937"/>
          </a:xfrm>
        </p:grpSpPr>
        <p:sp>
          <p:nvSpPr>
            <p:cNvPr id="42004" name="Line 9"/>
            <p:cNvSpPr>
              <a:spLocks noChangeShapeType="1"/>
            </p:cNvSpPr>
            <p:nvPr/>
          </p:nvSpPr>
          <p:spPr bwMode="auto">
            <a:xfrm flipV="1">
              <a:off x="2064" y="2256"/>
              <a:ext cx="4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0" name="Text Box 10"/>
            <p:cNvSpPr txBox="1">
              <a:spLocks noChangeArrowheads="1"/>
            </p:cNvSpPr>
            <p:nvPr/>
          </p:nvSpPr>
          <p:spPr bwMode="auto">
            <a:xfrm>
              <a:off x="1676" y="2753"/>
              <a:ext cx="751"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dirty="0">
                  <a:effectLst>
                    <a:outerShdw blurRad="38100" dist="38100" dir="2700000" algn="tl">
                      <a:srgbClr val="C0C0C0"/>
                    </a:outerShdw>
                  </a:effectLst>
                  <a:ea typeface="宋体" pitchFamily="2" charset="-122"/>
                </a:rPr>
                <a:t>depends</a:t>
              </a:r>
            </a:p>
            <a:p>
              <a:pPr>
                <a:defRPr/>
              </a:pPr>
              <a:r>
                <a:rPr lang="en-US" altLang="zh-CN" dirty="0">
                  <a:effectLst>
                    <a:outerShdw blurRad="38100" dist="38100" dir="2700000" algn="tl">
                      <a:srgbClr val="C0C0C0"/>
                    </a:outerShdw>
                  </a:effectLst>
                  <a:ea typeface="宋体" pitchFamily="2" charset="-122"/>
                </a:rPr>
                <a:t>on</a:t>
              </a:r>
            </a:p>
          </p:txBody>
        </p:sp>
      </p:grpSp>
      <p:grpSp>
        <p:nvGrpSpPr>
          <p:cNvPr id="30737" name="Group 17"/>
          <p:cNvGrpSpPr>
            <a:grpSpLocks/>
          </p:cNvGrpSpPr>
          <p:nvPr/>
        </p:nvGrpSpPr>
        <p:grpSpPr bwMode="auto">
          <a:xfrm>
            <a:off x="4720349" y="2947991"/>
            <a:ext cx="2704438" cy="1481138"/>
            <a:chOff x="3168" y="2256"/>
            <a:chExt cx="1348" cy="933"/>
          </a:xfrm>
        </p:grpSpPr>
        <p:sp>
          <p:nvSpPr>
            <p:cNvPr id="42001" name="AutoShape 18"/>
            <p:cNvSpPr>
              <a:spLocks/>
            </p:cNvSpPr>
            <p:nvPr/>
          </p:nvSpPr>
          <p:spPr bwMode="auto">
            <a:xfrm rot="5264370">
              <a:off x="3240" y="2184"/>
              <a:ext cx="240" cy="384"/>
            </a:xfrm>
            <a:prstGeom prst="rightBrace">
              <a:avLst>
                <a:gd name="adj1" fmla="val 1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2002" name="Line 19"/>
            <p:cNvSpPr>
              <a:spLocks noChangeShapeType="1"/>
            </p:cNvSpPr>
            <p:nvPr/>
          </p:nvSpPr>
          <p:spPr bwMode="auto">
            <a:xfrm flipH="1" flipV="1">
              <a:off x="3408" y="2544"/>
              <a:ext cx="43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Text Box 20"/>
            <p:cNvSpPr txBox="1">
              <a:spLocks noChangeArrowheads="1"/>
            </p:cNvSpPr>
            <p:nvPr/>
          </p:nvSpPr>
          <p:spPr bwMode="auto">
            <a:xfrm>
              <a:off x="3777" y="2666"/>
              <a:ext cx="73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a:effectLst>
                    <a:outerShdw blurRad="38100" dist="38100" dir="2700000" algn="tl">
                      <a:srgbClr val="C0C0C0"/>
                    </a:outerShdw>
                  </a:effectLst>
                  <a:ea typeface="宋体" pitchFamily="2" charset="-122"/>
                </a:rPr>
                <a:t>disposable</a:t>
              </a:r>
            </a:p>
            <a:p>
              <a:pPr>
                <a:defRPr/>
              </a:pPr>
              <a:r>
                <a:rPr lang="en-US" altLang="zh-CN">
                  <a:effectLst>
                    <a:outerShdw blurRad="38100" dist="38100" dir="2700000" algn="tl">
                      <a:srgbClr val="C0C0C0"/>
                    </a:outerShdw>
                  </a:effectLst>
                  <a:ea typeface="宋体" pitchFamily="2" charset="-122"/>
                </a:rPr>
                <a:t>income </a:t>
              </a:r>
            </a:p>
          </p:txBody>
        </p:sp>
      </p:grpSp>
      <p:grpSp>
        <p:nvGrpSpPr>
          <p:cNvPr id="30753" name="Group 33"/>
          <p:cNvGrpSpPr>
            <a:grpSpLocks/>
          </p:cNvGrpSpPr>
          <p:nvPr/>
        </p:nvGrpSpPr>
        <p:grpSpPr bwMode="auto">
          <a:xfrm>
            <a:off x="5486400" y="2438401"/>
            <a:ext cx="5334000" cy="3997325"/>
            <a:chOff x="2640" y="1658"/>
            <a:chExt cx="3120" cy="2506"/>
          </a:xfrm>
        </p:grpSpPr>
        <p:sp>
          <p:nvSpPr>
            <p:cNvPr id="41993" name="Text Box 22"/>
            <p:cNvSpPr txBox="1">
              <a:spLocks noChangeArrowheads="1"/>
            </p:cNvSpPr>
            <p:nvPr/>
          </p:nvSpPr>
          <p:spPr bwMode="auto">
            <a:xfrm>
              <a:off x="3452" y="1658"/>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i="1">
                  <a:ea typeface="宋体" pitchFamily="2" charset="-122"/>
                </a:rPr>
                <a:t>C</a:t>
              </a:r>
            </a:p>
          </p:txBody>
        </p:sp>
        <p:sp>
          <p:nvSpPr>
            <p:cNvPr id="41994" name="Line 24"/>
            <p:cNvSpPr>
              <a:spLocks noChangeShapeType="1"/>
            </p:cNvSpPr>
            <p:nvPr/>
          </p:nvSpPr>
          <p:spPr bwMode="auto">
            <a:xfrm>
              <a:off x="3696" y="177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1995" name="Line 25"/>
            <p:cNvSpPr>
              <a:spLocks noChangeShapeType="1"/>
            </p:cNvSpPr>
            <p:nvPr/>
          </p:nvSpPr>
          <p:spPr bwMode="auto">
            <a:xfrm>
              <a:off x="3696" y="3264"/>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1996" name="Text Box 26"/>
            <p:cNvSpPr txBox="1">
              <a:spLocks noChangeArrowheads="1"/>
            </p:cNvSpPr>
            <p:nvPr/>
          </p:nvSpPr>
          <p:spPr bwMode="auto">
            <a:xfrm>
              <a:off x="5270" y="3216"/>
              <a:ext cx="45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i="1">
                  <a:ea typeface="宋体" pitchFamily="2" charset="-122"/>
                </a:rPr>
                <a:t>Y - T</a:t>
              </a:r>
            </a:p>
          </p:txBody>
        </p:sp>
        <p:sp>
          <p:nvSpPr>
            <p:cNvPr id="41997" name="Line 27"/>
            <p:cNvSpPr>
              <a:spLocks noChangeShapeType="1"/>
            </p:cNvSpPr>
            <p:nvPr/>
          </p:nvSpPr>
          <p:spPr bwMode="auto">
            <a:xfrm flipV="1">
              <a:off x="3696" y="1824"/>
              <a:ext cx="1680" cy="1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1998" name="Line 30"/>
            <p:cNvSpPr>
              <a:spLocks noChangeShapeType="1"/>
            </p:cNvSpPr>
            <p:nvPr/>
          </p:nvSpPr>
          <p:spPr bwMode="auto">
            <a:xfrm flipV="1">
              <a:off x="4032" y="2688"/>
              <a:ext cx="384" cy="10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1999" name="Text Box 31"/>
            <p:cNvSpPr txBox="1">
              <a:spLocks noChangeArrowheads="1"/>
            </p:cNvSpPr>
            <p:nvPr/>
          </p:nvSpPr>
          <p:spPr bwMode="auto">
            <a:xfrm>
              <a:off x="2640" y="3648"/>
              <a:ext cx="3120"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dirty="0">
                  <a:ea typeface="宋体" pitchFamily="2" charset="-122"/>
                </a:rPr>
                <a:t>The slope of the consumption function is the </a:t>
              </a:r>
              <a:r>
                <a:rPr lang="en-US" altLang="zh-CN" i="1" dirty="0">
                  <a:ea typeface="宋体" pitchFamily="2" charset="-122"/>
                </a:rPr>
                <a:t>MPC.</a:t>
              </a:r>
            </a:p>
          </p:txBody>
        </p:sp>
        <p:sp>
          <p:nvSpPr>
            <p:cNvPr id="30752" name="Text Box 32"/>
            <p:cNvSpPr txBox="1">
              <a:spLocks noChangeArrowheads="1"/>
            </p:cNvSpPr>
            <p:nvPr/>
          </p:nvSpPr>
          <p:spPr bwMode="auto">
            <a:xfrm rot="-2206742">
              <a:off x="4544" y="2192"/>
              <a:ext cx="1026" cy="269"/>
            </a:xfrm>
            <a:prstGeom prst="rect">
              <a:avLst/>
            </a:prstGeom>
            <a:solidFill>
              <a:srgbClr val="CCFF33"/>
            </a:solidFill>
            <a:ln>
              <a:noFill/>
            </a:ln>
            <a:effectLst>
              <a:outerShdw dist="107763" dir="189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en-US" altLang="zh-CN" sz="2200" i="1">
                  <a:effectLst>
                    <a:outerShdw blurRad="38100" dist="38100" dir="2700000" algn="tl">
                      <a:srgbClr val="FFFFFF"/>
                    </a:outerShdw>
                  </a:effectLst>
                  <a:ea typeface="宋体" pitchFamily="2" charset="-122"/>
                </a:rPr>
                <a:t>C = C(</a:t>
              </a:r>
              <a:r>
                <a:rPr lang="en-US" altLang="zh-CN" sz="2200" i="1" baseline="-25000">
                  <a:effectLst>
                    <a:outerShdw blurRad="38100" dist="38100" dir="2700000" algn="tl">
                      <a:srgbClr val="FFFFFF"/>
                    </a:outerShdw>
                  </a:effectLst>
                  <a:ea typeface="宋体" pitchFamily="2" charset="-122"/>
                </a:rPr>
                <a:t> </a:t>
              </a:r>
              <a:r>
                <a:rPr lang="en-US" altLang="zh-CN" sz="2200" i="1">
                  <a:effectLst>
                    <a:outerShdw blurRad="38100" dist="38100" dir="2700000" algn="tl">
                      <a:srgbClr val="FFFFFF"/>
                    </a:outerShdw>
                  </a:effectLst>
                  <a:ea typeface="宋体" pitchFamily="2" charset="-122"/>
                </a:rPr>
                <a:t>Y-T) </a:t>
              </a:r>
            </a:p>
          </p:txBody>
        </p:sp>
      </p:grpSp>
      <mc:AlternateContent xmlns:mc="http://schemas.openxmlformats.org/markup-compatibility/2006" xmlns:a14="http://schemas.microsoft.com/office/drawing/2010/main">
        <mc:Choice Requires="a14">
          <p:sp>
            <p:nvSpPr>
              <p:cNvPr id="2" name="矩形 1"/>
              <p:cNvSpPr/>
              <p:nvPr/>
            </p:nvSpPr>
            <p:spPr>
              <a:xfrm>
                <a:off x="5311298" y="-80422"/>
                <a:ext cx="4852610" cy="1386342"/>
              </a:xfrm>
              <a:prstGeom prst="rect">
                <a:avLst/>
              </a:prstGeom>
            </p:spPr>
            <p:txBody>
              <a:bodyPr wrap="none">
                <a:spAutoFit/>
              </a:bodyPr>
              <a:lstStyle/>
              <a:p>
                <a:pPr>
                  <a:lnSpc>
                    <a:spcPct val="150000"/>
                  </a:lnSpc>
                </a:pPr>
                <a:r>
                  <a:rPr lang="zh-CN" altLang="en-US" sz="2800" dirty="0">
                    <a:ea typeface="宋体" pitchFamily="2" charset="-122"/>
                  </a:rPr>
                  <a:t>一个简化的消费函数的例子：</a:t>
                </a:r>
                <a:endParaRPr lang="en-US" altLang="zh-CN" sz="2800" dirty="0">
                  <a:ea typeface="宋体" pitchFamily="2" charset="-122"/>
                </a:endParaRPr>
              </a:p>
              <a:p>
                <a:pPr>
                  <a:lnSpc>
                    <a:spcPct val="150000"/>
                  </a:lnSpc>
                </a:pPr>
                <a:r>
                  <a:rPr lang="en-US" altLang="zh-CN" sz="2800" dirty="0">
                    <a:ea typeface="宋体" pitchFamily="2" charset="-122"/>
                  </a:rPr>
                  <a:t>C = </a:t>
                </a:r>
                <a14:m>
                  <m:oMath xmlns:m="http://schemas.openxmlformats.org/officeDocument/2006/math">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𝐶</m:t>
                        </m:r>
                      </m:e>
                    </m:acc>
                    <m:r>
                      <a:rPr lang="en-US" altLang="zh-CN" sz="2800" i="1">
                        <a:latin typeface="Cambria Math" panose="02040503050406030204" pitchFamily="18" charset="0"/>
                        <a:ea typeface="宋体" pitchFamily="2" charset="-122"/>
                      </a:rPr>
                      <m:t>+</m:t>
                    </m:r>
                    <m:r>
                      <a:rPr lang="en-US" altLang="zh-CN" sz="2800" i="1">
                        <a:latin typeface="Cambria Math" panose="02040503050406030204" pitchFamily="18" charset="0"/>
                        <a:ea typeface="宋体" pitchFamily="2" charset="-122"/>
                      </a:rPr>
                      <m:t>𝑐</m:t>
                    </m:r>
                    <m:sSub>
                      <m:sSubPr>
                        <m:ctrlPr>
                          <a:rPr lang="en-US" altLang="zh-CN" sz="2800" i="1">
                            <a:latin typeface="Cambria Math" panose="02040503050406030204" pitchFamily="18" charset="0"/>
                            <a:ea typeface="宋体" pitchFamily="2" charset="-122"/>
                          </a:rPr>
                        </m:ctrlPr>
                      </m:sSubPr>
                      <m:e>
                        <m:r>
                          <a:rPr lang="en-US" altLang="zh-CN" sz="2800" i="1">
                            <a:latin typeface="Cambria Math" panose="02040503050406030204" pitchFamily="18" charset="0"/>
                            <a:ea typeface="宋体" pitchFamily="2" charset="-122"/>
                          </a:rPr>
                          <m:t>𝑌</m:t>
                        </m:r>
                      </m:e>
                      <m:sub>
                        <m:r>
                          <a:rPr lang="en-US" altLang="zh-CN" sz="2800" i="1">
                            <a:latin typeface="Cambria Math" panose="02040503050406030204" pitchFamily="18" charset="0"/>
                            <a:ea typeface="宋体" pitchFamily="2" charset="-122"/>
                          </a:rPr>
                          <m:t>𝐷</m:t>
                        </m:r>
                      </m:sub>
                    </m:sSub>
                    <m:r>
                      <a:rPr lang="en-US" altLang="zh-CN" sz="2800" i="1">
                        <a:latin typeface="Cambria Math" panose="02040503050406030204" pitchFamily="18" charset="0"/>
                        <a:ea typeface="宋体" pitchFamily="2" charset="-122"/>
                      </a:rPr>
                      <m:t>=</m:t>
                    </m:r>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𝐶</m:t>
                        </m:r>
                      </m:e>
                    </m:acc>
                  </m:oMath>
                </a14:m>
                <a:r>
                  <a:rPr lang="en-US" altLang="zh-CN" sz="2800" dirty="0">
                    <a:ea typeface="宋体" pitchFamily="2" charset="-122"/>
                  </a:rPr>
                  <a:t>+</a:t>
                </a:r>
                <a:r>
                  <a:rPr lang="en-US" altLang="zh-CN" sz="2800" i="1" dirty="0">
                    <a:ea typeface="宋体" pitchFamily="2" charset="-122"/>
                  </a:rPr>
                  <a:t>c(Y-T</a:t>
                </a:r>
                <a:r>
                  <a:rPr lang="en-US" altLang="zh-CN" sz="2800" dirty="0">
                    <a:ea typeface="宋体" pitchFamily="2" charset="-122"/>
                  </a:rPr>
                  <a:t>)</a:t>
                </a:r>
              </a:p>
            </p:txBody>
          </p:sp>
        </mc:Choice>
        <mc:Fallback xmlns="">
          <p:sp>
            <p:nvSpPr>
              <p:cNvPr id="2" name="矩形 1"/>
              <p:cNvSpPr>
                <a:spLocks noRot="1" noChangeAspect="1" noMove="1" noResize="1" noEditPoints="1" noAdjustHandles="1" noChangeArrowheads="1" noChangeShapeType="1" noTextEdit="1"/>
              </p:cNvSpPr>
              <p:nvPr/>
            </p:nvSpPr>
            <p:spPr>
              <a:xfrm>
                <a:off x="5311298" y="-80422"/>
                <a:ext cx="4852610" cy="1386342"/>
              </a:xfrm>
              <a:prstGeom prst="rect">
                <a:avLst/>
              </a:prstGeom>
              <a:blipFill>
                <a:blip r:embed="rId3"/>
                <a:stretch>
                  <a:fillRect l="-2513" r="-1131" b="-7048"/>
                </a:stretch>
              </a:blipFill>
            </p:spPr>
            <p:txBody>
              <a:bodyPr/>
              <a:lstStyle/>
              <a:p>
                <a:r>
                  <a:rPr lang="zh-CN" altLang="en-US">
                    <a:noFill/>
                  </a:rPr>
                  <a:t> </a:t>
                </a:r>
              </a:p>
            </p:txBody>
          </p:sp>
        </mc:Fallback>
      </mc:AlternateContent>
      <p:sp>
        <p:nvSpPr>
          <p:cNvPr id="3" name="矩形 2"/>
          <p:cNvSpPr/>
          <p:nvPr/>
        </p:nvSpPr>
        <p:spPr>
          <a:xfrm>
            <a:off x="4143834" y="3928259"/>
            <a:ext cx="833883" cy="461665"/>
          </a:xfrm>
          <a:prstGeom prst="rect">
            <a:avLst/>
          </a:prstGeom>
        </p:spPr>
        <p:txBody>
          <a:bodyPr wrap="none">
            <a:spAutoFit/>
          </a:bodyPr>
          <a:lstStyle/>
          <a:p>
            <a:r>
              <a:rPr lang="en-US" altLang="zh-CN" dirty="0">
                <a:effectLst>
                  <a:outerShdw blurRad="38100" dist="38100" dir="2700000" algn="tl">
                    <a:srgbClr val="C0C0C0"/>
                  </a:outerShdw>
                </a:effectLst>
                <a:ea typeface="宋体" pitchFamily="2" charset="-122"/>
              </a:rPr>
              <a:t>MPC</a:t>
            </a:r>
            <a:endParaRPr lang="zh-CN" altLang="en-US" dirty="0">
              <a:effectLst>
                <a:outerShdw blurRad="38100" dist="38100" dir="2700000" algn="tl">
                  <a:srgbClr val="C0C0C0"/>
                </a:outerShdw>
              </a:effectLst>
              <a:ea typeface="宋体" pitchFamily="2" charset="-122"/>
            </a:endParaRPr>
          </a:p>
        </p:txBody>
      </p:sp>
      <p:cxnSp>
        <p:nvCxnSpPr>
          <p:cNvPr id="5" name="直接箭头连接符 4"/>
          <p:cNvCxnSpPr/>
          <p:nvPr/>
        </p:nvCxnSpPr>
        <p:spPr bwMode="auto">
          <a:xfrm flipV="1">
            <a:off x="4448524" y="2892061"/>
            <a:ext cx="0" cy="10763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8" name="矩形 27"/>
          <p:cNvSpPr/>
          <p:nvPr/>
        </p:nvSpPr>
        <p:spPr>
          <a:xfrm>
            <a:off x="2715365" y="1344674"/>
            <a:ext cx="2840842" cy="461665"/>
          </a:xfrm>
          <a:prstGeom prst="rect">
            <a:avLst/>
          </a:prstGeom>
        </p:spPr>
        <p:txBody>
          <a:bodyPr wrap="none">
            <a:spAutoFit/>
          </a:bodyPr>
          <a:lstStyle/>
          <a:p>
            <a:r>
              <a:rPr lang="en-US" altLang="zh-CN" dirty="0">
                <a:effectLst>
                  <a:outerShdw blurRad="38100" dist="38100" dir="2700000" algn="tl">
                    <a:srgbClr val="C0C0C0"/>
                  </a:outerShdw>
                </a:effectLst>
                <a:ea typeface="宋体" pitchFamily="2" charset="-122"/>
              </a:rPr>
              <a:t>Induced consumption</a:t>
            </a:r>
            <a:endParaRPr lang="zh-CN" altLang="en-US" dirty="0">
              <a:effectLst>
                <a:outerShdw blurRad="38100" dist="38100" dir="2700000" algn="tl">
                  <a:srgbClr val="C0C0C0"/>
                </a:outerShdw>
              </a:effectLst>
              <a:ea typeface="宋体" pitchFamily="2" charset="-122"/>
            </a:endParaRPr>
          </a:p>
        </p:txBody>
      </p:sp>
      <p:cxnSp>
        <p:nvCxnSpPr>
          <p:cNvPr id="7" name="直接箭头连接符 6"/>
          <p:cNvCxnSpPr/>
          <p:nvPr/>
        </p:nvCxnSpPr>
        <p:spPr bwMode="auto">
          <a:xfrm>
            <a:off x="3941323" y="1724414"/>
            <a:ext cx="0" cy="7139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p:cTn id="7" dur="500" fill="hold"/>
                                        <p:tgtEl>
                                          <p:spTgt spid="30724"/>
                                        </p:tgtEl>
                                        <p:attrNameLst>
                                          <p:attrName>ppt_w</p:attrName>
                                        </p:attrNameLst>
                                      </p:cBhvr>
                                      <p:tavLst>
                                        <p:tav tm="0">
                                          <p:val>
                                            <p:strVal val="2/3*#ppt_w"/>
                                          </p:val>
                                        </p:tav>
                                        <p:tav tm="100000">
                                          <p:val>
                                            <p:strVal val="#ppt_w"/>
                                          </p:val>
                                        </p:tav>
                                      </p:tavLst>
                                    </p:anim>
                                    <p:anim calcmode="lin" valueType="num">
                                      <p:cBhvr>
                                        <p:cTn id="8" dur="500" fill="hold"/>
                                        <p:tgtEl>
                                          <p:spTgt spid="30724"/>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2" presetClass="entr" presetSubtype="12" fill="hold" nodeType="afterEffect">
                                  <p:stCondLst>
                                    <p:cond delay="0"/>
                                  </p:stCondLst>
                                  <p:childTnLst>
                                    <p:set>
                                      <p:cBhvr>
                                        <p:cTn id="11" dur="1" fill="hold">
                                          <p:stCondLst>
                                            <p:cond delay="0"/>
                                          </p:stCondLst>
                                        </p:cTn>
                                        <p:tgtEl>
                                          <p:spTgt spid="30725"/>
                                        </p:tgtEl>
                                        <p:attrNameLst>
                                          <p:attrName>style.visibility</p:attrName>
                                        </p:attrNameLst>
                                      </p:cBhvr>
                                      <p:to>
                                        <p:strVal val="visible"/>
                                      </p:to>
                                    </p:set>
                                    <p:anim calcmode="lin" valueType="num">
                                      <p:cBhvr additive="base">
                                        <p:cTn id="12" dur="500" fill="hold"/>
                                        <p:tgtEl>
                                          <p:spTgt spid="30725"/>
                                        </p:tgtEl>
                                        <p:attrNameLst>
                                          <p:attrName>ppt_x</p:attrName>
                                        </p:attrNameLst>
                                      </p:cBhvr>
                                      <p:tavLst>
                                        <p:tav tm="0">
                                          <p:val>
                                            <p:strVal val="0-#ppt_w/2"/>
                                          </p:val>
                                        </p:tav>
                                        <p:tav tm="100000">
                                          <p:val>
                                            <p:strVal val="#ppt_x"/>
                                          </p:val>
                                        </p:tav>
                                      </p:tavLst>
                                    </p:anim>
                                    <p:anim calcmode="lin" valueType="num">
                                      <p:cBhvr additive="base">
                                        <p:cTn id="13" dur="500" fill="hold"/>
                                        <p:tgtEl>
                                          <p:spTgt spid="3072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0728"/>
                                        </p:tgtEl>
                                        <p:attrNameLst>
                                          <p:attrName>style.visibility</p:attrName>
                                        </p:attrNameLst>
                                      </p:cBhvr>
                                      <p:to>
                                        <p:strVal val="visible"/>
                                      </p:to>
                                    </p:set>
                                    <p:anim calcmode="lin" valueType="num">
                                      <p:cBhvr additive="base">
                                        <p:cTn id="17" dur="500" fill="hold"/>
                                        <p:tgtEl>
                                          <p:spTgt spid="30728"/>
                                        </p:tgtEl>
                                        <p:attrNameLst>
                                          <p:attrName>ppt_x</p:attrName>
                                        </p:attrNameLst>
                                      </p:cBhvr>
                                      <p:tavLst>
                                        <p:tav tm="0">
                                          <p:val>
                                            <p:strVal val="#ppt_x"/>
                                          </p:val>
                                        </p:tav>
                                        <p:tav tm="100000">
                                          <p:val>
                                            <p:strVal val="#ppt_x"/>
                                          </p:val>
                                        </p:tav>
                                      </p:tavLst>
                                    </p:anim>
                                    <p:anim calcmode="lin" valueType="num">
                                      <p:cBhvr additive="base">
                                        <p:cTn id="18" dur="500" fill="hold"/>
                                        <p:tgtEl>
                                          <p:spTgt spid="3072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6" fill="hold" nodeType="afterEffect">
                                  <p:stCondLst>
                                    <p:cond delay="0"/>
                                  </p:stCondLst>
                                  <p:childTnLst>
                                    <p:set>
                                      <p:cBhvr>
                                        <p:cTn id="21" dur="1" fill="hold">
                                          <p:stCondLst>
                                            <p:cond delay="0"/>
                                          </p:stCondLst>
                                        </p:cTn>
                                        <p:tgtEl>
                                          <p:spTgt spid="30737"/>
                                        </p:tgtEl>
                                        <p:attrNameLst>
                                          <p:attrName>style.visibility</p:attrName>
                                        </p:attrNameLst>
                                      </p:cBhvr>
                                      <p:to>
                                        <p:strVal val="visible"/>
                                      </p:to>
                                    </p:set>
                                    <p:anim calcmode="lin" valueType="num">
                                      <p:cBhvr additive="base">
                                        <p:cTn id="22" dur="500" fill="hold"/>
                                        <p:tgtEl>
                                          <p:spTgt spid="30737"/>
                                        </p:tgtEl>
                                        <p:attrNameLst>
                                          <p:attrName>ppt_x</p:attrName>
                                        </p:attrNameLst>
                                      </p:cBhvr>
                                      <p:tavLst>
                                        <p:tav tm="0">
                                          <p:val>
                                            <p:strVal val="1+#ppt_w/2"/>
                                          </p:val>
                                        </p:tav>
                                        <p:tav tm="100000">
                                          <p:val>
                                            <p:strVal val="#ppt_x"/>
                                          </p:val>
                                        </p:tav>
                                      </p:tavLst>
                                    </p:anim>
                                    <p:anim calcmode="lin" valueType="num">
                                      <p:cBhvr additive="base">
                                        <p:cTn id="23" dur="500" fill="hold"/>
                                        <p:tgtEl>
                                          <p:spTgt spid="3073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0753"/>
                                        </p:tgtEl>
                                        <p:attrNameLst>
                                          <p:attrName>style.visibility</p:attrName>
                                        </p:attrNameLst>
                                      </p:cBhvr>
                                      <p:to>
                                        <p:strVal val="visible"/>
                                      </p:to>
                                    </p:set>
                                    <p:animEffect transition="in" filter="dissolve">
                                      <p:cBhvr>
                                        <p:cTn id="28" dur="500"/>
                                        <p:tgtEl>
                                          <p:spTgt spid="30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内容占位符 2"/>
              <p:cNvSpPr>
                <a:spLocks noGrp="1"/>
              </p:cNvSpPr>
              <p:nvPr>
                <p:ph idx="1"/>
              </p:nvPr>
            </p:nvSpPr>
            <p:spPr>
              <a:xfrm>
                <a:off x="1844676" y="198439"/>
                <a:ext cx="8588375" cy="6526827"/>
              </a:xfrm>
            </p:spPr>
            <p:txBody>
              <a:bodyPr/>
              <a:lstStyle/>
              <a:p>
                <a:pPr>
                  <a:lnSpc>
                    <a:spcPts val="4000"/>
                  </a:lnSpc>
                </a:pPr>
                <a:r>
                  <a:rPr lang="zh-CN" altLang="en-US" sz="2800" dirty="0">
                    <a:ea typeface="宋体" pitchFamily="2" charset="-122"/>
                  </a:rPr>
                  <a:t>投资支出</a:t>
                </a:r>
                <a:endParaRPr lang="en-US" altLang="zh-CN" sz="2800" dirty="0">
                  <a:ea typeface="宋体" pitchFamily="2" charset="-122"/>
                </a:endParaRPr>
              </a:p>
              <a:p>
                <a:pPr>
                  <a:lnSpc>
                    <a:spcPts val="4000"/>
                  </a:lnSpc>
                  <a:buFont typeface="Times New Roman" panose="02020603050405020304" pitchFamily="18" charset="0"/>
                  <a:buChar char="−"/>
                </a:pPr>
                <a:r>
                  <a:rPr lang="zh-CN" altLang="en-US" sz="2800" dirty="0">
                    <a:ea typeface="宋体" pitchFamily="2" charset="-122"/>
                  </a:rPr>
                  <a:t>影响投资支出的因素</a:t>
                </a:r>
                <a:endParaRPr lang="en-US" altLang="zh-CN" sz="2800" dirty="0">
                  <a:ea typeface="宋体" pitchFamily="2" charset="-122"/>
                </a:endParaRPr>
              </a:p>
              <a:p>
                <a:pPr lvl="1">
                  <a:lnSpc>
                    <a:spcPts val="4000"/>
                  </a:lnSpc>
                  <a:buFont typeface="Calibri" panose="020F0502020204030204" pitchFamily="34" charset="0"/>
                  <a:buChar char="◊"/>
                </a:pPr>
                <a:r>
                  <a:rPr lang="zh-CN" altLang="en-US" dirty="0" smtClean="0">
                    <a:ea typeface="宋体" pitchFamily="2" charset="-122"/>
                  </a:rPr>
                  <a:t>投资的预期收益</a:t>
                </a:r>
                <a:endParaRPr lang="en-US" altLang="zh-CN" dirty="0" smtClean="0">
                  <a:ea typeface="宋体" pitchFamily="2" charset="-122"/>
                </a:endParaRPr>
              </a:p>
              <a:p>
                <a:pPr lvl="1">
                  <a:lnSpc>
                    <a:spcPts val="4000"/>
                  </a:lnSpc>
                  <a:buFont typeface="Calibri" panose="020F0502020204030204" pitchFamily="34" charset="0"/>
                  <a:buChar char="◊"/>
                </a:pPr>
                <a:r>
                  <a:rPr lang="zh-CN" altLang="en-US" dirty="0" smtClean="0">
                    <a:ea typeface="宋体" pitchFamily="2" charset="-122"/>
                  </a:rPr>
                  <a:t>投资的成本：利率</a:t>
                </a:r>
                <a:endParaRPr lang="en-US" altLang="zh-CN" dirty="0" smtClean="0">
                  <a:ea typeface="宋体" pitchFamily="2" charset="-122"/>
                </a:endParaRPr>
              </a:p>
              <a:p>
                <a:pPr>
                  <a:lnSpc>
                    <a:spcPts val="4000"/>
                  </a:lnSpc>
                  <a:buFont typeface="Times New Roman" panose="02020603050405020304" pitchFamily="18" charset="0"/>
                  <a:buChar char="−"/>
                </a:pPr>
                <a:r>
                  <a:rPr lang="zh-CN" altLang="en-US" sz="2800" dirty="0">
                    <a:ea typeface="宋体" pitchFamily="2" charset="-122"/>
                  </a:rPr>
                  <a:t>投资支出函数</a:t>
                </a:r>
                <a:endParaRPr lang="en-US" altLang="zh-CN" sz="2800" dirty="0">
                  <a:ea typeface="宋体" pitchFamily="2" charset="-122"/>
                </a:endParaRPr>
              </a:p>
              <a:p>
                <a:pPr algn="ctr">
                  <a:lnSpc>
                    <a:spcPts val="4000"/>
                  </a:lnSpc>
                  <a:buNone/>
                </a:pPr>
                <a:r>
                  <a:rPr lang="en-US" altLang="zh-CN" sz="2800" dirty="0">
                    <a:ea typeface="宋体" pitchFamily="2" charset="-122"/>
                  </a:rPr>
                  <a:t>I = I (r)</a:t>
                </a:r>
              </a:p>
              <a:p>
                <a:pPr>
                  <a:lnSpc>
                    <a:spcPts val="4000"/>
                  </a:lnSpc>
                </a:pPr>
                <a:r>
                  <a:rPr lang="zh-CN" altLang="en-US" sz="2800" dirty="0">
                    <a:ea typeface="宋体" pitchFamily="2" charset="-122"/>
                  </a:rPr>
                  <a:t>政府购买支出与财政政策</a:t>
                </a:r>
                <a:endParaRPr lang="en-US" altLang="zh-CN" sz="2800" dirty="0">
                  <a:ea typeface="宋体" pitchFamily="2" charset="-122"/>
                </a:endParaRPr>
              </a:p>
              <a:p>
                <a:pPr>
                  <a:lnSpc>
                    <a:spcPts val="4000"/>
                  </a:lnSpc>
                  <a:buFont typeface="Times New Roman" panose="02020603050405020304" pitchFamily="18" charset="0"/>
                  <a:buChar char="−"/>
                </a:pPr>
                <a:r>
                  <a:rPr lang="zh-CN" altLang="en-US" sz="2800" dirty="0">
                    <a:ea typeface="宋体" pitchFamily="2" charset="-122"/>
                  </a:rPr>
                  <a:t>财政收支：税收</a:t>
                </a:r>
                <a:r>
                  <a:rPr lang="en-US" altLang="zh-CN" sz="2800" dirty="0">
                    <a:ea typeface="宋体" pitchFamily="2" charset="-122"/>
                  </a:rPr>
                  <a:t>TA</a:t>
                </a:r>
                <a:r>
                  <a:rPr lang="zh-CN" altLang="en-US" sz="2800" dirty="0">
                    <a:ea typeface="宋体" pitchFamily="2" charset="-122"/>
                  </a:rPr>
                  <a:t>，转移支付</a:t>
                </a:r>
                <a:r>
                  <a:rPr lang="en-US" altLang="zh-CN" sz="2800" dirty="0">
                    <a:ea typeface="宋体" pitchFamily="2" charset="-122"/>
                  </a:rPr>
                  <a:t>TR</a:t>
                </a:r>
                <a:r>
                  <a:rPr lang="zh-CN" altLang="en-US" sz="2800" dirty="0">
                    <a:ea typeface="宋体" pitchFamily="2" charset="-122"/>
                  </a:rPr>
                  <a:t>，购买支出</a:t>
                </a:r>
                <a:r>
                  <a:rPr lang="en-US" altLang="zh-CN" sz="2800" dirty="0">
                    <a:ea typeface="宋体" pitchFamily="2" charset="-122"/>
                  </a:rPr>
                  <a:t>G</a:t>
                </a:r>
              </a:p>
              <a:p>
                <a:pPr>
                  <a:lnSpc>
                    <a:spcPts val="4000"/>
                  </a:lnSpc>
                  <a:buFont typeface="Times New Roman" panose="02020603050405020304" pitchFamily="18" charset="0"/>
                  <a:buChar char="−"/>
                </a:pPr>
                <a:r>
                  <a:rPr lang="zh-CN" altLang="en-US" sz="2800" dirty="0">
                    <a:ea typeface="宋体" pitchFamily="2" charset="-122"/>
                  </a:rPr>
                  <a:t>财政收支与总产出没有直接关系</a:t>
                </a:r>
                <a:endParaRPr lang="en-US" altLang="zh-CN" sz="2800" dirty="0">
                  <a:ea typeface="宋体" pitchFamily="2" charset="-122"/>
                </a:endParaRPr>
              </a:p>
              <a:p>
                <a:pPr>
                  <a:lnSpc>
                    <a:spcPts val="4000"/>
                  </a:lnSpc>
                  <a:buNone/>
                </a:pPr>
                <a:r>
                  <a:rPr lang="en-US" altLang="zh-CN" sz="2800" dirty="0">
                    <a:ea typeface="宋体" pitchFamily="2" charset="-122"/>
                  </a:rPr>
                  <a:t>G=</a:t>
                </a:r>
                <a14:m>
                  <m:oMath xmlns:m="http://schemas.openxmlformats.org/officeDocument/2006/math">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𝐺</m:t>
                        </m:r>
                      </m:e>
                    </m:acc>
                    <m:r>
                      <a:rPr lang="en-US" altLang="zh-CN" sz="2800" i="1">
                        <a:latin typeface="Cambria Math" panose="02040503050406030204" pitchFamily="18" charset="0"/>
                        <a:ea typeface="宋体" pitchFamily="2" charset="-122"/>
                      </a:rPr>
                      <m:t>,</m:t>
                    </m:r>
                  </m:oMath>
                </a14:m>
                <a:r>
                  <a:rPr lang="en-US" altLang="zh-CN" sz="2800" dirty="0">
                    <a:ea typeface="宋体" pitchFamily="2" charset="-122"/>
                  </a:rPr>
                  <a:t> TA = </a:t>
                </a:r>
                <a14:m>
                  <m:oMath xmlns:m="http://schemas.openxmlformats.org/officeDocument/2006/math">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𝑇𝐴</m:t>
                        </m:r>
                      </m:e>
                    </m:acc>
                  </m:oMath>
                </a14:m>
                <a:r>
                  <a:rPr lang="en-US" altLang="zh-CN" sz="2800" dirty="0">
                    <a:ea typeface="宋体" pitchFamily="2" charset="-122"/>
                  </a:rPr>
                  <a:t>, TR=</a:t>
                </a:r>
                <a14:m>
                  <m:oMath xmlns:m="http://schemas.openxmlformats.org/officeDocument/2006/math">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𝑇𝑅</m:t>
                        </m:r>
                      </m:e>
                    </m:acc>
                  </m:oMath>
                </a14:m>
                <a:r>
                  <a:rPr lang="en-US" altLang="zh-CN" sz="2800" dirty="0">
                    <a:ea typeface="宋体" pitchFamily="2" charset="-122"/>
                  </a:rPr>
                  <a:t>, T=TA-TR= </a:t>
                </a:r>
                <a14:m>
                  <m:oMath xmlns:m="http://schemas.openxmlformats.org/officeDocument/2006/math">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𝑇𝐴</m:t>
                        </m:r>
                      </m:e>
                    </m:acc>
                    <m:r>
                      <a:rPr lang="en-US" altLang="zh-CN" sz="2800">
                        <a:latin typeface="Cambria Math" panose="02040503050406030204" pitchFamily="18" charset="0"/>
                        <a:ea typeface="宋体" pitchFamily="2" charset="-122"/>
                      </a:rPr>
                      <m:t>−</m:t>
                    </m:r>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𝑇𝑅</m:t>
                        </m:r>
                      </m:e>
                    </m:acc>
                  </m:oMath>
                </a14:m>
                <a:r>
                  <a:rPr lang="en-US" altLang="zh-CN" sz="2800" dirty="0">
                    <a:ea typeface="宋体" pitchFamily="2" charset="-122"/>
                  </a:rPr>
                  <a:t>=</a:t>
                </a:r>
                <a14:m>
                  <m:oMath xmlns:m="http://schemas.openxmlformats.org/officeDocument/2006/math">
                    <m:acc>
                      <m:accPr>
                        <m:chr m:val="̅"/>
                        <m:ctrlPr>
                          <a:rPr lang="en-US" altLang="zh-CN" sz="2800" i="1" dirty="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𝑇</m:t>
                        </m:r>
                      </m:e>
                    </m:acc>
                  </m:oMath>
                </a14:m>
                <a:endParaRPr lang="en-US" altLang="zh-CN" sz="2800" dirty="0">
                  <a:ea typeface="宋体" pitchFamily="2" charset="-122"/>
                </a:endParaRPr>
              </a:p>
            </p:txBody>
          </p:sp>
        </mc:Choice>
        <mc:Fallback xmlns="">
          <p:sp>
            <p:nvSpPr>
              <p:cNvPr id="44034" name="内容占位符 2"/>
              <p:cNvSpPr>
                <a:spLocks noGrp="1" noRot="1" noChangeAspect="1" noMove="1" noResize="1" noEditPoints="1" noAdjustHandles="1" noChangeArrowheads="1" noChangeShapeType="1" noTextEdit="1"/>
              </p:cNvSpPr>
              <p:nvPr>
                <p:ph idx="1"/>
              </p:nvPr>
            </p:nvSpPr>
            <p:spPr>
              <a:xfrm>
                <a:off x="1844676" y="198439"/>
                <a:ext cx="8588375" cy="6526827"/>
              </a:xfrm>
              <a:blipFill>
                <a:blip r:embed="rId2"/>
                <a:stretch>
                  <a:fillRect l="-1491" b="-561"/>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8145" name="Group 17"/>
          <p:cNvGrpSpPr>
            <a:grpSpLocks/>
          </p:cNvGrpSpPr>
          <p:nvPr/>
        </p:nvGrpSpPr>
        <p:grpSpPr bwMode="auto">
          <a:xfrm>
            <a:off x="3175000" y="2209800"/>
            <a:ext cx="6502400" cy="4114800"/>
            <a:chOff x="1040" y="1392"/>
            <a:chExt cx="4096" cy="2592"/>
          </a:xfrm>
        </p:grpSpPr>
        <p:sp>
          <p:nvSpPr>
            <p:cNvPr id="46089" name="Line 3"/>
            <p:cNvSpPr>
              <a:spLocks noChangeShapeType="1"/>
            </p:cNvSpPr>
            <p:nvPr/>
          </p:nvSpPr>
          <p:spPr bwMode="auto">
            <a:xfrm>
              <a:off x="1791" y="1488"/>
              <a:ext cx="0" cy="22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0" name="Line 4"/>
            <p:cNvSpPr>
              <a:spLocks noChangeShapeType="1"/>
            </p:cNvSpPr>
            <p:nvPr/>
          </p:nvSpPr>
          <p:spPr bwMode="auto">
            <a:xfrm rot="5400000">
              <a:off x="2895" y="2592"/>
              <a:ext cx="0" cy="22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1" name="Text Box 6"/>
            <p:cNvSpPr txBox="1">
              <a:spLocks noChangeArrowheads="1"/>
            </p:cNvSpPr>
            <p:nvPr/>
          </p:nvSpPr>
          <p:spPr bwMode="auto">
            <a:xfrm>
              <a:off x="1040" y="1392"/>
              <a:ext cx="68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a:ea typeface="宋体" pitchFamily="2" charset="-122"/>
                </a:rPr>
                <a:t>Real</a:t>
              </a:r>
            </a:p>
            <a:p>
              <a:r>
                <a:rPr lang="en-US" altLang="zh-CN">
                  <a:ea typeface="宋体" pitchFamily="2" charset="-122"/>
                </a:rPr>
                <a:t>interest</a:t>
              </a:r>
            </a:p>
            <a:p>
              <a:r>
                <a:rPr lang="en-US" altLang="zh-CN">
                  <a:ea typeface="宋体" pitchFamily="2" charset="-122"/>
                </a:rPr>
                <a:t>rate, </a:t>
              </a:r>
              <a:r>
                <a:rPr lang="en-US" altLang="zh-CN" i="1">
                  <a:ea typeface="宋体" pitchFamily="2" charset="-122"/>
                </a:rPr>
                <a:t>r</a:t>
              </a:r>
            </a:p>
          </p:txBody>
        </p:sp>
        <p:sp>
          <p:nvSpPr>
            <p:cNvPr id="46092" name="Text Box 7"/>
            <p:cNvSpPr txBox="1">
              <a:spLocks noChangeArrowheads="1"/>
            </p:cNvSpPr>
            <p:nvPr/>
          </p:nvSpPr>
          <p:spPr bwMode="auto">
            <a:xfrm>
              <a:off x="2895" y="3696"/>
              <a:ext cx="22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a:ea typeface="宋体" pitchFamily="2" charset="-122"/>
                </a:rPr>
                <a:t>Quantity of investment, </a:t>
              </a:r>
              <a:r>
                <a:rPr lang="en-US" altLang="zh-CN" i="1">
                  <a:ea typeface="宋体" pitchFamily="2" charset="-122"/>
                </a:rPr>
                <a:t>I</a:t>
              </a:r>
            </a:p>
          </p:txBody>
        </p:sp>
      </p:grpSp>
      <p:grpSp>
        <p:nvGrpSpPr>
          <p:cNvPr id="48146" name="Group 18"/>
          <p:cNvGrpSpPr>
            <a:grpSpLocks/>
          </p:cNvGrpSpPr>
          <p:nvPr/>
        </p:nvGrpSpPr>
        <p:grpSpPr bwMode="auto">
          <a:xfrm>
            <a:off x="4748213" y="2590800"/>
            <a:ext cx="5897562" cy="3022600"/>
            <a:chOff x="2031" y="1632"/>
            <a:chExt cx="3715" cy="1904"/>
          </a:xfrm>
        </p:grpSpPr>
        <p:sp>
          <p:nvSpPr>
            <p:cNvPr id="46087" name="Arc 8"/>
            <p:cNvSpPr>
              <a:spLocks/>
            </p:cNvSpPr>
            <p:nvPr/>
          </p:nvSpPr>
          <p:spPr bwMode="auto">
            <a:xfrm rot="10780901">
              <a:off x="2031" y="1632"/>
              <a:ext cx="1920" cy="1873"/>
            </a:xfrm>
            <a:custGeom>
              <a:avLst/>
              <a:gdLst>
                <a:gd name="T0" fmla="*/ 0 w 21600"/>
                <a:gd name="T1" fmla="*/ 0 h 21600"/>
                <a:gd name="T2" fmla="*/ 1920 w 21600"/>
                <a:gd name="T3" fmla="*/ 1873 h 21600"/>
                <a:gd name="T4" fmla="*/ 0 w 21600"/>
                <a:gd name="T5" fmla="*/ 187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Rectangle 9"/>
            <p:cNvSpPr>
              <a:spLocks noChangeArrowheads="1"/>
            </p:cNvSpPr>
            <p:nvPr/>
          </p:nvSpPr>
          <p:spPr bwMode="auto">
            <a:xfrm>
              <a:off x="3728" y="3248"/>
              <a:ext cx="20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hlinkClick r:id="rId2" action="ppaction://hlinksldjump"/>
                </a:rPr>
                <a:t>Investment function, </a:t>
              </a:r>
              <a:r>
                <a:rPr lang="en-US" altLang="zh-CN" i="1">
                  <a:ea typeface="宋体" pitchFamily="2" charset="-122"/>
                  <a:hlinkClick r:id="rId2" action="ppaction://hlinksldjump"/>
                </a:rPr>
                <a:t>I(r</a:t>
              </a:r>
              <a:r>
                <a:rPr lang="en-US" altLang="zh-CN">
                  <a:ea typeface="宋体" pitchFamily="2" charset="-122"/>
                  <a:hlinkClick r:id="rId2" action="ppaction://hlinksldjump"/>
                </a:rPr>
                <a:t>)</a:t>
              </a:r>
              <a:endParaRPr lang="en-US" altLang="zh-CN">
                <a:ea typeface="宋体" pitchFamily="2" charset="-122"/>
              </a:endParaRPr>
            </a:p>
          </p:txBody>
        </p:sp>
      </p:grpSp>
      <p:grpSp>
        <p:nvGrpSpPr>
          <p:cNvPr id="48147" name="Group 19"/>
          <p:cNvGrpSpPr>
            <a:grpSpLocks/>
          </p:cNvGrpSpPr>
          <p:nvPr/>
        </p:nvGrpSpPr>
        <p:grpSpPr bwMode="auto">
          <a:xfrm>
            <a:off x="1612901" y="165100"/>
            <a:ext cx="8969375" cy="1981200"/>
            <a:chOff x="56" y="104"/>
            <a:chExt cx="5650" cy="1248"/>
          </a:xfrm>
        </p:grpSpPr>
        <p:sp>
          <p:nvSpPr>
            <p:cNvPr id="48144" name="Rectangle 16"/>
            <p:cNvSpPr>
              <a:spLocks noChangeArrowheads="1"/>
            </p:cNvSpPr>
            <p:nvPr/>
          </p:nvSpPr>
          <p:spPr bwMode="auto">
            <a:xfrm>
              <a:off x="56" y="104"/>
              <a:ext cx="5616" cy="1248"/>
            </a:xfrm>
            <a:prstGeom prst="rect">
              <a:avLst/>
            </a:prstGeom>
            <a:gradFill rotWithShape="0">
              <a:gsLst>
                <a:gs pos="0">
                  <a:schemeClr val="accent1"/>
                </a:gs>
                <a:gs pos="50000">
                  <a:schemeClr val="accent1">
                    <a:gamma/>
                    <a:tint val="18824"/>
                    <a:invGamma/>
                  </a:schemeClr>
                </a:gs>
                <a:gs pos="100000">
                  <a:schemeClr val="accent1"/>
                </a:gs>
              </a:gsLst>
              <a:lin ang="0" scaled="1"/>
            </a:gra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ea typeface="宋体" pitchFamily="2" charset="-122"/>
              </a:endParaRPr>
            </a:p>
          </p:txBody>
        </p:sp>
        <p:sp>
          <p:nvSpPr>
            <p:cNvPr id="46086" name="Text Box 15"/>
            <p:cNvSpPr txBox="1">
              <a:spLocks noChangeArrowheads="1"/>
            </p:cNvSpPr>
            <p:nvPr/>
          </p:nvSpPr>
          <p:spPr bwMode="auto">
            <a:xfrm>
              <a:off x="134" y="122"/>
              <a:ext cx="5572"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a:ea typeface="宋体" pitchFamily="2" charset="-122"/>
                </a:rPr>
                <a:t>The investment function relates the quantity of investment </a:t>
              </a:r>
              <a:r>
                <a:rPr lang="en-US" altLang="zh-CN" i="1">
                  <a:ea typeface="宋体" pitchFamily="2" charset="-122"/>
                </a:rPr>
                <a:t>I</a:t>
              </a:r>
              <a:r>
                <a:rPr lang="en-US" altLang="zh-CN">
                  <a:ea typeface="宋体" pitchFamily="2" charset="-122"/>
                </a:rPr>
                <a:t> to the real</a:t>
              </a:r>
            </a:p>
            <a:p>
              <a:r>
                <a:rPr lang="en-US" altLang="zh-CN">
                  <a:ea typeface="宋体" pitchFamily="2" charset="-122"/>
                </a:rPr>
                <a:t>interest rate </a:t>
              </a:r>
              <a:r>
                <a:rPr lang="en-US" altLang="zh-CN" i="1">
                  <a:ea typeface="宋体" pitchFamily="2" charset="-122"/>
                </a:rPr>
                <a:t>r.</a:t>
              </a:r>
              <a:r>
                <a:rPr lang="en-US" altLang="zh-CN">
                  <a:ea typeface="宋体" pitchFamily="2" charset="-122"/>
                </a:rPr>
                <a:t> Investment depends on the real interest rate because the</a:t>
              </a:r>
            </a:p>
            <a:p>
              <a:r>
                <a:rPr lang="en-US" altLang="zh-CN">
                  <a:ea typeface="宋体" pitchFamily="2" charset="-122"/>
                </a:rPr>
                <a:t>interest rate is the cost of borrowing. The investment function slopes</a:t>
              </a:r>
            </a:p>
            <a:p>
              <a:r>
                <a:rPr lang="en-US" altLang="zh-CN">
                  <a:ea typeface="宋体" pitchFamily="2" charset="-122"/>
                </a:rPr>
                <a:t>downward; when the interest rate rises, fewer investment projects are </a:t>
              </a:r>
            </a:p>
            <a:p>
              <a:r>
                <a:rPr lang="en-US" altLang="zh-CN">
                  <a:ea typeface="宋体" pitchFamily="2" charset="-122"/>
                </a:rPr>
                <a:t>profitable.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8147"/>
                                        </p:tgtEl>
                                        <p:attrNameLst>
                                          <p:attrName>style.visibility</p:attrName>
                                        </p:attrNameLst>
                                      </p:cBhvr>
                                      <p:to>
                                        <p:strVal val="visible"/>
                                      </p:to>
                                    </p:set>
                                    <p:animEffect transition="in" filter="dissolve">
                                      <p:cBhvr>
                                        <p:cTn id="7" dur="500"/>
                                        <p:tgtEl>
                                          <p:spTgt spid="48147"/>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48145"/>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1" fill="hold" nodeType="afterEffect">
                                  <p:stCondLst>
                                    <p:cond delay="0"/>
                                  </p:stCondLst>
                                  <p:childTnLst>
                                    <p:set>
                                      <p:cBhvr>
                                        <p:cTn id="13" dur="1" fill="hold">
                                          <p:stCondLst>
                                            <p:cond delay="0"/>
                                          </p:stCondLst>
                                        </p:cTn>
                                        <p:tgtEl>
                                          <p:spTgt spid="48146"/>
                                        </p:tgtEl>
                                        <p:attrNameLst>
                                          <p:attrName>style.visibility</p:attrName>
                                        </p:attrNameLst>
                                      </p:cBhvr>
                                      <p:to>
                                        <p:strVal val="visible"/>
                                      </p:to>
                                    </p:set>
                                    <p:animEffect transition="in" filter="wipe(up)">
                                      <p:cBhvr>
                                        <p:cTn id="14" dur="500"/>
                                        <p:tgtEl>
                                          <p:spTgt spid="4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8130" name="内容占位符 2"/>
              <p:cNvSpPr>
                <a:spLocks noGrp="1"/>
              </p:cNvSpPr>
              <p:nvPr>
                <p:ph idx="1"/>
              </p:nvPr>
            </p:nvSpPr>
            <p:spPr>
              <a:xfrm>
                <a:off x="1679275" y="1"/>
                <a:ext cx="8867956" cy="6725265"/>
              </a:xfrm>
            </p:spPr>
            <p:txBody>
              <a:bodyPr anchor="t">
                <a:noAutofit/>
              </a:bodyPr>
              <a:lstStyle/>
              <a:p>
                <a:pPr>
                  <a:lnSpc>
                    <a:spcPts val="4000"/>
                  </a:lnSpc>
                  <a:buNone/>
                </a:pPr>
                <a:r>
                  <a:rPr lang="en-US" altLang="zh-CN" sz="2800" smtClean="0">
                    <a:ea typeface="宋体" pitchFamily="2" charset="-122"/>
                  </a:rPr>
                  <a:t>3.1.4 </a:t>
                </a:r>
                <a:r>
                  <a:rPr lang="zh-CN" altLang="en-US" sz="2800" dirty="0">
                    <a:ea typeface="宋体" pitchFamily="2" charset="-122"/>
                  </a:rPr>
                  <a:t>产品市场</a:t>
                </a:r>
                <a:r>
                  <a:rPr lang="zh-CN" altLang="en-US" sz="2800" dirty="0" smtClean="0">
                    <a:ea typeface="宋体" pitchFamily="2" charset="-122"/>
                  </a:rPr>
                  <a:t>均衡</a:t>
                </a:r>
                <a:endParaRPr lang="en-US" altLang="zh-CN" sz="2800" dirty="0" smtClean="0">
                  <a:ea typeface="宋体" pitchFamily="2" charset="-122"/>
                </a:endParaRPr>
              </a:p>
              <a:p>
                <a:pPr>
                  <a:lnSpc>
                    <a:spcPts val="4000"/>
                  </a:lnSpc>
                  <a:buNone/>
                </a:pPr>
                <a:endParaRPr lang="en-US" altLang="zh-CN" sz="2800" dirty="0">
                  <a:ea typeface="宋体" pitchFamily="2" charset="-122"/>
                </a:endParaRPr>
              </a:p>
              <a:p>
                <a:pPr>
                  <a:lnSpc>
                    <a:spcPts val="4000"/>
                  </a:lnSpc>
                </a:pPr>
                <a:r>
                  <a:rPr lang="zh-CN" altLang="en-US" sz="2800" dirty="0">
                    <a:ea typeface="宋体" pitchFamily="2" charset="-122"/>
                  </a:rPr>
                  <a:t>总产出的需求方面</a:t>
                </a:r>
                <a:endParaRPr lang="en-US" altLang="zh-CN" sz="2800" dirty="0">
                  <a:ea typeface="宋体" pitchFamily="2" charset="-122"/>
                </a:endParaRPr>
              </a:p>
              <a:p>
                <a:pPr marL="0" indent="0" algn="ctr">
                  <a:lnSpc>
                    <a:spcPts val="4000"/>
                  </a:lnSpc>
                  <a:buNone/>
                </a:pPr>
                <a:r>
                  <a:rPr lang="en-US" altLang="zh-CN" sz="2800" dirty="0">
                    <a:ea typeface="宋体" pitchFamily="2" charset="-122"/>
                  </a:rPr>
                  <a:t>    Y = C(Y-</a:t>
                </a:r>
                <a14:m>
                  <m:oMath xmlns:m="http://schemas.openxmlformats.org/officeDocument/2006/math">
                    <m:acc>
                      <m:accPr>
                        <m:chr m:val="̅"/>
                        <m:ctrlPr>
                          <a:rPr lang="en-US" altLang="zh-CN" sz="2800" i="1" dirty="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𝑇</m:t>
                        </m:r>
                      </m:e>
                    </m:acc>
                  </m:oMath>
                </a14:m>
                <a:r>
                  <a:rPr lang="en-US" altLang="zh-CN" sz="2800" dirty="0">
                    <a:ea typeface="宋体" pitchFamily="2" charset="-122"/>
                  </a:rPr>
                  <a:t>) + I(r) + </a:t>
                </a:r>
                <a14:m>
                  <m:oMath xmlns:m="http://schemas.openxmlformats.org/officeDocument/2006/math">
                    <m:acc>
                      <m:accPr>
                        <m:chr m:val="̅"/>
                        <m:ctrlPr>
                          <a:rPr lang="en-US" altLang="zh-CN" sz="2800" i="1" dirty="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𝐺</m:t>
                        </m:r>
                      </m:e>
                    </m:acc>
                  </m:oMath>
                </a14:m>
                <a:endParaRPr lang="en-US" altLang="zh-CN" sz="2800" dirty="0">
                  <a:ea typeface="宋体" pitchFamily="2" charset="-122"/>
                </a:endParaRPr>
              </a:p>
              <a:p>
                <a:pPr>
                  <a:lnSpc>
                    <a:spcPts val="4000"/>
                  </a:lnSpc>
                </a:pPr>
                <a:r>
                  <a:rPr lang="zh-CN" altLang="en-US" sz="2800" dirty="0">
                    <a:ea typeface="宋体" pitchFamily="2" charset="-122"/>
                  </a:rPr>
                  <a:t>总产出的供给方面</a:t>
                </a:r>
                <a:endParaRPr lang="en-US" altLang="zh-CN" sz="2800" dirty="0">
                  <a:ea typeface="宋体" pitchFamily="2" charset="-122"/>
                </a:endParaRPr>
              </a:p>
              <a:p>
                <a:pPr algn="ctr">
                  <a:lnSpc>
                    <a:spcPts val="4000"/>
                  </a:lnSpc>
                  <a:buNone/>
                </a:pPr>
                <a:r>
                  <a:rPr lang="en-US" altLang="zh-CN" sz="2800" dirty="0">
                    <a:ea typeface="宋体" pitchFamily="2" charset="-122"/>
                  </a:rPr>
                  <a:t>    Y = F (K, L) </a:t>
                </a:r>
              </a:p>
              <a:p>
                <a:pPr algn="ctr">
                  <a:lnSpc>
                    <a:spcPts val="4000"/>
                  </a:lnSpc>
                  <a:buNone/>
                </a:pPr>
                <a:r>
                  <a:rPr lang="en-US" altLang="zh-CN" sz="2800" dirty="0">
                    <a:ea typeface="宋体" pitchFamily="2" charset="-122"/>
                  </a:rPr>
                  <a:t>F (</a:t>
                </a:r>
                <a14:m>
                  <m:oMath xmlns:m="http://schemas.openxmlformats.org/officeDocument/2006/math">
                    <m:acc>
                      <m:accPr>
                        <m:chr m:val="̅"/>
                        <m:ctrlPr>
                          <a:rPr lang="en-US" altLang="zh-CN" sz="2800" i="1" dirty="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𝐾</m:t>
                        </m:r>
                      </m:e>
                    </m:acc>
                  </m:oMath>
                </a14:m>
                <a:r>
                  <a:rPr lang="en-US" altLang="zh-CN" sz="2800" dirty="0">
                    <a:ea typeface="宋体" pitchFamily="2" charset="-122"/>
                  </a:rPr>
                  <a:t>, </a:t>
                </a:r>
                <a14:m>
                  <m:oMath xmlns:m="http://schemas.openxmlformats.org/officeDocument/2006/math">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𝐿</m:t>
                        </m:r>
                      </m:e>
                    </m:acc>
                  </m:oMath>
                </a14:m>
                <a:r>
                  <a:rPr lang="en-US" altLang="zh-CN" sz="2800" dirty="0">
                    <a:ea typeface="宋体" pitchFamily="2" charset="-122"/>
                  </a:rPr>
                  <a:t>) = </a:t>
                </a:r>
                <a14:m>
                  <m:oMath xmlns:m="http://schemas.openxmlformats.org/officeDocument/2006/math">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𝑌</m:t>
                        </m:r>
                      </m:e>
                    </m:acc>
                  </m:oMath>
                </a14:m>
                <a:endParaRPr lang="en-US" altLang="zh-CN" sz="2800" dirty="0">
                  <a:ea typeface="宋体" pitchFamily="2" charset="-122"/>
                </a:endParaRPr>
              </a:p>
              <a:p>
                <a:pPr>
                  <a:lnSpc>
                    <a:spcPts val="4000"/>
                  </a:lnSpc>
                </a:pPr>
                <a:r>
                  <a:rPr lang="zh-CN" altLang="en-US" sz="2800" dirty="0">
                    <a:ea typeface="宋体" pitchFamily="2" charset="-122"/>
                  </a:rPr>
                  <a:t>均衡时</a:t>
                </a:r>
                <a:endParaRPr lang="en-US" altLang="zh-CN" sz="2800" dirty="0">
                  <a:ea typeface="宋体" pitchFamily="2" charset="-122"/>
                </a:endParaRPr>
              </a:p>
              <a:p>
                <a:pPr algn="ctr">
                  <a:lnSpc>
                    <a:spcPts val="4000"/>
                  </a:lnSpc>
                  <a:buNone/>
                </a:pPr>
                <a14:m>
                  <m:oMath xmlns:m="http://schemas.openxmlformats.org/officeDocument/2006/math">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𝑌</m:t>
                        </m:r>
                      </m:e>
                    </m:acc>
                  </m:oMath>
                </a14:m>
                <a:r>
                  <a:rPr lang="en-US" altLang="zh-CN" sz="2800" dirty="0">
                    <a:ea typeface="宋体" pitchFamily="2" charset="-122"/>
                  </a:rPr>
                  <a:t> = C(</a:t>
                </a:r>
                <a14:m>
                  <m:oMath xmlns:m="http://schemas.openxmlformats.org/officeDocument/2006/math">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𝑌</m:t>
                        </m:r>
                      </m:e>
                    </m:acc>
                  </m:oMath>
                </a14:m>
                <a:r>
                  <a:rPr lang="en-US" altLang="zh-CN" sz="2800" dirty="0">
                    <a:ea typeface="宋体" pitchFamily="2" charset="-122"/>
                  </a:rPr>
                  <a:t>-</a:t>
                </a:r>
                <a14:m>
                  <m:oMath xmlns:m="http://schemas.openxmlformats.org/officeDocument/2006/math">
                    <m:acc>
                      <m:accPr>
                        <m:chr m:val="̅"/>
                        <m:ctrlPr>
                          <a:rPr lang="en-US" altLang="zh-CN" sz="2800" i="1" dirty="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𝑇</m:t>
                        </m:r>
                      </m:e>
                    </m:acc>
                  </m:oMath>
                </a14:m>
                <a:r>
                  <a:rPr lang="en-US" altLang="zh-CN" sz="2800" dirty="0">
                    <a:ea typeface="宋体" pitchFamily="2" charset="-122"/>
                  </a:rPr>
                  <a:t>) + I(r) + </a:t>
                </a:r>
                <a14:m>
                  <m:oMath xmlns:m="http://schemas.openxmlformats.org/officeDocument/2006/math">
                    <m:acc>
                      <m:accPr>
                        <m:chr m:val="̅"/>
                        <m:ctrlPr>
                          <a:rPr lang="en-US" altLang="zh-CN" sz="2800" i="1" dirty="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𝐺</m:t>
                        </m:r>
                      </m:e>
                    </m:acc>
                  </m:oMath>
                </a14:m>
                <a:endParaRPr lang="en-US" altLang="zh-CN" sz="2800" dirty="0">
                  <a:ea typeface="宋体" pitchFamily="2" charset="-122"/>
                </a:endParaRPr>
              </a:p>
            </p:txBody>
          </p:sp>
        </mc:Choice>
        <mc:Fallback>
          <p:sp>
            <p:nvSpPr>
              <p:cNvPr id="48130" name="内容占位符 2"/>
              <p:cNvSpPr>
                <a:spLocks noGrp="1" noRot="1" noChangeAspect="1" noMove="1" noResize="1" noEditPoints="1" noAdjustHandles="1" noChangeArrowheads="1" noChangeShapeType="1" noTextEdit="1"/>
              </p:cNvSpPr>
              <p:nvPr>
                <p:ph idx="1"/>
              </p:nvPr>
            </p:nvSpPr>
            <p:spPr>
              <a:xfrm>
                <a:off x="1679275" y="1"/>
                <a:ext cx="8867956" cy="6725265"/>
              </a:xfrm>
              <a:blipFill>
                <a:blip r:embed="rId3"/>
                <a:stretch>
                  <a:fillRect l="-1375" t="-635"/>
                </a:stretch>
              </a:blipFill>
            </p:spPr>
            <p:txBody>
              <a:bodyPr/>
              <a:lstStyle/>
              <a:p>
                <a:r>
                  <a:rPr lang="zh-CN" altLang="en-US">
                    <a:noFill/>
                  </a:rPr>
                  <a:t> </a:t>
                </a:r>
              </a:p>
            </p:txBody>
          </p:sp>
        </mc:Fallback>
      </mc:AlternateContent>
      <p:sp>
        <p:nvSpPr>
          <p:cNvPr id="3" name="圆角矩形 2"/>
          <p:cNvSpPr/>
          <p:nvPr/>
        </p:nvSpPr>
        <p:spPr>
          <a:xfrm>
            <a:off x="362857" y="799972"/>
            <a:ext cx="10087428" cy="17417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 calcmode="lin" valueType="num">
                                      <p:cBhvr additive="base">
                                        <p:cTn id="7" dur="500" fill="hold"/>
                                        <p:tgtEl>
                                          <p:spTgt spid="481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anim calcmode="lin" valueType="num">
                                      <p:cBhvr additive="base">
                                        <p:cTn id="13" dur="500" fill="hold"/>
                                        <p:tgtEl>
                                          <p:spTgt spid="4813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0">
                                            <p:txEl>
                                              <p:pRg st="3" end="3"/>
                                            </p:txEl>
                                          </p:spTgt>
                                        </p:tgtEl>
                                        <p:attrNameLst>
                                          <p:attrName>style.visibility</p:attrName>
                                        </p:attrNameLst>
                                      </p:cBhvr>
                                      <p:to>
                                        <p:strVal val="visible"/>
                                      </p:to>
                                    </p:set>
                                    <p:anim calcmode="lin" valueType="num">
                                      <p:cBhvr additive="base">
                                        <p:cTn id="19" dur="500" fill="hold"/>
                                        <p:tgtEl>
                                          <p:spTgt spid="481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30">
                                            <p:txEl>
                                              <p:pRg st="4" end="4"/>
                                            </p:txEl>
                                          </p:spTgt>
                                        </p:tgtEl>
                                        <p:attrNameLst>
                                          <p:attrName>style.visibility</p:attrName>
                                        </p:attrNameLst>
                                      </p:cBhvr>
                                      <p:to>
                                        <p:strVal val="visible"/>
                                      </p:to>
                                    </p:set>
                                    <p:anim calcmode="lin" valueType="num">
                                      <p:cBhvr additive="base">
                                        <p:cTn id="25" dur="500" fill="hold"/>
                                        <p:tgtEl>
                                          <p:spTgt spid="4813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130">
                                            <p:txEl>
                                              <p:pRg st="5" end="5"/>
                                            </p:txEl>
                                          </p:spTgt>
                                        </p:tgtEl>
                                        <p:attrNameLst>
                                          <p:attrName>style.visibility</p:attrName>
                                        </p:attrNameLst>
                                      </p:cBhvr>
                                      <p:to>
                                        <p:strVal val="visible"/>
                                      </p:to>
                                    </p:set>
                                    <p:anim calcmode="lin" valueType="num">
                                      <p:cBhvr additive="base">
                                        <p:cTn id="31" dur="500" fill="hold"/>
                                        <p:tgtEl>
                                          <p:spTgt spid="481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8130">
                                            <p:txEl>
                                              <p:pRg st="6" end="6"/>
                                            </p:txEl>
                                          </p:spTgt>
                                        </p:tgtEl>
                                        <p:attrNameLst>
                                          <p:attrName>style.visibility</p:attrName>
                                        </p:attrNameLst>
                                      </p:cBhvr>
                                      <p:to>
                                        <p:strVal val="visible"/>
                                      </p:to>
                                    </p:set>
                                    <p:anim calcmode="lin" valueType="num">
                                      <p:cBhvr additive="base">
                                        <p:cTn id="37" dur="500" fill="hold"/>
                                        <p:tgtEl>
                                          <p:spTgt spid="4813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13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8130">
                                            <p:txEl>
                                              <p:pRg st="7" end="7"/>
                                            </p:txEl>
                                          </p:spTgt>
                                        </p:tgtEl>
                                        <p:attrNameLst>
                                          <p:attrName>style.visibility</p:attrName>
                                        </p:attrNameLst>
                                      </p:cBhvr>
                                      <p:to>
                                        <p:strVal val="visible"/>
                                      </p:to>
                                    </p:set>
                                    <p:anim calcmode="lin" valueType="num">
                                      <p:cBhvr additive="base">
                                        <p:cTn id="43" dur="500" fill="hold"/>
                                        <p:tgtEl>
                                          <p:spTgt spid="4813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13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130" name="内容占位符 2"/>
              <p:cNvSpPr>
                <a:spLocks noGrp="1"/>
              </p:cNvSpPr>
              <p:nvPr>
                <p:ph idx="1"/>
              </p:nvPr>
            </p:nvSpPr>
            <p:spPr>
              <a:xfrm>
                <a:off x="1679275" y="203201"/>
                <a:ext cx="8867956" cy="6522066"/>
              </a:xfrm>
            </p:spPr>
            <p:txBody>
              <a:bodyPr anchor="t">
                <a:noAutofit/>
              </a:bodyPr>
              <a:lstStyle/>
              <a:p>
                <a:pPr>
                  <a:lnSpc>
                    <a:spcPts val="4000"/>
                  </a:lnSpc>
                </a:pPr>
                <a:r>
                  <a:rPr lang="zh-CN" altLang="en-US" sz="2800" dirty="0" smtClean="0">
                    <a:ea typeface="宋体" pitchFamily="2" charset="-122"/>
                  </a:rPr>
                  <a:t>关于</a:t>
                </a:r>
                <a:r>
                  <a:rPr lang="zh-CN" altLang="en-US" sz="2800" dirty="0">
                    <a:ea typeface="宋体" pitchFamily="2" charset="-122"/>
                  </a:rPr>
                  <a:t>投资：区分意愿投资与实现</a:t>
                </a:r>
                <a:r>
                  <a:rPr lang="zh-CN" altLang="en-US" sz="2800" dirty="0" smtClean="0">
                    <a:ea typeface="宋体" pitchFamily="2" charset="-122"/>
                  </a:rPr>
                  <a:t>投资</a:t>
                </a:r>
                <a:endParaRPr lang="en-US" altLang="zh-CN" sz="2800" dirty="0" smtClean="0">
                  <a:ea typeface="宋体" pitchFamily="2" charset="-122"/>
                </a:endParaRPr>
              </a:p>
              <a:p>
                <a:pPr>
                  <a:lnSpc>
                    <a:spcPts val="4000"/>
                  </a:lnSpc>
                </a:pPr>
                <a:endParaRPr lang="en-US" altLang="zh-CN" sz="2800" dirty="0">
                  <a:ea typeface="宋体" pitchFamily="2" charset="-122"/>
                </a:endParaRPr>
              </a:p>
              <a:p>
                <a:pPr>
                  <a:lnSpc>
                    <a:spcPts val="4000"/>
                  </a:lnSpc>
                  <a:buFont typeface="Times New Roman" panose="02020603050405020304" pitchFamily="18" charset="0"/>
                  <a:buChar char="−"/>
                </a:pPr>
                <a:r>
                  <a:rPr lang="zh-CN" altLang="en-US" sz="2800" dirty="0">
                    <a:ea typeface="宋体" pitchFamily="2" charset="-122"/>
                  </a:rPr>
                  <a:t>意愿投资：事先计划</a:t>
                </a:r>
                <a:r>
                  <a:rPr lang="zh-CN" altLang="en-US" sz="2800" dirty="0" smtClean="0">
                    <a:ea typeface="宋体" pitchFamily="2" charset="-122"/>
                  </a:rPr>
                  <a:t>投资</a:t>
                </a:r>
                <a:endParaRPr lang="en-US" altLang="zh-CN" sz="2800" dirty="0" smtClean="0">
                  <a:ea typeface="宋体" pitchFamily="2" charset="-122"/>
                </a:endParaRPr>
              </a:p>
              <a:p>
                <a:pPr>
                  <a:lnSpc>
                    <a:spcPts val="4000"/>
                  </a:lnSpc>
                  <a:buFont typeface="Times New Roman" panose="02020603050405020304" pitchFamily="18" charset="0"/>
                  <a:buChar char="−"/>
                </a:pPr>
                <a:r>
                  <a:rPr lang="zh-CN" altLang="en-US" sz="2800" dirty="0" smtClean="0">
                    <a:ea typeface="宋体" pitchFamily="2" charset="-122"/>
                  </a:rPr>
                  <a:t>实现</a:t>
                </a:r>
                <a:r>
                  <a:rPr lang="zh-CN" altLang="en-US" sz="2800" dirty="0">
                    <a:ea typeface="宋体" pitchFamily="2" charset="-122"/>
                  </a:rPr>
                  <a:t>投资：事后实现的投资 </a:t>
                </a:r>
                <a:r>
                  <a:rPr lang="en-US" altLang="zh-CN" sz="2800" dirty="0">
                    <a:ea typeface="宋体" pitchFamily="2" charset="-122"/>
                  </a:rPr>
                  <a:t>= </a:t>
                </a:r>
                <a:r>
                  <a:rPr lang="zh-CN" altLang="en-US" sz="2800" dirty="0">
                    <a:ea typeface="宋体" pitchFamily="2" charset="-122"/>
                  </a:rPr>
                  <a:t>计划投资 </a:t>
                </a:r>
                <a:r>
                  <a:rPr lang="en-US" altLang="zh-CN" sz="2800" dirty="0">
                    <a:ea typeface="宋体" pitchFamily="2" charset="-122"/>
                  </a:rPr>
                  <a:t>+</a:t>
                </a:r>
                <a:r>
                  <a:rPr lang="zh-CN" altLang="en-US" sz="2800" dirty="0">
                    <a:ea typeface="宋体" pitchFamily="2" charset="-122"/>
                  </a:rPr>
                  <a:t>非计划</a:t>
                </a:r>
                <a:r>
                  <a:rPr lang="zh-CN" altLang="en-US" sz="2800" dirty="0" smtClean="0">
                    <a:ea typeface="宋体" pitchFamily="2" charset="-122"/>
                  </a:rPr>
                  <a:t>投资</a:t>
                </a:r>
                <a:endParaRPr lang="en-US" altLang="zh-CN" sz="2800" dirty="0" smtClean="0">
                  <a:ea typeface="宋体" pitchFamily="2" charset="-122"/>
                </a:endParaRPr>
              </a:p>
              <a:p>
                <a:pPr>
                  <a:lnSpc>
                    <a:spcPts val="4000"/>
                  </a:lnSpc>
                  <a:buFont typeface="Times New Roman" panose="02020603050405020304" pitchFamily="18" charset="0"/>
                  <a:buChar char="−"/>
                </a:pPr>
                <a:r>
                  <a:rPr lang="zh-CN" altLang="en-US" sz="2800" dirty="0" smtClean="0">
                    <a:ea typeface="宋体" pitchFamily="2" charset="-122"/>
                  </a:rPr>
                  <a:t>在</a:t>
                </a:r>
                <a:r>
                  <a:rPr lang="en-US" altLang="zh-CN" sz="2800" dirty="0" smtClean="0">
                    <a:ea typeface="宋体" pitchFamily="2" charset="-122"/>
                  </a:rPr>
                  <a:t>GDP</a:t>
                </a:r>
                <a:r>
                  <a:rPr lang="zh-CN" altLang="en-US" sz="2800" dirty="0" smtClean="0">
                    <a:ea typeface="宋体" pitchFamily="2" charset="-122"/>
                  </a:rPr>
                  <a:t>均衡公式里的投资属于意愿投资</a:t>
                </a:r>
                <a:endParaRPr lang="en-US" altLang="zh-CN" sz="2800" dirty="0">
                  <a:ea typeface="宋体" pitchFamily="2" charset="-122"/>
                </a:endParaRPr>
              </a:p>
              <a:p>
                <a:pPr algn="ctr">
                  <a:lnSpc>
                    <a:spcPts val="4000"/>
                  </a:lnSpc>
                  <a:buNone/>
                </a:pPr>
                <a14:m>
                  <m:oMath xmlns:m="http://schemas.openxmlformats.org/officeDocument/2006/math">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𝑌</m:t>
                        </m:r>
                      </m:e>
                    </m:acc>
                  </m:oMath>
                </a14:m>
                <a:r>
                  <a:rPr lang="en-US" altLang="zh-CN" sz="2800" dirty="0"/>
                  <a:t> </a:t>
                </a:r>
                <a:r>
                  <a:rPr lang="en-US" altLang="zh-CN" sz="2800" dirty="0" smtClean="0"/>
                  <a:t> =   C</a:t>
                </a:r>
                <a:r>
                  <a:rPr lang="en-US" altLang="zh-CN" sz="2800" dirty="0"/>
                  <a:t>(</a:t>
                </a:r>
                <a14:m>
                  <m:oMath xmlns:m="http://schemas.openxmlformats.org/officeDocument/2006/math">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𝑌</m:t>
                        </m:r>
                      </m:e>
                    </m:acc>
                  </m:oMath>
                </a14:m>
                <a:r>
                  <a:rPr lang="en-US" altLang="zh-CN" sz="2800" dirty="0"/>
                  <a:t>-</a:t>
                </a:r>
                <a14:m>
                  <m:oMath xmlns:m="http://schemas.openxmlformats.org/officeDocument/2006/math">
                    <m:acc>
                      <m:accPr>
                        <m:chr m:val="̅"/>
                        <m:ctrlPr>
                          <a:rPr lang="en-US" altLang="zh-CN" sz="2800" i="1" dirty="0">
                            <a:latin typeface="Cambria Math" panose="02040503050406030204" pitchFamily="18" charset="0"/>
                          </a:rPr>
                        </m:ctrlPr>
                      </m:accPr>
                      <m:e>
                        <m:r>
                          <a:rPr lang="en-US" altLang="zh-CN" sz="2800" i="1" dirty="0">
                            <a:latin typeface="Cambria Math" panose="02040503050406030204" pitchFamily="18" charset="0"/>
                          </a:rPr>
                          <m:t>𝑇</m:t>
                        </m:r>
                      </m:e>
                    </m:acc>
                  </m:oMath>
                </a14:m>
                <a:r>
                  <a:rPr lang="en-US" altLang="zh-CN" sz="2800" dirty="0"/>
                  <a:t>) </a:t>
                </a:r>
                <a:r>
                  <a:rPr lang="en-US" altLang="zh-CN" sz="2800" dirty="0" smtClean="0"/>
                  <a:t>  +   </a:t>
                </a:r>
                <a:r>
                  <a:rPr lang="en-US" altLang="zh-CN" sz="2800" dirty="0" smtClean="0">
                    <a:solidFill>
                      <a:srgbClr val="FF0000"/>
                    </a:solidFill>
                  </a:rPr>
                  <a:t>I(r)  </a:t>
                </a:r>
                <a:r>
                  <a:rPr lang="en-US" altLang="zh-CN" sz="2800" dirty="0"/>
                  <a:t>+ </a:t>
                </a:r>
                <a14:m>
                  <m:oMath xmlns:m="http://schemas.openxmlformats.org/officeDocument/2006/math">
                    <m:acc>
                      <m:accPr>
                        <m:chr m:val="̅"/>
                        <m:ctrlPr>
                          <a:rPr lang="en-US" altLang="zh-CN" sz="2800" i="1" dirty="0">
                            <a:latin typeface="Cambria Math" panose="02040503050406030204" pitchFamily="18" charset="0"/>
                          </a:rPr>
                        </m:ctrlPr>
                      </m:accPr>
                      <m:e>
                        <m:r>
                          <a:rPr lang="en-US" altLang="zh-CN" sz="2800" i="1" dirty="0">
                            <a:latin typeface="Cambria Math" panose="02040503050406030204" pitchFamily="18" charset="0"/>
                          </a:rPr>
                          <m:t>𝐺</m:t>
                        </m:r>
                      </m:e>
                    </m:acc>
                  </m:oMath>
                </a14:m>
                <a:endParaRPr lang="en-US" altLang="zh-CN" sz="2800" dirty="0" smtClean="0">
                  <a:ea typeface="宋体" pitchFamily="2" charset="-122"/>
                </a:endParaRPr>
              </a:p>
              <a:p>
                <a:pPr>
                  <a:lnSpc>
                    <a:spcPts val="4000"/>
                  </a:lnSpc>
                  <a:buFont typeface="Times New Roman" panose="02020603050405020304" pitchFamily="18" charset="0"/>
                  <a:buChar char="−"/>
                </a:pPr>
                <a:r>
                  <a:rPr lang="zh-CN" altLang="en-US" sz="2800" dirty="0">
                    <a:ea typeface="宋体" pitchFamily="2" charset="-122"/>
                  </a:rPr>
                  <a:t>在</a:t>
                </a:r>
                <a:r>
                  <a:rPr lang="en-US" altLang="zh-CN" sz="2800" dirty="0" smtClean="0">
                    <a:ea typeface="宋体" pitchFamily="2" charset="-122"/>
                  </a:rPr>
                  <a:t>GDP</a:t>
                </a:r>
                <a:r>
                  <a:rPr lang="zh-CN" altLang="en-US" sz="2800" dirty="0" smtClean="0">
                    <a:ea typeface="宋体" pitchFamily="2" charset="-122"/>
                  </a:rPr>
                  <a:t>恒等式</a:t>
                </a:r>
                <a:r>
                  <a:rPr lang="zh-CN" altLang="en-US" sz="2800" dirty="0">
                    <a:ea typeface="宋体" pitchFamily="2" charset="-122"/>
                  </a:rPr>
                  <a:t>里的投资</a:t>
                </a:r>
                <a:r>
                  <a:rPr lang="zh-CN" altLang="en-US" sz="2800" dirty="0" smtClean="0">
                    <a:ea typeface="宋体" pitchFamily="2" charset="-122"/>
                  </a:rPr>
                  <a:t>属于实现投资</a:t>
                </a:r>
                <a:endParaRPr lang="en-US" altLang="zh-CN" sz="2800" dirty="0" smtClean="0">
                  <a:ea typeface="宋体" pitchFamily="2" charset="-122"/>
                </a:endParaRPr>
              </a:p>
              <a:p>
                <a:pPr algn="ctr">
                  <a:lnSpc>
                    <a:spcPts val="4000"/>
                  </a:lnSpc>
                  <a:buNone/>
                </a:pPr>
                <a14:m>
                  <m:oMath xmlns:m="http://schemas.openxmlformats.org/officeDocument/2006/math">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𝑌</m:t>
                        </m:r>
                      </m:e>
                    </m:acc>
                  </m:oMath>
                </a14:m>
                <a:r>
                  <a:rPr lang="en-US" altLang="zh-CN" sz="2800" dirty="0" smtClean="0"/>
                  <a:t>  =  (</a:t>
                </a:r>
                <a14:m>
                  <m:oMath xmlns:m="http://schemas.openxmlformats.org/officeDocument/2006/math">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𝑌</m:t>
                        </m:r>
                      </m:e>
                    </m:acc>
                  </m:oMath>
                </a14:m>
                <a:r>
                  <a:rPr lang="en-US" altLang="zh-CN" sz="2800" dirty="0"/>
                  <a:t>-</a:t>
                </a:r>
                <a14:m>
                  <m:oMath xmlns:m="http://schemas.openxmlformats.org/officeDocument/2006/math">
                    <m:acc>
                      <m:accPr>
                        <m:chr m:val="̅"/>
                        <m:ctrlPr>
                          <a:rPr lang="en-US" altLang="zh-CN" sz="2800" i="1" dirty="0">
                            <a:latin typeface="Cambria Math" panose="02040503050406030204" pitchFamily="18" charset="0"/>
                          </a:rPr>
                        </m:ctrlPr>
                      </m:accPr>
                      <m:e>
                        <m:r>
                          <a:rPr lang="en-US" altLang="zh-CN" sz="2800" i="1" dirty="0">
                            <a:latin typeface="Cambria Math" panose="02040503050406030204" pitchFamily="18" charset="0"/>
                          </a:rPr>
                          <m:t>𝑇</m:t>
                        </m:r>
                      </m:e>
                    </m:acc>
                  </m:oMath>
                </a14:m>
                <a:r>
                  <a:rPr lang="en-US" altLang="zh-CN" sz="2800" dirty="0"/>
                  <a:t>)</a:t>
                </a:r>
                <a:r>
                  <a:rPr lang="en-US" altLang="zh-CN" sz="2800" dirty="0" smtClean="0"/>
                  <a:t>   +   </a:t>
                </a:r>
                <a:r>
                  <a:rPr lang="en-US" altLang="zh-CN" sz="2800" dirty="0" smtClean="0">
                    <a:solidFill>
                      <a:srgbClr val="FF0000"/>
                    </a:solidFill>
                  </a:rPr>
                  <a:t>I’   </a:t>
                </a:r>
                <a:r>
                  <a:rPr lang="en-US" altLang="zh-CN" sz="2800" dirty="0" smtClean="0"/>
                  <a:t>+    </a:t>
                </a:r>
                <a14:m>
                  <m:oMath xmlns:m="http://schemas.openxmlformats.org/officeDocument/2006/math">
                    <m:acc>
                      <m:accPr>
                        <m:chr m:val="̅"/>
                        <m:ctrlPr>
                          <a:rPr lang="en-US" altLang="zh-CN" sz="2800" i="1" dirty="0">
                            <a:latin typeface="Cambria Math" panose="02040503050406030204" pitchFamily="18" charset="0"/>
                          </a:rPr>
                        </m:ctrlPr>
                      </m:accPr>
                      <m:e>
                        <m:r>
                          <a:rPr lang="en-US" altLang="zh-CN" sz="2800" i="1" dirty="0">
                            <a:latin typeface="Cambria Math" panose="02040503050406030204" pitchFamily="18" charset="0"/>
                          </a:rPr>
                          <m:t>𝐺</m:t>
                        </m:r>
                      </m:e>
                    </m:acc>
                  </m:oMath>
                </a14:m>
                <a:endParaRPr lang="en-US" altLang="zh-CN" sz="2800" dirty="0">
                  <a:ea typeface="宋体" pitchFamily="2" charset="-122"/>
                </a:endParaRPr>
              </a:p>
              <a:p>
                <a:pPr algn="ctr">
                  <a:lnSpc>
                    <a:spcPts val="4000"/>
                  </a:lnSpc>
                  <a:buNone/>
                </a:pPr>
                <a:endParaRPr lang="en-US" altLang="zh-CN" sz="2800" dirty="0">
                  <a:ea typeface="宋体" pitchFamily="2" charset="-122"/>
                </a:endParaRPr>
              </a:p>
            </p:txBody>
          </p:sp>
        </mc:Choice>
        <mc:Fallback xmlns="">
          <p:sp>
            <p:nvSpPr>
              <p:cNvPr id="48130" name="内容占位符 2"/>
              <p:cNvSpPr>
                <a:spLocks noGrp="1" noRot="1" noChangeAspect="1" noMove="1" noResize="1" noEditPoints="1" noAdjustHandles="1" noChangeArrowheads="1" noChangeShapeType="1" noTextEdit="1"/>
              </p:cNvSpPr>
              <p:nvPr>
                <p:ph idx="1"/>
              </p:nvPr>
            </p:nvSpPr>
            <p:spPr>
              <a:xfrm>
                <a:off x="1679275" y="203201"/>
                <a:ext cx="8867956" cy="6522066"/>
              </a:xfrm>
              <a:blipFill>
                <a:blip r:embed="rId3"/>
                <a:stretch>
                  <a:fillRect l="-1237" t="-654"/>
                </a:stretch>
              </a:blipFill>
            </p:spPr>
            <p:txBody>
              <a:bodyPr/>
              <a:lstStyle/>
              <a:p>
                <a:r>
                  <a:rPr lang="zh-CN" altLang="en-US">
                    <a:noFill/>
                  </a:rPr>
                  <a:t> </a:t>
                </a:r>
              </a:p>
            </p:txBody>
          </p:sp>
        </mc:Fallback>
      </mc:AlternateContent>
      <p:sp>
        <p:nvSpPr>
          <p:cNvPr id="3" name="圆角矩形 2"/>
          <p:cNvSpPr/>
          <p:nvPr/>
        </p:nvSpPr>
        <p:spPr>
          <a:xfrm>
            <a:off x="362857" y="799972"/>
            <a:ext cx="10087428" cy="17417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989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1679275" y="159657"/>
            <a:ext cx="8867956" cy="2757714"/>
          </a:xfrm>
        </p:spPr>
        <p:txBody>
          <a:bodyPr anchor="t">
            <a:noAutofit/>
          </a:bodyPr>
          <a:lstStyle/>
          <a:p>
            <a:pPr>
              <a:lnSpc>
                <a:spcPts val="4000"/>
              </a:lnSpc>
            </a:pPr>
            <a:r>
              <a:rPr lang="zh-CN" altLang="en-US" sz="2800" dirty="0" smtClean="0">
                <a:ea typeface="宋体" pitchFamily="2" charset="-122"/>
              </a:rPr>
              <a:t>关于</a:t>
            </a:r>
            <a:r>
              <a:rPr lang="zh-CN" altLang="en-US" sz="2800" dirty="0">
                <a:ea typeface="宋体" pitchFamily="2" charset="-122"/>
              </a:rPr>
              <a:t>投资：区分意愿投资与实现</a:t>
            </a:r>
            <a:r>
              <a:rPr lang="zh-CN" altLang="en-US" sz="2800" dirty="0" smtClean="0">
                <a:ea typeface="宋体" pitchFamily="2" charset="-122"/>
              </a:rPr>
              <a:t>投资</a:t>
            </a:r>
            <a:endParaRPr lang="en-US" altLang="zh-CN" sz="2800" dirty="0" smtClean="0">
              <a:ea typeface="宋体" pitchFamily="2" charset="-122"/>
            </a:endParaRPr>
          </a:p>
          <a:p>
            <a:pPr>
              <a:lnSpc>
                <a:spcPts val="4000"/>
              </a:lnSpc>
            </a:pPr>
            <a:endParaRPr lang="en-US" altLang="zh-CN" sz="2800" dirty="0" smtClean="0">
              <a:ea typeface="宋体" pitchFamily="2" charset="-122"/>
            </a:endParaRPr>
          </a:p>
          <a:p>
            <a:pPr>
              <a:lnSpc>
                <a:spcPts val="4000"/>
              </a:lnSpc>
              <a:buFont typeface="Times New Roman" panose="02020603050405020304" pitchFamily="18" charset="0"/>
              <a:buChar char="−"/>
            </a:pPr>
            <a:r>
              <a:rPr lang="zh-CN" altLang="en-US" sz="2800" dirty="0" smtClean="0">
                <a:ea typeface="宋体" pitchFamily="2" charset="-122"/>
              </a:rPr>
              <a:t>意愿</a:t>
            </a:r>
            <a:r>
              <a:rPr lang="zh-CN" altLang="en-US" sz="2800" dirty="0">
                <a:ea typeface="宋体" pitchFamily="2" charset="-122"/>
              </a:rPr>
              <a:t>投资：事先计划</a:t>
            </a:r>
            <a:r>
              <a:rPr lang="zh-CN" altLang="en-US" sz="2800" dirty="0" smtClean="0">
                <a:ea typeface="宋体" pitchFamily="2" charset="-122"/>
              </a:rPr>
              <a:t>投资</a:t>
            </a:r>
            <a:endParaRPr lang="en-US" altLang="zh-CN" sz="2800" dirty="0" smtClean="0">
              <a:ea typeface="宋体" pitchFamily="2" charset="-122"/>
            </a:endParaRPr>
          </a:p>
          <a:p>
            <a:pPr>
              <a:lnSpc>
                <a:spcPts val="4000"/>
              </a:lnSpc>
              <a:buFont typeface="Times New Roman" panose="02020603050405020304" pitchFamily="18" charset="0"/>
              <a:buChar char="−"/>
            </a:pPr>
            <a:r>
              <a:rPr lang="zh-CN" altLang="en-US" sz="2800" dirty="0" smtClean="0">
                <a:ea typeface="宋体" pitchFamily="2" charset="-122"/>
              </a:rPr>
              <a:t>实现</a:t>
            </a:r>
            <a:r>
              <a:rPr lang="zh-CN" altLang="en-US" sz="2800" dirty="0">
                <a:ea typeface="宋体" pitchFamily="2" charset="-122"/>
              </a:rPr>
              <a:t>投资：事后实现的投资 </a:t>
            </a:r>
            <a:r>
              <a:rPr lang="en-US" altLang="zh-CN" sz="2800" dirty="0">
                <a:ea typeface="宋体" pitchFamily="2" charset="-122"/>
              </a:rPr>
              <a:t>= </a:t>
            </a:r>
            <a:r>
              <a:rPr lang="zh-CN" altLang="en-US" sz="2800" dirty="0">
                <a:ea typeface="宋体" pitchFamily="2" charset="-122"/>
              </a:rPr>
              <a:t>计划投资 </a:t>
            </a:r>
            <a:r>
              <a:rPr lang="en-US" altLang="zh-CN" sz="2800" dirty="0">
                <a:ea typeface="宋体" pitchFamily="2" charset="-122"/>
              </a:rPr>
              <a:t>+</a:t>
            </a:r>
            <a:r>
              <a:rPr lang="zh-CN" altLang="en-US" sz="2800" dirty="0">
                <a:ea typeface="宋体" pitchFamily="2" charset="-122"/>
              </a:rPr>
              <a:t>非计划</a:t>
            </a:r>
            <a:r>
              <a:rPr lang="zh-CN" altLang="en-US" sz="2800" dirty="0" smtClean="0">
                <a:ea typeface="宋体" pitchFamily="2" charset="-122"/>
              </a:rPr>
              <a:t>投资</a:t>
            </a:r>
            <a:endParaRPr lang="en-US" altLang="zh-CN" sz="2800" dirty="0">
              <a:ea typeface="宋体" pitchFamily="2" charset="-122"/>
            </a:endParaRPr>
          </a:p>
          <a:p>
            <a:pPr>
              <a:lnSpc>
                <a:spcPts val="4000"/>
              </a:lnSpc>
              <a:buFont typeface="Times New Roman" panose="02020603050405020304" pitchFamily="18" charset="0"/>
              <a:buChar char="−"/>
            </a:pPr>
            <a:endParaRPr lang="en-US" altLang="zh-CN" sz="2800" dirty="0" smtClean="0"/>
          </a:p>
          <a:p>
            <a:pPr>
              <a:lnSpc>
                <a:spcPts val="4000"/>
              </a:lnSpc>
            </a:pPr>
            <a:endParaRPr lang="en-US" altLang="zh-CN" sz="2800" dirty="0"/>
          </a:p>
          <a:p>
            <a:pPr algn="ctr">
              <a:lnSpc>
                <a:spcPts val="4000"/>
              </a:lnSpc>
              <a:buNone/>
            </a:pPr>
            <a:endParaRPr lang="en-US" altLang="zh-CN" sz="2800" dirty="0">
              <a:ea typeface="宋体" pitchFamily="2" charset="-122"/>
            </a:endParaRPr>
          </a:p>
        </p:txBody>
      </p:sp>
      <p:sp>
        <p:nvSpPr>
          <p:cNvPr id="3" name="圆角矩形 2"/>
          <p:cNvSpPr/>
          <p:nvPr/>
        </p:nvSpPr>
        <p:spPr>
          <a:xfrm>
            <a:off x="362857" y="799972"/>
            <a:ext cx="10087428" cy="17417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a:spLocks/>
          </p:cNvSpPr>
          <p:nvPr/>
        </p:nvSpPr>
        <p:spPr>
          <a:xfrm>
            <a:off x="2656114" y="2895600"/>
            <a:ext cx="9814260" cy="3962400"/>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ts val="4000"/>
              </a:lnSpc>
              <a:buFont typeface="Times New Roman" panose="02020603050405020304" pitchFamily="18" charset="0"/>
              <a:buChar char="−"/>
            </a:pPr>
            <a:r>
              <a:rPr lang="zh-CN" altLang="en-US" sz="2800" dirty="0" smtClean="0">
                <a:ea typeface="宋体" pitchFamily="2" charset="-122"/>
              </a:rPr>
              <a:t>情形</a:t>
            </a:r>
            <a:r>
              <a:rPr lang="en-US" altLang="zh-CN" sz="2800" dirty="0" smtClean="0">
                <a:ea typeface="宋体" pitchFamily="2" charset="-122"/>
              </a:rPr>
              <a:t>1</a:t>
            </a:r>
            <a:r>
              <a:rPr lang="zh-CN" altLang="en-US" sz="2800" dirty="0" smtClean="0">
                <a:ea typeface="宋体" pitchFamily="2" charset="-122"/>
              </a:rPr>
              <a:t>：实现投资</a:t>
            </a:r>
            <a:r>
              <a:rPr lang="en-US" altLang="zh-CN" sz="2800" dirty="0" smtClean="0">
                <a:ea typeface="宋体" pitchFamily="2" charset="-122"/>
              </a:rPr>
              <a:t>&gt;</a:t>
            </a:r>
            <a:r>
              <a:rPr lang="zh-CN" altLang="en-US" sz="2800" dirty="0" smtClean="0">
                <a:ea typeface="宋体" pitchFamily="2" charset="-122"/>
              </a:rPr>
              <a:t>计划投资</a:t>
            </a:r>
            <a:endParaRPr lang="en-US" altLang="zh-CN" sz="2800" dirty="0" smtClean="0">
              <a:ea typeface="宋体" pitchFamily="2" charset="-122"/>
            </a:endParaRPr>
          </a:p>
          <a:p>
            <a:pPr marL="0" indent="0">
              <a:lnSpc>
                <a:spcPts val="4000"/>
              </a:lnSpc>
              <a:buFont typeface="Arial"/>
              <a:buNone/>
            </a:pPr>
            <a:r>
              <a:rPr lang="zh-CN" altLang="en-US" sz="2800" dirty="0" smtClean="0"/>
              <a:t>                 实现的投资     </a:t>
            </a:r>
            <a:r>
              <a:rPr lang="en-US" altLang="zh-CN" sz="2800" dirty="0" smtClean="0"/>
              <a:t>=   </a:t>
            </a:r>
            <a:r>
              <a:rPr lang="zh-CN" altLang="en-US" sz="2800" dirty="0" smtClean="0"/>
              <a:t>计划投资     </a:t>
            </a:r>
            <a:r>
              <a:rPr lang="en-US" altLang="zh-CN" sz="2800" dirty="0" smtClean="0"/>
              <a:t>+  </a:t>
            </a:r>
            <a:r>
              <a:rPr lang="zh-CN" altLang="en-US" sz="2800" dirty="0" smtClean="0"/>
              <a:t>非计划投资</a:t>
            </a:r>
            <a:endParaRPr lang="en-US" altLang="zh-CN" sz="2800" dirty="0" smtClean="0"/>
          </a:p>
          <a:p>
            <a:pPr marL="0" indent="0">
              <a:lnSpc>
                <a:spcPts val="4000"/>
              </a:lnSpc>
              <a:buFont typeface="Arial"/>
              <a:buNone/>
            </a:pPr>
            <a:r>
              <a:rPr lang="en-US" altLang="zh-CN" sz="2800" dirty="0" smtClean="0"/>
              <a:t>                  </a:t>
            </a:r>
            <a:r>
              <a:rPr lang="zh-CN" altLang="en-US" sz="2800" dirty="0" smtClean="0"/>
              <a:t>（</a:t>
            </a:r>
            <a:r>
              <a:rPr lang="en-US" altLang="zh-CN" sz="2800" dirty="0" smtClean="0"/>
              <a:t>100</a:t>
            </a:r>
            <a:r>
              <a:rPr lang="zh-CN" altLang="en-US" sz="2800" dirty="0" smtClean="0"/>
              <a:t>亿元）  </a:t>
            </a:r>
            <a:r>
              <a:rPr lang="en-US" altLang="zh-CN" sz="2800" dirty="0" smtClean="0"/>
              <a:t>= </a:t>
            </a:r>
            <a:r>
              <a:rPr lang="zh-CN" altLang="en-US" sz="2800" dirty="0" smtClean="0"/>
              <a:t>（</a:t>
            </a:r>
            <a:r>
              <a:rPr lang="en-US" altLang="zh-CN" sz="2800" dirty="0" smtClean="0"/>
              <a:t> 80</a:t>
            </a:r>
            <a:r>
              <a:rPr lang="zh-CN" altLang="en-US" sz="2800" dirty="0" smtClean="0"/>
              <a:t>亿元 ） </a:t>
            </a:r>
            <a:r>
              <a:rPr lang="en-US" altLang="zh-CN" sz="2800" dirty="0" smtClean="0"/>
              <a:t>+  </a:t>
            </a:r>
            <a:r>
              <a:rPr lang="zh-CN" altLang="en-US" sz="2800" dirty="0" smtClean="0"/>
              <a:t>（</a:t>
            </a:r>
            <a:r>
              <a:rPr lang="en-US" altLang="zh-CN" sz="2800" dirty="0" smtClean="0"/>
              <a:t>20</a:t>
            </a:r>
            <a:r>
              <a:rPr lang="zh-CN" altLang="en-US" sz="2800" dirty="0" smtClean="0"/>
              <a:t>亿元）</a:t>
            </a:r>
            <a:endParaRPr lang="en-US" altLang="zh-CN" sz="2800" dirty="0" smtClean="0"/>
          </a:p>
          <a:p>
            <a:pPr>
              <a:lnSpc>
                <a:spcPts val="4000"/>
              </a:lnSpc>
              <a:buFont typeface="Times New Roman" panose="02020603050405020304" pitchFamily="18" charset="0"/>
              <a:buChar char="−"/>
            </a:pPr>
            <a:r>
              <a:rPr lang="zh-CN" altLang="en-US" sz="2800" dirty="0" smtClean="0"/>
              <a:t>情形</a:t>
            </a:r>
            <a:r>
              <a:rPr lang="en-US" altLang="zh-CN" sz="2800" dirty="0" smtClean="0"/>
              <a:t>1</a:t>
            </a:r>
            <a:r>
              <a:rPr lang="zh-CN" altLang="en-US" sz="2800" dirty="0" smtClean="0"/>
              <a:t>：实现投资</a:t>
            </a:r>
            <a:r>
              <a:rPr lang="en-US" altLang="zh-CN" sz="2800" dirty="0" smtClean="0"/>
              <a:t>&lt;</a:t>
            </a:r>
            <a:r>
              <a:rPr lang="zh-CN" altLang="en-US" sz="2800" dirty="0" smtClean="0"/>
              <a:t>计划投资</a:t>
            </a:r>
            <a:endParaRPr lang="en-US" altLang="zh-CN" sz="2800" dirty="0" smtClean="0"/>
          </a:p>
          <a:p>
            <a:pPr marL="0" indent="0">
              <a:lnSpc>
                <a:spcPts val="4000"/>
              </a:lnSpc>
              <a:buFont typeface="Arial"/>
              <a:buNone/>
            </a:pPr>
            <a:r>
              <a:rPr lang="zh-CN" altLang="en-US" sz="2800" dirty="0" smtClean="0"/>
              <a:t>                 实现的投资     </a:t>
            </a:r>
            <a:r>
              <a:rPr lang="en-US" altLang="zh-CN" sz="2800" dirty="0" smtClean="0"/>
              <a:t>=   </a:t>
            </a:r>
            <a:r>
              <a:rPr lang="zh-CN" altLang="en-US" sz="2800" dirty="0" smtClean="0"/>
              <a:t>计划投资     </a:t>
            </a:r>
            <a:r>
              <a:rPr lang="en-US" altLang="zh-CN" sz="2800" dirty="0" smtClean="0"/>
              <a:t>+  </a:t>
            </a:r>
            <a:r>
              <a:rPr lang="zh-CN" altLang="en-US" sz="2800" dirty="0" smtClean="0"/>
              <a:t>非计划投资</a:t>
            </a:r>
            <a:endParaRPr lang="en-US" altLang="zh-CN" sz="2800" dirty="0" smtClean="0"/>
          </a:p>
          <a:p>
            <a:pPr marL="0" indent="0">
              <a:lnSpc>
                <a:spcPts val="4000"/>
              </a:lnSpc>
              <a:buFont typeface="Arial"/>
              <a:buNone/>
            </a:pPr>
            <a:r>
              <a:rPr lang="en-US" altLang="zh-CN" sz="2800" dirty="0" smtClean="0"/>
              <a:t>                  </a:t>
            </a:r>
            <a:r>
              <a:rPr lang="zh-CN" altLang="en-US" sz="2800" dirty="0" smtClean="0"/>
              <a:t>（</a:t>
            </a:r>
            <a:r>
              <a:rPr lang="en-US" altLang="zh-CN" sz="2800" dirty="0" smtClean="0"/>
              <a:t>100</a:t>
            </a:r>
            <a:r>
              <a:rPr lang="zh-CN" altLang="en-US" sz="2800" dirty="0" smtClean="0"/>
              <a:t>亿元）  </a:t>
            </a:r>
            <a:r>
              <a:rPr lang="en-US" altLang="zh-CN" sz="2800" dirty="0" smtClean="0"/>
              <a:t>= </a:t>
            </a:r>
            <a:r>
              <a:rPr lang="zh-CN" altLang="en-US" sz="2800" dirty="0" smtClean="0"/>
              <a:t>（</a:t>
            </a:r>
            <a:r>
              <a:rPr lang="en-US" altLang="zh-CN" sz="2800" dirty="0" smtClean="0"/>
              <a:t> 120</a:t>
            </a:r>
            <a:r>
              <a:rPr lang="zh-CN" altLang="en-US" sz="2800" dirty="0" smtClean="0"/>
              <a:t>亿元 ） </a:t>
            </a:r>
            <a:r>
              <a:rPr lang="en-US" altLang="zh-CN" sz="2800" dirty="0" smtClean="0"/>
              <a:t>+  </a:t>
            </a:r>
            <a:r>
              <a:rPr lang="zh-CN" altLang="en-US" sz="2800" dirty="0" smtClean="0"/>
              <a:t>（</a:t>
            </a:r>
            <a:r>
              <a:rPr lang="en-US" altLang="zh-CN" sz="2800" dirty="0" smtClean="0"/>
              <a:t>-20</a:t>
            </a:r>
            <a:r>
              <a:rPr lang="zh-CN" altLang="en-US" sz="2800" dirty="0" smtClean="0"/>
              <a:t>亿元）</a:t>
            </a:r>
            <a:endParaRPr lang="en-US" altLang="zh-CN" sz="2800" dirty="0">
              <a:ea typeface="宋体" pitchFamily="2" charset="-122"/>
            </a:endParaRPr>
          </a:p>
        </p:txBody>
      </p:sp>
    </p:spTree>
    <p:extLst>
      <p:ext uri="{BB962C8B-B14F-4D97-AF65-F5344CB8AC3E}">
        <p14:creationId xmlns:p14="http://schemas.microsoft.com/office/powerpoint/2010/main" val="1611549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占位符 4"/>
          <p:cNvSpPr>
            <a:spLocks noGrp="1"/>
          </p:cNvSpPr>
          <p:nvPr>
            <p:ph type="body" idx="4294967295"/>
          </p:nvPr>
        </p:nvSpPr>
        <p:spPr>
          <a:xfrm>
            <a:off x="3375025" y="1976438"/>
            <a:ext cx="8816975" cy="4603750"/>
          </a:xfrm>
        </p:spPr>
        <p:txBody>
          <a:bodyPr/>
          <a:lstStyle/>
          <a:p>
            <a:pPr marL="0" indent="0">
              <a:buNone/>
            </a:pPr>
            <a:r>
              <a:rPr lang="zh-CN" altLang="en-US" sz="2800" dirty="0">
                <a:ea typeface="宋体" pitchFamily="2" charset="-122"/>
              </a:rPr>
              <a:t>本章的假设前提：考虑长期经济趋势</a:t>
            </a:r>
            <a:endParaRPr lang="en-US" altLang="zh-CN" sz="2800" dirty="0">
              <a:ea typeface="宋体" pitchFamily="2" charset="-122"/>
            </a:endParaRPr>
          </a:p>
          <a:p>
            <a:endParaRPr lang="en-US" altLang="zh-CN" sz="2800" dirty="0">
              <a:ea typeface="宋体" pitchFamily="2" charset="-122"/>
            </a:endParaRPr>
          </a:p>
          <a:p>
            <a:r>
              <a:rPr lang="zh-CN" altLang="en-US" sz="2800" dirty="0">
                <a:ea typeface="宋体" pitchFamily="2" charset="-122"/>
              </a:rPr>
              <a:t>货币对经济没有实际作用</a:t>
            </a:r>
            <a:endParaRPr lang="en-US" altLang="zh-CN" sz="2800" dirty="0">
              <a:ea typeface="宋体" pitchFamily="2" charset="-122"/>
            </a:endParaRPr>
          </a:p>
          <a:p>
            <a:r>
              <a:rPr lang="zh-CN" altLang="en-US" sz="2800" dirty="0">
                <a:ea typeface="宋体" pitchFamily="2" charset="-122"/>
              </a:rPr>
              <a:t>封闭经济</a:t>
            </a:r>
            <a:endParaRPr lang="en-US" altLang="zh-CN" sz="2800" dirty="0">
              <a:ea typeface="宋体" pitchFamily="2" charset="-122"/>
            </a:endParaRPr>
          </a:p>
          <a:p>
            <a:r>
              <a:rPr lang="zh-CN" altLang="en-US" sz="2800" dirty="0">
                <a:ea typeface="宋体" pitchFamily="2" charset="-122"/>
              </a:rPr>
              <a:t>充分就业</a:t>
            </a:r>
            <a:endParaRPr lang="en-US" altLang="zh-CN" sz="2800" dirty="0">
              <a:ea typeface="宋体" pitchFamily="2" charset="-122"/>
            </a:endParaRPr>
          </a:p>
          <a:p>
            <a:r>
              <a:rPr lang="zh-CN" altLang="en-US" sz="2800" dirty="0">
                <a:ea typeface="宋体" pitchFamily="2" charset="-122"/>
              </a:rPr>
              <a:t>生产要素既定</a:t>
            </a:r>
            <a:endParaRPr lang="en-US" altLang="zh-CN" sz="2800" dirty="0">
              <a:ea typeface="宋体" pitchFamily="2" charset="-122"/>
            </a:endParaRPr>
          </a:p>
          <a:p>
            <a:r>
              <a:rPr lang="zh-CN" altLang="en-US" sz="2800" dirty="0">
                <a:ea typeface="宋体" pitchFamily="2" charset="-122"/>
              </a:rPr>
              <a:t>价格灵活调整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fade">
                                      <p:cBhvr>
                                        <p:cTn id="7" dur="5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0">
                                            <p:txEl>
                                              <p:pRg st="2" end="2"/>
                                            </p:txEl>
                                          </p:spTgt>
                                        </p:tgtEl>
                                        <p:attrNameLst>
                                          <p:attrName>style.visibility</p:attrName>
                                        </p:attrNameLst>
                                      </p:cBhvr>
                                      <p:to>
                                        <p:strVal val="visible"/>
                                      </p:to>
                                    </p:set>
                                    <p:animEffect transition="in" filter="fade">
                                      <p:cBhvr>
                                        <p:cTn id="12" dur="500"/>
                                        <p:tgtEl>
                                          <p:spTgt spid="717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0">
                                            <p:txEl>
                                              <p:pRg st="3" end="3"/>
                                            </p:txEl>
                                          </p:spTgt>
                                        </p:tgtEl>
                                        <p:attrNameLst>
                                          <p:attrName>style.visibility</p:attrName>
                                        </p:attrNameLst>
                                      </p:cBhvr>
                                      <p:to>
                                        <p:strVal val="visible"/>
                                      </p:to>
                                    </p:set>
                                    <p:animEffect transition="in" filter="fade">
                                      <p:cBhvr>
                                        <p:cTn id="17" dur="500"/>
                                        <p:tgtEl>
                                          <p:spTgt spid="717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0">
                                            <p:txEl>
                                              <p:pRg st="4" end="4"/>
                                            </p:txEl>
                                          </p:spTgt>
                                        </p:tgtEl>
                                        <p:attrNameLst>
                                          <p:attrName>style.visibility</p:attrName>
                                        </p:attrNameLst>
                                      </p:cBhvr>
                                      <p:to>
                                        <p:strVal val="visible"/>
                                      </p:to>
                                    </p:set>
                                    <p:animEffect transition="in" filter="fade">
                                      <p:cBhvr>
                                        <p:cTn id="22" dur="500"/>
                                        <p:tgtEl>
                                          <p:spTgt spid="717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0">
                                            <p:txEl>
                                              <p:pRg st="5" end="5"/>
                                            </p:txEl>
                                          </p:spTgt>
                                        </p:tgtEl>
                                        <p:attrNameLst>
                                          <p:attrName>style.visibility</p:attrName>
                                        </p:attrNameLst>
                                      </p:cBhvr>
                                      <p:to>
                                        <p:strVal val="visible"/>
                                      </p:to>
                                    </p:set>
                                    <p:animEffect transition="in" filter="fade">
                                      <p:cBhvr>
                                        <p:cTn id="27" dur="500"/>
                                        <p:tgtEl>
                                          <p:spTgt spid="717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0">
                                            <p:txEl>
                                              <p:pRg st="6" end="6"/>
                                            </p:txEl>
                                          </p:spTgt>
                                        </p:tgtEl>
                                        <p:attrNameLst>
                                          <p:attrName>style.visibility</p:attrName>
                                        </p:attrNameLst>
                                      </p:cBhvr>
                                      <p:to>
                                        <p:strVal val="visible"/>
                                      </p:to>
                                    </p:set>
                                    <p:animEffect transition="in" filter="fade">
                                      <p:cBhvr>
                                        <p:cTn id="32" dur="500"/>
                                        <p:tgtEl>
                                          <p:spTgt spid="71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9409114" y="6237288"/>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a:latin typeface="Arial" charset="0"/>
                <a:ea typeface="宋体" pitchFamily="2" charset="-122"/>
                <a:hlinkClick r:id="rId2" action="ppaction://hlinksldjump"/>
              </a:rPr>
              <a:t>return</a:t>
            </a:r>
            <a:endParaRPr lang="en-US" altLang="zh-CN" sz="1800">
              <a:latin typeface="Arial" charset="0"/>
              <a:ea typeface="宋体" pitchFamily="2" charset="-122"/>
            </a:endParaRPr>
          </a:p>
        </p:txBody>
      </p:sp>
      <p:sp>
        <p:nvSpPr>
          <p:cNvPr id="8195" name="内容占位符 3"/>
          <p:cNvSpPr>
            <a:spLocks noGrp="1"/>
          </p:cNvSpPr>
          <p:nvPr>
            <p:ph idx="1"/>
          </p:nvPr>
        </p:nvSpPr>
        <p:spPr/>
        <p:txBody>
          <a:bodyPr/>
          <a:lstStyle/>
          <a:p>
            <a:endParaRPr lang="zh-CN" altLang="en-US" smtClean="0">
              <a:ea typeface="宋体" pitchFamily="2" charset="-122"/>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6" y="185738"/>
            <a:ext cx="8455025"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63" name="Group 15"/>
          <p:cNvGrpSpPr>
            <a:grpSpLocks/>
          </p:cNvGrpSpPr>
          <p:nvPr/>
        </p:nvGrpSpPr>
        <p:grpSpPr bwMode="auto">
          <a:xfrm>
            <a:off x="1905000" y="1981200"/>
            <a:ext cx="8382000" cy="3977148"/>
            <a:chOff x="240" y="1248"/>
            <a:chExt cx="5280" cy="1872"/>
          </a:xfrm>
        </p:grpSpPr>
        <p:sp>
          <p:nvSpPr>
            <p:cNvPr id="9221" name="Rectangle 14"/>
            <p:cNvSpPr>
              <a:spLocks noChangeArrowheads="1"/>
            </p:cNvSpPr>
            <p:nvPr/>
          </p:nvSpPr>
          <p:spPr bwMode="auto">
            <a:xfrm>
              <a:off x="240" y="1248"/>
              <a:ext cx="5280" cy="187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2800">
                <a:ea typeface="宋体" pitchFamily="2" charset="-122"/>
              </a:endParaRPr>
            </a:p>
          </p:txBody>
        </p:sp>
        <p:grpSp>
          <p:nvGrpSpPr>
            <p:cNvPr id="9222" name="Group 13"/>
            <p:cNvGrpSpPr>
              <a:grpSpLocks/>
            </p:cNvGrpSpPr>
            <p:nvPr/>
          </p:nvGrpSpPr>
          <p:grpSpPr bwMode="auto">
            <a:xfrm>
              <a:off x="288" y="1248"/>
              <a:ext cx="5232" cy="1463"/>
              <a:chOff x="288" y="1248"/>
              <a:chExt cx="5232" cy="1463"/>
            </a:xfrm>
          </p:grpSpPr>
          <p:sp>
            <p:nvSpPr>
              <p:cNvPr id="9223" name="Text Box 3"/>
              <p:cNvSpPr txBox="1">
                <a:spLocks noChangeArrowheads="1"/>
              </p:cNvSpPr>
              <p:nvPr/>
            </p:nvSpPr>
            <p:spPr bwMode="auto">
              <a:xfrm>
                <a:off x="288" y="1248"/>
                <a:ext cx="5232" cy="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zh-CN" altLang="en-US" sz="2800" dirty="0">
                    <a:ea typeface="宋体" pitchFamily="2" charset="-122"/>
                  </a:rPr>
                  <a:t>一个经济体能生产多少生产商品和劳务取决于</a:t>
                </a:r>
                <a:endParaRPr lang="en-US" altLang="zh-CN" sz="2800" dirty="0">
                  <a:ea typeface="宋体" pitchFamily="2" charset="-122"/>
                </a:endParaRPr>
              </a:p>
              <a:p>
                <a:pPr>
                  <a:lnSpc>
                    <a:spcPct val="150000"/>
                  </a:lnSpc>
                  <a:buFontTx/>
                  <a:buAutoNum type="arabicParenBoth"/>
                </a:pPr>
                <a:r>
                  <a:rPr lang="zh-CN" altLang="en-US" sz="2800" dirty="0">
                    <a:ea typeface="宋体" pitchFamily="2" charset="-122"/>
                  </a:rPr>
                  <a:t>生产要素投入的数量</a:t>
                </a:r>
                <a:r>
                  <a:rPr lang="en-US" altLang="zh-CN" sz="2800" dirty="0">
                    <a:ea typeface="宋体" pitchFamily="2" charset="-122"/>
                  </a:rPr>
                  <a:t> </a:t>
                </a:r>
              </a:p>
              <a:p>
                <a:pPr>
                  <a:buFontTx/>
                  <a:buAutoNum type="arabicParenBoth"/>
                </a:pPr>
                <a:endParaRPr lang="en-US" altLang="zh-CN" sz="2800" b="1" i="1" dirty="0">
                  <a:ea typeface="宋体" pitchFamily="2" charset="-122"/>
                </a:endParaRPr>
              </a:p>
              <a:p>
                <a:pPr>
                  <a:buFontTx/>
                  <a:buAutoNum type="arabicParenBoth"/>
                </a:pPr>
                <a:r>
                  <a:rPr lang="zh-CN" altLang="en-US" sz="2800" dirty="0">
                    <a:ea typeface="宋体" pitchFamily="2" charset="-122"/>
                  </a:rPr>
                  <a:t>把投入转换成产出的能力</a:t>
                </a:r>
                <a:endParaRPr lang="en-US" altLang="zh-CN" sz="2800" dirty="0">
                  <a:ea typeface="宋体" pitchFamily="2" charset="-122"/>
                </a:endParaRPr>
              </a:p>
              <a:p>
                <a:endParaRPr lang="en-US" altLang="zh-CN" sz="2800" b="1" i="1" dirty="0">
                  <a:ea typeface="宋体" pitchFamily="2" charset="-122"/>
                </a:endParaRPr>
              </a:p>
              <a:p>
                <a:endParaRPr lang="en-US" altLang="zh-CN" sz="2800" dirty="0">
                  <a:ea typeface="宋体" pitchFamily="2" charset="-122"/>
                </a:endParaRPr>
              </a:p>
            </p:txBody>
          </p:sp>
          <p:sp>
            <p:nvSpPr>
              <p:cNvPr id="9224" name="WordArt 9"/>
              <p:cNvSpPr>
                <a:spLocks noChangeArrowheads="1" noChangeShapeType="1" noTextEdit="1"/>
              </p:cNvSpPr>
              <p:nvPr/>
            </p:nvSpPr>
            <p:spPr bwMode="auto">
              <a:xfrm>
                <a:off x="3218" y="1605"/>
                <a:ext cx="1992" cy="234"/>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2800" kern="10" dirty="0">
                    <a:gradFill rotWithShape="1">
                      <a:gsLst>
                        <a:gs pos="0">
                          <a:schemeClr val="bg2"/>
                        </a:gs>
                        <a:gs pos="100000">
                          <a:schemeClr val="accent2"/>
                        </a:gs>
                      </a:gsLst>
                      <a:path path="rect">
                        <a:fillToRect l="50000" t="50000" r="50000" b="50000"/>
                      </a:path>
                    </a:gradFill>
                    <a:effectLst>
                      <a:outerShdw dist="35921" dir="2700000" algn="ctr" rotWithShape="0">
                        <a:srgbClr val="C0C0C0"/>
                      </a:outerShdw>
                    </a:effectLst>
                    <a:latin typeface="Impact"/>
                  </a:rPr>
                  <a:t>生产要素</a:t>
                </a:r>
              </a:p>
            </p:txBody>
          </p:sp>
          <p:sp>
            <p:nvSpPr>
              <p:cNvPr id="9225" name="WordArt 10"/>
              <p:cNvSpPr>
                <a:spLocks noChangeArrowheads="1" noChangeShapeType="1" noTextEdit="1"/>
              </p:cNvSpPr>
              <p:nvPr/>
            </p:nvSpPr>
            <p:spPr bwMode="auto">
              <a:xfrm>
                <a:off x="3413" y="1999"/>
                <a:ext cx="1908" cy="27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生产函数</a:t>
                </a:r>
              </a:p>
            </p:txBody>
          </p:sp>
          <p:sp>
            <p:nvSpPr>
              <p:cNvPr id="9226" name="AutoShape 11"/>
              <p:cNvSpPr>
                <a:spLocks noChangeArrowheads="1"/>
              </p:cNvSpPr>
              <p:nvPr/>
            </p:nvSpPr>
            <p:spPr bwMode="auto">
              <a:xfrm>
                <a:off x="2836" y="1657"/>
                <a:ext cx="144" cy="144"/>
              </a:xfrm>
              <a:prstGeom prst="righ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ea typeface="宋体" pitchFamily="2" charset="-122"/>
                </a:endParaRPr>
              </a:p>
            </p:txBody>
          </p:sp>
          <p:sp>
            <p:nvSpPr>
              <p:cNvPr id="9227" name="AutoShape 12"/>
              <p:cNvSpPr>
                <a:spLocks noChangeArrowheads="1"/>
              </p:cNvSpPr>
              <p:nvPr/>
            </p:nvSpPr>
            <p:spPr bwMode="auto">
              <a:xfrm>
                <a:off x="3214" y="2065"/>
                <a:ext cx="144" cy="144"/>
              </a:xfrm>
              <a:prstGeom prst="righ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ea typeface="宋体" pitchFamily="2" charset="-122"/>
                </a:endParaRPr>
              </a:p>
            </p:txBody>
          </p:sp>
        </p:grpSp>
      </p:grpSp>
      <p:sp>
        <p:nvSpPr>
          <p:cNvPr id="9220" name="矩形 1"/>
          <p:cNvSpPr>
            <a:spLocks noChangeArrowheads="1"/>
          </p:cNvSpPr>
          <p:nvPr/>
        </p:nvSpPr>
        <p:spPr bwMode="auto">
          <a:xfrm>
            <a:off x="1905000" y="88901"/>
            <a:ext cx="88791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smtClean="0">
                <a:ea typeface="宋体" pitchFamily="2" charset="-122"/>
              </a:rPr>
              <a:t>3.1.1 </a:t>
            </a:r>
            <a:r>
              <a:rPr lang="zh-CN" altLang="en-US" sz="2800" dirty="0">
                <a:ea typeface="宋体" pitchFamily="2" charset="-122"/>
              </a:rPr>
              <a:t>总产出的供给</a:t>
            </a:r>
            <a:r>
              <a:rPr lang="zh-CN" altLang="en-US" sz="2800" dirty="0" smtClean="0">
                <a:ea typeface="宋体" pitchFamily="2" charset="-122"/>
              </a:rPr>
              <a:t>方面：是</a:t>
            </a:r>
            <a:r>
              <a:rPr lang="zh-CN" altLang="en-US" sz="2800" dirty="0">
                <a:ea typeface="宋体" pitchFamily="2" charset="-122"/>
              </a:rPr>
              <a:t>什么决定了生产的总量</a:t>
            </a:r>
            <a:endParaRPr lang="en-US" altLang="zh-CN" sz="2800" dirty="0">
              <a:ea typeface="宋体" pitchFamily="2" charset="-122"/>
            </a:endParaRPr>
          </a:p>
        </p:txBody>
      </p:sp>
      <p:sp>
        <p:nvSpPr>
          <p:cNvPr id="2" name="圆角矩形 1"/>
          <p:cNvSpPr/>
          <p:nvPr/>
        </p:nvSpPr>
        <p:spPr>
          <a:xfrm>
            <a:off x="362857" y="799972"/>
            <a:ext cx="10087428" cy="17417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663"/>
                                        </p:tgtEl>
                                        <p:attrNameLst>
                                          <p:attrName>style.visibility</p:attrName>
                                        </p:attrNameLst>
                                      </p:cBhvr>
                                      <p:to>
                                        <p:strVal val="visible"/>
                                      </p:to>
                                    </p:set>
                                    <p:animEffect transition="in" filter="dissolve">
                                      <p:cBhvr>
                                        <p:cTn id="7" dur="500"/>
                                        <p:tgtEl>
                                          <p:spTgt spid="27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1616075" y="0"/>
            <a:ext cx="8832850" cy="6276975"/>
          </a:xfrm>
        </p:spPr>
        <p:txBody>
          <a:bodyPr/>
          <a:lstStyle/>
          <a:p>
            <a:pPr marL="0" indent="0">
              <a:spcBef>
                <a:spcPct val="0"/>
              </a:spcBef>
              <a:buNone/>
            </a:pPr>
            <a:r>
              <a:rPr lang="en-US" altLang="zh-CN" sz="2800" kern="1200" dirty="0" smtClean="0">
                <a:latin typeface="Times New Roman" pitchFamily="18" charset="0"/>
                <a:ea typeface="宋体" pitchFamily="2" charset="-122"/>
              </a:rPr>
              <a:t>3.1.1 </a:t>
            </a:r>
            <a:r>
              <a:rPr lang="zh-CN" altLang="en-US" sz="2800" kern="1200" dirty="0">
                <a:latin typeface="Times New Roman" pitchFamily="18" charset="0"/>
                <a:ea typeface="宋体" pitchFamily="2" charset="-122"/>
              </a:rPr>
              <a:t>总产出的供给</a:t>
            </a:r>
            <a:r>
              <a:rPr lang="zh-CN" altLang="en-US" sz="2800" kern="1200" dirty="0" smtClean="0">
                <a:latin typeface="Times New Roman" pitchFamily="18" charset="0"/>
                <a:ea typeface="宋体" pitchFamily="2" charset="-122"/>
              </a:rPr>
              <a:t>方面</a:t>
            </a:r>
            <a:endParaRPr lang="en-US" altLang="zh-CN" sz="2800" kern="1200" dirty="0" smtClean="0">
              <a:latin typeface="Times New Roman" pitchFamily="18" charset="0"/>
              <a:ea typeface="宋体" pitchFamily="2" charset="-122"/>
            </a:endParaRPr>
          </a:p>
          <a:p>
            <a:pPr marL="0" indent="0">
              <a:spcBef>
                <a:spcPct val="0"/>
              </a:spcBef>
              <a:buNone/>
            </a:pPr>
            <a:endParaRPr lang="en-US" altLang="zh-CN" sz="2800" kern="1200" dirty="0">
              <a:latin typeface="Times New Roman" pitchFamily="18" charset="0"/>
              <a:ea typeface="宋体" pitchFamily="2" charset="-122"/>
            </a:endParaRPr>
          </a:p>
          <a:p>
            <a:pPr>
              <a:defRPr/>
            </a:pPr>
            <a:r>
              <a:rPr lang="zh-CN" altLang="en-US" sz="2800" dirty="0">
                <a:ea typeface="宋体" pitchFamily="2" charset="-122"/>
              </a:rPr>
              <a:t>总生产函数</a:t>
            </a:r>
            <a:endParaRPr lang="en-US" altLang="zh-CN" sz="2800" dirty="0">
              <a:ea typeface="宋体" pitchFamily="2" charset="-122"/>
            </a:endParaRPr>
          </a:p>
          <a:p>
            <a:pPr marL="514350" indent="-514350" algn="ctr">
              <a:buNone/>
              <a:defRPr/>
            </a:pPr>
            <a:r>
              <a:rPr lang="en-US" altLang="zh-CN" sz="2800" dirty="0">
                <a:ea typeface="宋体" pitchFamily="2" charset="-122"/>
              </a:rPr>
              <a:t>Y = F (K, L)</a:t>
            </a:r>
          </a:p>
          <a:p>
            <a:pPr>
              <a:defRPr/>
            </a:pPr>
            <a:r>
              <a:rPr lang="zh-CN" altLang="en-US" sz="2800" dirty="0">
                <a:ea typeface="宋体" pitchFamily="2" charset="-122"/>
              </a:rPr>
              <a:t>为简单起见，假设资本和劳动是固定的</a:t>
            </a:r>
            <a:endParaRPr lang="en-US" altLang="zh-CN" sz="2800" dirty="0">
              <a:ea typeface="宋体" pitchFamily="2" charset="-122"/>
            </a:endParaRPr>
          </a:p>
          <a:p>
            <a:pPr marL="0" indent="0" algn="ctr">
              <a:buNone/>
              <a:defRPr/>
            </a:pPr>
            <a:r>
              <a:rPr lang="en-US" altLang="zh-CN" sz="2800" dirty="0">
                <a:ea typeface="宋体" pitchFamily="2" charset="-122"/>
              </a:rPr>
              <a:t>K (capital) = K</a:t>
            </a:r>
          </a:p>
          <a:p>
            <a:pPr marL="0" indent="0" algn="ctr">
              <a:buNone/>
              <a:defRPr/>
            </a:pPr>
            <a:r>
              <a:rPr lang="en-US" altLang="zh-CN" sz="2800" dirty="0">
                <a:ea typeface="宋体" pitchFamily="2" charset="-122"/>
              </a:rPr>
              <a:t>  L (labor) = L</a:t>
            </a:r>
          </a:p>
          <a:p>
            <a:pPr marL="514350" indent="-514350">
              <a:buNone/>
              <a:defRPr/>
            </a:pPr>
            <a:endParaRPr lang="en-US" altLang="zh-CN" sz="2800" dirty="0">
              <a:ea typeface="宋体" pitchFamily="2" charset="-122"/>
            </a:endParaRPr>
          </a:p>
          <a:p>
            <a:pPr>
              <a:defRPr/>
            </a:pPr>
            <a:r>
              <a:rPr lang="zh-CN" altLang="en-US" sz="2800" dirty="0">
                <a:ea typeface="宋体" pitchFamily="2" charset="-122"/>
              </a:rPr>
              <a:t>从长远看，资源能够得到充分利用。因此有：</a:t>
            </a:r>
            <a:endParaRPr lang="en-US" altLang="zh-CN" sz="2800" dirty="0">
              <a:ea typeface="宋体" pitchFamily="2" charset="-122"/>
            </a:endParaRPr>
          </a:p>
          <a:p>
            <a:pPr marL="514350" indent="-514350">
              <a:buNone/>
              <a:defRPr/>
            </a:pPr>
            <a:endParaRPr lang="en-US" altLang="zh-CN" sz="2800" dirty="0">
              <a:ea typeface="宋体" pitchFamily="2" charset="-122"/>
            </a:endParaRPr>
          </a:p>
          <a:p>
            <a:pPr marL="514350" indent="-514350">
              <a:buNone/>
              <a:defRPr/>
            </a:pPr>
            <a:endParaRPr lang="en-US" altLang="zh-CN" sz="2800" dirty="0">
              <a:ea typeface="宋体" pitchFamily="2" charset="-122"/>
            </a:endParaRPr>
          </a:p>
        </p:txBody>
      </p:sp>
      <p:sp>
        <p:nvSpPr>
          <p:cNvPr id="11267" name="Line 3"/>
          <p:cNvSpPr>
            <a:spLocks noChangeShapeType="1"/>
          </p:cNvSpPr>
          <p:nvPr/>
        </p:nvSpPr>
        <p:spPr bwMode="auto">
          <a:xfrm>
            <a:off x="6811509" y="300786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Line 4"/>
          <p:cNvSpPr>
            <a:spLocks noChangeShapeType="1"/>
          </p:cNvSpPr>
          <p:nvPr/>
        </p:nvSpPr>
        <p:spPr bwMode="auto">
          <a:xfrm>
            <a:off x="6811509" y="3444422"/>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51"/>
          <p:cNvGrpSpPr>
            <a:grpSpLocks/>
          </p:cNvGrpSpPr>
          <p:nvPr/>
        </p:nvGrpSpPr>
        <p:grpSpPr bwMode="auto">
          <a:xfrm>
            <a:off x="4638675" y="5197475"/>
            <a:ext cx="3200400" cy="1295400"/>
            <a:chOff x="1832" y="1688"/>
            <a:chExt cx="2016" cy="816"/>
          </a:xfrm>
        </p:grpSpPr>
        <p:sp>
          <p:nvSpPr>
            <p:cNvPr id="11270" name="Rectangle 50"/>
            <p:cNvSpPr>
              <a:spLocks noChangeArrowheads="1"/>
            </p:cNvSpPr>
            <p:nvPr/>
          </p:nvSpPr>
          <p:spPr bwMode="auto">
            <a:xfrm>
              <a:off x="1832" y="1688"/>
              <a:ext cx="2016" cy="816"/>
            </a:xfrm>
            <a:prstGeom prst="rect">
              <a:avLst/>
            </a:prstGeom>
            <a:solidFill>
              <a:srgbClr val="FF99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ea typeface="宋体" pitchFamily="2" charset="-122"/>
              </a:endParaRPr>
            </a:p>
          </p:txBody>
        </p:sp>
        <p:sp>
          <p:nvSpPr>
            <p:cNvPr id="11271" name="Rectangle 41"/>
            <p:cNvSpPr>
              <a:spLocks noChangeArrowheads="1"/>
            </p:cNvSpPr>
            <p:nvPr/>
          </p:nvSpPr>
          <p:spPr bwMode="auto">
            <a:xfrm>
              <a:off x="2094" y="1824"/>
              <a:ext cx="15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accent2"/>
                  </a:solidFill>
                  <a:ea typeface="宋体" pitchFamily="2" charset="-122"/>
                </a:rPr>
                <a:t>Y </a:t>
              </a:r>
              <a:r>
                <a:rPr lang="en-US" altLang="zh-CN" sz="2800" b="1" i="1">
                  <a:ea typeface="宋体" pitchFamily="2" charset="-122"/>
                </a:rPr>
                <a:t> </a:t>
              </a:r>
              <a:r>
                <a:rPr lang="en-US" altLang="zh-CN" sz="2800" b="1" i="1">
                  <a:solidFill>
                    <a:srgbClr val="FF0033"/>
                  </a:solidFill>
                  <a:ea typeface="宋体" pitchFamily="2" charset="-122"/>
                </a:rPr>
                <a:t>=</a:t>
              </a:r>
              <a:r>
                <a:rPr lang="en-US" altLang="zh-CN" sz="2800" b="1" i="1">
                  <a:ea typeface="宋体" pitchFamily="2" charset="-122"/>
                </a:rPr>
                <a:t>  </a:t>
              </a:r>
              <a:r>
                <a:rPr lang="en-US" altLang="zh-CN" sz="2800" b="1" i="1">
                  <a:solidFill>
                    <a:srgbClr val="33CC33"/>
                  </a:solidFill>
                  <a:ea typeface="宋体" pitchFamily="2" charset="-122"/>
                </a:rPr>
                <a:t>F  </a:t>
              </a:r>
              <a:r>
                <a:rPr lang="en-US" altLang="zh-CN" sz="2800" b="1" i="1">
                  <a:ea typeface="宋体" pitchFamily="2" charset="-122"/>
                </a:rPr>
                <a:t>(</a:t>
              </a:r>
              <a:r>
                <a:rPr lang="en-US" altLang="zh-CN" sz="2800" b="1" i="1">
                  <a:solidFill>
                    <a:srgbClr val="CC6600"/>
                  </a:solidFill>
                  <a:ea typeface="宋体" pitchFamily="2" charset="-122"/>
                </a:rPr>
                <a:t> </a:t>
              </a:r>
              <a:r>
                <a:rPr lang="en-US" altLang="zh-CN" sz="2800" b="1" i="1">
                  <a:solidFill>
                    <a:schemeClr val="accent1"/>
                  </a:solidFill>
                  <a:ea typeface="宋体" pitchFamily="2" charset="-122"/>
                </a:rPr>
                <a:t>K</a:t>
              </a:r>
              <a:r>
                <a:rPr lang="en-US" altLang="zh-CN" sz="2800" b="1" i="1">
                  <a:solidFill>
                    <a:srgbClr val="CC6600"/>
                  </a:solidFill>
                  <a:ea typeface="宋体" pitchFamily="2" charset="-122"/>
                </a:rPr>
                <a:t> , L </a:t>
              </a:r>
              <a:r>
                <a:rPr lang="en-US" altLang="zh-CN" sz="2800" b="1" i="1">
                  <a:ea typeface="宋体" pitchFamily="2" charset="-122"/>
                </a:rPr>
                <a:t>)</a:t>
              </a:r>
            </a:p>
          </p:txBody>
        </p:sp>
        <p:sp>
          <p:nvSpPr>
            <p:cNvPr id="11272" name="Line 42"/>
            <p:cNvSpPr>
              <a:spLocks noChangeShapeType="1"/>
            </p:cNvSpPr>
            <p:nvPr/>
          </p:nvSpPr>
          <p:spPr bwMode="auto">
            <a:xfrm>
              <a:off x="2885" y="1856"/>
              <a:ext cx="24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 name="Line 43"/>
            <p:cNvSpPr>
              <a:spLocks noChangeShapeType="1"/>
            </p:cNvSpPr>
            <p:nvPr/>
          </p:nvSpPr>
          <p:spPr bwMode="auto">
            <a:xfrm>
              <a:off x="3149" y="1817"/>
              <a:ext cx="240" cy="0"/>
            </a:xfrm>
            <a:prstGeom prst="line">
              <a:avLst/>
            </a:prstGeom>
            <a:noFill/>
            <a:ln w="28575">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 name="Rectangle 44"/>
            <p:cNvSpPr>
              <a:spLocks noChangeArrowheads="1"/>
            </p:cNvSpPr>
            <p:nvPr/>
          </p:nvSpPr>
          <p:spPr bwMode="auto">
            <a:xfrm>
              <a:off x="2382" y="2121"/>
              <a:ext cx="4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33"/>
                  </a:solidFill>
                  <a:ea typeface="宋体" pitchFamily="2" charset="-122"/>
                </a:rPr>
                <a:t>= </a:t>
              </a:r>
              <a:r>
                <a:rPr lang="en-US" altLang="zh-CN" sz="2800" b="1" i="1">
                  <a:solidFill>
                    <a:schemeClr val="accent2"/>
                  </a:solidFill>
                  <a:ea typeface="宋体" pitchFamily="2" charset="-122"/>
                </a:rPr>
                <a:t>Y</a:t>
              </a:r>
            </a:p>
          </p:txBody>
        </p:sp>
        <p:sp>
          <p:nvSpPr>
            <p:cNvPr id="11275" name="Line 46"/>
            <p:cNvSpPr>
              <a:spLocks noChangeShapeType="1"/>
            </p:cNvSpPr>
            <p:nvPr/>
          </p:nvSpPr>
          <p:spPr bwMode="auto">
            <a:xfrm>
              <a:off x="2590" y="2176"/>
              <a:ext cx="24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 name="圆角矩形 11"/>
          <p:cNvSpPr/>
          <p:nvPr/>
        </p:nvSpPr>
        <p:spPr>
          <a:xfrm>
            <a:off x="362857" y="799972"/>
            <a:ext cx="10087428" cy="17417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fade">
                                      <p:cBhvr>
                                        <p:cTn id="7" dur="1000"/>
                                        <p:tgtEl>
                                          <p:spTgt spid="6146">
                                            <p:txEl>
                                              <p:pRg st="0" end="0"/>
                                            </p:txEl>
                                          </p:spTgt>
                                        </p:tgtEl>
                                      </p:cBhvr>
                                    </p:animEffect>
                                    <p:anim calcmode="lin" valueType="num">
                                      <p:cBhvr>
                                        <p:cTn id="8" dur="1000" fill="hold"/>
                                        <p:tgtEl>
                                          <p:spTgt spid="614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46">
                                            <p:txEl>
                                              <p:pRg st="2" end="2"/>
                                            </p:txEl>
                                          </p:spTgt>
                                        </p:tgtEl>
                                        <p:attrNameLst>
                                          <p:attrName>style.visibility</p:attrName>
                                        </p:attrNameLst>
                                      </p:cBhvr>
                                      <p:to>
                                        <p:strVal val="visible"/>
                                      </p:to>
                                    </p:set>
                                    <p:animEffect transition="in" filter="fade">
                                      <p:cBhvr>
                                        <p:cTn id="14" dur="1000"/>
                                        <p:tgtEl>
                                          <p:spTgt spid="6146">
                                            <p:txEl>
                                              <p:pRg st="2" end="2"/>
                                            </p:txEl>
                                          </p:spTgt>
                                        </p:tgtEl>
                                      </p:cBhvr>
                                    </p:animEffect>
                                    <p:anim calcmode="lin" valueType="num">
                                      <p:cBhvr>
                                        <p:cTn id="15" dur="1000" fill="hold"/>
                                        <p:tgtEl>
                                          <p:spTgt spid="614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1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46">
                                            <p:txEl>
                                              <p:pRg st="3" end="3"/>
                                            </p:txEl>
                                          </p:spTgt>
                                        </p:tgtEl>
                                        <p:attrNameLst>
                                          <p:attrName>style.visibility</p:attrName>
                                        </p:attrNameLst>
                                      </p:cBhvr>
                                      <p:to>
                                        <p:strVal val="visible"/>
                                      </p:to>
                                    </p:set>
                                    <p:animEffect transition="in" filter="fade">
                                      <p:cBhvr>
                                        <p:cTn id="21" dur="1000"/>
                                        <p:tgtEl>
                                          <p:spTgt spid="6146">
                                            <p:txEl>
                                              <p:pRg st="3" end="3"/>
                                            </p:txEl>
                                          </p:spTgt>
                                        </p:tgtEl>
                                      </p:cBhvr>
                                    </p:animEffect>
                                    <p:anim calcmode="lin" valueType="num">
                                      <p:cBhvr>
                                        <p:cTn id="22" dur="1000" fill="hold"/>
                                        <p:tgtEl>
                                          <p:spTgt spid="614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14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146">
                                            <p:txEl>
                                              <p:pRg st="4" end="4"/>
                                            </p:txEl>
                                          </p:spTgt>
                                        </p:tgtEl>
                                        <p:attrNameLst>
                                          <p:attrName>style.visibility</p:attrName>
                                        </p:attrNameLst>
                                      </p:cBhvr>
                                      <p:to>
                                        <p:strVal val="visible"/>
                                      </p:to>
                                    </p:set>
                                    <p:animEffect transition="in" filter="fade">
                                      <p:cBhvr>
                                        <p:cTn id="28" dur="1000"/>
                                        <p:tgtEl>
                                          <p:spTgt spid="6146">
                                            <p:txEl>
                                              <p:pRg st="4" end="4"/>
                                            </p:txEl>
                                          </p:spTgt>
                                        </p:tgtEl>
                                      </p:cBhvr>
                                    </p:animEffect>
                                    <p:anim calcmode="lin" valueType="num">
                                      <p:cBhvr>
                                        <p:cTn id="29" dur="1000" fill="hold"/>
                                        <p:tgtEl>
                                          <p:spTgt spid="614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14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146">
                                            <p:txEl>
                                              <p:pRg st="5" end="5"/>
                                            </p:txEl>
                                          </p:spTgt>
                                        </p:tgtEl>
                                        <p:attrNameLst>
                                          <p:attrName>style.visibility</p:attrName>
                                        </p:attrNameLst>
                                      </p:cBhvr>
                                      <p:to>
                                        <p:strVal val="visible"/>
                                      </p:to>
                                    </p:set>
                                    <p:animEffect transition="in" filter="fade">
                                      <p:cBhvr>
                                        <p:cTn id="35" dur="1000"/>
                                        <p:tgtEl>
                                          <p:spTgt spid="6146">
                                            <p:txEl>
                                              <p:pRg st="5" end="5"/>
                                            </p:txEl>
                                          </p:spTgt>
                                        </p:tgtEl>
                                      </p:cBhvr>
                                    </p:animEffect>
                                    <p:anim calcmode="lin" valueType="num">
                                      <p:cBhvr>
                                        <p:cTn id="36" dur="1000" fill="hold"/>
                                        <p:tgtEl>
                                          <p:spTgt spid="614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14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146">
                                            <p:txEl>
                                              <p:pRg st="6" end="6"/>
                                            </p:txEl>
                                          </p:spTgt>
                                        </p:tgtEl>
                                        <p:attrNameLst>
                                          <p:attrName>style.visibility</p:attrName>
                                        </p:attrNameLst>
                                      </p:cBhvr>
                                      <p:to>
                                        <p:strVal val="visible"/>
                                      </p:to>
                                    </p:set>
                                    <p:animEffect transition="in" filter="fade">
                                      <p:cBhvr>
                                        <p:cTn id="42" dur="1000"/>
                                        <p:tgtEl>
                                          <p:spTgt spid="6146">
                                            <p:txEl>
                                              <p:pRg st="6" end="6"/>
                                            </p:txEl>
                                          </p:spTgt>
                                        </p:tgtEl>
                                      </p:cBhvr>
                                    </p:animEffect>
                                    <p:anim calcmode="lin" valueType="num">
                                      <p:cBhvr>
                                        <p:cTn id="43" dur="1000" fill="hold"/>
                                        <p:tgtEl>
                                          <p:spTgt spid="614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14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146">
                                            <p:txEl>
                                              <p:pRg st="8" end="8"/>
                                            </p:txEl>
                                          </p:spTgt>
                                        </p:tgtEl>
                                        <p:attrNameLst>
                                          <p:attrName>style.visibility</p:attrName>
                                        </p:attrNameLst>
                                      </p:cBhvr>
                                      <p:to>
                                        <p:strVal val="visible"/>
                                      </p:to>
                                    </p:set>
                                    <p:animEffect transition="in" filter="fade">
                                      <p:cBhvr>
                                        <p:cTn id="49" dur="1000"/>
                                        <p:tgtEl>
                                          <p:spTgt spid="6146">
                                            <p:txEl>
                                              <p:pRg st="8" end="8"/>
                                            </p:txEl>
                                          </p:spTgt>
                                        </p:tgtEl>
                                      </p:cBhvr>
                                    </p:animEffect>
                                    <p:anim calcmode="lin" valueType="num">
                                      <p:cBhvr>
                                        <p:cTn id="50" dur="1000" fill="hold"/>
                                        <p:tgtEl>
                                          <p:spTgt spid="6146">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6146">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1000"/>
                            </p:stCondLst>
                            <p:childTnLst>
                              <p:par>
                                <p:cTn id="53" presetID="23" presetClass="entr" presetSubtype="16"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4" name="Picture 17" descr="MCj0232549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6776" y="377826"/>
            <a:ext cx="2011363"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WordArt 4"/>
          <p:cNvSpPr>
            <a:spLocks noChangeArrowheads="1" noChangeShapeType="1" noTextEdit="1"/>
          </p:cNvSpPr>
          <p:nvPr/>
        </p:nvSpPr>
        <p:spPr bwMode="auto">
          <a:xfrm>
            <a:off x="3657600" y="330200"/>
            <a:ext cx="4572000" cy="1676400"/>
          </a:xfrm>
          <a:prstGeom prst="rect">
            <a:avLst/>
          </a:prstGeom>
        </p:spPr>
        <p:txBody>
          <a:bodyPr wrap="none" fromWordArt="1">
            <a:prstTxWarp prst="textInflate">
              <a:avLst>
                <a:gd name="adj" fmla="val 13634"/>
              </a:avLst>
            </a:prstTxWarp>
          </a:bodyPr>
          <a:lstStyle/>
          <a:p>
            <a:r>
              <a:rPr lang="en-US" altLang="zh-CN" sz="4400" kern="10">
                <a:ln w="12700">
                  <a:solidFill>
                    <a:srgbClr val="FF00FF"/>
                  </a:solidFill>
                  <a:round/>
                  <a:headEnd/>
                  <a:tailEnd/>
                </a:ln>
                <a:solidFill>
                  <a:srgbClr val="B2B2B2">
                    <a:alpha val="50195"/>
                  </a:srgbClr>
                </a:solidFill>
                <a:effectLst>
                  <a:outerShdw dist="45791" dir="2021404" algn="ctr" rotWithShape="0">
                    <a:srgbClr val="9999FF"/>
                  </a:outerShdw>
                </a:effectLst>
                <a:latin typeface="Curlz MT"/>
              </a:rPr>
              <a:t>Mankiw’s Bakery</a:t>
            </a:r>
            <a:endParaRPr lang="zh-CN" altLang="en-US" sz="4400" kern="10">
              <a:ln w="12700">
                <a:solidFill>
                  <a:srgbClr val="FF00FF"/>
                </a:solidFill>
                <a:round/>
                <a:headEnd/>
                <a:tailEnd/>
              </a:ln>
              <a:solidFill>
                <a:srgbClr val="B2B2B2">
                  <a:alpha val="50195"/>
                </a:srgbClr>
              </a:solidFill>
              <a:effectLst>
                <a:outerShdw dist="45791" dir="2021404" algn="ctr" rotWithShape="0">
                  <a:srgbClr val="9999FF"/>
                </a:outerShdw>
              </a:effectLst>
              <a:latin typeface="Curlz MT"/>
            </a:endParaRPr>
          </a:p>
        </p:txBody>
      </p:sp>
      <p:pic>
        <p:nvPicPr>
          <p:cNvPr id="13316" name="Picture 14" descr="MCj029048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3550" y="76200"/>
            <a:ext cx="16954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9" name="Text Box 21"/>
          <p:cNvSpPr txBox="1">
            <a:spLocks noChangeArrowheads="1"/>
          </p:cNvSpPr>
          <p:nvPr/>
        </p:nvSpPr>
        <p:spPr bwMode="auto">
          <a:xfrm>
            <a:off x="1524001" y="4648200"/>
            <a:ext cx="901785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dirty="0">
                <a:ea typeface="宋体" pitchFamily="2" charset="-122"/>
              </a:rPr>
              <a:t>Mankiw’s Bakery production function shows that the number of loaves </a:t>
            </a:r>
          </a:p>
          <a:p>
            <a:r>
              <a:rPr lang="en-US" altLang="zh-CN" dirty="0">
                <a:ea typeface="宋体" pitchFamily="2" charset="-122"/>
              </a:rPr>
              <a:t>produced depends on the </a:t>
            </a:r>
            <a:r>
              <a:rPr lang="en-US" altLang="zh-CN" u="sng" dirty="0">
                <a:ea typeface="宋体" pitchFamily="2" charset="-122"/>
              </a:rPr>
              <a:t>amount of the equipment</a:t>
            </a:r>
            <a:r>
              <a:rPr lang="en-US" altLang="zh-CN" dirty="0">
                <a:ea typeface="宋体" pitchFamily="2" charset="-122"/>
              </a:rPr>
              <a:t> and the </a:t>
            </a:r>
            <a:r>
              <a:rPr lang="en-US" altLang="zh-CN" u="sng" dirty="0">
                <a:ea typeface="宋体" pitchFamily="2" charset="-122"/>
              </a:rPr>
              <a:t>number of</a:t>
            </a:r>
          </a:p>
          <a:p>
            <a:r>
              <a:rPr lang="en-US" altLang="zh-CN" u="sng" dirty="0">
                <a:ea typeface="宋体" pitchFamily="2" charset="-122"/>
              </a:rPr>
              <a:t>workers</a:t>
            </a:r>
            <a:r>
              <a:rPr lang="en-US" altLang="zh-CN" dirty="0">
                <a:ea typeface="宋体" pitchFamily="2" charset="-122"/>
              </a:rPr>
              <a:t>. If the production function has </a:t>
            </a:r>
            <a:r>
              <a:rPr lang="en-US" altLang="zh-CN" i="1" dirty="0">
                <a:ea typeface="宋体" pitchFamily="2" charset="-122"/>
              </a:rPr>
              <a:t>constant returns to scale,</a:t>
            </a:r>
            <a:r>
              <a:rPr lang="en-US" altLang="zh-CN" dirty="0">
                <a:ea typeface="宋体" pitchFamily="2" charset="-122"/>
              </a:rPr>
              <a:t> then </a:t>
            </a:r>
          </a:p>
          <a:p>
            <a:r>
              <a:rPr lang="en-US" altLang="zh-CN" dirty="0">
                <a:ea typeface="宋体" pitchFamily="2" charset="-122"/>
              </a:rPr>
              <a:t>doubling the amount of equipment and the number of workers doubles</a:t>
            </a:r>
          </a:p>
          <a:p>
            <a:r>
              <a:rPr lang="en-US" altLang="zh-CN" dirty="0">
                <a:ea typeface="宋体" pitchFamily="2" charset="-122"/>
              </a:rPr>
              <a:t>the amount of bread produced. </a:t>
            </a:r>
          </a:p>
        </p:txBody>
      </p:sp>
      <p:grpSp>
        <p:nvGrpSpPr>
          <p:cNvPr id="73752" name="Group 24"/>
          <p:cNvGrpSpPr>
            <a:grpSpLocks/>
          </p:cNvGrpSpPr>
          <p:nvPr/>
        </p:nvGrpSpPr>
        <p:grpSpPr bwMode="auto">
          <a:xfrm>
            <a:off x="4822826" y="1905001"/>
            <a:ext cx="3178175" cy="2740025"/>
            <a:chOff x="2078" y="1200"/>
            <a:chExt cx="2002" cy="1726"/>
          </a:xfrm>
        </p:grpSpPr>
        <p:sp>
          <p:nvSpPr>
            <p:cNvPr id="13325" name="Text Box 19"/>
            <p:cNvSpPr txBox="1">
              <a:spLocks noChangeArrowheads="1"/>
            </p:cNvSpPr>
            <p:nvPr/>
          </p:nvSpPr>
          <p:spPr bwMode="auto">
            <a:xfrm>
              <a:off x="2078" y="2172"/>
              <a:ext cx="2002" cy="754"/>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a:ea typeface="宋体" pitchFamily="2" charset="-122"/>
                </a:rPr>
                <a:t>The workers hired to </a:t>
              </a:r>
            </a:p>
            <a:p>
              <a:r>
                <a:rPr lang="en-US" altLang="zh-CN">
                  <a:ea typeface="宋体" pitchFamily="2" charset="-122"/>
                </a:rPr>
                <a:t>make the bread are its</a:t>
              </a:r>
            </a:p>
            <a:p>
              <a:r>
                <a:rPr lang="en-US" altLang="zh-CN">
                  <a:ea typeface="宋体" pitchFamily="2" charset="-122"/>
                </a:rPr>
                <a:t>labor.</a:t>
              </a:r>
            </a:p>
          </p:txBody>
        </p:sp>
        <p:pic>
          <p:nvPicPr>
            <p:cNvPr id="13326" name="Picture 15" descr="MCj0295641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8" y="1200"/>
              <a:ext cx="1097"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3750" name="Group 22"/>
          <p:cNvGrpSpPr>
            <a:grpSpLocks/>
          </p:cNvGrpSpPr>
          <p:nvPr/>
        </p:nvGrpSpPr>
        <p:grpSpPr bwMode="auto">
          <a:xfrm>
            <a:off x="1628775" y="2209800"/>
            <a:ext cx="3238500" cy="2439988"/>
            <a:chOff x="66" y="1385"/>
            <a:chExt cx="2367" cy="1544"/>
          </a:xfrm>
        </p:grpSpPr>
        <p:sp>
          <p:nvSpPr>
            <p:cNvPr id="13323" name="Text Box 18"/>
            <p:cNvSpPr txBox="1">
              <a:spLocks noChangeArrowheads="1"/>
            </p:cNvSpPr>
            <p:nvPr/>
          </p:nvSpPr>
          <p:spPr bwMode="auto">
            <a:xfrm>
              <a:off x="66" y="2172"/>
              <a:ext cx="2367" cy="757"/>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a:ea typeface="宋体" pitchFamily="2" charset="-122"/>
                </a:rPr>
                <a:t>The kitchen and its</a:t>
              </a:r>
            </a:p>
            <a:p>
              <a:r>
                <a:rPr lang="en-US" altLang="zh-CN">
                  <a:ea typeface="宋体" pitchFamily="2" charset="-122"/>
                </a:rPr>
                <a:t>equipment are Mankiw’s</a:t>
              </a:r>
            </a:p>
            <a:p>
              <a:r>
                <a:rPr lang="en-US" altLang="zh-CN">
                  <a:ea typeface="宋体" pitchFamily="2" charset="-122"/>
                </a:rPr>
                <a:t>Bakery capital.</a:t>
              </a:r>
            </a:p>
          </p:txBody>
        </p:sp>
        <p:pic>
          <p:nvPicPr>
            <p:cNvPr id="13324" name="Picture 16" descr="MCj0237230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 y="1385"/>
              <a:ext cx="951" cy="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3753" name="Group 25"/>
          <p:cNvGrpSpPr>
            <a:grpSpLocks/>
          </p:cNvGrpSpPr>
          <p:nvPr/>
        </p:nvGrpSpPr>
        <p:grpSpPr bwMode="auto">
          <a:xfrm>
            <a:off x="7981950" y="1828801"/>
            <a:ext cx="2603500" cy="2816225"/>
            <a:chOff x="4068" y="1152"/>
            <a:chExt cx="1640" cy="1774"/>
          </a:xfrm>
        </p:grpSpPr>
        <p:sp>
          <p:nvSpPr>
            <p:cNvPr id="13321" name="Text Box 20"/>
            <p:cNvSpPr txBox="1">
              <a:spLocks noChangeArrowheads="1"/>
            </p:cNvSpPr>
            <p:nvPr/>
          </p:nvSpPr>
          <p:spPr bwMode="auto">
            <a:xfrm>
              <a:off x="4068" y="2172"/>
              <a:ext cx="1640" cy="75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a:ea typeface="宋体" pitchFamily="2" charset="-122"/>
                </a:rPr>
                <a:t>The loaves of bread</a:t>
              </a:r>
            </a:p>
            <a:p>
              <a:r>
                <a:rPr lang="en-US" altLang="zh-CN">
                  <a:ea typeface="宋体" pitchFamily="2" charset="-122"/>
                </a:rPr>
                <a:t>are its output.</a:t>
              </a:r>
            </a:p>
            <a:p>
              <a:endParaRPr lang="en-US" altLang="zh-CN">
                <a:ea typeface="宋体" pitchFamily="2" charset="-122"/>
              </a:endParaRPr>
            </a:p>
          </p:txBody>
        </p:sp>
        <p:pic>
          <p:nvPicPr>
            <p:cNvPr id="13322" name="Picture 13" descr="MCj0406254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 y="1152"/>
              <a:ext cx="1018"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矩形 15"/>
          <p:cNvSpPr/>
          <p:nvPr/>
        </p:nvSpPr>
        <p:spPr>
          <a:xfrm>
            <a:off x="4169569" y="5084456"/>
            <a:ext cx="4222750" cy="369332"/>
          </a:xfrm>
          <a:prstGeom prst="rect">
            <a:avLst/>
          </a:prstGeom>
          <a:solidFill>
            <a:srgbClr val="FFC000">
              <a:lumMod val="60000"/>
              <a:lumOff val="40000"/>
            </a:srgbClr>
          </a:solidFill>
        </p:spPr>
        <p:txBody>
          <a:bodyPr>
            <a:spAutoFit/>
          </a:bodyPr>
          <a:lstStyle/>
          <a:p>
            <a:pPr eaLnBrk="1" fontAlgn="auto" hangingPunct="1">
              <a:spcBef>
                <a:spcPts val="0"/>
              </a:spcBef>
              <a:spcAft>
                <a:spcPts val="0"/>
              </a:spcAft>
              <a:defRPr/>
            </a:pPr>
            <a:r>
              <a:rPr lang="zh-CN" altLang="en-US" sz="1800" kern="0" dirty="0">
                <a:solidFill>
                  <a:prstClr val="black"/>
                </a:solidFill>
                <a:ea typeface="宋体" panose="02010600030101010101" pitchFamily="2" charset="-122"/>
              </a:rPr>
              <a:t>参照这个制作动画</a:t>
            </a:r>
            <a:endParaRPr lang="en-US" altLang="zh-CN" sz="1800" kern="0" dirty="0">
              <a:solidFill>
                <a:prstClr val="black"/>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p:cTn id="7" dur="1000" fill="hold"/>
                                        <p:tgtEl>
                                          <p:spTgt spid="73732"/>
                                        </p:tgtEl>
                                        <p:attrNameLst>
                                          <p:attrName>ppt_w</p:attrName>
                                        </p:attrNameLst>
                                      </p:cBhvr>
                                      <p:tavLst>
                                        <p:tav tm="0">
                                          <p:val>
                                            <p:strVal val="#ppt_w*0.70"/>
                                          </p:val>
                                        </p:tav>
                                        <p:tav tm="100000">
                                          <p:val>
                                            <p:strVal val="#ppt_w"/>
                                          </p:val>
                                        </p:tav>
                                      </p:tavLst>
                                    </p:anim>
                                    <p:anim calcmode="lin" valueType="num">
                                      <p:cBhvr>
                                        <p:cTn id="8" dur="1000" fill="hold"/>
                                        <p:tgtEl>
                                          <p:spTgt spid="73732"/>
                                        </p:tgtEl>
                                        <p:attrNameLst>
                                          <p:attrName>ppt_h</p:attrName>
                                        </p:attrNameLst>
                                      </p:cBhvr>
                                      <p:tavLst>
                                        <p:tav tm="0">
                                          <p:val>
                                            <p:strVal val="#ppt_h"/>
                                          </p:val>
                                        </p:tav>
                                        <p:tav tm="100000">
                                          <p:val>
                                            <p:strVal val="#ppt_h"/>
                                          </p:val>
                                        </p:tav>
                                      </p:tavLst>
                                    </p:anim>
                                    <p:animEffect transition="in" filter="fade">
                                      <p:cBhvr>
                                        <p:cTn id="9" dur="1000"/>
                                        <p:tgtEl>
                                          <p:spTgt spid="7373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nodeType="clickEffect">
                                  <p:stCondLst>
                                    <p:cond delay="0"/>
                                  </p:stCondLst>
                                  <p:childTnLst>
                                    <p:set>
                                      <p:cBhvr>
                                        <p:cTn id="13" dur="1" fill="hold">
                                          <p:stCondLst>
                                            <p:cond delay="0"/>
                                          </p:stCondLst>
                                        </p:cTn>
                                        <p:tgtEl>
                                          <p:spTgt spid="73750"/>
                                        </p:tgtEl>
                                        <p:attrNameLst>
                                          <p:attrName>style.visibility</p:attrName>
                                        </p:attrNameLst>
                                      </p:cBhvr>
                                      <p:to>
                                        <p:strVal val="visible"/>
                                      </p:to>
                                    </p:set>
                                    <p:animEffect transition="in" filter="box(in)">
                                      <p:cBhvr>
                                        <p:cTn id="14" dur="500"/>
                                        <p:tgtEl>
                                          <p:spTgt spid="7375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73752"/>
                                        </p:tgtEl>
                                        <p:attrNameLst>
                                          <p:attrName>style.visibility</p:attrName>
                                        </p:attrNameLst>
                                      </p:cBhvr>
                                      <p:to>
                                        <p:strVal val="visible"/>
                                      </p:to>
                                    </p:set>
                                    <p:animEffect transition="in" filter="box(in)">
                                      <p:cBhvr>
                                        <p:cTn id="19" dur="500"/>
                                        <p:tgtEl>
                                          <p:spTgt spid="7375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73753"/>
                                        </p:tgtEl>
                                        <p:attrNameLst>
                                          <p:attrName>style.visibility</p:attrName>
                                        </p:attrNameLst>
                                      </p:cBhvr>
                                      <p:to>
                                        <p:strVal val="visible"/>
                                      </p:to>
                                    </p:set>
                                    <p:animEffect transition="in" filter="box(in)">
                                      <p:cBhvr>
                                        <p:cTn id="24" dur="500"/>
                                        <p:tgtEl>
                                          <p:spTgt spid="7375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73749"/>
                                        </p:tgtEl>
                                        <p:attrNameLst>
                                          <p:attrName>style.visibility</p:attrName>
                                        </p:attrNameLst>
                                      </p:cBhvr>
                                      <p:to>
                                        <p:strVal val="visible"/>
                                      </p:to>
                                    </p:set>
                                    <p:anim calcmode="lin" valueType="num">
                                      <p:cBhvr>
                                        <p:cTn id="29" dur="1000" fill="hold"/>
                                        <p:tgtEl>
                                          <p:spTgt spid="73749"/>
                                        </p:tgtEl>
                                        <p:attrNameLst>
                                          <p:attrName>ppt_w</p:attrName>
                                        </p:attrNameLst>
                                      </p:cBhvr>
                                      <p:tavLst>
                                        <p:tav tm="0">
                                          <p:val>
                                            <p:strVal val="#ppt_w*0.70"/>
                                          </p:val>
                                        </p:tav>
                                        <p:tav tm="100000">
                                          <p:val>
                                            <p:strVal val="#ppt_w"/>
                                          </p:val>
                                        </p:tav>
                                      </p:tavLst>
                                    </p:anim>
                                    <p:anim calcmode="lin" valueType="num">
                                      <p:cBhvr>
                                        <p:cTn id="30" dur="1000" fill="hold"/>
                                        <p:tgtEl>
                                          <p:spTgt spid="73749"/>
                                        </p:tgtEl>
                                        <p:attrNameLst>
                                          <p:attrName>ppt_h</p:attrName>
                                        </p:attrNameLst>
                                      </p:cBhvr>
                                      <p:tavLst>
                                        <p:tav tm="0">
                                          <p:val>
                                            <p:strVal val="#ppt_h"/>
                                          </p:val>
                                        </p:tav>
                                        <p:tav tm="100000">
                                          <p:val>
                                            <p:strVal val="#ppt_h"/>
                                          </p:val>
                                        </p:tav>
                                      </p:tavLst>
                                    </p:anim>
                                    <p:animEffect transition="in" filter="fade">
                                      <p:cBhvr>
                                        <p:cTn id="31" dur="1000"/>
                                        <p:tgtEl>
                                          <p:spTgt spid="73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P spid="737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1758951" y="159656"/>
            <a:ext cx="9707335" cy="6522131"/>
          </a:xfrm>
        </p:spPr>
        <p:txBody>
          <a:bodyPr anchor="t">
            <a:normAutofit/>
          </a:bodyPr>
          <a:lstStyle/>
          <a:p>
            <a:pPr>
              <a:buFontTx/>
              <a:buNone/>
            </a:pPr>
            <a:r>
              <a:rPr lang="en-US" altLang="zh-CN" sz="2800" dirty="0" smtClean="0">
                <a:ea typeface="宋体" pitchFamily="2" charset="-122"/>
              </a:rPr>
              <a:t>3.1.2 </a:t>
            </a:r>
            <a:r>
              <a:rPr lang="zh-CN" altLang="en-US" sz="2800" dirty="0">
                <a:ea typeface="宋体" pitchFamily="2" charset="-122"/>
              </a:rPr>
              <a:t>产出的</a:t>
            </a:r>
            <a:r>
              <a:rPr lang="zh-CN" altLang="en-US" sz="2800" dirty="0" smtClean="0">
                <a:ea typeface="宋体" pitchFamily="2" charset="-122"/>
              </a:rPr>
              <a:t>分配</a:t>
            </a:r>
            <a:endParaRPr lang="en-US" altLang="zh-CN" sz="2800" dirty="0" smtClean="0">
              <a:ea typeface="宋体" pitchFamily="2" charset="-122"/>
            </a:endParaRPr>
          </a:p>
          <a:p>
            <a:pPr>
              <a:buFontTx/>
              <a:buNone/>
            </a:pPr>
            <a:endParaRPr lang="en-US" altLang="zh-CN" sz="2800" dirty="0">
              <a:ea typeface="宋体" pitchFamily="2" charset="-122"/>
            </a:endParaRPr>
          </a:p>
          <a:p>
            <a:r>
              <a:rPr lang="zh-CN" altLang="en-US" sz="2800" dirty="0">
                <a:ea typeface="宋体" pitchFamily="2" charset="-122"/>
              </a:rPr>
              <a:t>在市场经济中，产出通过要素市场分配给各个要素所有者。每个要素所有者实际上是通过要素价格而获得自己的份额。而要素价格取决于要素的供给与需求</a:t>
            </a:r>
            <a:r>
              <a:rPr lang="zh-CN" altLang="en-US" sz="2800" dirty="0"/>
              <a:t>。（考虑只有劳动与资本两个要素的情形</a:t>
            </a:r>
            <a:r>
              <a:rPr lang="zh-CN" altLang="en-US" sz="2800" dirty="0" smtClean="0"/>
              <a:t>）</a:t>
            </a:r>
            <a:endParaRPr lang="en-US" altLang="zh-CN" sz="2800" dirty="0" smtClean="0"/>
          </a:p>
          <a:p>
            <a:endParaRPr lang="en-US" altLang="zh-CN" sz="2800" dirty="0"/>
          </a:p>
          <a:p>
            <a:r>
              <a:rPr lang="en-US" altLang="zh-CN" sz="2800" dirty="0"/>
              <a:t> Y = MPL·L + MPK·K + </a:t>
            </a:r>
            <a:r>
              <a:rPr lang="zh-CN" altLang="en-US" sz="2800" dirty="0"/>
              <a:t>经济利润</a:t>
            </a:r>
            <a:endParaRPr lang="en-US" altLang="zh-CN" sz="2800" dirty="0" smtClean="0">
              <a:ea typeface="宋体" pitchFamily="2" charset="-122"/>
            </a:endParaRPr>
          </a:p>
          <a:p>
            <a:endParaRPr lang="en-US" altLang="zh-CN" sz="2800" dirty="0">
              <a:ea typeface="宋体" pitchFamily="2" charset="-122"/>
            </a:endParaRPr>
          </a:p>
          <a:p>
            <a:r>
              <a:rPr lang="zh-CN" altLang="en-US" sz="2800" dirty="0" smtClean="0">
                <a:ea typeface="宋体" pitchFamily="2" charset="-122"/>
              </a:rPr>
              <a:t>在完全竞争条件下，收入分配的边际生产力理论成立，即：</a:t>
            </a:r>
            <a:endParaRPr lang="en-US" altLang="zh-CN" sz="2800" dirty="0" smtClean="0">
              <a:ea typeface="宋体" pitchFamily="2" charset="-122"/>
            </a:endParaRPr>
          </a:p>
          <a:p>
            <a:endParaRPr lang="en-US" altLang="zh-CN" sz="2800" dirty="0" smtClean="0">
              <a:ea typeface="宋体" pitchFamily="2" charset="-122"/>
            </a:endParaRPr>
          </a:p>
          <a:p>
            <a:r>
              <a:rPr lang="en-US" altLang="zh-CN" sz="2800" dirty="0"/>
              <a:t>Y = MPL·L + MPK·K</a:t>
            </a:r>
            <a:endParaRPr lang="en-US" altLang="zh-CN" sz="2800" dirty="0" smtClean="0">
              <a:ea typeface="宋体" pitchFamily="2" charset="-122"/>
            </a:endParaRPr>
          </a:p>
          <a:p>
            <a:endParaRPr lang="en-US" altLang="zh-CN" sz="2800" dirty="0">
              <a:ea typeface="宋体" pitchFamily="2" charset="-122"/>
            </a:endParaRPr>
          </a:p>
        </p:txBody>
      </p:sp>
      <p:sp>
        <p:nvSpPr>
          <p:cNvPr id="3" name="圆角矩形 2"/>
          <p:cNvSpPr/>
          <p:nvPr/>
        </p:nvSpPr>
        <p:spPr>
          <a:xfrm>
            <a:off x="362857" y="799972"/>
            <a:ext cx="10087428" cy="17417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79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500"/>
                                        <p:tgtEl>
                                          <p:spTgt spid="15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2">
                                            <p:txEl>
                                              <p:pRg st="2" end="2"/>
                                            </p:txEl>
                                          </p:spTgt>
                                        </p:tgtEl>
                                        <p:attrNameLst>
                                          <p:attrName>style.visibility</p:attrName>
                                        </p:attrNameLst>
                                      </p:cBhvr>
                                      <p:to>
                                        <p:strVal val="visible"/>
                                      </p:to>
                                    </p:set>
                                    <p:animEffect transition="in" filter="fade">
                                      <p:cBhvr>
                                        <p:cTn id="12" dur="500"/>
                                        <p:tgtEl>
                                          <p:spTgt spid="153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2">
                                            <p:txEl>
                                              <p:pRg st="4" end="4"/>
                                            </p:txEl>
                                          </p:spTgt>
                                        </p:tgtEl>
                                        <p:attrNameLst>
                                          <p:attrName>style.visibility</p:attrName>
                                        </p:attrNameLst>
                                      </p:cBhvr>
                                      <p:to>
                                        <p:strVal val="visible"/>
                                      </p:to>
                                    </p:set>
                                    <p:animEffect transition="in" filter="fade">
                                      <p:cBhvr>
                                        <p:cTn id="17" dur="50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1709738" y="101601"/>
            <a:ext cx="8710612" cy="6756400"/>
          </a:xfrm>
        </p:spPr>
        <p:txBody>
          <a:bodyPr anchor="t"/>
          <a:lstStyle/>
          <a:p>
            <a:pPr>
              <a:lnSpc>
                <a:spcPct val="150000"/>
              </a:lnSpc>
              <a:buFontTx/>
              <a:buNone/>
            </a:pPr>
            <a:r>
              <a:rPr lang="en-US" altLang="zh-CN" sz="2800" dirty="0" smtClean="0">
                <a:ea typeface="宋体" pitchFamily="2" charset="-122"/>
              </a:rPr>
              <a:t>3.1.3 </a:t>
            </a:r>
            <a:r>
              <a:rPr lang="zh-CN" altLang="en-US" sz="2800" dirty="0">
                <a:ea typeface="宋体" pitchFamily="2" charset="-122"/>
              </a:rPr>
              <a:t>总产出的需求方面：总产出的</a:t>
            </a:r>
            <a:r>
              <a:rPr lang="zh-CN" altLang="en-US" sz="2800" dirty="0" smtClean="0">
                <a:ea typeface="宋体" pitchFamily="2" charset="-122"/>
              </a:rPr>
              <a:t>使用</a:t>
            </a:r>
            <a:endParaRPr lang="en-US" altLang="zh-CN" sz="2800" dirty="0" smtClean="0">
              <a:ea typeface="宋体" pitchFamily="2" charset="-122"/>
            </a:endParaRPr>
          </a:p>
          <a:p>
            <a:pPr>
              <a:lnSpc>
                <a:spcPct val="150000"/>
              </a:lnSpc>
              <a:buFontTx/>
              <a:buNone/>
            </a:pPr>
            <a:endParaRPr lang="en-US" altLang="zh-CN" sz="2800" dirty="0">
              <a:ea typeface="宋体" pitchFamily="2" charset="-122"/>
            </a:endParaRPr>
          </a:p>
          <a:p>
            <a:pPr>
              <a:lnSpc>
                <a:spcPct val="150000"/>
              </a:lnSpc>
              <a:buFontTx/>
              <a:buNone/>
            </a:pPr>
            <a:r>
              <a:rPr lang="en-US" altLang="zh-CN" sz="2800" dirty="0">
                <a:ea typeface="宋体" pitchFamily="2" charset="-122"/>
              </a:rPr>
              <a:t>Recall Y = C + I + G + NX</a:t>
            </a:r>
          </a:p>
          <a:p>
            <a:pPr>
              <a:lnSpc>
                <a:spcPct val="150000"/>
              </a:lnSpc>
              <a:buFontTx/>
              <a:buNone/>
            </a:pPr>
            <a:r>
              <a:rPr lang="zh-CN" altLang="en-US" sz="2800" dirty="0">
                <a:ea typeface="宋体" pitchFamily="2" charset="-122"/>
              </a:rPr>
              <a:t>   为简单起见，暂时假设封闭经济（注意我们用模型分析，模型对对现实的简化，简化到哪个程度取决于任务目标）</a:t>
            </a:r>
            <a:endParaRPr lang="en-US" altLang="zh-CN" sz="2800" dirty="0">
              <a:ea typeface="宋体" pitchFamily="2" charset="-122"/>
            </a:endParaRPr>
          </a:p>
          <a:p>
            <a:pPr>
              <a:lnSpc>
                <a:spcPct val="150000"/>
              </a:lnSpc>
              <a:buFontTx/>
              <a:buNone/>
            </a:pPr>
            <a:r>
              <a:rPr lang="en-US" altLang="zh-CN" sz="2800" dirty="0">
                <a:ea typeface="宋体" pitchFamily="2" charset="-122"/>
              </a:rPr>
              <a:t>Y = C + I + G</a:t>
            </a:r>
          </a:p>
        </p:txBody>
      </p:sp>
      <p:sp>
        <p:nvSpPr>
          <p:cNvPr id="4" name="圆角矩形 3"/>
          <p:cNvSpPr/>
          <p:nvPr/>
        </p:nvSpPr>
        <p:spPr>
          <a:xfrm>
            <a:off x="362857" y="799972"/>
            <a:ext cx="10087428" cy="17417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p:cTn id="7" dur="500" fill="hold"/>
                                        <p:tgtEl>
                                          <p:spTgt spid="3993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93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993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9938">
                                            <p:txEl>
                                              <p:pRg st="2" end="2"/>
                                            </p:txEl>
                                          </p:spTgt>
                                        </p:tgtEl>
                                        <p:attrNameLst>
                                          <p:attrName>style.visibility</p:attrName>
                                        </p:attrNameLst>
                                      </p:cBhvr>
                                      <p:to>
                                        <p:strVal val="visible"/>
                                      </p:to>
                                    </p:set>
                                    <p:anim calcmode="lin" valueType="num">
                                      <p:cBhvr>
                                        <p:cTn id="14" dur="500" fill="hold"/>
                                        <p:tgtEl>
                                          <p:spTgt spid="39938">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9938">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993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938">
                                            <p:txEl>
                                              <p:pRg st="3" end="3"/>
                                            </p:txEl>
                                          </p:spTgt>
                                        </p:tgtEl>
                                        <p:attrNameLst>
                                          <p:attrName>style.visibility</p:attrName>
                                        </p:attrNameLst>
                                      </p:cBhvr>
                                      <p:to>
                                        <p:strVal val="visible"/>
                                      </p:to>
                                    </p:set>
                                    <p:anim calcmode="lin" valueType="num">
                                      <p:cBhvr>
                                        <p:cTn id="21" dur="500" fill="hold"/>
                                        <p:tgtEl>
                                          <p:spTgt spid="39938">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9938">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993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9938">
                                            <p:txEl>
                                              <p:pRg st="4" end="4"/>
                                            </p:txEl>
                                          </p:spTgt>
                                        </p:tgtEl>
                                        <p:attrNameLst>
                                          <p:attrName>style.visibility</p:attrName>
                                        </p:attrNameLst>
                                      </p:cBhvr>
                                      <p:to>
                                        <p:strVal val="visible"/>
                                      </p:to>
                                    </p:set>
                                    <p:anim calcmode="lin" valueType="num">
                                      <p:cBhvr>
                                        <p:cTn id="28" dur="500" fill="hold"/>
                                        <p:tgtEl>
                                          <p:spTgt spid="39938">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9938">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99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1709738" y="0"/>
            <a:ext cx="8710612" cy="6858000"/>
          </a:xfrm>
        </p:spPr>
        <p:txBody>
          <a:bodyPr/>
          <a:lstStyle/>
          <a:p>
            <a:pPr>
              <a:lnSpc>
                <a:spcPct val="150000"/>
              </a:lnSpc>
              <a:buFontTx/>
              <a:buNone/>
            </a:pPr>
            <a:r>
              <a:rPr lang="en-US" altLang="zh-CN" sz="2800" dirty="0" smtClean="0">
                <a:ea typeface="宋体" pitchFamily="2" charset="-122"/>
              </a:rPr>
              <a:t>3.1.3 </a:t>
            </a:r>
            <a:r>
              <a:rPr lang="zh-CN" altLang="en-US" sz="2800" dirty="0">
                <a:ea typeface="宋体" pitchFamily="2" charset="-122"/>
              </a:rPr>
              <a:t>总产出的需求方面：总产出的使用</a:t>
            </a:r>
            <a:endParaRPr lang="en-US" altLang="zh-CN" sz="2800" dirty="0">
              <a:ea typeface="宋体" pitchFamily="2" charset="-122"/>
            </a:endParaRPr>
          </a:p>
          <a:p>
            <a:pPr>
              <a:lnSpc>
                <a:spcPct val="150000"/>
              </a:lnSpc>
            </a:pPr>
            <a:r>
              <a:rPr lang="zh-CN" altLang="en-US" sz="2800" dirty="0">
                <a:ea typeface="宋体" pitchFamily="2" charset="-122"/>
              </a:rPr>
              <a:t>消费支出</a:t>
            </a:r>
            <a:endParaRPr lang="en-US" altLang="zh-CN" sz="2800" dirty="0">
              <a:ea typeface="宋体" pitchFamily="2" charset="-122"/>
            </a:endParaRPr>
          </a:p>
          <a:p>
            <a:pPr>
              <a:lnSpc>
                <a:spcPct val="150000"/>
              </a:lnSpc>
              <a:buFont typeface="Times New Roman" panose="02020603050405020304" pitchFamily="18" charset="0"/>
              <a:buChar char="−"/>
            </a:pPr>
            <a:r>
              <a:rPr lang="zh-CN" altLang="en-US" sz="2800" dirty="0">
                <a:ea typeface="宋体" pitchFamily="2" charset="-122"/>
              </a:rPr>
              <a:t>注意消费支出的含义</a:t>
            </a:r>
            <a:endParaRPr lang="en-US" altLang="zh-CN" sz="2800" dirty="0">
              <a:ea typeface="宋体" pitchFamily="2" charset="-122"/>
            </a:endParaRPr>
          </a:p>
          <a:p>
            <a:pPr lvl="1">
              <a:lnSpc>
                <a:spcPct val="150000"/>
              </a:lnSpc>
              <a:buFont typeface="Calibri" panose="020F0502020204030204" pitchFamily="34" charset="0"/>
              <a:buChar char="◊"/>
            </a:pPr>
            <a:r>
              <a:rPr lang="zh-CN" altLang="en-US" dirty="0" smtClean="0">
                <a:ea typeface="宋体" pitchFamily="2" charset="-122"/>
              </a:rPr>
              <a:t>（</a:t>
            </a:r>
            <a:r>
              <a:rPr lang="en-US" altLang="zh-CN" dirty="0" smtClean="0">
                <a:ea typeface="宋体" pitchFamily="2" charset="-122"/>
              </a:rPr>
              <a:t>1</a:t>
            </a:r>
            <a:r>
              <a:rPr lang="zh-CN" altLang="en-US" dirty="0" smtClean="0">
                <a:ea typeface="宋体" pitchFamily="2" charset="-122"/>
              </a:rPr>
              <a:t>）注意这里指的是总消费，当然总消费是由居民消费加总得到的。</a:t>
            </a:r>
            <a:endParaRPr lang="en-US" altLang="zh-CN" dirty="0" smtClean="0">
              <a:ea typeface="宋体" pitchFamily="2" charset="-122"/>
            </a:endParaRPr>
          </a:p>
          <a:p>
            <a:pPr lvl="1">
              <a:lnSpc>
                <a:spcPct val="150000"/>
              </a:lnSpc>
              <a:buFont typeface="Calibri" panose="020F0502020204030204" pitchFamily="34" charset="0"/>
              <a:buChar char="◊"/>
            </a:pPr>
            <a:r>
              <a:rPr lang="zh-CN" altLang="en-US" dirty="0" smtClean="0">
                <a:ea typeface="宋体" pitchFamily="2" charset="-122"/>
              </a:rPr>
              <a:t>（</a:t>
            </a:r>
            <a:r>
              <a:rPr lang="en-US" altLang="zh-CN" dirty="0" smtClean="0">
                <a:ea typeface="宋体" pitchFamily="2" charset="-122"/>
              </a:rPr>
              <a:t>2</a:t>
            </a:r>
            <a:r>
              <a:rPr lang="zh-CN" altLang="en-US" dirty="0" smtClean="0">
                <a:ea typeface="宋体" pitchFamily="2" charset="-122"/>
              </a:rPr>
              <a:t>）注意是消费支出，不是消费（例如考虑空调的购买和空调的使用两者的区别）。</a:t>
            </a:r>
            <a:endParaRPr lang="en-US" altLang="zh-CN" dirty="0" smtClean="0">
              <a:ea typeface="宋体" pitchFamily="2" charset="-122"/>
            </a:endParaRPr>
          </a:p>
          <a:p>
            <a:pPr>
              <a:lnSpc>
                <a:spcPct val="150000"/>
              </a:lnSpc>
              <a:buFont typeface="Times New Roman" panose="02020603050405020304" pitchFamily="18" charset="0"/>
              <a:buChar char="−"/>
            </a:pPr>
            <a:r>
              <a:rPr lang="zh-CN" altLang="en-US" sz="2800" dirty="0">
                <a:ea typeface="宋体" pitchFamily="2" charset="-122"/>
              </a:rPr>
              <a:t>影响居民消费支出的因素</a:t>
            </a:r>
          </a:p>
          <a:p>
            <a:pPr lvl="1">
              <a:lnSpc>
                <a:spcPct val="150000"/>
              </a:lnSpc>
              <a:buFont typeface="Calibri" panose="020F0502020204030204" pitchFamily="34" charset="0"/>
              <a:buChar char="◊"/>
            </a:pPr>
            <a:r>
              <a:rPr lang="zh-CN" altLang="en-US" dirty="0" smtClean="0">
                <a:ea typeface="宋体" pitchFamily="2" charset="-122"/>
              </a:rPr>
              <a:t>可支配收入</a:t>
            </a:r>
            <a:r>
              <a:rPr lang="en-US" altLang="zh-CN" dirty="0" smtClean="0">
                <a:ea typeface="宋体" pitchFamily="2" charset="-122"/>
              </a:rPr>
              <a:t>——</a:t>
            </a:r>
            <a:r>
              <a:rPr lang="zh-CN" altLang="en-US" dirty="0" smtClean="0">
                <a:ea typeface="宋体" pitchFamily="2" charset="-122"/>
              </a:rPr>
              <a:t>总收入，税收，转移支付</a:t>
            </a:r>
            <a:endParaRPr lang="en-US" altLang="zh-CN" dirty="0" smtClean="0">
              <a:ea typeface="宋体" pitchFamily="2" charset="-122"/>
            </a:endParaRPr>
          </a:p>
          <a:p>
            <a:pPr lvl="1">
              <a:lnSpc>
                <a:spcPct val="150000"/>
              </a:lnSpc>
              <a:buFont typeface="Calibri" panose="020F0502020204030204" pitchFamily="34" charset="0"/>
              <a:buChar char="◊"/>
            </a:pPr>
            <a:r>
              <a:rPr lang="zh-CN" altLang="en-US" dirty="0" smtClean="0">
                <a:ea typeface="宋体" pitchFamily="2" charset="-122"/>
              </a:rPr>
              <a:t>其他因素</a:t>
            </a:r>
            <a:r>
              <a:rPr lang="en-US" altLang="zh-CN" dirty="0" smtClean="0">
                <a:ea typeface="宋体" pitchFamily="2" charset="-122"/>
              </a:rPr>
              <a:t>——</a:t>
            </a:r>
            <a:r>
              <a:rPr lang="zh-CN" altLang="en-US" dirty="0" smtClean="0">
                <a:ea typeface="宋体" pitchFamily="2" charset="-122"/>
              </a:rPr>
              <a:t>价格水平；利率；等等。</a:t>
            </a:r>
            <a:endParaRPr lang="en-US" altLang="zh-CN" dirty="0" smtClean="0">
              <a:ea typeface="宋体" pitchFamily="2" charset="-122"/>
            </a:endParaRPr>
          </a:p>
        </p:txBody>
      </p:sp>
    </p:spTree>
    <p:extLst>
      <p:ext uri="{BB962C8B-B14F-4D97-AF65-F5344CB8AC3E}">
        <p14:creationId xmlns:p14="http://schemas.microsoft.com/office/powerpoint/2010/main" val="117606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p:cTn id="7" dur="500" fill="hold"/>
                                        <p:tgtEl>
                                          <p:spTgt spid="3993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93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993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9938">
                                            <p:txEl>
                                              <p:pRg st="1" end="1"/>
                                            </p:txEl>
                                          </p:spTgt>
                                        </p:tgtEl>
                                        <p:attrNameLst>
                                          <p:attrName>style.visibility</p:attrName>
                                        </p:attrNameLst>
                                      </p:cBhvr>
                                      <p:to>
                                        <p:strVal val="visible"/>
                                      </p:to>
                                    </p:set>
                                    <p:anim calcmode="lin" valueType="num">
                                      <p:cBhvr>
                                        <p:cTn id="14" dur="500" fill="hold"/>
                                        <p:tgtEl>
                                          <p:spTgt spid="3993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993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993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938">
                                            <p:txEl>
                                              <p:pRg st="2" end="2"/>
                                            </p:txEl>
                                          </p:spTgt>
                                        </p:tgtEl>
                                        <p:attrNameLst>
                                          <p:attrName>style.visibility</p:attrName>
                                        </p:attrNameLst>
                                      </p:cBhvr>
                                      <p:to>
                                        <p:strVal val="visible"/>
                                      </p:to>
                                    </p:set>
                                    <p:anim calcmode="lin" valueType="num">
                                      <p:cBhvr>
                                        <p:cTn id="21" dur="500" fill="hold"/>
                                        <p:tgtEl>
                                          <p:spTgt spid="3993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993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9938">
                                            <p:txEl>
                                              <p:pRg st="2" end="2"/>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9938">
                                            <p:txEl>
                                              <p:pRg st="3" end="3"/>
                                            </p:txEl>
                                          </p:spTgt>
                                        </p:tgtEl>
                                        <p:attrNameLst>
                                          <p:attrName>style.visibility</p:attrName>
                                        </p:attrNameLst>
                                      </p:cBhvr>
                                      <p:to>
                                        <p:strVal val="visible"/>
                                      </p:to>
                                    </p:set>
                                    <p:anim calcmode="lin" valueType="num">
                                      <p:cBhvr>
                                        <p:cTn id="26" dur="500" fill="hold"/>
                                        <p:tgtEl>
                                          <p:spTgt spid="39938">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9938">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9938">
                                            <p:txEl>
                                              <p:pRg st="3" end="3"/>
                                            </p:tx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938">
                                            <p:txEl>
                                              <p:pRg st="4" end="4"/>
                                            </p:txEl>
                                          </p:spTgt>
                                        </p:tgtEl>
                                        <p:attrNameLst>
                                          <p:attrName>style.visibility</p:attrName>
                                        </p:attrNameLst>
                                      </p:cBhvr>
                                      <p:to>
                                        <p:strVal val="visible"/>
                                      </p:to>
                                    </p:set>
                                    <p:anim calcmode="lin" valueType="num">
                                      <p:cBhvr>
                                        <p:cTn id="31" dur="500" fill="hold"/>
                                        <p:tgtEl>
                                          <p:spTgt spid="39938">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9938">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993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9938">
                                            <p:txEl>
                                              <p:pRg st="5" end="5"/>
                                            </p:txEl>
                                          </p:spTgt>
                                        </p:tgtEl>
                                        <p:attrNameLst>
                                          <p:attrName>style.visibility</p:attrName>
                                        </p:attrNameLst>
                                      </p:cBhvr>
                                      <p:to>
                                        <p:strVal val="visible"/>
                                      </p:to>
                                    </p:set>
                                    <p:anim calcmode="lin" valueType="num">
                                      <p:cBhvr>
                                        <p:cTn id="38" dur="500" fill="hold"/>
                                        <p:tgtEl>
                                          <p:spTgt spid="39938">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9938">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9938">
                                            <p:txEl>
                                              <p:pRg st="5" end="5"/>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938">
                                            <p:txEl>
                                              <p:pRg st="6" end="6"/>
                                            </p:txEl>
                                          </p:spTgt>
                                        </p:tgtEl>
                                        <p:attrNameLst>
                                          <p:attrName>style.visibility</p:attrName>
                                        </p:attrNameLst>
                                      </p:cBhvr>
                                      <p:to>
                                        <p:strVal val="visible"/>
                                      </p:to>
                                    </p:set>
                                    <p:anim calcmode="lin" valueType="num">
                                      <p:cBhvr>
                                        <p:cTn id="43" dur="500" fill="hold"/>
                                        <p:tgtEl>
                                          <p:spTgt spid="39938">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9938">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9938">
                                            <p:txEl>
                                              <p:pRg st="6" end="6"/>
                                            </p:txEl>
                                          </p:spTgt>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9938">
                                            <p:txEl>
                                              <p:pRg st="7" end="7"/>
                                            </p:txEl>
                                          </p:spTgt>
                                        </p:tgtEl>
                                        <p:attrNameLst>
                                          <p:attrName>style.visibility</p:attrName>
                                        </p:attrNameLst>
                                      </p:cBhvr>
                                      <p:to>
                                        <p:strVal val="visible"/>
                                      </p:to>
                                    </p:set>
                                    <p:anim calcmode="lin" valueType="num">
                                      <p:cBhvr>
                                        <p:cTn id="48" dur="500" fill="hold"/>
                                        <p:tgtEl>
                                          <p:spTgt spid="39938">
                                            <p:txEl>
                                              <p:pRg st="7" end="7"/>
                                            </p:txEl>
                                          </p:spTgt>
                                        </p:tgtEl>
                                        <p:attrNameLst>
                                          <p:attrName>ppt_w</p:attrName>
                                        </p:attrNameLst>
                                      </p:cBhvr>
                                      <p:tavLst>
                                        <p:tav tm="0">
                                          <p:val>
                                            <p:fltVal val="0"/>
                                          </p:val>
                                        </p:tav>
                                        <p:tav tm="100000">
                                          <p:val>
                                            <p:strVal val="#ppt_w"/>
                                          </p:val>
                                        </p:tav>
                                      </p:tavLst>
                                    </p:anim>
                                    <p:anim calcmode="lin" valueType="num">
                                      <p:cBhvr>
                                        <p:cTn id="49" dur="500" fill="hold"/>
                                        <p:tgtEl>
                                          <p:spTgt spid="39938">
                                            <p:txEl>
                                              <p:pRg st="7" end="7"/>
                                            </p:txEl>
                                          </p:spTgt>
                                        </p:tgtEl>
                                        <p:attrNameLst>
                                          <p:attrName>ppt_h</p:attrName>
                                        </p:attrNameLst>
                                      </p:cBhvr>
                                      <p:tavLst>
                                        <p:tav tm="0">
                                          <p:val>
                                            <p:fltVal val="0"/>
                                          </p:val>
                                        </p:tav>
                                        <p:tav tm="100000">
                                          <p:val>
                                            <p:strVal val="#ppt_h"/>
                                          </p:val>
                                        </p:tav>
                                      </p:tavLst>
                                    </p:anim>
                                    <p:animEffect transition="in" filter="fade">
                                      <p:cBhvr>
                                        <p:cTn id="50" dur="500"/>
                                        <p:tgtEl>
                                          <p:spTgt spid="399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天体</Template>
  <TotalTime>3563</TotalTime>
  <Words>975</Words>
  <Application>Microsoft Office PowerPoint</Application>
  <PresentationFormat>宽屏</PresentationFormat>
  <Paragraphs>169</Paragraphs>
  <Slides>17</Slides>
  <Notes>9</Notes>
  <HiddenSlides>8</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宋体</vt:lpstr>
      <vt:lpstr>Arial</vt:lpstr>
      <vt:lpstr>Bookman Old Style</vt:lpstr>
      <vt:lpstr>Calibri</vt:lpstr>
      <vt:lpstr>Calibri Light</vt:lpstr>
      <vt:lpstr>Cambria Math</vt:lpstr>
      <vt:lpstr>Curlz MT</vt:lpstr>
      <vt:lpstr>Impact</vt:lpstr>
      <vt:lpstr>Times New Roman</vt:lpstr>
      <vt:lpstr>天体</vt:lpstr>
      <vt:lpstr>第3_1章  总产出的生产、分配与使用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t/a MACROECONOMICS</dc:title>
  <dc:creator>McGraw-Hill Higher Education</dc:creator>
  <cp:lastModifiedBy>Jiandong Wen</cp:lastModifiedBy>
  <cp:revision>270</cp:revision>
  <cp:lastPrinted>2000-09-26T19:57:40Z</cp:lastPrinted>
  <dcterms:created xsi:type="dcterms:W3CDTF">2000-09-05T19:53:51Z</dcterms:created>
  <dcterms:modified xsi:type="dcterms:W3CDTF">2018-05-16T10:39:51Z</dcterms:modified>
</cp:coreProperties>
</file>