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80" r:id="rId1"/>
  </p:sldMasterIdLst>
  <p:notesMasterIdLst>
    <p:notesMasterId r:id="rId27"/>
  </p:notesMasterIdLst>
  <p:sldIdLst>
    <p:sldId id="433" r:id="rId2"/>
    <p:sldId id="373" r:id="rId3"/>
    <p:sldId id="347" r:id="rId4"/>
    <p:sldId id="423" r:id="rId5"/>
    <p:sldId id="429" r:id="rId6"/>
    <p:sldId id="424" r:id="rId7"/>
    <p:sldId id="425" r:id="rId8"/>
    <p:sldId id="426" r:id="rId9"/>
    <p:sldId id="434" r:id="rId10"/>
    <p:sldId id="427" r:id="rId11"/>
    <p:sldId id="428" r:id="rId12"/>
    <p:sldId id="432" r:id="rId13"/>
    <p:sldId id="430" r:id="rId14"/>
    <p:sldId id="356" r:id="rId15"/>
    <p:sldId id="419" r:id="rId16"/>
    <p:sldId id="435" r:id="rId17"/>
    <p:sldId id="420" r:id="rId18"/>
    <p:sldId id="406" r:id="rId19"/>
    <p:sldId id="360" r:id="rId20"/>
    <p:sldId id="436" r:id="rId21"/>
    <p:sldId id="362" r:id="rId22"/>
    <p:sldId id="410" r:id="rId23"/>
    <p:sldId id="422" r:id="rId24"/>
    <p:sldId id="407" r:id="rId25"/>
    <p:sldId id="361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CCCC"/>
    <a:srgbClr val="B2B2B2"/>
    <a:srgbClr val="DDDDDD"/>
    <a:srgbClr val="FFBD5B"/>
    <a:srgbClr val="DBD600"/>
    <a:srgbClr val="FFFFB3"/>
    <a:srgbClr val="FF99CC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09" autoAdjust="0"/>
    <p:restoredTop sz="82398" autoAdjust="0"/>
  </p:normalViewPr>
  <p:slideViewPr>
    <p:cSldViewPr snapToGrid="0">
      <p:cViewPr varScale="1">
        <p:scale>
          <a:sx n="80" d="100"/>
          <a:sy n="80" d="100"/>
        </p:scale>
        <p:origin x="348" y="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60" y="99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34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76B2A6E-A2EE-4740-B782-925BD572E04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1560986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6B2A6E-A2EE-4740-B782-925BD572E048}" type="slidenum">
              <a:rPr lang="zh-CN" altLang="en-US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048244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6B2A6E-A2EE-4740-B782-925BD572E048}" type="slidenum">
              <a:rPr lang="zh-CN" altLang="en-US" smtClean="0"/>
              <a:pPr>
                <a:defRPr/>
              </a:pPr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195745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373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7373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D662D43-38B6-4A7D-B827-2DE972221C55}" type="slidenum">
              <a:rPr lang="zh-CN" altLang="en-US" sz="1200" smtClean="0"/>
              <a:pPr/>
              <a:t>24</a:t>
            </a:fld>
            <a:endParaRPr lang="en-US" altLang="zh-CN" sz="1200" smtClean="0"/>
          </a:p>
        </p:txBody>
      </p:sp>
    </p:spTree>
    <p:extLst>
      <p:ext uri="{BB962C8B-B14F-4D97-AF65-F5344CB8AC3E}">
        <p14:creationId xmlns:p14="http://schemas.microsoft.com/office/powerpoint/2010/main" val="40927753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963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/>
          </a:p>
        </p:txBody>
      </p:sp>
      <p:sp>
        <p:nvSpPr>
          <p:cNvPr id="696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3FE59D4-6EB1-431E-8E55-2CD06E423CCD}" type="slidenum">
              <a:rPr lang="zh-CN" altLang="en-US" sz="1200" smtClean="0"/>
              <a:pPr/>
              <a:t>13</a:t>
            </a:fld>
            <a:endParaRPr lang="en-US" altLang="zh-CN" sz="1200" smtClean="0"/>
          </a:p>
        </p:txBody>
      </p:sp>
    </p:spTree>
    <p:extLst>
      <p:ext uri="{BB962C8B-B14F-4D97-AF65-F5344CB8AC3E}">
        <p14:creationId xmlns:p14="http://schemas.microsoft.com/office/powerpoint/2010/main" val="3053180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065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/>
          </a:p>
        </p:txBody>
      </p:sp>
      <p:sp>
        <p:nvSpPr>
          <p:cNvPr id="7066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BFBB2EA-5C94-435F-82FF-9EB6BF812213}" type="slidenum">
              <a:rPr lang="zh-CN" altLang="en-US" sz="1200" smtClean="0"/>
              <a:pPr/>
              <a:t>14</a:t>
            </a:fld>
            <a:endParaRPr lang="en-US" altLang="zh-CN" sz="1200" smtClean="0"/>
          </a:p>
        </p:txBody>
      </p:sp>
    </p:spTree>
    <p:extLst>
      <p:ext uri="{BB962C8B-B14F-4D97-AF65-F5344CB8AC3E}">
        <p14:creationId xmlns:p14="http://schemas.microsoft.com/office/powerpoint/2010/main" val="41142859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065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/>
          </a:p>
        </p:txBody>
      </p:sp>
      <p:sp>
        <p:nvSpPr>
          <p:cNvPr id="7066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BFBB2EA-5C94-435F-82FF-9EB6BF812213}" type="slidenum">
              <a:rPr lang="zh-CN" altLang="en-US" sz="1200" smtClean="0"/>
              <a:pPr/>
              <a:t>15</a:t>
            </a:fld>
            <a:endParaRPr lang="en-US" altLang="zh-CN" sz="1200" smtClean="0"/>
          </a:p>
        </p:txBody>
      </p:sp>
    </p:spTree>
    <p:extLst>
      <p:ext uri="{BB962C8B-B14F-4D97-AF65-F5344CB8AC3E}">
        <p14:creationId xmlns:p14="http://schemas.microsoft.com/office/powerpoint/2010/main" val="5014245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065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/>
          </a:p>
        </p:txBody>
      </p:sp>
      <p:sp>
        <p:nvSpPr>
          <p:cNvPr id="7066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BFBB2EA-5C94-435F-82FF-9EB6BF812213}" type="slidenum">
              <a:rPr lang="zh-CN" altLang="en-US" sz="1200" smtClean="0"/>
              <a:pPr/>
              <a:t>16</a:t>
            </a:fld>
            <a:endParaRPr lang="en-US" altLang="zh-CN" sz="1200" smtClean="0"/>
          </a:p>
        </p:txBody>
      </p:sp>
    </p:spTree>
    <p:extLst>
      <p:ext uri="{BB962C8B-B14F-4D97-AF65-F5344CB8AC3E}">
        <p14:creationId xmlns:p14="http://schemas.microsoft.com/office/powerpoint/2010/main" val="698808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6B2A6E-A2EE-4740-B782-925BD572E048}" type="slidenum">
              <a:rPr lang="zh-CN" altLang="en-US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485897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6B2A6E-A2EE-4740-B782-925BD572E048}" type="slidenum">
              <a:rPr lang="zh-CN" altLang="en-US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851181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6B2A6E-A2EE-4740-B782-925BD572E048}" type="slidenum">
              <a:rPr lang="zh-CN" altLang="en-US" smtClean="0"/>
              <a:pPr>
                <a:defRPr/>
              </a:pPr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514667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6B2A6E-A2EE-4740-B782-925BD572E048}" type="slidenum">
              <a:rPr lang="zh-CN" altLang="en-US" smtClean="0"/>
              <a:pPr>
                <a:defRPr/>
              </a:pPr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480480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pPr>
              <a:defRPr/>
            </a:pPr>
            <a:r>
              <a:rPr lang="en-US" altLang="zh-CN" smtClean="0"/>
              <a:t>McGraw-Hill/Irwin</a:t>
            </a: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pPr>
              <a:defRPr/>
            </a:pPr>
            <a:r>
              <a:rPr lang="en-US" altLang="zh-CN" smtClean="0"/>
              <a:t>Copyright © 2001 by The McGraw-Hill Companies, Inc. All rights reserved.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2641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McGraw-Hill/Irwin</a:t>
            </a: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Copyright © 2001 by The McGraw-Hill Companies, Inc. All rights reserved.</a:t>
            </a: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870189"/>
      </p:ext>
    </p:extLst>
  </p:cSld>
  <p:clrMapOvr>
    <a:masterClrMapping/>
  </p:clrMapOvr>
  <p:hf sldNum="0"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McGraw-Hill/Irwin</a:t>
            </a: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Copyright © 2001 by The McGraw-Hill Companies, Inc. All rights reserved.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7001354"/>
      </p:ext>
    </p:extLst>
  </p:cSld>
  <p:clrMapOvr>
    <a:masterClrMapping/>
  </p:clrMapOvr>
  <p:hf sldNum="0"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McGraw-Hill/Irwin</a:t>
            </a: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Copyright © 2001 by The McGraw-Hill Companies, Inc. All rights reserved.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8180825"/>
      </p:ext>
    </p:extLst>
  </p:cSld>
  <p:clrMapOvr>
    <a:masterClrMapping/>
  </p:clrMapOvr>
  <p:hf sldNum="0"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McGraw-Hill/Irwin</a:t>
            </a: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Copyright © 2001 by The McGraw-Hill Companies, Inc. All rights reserved.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3813171"/>
      </p:ext>
    </p:extLst>
  </p:cSld>
  <p:clrMapOvr>
    <a:masterClrMapping/>
  </p:clrMapOvr>
  <p:hf sldNum="0"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McGraw-Hill/Irwin</a:t>
            </a: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Copyright © 2001 by The McGraw-Hill Companies, Inc. All rights reserved.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676863"/>
      </p:ext>
    </p:extLst>
  </p:cSld>
  <p:clrMapOvr>
    <a:masterClrMapping/>
  </p:clrMapOvr>
  <p:hf sldNum="0"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McGraw-Hill/Irwin</a:t>
            </a: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Copyright © 2001 by The McGraw-Hill Companies, Inc. All rights reserved.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675068"/>
      </p:ext>
    </p:extLst>
  </p:cSld>
  <p:clrMapOvr>
    <a:masterClrMapping/>
  </p:clrMapOvr>
  <p:hf sldNum="0"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McGraw-Hill/Irwin</a:t>
            </a: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Copyright © 2001 by The McGraw-Hill Companies, Inc. All rights reserved.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1245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McGraw-Hill/Irwin</a:t>
            </a: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Copyright © 2001 by The McGraw-Hill Companies, Inc. All rights reserved.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841774"/>
      </p:ext>
    </p:extLst>
  </p:cSld>
  <p:clrMapOvr>
    <a:masterClrMapping/>
  </p:clrMapOvr>
  <p:hf sldNum="0"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McGraw-Hill/Irwin</a:t>
            </a: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Copyright © 2001 by The McGraw-Hill Companies, Inc. All rights reserved.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974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McGraw-Hill/Irwin</a:t>
            </a: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Copyright © 2001 by The McGraw-Hill Companies, Inc. All rights reserved.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112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McGraw-Hill/Irwin</a:t>
            </a: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Copyright © 2001 by The McGraw-Hill Companies, Inc. All rights reserved.</a:t>
            </a: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728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McGraw-Hill/Irwin</a:t>
            </a:r>
            <a:endParaRPr lang="en-US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Copyright © 2001 by The McGraw-Hill Companies, Inc. All rights reserved.</a:t>
            </a:r>
            <a:endParaRPr lang="en-US" alt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3088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McGraw-Hill/Irwin</a:t>
            </a:r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Copyright © 2001 by The McGraw-Hill Companies, Inc. All rights reserved.</a:t>
            </a:r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067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McGraw-Hill/Irwin</a:t>
            </a:r>
            <a:endParaRPr lang="en-US" alt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Copyright © 2001 by The McGraw-Hill Companies, Inc. All rights reserved.</a:t>
            </a:r>
            <a:endParaRPr lang="en-US" alt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9930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McGraw-Hill/Irwin</a:t>
            </a: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Copyright © 2001 by The McGraw-Hill Companies, Inc. All rights reserved.</a:t>
            </a: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564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McGraw-Hill/Irwin</a:t>
            </a: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Copyright © 2001 by The McGraw-Hill Companies, Inc. All rights reserved.</a:t>
            </a: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204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r>
              <a:rPr lang="en-US" altLang="zh-CN" smtClean="0"/>
              <a:t>McGraw-Hill/Irwin</a:t>
            </a: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r>
              <a:rPr lang="en-US" altLang="zh-CN" smtClean="0"/>
              <a:t>Copyright © 2001 by The McGraw-Hill Companies, Inc. All rights reserved.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85344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  <p:sldLayoutId id="2147483696" r:id="rId16"/>
    <p:sldLayoutId id="2147483697" r:id="rId17"/>
  </p:sldLayoutIdLst>
  <p:hf sldNum="0" hdr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851026" y="766302"/>
            <a:ext cx="8816975" cy="1150988"/>
          </a:xfrm>
        </p:spPr>
        <p:txBody>
          <a:bodyPr/>
          <a:lstStyle/>
          <a:p>
            <a:pPr algn="l">
              <a:lnSpc>
                <a:spcPct val="150000"/>
              </a:lnSpc>
            </a:pPr>
            <a:r>
              <a:rPr lang="zh-CN" altLang="en-US" sz="3600" b="1" dirty="0">
                <a:latin typeface="Bookman Old Style" pitchFamily="18" charset="0"/>
                <a:ea typeface="宋体" pitchFamily="2" charset="-122"/>
              </a:rPr>
              <a:t>第</a:t>
            </a:r>
            <a:r>
              <a:rPr lang="en-US" altLang="zh-CN" sz="3600" b="1" dirty="0">
                <a:latin typeface="Bookman Old Style" pitchFamily="18" charset="0"/>
                <a:ea typeface="宋体" pitchFamily="2" charset="-122"/>
              </a:rPr>
              <a:t>3_2</a:t>
            </a:r>
            <a:r>
              <a:rPr lang="zh-CN" altLang="en-US" sz="3600" b="1" dirty="0">
                <a:latin typeface="Bookman Old Style" pitchFamily="18" charset="0"/>
                <a:ea typeface="宋体" pitchFamily="2" charset="-122"/>
              </a:rPr>
              <a:t>章</a:t>
            </a:r>
            <a:r>
              <a:rPr lang="en-US" altLang="zh-CN" sz="3600" b="1" dirty="0">
                <a:latin typeface="Bookman Old Style" pitchFamily="18" charset="0"/>
                <a:ea typeface="宋体" pitchFamily="2" charset="-122"/>
              </a:rPr>
              <a:t>  </a:t>
            </a:r>
            <a:r>
              <a:rPr lang="zh-CN" altLang="en-US" sz="3600" b="1" dirty="0">
                <a:latin typeface="Bookman Old Style" pitchFamily="18" charset="0"/>
                <a:ea typeface="宋体" pitchFamily="2" charset="-122"/>
              </a:rPr>
              <a:t>储蓄、投资与金融体系</a:t>
            </a:r>
            <a:endParaRPr lang="en-US" altLang="zh-CN" sz="3600" dirty="0">
              <a:latin typeface="Bookman Old Style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35068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027"/>
          <p:cNvSpPr>
            <a:spLocks noGrp="1" noChangeArrowheads="1"/>
          </p:cNvSpPr>
          <p:nvPr>
            <p:ph idx="1"/>
          </p:nvPr>
        </p:nvSpPr>
        <p:spPr>
          <a:xfrm>
            <a:off x="1647825" y="155575"/>
            <a:ext cx="8896350" cy="6510338"/>
          </a:xfrm>
        </p:spPr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zh-CN" altLang="en-US" sz="2800" dirty="0"/>
              <a:t>实物投资与金融投资</a:t>
            </a:r>
            <a:endParaRPr lang="en-US" altLang="zh-CN" sz="2800" dirty="0"/>
          </a:p>
          <a:p>
            <a:pPr eaLnBrk="1" hangingPunct="1">
              <a:lnSpc>
                <a:spcPct val="130000"/>
              </a:lnSpc>
              <a:buFont typeface="Calibri" panose="020F0502020204030204" pitchFamily="34" charset="0"/>
              <a:buChar char="−"/>
            </a:pPr>
            <a:r>
              <a:rPr lang="zh-CN" altLang="en-US" sz="2800" dirty="0"/>
              <a:t>实物投资</a:t>
            </a:r>
            <a:r>
              <a:rPr lang="en-US" altLang="zh-CN" sz="2800" dirty="0"/>
              <a:t>real investment</a:t>
            </a:r>
            <a:r>
              <a:rPr lang="zh-CN" altLang="en-US" sz="2800" dirty="0"/>
              <a:t>，简称为投资。在这门课程里，一般</a:t>
            </a:r>
            <a:r>
              <a:rPr lang="zh-CN" altLang="en-US" sz="2800" dirty="0" smtClean="0"/>
              <a:t>说到投资</a:t>
            </a:r>
            <a:r>
              <a:rPr lang="zh-CN" altLang="en-US" sz="2800" dirty="0"/>
              <a:t>时，就是指实物投资。</a:t>
            </a:r>
            <a:endParaRPr lang="en-US" altLang="zh-CN" sz="2800" dirty="0"/>
          </a:p>
          <a:p>
            <a:pPr eaLnBrk="1" hangingPunct="1">
              <a:lnSpc>
                <a:spcPct val="130000"/>
              </a:lnSpc>
              <a:buFont typeface="Calibri" panose="020F0502020204030204" pitchFamily="34" charset="0"/>
              <a:buChar char="−"/>
            </a:pPr>
            <a:r>
              <a:rPr lang="zh-CN" altLang="en-US" sz="2800" dirty="0"/>
              <a:t>金融投资</a:t>
            </a:r>
            <a:r>
              <a:rPr lang="en-US" altLang="zh-CN" sz="2800" dirty="0"/>
              <a:t>financial investment</a:t>
            </a:r>
            <a:r>
              <a:rPr lang="zh-CN" altLang="en-US" sz="2800" dirty="0"/>
              <a:t>：通过购买证券进行的投资。是一种间接投资。当你购买证券时，储蓄到了出售证券的人手中，后者可以用你的储蓄去添置资产设备，就变成实物投资。</a:t>
            </a:r>
            <a:endParaRPr lang="en-US" altLang="zh-CN" sz="2800" dirty="0"/>
          </a:p>
          <a:p>
            <a:pPr eaLnBrk="1" hangingPunct="1">
              <a:lnSpc>
                <a:spcPct val="130000"/>
              </a:lnSpc>
              <a:buFont typeface="Calibri" panose="020F0502020204030204" pitchFamily="34" charset="0"/>
              <a:buChar char="−"/>
            </a:pPr>
            <a:r>
              <a:rPr lang="zh-CN" altLang="en-US" sz="2800" dirty="0"/>
              <a:t>两者的区别：</a:t>
            </a:r>
            <a:endParaRPr lang="en-US" altLang="zh-CN" sz="2800" dirty="0"/>
          </a:p>
          <a:p>
            <a:pPr lvl="1" eaLnBrk="1" hangingPunct="1">
              <a:lnSpc>
                <a:spcPct val="130000"/>
              </a:lnSpc>
              <a:buFont typeface="Calibri" panose="020F0502020204030204" pitchFamily="34" charset="0"/>
              <a:buChar char="◊"/>
            </a:pPr>
            <a:r>
              <a:rPr lang="zh-CN" altLang="en-US" dirty="0" smtClean="0"/>
              <a:t>直接与间接</a:t>
            </a:r>
            <a:endParaRPr lang="en-US" altLang="zh-CN" dirty="0" smtClean="0"/>
          </a:p>
          <a:p>
            <a:pPr lvl="1" eaLnBrk="1" hangingPunct="1">
              <a:lnSpc>
                <a:spcPct val="130000"/>
              </a:lnSpc>
              <a:buFont typeface="Calibri" panose="020F0502020204030204" pitchFamily="34" charset="0"/>
              <a:buChar char="◊"/>
            </a:pPr>
            <a:r>
              <a:rPr lang="zh-CN" altLang="en-US" dirty="0" smtClean="0"/>
              <a:t>是否增加一个经济体的资本：金融投资对一个人是投资，对另外一个人一定是撤出投资。</a:t>
            </a:r>
          </a:p>
        </p:txBody>
      </p:sp>
    </p:spTree>
    <p:extLst>
      <p:ext uri="{BB962C8B-B14F-4D97-AF65-F5344CB8AC3E}">
        <p14:creationId xmlns:p14="http://schemas.microsoft.com/office/powerpoint/2010/main" val="3671015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48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48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48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48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48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48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8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027"/>
          <p:cNvSpPr>
            <a:spLocks noGrp="1" noChangeArrowheads="1"/>
          </p:cNvSpPr>
          <p:nvPr>
            <p:ph idx="1"/>
          </p:nvPr>
        </p:nvSpPr>
        <p:spPr>
          <a:xfrm>
            <a:off x="1467853" y="142876"/>
            <a:ext cx="9962147" cy="6715125"/>
          </a:xfrm>
        </p:spPr>
        <p:txBody>
          <a:bodyPr anchor="t"/>
          <a:lstStyle/>
          <a:p>
            <a:pPr eaLnBrk="1" hangingPunct="1">
              <a:lnSpc>
                <a:spcPct val="130000"/>
              </a:lnSpc>
            </a:pPr>
            <a:r>
              <a:rPr lang="zh-CN" altLang="en-US" sz="2800" dirty="0"/>
              <a:t>投资与储蓄的</a:t>
            </a:r>
            <a:r>
              <a:rPr lang="zh-CN" altLang="en-US" sz="2800" dirty="0" smtClean="0"/>
              <a:t>关系</a:t>
            </a:r>
            <a:endParaRPr lang="en-US" altLang="zh-CN" sz="2800" dirty="0" smtClean="0"/>
          </a:p>
          <a:p>
            <a:pPr eaLnBrk="1" hangingPunct="1">
              <a:lnSpc>
                <a:spcPct val="130000"/>
              </a:lnSpc>
            </a:pPr>
            <a:endParaRPr lang="en-US" altLang="zh-CN" sz="2800" dirty="0"/>
          </a:p>
          <a:p>
            <a:pPr eaLnBrk="1" hangingPunct="1">
              <a:lnSpc>
                <a:spcPct val="130000"/>
              </a:lnSpc>
              <a:buFont typeface="Calibri" panose="020F0502020204030204" pitchFamily="34" charset="0"/>
              <a:buChar char="−"/>
            </a:pPr>
            <a:r>
              <a:rPr lang="zh-CN" altLang="en-US" sz="2800" dirty="0"/>
              <a:t>行为不同</a:t>
            </a:r>
            <a:endParaRPr lang="en-US" altLang="zh-CN" sz="2800" dirty="0"/>
          </a:p>
          <a:p>
            <a:pPr marL="342900" lvl="1" indent="0">
              <a:lnSpc>
                <a:spcPct val="130000"/>
              </a:lnSpc>
              <a:buNone/>
            </a:pPr>
            <a:r>
              <a:rPr lang="zh-CN" altLang="en-US" sz="2800" dirty="0"/>
              <a:t>储蓄表明你拥有的收入没有被消费掉</a:t>
            </a:r>
            <a:endParaRPr lang="en-US" altLang="zh-CN" sz="2800" dirty="0"/>
          </a:p>
          <a:p>
            <a:pPr marL="342900" lvl="1" indent="0">
              <a:lnSpc>
                <a:spcPct val="130000"/>
              </a:lnSpc>
              <a:buNone/>
            </a:pPr>
            <a:r>
              <a:rPr lang="zh-CN" altLang="en-US" sz="2800" dirty="0"/>
              <a:t>投资表明这些没有消费掉的产品投入了生产过程（广义地，未来可以再用）。</a:t>
            </a:r>
            <a:endParaRPr lang="en-US" altLang="zh-CN" sz="2800" dirty="0"/>
          </a:p>
          <a:p>
            <a:pPr eaLnBrk="1" hangingPunct="1">
              <a:lnSpc>
                <a:spcPct val="130000"/>
              </a:lnSpc>
              <a:buFont typeface="Calibri" panose="020F0502020204030204" pitchFamily="34" charset="0"/>
              <a:buChar char="−"/>
            </a:pPr>
            <a:r>
              <a:rPr lang="zh-CN" altLang="en-US" sz="2800" dirty="0" smtClean="0"/>
              <a:t>两者是同一批产品，当然数值</a:t>
            </a:r>
            <a:r>
              <a:rPr lang="zh-CN" altLang="en-US" sz="2800" dirty="0"/>
              <a:t>上相等</a:t>
            </a:r>
            <a:endParaRPr lang="en-US" altLang="zh-CN" sz="2800" dirty="0"/>
          </a:p>
          <a:p>
            <a:pPr eaLnBrk="1" hangingPunct="1">
              <a:lnSpc>
                <a:spcPct val="130000"/>
              </a:lnSpc>
              <a:buFont typeface="Calibri" panose="020F0502020204030204" pitchFamily="34" charset="0"/>
              <a:buChar char="−"/>
            </a:pPr>
            <a:r>
              <a:rPr lang="zh-CN" altLang="en-US" sz="2800" dirty="0"/>
              <a:t>储蓄必然会转化为投资，不管是意愿的</a:t>
            </a:r>
            <a:r>
              <a:rPr lang="zh-CN" altLang="en-US" sz="2800" dirty="0" smtClean="0"/>
              <a:t>还是超出意愿</a:t>
            </a:r>
            <a:r>
              <a:rPr lang="zh-CN" altLang="en-US" sz="2800" dirty="0"/>
              <a:t>的。</a:t>
            </a:r>
            <a:endParaRPr lang="en-US" altLang="zh-CN" sz="2800" dirty="0"/>
          </a:p>
          <a:p>
            <a:pPr eaLnBrk="1" hangingPunct="1">
              <a:lnSpc>
                <a:spcPct val="130000"/>
              </a:lnSpc>
              <a:buFont typeface="Calibri" panose="020F0502020204030204" pitchFamily="34" charset="0"/>
              <a:buChar char="−"/>
            </a:pPr>
            <a:r>
              <a:rPr lang="zh-CN" altLang="en-US" sz="2800" dirty="0"/>
              <a:t>储蓄是投资的来源，投资是储蓄的去向</a:t>
            </a:r>
            <a:endParaRPr lang="en-US" altLang="zh-CN" sz="2800" dirty="0"/>
          </a:p>
          <a:p>
            <a:pPr eaLnBrk="1" hangingPunct="1">
              <a:lnSpc>
                <a:spcPct val="130000"/>
              </a:lnSpc>
              <a:buFont typeface="Calibri" panose="020F0502020204030204" pitchFamily="34" charset="0"/>
              <a:buChar char="−"/>
            </a:pPr>
            <a:r>
              <a:rPr lang="zh-CN" altLang="en-US" sz="2800" dirty="0"/>
              <a:t>投资要区分意愿的还是非意愿的。储蓄必然是意愿的。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275771" y="1103086"/>
            <a:ext cx="10101943" cy="130628"/>
          </a:xfrm>
          <a:prstGeom prst="roundRect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9185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48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48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48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48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48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48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48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348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8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投资与储蓄比较的表格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McGraw-Hill/Irwin</a:t>
            </a: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Copyright © 2001 by The McGraw-Hill Companies, Inc. All rights reserved.</a:t>
            </a:r>
            <a:endParaRPr lang="en-US" altLang="zh-CN"/>
          </a:p>
        </p:txBody>
      </p:sp>
      <p:sp>
        <p:nvSpPr>
          <p:cNvPr id="6" name="矩形 1"/>
          <p:cNvSpPr>
            <a:spLocks noChangeArrowheads="1"/>
          </p:cNvSpPr>
          <p:nvPr/>
        </p:nvSpPr>
        <p:spPr bwMode="auto">
          <a:xfrm>
            <a:off x="2814638" y="3036684"/>
            <a:ext cx="3281362" cy="461962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/>
              <a:t>表格处理：讲授者任务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01472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027"/>
          <p:cNvSpPr>
            <a:spLocks noGrp="1" noChangeArrowheads="1"/>
          </p:cNvSpPr>
          <p:nvPr>
            <p:ph idx="1"/>
          </p:nvPr>
        </p:nvSpPr>
        <p:spPr>
          <a:xfrm>
            <a:off x="1671484" y="142876"/>
            <a:ext cx="8888566" cy="6715125"/>
          </a:xfrm>
        </p:spPr>
        <p:txBody>
          <a:bodyPr anchor="t"/>
          <a:lstStyle/>
          <a:p>
            <a:pPr marL="0" indent="0">
              <a:lnSpc>
                <a:spcPct val="130000"/>
              </a:lnSpc>
              <a:buNone/>
            </a:pPr>
            <a:r>
              <a:rPr lang="en-US" altLang="zh-CN" sz="2800" dirty="0"/>
              <a:t>3.2.3 </a:t>
            </a:r>
            <a:r>
              <a:rPr lang="zh-CN" altLang="en-US" sz="2800" dirty="0"/>
              <a:t>现代金融体系下储蓄如何转化成</a:t>
            </a:r>
            <a:r>
              <a:rPr lang="zh-CN" altLang="en-US" sz="2800" dirty="0" smtClean="0"/>
              <a:t>投资</a:t>
            </a:r>
            <a:endParaRPr lang="en-US" altLang="zh-CN" sz="2800" dirty="0" smtClean="0"/>
          </a:p>
          <a:p>
            <a:pPr marL="0" indent="0">
              <a:lnSpc>
                <a:spcPct val="130000"/>
              </a:lnSpc>
              <a:buNone/>
            </a:pPr>
            <a:endParaRPr lang="en-US" altLang="zh-CN" sz="2800" dirty="0"/>
          </a:p>
          <a:p>
            <a:pPr eaLnBrk="1" hangingPunct="1">
              <a:lnSpc>
                <a:spcPct val="130000"/>
              </a:lnSpc>
            </a:pPr>
            <a:r>
              <a:rPr lang="zh-CN" altLang="en-US" sz="2800" dirty="0"/>
              <a:t>现代金融体系的构成</a:t>
            </a:r>
            <a:endParaRPr lang="en-US" altLang="zh-CN" sz="2800" dirty="0"/>
          </a:p>
          <a:p>
            <a:pPr eaLnBrk="1" hangingPunct="1">
              <a:lnSpc>
                <a:spcPct val="130000"/>
              </a:lnSpc>
              <a:buFont typeface="Times New Roman" panose="02020603050405020304" pitchFamily="18" charset="0"/>
              <a:buChar char="−"/>
            </a:pPr>
            <a:r>
              <a:rPr lang="zh-CN" altLang="en-US" sz="2800" dirty="0"/>
              <a:t>金融市场</a:t>
            </a:r>
            <a:endParaRPr lang="en-US" altLang="zh-CN" sz="2800" dirty="0"/>
          </a:p>
          <a:p>
            <a:pPr eaLnBrk="1" hangingPunct="1">
              <a:lnSpc>
                <a:spcPct val="130000"/>
              </a:lnSpc>
              <a:buFont typeface="Times New Roman" panose="02020603050405020304" pitchFamily="18" charset="0"/>
              <a:buChar char="−"/>
            </a:pPr>
            <a:r>
              <a:rPr lang="zh-CN" altLang="en-US" sz="2800" dirty="0"/>
              <a:t>金融中介</a:t>
            </a:r>
            <a:endParaRPr lang="en-US" altLang="zh-CN" sz="2800" dirty="0"/>
          </a:p>
        </p:txBody>
      </p:sp>
      <p:sp>
        <p:nvSpPr>
          <p:cNvPr id="3" name="圆角矩形 2"/>
          <p:cNvSpPr/>
          <p:nvPr/>
        </p:nvSpPr>
        <p:spPr>
          <a:xfrm>
            <a:off x="275771" y="1103086"/>
            <a:ext cx="10101943" cy="130628"/>
          </a:xfrm>
          <a:prstGeom prst="roundRect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9384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48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48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48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48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8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内容占位符 2"/>
          <p:cNvSpPr>
            <a:spLocks noGrp="1"/>
          </p:cNvSpPr>
          <p:nvPr>
            <p:ph idx="1"/>
          </p:nvPr>
        </p:nvSpPr>
        <p:spPr>
          <a:xfrm>
            <a:off x="1679275" y="228600"/>
            <a:ext cx="8867956" cy="2069432"/>
          </a:xfrm>
        </p:spPr>
        <p:txBody>
          <a:bodyPr anchor="t">
            <a:noAutofit/>
          </a:bodyPr>
          <a:lstStyle/>
          <a:p>
            <a:pPr>
              <a:lnSpc>
                <a:spcPts val="4000"/>
              </a:lnSpc>
              <a:buNone/>
            </a:pPr>
            <a:r>
              <a:rPr lang="en-US" altLang="zh-CN" sz="2800" dirty="0">
                <a:ea typeface="宋体" pitchFamily="2" charset="-122"/>
              </a:rPr>
              <a:t>3.2.4 </a:t>
            </a:r>
            <a:r>
              <a:rPr lang="en-US" altLang="zh-CN" sz="2800" dirty="0" smtClean="0">
                <a:ea typeface="宋体" pitchFamily="2" charset="-122"/>
              </a:rPr>
              <a:t> </a:t>
            </a:r>
            <a:r>
              <a:rPr lang="zh-CN" altLang="en-US" sz="2800" dirty="0" smtClean="0">
                <a:ea typeface="宋体" pitchFamily="2" charset="-122"/>
              </a:rPr>
              <a:t>从产品市场均衡到金融体系的均衡</a:t>
            </a:r>
            <a:endParaRPr lang="en-US" altLang="zh-CN" sz="2800" dirty="0" smtClean="0">
              <a:ea typeface="宋体" pitchFamily="2" charset="-122"/>
            </a:endParaRPr>
          </a:p>
          <a:p>
            <a:pPr>
              <a:lnSpc>
                <a:spcPts val="4000"/>
              </a:lnSpc>
              <a:buNone/>
            </a:pPr>
            <a:endParaRPr lang="en-US" altLang="zh-CN" sz="2800" dirty="0">
              <a:ea typeface="宋体" pitchFamily="2" charset="-122"/>
            </a:endParaRPr>
          </a:p>
          <a:p>
            <a:pPr>
              <a:lnSpc>
                <a:spcPts val="4000"/>
              </a:lnSpc>
            </a:pPr>
            <a:r>
              <a:rPr lang="zh-CN" altLang="en-US" sz="2800" dirty="0" smtClean="0">
                <a:ea typeface="宋体" pitchFamily="2" charset="-122"/>
              </a:rPr>
              <a:t>产品</a:t>
            </a:r>
            <a:r>
              <a:rPr lang="zh-CN" altLang="en-US" sz="2800" dirty="0">
                <a:ea typeface="宋体" pitchFamily="2" charset="-122"/>
              </a:rPr>
              <a:t>市场均衡</a:t>
            </a:r>
            <a:r>
              <a:rPr lang="zh-CN" altLang="en-US" sz="2800" dirty="0" smtClean="0">
                <a:ea typeface="宋体" pitchFamily="2" charset="-122"/>
              </a:rPr>
              <a:t>回顾</a:t>
            </a:r>
            <a:endParaRPr lang="en-US" altLang="zh-CN" sz="2800" dirty="0">
              <a:ea typeface="宋体" pitchFamily="2" charset="-122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275771" y="1103086"/>
            <a:ext cx="10101943" cy="130628"/>
          </a:xfrm>
          <a:prstGeom prst="roundRect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2"/>
              <p:cNvSpPr txBox="1">
                <a:spLocks/>
              </p:cNvSpPr>
              <p:nvPr/>
            </p:nvSpPr>
            <p:spPr>
              <a:xfrm>
                <a:off x="2870402" y="2298032"/>
                <a:ext cx="8867956" cy="4343013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Autofit/>
              </a:bodyPr>
              <a:lstStyle>
                <a:lvl1pPr marL="285750" indent="-285750" algn="l" defTabSz="457200" rtl="0" eaLnBrk="1" latinLnBrk="0" hangingPunct="1">
                  <a:spcBef>
                    <a:spcPts val="0"/>
                  </a:spcBef>
                  <a:spcAft>
                    <a:spcPts val="1000"/>
                  </a:spcAft>
                  <a:buClr>
                    <a:schemeClr val="tx1"/>
                  </a:buClr>
                  <a:buSzPct val="100000"/>
                  <a:buFont typeface="Arial"/>
                  <a:buChar char="•"/>
                  <a:defRPr sz="18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0"/>
                  </a:spcBef>
                  <a:spcAft>
                    <a:spcPts val="1000"/>
                  </a:spcAft>
                  <a:buClr>
                    <a:schemeClr val="tx1"/>
                  </a:buClr>
                  <a:buSzPct val="100000"/>
                  <a:buFont typeface="Arial"/>
                  <a:buChar char="•"/>
                  <a:defRPr sz="16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1200150" indent="-285750" algn="l" defTabSz="457200" rtl="0" eaLnBrk="1" latinLnBrk="0" hangingPunct="1">
                  <a:spcBef>
                    <a:spcPts val="0"/>
                  </a:spcBef>
                  <a:spcAft>
                    <a:spcPts val="1000"/>
                  </a:spcAft>
                  <a:buClr>
                    <a:schemeClr val="tx1"/>
                  </a:buClr>
                  <a:buSzPct val="100000"/>
                  <a:buFont typeface="Arial"/>
                  <a:buChar char="•"/>
                  <a:defRPr sz="1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1543050" indent="-171450" algn="l" defTabSz="457200" rtl="0" eaLnBrk="1" latinLnBrk="0" hangingPunct="1">
                  <a:spcBef>
                    <a:spcPts val="0"/>
                  </a:spcBef>
                  <a:spcAft>
                    <a:spcPts val="1000"/>
                  </a:spcAft>
                  <a:buClr>
                    <a:schemeClr val="tx1"/>
                  </a:buClr>
                  <a:buSzPct val="100000"/>
                  <a:buFont typeface="Arial"/>
                  <a:buChar char="•"/>
                  <a:defRPr sz="12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2000250" indent="-171450" algn="l" defTabSz="457200" rtl="0" eaLnBrk="1" latinLnBrk="0" hangingPunct="1">
                  <a:spcBef>
                    <a:spcPts val="0"/>
                  </a:spcBef>
                  <a:spcAft>
                    <a:spcPts val="1000"/>
                  </a:spcAft>
                  <a:buClr>
                    <a:schemeClr val="tx1"/>
                  </a:buClr>
                  <a:buSzPct val="100000"/>
                  <a:buFont typeface="Arial"/>
                  <a:buChar char="•"/>
                  <a:defRPr sz="12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0"/>
                  </a:spcBef>
                  <a:spcAft>
                    <a:spcPts val="1000"/>
                  </a:spcAft>
                  <a:buClr>
                    <a:schemeClr val="tx1"/>
                  </a:buClr>
                  <a:buSzPct val="100000"/>
                  <a:buFont typeface="Arial"/>
                  <a:buChar char="•"/>
                  <a:defRPr sz="12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0"/>
                  </a:spcBef>
                  <a:spcAft>
                    <a:spcPts val="1000"/>
                  </a:spcAft>
                  <a:buClr>
                    <a:schemeClr val="tx1"/>
                  </a:buClr>
                  <a:buSzPct val="100000"/>
                  <a:buFont typeface="Arial"/>
                  <a:buChar char="•"/>
                  <a:defRPr sz="12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0"/>
                  </a:spcBef>
                  <a:spcAft>
                    <a:spcPts val="1000"/>
                  </a:spcAft>
                  <a:buClr>
                    <a:schemeClr val="tx1"/>
                  </a:buClr>
                  <a:buSzPct val="100000"/>
                  <a:buFont typeface="Arial"/>
                  <a:buChar char="•"/>
                  <a:defRPr sz="12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0"/>
                  </a:spcBef>
                  <a:spcAft>
                    <a:spcPts val="1000"/>
                  </a:spcAft>
                  <a:buClr>
                    <a:schemeClr val="tx1"/>
                  </a:buClr>
                  <a:buSzPct val="100000"/>
                  <a:buFont typeface="Arial"/>
                  <a:buChar char="•"/>
                  <a:defRPr sz="12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ts val="4000"/>
                  </a:lnSpc>
                  <a:buFont typeface="Calibri" panose="020F0502020204030204" pitchFamily="34" charset="0"/>
                  <a:buChar char="⁻"/>
                </a:pPr>
                <a:r>
                  <a:rPr lang="zh-CN" altLang="en-US" sz="2800" dirty="0" smtClean="0">
                    <a:ea typeface="宋体" pitchFamily="2" charset="-122"/>
                  </a:rPr>
                  <a:t>总产</a:t>
                </a:r>
                <a:r>
                  <a:rPr lang="zh-CN" altLang="en-US" sz="2800" dirty="0">
                    <a:ea typeface="宋体" pitchFamily="2" charset="-122"/>
                  </a:rPr>
                  <a:t>出的需求方面</a:t>
                </a:r>
                <a:endParaRPr lang="en-US" altLang="zh-CN" sz="2800" dirty="0">
                  <a:ea typeface="宋体" pitchFamily="2" charset="-122"/>
                </a:endParaRPr>
              </a:p>
              <a:p>
                <a:pPr marL="0" indent="0" algn="ctr">
                  <a:lnSpc>
                    <a:spcPts val="4000"/>
                  </a:lnSpc>
                  <a:buFont typeface="Arial"/>
                  <a:buNone/>
                </a:pPr>
                <a:r>
                  <a:rPr lang="en-US" altLang="zh-CN" sz="2800" dirty="0">
                    <a:ea typeface="宋体" pitchFamily="2" charset="-122"/>
                  </a:rPr>
                  <a:t>    Y = C(Y-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800" i="1" dirty="0">
                            <a:latin typeface="Cambria Math" panose="02040503050406030204" pitchFamily="18" charset="0"/>
                            <a:ea typeface="宋体" pitchFamily="2" charset="-122"/>
                          </a:rPr>
                        </m:ctrlPr>
                      </m:accPr>
                      <m:e>
                        <m:r>
                          <a:rPr lang="en-US" altLang="zh-CN" sz="2800" i="1" dirty="0">
                            <a:latin typeface="Cambria Math" panose="02040503050406030204" pitchFamily="18" charset="0"/>
                            <a:ea typeface="宋体" pitchFamily="2" charset="-122"/>
                          </a:rPr>
                          <m:t>𝑇</m:t>
                        </m:r>
                      </m:e>
                    </m:acc>
                  </m:oMath>
                </a14:m>
                <a:r>
                  <a:rPr lang="en-US" altLang="zh-CN" sz="2800" dirty="0">
                    <a:ea typeface="宋体" pitchFamily="2" charset="-122"/>
                  </a:rPr>
                  <a:t>) + I(r) +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800" i="1" dirty="0">
                            <a:latin typeface="Cambria Math" panose="02040503050406030204" pitchFamily="18" charset="0"/>
                            <a:ea typeface="宋体" pitchFamily="2" charset="-122"/>
                          </a:rPr>
                        </m:ctrlPr>
                      </m:accPr>
                      <m:e>
                        <m:r>
                          <a:rPr lang="en-US" altLang="zh-CN" sz="2800" i="1" dirty="0">
                            <a:latin typeface="Cambria Math" panose="02040503050406030204" pitchFamily="18" charset="0"/>
                            <a:ea typeface="宋体" pitchFamily="2" charset="-122"/>
                          </a:rPr>
                          <m:t>𝐺</m:t>
                        </m:r>
                      </m:e>
                    </m:acc>
                  </m:oMath>
                </a14:m>
                <a:endParaRPr lang="en-US" altLang="zh-CN" sz="2800" dirty="0">
                  <a:ea typeface="宋体" pitchFamily="2" charset="-122"/>
                </a:endParaRPr>
              </a:p>
              <a:p>
                <a:pPr>
                  <a:lnSpc>
                    <a:spcPts val="4000"/>
                  </a:lnSpc>
                  <a:buFont typeface="Calibri" panose="020F0502020204030204" pitchFamily="34" charset="0"/>
                  <a:buChar char="⁻"/>
                </a:pPr>
                <a:r>
                  <a:rPr lang="zh-CN" altLang="en-US" sz="2800" dirty="0">
                    <a:ea typeface="宋体" pitchFamily="2" charset="-122"/>
                  </a:rPr>
                  <a:t>总产出的供给方面</a:t>
                </a:r>
                <a:endParaRPr lang="en-US" altLang="zh-CN" sz="2800" dirty="0">
                  <a:ea typeface="宋体" pitchFamily="2" charset="-122"/>
                </a:endParaRPr>
              </a:p>
              <a:p>
                <a:pPr algn="ctr">
                  <a:lnSpc>
                    <a:spcPts val="4000"/>
                  </a:lnSpc>
                  <a:buFont typeface="Arial"/>
                  <a:buNone/>
                </a:pPr>
                <a:r>
                  <a:rPr lang="en-US" altLang="zh-CN" sz="2800" dirty="0">
                    <a:ea typeface="宋体" pitchFamily="2" charset="-122"/>
                  </a:rPr>
                  <a:t>    Y = F (K, L) </a:t>
                </a:r>
              </a:p>
              <a:p>
                <a:pPr algn="ctr">
                  <a:lnSpc>
                    <a:spcPts val="4000"/>
                  </a:lnSpc>
                  <a:buFont typeface="Arial"/>
                  <a:buNone/>
                </a:pPr>
                <a:r>
                  <a:rPr lang="en-US" altLang="zh-CN" sz="2800" dirty="0">
                    <a:ea typeface="宋体" pitchFamily="2" charset="-122"/>
                  </a:rPr>
                  <a:t>F 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800" i="1" dirty="0">
                            <a:latin typeface="Cambria Math" panose="02040503050406030204" pitchFamily="18" charset="0"/>
                            <a:ea typeface="宋体" pitchFamily="2" charset="-122"/>
                          </a:rPr>
                        </m:ctrlPr>
                      </m:accPr>
                      <m:e>
                        <m:r>
                          <a:rPr lang="en-US" altLang="zh-CN" sz="2800" i="1" dirty="0">
                            <a:latin typeface="Cambria Math" panose="02040503050406030204" pitchFamily="18" charset="0"/>
                            <a:ea typeface="宋体" pitchFamily="2" charset="-122"/>
                          </a:rPr>
                          <m:t>𝐾</m:t>
                        </m:r>
                      </m:e>
                    </m:acc>
                  </m:oMath>
                </a14:m>
                <a:r>
                  <a:rPr lang="en-US" altLang="zh-CN" sz="2800" dirty="0">
                    <a:ea typeface="宋体" pitchFamily="2" charset="-122"/>
                  </a:rPr>
                  <a:t>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宋体" pitchFamily="2" charset="-122"/>
                          </a:rPr>
                        </m:ctrlPr>
                      </m:acc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ea typeface="宋体" pitchFamily="2" charset="-122"/>
                          </a:rPr>
                          <m:t>𝐿</m:t>
                        </m:r>
                      </m:e>
                    </m:acc>
                  </m:oMath>
                </a14:m>
                <a:r>
                  <a:rPr lang="en-US" altLang="zh-CN" sz="2800" dirty="0">
                    <a:ea typeface="宋体" pitchFamily="2" charset="-122"/>
                  </a:rPr>
                  <a:t>) 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宋体" pitchFamily="2" charset="-122"/>
                          </a:rPr>
                        </m:ctrlPr>
                      </m:acc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ea typeface="宋体" pitchFamily="2" charset="-122"/>
                          </a:rPr>
                          <m:t>𝑌</m:t>
                        </m:r>
                      </m:e>
                    </m:acc>
                  </m:oMath>
                </a14:m>
                <a:endParaRPr lang="en-US" altLang="zh-CN" sz="2800" dirty="0">
                  <a:ea typeface="宋体" pitchFamily="2" charset="-122"/>
                </a:endParaRPr>
              </a:p>
              <a:p>
                <a:pPr>
                  <a:lnSpc>
                    <a:spcPts val="4000"/>
                  </a:lnSpc>
                  <a:buFont typeface="Calibri" panose="020F0502020204030204" pitchFamily="34" charset="0"/>
                  <a:buChar char="⁻"/>
                </a:pPr>
                <a:r>
                  <a:rPr lang="zh-CN" altLang="en-US" sz="2800" dirty="0">
                    <a:ea typeface="宋体" pitchFamily="2" charset="-122"/>
                  </a:rPr>
                  <a:t>均衡时</a:t>
                </a:r>
                <a:endParaRPr lang="en-US" altLang="zh-CN" sz="2800" dirty="0">
                  <a:ea typeface="宋体" pitchFamily="2" charset="-122"/>
                </a:endParaRPr>
              </a:p>
              <a:p>
                <a:pPr algn="ctr">
                  <a:lnSpc>
                    <a:spcPts val="4000"/>
                  </a:lnSpc>
                  <a:buFont typeface="Arial"/>
                  <a:buNone/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宋体" pitchFamily="2" charset="-122"/>
                          </a:rPr>
                        </m:ctrlPr>
                      </m:acc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ea typeface="宋体" pitchFamily="2" charset="-122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altLang="zh-CN" sz="2800" dirty="0">
                    <a:ea typeface="宋体" pitchFamily="2" charset="-122"/>
                  </a:rPr>
                  <a:t> = C(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宋体" pitchFamily="2" charset="-122"/>
                          </a:rPr>
                        </m:ctrlPr>
                      </m:acc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ea typeface="宋体" pitchFamily="2" charset="-122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altLang="zh-CN" sz="2800" dirty="0">
                    <a:ea typeface="宋体" pitchFamily="2" charset="-122"/>
                  </a:rPr>
                  <a:t>-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800" i="1" dirty="0">
                            <a:latin typeface="Cambria Math" panose="02040503050406030204" pitchFamily="18" charset="0"/>
                            <a:ea typeface="宋体" pitchFamily="2" charset="-122"/>
                          </a:rPr>
                        </m:ctrlPr>
                      </m:accPr>
                      <m:e>
                        <m:r>
                          <a:rPr lang="en-US" altLang="zh-CN" sz="2800" i="1" dirty="0">
                            <a:latin typeface="Cambria Math" panose="02040503050406030204" pitchFamily="18" charset="0"/>
                            <a:ea typeface="宋体" pitchFamily="2" charset="-122"/>
                          </a:rPr>
                          <m:t>𝑇</m:t>
                        </m:r>
                      </m:e>
                    </m:acc>
                  </m:oMath>
                </a14:m>
                <a:r>
                  <a:rPr lang="en-US" altLang="zh-CN" sz="2800" dirty="0">
                    <a:ea typeface="宋体" pitchFamily="2" charset="-122"/>
                  </a:rPr>
                  <a:t>) + I(r) +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800" i="1" dirty="0">
                            <a:latin typeface="Cambria Math" panose="02040503050406030204" pitchFamily="18" charset="0"/>
                            <a:ea typeface="宋体" pitchFamily="2" charset="-122"/>
                          </a:rPr>
                        </m:ctrlPr>
                      </m:accPr>
                      <m:e>
                        <m:r>
                          <a:rPr lang="en-US" altLang="zh-CN" sz="2800" i="1" dirty="0">
                            <a:latin typeface="Cambria Math" panose="02040503050406030204" pitchFamily="18" charset="0"/>
                            <a:ea typeface="宋体" pitchFamily="2" charset="-122"/>
                          </a:rPr>
                          <m:t>𝐺</m:t>
                        </m:r>
                      </m:e>
                    </m:acc>
                  </m:oMath>
                </a14:m>
                <a:endParaRPr lang="en-US" altLang="zh-CN" sz="2800" dirty="0">
                  <a:ea typeface="宋体" pitchFamily="2" charset="-122"/>
                </a:endParaRPr>
              </a:p>
            </p:txBody>
          </p:sp>
        </mc:Choice>
        <mc:Fallback xmlns="">
          <p:sp>
            <p:nvSpPr>
              <p:cNvPr id="4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0402" y="2298032"/>
                <a:ext cx="8867956" cy="4343013"/>
              </a:xfrm>
              <a:prstGeom prst="rect">
                <a:avLst/>
              </a:prstGeom>
              <a:blipFill>
                <a:blip r:embed="rId3"/>
                <a:stretch>
                  <a:fillRect l="-1443" t="-1124" b="-49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8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8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0" grpId="0" build="p"/>
      <p:bldP spid="4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2226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1694739" y="204537"/>
                <a:ext cx="8774113" cy="6460958"/>
              </a:xfrm>
            </p:spPr>
            <p:txBody>
              <a:bodyPr anchor="t">
                <a:noAutofit/>
              </a:bodyPr>
              <a:lstStyle/>
              <a:p>
                <a:pPr>
                  <a:lnSpc>
                    <a:spcPts val="4000"/>
                  </a:lnSpc>
                </a:pPr>
                <a:r>
                  <a:rPr lang="zh-CN" altLang="en-US" sz="2800" dirty="0" smtClean="0">
                    <a:ea typeface="宋体" pitchFamily="2" charset="-122"/>
                  </a:rPr>
                  <a:t>产品</a:t>
                </a:r>
                <a:r>
                  <a:rPr lang="zh-CN" altLang="en-US" sz="2800" dirty="0">
                    <a:ea typeface="宋体" pitchFamily="2" charset="-122"/>
                  </a:rPr>
                  <a:t>市场均衡</a:t>
                </a:r>
                <a:r>
                  <a:rPr lang="en-US" altLang="zh-CN" sz="2800" dirty="0">
                    <a:ea typeface="宋体" pitchFamily="2" charset="-122"/>
                    <a:sym typeface="Wingdings" panose="05000000000000000000" pitchFamily="2" charset="2"/>
                  </a:rPr>
                  <a:t></a:t>
                </a:r>
                <a:r>
                  <a:rPr lang="zh-CN" altLang="en-US" sz="2800" dirty="0">
                    <a:ea typeface="宋体" pitchFamily="2" charset="-122"/>
                    <a:sym typeface="Wingdings" panose="05000000000000000000" pitchFamily="2" charset="2"/>
                  </a:rPr>
                  <a:t>金融市场</a:t>
                </a:r>
                <a:r>
                  <a:rPr lang="zh-CN" altLang="en-US" sz="2800" dirty="0" smtClean="0">
                    <a:ea typeface="宋体" pitchFamily="2" charset="-122"/>
                    <a:sym typeface="Wingdings" panose="05000000000000000000" pitchFamily="2" charset="2"/>
                  </a:rPr>
                  <a:t>均衡</a:t>
                </a:r>
                <a:endParaRPr lang="en-US" altLang="zh-CN" sz="2800" dirty="0" smtClean="0">
                  <a:ea typeface="宋体" pitchFamily="2" charset="-122"/>
                  <a:sym typeface="Wingdings" panose="05000000000000000000" pitchFamily="2" charset="2"/>
                </a:endParaRPr>
              </a:p>
              <a:p>
                <a:pPr>
                  <a:lnSpc>
                    <a:spcPts val="4000"/>
                  </a:lnSpc>
                </a:pPr>
                <a:endParaRPr lang="en-US" altLang="zh-CN" sz="2800" dirty="0" smtClean="0">
                  <a:ea typeface="宋体" pitchFamily="2" charset="-122"/>
                  <a:sym typeface="Wingdings" panose="05000000000000000000" pitchFamily="2" charset="2"/>
                </a:endParaRPr>
              </a:p>
              <a:p>
                <a:pPr marL="0" indent="0">
                  <a:lnSpc>
                    <a:spcPts val="4000"/>
                  </a:lnSpc>
                  <a:buNone/>
                </a:pPr>
                <a:endParaRPr lang="en-US" altLang="zh-CN" sz="2800" dirty="0" smtClean="0">
                  <a:ea typeface="宋体" pitchFamily="2" charset="-122"/>
                  <a:sym typeface="Wingdings" panose="05000000000000000000" pitchFamily="2" charset="2"/>
                </a:endParaRPr>
              </a:p>
              <a:p>
                <a:pPr marL="0" indent="0">
                  <a:lnSpc>
                    <a:spcPts val="4000"/>
                  </a:lnSpc>
                  <a:buNone/>
                </a:pPr>
                <a:r>
                  <a:rPr lang="en-US" altLang="zh-CN" sz="2800" dirty="0" smtClean="0">
                    <a:ea typeface="宋体" pitchFamily="2" charset="-122"/>
                    <a:sym typeface="Wingdings" panose="05000000000000000000" pitchFamily="2" charset="2"/>
                  </a:rPr>
                  <a:t>        Y </a:t>
                </a:r>
                <a:r>
                  <a:rPr lang="en-US" altLang="zh-CN" sz="2800" dirty="0">
                    <a:ea typeface="宋体" pitchFamily="2" charset="-122"/>
                    <a:sym typeface="Wingdings" panose="05000000000000000000" pitchFamily="2" charset="2"/>
                  </a:rPr>
                  <a:t>= C + I + </a:t>
                </a:r>
                <a:r>
                  <a:rPr lang="en-US" altLang="zh-CN" sz="2800" dirty="0" smtClean="0">
                    <a:ea typeface="宋体" pitchFamily="2" charset="-122"/>
                    <a:sym typeface="Wingdings" panose="05000000000000000000" pitchFamily="2" charset="2"/>
                  </a:rPr>
                  <a:t>G               Y   -  C   -    G           =  </a:t>
                </a:r>
                <a:r>
                  <a:rPr lang="en-US" altLang="zh-CN" sz="2800" dirty="0" smtClean="0">
                    <a:sym typeface="Wingdings" panose="05000000000000000000" pitchFamily="2" charset="2"/>
                  </a:rPr>
                  <a:t>I  </a:t>
                </a:r>
              </a:p>
              <a:p>
                <a:pPr marL="0" indent="0">
                  <a:lnSpc>
                    <a:spcPts val="4000"/>
                  </a:lnSpc>
                  <a:buNone/>
                </a:pPr>
                <a:r>
                  <a:rPr lang="en-US" altLang="zh-CN" sz="2800" dirty="0" smtClean="0">
                    <a:sym typeface="Wingdings" panose="05000000000000000000" pitchFamily="2" charset="2"/>
                  </a:rPr>
                  <a:t>                                         </a:t>
                </a:r>
                <a:r>
                  <a:rPr lang="zh-CN" altLang="en-US" sz="2800" dirty="0" smtClean="0">
                    <a:sym typeface="Wingdings" panose="05000000000000000000" pitchFamily="2" charset="2"/>
                  </a:rPr>
                  <a:t>（</a:t>
                </a:r>
                <a:r>
                  <a:rPr lang="en-US" altLang="zh-CN" sz="2800" dirty="0" smtClean="0">
                    <a:sym typeface="Wingdings" panose="05000000000000000000" pitchFamily="2" charset="2"/>
                  </a:rPr>
                  <a:t>Y-T-C</a:t>
                </a:r>
                <a:r>
                  <a:rPr lang="zh-CN" altLang="en-US" sz="2800" dirty="0" smtClean="0">
                    <a:sym typeface="Wingdings" panose="05000000000000000000" pitchFamily="2" charset="2"/>
                  </a:rPr>
                  <a:t>）</a:t>
                </a:r>
                <a:r>
                  <a:rPr lang="en-US" altLang="zh-CN" sz="2800" dirty="0" smtClean="0">
                    <a:sym typeface="Wingdings" panose="05000000000000000000" pitchFamily="2" charset="2"/>
                  </a:rPr>
                  <a:t>+</a:t>
                </a:r>
                <a:r>
                  <a:rPr lang="zh-CN" altLang="en-US" sz="2800" dirty="0" smtClean="0">
                    <a:sym typeface="Wingdings" panose="05000000000000000000" pitchFamily="2" charset="2"/>
                  </a:rPr>
                  <a:t>（</a:t>
                </a:r>
                <a:r>
                  <a:rPr lang="en-US" altLang="zh-CN" sz="2800" dirty="0" smtClean="0">
                    <a:sym typeface="Wingdings" panose="05000000000000000000" pitchFamily="2" charset="2"/>
                  </a:rPr>
                  <a:t>T-G</a:t>
                </a:r>
                <a:r>
                  <a:rPr lang="zh-CN" altLang="en-US" sz="2800" dirty="0" smtClean="0">
                    <a:sym typeface="Wingdings" panose="05000000000000000000" pitchFamily="2" charset="2"/>
                  </a:rPr>
                  <a:t>）</a:t>
                </a:r>
                <a:r>
                  <a:rPr lang="en-US" altLang="zh-CN" sz="2800" dirty="0" smtClean="0">
                    <a:sym typeface="Wingdings" panose="05000000000000000000" pitchFamily="2" charset="2"/>
                  </a:rPr>
                  <a:t> =  I </a:t>
                </a:r>
                <a:endParaRPr lang="en-US" altLang="zh-CN" sz="2800" dirty="0">
                  <a:ea typeface="宋体" pitchFamily="2" charset="-122"/>
                  <a:sym typeface="Wingdings" panose="05000000000000000000" pitchFamily="2" charset="2"/>
                </a:endParaRPr>
              </a:p>
              <a:p>
                <a:pPr marL="0" indent="0">
                  <a:lnSpc>
                    <a:spcPts val="4000"/>
                  </a:lnSpc>
                  <a:buNone/>
                </a:pPr>
                <a:r>
                  <a:rPr lang="en-US" altLang="zh-CN" sz="2800" dirty="0">
                    <a:ea typeface="宋体" pitchFamily="2" charset="-122"/>
                    <a:sym typeface="Wingdings" panose="05000000000000000000" pitchFamily="2" charset="2"/>
                  </a:rPr>
                  <a:t>                </a:t>
                </a:r>
                <a:r>
                  <a:rPr lang="en-US" altLang="zh-CN" sz="2800" dirty="0" smtClean="0">
                    <a:ea typeface="宋体" pitchFamily="2" charset="-122"/>
                    <a:sym typeface="Wingdings" panose="05000000000000000000" pitchFamily="2" charset="2"/>
                  </a:rPr>
                  <a:t>                                     </a:t>
                </a:r>
                <a:r>
                  <a:rPr lang="en-US" altLang="zh-CN" sz="2800" dirty="0">
                    <a:ea typeface="宋体" pitchFamily="2" charset="-122"/>
                    <a:sym typeface="Wingdings" panose="05000000000000000000" pitchFamily="2" charset="2"/>
                  </a:rPr>
                  <a:t>S </a:t>
                </a:r>
                <a:r>
                  <a:rPr lang="en-US" altLang="zh-CN" sz="2800" dirty="0" smtClean="0">
                    <a:ea typeface="宋体" pitchFamily="2" charset="-122"/>
                    <a:sym typeface="Wingdings" panose="05000000000000000000" pitchFamily="2" charset="2"/>
                  </a:rPr>
                  <a:t>                      = I</a:t>
                </a:r>
                <a:endParaRPr lang="en-US" altLang="zh-CN" sz="2800" dirty="0">
                  <a:ea typeface="宋体" pitchFamily="2" charset="-122"/>
                  <a:sym typeface="Wingdings" panose="05000000000000000000" pitchFamily="2" charset="2"/>
                </a:endParaRPr>
              </a:p>
              <a:p>
                <a:pPr marL="0" indent="0">
                  <a:lnSpc>
                    <a:spcPts val="4000"/>
                  </a:lnSpc>
                  <a:buNone/>
                </a:pPr>
                <a:r>
                  <a:rPr lang="en-US" altLang="zh-CN" sz="2800" dirty="0">
                    <a:ea typeface="宋体" pitchFamily="2" charset="-122"/>
                  </a:rPr>
                  <a:t>  </a:t>
                </a:r>
                <a:r>
                  <a:rPr lang="zh-CN" altLang="en-US" sz="2800" dirty="0">
                    <a:ea typeface="宋体" pitchFamily="2" charset="-122"/>
                  </a:rPr>
                  <a:t>既然</a:t>
                </a:r>
                <a14:m>
                  <m:oMath xmlns:m="http://schemas.openxmlformats.org/officeDocument/2006/math">
                    <m:r>
                      <a:rPr lang="zh-CN" altLang="en-US" sz="2800" i="1">
                        <a:latin typeface="Cambria Math" panose="02040503050406030204" pitchFamily="18" charset="0"/>
                        <a:ea typeface="宋体" pitchFamily="2" charset="-122"/>
                      </a:rPr>
                      <m:t>，</m:t>
                    </m:r>
                    <m:acc>
                      <m:accPr>
                        <m:chr m:val="̅"/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宋体" pitchFamily="2" charset="-122"/>
                          </a:rPr>
                        </m:ctrlPr>
                      </m:acc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ea typeface="宋体" pitchFamily="2" charset="-122"/>
                          </a:rPr>
                          <m:t>𝑆</m:t>
                        </m:r>
                      </m:e>
                    </m:acc>
                  </m:oMath>
                </a14:m>
                <a:r>
                  <a:rPr lang="en-US" altLang="zh-CN" sz="2800" dirty="0">
                    <a:ea typeface="宋体" pitchFamily="2" charset="-122"/>
                  </a:rPr>
                  <a:t> =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宋体" pitchFamily="2" charset="-122"/>
                          </a:rPr>
                        </m:ctrlPr>
                      </m:acc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ea typeface="宋体" pitchFamily="2" charset="-122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altLang="zh-CN" sz="2800" dirty="0">
                    <a:ea typeface="宋体" pitchFamily="2" charset="-122"/>
                  </a:rPr>
                  <a:t> - C(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宋体" pitchFamily="2" charset="-122"/>
                          </a:rPr>
                        </m:ctrlPr>
                      </m:acc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ea typeface="宋体" pitchFamily="2" charset="-122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altLang="zh-CN" sz="2800" dirty="0">
                    <a:ea typeface="宋体" pitchFamily="2" charset="-122"/>
                  </a:rPr>
                  <a:t> -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800" i="1" dirty="0">
                            <a:latin typeface="Cambria Math" panose="02040503050406030204" pitchFamily="18" charset="0"/>
                            <a:ea typeface="宋体" pitchFamily="2" charset="-122"/>
                          </a:rPr>
                        </m:ctrlPr>
                      </m:accPr>
                      <m:e>
                        <m:r>
                          <a:rPr lang="en-US" altLang="zh-CN" sz="2800" i="1" dirty="0">
                            <a:latin typeface="Cambria Math" panose="02040503050406030204" pitchFamily="18" charset="0"/>
                            <a:ea typeface="宋体" pitchFamily="2" charset="-122"/>
                          </a:rPr>
                          <m:t>𝑇</m:t>
                        </m:r>
                      </m:e>
                    </m:acc>
                  </m:oMath>
                </a14:m>
                <a:r>
                  <a:rPr lang="en-US" altLang="zh-CN" sz="2800" dirty="0">
                    <a:ea typeface="宋体" pitchFamily="2" charset="-122"/>
                  </a:rPr>
                  <a:t>) -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800" i="1" dirty="0">
                            <a:latin typeface="Cambria Math" panose="02040503050406030204" pitchFamily="18" charset="0"/>
                            <a:ea typeface="宋体" pitchFamily="2" charset="-122"/>
                          </a:rPr>
                        </m:ctrlPr>
                      </m:accPr>
                      <m:e>
                        <m:r>
                          <a:rPr lang="en-US" altLang="zh-CN" sz="2800" i="1" dirty="0">
                            <a:latin typeface="Cambria Math" panose="02040503050406030204" pitchFamily="18" charset="0"/>
                            <a:ea typeface="宋体" pitchFamily="2" charset="-122"/>
                          </a:rPr>
                          <m:t>𝐺</m:t>
                        </m:r>
                      </m:e>
                    </m:acc>
                  </m:oMath>
                </a14:m>
                <a:r>
                  <a:rPr lang="en-US" altLang="zh-CN" sz="2800" dirty="0">
                    <a:ea typeface="宋体" pitchFamily="2" charset="-122"/>
                  </a:rPr>
                  <a:t> </a:t>
                </a:r>
                <a:r>
                  <a:rPr lang="zh-CN" altLang="en-US" sz="2800" dirty="0">
                    <a:ea typeface="宋体" pitchFamily="2" charset="-122"/>
                  </a:rPr>
                  <a:t>，我们有</a:t>
                </a:r>
                <a:endParaRPr lang="en-US" altLang="zh-CN" sz="2800" dirty="0">
                  <a:ea typeface="宋体" pitchFamily="2" charset="-122"/>
                </a:endParaRPr>
              </a:p>
              <a:p>
                <a:pPr marL="0" indent="0" algn="ctr">
                  <a:lnSpc>
                    <a:spcPts val="4000"/>
                  </a:lnSpc>
                  <a:buNone/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宋体" pitchFamily="2" charset="-122"/>
                          </a:rPr>
                        </m:ctrlPr>
                      </m:acc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ea typeface="宋体" pitchFamily="2" charset="-122"/>
                          </a:rPr>
                          <m:t>𝑆</m:t>
                        </m:r>
                      </m:e>
                    </m:acc>
                  </m:oMath>
                </a14:m>
                <a:r>
                  <a:rPr lang="en-US" altLang="zh-CN" sz="2800" dirty="0">
                    <a:ea typeface="宋体" pitchFamily="2" charset="-122"/>
                  </a:rPr>
                  <a:t> =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  <a:ea typeface="宋体" pitchFamily="2" charset="-122"/>
                      </a:rPr>
                      <m:t>𝐼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ea typeface="宋体" pitchFamily="2" charset="-122"/>
                      </a:rPr>
                      <m:t>(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ea typeface="宋体" pitchFamily="2" charset="-122"/>
                      </a:rPr>
                      <m:t>𝑟</m:t>
                    </m:r>
                    <m:r>
                      <a:rPr lang="zh-CN" altLang="en-US" sz="2800" i="1">
                        <a:latin typeface="Cambria Math" panose="02040503050406030204" pitchFamily="18" charset="0"/>
                        <a:ea typeface="宋体" pitchFamily="2" charset="-122"/>
                      </a:rPr>
                      <m:t>）</m:t>
                    </m:r>
                  </m:oMath>
                </a14:m>
                <a:endParaRPr lang="en-US" altLang="zh-CN" sz="2800" dirty="0">
                  <a:ea typeface="宋体" pitchFamily="2" charset="-122"/>
                </a:endParaRPr>
              </a:p>
            </p:txBody>
          </p:sp>
        </mc:Choice>
        <mc:Fallback xmlns="">
          <p:sp>
            <p:nvSpPr>
              <p:cNvPr id="52226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94739" y="204537"/>
                <a:ext cx="8774113" cy="6460958"/>
              </a:xfrm>
              <a:blipFill>
                <a:blip r:embed="rId3"/>
                <a:stretch>
                  <a:fillRect l="-1251" t="-7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圆角矩形 2"/>
          <p:cNvSpPr/>
          <p:nvPr/>
        </p:nvSpPr>
        <p:spPr>
          <a:xfrm>
            <a:off x="275771" y="1103086"/>
            <a:ext cx="10101943" cy="130628"/>
          </a:xfrm>
          <a:prstGeom prst="roundRect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0827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2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22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22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22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22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22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6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2226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1694739" y="204537"/>
                <a:ext cx="8774113" cy="6460958"/>
              </a:xfrm>
            </p:spPr>
            <p:txBody>
              <a:bodyPr anchor="t">
                <a:noAutofit/>
              </a:bodyPr>
              <a:lstStyle/>
              <a:p>
                <a:pPr>
                  <a:lnSpc>
                    <a:spcPts val="4000"/>
                  </a:lnSpc>
                </a:pPr>
                <a:r>
                  <a:rPr lang="zh-CN" altLang="en-US" sz="2800" dirty="0" smtClean="0">
                    <a:ea typeface="宋体" pitchFamily="2" charset="-122"/>
                  </a:rPr>
                  <a:t>金融体系均衡的含义：储蓄转化为投资</a:t>
                </a:r>
                <a:endParaRPr lang="en-US" altLang="zh-CN" sz="2800" dirty="0" smtClean="0">
                  <a:ea typeface="宋体" pitchFamily="2" charset="-122"/>
                </a:endParaRPr>
              </a:p>
              <a:p>
                <a:pPr>
                  <a:lnSpc>
                    <a:spcPts val="4000"/>
                  </a:lnSpc>
                </a:pPr>
                <a:endParaRPr lang="en-US" altLang="zh-CN" sz="2800" dirty="0" smtClean="0">
                  <a:ea typeface="宋体" pitchFamily="2" charset="-122"/>
                </a:endParaRPr>
              </a:p>
              <a:p>
                <a:pPr marL="0" indent="0" algn="ctr">
                  <a:lnSpc>
                    <a:spcPts val="4000"/>
                  </a:lnSpc>
                  <a:buNone/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acc>
                  </m:oMath>
                </a14:m>
                <a:r>
                  <a:rPr lang="en-US" altLang="zh-CN" sz="2800" dirty="0"/>
                  <a:t> =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zh-CN" altLang="en-US" sz="2800" i="1">
                        <a:latin typeface="Cambria Math" panose="02040503050406030204" pitchFamily="18" charset="0"/>
                      </a:rPr>
                      <m:t>）</m:t>
                    </m:r>
                  </m:oMath>
                </a14:m>
                <a:endParaRPr lang="en-US" altLang="zh-CN" sz="2800" dirty="0" smtClean="0"/>
              </a:p>
              <a:p>
                <a:pPr marL="0" indent="0" algn="ctr">
                  <a:lnSpc>
                    <a:spcPts val="4000"/>
                  </a:lnSpc>
                  <a:buNone/>
                </a:pPr>
                <a:endParaRPr lang="en-US" altLang="zh-CN" sz="2800" dirty="0"/>
              </a:p>
              <a:p>
                <a:pPr lvl="1">
                  <a:lnSpc>
                    <a:spcPts val="4000"/>
                  </a:lnSpc>
                  <a:buFont typeface="Times New Roman" panose="02020603050405020304" pitchFamily="18" charset="0"/>
                  <a:buChar char="−"/>
                </a:pPr>
                <a:r>
                  <a:rPr lang="zh-CN" altLang="en-US" sz="2800" dirty="0" smtClean="0">
                    <a:ea typeface="宋体" pitchFamily="2" charset="-122"/>
                  </a:rPr>
                  <a:t>产品层面：储蓄起来的产品全部被厂商买走</a:t>
                </a:r>
                <a:endParaRPr lang="en-US" altLang="zh-CN" sz="2800" dirty="0" smtClean="0">
                  <a:ea typeface="宋体" pitchFamily="2" charset="-122"/>
                </a:endParaRPr>
              </a:p>
              <a:p>
                <a:pPr lvl="1">
                  <a:lnSpc>
                    <a:spcPts val="4000"/>
                  </a:lnSpc>
                  <a:buFont typeface="Times New Roman" panose="02020603050405020304" pitchFamily="18" charset="0"/>
                  <a:buChar char="−"/>
                </a:pPr>
                <a:r>
                  <a:rPr lang="zh-CN" altLang="en-US" sz="2800" dirty="0" smtClean="0">
                    <a:ea typeface="宋体" pitchFamily="2" charset="-122"/>
                  </a:rPr>
                  <a:t>金融市场：储蓄转化为投资</a:t>
                </a:r>
                <a:endParaRPr lang="en-US" altLang="zh-CN" sz="2800" dirty="0" smtClean="0">
                  <a:ea typeface="宋体" pitchFamily="2" charset="-122"/>
                </a:endParaRPr>
              </a:p>
              <a:p>
                <a:pPr lvl="1">
                  <a:lnSpc>
                    <a:spcPts val="4000"/>
                  </a:lnSpc>
                  <a:buFont typeface="Times New Roman" panose="02020603050405020304" pitchFamily="18" charset="0"/>
                  <a:buChar char="−"/>
                </a:pPr>
                <a:endParaRPr lang="en-US" altLang="zh-CN" sz="2800" dirty="0" smtClean="0">
                  <a:ea typeface="宋体" pitchFamily="2" charset="-122"/>
                </a:endParaRPr>
              </a:p>
              <a:p>
                <a:pPr marL="457200" lvl="1" indent="0">
                  <a:lnSpc>
                    <a:spcPts val="4000"/>
                  </a:lnSpc>
                  <a:buNone/>
                </a:pPr>
                <a:r>
                  <a:rPr lang="zh-CN" altLang="en-US" sz="2800" dirty="0" smtClean="0">
                    <a:ea typeface="宋体" pitchFamily="2" charset="-122"/>
                  </a:rPr>
                  <a:t>储蓄</a:t>
                </a:r>
                <a:r>
                  <a:rPr lang="en-US" altLang="zh-CN" sz="2800" dirty="0" smtClean="0">
                    <a:ea typeface="宋体" pitchFamily="2" charset="-122"/>
                  </a:rPr>
                  <a:t>——</a:t>
                </a:r>
                <a:r>
                  <a:rPr lang="zh-CN" altLang="en-US" sz="2800" dirty="0" smtClean="0">
                    <a:ea typeface="宋体" pitchFamily="2" charset="-122"/>
                  </a:rPr>
                  <a:t>可贷资金的供给</a:t>
                </a:r>
                <a:endParaRPr lang="en-US" altLang="zh-CN" sz="2800" dirty="0" smtClean="0">
                  <a:ea typeface="宋体" pitchFamily="2" charset="-122"/>
                </a:endParaRPr>
              </a:p>
              <a:p>
                <a:pPr marL="457200" lvl="1" indent="0">
                  <a:lnSpc>
                    <a:spcPts val="4000"/>
                  </a:lnSpc>
                  <a:buNone/>
                </a:pPr>
                <a:r>
                  <a:rPr lang="zh-CN" altLang="en-US" sz="2800" dirty="0" smtClean="0">
                    <a:ea typeface="宋体" pitchFamily="2" charset="-122"/>
                  </a:rPr>
                  <a:t>投资</a:t>
                </a:r>
                <a:r>
                  <a:rPr lang="en-US" altLang="zh-CN" sz="2800" dirty="0" smtClean="0">
                    <a:ea typeface="宋体" pitchFamily="2" charset="-122"/>
                  </a:rPr>
                  <a:t>——</a:t>
                </a:r>
                <a:r>
                  <a:rPr lang="zh-CN" altLang="en-US" sz="2800" dirty="0" smtClean="0">
                    <a:ea typeface="宋体" pitchFamily="2" charset="-122"/>
                  </a:rPr>
                  <a:t>可贷资金的需求</a:t>
                </a:r>
                <a:endParaRPr lang="en-US" altLang="zh-CN" sz="2800" dirty="0" smtClean="0">
                  <a:ea typeface="宋体" pitchFamily="2" charset="-122"/>
                </a:endParaRPr>
              </a:p>
            </p:txBody>
          </p:sp>
        </mc:Choice>
        <mc:Fallback xmlns="">
          <p:sp>
            <p:nvSpPr>
              <p:cNvPr id="52226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94739" y="204537"/>
                <a:ext cx="8774113" cy="6460958"/>
              </a:xfrm>
              <a:blipFill>
                <a:blip r:embed="rId3"/>
                <a:stretch>
                  <a:fillRect l="-1251" t="-7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圆角矩形 2"/>
          <p:cNvSpPr/>
          <p:nvPr/>
        </p:nvSpPr>
        <p:spPr>
          <a:xfrm>
            <a:off x="275771" y="1103086"/>
            <a:ext cx="10101943" cy="130628"/>
          </a:xfrm>
          <a:prstGeom prst="roundRect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0499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2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22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22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522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522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522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6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2226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1718802" y="0"/>
                <a:ext cx="8774113" cy="4199021"/>
              </a:xfrm>
            </p:spPr>
            <p:txBody>
              <a:bodyPr anchor="t">
                <a:normAutofit/>
              </a:bodyPr>
              <a:lstStyle/>
              <a:p>
                <a:pPr>
                  <a:lnSpc>
                    <a:spcPts val="4000"/>
                  </a:lnSpc>
                </a:pPr>
                <a:r>
                  <a:rPr lang="zh-CN" altLang="en-US" sz="2800" dirty="0" smtClean="0">
                    <a:ea typeface="宋体" pitchFamily="2" charset="-122"/>
                  </a:rPr>
                  <a:t>金融</a:t>
                </a:r>
                <a:r>
                  <a:rPr lang="zh-CN" altLang="en-US" sz="2800" dirty="0">
                    <a:ea typeface="宋体" pitchFamily="2" charset="-122"/>
                  </a:rPr>
                  <a:t>体系均衡的内在</a:t>
                </a:r>
                <a:r>
                  <a:rPr lang="zh-CN" altLang="en-US" sz="2800" dirty="0" smtClean="0">
                    <a:ea typeface="宋体" pitchFamily="2" charset="-122"/>
                  </a:rPr>
                  <a:t>机制</a:t>
                </a:r>
                <a:endParaRPr lang="en-US" altLang="zh-CN" sz="2800" dirty="0" smtClean="0">
                  <a:ea typeface="宋体" pitchFamily="2" charset="-122"/>
                </a:endParaRPr>
              </a:p>
              <a:p>
                <a:pPr>
                  <a:lnSpc>
                    <a:spcPts val="4000"/>
                  </a:lnSpc>
                </a:pPr>
                <a:endParaRPr lang="en-US" altLang="zh-CN" sz="2800" dirty="0" smtClean="0">
                  <a:ea typeface="宋体" pitchFamily="2" charset="-122"/>
                </a:endParaRPr>
              </a:p>
              <a:p>
                <a:pPr>
                  <a:lnSpc>
                    <a:spcPts val="4000"/>
                  </a:lnSpc>
                </a:pPr>
                <a:endParaRPr lang="en-US" altLang="zh-CN" sz="2800" dirty="0">
                  <a:ea typeface="宋体" pitchFamily="2" charset="-122"/>
                </a:endParaRPr>
              </a:p>
              <a:p>
                <a:pPr lvl="1">
                  <a:lnSpc>
                    <a:spcPts val="4000"/>
                  </a:lnSpc>
                  <a:buFontTx/>
                  <a:buChar char="−"/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宋体" pitchFamily="2" charset="-122"/>
                          </a:rPr>
                        </m:ctrlPr>
                      </m:acc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ea typeface="宋体" pitchFamily="2" charset="-122"/>
                          </a:rPr>
                          <m:t>𝑆</m:t>
                        </m:r>
                      </m:e>
                    </m:acc>
                  </m:oMath>
                </a14:m>
                <a:r>
                  <a:rPr lang="en-US" altLang="zh-CN" sz="2800" dirty="0">
                    <a:ea typeface="宋体" pitchFamily="2" charset="-122"/>
                  </a:rPr>
                  <a:t> =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  <a:ea typeface="宋体" pitchFamily="2" charset="-122"/>
                      </a:rPr>
                      <m:t>𝐼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ea typeface="宋体" pitchFamily="2" charset="-122"/>
                      </a:rPr>
                      <m:t>(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ea typeface="宋体" pitchFamily="2" charset="-122"/>
                      </a:rPr>
                      <m:t>𝑟</m:t>
                    </m:r>
                    <m:r>
                      <a:rPr lang="zh-CN" altLang="en-US" sz="2800" i="1">
                        <a:latin typeface="Cambria Math" panose="02040503050406030204" pitchFamily="18" charset="0"/>
                        <a:ea typeface="宋体" pitchFamily="2" charset="-122"/>
                      </a:rPr>
                      <m:t>）</m:t>
                    </m:r>
                  </m:oMath>
                </a14:m>
                <a:r>
                  <a:rPr lang="en-US" altLang="zh-CN" sz="2800" dirty="0" smtClean="0">
                    <a:ea typeface="宋体" pitchFamily="2" charset="-122"/>
                    <a:sym typeface="Wingdings" panose="05000000000000000000" pitchFamily="2" charset="2"/>
                  </a:rPr>
                  <a:t></a:t>
                </a:r>
                <a:r>
                  <a:rPr lang="zh-CN" altLang="en-US" sz="2800" dirty="0" smtClean="0">
                    <a:ea typeface="宋体" pitchFamily="2" charset="-122"/>
                    <a:sym typeface="Wingdings" panose="05000000000000000000" pitchFamily="2" charset="2"/>
                  </a:rPr>
                  <a:t>均衡</a:t>
                </a:r>
                <a:endParaRPr lang="en-US" altLang="zh-CN" sz="2800" dirty="0" smtClean="0">
                  <a:ea typeface="宋体" pitchFamily="2" charset="-122"/>
                </a:endParaRPr>
              </a:p>
              <a:p>
                <a:pPr lvl="1">
                  <a:lnSpc>
                    <a:spcPts val="4000"/>
                  </a:lnSpc>
                  <a:buFontTx/>
                  <a:buChar char="−"/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宋体" pitchFamily="2" charset="-122"/>
                          </a:rPr>
                        </m:ctrlPr>
                      </m:acc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ea typeface="宋体" pitchFamily="2" charset="-122"/>
                          </a:rPr>
                          <m:t>𝑆</m:t>
                        </m:r>
                      </m:e>
                    </m:acc>
                  </m:oMath>
                </a14:m>
                <a:r>
                  <a:rPr lang="en-US" altLang="zh-CN" sz="2800" dirty="0">
                    <a:ea typeface="宋体" pitchFamily="2" charset="-122"/>
                  </a:rPr>
                  <a:t> </a:t>
                </a:r>
                <a:r>
                  <a:rPr lang="en-US" altLang="zh-CN" sz="2800" dirty="0" smtClean="0">
                    <a:ea typeface="宋体" pitchFamily="2" charset="-122"/>
                  </a:rPr>
                  <a:t>&gt;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  <a:ea typeface="宋体" pitchFamily="2" charset="-122"/>
                      </a:rPr>
                      <m:t>𝐼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ea typeface="宋体" pitchFamily="2" charset="-122"/>
                      </a:rPr>
                      <m:t>(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ea typeface="宋体" pitchFamily="2" charset="-122"/>
                      </a:rPr>
                      <m:t>𝑟</m:t>
                    </m:r>
                    <m:r>
                      <a:rPr lang="zh-CN" altLang="en-US" sz="2800" i="1">
                        <a:latin typeface="Cambria Math" panose="02040503050406030204" pitchFamily="18" charset="0"/>
                        <a:ea typeface="宋体" pitchFamily="2" charset="-122"/>
                      </a:rPr>
                      <m:t>）</m:t>
                    </m:r>
                  </m:oMath>
                </a14:m>
                <a:r>
                  <a:rPr lang="en-US" altLang="zh-CN" sz="2800" dirty="0" smtClean="0">
                    <a:ea typeface="宋体" pitchFamily="2" charset="-122"/>
                    <a:sym typeface="Wingdings" panose="05000000000000000000" pitchFamily="2" charset="2"/>
                  </a:rPr>
                  <a:t> r </a:t>
                </a:r>
                <a:r>
                  <a:rPr lang="en-US" altLang="zh-CN" sz="2800" dirty="0" smtClean="0">
                    <a:latin typeface="Calibri" panose="020F0502020204030204" pitchFamily="34" charset="0"/>
                    <a:ea typeface="宋体" pitchFamily="2" charset="-122"/>
                    <a:sym typeface="Wingdings" panose="05000000000000000000" pitchFamily="2" charset="2"/>
                  </a:rPr>
                  <a:t>↓</a:t>
                </a:r>
                <a:endParaRPr lang="en-US" altLang="zh-CN" sz="2800" dirty="0">
                  <a:ea typeface="宋体" pitchFamily="2" charset="-122"/>
                </a:endParaRPr>
              </a:p>
              <a:p>
                <a:pPr lvl="1">
                  <a:lnSpc>
                    <a:spcPts val="4000"/>
                  </a:lnSpc>
                  <a:buFontTx/>
                  <a:buChar char="−"/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宋体" pitchFamily="2" charset="-122"/>
                          </a:rPr>
                        </m:ctrlPr>
                      </m:acc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ea typeface="宋体" pitchFamily="2" charset="-122"/>
                          </a:rPr>
                          <m:t>𝑆</m:t>
                        </m:r>
                      </m:e>
                    </m:acc>
                  </m:oMath>
                </a14:m>
                <a:r>
                  <a:rPr lang="en-US" altLang="zh-CN" sz="2800" dirty="0">
                    <a:ea typeface="宋体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800" dirty="0">
                        <a:latin typeface="Cambria Math" panose="02040503050406030204" pitchFamily="18" charset="0"/>
                        <a:ea typeface="宋体" pitchFamily="2" charset="-122"/>
                      </a:rPr>
                      <m:t>&lt;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ea typeface="宋体" pitchFamily="2" charset="-122"/>
                      </a:rPr>
                      <m:t>𝐼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ea typeface="宋体" pitchFamily="2" charset="-122"/>
                      </a:rPr>
                      <m:t>(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ea typeface="宋体" pitchFamily="2" charset="-122"/>
                      </a:rPr>
                      <m:t>𝑟</m:t>
                    </m:r>
                    <m:r>
                      <a:rPr lang="zh-CN" altLang="en-US" sz="2800" i="1">
                        <a:latin typeface="Cambria Math" panose="02040503050406030204" pitchFamily="18" charset="0"/>
                        <a:ea typeface="宋体" pitchFamily="2" charset="-122"/>
                      </a:rPr>
                      <m:t>）</m:t>
                    </m:r>
                  </m:oMath>
                </a14:m>
                <a:r>
                  <a:rPr lang="en-US" altLang="zh-CN" sz="2800" dirty="0" smtClean="0">
                    <a:ea typeface="宋体" pitchFamily="2" charset="-122"/>
                    <a:sym typeface="Wingdings" panose="05000000000000000000" pitchFamily="2" charset="2"/>
                  </a:rPr>
                  <a:t> r  </a:t>
                </a:r>
                <a:r>
                  <a:rPr lang="en-US" altLang="zh-CN" sz="2800" dirty="0" smtClean="0">
                    <a:latin typeface="Calibri" panose="020F0502020204030204" pitchFamily="34" charset="0"/>
                    <a:ea typeface="宋体" pitchFamily="2" charset="-122"/>
                    <a:sym typeface="Wingdings" panose="05000000000000000000" pitchFamily="2" charset="2"/>
                  </a:rPr>
                  <a:t>↑</a:t>
                </a:r>
                <a:endParaRPr lang="en-US" altLang="zh-CN" sz="2800" dirty="0">
                  <a:ea typeface="宋体" pitchFamily="2" charset="-122"/>
                </a:endParaRPr>
              </a:p>
              <a:p>
                <a:pPr>
                  <a:lnSpc>
                    <a:spcPts val="4000"/>
                  </a:lnSpc>
                  <a:buFont typeface="Times New Roman" panose="02020603050405020304" pitchFamily="18" charset="0"/>
                  <a:buChar char="−"/>
                </a:pPr>
                <a:endParaRPr lang="en-US" altLang="zh-CN" sz="2800" dirty="0">
                  <a:ea typeface="宋体" pitchFamily="2" charset="-122"/>
                </a:endParaRPr>
              </a:p>
            </p:txBody>
          </p:sp>
        </mc:Choice>
        <mc:Fallback xmlns="">
          <p:sp>
            <p:nvSpPr>
              <p:cNvPr id="52226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18802" y="0"/>
                <a:ext cx="8774113" cy="4199021"/>
              </a:xfrm>
              <a:blipFill>
                <a:blip r:embed="rId3"/>
                <a:stretch>
                  <a:fillRect l="-1251" t="-10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圆角矩形 2"/>
          <p:cNvSpPr/>
          <p:nvPr/>
        </p:nvSpPr>
        <p:spPr>
          <a:xfrm>
            <a:off x="275771" y="1103086"/>
            <a:ext cx="10101943" cy="130628"/>
          </a:xfrm>
          <a:prstGeom prst="roundRect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Line 17"/>
          <p:cNvSpPr>
            <a:spLocks noChangeShapeType="1"/>
          </p:cNvSpPr>
          <p:nvPr/>
        </p:nvSpPr>
        <p:spPr bwMode="auto">
          <a:xfrm flipH="1">
            <a:off x="6965616" y="3056163"/>
            <a:ext cx="2133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" name="Oval 27"/>
          <p:cNvSpPr>
            <a:spLocks noChangeArrowheads="1"/>
          </p:cNvSpPr>
          <p:nvPr/>
        </p:nvSpPr>
        <p:spPr bwMode="auto">
          <a:xfrm>
            <a:off x="8718216" y="2302102"/>
            <a:ext cx="1651000" cy="150812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>
            <a:off x="6876716" y="1303563"/>
            <a:ext cx="0" cy="3505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 rot="5400000">
            <a:off x="8629316" y="3056163"/>
            <a:ext cx="0" cy="3505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8959516" y="4796063"/>
            <a:ext cx="35575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>
                <a:ea typeface="宋体" pitchFamily="2" charset="-122"/>
              </a:rPr>
              <a:t>Investment, Saving, </a:t>
            </a:r>
            <a:r>
              <a:rPr lang="en-US" altLang="zh-CN" i="1">
                <a:ea typeface="宋体" pitchFamily="2" charset="-122"/>
              </a:rPr>
              <a:t>I, S</a:t>
            </a:r>
          </a:p>
        </p:txBody>
      </p:sp>
      <p:sp>
        <p:nvSpPr>
          <p:cNvPr id="9" name="Arc 7"/>
          <p:cNvSpPr>
            <a:spLocks/>
          </p:cNvSpPr>
          <p:nvPr/>
        </p:nvSpPr>
        <p:spPr bwMode="auto">
          <a:xfrm rot="10780901">
            <a:off x="7257716" y="1532163"/>
            <a:ext cx="3048000" cy="2973388"/>
          </a:xfrm>
          <a:custGeom>
            <a:avLst/>
            <a:gdLst>
              <a:gd name="T0" fmla="*/ 0 w 21600"/>
              <a:gd name="T1" fmla="*/ 0 h 21600"/>
              <a:gd name="T2" fmla="*/ 3048000 w 21600"/>
              <a:gd name="T3" fmla="*/ 2973388 h 21600"/>
              <a:gd name="T4" fmla="*/ 0 w 21600"/>
              <a:gd name="T5" fmla="*/ 2973388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8311817" y="4389663"/>
            <a:ext cx="239424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a typeface="宋体" pitchFamily="2" charset="-122"/>
              </a:rPr>
              <a:t>Desired Investment, </a:t>
            </a:r>
            <a:r>
              <a:rPr lang="en-US" altLang="zh-CN" i="1">
                <a:ea typeface="宋体" pitchFamily="2" charset="-122"/>
              </a:rPr>
              <a:t>I(r)</a:t>
            </a: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5771816" y="1233714"/>
            <a:ext cx="108876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>
                <a:ea typeface="宋体" pitchFamily="2" charset="-122"/>
              </a:rPr>
              <a:t>Real</a:t>
            </a:r>
          </a:p>
          <a:p>
            <a:r>
              <a:rPr lang="en-US" altLang="zh-CN">
                <a:ea typeface="宋体" pitchFamily="2" charset="-122"/>
              </a:rPr>
              <a:t>interest</a:t>
            </a:r>
          </a:p>
          <a:p>
            <a:r>
              <a:rPr lang="en-US" altLang="zh-CN">
                <a:ea typeface="宋体" pitchFamily="2" charset="-122"/>
              </a:rPr>
              <a:t>rate, </a:t>
            </a:r>
            <a:r>
              <a:rPr lang="en-US" altLang="zh-CN" i="1">
                <a:ea typeface="宋体" pitchFamily="2" charset="-122"/>
              </a:rPr>
              <a:t>r</a:t>
            </a:r>
          </a:p>
        </p:txBody>
      </p:sp>
      <p:sp>
        <p:nvSpPr>
          <p:cNvPr id="12" name="Line 10"/>
          <p:cNvSpPr>
            <a:spLocks noChangeShapeType="1"/>
          </p:cNvSpPr>
          <p:nvPr/>
        </p:nvSpPr>
        <p:spPr bwMode="auto">
          <a:xfrm flipV="1">
            <a:off x="8337216" y="1608363"/>
            <a:ext cx="0" cy="3200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8337217" y="1455963"/>
            <a:ext cx="100251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a typeface="宋体" pitchFamily="2" charset="-122"/>
              </a:rPr>
              <a:t>Saving, </a:t>
            </a:r>
            <a:r>
              <a:rPr lang="en-US" altLang="zh-CN" i="1">
                <a:ea typeface="宋体" pitchFamily="2" charset="-122"/>
              </a:rPr>
              <a:t>S</a:t>
            </a:r>
          </a:p>
        </p:txBody>
      </p:sp>
      <p:sp>
        <p:nvSpPr>
          <p:cNvPr id="14" name="Line 12"/>
          <p:cNvSpPr>
            <a:spLocks noChangeShapeType="1"/>
          </p:cNvSpPr>
          <p:nvPr/>
        </p:nvSpPr>
        <p:spPr bwMode="auto">
          <a:xfrm>
            <a:off x="6965617" y="3770539"/>
            <a:ext cx="1355725" cy="22225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" name="Oval 13"/>
          <p:cNvSpPr>
            <a:spLocks noChangeArrowheads="1"/>
          </p:cNvSpPr>
          <p:nvPr/>
        </p:nvSpPr>
        <p:spPr bwMode="auto">
          <a:xfrm>
            <a:off x="8168941" y="3691163"/>
            <a:ext cx="228600" cy="2286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8186404" y="4808763"/>
            <a:ext cx="28886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i="1">
                <a:ea typeface="宋体" pitchFamily="2" charset="-122"/>
              </a:rPr>
              <a:t>S</a:t>
            </a:r>
          </a:p>
        </p:txBody>
      </p:sp>
      <p:sp>
        <p:nvSpPr>
          <p:cNvPr id="17" name="Line 16"/>
          <p:cNvSpPr>
            <a:spLocks noChangeShapeType="1"/>
          </p:cNvSpPr>
          <p:nvPr/>
        </p:nvSpPr>
        <p:spPr bwMode="auto">
          <a:xfrm>
            <a:off x="8210216" y="4884963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" name="Text Box 18"/>
          <p:cNvSpPr txBox="1">
            <a:spLocks noChangeArrowheads="1"/>
          </p:cNvSpPr>
          <p:nvPr/>
        </p:nvSpPr>
        <p:spPr bwMode="auto">
          <a:xfrm>
            <a:off x="8753142" y="2560864"/>
            <a:ext cx="1669047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>
                <a:ea typeface="宋体" pitchFamily="2" charset="-122"/>
              </a:rPr>
              <a:t>Equilibrium</a:t>
            </a:r>
          </a:p>
          <a:p>
            <a:r>
              <a:rPr lang="en-US" altLang="zh-CN">
                <a:ea typeface="宋体" pitchFamily="2" charset="-122"/>
              </a:rPr>
              <a:t>interest</a:t>
            </a:r>
          </a:p>
          <a:p>
            <a:r>
              <a:rPr lang="en-US" altLang="zh-CN">
                <a:ea typeface="宋体" pitchFamily="2" charset="-122"/>
              </a:rPr>
              <a:t>rate</a:t>
            </a:r>
          </a:p>
        </p:txBody>
      </p:sp>
    </p:spTree>
    <p:extLst>
      <p:ext uri="{BB962C8B-B14F-4D97-AF65-F5344CB8AC3E}">
        <p14:creationId xmlns:p14="http://schemas.microsoft.com/office/powerpoint/2010/main" val="3957570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2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22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22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522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6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Line 17"/>
          <p:cNvSpPr>
            <a:spLocks noChangeShapeType="1"/>
          </p:cNvSpPr>
          <p:nvPr/>
        </p:nvSpPr>
        <p:spPr bwMode="auto">
          <a:xfrm flipH="1">
            <a:off x="2730500" y="4419600"/>
            <a:ext cx="2133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299" name="Oval 27"/>
          <p:cNvSpPr>
            <a:spLocks noChangeArrowheads="1"/>
          </p:cNvSpPr>
          <p:nvPr/>
        </p:nvSpPr>
        <p:spPr bwMode="auto">
          <a:xfrm>
            <a:off x="4483100" y="3665539"/>
            <a:ext cx="1651000" cy="150812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grpSp>
        <p:nvGrpSpPr>
          <p:cNvPr id="55300" name="Group 20"/>
          <p:cNvGrpSpPr>
            <a:grpSpLocks/>
          </p:cNvGrpSpPr>
          <p:nvPr/>
        </p:nvGrpSpPr>
        <p:grpSpPr bwMode="auto">
          <a:xfrm>
            <a:off x="1711325" y="79376"/>
            <a:ext cx="8972550" cy="2678113"/>
            <a:chOff x="118" y="50"/>
            <a:chExt cx="5652" cy="1687"/>
          </a:xfrm>
        </p:grpSpPr>
        <p:sp>
          <p:nvSpPr>
            <p:cNvPr id="55319" name="Text Box 2"/>
            <p:cNvSpPr txBox="1">
              <a:spLocks noChangeArrowheads="1"/>
            </p:cNvSpPr>
            <p:nvPr/>
          </p:nvSpPr>
          <p:spPr bwMode="auto">
            <a:xfrm>
              <a:off x="118" y="50"/>
              <a:ext cx="5652" cy="16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CN" dirty="0">
                  <a:ea typeface="宋体" pitchFamily="2" charset="-122"/>
                </a:rPr>
                <a:t>To see how the interest rate brings financial markets into equilibrium,</a:t>
              </a:r>
            </a:p>
            <a:p>
              <a:r>
                <a:rPr lang="en-US" altLang="zh-CN" dirty="0">
                  <a:ea typeface="宋体" pitchFamily="2" charset="-122"/>
                </a:rPr>
                <a:t>substitute the consumption function and the investment function into</a:t>
              </a:r>
            </a:p>
            <a:p>
              <a:r>
                <a:rPr lang="en-US" altLang="zh-CN" dirty="0">
                  <a:ea typeface="宋体" pitchFamily="2" charset="-122"/>
                </a:rPr>
                <a:t>the national income accounts identity:</a:t>
              </a:r>
            </a:p>
            <a:p>
              <a:r>
                <a:rPr lang="en-US" altLang="zh-CN" dirty="0">
                  <a:ea typeface="宋体" pitchFamily="2" charset="-122"/>
                </a:rPr>
                <a:t>			</a:t>
              </a:r>
              <a:r>
                <a:rPr lang="en-US" altLang="zh-CN" i="1" dirty="0">
                  <a:ea typeface="宋体" pitchFamily="2" charset="-122"/>
                </a:rPr>
                <a:t>Y - C (Y - T) - G = I(r)</a:t>
              </a:r>
            </a:p>
            <a:p>
              <a:r>
                <a:rPr lang="en-US" altLang="zh-CN" dirty="0">
                  <a:ea typeface="宋体" pitchFamily="2" charset="-122"/>
                </a:rPr>
                <a:t>Next, note that </a:t>
              </a:r>
              <a:r>
                <a:rPr lang="en-US" altLang="zh-CN" i="1" dirty="0">
                  <a:ea typeface="宋体" pitchFamily="2" charset="-122"/>
                </a:rPr>
                <a:t>G </a:t>
              </a:r>
              <a:r>
                <a:rPr lang="en-US" altLang="zh-CN" dirty="0">
                  <a:ea typeface="宋体" pitchFamily="2" charset="-122"/>
                </a:rPr>
                <a:t>and </a:t>
              </a:r>
              <a:r>
                <a:rPr lang="en-US" altLang="zh-CN" i="1" dirty="0">
                  <a:ea typeface="宋体" pitchFamily="2" charset="-122"/>
                </a:rPr>
                <a:t>T</a:t>
              </a:r>
              <a:r>
                <a:rPr lang="en-US" altLang="zh-CN" dirty="0">
                  <a:ea typeface="宋体" pitchFamily="2" charset="-122"/>
                </a:rPr>
                <a:t> are fixed by policy and </a:t>
              </a:r>
              <a:r>
                <a:rPr lang="en-US" altLang="zh-CN" i="1" dirty="0">
                  <a:ea typeface="宋体" pitchFamily="2" charset="-122"/>
                </a:rPr>
                <a:t>Y</a:t>
              </a:r>
              <a:r>
                <a:rPr lang="en-US" altLang="zh-CN" dirty="0">
                  <a:ea typeface="宋体" pitchFamily="2" charset="-122"/>
                </a:rPr>
                <a:t> is fixed by the factors</a:t>
              </a:r>
            </a:p>
            <a:p>
              <a:r>
                <a:rPr lang="en-US" altLang="zh-CN" dirty="0">
                  <a:ea typeface="宋体" pitchFamily="2" charset="-122"/>
                </a:rPr>
                <a:t>of production and the production function:	</a:t>
              </a:r>
              <a:r>
                <a:rPr lang="en-US" altLang="zh-CN" i="1" dirty="0">
                  <a:ea typeface="宋体" pitchFamily="2" charset="-122"/>
                </a:rPr>
                <a:t>Y - C (Y - T) - G = I(r)</a:t>
              </a:r>
            </a:p>
            <a:p>
              <a:r>
                <a:rPr lang="en-US" altLang="zh-CN" i="1" dirty="0">
                  <a:ea typeface="宋体" pitchFamily="2" charset="-122"/>
                </a:rPr>
                <a:t>				           			           S = I(r)</a:t>
              </a:r>
            </a:p>
          </p:txBody>
        </p:sp>
        <p:sp>
          <p:nvSpPr>
            <p:cNvPr id="55320" name="Line 3"/>
            <p:cNvSpPr>
              <a:spLocks noChangeShapeType="1"/>
            </p:cNvSpPr>
            <p:nvPr/>
          </p:nvSpPr>
          <p:spPr bwMode="auto">
            <a:xfrm>
              <a:off x="4696" y="1472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5301" name="Line 4"/>
          <p:cNvSpPr>
            <a:spLocks noChangeShapeType="1"/>
          </p:cNvSpPr>
          <p:nvPr/>
        </p:nvSpPr>
        <p:spPr bwMode="auto">
          <a:xfrm>
            <a:off x="2641600" y="2667000"/>
            <a:ext cx="0" cy="3505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302" name="Line 5"/>
          <p:cNvSpPr>
            <a:spLocks noChangeShapeType="1"/>
          </p:cNvSpPr>
          <p:nvPr/>
        </p:nvSpPr>
        <p:spPr bwMode="auto">
          <a:xfrm rot="5400000">
            <a:off x="4394200" y="4419600"/>
            <a:ext cx="0" cy="3505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303" name="Text Box 6"/>
          <p:cNvSpPr txBox="1">
            <a:spLocks noChangeArrowheads="1"/>
          </p:cNvSpPr>
          <p:nvPr/>
        </p:nvSpPr>
        <p:spPr bwMode="auto">
          <a:xfrm>
            <a:off x="4724400" y="6159500"/>
            <a:ext cx="35575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>
                <a:ea typeface="宋体" pitchFamily="2" charset="-122"/>
              </a:rPr>
              <a:t>Investment, Saving, </a:t>
            </a:r>
            <a:r>
              <a:rPr lang="en-US" altLang="zh-CN" i="1">
                <a:ea typeface="宋体" pitchFamily="2" charset="-122"/>
              </a:rPr>
              <a:t>I, S</a:t>
            </a:r>
          </a:p>
        </p:txBody>
      </p:sp>
      <p:sp>
        <p:nvSpPr>
          <p:cNvPr id="55304" name="Arc 7"/>
          <p:cNvSpPr>
            <a:spLocks/>
          </p:cNvSpPr>
          <p:nvPr/>
        </p:nvSpPr>
        <p:spPr bwMode="auto">
          <a:xfrm rot="10780901">
            <a:off x="3022600" y="2895600"/>
            <a:ext cx="3048000" cy="2973388"/>
          </a:xfrm>
          <a:custGeom>
            <a:avLst/>
            <a:gdLst>
              <a:gd name="T0" fmla="*/ 0 w 21600"/>
              <a:gd name="T1" fmla="*/ 0 h 21600"/>
              <a:gd name="T2" fmla="*/ 3048000 w 21600"/>
              <a:gd name="T3" fmla="*/ 2973388 h 21600"/>
              <a:gd name="T4" fmla="*/ 0 w 21600"/>
              <a:gd name="T5" fmla="*/ 2973388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305" name="Rectangle 8"/>
          <p:cNvSpPr>
            <a:spLocks noChangeArrowheads="1"/>
          </p:cNvSpPr>
          <p:nvPr/>
        </p:nvSpPr>
        <p:spPr bwMode="auto">
          <a:xfrm>
            <a:off x="4076701" y="5753100"/>
            <a:ext cx="239424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a typeface="宋体" pitchFamily="2" charset="-122"/>
              </a:rPr>
              <a:t>Desired Investment, </a:t>
            </a:r>
            <a:r>
              <a:rPr lang="en-US" altLang="zh-CN" i="1">
                <a:ea typeface="宋体" pitchFamily="2" charset="-122"/>
              </a:rPr>
              <a:t>I(r)</a:t>
            </a:r>
          </a:p>
        </p:txBody>
      </p:sp>
      <p:sp>
        <p:nvSpPr>
          <p:cNvPr id="55306" name="Text Box 9"/>
          <p:cNvSpPr txBox="1">
            <a:spLocks noChangeArrowheads="1"/>
          </p:cNvSpPr>
          <p:nvPr/>
        </p:nvSpPr>
        <p:spPr bwMode="auto">
          <a:xfrm>
            <a:off x="1536700" y="2597151"/>
            <a:ext cx="108876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>
                <a:ea typeface="宋体" pitchFamily="2" charset="-122"/>
              </a:rPr>
              <a:t>Real</a:t>
            </a:r>
          </a:p>
          <a:p>
            <a:r>
              <a:rPr lang="en-US" altLang="zh-CN">
                <a:ea typeface="宋体" pitchFamily="2" charset="-122"/>
              </a:rPr>
              <a:t>interest</a:t>
            </a:r>
          </a:p>
          <a:p>
            <a:r>
              <a:rPr lang="en-US" altLang="zh-CN">
                <a:ea typeface="宋体" pitchFamily="2" charset="-122"/>
              </a:rPr>
              <a:t>rate, </a:t>
            </a:r>
            <a:r>
              <a:rPr lang="en-US" altLang="zh-CN" i="1">
                <a:ea typeface="宋体" pitchFamily="2" charset="-122"/>
              </a:rPr>
              <a:t>r</a:t>
            </a:r>
          </a:p>
        </p:txBody>
      </p:sp>
      <p:sp>
        <p:nvSpPr>
          <p:cNvPr id="55307" name="Line 10"/>
          <p:cNvSpPr>
            <a:spLocks noChangeShapeType="1"/>
          </p:cNvSpPr>
          <p:nvPr/>
        </p:nvSpPr>
        <p:spPr bwMode="auto">
          <a:xfrm flipV="1">
            <a:off x="4102100" y="2971800"/>
            <a:ext cx="0" cy="3200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308" name="Rectangle 11"/>
          <p:cNvSpPr>
            <a:spLocks noChangeArrowheads="1"/>
          </p:cNvSpPr>
          <p:nvPr/>
        </p:nvSpPr>
        <p:spPr bwMode="auto">
          <a:xfrm>
            <a:off x="4102101" y="2819400"/>
            <a:ext cx="100251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a typeface="宋体" pitchFamily="2" charset="-122"/>
              </a:rPr>
              <a:t>Saving, </a:t>
            </a:r>
            <a:r>
              <a:rPr lang="en-US" altLang="zh-CN" i="1">
                <a:ea typeface="宋体" pitchFamily="2" charset="-122"/>
              </a:rPr>
              <a:t>S</a:t>
            </a:r>
          </a:p>
        </p:txBody>
      </p:sp>
      <p:sp>
        <p:nvSpPr>
          <p:cNvPr id="55309" name="Line 12"/>
          <p:cNvSpPr>
            <a:spLocks noChangeShapeType="1"/>
          </p:cNvSpPr>
          <p:nvPr/>
        </p:nvSpPr>
        <p:spPr bwMode="auto">
          <a:xfrm>
            <a:off x="2730501" y="5133976"/>
            <a:ext cx="1355725" cy="22225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310" name="Oval 13"/>
          <p:cNvSpPr>
            <a:spLocks noChangeArrowheads="1"/>
          </p:cNvSpPr>
          <p:nvPr/>
        </p:nvSpPr>
        <p:spPr bwMode="auto">
          <a:xfrm>
            <a:off x="3933825" y="5054600"/>
            <a:ext cx="228600" cy="2286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5311" name="Rectangle 15"/>
          <p:cNvSpPr>
            <a:spLocks noChangeArrowheads="1"/>
          </p:cNvSpPr>
          <p:nvPr/>
        </p:nvSpPr>
        <p:spPr bwMode="auto">
          <a:xfrm>
            <a:off x="3951288" y="6172200"/>
            <a:ext cx="28886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i="1">
                <a:ea typeface="宋体" pitchFamily="2" charset="-122"/>
              </a:rPr>
              <a:t>S</a:t>
            </a:r>
          </a:p>
        </p:txBody>
      </p:sp>
      <p:sp>
        <p:nvSpPr>
          <p:cNvPr id="55312" name="Line 16"/>
          <p:cNvSpPr>
            <a:spLocks noChangeShapeType="1"/>
          </p:cNvSpPr>
          <p:nvPr/>
        </p:nvSpPr>
        <p:spPr bwMode="auto">
          <a:xfrm>
            <a:off x="3975100" y="62484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313" name="Text Box 18"/>
          <p:cNvSpPr txBox="1">
            <a:spLocks noChangeArrowheads="1"/>
          </p:cNvSpPr>
          <p:nvPr/>
        </p:nvSpPr>
        <p:spPr bwMode="auto">
          <a:xfrm>
            <a:off x="4518026" y="3924301"/>
            <a:ext cx="1669047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>
                <a:ea typeface="宋体" pitchFamily="2" charset="-122"/>
              </a:rPr>
              <a:t>Equilibrium</a:t>
            </a:r>
          </a:p>
          <a:p>
            <a:r>
              <a:rPr lang="en-US" altLang="zh-CN">
                <a:ea typeface="宋体" pitchFamily="2" charset="-122"/>
              </a:rPr>
              <a:t>interest</a:t>
            </a:r>
          </a:p>
          <a:p>
            <a:r>
              <a:rPr lang="en-US" altLang="zh-CN">
                <a:ea typeface="宋体" pitchFamily="2" charset="-122"/>
              </a:rPr>
              <a:t>rate</a:t>
            </a:r>
          </a:p>
        </p:txBody>
      </p:sp>
      <p:sp>
        <p:nvSpPr>
          <p:cNvPr id="55314" name="Text Box 19"/>
          <p:cNvSpPr txBox="1">
            <a:spLocks noChangeArrowheads="1"/>
          </p:cNvSpPr>
          <p:nvPr/>
        </p:nvSpPr>
        <p:spPr bwMode="auto">
          <a:xfrm>
            <a:off x="6451600" y="2882901"/>
            <a:ext cx="4051300" cy="2657475"/>
          </a:xfrm>
          <a:prstGeom prst="rect">
            <a:avLst/>
          </a:prstGeom>
          <a:gradFill rotWithShape="0">
            <a:gsLst>
              <a:gs pos="0">
                <a:srgbClr val="FF0000"/>
              </a:gs>
              <a:gs pos="50000">
                <a:srgbClr val="FFC9C9"/>
              </a:gs>
              <a:gs pos="100000">
                <a:srgbClr val="FF0000"/>
              </a:gs>
            </a:gsLst>
            <a:lin ang="189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>
                <a:ea typeface="宋体" pitchFamily="2" charset="-122"/>
              </a:rPr>
              <a:t>The vertical line represents saving-- the supply of loanable funds.  The downward-sloping line represents investment--the demand for loanable funds. The intersection determines the equilibrium interest rate.</a:t>
            </a:r>
          </a:p>
        </p:txBody>
      </p:sp>
      <p:sp>
        <p:nvSpPr>
          <p:cNvPr id="55315" name="Line 23"/>
          <p:cNvSpPr>
            <a:spLocks noChangeShapeType="1"/>
          </p:cNvSpPr>
          <p:nvPr/>
        </p:nvSpPr>
        <p:spPr bwMode="auto">
          <a:xfrm>
            <a:off x="8458200" y="19812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316" name="Line 24"/>
          <p:cNvSpPr>
            <a:spLocks noChangeShapeType="1"/>
          </p:cNvSpPr>
          <p:nvPr/>
        </p:nvSpPr>
        <p:spPr bwMode="auto">
          <a:xfrm>
            <a:off x="8102600" y="19812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317" name="Line 25"/>
          <p:cNvSpPr>
            <a:spLocks noChangeShapeType="1"/>
          </p:cNvSpPr>
          <p:nvPr/>
        </p:nvSpPr>
        <p:spPr bwMode="auto">
          <a:xfrm>
            <a:off x="8991600" y="19812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318" name="Line 26"/>
          <p:cNvSpPr>
            <a:spLocks noChangeShapeType="1"/>
          </p:cNvSpPr>
          <p:nvPr/>
        </p:nvSpPr>
        <p:spPr bwMode="auto">
          <a:xfrm>
            <a:off x="7277100" y="19939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内容占位符 2"/>
          <p:cNvSpPr>
            <a:spLocks noGrp="1"/>
          </p:cNvSpPr>
          <p:nvPr>
            <p:ph idx="1"/>
          </p:nvPr>
        </p:nvSpPr>
        <p:spPr>
          <a:xfrm>
            <a:off x="579119" y="0"/>
            <a:ext cx="11392301" cy="6653463"/>
          </a:xfrm>
        </p:spPr>
        <p:txBody>
          <a:bodyPr anchor="t">
            <a:no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dirty="0">
                <a:ea typeface="宋体" pitchFamily="2" charset="-122"/>
              </a:rPr>
              <a:t>均衡的变化：政策等外在冲击对投资储蓄和利率的</a:t>
            </a:r>
            <a:r>
              <a:rPr lang="zh-CN" altLang="en-US" sz="2800" dirty="0" smtClean="0">
                <a:ea typeface="宋体" pitchFamily="2" charset="-122"/>
              </a:rPr>
              <a:t>影响</a:t>
            </a:r>
            <a:endParaRPr lang="en-US" altLang="zh-CN" sz="2800" dirty="0" smtClean="0">
              <a:ea typeface="宋体" pitchFamily="2" charset="-122"/>
            </a:endParaRPr>
          </a:p>
          <a:p>
            <a:pPr>
              <a:lnSpc>
                <a:spcPct val="120000"/>
              </a:lnSpc>
            </a:pPr>
            <a:endParaRPr lang="en-US" altLang="zh-CN" sz="2800" dirty="0">
              <a:ea typeface="宋体" pitchFamily="2" charset="-122"/>
            </a:endParaRPr>
          </a:p>
          <a:p>
            <a:pPr>
              <a:lnSpc>
                <a:spcPct val="120000"/>
              </a:lnSpc>
              <a:buFont typeface="Times New Roman" panose="02020603050405020304" pitchFamily="18" charset="0"/>
              <a:buChar char="−"/>
            </a:pPr>
            <a:r>
              <a:rPr lang="zh-CN" altLang="en-US" sz="2800" dirty="0">
                <a:ea typeface="宋体" pitchFamily="2" charset="-122"/>
              </a:rPr>
              <a:t>政府财政扩张的影响</a:t>
            </a:r>
            <a:endParaRPr lang="en-US" altLang="zh-CN" sz="2800" dirty="0">
              <a:ea typeface="宋体" pitchFamily="2" charset="-122"/>
            </a:endParaRPr>
          </a:p>
          <a:p>
            <a:pPr lvl="1">
              <a:lnSpc>
                <a:spcPct val="120000"/>
              </a:lnSpc>
              <a:buFont typeface="Calibri" panose="020F0502020204030204" pitchFamily="34" charset="0"/>
              <a:buChar char="◊"/>
            </a:pPr>
            <a:r>
              <a:rPr lang="zh-CN" altLang="en-US" sz="2000" dirty="0" smtClean="0">
                <a:ea typeface="宋体" pitchFamily="2" charset="-122"/>
              </a:rPr>
              <a:t>增加开支或减少税收</a:t>
            </a:r>
            <a:r>
              <a:rPr lang="en-US" altLang="zh-CN" sz="2000" dirty="0" smtClean="0">
                <a:ea typeface="宋体" pitchFamily="2" charset="-122"/>
                <a:sym typeface="Wingdings" panose="05000000000000000000" pitchFamily="2" charset="2"/>
              </a:rPr>
              <a:t></a:t>
            </a:r>
            <a:r>
              <a:rPr lang="zh-CN" altLang="en-US" sz="2000" dirty="0" smtClean="0">
                <a:ea typeface="宋体" pitchFamily="2" charset="-122"/>
                <a:sym typeface="Wingdings" panose="05000000000000000000" pitchFamily="2" charset="2"/>
              </a:rPr>
              <a:t>公共储蓄减少</a:t>
            </a:r>
            <a:r>
              <a:rPr lang="en-US" altLang="zh-CN" sz="2000" dirty="0" smtClean="0">
                <a:ea typeface="宋体" pitchFamily="2" charset="-122"/>
                <a:sym typeface="Wingdings" panose="05000000000000000000" pitchFamily="2" charset="2"/>
              </a:rPr>
              <a:t></a:t>
            </a:r>
            <a:r>
              <a:rPr lang="zh-CN" altLang="en-US" sz="2000" dirty="0" smtClean="0">
                <a:ea typeface="宋体" pitchFamily="2" charset="-122"/>
                <a:sym typeface="Wingdings" panose="05000000000000000000" pitchFamily="2" charset="2"/>
              </a:rPr>
              <a:t>储蓄减少</a:t>
            </a:r>
            <a:endParaRPr lang="en-US" altLang="zh-CN" sz="2000" dirty="0" smtClean="0">
              <a:ea typeface="宋体" pitchFamily="2" charset="-122"/>
              <a:sym typeface="Wingdings" panose="05000000000000000000" pitchFamily="2" charset="2"/>
            </a:endParaRPr>
          </a:p>
          <a:p>
            <a:pPr marL="0" indent="0">
              <a:lnSpc>
                <a:spcPct val="120000"/>
              </a:lnSpc>
              <a:buNone/>
            </a:pPr>
            <a:endParaRPr lang="en-US" altLang="zh-CN" sz="2800" dirty="0">
              <a:ea typeface="宋体" pitchFamily="2" charset="-122"/>
            </a:endParaRPr>
          </a:p>
          <a:p>
            <a:pPr marL="0" indent="0">
              <a:lnSpc>
                <a:spcPct val="120000"/>
              </a:lnSpc>
              <a:buNone/>
            </a:pPr>
            <a:endParaRPr lang="en-US" altLang="zh-CN" sz="2800" dirty="0">
              <a:ea typeface="宋体" pitchFamily="2" charset="-122"/>
            </a:endParaRPr>
          </a:p>
          <a:p>
            <a:pPr lvl="1">
              <a:lnSpc>
                <a:spcPct val="120000"/>
              </a:lnSpc>
              <a:buFont typeface="Calibri" panose="020F0502020204030204" pitchFamily="34" charset="0"/>
              <a:buChar char="◊"/>
            </a:pPr>
            <a:r>
              <a:rPr lang="en-US" altLang="zh-CN" sz="2000" dirty="0">
                <a:ea typeface="宋体" pitchFamily="2" charset="-122"/>
              </a:rPr>
              <a:t> </a:t>
            </a:r>
            <a:r>
              <a:rPr lang="en-US" altLang="zh-CN" sz="2000" dirty="0" smtClean="0">
                <a:ea typeface="宋体" pitchFamily="2" charset="-122"/>
              </a:rPr>
              <a:t>S</a:t>
            </a:r>
            <a:r>
              <a:rPr lang="en-US" altLang="zh-CN" sz="2000" dirty="0" smtClean="0">
                <a:latin typeface="Calibri" panose="020F0502020204030204" pitchFamily="34" charset="0"/>
                <a:ea typeface="宋体" pitchFamily="2" charset="-122"/>
              </a:rPr>
              <a:t>↓</a:t>
            </a:r>
            <a:r>
              <a:rPr lang="zh-CN" altLang="en-US" sz="2000" dirty="0" smtClean="0">
                <a:ea typeface="宋体" pitchFamily="2" charset="-122"/>
              </a:rPr>
              <a:t>（</a:t>
            </a:r>
            <a:r>
              <a:rPr lang="zh-CN" altLang="en-US" sz="2000" dirty="0" smtClean="0">
                <a:ea typeface="宋体" pitchFamily="2" charset="-122"/>
                <a:sym typeface="Wingdings" panose="05000000000000000000" pitchFamily="2" charset="2"/>
              </a:rPr>
              <a:t>可贷资金减少）</a:t>
            </a:r>
            <a:r>
              <a:rPr lang="en-US" altLang="zh-CN" sz="2000" dirty="0" smtClean="0">
                <a:ea typeface="宋体" pitchFamily="2" charset="-122"/>
                <a:sym typeface="Wingdings" panose="05000000000000000000" pitchFamily="2" charset="2"/>
              </a:rPr>
              <a:t>r</a:t>
            </a:r>
            <a:r>
              <a:rPr lang="en-US" altLang="zh-CN" sz="2000" dirty="0" smtClean="0">
                <a:latin typeface="Calibri" panose="020F0502020204030204" pitchFamily="34" charset="0"/>
                <a:ea typeface="宋体" pitchFamily="2" charset="-122"/>
                <a:sym typeface="Wingdings" panose="05000000000000000000" pitchFamily="2" charset="2"/>
              </a:rPr>
              <a:t>↑</a:t>
            </a:r>
            <a:r>
              <a:rPr lang="en-US" altLang="zh-CN" sz="2000" dirty="0" smtClean="0">
                <a:ea typeface="宋体" pitchFamily="2" charset="-122"/>
                <a:sym typeface="Wingdings" panose="05000000000000000000" pitchFamily="2" charset="2"/>
              </a:rPr>
              <a:t>  I</a:t>
            </a:r>
            <a:r>
              <a:rPr lang="en-US" altLang="zh-CN" sz="2000" dirty="0" smtClean="0">
                <a:latin typeface="Calibri" panose="020F0502020204030204" pitchFamily="34" charset="0"/>
                <a:ea typeface="宋体" pitchFamily="2" charset="-122"/>
                <a:sym typeface="Wingdings" panose="05000000000000000000" pitchFamily="2" charset="2"/>
              </a:rPr>
              <a:t>↓</a:t>
            </a:r>
            <a:r>
              <a:rPr lang="en-US" altLang="zh-CN" sz="2000" dirty="0" smtClean="0">
                <a:ea typeface="宋体" pitchFamily="2" charset="-122"/>
                <a:sym typeface="Wingdings" panose="05000000000000000000" pitchFamily="2" charset="2"/>
              </a:rPr>
              <a:t> (</a:t>
            </a:r>
            <a:r>
              <a:rPr lang="zh-CN" altLang="en-US" sz="2000" dirty="0" smtClean="0">
                <a:ea typeface="宋体" pitchFamily="2" charset="-122"/>
                <a:sym typeface="Wingdings" panose="05000000000000000000" pitchFamily="2" charset="2"/>
              </a:rPr>
              <a:t>私人投资减少</a:t>
            </a:r>
            <a:r>
              <a:rPr lang="en-US" altLang="zh-CN" sz="2000" dirty="0" smtClean="0">
                <a:ea typeface="宋体" pitchFamily="2" charset="-122"/>
                <a:sym typeface="Wingdings" panose="05000000000000000000" pitchFamily="2" charset="2"/>
              </a:rPr>
              <a:t>)</a:t>
            </a:r>
          </a:p>
          <a:p>
            <a:pPr lvl="1">
              <a:lnSpc>
                <a:spcPct val="120000"/>
              </a:lnSpc>
              <a:buFont typeface="Calibri" panose="020F0502020204030204" pitchFamily="34" charset="0"/>
              <a:buChar char="◊"/>
            </a:pPr>
            <a:r>
              <a:rPr lang="zh-CN" altLang="en-US" sz="2000" dirty="0" smtClean="0">
                <a:ea typeface="宋体" pitchFamily="2" charset="-122"/>
                <a:sym typeface="Wingdings" panose="05000000000000000000" pitchFamily="2" charset="2"/>
              </a:rPr>
              <a:t>现实中的表现：</a:t>
            </a:r>
            <a:endParaRPr lang="en-US" altLang="zh-CN" sz="2000" dirty="0" smtClean="0">
              <a:ea typeface="宋体" pitchFamily="2" charset="-122"/>
              <a:sym typeface="Wingdings" panose="05000000000000000000" pitchFamily="2" charset="2"/>
            </a:endParaRPr>
          </a:p>
          <a:p>
            <a:pPr marL="400050" lvl="1" indent="0">
              <a:lnSpc>
                <a:spcPct val="120000"/>
              </a:lnSpc>
              <a:buNone/>
            </a:pPr>
            <a:r>
              <a:rPr lang="zh-CN" altLang="en-US" sz="2000" dirty="0">
                <a:ea typeface="宋体" pitchFamily="2" charset="-122"/>
                <a:sym typeface="Wingdings" panose="05000000000000000000" pitchFamily="2" charset="2"/>
              </a:rPr>
              <a:t>政府方面：动用了更多资金，购买了更多产品</a:t>
            </a:r>
            <a:endParaRPr lang="en-US" altLang="zh-CN" sz="2000" dirty="0">
              <a:ea typeface="宋体" pitchFamily="2" charset="-122"/>
              <a:sym typeface="Wingdings" panose="05000000000000000000" pitchFamily="2" charset="2"/>
            </a:endParaRPr>
          </a:p>
          <a:p>
            <a:pPr marL="400050" lvl="1" indent="0">
              <a:lnSpc>
                <a:spcPct val="120000"/>
              </a:lnSpc>
              <a:buNone/>
            </a:pPr>
            <a:r>
              <a:rPr lang="zh-CN" altLang="en-US" sz="2000" dirty="0">
                <a:ea typeface="宋体" pitchFamily="2" charset="-122"/>
                <a:sym typeface="Wingdings" panose="05000000000000000000" pitchFamily="2" charset="2"/>
              </a:rPr>
              <a:t>私人机构方面：可用资金少了（贷款少了，人们对债券和股票的购买也少了</a:t>
            </a:r>
            <a:r>
              <a:rPr lang="en-US" altLang="zh-CN" sz="2000" dirty="0">
                <a:ea typeface="宋体" pitchFamily="2" charset="-122"/>
                <a:sym typeface="Wingdings" panose="05000000000000000000" pitchFamily="2" charset="2"/>
              </a:rPr>
              <a:t></a:t>
            </a:r>
            <a:r>
              <a:rPr lang="zh-CN" altLang="en-US" sz="2000" dirty="0">
                <a:ea typeface="宋体" pitchFamily="2" charset="-122"/>
                <a:sym typeface="Wingdings" panose="05000000000000000000" pitchFamily="2" charset="2"/>
              </a:rPr>
              <a:t>使用的产品也少了。</a:t>
            </a:r>
            <a:endParaRPr lang="en-US" altLang="zh-CN" sz="2000" dirty="0">
              <a:ea typeface="宋体" pitchFamily="2" charset="-122"/>
              <a:sym typeface="Wingdings" panose="05000000000000000000" pitchFamily="2" charset="2"/>
            </a:endParaRPr>
          </a:p>
          <a:p>
            <a:pPr lvl="1">
              <a:lnSpc>
                <a:spcPct val="120000"/>
              </a:lnSpc>
              <a:buFont typeface="Calibri" panose="020F0502020204030204" pitchFamily="34" charset="0"/>
              <a:buChar char="◊"/>
            </a:pPr>
            <a:r>
              <a:rPr lang="zh-CN" altLang="en-US" sz="2000" dirty="0" smtClean="0">
                <a:ea typeface="宋体" pitchFamily="2" charset="-122"/>
                <a:sym typeface="Wingdings" panose="05000000000000000000" pitchFamily="2" charset="2"/>
              </a:rPr>
              <a:t>排挤效应</a:t>
            </a:r>
            <a:r>
              <a:rPr lang="en-US" altLang="zh-CN" sz="2000" dirty="0" smtClean="0">
                <a:ea typeface="宋体" pitchFamily="2" charset="-122"/>
                <a:sym typeface="Wingdings" panose="05000000000000000000" pitchFamily="2" charset="2"/>
              </a:rPr>
              <a:t>crowding out effect</a:t>
            </a:r>
            <a:r>
              <a:rPr lang="zh-CN" altLang="en-US" sz="2000" dirty="0" smtClean="0">
                <a:ea typeface="宋体" pitchFamily="2" charset="-122"/>
                <a:sym typeface="Wingdings" panose="05000000000000000000" pitchFamily="2" charset="2"/>
              </a:rPr>
              <a:t>：政府开支增加挤占了私人开支，这种挤占是通过提高利率实现的。</a:t>
            </a:r>
            <a:endParaRPr lang="zh-CN" altLang="en-US" sz="2000" dirty="0">
              <a:ea typeface="宋体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772499" y="2597753"/>
            <a:ext cx="4519186" cy="523220"/>
          </a:xfrm>
          <a:prstGeom prst="rect">
            <a:avLst/>
          </a:prstGeom>
          <a:solidFill>
            <a:srgbClr val="92D050"/>
          </a:solidFill>
        </p:spPr>
        <p:txBody>
          <a:bodyPr wrap="none">
            <a:spAutoFit/>
          </a:bodyPr>
          <a:lstStyle/>
          <a:p>
            <a:r>
              <a:rPr lang="zh-CN" altLang="en-US" sz="2800" dirty="0">
                <a:ea typeface="宋体" pitchFamily="2" charset="-122"/>
              </a:rPr>
              <a:t>复习：</a:t>
            </a:r>
            <a:r>
              <a:rPr lang="en-US" altLang="zh-CN" sz="2800" dirty="0">
                <a:ea typeface="宋体" pitchFamily="2" charset="-122"/>
              </a:rPr>
              <a:t>S = (Y – T – C) + (T – G)</a:t>
            </a:r>
          </a:p>
        </p:txBody>
      </p:sp>
      <p:sp>
        <p:nvSpPr>
          <p:cNvPr id="3" name="矩形 2"/>
          <p:cNvSpPr/>
          <p:nvPr/>
        </p:nvSpPr>
        <p:spPr>
          <a:xfrm>
            <a:off x="7406727" y="3125768"/>
            <a:ext cx="3595856" cy="523220"/>
          </a:xfrm>
          <a:prstGeom prst="rect">
            <a:avLst/>
          </a:prstGeom>
          <a:solidFill>
            <a:srgbClr val="92D050"/>
          </a:solidFill>
        </p:spPr>
        <p:txBody>
          <a:bodyPr wrap="none">
            <a:spAutoFit/>
          </a:bodyPr>
          <a:lstStyle/>
          <a:p>
            <a:r>
              <a:rPr lang="zh-CN" altLang="en-US" sz="2800" dirty="0">
                <a:ea typeface="宋体" pitchFamily="2" charset="-122"/>
              </a:rPr>
              <a:t>私人储蓄      公共储蓄</a:t>
            </a:r>
            <a:endParaRPr lang="en-US" altLang="zh-CN" sz="2800" dirty="0">
              <a:ea typeface="宋体" pitchFamily="2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275771" y="1103086"/>
            <a:ext cx="10101943" cy="130628"/>
          </a:xfrm>
          <a:prstGeom prst="roundRect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63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63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63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563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563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563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63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563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2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文本占位符 4"/>
          <p:cNvSpPr>
            <a:spLocks noGrp="1"/>
          </p:cNvSpPr>
          <p:nvPr>
            <p:ph type="body" idx="4294967295"/>
          </p:nvPr>
        </p:nvSpPr>
        <p:spPr>
          <a:xfrm>
            <a:off x="1923597" y="1076552"/>
            <a:ext cx="8816975" cy="4603750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800" dirty="0">
                <a:ea typeface="宋体" pitchFamily="2" charset="-122"/>
              </a:rPr>
              <a:t>本章的假设前提：考虑长期经济趋势</a:t>
            </a:r>
            <a:endParaRPr lang="en-US" altLang="zh-CN" sz="2800" dirty="0">
              <a:ea typeface="宋体" pitchFamily="2" charset="-122"/>
            </a:endParaRPr>
          </a:p>
          <a:p>
            <a:endParaRPr lang="en-US" altLang="zh-CN" sz="2800" dirty="0">
              <a:ea typeface="宋体" pitchFamily="2" charset="-122"/>
            </a:endParaRPr>
          </a:p>
          <a:p>
            <a:r>
              <a:rPr lang="zh-CN" altLang="en-US" sz="2800" dirty="0">
                <a:ea typeface="宋体" pitchFamily="2" charset="-122"/>
              </a:rPr>
              <a:t>货币对经济没有实际作用</a:t>
            </a:r>
            <a:endParaRPr lang="en-US" altLang="zh-CN" sz="2800" dirty="0">
              <a:ea typeface="宋体" pitchFamily="2" charset="-122"/>
            </a:endParaRPr>
          </a:p>
          <a:p>
            <a:r>
              <a:rPr lang="zh-CN" altLang="en-US" sz="2800" dirty="0">
                <a:ea typeface="宋体" pitchFamily="2" charset="-122"/>
              </a:rPr>
              <a:t>封闭经济</a:t>
            </a:r>
            <a:endParaRPr lang="en-US" altLang="zh-CN" sz="2800" dirty="0">
              <a:ea typeface="宋体" pitchFamily="2" charset="-122"/>
            </a:endParaRPr>
          </a:p>
          <a:p>
            <a:r>
              <a:rPr lang="zh-CN" altLang="en-US" sz="2800" dirty="0">
                <a:ea typeface="宋体" pitchFamily="2" charset="-122"/>
              </a:rPr>
              <a:t>充分就业</a:t>
            </a:r>
            <a:endParaRPr lang="en-US" altLang="zh-CN" sz="2800" dirty="0">
              <a:ea typeface="宋体" pitchFamily="2" charset="-122"/>
            </a:endParaRPr>
          </a:p>
          <a:p>
            <a:r>
              <a:rPr lang="zh-CN" altLang="en-US" sz="2800" dirty="0">
                <a:ea typeface="宋体" pitchFamily="2" charset="-122"/>
              </a:rPr>
              <a:t>生产要素既定</a:t>
            </a:r>
            <a:endParaRPr lang="en-US" altLang="zh-CN" sz="2800" dirty="0">
              <a:ea typeface="宋体" pitchFamily="2" charset="-122"/>
            </a:endParaRPr>
          </a:p>
          <a:p>
            <a:r>
              <a:rPr lang="zh-CN" altLang="en-US" sz="2800" dirty="0">
                <a:ea typeface="宋体" pitchFamily="2" charset="-122"/>
              </a:rPr>
              <a:t>价格灵活调整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1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1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1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1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1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0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内容占位符 2"/>
          <p:cNvSpPr>
            <a:spLocks noGrp="1"/>
          </p:cNvSpPr>
          <p:nvPr>
            <p:ph idx="1"/>
          </p:nvPr>
        </p:nvSpPr>
        <p:spPr>
          <a:xfrm>
            <a:off x="579120" y="0"/>
            <a:ext cx="9395060" cy="6653463"/>
          </a:xfrm>
        </p:spPr>
        <p:txBody>
          <a:bodyPr anchor="t">
            <a:no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dirty="0">
                <a:ea typeface="宋体" pitchFamily="2" charset="-122"/>
              </a:rPr>
              <a:t>均衡的变化：政策等外在冲击对投资储蓄和利率的</a:t>
            </a:r>
            <a:r>
              <a:rPr lang="zh-CN" altLang="en-US" sz="2800" dirty="0" smtClean="0">
                <a:ea typeface="宋体" pitchFamily="2" charset="-122"/>
              </a:rPr>
              <a:t>影响</a:t>
            </a:r>
            <a:endParaRPr lang="en-US" altLang="zh-CN" sz="2800" dirty="0" smtClean="0">
              <a:ea typeface="宋体" pitchFamily="2" charset="-122"/>
            </a:endParaRPr>
          </a:p>
          <a:p>
            <a:pPr>
              <a:lnSpc>
                <a:spcPct val="120000"/>
              </a:lnSpc>
            </a:pPr>
            <a:endParaRPr lang="en-US" altLang="zh-CN" sz="2800" dirty="0">
              <a:ea typeface="宋体" pitchFamily="2" charset="-122"/>
            </a:endParaRPr>
          </a:p>
          <a:p>
            <a:pPr>
              <a:lnSpc>
                <a:spcPts val="4000"/>
              </a:lnSpc>
              <a:buFont typeface="Times New Roman" panose="02020603050405020304" pitchFamily="18" charset="0"/>
              <a:buChar char="−"/>
            </a:pPr>
            <a:r>
              <a:rPr lang="zh-CN" altLang="en-US" sz="2800" dirty="0"/>
              <a:t>投资需求增加的影响</a:t>
            </a:r>
            <a:endParaRPr lang="en-US" altLang="zh-CN" sz="2800" dirty="0"/>
          </a:p>
          <a:p>
            <a:pPr lvl="1">
              <a:lnSpc>
                <a:spcPts val="4000"/>
              </a:lnSpc>
              <a:buFont typeface="Calibri" panose="020F0502020204030204" pitchFamily="34" charset="0"/>
              <a:buChar char="◊"/>
            </a:pPr>
            <a:r>
              <a:rPr lang="zh-CN" altLang="en-US" sz="2800" dirty="0"/>
              <a:t>投资需求增加 </a:t>
            </a:r>
            <a:r>
              <a:rPr lang="en-US" altLang="zh-CN" sz="2800" dirty="0">
                <a:sym typeface="Wingdings" panose="05000000000000000000" pitchFamily="2" charset="2"/>
              </a:rPr>
              <a:t> I (r)&gt;S  </a:t>
            </a:r>
            <a:r>
              <a:rPr lang="zh-CN" altLang="en-US" sz="2800" dirty="0">
                <a:sym typeface="Wingdings" panose="05000000000000000000" pitchFamily="2" charset="2"/>
              </a:rPr>
              <a:t>利率</a:t>
            </a:r>
            <a:r>
              <a:rPr lang="en-US" altLang="zh-CN" sz="2800" dirty="0">
                <a:sym typeface="Wingdings" panose="05000000000000000000" pitchFamily="2" charset="2"/>
              </a:rPr>
              <a:t>r</a:t>
            </a:r>
            <a:r>
              <a:rPr lang="zh-CN" altLang="en-US" sz="2800" dirty="0">
                <a:sym typeface="Wingdings" panose="05000000000000000000" pitchFamily="2" charset="2"/>
              </a:rPr>
              <a:t>上升从而投资 </a:t>
            </a:r>
            <a:r>
              <a:rPr lang="en-US" altLang="zh-CN" sz="2800" dirty="0">
                <a:sym typeface="Wingdings" panose="05000000000000000000" pitchFamily="2" charset="2"/>
              </a:rPr>
              <a:t>I</a:t>
            </a:r>
            <a:r>
              <a:rPr lang="zh-CN" altLang="en-US" sz="2800" dirty="0">
                <a:sym typeface="Wingdings" panose="05000000000000000000" pitchFamily="2" charset="2"/>
              </a:rPr>
              <a:t>减少以恢复</a:t>
            </a:r>
            <a:r>
              <a:rPr lang="zh-CN" altLang="en-US" sz="2800" dirty="0" smtClean="0">
                <a:sym typeface="Wingdings" panose="05000000000000000000" pitchFamily="2" charset="2"/>
              </a:rPr>
              <a:t>均衡</a:t>
            </a:r>
            <a:endParaRPr lang="en-US" altLang="zh-CN" sz="2800" dirty="0" smtClean="0">
              <a:sym typeface="Wingdings" panose="05000000000000000000" pitchFamily="2" charset="2"/>
            </a:endParaRPr>
          </a:p>
          <a:p>
            <a:pPr lvl="1">
              <a:lnSpc>
                <a:spcPts val="4000"/>
              </a:lnSpc>
              <a:buFont typeface="Calibri" panose="020F0502020204030204" pitchFamily="34" charset="0"/>
              <a:buChar char="◊"/>
            </a:pPr>
            <a:endParaRPr lang="en-US" altLang="zh-CN" sz="2800" dirty="0">
              <a:sym typeface="Wingdings" panose="05000000000000000000" pitchFamily="2" charset="2"/>
            </a:endParaRPr>
          </a:p>
          <a:p>
            <a:pPr lvl="1">
              <a:lnSpc>
                <a:spcPts val="4000"/>
              </a:lnSpc>
              <a:buFont typeface="Calibri" panose="020F0502020204030204" pitchFamily="34" charset="0"/>
              <a:buChar char="◊"/>
            </a:pPr>
            <a:r>
              <a:rPr lang="zh-CN" altLang="en-US" sz="2800" dirty="0">
                <a:sym typeface="Wingdings" panose="05000000000000000000" pitchFamily="2" charset="2"/>
              </a:rPr>
              <a:t>现实中如何增加投资需求</a:t>
            </a:r>
            <a:r>
              <a:rPr lang="zh-CN" altLang="en-US" sz="2800" dirty="0" smtClean="0">
                <a:sym typeface="Wingdings" panose="05000000000000000000" pitchFamily="2" charset="2"/>
              </a:rPr>
              <a:t>：需要</a:t>
            </a:r>
            <a:r>
              <a:rPr lang="zh-CN" altLang="en-US" sz="2800" dirty="0">
                <a:sym typeface="Wingdings" panose="05000000000000000000" pitchFamily="2" charset="2"/>
              </a:rPr>
              <a:t>资金来购买资本品</a:t>
            </a:r>
            <a:endParaRPr lang="en-US" altLang="zh-CN" sz="2800" dirty="0">
              <a:sym typeface="Wingdings" panose="05000000000000000000" pitchFamily="2" charset="2"/>
            </a:endParaRPr>
          </a:p>
          <a:p>
            <a:pPr marL="400050" lvl="1" indent="0">
              <a:lnSpc>
                <a:spcPts val="4000"/>
              </a:lnSpc>
              <a:buNone/>
            </a:pPr>
            <a:r>
              <a:rPr lang="zh-CN" altLang="en-US" sz="2800" dirty="0">
                <a:sym typeface="Wingdings" panose="05000000000000000000" pitchFamily="2" charset="2"/>
              </a:rPr>
              <a:t>向银行贷款增加；通过股市融资增加；企业之间贷款增加；发行更多的</a:t>
            </a:r>
            <a:r>
              <a:rPr lang="zh-CN" altLang="en-US" sz="2800" dirty="0" smtClean="0">
                <a:sym typeface="Wingdings" panose="05000000000000000000" pitchFamily="2" charset="2"/>
              </a:rPr>
              <a:t>债券</a:t>
            </a:r>
            <a:endParaRPr lang="en-US" altLang="zh-CN" sz="2800" dirty="0"/>
          </a:p>
        </p:txBody>
      </p:sp>
      <p:sp>
        <p:nvSpPr>
          <p:cNvPr id="5" name="圆角矩形 4"/>
          <p:cNvSpPr/>
          <p:nvPr/>
        </p:nvSpPr>
        <p:spPr>
          <a:xfrm>
            <a:off x="275771" y="1103086"/>
            <a:ext cx="10101943" cy="130628"/>
          </a:xfrm>
          <a:prstGeom prst="roundRect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6894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63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2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smtClean="0">
              <a:ea typeface="宋体" pitchFamily="2" charset="-122"/>
            </a:endParaRPr>
          </a:p>
        </p:txBody>
      </p:sp>
      <p:sp>
        <p:nvSpPr>
          <p:cNvPr id="583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smtClean="0">
              <a:ea typeface="宋体" pitchFamily="2" charset="-122"/>
            </a:endParaRPr>
          </a:p>
        </p:txBody>
      </p:sp>
      <p:pic>
        <p:nvPicPr>
          <p:cNvPr id="5837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8939" y="549275"/>
            <a:ext cx="8874125" cy="575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6527321" y="87610"/>
            <a:ext cx="264848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ea typeface="宋体" pitchFamily="2" charset="-122"/>
              </a:rPr>
              <a:t>S = Y – C (Y-T)– 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WordArt 2"/>
          <p:cNvSpPr>
            <a:spLocks noChangeArrowheads="1" noChangeShapeType="1" noTextEdit="1"/>
          </p:cNvSpPr>
          <p:nvPr/>
        </p:nvSpPr>
        <p:spPr bwMode="auto">
          <a:xfrm>
            <a:off x="3248026" y="304800"/>
            <a:ext cx="5743575" cy="611188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US" altLang="zh-CN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Times New Roman"/>
                <a:cs typeface="Times New Roman"/>
              </a:rPr>
              <a:t>Changes in Investment Demand</a:t>
            </a:r>
            <a:endParaRPr lang="zh-CN" altLang="en-US" sz="3600" kern="1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56323" name="WordArt 3"/>
          <p:cNvSpPr>
            <a:spLocks noChangeArrowheads="1" noChangeShapeType="1" noTextEdit="1"/>
          </p:cNvSpPr>
          <p:nvPr/>
        </p:nvSpPr>
        <p:spPr bwMode="auto">
          <a:xfrm>
            <a:off x="3222626" y="304800"/>
            <a:ext cx="5743575" cy="611188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US" altLang="zh-CN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99CC"/>
                </a:solidFill>
                <a:latin typeface="Times New Roman"/>
                <a:cs typeface="Times New Roman"/>
              </a:rPr>
              <a:t>Changes in Investment Demand</a:t>
            </a:r>
            <a:endParaRPr lang="zh-CN" altLang="en-US" sz="3600" kern="1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99CC"/>
              </a:solidFill>
              <a:latin typeface="Times New Roman"/>
              <a:cs typeface="Times New Roman"/>
            </a:endParaRPr>
          </a:p>
        </p:txBody>
      </p:sp>
      <p:sp>
        <p:nvSpPr>
          <p:cNvPr id="56343" name="Text Box 23"/>
          <p:cNvSpPr txBox="1">
            <a:spLocks noChangeArrowheads="1"/>
          </p:cNvSpPr>
          <p:nvPr/>
        </p:nvSpPr>
        <p:spPr bwMode="auto">
          <a:xfrm>
            <a:off x="5762625" y="1057276"/>
            <a:ext cx="4966424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>
                <a:ea typeface="宋体" pitchFamily="2" charset="-122"/>
              </a:rPr>
              <a:t>An increase in the demand for </a:t>
            </a:r>
          </a:p>
          <a:p>
            <a:r>
              <a:rPr lang="en-US" altLang="zh-CN">
                <a:ea typeface="宋体" pitchFamily="2" charset="-122"/>
              </a:rPr>
              <a:t>investment goods shifts the investment</a:t>
            </a:r>
          </a:p>
          <a:p>
            <a:r>
              <a:rPr lang="en-US" altLang="zh-CN">
                <a:ea typeface="宋体" pitchFamily="2" charset="-122"/>
              </a:rPr>
              <a:t>schedule to the right.  At any given</a:t>
            </a:r>
          </a:p>
          <a:p>
            <a:r>
              <a:rPr lang="en-US" altLang="zh-CN">
                <a:ea typeface="宋体" pitchFamily="2" charset="-122"/>
              </a:rPr>
              <a:t>interest rate, the amount of investment</a:t>
            </a:r>
          </a:p>
          <a:p>
            <a:r>
              <a:rPr lang="en-US" altLang="zh-CN">
                <a:ea typeface="宋体" pitchFamily="2" charset="-122"/>
              </a:rPr>
              <a:t>is greater.  The equilibrium moves</a:t>
            </a:r>
          </a:p>
          <a:p>
            <a:r>
              <a:rPr lang="en-US" altLang="zh-CN">
                <a:ea typeface="宋体" pitchFamily="2" charset="-122"/>
              </a:rPr>
              <a:t>from A to B.  Because the amount</a:t>
            </a:r>
          </a:p>
          <a:p>
            <a:r>
              <a:rPr lang="en-US" altLang="zh-CN">
                <a:ea typeface="宋体" pitchFamily="2" charset="-122"/>
              </a:rPr>
              <a:t>of saving is fixed, the increase in</a:t>
            </a:r>
          </a:p>
          <a:p>
            <a:r>
              <a:rPr lang="en-US" altLang="zh-CN">
                <a:ea typeface="宋体" pitchFamily="2" charset="-122"/>
              </a:rPr>
              <a:t>	investment demand raises</a:t>
            </a:r>
          </a:p>
          <a:p>
            <a:r>
              <a:rPr lang="en-US" altLang="zh-CN">
                <a:ea typeface="宋体" pitchFamily="2" charset="-122"/>
              </a:rPr>
              <a:t>	the interest rate while leaving</a:t>
            </a:r>
          </a:p>
          <a:p>
            <a:r>
              <a:rPr lang="en-US" altLang="zh-CN">
                <a:ea typeface="宋体" pitchFamily="2" charset="-122"/>
              </a:rPr>
              <a:t>		the equilibrium</a:t>
            </a:r>
          </a:p>
          <a:p>
            <a:r>
              <a:rPr lang="en-US" altLang="zh-CN">
                <a:ea typeface="宋体" pitchFamily="2" charset="-122"/>
              </a:rPr>
              <a:t>		amount of investment</a:t>
            </a:r>
          </a:p>
          <a:p>
            <a:r>
              <a:rPr lang="en-US" altLang="zh-CN">
                <a:ea typeface="宋体" pitchFamily="2" charset="-122"/>
              </a:rPr>
              <a:t>		unchanged.</a:t>
            </a:r>
          </a:p>
        </p:txBody>
      </p:sp>
      <p:sp>
        <p:nvSpPr>
          <p:cNvPr id="56344" name="Text Box 24"/>
          <p:cNvSpPr txBox="1">
            <a:spLocks noChangeArrowheads="1"/>
          </p:cNvSpPr>
          <p:nvPr/>
        </p:nvSpPr>
        <p:spPr bwMode="auto">
          <a:xfrm>
            <a:off x="1666876" y="5213351"/>
            <a:ext cx="6009979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>
                <a:ea typeface="宋体" pitchFamily="2" charset="-122"/>
              </a:rPr>
              <a:t>Now let’s see what happens to the interest</a:t>
            </a:r>
          </a:p>
          <a:p>
            <a:r>
              <a:rPr lang="en-US" altLang="zh-CN">
                <a:ea typeface="宋体" pitchFamily="2" charset="-122"/>
              </a:rPr>
              <a:t>rate and saving when saving depends on the </a:t>
            </a:r>
          </a:p>
          <a:p>
            <a:r>
              <a:rPr lang="en-US" altLang="zh-CN">
                <a:ea typeface="宋体" pitchFamily="2" charset="-122"/>
              </a:rPr>
              <a:t>interest rate (upward-sloping saving (S) curve).</a:t>
            </a:r>
          </a:p>
        </p:txBody>
      </p:sp>
      <p:grpSp>
        <p:nvGrpSpPr>
          <p:cNvPr id="56347" name="Group 27"/>
          <p:cNvGrpSpPr>
            <a:grpSpLocks/>
          </p:cNvGrpSpPr>
          <p:nvPr/>
        </p:nvGrpSpPr>
        <p:grpSpPr bwMode="auto">
          <a:xfrm>
            <a:off x="1447800" y="990600"/>
            <a:ext cx="6364288" cy="4102100"/>
            <a:chOff x="-48" y="768"/>
            <a:chExt cx="4009" cy="2584"/>
          </a:xfrm>
        </p:grpSpPr>
        <p:sp>
          <p:nvSpPr>
            <p:cNvPr id="60424" name="Line 4"/>
            <p:cNvSpPr>
              <a:spLocks noChangeShapeType="1"/>
            </p:cNvSpPr>
            <p:nvPr/>
          </p:nvSpPr>
          <p:spPr bwMode="auto">
            <a:xfrm>
              <a:off x="648" y="864"/>
              <a:ext cx="1" cy="22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425" name="Line 5"/>
            <p:cNvSpPr>
              <a:spLocks noChangeShapeType="1"/>
            </p:cNvSpPr>
            <p:nvPr/>
          </p:nvSpPr>
          <p:spPr bwMode="auto">
            <a:xfrm rot="5400000">
              <a:off x="1751" y="1969"/>
              <a:ext cx="1" cy="22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426" name="Text Box 6"/>
            <p:cNvSpPr txBox="1">
              <a:spLocks noChangeArrowheads="1"/>
            </p:cNvSpPr>
            <p:nvPr/>
          </p:nvSpPr>
          <p:spPr bwMode="auto">
            <a:xfrm>
              <a:off x="1720" y="3064"/>
              <a:ext cx="224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CN">
                  <a:ea typeface="宋体" pitchFamily="2" charset="-122"/>
                </a:rPr>
                <a:t>Investment, Saving, I, S</a:t>
              </a:r>
            </a:p>
          </p:txBody>
        </p:sp>
        <p:sp>
          <p:nvSpPr>
            <p:cNvPr id="60427" name="Arc 7"/>
            <p:cNvSpPr>
              <a:spLocks/>
            </p:cNvSpPr>
            <p:nvPr/>
          </p:nvSpPr>
          <p:spPr bwMode="auto">
            <a:xfrm rot="10780901">
              <a:off x="888" y="1008"/>
              <a:ext cx="1920" cy="1873"/>
            </a:xfrm>
            <a:custGeom>
              <a:avLst/>
              <a:gdLst>
                <a:gd name="T0" fmla="*/ 0 w 21600"/>
                <a:gd name="T1" fmla="*/ 0 h 21600"/>
                <a:gd name="T2" fmla="*/ 1920 w 21600"/>
                <a:gd name="T3" fmla="*/ 1873 h 21600"/>
                <a:gd name="T4" fmla="*/ 0 w 21600"/>
                <a:gd name="T5" fmla="*/ 1873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428" name="Rectangle 8"/>
            <p:cNvSpPr>
              <a:spLocks noChangeArrowheads="1"/>
            </p:cNvSpPr>
            <p:nvPr/>
          </p:nvSpPr>
          <p:spPr bwMode="auto">
            <a:xfrm>
              <a:off x="2760" y="2728"/>
              <a:ext cx="20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pitchFamily="2" charset="-122"/>
                </a:rPr>
                <a:t>I</a:t>
              </a:r>
              <a:r>
                <a:rPr lang="en-US" altLang="zh-CN" baseline="-25000">
                  <a:ea typeface="宋体" pitchFamily="2" charset="-122"/>
                </a:rPr>
                <a:t>1</a:t>
              </a:r>
            </a:p>
          </p:txBody>
        </p:sp>
        <p:sp>
          <p:nvSpPr>
            <p:cNvPr id="60429" name="Text Box 9"/>
            <p:cNvSpPr txBox="1">
              <a:spLocks noChangeArrowheads="1"/>
            </p:cNvSpPr>
            <p:nvPr/>
          </p:nvSpPr>
          <p:spPr bwMode="auto">
            <a:xfrm>
              <a:off x="-48" y="820"/>
              <a:ext cx="686" cy="7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CN">
                  <a:ea typeface="宋体" pitchFamily="2" charset="-122"/>
                </a:rPr>
                <a:t>Real</a:t>
              </a:r>
            </a:p>
            <a:p>
              <a:r>
                <a:rPr lang="en-US" altLang="zh-CN">
                  <a:ea typeface="宋体" pitchFamily="2" charset="-122"/>
                </a:rPr>
                <a:t>interest</a:t>
              </a:r>
            </a:p>
            <a:p>
              <a:r>
                <a:rPr lang="en-US" altLang="zh-CN">
                  <a:ea typeface="宋体" pitchFamily="2" charset="-122"/>
                </a:rPr>
                <a:t>rate, r</a:t>
              </a:r>
            </a:p>
          </p:txBody>
        </p:sp>
        <p:sp>
          <p:nvSpPr>
            <p:cNvPr id="60430" name="Line 10"/>
            <p:cNvSpPr>
              <a:spLocks noChangeShapeType="1"/>
            </p:cNvSpPr>
            <p:nvPr/>
          </p:nvSpPr>
          <p:spPr bwMode="auto">
            <a:xfrm flipV="1">
              <a:off x="1568" y="1056"/>
              <a:ext cx="1" cy="201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431" name="Rectangle 11"/>
            <p:cNvSpPr>
              <a:spLocks noChangeArrowheads="1"/>
            </p:cNvSpPr>
            <p:nvPr/>
          </p:nvSpPr>
          <p:spPr bwMode="auto">
            <a:xfrm>
              <a:off x="1568" y="960"/>
              <a:ext cx="63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pitchFamily="2" charset="-122"/>
                </a:rPr>
                <a:t>Saving, S</a:t>
              </a:r>
            </a:p>
          </p:txBody>
        </p:sp>
        <p:sp>
          <p:nvSpPr>
            <p:cNvPr id="60432" name="Line 12"/>
            <p:cNvSpPr>
              <a:spLocks noChangeShapeType="1"/>
            </p:cNvSpPr>
            <p:nvPr/>
          </p:nvSpPr>
          <p:spPr bwMode="auto">
            <a:xfrm>
              <a:off x="704" y="2418"/>
              <a:ext cx="854" cy="1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33" name="Oval 13"/>
            <p:cNvSpPr>
              <a:spLocks noChangeArrowheads="1"/>
            </p:cNvSpPr>
            <p:nvPr/>
          </p:nvSpPr>
          <p:spPr bwMode="auto">
            <a:xfrm>
              <a:off x="1478" y="2368"/>
              <a:ext cx="144" cy="14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0434" name="Rectangle 14"/>
            <p:cNvSpPr>
              <a:spLocks noChangeArrowheads="1"/>
            </p:cNvSpPr>
            <p:nvPr/>
          </p:nvSpPr>
          <p:spPr bwMode="auto">
            <a:xfrm>
              <a:off x="1473" y="3072"/>
              <a:ext cx="18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pitchFamily="2" charset="-122"/>
                </a:rPr>
                <a:t>S</a:t>
              </a:r>
            </a:p>
          </p:txBody>
        </p:sp>
        <p:sp>
          <p:nvSpPr>
            <p:cNvPr id="60435" name="Arc 18"/>
            <p:cNvSpPr>
              <a:spLocks/>
            </p:cNvSpPr>
            <p:nvPr/>
          </p:nvSpPr>
          <p:spPr bwMode="auto">
            <a:xfrm rot="10780901">
              <a:off x="1152" y="768"/>
              <a:ext cx="1920" cy="1873"/>
            </a:xfrm>
            <a:custGeom>
              <a:avLst/>
              <a:gdLst>
                <a:gd name="T0" fmla="*/ 0 w 21600"/>
                <a:gd name="T1" fmla="*/ 0 h 21600"/>
                <a:gd name="T2" fmla="*/ 1920 w 21600"/>
                <a:gd name="T3" fmla="*/ 1873 h 21600"/>
                <a:gd name="T4" fmla="*/ 0 w 21600"/>
                <a:gd name="T5" fmla="*/ 1873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436" name="Rectangle 19"/>
            <p:cNvSpPr>
              <a:spLocks noChangeArrowheads="1"/>
            </p:cNvSpPr>
            <p:nvPr/>
          </p:nvSpPr>
          <p:spPr bwMode="auto">
            <a:xfrm>
              <a:off x="3020" y="2496"/>
              <a:ext cx="20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pitchFamily="2" charset="-122"/>
                </a:rPr>
                <a:t>I</a:t>
              </a:r>
              <a:r>
                <a:rPr lang="en-US" altLang="zh-CN" baseline="-25000">
                  <a:ea typeface="宋体" pitchFamily="2" charset="-122"/>
                </a:rPr>
                <a:t>2</a:t>
              </a:r>
            </a:p>
          </p:txBody>
        </p:sp>
        <p:sp>
          <p:nvSpPr>
            <p:cNvPr id="60437" name="Oval 20"/>
            <p:cNvSpPr>
              <a:spLocks noChangeArrowheads="1"/>
            </p:cNvSpPr>
            <p:nvPr/>
          </p:nvSpPr>
          <p:spPr bwMode="auto">
            <a:xfrm>
              <a:off x="1488" y="1872"/>
              <a:ext cx="144" cy="14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0438" name="Text Box 21"/>
            <p:cNvSpPr txBox="1">
              <a:spLocks noChangeArrowheads="1"/>
            </p:cNvSpPr>
            <p:nvPr/>
          </p:nvSpPr>
          <p:spPr bwMode="auto">
            <a:xfrm>
              <a:off x="1334" y="2426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CN">
                  <a:ea typeface="宋体" pitchFamily="2" charset="-122"/>
                </a:rPr>
                <a:t>A</a:t>
              </a:r>
            </a:p>
          </p:txBody>
        </p:sp>
        <p:sp>
          <p:nvSpPr>
            <p:cNvPr id="60439" name="Text Box 22"/>
            <p:cNvSpPr txBox="1">
              <a:spLocks noChangeArrowheads="1"/>
            </p:cNvSpPr>
            <p:nvPr/>
          </p:nvSpPr>
          <p:spPr bwMode="auto">
            <a:xfrm>
              <a:off x="1334" y="1922"/>
              <a:ext cx="2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CN">
                  <a:ea typeface="宋体" pitchFamily="2" charset="-122"/>
                </a:rPr>
                <a:t>B</a:t>
              </a:r>
            </a:p>
          </p:txBody>
        </p:sp>
        <p:sp>
          <p:nvSpPr>
            <p:cNvPr id="60440" name="Line 25"/>
            <p:cNvSpPr>
              <a:spLocks noChangeShapeType="1"/>
            </p:cNvSpPr>
            <p:nvPr/>
          </p:nvSpPr>
          <p:spPr bwMode="auto">
            <a:xfrm>
              <a:off x="624" y="1954"/>
              <a:ext cx="854" cy="1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41" name="Line 26"/>
            <p:cNvSpPr>
              <a:spLocks noChangeShapeType="1"/>
            </p:cNvSpPr>
            <p:nvPr/>
          </p:nvSpPr>
          <p:spPr bwMode="auto">
            <a:xfrm>
              <a:off x="1504" y="3120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6348" name="AutoShape 28"/>
          <p:cNvSpPr>
            <a:spLocks noChangeArrowheads="1"/>
          </p:cNvSpPr>
          <p:nvPr/>
        </p:nvSpPr>
        <p:spPr bwMode="auto">
          <a:xfrm>
            <a:off x="4229100" y="3429000"/>
            <a:ext cx="304800" cy="304800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FF3399"/>
          </a:solidFill>
          <a:ln w="22225" algn="ctr">
            <a:solidFill>
              <a:srgbClr val="003300"/>
            </a:solidFill>
            <a:miter lim="800000"/>
            <a:headEnd/>
            <a:tailEnd/>
          </a:ln>
          <a:effectLst>
            <a:outerShdw dist="35921" dir="2700000" algn="ctr" rotWithShape="0">
              <a:srgbClr val="990000"/>
            </a:outerShdw>
          </a:effectLst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6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56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6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63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63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6" presetClass="entr" presetSubtype="2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4" dur="500"/>
                                        <p:tgtEl>
                                          <p:spTgt spid="56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56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2" grpId="0" animBg="1"/>
      <p:bldP spid="56323" grpId="0" animBg="1"/>
      <p:bldP spid="56343" grpId="0" autoUpdateAnimBg="0"/>
      <p:bldP spid="56344" grpId="0" autoUpdateAnimBg="0"/>
      <p:bldP spid="5634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6322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73768" y="173039"/>
                <a:ext cx="10419348" cy="6486525"/>
              </a:xfrm>
            </p:spPr>
            <p:txBody>
              <a:bodyPr anchor="t"/>
              <a:lstStyle/>
              <a:p>
                <a:pPr>
                  <a:lnSpc>
                    <a:spcPts val="4000"/>
                  </a:lnSpc>
                </a:pPr>
                <a:r>
                  <a:rPr lang="zh-CN" altLang="en-US" sz="2800" dirty="0">
                    <a:ea typeface="宋体" pitchFamily="2" charset="-122"/>
                  </a:rPr>
                  <a:t>更加现实的</a:t>
                </a:r>
                <a:r>
                  <a:rPr lang="zh-CN" altLang="en-US" sz="2800" dirty="0" smtClean="0">
                    <a:ea typeface="宋体" pitchFamily="2" charset="-122"/>
                  </a:rPr>
                  <a:t>模型</a:t>
                </a:r>
                <a:endParaRPr lang="en-US" altLang="zh-CN" sz="2800" dirty="0" smtClean="0">
                  <a:ea typeface="宋体" pitchFamily="2" charset="-122"/>
                </a:endParaRPr>
              </a:p>
              <a:p>
                <a:pPr>
                  <a:lnSpc>
                    <a:spcPts val="4000"/>
                  </a:lnSpc>
                </a:pPr>
                <a:endParaRPr lang="en-US" altLang="zh-CN" sz="2800" dirty="0">
                  <a:ea typeface="宋体" pitchFamily="2" charset="-122"/>
                </a:endParaRPr>
              </a:p>
              <a:p>
                <a:pPr>
                  <a:lnSpc>
                    <a:spcPts val="4000"/>
                  </a:lnSpc>
                  <a:buFontTx/>
                  <a:buChar char="−"/>
                </a:pPr>
                <a:r>
                  <a:rPr lang="zh-CN" altLang="en-US" sz="2800" dirty="0">
                    <a:ea typeface="宋体" pitchFamily="2" charset="-122"/>
                  </a:rPr>
                  <a:t>前面为简单起见假设</a:t>
                </a:r>
                <a:r>
                  <a:rPr lang="en-US" altLang="zh-CN" sz="2800" dirty="0">
                    <a:ea typeface="宋体" pitchFamily="2" charset="-122"/>
                  </a:rPr>
                  <a:t> S 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宋体" pitchFamily="2" charset="-122"/>
                          </a:rPr>
                        </m:ctrlPr>
                      </m:acc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ea typeface="宋体" pitchFamily="2" charset="-122"/>
                          </a:rPr>
                          <m:t>𝑆</m:t>
                        </m:r>
                      </m:e>
                    </m:acc>
                  </m:oMath>
                </a14:m>
                <a:endParaRPr lang="en-US" altLang="zh-CN" sz="2800" dirty="0">
                  <a:ea typeface="宋体" pitchFamily="2" charset="-122"/>
                </a:endParaRPr>
              </a:p>
              <a:p>
                <a:pPr>
                  <a:lnSpc>
                    <a:spcPts val="4000"/>
                  </a:lnSpc>
                  <a:buFontTx/>
                  <a:buChar char="−"/>
                </a:pPr>
                <a:r>
                  <a:rPr lang="zh-CN" altLang="en-US" sz="2800" dirty="0">
                    <a:ea typeface="宋体" pitchFamily="2" charset="-122"/>
                  </a:rPr>
                  <a:t>实际上，</a:t>
                </a:r>
                <a:r>
                  <a:rPr lang="en-US" altLang="zh-CN" sz="2800" dirty="0">
                    <a:ea typeface="宋体" pitchFamily="2" charset="-122"/>
                  </a:rPr>
                  <a:t>S = S (r)</a:t>
                </a:r>
                <a:r>
                  <a:rPr lang="zh-CN" altLang="en-US" sz="2800" dirty="0">
                    <a:ea typeface="宋体" pitchFamily="2" charset="-122"/>
                  </a:rPr>
                  <a:t>，即储蓄是随着利率的变化而同向变化的，储蓄是利率的增函数。</a:t>
                </a:r>
                <a:endParaRPr lang="en-US" altLang="zh-CN" sz="2800" dirty="0">
                  <a:ea typeface="宋体" pitchFamily="2" charset="-122"/>
                </a:endParaRPr>
              </a:p>
              <a:p>
                <a:pPr>
                  <a:lnSpc>
                    <a:spcPts val="4000"/>
                  </a:lnSpc>
                  <a:buFontTx/>
                  <a:buChar char="−"/>
                </a:pPr>
                <a:r>
                  <a:rPr lang="zh-CN" altLang="en-US" sz="2800" dirty="0">
                    <a:ea typeface="宋体" pitchFamily="2" charset="-122"/>
                  </a:rPr>
                  <a:t>现实中的表现：</a:t>
                </a:r>
                <a:endParaRPr lang="en-US" altLang="zh-CN" sz="2800" dirty="0">
                  <a:ea typeface="宋体" pitchFamily="2" charset="-122"/>
                </a:endParaRPr>
              </a:p>
              <a:p>
                <a:pPr marL="400050" lvl="1" indent="0">
                  <a:lnSpc>
                    <a:spcPts val="4000"/>
                  </a:lnSpc>
                  <a:buNone/>
                </a:pPr>
                <a:r>
                  <a:rPr lang="zh-CN" altLang="en-US" dirty="0" smtClean="0">
                    <a:ea typeface="宋体" pitchFamily="2" charset="-122"/>
                  </a:rPr>
                  <a:t>注意利率</a:t>
                </a:r>
                <a:r>
                  <a:rPr lang="en-US" altLang="zh-CN" dirty="0" smtClean="0">
                    <a:ea typeface="宋体" pitchFamily="2" charset="-122"/>
                  </a:rPr>
                  <a:t>r</a:t>
                </a:r>
                <a:r>
                  <a:rPr lang="zh-CN" altLang="en-US" dirty="0" smtClean="0">
                    <a:ea typeface="宋体" pitchFamily="2" charset="-122"/>
                  </a:rPr>
                  <a:t>为实际利率，是各种储蓄或投资行为的实际回报率，可以意味着存款利率的上升，债券利率的上升，也可以是股票收益率的上升（投资股票有更高的回报）。因此：</a:t>
                </a:r>
                <a:endParaRPr lang="en-US" altLang="zh-CN" dirty="0" smtClean="0">
                  <a:ea typeface="宋体" pitchFamily="2" charset="-122"/>
                </a:endParaRPr>
              </a:p>
              <a:p>
                <a:pPr marL="400050" lvl="1" indent="0">
                  <a:lnSpc>
                    <a:spcPts val="4000"/>
                  </a:lnSpc>
                  <a:buNone/>
                </a:pPr>
                <a:r>
                  <a:rPr lang="en-US" altLang="zh-CN" dirty="0" smtClean="0">
                    <a:ea typeface="宋体" pitchFamily="2" charset="-122"/>
                  </a:rPr>
                  <a:t>r</a:t>
                </a:r>
                <a:r>
                  <a:rPr lang="en-US" altLang="zh-CN" dirty="0" smtClean="0">
                    <a:latin typeface="Calibri" panose="020F0502020204030204" pitchFamily="34" charset="0"/>
                    <a:ea typeface="宋体" pitchFamily="2" charset="-122"/>
                  </a:rPr>
                  <a:t>↑ </a:t>
                </a:r>
                <a:r>
                  <a:rPr lang="en-US" altLang="zh-CN" dirty="0" smtClean="0">
                    <a:latin typeface="Calibri" panose="020F0502020204030204" pitchFamily="34" charset="0"/>
                    <a:ea typeface="宋体" pitchFamily="2" charset="-122"/>
                    <a:sym typeface="Wingdings" panose="05000000000000000000" pitchFamily="2" charset="2"/>
                  </a:rPr>
                  <a:t> </a:t>
                </a:r>
                <a:r>
                  <a:rPr lang="zh-CN" altLang="en-US" dirty="0" smtClean="0">
                    <a:latin typeface="Calibri" panose="020F0502020204030204" pitchFamily="34" charset="0"/>
                    <a:ea typeface="宋体" pitchFamily="2" charset="-122"/>
                    <a:sym typeface="Wingdings" panose="05000000000000000000" pitchFamily="2" charset="2"/>
                  </a:rPr>
                  <a:t>多存款，多购买债券，多购买股票 </a:t>
                </a:r>
                <a:r>
                  <a:rPr lang="en-US" altLang="zh-CN" dirty="0" smtClean="0">
                    <a:latin typeface="Calibri" panose="020F0502020204030204" pitchFamily="34" charset="0"/>
                    <a:ea typeface="宋体" pitchFamily="2" charset="-122"/>
                    <a:sym typeface="Wingdings" panose="05000000000000000000" pitchFamily="2" charset="2"/>
                  </a:rPr>
                  <a:t> </a:t>
                </a:r>
                <a:r>
                  <a:rPr lang="zh-CN" altLang="en-US" dirty="0" smtClean="0">
                    <a:latin typeface="Calibri" panose="020F0502020204030204" pitchFamily="34" charset="0"/>
                    <a:ea typeface="宋体" pitchFamily="2" charset="-122"/>
                    <a:sym typeface="Wingdings" panose="05000000000000000000" pitchFamily="2" charset="2"/>
                  </a:rPr>
                  <a:t>少消费，多储蓄。</a:t>
                </a:r>
                <a:endParaRPr lang="en-US" altLang="zh-CN" dirty="0" smtClean="0">
                  <a:ea typeface="宋体" pitchFamily="2" charset="-122"/>
                </a:endParaRPr>
              </a:p>
              <a:p>
                <a:pPr>
                  <a:lnSpc>
                    <a:spcPts val="4000"/>
                  </a:lnSpc>
                  <a:buFontTx/>
                  <a:buChar char="−"/>
                </a:pPr>
                <a:r>
                  <a:rPr lang="zh-CN" altLang="en-US" sz="2800" dirty="0">
                    <a:ea typeface="宋体" pitchFamily="2" charset="-122"/>
                  </a:rPr>
                  <a:t>均衡模型为：</a:t>
                </a:r>
                <a:r>
                  <a:rPr lang="en-US" altLang="zh-CN" sz="2800" dirty="0">
                    <a:ea typeface="宋体" pitchFamily="2" charset="-122"/>
                  </a:rPr>
                  <a:t>S (r) = I (r)</a:t>
                </a:r>
              </a:p>
              <a:p>
                <a:pPr>
                  <a:lnSpc>
                    <a:spcPts val="4000"/>
                  </a:lnSpc>
                  <a:buNone/>
                </a:pPr>
                <a:endParaRPr lang="zh-CN" altLang="en-US" sz="2800" dirty="0">
                  <a:ea typeface="宋体" pitchFamily="2" charset="-122"/>
                </a:endParaRPr>
              </a:p>
            </p:txBody>
          </p:sp>
        </mc:Choice>
        <mc:Fallback xmlns="">
          <p:sp>
            <p:nvSpPr>
              <p:cNvPr id="56322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3768" y="173039"/>
                <a:ext cx="10419348" cy="6486525"/>
              </a:xfrm>
              <a:blipFill>
                <a:blip r:embed="rId3"/>
                <a:stretch>
                  <a:fillRect l="-1229" t="-6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圆角矩形 2"/>
          <p:cNvSpPr/>
          <p:nvPr/>
        </p:nvSpPr>
        <p:spPr>
          <a:xfrm>
            <a:off x="275771" y="1103086"/>
            <a:ext cx="10101943" cy="130628"/>
          </a:xfrm>
          <a:prstGeom prst="roundRect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6312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63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63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63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63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563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563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563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2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421" name="Group 29"/>
          <p:cNvGrpSpPr>
            <a:grpSpLocks/>
          </p:cNvGrpSpPr>
          <p:nvPr/>
        </p:nvGrpSpPr>
        <p:grpSpPr bwMode="auto">
          <a:xfrm>
            <a:off x="3048000" y="228600"/>
            <a:ext cx="7772400" cy="4140200"/>
            <a:chOff x="936" y="152"/>
            <a:chExt cx="4896" cy="2608"/>
          </a:xfrm>
        </p:grpSpPr>
        <p:sp>
          <p:nvSpPr>
            <p:cNvPr id="61445" name="Text Box 4"/>
            <p:cNvSpPr txBox="1">
              <a:spLocks noChangeArrowheads="1"/>
            </p:cNvSpPr>
            <p:nvPr/>
          </p:nvSpPr>
          <p:spPr bwMode="auto">
            <a:xfrm>
              <a:off x="3040" y="2472"/>
              <a:ext cx="27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CN">
                  <a:ea typeface="宋体" pitchFamily="2" charset="-122"/>
                </a:rPr>
                <a:t>      Investment, Saving, </a:t>
              </a:r>
              <a:r>
                <a:rPr lang="en-US" altLang="zh-CN" i="1">
                  <a:ea typeface="宋体" pitchFamily="2" charset="-122"/>
                </a:rPr>
                <a:t>I, S</a:t>
              </a:r>
            </a:p>
          </p:txBody>
        </p:sp>
        <p:grpSp>
          <p:nvGrpSpPr>
            <p:cNvPr id="61446" name="Group 28"/>
            <p:cNvGrpSpPr>
              <a:grpSpLocks/>
            </p:cNvGrpSpPr>
            <p:nvPr/>
          </p:nvGrpSpPr>
          <p:grpSpPr bwMode="auto">
            <a:xfrm>
              <a:off x="936" y="152"/>
              <a:ext cx="3270" cy="2560"/>
              <a:chOff x="936" y="152"/>
              <a:chExt cx="3270" cy="2560"/>
            </a:xfrm>
          </p:grpSpPr>
          <p:sp>
            <p:nvSpPr>
              <p:cNvPr id="61447" name="Line 2"/>
              <p:cNvSpPr>
                <a:spLocks noChangeShapeType="1"/>
              </p:cNvSpPr>
              <p:nvPr/>
            </p:nvSpPr>
            <p:spPr bwMode="auto">
              <a:xfrm>
                <a:off x="1632" y="296"/>
                <a:ext cx="1" cy="220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448" name="Line 3"/>
              <p:cNvSpPr>
                <a:spLocks noChangeShapeType="1"/>
              </p:cNvSpPr>
              <p:nvPr/>
            </p:nvSpPr>
            <p:spPr bwMode="auto">
              <a:xfrm rot="5400000">
                <a:off x="2735" y="1401"/>
                <a:ext cx="1" cy="220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449" name="Arc 5"/>
              <p:cNvSpPr>
                <a:spLocks/>
              </p:cNvSpPr>
              <p:nvPr/>
            </p:nvSpPr>
            <p:spPr bwMode="auto">
              <a:xfrm rot="10780901">
                <a:off x="1872" y="440"/>
                <a:ext cx="1920" cy="1873"/>
              </a:xfrm>
              <a:custGeom>
                <a:avLst/>
                <a:gdLst>
                  <a:gd name="T0" fmla="*/ 0 w 21600"/>
                  <a:gd name="T1" fmla="*/ 0 h 21600"/>
                  <a:gd name="T2" fmla="*/ 1920 w 21600"/>
                  <a:gd name="T3" fmla="*/ 1873 h 21600"/>
                  <a:gd name="T4" fmla="*/ 0 w 21600"/>
                  <a:gd name="T5" fmla="*/ 1873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450" name="Rectangle 6"/>
              <p:cNvSpPr>
                <a:spLocks noChangeArrowheads="1"/>
              </p:cNvSpPr>
              <p:nvPr/>
            </p:nvSpPr>
            <p:spPr bwMode="auto">
              <a:xfrm>
                <a:off x="3744" y="2160"/>
                <a:ext cx="202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i="1">
                    <a:ea typeface="宋体" pitchFamily="2" charset="-122"/>
                  </a:rPr>
                  <a:t>I</a:t>
                </a:r>
                <a:r>
                  <a:rPr lang="en-US" altLang="zh-CN" baseline="-25000">
                    <a:ea typeface="宋体" pitchFamily="2" charset="-122"/>
                  </a:rPr>
                  <a:t>1</a:t>
                </a:r>
              </a:p>
            </p:txBody>
          </p:sp>
          <p:sp>
            <p:nvSpPr>
              <p:cNvPr id="61451" name="Text Box 7"/>
              <p:cNvSpPr txBox="1">
                <a:spLocks noChangeArrowheads="1"/>
              </p:cNvSpPr>
              <p:nvPr/>
            </p:nvSpPr>
            <p:spPr bwMode="auto">
              <a:xfrm>
                <a:off x="936" y="252"/>
                <a:ext cx="686" cy="75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 altLang="zh-CN">
                    <a:ea typeface="宋体" pitchFamily="2" charset="-122"/>
                  </a:rPr>
                  <a:t>Real</a:t>
                </a:r>
              </a:p>
              <a:p>
                <a:r>
                  <a:rPr lang="en-US" altLang="zh-CN">
                    <a:ea typeface="宋体" pitchFamily="2" charset="-122"/>
                  </a:rPr>
                  <a:t>interest</a:t>
                </a:r>
              </a:p>
              <a:p>
                <a:r>
                  <a:rPr lang="en-US" altLang="zh-CN">
                    <a:ea typeface="宋体" pitchFamily="2" charset="-122"/>
                  </a:rPr>
                  <a:t>rate, </a:t>
                </a:r>
                <a:r>
                  <a:rPr lang="en-US" altLang="zh-CN" i="1">
                    <a:ea typeface="宋体" pitchFamily="2" charset="-122"/>
                  </a:rPr>
                  <a:t>r</a:t>
                </a:r>
              </a:p>
            </p:txBody>
          </p:sp>
          <p:sp>
            <p:nvSpPr>
              <p:cNvPr id="61452" name="Rectangle 9"/>
              <p:cNvSpPr>
                <a:spLocks noChangeArrowheads="1"/>
              </p:cNvSpPr>
              <p:nvPr/>
            </p:nvSpPr>
            <p:spPr bwMode="auto">
              <a:xfrm>
                <a:off x="3641" y="152"/>
                <a:ext cx="320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i="1">
                    <a:ea typeface="宋体" pitchFamily="2" charset="-122"/>
                  </a:rPr>
                  <a:t>S(r)</a:t>
                </a:r>
              </a:p>
            </p:txBody>
          </p:sp>
          <p:sp>
            <p:nvSpPr>
              <p:cNvPr id="61453" name="Line 10"/>
              <p:cNvSpPr>
                <a:spLocks noChangeShapeType="1"/>
              </p:cNvSpPr>
              <p:nvPr/>
            </p:nvSpPr>
            <p:spPr bwMode="auto">
              <a:xfrm>
                <a:off x="1656" y="2016"/>
                <a:ext cx="110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454" name="Oval 11"/>
              <p:cNvSpPr>
                <a:spLocks noChangeArrowheads="1"/>
              </p:cNvSpPr>
              <p:nvPr/>
            </p:nvSpPr>
            <p:spPr bwMode="auto">
              <a:xfrm>
                <a:off x="2664" y="1928"/>
                <a:ext cx="144" cy="144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61455" name="Arc 14"/>
              <p:cNvSpPr>
                <a:spLocks/>
              </p:cNvSpPr>
              <p:nvPr/>
            </p:nvSpPr>
            <p:spPr bwMode="auto">
              <a:xfrm rot="10780901">
                <a:off x="2136" y="200"/>
                <a:ext cx="1920" cy="1873"/>
              </a:xfrm>
              <a:custGeom>
                <a:avLst/>
                <a:gdLst>
                  <a:gd name="T0" fmla="*/ 0 w 21600"/>
                  <a:gd name="T1" fmla="*/ 0 h 21600"/>
                  <a:gd name="T2" fmla="*/ 1920 w 21600"/>
                  <a:gd name="T3" fmla="*/ 1873 h 21600"/>
                  <a:gd name="T4" fmla="*/ 0 w 21600"/>
                  <a:gd name="T5" fmla="*/ 1873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456" name="Rectangle 15"/>
              <p:cNvSpPr>
                <a:spLocks noChangeArrowheads="1"/>
              </p:cNvSpPr>
              <p:nvPr/>
            </p:nvSpPr>
            <p:spPr bwMode="auto">
              <a:xfrm>
                <a:off x="4004" y="1928"/>
                <a:ext cx="202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i="1">
                    <a:ea typeface="宋体" pitchFamily="2" charset="-122"/>
                  </a:rPr>
                  <a:t>I</a:t>
                </a:r>
                <a:r>
                  <a:rPr lang="en-US" altLang="zh-CN" baseline="-25000">
                    <a:ea typeface="宋体" pitchFamily="2" charset="-122"/>
                  </a:rPr>
                  <a:t>2</a:t>
                </a:r>
              </a:p>
            </p:txBody>
          </p:sp>
          <p:sp>
            <p:nvSpPr>
              <p:cNvPr id="61457" name="Oval 16"/>
              <p:cNvSpPr>
                <a:spLocks noChangeArrowheads="1"/>
              </p:cNvSpPr>
              <p:nvPr/>
            </p:nvSpPr>
            <p:spPr bwMode="auto">
              <a:xfrm>
                <a:off x="2976" y="1728"/>
                <a:ext cx="144" cy="144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61458" name="Text Box 17"/>
              <p:cNvSpPr txBox="1">
                <a:spLocks noChangeArrowheads="1"/>
              </p:cNvSpPr>
              <p:nvPr/>
            </p:nvSpPr>
            <p:spPr bwMode="auto">
              <a:xfrm>
                <a:off x="2568" y="2016"/>
                <a:ext cx="23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 altLang="zh-CN" i="1">
                    <a:ea typeface="宋体" pitchFamily="2" charset="-122"/>
                  </a:rPr>
                  <a:t>A</a:t>
                </a:r>
              </a:p>
            </p:txBody>
          </p:sp>
          <p:sp>
            <p:nvSpPr>
              <p:cNvPr id="61459" name="Text Box 18"/>
              <p:cNvSpPr txBox="1">
                <a:spLocks noChangeArrowheads="1"/>
              </p:cNvSpPr>
              <p:nvPr/>
            </p:nvSpPr>
            <p:spPr bwMode="auto">
              <a:xfrm>
                <a:off x="3012" y="1816"/>
                <a:ext cx="23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 altLang="zh-CN" i="1">
                    <a:ea typeface="宋体" pitchFamily="2" charset="-122"/>
                  </a:rPr>
                  <a:t>B</a:t>
                </a:r>
              </a:p>
            </p:txBody>
          </p:sp>
          <p:sp>
            <p:nvSpPr>
              <p:cNvPr id="61460" name="Arc 19"/>
              <p:cNvSpPr>
                <a:spLocks/>
              </p:cNvSpPr>
              <p:nvPr/>
            </p:nvSpPr>
            <p:spPr bwMode="auto">
              <a:xfrm rot="5223146">
                <a:off x="1777" y="367"/>
                <a:ext cx="1920" cy="1873"/>
              </a:xfrm>
              <a:custGeom>
                <a:avLst/>
                <a:gdLst>
                  <a:gd name="T0" fmla="*/ 0 w 21600"/>
                  <a:gd name="T1" fmla="*/ 0 h 21600"/>
                  <a:gd name="T2" fmla="*/ 1920 w 21600"/>
                  <a:gd name="T3" fmla="*/ 1873 h 21600"/>
                  <a:gd name="T4" fmla="*/ 0 w 21600"/>
                  <a:gd name="T5" fmla="*/ 1873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461" name="Line 20"/>
              <p:cNvSpPr>
                <a:spLocks noChangeShapeType="1"/>
              </p:cNvSpPr>
              <p:nvPr/>
            </p:nvSpPr>
            <p:spPr bwMode="auto">
              <a:xfrm>
                <a:off x="1648" y="1776"/>
                <a:ext cx="13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462" name="Line 22"/>
              <p:cNvSpPr>
                <a:spLocks noChangeShapeType="1"/>
              </p:cNvSpPr>
              <p:nvPr/>
            </p:nvSpPr>
            <p:spPr bwMode="auto">
              <a:xfrm>
                <a:off x="2760" y="2024"/>
                <a:ext cx="0" cy="48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463" name="Line 23"/>
              <p:cNvSpPr>
                <a:spLocks noChangeShapeType="1"/>
              </p:cNvSpPr>
              <p:nvPr/>
            </p:nvSpPr>
            <p:spPr bwMode="auto">
              <a:xfrm>
                <a:off x="3048" y="1784"/>
                <a:ext cx="0" cy="72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464" name="AutoShape 26"/>
              <p:cNvSpPr>
                <a:spLocks noChangeArrowheads="1"/>
              </p:cNvSpPr>
              <p:nvPr/>
            </p:nvSpPr>
            <p:spPr bwMode="auto">
              <a:xfrm>
                <a:off x="1440" y="1768"/>
                <a:ext cx="144" cy="240"/>
              </a:xfrm>
              <a:prstGeom prst="upArrow">
                <a:avLst>
                  <a:gd name="adj1" fmla="val 50000"/>
                  <a:gd name="adj2" fmla="val 41667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61465" name="AutoShape 27"/>
              <p:cNvSpPr>
                <a:spLocks noChangeArrowheads="1"/>
              </p:cNvSpPr>
              <p:nvPr/>
            </p:nvSpPr>
            <p:spPr bwMode="auto">
              <a:xfrm>
                <a:off x="2784" y="2568"/>
                <a:ext cx="240" cy="144"/>
              </a:xfrm>
              <a:prstGeom prst="rightArrow">
                <a:avLst>
                  <a:gd name="adj1" fmla="val 50000"/>
                  <a:gd name="adj2" fmla="val 41667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</p:grpSp>
      </p:grpSp>
      <p:sp>
        <p:nvSpPr>
          <p:cNvPr id="59422" name="AutoShape 30"/>
          <p:cNvSpPr>
            <a:spLocks noChangeArrowheads="1"/>
          </p:cNvSpPr>
          <p:nvPr/>
        </p:nvSpPr>
        <p:spPr bwMode="auto">
          <a:xfrm>
            <a:off x="7159924" y="990600"/>
            <a:ext cx="3352800" cy="990600"/>
          </a:xfrm>
          <a:prstGeom prst="leftArrow">
            <a:avLst>
              <a:gd name="adj1" fmla="val 50000"/>
              <a:gd name="adj2" fmla="val 84615"/>
            </a:avLst>
          </a:prstGeom>
          <a:solidFill>
            <a:srgbClr val="33CC33"/>
          </a:solidFill>
          <a:ln w="22225" algn="ctr">
            <a:solidFill>
              <a:srgbClr val="003300"/>
            </a:solidFill>
            <a:miter lim="800000"/>
            <a:headEnd/>
            <a:tailEnd/>
          </a:ln>
          <a:effectLst>
            <a:outerShdw dist="35921" dir="2700000" algn="ctr" rotWithShape="0">
              <a:srgbClr val="990000"/>
            </a:outerShdw>
          </a:effectLst>
        </p:spPr>
        <p:txBody>
          <a:bodyPr wrap="none" anchor="ctr"/>
          <a:lstStyle/>
          <a:p>
            <a:r>
              <a:rPr lang="en-US" altLang="zh-CN" dirty="0">
                <a:solidFill>
                  <a:schemeClr val="bg1"/>
                </a:solidFill>
                <a:ea typeface="宋体" pitchFamily="2" charset="-122"/>
              </a:rPr>
              <a:t>Upward-sloping savings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9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94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94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42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4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4902200" cy="3348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46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8900" y="3263900"/>
            <a:ext cx="5499100" cy="359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"/>
          <p:cNvSpPr>
            <a:spLocks noChangeArrowheads="1"/>
          </p:cNvSpPr>
          <p:nvPr/>
        </p:nvSpPr>
        <p:spPr bwMode="auto">
          <a:xfrm>
            <a:off x="9409114" y="6237288"/>
            <a:ext cx="93503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latin typeface="Arial" charset="0"/>
                <a:ea typeface="宋体" pitchFamily="2" charset="-122"/>
                <a:hlinkClick r:id="rId2" action="ppaction://hlinksldjump"/>
              </a:rPr>
              <a:t>return</a:t>
            </a:r>
            <a:endParaRPr lang="en-US" altLang="zh-CN">
              <a:latin typeface="Arial" charset="0"/>
              <a:ea typeface="宋体" pitchFamily="2" charset="-122"/>
            </a:endParaRPr>
          </a:p>
        </p:txBody>
      </p:sp>
      <p:sp>
        <p:nvSpPr>
          <p:cNvPr id="8195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smtClean="0">
              <a:ea typeface="宋体" pitchFamily="2" charset="-122"/>
            </a:endParaRPr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8476" y="185738"/>
            <a:ext cx="8455025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idx="1"/>
          </p:nvPr>
        </p:nvSpPr>
        <p:spPr>
          <a:xfrm>
            <a:off x="1074057" y="228600"/>
            <a:ext cx="10566399" cy="6916738"/>
          </a:xfrm>
        </p:spPr>
        <p:txBody>
          <a:bodyPr rtlCol="0" anchor="t">
            <a:norm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  <a:buNone/>
              <a:defRPr/>
            </a:pPr>
            <a:r>
              <a:rPr lang="en-US" altLang="zh-CN" sz="2800" dirty="0">
                <a:solidFill>
                  <a:schemeClr val="accent2"/>
                </a:solidFill>
              </a:rPr>
              <a:t>3.2.1 </a:t>
            </a:r>
            <a:r>
              <a:rPr lang="zh-CN" altLang="en-US" sz="2800" dirty="0">
                <a:solidFill>
                  <a:schemeClr val="accent2"/>
                </a:solidFill>
              </a:rPr>
              <a:t>国内生产总值核算</a:t>
            </a:r>
            <a:r>
              <a:rPr lang="zh-CN" altLang="en-US" sz="2800" dirty="0" smtClean="0">
                <a:solidFill>
                  <a:schemeClr val="accent2"/>
                </a:solidFill>
              </a:rPr>
              <a:t>恒等式</a:t>
            </a:r>
            <a:endParaRPr lang="en-US" altLang="zh-CN" sz="2800" dirty="0" smtClean="0">
              <a:solidFill>
                <a:schemeClr val="accent2"/>
              </a:solidFill>
            </a:endParaRPr>
          </a:p>
          <a:p>
            <a:pPr>
              <a:lnSpc>
                <a:spcPct val="150000"/>
              </a:lnSpc>
              <a:spcAft>
                <a:spcPts val="0"/>
              </a:spcAft>
              <a:buNone/>
              <a:defRPr/>
            </a:pPr>
            <a:endParaRPr lang="en-US" altLang="zh-CN" sz="2800" dirty="0">
              <a:solidFill>
                <a:schemeClr val="accent2"/>
              </a:solidFill>
            </a:endParaRPr>
          </a:p>
          <a:p>
            <a:pPr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800" dirty="0">
                <a:solidFill>
                  <a:schemeClr val="accent2"/>
                </a:solidFill>
              </a:rPr>
              <a:t>国内生产总值的构成：收入的</a:t>
            </a:r>
            <a:r>
              <a:rPr lang="zh-CN" altLang="en-US" sz="2800" dirty="0" smtClean="0">
                <a:solidFill>
                  <a:schemeClr val="accent2"/>
                </a:solidFill>
              </a:rPr>
              <a:t>角度</a:t>
            </a:r>
            <a:endParaRPr lang="en-US" altLang="zh-CN" sz="2800" dirty="0" smtClean="0">
              <a:solidFill>
                <a:schemeClr val="accent2"/>
              </a:solidFill>
            </a:endParaRPr>
          </a:p>
          <a:p>
            <a:pPr>
              <a:lnSpc>
                <a:spcPct val="150000"/>
              </a:lnSpc>
              <a:spcAft>
                <a:spcPts val="0"/>
              </a:spcAft>
              <a:defRPr/>
            </a:pPr>
            <a:endParaRPr lang="en-US" altLang="zh-CN" sz="2800" dirty="0">
              <a:solidFill>
                <a:schemeClr val="accent2"/>
              </a:solidFill>
            </a:endParaRPr>
          </a:p>
          <a:p>
            <a:pPr>
              <a:lnSpc>
                <a:spcPct val="150000"/>
              </a:lnSpc>
              <a:spcAft>
                <a:spcPts val="0"/>
              </a:spcAft>
              <a:buNone/>
              <a:defRPr/>
            </a:pPr>
            <a:r>
              <a:rPr lang="en-US" altLang="zh-CN" sz="2800" dirty="0">
                <a:solidFill>
                  <a:schemeClr val="accent2"/>
                </a:solidFill>
              </a:rPr>
              <a:t>GDP </a:t>
            </a:r>
            <a:r>
              <a:rPr lang="en-US" altLang="zh-CN" sz="2800" dirty="0" smtClean="0">
                <a:solidFill>
                  <a:schemeClr val="accent2"/>
                </a:solidFill>
              </a:rPr>
              <a:t>= </a:t>
            </a:r>
            <a:r>
              <a:rPr lang="zh-CN" altLang="en-US" sz="2800" dirty="0" smtClean="0">
                <a:solidFill>
                  <a:schemeClr val="accent2"/>
                </a:solidFill>
              </a:rPr>
              <a:t>个人可支配收入＋ </a:t>
            </a:r>
            <a:r>
              <a:rPr lang="zh-CN" altLang="en-US" sz="2800" dirty="0" smtClean="0">
                <a:solidFill>
                  <a:srgbClr val="FF9933"/>
                </a:solidFill>
              </a:rPr>
              <a:t>税收</a:t>
            </a:r>
            <a:r>
              <a:rPr lang="en-US" altLang="zh-CN" sz="2800" dirty="0" smtClean="0">
                <a:solidFill>
                  <a:srgbClr val="FF9933"/>
                </a:solidFill>
              </a:rPr>
              <a:t> </a:t>
            </a:r>
            <a:r>
              <a:rPr lang="zh-CN" altLang="en-US" sz="2800" dirty="0" smtClean="0">
                <a:solidFill>
                  <a:srgbClr val="FF9933"/>
                </a:solidFill>
              </a:rPr>
              <a:t>－政府转移支付</a:t>
            </a:r>
            <a:r>
              <a:rPr lang="zh-CN" altLang="en-US" sz="2800" dirty="0" smtClean="0">
                <a:solidFill>
                  <a:schemeClr val="accent2"/>
                </a:solidFill>
              </a:rPr>
              <a:t>＋ </a:t>
            </a:r>
            <a:r>
              <a:rPr lang="zh-CN" altLang="en-US" sz="2800" dirty="0">
                <a:solidFill>
                  <a:srgbClr val="FF0000"/>
                </a:solidFill>
              </a:rPr>
              <a:t>折旧</a:t>
            </a:r>
            <a:r>
              <a:rPr lang="en-US" altLang="zh-CN" sz="2800" dirty="0" smtClean="0">
                <a:solidFill>
                  <a:srgbClr val="FF0000"/>
                </a:solidFill>
              </a:rPr>
              <a:t> </a:t>
            </a:r>
            <a:r>
              <a:rPr lang="zh-CN" altLang="en-US" sz="2800" dirty="0" smtClean="0">
                <a:solidFill>
                  <a:srgbClr val="FF0000"/>
                </a:solidFill>
              </a:rPr>
              <a:t>＋存留利润</a:t>
            </a:r>
            <a:endParaRPr lang="en-US" altLang="zh-CN" sz="2800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  <a:spcAft>
                <a:spcPts val="0"/>
              </a:spcAft>
              <a:buNone/>
              <a:defRPr/>
            </a:pPr>
            <a:r>
              <a:rPr lang="en-US" altLang="zh-CN" sz="2800" dirty="0">
                <a:solidFill>
                  <a:srgbClr val="FF0000"/>
                </a:solidFill>
              </a:rPr>
              <a:t> </a:t>
            </a:r>
            <a:r>
              <a:rPr lang="en-US" altLang="zh-CN" sz="2800" dirty="0" smtClean="0">
                <a:solidFill>
                  <a:srgbClr val="FF0000"/>
                </a:solidFill>
              </a:rPr>
              <a:t>       </a:t>
            </a:r>
            <a:r>
              <a:rPr lang="en-US" altLang="zh-CN" sz="2800" dirty="0" smtClean="0">
                <a:solidFill>
                  <a:schemeClr val="accent2"/>
                </a:solidFill>
              </a:rPr>
              <a:t>= (</a:t>
            </a:r>
            <a:r>
              <a:rPr lang="zh-CN" altLang="en-US" sz="2800" dirty="0" smtClean="0">
                <a:solidFill>
                  <a:srgbClr val="00CC99"/>
                </a:solidFill>
              </a:rPr>
              <a:t>消费</a:t>
            </a:r>
            <a:r>
              <a:rPr lang="en-US" altLang="zh-CN" sz="2800" dirty="0" smtClean="0">
                <a:solidFill>
                  <a:srgbClr val="00CC99"/>
                </a:solidFill>
              </a:rPr>
              <a:t> </a:t>
            </a:r>
            <a:r>
              <a:rPr lang="zh-CN" altLang="en-US" sz="2800" dirty="0" smtClean="0">
                <a:solidFill>
                  <a:srgbClr val="00CC99"/>
                </a:solidFill>
              </a:rPr>
              <a:t>＋个人储蓄</a:t>
            </a:r>
            <a:r>
              <a:rPr lang="en-US" altLang="zh-CN" sz="2800" dirty="0" smtClean="0">
                <a:solidFill>
                  <a:srgbClr val="00CC99"/>
                </a:solidFill>
              </a:rPr>
              <a:t>)</a:t>
            </a:r>
            <a:r>
              <a:rPr lang="zh-CN" altLang="en-US" sz="2800" dirty="0">
                <a:solidFill>
                  <a:schemeClr val="accent2"/>
                </a:solidFill>
              </a:rPr>
              <a:t>＋</a:t>
            </a:r>
            <a:r>
              <a:rPr lang="en-US" altLang="zh-CN" sz="2800" dirty="0" smtClean="0">
                <a:solidFill>
                  <a:srgbClr val="FF9933"/>
                </a:solidFill>
              </a:rPr>
              <a:t>(</a:t>
            </a:r>
            <a:r>
              <a:rPr lang="zh-CN" altLang="en-US" sz="2800" dirty="0" smtClean="0">
                <a:solidFill>
                  <a:srgbClr val="FF9933"/>
                </a:solidFill>
              </a:rPr>
              <a:t>税收</a:t>
            </a:r>
            <a:r>
              <a:rPr lang="en-US" altLang="zh-CN" sz="2800" dirty="0" smtClean="0">
                <a:solidFill>
                  <a:srgbClr val="FF9933"/>
                </a:solidFill>
              </a:rPr>
              <a:t> </a:t>
            </a:r>
            <a:r>
              <a:rPr lang="zh-CN" altLang="en-US" sz="2800" dirty="0" smtClean="0">
                <a:solidFill>
                  <a:srgbClr val="FF9933"/>
                </a:solidFill>
              </a:rPr>
              <a:t>－政府转移支付）</a:t>
            </a:r>
            <a:r>
              <a:rPr lang="zh-CN" altLang="en-US" sz="2800" dirty="0" smtClean="0">
                <a:solidFill>
                  <a:schemeClr val="accent2"/>
                </a:solidFill>
              </a:rPr>
              <a:t>＋</a:t>
            </a:r>
            <a:r>
              <a:rPr lang="zh-CN" altLang="en-US" sz="2800" dirty="0" smtClean="0">
                <a:solidFill>
                  <a:srgbClr val="FF0000"/>
                </a:solidFill>
              </a:rPr>
              <a:t>企业储蓄</a:t>
            </a:r>
            <a:endParaRPr lang="en-US" altLang="zh-CN" sz="2800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  <a:spcAft>
                <a:spcPts val="0"/>
              </a:spcAft>
              <a:buNone/>
              <a:defRPr/>
            </a:pPr>
            <a:r>
              <a:rPr lang="en-US" altLang="zh-CN" sz="2800" dirty="0">
                <a:solidFill>
                  <a:srgbClr val="FF0000"/>
                </a:solidFill>
              </a:rPr>
              <a:t> </a:t>
            </a:r>
            <a:r>
              <a:rPr lang="en-US" altLang="zh-CN" sz="2800" dirty="0" smtClean="0">
                <a:solidFill>
                  <a:srgbClr val="FF0000"/>
                </a:solidFill>
              </a:rPr>
              <a:t>       =  </a:t>
            </a:r>
            <a:r>
              <a:rPr lang="zh-CN" altLang="en-US" sz="2800" dirty="0" smtClean="0">
                <a:solidFill>
                  <a:schemeClr val="accent2"/>
                </a:solidFill>
              </a:rPr>
              <a:t>消费</a:t>
            </a:r>
            <a:r>
              <a:rPr lang="zh-CN" altLang="en-US" sz="2800" dirty="0" smtClean="0">
                <a:solidFill>
                  <a:srgbClr val="00CC99"/>
                </a:solidFill>
              </a:rPr>
              <a:t>＋ （个人储蓄</a:t>
            </a:r>
            <a:r>
              <a:rPr lang="zh-CN" altLang="en-US" sz="2800" dirty="0" smtClean="0">
                <a:solidFill>
                  <a:schemeClr val="accent2"/>
                </a:solidFill>
              </a:rPr>
              <a:t>＋</a:t>
            </a:r>
            <a:r>
              <a:rPr lang="zh-CN" altLang="en-US" sz="2800" dirty="0" smtClean="0">
                <a:solidFill>
                  <a:srgbClr val="FF0000"/>
                </a:solidFill>
              </a:rPr>
              <a:t>企业储蓄</a:t>
            </a:r>
            <a:r>
              <a:rPr lang="en-US" altLang="zh-CN" sz="2800" dirty="0" smtClean="0">
                <a:solidFill>
                  <a:srgbClr val="FF0000"/>
                </a:solidFill>
              </a:rPr>
              <a:t> </a:t>
            </a:r>
            <a:r>
              <a:rPr lang="zh-CN" altLang="en-US" sz="2800" dirty="0" smtClean="0">
                <a:solidFill>
                  <a:srgbClr val="00CC99"/>
                </a:solidFill>
              </a:rPr>
              <a:t>）</a:t>
            </a:r>
            <a:r>
              <a:rPr lang="zh-CN" altLang="en-US" sz="2800" dirty="0" smtClean="0">
                <a:solidFill>
                  <a:schemeClr val="accent2"/>
                </a:solidFill>
              </a:rPr>
              <a:t>＋</a:t>
            </a:r>
            <a:r>
              <a:rPr lang="zh-CN" altLang="en-US" sz="2800" dirty="0" smtClean="0">
                <a:solidFill>
                  <a:srgbClr val="FF9933"/>
                </a:solidFill>
              </a:rPr>
              <a:t>（</a:t>
            </a:r>
            <a:r>
              <a:rPr lang="zh-CN" altLang="en-US" sz="2800" dirty="0">
                <a:solidFill>
                  <a:srgbClr val="FF9933"/>
                </a:solidFill>
              </a:rPr>
              <a:t>税收</a:t>
            </a:r>
            <a:r>
              <a:rPr lang="en-US" altLang="zh-CN" sz="2800" dirty="0" smtClean="0">
                <a:solidFill>
                  <a:srgbClr val="FF9933"/>
                </a:solidFill>
              </a:rPr>
              <a:t> </a:t>
            </a:r>
            <a:r>
              <a:rPr lang="zh-CN" altLang="en-US" sz="2800" dirty="0">
                <a:solidFill>
                  <a:srgbClr val="FF9933"/>
                </a:solidFill>
              </a:rPr>
              <a:t>－政府转移</a:t>
            </a:r>
            <a:r>
              <a:rPr lang="zh-CN" altLang="en-US" sz="2800" dirty="0" smtClean="0">
                <a:solidFill>
                  <a:srgbClr val="FF9933"/>
                </a:solidFill>
              </a:rPr>
              <a:t>支付）</a:t>
            </a:r>
            <a:endParaRPr lang="zh-CN" altLang="en-US" sz="2800" dirty="0">
              <a:solidFill>
                <a:schemeClr val="accent2"/>
              </a:solidFill>
            </a:endParaRPr>
          </a:p>
          <a:p>
            <a:pPr>
              <a:lnSpc>
                <a:spcPct val="150000"/>
              </a:lnSpc>
              <a:spcAft>
                <a:spcPts val="0"/>
              </a:spcAft>
              <a:buNone/>
              <a:defRPr/>
            </a:pPr>
            <a:r>
              <a:rPr lang="zh-CN" altLang="en-US" sz="2800" dirty="0" smtClean="0">
                <a:solidFill>
                  <a:schemeClr val="accent2"/>
                </a:solidFill>
              </a:rPr>
              <a:t>        </a:t>
            </a:r>
            <a:r>
              <a:rPr lang="en-US" altLang="zh-CN" sz="2800" dirty="0" smtClean="0">
                <a:solidFill>
                  <a:schemeClr val="accent2"/>
                </a:solidFill>
              </a:rPr>
              <a:t>= </a:t>
            </a:r>
            <a:r>
              <a:rPr lang="zh-CN" altLang="en-US" sz="2800" dirty="0" smtClean="0"/>
              <a:t>消费</a:t>
            </a:r>
            <a:r>
              <a:rPr lang="en-US" altLang="zh-CN" sz="2800" dirty="0" smtClean="0"/>
              <a:t> </a:t>
            </a:r>
            <a:r>
              <a:rPr lang="en-US" altLang="zh-CN" sz="2800" dirty="0"/>
              <a:t>(C ) </a:t>
            </a:r>
            <a:r>
              <a:rPr lang="zh-CN" altLang="en-US" sz="2800" dirty="0"/>
              <a:t>＋ </a:t>
            </a:r>
            <a:r>
              <a:rPr lang="zh-CN" altLang="en-US" sz="2800" dirty="0" smtClean="0"/>
              <a:t>    私人储蓄 </a:t>
            </a:r>
            <a:r>
              <a:rPr lang="en-US" altLang="zh-CN" sz="2800" dirty="0" smtClean="0"/>
              <a:t>(</a:t>
            </a:r>
            <a:r>
              <a:rPr lang="en-US" altLang="zh-CN" sz="2800" dirty="0"/>
              <a:t>S</a:t>
            </a:r>
            <a:r>
              <a:rPr lang="en-US" altLang="zh-CN" sz="2800" baseline="-25000" dirty="0"/>
              <a:t>P</a:t>
            </a:r>
            <a:r>
              <a:rPr lang="en-US" altLang="zh-CN" sz="2800" dirty="0"/>
              <a:t>) </a:t>
            </a:r>
            <a:r>
              <a:rPr lang="en-US" altLang="zh-CN" sz="2800" dirty="0" smtClean="0"/>
              <a:t>              +       </a:t>
            </a:r>
            <a:r>
              <a:rPr lang="zh-CN" altLang="en-US" sz="2800" dirty="0" smtClean="0"/>
              <a:t>净税收 </a:t>
            </a:r>
            <a:r>
              <a:rPr lang="en-US" altLang="zh-CN" sz="2800" dirty="0" smtClean="0"/>
              <a:t>(</a:t>
            </a:r>
            <a:r>
              <a:rPr lang="en-US" altLang="zh-CN" sz="2800" dirty="0"/>
              <a:t>T</a:t>
            </a:r>
            <a:r>
              <a:rPr lang="en-US" altLang="zh-CN" sz="2800" dirty="0" smtClean="0"/>
              <a:t>)</a:t>
            </a:r>
          </a:p>
          <a:p>
            <a:pPr>
              <a:lnSpc>
                <a:spcPct val="150000"/>
              </a:lnSpc>
              <a:spcAft>
                <a:spcPts val="0"/>
              </a:spcAft>
              <a:buNone/>
              <a:defRPr/>
            </a:pPr>
            <a:endParaRPr lang="en-US" altLang="zh-CN" sz="2800" dirty="0" smtClean="0"/>
          </a:p>
          <a:p>
            <a:pPr algn="ctr">
              <a:lnSpc>
                <a:spcPct val="150000"/>
              </a:lnSpc>
              <a:spcAft>
                <a:spcPts val="0"/>
              </a:spcAft>
              <a:buNone/>
              <a:defRPr/>
            </a:pPr>
            <a:r>
              <a:rPr lang="en-US" altLang="zh-CN" sz="2800" dirty="0" smtClean="0"/>
              <a:t>GDP    ＝    C    +   </a:t>
            </a:r>
            <a:r>
              <a:rPr lang="en-US" altLang="zh-CN" sz="2800" dirty="0" err="1" smtClean="0"/>
              <a:t>S</a:t>
            </a:r>
            <a:r>
              <a:rPr lang="en-US" altLang="zh-CN" sz="2800" baseline="-25000" dirty="0" err="1" smtClean="0"/>
              <a:t>p</a:t>
            </a:r>
            <a:r>
              <a:rPr lang="en-US" altLang="zh-CN" sz="2800" dirty="0" smtClean="0"/>
              <a:t>    +    </a:t>
            </a:r>
            <a:r>
              <a:rPr lang="en-US" altLang="zh-CN" sz="2800" dirty="0"/>
              <a:t>T</a:t>
            </a:r>
          </a:p>
        </p:txBody>
      </p:sp>
      <p:sp>
        <p:nvSpPr>
          <p:cNvPr id="2" name="圆角矩形 1"/>
          <p:cNvSpPr/>
          <p:nvPr/>
        </p:nvSpPr>
        <p:spPr>
          <a:xfrm>
            <a:off x="275771" y="1103086"/>
            <a:ext cx="10101943" cy="130628"/>
          </a:xfrm>
          <a:prstGeom prst="roundRect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10359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578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idx="1"/>
          </p:nvPr>
        </p:nvSpPr>
        <p:spPr>
          <a:xfrm>
            <a:off x="1598614" y="159658"/>
            <a:ext cx="9069387" cy="6299200"/>
          </a:xfrm>
        </p:spPr>
        <p:txBody>
          <a:bodyPr rtlCol="0" anchor="t">
            <a:norm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  <a:buNone/>
              <a:defRPr/>
            </a:pPr>
            <a:r>
              <a:rPr lang="en-US" altLang="zh-CN" sz="2800" dirty="0"/>
              <a:t>3.2.1 </a:t>
            </a:r>
            <a:r>
              <a:rPr lang="zh-CN" altLang="en-US" sz="2800" dirty="0"/>
              <a:t>国内生产总值核算</a:t>
            </a:r>
            <a:r>
              <a:rPr lang="zh-CN" altLang="en-US" sz="2800" dirty="0" smtClean="0"/>
              <a:t>恒等式</a:t>
            </a:r>
            <a:endParaRPr lang="en-US" altLang="zh-CN" sz="2800" dirty="0" smtClean="0"/>
          </a:p>
          <a:p>
            <a:pPr>
              <a:lnSpc>
                <a:spcPct val="150000"/>
              </a:lnSpc>
              <a:spcAft>
                <a:spcPts val="0"/>
              </a:spcAft>
              <a:buNone/>
              <a:defRPr/>
            </a:pPr>
            <a:endParaRPr lang="en-US" altLang="zh-CN" sz="2800" dirty="0"/>
          </a:p>
          <a:p>
            <a:pPr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800" dirty="0"/>
              <a:t>国内生产总值的构成：收入的角度</a:t>
            </a:r>
            <a:endParaRPr lang="en-US" altLang="zh-CN" sz="2800" dirty="0"/>
          </a:p>
          <a:p>
            <a:pPr>
              <a:lnSpc>
                <a:spcPct val="150000"/>
              </a:lnSpc>
              <a:spcAft>
                <a:spcPts val="0"/>
              </a:spcAft>
              <a:buNone/>
              <a:defRPr/>
            </a:pPr>
            <a:r>
              <a:rPr lang="en-US" altLang="zh-CN" sz="2800" dirty="0"/>
              <a:t>GDP ＝ C </a:t>
            </a:r>
            <a:r>
              <a:rPr lang="en-US" altLang="zh-CN" sz="2800" dirty="0" smtClean="0"/>
              <a:t>+ </a:t>
            </a:r>
            <a:r>
              <a:rPr lang="en-US" altLang="zh-CN" sz="2800" dirty="0" err="1" smtClean="0"/>
              <a:t>S</a:t>
            </a:r>
            <a:r>
              <a:rPr lang="en-US" altLang="zh-CN" sz="2800" baseline="-25000" dirty="0" err="1" smtClean="0"/>
              <a:t>p</a:t>
            </a:r>
            <a:r>
              <a:rPr lang="en-US" altLang="zh-CN" sz="2800" dirty="0" smtClean="0"/>
              <a:t> </a:t>
            </a:r>
            <a:r>
              <a:rPr lang="en-US" altLang="zh-CN" sz="2800" dirty="0"/>
              <a:t>+ T</a:t>
            </a:r>
          </a:p>
          <a:p>
            <a:pPr>
              <a:lnSpc>
                <a:spcPct val="150000"/>
              </a:lnSpc>
              <a:spcAft>
                <a:spcPts val="0"/>
              </a:spcAft>
              <a:defRPr/>
            </a:pPr>
            <a:endParaRPr lang="en-US" altLang="zh-CN" sz="2800" dirty="0"/>
          </a:p>
          <a:p>
            <a:pPr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800" dirty="0"/>
              <a:t>国内生产总值的构成：支出的角度</a:t>
            </a:r>
            <a:endParaRPr lang="en-US" altLang="zh-CN" sz="2800" dirty="0"/>
          </a:p>
          <a:p>
            <a:pPr marL="0" indent="0">
              <a:lnSpc>
                <a:spcPct val="150000"/>
              </a:lnSpc>
              <a:spcAft>
                <a:spcPts val="0"/>
              </a:spcAft>
              <a:buNone/>
              <a:defRPr/>
            </a:pPr>
            <a:r>
              <a:rPr lang="en-US" altLang="zh-CN" sz="2800" dirty="0"/>
              <a:t>GDP = C + I + G + </a:t>
            </a:r>
            <a:r>
              <a:rPr lang="en-US" altLang="zh-CN" sz="2800" dirty="0" smtClean="0"/>
              <a:t>NX</a:t>
            </a:r>
          </a:p>
          <a:p>
            <a:pPr marL="0" indent="0">
              <a:lnSpc>
                <a:spcPct val="150000"/>
              </a:lnSpc>
              <a:spcAft>
                <a:spcPts val="0"/>
              </a:spcAft>
              <a:buNone/>
              <a:defRPr/>
            </a:pPr>
            <a:endParaRPr lang="en-US" altLang="zh-CN" sz="2800" dirty="0"/>
          </a:p>
          <a:p>
            <a:pPr>
              <a:lnSpc>
                <a:spcPct val="150000"/>
              </a:lnSpc>
              <a:spcAft>
                <a:spcPts val="0"/>
              </a:spcAft>
              <a:defRPr/>
            </a:pPr>
            <a:r>
              <a:rPr lang="en-US" altLang="zh-CN" sz="2800" dirty="0"/>
              <a:t>C + </a:t>
            </a:r>
            <a:r>
              <a:rPr lang="en-US" altLang="zh-CN" sz="2800" dirty="0" err="1"/>
              <a:t>S</a:t>
            </a:r>
            <a:r>
              <a:rPr lang="en-US" altLang="zh-CN" sz="2800" baseline="-25000" dirty="0" err="1"/>
              <a:t>p</a:t>
            </a:r>
            <a:r>
              <a:rPr lang="en-US" altLang="zh-CN" sz="2800" baseline="-25000" dirty="0"/>
              <a:t> </a:t>
            </a:r>
            <a:r>
              <a:rPr lang="en-US" altLang="zh-CN" sz="2800" dirty="0"/>
              <a:t>+ </a:t>
            </a:r>
            <a:r>
              <a:rPr lang="en-US" altLang="zh-CN" sz="2800" dirty="0" smtClean="0"/>
              <a:t>T =  </a:t>
            </a:r>
            <a:r>
              <a:rPr lang="en-US" altLang="zh-CN" sz="2800" dirty="0"/>
              <a:t>C + I + G + </a:t>
            </a:r>
            <a:r>
              <a:rPr lang="en-US" altLang="zh-CN" sz="2800" dirty="0" smtClean="0"/>
              <a:t>NX</a:t>
            </a:r>
            <a:endParaRPr lang="en-US" altLang="zh-CN" sz="2800" dirty="0"/>
          </a:p>
        </p:txBody>
      </p:sp>
      <p:sp>
        <p:nvSpPr>
          <p:cNvPr id="4" name="圆角矩形 3"/>
          <p:cNvSpPr/>
          <p:nvPr/>
        </p:nvSpPr>
        <p:spPr>
          <a:xfrm>
            <a:off x="275771" y="1103086"/>
            <a:ext cx="10101943" cy="130628"/>
          </a:xfrm>
          <a:prstGeom prst="roundRect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895032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578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1689101" y="190500"/>
            <a:ext cx="8715375" cy="3587416"/>
          </a:xfrm>
        </p:spPr>
        <p:txBody>
          <a:bodyPr anchor="t">
            <a:normAutofit/>
          </a:bodyPr>
          <a:lstStyle/>
          <a:p>
            <a:pPr eaLnBrk="1" hangingPunct="1">
              <a:lnSpc>
                <a:spcPct val="130000"/>
              </a:lnSpc>
            </a:pPr>
            <a:r>
              <a:rPr lang="en-US" altLang="zh-CN" sz="2800" dirty="0"/>
              <a:t> </a:t>
            </a:r>
            <a:r>
              <a:rPr lang="zh-CN" altLang="en-US" sz="2800" dirty="0"/>
              <a:t>一些重要的</a:t>
            </a:r>
            <a:r>
              <a:rPr lang="zh-CN" altLang="en-US" sz="2800" dirty="0" smtClean="0"/>
              <a:t>恒等式</a:t>
            </a:r>
            <a:endParaRPr lang="en-US" altLang="zh-CN" sz="2800" dirty="0" smtClean="0"/>
          </a:p>
          <a:p>
            <a:pPr marL="0" indent="0" eaLnBrk="1" hangingPunct="1">
              <a:lnSpc>
                <a:spcPct val="130000"/>
              </a:lnSpc>
              <a:buNone/>
            </a:pPr>
            <a:endParaRPr lang="en-US" altLang="zh-CN" sz="2800" dirty="0"/>
          </a:p>
          <a:p>
            <a:pPr eaLnBrk="1" hangingPunct="1">
              <a:lnSpc>
                <a:spcPct val="130000"/>
              </a:lnSpc>
              <a:buFont typeface="Calibri" panose="020F0502020204030204" pitchFamily="34" charset="0"/>
              <a:buChar char="−"/>
            </a:pPr>
            <a:r>
              <a:rPr lang="en-US" altLang="zh-CN" sz="2800" dirty="0"/>
              <a:t>Y ≡ C + I + G + X- M</a:t>
            </a:r>
          </a:p>
          <a:p>
            <a:pPr>
              <a:lnSpc>
                <a:spcPct val="130000"/>
              </a:lnSpc>
              <a:buFont typeface="Calibri" panose="020F0502020204030204" pitchFamily="34" charset="0"/>
              <a:buChar char="−"/>
            </a:pPr>
            <a:r>
              <a:rPr lang="en-US" altLang="zh-CN" sz="2800" dirty="0"/>
              <a:t>Y ≡ C + </a:t>
            </a:r>
            <a:r>
              <a:rPr lang="en-US" altLang="zh-CN" sz="2800" dirty="0" err="1"/>
              <a:t>S</a:t>
            </a:r>
            <a:r>
              <a:rPr lang="en-US" altLang="zh-CN" sz="2800" baseline="-25000" dirty="0" err="1"/>
              <a:t>p</a:t>
            </a:r>
            <a:r>
              <a:rPr lang="en-US" altLang="zh-CN" sz="2800" dirty="0" smtClean="0"/>
              <a:t> </a:t>
            </a:r>
            <a:r>
              <a:rPr lang="en-US" altLang="zh-CN" sz="2800" dirty="0"/>
              <a:t>+ </a:t>
            </a:r>
            <a:r>
              <a:rPr lang="en-US" altLang="zh-CN" sz="2800" dirty="0" smtClean="0"/>
              <a:t> T</a:t>
            </a:r>
            <a:endParaRPr lang="en-US" altLang="zh-CN" sz="2800" dirty="0"/>
          </a:p>
          <a:p>
            <a:pPr>
              <a:lnSpc>
                <a:spcPct val="130000"/>
              </a:lnSpc>
              <a:buFont typeface="Calibri" panose="020F0502020204030204" pitchFamily="34" charset="0"/>
              <a:buChar char="−"/>
            </a:pPr>
            <a:r>
              <a:rPr lang="en-US" altLang="zh-CN" sz="2800" dirty="0"/>
              <a:t>C + I + G + X- M </a:t>
            </a:r>
            <a:r>
              <a:rPr lang="en-US" altLang="zh-CN" sz="2800" dirty="0" smtClean="0"/>
              <a:t> ≡  C  </a:t>
            </a:r>
            <a:r>
              <a:rPr lang="en-US" altLang="zh-CN" sz="2800" dirty="0"/>
              <a:t>+ </a:t>
            </a:r>
            <a:r>
              <a:rPr lang="en-US" altLang="zh-CN" sz="2800" dirty="0" err="1"/>
              <a:t>S</a:t>
            </a:r>
            <a:r>
              <a:rPr lang="en-US" altLang="zh-CN" sz="2800" baseline="-25000" dirty="0" err="1"/>
              <a:t>p</a:t>
            </a:r>
            <a:r>
              <a:rPr lang="en-US" altLang="zh-CN" sz="2800" dirty="0" smtClean="0"/>
              <a:t>  + T</a:t>
            </a:r>
            <a:endParaRPr lang="en-US" altLang="zh-CN" sz="2800" dirty="0"/>
          </a:p>
        </p:txBody>
      </p:sp>
      <p:sp>
        <p:nvSpPr>
          <p:cNvPr id="7" name="圆角矩形 6"/>
          <p:cNvSpPr/>
          <p:nvPr/>
        </p:nvSpPr>
        <p:spPr>
          <a:xfrm>
            <a:off x="275771" y="1103086"/>
            <a:ext cx="10101943" cy="130628"/>
          </a:xfrm>
          <a:prstGeom prst="roundRect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4330867" y="3777916"/>
            <a:ext cx="6533649" cy="28073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buFont typeface="Arial"/>
              <a:buNone/>
            </a:pPr>
            <a:r>
              <a:rPr lang="en-US" altLang="zh-CN" sz="2800" dirty="0" smtClean="0"/>
              <a:t>I + X- M ≡ </a:t>
            </a:r>
            <a:r>
              <a:rPr lang="en-US" altLang="zh-CN" sz="2800" dirty="0" err="1" smtClean="0"/>
              <a:t>S</a:t>
            </a:r>
            <a:r>
              <a:rPr lang="en-US" altLang="zh-CN" sz="2800" baseline="-25000" dirty="0" err="1" smtClean="0"/>
              <a:t>p</a:t>
            </a:r>
            <a:r>
              <a:rPr lang="en-US" altLang="zh-CN" sz="2800" dirty="0" smtClean="0"/>
              <a:t> + T– G</a:t>
            </a:r>
          </a:p>
          <a:p>
            <a:pPr>
              <a:lnSpc>
                <a:spcPct val="130000"/>
              </a:lnSpc>
              <a:buFont typeface="Arial"/>
              <a:buNone/>
            </a:pPr>
            <a:r>
              <a:rPr lang="en-US" altLang="zh-CN" sz="2800" dirty="0" smtClean="0"/>
              <a:t>I  ≡  </a:t>
            </a:r>
            <a:r>
              <a:rPr lang="en-US" altLang="zh-CN" sz="2800" dirty="0" err="1" smtClean="0"/>
              <a:t>S</a:t>
            </a:r>
            <a:r>
              <a:rPr lang="en-US" altLang="zh-CN" sz="2800" baseline="-25000" dirty="0" err="1" smtClean="0"/>
              <a:t>p</a:t>
            </a:r>
            <a:r>
              <a:rPr lang="en-US" altLang="zh-CN" sz="2800" dirty="0" smtClean="0"/>
              <a:t> + T– G + M - X</a:t>
            </a:r>
          </a:p>
          <a:p>
            <a:pPr>
              <a:lnSpc>
                <a:spcPct val="130000"/>
              </a:lnSpc>
              <a:buFontTx/>
              <a:buNone/>
            </a:pPr>
            <a:r>
              <a:rPr lang="en-US" altLang="zh-CN" sz="2800" dirty="0" err="1"/>
              <a:t>S</a:t>
            </a:r>
            <a:r>
              <a:rPr lang="en-US" altLang="zh-CN" sz="2800" baseline="-25000" dirty="0" err="1"/>
              <a:t>p</a:t>
            </a:r>
            <a:r>
              <a:rPr lang="en-US" altLang="zh-CN" sz="2800" baseline="-25000" dirty="0"/>
              <a:t> </a:t>
            </a:r>
            <a:r>
              <a:rPr lang="en-US" altLang="zh-CN" sz="2800" dirty="0" smtClean="0"/>
              <a:t>- I  ≡ G - T + X - M </a:t>
            </a:r>
          </a:p>
          <a:p>
            <a:pPr>
              <a:lnSpc>
                <a:spcPct val="130000"/>
              </a:lnSpc>
              <a:buFontTx/>
              <a:buNone/>
            </a:pPr>
            <a:r>
              <a:rPr lang="en-US" altLang="zh-CN" sz="2800" dirty="0" err="1"/>
              <a:t>S</a:t>
            </a:r>
            <a:r>
              <a:rPr lang="en-US" altLang="zh-CN" sz="2800" baseline="-25000" dirty="0" err="1"/>
              <a:t>p</a:t>
            </a:r>
            <a:r>
              <a:rPr lang="en-US" altLang="zh-CN" sz="2800" baseline="-25000" dirty="0"/>
              <a:t> </a:t>
            </a:r>
            <a:r>
              <a:rPr lang="en-US" altLang="zh-CN" sz="2800" dirty="0" smtClean="0"/>
              <a:t>- I  + M – X ≡ G - T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2735710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 build="p" autoUpdateAnimBg="0"/>
      <p:bldP spid="8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027"/>
          <p:cNvSpPr>
            <a:spLocks noGrp="1" noChangeArrowheads="1"/>
          </p:cNvSpPr>
          <p:nvPr>
            <p:ph idx="1"/>
          </p:nvPr>
        </p:nvSpPr>
        <p:spPr>
          <a:xfrm>
            <a:off x="1701800" y="0"/>
            <a:ext cx="9680074" cy="6761747"/>
          </a:xfrm>
        </p:spPr>
        <p:txBody>
          <a:bodyPr anchor="t">
            <a:normAutofit/>
          </a:bodyPr>
          <a:lstStyle/>
          <a:p>
            <a:pPr eaLnBrk="1" hangingPunct="1">
              <a:lnSpc>
                <a:spcPct val="130000"/>
              </a:lnSpc>
            </a:pPr>
            <a:r>
              <a:rPr lang="en-US" altLang="zh-CN" sz="2800" dirty="0"/>
              <a:t>3.2.2 </a:t>
            </a:r>
            <a:r>
              <a:rPr lang="zh-CN" altLang="en-US" sz="2800" dirty="0" smtClean="0"/>
              <a:t>储蓄</a:t>
            </a:r>
            <a:endParaRPr lang="en-US" altLang="zh-CN" sz="2800" dirty="0" smtClean="0"/>
          </a:p>
          <a:p>
            <a:pPr eaLnBrk="1" hangingPunct="1">
              <a:lnSpc>
                <a:spcPct val="130000"/>
              </a:lnSpc>
            </a:pPr>
            <a:endParaRPr lang="en-US" altLang="zh-CN" sz="2800" dirty="0"/>
          </a:p>
          <a:p>
            <a:pPr eaLnBrk="1" hangingPunct="1">
              <a:lnSpc>
                <a:spcPct val="130000"/>
              </a:lnSpc>
            </a:pPr>
            <a:r>
              <a:rPr lang="zh-CN" altLang="en-US" sz="2800" dirty="0"/>
              <a:t>储蓄：</a:t>
            </a:r>
            <a:endParaRPr lang="en-US" altLang="zh-CN" sz="2800" dirty="0"/>
          </a:p>
          <a:p>
            <a:pPr lvl="1">
              <a:lnSpc>
                <a:spcPct val="130000"/>
              </a:lnSpc>
              <a:buFont typeface="Times New Roman" panose="02020603050405020304" pitchFamily="18" charset="0"/>
              <a:buChar char="−"/>
            </a:pPr>
            <a:r>
              <a:rPr lang="zh-CN" altLang="en-US" sz="2200" dirty="0"/>
              <a:t>前期生产出来的产品中尚未消耗掉的那部分，即未被个人（居民户）或者是政府消耗掉的那部分，也就是可以在未来拿出来使用。</a:t>
            </a:r>
            <a:endParaRPr lang="en-US" altLang="zh-CN" sz="2200" dirty="0"/>
          </a:p>
          <a:p>
            <a:pPr lvl="1">
              <a:lnSpc>
                <a:spcPct val="130000"/>
              </a:lnSpc>
              <a:buFont typeface="Times New Roman" panose="02020603050405020304" pitchFamily="18" charset="0"/>
              <a:buChar char="−"/>
            </a:pPr>
            <a:r>
              <a:rPr lang="zh-CN" altLang="en-US" sz="2200" dirty="0"/>
              <a:t>储蓄意味着可贷资金的供给</a:t>
            </a:r>
            <a:endParaRPr lang="en-US" altLang="zh-CN" sz="2200" dirty="0"/>
          </a:p>
          <a:p>
            <a:pPr eaLnBrk="1" hangingPunct="1">
              <a:lnSpc>
                <a:spcPct val="130000"/>
              </a:lnSpc>
            </a:pPr>
            <a:r>
              <a:rPr lang="zh-CN" altLang="en-US" sz="2800" dirty="0"/>
              <a:t>储蓄的构成：个人储蓄，企业储蓄，政府储蓄</a:t>
            </a:r>
            <a:endParaRPr lang="en-US" altLang="zh-CN" sz="2800" dirty="0"/>
          </a:p>
          <a:p>
            <a:pPr lvl="1" eaLnBrk="1" hangingPunct="1">
              <a:lnSpc>
                <a:spcPct val="130000"/>
              </a:lnSpc>
              <a:buFont typeface="Times New Roman" panose="02020603050405020304" pitchFamily="18" charset="0"/>
              <a:buChar char="−"/>
            </a:pPr>
            <a:r>
              <a:rPr lang="zh-CN" altLang="en-US" sz="2000" dirty="0" smtClean="0"/>
              <a:t>私人储蓄：个人储蓄</a:t>
            </a:r>
            <a:r>
              <a:rPr lang="en-US" altLang="zh-CN" sz="2000" dirty="0" smtClean="0"/>
              <a:t>+</a:t>
            </a:r>
            <a:r>
              <a:rPr lang="zh-CN" altLang="en-US" sz="2000" dirty="0" smtClean="0"/>
              <a:t>企业储蓄</a:t>
            </a:r>
            <a:endParaRPr lang="en-US" altLang="zh-CN" sz="2000" dirty="0" smtClean="0"/>
          </a:p>
          <a:p>
            <a:pPr lvl="1" eaLnBrk="1" hangingPunct="1">
              <a:lnSpc>
                <a:spcPct val="130000"/>
              </a:lnSpc>
              <a:buFont typeface="Times New Roman" panose="02020603050405020304" pitchFamily="18" charset="0"/>
              <a:buChar char="−"/>
            </a:pPr>
            <a:r>
              <a:rPr lang="zh-CN" altLang="en-US" sz="2000" dirty="0" smtClean="0"/>
              <a:t>政府储蓄（公共储蓄）：</a:t>
            </a:r>
            <a:r>
              <a:rPr lang="en-US" altLang="zh-CN" sz="2000" dirty="0" smtClean="0"/>
              <a:t>TA-TR-G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sz="2800" dirty="0"/>
              <a:t>具体的储蓄行为：存款，买债券，买股票，借钱出去</a:t>
            </a:r>
            <a:endParaRPr lang="en-US" altLang="zh-CN" sz="2800" dirty="0"/>
          </a:p>
          <a:p>
            <a:pPr eaLnBrk="1" hangingPunct="1">
              <a:lnSpc>
                <a:spcPct val="130000"/>
              </a:lnSpc>
            </a:pPr>
            <a:r>
              <a:rPr lang="zh-CN" altLang="en-US" sz="2800" dirty="0"/>
              <a:t>注意宏观经济学中的储蓄与日常用语中储蓄的区别</a:t>
            </a:r>
            <a:endParaRPr lang="en-US" altLang="zh-CN" sz="2800" dirty="0"/>
          </a:p>
        </p:txBody>
      </p:sp>
      <p:sp>
        <p:nvSpPr>
          <p:cNvPr id="5" name="圆角矩形 4"/>
          <p:cNvSpPr/>
          <p:nvPr/>
        </p:nvSpPr>
        <p:spPr>
          <a:xfrm>
            <a:off x="275771" y="1103086"/>
            <a:ext cx="10101943" cy="130628"/>
          </a:xfrm>
          <a:prstGeom prst="roundRect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8819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48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48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48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48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48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48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48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48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48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8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027"/>
          <p:cNvSpPr>
            <a:spLocks noGrp="1" noChangeArrowheads="1"/>
          </p:cNvSpPr>
          <p:nvPr>
            <p:ph idx="1"/>
          </p:nvPr>
        </p:nvSpPr>
        <p:spPr>
          <a:xfrm>
            <a:off x="1323474" y="372979"/>
            <a:ext cx="10166684" cy="6220326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130000"/>
              </a:lnSpc>
              <a:buFontTx/>
              <a:buNone/>
            </a:pPr>
            <a:r>
              <a:rPr lang="en-US" altLang="zh-CN" sz="2800" dirty="0"/>
              <a:t>3.2.3 </a:t>
            </a:r>
            <a:r>
              <a:rPr lang="zh-CN" altLang="en-US" sz="2800" dirty="0" smtClean="0"/>
              <a:t>投资</a:t>
            </a:r>
            <a:endParaRPr lang="en-US" altLang="zh-CN" sz="2800" dirty="0" smtClean="0"/>
          </a:p>
          <a:p>
            <a:pPr eaLnBrk="1" hangingPunct="1">
              <a:lnSpc>
                <a:spcPct val="130000"/>
              </a:lnSpc>
              <a:buFontTx/>
              <a:buNone/>
            </a:pPr>
            <a:endParaRPr lang="en-US" altLang="zh-CN" sz="2800" dirty="0"/>
          </a:p>
          <a:p>
            <a:pPr eaLnBrk="1" hangingPunct="1">
              <a:lnSpc>
                <a:spcPct val="130000"/>
              </a:lnSpc>
            </a:pPr>
            <a:r>
              <a:rPr lang="zh-CN" altLang="en-US" sz="2800" dirty="0"/>
              <a:t>投资：</a:t>
            </a:r>
            <a:endParaRPr lang="en-US" altLang="zh-CN" sz="2800" dirty="0"/>
          </a:p>
          <a:p>
            <a:pPr lvl="1">
              <a:lnSpc>
                <a:spcPct val="130000"/>
              </a:lnSpc>
              <a:buFont typeface="Times New Roman" panose="02020603050405020304" pitchFamily="18" charset="0"/>
              <a:buChar char="−"/>
            </a:pPr>
            <a:r>
              <a:rPr lang="zh-CN" altLang="en-US" sz="2000" dirty="0"/>
              <a:t>对资本品或各类中间产品的购买，是一种增加资本存量的行为。</a:t>
            </a:r>
            <a:endParaRPr lang="en-US" altLang="zh-CN" sz="2000" dirty="0"/>
          </a:p>
          <a:p>
            <a:pPr lvl="1">
              <a:lnSpc>
                <a:spcPct val="130000"/>
              </a:lnSpc>
              <a:buFont typeface="Times New Roman" panose="02020603050405020304" pitchFamily="18" charset="0"/>
              <a:buChar char="−"/>
            </a:pPr>
            <a:r>
              <a:rPr lang="zh-CN" altLang="en-US" sz="2000" dirty="0"/>
              <a:t>投资意味着对可贷资金的需求</a:t>
            </a:r>
            <a:endParaRPr lang="en-US" altLang="zh-CN" sz="2000" dirty="0"/>
          </a:p>
          <a:p>
            <a:pPr lvl="1">
              <a:lnSpc>
                <a:spcPct val="130000"/>
              </a:lnSpc>
              <a:buFont typeface="Times New Roman" panose="02020603050405020304" pitchFamily="18" charset="0"/>
              <a:buChar char="−"/>
            </a:pPr>
            <a:r>
              <a:rPr lang="zh-CN" altLang="en-US" sz="2000" dirty="0"/>
              <a:t>投资的结果：当期增加需求，下一期增加供给</a:t>
            </a:r>
            <a:r>
              <a:rPr lang="zh-CN" altLang="en-US" sz="2000" dirty="0" smtClean="0"/>
              <a:t>能力</a:t>
            </a:r>
            <a:endParaRPr lang="en-US" altLang="zh-CN" sz="2000" dirty="0" smtClean="0"/>
          </a:p>
          <a:p>
            <a:pPr lvl="1">
              <a:lnSpc>
                <a:spcPct val="130000"/>
              </a:lnSpc>
              <a:buFont typeface="Times New Roman" panose="02020603050405020304" pitchFamily="18" charset="0"/>
              <a:buChar char="−"/>
            </a:pPr>
            <a:endParaRPr lang="en-US" altLang="zh-CN" sz="2000" dirty="0"/>
          </a:p>
          <a:p>
            <a:pPr eaLnBrk="1" hangingPunct="1">
              <a:lnSpc>
                <a:spcPct val="130000"/>
              </a:lnSpc>
            </a:pPr>
            <a:r>
              <a:rPr lang="zh-CN" altLang="en-US" sz="2800" dirty="0"/>
              <a:t>具体的投资行为：包括</a:t>
            </a:r>
            <a:endParaRPr lang="en-US" altLang="zh-CN" sz="2800" dirty="0"/>
          </a:p>
          <a:p>
            <a:pPr lvl="1">
              <a:lnSpc>
                <a:spcPct val="130000"/>
              </a:lnSpc>
              <a:buFont typeface="Times New Roman" panose="02020603050405020304" pitchFamily="18" charset="0"/>
              <a:buChar char="−"/>
            </a:pPr>
            <a:r>
              <a:rPr lang="zh-CN" altLang="en-US" sz="2000" dirty="0"/>
              <a:t>（</a:t>
            </a:r>
            <a:r>
              <a:rPr lang="en-US" altLang="zh-CN" sz="2000" dirty="0"/>
              <a:t>1</a:t>
            </a:r>
            <a:r>
              <a:rPr lang="zh-CN" altLang="en-US" sz="2000" dirty="0"/>
              <a:t>）企业兴建厂房、购置机器设备，添置生产线，购买燃料、原材料，购买中间产品、半成品、产成品。</a:t>
            </a:r>
            <a:endParaRPr lang="en-US" altLang="zh-CN" sz="2000" dirty="0"/>
          </a:p>
          <a:p>
            <a:pPr lvl="1">
              <a:lnSpc>
                <a:spcPct val="130000"/>
              </a:lnSpc>
              <a:buFont typeface="Times New Roman" panose="02020603050405020304" pitchFamily="18" charset="0"/>
              <a:buChar char="−"/>
            </a:pPr>
            <a:r>
              <a:rPr lang="zh-CN" altLang="en-US" sz="2000" dirty="0"/>
              <a:t>（</a:t>
            </a:r>
            <a:r>
              <a:rPr lang="en-US" altLang="zh-CN" sz="2000" dirty="0"/>
              <a:t>2</a:t>
            </a:r>
            <a:r>
              <a:rPr lang="zh-CN" altLang="en-US" sz="2000" dirty="0"/>
              <a:t>）个居民对住宅的购买。</a:t>
            </a:r>
            <a:endParaRPr lang="en-US" altLang="zh-CN" sz="2000" dirty="0"/>
          </a:p>
          <a:p>
            <a:pPr eaLnBrk="1" hangingPunct="1">
              <a:lnSpc>
                <a:spcPct val="130000"/>
              </a:lnSpc>
            </a:pPr>
            <a:endParaRPr lang="zh-CN" altLang="en-US" sz="2800" dirty="0"/>
          </a:p>
        </p:txBody>
      </p:sp>
      <p:sp>
        <p:nvSpPr>
          <p:cNvPr id="5" name="圆角矩形 4"/>
          <p:cNvSpPr/>
          <p:nvPr/>
        </p:nvSpPr>
        <p:spPr>
          <a:xfrm>
            <a:off x="275771" y="1103086"/>
            <a:ext cx="10101943" cy="130628"/>
          </a:xfrm>
          <a:prstGeom prst="roundRect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2605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48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48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48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48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48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48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48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48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8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027"/>
          <p:cNvSpPr>
            <a:spLocks noGrp="1" noChangeArrowheads="1"/>
          </p:cNvSpPr>
          <p:nvPr>
            <p:ph idx="1"/>
          </p:nvPr>
        </p:nvSpPr>
        <p:spPr>
          <a:xfrm>
            <a:off x="1323474" y="372979"/>
            <a:ext cx="10166684" cy="6220326"/>
          </a:xfrm>
        </p:spPr>
        <p:txBody>
          <a:bodyPr anchor="t">
            <a:normAutofit/>
          </a:bodyPr>
          <a:lstStyle/>
          <a:p>
            <a:pPr eaLnBrk="1" hangingPunct="1">
              <a:lnSpc>
                <a:spcPct val="130000"/>
              </a:lnSpc>
              <a:buFontTx/>
              <a:buNone/>
            </a:pPr>
            <a:r>
              <a:rPr lang="en-US" altLang="zh-CN" sz="2800" dirty="0"/>
              <a:t>3.2.3 </a:t>
            </a:r>
            <a:r>
              <a:rPr lang="zh-CN" altLang="en-US" sz="2800" dirty="0" smtClean="0"/>
              <a:t>投资</a:t>
            </a:r>
            <a:endParaRPr lang="en-US" altLang="zh-CN" sz="2800" dirty="0" smtClean="0"/>
          </a:p>
          <a:p>
            <a:pPr eaLnBrk="1" hangingPunct="1">
              <a:lnSpc>
                <a:spcPct val="130000"/>
              </a:lnSpc>
              <a:buFontTx/>
              <a:buNone/>
            </a:pPr>
            <a:endParaRPr lang="en-US" altLang="zh-CN" sz="2800" dirty="0"/>
          </a:p>
          <a:p>
            <a:pPr>
              <a:lnSpc>
                <a:spcPct val="130000"/>
              </a:lnSpc>
            </a:pPr>
            <a:r>
              <a:rPr lang="zh-CN" altLang="en-US" sz="2800" dirty="0"/>
              <a:t>投资的分类</a:t>
            </a:r>
            <a:endParaRPr lang="en-US" altLang="zh-CN" sz="2800" dirty="0"/>
          </a:p>
          <a:p>
            <a:pPr lvl="1">
              <a:lnSpc>
                <a:spcPct val="130000"/>
              </a:lnSpc>
              <a:buFont typeface="Times New Roman" panose="02020603050405020304" pitchFamily="18" charset="0"/>
              <a:buChar char="−"/>
            </a:pPr>
            <a:r>
              <a:rPr lang="zh-CN" altLang="en-US" sz="2800" dirty="0"/>
              <a:t>固定投资</a:t>
            </a:r>
            <a:endParaRPr lang="en-US" altLang="zh-CN" sz="2800" dirty="0"/>
          </a:p>
          <a:p>
            <a:pPr lvl="2">
              <a:lnSpc>
                <a:spcPct val="130000"/>
              </a:lnSpc>
              <a:buFont typeface="Calibri" panose="020F0502020204030204" pitchFamily="34" charset="0"/>
              <a:buChar char="◊"/>
            </a:pPr>
            <a:r>
              <a:rPr lang="zh-CN" altLang="en-US" sz="2800" dirty="0"/>
              <a:t>净固定投资</a:t>
            </a:r>
            <a:endParaRPr lang="en-US" altLang="zh-CN" sz="2800" dirty="0"/>
          </a:p>
          <a:p>
            <a:pPr lvl="2">
              <a:lnSpc>
                <a:spcPct val="130000"/>
              </a:lnSpc>
              <a:buFont typeface="Calibri" panose="020F0502020204030204" pitchFamily="34" charset="0"/>
              <a:buChar char="◊"/>
            </a:pPr>
            <a:r>
              <a:rPr lang="zh-CN" altLang="en-US" sz="2800" dirty="0"/>
              <a:t>重置投资</a:t>
            </a:r>
            <a:endParaRPr lang="en-US" altLang="zh-CN" sz="2800" dirty="0"/>
          </a:p>
          <a:p>
            <a:pPr lvl="1">
              <a:lnSpc>
                <a:spcPct val="130000"/>
              </a:lnSpc>
              <a:buFont typeface="Times New Roman" panose="02020603050405020304" pitchFamily="18" charset="0"/>
              <a:buChar char="−"/>
            </a:pPr>
            <a:r>
              <a:rPr lang="zh-CN" altLang="en-US" sz="2800" dirty="0"/>
              <a:t>存货</a:t>
            </a:r>
            <a:r>
              <a:rPr lang="zh-CN" altLang="en-US" sz="2800" dirty="0" smtClean="0"/>
              <a:t>投资</a:t>
            </a:r>
            <a:endParaRPr lang="zh-CN" altLang="en-US" sz="2800" dirty="0"/>
          </a:p>
        </p:txBody>
      </p:sp>
      <p:sp>
        <p:nvSpPr>
          <p:cNvPr id="5" name="圆角矩形 4"/>
          <p:cNvSpPr/>
          <p:nvPr/>
        </p:nvSpPr>
        <p:spPr>
          <a:xfrm>
            <a:off x="275771" y="1103086"/>
            <a:ext cx="10101943" cy="130628"/>
          </a:xfrm>
          <a:prstGeom prst="roundRect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9326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48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8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天体">
  <a:themeElements>
    <a:clrScheme name="天体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天体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天体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天体</Template>
  <TotalTime>3636</TotalTime>
  <Words>1251</Words>
  <Application>Microsoft Office PowerPoint</Application>
  <PresentationFormat>宽屏</PresentationFormat>
  <Paragraphs>226</Paragraphs>
  <Slides>25</Slides>
  <Notes>11</Notes>
  <HiddenSlides>2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4" baseType="lpstr">
      <vt:lpstr>宋体</vt:lpstr>
      <vt:lpstr>Arial</vt:lpstr>
      <vt:lpstr>Bookman Old Style</vt:lpstr>
      <vt:lpstr>Calibri</vt:lpstr>
      <vt:lpstr>Calibri Light</vt:lpstr>
      <vt:lpstr>Cambria Math</vt:lpstr>
      <vt:lpstr>Times New Roman</vt:lpstr>
      <vt:lpstr>Wingdings</vt:lpstr>
      <vt:lpstr>天体</vt:lpstr>
      <vt:lpstr>第3_2章  储蓄、投资与金融体系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The McGraw-Hill Companies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 t/a MACROECONOMICS</dc:title>
  <dc:creator>McGraw-Hill Higher Education</dc:creator>
  <cp:lastModifiedBy>WHDX</cp:lastModifiedBy>
  <cp:revision>280</cp:revision>
  <cp:lastPrinted>2000-09-26T19:57:40Z</cp:lastPrinted>
  <dcterms:created xsi:type="dcterms:W3CDTF">2000-09-05T19:53:51Z</dcterms:created>
  <dcterms:modified xsi:type="dcterms:W3CDTF">2018-05-23T04:25:21Z</dcterms:modified>
</cp:coreProperties>
</file>