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23"/>
  </p:notesMasterIdLst>
  <p:sldIdLst>
    <p:sldId id="256" r:id="rId2"/>
    <p:sldId id="293" r:id="rId3"/>
    <p:sldId id="294" r:id="rId4"/>
    <p:sldId id="295" r:id="rId5"/>
    <p:sldId id="323" r:id="rId6"/>
    <p:sldId id="324" r:id="rId7"/>
    <p:sldId id="296" r:id="rId8"/>
    <p:sldId id="326" r:id="rId9"/>
    <p:sldId id="314" r:id="rId10"/>
    <p:sldId id="327" r:id="rId11"/>
    <p:sldId id="328" r:id="rId12"/>
    <p:sldId id="322" r:id="rId13"/>
    <p:sldId id="263" r:id="rId14"/>
    <p:sldId id="298" r:id="rId15"/>
    <p:sldId id="300" r:id="rId16"/>
    <p:sldId id="303" r:id="rId17"/>
    <p:sldId id="302" r:id="rId18"/>
    <p:sldId id="267" r:id="rId19"/>
    <p:sldId id="329" r:id="rId20"/>
    <p:sldId id="269" r:id="rId21"/>
    <p:sldId id="30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FF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76822" autoAdjust="0"/>
  </p:normalViewPr>
  <p:slideViewPr>
    <p:cSldViewPr>
      <p:cViewPr varScale="1">
        <p:scale>
          <a:sx n="61" d="100"/>
          <a:sy n="61" d="100"/>
        </p:scale>
        <p:origin x="3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1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E5E666-8FB3-44BE-BB5C-40D6C76555C9}" type="datetimeFigureOut">
              <a:rPr lang="zh-CN" altLang="en-US"/>
              <a:pPr>
                <a:defRPr/>
              </a:pPr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0474EF6-7A94-479D-8045-120370AA7C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90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41AF57D8-1700-4A41-9679-4E79FA40AB34}" type="slidenum">
              <a:rPr lang="zh-CN" altLang="en-US">
                <a:latin typeface="Times New Roman" pitchFamily="18" charset="0"/>
              </a:rPr>
              <a:pPr/>
              <a:t>1</a:t>
            </a:fld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2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70D5F5D-1217-4A08-A958-E99522F2B05C}" type="slidenum">
              <a:rPr lang="zh-CN" altLang="en-US" sz="120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8171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74EF6-7A94-479D-8045-120370AA7C6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4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6874066C-674D-4392-8594-0F67E0CA206F}" type="slidenum">
              <a:rPr lang="zh-CN" altLang="en-US">
                <a:latin typeface="Times New Roman" pitchFamily="18" charset="0"/>
              </a:rPr>
              <a:pPr/>
              <a:t>3</a:t>
            </a:fld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1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31395C59-8EA7-49BA-AC1D-6580271880CA}" type="slidenum">
              <a:rPr lang="zh-CN" altLang="en-US">
                <a:latin typeface="Times New Roman" pitchFamily="18" charset="0"/>
              </a:rPr>
              <a:pPr/>
              <a:t>4</a:t>
            </a:fld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31395C59-8EA7-49BA-AC1D-6580271880CA}" type="slidenum">
              <a:rPr lang="zh-CN" altLang="en-US">
                <a:latin typeface="Times New Roman" pitchFamily="18" charset="0"/>
              </a:rPr>
              <a:pPr/>
              <a:t>5</a:t>
            </a:fld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2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31395C59-8EA7-49BA-AC1D-6580271880CA}" type="slidenum">
              <a:rPr lang="zh-CN" altLang="en-US">
                <a:latin typeface="Times New Roman" pitchFamily="18" charset="0"/>
              </a:rPr>
              <a:pPr/>
              <a:t>6</a:t>
            </a:fld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1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5339EB2E-C255-4DE8-9738-D3553AA83D68}" type="slidenum">
              <a:rPr lang="zh-CN" altLang="en-US">
                <a:latin typeface="Times New Roman" pitchFamily="18" charset="0"/>
              </a:rPr>
              <a:pPr/>
              <a:t>7</a:t>
            </a:fld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1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5339EB2E-C255-4DE8-9738-D3553AA83D68}" type="slidenum">
              <a:rPr lang="zh-CN" altLang="en-US">
                <a:latin typeface="Times New Roman" pitchFamily="18" charset="0"/>
              </a:rPr>
              <a:pPr/>
              <a:t>8</a:t>
            </a:fld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38745CB-FF57-41E5-9015-12A4ECFE5C91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2352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70D5F5D-1217-4A08-A958-E99522F2B05C}" type="slidenum">
              <a:rPr lang="zh-CN" altLang="en-US" sz="120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9922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3C74BF-D030-48E5-92F7-6C3BA49887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14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14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52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401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03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0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890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0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577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7AA1-4CE7-4362-A30D-9C018BCF97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70511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9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FC36-9088-4DE7-805F-6C8C6F2963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49074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4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1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DF1D-906E-411F-BEEC-9138C038AC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11169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70C-8FCA-44ED-A1FC-E9AFD9B83F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80471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1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1FF-5D45-4596-BFB8-943083251A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29471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22E251-170F-4BE7-B05F-A34C3D1BA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34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</p:sldLayoutIdLst>
  <p:transition>
    <p:random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93864" y="548681"/>
            <a:ext cx="8816975" cy="5400599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Bookman Old Style" pitchFamily="18" charset="0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sz="3600" kern="0" dirty="0">
                <a:solidFill>
                  <a:schemeClr val="tx2"/>
                </a:solidFill>
                <a:latin typeface="Bookman Old Style" pitchFamily="18" charset="0"/>
                <a:ea typeface="宋体" panose="02010600030101010101" pitchFamily="2" charset="-122"/>
                <a:cs typeface="+mj-cs"/>
              </a:rPr>
              <a:t>4_2</a:t>
            </a:r>
            <a:r>
              <a:rPr lang="zh-CN" altLang="en-US" sz="3600" kern="0" dirty="0">
                <a:solidFill>
                  <a:schemeClr val="tx2"/>
                </a:solidFill>
                <a:latin typeface="Bookman Old Style" pitchFamily="18" charset="0"/>
                <a:ea typeface="宋体" panose="02010600030101010101" pitchFamily="2" charset="-122"/>
                <a:cs typeface="+mj-cs"/>
              </a:rPr>
              <a:t>章 货币与物价</a:t>
            </a:r>
            <a:endParaRPr lang="en-US" altLang="zh-CN" sz="3600" kern="0" dirty="0">
              <a:solidFill>
                <a:schemeClr val="tx2"/>
              </a:solidFill>
              <a:latin typeface="Bookman Old Style" pitchFamily="18" charset="0"/>
              <a:ea typeface="宋体" panose="02010600030101010101" pitchFamily="2" charset="-122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Bookman Old Style" pitchFamily="18" charset="0"/>
                <a:ea typeface="宋体" panose="02010600030101010101" pitchFamily="2" charset="-122"/>
                <a:cs typeface="+mj-cs"/>
              </a:rPr>
              <a:t>在长期，货币是如何影响经济的？</a:t>
            </a:r>
            <a:endParaRPr lang="en-US" altLang="zh-CN" sz="3600" kern="0" dirty="0">
              <a:solidFill>
                <a:schemeClr val="tx2"/>
              </a:solidFill>
              <a:latin typeface="Bookman Old Style" pitchFamily="18" charset="0"/>
              <a:ea typeface="宋体" panose="02010600030101010101" pitchFamily="2" charset="-122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Bookman Old Style" pitchFamily="18" charset="0"/>
                <a:ea typeface="宋体" panose="02010600030101010101" pitchFamily="2" charset="-122"/>
                <a:cs typeface="+mj-cs"/>
              </a:rPr>
              <a:t>货币数量论</a:t>
            </a:r>
            <a:endParaRPr lang="en-US" altLang="zh-CN" sz="3600" kern="0" dirty="0">
              <a:solidFill>
                <a:schemeClr val="tx2"/>
              </a:solidFill>
              <a:latin typeface="Bookman Old Style" pitchFamily="18" charset="0"/>
              <a:ea typeface="宋体" panose="02010600030101010101" pitchFamily="2" charset="-122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zh-CN" sz="3600" kern="0" dirty="0">
              <a:solidFill>
                <a:schemeClr val="tx2"/>
              </a:solidFill>
              <a:latin typeface="Bookman Old Style" pitchFamily="18" charset="0"/>
              <a:ea typeface="宋体" panose="02010600030101010101" pitchFamily="2" charset="-122"/>
              <a:cs typeface="+mj-cs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Bookman Old Style" pitchFamily="18" charset="0"/>
                <a:ea typeface="宋体" panose="02010600030101010101" pitchFamily="2" charset="-122"/>
                <a:cs typeface="+mj-cs"/>
              </a:rPr>
              <a:t>实际变量如产量与就业：不影响</a:t>
            </a:r>
            <a:endParaRPr lang="en-US" altLang="zh-CN" sz="3600" kern="0" dirty="0">
              <a:solidFill>
                <a:schemeClr val="tx2"/>
              </a:solidFill>
              <a:latin typeface="Bookman Old Style" pitchFamily="18" charset="0"/>
              <a:ea typeface="宋体" panose="02010600030101010101" pitchFamily="2" charset="-122"/>
              <a:cs typeface="+mj-cs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Bookman Old Style" pitchFamily="18" charset="0"/>
                <a:ea typeface="宋体" panose="02010600030101010101" pitchFamily="2" charset="-122"/>
                <a:cs typeface="+mj-cs"/>
              </a:rPr>
              <a:t>名义变量如价格等：影响</a:t>
            </a:r>
            <a:endParaRPr lang="en-US" altLang="zh-CN" sz="3600" kern="0" dirty="0">
              <a:solidFill>
                <a:schemeClr val="tx2"/>
              </a:solidFill>
              <a:latin typeface="Bookman Old Style" pitchFamily="18" charset="0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24001" y="260648"/>
            <a:ext cx="8964613" cy="6597352"/>
          </a:xfrm>
        </p:spPr>
        <p:txBody>
          <a:bodyPr anchor="t">
            <a:normAutofit/>
          </a:bodyPr>
          <a:lstStyle/>
          <a:p>
            <a:r>
              <a:rPr lang="zh-CN" altLang="en-US" sz="2800" dirty="0"/>
              <a:t>货币数量论的实质：解释通货膨胀的古典理论</a:t>
            </a:r>
            <a:endParaRPr lang="en-US" altLang="zh-CN" sz="2800" dirty="0"/>
          </a:p>
          <a:p>
            <a:endParaRPr lang="en-US" altLang="zh-CN" sz="2800" dirty="0"/>
          </a:p>
          <a:p>
            <a:pPr lvl="1">
              <a:buFont typeface="宋体" panose="02010600030101010101" pitchFamily="2" charset="-122"/>
              <a:buChar char="‐"/>
              <a:defRPr/>
            </a:pPr>
            <a:r>
              <a:rPr lang="zh-CN" altLang="en-US" sz="2800" dirty="0"/>
              <a:t>通货膨胀发生的机制：</a:t>
            </a: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800" dirty="0"/>
              <a:t>     MV &gt; PY  </a:t>
            </a: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en-US" altLang="zh-CN" sz="2800" dirty="0"/>
              <a:t> M/P &gt; </a:t>
            </a:r>
            <a:r>
              <a:rPr lang="en-US" altLang="zh-CN" sz="2800" cap="none" dirty="0" err="1"/>
              <a:t>k</a:t>
            </a:r>
            <a:r>
              <a:rPr lang="en-US" altLang="zh-CN" sz="2800" dirty="0" err="1"/>
              <a:t>Y</a:t>
            </a:r>
            <a:r>
              <a:rPr lang="en-US" altLang="zh-CN" sz="2800" dirty="0"/>
              <a:t>,               (</a:t>
            </a:r>
            <a:r>
              <a:rPr lang="en-US" altLang="zh-CN" sz="2800" cap="none" dirty="0" err="1"/>
              <a:t>k</a:t>
            </a:r>
            <a:r>
              <a:rPr lang="en-US" altLang="zh-CN" sz="2800" dirty="0" err="1"/>
              <a:t>Y</a:t>
            </a:r>
            <a:r>
              <a:rPr lang="en-US" altLang="zh-CN" sz="2800" dirty="0"/>
              <a:t> =[1/V] ×Y),  </a:t>
            </a:r>
          </a:p>
          <a:p>
            <a:pPr marL="400050" lvl="1" indent="0">
              <a:buNone/>
              <a:defRPr/>
            </a:pPr>
            <a:r>
              <a:rPr lang="en-US" altLang="zh-CN" sz="2800" dirty="0"/>
              <a:t>           </a:t>
            </a:r>
            <a:r>
              <a:rPr lang="en-US" altLang="zh-CN" sz="2800" cap="none" dirty="0"/>
              <a:t>money supply &gt; money demand</a:t>
            </a:r>
            <a:endParaRPr lang="en-US" altLang="zh-CN" sz="2800" dirty="0"/>
          </a:p>
          <a:p>
            <a:pPr marL="400050" lvl="1" indent="0">
              <a:buNone/>
              <a:defRPr/>
            </a:pP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en-US" altLang="zh-CN" sz="2800" dirty="0"/>
              <a:t>P up </a:t>
            </a:r>
          </a:p>
          <a:p>
            <a:pPr marL="400050" lvl="1" indent="0">
              <a:buNone/>
              <a:defRPr/>
            </a:pPr>
            <a:r>
              <a:rPr lang="en-US" altLang="zh-CN" sz="2800" dirty="0">
                <a:sym typeface="Wingdings" panose="05000000000000000000" pitchFamily="2" charset="2"/>
              </a:rPr>
              <a:t>           M/P down  </a:t>
            </a:r>
          </a:p>
          <a:p>
            <a:pPr marL="400050" lvl="1" indent="0">
              <a:buNone/>
              <a:defRPr/>
            </a:pPr>
            <a:r>
              <a:rPr lang="en-US" altLang="zh-CN" sz="2800" dirty="0">
                <a:sym typeface="Wingdings" panose="05000000000000000000" pitchFamily="2" charset="2"/>
              </a:rPr>
              <a:t>                            M/P=</a:t>
            </a:r>
            <a:r>
              <a:rPr lang="en-US" altLang="zh-CN" sz="2800" cap="none" dirty="0" err="1">
                <a:sym typeface="Wingdings" panose="05000000000000000000" pitchFamily="2" charset="2"/>
              </a:rPr>
              <a:t>k</a:t>
            </a:r>
            <a:r>
              <a:rPr lang="en-US" altLang="zh-CN" sz="2800" dirty="0" err="1">
                <a:sym typeface="Wingdings" panose="05000000000000000000" pitchFamily="2" charset="2"/>
              </a:rPr>
              <a:t>Y</a:t>
            </a:r>
            <a:r>
              <a:rPr lang="en-US" altLang="zh-CN" sz="2800" dirty="0">
                <a:sym typeface="Wingdings" panose="05000000000000000000" pitchFamily="2" charset="2"/>
              </a:rPr>
              <a:t> again</a:t>
            </a:r>
            <a:r>
              <a:rPr lang="zh-CN" altLang="en-US" sz="2800" dirty="0">
                <a:sym typeface="Wingdings" panose="05000000000000000000" pitchFamily="2" charset="2"/>
              </a:rPr>
              <a:t>；</a:t>
            </a:r>
            <a:r>
              <a:rPr lang="en-US" altLang="zh-CN" sz="2800" dirty="0">
                <a:sym typeface="Wingdings" panose="05000000000000000000" pitchFamily="2" charset="2"/>
              </a:rPr>
              <a:t>or MV=PY again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货币数量论与央行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货币数量论表明，央行是引发通货膨胀的根源，也是控制通货膨胀的主力。</a:t>
            </a:r>
            <a:endParaRPr lang="zh-CN" altLang="en-US" sz="2800" dirty="0"/>
          </a:p>
        </p:txBody>
      </p:sp>
      <p:grpSp>
        <p:nvGrpSpPr>
          <p:cNvPr id="23555" name="组合 4"/>
          <p:cNvGrpSpPr>
            <a:grpSpLocks/>
          </p:cNvGrpSpPr>
          <p:nvPr/>
        </p:nvGrpSpPr>
        <p:grpSpPr bwMode="auto">
          <a:xfrm>
            <a:off x="8813691" y="4868217"/>
            <a:ext cx="1801813" cy="528638"/>
            <a:chOff x="2740024" y="3495901"/>
            <a:chExt cx="1801968" cy="528327"/>
          </a:xfrm>
        </p:grpSpPr>
        <p:sp>
          <p:nvSpPr>
            <p:cNvPr id="23557" name="Text Box 8"/>
            <p:cNvSpPr txBox="1">
              <a:spLocks noChangeArrowheads="1"/>
            </p:cNvSpPr>
            <p:nvPr/>
          </p:nvSpPr>
          <p:spPr bwMode="auto">
            <a:xfrm>
              <a:off x="2740024" y="3501008"/>
              <a:ext cx="18019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0000"/>
                  </a:solidFill>
                </a:rPr>
                <a:t>M V =  P Y</a:t>
              </a:r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>
              <a:off x="3193148" y="350871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59" name="Line 9"/>
            <p:cNvSpPr>
              <a:spLocks noChangeShapeType="1"/>
            </p:cNvSpPr>
            <p:nvPr/>
          </p:nvSpPr>
          <p:spPr bwMode="auto">
            <a:xfrm>
              <a:off x="4214609" y="3495901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556" name="矩形 8"/>
          <p:cNvSpPr>
            <a:spLocks noChangeArrowheads="1"/>
          </p:cNvSpPr>
          <p:nvPr/>
        </p:nvSpPr>
        <p:spPr bwMode="auto">
          <a:xfrm>
            <a:off x="9494728" y="4149081"/>
            <a:ext cx="119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i="1">
                <a:solidFill>
                  <a:srgbClr val="993300"/>
                </a:solidFill>
              </a:rPr>
              <a:t>k =1/V</a:t>
            </a:r>
            <a:endParaRPr lang="zh-CN" altLang="en-US" sz="2800" i="1"/>
          </a:p>
        </p:txBody>
      </p:sp>
      <p:sp>
        <p:nvSpPr>
          <p:cNvPr id="8" name="圆角矩形 7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837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67408" y="260648"/>
            <a:ext cx="10945216" cy="65973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4.2.5 </a:t>
            </a:r>
            <a:r>
              <a:rPr lang="zh-CN" altLang="en-US" sz="2800" dirty="0"/>
              <a:t>小结：货币数量方程式到底说了什么？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Recall              MV=PY</a:t>
            </a:r>
          </a:p>
          <a:p>
            <a:pPr marL="0" indent="0">
              <a:buNone/>
            </a:pPr>
            <a:r>
              <a:rPr lang="zh-CN" altLang="en-US" sz="2800" dirty="0"/>
              <a:t>注意：最终货币供求会均衡。</a:t>
            </a:r>
            <a:endParaRPr lang="en-US" altLang="zh-CN" sz="2800" dirty="0"/>
          </a:p>
          <a:p>
            <a:r>
              <a:rPr lang="zh-CN" altLang="en-US" sz="2800" dirty="0"/>
              <a:t>它可以理解为一个定义，关于货币流通速度的定义，</a:t>
            </a:r>
            <a:r>
              <a:rPr lang="en-US" altLang="zh-CN" sz="2800" dirty="0"/>
              <a:t>V=PY/M</a:t>
            </a:r>
            <a:r>
              <a:rPr lang="zh-CN" altLang="en-US" sz="2800" dirty="0"/>
              <a:t>，或者可以理解为流通速度受什么因素影响。其中</a:t>
            </a:r>
            <a:r>
              <a:rPr lang="en-US" altLang="zh-CN" sz="2800" dirty="0"/>
              <a:t>M</a:t>
            </a:r>
            <a:r>
              <a:rPr lang="zh-CN" altLang="en-US" sz="2800" dirty="0"/>
              <a:t>为现实中的货币量。</a:t>
            </a:r>
            <a:endParaRPr lang="en-US" altLang="zh-CN" sz="2800" dirty="0"/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M</a:t>
            </a:r>
            <a:r>
              <a:rPr lang="zh-CN" altLang="en-US" sz="2800" dirty="0"/>
              <a:t>理解为货币需求，那么它实际上是货币需求函数。</a:t>
            </a:r>
            <a:endParaRPr lang="en-US" altLang="zh-CN" sz="2800" dirty="0"/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M</a:t>
            </a:r>
            <a:r>
              <a:rPr lang="zh-CN" altLang="en-US" sz="2800" dirty="0"/>
              <a:t>理解为货币供给，那么它说明了物价等是如何决定的。</a:t>
            </a:r>
            <a:endParaRPr lang="en-US" altLang="zh-CN" sz="2800" dirty="0"/>
          </a:p>
          <a:p>
            <a:r>
              <a:rPr lang="zh-CN" altLang="en-US" sz="2800" dirty="0"/>
              <a:t>课程里，</a:t>
            </a:r>
            <a:r>
              <a:rPr lang="zh-CN" altLang="en-US" sz="2800" dirty="0" smtClean="0"/>
              <a:t>它包含了货币供求两个方面，描述</a:t>
            </a:r>
            <a:r>
              <a:rPr lang="zh-CN" altLang="en-US" sz="2800" dirty="0"/>
              <a:t>的是货币数量论。因为（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V</a:t>
            </a:r>
            <a:r>
              <a:rPr lang="zh-CN" altLang="en-US" sz="2800" dirty="0"/>
              <a:t>一般是稳定的，（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Y</a:t>
            </a:r>
            <a:r>
              <a:rPr lang="zh-CN" altLang="en-US" sz="2800" dirty="0"/>
              <a:t>由实际变量决定，（</a:t>
            </a:r>
            <a:r>
              <a:rPr lang="en-US" altLang="zh-CN" sz="2800" dirty="0"/>
              <a:t>3</a:t>
            </a:r>
            <a:r>
              <a:rPr lang="zh-CN" altLang="en-US" sz="2800" dirty="0"/>
              <a:t>）货币供求最终会均衡。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206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sz="quarter" idx="13"/>
          </p:nvPr>
        </p:nvSpPr>
        <p:spPr>
          <a:xfrm>
            <a:off x="1703388" y="260648"/>
            <a:ext cx="8856662" cy="640844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交易数量方程式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M×V=P×T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收入数量方程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</a:t>
            </a: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× V =P × T</a:t>
            </a: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altLang="zh-CN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M×V =P×(</a:t>
            </a:r>
            <a:r>
              <a:rPr lang="en-US" altLang="zh-CN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M×(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V/</a:t>
            </a:r>
            <a:r>
              <a:rPr lang="en-US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=P×Y         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M×</a:t>
            </a:r>
            <a: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V’=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P×Y</a:t>
            </a:r>
          </a:p>
          <a:p>
            <a:pPr marL="0" indent="0">
              <a:buNone/>
            </a:pP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货币均衡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货币需求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货币供给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M/P           M/P=</a:t>
            </a:r>
            <a:r>
              <a:rPr lang="en-US" altLang="zh-C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M×(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=P×Y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M×</a:t>
            </a:r>
            <a: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V’’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=P×Y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pPr marL="0" indent="0"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右大括号 3"/>
          <p:cNvSpPr>
            <a:spLocks/>
          </p:cNvSpPr>
          <p:nvPr/>
        </p:nvSpPr>
        <p:spPr bwMode="auto">
          <a:xfrm>
            <a:off x="4646096" y="1340769"/>
            <a:ext cx="504825" cy="936625"/>
          </a:xfrm>
          <a:prstGeom prst="rightBrace">
            <a:avLst>
              <a:gd name="adj1" fmla="val 8323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8" name="右大括号 4"/>
          <p:cNvSpPr>
            <a:spLocks/>
          </p:cNvSpPr>
          <p:nvPr/>
        </p:nvSpPr>
        <p:spPr bwMode="auto">
          <a:xfrm>
            <a:off x="4646095" y="3967311"/>
            <a:ext cx="360362" cy="649288"/>
          </a:xfrm>
          <a:prstGeom prst="rightBrace">
            <a:avLst>
              <a:gd name="adj1" fmla="val 8342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9" name="下箭头 5"/>
          <p:cNvSpPr>
            <a:spLocks noChangeArrowheads="1"/>
          </p:cNvSpPr>
          <p:nvPr/>
        </p:nvSpPr>
        <p:spPr bwMode="auto">
          <a:xfrm>
            <a:off x="6083906" y="2277394"/>
            <a:ext cx="214313" cy="647997"/>
          </a:xfrm>
          <a:prstGeom prst="downArrow">
            <a:avLst>
              <a:gd name="adj1" fmla="val 50000"/>
              <a:gd name="adj2" fmla="val 505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30" name="右箭头 7"/>
          <p:cNvSpPr>
            <a:spLocks noChangeArrowheads="1"/>
          </p:cNvSpPr>
          <p:nvPr/>
        </p:nvSpPr>
        <p:spPr bwMode="auto">
          <a:xfrm>
            <a:off x="7568942" y="5373216"/>
            <a:ext cx="323850" cy="142875"/>
          </a:xfrm>
          <a:prstGeom prst="rightArrow">
            <a:avLst>
              <a:gd name="adj1" fmla="val 50000"/>
              <a:gd name="adj2" fmla="val 503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" name="下箭头 5"/>
          <p:cNvSpPr>
            <a:spLocks noChangeArrowheads="1"/>
          </p:cNvSpPr>
          <p:nvPr/>
        </p:nvSpPr>
        <p:spPr bwMode="auto">
          <a:xfrm>
            <a:off x="6083906" y="4725145"/>
            <a:ext cx="142875" cy="288925"/>
          </a:xfrm>
          <a:prstGeom prst="downArrow">
            <a:avLst>
              <a:gd name="adj1" fmla="val 50000"/>
              <a:gd name="adj2" fmla="val 505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" name="右箭头 7"/>
          <p:cNvSpPr>
            <a:spLocks noChangeArrowheads="1"/>
          </p:cNvSpPr>
          <p:nvPr/>
        </p:nvSpPr>
        <p:spPr bwMode="auto">
          <a:xfrm>
            <a:off x="7568942" y="3140968"/>
            <a:ext cx="323850" cy="142875"/>
          </a:xfrm>
          <a:prstGeom prst="rightArrow">
            <a:avLst>
              <a:gd name="adj1" fmla="val 50000"/>
              <a:gd name="adj2" fmla="val 503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774824" y="0"/>
            <a:ext cx="9361735" cy="6858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4.2.6 </a:t>
            </a:r>
            <a:r>
              <a:rPr lang="zh-CN" altLang="en-US" sz="2800" dirty="0"/>
              <a:t>古典二分法和货币中性 </a:t>
            </a:r>
            <a:r>
              <a:rPr lang="en-US" altLang="zh-CN" sz="2800" dirty="0"/>
              <a:t>and Money Neutrality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二分法</a:t>
            </a:r>
            <a:r>
              <a:rPr lang="en-US" altLang="zh-CN" sz="2800" cap="none" dirty="0"/>
              <a:t>dichotomy</a:t>
            </a:r>
            <a:r>
              <a:rPr lang="zh-CN" altLang="en-US" sz="2800" cap="none" dirty="0"/>
              <a:t>：</a:t>
            </a:r>
            <a:r>
              <a:rPr lang="zh-CN" altLang="en-US" sz="2800" dirty="0"/>
              <a:t>认为产量和就业的决定因素与物价的决定因素是完全不同的。至少从长期趋势来看，这是对的。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二分法意味着需要区分为实际变量与名义变量 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二分法也意味着，货币是中性的。</a:t>
            </a:r>
          </a:p>
        </p:txBody>
      </p:sp>
      <p:graphicFrame>
        <p:nvGraphicFramePr>
          <p:cNvPr id="103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23128"/>
              </p:ext>
            </p:extLst>
          </p:nvPr>
        </p:nvGraphicFramePr>
        <p:xfrm>
          <a:off x="1774825" y="3501008"/>
          <a:ext cx="8458200" cy="2398712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价格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利率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名义变量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500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元书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价格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名义利率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实际变量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本书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 / 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相对价格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P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实际利率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528639"/>
            <a:ext cx="76295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552450"/>
            <a:ext cx="80105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523875"/>
            <a:ext cx="837247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714375"/>
            <a:ext cx="78581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847528" y="836712"/>
            <a:ext cx="8534400" cy="5328592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dirty="0"/>
              <a:t>4.2.7 </a:t>
            </a:r>
            <a:r>
              <a:rPr lang="zh-CN" altLang="en-US" sz="2800" dirty="0"/>
              <a:t>通货膨胀的经济影响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预期到的通货膨胀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宋体" panose="02010600030101010101" pitchFamily="2" charset="-122"/>
              <a:buChar char="‐"/>
            </a:pPr>
            <a:r>
              <a:rPr lang="zh-CN" altLang="en-US" sz="2800" dirty="0"/>
              <a:t>鞋革磨损成本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宋体" panose="02010600030101010101" pitchFamily="2" charset="-122"/>
              <a:buChar char="‐"/>
            </a:pPr>
            <a:r>
              <a:rPr lang="zh-CN" altLang="en-US" sz="2800" dirty="0"/>
              <a:t>菜单成本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宋体" panose="02010600030101010101" pitchFamily="2" charset="-122"/>
              <a:buChar char="‐"/>
            </a:pPr>
            <a:r>
              <a:rPr lang="zh-CN" altLang="en-US" sz="2800" dirty="0"/>
              <a:t>扭曲相对价格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资源错配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buFont typeface="宋体" panose="02010600030101010101" pitchFamily="2" charset="-122"/>
              <a:buChar char="‐"/>
            </a:pPr>
            <a:r>
              <a:rPr lang="zh-CN" altLang="en-US" sz="2800" dirty="0">
                <a:sym typeface="Wingdings" panose="05000000000000000000" pitchFamily="2" charset="2"/>
              </a:rPr>
              <a:t>发出错误的价格信号，干扰人们的判断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buFont typeface="宋体" panose="02010600030101010101" pitchFamily="2" charset="-122"/>
              <a:buChar char="‐"/>
            </a:pPr>
            <a:r>
              <a:rPr lang="zh-CN" altLang="en-US" sz="2800" dirty="0">
                <a:sym typeface="Wingdings" panose="05000000000000000000" pitchFamily="2" charset="2"/>
              </a:rPr>
              <a:t>税收扭曲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828800" y="-243408"/>
            <a:ext cx="8534400" cy="428200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dirty="0"/>
              <a:t>4.2.7 </a:t>
            </a:r>
            <a:r>
              <a:rPr lang="zh-CN" altLang="en-US" sz="2800" dirty="0"/>
              <a:t>通货膨胀的经济影响</a:t>
            </a:r>
            <a:r>
              <a:rPr lang="en-US" altLang="zh-CN" sz="2800" dirty="0"/>
              <a:t> </a:t>
            </a:r>
          </a:p>
          <a:p>
            <a:pPr lvl="1">
              <a:lnSpc>
                <a:spcPct val="130000"/>
              </a:lnSpc>
              <a:buFont typeface="宋体" panose="02010600030101010101" pitchFamily="2" charset="-122"/>
              <a:buChar char="‐"/>
            </a:pPr>
            <a:r>
              <a:rPr lang="zh-CN" altLang="en-US" sz="2800" dirty="0">
                <a:sym typeface="Wingdings" panose="05000000000000000000" pitchFamily="2" charset="2"/>
              </a:rPr>
              <a:t>税收扭曲</a:t>
            </a:r>
            <a:endParaRPr lang="en-US" altLang="zh-CN" sz="2800" dirty="0"/>
          </a:p>
        </p:txBody>
      </p:sp>
      <p:graphicFrame>
        <p:nvGraphicFramePr>
          <p:cNvPr id="14448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79025"/>
              </p:ext>
            </p:extLst>
          </p:nvPr>
        </p:nvGraphicFramePr>
        <p:xfrm>
          <a:off x="1524000" y="2666206"/>
          <a:ext cx="8839200" cy="3211066"/>
        </p:xfrm>
        <a:graphic>
          <a:graphicData uri="http://schemas.openxmlformats.org/drawingml/2006/table">
            <a:tbl>
              <a:tblPr/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通货膨胀前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通货膨胀后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名义收入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实际收入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10000/P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12000/1.2P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所得税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10000*10%=1000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12000*20%=2400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税收收入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实际税后收入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9000/P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9600/1.2P=8000/P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179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1"/>
          <p:cNvSpPr>
            <a:spLocks noGrp="1" noChangeArrowheads="1"/>
          </p:cNvSpPr>
          <p:nvPr>
            <p:ph sz="quarter" idx="13"/>
          </p:nvPr>
        </p:nvSpPr>
        <p:spPr>
          <a:xfrm>
            <a:off x="1703389" y="404664"/>
            <a:ext cx="8785225" cy="6264424"/>
          </a:xfrm>
        </p:spPr>
        <p:txBody>
          <a:bodyPr anchor="t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/>
              <a:t>4.2.1 </a:t>
            </a:r>
            <a:r>
              <a:rPr lang="zh-CN" altLang="en-US" sz="2800" dirty="0"/>
              <a:t>货币的交易数量方程式</a:t>
            </a:r>
            <a:endParaRPr lang="en-US" altLang="zh-CN" sz="2800" dirty="0"/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 M×V</a:t>
            </a:r>
            <a:r>
              <a:rPr lang="zh-CN" altLang="en-US" sz="2800" dirty="0"/>
              <a:t>＝</a:t>
            </a:r>
            <a:r>
              <a:rPr lang="en-US" altLang="zh-CN" sz="2800" dirty="0"/>
              <a:t>P×T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M----money quantity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V----TRANSACTIONS velocity of money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P----price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T----the number of transactions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905000" y="381000"/>
            <a:ext cx="8534400" cy="60960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未预期到的通货膨胀：收入再分配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宋体" panose="02010600030101010101" pitchFamily="2" charset="-122"/>
              <a:buChar char="‐"/>
            </a:pPr>
            <a:r>
              <a:rPr lang="zh-CN" altLang="en-US" sz="2800" dirty="0"/>
              <a:t>对谁有利，对谁不利？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zh-CN" altLang="en-US" sz="2800" dirty="0"/>
              <a:t>有利于：雇主，债务人，收入灵活者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zh-CN" altLang="en-US" sz="2800" dirty="0"/>
              <a:t>不利于：职员，债权人，固定收入者</a:t>
            </a:r>
          </a:p>
          <a:p>
            <a:pPr lvl="1">
              <a:lnSpc>
                <a:spcPct val="130000"/>
              </a:lnSpc>
              <a:buFont typeface="宋体" panose="02010600030101010101" pitchFamily="2" charset="-122"/>
              <a:buChar char="‐"/>
            </a:pPr>
            <a:r>
              <a:rPr lang="zh-CN" altLang="en-US" sz="2800" dirty="0"/>
              <a:t>前提：</a:t>
            </a:r>
            <a:endParaRPr lang="en-US" altLang="zh-CN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800" dirty="0"/>
              <a:t>未预期到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dirty="0"/>
              <a:t>      短期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dirty="0"/>
              <a:t>      议价能力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温和通货膨胀的可能好处：引导相对价格调整，促进资源有效率配置。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sz="quarter" idx="13"/>
          </p:nvPr>
        </p:nvSpPr>
        <p:spPr>
          <a:xfrm>
            <a:off x="551384" y="0"/>
            <a:ext cx="11089232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dirty="0"/>
              <a:t>本章小结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货币数量论可以用交易方程式表达，或者用收入方程式表达。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货币数量论中也包括了货币市场均衡，即货币供给与需求相等。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货币数量论认为，从长期来看，货币是中性的，即货币数量只影响名义变量，不影响实际变量。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货币数量论也是关于通货膨胀的理论，认为只有货币超发，才会引发通货膨胀；只要货币超发，就一定引发通货膨胀。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sz="2800" dirty="0"/>
              <a:t>区分实际变量与名义变量重要的。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sz="2800" dirty="0"/>
              <a:t>未预期到的通货膨胀会带来经济损失。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sz="2800" dirty="0"/>
              <a:t>未预期到的通货膨胀会带来收入与财富的再分配。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sz="2800" dirty="0"/>
              <a:t>温和的通货膨胀可能有助于实现充分就业。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1"/>
          <p:cNvSpPr>
            <a:spLocks noGrp="1" noChangeArrowheads="1"/>
          </p:cNvSpPr>
          <p:nvPr>
            <p:ph sz="quarter" idx="13"/>
          </p:nvPr>
        </p:nvSpPr>
        <p:spPr>
          <a:xfrm>
            <a:off x="1703389" y="404664"/>
            <a:ext cx="8785225" cy="6264424"/>
          </a:xfrm>
        </p:spPr>
        <p:txBody>
          <a:bodyPr anchor="t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2.2 Income Quantity Equation of Money</a:t>
            </a:r>
          </a:p>
          <a:p>
            <a:pPr eaLnBrk="1" hangingPunct="1"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M×V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P×(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M×(V/</a:t>
            </a:r>
            <a:r>
              <a:rPr lang="en-US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P×Y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M×V’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P×Y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V’ =V/</a:t>
            </a:r>
            <a:r>
              <a:rPr lang="en-US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货币的收入流通速度，不同于前面的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V——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货币的交易流通速度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051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839416" y="-171400"/>
                <a:ext cx="10801200" cy="7200800"/>
              </a:xfrm>
            </p:spPr>
            <p:txBody>
              <a:bodyPr anchor="t">
                <a:noAutofit/>
              </a:bodyPr>
              <a:lstStyle/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4.2.3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考虑货币供给与需求后的货币市场均衡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货币供给：名义货币供给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或者实际货币供给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M/P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    前面两个方程式中的货币实际上是货币供给量。因为我们按照时点计算，因此在专业上称之为货币余额。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货币需求：考虑实际货币需求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30000"/>
                  </a:lnSpc>
                  <a:buFont typeface="Tw Cen MT" panose="020B0602020104020603" pitchFamily="34" charset="0"/>
                  <a:buChar char="–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名义货币需求（对名义货币余额的需求）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30000"/>
                  </a:lnSpc>
                  <a:buFont typeface="Tw Cen MT" panose="020B0602020104020603" pitchFamily="34" charset="0"/>
                  <a:buChar char="–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/P=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实际货币需求（对实际货币余额的需求）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影响实际货币需求的因素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30000"/>
                  </a:lnSpc>
                  <a:buFont typeface="Tw Cen MT" panose="020B0602020104020603" pitchFamily="34" charset="0"/>
                  <a:buChar char="–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实际货币需求函数：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𝑘𝑌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8" name="Rectangle 20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39416" y="-171400"/>
                <a:ext cx="10801200" cy="7200800"/>
              </a:xfrm>
              <a:blipFill>
                <a:blip r:embed="rId3"/>
                <a:stretch>
                  <a:fillRect l="-1185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1"/>
          <p:cNvSpPr>
            <a:spLocks noGrp="1" noChangeArrowheads="1"/>
          </p:cNvSpPr>
          <p:nvPr>
            <p:ph sz="quarter" idx="13"/>
          </p:nvPr>
        </p:nvSpPr>
        <p:spPr>
          <a:xfrm>
            <a:off x="839416" y="0"/>
            <a:ext cx="10441160" cy="6858000"/>
          </a:xfrm>
        </p:spPr>
        <p:txBody>
          <a:bodyPr anchor="t">
            <a:normAutofit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dirty="0"/>
              <a:t>4.2.3 </a:t>
            </a:r>
            <a:r>
              <a:rPr lang="zh-CN" altLang="en-US" sz="2800" dirty="0"/>
              <a:t>考虑货币供给与需求后的货币市场均衡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货币市场均衡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endParaRPr lang="en-US" altLang="zh-CN" sz="2800" dirty="0"/>
          </a:p>
          <a:p>
            <a:pPr>
              <a:lnSpc>
                <a:spcPct val="130000"/>
              </a:lnSpc>
            </a:pP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考虑到货币市场供求均衡时的货币数量方程式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由上述公式可得</a:t>
            </a:r>
            <a:endParaRPr lang="en-US" altLang="zh-CN" sz="2800" dirty="0"/>
          </a:p>
          <a:p>
            <a:pPr algn="ctr">
              <a:buNone/>
              <a:defRPr/>
            </a:pPr>
            <a:r>
              <a:rPr lang="en-US" altLang="zh-CN" sz="2800" dirty="0"/>
              <a:t>       M / P = </a:t>
            </a:r>
            <a:r>
              <a:rPr lang="en-US" altLang="zh-CN" sz="2800" cap="none" dirty="0"/>
              <a:t>k</a:t>
            </a:r>
            <a:r>
              <a:rPr lang="en-US" altLang="zh-CN" sz="2800" dirty="0"/>
              <a:t> Y</a:t>
            </a:r>
          </a:p>
          <a:p>
            <a:pPr marL="0" indent="0" algn="ctr">
              <a:buNone/>
              <a:defRPr/>
            </a:pPr>
            <a:r>
              <a:rPr lang="en-US" altLang="zh-CN" sz="2800" dirty="0"/>
              <a:t>M (1/</a:t>
            </a:r>
            <a:r>
              <a:rPr lang="en-US" altLang="zh-CN" sz="2800" cap="none" dirty="0"/>
              <a:t>k</a:t>
            </a:r>
            <a:r>
              <a:rPr lang="en-US" altLang="zh-CN" sz="2800" dirty="0"/>
              <a:t>) = P Y</a:t>
            </a:r>
          </a:p>
          <a:p>
            <a:pPr>
              <a:buNone/>
              <a:defRPr/>
            </a:pPr>
            <a:r>
              <a:rPr lang="en-US" altLang="zh-CN" sz="2800" dirty="0"/>
              <a:t>                                        M×V’’</a:t>
            </a:r>
            <a:r>
              <a:rPr lang="zh-CN" altLang="en-US" sz="2800" dirty="0"/>
              <a:t>＝</a:t>
            </a:r>
            <a:r>
              <a:rPr lang="en-US" altLang="zh-CN" sz="2800" dirty="0"/>
              <a:t>P×Y</a:t>
            </a:r>
          </a:p>
          <a:p>
            <a:pPr>
              <a:buNone/>
              <a:defRPr/>
            </a:pPr>
            <a:r>
              <a:rPr lang="zh-CN" altLang="en-US" sz="2800" dirty="0"/>
              <a:t>注意，在这里</a:t>
            </a:r>
            <a:r>
              <a:rPr lang="en-US" altLang="zh-CN" sz="2800" dirty="0"/>
              <a:t> V’’</a:t>
            </a:r>
            <a:r>
              <a:rPr lang="zh-CN" altLang="en-US" sz="2800" dirty="0"/>
              <a:t>与此前的</a:t>
            </a:r>
            <a:r>
              <a:rPr lang="en-US" altLang="zh-CN" sz="2800" dirty="0"/>
              <a:t>V</a:t>
            </a:r>
            <a:r>
              <a:rPr lang="zh-CN" altLang="en-US" sz="2800" dirty="0"/>
              <a:t>不同，这里</a:t>
            </a:r>
            <a:r>
              <a:rPr lang="en-US" altLang="zh-CN" sz="2800" dirty="0"/>
              <a:t>V’’ = 1/</a:t>
            </a:r>
            <a:r>
              <a:rPr lang="en-US" altLang="zh-CN" sz="2800" cap="none" dirty="0"/>
              <a:t>k</a:t>
            </a:r>
            <a:endParaRPr lang="zh-CN" altLang="en-US" sz="2800" cap="none" dirty="0"/>
          </a:p>
          <a:p>
            <a:pPr>
              <a:lnSpc>
                <a:spcPct val="130000"/>
              </a:lnSpc>
            </a:pPr>
            <a:endParaRPr lang="en-US" altLang="zh-CN" sz="2800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496245" y="1954609"/>
            <a:ext cx="33877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 dirty="0"/>
              <a:t>Demand  (M/P)</a:t>
            </a:r>
            <a:r>
              <a:rPr lang="en-US" altLang="zh-CN" sz="2800" i="1" baseline="30000" dirty="0"/>
              <a:t>d </a:t>
            </a:r>
            <a:r>
              <a:rPr lang="en-US" altLang="zh-CN" sz="2800" i="1" dirty="0"/>
              <a:t>= </a:t>
            </a:r>
            <a:r>
              <a:rPr lang="en-US" altLang="zh-CN" sz="2800" i="1" dirty="0">
                <a:latin typeface="Monotype Corsiva" pitchFamily="66" charset="0"/>
              </a:rPr>
              <a:t>k </a:t>
            </a:r>
            <a:r>
              <a:rPr lang="en-US" altLang="zh-CN" sz="2800" i="1" dirty="0"/>
              <a:t>Y</a:t>
            </a:r>
          </a:p>
          <a:p>
            <a:pPr eaLnBrk="1" hangingPunct="1"/>
            <a:r>
              <a:rPr lang="en-US" altLang="zh-CN" sz="2800" i="1" dirty="0"/>
              <a:t>Supply  M/P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8328720" y="2145110"/>
            <a:ext cx="1571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/>
              <a:t>M/P= </a:t>
            </a:r>
            <a:r>
              <a:rPr lang="en-US" altLang="zh-CN" sz="2800" i="1">
                <a:latin typeface="Monotype Corsiva" pitchFamily="66" charset="0"/>
              </a:rPr>
              <a:t>k </a:t>
            </a:r>
            <a:r>
              <a:rPr lang="en-US" altLang="zh-CN" sz="2800" i="1"/>
              <a:t>Y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384032" y="2678510"/>
            <a:ext cx="195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/>
              <a:t>In equilibrium</a:t>
            </a:r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6384032" y="2276872"/>
            <a:ext cx="1655763" cy="260350"/>
          </a:xfrm>
          <a:prstGeom prst="rightArrow">
            <a:avLst>
              <a:gd name="adj1" fmla="val 50000"/>
              <a:gd name="adj2" fmla="val 502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" name="右大括号 7"/>
          <p:cNvSpPr>
            <a:spLocks/>
          </p:cNvSpPr>
          <p:nvPr/>
        </p:nvSpPr>
        <p:spPr bwMode="auto">
          <a:xfrm>
            <a:off x="5883969" y="1954609"/>
            <a:ext cx="360362" cy="954088"/>
          </a:xfrm>
          <a:prstGeom prst="rightBrace">
            <a:avLst>
              <a:gd name="adj1" fmla="val 8323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031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051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407368" y="-171400"/>
                <a:ext cx="11377264" cy="7013088"/>
              </a:xfrm>
            </p:spPr>
            <p:txBody>
              <a:bodyPr anchor="t">
                <a:normAutofit/>
              </a:bodyPr>
              <a:lstStyle/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4.2.3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考虑货币供给与需求后的货币市场均衡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比较：均衡公式与方程式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Tw Cen MT" panose="020B0602020104020603" pitchFamily="34" charset="0"/>
                  <a:buChar char="–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货币需求函数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𝑘𝑌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或者写成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𝑘𝑌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Tw Cen MT" panose="020B0602020104020603" pitchFamily="34" charset="0"/>
                  <a:buChar char="–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货币供求均衡时：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 M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=P×Y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V’’=1/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       M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=P×Y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Tw Cen MT" panose="020B0602020104020603" pitchFamily="34" charset="0"/>
                  <a:buChar char="–"/>
                  <a:defRPr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交易数量方程式       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M×V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P×T</a:t>
                </a:r>
              </a:p>
              <a:p>
                <a:pPr lvl="1">
                  <a:lnSpc>
                    <a:spcPct val="130000"/>
                  </a:lnSpc>
                  <a:buFont typeface="Tw Cen MT" panose="020B0602020104020603" pitchFamily="34" charset="0"/>
                  <a:buChar char="–"/>
                  <a:defRPr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收入数量方程式        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M×V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’＝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P×Y</a:t>
                </a:r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理解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V’’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的关系：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8" name="Rectangle 20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07368" y="-171400"/>
                <a:ext cx="11377264" cy="7013088"/>
              </a:xfrm>
              <a:blipFill>
                <a:blip r:embed="rId3"/>
                <a:stretch>
                  <a:fillRect l="-1125" t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07969" y="6006554"/>
                <a:ext cx="475252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dirty="0">
                    <a:solidFill>
                      <a:schemeClr val="tx2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注意，从此之后，我们用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V</a:t>
                </a:r>
                <a:r>
                  <a:rPr lang="zh-CN" altLang="en-US" dirty="0">
                    <a:solidFill>
                      <a:schemeClr val="tx2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来代替这里定义的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V’’</a:t>
                </a:r>
                <a:r>
                  <a:rPr lang="zh-CN" altLang="en-US" dirty="0">
                    <a:solidFill>
                      <a:schemeClr val="tx2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，即此后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  <a:cs typeface="Times New Roman" panose="02020603050405020304" pitchFamily="18" charset="0"/>
                  </a:rPr>
                  <a:t>V’’=1/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chemeClr val="tx2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9" y="6006554"/>
                <a:ext cx="4752528" cy="646331"/>
              </a:xfrm>
              <a:prstGeom prst="rect">
                <a:avLst/>
              </a:prstGeom>
              <a:blipFill>
                <a:blip r:embed="rId4"/>
                <a:stretch>
                  <a:fillRect l="-1155" t="-754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481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051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191344" y="260648"/>
                <a:ext cx="11737304" cy="6597352"/>
              </a:xfrm>
            </p:spPr>
            <p:txBody>
              <a:bodyPr anchor="t">
                <a:normAutofit fontScale="92500"/>
              </a:bodyPr>
              <a:lstStyle/>
              <a:p>
                <a:pPr eaLnBrk="1" hangingPunct="1">
                  <a:buFontTx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4.2.4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货币数量论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cap="none" dirty="0">
                    <a:solidFill>
                      <a:schemeClr val="tx1"/>
                    </a:solidFill>
                  </a:rPr>
                  <a:t>quantity theory of money</a:t>
                </a:r>
              </a:p>
              <a:p>
                <a:pPr eaLnBrk="1" hangingPunct="1">
                  <a:buFontTx/>
                  <a:buNone/>
                </a:pPr>
                <a:endParaRPr lang="en-US" altLang="zh-CN" sz="2800" cap="none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根据前面的公式，如果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固定为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，那么我们有：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这个公式所代表的就是货币数量论：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从长期来看，产量决定于技术与资源，与货币无关，因此可以认为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，这样就有 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lvl="1">
                  <a:buFontTx/>
                  <a:buChar char="–"/>
                </a:pPr>
                <a:endParaRPr lang="en-US" altLang="zh-CN" sz="3000" dirty="0">
                  <a:solidFill>
                    <a:srgbClr val="9933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dirty="0"/>
                  <a:t>这个方程式表明：</a:t>
                </a:r>
                <a:endParaRPr lang="en-US" altLang="zh-CN" sz="2800" dirty="0"/>
              </a:p>
              <a:p>
                <a:pPr lvl="1">
                  <a:buFont typeface="Tw Cen MT" panose="020B0602020104020603" pitchFamily="34" charset="0"/>
                  <a:buChar char="–"/>
                </a:pPr>
                <a:r>
                  <a:rPr lang="zh-CN" altLang="en-US" sz="3000" dirty="0"/>
                  <a:t>货币数量只影响价格水平，通过价格水平决定了名义收入水平</a:t>
                </a:r>
                <a:r>
                  <a:rPr lang="en-US" altLang="zh-CN" sz="3000" dirty="0"/>
                  <a:t>PY</a:t>
                </a:r>
                <a:r>
                  <a:rPr lang="zh-CN" altLang="en-US" sz="3000" dirty="0"/>
                  <a:t>。</a:t>
                </a:r>
                <a:endParaRPr lang="en-US" altLang="zh-CN" sz="3000" dirty="0"/>
              </a:p>
              <a:p>
                <a:pPr lvl="1">
                  <a:buFont typeface="Tw Cen MT" panose="020B0602020104020603" pitchFamily="34" charset="0"/>
                  <a:buChar char="–"/>
                </a:pPr>
                <a:r>
                  <a:rPr lang="zh-CN" altLang="en-US" sz="3000" dirty="0"/>
                  <a:t>物价水平取决于货币数量和产出水平。</a:t>
                </a:r>
                <a:endParaRPr lang="en-US" altLang="zh-CN" sz="3000" dirty="0"/>
              </a:p>
              <a:p>
                <a:pPr lvl="1">
                  <a:buFont typeface="Tw Cen MT" panose="020B0602020104020603" pitchFamily="34" charset="0"/>
                  <a:buChar char="–"/>
                </a:pPr>
                <a:r>
                  <a:rPr lang="zh-CN" altLang="en-US" sz="3000" dirty="0"/>
                  <a:t>如果产量是固定的，那么货币量和物价之间存在直接的联系。</a:t>
                </a:r>
                <a:endParaRPr lang="en-US" altLang="zh-CN" sz="3000" dirty="0"/>
              </a:p>
            </p:txBody>
          </p:sp>
        </mc:Choice>
        <mc:Fallback xmlns="">
          <p:sp>
            <p:nvSpPr>
              <p:cNvPr id="4098" name="Rectangle 20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1344" y="260648"/>
                <a:ext cx="11737304" cy="6597352"/>
              </a:xfrm>
              <a:blipFill>
                <a:blip r:embed="rId3"/>
                <a:stretch>
                  <a:fillRect l="-935" t="-1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07" name="组合 1"/>
          <p:cNvGrpSpPr>
            <a:grpSpLocks/>
          </p:cNvGrpSpPr>
          <p:nvPr/>
        </p:nvGrpSpPr>
        <p:grpSpPr bwMode="auto">
          <a:xfrm>
            <a:off x="7752187" y="1320949"/>
            <a:ext cx="1539875" cy="523875"/>
            <a:chOff x="2675470" y="1052736"/>
            <a:chExt cx="1539139" cy="523220"/>
          </a:xfrm>
        </p:grpSpPr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675470" y="1052736"/>
              <a:ext cx="15391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 dirty="0"/>
                <a:t>MV = PY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3128594" y="1060443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08" name="组合 2"/>
          <p:cNvGrpSpPr>
            <a:grpSpLocks/>
          </p:cNvGrpSpPr>
          <p:nvPr/>
        </p:nvGrpSpPr>
        <p:grpSpPr bwMode="auto">
          <a:xfrm>
            <a:off x="6312025" y="3573016"/>
            <a:ext cx="1801813" cy="528638"/>
            <a:chOff x="2740024" y="3495901"/>
            <a:chExt cx="1801968" cy="528327"/>
          </a:xfrm>
        </p:grpSpPr>
        <p:sp>
          <p:nvSpPr>
            <p:cNvPr id="21509" name="Text Box 8"/>
            <p:cNvSpPr txBox="1">
              <a:spLocks noChangeArrowheads="1"/>
            </p:cNvSpPr>
            <p:nvPr/>
          </p:nvSpPr>
          <p:spPr bwMode="auto">
            <a:xfrm>
              <a:off x="2740024" y="3501008"/>
              <a:ext cx="18019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 dirty="0"/>
                <a:t>M V =  P Y</a:t>
              </a:r>
            </a:p>
          </p:txBody>
        </p:sp>
        <p:sp>
          <p:nvSpPr>
            <p:cNvPr id="21510" name="Line 9"/>
            <p:cNvSpPr>
              <a:spLocks noChangeShapeType="1"/>
            </p:cNvSpPr>
            <p:nvPr/>
          </p:nvSpPr>
          <p:spPr bwMode="auto">
            <a:xfrm>
              <a:off x="3193148" y="350871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Line 9"/>
            <p:cNvSpPr>
              <a:spLocks noChangeShapeType="1"/>
            </p:cNvSpPr>
            <p:nvPr/>
          </p:nvSpPr>
          <p:spPr bwMode="auto">
            <a:xfrm>
              <a:off x="4214609" y="3495901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1"/>
          <p:cNvSpPr>
            <a:spLocks noGrp="1" noChangeArrowheads="1"/>
          </p:cNvSpPr>
          <p:nvPr>
            <p:ph sz="quarter" idx="13"/>
          </p:nvPr>
        </p:nvSpPr>
        <p:spPr>
          <a:xfrm>
            <a:off x="1520009" y="442938"/>
            <a:ext cx="9144000" cy="5877272"/>
          </a:xfrm>
        </p:spPr>
        <p:txBody>
          <a:bodyPr anchor="t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/>
              <a:t>4.2.4</a:t>
            </a:r>
            <a:r>
              <a:rPr lang="zh-CN" altLang="en-US" sz="2800" dirty="0"/>
              <a:t>货币数量论</a:t>
            </a:r>
            <a:r>
              <a:rPr lang="en-US" altLang="zh-CN" sz="2800" dirty="0"/>
              <a:t> </a:t>
            </a:r>
            <a:r>
              <a:rPr lang="en-US" altLang="zh-CN" sz="2800" cap="none" dirty="0"/>
              <a:t>quantity theory of money</a:t>
            </a:r>
          </a:p>
          <a:p>
            <a:pPr eaLnBrk="1" hangingPunct="1">
              <a:buFontTx/>
              <a:buNone/>
            </a:pPr>
            <a:endParaRPr lang="en-US" altLang="zh-CN" sz="2800" cap="none" dirty="0"/>
          </a:p>
          <a:p>
            <a:r>
              <a:rPr lang="zh-CN" altLang="en-US" sz="2800" dirty="0"/>
              <a:t>百分比变化率表示的货币数量论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2999657" y="2852936"/>
            <a:ext cx="1801813" cy="528638"/>
            <a:chOff x="2740024" y="3495901"/>
            <a:chExt cx="1801968" cy="528327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740024" y="3501008"/>
              <a:ext cx="18019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 dirty="0"/>
                <a:t>M V =  P Y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93148" y="350871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14609" y="3495901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911425" y="4338807"/>
            <a:ext cx="5180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/>
              <a:t>% ∆M + % ∆ V = % ∆ P + % ∆ Y</a:t>
            </a:r>
          </a:p>
        </p:txBody>
      </p:sp>
      <p:sp>
        <p:nvSpPr>
          <p:cNvPr id="16" name="矩形 15"/>
          <p:cNvSpPr/>
          <p:nvPr/>
        </p:nvSpPr>
        <p:spPr>
          <a:xfrm>
            <a:off x="7337884" y="4562962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/>
              <a:t>% P = % M</a:t>
            </a:r>
          </a:p>
        </p:txBody>
      </p:sp>
      <p:sp>
        <p:nvSpPr>
          <p:cNvPr id="17" name="矩形 16"/>
          <p:cNvSpPr/>
          <p:nvPr/>
        </p:nvSpPr>
        <p:spPr>
          <a:xfrm>
            <a:off x="2341245" y="5041406"/>
            <a:ext cx="2680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/>
              <a:t> % V =  % Y = 0</a:t>
            </a:r>
          </a:p>
        </p:txBody>
      </p:sp>
      <p:sp>
        <p:nvSpPr>
          <p:cNvPr id="18" name="右箭头 17"/>
          <p:cNvSpPr>
            <a:spLocks noChangeArrowheads="1"/>
          </p:cNvSpPr>
          <p:nvPr/>
        </p:nvSpPr>
        <p:spPr bwMode="auto">
          <a:xfrm>
            <a:off x="6430280" y="4689033"/>
            <a:ext cx="711304" cy="209521"/>
          </a:xfrm>
          <a:prstGeom prst="rightArrow">
            <a:avLst>
              <a:gd name="adj1" fmla="val 50000"/>
              <a:gd name="adj2" fmla="val 502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800"/>
          </a:p>
        </p:txBody>
      </p:sp>
      <p:sp>
        <p:nvSpPr>
          <p:cNvPr id="19" name="右大括号 18"/>
          <p:cNvSpPr>
            <a:spLocks/>
          </p:cNvSpPr>
          <p:nvPr/>
        </p:nvSpPr>
        <p:spPr bwMode="auto">
          <a:xfrm>
            <a:off x="6035309" y="4398103"/>
            <a:ext cx="360362" cy="954088"/>
          </a:xfrm>
          <a:prstGeom prst="rightBrace">
            <a:avLst>
              <a:gd name="adj1" fmla="val 8323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800"/>
          </a:p>
        </p:txBody>
      </p:sp>
      <p:sp>
        <p:nvSpPr>
          <p:cNvPr id="15" name="右箭头 14"/>
          <p:cNvSpPr>
            <a:spLocks noChangeArrowheads="1"/>
          </p:cNvSpPr>
          <p:nvPr/>
        </p:nvSpPr>
        <p:spPr bwMode="auto">
          <a:xfrm rot="5400000">
            <a:off x="3544909" y="3623760"/>
            <a:ext cx="711304" cy="209521"/>
          </a:xfrm>
          <a:prstGeom prst="rightArrow">
            <a:avLst>
              <a:gd name="adj1" fmla="val 50000"/>
              <a:gd name="adj2" fmla="val 502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22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24001" y="188640"/>
            <a:ext cx="8964613" cy="6669360"/>
          </a:xfrm>
        </p:spPr>
        <p:txBody>
          <a:bodyPr anchor="t">
            <a:normAutofit/>
          </a:bodyPr>
          <a:lstStyle/>
          <a:p>
            <a:r>
              <a:rPr lang="zh-CN" altLang="en-US" sz="2800" cap="none" dirty="0"/>
              <a:t>货币数量论的实质：解释通货膨胀的古典理论</a:t>
            </a:r>
            <a:endParaRPr lang="en-US" altLang="zh-CN" sz="2800" cap="none" dirty="0"/>
          </a:p>
          <a:p>
            <a:endParaRPr lang="en-US" altLang="zh-CN" sz="2800" cap="none" dirty="0"/>
          </a:p>
          <a:p>
            <a:pPr lvl="1">
              <a:buFont typeface="宋体" panose="02010600030101010101" pitchFamily="2" charset="-122"/>
              <a:buChar char="‐"/>
            </a:pPr>
            <a:r>
              <a:rPr lang="zh-CN" altLang="en-US" sz="2800" cap="none" dirty="0"/>
              <a:t>古典通货膨胀理论</a:t>
            </a:r>
            <a:endParaRPr lang="en-US" altLang="zh-CN" sz="2800" cap="none" dirty="0"/>
          </a:p>
          <a:p>
            <a:pPr marL="457200" lvl="1" indent="0">
              <a:buNone/>
            </a:pPr>
            <a:r>
              <a:rPr lang="zh-CN" altLang="en-US" sz="2800" cap="none" dirty="0"/>
              <a:t>通货膨胀在任何时间任何地点都是一个货币现象。</a:t>
            </a:r>
            <a:endParaRPr lang="en-US" altLang="zh-CN" sz="2800" cap="none" dirty="0"/>
          </a:p>
          <a:p>
            <a:pPr lvl="1">
              <a:buFont typeface="宋体" panose="02010600030101010101" pitchFamily="2" charset="-122"/>
              <a:buChar char="‐"/>
              <a:defRPr/>
            </a:pPr>
            <a:r>
              <a:rPr lang="zh-CN" altLang="en-US" sz="2800" cap="none" dirty="0"/>
              <a:t>这理论是解释长期通货膨胀现象的</a:t>
            </a:r>
            <a:endParaRPr lang="en-US" altLang="zh-CN" sz="2800" cap="none" dirty="0"/>
          </a:p>
          <a:p>
            <a:pPr lvl="1">
              <a:buFont typeface="宋体" panose="02010600030101010101" pitchFamily="2" charset="-122"/>
              <a:buChar char="‐"/>
              <a:defRPr/>
            </a:pPr>
            <a:r>
              <a:rPr lang="zh-CN" altLang="en-US" sz="2800" cap="none" dirty="0"/>
              <a:t>货币中性</a:t>
            </a:r>
            <a:r>
              <a:rPr lang="en-US" altLang="zh-CN" sz="2800" cap="none" dirty="0"/>
              <a:t>money neutrality</a:t>
            </a:r>
            <a:r>
              <a:rPr lang="zh-CN" altLang="en-US" sz="2800" cap="none" dirty="0"/>
              <a:t>：这理论认为货币只影响名义变量，不影响实际变量。</a:t>
            </a:r>
            <a:endParaRPr lang="en-US" altLang="zh-CN" sz="2800" cap="none" dirty="0"/>
          </a:p>
        </p:txBody>
      </p:sp>
      <p:sp>
        <p:nvSpPr>
          <p:cNvPr id="4" name="圆角矩形 3"/>
          <p:cNvSpPr/>
          <p:nvPr/>
        </p:nvSpPr>
        <p:spPr>
          <a:xfrm>
            <a:off x="263352" y="980728"/>
            <a:ext cx="1101722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3445</TotalTime>
  <Words>1065</Words>
  <Application>Microsoft Office PowerPoint</Application>
  <PresentationFormat>宽屏</PresentationFormat>
  <Paragraphs>191</Paragraphs>
  <Slides>21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宋体</vt:lpstr>
      <vt:lpstr>Arial</vt:lpstr>
      <vt:lpstr>Bookman Old Style</vt:lpstr>
      <vt:lpstr>Calibri</vt:lpstr>
      <vt:lpstr>Calibri Light</vt:lpstr>
      <vt:lpstr>Cambria Math</vt:lpstr>
      <vt:lpstr>Monotype Corsiva</vt:lpstr>
      <vt:lpstr>Times New Roman</vt:lpstr>
      <vt:lpstr>Tw Cen MT</vt:lpstr>
      <vt:lpstr>Wingdings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</dc:creator>
  <cp:lastModifiedBy>Jiandong Wen</cp:lastModifiedBy>
  <cp:revision>178</cp:revision>
  <dcterms:created xsi:type="dcterms:W3CDTF">2003-07-08T03:33:34Z</dcterms:created>
  <dcterms:modified xsi:type="dcterms:W3CDTF">2018-05-28T06:41:47Z</dcterms:modified>
</cp:coreProperties>
</file>