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7"/>
  </p:notesMasterIdLst>
  <p:sldIdLst>
    <p:sldId id="264" r:id="rId2"/>
    <p:sldId id="330" r:id="rId3"/>
    <p:sldId id="331" r:id="rId4"/>
    <p:sldId id="350" r:id="rId5"/>
    <p:sldId id="352" r:id="rId6"/>
    <p:sldId id="353" r:id="rId7"/>
    <p:sldId id="355" r:id="rId8"/>
    <p:sldId id="435" r:id="rId9"/>
    <p:sldId id="446" r:id="rId10"/>
    <p:sldId id="377" r:id="rId11"/>
    <p:sldId id="436" r:id="rId12"/>
    <p:sldId id="437" r:id="rId13"/>
    <p:sldId id="449" r:id="rId14"/>
    <p:sldId id="447" r:id="rId15"/>
    <p:sldId id="427" r:id="rId16"/>
    <p:sldId id="428" r:id="rId17"/>
    <p:sldId id="448" r:id="rId18"/>
    <p:sldId id="429" r:id="rId19"/>
    <p:sldId id="450" r:id="rId20"/>
    <p:sldId id="452" r:id="rId21"/>
    <p:sldId id="454" r:id="rId22"/>
    <p:sldId id="458" r:id="rId23"/>
    <p:sldId id="430" r:id="rId24"/>
    <p:sldId id="477" r:id="rId25"/>
    <p:sldId id="455" r:id="rId26"/>
    <p:sldId id="456" r:id="rId27"/>
    <p:sldId id="459" r:id="rId28"/>
    <p:sldId id="457" r:id="rId29"/>
    <p:sldId id="460" r:id="rId30"/>
    <p:sldId id="379" r:id="rId31"/>
    <p:sldId id="462" r:id="rId32"/>
    <p:sldId id="464" r:id="rId33"/>
    <p:sldId id="466" r:id="rId34"/>
    <p:sldId id="467" r:id="rId35"/>
    <p:sldId id="468" r:id="rId36"/>
    <p:sldId id="469" r:id="rId37"/>
    <p:sldId id="470" r:id="rId38"/>
    <p:sldId id="474" r:id="rId39"/>
    <p:sldId id="471" r:id="rId40"/>
    <p:sldId id="473" r:id="rId41"/>
    <p:sldId id="475" r:id="rId42"/>
    <p:sldId id="425" r:id="rId43"/>
    <p:sldId id="441" r:id="rId44"/>
    <p:sldId id="426" r:id="rId45"/>
    <p:sldId id="476" r:id="rId46"/>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33"/>
    <a:srgbClr val="339933"/>
    <a:srgbClr val="00CC99"/>
    <a:srgbClr val="CCFFFF"/>
    <a:srgbClr val="336600"/>
    <a:srgbClr val="00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62" autoAdjust="0"/>
    <p:restoredTop sz="70148" autoAdjust="0"/>
  </p:normalViewPr>
  <p:slideViewPr>
    <p:cSldViewPr>
      <p:cViewPr varScale="1">
        <p:scale>
          <a:sx n="56" d="100"/>
          <a:sy n="56" d="100"/>
        </p:scale>
        <p:origin x="558" y="66"/>
      </p:cViewPr>
      <p:guideLst>
        <p:guide orient="horz" pos="2160"/>
        <p:guide pos="3840"/>
      </p:guideLst>
    </p:cSldViewPr>
  </p:slideViewPr>
  <p:outlineViewPr>
    <p:cViewPr>
      <p:scale>
        <a:sx n="33" d="100"/>
        <a:sy n="33" d="100"/>
      </p:scale>
      <p:origin x="0" y="-2250"/>
    </p:cViewPr>
  </p:outlineViewPr>
  <p:notesTextViewPr>
    <p:cViewPr>
      <p:scale>
        <a:sx n="100" d="100"/>
        <a:sy n="100" d="100"/>
      </p:scale>
      <p:origin x="0" y="0"/>
    </p:cViewPr>
  </p:notesTextViewPr>
  <p:sorterViewPr>
    <p:cViewPr>
      <p:scale>
        <a:sx n="66" d="100"/>
        <a:sy n="66" d="100"/>
      </p:scale>
      <p:origin x="0" y="15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5EB2433-22D1-4B19-8066-77657C6DBB16}" type="slidenum">
              <a:rPr lang="en-US" altLang="zh-CN"/>
              <a:pPr/>
              <a:t>‹#›</a:t>
            </a:fld>
            <a:endParaRPr lang="en-US" altLang="zh-CN"/>
          </a:p>
        </p:txBody>
      </p:sp>
    </p:spTree>
    <p:extLst>
      <p:ext uri="{BB962C8B-B14F-4D97-AF65-F5344CB8AC3E}">
        <p14:creationId xmlns:p14="http://schemas.microsoft.com/office/powerpoint/2010/main" val="298780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a:t>
            </a:fld>
            <a:endParaRPr lang="en-US" altLang="zh-CN"/>
          </a:p>
        </p:txBody>
      </p:sp>
    </p:spTree>
    <p:extLst>
      <p:ext uri="{BB962C8B-B14F-4D97-AF65-F5344CB8AC3E}">
        <p14:creationId xmlns:p14="http://schemas.microsoft.com/office/powerpoint/2010/main" val="376974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21</a:t>
            </a:fld>
            <a:endParaRPr lang="en-US" altLang="zh-CN"/>
          </a:p>
        </p:txBody>
      </p:sp>
    </p:spTree>
    <p:extLst>
      <p:ext uri="{BB962C8B-B14F-4D97-AF65-F5344CB8AC3E}">
        <p14:creationId xmlns:p14="http://schemas.microsoft.com/office/powerpoint/2010/main" val="79580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23</a:t>
            </a:fld>
            <a:endParaRPr lang="en-US" altLang="zh-CN"/>
          </a:p>
        </p:txBody>
      </p:sp>
    </p:spTree>
    <p:extLst>
      <p:ext uri="{BB962C8B-B14F-4D97-AF65-F5344CB8AC3E}">
        <p14:creationId xmlns:p14="http://schemas.microsoft.com/office/powerpoint/2010/main" val="261226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25</a:t>
            </a:fld>
            <a:endParaRPr lang="en-US" altLang="zh-CN"/>
          </a:p>
        </p:txBody>
      </p:sp>
    </p:spTree>
    <p:extLst>
      <p:ext uri="{BB962C8B-B14F-4D97-AF65-F5344CB8AC3E}">
        <p14:creationId xmlns:p14="http://schemas.microsoft.com/office/powerpoint/2010/main" val="815126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26</a:t>
            </a:fld>
            <a:endParaRPr lang="en-US" altLang="zh-CN"/>
          </a:p>
        </p:txBody>
      </p:sp>
    </p:spTree>
    <p:extLst>
      <p:ext uri="{BB962C8B-B14F-4D97-AF65-F5344CB8AC3E}">
        <p14:creationId xmlns:p14="http://schemas.microsoft.com/office/powerpoint/2010/main" val="193763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27</a:t>
            </a:fld>
            <a:endParaRPr lang="en-US" altLang="zh-CN"/>
          </a:p>
        </p:txBody>
      </p:sp>
    </p:spTree>
    <p:extLst>
      <p:ext uri="{BB962C8B-B14F-4D97-AF65-F5344CB8AC3E}">
        <p14:creationId xmlns:p14="http://schemas.microsoft.com/office/powerpoint/2010/main" val="3115739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28</a:t>
            </a:fld>
            <a:endParaRPr lang="en-US" altLang="zh-CN"/>
          </a:p>
        </p:txBody>
      </p:sp>
    </p:spTree>
    <p:extLst>
      <p:ext uri="{BB962C8B-B14F-4D97-AF65-F5344CB8AC3E}">
        <p14:creationId xmlns:p14="http://schemas.microsoft.com/office/powerpoint/2010/main" val="36963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29</a:t>
            </a:fld>
            <a:endParaRPr lang="en-US" altLang="zh-CN"/>
          </a:p>
        </p:txBody>
      </p:sp>
    </p:spTree>
    <p:extLst>
      <p:ext uri="{BB962C8B-B14F-4D97-AF65-F5344CB8AC3E}">
        <p14:creationId xmlns:p14="http://schemas.microsoft.com/office/powerpoint/2010/main" val="470473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30</a:t>
            </a:fld>
            <a:endParaRPr lang="en-US" altLang="zh-CN"/>
          </a:p>
        </p:txBody>
      </p:sp>
    </p:spTree>
    <p:extLst>
      <p:ext uri="{BB962C8B-B14F-4D97-AF65-F5344CB8AC3E}">
        <p14:creationId xmlns:p14="http://schemas.microsoft.com/office/powerpoint/2010/main" val="3976196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31</a:t>
            </a:fld>
            <a:endParaRPr lang="en-US" altLang="zh-CN"/>
          </a:p>
        </p:txBody>
      </p:sp>
    </p:spTree>
    <p:extLst>
      <p:ext uri="{BB962C8B-B14F-4D97-AF65-F5344CB8AC3E}">
        <p14:creationId xmlns:p14="http://schemas.microsoft.com/office/powerpoint/2010/main" val="566101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32</a:t>
            </a:fld>
            <a:endParaRPr lang="en-US" altLang="zh-CN"/>
          </a:p>
        </p:txBody>
      </p:sp>
    </p:spTree>
    <p:extLst>
      <p:ext uri="{BB962C8B-B14F-4D97-AF65-F5344CB8AC3E}">
        <p14:creationId xmlns:p14="http://schemas.microsoft.com/office/powerpoint/2010/main" val="298019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5EB2433-22D1-4B19-8066-77657C6DBB16}" type="slidenum">
              <a:rPr lang="en-US" altLang="zh-CN" smtClean="0"/>
              <a:pPr/>
              <a:t>7</a:t>
            </a:fld>
            <a:endParaRPr lang="en-US" altLang="zh-CN"/>
          </a:p>
        </p:txBody>
      </p:sp>
    </p:spTree>
    <p:extLst>
      <p:ext uri="{BB962C8B-B14F-4D97-AF65-F5344CB8AC3E}">
        <p14:creationId xmlns:p14="http://schemas.microsoft.com/office/powerpoint/2010/main" val="152692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33</a:t>
            </a:fld>
            <a:endParaRPr lang="en-US" altLang="zh-CN"/>
          </a:p>
        </p:txBody>
      </p:sp>
    </p:spTree>
    <p:extLst>
      <p:ext uri="{BB962C8B-B14F-4D97-AF65-F5344CB8AC3E}">
        <p14:creationId xmlns:p14="http://schemas.microsoft.com/office/powerpoint/2010/main" val="241967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34</a:t>
            </a:fld>
            <a:endParaRPr lang="en-US" altLang="zh-CN"/>
          </a:p>
        </p:txBody>
      </p:sp>
    </p:spTree>
    <p:extLst>
      <p:ext uri="{BB962C8B-B14F-4D97-AF65-F5344CB8AC3E}">
        <p14:creationId xmlns:p14="http://schemas.microsoft.com/office/powerpoint/2010/main" val="139675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35</a:t>
            </a:fld>
            <a:endParaRPr lang="en-US" altLang="zh-CN"/>
          </a:p>
        </p:txBody>
      </p:sp>
    </p:spTree>
    <p:extLst>
      <p:ext uri="{BB962C8B-B14F-4D97-AF65-F5344CB8AC3E}">
        <p14:creationId xmlns:p14="http://schemas.microsoft.com/office/powerpoint/2010/main" val="3489397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36</a:t>
            </a:fld>
            <a:endParaRPr lang="en-US" altLang="zh-CN"/>
          </a:p>
        </p:txBody>
      </p:sp>
    </p:spTree>
    <p:extLst>
      <p:ext uri="{BB962C8B-B14F-4D97-AF65-F5344CB8AC3E}">
        <p14:creationId xmlns:p14="http://schemas.microsoft.com/office/powerpoint/2010/main" val="407835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38</a:t>
            </a:fld>
            <a:endParaRPr lang="en-US" altLang="zh-CN"/>
          </a:p>
        </p:txBody>
      </p:sp>
    </p:spTree>
    <p:extLst>
      <p:ext uri="{BB962C8B-B14F-4D97-AF65-F5344CB8AC3E}">
        <p14:creationId xmlns:p14="http://schemas.microsoft.com/office/powerpoint/2010/main" val="3230404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39</a:t>
            </a:fld>
            <a:endParaRPr lang="en-US" altLang="zh-CN"/>
          </a:p>
        </p:txBody>
      </p:sp>
    </p:spTree>
    <p:extLst>
      <p:ext uri="{BB962C8B-B14F-4D97-AF65-F5344CB8AC3E}">
        <p14:creationId xmlns:p14="http://schemas.microsoft.com/office/powerpoint/2010/main" val="889039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40</a:t>
            </a:fld>
            <a:endParaRPr lang="en-US" altLang="zh-CN"/>
          </a:p>
        </p:txBody>
      </p:sp>
    </p:spTree>
    <p:extLst>
      <p:ext uri="{BB962C8B-B14F-4D97-AF65-F5344CB8AC3E}">
        <p14:creationId xmlns:p14="http://schemas.microsoft.com/office/powerpoint/2010/main" val="2344495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44</a:t>
            </a:fld>
            <a:endParaRPr lang="en-US" altLang="zh-CN"/>
          </a:p>
        </p:txBody>
      </p:sp>
    </p:spTree>
    <p:extLst>
      <p:ext uri="{BB962C8B-B14F-4D97-AF65-F5344CB8AC3E}">
        <p14:creationId xmlns:p14="http://schemas.microsoft.com/office/powerpoint/2010/main" val="134561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5EB2433-22D1-4B19-8066-77657C6DBB16}" type="slidenum">
              <a:rPr lang="en-US" altLang="zh-CN" smtClean="0"/>
              <a:pPr/>
              <a:t>9</a:t>
            </a:fld>
            <a:endParaRPr lang="en-US" altLang="zh-CN"/>
          </a:p>
        </p:txBody>
      </p:sp>
    </p:spTree>
    <p:extLst>
      <p:ext uri="{BB962C8B-B14F-4D97-AF65-F5344CB8AC3E}">
        <p14:creationId xmlns:p14="http://schemas.microsoft.com/office/powerpoint/2010/main" val="63444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10</a:t>
            </a:fld>
            <a:endParaRPr lang="en-US" altLang="zh-CN"/>
          </a:p>
        </p:txBody>
      </p:sp>
    </p:spTree>
    <p:extLst>
      <p:ext uri="{BB962C8B-B14F-4D97-AF65-F5344CB8AC3E}">
        <p14:creationId xmlns:p14="http://schemas.microsoft.com/office/powerpoint/2010/main" val="233639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12</a:t>
            </a:fld>
            <a:endParaRPr lang="en-US" altLang="zh-CN"/>
          </a:p>
        </p:txBody>
      </p:sp>
    </p:spTree>
    <p:extLst>
      <p:ext uri="{BB962C8B-B14F-4D97-AF65-F5344CB8AC3E}">
        <p14:creationId xmlns:p14="http://schemas.microsoft.com/office/powerpoint/2010/main" val="104067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13</a:t>
            </a:fld>
            <a:endParaRPr lang="en-US" altLang="zh-CN"/>
          </a:p>
        </p:txBody>
      </p:sp>
    </p:spTree>
    <p:extLst>
      <p:ext uri="{BB962C8B-B14F-4D97-AF65-F5344CB8AC3E}">
        <p14:creationId xmlns:p14="http://schemas.microsoft.com/office/powerpoint/2010/main" val="118106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14</a:t>
            </a:fld>
            <a:endParaRPr lang="en-US" altLang="zh-CN"/>
          </a:p>
        </p:txBody>
      </p:sp>
    </p:spTree>
    <p:extLst>
      <p:ext uri="{BB962C8B-B14F-4D97-AF65-F5344CB8AC3E}">
        <p14:creationId xmlns:p14="http://schemas.microsoft.com/office/powerpoint/2010/main" val="108953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15</a:t>
            </a:fld>
            <a:endParaRPr lang="en-US" altLang="zh-CN"/>
          </a:p>
        </p:txBody>
      </p:sp>
    </p:spTree>
    <p:extLst>
      <p:ext uri="{BB962C8B-B14F-4D97-AF65-F5344CB8AC3E}">
        <p14:creationId xmlns:p14="http://schemas.microsoft.com/office/powerpoint/2010/main" val="161492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B2433-22D1-4B19-8066-77657C6DBB16}" type="slidenum">
              <a:rPr lang="en-US" altLang="zh-CN" smtClean="0"/>
              <a:pPr/>
              <a:t>19</a:t>
            </a:fld>
            <a:endParaRPr lang="en-US" altLang="zh-CN"/>
          </a:p>
        </p:txBody>
      </p:sp>
    </p:spTree>
    <p:extLst>
      <p:ext uri="{BB962C8B-B14F-4D97-AF65-F5344CB8AC3E}">
        <p14:creationId xmlns:p14="http://schemas.microsoft.com/office/powerpoint/2010/main" val="3486479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pPr>
              <a:defRPr/>
            </a:pPr>
            <a:endParaRPr lang="en-US" altLang="zh-CN"/>
          </a:p>
        </p:txBody>
      </p:sp>
      <p:sp>
        <p:nvSpPr>
          <p:cNvPr id="5" name="Footer Placeholder 4"/>
          <p:cNvSpPr>
            <a:spLocks noGrp="1"/>
          </p:cNvSpPr>
          <p:nvPr>
            <p:ph type="ftr" sz="quarter" idx="11"/>
          </p:nvPr>
        </p:nvSpPr>
        <p:spPr>
          <a:xfrm>
            <a:off x="3962399" y="5870575"/>
            <a:ext cx="4893958" cy="377825"/>
          </a:xfrm>
        </p:spPr>
        <p:txBody>
          <a:bodyPr/>
          <a:lstStyle/>
          <a:p>
            <a:pPr>
              <a:defRPr/>
            </a:pPr>
            <a:endParaRPr lang="en-US" altLang="zh-CN"/>
          </a:p>
        </p:txBody>
      </p:sp>
      <p:sp>
        <p:nvSpPr>
          <p:cNvPr id="6" name="Slide Number Placeholder 5"/>
          <p:cNvSpPr>
            <a:spLocks noGrp="1"/>
          </p:cNvSpPr>
          <p:nvPr>
            <p:ph type="sldNum" sz="quarter" idx="12"/>
          </p:nvPr>
        </p:nvSpPr>
        <p:spPr>
          <a:xfrm>
            <a:off x="10608958" y="5870575"/>
            <a:ext cx="551167" cy="377825"/>
          </a:xfrm>
        </p:spPr>
        <p:txBody>
          <a:bodyPr/>
          <a:lstStyle/>
          <a:p>
            <a:fld id="{91551730-DE92-4962-A950-3D426739B8C3}" type="slidenum">
              <a:rPr lang="en-US" altLang="zh-CN" smtClean="0"/>
              <a:pPr/>
              <a:t>‹#›</a:t>
            </a:fld>
            <a:endParaRPr lang="en-US" altLang="zh-CN"/>
          </a:p>
        </p:txBody>
      </p:sp>
    </p:spTree>
    <p:extLst>
      <p:ext uri="{BB962C8B-B14F-4D97-AF65-F5344CB8AC3E}">
        <p14:creationId xmlns:p14="http://schemas.microsoft.com/office/powerpoint/2010/main" val="715533023"/>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295833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393822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132488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245995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243043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2697916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FFE882BC-F448-49AA-86B8-3DCA66808228}" type="slidenum">
              <a:rPr lang="en-US" altLang="zh-CN" smtClean="0"/>
              <a:pPr/>
              <a:t>‹#›</a:t>
            </a:fld>
            <a:endParaRPr lang="en-US" altLang="zh-CN"/>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4414428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198048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20FCB44-DF76-4EC4-914A-333A9874B4C2}" type="slidenum">
              <a:rPr lang="en-US" altLang="zh-CN" smtClean="0"/>
              <a:pPr/>
              <a:t>‹#›</a:t>
            </a:fld>
            <a:endParaRPr lang="en-US" altLang="zh-CN"/>
          </a:p>
        </p:txBody>
      </p:sp>
    </p:spTree>
    <p:extLst>
      <p:ext uri="{BB962C8B-B14F-4D97-AF65-F5344CB8AC3E}">
        <p14:creationId xmlns:p14="http://schemas.microsoft.com/office/powerpoint/2010/main" val="334617290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0315D0FA-6CAA-46C2-A65C-0778D50CC6BE}" type="slidenum">
              <a:rPr lang="en-US" altLang="zh-CN" smtClean="0"/>
              <a:pPr/>
              <a:t>‹#›</a:t>
            </a:fld>
            <a:endParaRPr lang="en-US" altLang="zh-CN"/>
          </a:p>
        </p:txBody>
      </p:sp>
    </p:spTree>
    <p:extLst>
      <p:ext uri="{BB962C8B-B14F-4D97-AF65-F5344CB8AC3E}">
        <p14:creationId xmlns:p14="http://schemas.microsoft.com/office/powerpoint/2010/main" val="422396280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28C66EE5-5B2B-4110-8CB2-2BC79639CEE3}" type="slidenum">
              <a:rPr lang="en-US" altLang="zh-CN" smtClean="0"/>
              <a:pPr/>
              <a:t>‹#›</a:t>
            </a:fld>
            <a:endParaRPr lang="en-US" altLang="zh-CN"/>
          </a:p>
        </p:txBody>
      </p:sp>
    </p:spTree>
    <p:extLst>
      <p:ext uri="{BB962C8B-B14F-4D97-AF65-F5344CB8AC3E}">
        <p14:creationId xmlns:p14="http://schemas.microsoft.com/office/powerpoint/2010/main" val="254787746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156B6606-55A4-4C6F-A639-07333AF9198E}" type="slidenum">
              <a:rPr lang="en-US" altLang="zh-CN" smtClean="0"/>
              <a:pPr/>
              <a:t>‹#›</a:t>
            </a:fld>
            <a:endParaRPr lang="en-US" altLang="zh-CN"/>
          </a:p>
        </p:txBody>
      </p:sp>
    </p:spTree>
    <p:extLst>
      <p:ext uri="{BB962C8B-B14F-4D97-AF65-F5344CB8AC3E}">
        <p14:creationId xmlns:p14="http://schemas.microsoft.com/office/powerpoint/2010/main" val="7764045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BC7BB532-16A8-41FA-98C7-8D41997B5BB5}" type="slidenum">
              <a:rPr lang="en-US" altLang="zh-CN" smtClean="0"/>
              <a:pPr/>
              <a:t>‹#›</a:t>
            </a:fld>
            <a:endParaRPr lang="en-US" altLang="zh-CN"/>
          </a:p>
        </p:txBody>
      </p:sp>
    </p:spTree>
    <p:extLst>
      <p:ext uri="{BB962C8B-B14F-4D97-AF65-F5344CB8AC3E}">
        <p14:creationId xmlns:p14="http://schemas.microsoft.com/office/powerpoint/2010/main" val="420813937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9C95D73-D0E8-42F7-8FF1-C9C5D0F73F64}" type="slidenum">
              <a:rPr lang="en-US" altLang="zh-CN" smtClean="0"/>
              <a:pPr/>
              <a:t>‹#›</a:t>
            </a:fld>
            <a:endParaRPr lang="en-US" altLang="zh-CN"/>
          </a:p>
        </p:txBody>
      </p:sp>
    </p:spTree>
    <p:extLst>
      <p:ext uri="{BB962C8B-B14F-4D97-AF65-F5344CB8AC3E}">
        <p14:creationId xmlns:p14="http://schemas.microsoft.com/office/powerpoint/2010/main" val="402213679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F57EA423-9F00-4075-B65F-5C852EBE8E4E}" type="slidenum">
              <a:rPr lang="en-US" altLang="zh-CN" smtClean="0"/>
              <a:pPr/>
              <a:t>‹#›</a:t>
            </a:fld>
            <a:endParaRPr lang="en-US" altLang="zh-CN"/>
          </a:p>
        </p:txBody>
      </p:sp>
    </p:spTree>
    <p:extLst>
      <p:ext uri="{BB962C8B-B14F-4D97-AF65-F5344CB8AC3E}">
        <p14:creationId xmlns:p14="http://schemas.microsoft.com/office/powerpoint/2010/main" val="20418148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E133A14-8F84-447C-92D6-66CBB36D167D}" type="slidenum">
              <a:rPr lang="en-US" altLang="zh-CN" smtClean="0"/>
              <a:pPr/>
              <a:t>‹#›</a:t>
            </a:fld>
            <a:endParaRPr lang="en-US" altLang="zh-CN"/>
          </a:p>
        </p:txBody>
      </p:sp>
    </p:spTree>
    <p:extLst>
      <p:ext uri="{BB962C8B-B14F-4D97-AF65-F5344CB8AC3E}">
        <p14:creationId xmlns:p14="http://schemas.microsoft.com/office/powerpoint/2010/main" val="316291785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01CA05-6C56-4584-A1A8-B173F5F47C85}" type="slidenum">
              <a:rPr lang="en-US" altLang="zh-CN" smtClean="0"/>
              <a:pPr/>
              <a:t>‹#›</a:t>
            </a:fld>
            <a:endParaRPr lang="en-US" altLang="zh-CN"/>
          </a:p>
        </p:txBody>
      </p:sp>
    </p:spTree>
    <p:extLst>
      <p:ext uri="{BB962C8B-B14F-4D97-AF65-F5344CB8AC3E}">
        <p14:creationId xmlns:p14="http://schemas.microsoft.com/office/powerpoint/2010/main" val="272948735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random/>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775520" y="260648"/>
            <a:ext cx="8964612" cy="5616624"/>
          </a:xfrm>
        </p:spPr>
        <p:txBody>
          <a:bodyPr anchor="ctr">
            <a:normAutofit/>
          </a:bodyPr>
          <a:lstStyle/>
          <a:p>
            <a:pPr marL="0" indent="0" algn="ctr" eaLnBrk="1" fontAlgn="auto" hangingPunct="1">
              <a:spcBef>
                <a:spcPts val="0"/>
              </a:spcBef>
              <a:spcAft>
                <a:spcPts val="0"/>
              </a:spcAft>
              <a:buNone/>
              <a:defRPr/>
            </a:pPr>
            <a:endParaRPr lang="en-US" altLang="zh-CN" sz="3600" dirty="0"/>
          </a:p>
          <a:p>
            <a:pPr marL="0" indent="0" algn="ctr" eaLnBrk="1" fontAlgn="auto" hangingPunct="1">
              <a:spcBef>
                <a:spcPts val="0"/>
              </a:spcBef>
              <a:spcAft>
                <a:spcPts val="0"/>
              </a:spcAft>
              <a:buNone/>
              <a:defRPr/>
            </a:pPr>
            <a:r>
              <a:rPr lang="zh-CN" altLang="en-US" sz="3600" dirty="0"/>
              <a:t>第</a:t>
            </a:r>
            <a:r>
              <a:rPr lang="en-US" altLang="zh-CN" sz="3600" dirty="0"/>
              <a:t>4</a:t>
            </a:r>
            <a:r>
              <a:rPr lang="zh-CN" altLang="en-US" sz="3600" dirty="0"/>
              <a:t>章</a:t>
            </a:r>
            <a:endParaRPr lang="en-US" altLang="zh-CN" sz="3600" dirty="0"/>
          </a:p>
          <a:p>
            <a:pPr marL="0" indent="0" algn="ctr" eaLnBrk="1" fontAlgn="auto" hangingPunct="1">
              <a:spcBef>
                <a:spcPts val="0"/>
              </a:spcBef>
              <a:spcAft>
                <a:spcPts val="0"/>
              </a:spcAft>
              <a:buNone/>
              <a:defRPr/>
            </a:pPr>
            <a:endParaRPr lang="en-US" altLang="zh-CN" sz="3600" dirty="0"/>
          </a:p>
          <a:p>
            <a:pPr marL="0" indent="0" algn="ctr" eaLnBrk="1" fontAlgn="auto" hangingPunct="1">
              <a:spcBef>
                <a:spcPts val="0"/>
              </a:spcBef>
              <a:spcAft>
                <a:spcPts val="0"/>
              </a:spcAft>
              <a:buNone/>
              <a:defRPr/>
            </a:pPr>
            <a:endParaRPr lang="en-US" altLang="zh-CN" sz="3600" dirty="0"/>
          </a:p>
          <a:p>
            <a:pPr marL="0" indent="0" algn="ctr" eaLnBrk="1" fontAlgn="auto" hangingPunct="1">
              <a:spcBef>
                <a:spcPts val="0"/>
              </a:spcBef>
              <a:spcAft>
                <a:spcPts val="0"/>
              </a:spcAft>
              <a:buNone/>
              <a:defRPr/>
            </a:pPr>
            <a:r>
              <a:rPr lang="zh-CN" altLang="en-US" sz="3600" b="1" dirty="0">
                <a:latin typeface="Bookman Old Style" panose="02050604050505020204" pitchFamily="18" charset="0"/>
              </a:rPr>
              <a:t>短期经济波动的基本理论：</a:t>
            </a:r>
            <a:r>
              <a:rPr lang="en-US" altLang="zh-CN" sz="3600" b="1" dirty="0">
                <a:latin typeface="Bookman Old Style" panose="02050604050505020204" pitchFamily="18" charset="0"/>
              </a:rPr>
              <a:t>AS-AD</a:t>
            </a:r>
            <a:r>
              <a:rPr lang="zh-CN" altLang="en-US" sz="3600" b="1" dirty="0">
                <a:latin typeface="Bookman Old Style" panose="02050604050505020204" pitchFamily="18" charset="0"/>
              </a:rPr>
              <a:t>模型</a:t>
            </a:r>
            <a:endParaRPr lang="en-US" altLang="zh-CN" sz="3600" b="1" dirty="0">
              <a:latin typeface="Bookman Old Style" panose="020506040505050202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outVertical)">
                                      <p:cBhvr>
                                        <p:cTn id="7" dur="500"/>
                                        <p:tgtEl>
                                          <p:spTgt spid="11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7">
                                            <p:txEl>
                                              <p:pRg st="4" end="4"/>
                                            </p:txEl>
                                          </p:spTgt>
                                        </p:tgtEl>
                                        <p:attrNameLst>
                                          <p:attrName>style.visibility</p:attrName>
                                        </p:attrNameLst>
                                      </p:cBhvr>
                                      <p:to>
                                        <p:strVal val="visible"/>
                                      </p:to>
                                    </p:set>
                                    <p:animEffect transition="in" filter="barn(outVertical)">
                                      <p:cBhvr>
                                        <p:cTn id="12"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1199456" y="188914"/>
            <a:ext cx="10441160" cy="6264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14000"/>
              </a:lnSpc>
              <a:buFontTx/>
              <a:buNone/>
            </a:pPr>
            <a:r>
              <a:rPr lang="en-US" altLang="zh-CN" sz="2800" dirty="0"/>
              <a:t>1.3 </a:t>
            </a:r>
            <a:r>
              <a:rPr lang="zh-CN" altLang="en-US" sz="2800" dirty="0"/>
              <a:t>总需求曲线的移动：总物价之外的因素对总需求的影响</a:t>
            </a:r>
            <a:endParaRPr lang="en-US" altLang="zh-CN" sz="2800" dirty="0"/>
          </a:p>
          <a:p>
            <a:pPr eaLnBrk="1" hangingPunct="1">
              <a:lnSpc>
                <a:spcPct val="114000"/>
              </a:lnSpc>
              <a:buFontTx/>
              <a:buNone/>
            </a:pPr>
            <a:endParaRPr lang="en-US" altLang="zh-CN" sz="2800" dirty="0"/>
          </a:p>
          <a:p>
            <a:pPr eaLnBrk="1" hangingPunct="1">
              <a:lnSpc>
                <a:spcPct val="114000"/>
              </a:lnSpc>
              <a:buFontTx/>
              <a:buNone/>
            </a:pPr>
            <a:r>
              <a:rPr lang="en-US" altLang="zh-CN" sz="2800" dirty="0"/>
              <a:t>Y = C + I + G + NX,          NX = X </a:t>
            </a:r>
            <a:r>
              <a:rPr lang="mr-IN" altLang="zh-CN" sz="2800" dirty="0"/>
              <a:t>–</a:t>
            </a:r>
            <a:r>
              <a:rPr lang="en-US" altLang="zh-CN" sz="2800" dirty="0"/>
              <a:t> IM</a:t>
            </a:r>
          </a:p>
          <a:p>
            <a:pPr eaLnBrk="1" hangingPunct="1">
              <a:lnSpc>
                <a:spcPct val="114000"/>
              </a:lnSpc>
              <a:buFont typeface="Arial" charset="0"/>
              <a:buChar char="•"/>
            </a:pPr>
            <a:r>
              <a:rPr lang="zh-CN" altLang="en-US" sz="2800" dirty="0"/>
              <a:t>消费方面的因素</a:t>
            </a:r>
            <a:endParaRPr lang="en-US" altLang="zh-CN" sz="2800" dirty="0"/>
          </a:p>
          <a:p>
            <a:pPr lvl="1" eaLnBrk="1" hangingPunct="1">
              <a:lnSpc>
                <a:spcPct val="114000"/>
              </a:lnSpc>
              <a:buFontTx/>
              <a:buNone/>
            </a:pPr>
            <a:r>
              <a:rPr lang="zh-CN" altLang="en-US" sz="2800" dirty="0"/>
              <a:t>利率，消费信心，消费偏好，股票市场，税收政策</a:t>
            </a:r>
          </a:p>
          <a:p>
            <a:pPr eaLnBrk="1" hangingPunct="1">
              <a:lnSpc>
                <a:spcPct val="114000"/>
              </a:lnSpc>
              <a:buFont typeface="Arial" charset="0"/>
              <a:buChar char="•"/>
            </a:pPr>
            <a:r>
              <a:rPr lang="zh-CN" altLang="en-US" sz="2800" dirty="0"/>
              <a:t>投资方面的因素</a:t>
            </a:r>
            <a:endParaRPr lang="en-US" altLang="zh-CN" sz="2800" dirty="0"/>
          </a:p>
          <a:p>
            <a:pPr lvl="1" eaLnBrk="1" hangingPunct="1">
              <a:lnSpc>
                <a:spcPct val="114000"/>
              </a:lnSpc>
              <a:buFontTx/>
              <a:buNone/>
            </a:pPr>
            <a:r>
              <a:rPr lang="zh-CN" altLang="en-US" sz="2800" dirty="0"/>
              <a:t>利率（货币政策），技术进步，商业信心政府购买</a:t>
            </a:r>
            <a:endParaRPr lang="en-US" altLang="zh-CN" sz="2800" dirty="0"/>
          </a:p>
          <a:p>
            <a:pPr eaLnBrk="1" hangingPunct="1">
              <a:lnSpc>
                <a:spcPct val="114000"/>
              </a:lnSpc>
              <a:buFont typeface="Arial" charset="0"/>
              <a:buChar char="•"/>
            </a:pPr>
            <a:r>
              <a:rPr lang="zh-CN" altLang="en-US" sz="2800" dirty="0"/>
              <a:t>政府购买开支的财政政策</a:t>
            </a:r>
            <a:endParaRPr lang="en-US" altLang="zh-CN" sz="2800" dirty="0"/>
          </a:p>
          <a:p>
            <a:pPr eaLnBrk="1" hangingPunct="1">
              <a:lnSpc>
                <a:spcPct val="114000"/>
              </a:lnSpc>
              <a:buFont typeface="Arial" charset="0"/>
              <a:buChar char="•"/>
            </a:pPr>
            <a:r>
              <a:rPr lang="zh-CN" altLang="en-US" sz="2800" dirty="0"/>
              <a:t>国际经济因素</a:t>
            </a:r>
            <a:endParaRPr lang="en-US" altLang="zh-CN" sz="2800" dirty="0"/>
          </a:p>
          <a:p>
            <a:pPr lvl="1" eaLnBrk="1" hangingPunct="1">
              <a:lnSpc>
                <a:spcPct val="114000"/>
              </a:lnSpc>
              <a:buFontTx/>
              <a:buNone/>
            </a:pPr>
            <a:r>
              <a:rPr lang="zh-CN" altLang="en-US" sz="2800" dirty="0"/>
              <a:t>汇率，国外价格，国外经济景气</a:t>
            </a:r>
            <a:endParaRPr lang="en-US" altLang="zh-CN" sz="2800" dirty="0"/>
          </a:p>
        </p:txBody>
      </p:sp>
      <p:sp>
        <p:nvSpPr>
          <p:cNvPr id="6" name="右箭头 5">
            <a:extLst>
              <a:ext uri="{FF2B5EF4-FFF2-40B4-BE49-F238E27FC236}">
                <a16:creationId xmlns:a16="http://schemas.microsoft.com/office/drawing/2014/main" id="{50BB28DA-0168-A64B-A08A-F5E4DB36CA6B}"/>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fade">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8">
                                            <p:txEl>
                                              <p:pRg st="2" end="2"/>
                                            </p:txEl>
                                          </p:spTgt>
                                        </p:tgtEl>
                                        <p:attrNameLst>
                                          <p:attrName>style.visibility</p:attrName>
                                        </p:attrNameLst>
                                      </p:cBhvr>
                                      <p:to>
                                        <p:strVal val="visible"/>
                                      </p:to>
                                    </p:set>
                                    <p:animEffect transition="in" filter="fade">
                                      <p:cBhvr>
                                        <p:cTn id="12" dur="500"/>
                                        <p:tgtEl>
                                          <p:spTgt spid="143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animEffect transition="in" filter="fade">
                                      <p:cBhvr>
                                        <p:cTn id="17" dur="500"/>
                                        <p:tgtEl>
                                          <p:spTgt spid="1433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8">
                                            <p:txEl>
                                              <p:pRg st="4" end="4"/>
                                            </p:txEl>
                                          </p:spTgt>
                                        </p:tgtEl>
                                        <p:attrNameLst>
                                          <p:attrName>style.visibility</p:attrName>
                                        </p:attrNameLst>
                                      </p:cBhvr>
                                      <p:to>
                                        <p:strVal val="visible"/>
                                      </p:to>
                                    </p:set>
                                    <p:animEffect transition="in" filter="fade">
                                      <p:cBhvr>
                                        <p:cTn id="20" dur="500"/>
                                        <p:tgtEl>
                                          <p:spTgt spid="14338">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animEffect transition="in" filter="fade">
                                      <p:cBhvr>
                                        <p:cTn id="25" dur="500"/>
                                        <p:tgtEl>
                                          <p:spTgt spid="1433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8">
                                            <p:txEl>
                                              <p:pRg st="6" end="6"/>
                                            </p:txEl>
                                          </p:spTgt>
                                        </p:tgtEl>
                                        <p:attrNameLst>
                                          <p:attrName>style.visibility</p:attrName>
                                        </p:attrNameLst>
                                      </p:cBhvr>
                                      <p:to>
                                        <p:strVal val="visible"/>
                                      </p:to>
                                    </p:set>
                                    <p:animEffect transition="in" filter="fade">
                                      <p:cBhvr>
                                        <p:cTn id="28" dur="500"/>
                                        <p:tgtEl>
                                          <p:spTgt spid="1433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338">
                                            <p:txEl>
                                              <p:pRg st="7" end="7"/>
                                            </p:txEl>
                                          </p:spTgt>
                                        </p:tgtEl>
                                        <p:attrNameLst>
                                          <p:attrName>style.visibility</p:attrName>
                                        </p:attrNameLst>
                                      </p:cBhvr>
                                      <p:to>
                                        <p:strVal val="visible"/>
                                      </p:to>
                                    </p:set>
                                    <p:animEffect transition="in" filter="fade">
                                      <p:cBhvr>
                                        <p:cTn id="33" dur="500"/>
                                        <p:tgtEl>
                                          <p:spTgt spid="1433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338">
                                            <p:txEl>
                                              <p:pRg st="8" end="8"/>
                                            </p:txEl>
                                          </p:spTgt>
                                        </p:tgtEl>
                                        <p:attrNameLst>
                                          <p:attrName>style.visibility</p:attrName>
                                        </p:attrNameLst>
                                      </p:cBhvr>
                                      <p:to>
                                        <p:strVal val="visible"/>
                                      </p:to>
                                    </p:set>
                                    <p:animEffect transition="in" filter="fade">
                                      <p:cBhvr>
                                        <p:cTn id="38" dur="500"/>
                                        <p:tgtEl>
                                          <p:spTgt spid="14338">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338">
                                            <p:txEl>
                                              <p:pRg st="9" end="9"/>
                                            </p:txEl>
                                          </p:spTgt>
                                        </p:tgtEl>
                                        <p:attrNameLst>
                                          <p:attrName>style.visibility</p:attrName>
                                        </p:attrNameLst>
                                      </p:cBhvr>
                                      <p:to>
                                        <p:strVal val="visible"/>
                                      </p:to>
                                    </p:set>
                                    <p:animEffect transition="in" filter="fade">
                                      <p:cBhvr>
                                        <p:cTn id="41" dur="500"/>
                                        <p:tgtEl>
                                          <p:spTgt spid="143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2">
            <a:extLst>
              <a:ext uri="{FF2B5EF4-FFF2-40B4-BE49-F238E27FC236}">
                <a16:creationId xmlns:a16="http://schemas.microsoft.com/office/drawing/2014/main" id="{FFF02F35-902A-1041-BB18-882101F86685}"/>
              </a:ext>
            </a:extLst>
          </p:cNvPr>
          <p:cNvCxnSpPr>
            <a:cxnSpLocks/>
          </p:cNvCxnSpPr>
          <p:nvPr/>
        </p:nvCxnSpPr>
        <p:spPr>
          <a:xfrm flipH="1">
            <a:off x="2855640" y="980728"/>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8">
            <a:extLst>
              <a:ext uri="{FF2B5EF4-FFF2-40B4-BE49-F238E27FC236}">
                <a16:creationId xmlns:a16="http://schemas.microsoft.com/office/drawing/2014/main" id="{410C260B-0359-D248-88FD-FB62983D0C5A}"/>
              </a:ext>
            </a:extLst>
          </p:cNvPr>
          <p:cNvCxnSpPr/>
          <p:nvPr/>
        </p:nvCxnSpPr>
        <p:spPr>
          <a:xfrm>
            <a:off x="2927648" y="5013176"/>
            <a:ext cx="705678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910F988-31BE-D842-8494-08D6735D84A1}"/>
              </a:ext>
            </a:extLst>
          </p:cNvPr>
          <p:cNvSpPr/>
          <p:nvPr/>
        </p:nvSpPr>
        <p:spPr>
          <a:xfrm>
            <a:off x="2006235" y="287177"/>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8" name="矩形 7">
            <a:extLst>
              <a:ext uri="{FF2B5EF4-FFF2-40B4-BE49-F238E27FC236}">
                <a16:creationId xmlns:a16="http://schemas.microsoft.com/office/drawing/2014/main" id="{EDAC7C41-682F-FF4E-98E2-23AE050C7434}"/>
              </a:ext>
            </a:extLst>
          </p:cNvPr>
          <p:cNvSpPr/>
          <p:nvPr/>
        </p:nvSpPr>
        <p:spPr>
          <a:xfrm>
            <a:off x="8544272" y="5301209"/>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sp>
        <p:nvSpPr>
          <p:cNvPr id="11" name="矩形 10">
            <a:extLst>
              <a:ext uri="{FF2B5EF4-FFF2-40B4-BE49-F238E27FC236}">
                <a16:creationId xmlns:a16="http://schemas.microsoft.com/office/drawing/2014/main" id="{22CECB2E-505E-9C44-A20E-E31C6E4E6B64}"/>
              </a:ext>
            </a:extLst>
          </p:cNvPr>
          <p:cNvSpPr/>
          <p:nvPr/>
        </p:nvSpPr>
        <p:spPr>
          <a:xfrm>
            <a:off x="6955331" y="4039352"/>
            <a:ext cx="824265" cy="523220"/>
          </a:xfrm>
          <a:prstGeom prst="rect">
            <a:avLst/>
          </a:prstGeom>
        </p:spPr>
        <p:txBody>
          <a:bodyPr wrap="none">
            <a:spAutoFit/>
          </a:bodyPr>
          <a:lstStyle/>
          <a:p>
            <a:r>
              <a:rPr lang="en-US" altLang="zh-CN" sz="2800" dirty="0" smtClean="0"/>
              <a:t>AD</a:t>
            </a:r>
            <a:r>
              <a:rPr lang="en-US" altLang="zh-CN" sz="2800" baseline="-25000" dirty="0" smtClean="0"/>
              <a:t>1</a:t>
            </a:r>
            <a:endParaRPr lang="zh-CN" altLang="en-US" sz="2800" dirty="0"/>
          </a:p>
        </p:txBody>
      </p:sp>
      <p:sp>
        <p:nvSpPr>
          <p:cNvPr id="13" name="任意多边形 12"/>
          <p:cNvSpPr/>
          <p:nvPr/>
        </p:nvSpPr>
        <p:spPr>
          <a:xfrm>
            <a:off x="3545383" y="1316735"/>
            <a:ext cx="3822081" cy="3408409"/>
          </a:xfrm>
          <a:custGeom>
            <a:avLst/>
            <a:gdLst>
              <a:gd name="connsiteX0" fmla="*/ 2488 w 3056584"/>
              <a:gd name="connsiteY0" fmla="*/ 0 h 3401568"/>
              <a:gd name="connsiteX1" fmla="*/ 130504 w 3056584"/>
              <a:gd name="connsiteY1" fmla="*/ 694944 h 3401568"/>
              <a:gd name="connsiteX2" fmla="*/ 843736 w 3056584"/>
              <a:gd name="connsiteY2" fmla="*/ 1810512 h 3401568"/>
              <a:gd name="connsiteX3" fmla="*/ 1502104 w 3056584"/>
              <a:gd name="connsiteY3" fmla="*/ 2414016 h 3401568"/>
              <a:gd name="connsiteX4" fmla="*/ 2434792 w 3056584"/>
              <a:gd name="connsiteY4" fmla="*/ 3127248 h 3401568"/>
              <a:gd name="connsiteX5" fmla="*/ 3056584 w 3056584"/>
              <a:gd name="connsiteY5" fmla="*/ 3401568 h 3401568"/>
              <a:gd name="connsiteX6" fmla="*/ 3056584 w 3056584"/>
              <a:gd name="connsiteY6" fmla="*/ 3401568 h 3401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584" h="3401568">
                <a:moveTo>
                  <a:pt x="2488" y="0"/>
                </a:moveTo>
                <a:cubicBezTo>
                  <a:pt x="-3608" y="196596"/>
                  <a:pt x="-9704" y="393192"/>
                  <a:pt x="130504" y="694944"/>
                </a:cubicBezTo>
                <a:cubicBezTo>
                  <a:pt x="270712" y="996696"/>
                  <a:pt x="615136" y="1524000"/>
                  <a:pt x="843736" y="1810512"/>
                </a:cubicBezTo>
                <a:cubicBezTo>
                  <a:pt x="1072336" y="2097024"/>
                  <a:pt x="1236928" y="2194560"/>
                  <a:pt x="1502104" y="2414016"/>
                </a:cubicBezTo>
                <a:cubicBezTo>
                  <a:pt x="1767280" y="2633472"/>
                  <a:pt x="2175712" y="2962656"/>
                  <a:pt x="2434792" y="3127248"/>
                </a:cubicBezTo>
                <a:cubicBezTo>
                  <a:pt x="2693872" y="3291840"/>
                  <a:pt x="3056584" y="3401568"/>
                  <a:pt x="3056584" y="3401568"/>
                </a:cubicBezTo>
                <a:lnTo>
                  <a:pt x="3056584" y="340156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722191" y="855701"/>
            <a:ext cx="3822081" cy="3408409"/>
          </a:xfrm>
          <a:custGeom>
            <a:avLst/>
            <a:gdLst>
              <a:gd name="connsiteX0" fmla="*/ 2488 w 3056584"/>
              <a:gd name="connsiteY0" fmla="*/ 0 h 3401568"/>
              <a:gd name="connsiteX1" fmla="*/ 130504 w 3056584"/>
              <a:gd name="connsiteY1" fmla="*/ 694944 h 3401568"/>
              <a:gd name="connsiteX2" fmla="*/ 843736 w 3056584"/>
              <a:gd name="connsiteY2" fmla="*/ 1810512 h 3401568"/>
              <a:gd name="connsiteX3" fmla="*/ 1502104 w 3056584"/>
              <a:gd name="connsiteY3" fmla="*/ 2414016 h 3401568"/>
              <a:gd name="connsiteX4" fmla="*/ 2434792 w 3056584"/>
              <a:gd name="connsiteY4" fmla="*/ 3127248 h 3401568"/>
              <a:gd name="connsiteX5" fmla="*/ 3056584 w 3056584"/>
              <a:gd name="connsiteY5" fmla="*/ 3401568 h 3401568"/>
              <a:gd name="connsiteX6" fmla="*/ 3056584 w 3056584"/>
              <a:gd name="connsiteY6" fmla="*/ 3401568 h 3401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584" h="3401568">
                <a:moveTo>
                  <a:pt x="2488" y="0"/>
                </a:moveTo>
                <a:cubicBezTo>
                  <a:pt x="-3608" y="196596"/>
                  <a:pt x="-9704" y="393192"/>
                  <a:pt x="130504" y="694944"/>
                </a:cubicBezTo>
                <a:cubicBezTo>
                  <a:pt x="270712" y="996696"/>
                  <a:pt x="615136" y="1524000"/>
                  <a:pt x="843736" y="1810512"/>
                </a:cubicBezTo>
                <a:cubicBezTo>
                  <a:pt x="1072336" y="2097024"/>
                  <a:pt x="1236928" y="2194560"/>
                  <a:pt x="1502104" y="2414016"/>
                </a:cubicBezTo>
                <a:cubicBezTo>
                  <a:pt x="1767280" y="2633472"/>
                  <a:pt x="2175712" y="2962656"/>
                  <a:pt x="2434792" y="3127248"/>
                </a:cubicBezTo>
                <a:cubicBezTo>
                  <a:pt x="2693872" y="3291840"/>
                  <a:pt x="3056584" y="3401568"/>
                  <a:pt x="3056584" y="3401568"/>
                </a:cubicBezTo>
                <a:lnTo>
                  <a:pt x="3056584" y="340156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2CECB2E-505E-9C44-A20E-E31C6E4E6B64}"/>
              </a:ext>
            </a:extLst>
          </p:cNvPr>
          <p:cNvSpPr/>
          <p:nvPr/>
        </p:nvSpPr>
        <p:spPr>
          <a:xfrm>
            <a:off x="8355394" y="3560700"/>
            <a:ext cx="824265" cy="523220"/>
          </a:xfrm>
          <a:prstGeom prst="rect">
            <a:avLst/>
          </a:prstGeom>
        </p:spPr>
        <p:txBody>
          <a:bodyPr wrap="none">
            <a:spAutoFit/>
          </a:bodyPr>
          <a:lstStyle/>
          <a:p>
            <a:r>
              <a:rPr lang="en-US" altLang="zh-CN" sz="2800" dirty="0" smtClean="0"/>
              <a:t>AD</a:t>
            </a:r>
            <a:r>
              <a:rPr lang="en-US" altLang="zh-CN" sz="2800" baseline="-25000" dirty="0"/>
              <a:t>2</a:t>
            </a:r>
            <a:endParaRPr lang="zh-CN" altLang="en-US" sz="2800" dirty="0"/>
          </a:p>
        </p:txBody>
      </p:sp>
      <p:cxnSp>
        <p:nvCxnSpPr>
          <p:cNvPr id="17" name="直接连接符 16"/>
          <p:cNvCxnSpPr/>
          <p:nvPr/>
        </p:nvCxnSpPr>
        <p:spPr>
          <a:xfrm>
            <a:off x="2891644" y="3356992"/>
            <a:ext cx="38732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853867" y="3509392"/>
            <a:ext cx="0" cy="15037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764907" y="3509392"/>
            <a:ext cx="0" cy="15037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2CECB2E-505E-9C44-A20E-E31C6E4E6B64}"/>
              </a:ext>
            </a:extLst>
          </p:cNvPr>
          <p:cNvSpPr/>
          <p:nvPr/>
        </p:nvSpPr>
        <p:spPr>
          <a:xfrm>
            <a:off x="4441734" y="2760326"/>
            <a:ext cx="444352" cy="523220"/>
          </a:xfrm>
          <a:prstGeom prst="rect">
            <a:avLst/>
          </a:prstGeom>
        </p:spPr>
        <p:txBody>
          <a:bodyPr wrap="none">
            <a:spAutoFit/>
          </a:bodyPr>
          <a:lstStyle/>
          <a:p>
            <a:r>
              <a:rPr lang="en-US" altLang="zh-CN" sz="2800" dirty="0" smtClean="0"/>
              <a:t>A</a:t>
            </a:r>
            <a:endParaRPr lang="zh-CN" altLang="en-US" sz="2800" dirty="0"/>
          </a:p>
        </p:txBody>
      </p:sp>
      <p:sp>
        <p:nvSpPr>
          <p:cNvPr id="29" name="矩形 28">
            <a:extLst>
              <a:ext uri="{FF2B5EF4-FFF2-40B4-BE49-F238E27FC236}">
                <a16:creationId xmlns:a16="http://schemas.microsoft.com/office/drawing/2014/main" id="{22CECB2E-505E-9C44-A20E-E31C6E4E6B64}"/>
              </a:ext>
            </a:extLst>
          </p:cNvPr>
          <p:cNvSpPr/>
          <p:nvPr/>
        </p:nvSpPr>
        <p:spPr>
          <a:xfrm>
            <a:off x="6764907" y="2651878"/>
            <a:ext cx="423514" cy="523220"/>
          </a:xfrm>
          <a:prstGeom prst="rect">
            <a:avLst/>
          </a:prstGeom>
        </p:spPr>
        <p:txBody>
          <a:bodyPr wrap="none">
            <a:spAutoFit/>
          </a:bodyPr>
          <a:lstStyle/>
          <a:p>
            <a:r>
              <a:rPr lang="en-US" altLang="zh-CN" sz="2800" dirty="0" smtClean="0"/>
              <a:t>B</a:t>
            </a:r>
            <a:endParaRPr lang="zh-CN" altLang="en-US" sz="2800" dirty="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143752" y="0"/>
            <a:ext cx="7772400" cy="648072"/>
          </a:xfrm>
        </p:spPr>
        <p:txBody>
          <a:bodyPr/>
          <a:lstStyle/>
          <a:p>
            <a:r>
              <a:rPr lang="en-US" altLang="zh-CN" sz="3600" dirty="0"/>
              <a:t>2.</a:t>
            </a:r>
            <a:r>
              <a:rPr lang="zh-CN" altLang="en-US" sz="3600" dirty="0"/>
              <a:t>总供给分析</a:t>
            </a:r>
            <a:endParaRPr lang="en-US" altLang="zh-CN" sz="3600" dirty="0"/>
          </a:p>
        </p:txBody>
      </p:sp>
      <p:sp>
        <p:nvSpPr>
          <p:cNvPr id="18435" name="内容占位符 2"/>
          <p:cNvSpPr>
            <a:spLocks noGrp="1"/>
          </p:cNvSpPr>
          <p:nvPr>
            <p:ph idx="1"/>
          </p:nvPr>
        </p:nvSpPr>
        <p:spPr>
          <a:xfrm>
            <a:off x="758853" y="1268760"/>
            <a:ext cx="11161240" cy="5256584"/>
          </a:xfrm>
        </p:spPr>
        <p:txBody>
          <a:bodyPr anchor="t">
            <a:normAutofit/>
          </a:bodyPr>
          <a:lstStyle/>
          <a:p>
            <a:pPr eaLnBrk="1" fontAlgn="auto" hangingPunct="1">
              <a:lnSpc>
                <a:spcPct val="120000"/>
              </a:lnSpc>
              <a:spcBef>
                <a:spcPts val="0"/>
              </a:spcBef>
              <a:spcAft>
                <a:spcPts val="0"/>
              </a:spcAft>
              <a:buFont typeface="Arial" charset="0"/>
              <a:buChar char="•"/>
              <a:defRPr/>
            </a:pPr>
            <a:r>
              <a:rPr lang="zh-CN" altLang="en-US" sz="2800" dirty="0"/>
              <a:t>用总供给曲线分析总供给的决定</a:t>
            </a:r>
            <a:r>
              <a:rPr lang="zh-CN" altLang="en-US" sz="2800" dirty="0" smtClean="0"/>
              <a:t>。</a:t>
            </a:r>
            <a:endParaRPr lang="en-US" altLang="zh-CN" sz="2800" dirty="0" smtClean="0"/>
          </a:p>
          <a:p>
            <a:pPr eaLnBrk="1" fontAlgn="auto" hangingPunct="1">
              <a:lnSpc>
                <a:spcPct val="120000"/>
              </a:lnSpc>
              <a:spcBef>
                <a:spcPts val="0"/>
              </a:spcBef>
              <a:spcAft>
                <a:spcPts val="0"/>
              </a:spcAft>
              <a:buFont typeface="Arial" charset="0"/>
              <a:buChar char="•"/>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a:t>在价格</a:t>
            </a:r>
            <a:r>
              <a:rPr lang="en-US" altLang="zh-CN" sz="2800" dirty="0"/>
              <a:t>-</a:t>
            </a:r>
            <a:r>
              <a:rPr lang="zh-CN" altLang="en-US" sz="2800" dirty="0"/>
              <a:t>产量坐标系里，总供给曲线表示物价对总供给影响，其移动则表示了物价以外其他因素的影响</a:t>
            </a:r>
            <a:r>
              <a:rPr lang="zh-CN" altLang="en-US" sz="2800" dirty="0" smtClean="0"/>
              <a:t>。</a:t>
            </a:r>
            <a:endParaRPr lang="en-US" altLang="zh-CN" sz="2800" dirty="0" smtClean="0"/>
          </a:p>
          <a:p>
            <a:pPr eaLnBrk="1" fontAlgn="auto" hangingPunct="1">
              <a:lnSpc>
                <a:spcPct val="120000"/>
              </a:lnSpc>
              <a:spcBef>
                <a:spcPts val="0"/>
              </a:spcBef>
              <a:spcAft>
                <a:spcPts val="0"/>
              </a:spcAft>
              <a:buFont typeface="Arial" charset="0"/>
              <a:buChar char="•"/>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a:t>经济中的产品价格在供求发生变化时所作的调整并不像股票市场那样是立即发生的，因此我们需要区分物价未能充分调整和获得充分调整两种情况来分析总供给</a:t>
            </a:r>
            <a:r>
              <a:rPr lang="zh-CN" altLang="en-US" sz="2800" dirty="0" smtClean="0"/>
              <a:t>曲线</a:t>
            </a:r>
            <a:endParaRPr lang="en-US" altLang="zh-CN" sz="2800" dirty="0" smtClean="0"/>
          </a:p>
          <a:p>
            <a:pPr eaLnBrk="1" fontAlgn="auto" hangingPunct="1">
              <a:lnSpc>
                <a:spcPct val="120000"/>
              </a:lnSpc>
              <a:spcBef>
                <a:spcPts val="0"/>
              </a:spcBef>
              <a:spcAft>
                <a:spcPts val="0"/>
              </a:spcAft>
              <a:buFont typeface="Arial" charset="0"/>
              <a:buChar char="•"/>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a:t>因此，总供给曲线分为</a:t>
            </a:r>
            <a:r>
              <a:rPr lang="en-US" altLang="zh-CN" sz="2800" dirty="0"/>
              <a:t>SR</a:t>
            </a:r>
            <a:r>
              <a:rPr lang="zh-CN" altLang="en-US" sz="2800" dirty="0"/>
              <a:t>和</a:t>
            </a:r>
            <a:r>
              <a:rPr lang="en-US" altLang="zh-CN" sz="2800" dirty="0"/>
              <a:t>LR</a:t>
            </a:r>
            <a:r>
              <a:rPr lang="zh-CN" altLang="en-US" sz="2800" dirty="0"/>
              <a:t>两种。</a:t>
            </a:r>
          </a:p>
        </p:txBody>
      </p:sp>
      <p:sp>
        <p:nvSpPr>
          <p:cNvPr id="4" name="右箭头 3">
            <a:extLst>
              <a:ext uri="{FF2B5EF4-FFF2-40B4-BE49-F238E27FC236}">
                <a16:creationId xmlns:a16="http://schemas.microsoft.com/office/drawing/2014/main" id="{6274F78B-35A8-8C45-818D-14D133FE6668}"/>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143752" y="0"/>
            <a:ext cx="7772400" cy="648072"/>
          </a:xfrm>
        </p:spPr>
        <p:txBody>
          <a:bodyPr/>
          <a:lstStyle/>
          <a:p>
            <a:r>
              <a:rPr lang="en-US" altLang="zh-CN" sz="3600" dirty="0"/>
              <a:t>2.</a:t>
            </a:r>
            <a:r>
              <a:rPr lang="zh-CN" altLang="en-US" sz="3600" dirty="0"/>
              <a:t>总供给分析</a:t>
            </a:r>
            <a:endParaRPr lang="en-US" altLang="zh-CN" sz="3600" dirty="0"/>
          </a:p>
        </p:txBody>
      </p:sp>
      <p:sp>
        <p:nvSpPr>
          <p:cNvPr id="18435" name="内容占位符 2"/>
          <p:cNvSpPr>
            <a:spLocks noGrp="1"/>
          </p:cNvSpPr>
          <p:nvPr>
            <p:ph idx="1"/>
          </p:nvPr>
        </p:nvSpPr>
        <p:spPr>
          <a:xfrm>
            <a:off x="1127448" y="1601416"/>
            <a:ext cx="10513168" cy="4347864"/>
          </a:xfrm>
        </p:spPr>
        <p:txBody>
          <a:bodyPr anchor="t">
            <a:normAutofit/>
          </a:bodyPr>
          <a:lstStyle/>
          <a:p>
            <a:pPr marL="0" indent="0" eaLnBrk="1" fontAlgn="auto" hangingPunct="1">
              <a:lnSpc>
                <a:spcPct val="120000"/>
              </a:lnSpc>
              <a:spcBef>
                <a:spcPts val="0"/>
              </a:spcBef>
              <a:spcAft>
                <a:spcPts val="0"/>
              </a:spcAft>
              <a:buNone/>
              <a:defRPr/>
            </a:pPr>
            <a:r>
              <a:rPr lang="en-US" altLang="zh-CN" sz="2800" dirty="0"/>
              <a:t>2.1</a:t>
            </a:r>
            <a:r>
              <a:rPr lang="zh-CN" altLang="en-US" sz="2800" dirty="0"/>
              <a:t> 长期总供给曲线</a:t>
            </a:r>
            <a:r>
              <a:rPr lang="en-US" altLang="zh-CN" sz="2800" dirty="0"/>
              <a:t>, </a:t>
            </a:r>
            <a:r>
              <a:rPr lang="en-US" altLang="zh-CN" sz="2800" dirty="0" smtClean="0"/>
              <a:t>Long Run Aggregate Supply, LRAS</a:t>
            </a:r>
            <a:endParaRPr lang="en-US" altLang="zh-CN" sz="2800" dirty="0"/>
          </a:p>
          <a:p>
            <a:pPr marL="0" indent="0" eaLnBrk="1" fontAlgn="auto" hangingPunct="1">
              <a:lnSpc>
                <a:spcPct val="120000"/>
              </a:lnSpc>
              <a:spcBef>
                <a:spcPts val="0"/>
              </a:spcBef>
              <a:spcAft>
                <a:spcPts val="0"/>
              </a:spcAft>
              <a:buNone/>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a:t>长期的含义</a:t>
            </a:r>
            <a:r>
              <a:rPr lang="en-US" altLang="zh-CN" sz="2800" dirty="0"/>
              <a:t>——</a:t>
            </a:r>
            <a:r>
              <a:rPr lang="zh-CN" altLang="en-US" sz="2800" dirty="0"/>
              <a:t>长期趋势，总供求总体上趋于</a:t>
            </a:r>
            <a:r>
              <a:rPr lang="zh-CN" altLang="en-US" sz="2800" dirty="0" smtClean="0"/>
              <a:t>相等</a:t>
            </a:r>
            <a:endParaRPr lang="en-US" altLang="zh-CN" sz="2800" dirty="0" smtClean="0"/>
          </a:p>
          <a:p>
            <a:pPr eaLnBrk="1" fontAlgn="auto" hangingPunct="1">
              <a:lnSpc>
                <a:spcPct val="120000"/>
              </a:lnSpc>
              <a:spcBef>
                <a:spcPts val="0"/>
              </a:spcBef>
              <a:spcAft>
                <a:spcPts val="0"/>
              </a:spcAft>
              <a:buFont typeface="Arial" charset="0"/>
              <a:buChar char="•"/>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smtClean="0"/>
              <a:t>总</a:t>
            </a:r>
            <a:r>
              <a:rPr lang="zh-CN" altLang="en-US" sz="2800" dirty="0"/>
              <a:t>供给与一般物价无关，因此，从静态的角度看，在物价</a:t>
            </a:r>
            <a:r>
              <a:rPr lang="en-US" altLang="zh-CN" sz="2800" dirty="0"/>
              <a:t>-</a:t>
            </a:r>
            <a:r>
              <a:rPr lang="zh-CN" altLang="en-US" sz="2800" dirty="0"/>
              <a:t>产量的坐标系里，</a:t>
            </a:r>
            <a:r>
              <a:rPr lang="en-US" altLang="zh-CN" sz="2800" dirty="0"/>
              <a:t>LRAS</a:t>
            </a:r>
            <a:r>
              <a:rPr lang="zh-CN" altLang="en-US" sz="2800" dirty="0"/>
              <a:t>是</a:t>
            </a:r>
            <a:r>
              <a:rPr lang="zh-CN" altLang="en-US" sz="2800" dirty="0" smtClean="0"/>
              <a:t>垂直的</a:t>
            </a:r>
            <a:endParaRPr lang="en-US" altLang="zh-CN" sz="2800" dirty="0" smtClean="0"/>
          </a:p>
          <a:p>
            <a:pPr eaLnBrk="1" fontAlgn="auto" hangingPunct="1">
              <a:lnSpc>
                <a:spcPct val="120000"/>
              </a:lnSpc>
              <a:spcBef>
                <a:spcPts val="0"/>
              </a:spcBef>
              <a:spcAft>
                <a:spcPts val="0"/>
              </a:spcAft>
              <a:buFont typeface="Arial" charset="0"/>
              <a:buChar char="•"/>
              <a:defRPr/>
            </a:pPr>
            <a:endParaRPr lang="en-US" altLang="zh-CN" sz="2800" dirty="0"/>
          </a:p>
          <a:p>
            <a:pPr eaLnBrk="1" fontAlgn="auto" hangingPunct="1">
              <a:lnSpc>
                <a:spcPct val="120000"/>
              </a:lnSpc>
              <a:spcBef>
                <a:spcPts val="0"/>
              </a:spcBef>
              <a:spcAft>
                <a:spcPts val="0"/>
              </a:spcAft>
              <a:buFont typeface="Arial" charset="0"/>
              <a:buChar char="•"/>
              <a:defRPr/>
            </a:pPr>
            <a:r>
              <a:rPr lang="zh-CN" altLang="en-US" sz="2800" dirty="0"/>
              <a:t>从动态的角度看，生产能力不断提升，</a:t>
            </a:r>
            <a:r>
              <a:rPr lang="en-US" altLang="zh-CN" sz="2800" dirty="0"/>
              <a:t>LRAS</a:t>
            </a:r>
            <a:r>
              <a:rPr lang="zh-CN" altLang="en-US" sz="2800" dirty="0"/>
              <a:t>会随之右移</a:t>
            </a:r>
            <a:r>
              <a:rPr lang="zh-CN" altLang="en-US" sz="2800" dirty="0" smtClean="0"/>
              <a:t>。</a:t>
            </a:r>
            <a:endParaRPr lang="zh-CN" altLang="en-US" sz="2800" dirty="0"/>
          </a:p>
        </p:txBody>
      </p:sp>
      <p:sp>
        <p:nvSpPr>
          <p:cNvPr id="4" name="右箭头 3">
            <a:extLst>
              <a:ext uri="{FF2B5EF4-FFF2-40B4-BE49-F238E27FC236}">
                <a16:creationId xmlns:a16="http://schemas.microsoft.com/office/drawing/2014/main" id="{7F99C176-BAC2-B347-AB67-61C3D237CAAA}"/>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93343895"/>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212181" y="332656"/>
            <a:ext cx="7772400" cy="1143000"/>
          </a:xfrm>
        </p:spPr>
        <p:txBody>
          <a:bodyPr/>
          <a:lstStyle/>
          <a:p>
            <a:r>
              <a:rPr lang="en-US" altLang="zh-CN" sz="3200" dirty="0"/>
              <a:t>The</a:t>
            </a:r>
            <a:r>
              <a:rPr lang="zh-CN" altLang="en-US" sz="3200" dirty="0"/>
              <a:t> </a:t>
            </a:r>
            <a:r>
              <a:rPr lang="en-US" altLang="zh-CN" sz="3200" dirty="0"/>
              <a:t>Long Run Aggregate Supply </a:t>
            </a:r>
            <a:br>
              <a:rPr lang="en-US" altLang="zh-CN" sz="3200" dirty="0"/>
            </a:br>
            <a:endParaRPr lang="zh-CN" altLang="en-US" sz="3200" dirty="0"/>
          </a:p>
        </p:txBody>
      </p:sp>
      <p:sp>
        <p:nvSpPr>
          <p:cNvPr id="18435" name="内容占位符 2"/>
          <p:cNvSpPr>
            <a:spLocks noGrp="1"/>
          </p:cNvSpPr>
          <p:nvPr>
            <p:ph idx="1"/>
          </p:nvPr>
        </p:nvSpPr>
        <p:spPr/>
        <p:txBody>
          <a:bodyPr/>
          <a:lstStyle/>
          <a:p>
            <a:endParaRPr lang="zh-CN" alt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4" y="1628800"/>
            <a:ext cx="9139237" cy="5043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51"/>
          <p:cNvGrpSpPr>
            <a:grpSpLocks/>
          </p:cNvGrpSpPr>
          <p:nvPr/>
        </p:nvGrpSpPr>
        <p:grpSpPr bwMode="auto">
          <a:xfrm>
            <a:off x="7608169" y="4581128"/>
            <a:ext cx="3055069" cy="1368152"/>
            <a:chOff x="1832" y="1688"/>
            <a:chExt cx="2016" cy="816"/>
          </a:xfrm>
        </p:grpSpPr>
        <p:sp>
          <p:nvSpPr>
            <p:cNvPr id="6" name="Rectangle 50"/>
            <p:cNvSpPr>
              <a:spLocks noChangeArrowheads="1"/>
            </p:cNvSpPr>
            <p:nvPr/>
          </p:nvSpPr>
          <p:spPr bwMode="auto">
            <a:xfrm>
              <a:off x="1832" y="1688"/>
              <a:ext cx="2016" cy="816"/>
            </a:xfrm>
            <a:prstGeom prst="rect">
              <a:avLst/>
            </a:prstGeom>
            <a:solidFill>
              <a:srgbClr val="FF99CC"/>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p>
          </p:txBody>
        </p:sp>
        <p:sp>
          <p:nvSpPr>
            <p:cNvPr id="7" name="Rectangle 41"/>
            <p:cNvSpPr>
              <a:spLocks noChangeArrowheads="1"/>
            </p:cNvSpPr>
            <p:nvPr/>
          </p:nvSpPr>
          <p:spPr bwMode="auto">
            <a:xfrm>
              <a:off x="2094" y="1824"/>
              <a:ext cx="165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800" b="1" i="1">
                  <a:solidFill>
                    <a:schemeClr val="accent2"/>
                  </a:solidFill>
                </a:rPr>
                <a:t>Y </a:t>
              </a:r>
              <a:r>
                <a:rPr lang="en-US" altLang="zh-CN" sz="2800" b="1" i="1"/>
                <a:t> </a:t>
              </a:r>
              <a:r>
                <a:rPr lang="en-US" altLang="zh-CN" sz="2800" b="1" i="1">
                  <a:solidFill>
                    <a:srgbClr val="FF0033"/>
                  </a:solidFill>
                </a:rPr>
                <a:t>=</a:t>
              </a:r>
              <a:r>
                <a:rPr lang="en-US" altLang="zh-CN" sz="2800" b="1" i="1"/>
                <a:t>  </a:t>
              </a:r>
              <a:r>
                <a:rPr lang="en-US" altLang="zh-CN" sz="2800" b="1" i="1">
                  <a:solidFill>
                    <a:srgbClr val="33CC33"/>
                  </a:solidFill>
                </a:rPr>
                <a:t>F  </a:t>
              </a:r>
              <a:r>
                <a:rPr lang="en-US" altLang="zh-CN" sz="2800" b="1" i="1"/>
                <a:t>(</a:t>
              </a:r>
              <a:r>
                <a:rPr lang="en-US" altLang="zh-CN" sz="2800" b="1" i="1">
                  <a:solidFill>
                    <a:srgbClr val="CC6600"/>
                  </a:solidFill>
                </a:rPr>
                <a:t> </a:t>
              </a:r>
              <a:r>
                <a:rPr lang="en-US" altLang="zh-CN" sz="2800" b="1" i="1">
                  <a:solidFill>
                    <a:schemeClr val="accent1"/>
                  </a:solidFill>
                </a:rPr>
                <a:t>K</a:t>
              </a:r>
              <a:r>
                <a:rPr lang="en-US" altLang="zh-CN" sz="2800" b="1" i="1">
                  <a:solidFill>
                    <a:srgbClr val="CC6600"/>
                  </a:solidFill>
                </a:rPr>
                <a:t> , L </a:t>
              </a:r>
              <a:r>
                <a:rPr lang="en-US" altLang="zh-CN" sz="2800" b="1" i="1"/>
                <a:t>)</a:t>
              </a:r>
            </a:p>
          </p:txBody>
        </p:sp>
        <p:sp>
          <p:nvSpPr>
            <p:cNvPr id="8" name="Line 42"/>
            <p:cNvSpPr>
              <a:spLocks noChangeShapeType="1"/>
            </p:cNvSpPr>
            <p:nvPr/>
          </p:nvSpPr>
          <p:spPr bwMode="auto">
            <a:xfrm>
              <a:off x="3022" y="1872"/>
              <a:ext cx="24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43"/>
            <p:cNvSpPr>
              <a:spLocks noChangeShapeType="1"/>
            </p:cNvSpPr>
            <p:nvPr/>
          </p:nvSpPr>
          <p:spPr bwMode="auto">
            <a:xfrm>
              <a:off x="3358" y="1872"/>
              <a:ext cx="240" cy="0"/>
            </a:xfrm>
            <a:prstGeom prst="line">
              <a:avLst/>
            </a:prstGeom>
            <a:noFill/>
            <a:ln w="28575">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44"/>
            <p:cNvSpPr>
              <a:spLocks noChangeArrowheads="1"/>
            </p:cNvSpPr>
            <p:nvPr/>
          </p:nvSpPr>
          <p:spPr bwMode="auto">
            <a:xfrm>
              <a:off x="2382" y="2121"/>
              <a:ext cx="46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800" b="1">
                  <a:solidFill>
                    <a:srgbClr val="FF0033"/>
                  </a:solidFill>
                </a:rPr>
                <a:t>= </a:t>
              </a:r>
              <a:r>
                <a:rPr lang="en-US" altLang="zh-CN" sz="2800" b="1" i="1">
                  <a:solidFill>
                    <a:schemeClr val="accent2"/>
                  </a:solidFill>
                </a:rPr>
                <a:t>Y</a:t>
              </a:r>
            </a:p>
          </p:txBody>
        </p:sp>
        <p:sp>
          <p:nvSpPr>
            <p:cNvPr id="11" name="Line 46"/>
            <p:cNvSpPr>
              <a:spLocks noChangeShapeType="1"/>
            </p:cNvSpPr>
            <p:nvPr/>
          </p:nvSpPr>
          <p:spPr bwMode="auto">
            <a:xfrm>
              <a:off x="2590" y="2176"/>
              <a:ext cx="2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903373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212181" y="332656"/>
            <a:ext cx="7772400" cy="1143000"/>
          </a:xfrm>
        </p:spPr>
        <p:txBody>
          <a:bodyPr>
            <a:normAutofit fontScale="90000"/>
          </a:bodyPr>
          <a:lstStyle/>
          <a:p>
            <a:r>
              <a:rPr lang="en-US" altLang="zh-CN" sz="3200" dirty="0"/>
              <a:t>Long Run Aggregate Supply </a:t>
            </a:r>
            <a:br>
              <a:rPr lang="en-US" altLang="zh-CN" sz="3200" dirty="0"/>
            </a:br>
            <a:r>
              <a:rPr lang="en-US" altLang="zh-CN" sz="3200" dirty="0"/>
              <a:t>and Aggregate Demand</a:t>
            </a:r>
            <a:br>
              <a:rPr lang="en-US" altLang="zh-CN" sz="3200" dirty="0"/>
            </a:br>
            <a:endParaRPr lang="zh-CN" altLang="en-US" sz="3200" dirty="0"/>
          </a:p>
        </p:txBody>
      </p:sp>
      <p:sp>
        <p:nvSpPr>
          <p:cNvPr id="19459" name="内容占位符 2"/>
          <p:cNvSpPr>
            <a:spLocks noGrp="1"/>
          </p:cNvSpPr>
          <p:nvPr>
            <p:ph idx="1"/>
          </p:nvPr>
        </p:nvSpPr>
        <p:spPr/>
        <p:txBody>
          <a:bodyPr/>
          <a:lstStyle/>
          <a:p>
            <a:endParaRPr lang="zh-CN" altLang="en-US"/>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44825"/>
            <a:ext cx="9129713" cy="470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135560" y="147652"/>
            <a:ext cx="7772400" cy="1143000"/>
          </a:xfrm>
        </p:spPr>
        <p:txBody>
          <a:bodyPr>
            <a:normAutofit/>
          </a:bodyPr>
          <a:lstStyle/>
          <a:p>
            <a:r>
              <a:rPr lang="en-US" altLang="zh-CN" sz="3600" dirty="0"/>
              <a:t>2.2 </a:t>
            </a:r>
            <a:r>
              <a:rPr lang="zh-CN" altLang="en-US" dirty="0"/>
              <a:t>短期总供给曲线 </a:t>
            </a:r>
            <a:r>
              <a:rPr lang="en-US" altLang="zh-CN" dirty="0" err="1"/>
              <a:t>sras</a:t>
            </a:r>
            <a:endParaRPr lang="zh-CN" altLang="en-US" sz="3600" dirty="0"/>
          </a:p>
        </p:txBody>
      </p:sp>
      <p:sp>
        <p:nvSpPr>
          <p:cNvPr id="20483" name="内容占位符 2"/>
          <p:cNvSpPr>
            <a:spLocks noGrp="1"/>
          </p:cNvSpPr>
          <p:nvPr>
            <p:ph idx="1"/>
          </p:nvPr>
        </p:nvSpPr>
        <p:spPr>
          <a:xfrm>
            <a:off x="1127448" y="1916832"/>
            <a:ext cx="10369152" cy="4320480"/>
          </a:xfrm>
        </p:spPr>
        <p:txBody>
          <a:bodyPr anchor="t">
            <a:normAutofit/>
          </a:bodyPr>
          <a:lstStyle/>
          <a:p>
            <a:r>
              <a:rPr lang="zh-CN" altLang="en-US" sz="2800" dirty="0"/>
              <a:t>短期是指至少部分商品价格处于刚性状态，因为种种原因没有调整，例如有些企业本来就设定了价格调整所需要的时间；或者有些企业规定如果所需要的价格调整幅度不大的话就暂时不调整。</a:t>
            </a:r>
            <a:endParaRPr lang="en-US" altLang="zh-CN" sz="2800" dirty="0"/>
          </a:p>
          <a:p>
            <a:endParaRPr lang="en-US" altLang="zh-CN" sz="2800" dirty="0"/>
          </a:p>
          <a:p>
            <a:r>
              <a:rPr lang="zh-CN" altLang="en-US" sz="2800" dirty="0"/>
              <a:t>短期总供给曲线讨论在价格未充分调整时一般物价和总供给之间的关系。这种关系存在各种可能性</a:t>
            </a:r>
          </a:p>
        </p:txBody>
      </p:sp>
      <p:sp>
        <p:nvSpPr>
          <p:cNvPr id="4" name="右箭头 3">
            <a:extLst>
              <a:ext uri="{FF2B5EF4-FFF2-40B4-BE49-F238E27FC236}">
                <a16:creationId xmlns:a16="http://schemas.microsoft.com/office/drawing/2014/main" id="{BA5E838E-7912-1742-9703-1C5C93FD32D7}"/>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573" y="2780929"/>
            <a:ext cx="917257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1816380" y="188639"/>
            <a:ext cx="8640960" cy="2952329"/>
          </a:xfrm>
        </p:spPr>
        <p:txBody>
          <a:bodyPr anchor="t">
            <a:normAutofit/>
          </a:bodyPr>
          <a:lstStyle/>
          <a:p>
            <a:pPr algn="l"/>
            <a:r>
              <a:rPr lang="en-US" altLang="zh-CN" sz="2800" dirty="0"/>
              <a:t>SRAS 1:</a:t>
            </a:r>
            <a:r>
              <a:rPr lang="zh-CN" altLang="en-US" sz="2800" dirty="0"/>
              <a:t>水平的情形</a:t>
            </a:r>
            <a:r>
              <a:rPr lang="en-US" altLang="zh-CN" sz="2800" dirty="0"/>
              <a:t/>
            </a:r>
            <a:br>
              <a:rPr lang="en-US" altLang="zh-CN" sz="2800" dirty="0"/>
            </a:br>
            <a:r>
              <a:rPr lang="en-US" altLang="zh-CN" sz="2800" dirty="0"/>
              <a:t/>
            </a:r>
            <a:br>
              <a:rPr lang="en-US" altLang="zh-CN" sz="2800" dirty="0"/>
            </a:br>
            <a:r>
              <a:rPr lang="zh-CN" altLang="en-US" sz="2800" dirty="0"/>
              <a:t>当经济极度萧条时，在给定的价格下，企业供给根据需求增减而不调整价格</a:t>
            </a:r>
            <a:r>
              <a:rPr lang="en-US" altLang="zh-CN" sz="2800" dirty="0"/>
              <a:t/>
            </a:r>
            <a:br>
              <a:rPr lang="en-US" altLang="zh-CN" sz="2800" dirty="0"/>
            </a:br>
            <a:r>
              <a:rPr lang="en-US" altLang="zh-CN" sz="2800" dirty="0"/>
              <a:t/>
            </a:r>
            <a:br>
              <a:rPr lang="en-US" altLang="zh-CN" sz="2800" dirty="0"/>
            </a:br>
            <a:r>
              <a:rPr lang="zh-CN" altLang="en-US" sz="2800" dirty="0"/>
              <a:t>或者在极端的时期</a:t>
            </a:r>
          </a:p>
        </p:txBody>
      </p:sp>
    </p:spTree>
    <p:extLst>
      <p:ext uri="{BB962C8B-B14F-4D97-AF65-F5344CB8AC3E}">
        <p14:creationId xmlns:p14="http://schemas.microsoft.com/office/powerpoint/2010/main" val="1872143266"/>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endParaRPr lang="zh-CN" altLang="en-US"/>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4" y="1124745"/>
            <a:ext cx="9134475"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bwMode="auto">
          <a:xfrm>
            <a:off x="2212181" y="3326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200" kern="0" dirty="0" smtClean="0"/>
              <a:t>SRAS 1 </a:t>
            </a:r>
            <a:r>
              <a:rPr lang="zh-CN" altLang="en-US" sz="3200" kern="0" dirty="0" smtClean="0"/>
              <a:t>情形</a:t>
            </a:r>
            <a:r>
              <a:rPr lang="zh-CN" altLang="en-US" sz="3200" kern="0" dirty="0"/>
              <a:t>下的产量决定</a:t>
            </a:r>
            <a:r>
              <a:rPr lang="en-US" altLang="zh-CN" sz="3200" kern="0" dirty="0"/>
              <a:t/>
            </a:r>
            <a:br>
              <a:rPr lang="en-US" altLang="zh-CN" sz="3200" kern="0" dirty="0"/>
            </a:br>
            <a:endParaRPr lang="zh-CN" altLang="en-US" sz="3200" kern="0"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1464" y="332656"/>
            <a:ext cx="9185875" cy="4032448"/>
          </a:xfrm>
        </p:spPr>
        <p:txBody>
          <a:bodyPr anchor="t">
            <a:normAutofit/>
          </a:bodyPr>
          <a:lstStyle/>
          <a:p>
            <a:pPr algn="l"/>
            <a:r>
              <a:rPr lang="en-US" altLang="zh-CN" sz="2800" dirty="0"/>
              <a:t>SRAS 2: </a:t>
            </a:r>
            <a:r>
              <a:rPr lang="zh-CN" altLang="en-US" sz="2800" dirty="0"/>
              <a:t>倾斜的情形</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zh-CN" altLang="en-US" sz="2800" dirty="0"/>
              <a:t>随着价格的提高，总供给增加</a:t>
            </a:r>
            <a:r>
              <a:rPr lang="en-US" altLang="zh-CN" sz="2800" dirty="0"/>
              <a:t/>
            </a:r>
            <a:br>
              <a:rPr lang="en-US" altLang="zh-CN" sz="2800" dirty="0"/>
            </a:br>
            <a:r>
              <a:rPr lang="zh-CN" altLang="en-US" sz="2800" dirty="0"/>
              <a:t> </a:t>
            </a:r>
            <a:r>
              <a:rPr lang="en-US" altLang="zh-CN" sz="2800" dirty="0"/>
              <a:t/>
            </a:r>
            <a:br>
              <a:rPr lang="en-US" altLang="zh-CN" sz="2800" dirty="0"/>
            </a:br>
            <a:r>
              <a:rPr lang="zh-CN" altLang="en-US" sz="2800" dirty="0"/>
              <a:t>一般出现在接近充分就业的时候</a:t>
            </a:r>
            <a:r>
              <a:rPr lang="en-US" altLang="zh-CN" sz="2800" dirty="0"/>
              <a:t/>
            </a:r>
            <a:br>
              <a:rPr lang="en-US" altLang="zh-CN" sz="2800" dirty="0"/>
            </a:br>
            <a:r>
              <a:rPr lang="en-US" altLang="zh-CN" sz="2800" dirty="0"/>
              <a:t/>
            </a:r>
            <a:br>
              <a:rPr lang="en-US" altLang="zh-CN" sz="2800" dirty="0"/>
            </a:br>
            <a:r>
              <a:rPr lang="zh-CN" altLang="en-US" sz="2800" dirty="0"/>
              <a:t>或者时间较长</a:t>
            </a:r>
          </a:p>
        </p:txBody>
      </p:sp>
      <p:sp>
        <p:nvSpPr>
          <p:cNvPr id="6" name="右箭头 5">
            <a:extLst>
              <a:ext uri="{FF2B5EF4-FFF2-40B4-BE49-F238E27FC236}">
                <a16:creationId xmlns:a16="http://schemas.microsoft.com/office/drawing/2014/main" id="{1EF08F33-CB0D-8246-AB33-5697FD132C66}"/>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FFF02F35-902A-1041-BB18-882101F86685}"/>
              </a:ext>
            </a:extLst>
          </p:cNvPr>
          <p:cNvCxnSpPr>
            <a:cxnSpLocks/>
          </p:cNvCxnSpPr>
          <p:nvPr/>
        </p:nvCxnSpPr>
        <p:spPr>
          <a:xfrm flipH="1">
            <a:off x="7680176" y="1628800"/>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410C260B-0359-D248-88FD-FB62983D0C5A}"/>
              </a:ext>
            </a:extLst>
          </p:cNvPr>
          <p:cNvCxnSpPr/>
          <p:nvPr/>
        </p:nvCxnSpPr>
        <p:spPr>
          <a:xfrm>
            <a:off x="7752184" y="5661248"/>
            <a:ext cx="42484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910F988-31BE-D842-8494-08D6735D84A1}"/>
              </a:ext>
            </a:extLst>
          </p:cNvPr>
          <p:cNvSpPr/>
          <p:nvPr/>
        </p:nvSpPr>
        <p:spPr>
          <a:xfrm>
            <a:off x="6816080" y="1268760"/>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12" name="矩形 11">
            <a:extLst>
              <a:ext uri="{FF2B5EF4-FFF2-40B4-BE49-F238E27FC236}">
                <a16:creationId xmlns:a16="http://schemas.microsoft.com/office/drawing/2014/main" id="{EDAC7C41-682F-FF4E-98E2-23AE050C7434}"/>
              </a:ext>
            </a:extLst>
          </p:cNvPr>
          <p:cNvSpPr/>
          <p:nvPr/>
        </p:nvSpPr>
        <p:spPr>
          <a:xfrm>
            <a:off x="9984432" y="5949280"/>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cxnSp>
        <p:nvCxnSpPr>
          <p:cNvPr id="14" name="直线连接符 13">
            <a:extLst>
              <a:ext uri="{FF2B5EF4-FFF2-40B4-BE49-F238E27FC236}">
                <a16:creationId xmlns:a16="http://schemas.microsoft.com/office/drawing/2014/main" id="{6D26A2B5-2611-244B-85F5-BCB5718A0DE3}"/>
              </a:ext>
            </a:extLst>
          </p:cNvPr>
          <p:cNvCxnSpPr>
            <a:cxnSpLocks/>
          </p:cNvCxnSpPr>
          <p:nvPr/>
        </p:nvCxnSpPr>
        <p:spPr>
          <a:xfrm flipV="1">
            <a:off x="7968208" y="2060848"/>
            <a:ext cx="3353227" cy="2304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BD007242-0AA6-2F42-A9C8-BF6558C9ABB8}"/>
              </a:ext>
            </a:extLst>
          </p:cNvPr>
          <p:cNvCxnSpPr>
            <a:cxnSpLocks/>
          </p:cNvCxnSpPr>
          <p:nvPr/>
        </p:nvCxnSpPr>
        <p:spPr>
          <a:xfrm>
            <a:off x="9480376" y="1791980"/>
            <a:ext cx="0" cy="3869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22CECB2E-505E-9C44-A20E-E31C6E4E6B64}"/>
              </a:ext>
            </a:extLst>
          </p:cNvPr>
          <p:cNvSpPr/>
          <p:nvPr/>
        </p:nvSpPr>
        <p:spPr>
          <a:xfrm>
            <a:off x="8505843" y="1268760"/>
            <a:ext cx="1103187" cy="523220"/>
          </a:xfrm>
          <a:prstGeom prst="rect">
            <a:avLst/>
          </a:prstGeom>
        </p:spPr>
        <p:txBody>
          <a:bodyPr wrap="none">
            <a:spAutoFit/>
          </a:bodyPr>
          <a:lstStyle/>
          <a:p>
            <a:r>
              <a:rPr lang="en-US" altLang="zh-CN" sz="2800" dirty="0"/>
              <a:t>LRAS</a:t>
            </a:r>
            <a:endParaRPr lang="zh-CN" altLang="en-US" sz="2800" dirty="0"/>
          </a:p>
        </p:txBody>
      </p:sp>
      <p:sp>
        <p:nvSpPr>
          <p:cNvPr id="22" name="矩形 21">
            <a:extLst>
              <a:ext uri="{FF2B5EF4-FFF2-40B4-BE49-F238E27FC236}">
                <a16:creationId xmlns:a16="http://schemas.microsoft.com/office/drawing/2014/main" id="{2F83489D-7E1D-6443-95B8-515DB439291D}"/>
              </a:ext>
            </a:extLst>
          </p:cNvPr>
          <p:cNvSpPr/>
          <p:nvPr/>
        </p:nvSpPr>
        <p:spPr>
          <a:xfrm>
            <a:off x="10779459" y="1432484"/>
            <a:ext cx="1083951" cy="523220"/>
          </a:xfrm>
          <a:prstGeom prst="rect">
            <a:avLst/>
          </a:prstGeom>
        </p:spPr>
        <p:txBody>
          <a:bodyPr wrap="none">
            <a:spAutoFit/>
          </a:bodyPr>
          <a:lstStyle/>
          <a:p>
            <a:r>
              <a:rPr lang="en-US" altLang="zh-CN" sz="2800" dirty="0"/>
              <a:t>SRAS</a:t>
            </a:r>
            <a:endParaRPr lang="zh-CN" altLang="en-US" sz="2800" dirty="0"/>
          </a:p>
        </p:txBody>
      </p:sp>
      <p:sp>
        <p:nvSpPr>
          <p:cNvPr id="13" name="矩形 12">
            <a:extLst>
              <a:ext uri="{FF2B5EF4-FFF2-40B4-BE49-F238E27FC236}">
                <a16:creationId xmlns:a16="http://schemas.microsoft.com/office/drawing/2014/main" id="{2F83489D-7E1D-6443-95B8-515DB439291D}"/>
              </a:ext>
            </a:extLst>
          </p:cNvPr>
          <p:cNvSpPr/>
          <p:nvPr/>
        </p:nvSpPr>
        <p:spPr>
          <a:xfrm>
            <a:off x="8380737" y="3892475"/>
            <a:ext cx="444352" cy="523220"/>
          </a:xfrm>
          <a:prstGeom prst="rect">
            <a:avLst/>
          </a:prstGeom>
        </p:spPr>
        <p:txBody>
          <a:bodyPr wrap="none">
            <a:spAutoFit/>
          </a:bodyPr>
          <a:lstStyle/>
          <a:p>
            <a:r>
              <a:rPr lang="en-US" altLang="zh-CN" sz="2800" dirty="0" smtClean="0"/>
              <a:t>A</a:t>
            </a:r>
            <a:endParaRPr lang="zh-CN" altLang="en-US" sz="2800" dirty="0"/>
          </a:p>
        </p:txBody>
      </p:sp>
      <p:sp>
        <p:nvSpPr>
          <p:cNvPr id="16" name="矩形 15">
            <a:extLst>
              <a:ext uri="{FF2B5EF4-FFF2-40B4-BE49-F238E27FC236}">
                <a16:creationId xmlns:a16="http://schemas.microsoft.com/office/drawing/2014/main" id="{2F83489D-7E1D-6443-95B8-515DB439291D}"/>
              </a:ext>
            </a:extLst>
          </p:cNvPr>
          <p:cNvSpPr/>
          <p:nvPr/>
        </p:nvSpPr>
        <p:spPr>
          <a:xfrm>
            <a:off x="9506107" y="3294994"/>
            <a:ext cx="423514" cy="523220"/>
          </a:xfrm>
          <a:prstGeom prst="rect">
            <a:avLst/>
          </a:prstGeom>
        </p:spPr>
        <p:txBody>
          <a:bodyPr wrap="none">
            <a:spAutoFit/>
          </a:bodyPr>
          <a:lstStyle/>
          <a:p>
            <a:r>
              <a:rPr lang="en-US" altLang="zh-CN" sz="2800" dirty="0" smtClean="0"/>
              <a:t>B</a:t>
            </a:r>
            <a:endParaRPr lang="zh-CN" altLang="en-US" sz="2800" dirty="0"/>
          </a:p>
        </p:txBody>
      </p:sp>
      <p:sp>
        <p:nvSpPr>
          <p:cNvPr id="17" name="矩形 16">
            <a:extLst>
              <a:ext uri="{FF2B5EF4-FFF2-40B4-BE49-F238E27FC236}">
                <a16:creationId xmlns:a16="http://schemas.microsoft.com/office/drawing/2014/main" id="{2F83489D-7E1D-6443-95B8-515DB439291D}"/>
              </a:ext>
            </a:extLst>
          </p:cNvPr>
          <p:cNvSpPr/>
          <p:nvPr/>
        </p:nvSpPr>
        <p:spPr>
          <a:xfrm>
            <a:off x="10385437" y="2775476"/>
            <a:ext cx="423514" cy="523220"/>
          </a:xfrm>
          <a:prstGeom prst="rect">
            <a:avLst/>
          </a:prstGeom>
        </p:spPr>
        <p:txBody>
          <a:bodyPr wrap="none">
            <a:spAutoFit/>
          </a:bodyPr>
          <a:lstStyle/>
          <a:p>
            <a:r>
              <a:rPr lang="en-US" altLang="zh-CN" sz="2800" dirty="0" smtClean="0"/>
              <a:t>C</a:t>
            </a:r>
            <a:endParaRPr lang="zh-CN" altLang="en-US" sz="2800" dirty="0"/>
          </a:p>
        </p:txBody>
      </p:sp>
      <p:sp>
        <p:nvSpPr>
          <p:cNvPr id="2" name="椭圆 1"/>
          <p:cNvSpPr/>
          <p:nvPr/>
        </p:nvSpPr>
        <p:spPr>
          <a:xfrm>
            <a:off x="9411505" y="3244403"/>
            <a:ext cx="148194" cy="184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602913" y="3726614"/>
            <a:ext cx="222176" cy="16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232087" y="2692545"/>
            <a:ext cx="222176" cy="16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线连接符 14">
            <a:extLst>
              <a:ext uri="{FF2B5EF4-FFF2-40B4-BE49-F238E27FC236}">
                <a16:creationId xmlns:a16="http://schemas.microsoft.com/office/drawing/2014/main" id="{BD007242-0AA6-2F42-A9C8-BF6558C9ABB8}"/>
              </a:ext>
            </a:extLst>
          </p:cNvPr>
          <p:cNvCxnSpPr>
            <a:cxnSpLocks/>
          </p:cNvCxnSpPr>
          <p:nvPr/>
        </p:nvCxnSpPr>
        <p:spPr>
          <a:xfrm>
            <a:off x="8714001" y="3784428"/>
            <a:ext cx="12716" cy="18768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线连接符 14">
            <a:extLst>
              <a:ext uri="{FF2B5EF4-FFF2-40B4-BE49-F238E27FC236}">
                <a16:creationId xmlns:a16="http://schemas.microsoft.com/office/drawing/2014/main" id="{BD007242-0AA6-2F42-A9C8-BF6558C9ABB8}"/>
              </a:ext>
            </a:extLst>
          </p:cNvPr>
          <p:cNvCxnSpPr>
            <a:cxnSpLocks/>
            <a:stCxn id="18" idx="4"/>
          </p:cNvCxnSpPr>
          <p:nvPr/>
        </p:nvCxnSpPr>
        <p:spPr>
          <a:xfrm>
            <a:off x="10343175" y="2858406"/>
            <a:ext cx="74" cy="27776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线连接符 14">
            <a:extLst>
              <a:ext uri="{FF2B5EF4-FFF2-40B4-BE49-F238E27FC236}">
                <a16:creationId xmlns:a16="http://schemas.microsoft.com/office/drawing/2014/main" id="{BD007242-0AA6-2F42-A9C8-BF6558C9ABB8}"/>
              </a:ext>
            </a:extLst>
          </p:cNvPr>
          <p:cNvCxnSpPr>
            <a:cxnSpLocks/>
            <a:stCxn id="4" idx="6"/>
          </p:cNvCxnSpPr>
          <p:nvPr/>
        </p:nvCxnSpPr>
        <p:spPr>
          <a:xfrm flipH="1">
            <a:off x="7695814" y="3809545"/>
            <a:ext cx="1129275" cy="44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线连接符 14">
            <a:extLst>
              <a:ext uri="{FF2B5EF4-FFF2-40B4-BE49-F238E27FC236}">
                <a16:creationId xmlns:a16="http://schemas.microsoft.com/office/drawing/2014/main" id="{BD007242-0AA6-2F42-A9C8-BF6558C9ABB8}"/>
              </a:ext>
            </a:extLst>
          </p:cNvPr>
          <p:cNvCxnSpPr>
            <a:cxnSpLocks/>
            <a:stCxn id="2" idx="6"/>
          </p:cNvCxnSpPr>
          <p:nvPr/>
        </p:nvCxnSpPr>
        <p:spPr>
          <a:xfrm flipH="1">
            <a:off x="7686349" y="3336702"/>
            <a:ext cx="1873350" cy="315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线连接符 14">
            <a:extLst>
              <a:ext uri="{FF2B5EF4-FFF2-40B4-BE49-F238E27FC236}">
                <a16:creationId xmlns:a16="http://schemas.microsoft.com/office/drawing/2014/main" id="{BD007242-0AA6-2F42-A9C8-BF6558C9ABB8}"/>
              </a:ext>
            </a:extLst>
          </p:cNvPr>
          <p:cNvCxnSpPr>
            <a:cxnSpLocks/>
            <a:stCxn id="18" idx="1"/>
          </p:cNvCxnSpPr>
          <p:nvPr/>
        </p:nvCxnSpPr>
        <p:spPr>
          <a:xfrm flipH="1" flipV="1">
            <a:off x="7669313" y="2715502"/>
            <a:ext cx="2595311" cy="1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42149"/>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lnSpc>
                <a:spcPct val="130000"/>
              </a:lnSpc>
              <a:buFont typeface="Wingdings" panose="05000000000000000000" pitchFamily="2" charset="2"/>
              <a:buNone/>
            </a:pPr>
            <a:endParaRPr lang="zh-CN" altLang="zh-CN" dirty="0">
              <a:solidFill>
                <a:schemeClr val="accent2"/>
              </a:solidFill>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814"/>
            <a:ext cx="9906000" cy="681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36369" y="278160"/>
            <a:ext cx="4757165" cy="3150840"/>
          </a:xfrm>
        </p:spPr>
        <p:txBody>
          <a:bodyPr anchor="t">
            <a:normAutofit/>
          </a:bodyPr>
          <a:lstStyle/>
          <a:p>
            <a:pPr algn="l"/>
            <a:r>
              <a:rPr lang="en-US" altLang="zh-CN" sz="2800" dirty="0"/>
              <a:t>SRAS 2  </a:t>
            </a:r>
            <a:r>
              <a:rPr lang="zh-CN" altLang="en-US" sz="2800" dirty="0"/>
              <a:t>情形下的产量决定</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zh-CN" altLang="en-US" sz="2800" dirty="0"/>
              <a:t>随着总需求的变化，价格与产量都会调整</a:t>
            </a:r>
          </a:p>
        </p:txBody>
      </p:sp>
      <p:cxnSp>
        <p:nvCxnSpPr>
          <p:cNvPr id="6" name="直线连接符 5">
            <a:extLst>
              <a:ext uri="{FF2B5EF4-FFF2-40B4-BE49-F238E27FC236}">
                <a16:creationId xmlns:a16="http://schemas.microsoft.com/office/drawing/2014/main" id="{AACEA9D0-8CEB-1F4E-A5EA-21782C2BC4B1}"/>
              </a:ext>
            </a:extLst>
          </p:cNvPr>
          <p:cNvCxnSpPr>
            <a:cxnSpLocks/>
          </p:cNvCxnSpPr>
          <p:nvPr/>
        </p:nvCxnSpPr>
        <p:spPr>
          <a:xfrm flipH="1">
            <a:off x="5872234" y="1628800"/>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859B963A-82D6-C444-A4D0-AEFD8105E19A}"/>
              </a:ext>
            </a:extLst>
          </p:cNvPr>
          <p:cNvCxnSpPr>
            <a:cxnSpLocks/>
          </p:cNvCxnSpPr>
          <p:nvPr/>
        </p:nvCxnSpPr>
        <p:spPr>
          <a:xfrm>
            <a:off x="5908238" y="5661248"/>
            <a:ext cx="609241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34CF190-A3BB-424B-AA4A-2B5502FDEE71}"/>
              </a:ext>
            </a:extLst>
          </p:cNvPr>
          <p:cNvSpPr/>
          <p:nvPr/>
        </p:nvSpPr>
        <p:spPr>
          <a:xfrm>
            <a:off x="5533860" y="1291801"/>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9" name="矩形 8">
            <a:extLst>
              <a:ext uri="{FF2B5EF4-FFF2-40B4-BE49-F238E27FC236}">
                <a16:creationId xmlns:a16="http://schemas.microsoft.com/office/drawing/2014/main" id="{98778AD6-9DAC-4444-A090-1AC8492C764F}"/>
              </a:ext>
            </a:extLst>
          </p:cNvPr>
          <p:cNvSpPr/>
          <p:nvPr/>
        </p:nvSpPr>
        <p:spPr>
          <a:xfrm>
            <a:off x="9984432" y="5949280"/>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cxnSp>
        <p:nvCxnSpPr>
          <p:cNvPr id="10" name="直线连接符 9">
            <a:extLst>
              <a:ext uri="{FF2B5EF4-FFF2-40B4-BE49-F238E27FC236}">
                <a16:creationId xmlns:a16="http://schemas.microsoft.com/office/drawing/2014/main" id="{8E5D29CC-0B29-564A-BB19-E5D7D52A2C2F}"/>
              </a:ext>
            </a:extLst>
          </p:cNvPr>
          <p:cNvCxnSpPr>
            <a:cxnSpLocks/>
          </p:cNvCxnSpPr>
          <p:nvPr/>
        </p:nvCxnSpPr>
        <p:spPr>
          <a:xfrm flipV="1">
            <a:off x="6490256" y="2042503"/>
            <a:ext cx="3899754" cy="2711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E79F7038-D6C1-CC45-9203-F75D4C6F184D}"/>
              </a:ext>
            </a:extLst>
          </p:cNvPr>
          <p:cNvCxnSpPr>
            <a:cxnSpLocks/>
          </p:cNvCxnSpPr>
          <p:nvPr/>
        </p:nvCxnSpPr>
        <p:spPr>
          <a:xfrm>
            <a:off x="8548951" y="1773635"/>
            <a:ext cx="0" cy="3869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095A3FE-19B5-DB46-9E0A-62A88C75E6E9}"/>
              </a:ext>
            </a:extLst>
          </p:cNvPr>
          <p:cNvSpPr/>
          <p:nvPr/>
        </p:nvSpPr>
        <p:spPr>
          <a:xfrm>
            <a:off x="8505843" y="1268760"/>
            <a:ext cx="1103187" cy="523220"/>
          </a:xfrm>
          <a:prstGeom prst="rect">
            <a:avLst/>
          </a:prstGeom>
        </p:spPr>
        <p:txBody>
          <a:bodyPr wrap="none">
            <a:spAutoFit/>
          </a:bodyPr>
          <a:lstStyle/>
          <a:p>
            <a:r>
              <a:rPr lang="en-US" altLang="zh-CN" sz="2800" dirty="0"/>
              <a:t>LRAS</a:t>
            </a:r>
            <a:endParaRPr lang="zh-CN" altLang="en-US" sz="2800" dirty="0"/>
          </a:p>
        </p:txBody>
      </p:sp>
      <p:sp>
        <p:nvSpPr>
          <p:cNvPr id="13" name="矩形 12">
            <a:extLst>
              <a:ext uri="{FF2B5EF4-FFF2-40B4-BE49-F238E27FC236}">
                <a16:creationId xmlns:a16="http://schemas.microsoft.com/office/drawing/2014/main" id="{8FEFDEC1-1198-6344-8137-52211149DE05}"/>
              </a:ext>
            </a:extLst>
          </p:cNvPr>
          <p:cNvSpPr/>
          <p:nvPr/>
        </p:nvSpPr>
        <p:spPr>
          <a:xfrm>
            <a:off x="10226587" y="2156568"/>
            <a:ext cx="1083951" cy="523220"/>
          </a:xfrm>
          <a:prstGeom prst="rect">
            <a:avLst/>
          </a:prstGeom>
        </p:spPr>
        <p:txBody>
          <a:bodyPr wrap="none">
            <a:spAutoFit/>
          </a:bodyPr>
          <a:lstStyle/>
          <a:p>
            <a:r>
              <a:rPr lang="en-US" altLang="zh-CN" sz="2800" dirty="0"/>
              <a:t>SRAS</a:t>
            </a:r>
            <a:endParaRPr lang="zh-CN" altLang="en-US" sz="2800" dirty="0"/>
          </a:p>
        </p:txBody>
      </p:sp>
      <p:cxnSp>
        <p:nvCxnSpPr>
          <p:cNvPr id="22" name="直线连接符 21">
            <a:extLst>
              <a:ext uri="{FF2B5EF4-FFF2-40B4-BE49-F238E27FC236}">
                <a16:creationId xmlns:a16="http://schemas.microsoft.com/office/drawing/2014/main" id="{EDF67DD8-0AF5-7C44-80F8-D151E91EE258}"/>
              </a:ext>
            </a:extLst>
          </p:cNvPr>
          <p:cNvCxnSpPr>
            <a:cxnSpLocks/>
          </p:cNvCxnSpPr>
          <p:nvPr/>
        </p:nvCxnSpPr>
        <p:spPr>
          <a:xfrm>
            <a:off x="6313638" y="3409429"/>
            <a:ext cx="2799928" cy="1634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2FBF38A9-0519-D24D-8655-D5063AB84DC3}"/>
              </a:ext>
            </a:extLst>
          </p:cNvPr>
          <p:cNvCxnSpPr>
            <a:cxnSpLocks/>
          </p:cNvCxnSpPr>
          <p:nvPr/>
        </p:nvCxnSpPr>
        <p:spPr>
          <a:xfrm>
            <a:off x="7184504" y="2499198"/>
            <a:ext cx="3367437" cy="2151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25BEDB43-408F-A040-BFC3-0130B4E8A114}"/>
              </a:ext>
            </a:extLst>
          </p:cNvPr>
          <p:cNvSpPr/>
          <p:nvPr/>
        </p:nvSpPr>
        <p:spPr>
          <a:xfrm>
            <a:off x="8794295" y="4435682"/>
            <a:ext cx="883575" cy="523220"/>
          </a:xfrm>
          <a:prstGeom prst="rect">
            <a:avLst/>
          </a:prstGeom>
        </p:spPr>
        <p:txBody>
          <a:bodyPr wrap="none">
            <a:spAutoFit/>
          </a:bodyPr>
          <a:lstStyle/>
          <a:p>
            <a:r>
              <a:rPr lang="en-US" altLang="zh-CN" sz="2800" dirty="0"/>
              <a:t>AD1</a:t>
            </a:r>
            <a:endParaRPr lang="zh-CN" altLang="en-US" sz="2800" dirty="0"/>
          </a:p>
        </p:txBody>
      </p:sp>
      <p:sp>
        <p:nvSpPr>
          <p:cNvPr id="26" name="矩形 25">
            <a:extLst>
              <a:ext uri="{FF2B5EF4-FFF2-40B4-BE49-F238E27FC236}">
                <a16:creationId xmlns:a16="http://schemas.microsoft.com/office/drawing/2014/main" id="{12B41ECF-621A-6849-B2E8-4A80CE18BC64}"/>
              </a:ext>
            </a:extLst>
          </p:cNvPr>
          <p:cNvSpPr/>
          <p:nvPr/>
        </p:nvSpPr>
        <p:spPr>
          <a:xfrm>
            <a:off x="9913399" y="3699098"/>
            <a:ext cx="883575" cy="523220"/>
          </a:xfrm>
          <a:prstGeom prst="rect">
            <a:avLst/>
          </a:prstGeom>
        </p:spPr>
        <p:txBody>
          <a:bodyPr wrap="none">
            <a:spAutoFit/>
          </a:bodyPr>
          <a:lstStyle/>
          <a:p>
            <a:r>
              <a:rPr lang="en-US" altLang="zh-CN" sz="2800" dirty="0"/>
              <a:t>AD2</a:t>
            </a:r>
            <a:endParaRPr lang="zh-CN" altLang="en-US" sz="2800" dirty="0"/>
          </a:p>
        </p:txBody>
      </p:sp>
      <p:sp>
        <p:nvSpPr>
          <p:cNvPr id="27" name="右箭头 26">
            <a:extLst>
              <a:ext uri="{FF2B5EF4-FFF2-40B4-BE49-F238E27FC236}">
                <a16:creationId xmlns:a16="http://schemas.microsoft.com/office/drawing/2014/main" id="{5B03586D-D066-C749-B522-203AFFCB470A}"/>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98778AD6-9DAC-4444-A090-1AC8492C764F}"/>
              </a:ext>
            </a:extLst>
          </p:cNvPr>
          <p:cNvSpPr/>
          <p:nvPr/>
        </p:nvSpPr>
        <p:spPr>
          <a:xfrm>
            <a:off x="8234284" y="5837988"/>
            <a:ext cx="823152" cy="523220"/>
          </a:xfrm>
          <a:prstGeom prst="rect">
            <a:avLst/>
          </a:prstGeom>
        </p:spPr>
        <p:txBody>
          <a:bodyPr wrap="square">
            <a:spAutoFit/>
          </a:bodyPr>
          <a:lstStyle/>
          <a:p>
            <a:r>
              <a:rPr lang="en-US" altLang="zh-CN" sz="2800" dirty="0" smtClean="0"/>
              <a:t>Y*</a:t>
            </a:r>
            <a:endParaRPr lang="zh-CN" altLang="en-US" sz="2800" dirty="0"/>
          </a:p>
        </p:txBody>
      </p:sp>
      <p:sp>
        <p:nvSpPr>
          <p:cNvPr id="17" name="矩形 16">
            <a:extLst>
              <a:ext uri="{FF2B5EF4-FFF2-40B4-BE49-F238E27FC236}">
                <a16:creationId xmlns:a16="http://schemas.microsoft.com/office/drawing/2014/main" id="{98778AD6-9DAC-4444-A090-1AC8492C764F}"/>
              </a:ext>
            </a:extLst>
          </p:cNvPr>
          <p:cNvSpPr/>
          <p:nvPr/>
        </p:nvSpPr>
        <p:spPr>
          <a:xfrm>
            <a:off x="7300505" y="3351851"/>
            <a:ext cx="639006" cy="523220"/>
          </a:xfrm>
          <a:prstGeom prst="rect">
            <a:avLst/>
          </a:prstGeom>
        </p:spPr>
        <p:txBody>
          <a:bodyPr wrap="square">
            <a:spAutoFit/>
          </a:bodyPr>
          <a:lstStyle/>
          <a:p>
            <a:r>
              <a:rPr lang="en-US" altLang="zh-CN" sz="2800" dirty="0" smtClean="0"/>
              <a:t>F</a:t>
            </a:r>
            <a:endParaRPr lang="zh-CN" altLang="en-US" sz="2800" dirty="0"/>
          </a:p>
        </p:txBody>
      </p:sp>
      <p:sp>
        <p:nvSpPr>
          <p:cNvPr id="18" name="矩形 17">
            <a:extLst>
              <a:ext uri="{FF2B5EF4-FFF2-40B4-BE49-F238E27FC236}">
                <a16:creationId xmlns:a16="http://schemas.microsoft.com/office/drawing/2014/main" id="{98778AD6-9DAC-4444-A090-1AC8492C764F}"/>
              </a:ext>
            </a:extLst>
          </p:cNvPr>
          <p:cNvSpPr/>
          <p:nvPr/>
        </p:nvSpPr>
        <p:spPr>
          <a:xfrm>
            <a:off x="8862117" y="3053954"/>
            <a:ext cx="639006" cy="523220"/>
          </a:xfrm>
          <a:prstGeom prst="rect">
            <a:avLst/>
          </a:prstGeom>
        </p:spPr>
        <p:txBody>
          <a:bodyPr wrap="square">
            <a:spAutoFit/>
          </a:bodyPr>
          <a:lstStyle/>
          <a:p>
            <a:r>
              <a:rPr lang="en-US" altLang="zh-CN" sz="2800" dirty="0" smtClean="0"/>
              <a:t>E</a:t>
            </a:r>
            <a:endParaRPr lang="zh-CN" altLang="en-US" sz="2800" dirty="0"/>
          </a:p>
        </p:txBody>
      </p:sp>
      <p:sp>
        <p:nvSpPr>
          <p:cNvPr id="3" name="椭圆 2"/>
          <p:cNvSpPr/>
          <p:nvPr/>
        </p:nvSpPr>
        <p:spPr>
          <a:xfrm>
            <a:off x="8423457" y="3221046"/>
            <a:ext cx="193627" cy="261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300506" y="3960708"/>
            <a:ext cx="196568" cy="256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1481012"/>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99457" y="404664"/>
            <a:ext cx="5976664" cy="3960440"/>
          </a:xfrm>
        </p:spPr>
        <p:txBody>
          <a:bodyPr anchor="t">
            <a:normAutofit/>
          </a:bodyPr>
          <a:lstStyle/>
          <a:p>
            <a:pPr algn="l"/>
            <a:r>
              <a:rPr lang="en-US" altLang="zh-CN" sz="2800" dirty="0"/>
              <a:t>SRAS</a:t>
            </a:r>
            <a:r>
              <a:rPr lang="zh-CN" altLang="en-US" sz="2800" dirty="0"/>
              <a:t>的总结：常规的</a:t>
            </a:r>
            <a:r>
              <a:rPr lang="en-US" altLang="zh-CN" sz="2800" dirty="0"/>
              <a:t>SRAS</a:t>
            </a:r>
            <a:r>
              <a:rPr lang="zh-CN" altLang="en-US" sz="2800" dirty="0"/>
              <a:t>是什么样</a:t>
            </a:r>
            <a:r>
              <a:rPr lang="zh-CN" altLang="en-US" sz="2800" dirty="0" smtClean="0"/>
              <a:t>？</a:t>
            </a:r>
            <a:r>
              <a:rPr lang="en-US" altLang="zh-CN" sz="2800" dirty="0" smtClean="0"/>
              <a:t/>
            </a:r>
            <a:br>
              <a:rPr lang="en-US" altLang="zh-CN" sz="2800" dirty="0" smtClean="0"/>
            </a:br>
            <a:r>
              <a:rPr lang="en-US" altLang="zh-CN" sz="2800" dirty="0"/>
              <a:t/>
            </a:r>
            <a:br>
              <a:rPr lang="en-US" altLang="zh-CN" sz="2800" dirty="0"/>
            </a:br>
            <a:r>
              <a:rPr lang="en-US" altLang="zh-CN" sz="2800" dirty="0"/>
              <a:t/>
            </a:r>
            <a:br>
              <a:rPr lang="en-US" altLang="zh-CN" sz="2800" dirty="0"/>
            </a:br>
            <a:r>
              <a:rPr lang="zh-CN" altLang="en-US" sz="2800" dirty="0"/>
              <a:t>常规而言，</a:t>
            </a:r>
            <a:r>
              <a:rPr lang="en-US" altLang="zh-CN" sz="2800" dirty="0"/>
              <a:t>SRAS</a:t>
            </a:r>
            <a:r>
              <a:rPr lang="zh-CN" altLang="en-US" sz="2800" dirty="0"/>
              <a:t>曲线是上述情形的组合；</a:t>
            </a:r>
            <a:r>
              <a:rPr lang="en-US" altLang="zh-CN" sz="2800" dirty="0"/>
              <a:t/>
            </a:r>
            <a:br>
              <a:rPr lang="en-US" altLang="zh-CN" sz="2800" dirty="0"/>
            </a:br>
            <a:r>
              <a:rPr lang="en-US" altLang="zh-CN" sz="2800" dirty="0"/>
              <a:t/>
            </a:r>
            <a:br>
              <a:rPr lang="en-US" altLang="zh-CN" sz="2800" dirty="0"/>
            </a:br>
            <a:r>
              <a:rPr lang="zh-CN" altLang="en-US" sz="2800" dirty="0"/>
              <a:t>但是在教科书中，我们常常简化。不同的教科书可能有不同的形状。</a:t>
            </a:r>
          </a:p>
        </p:txBody>
      </p:sp>
      <p:sp>
        <p:nvSpPr>
          <p:cNvPr id="3" name="右箭头 2">
            <a:extLst>
              <a:ext uri="{FF2B5EF4-FFF2-40B4-BE49-F238E27FC236}">
                <a16:creationId xmlns:a16="http://schemas.microsoft.com/office/drawing/2014/main" id="{5B03586D-D066-C749-B522-203AFFCB470A}"/>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4" name="直线连接符 5">
            <a:extLst>
              <a:ext uri="{FF2B5EF4-FFF2-40B4-BE49-F238E27FC236}">
                <a16:creationId xmlns:a16="http://schemas.microsoft.com/office/drawing/2014/main" id="{AACEA9D0-8CEB-1F4E-A5EA-21782C2BC4B1}"/>
              </a:ext>
            </a:extLst>
          </p:cNvPr>
          <p:cNvCxnSpPr>
            <a:cxnSpLocks/>
          </p:cNvCxnSpPr>
          <p:nvPr/>
        </p:nvCxnSpPr>
        <p:spPr>
          <a:xfrm flipH="1">
            <a:off x="7283077" y="1615582"/>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6">
            <a:extLst>
              <a:ext uri="{FF2B5EF4-FFF2-40B4-BE49-F238E27FC236}">
                <a16:creationId xmlns:a16="http://schemas.microsoft.com/office/drawing/2014/main" id="{859B963A-82D6-C444-A4D0-AEFD8105E19A}"/>
              </a:ext>
            </a:extLst>
          </p:cNvPr>
          <p:cNvCxnSpPr>
            <a:cxnSpLocks/>
          </p:cNvCxnSpPr>
          <p:nvPr/>
        </p:nvCxnSpPr>
        <p:spPr>
          <a:xfrm>
            <a:off x="7283077" y="5648030"/>
            <a:ext cx="4717579" cy="13218"/>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734CF190-A3BB-424B-AA4A-2B5502FDEE71}"/>
              </a:ext>
            </a:extLst>
          </p:cNvPr>
          <p:cNvSpPr/>
          <p:nvPr/>
        </p:nvSpPr>
        <p:spPr>
          <a:xfrm>
            <a:off x="7377835" y="1420970"/>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8" name="矩形 7">
            <a:extLst>
              <a:ext uri="{FF2B5EF4-FFF2-40B4-BE49-F238E27FC236}">
                <a16:creationId xmlns:a16="http://schemas.microsoft.com/office/drawing/2014/main" id="{98778AD6-9DAC-4444-A090-1AC8492C764F}"/>
              </a:ext>
            </a:extLst>
          </p:cNvPr>
          <p:cNvSpPr/>
          <p:nvPr/>
        </p:nvSpPr>
        <p:spPr>
          <a:xfrm>
            <a:off x="9984432" y="5949280"/>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cxnSp>
        <p:nvCxnSpPr>
          <p:cNvPr id="10" name="直线连接符 10">
            <a:extLst>
              <a:ext uri="{FF2B5EF4-FFF2-40B4-BE49-F238E27FC236}">
                <a16:creationId xmlns:a16="http://schemas.microsoft.com/office/drawing/2014/main" id="{E79F7038-D6C1-CC45-9203-F75D4C6F184D}"/>
              </a:ext>
            </a:extLst>
          </p:cNvPr>
          <p:cNvCxnSpPr>
            <a:cxnSpLocks/>
          </p:cNvCxnSpPr>
          <p:nvPr/>
        </p:nvCxnSpPr>
        <p:spPr>
          <a:xfrm>
            <a:off x="10085197" y="1778762"/>
            <a:ext cx="0" cy="3869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D095A3FE-19B5-DB46-9E0A-62A88C75E6E9}"/>
              </a:ext>
            </a:extLst>
          </p:cNvPr>
          <p:cNvSpPr/>
          <p:nvPr/>
        </p:nvSpPr>
        <p:spPr>
          <a:xfrm>
            <a:off x="9354958" y="1287105"/>
            <a:ext cx="1103187" cy="523220"/>
          </a:xfrm>
          <a:prstGeom prst="rect">
            <a:avLst/>
          </a:prstGeom>
        </p:spPr>
        <p:txBody>
          <a:bodyPr wrap="none">
            <a:spAutoFit/>
          </a:bodyPr>
          <a:lstStyle/>
          <a:p>
            <a:r>
              <a:rPr lang="en-US" altLang="zh-CN" sz="2800" dirty="0"/>
              <a:t>LRAS</a:t>
            </a:r>
            <a:endParaRPr lang="zh-CN" altLang="en-US" sz="2800" dirty="0"/>
          </a:p>
        </p:txBody>
      </p:sp>
      <p:sp>
        <p:nvSpPr>
          <p:cNvPr id="12" name="矩形 11">
            <a:extLst>
              <a:ext uri="{FF2B5EF4-FFF2-40B4-BE49-F238E27FC236}">
                <a16:creationId xmlns:a16="http://schemas.microsoft.com/office/drawing/2014/main" id="{8FEFDEC1-1198-6344-8137-52211149DE05}"/>
              </a:ext>
            </a:extLst>
          </p:cNvPr>
          <p:cNvSpPr/>
          <p:nvPr/>
        </p:nvSpPr>
        <p:spPr>
          <a:xfrm>
            <a:off x="11075702" y="2174913"/>
            <a:ext cx="1083951" cy="523220"/>
          </a:xfrm>
          <a:prstGeom prst="rect">
            <a:avLst/>
          </a:prstGeom>
        </p:spPr>
        <p:txBody>
          <a:bodyPr wrap="none">
            <a:spAutoFit/>
          </a:bodyPr>
          <a:lstStyle/>
          <a:p>
            <a:r>
              <a:rPr lang="en-US" altLang="zh-CN" sz="2800" dirty="0"/>
              <a:t>SRAS</a:t>
            </a:r>
            <a:endParaRPr lang="zh-CN" altLang="en-US" sz="2800" dirty="0"/>
          </a:p>
        </p:txBody>
      </p:sp>
      <p:cxnSp>
        <p:nvCxnSpPr>
          <p:cNvPr id="14" name="直线连接符 22">
            <a:extLst>
              <a:ext uri="{FF2B5EF4-FFF2-40B4-BE49-F238E27FC236}">
                <a16:creationId xmlns:a16="http://schemas.microsoft.com/office/drawing/2014/main" id="{2FBF38A9-0519-D24D-8655-D5063AB84DC3}"/>
              </a:ext>
            </a:extLst>
          </p:cNvPr>
          <p:cNvCxnSpPr>
            <a:cxnSpLocks/>
          </p:cNvCxnSpPr>
          <p:nvPr/>
        </p:nvCxnSpPr>
        <p:spPr>
          <a:xfrm>
            <a:off x="7462041" y="3659760"/>
            <a:ext cx="1135450" cy="1530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5BEDB43-408F-A040-BFC3-0130B4E8A114}"/>
              </a:ext>
            </a:extLst>
          </p:cNvPr>
          <p:cNvSpPr/>
          <p:nvPr/>
        </p:nvSpPr>
        <p:spPr>
          <a:xfrm>
            <a:off x="7575115" y="5057565"/>
            <a:ext cx="824265" cy="523220"/>
          </a:xfrm>
          <a:prstGeom prst="rect">
            <a:avLst/>
          </a:prstGeom>
        </p:spPr>
        <p:txBody>
          <a:bodyPr wrap="none">
            <a:spAutoFit/>
          </a:bodyPr>
          <a:lstStyle/>
          <a:p>
            <a:r>
              <a:rPr lang="en-US" altLang="zh-CN" sz="2800" dirty="0"/>
              <a:t>AD</a:t>
            </a:r>
            <a:r>
              <a:rPr lang="en-US" altLang="zh-CN" sz="2800" baseline="-25000" dirty="0"/>
              <a:t>1</a:t>
            </a:r>
            <a:endParaRPr lang="zh-CN" altLang="en-US" sz="2800" baseline="-25000" dirty="0"/>
          </a:p>
        </p:txBody>
      </p:sp>
      <p:sp>
        <p:nvSpPr>
          <p:cNvPr id="16" name="矩形 15">
            <a:extLst>
              <a:ext uri="{FF2B5EF4-FFF2-40B4-BE49-F238E27FC236}">
                <a16:creationId xmlns:a16="http://schemas.microsoft.com/office/drawing/2014/main" id="{12B41ECF-621A-6849-B2E8-4A80CE18BC64}"/>
              </a:ext>
            </a:extLst>
          </p:cNvPr>
          <p:cNvSpPr/>
          <p:nvPr/>
        </p:nvSpPr>
        <p:spPr>
          <a:xfrm>
            <a:off x="10466273" y="4664854"/>
            <a:ext cx="824265" cy="523220"/>
          </a:xfrm>
          <a:prstGeom prst="rect">
            <a:avLst/>
          </a:prstGeom>
        </p:spPr>
        <p:txBody>
          <a:bodyPr wrap="none">
            <a:spAutoFit/>
          </a:bodyPr>
          <a:lstStyle/>
          <a:p>
            <a:r>
              <a:rPr lang="en-US" altLang="zh-CN" sz="2800" dirty="0" smtClean="0"/>
              <a:t>AD</a:t>
            </a:r>
            <a:r>
              <a:rPr lang="en-US" altLang="zh-CN" sz="2800" baseline="-25000" dirty="0" smtClean="0"/>
              <a:t>3</a:t>
            </a:r>
            <a:endParaRPr lang="zh-CN" altLang="en-US" sz="2800" baseline="-25000" dirty="0"/>
          </a:p>
        </p:txBody>
      </p:sp>
      <p:sp>
        <p:nvSpPr>
          <p:cNvPr id="17" name="矩形 16">
            <a:extLst>
              <a:ext uri="{FF2B5EF4-FFF2-40B4-BE49-F238E27FC236}">
                <a16:creationId xmlns:a16="http://schemas.microsoft.com/office/drawing/2014/main" id="{98778AD6-9DAC-4444-A090-1AC8492C764F}"/>
              </a:ext>
            </a:extLst>
          </p:cNvPr>
          <p:cNvSpPr/>
          <p:nvPr/>
        </p:nvSpPr>
        <p:spPr>
          <a:xfrm>
            <a:off x="8234284" y="5837988"/>
            <a:ext cx="823152" cy="523220"/>
          </a:xfrm>
          <a:prstGeom prst="rect">
            <a:avLst/>
          </a:prstGeom>
        </p:spPr>
        <p:txBody>
          <a:bodyPr wrap="square">
            <a:spAutoFit/>
          </a:bodyPr>
          <a:lstStyle/>
          <a:p>
            <a:r>
              <a:rPr lang="en-US" altLang="zh-CN" sz="2800" dirty="0" smtClean="0"/>
              <a:t>Y*</a:t>
            </a:r>
            <a:endParaRPr lang="zh-CN" altLang="en-US" sz="2800" dirty="0"/>
          </a:p>
        </p:txBody>
      </p:sp>
      <p:sp>
        <p:nvSpPr>
          <p:cNvPr id="18" name="矩形 17">
            <a:extLst>
              <a:ext uri="{FF2B5EF4-FFF2-40B4-BE49-F238E27FC236}">
                <a16:creationId xmlns:a16="http://schemas.microsoft.com/office/drawing/2014/main" id="{98778AD6-9DAC-4444-A090-1AC8492C764F}"/>
              </a:ext>
            </a:extLst>
          </p:cNvPr>
          <p:cNvSpPr/>
          <p:nvPr/>
        </p:nvSpPr>
        <p:spPr>
          <a:xfrm>
            <a:off x="7727952" y="4452300"/>
            <a:ext cx="639006" cy="523220"/>
          </a:xfrm>
          <a:prstGeom prst="rect">
            <a:avLst/>
          </a:prstGeom>
        </p:spPr>
        <p:txBody>
          <a:bodyPr wrap="square">
            <a:spAutoFit/>
          </a:bodyPr>
          <a:lstStyle/>
          <a:p>
            <a:r>
              <a:rPr lang="en-US" altLang="zh-CN" sz="2800" dirty="0" smtClean="0"/>
              <a:t>A</a:t>
            </a:r>
            <a:endParaRPr lang="zh-CN" altLang="en-US" sz="2800" dirty="0"/>
          </a:p>
        </p:txBody>
      </p:sp>
      <p:sp>
        <p:nvSpPr>
          <p:cNvPr id="19" name="矩形 18">
            <a:extLst>
              <a:ext uri="{FF2B5EF4-FFF2-40B4-BE49-F238E27FC236}">
                <a16:creationId xmlns:a16="http://schemas.microsoft.com/office/drawing/2014/main" id="{98778AD6-9DAC-4444-A090-1AC8492C764F}"/>
              </a:ext>
            </a:extLst>
          </p:cNvPr>
          <p:cNvSpPr/>
          <p:nvPr/>
        </p:nvSpPr>
        <p:spPr>
          <a:xfrm>
            <a:off x="9711232" y="3072299"/>
            <a:ext cx="639006" cy="523220"/>
          </a:xfrm>
          <a:prstGeom prst="rect">
            <a:avLst/>
          </a:prstGeom>
        </p:spPr>
        <p:txBody>
          <a:bodyPr wrap="square">
            <a:spAutoFit/>
          </a:bodyPr>
          <a:lstStyle/>
          <a:p>
            <a:r>
              <a:rPr lang="en-US" altLang="zh-CN" sz="2800" dirty="0" smtClean="0"/>
              <a:t>E</a:t>
            </a:r>
            <a:endParaRPr lang="zh-CN" altLang="en-US" sz="2800" dirty="0"/>
          </a:p>
        </p:txBody>
      </p:sp>
      <p:sp>
        <p:nvSpPr>
          <p:cNvPr id="20" name="椭圆 19"/>
          <p:cNvSpPr/>
          <p:nvPr/>
        </p:nvSpPr>
        <p:spPr>
          <a:xfrm>
            <a:off x="8561122" y="4365134"/>
            <a:ext cx="193627" cy="261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00654" y="4406929"/>
            <a:ext cx="196568" cy="256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443518" y="2051027"/>
            <a:ext cx="3511296" cy="2468880"/>
          </a:xfrm>
          <a:custGeom>
            <a:avLst/>
            <a:gdLst>
              <a:gd name="connsiteX0" fmla="*/ 0 w 3511296"/>
              <a:gd name="connsiteY0" fmla="*/ 2468880 h 2468880"/>
              <a:gd name="connsiteX1" fmla="*/ 1335024 w 3511296"/>
              <a:gd name="connsiteY1" fmla="*/ 2450592 h 2468880"/>
              <a:gd name="connsiteX2" fmla="*/ 1956816 w 3511296"/>
              <a:gd name="connsiteY2" fmla="*/ 2286000 h 2468880"/>
              <a:gd name="connsiteX3" fmla="*/ 2395728 w 3511296"/>
              <a:gd name="connsiteY3" fmla="*/ 1975104 h 2468880"/>
              <a:gd name="connsiteX4" fmla="*/ 2706624 w 3511296"/>
              <a:gd name="connsiteY4" fmla="*/ 1645920 h 2468880"/>
              <a:gd name="connsiteX5" fmla="*/ 3108960 w 3511296"/>
              <a:gd name="connsiteY5" fmla="*/ 1188720 h 2468880"/>
              <a:gd name="connsiteX6" fmla="*/ 3291840 w 3511296"/>
              <a:gd name="connsiteY6" fmla="*/ 804672 h 2468880"/>
              <a:gd name="connsiteX7" fmla="*/ 3511296 w 3511296"/>
              <a:gd name="connsiteY7" fmla="*/ 0 h 2468880"/>
              <a:gd name="connsiteX8" fmla="*/ 3511296 w 3511296"/>
              <a:gd name="connsiteY8" fmla="*/ 0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296" h="2468880">
                <a:moveTo>
                  <a:pt x="0" y="2468880"/>
                </a:moveTo>
                <a:lnTo>
                  <a:pt x="1335024" y="2450592"/>
                </a:lnTo>
                <a:cubicBezTo>
                  <a:pt x="1661160" y="2420112"/>
                  <a:pt x="1780032" y="2365248"/>
                  <a:pt x="1956816" y="2286000"/>
                </a:cubicBezTo>
                <a:cubicBezTo>
                  <a:pt x="2133600" y="2206752"/>
                  <a:pt x="2270760" y="2081784"/>
                  <a:pt x="2395728" y="1975104"/>
                </a:cubicBezTo>
                <a:cubicBezTo>
                  <a:pt x="2520696" y="1868424"/>
                  <a:pt x="2587752" y="1776984"/>
                  <a:pt x="2706624" y="1645920"/>
                </a:cubicBezTo>
                <a:cubicBezTo>
                  <a:pt x="2825496" y="1514856"/>
                  <a:pt x="3011424" y="1328928"/>
                  <a:pt x="3108960" y="1188720"/>
                </a:cubicBezTo>
                <a:cubicBezTo>
                  <a:pt x="3206496" y="1048512"/>
                  <a:pt x="3224784" y="1002792"/>
                  <a:pt x="3291840" y="804672"/>
                </a:cubicBezTo>
                <a:cubicBezTo>
                  <a:pt x="3358896" y="606552"/>
                  <a:pt x="3511296" y="0"/>
                  <a:pt x="3511296" y="0"/>
                </a:cubicBezTo>
                <a:lnTo>
                  <a:pt x="3511296"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线连接符 22">
            <a:extLst>
              <a:ext uri="{FF2B5EF4-FFF2-40B4-BE49-F238E27FC236}">
                <a16:creationId xmlns:a16="http://schemas.microsoft.com/office/drawing/2014/main" id="{2FBF38A9-0519-D24D-8655-D5063AB84DC3}"/>
              </a:ext>
            </a:extLst>
          </p:cNvPr>
          <p:cNvCxnSpPr>
            <a:cxnSpLocks/>
          </p:cNvCxnSpPr>
          <p:nvPr/>
        </p:nvCxnSpPr>
        <p:spPr>
          <a:xfrm>
            <a:off x="8016903" y="3713396"/>
            <a:ext cx="1135450" cy="1530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2">
            <a:extLst>
              <a:ext uri="{FF2B5EF4-FFF2-40B4-BE49-F238E27FC236}">
                <a16:creationId xmlns:a16="http://schemas.microsoft.com/office/drawing/2014/main" id="{2FBF38A9-0519-D24D-8655-D5063AB84DC3}"/>
              </a:ext>
            </a:extLst>
          </p:cNvPr>
          <p:cNvCxnSpPr>
            <a:cxnSpLocks/>
          </p:cNvCxnSpPr>
          <p:nvPr/>
        </p:nvCxnSpPr>
        <p:spPr>
          <a:xfrm>
            <a:off x="9281554" y="3579442"/>
            <a:ext cx="1135450" cy="1530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25BEDB43-408F-A040-BFC3-0130B4E8A114}"/>
              </a:ext>
            </a:extLst>
          </p:cNvPr>
          <p:cNvSpPr/>
          <p:nvPr/>
        </p:nvSpPr>
        <p:spPr>
          <a:xfrm>
            <a:off x="8880406" y="5117591"/>
            <a:ext cx="824265" cy="523220"/>
          </a:xfrm>
          <a:prstGeom prst="rect">
            <a:avLst/>
          </a:prstGeom>
        </p:spPr>
        <p:txBody>
          <a:bodyPr wrap="none">
            <a:spAutoFit/>
          </a:bodyPr>
          <a:lstStyle/>
          <a:p>
            <a:r>
              <a:rPr lang="en-US" altLang="zh-CN" sz="2800" dirty="0" smtClean="0"/>
              <a:t>AD</a:t>
            </a:r>
            <a:r>
              <a:rPr lang="en-US" altLang="zh-CN" sz="2800" baseline="-25000" dirty="0" smtClean="0"/>
              <a:t>2</a:t>
            </a:r>
            <a:endParaRPr lang="zh-CN" altLang="en-US" sz="2800" baseline="-25000" dirty="0"/>
          </a:p>
        </p:txBody>
      </p:sp>
      <p:sp>
        <p:nvSpPr>
          <p:cNvPr id="32" name="椭圆 31"/>
          <p:cNvSpPr/>
          <p:nvPr/>
        </p:nvSpPr>
        <p:spPr>
          <a:xfrm>
            <a:off x="9558492" y="4025165"/>
            <a:ext cx="224295"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8778AD6-9DAC-4444-A090-1AC8492C764F}"/>
              </a:ext>
            </a:extLst>
          </p:cNvPr>
          <p:cNvSpPr/>
          <p:nvPr/>
        </p:nvSpPr>
        <p:spPr>
          <a:xfrm>
            <a:off x="8491343" y="3848949"/>
            <a:ext cx="639006" cy="523220"/>
          </a:xfrm>
          <a:prstGeom prst="rect">
            <a:avLst/>
          </a:prstGeom>
        </p:spPr>
        <p:txBody>
          <a:bodyPr wrap="square">
            <a:spAutoFit/>
          </a:bodyPr>
          <a:lstStyle/>
          <a:p>
            <a:r>
              <a:rPr lang="en-US" altLang="zh-CN" sz="2800" dirty="0" smtClean="0"/>
              <a:t>B</a:t>
            </a:r>
            <a:endParaRPr lang="zh-CN" altLang="en-US" sz="2800" dirty="0"/>
          </a:p>
        </p:txBody>
      </p:sp>
      <p:sp>
        <p:nvSpPr>
          <p:cNvPr id="34" name="矩形 33">
            <a:extLst>
              <a:ext uri="{FF2B5EF4-FFF2-40B4-BE49-F238E27FC236}">
                <a16:creationId xmlns:a16="http://schemas.microsoft.com/office/drawing/2014/main" id="{98778AD6-9DAC-4444-A090-1AC8492C764F}"/>
              </a:ext>
            </a:extLst>
          </p:cNvPr>
          <p:cNvSpPr/>
          <p:nvPr/>
        </p:nvSpPr>
        <p:spPr>
          <a:xfrm>
            <a:off x="9463284" y="4265516"/>
            <a:ext cx="639006" cy="523220"/>
          </a:xfrm>
          <a:prstGeom prst="rect">
            <a:avLst/>
          </a:prstGeom>
        </p:spPr>
        <p:txBody>
          <a:bodyPr wrap="square">
            <a:spAutoFit/>
          </a:bodyPr>
          <a:lstStyle/>
          <a:p>
            <a:r>
              <a:rPr lang="en-US" altLang="zh-CN" sz="2800" dirty="0" smtClean="0"/>
              <a:t>C</a:t>
            </a:r>
            <a:endParaRPr lang="zh-CN" altLang="en-US" sz="2800" dirty="0"/>
          </a:p>
        </p:txBody>
      </p:sp>
    </p:spTree>
    <p:extLst>
      <p:ext uri="{BB962C8B-B14F-4D97-AF65-F5344CB8AC3E}">
        <p14:creationId xmlns:p14="http://schemas.microsoft.com/office/powerpoint/2010/main" val="1267832825"/>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415480" y="229208"/>
            <a:ext cx="7772400" cy="1143000"/>
          </a:xfrm>
        </p:spPr>
        <p:txBody>
          <a:bodyPr>
            <a:normAutofit fontScale="90000"/>
          </a:bodyPr>
          <a:lstStyle/>
          <a:p>
            <a:r>
              <a:rPr lang="en-US" altLang="zh-CN" sz="3600" dirty="0"/>
              <a:t>2.3 </a:t>
            </a:r>
            <a:r>
              <a:rPr lang="zh-CN" altLang="en-US" sz="3600" dirty="0"/>
              <a:t>从</a:t>
            </a:r>
            <a:r>
              <a:rPr lang="en-US" altLang="zh-CN" sz="3600" dirty="0"/>
              <a:t>SRAS</a:t>
            </a:r>
            <a:r>
              <a:rPr lang="zh-CN" altLang="en-US" sz="3600" dirty="0"/>
              <a:t>到</a:t>
            </a:r>
            <a:r>
              <a:rPr lang="en-US" altLang="zh-CN" sz="3600" dirty="0"/>
              <a:t>LRAS</a:t>
            </a:r>
            <a:br>
              <a:rPr lang="en-US" altLang="zh-CN" sz="3600" dirty="0"/>
            </a:br>
            <a:endParaRPr lang="zh-CN" altLang="en-US" sz="3600" dirty="0"/>
          </a:p>
        </p:txBody>
      </p:sp>
      <p:sp>
        <p:nvSpPr>
          <p:cNvPr id="4" name="右箭头 3">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7" name="直线连接符 6">
            <a:extLst>
              <a:ext uri="{FF2B5EF4-FFF2-40B4-BE49-F238E27FC236}">
                <a16:creationId xmlns:a16="http://schemas.microsoft.com/office/drawing/2014/main" id="{ECD1F35A-9A62-0B48-AD19-4CE26A5AB734}"/>
              </a:ext>
            </a:extLst>
          </p:cNvPr>
          <p:cNvCxnSpPr>
            <a:cxnSpLocks/>
          </p:cNvCxnSpPr>
          <p:nvPr/>
        </p:nvCxnSpPr>
        <p:spPr>
          <a:xfrm flipH="1">
            <a:off x="3287688" y="1719233"/>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2849E6B8-0226-D941-A6D7-318C692E80FF}"/>
              </a:ext>
            </a:extLst>
          </p:cNvPr>
          <p:cNvCxnSpPr>
            <a:cxnSpLocks/>
          </p:cNvCxnSpPr>
          <p:nvPr/>
        </p:nvCxnSpPr>
        <p:spPr>
          <a:xfrm>
            <a:off x="3323692" y="5751681"/>
            <a:ext cx="609241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31A1B51-FE61-304E-A181-59D68B65D09A}"/>
              </a:ext>
            </a:extLst>
          </p:cNvPr>
          <p:cNvSpPr/>
          <p:nvPr/>
        </p:nvSpPr>
        <p:spPr>
          <a:xfrm>
            <a:off x="2949314" y="1382234"/>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10" name="矩形 9">
            <a:extLst>
              <a:ext uri="{FF2B5EF4-FFF2-40B4-BE49-F238E27FC236}">
                <a16:creationId xmlns:a16="http://schemas.microsoft.com/office/drawing/2014/main" id="{8B154A4D-4FB9-C14C-9793-E2B0B95F777F}"/>
              </a:ext>
            </a:extLst>
          </p:cNvPr>
          <p:cNvSpPr/>
          <p:nvPr/>
        </p:nvSpPr>
        <p:spPr>
          <a:xfrm>
            <a:off x="7399886" y="6039713"/>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cxnSp>
        <p:nvCxnSpPr>
          <p:cNvPr id="11" name="直线连接符 10">
            <a:extLst>
              <a:ext uri="{FF2B5EF4-FFF2-40B4-BE49-F238E27FC236}">
                <a16:creationId xmlns:a16="http://schemas.microsoft.com/office/drawing/2014/main" id="{D88911FE-31BD-9744-A244-D39E5A1593DE}"/>
              </a:ext>
            </a:extLst>
          </p:cNvPr>
          <p:cNvCxnSpPr>
            <a:cxnSpLocks/>
          </p:cNvCxnSpPr>
          <p:nvPr/>
        </p:nvCxnSpPr>
        <p:spPr>
          <a:xfrm flipV="1">
            <a:off x="4546160" y="2526579"/>
            <a:ext cx="4417331" cy="3032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057095E5-F0CF-C247-9B02-0A500FAB1552}"/>
              </a:ext>
            </a:extLst>
          </p:cNvPr>
          <p:cNvCxnSpPr>
            <a:cxnSpLocks/>
          </p:cNvCxnSpPr>
          <p:nvPr/>
        </p:nvCxnSpPr>
        <p:spPr>
          <a:xfrm>
            <a:off x="5964405" y="1864068"/>
            <a:ext cx="0" cy="3869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38DB133-41C8-FD47-87F4-6A9B9918C101}"/>
              </a:ext>
            </a:extLst>
          </p:cNvPr>
          <p:cNvSpPr/>
          <p:nvPr/>
        </p:nvSpPr>
        <p:spPr>
          <a:xfrm>
            <a:off x="5921297" y="1359193"/>
            <a:ext cx="1103187" cy="523220"/>
          </a:xfrm>
          <a:prstGeom prst="rect">
            <a:avLst/>
          </a:prstGeom>
        </p:spPr>
        <p:txBody>
          <a:bodyPr wrap="none">
            <a:spAutoFit/>
          </a:bodyPr>
          <a:lstStyle/>
          <a:p>
            <a:r>
              <a:rPr lang="en-US" altLang="zh-CN" sz="2800" dirty="0"/>
              <a:t>LRAS</a:t>
            </a:r>
            <a:endParaRPr lang="zh-CN" altLang="en-US" sz="2800" dirty="0"/>
          </a:p>
        </p:txBody>
      </p:sp>
      <p:sp>
        <p:nvSpPr>
          <p:cNvPr id="14" name="矩形 13">
            <a:extLst>
              <a:ext uri="{FF2B5EF4-FFF2-40B4-BE49-F238E27FC236}">
                <a16:creationId xmlns:a16="http://schemas.microsoft.com/office/drawing/2014/main" id="{3B2ACDE5-682F-424B-9B09-1C49A0D71628}"/>
              </a:ext>
            </a:extLst>
          </p:cNvPr>
          <p:cNvSpPr/>
          <p:nvPr/>
        </p:nvSpPr>
        <p:spPr>
          <a:xfrm>
            <a:off x="8910202" y="2557093"/>
            <a:ext cx="1552831" cy="523220"/>
          </a:xfrm>
          <a:prstGeom prst="rect">
            <a:avLst/>
          </a:prstGeom>
        </p:spPr>
        <p:txBody>
          <a:bodyPr wrap="square">
            <a:spAutoFit/>
          </a:bodyPr>
          <a:lstStyle/>
          <a:p>
            <a:r>
              <a:rPr lang="en-US" altLang="zh-CN" sz="2800" dirty="0"/>
              <a:t>SRAS 1</a:t>
            </a:r>
            <a:endParaRPr lang="zh-CN" altLang="en-US" sz="2800" dirty="0"/>
          </a:p>
        </p:txBody>
      </p:sp>
      <p:cxnSp>
        <p:nvCxnSpPr>
          <p:cNvPr id="15" name="直线连接符 14">
            <a:extLst>
              <a:ext uri="{FF2B5EF4-FFF2-40B4-BE49-F238E27FC236}">
                <a16:creationId xmlns:a16="http://schemas.microsoft.com/office/drawing/2014/main" id="{544EA4EE-0457-3443-AE18-17560872CA27}"/>
              </a:ext>
            </a:extLst>
          </p:cNvPr>
          <p:cNvCxnSpPr>
            <a:cxnSpLocks/>
          </p:cNvCxnSpPr>
          <p:nvPr/>
        </p:nvCxnSpPr>
        <p:spPr>
          <a:xfrm flipV="1">
            <a:off x="4176634" y="1473314"/>
            <a:ext cx="4151614" cy="2886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9C9F64CB-777B-EA40-8B4C-33770DC34129}"/>
              </a:ext>
            </a:extLst>
          </p:cNvPr>
          <p:cNvCxnSpPr>
            <a:cxnSpLocks/>
          </p:cNvCxnSpPr>
          <p:nvPr/>
        </p:nvCxnSpPr>
        <p:spPr>
          <a:xfrm>
            <a:off x="3323692" y="4597310"/>
            <a:ext cx="259760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0652C1E8-688E-A74B-9690-BC3E03AEA32A}"/>
              </a:ext>
            </a:extLst>
          </p:cNvPr>
          <p:cNvSpPr/>
          <p:nvPr/>
        </p:nvSpPr>
        <p:spPr>
          <a:xfrm>
            <a:off x="8414490" y="1389707"/>
            <a:ext cx="1726379" cy="523220"/>
          </a:xfrm>
          <a:prstGeom prst="rect">
            <a:avLst/>
          </a:prstGeom>
        </p:spPr>
        <p:txBody>
          <a:bodyPr wrap="square">
            <a:spAutoFit/>
          </a:bodyPr>
          <a:lstStyle/>
          <a:p>
            <a:r>
              <a:rPr lang="en-US" altLang="zh-CN" sz="2800" dirty="0"/>
              <a:t>SRAS 2</a:t>
            </a:r>
            <a:endParaRPr lang="zh-CN" altLang="en-US" sz="2800" dirty="0"/>
          </a:p>
        </p:txBody>
      </p:sp>
      <p:cxnSp>
        <p:nvCxnSpPr>
          <p:cNvPr id="33" name="直线连接符 32">
            <a:extLst>
              <a:ext uri="{FF2B5EF4-FFF2-40B4-BE49-F238E27FC236}">
                <a16:creationId xmlns:a16="http://schemas.microsoft.com/office/drawing/2014/main" id="{B09F9FE1-7123-BB48-886D-D5A6C01D8F31}"/>
              </a:ext>
            </a:extLst>
          </p:cNvPr>
          <p:cNvCxnSpPr>
            <a:cxnSpLocks/>
          </p:cNvCxnSpPr>
          <p:nvPr/>
        </p:nvCxnSpPr>
        <p:spPr>
          <a:xfrm flipV="1">
            <a:off x="3366800" y="3095736"/>
            <a:ext cx="4673416" cy="4523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D172AC3-50C7-FD4C-B7AA-D70578411878}"/>
              </a:ext>
            </a:extLst>
          </p:cNvPr>
          <p:cNvSpPr/>
          <p:nvPr/>
        </p:nvSpPr>
        <p:spPr>
          <a:xfrm>
            <a:off x="1933251" y="4328272"/>
            <a:ext cx="1016063" cy="523220"/>
          </a:xfrm>
          <a:prstGeom prst="rect">
            <a:avLst/>
          </a:prstGeom>
        </p:spPr>
        <p:txBody>
          <a:bodyPr wrap="square">
            <a:spAutoFit/>
          </a:bodyPr>
          <a:lstStyle/>
          <a:p>
            <a:r>
              <a:rPr lang="en-US" altLang="zh-CN" sz="2800" dirty="0"/>
              <a:t>P 1</a:t>
            </a:r>
            <a:endParaRPr lang="zh-CN" altLang="en-US" sz="2800" dirty="0"/>
          </a:p>
        </p:txBody>
      </p:sp>
      <p:sp>
        <p:nvSpPr>
          <p:cNvPr id="37" name="矩形 36">
            <a:extLst>
              <a:ext uri="{FF2B5EF4-FFF2-40B4-BE49-F238E27FC236}">
                <a16:creationId xmlns:a16="http://schemas.microsoft.com/office/drawing/2014/main" id="{F30FCFB7-70B5-7F44-8D50-B60F436666CE}"/>
              </a:ext>
            </a:extLst>
          </p:cNvPr>
          <p:cNvSpPr/>
          <p:nvPr/>
        </p:nvSpPr>
        <p:spPr>
          <a:xfrm>
            <a:off x="1933251" y="2930263"/>
            <a:ext cx="1016063" cy="523220"/>
          </a:xfrm>
          <a:prstGeom prst="rect">
            <a:avLst/>
          </a:prstGeom>
        </p:spPr>
        <p:txBody>
          <a:bodyPr wrap="square">
            <a:spAutoFit/>
          </a:bodyPr>
          <a:lstStyle/>
          <a:p>
            <a:r>
              <a:rPr lang="en-US" altLang="zh-CN" sz="2800" dirty="0"/>
              <a:t>P 2</a:t>
            </a:r>
            <a:endParaRPr lang="zh-CN" altLang="en-US" sz="2800" dirty="0"/>
          </a:p>
        </p:txBody>
      </p:sp>
      <p:sp>
        <p:nvSpPr>
          <p:cNvPr id="18" name="矩形 17">
            <a:extLst>
              <a:ext uri="{FF2B5EF4-FFF2-40B4-BE49-F238E27FC236}">
                <a16:creationId xmlns:a16="http://schemas.microsoft.com/office/drawing/2014/main" id="{98778AD6-9DAC-4444-A090-1AC8492C764F}"/>
              </a:ext>
            </a:extLst>
          </p:cNvPr>
          <p:cNvSpPr/>
          <p:nvPr/>
        </p:nvSpPr>
        <p:spPr>
          <a:xfrm>
            <a:off x="6050398" y="4552507"/>
            <a:ext cx="639006" cy="523220"/>
          </a:xfrm>
          <a:prstGeom prst="rect">
            <a:avLst/>
          </a:prstGeom>
        </p:spPr>
        <p:txBody>
          <a:bodyPr wrap="square">
            <a:spAutoFit/>
          </a:bodyPr>
          <a:lstStyle/>
          <a:p>
            <a:r>
              <a:rPr lang="en-US" altLang="zh-CN" sz="2800" dirty="0"/>
              <a:t>A</a:t>
            </a:r>
            <a:endParaRPr lang="zh-CN" altLang="en-US" sz="2800" dirty="0"/>
          </a:p>
        </p:txBody>
      </p:sp>
      <p:sp>
        <p:nvSpPr>
          <p:cNvPr id="19" name="矩形 18">
            <a:extLst>
              <a:ext uri="{FF2B5EF4-FFF2-40B4-BE49-F238E27FC236}">
                <a16:creationId xmlns:a16="http://schemas.microsoft.com/office/drawing/2014/main" id="{98778AD6-9DAC-4444-A090-1AC8492C764F}"/>
              </a:ext>
            </a:extLst>
          </p:cNvPr>
          <p:cNvSpPr/>
          <p:nvPr/>
        </p:nvSpPr>
        <p:spPr>
          <a:xfrm>
            <a:off x="8064327" y="3148897"/>
            <a:ext cx="639006" cy="523220"/>
          </a:xfrm>
          <a:prstGeom prst="rect">
            <a:avLst/>
          </a:prstGeom>
        </p:spPr>
        <p:txBody>
          <a:bodyPr wrap="square">
            <a:spAutoFit/>
          </a:bodyPr>
          <a:lstStyle/>
          <a:p>
            <a:r>
              <a:rPr lang="en-US" altLang="zh-CN" sz="2800" dirty="0" smtClean="0"/>
              <a:t>B</a:t>
            </a:r>
            <a:endParaRPr lang="zh-CN" altLang="en-US" sz="2800" dirty="0"/>
          </a:p>
        </p:txBody>
      </p:sp>
      <p:sp>
        <p:nvSpPr>
          <p:cNvPr id="20" name="矩形 19">
            <a:extLst>
              <a:ext uri="{FF2B5EF4-FFF2-40B4-BE49-F238E27FC236}">
                <a16:creationId xmlns:a16="http://schemas.microsoft.com/office/drawing/2014/main" id="{98778AD6-9DAC-4444-A090-1AC8492C764F}"/>
              </a:ext>
            </a:extLst>
          </p:cNvPr>
          <p:cNvSpPr/>
          <p:nvPr/>
        </p:nvSpPr>
        <p:spPr>
          <a:xfrm>
            <a:off x="6050398" y="3159313"/>
            <a:ext cx="639006" cy="523220"/>
          </a:xfrm>
          <a:prstGeom prst="rect">
            <a:avLst/>
          </a:prstGeom>
        </p:spPr>
        <p:txBody>
          <a:bodyPr wrap="square">
            <a:spAutoFit/>
          </a:bodyPr>
          <a:lstStyle/>
          <a:p>
            <a:r>
              <a:rPr lang="en-US" altLang="zh-CN" sz="2800" dirty="0" smtClean="0"/>
              <a:t>C</a:t>
            </a:r>
            <a:endParaRPr lang="zh-CN" altLang="en-US" sz="2800" dirty="0"/>
          </a:p>
        </p:txBody>
      </p:sp>
    </p:spTree>
    <p:extLst>
      <p:ext uri="{BB962C8B-B14F-4D97-AF65-F5344CB8AC3E}">
        <p14:creationId xmlns:p14="http://schemas.microsoft.com/office/powerpoint/2010/main" val="146898086"/>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063552" y="19147"/>
            <a:ext cx="7772400" cy="1143000"/>
          </a:xfrm>
        </p:spPr>
        <p:txBody>
          <a:bodyPr/>
          <a:lstStyle/>
          <a:p>
            <a:r>
              <a:rPr lang="en-US" altLang="zh-CN" sz="3200" dirty="0"/>
              <a:t>3. </a:t>
            </a:r>
            <a:r>
              <a:rPr lang="zh-CN" altLang="en-US" sz="3200" dirty="0"/>
              <a:t>总供给与总需求相互作用与产量决定</a:t>
            </a:r>
            <a:r>
              <a:rPr lang="en-US" altLang="zh-CN" sz="3200" dirty="0"/>
              <a:t> </a:t>
            </a:r>
            <a:br>
              <a:rPr lang="en-US" altLang="zh-CN" sz="3200" dirty="0"/>
            </a:br>
            <a:r>
              <a:rPr lang="en-US" altLang="zh-CN" sz="3200" dirty="0"/>
              <a:t>3.1 The Long Run Equilibrium</a:t>
            </a:r>
            <a:endParaRPr lang="zh-CN" altLang="en-US" sz="3200" dirty="0"/>
          </a:p>
        </p:txBody>
      </p:sp>
      <p:sp>
        <p:nvSpPr>
          <p:cNvPr id="22531" name="内容占位符 2"/>
          <p:cNvSpPr>
            <a:spLocks noGrp="1"/>
          </p:cNvSpPr>
          <p:nvPr>
            <p:ph idx="1"/>
          </p:nvPr>
        </p:nvSpPr>
        <p:spPr/>
        <p:txBody>
          <a:bodyPr/>
          <a:lstStyle/>
          <a:p>
            <a:endParaRPr lang="zh-CN" altLang="en-US"/>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371600"/>
            <a:ext cx="915352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415480" y="229208"/>
            <a:ext cx="7772400" cy="1143000"/>
          </a:xfrm>
        </p:spPr>
        <p:txBody>
          <a:bodyPr>
            <a:normAutofit/>
          </a:bodyPr>
          <a:lstStyle/>
          <a:p>
            <a:r>
              <a:rPr lang="en-US" altLang="zh-CN" dirty="0" smtClean="0"/>
              <a:t>Long run equilibrium</a:t>
            </a:r>
            <a:endParaRPr lang="zh-CN" altLang="en-US" sz="3600" dirty="0"/>
          </a:p>
        </p:txBody>
      </p:sp>
      <p:sp>
        <p:nvSpPr>
          <p:cNvPr id="4" name="右箭头 3">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7" name="直线连接符 6">
            <a:extLst>
              <a:ext uri="{FF2B5EF4-FFF2-40B4-BE49-F238E27FC236}">
                <a16:creationId xmlns:a16="http://schemas.microsoft.com/office/drawing/2014/main" id="{ECD1F35A-9A62-0B48-AD19-4CE26A5AB734}"/>
              </a:ext>
            </a:extLst>
          </p:cNvPr>
          <p:cNvCxnSpPr>
            <a:cxnSpLocks/>
          </p:cNvCxnSpPr>
          <p:nvPr/>
        </p:nvCxnSpPr>
        <p:spPr>
          <a:xfrm flipH="1">
            <a:off x="3287688" y="1719233"/>
            <a:ext cx="72008"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2849E6B8-0226-D941-A6D7-318C692E80FF}"/>
              </a:ext>
            </a:extLst>
          </p:cNvPr>
          <p:cNvCxnSpPr>
            <a:cxnSpLocks/>
          </p:cNvCxnSpPr>
          <p:nvPr/>
        </p:nvCxnSpPr>
        <p:spPr>
          <a:xfrm>
            <a:off x="3323692" y="5751681"/>
            <a:ext cx="609241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31A1B51-FE61-304E-A181-59D68B65D09A}"/>
              </a:ext>
            </a:extLst>
          </p:cNvPr>
          <p:cNvSpPr/>
          <p:nvPr/>
        </p:nvSpPr>
        <p:spPr>
          <a:xfrm>
            <a:off x="2949314" y="1382234"/>
            <a:ext cx="1462260" cy="523220"/>
          </a:xfrm>
          <a:prstGeom prst="rect">
            <a:avLst/>
          </a:prstGeom>
        </p:spPr>
        <p:txBody>
          <a:bodyPr wrap="none">
            <a:spAutoFit/>
          </a:bodyPr>
          <a:lstStyle/>
          <a:p>
            <a:r>
              <a:rPr lang="zh-CN" altLang="en-US" sz="2800" dirty="0"/>
              <a:t>价格，</a:t>
            </a:r>
            <a:r>
              <a:rPr lang="en-US" altLang="zh-CN" sz="2800" dirty="0"/>
              <a:t>P</a:t>
            </a:r>
            <a:endParaRPr lang="zh-CN" altLang="en-US" sz="2800" dirty="0"/>
          </a:p>
        </p:txBody>
      </p:sp>
      <p:sp>
        <p:nvSpPr>
          <p:cNvPr id="10" name="矩形 9">
            <a:extLst>
              <a:ext uri="{FF2B5EF4-FFF2-40B4-BE49-F238E27FC236}">
                <a16:creationId xmlns:a16="http://schemas.microsoft.com/office/drawing/2014/main" id="{8B154A4D-4FB9-C14C-9793-E2B0B95F777F}"/>
              </a:ext>
            </a:extLst>
          </p:cNvPr>
          <p:cNvSpPr/>
          <p:nvPr/>
        </p:nvSpPr>
        <p:spPr>
          <a:xfrm>
            <a:off x="7399886" y="6039713"/>
            <a:ext cx="2207569" cy="523220"/>
          </a:xfrm>
          <a:prstGeom prst="rect">
            <a:avLst/>
          </a:prstGeom>
        </p:spPr>
        <p:txBody>
          <a:bodyPr wrap="square">
            <a:spAutoFit/>
          </a:bodyPr>
          <a:lstStyle/>
          <a:p>
            <a:r>
              <a:rPr lang="zh-CN" altLang="en-US" sz="2800" dirty="0"/>
              <a:t>总产出， </a:t>
            </a:r>
            <a:r>
              <a:rPr lang="en-US" altLang="zh-CN" sz="2800" dirty="0"/>
              <a:t>Y</a:t>
            </a:r>
            <a:endParaRPr lang="zh-CN" altLang="en-US" sz="2800" dirty="0"/>
          </a:p>
        </p:txBody>
      </p:sp>
      <p:cxnSp>
        <p:nvCxnSpPr>
          <p:cNvPr id="11" name="直线连接符 10">
            <a:extLst>
              <a:ext uri="{FF2B5EF4-FFF2-40B4-BE49-F238E27FC236}">
                <a16:creationId xmlns:a16="http://schemas.microsoft.com/office/drawing/2014/main" id="{D88911FE-31BD-9744-A244-D39E5A1593DE}"/>
              </a:ext>
            </a:extLst>
          </p:cNvPr>
          <p:cNvCxnSpPr>
            <a:cxnSpLocks/>
          </p:cNvCxnSpPr>
          <p:nvPr/>
        </p:nvCxnSpPr>
        <p:spPr>
          <a:xfrm>
            <a:off x="3886068" y="2356239"/>
            <a:ext cx="4795798" cy="3211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057095E5-F0CF-C247-9B02-0A500FAB1552}"/>
              </a:ext>
            </a:extLst>
          </p:cNvPr>
          <p:cNvCxnSpPr>
            <a:cxnSpLocks/>
          </p:cNvCxnSpPr>
          <p:nvPr/>
        </p:nvCxnSpPr>
        <p:spPr>
          <a:xfrm>
            <a:off x="5964405" y="1864068"/>
            <a:ext cx="0" cy="3869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38DB133-41C8-FD47-87F4-6A9B9918C101}"/>
              </a:ext>
            </a:extLst>
          </p:cNvPr>
          <p:cNvSpPr/>
          <p:nvPr/>
        </p:nvSpPr>
        <p:spPr>
          <a:xfrm>
            <a:off x="5921297" y="1359193"/>
            <a:ext cx="1103187" cy="523220"/>
          </a:xfrm>
          <a:prstGeom prst="rect">
            <a:avLst/>
          </a:prstGeom>
        </p:spPr>
        <p:txBody>
          <a:bodyPr wrap="none">
            <a:spAutoFit/>
          </a:bodyPr>
          <a:lstStyle/>
          <a:p>
            <a:r>
              <a:rPr lang="en-US" altLang="zh-CN" sz="2800" dirty="0"/>
              <a:t>LRAS</a:t>
            </a:r>
            <a:endParaRPr lang="zh-CN" altLang="en-US" sz="2800" dirty="0"/>
          </a:p>
        </p:txBody>
      </p:sp>
      <p:sp>
        <p:nvSpPr>
          <p:cNvPr id="14" name="矩形 13">
            <a:extLst>
              <a:ext uri="{FF2B5EF4-FFF2-40B4-BE49-F238E27FC236}">
                <a16:creationId xmlns:a16="http://schemas.microsoft.com/office/drawing/2014/main" id="{3B2ACDE5-682F-424B-9B09-1C49A0D71628}"/>
              </a:ext>
            </a:extLst>
          </p:cNvPr>
          <p:cNvSpPr/>
          <p:nvPr/>
        </p:nvSpPr>
        <p:spPr>
          <a:xfrm>
            <a:off x="8062362" y="2567671"/>
            <a:ext cx="1552831" cy="523220"/>
          </a:xfrm>
          <a:prstGeom prst="rect">
            <a:avLst/>
          </a:prstGeom>
        </p:spPr>
        <p:txBody>
          <a:bodyPr wrap="square">
            <a:spAutoFit/>
          </a:bodyPr>
          <a:lstStyle/>
          <a:p>
            <a:r>
              <a:rPr lang="en-US" altLang="zh-CN" sz="2800" dirty="0"/>
              <a:t>SRAS </a:t>
            </a:r>
            <a:endParaRPr lang="zh-CN" altLang="en-US" sz="2800" dirty="0"/>
          </a:p>
        </p:txBody>
      </p:sp>
      <p:cxnSp>
        <p:nvCxnSpPr>
          <p:cNvPr id="15" name="直线连接符 14">
            <a:extLst>
              <a:ext uri="{FF2B5EF4-FFF2-40B4-BE49-F238E27FC236}">
                <a16:creationId xmlns:a16="http://schemas.microsoft.com/office/drawing/2014/main" id="{544EA4EE-0457-3443-AE18-17560872CA27}"/>
              </a:ext>
            </a:extLst>
          </p:cNvPr>
          <p:cNvCxnSpPr>
            <a:cxnSpLocks/>
          </p:cNvCxnSpPr>
          <p:nvPr/>
        </p:nvCxnSpPr>
        <p:spPr>
          <a:xfrm flipV="1">
            <a:off x="4232216" y="2060847"/>
            <a:ext cx="4151614" cy="2886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B09F9FE1-7123-BB48-886D-D5A6C01D8F31}"/>
              </a:ext>
            </a:extLst>
          </p:cNvPr>
          <p:cNvCxnSpPr>
            <a:cxnSpLocks/>
          </p:cNvCxnSpPr>
          <p:nvPr/>
        </p:nvCxnSpPr>
        <p:spPr>
          <a:xfrm flipV="1">
            <a:off x="3390911" y="3805951"/>
            <a:ext cx="2573494" cy="120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8778AD6-9DAC-4444-A090-1AC8492C764F}"/>
              </a:ext>
            </a:extLst>
          </p:cNvPr>
          <p:cNvSpPr/>
          <p:nvPr/>
        </p:nvSpPr>
        <p:spPr>
          <a:xfrm>
            <a:off x="6459562" y="3504079"/>
            <a:ext cx="639006" cy="523220"/>
          </a:xfrm>
          <a:prstGeom prst="rect">
            <a:avLst/>
          </a:prstGeom>
        </p:spPr>
        <p:txBody>
          <a:bodyPr wrap="square">
            <a:spAutoFit/>
          </a:bodyPr>
          <a:lstStyle/>
          <a:p>
            <a:r>
              <a:rPr lang="en-US" altLang="zh-CN" sz="2800" dirty="0" smtClean="0"/>
              <a:t>E</a:t>
            </a:r>
            <a:endParaRPr lang="zh-CN" altLang="en-US" sz="2800" dirty="0"/>
          </a:p>
        </p:txBody>
      </p:sp>
    </p:spTree>
    <p:extLst>
      <p:ext uri="{BB962C8B-B14F-4D97-AF65-F5344CB8AC3E}">
        <p14:creationId xmlns:p14="http://schemas.microsoft.com/office/powerpoint/2010/main" val="2678402282"/>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847528" y="260648"/>
            <a:ext cx="7988424" cy="757483"/>
          </a:xfrm>
        </p:spPr>
        <p:txBody>
          <a:bodyPr>
            <a:normAutofit/>
          </a:bodyPr>
          <a:lstStyle/>
          <a:p>
            <a:pPr>
              <a:lnSpc>
                <a:spcPct val="120000"/>
              </a:lnSpc>
            </a:pPr>
            <a:r>
              <a:rPr lang="en-US" altLang="zh-CN" sz="2800" dirty="0" smtClean="0"/>
              <a:t>3.2 </a:t>
            </a:r>
            <a:r>
              <a:rPr lang="zh-CN" altLang="en-US" sz="2800" dirty="0"/>
              <a:t>长期均衡如何实现？从短期到长期</a:t>
            </a:r>
          </a:p>
        </p:txBody>
      </p:sp>
      <p:sp>
        <p:nvSpPr>
          <p:cNvPr id="22531" name="内容占位符 2"/>
          <p:cNvSpPr>
            <a:spLocks noGrp="1"/>
          </p:cNvSpPr>
          <p:nvPr>
            <p:ph idx="1"/>
          </p:nvPr>
        </p:nvSpPr>
        <p:spPr>
          <a:xfrm>
            <a:off x="983432" y="1484784"/>
            <a:ext cx="10513167" cy="5316164"/>
          </a:xfrm>
        </p:spPr>
        <p:txBody>
          <a:bodyPr anchor="t">
            <a:normAutofit/>
          </a:bodyPr>
          <a:lstStyle/>
          <a:p>
            <a:pPr eaLnBrk="1" fontAlgn="auto" hangingPunct="1">
              <a:spcBef>
                <a:spcPts val="0"/>
              </a:spcBef>
              <a:spcAft>
                <a:spcPts val="0"/>
              </a:spcAft>
            </a:pPr>
            <a:r>
              <a:rPr lang="zh-CN" altLang="en-US" sz="2800" dirty="0"/>
              <a:t>长期均衡一旦因为某种原因被打破，例如由于总需求的减少导致，一定会经过先恢复短期均衡再恢复长期均衡的过程</a:t>
            </a:r>
            <a:r>
              <a:rPr lang="zh-CN" altLang="en-US" sz="2800" dirty="0" smtClean="0"/>
              <a:t>。</a:t>
            </a:r>
            <a:endParaRPr lang="en-US" altLang="zh-CN" sz="2800" dirty="0" smtClean="0"/>
          </a:p>
          <a:p>
            <a:pPr eaLnBrk="1" fontAlgn="auto" hangingPunct="1">
              <a:spcBef>
                <a:spcPts val="0"/>
              </a:spcBef>
              <a:spcAft>
                <a:spcPts val="0"/>
              </a:spcAft>
            </a:pPr>
            <a:endParaRPr lang="en-US" altLang="zh-CN" sz="2800" dirty="0"/>
          </a:p>
          <a:p>
            <a:pPr eaLnBrk="1" fontAlgn="auto" hangingPunct="1">
              <a:spcBef>
                <a:spcPts val="0"/>
              </a:spcBef>
              <a:spcAft>
                <a:spcPts val="0"/>
              </a:spcAft>
            </a:pPr>
            <a:r>
              <a:rPr lang="zh-CN" altLang="en-US" sz="2800" dirty="0"/>
              <a:t>首先，总需求减少在瞬间带来失衡，从</a:t>
            </a:r>
            <a:r>
              <a:rPr lang="en-US" altLang="zh-CN" sz="2800" dirty="0"/>
              <a:t>SRAS</a:t>
            </a:r>
            <a:r>
              <a:rPr lang="zh-CN" altLang="en-US" sz="2800" dirty="0"/>
              <a:t>和</a:t>
            </a:r>
            <a:r>
              <a:rPr lang="en-US" altLang="zh-CN" sz="2800" dirty="0"/>
              <a:t>LRAS</a:t>
            </a:r>
            <a:r>
              <a:rPr lang="zh-CN" altLang="en-US" sz="2800" dirty="0"/>
              <a:t>两个角度都出现产品过剩，供过于求，处于图中的</a:t>
            </a:r>
            <a:r>
              <a:rPr lang="en-US" altLang="zh-CN" sz="2800" dirty="0"/>
              <a:t>A</a:t>
            </a:r>
            <a:r>
              <a:rPr lang="zh-CN" altLang="en-US" sz="2800" dirty="0"/>
              <a:t>点</a:t>
            </a:r>
            <a:r>
              <a:rPr lang="zh-CN" altLang="en-US" sz="2800" dirty="0" smtClean="0"/>
              <a:t>。</a:t>
            </a:r>
            <a:endParaRPr lang="en-US" altLang="zh-CN" sz="2800" dirty="0" smtClean="0"/>
          </a:p>
          <a:p>
            <a:pPr eaLnBrk="1" fontAlgn="auto" hangingPunct="1">
              <a:spcBef>
                <a:spcPts val="0"/>
              </a:spcBef>
              <a:spcAft>
                <a:spcPts val="0"/>
              </a:spcAft>
            </a:pPr>
            <a:endParaRPr lang="en-US" altLang="zh-CN" sz="2800" dirty="0"/>
          </a:p>
          <a:p>
            <a:pPr eaLnBrk="1" fontAlgn="auto" hangingPunct="1">
              <a:spcBef>
                <a:spcPts val="0"/>
              </a:spcBef>
              <a:spcAft>
                <a:spcPts val="0"/>
              </a:spcAft>
            </a:pPr>
            <a:r>
              <a:rPr lang="zh-CN" altLang="en-US" sz="2800" dirty="0"/>
              <a:t>然后，在市场机制作用下，</a:t>
            </a:r>
            <a:r>
              <a:rPr lang="en-US" altLang="zh-CN" sz="2800" dirty="0"/>
              <a:t>AS&gt;AD</a:t>
            </a:r>
            <a:r>
              <a:rPr lang="en-US" altLang="zh-CN" sz="2800" dirty="0">
                <a:sym typeface="Wingdings"/>
              </a:rPr>
              <a:t></a:t>
            </a:r>
            <a:r>
              <a:rPr lang="zh-CN" altLang="en-US" sz="2800" dirty="0">
                <a:sym typeface="Wingdings"/>
              </a:rPr>
              <a:t>价格部分下降</a:t>
            </a:r>
            <a:r>
              <a:rPr lang="en-US" altLang="zh-CN" sz="2800" dirty="0">
                <a:sym typeface="Wingdings"/>
              </a:rPr>
              <a:t>AD</a:t>
            </a:r>
            <a:r>
              <a:rPr lang="zh-CN" altLang="en-US" sz="2800" dirty="0">
                <a:sym typeface="Wingdings"/>
              </a:rPr>
              <a:t>与</a:t>
            </a:r>
            <a:r>
              <a:rPr lang="en-US" altLang="zh-CN" sz="2800" dirty="0">
                <a:sym typeface="Wingdings"/>
              </a:rPr>
              <a:t>SRAS</a:t>
            </a:r>
            <a:r>
              <a:rPr lang="zh-CN" altLang="en-US" sz="2800" dirty="0">
                <a:sym typeface="Wingdings"/>
              </a:rPr>
              <a:t>均衡，处于图中的</a:t>
            </a:r>
            <a:r>
              <a:rPr lang="en-US" altLang="zh-CN" sz="2800" dirty="0">
                <a:sym typeface="Wingdings"/>
              </a:rPr>
              <a:t>F</a:t>
            </a:r>
            <a:r>
              <a:rPr lang="zh-CN" altLang="en-US" sz="2800" dirty="0">
                <a:sym typeface="Wingdings"/>
              </a:rPr>
              <a:t>点</a:t>
            </a:r>
            <a:r>
              <a:rPr lang="zh-CN" altLang="en-US" sz="2800" dirty="0" smtClean="0">
                <a:sym typeface="Wingdings"/>
              </a:rPr>
              <a:t>。</a:t>
            </a:r>
            <a:endParaRPr lang="en-US" altLang="zh-CN" sz="2800" dirty="0" smtClean="0">
              <a:sym typeface="Wingdings"/>
            </a:endParaRPr>
          </a:p>
          <a:p>
            <a:pPr eaLnBrk="1" fontAlgn="auto" hangingPunct="1">
              <a:spcBef>
                <a:spcPts val="0"/>
              </a:spcBef>
              <a:spcAft>
                <a:spcPts val="0"/>
              </a:spcAft>
            </a:pPr>
            <a:endParaRPr lang="en-US" altLang="zh-CN" sz="2800" dirty="0"/>
          </a:p>
          <a:p>
            <a:pPr eaLnBrk="1" fontAlgn="auto" hangingPunct="1">
              <a:spcBef>
                <a:spcPts val="0"/>
              </a:spcBef>
              <a:spcAft>
                <a:spcPts val="0"/>
              </a:spcAft>
            </a:pPr>
            <a:r>
              <a:rPr lang="zh-CN" altLang="en-US" sz="2800" dirty="0"/>
              <a:t>从长期看，因为经济仍然处于过剩状态，因此假以时日，企业必将继续降低价格，这意味着</a:t>
            </a:r>
            <a:r>
              <a:rPr lang="en-US" altLang="zh-CN" sz="2800" dirty="0"/>
              <a:t>SRAS</a:t>
            </a:r>
            <a:r>
              <a:rPr lang="zh-CN" altLang="en-US" sz="2800" dirty="0"/>
              <a:t>下移或右移。同时刺激需求，增加产量，这个过程一直持续到充分就业。</a:t>
            </a:r>
          </a:p>
        </p:txBody>
      </p:sp>
      <p:sp>
        <p:nvSpPr>
          <p:cNvPr id="4" name="右箭头 3">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311384530"/>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847528" y="19147"/>
            <a:ext cx="7988424" cy="1143000"/>
          </a:xfrm>
        </p:spPr>
        <p:txBody>
          <a:bodyPr>
            <a:normAutofit/>
          </a:bodyPr>
          <a:lstStyle/>
          <a:p>
            <a:pPr>
              <a:lnSpc>
                <a:spcPct val="120000"/>
              </a:lnSpc>
            </a:pPr>
            <a:r>
              <a:rPr lang="en-US" altLang="zh-CN" sz="2800" dirty="0" smtClean="0"/>
              <a:t>3.2 </a:t>
            </a:r>
            <a:r>
              <a:rPr lang="zh-CN" altLang="en-US" sz="2800" dirty="0"/>
              <a:t>长期均衡如何实现？从短期到长期</a:t>
            </a:r>
          </a:p>
        </p:txBody>
      </p:sp>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2956489" y="2102898"/>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4371478" y="1927604"/>
            <a:ext cx="3886336" cy="318487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stCxn id="28" idx="2"/>
          </p:cNvCxnSpPr>
          <p:nvPr/>
        </p:nvCxnSpPr>
        <p:spPr bwMode="auto">
          <a:xfrm flipH="1" flipV="1">
            <a:off x="2051413" y="3364462"/>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031999" y="3230634"/>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377068" y="3190492"/>
            <a:ext cx="465880" cy="466278"/>
          </a:xfrm>
          <a:prstGeom prst="rect">
            <a:avLst/>
          </a:prstGeom>
          <a:noFill/>
        </p:spPr>
        <p:txBody>
          <a:bodyPr wrap="square" rtlCol="0">
            <a:spAutoFit/>
          </a:bodyPr>
          <a:lstStyle/>
          <a:p>
            <a:r>
              <a:rPr lang="en-US" altLang="zh-CN"/>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a:t>
            </a:r>
            <a:r>
              <a:rPr lang="en-US" altLang="zh-CN" baseline="-25000" dirty="0"/>
              <a:t>1</a:t>
            </a:r>
            <a:endParaRPr lang="zh-CN" altLang="en-US" baseline="-25000"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a:t>
            </a:r>
            <a:r>
              <a:rPr lang="en-US" altLang="zh-CN" baseline="-25000" dirty="0"/>
              <a:t>1</a:t>
            </a:r>
            <a:endParaRPr lang="zh-CN" altLang="en-US" baseline="-25000" dirty="0"/>
          </a:p>
        </p:txBody>
      </p:sp>
      <p:sp>
        <p:nvSpPr>
          <p:cNvPr id="77" name="文本框 76"/>
          <p:cNvSpPr txBox="1"/>
          <p:nvPr/>
        </p:nvSpPr>
        <p:spPr>
          <a:xfrm>
            <a:off x="1592674" y="3133648"/>
            <a:ext cx="697772" cy="461665"/>
          </a:xfrm>
          <a:prstGeom prst="rect">
            <a:avLst/>
          </a:prstGeom>
          <a:noFill/>
        </p:spPr>
        <p:txBody>
          <a:bodyPr wrap="square" rtlCol="0">
            <a:spAutoFit/>
          </a:bodyPr>
          <a:lstStyle/>
          <a:p>
            <a:r>
              <a:rPr lang="en-US" altLang="zh-CN" dirty="0"/>
              <a:t>P</a:t>
            </a:r>
            <a:r>
              <a:rPr lang="en-US" altLang="zh-CN" baseline="-25000" dirty="0"/>
              <a:t>1</a:t>
            </a:r>
            <a:endParaRPr lang="zh-CN" altLang="en-US" baseline="-25000" dirty="0"/>
          </a:p>
        </p:txBody>
      </p:sp>
      <p:sp>
        <p:nvSpPr>
          <p:cNvPr id="16" name="右箭头 15">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709256374"/>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2956489" y="2102898"/>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4371478" y="1927604"/>
            <a:ext cx="3886336" cy="318487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9" name="直线连接符 18"/>
          <p:cNvCxnSpPr/>
          <p:nvPr/>
        </p:nvCxnSpPr>
        <p:spPr bwMode="auto">
          <a:xfrm flipH="1" flipV="1">
            <a:off x="1991544" y="2322474"/>
            <a:ext cx="4827176" cy="408730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stCxn id="28" idx="2"/>
          </p:cNvCxnSpPr>
          <p:nvPr/>
        </p:nvCxnSpPr>
        <p:spPr bwMode="auto">
          <a:xfrm flipH="1" flipV="1">
            <a:off x="2051413" y="3364462"/>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直线连接符 22"/>
          <p:cNvCxnSpPr/>
          <p:nvPr/>
        </p:nvCxnSpPr>
        <p:spPr bwMode="auto">
          <a:xfrm flipV="1">
            <a:off x="3114691" y="3277266"/>
            <a:ext cx="31267" cy="321913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031999" y="3230634"/>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椭圆 29"/>
          <p:cNvSpPr/>
          <p:nvPr/>
        </p:nvSpPr>
        <p:spPr bwMode="auto">
          <a:xfrm>
            <a:off x="3016356" y="3221811"/>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377068" y="3190492"/>
            <a:ext cx="465880" cy="466278"/>
          </a:xfrm>
          <a:prstGeom prst="rect">
            <a:avLst/>
          </a:prstGeom>
          <a:noFill/>
        </p:spPr>
        <p:txBody>
          <a:bodyPr wrap="square" rtlCol="0">
            <a:spAutoFit/>
          </a:bodyPr>
          <a:lstStyle/>
          <a:p>
            <a:r>
              <a:rPr lang="en-US" altLang="zh-CN"/>
              <a:t>E</a:t>
            </a:r>
            <a:endParaRPr lang="zh-CN" altLang="en-US" dirty="0"/>
          </a:p>
        </p:txBody>
      </p:sp>
      <p:sp>
        <p:nvSpPr>
          <p:cNvPr id="35" name="文本框 34"/>
          <p:cNvSpPr txBox="1"/>
          <p:nvPr/>
        </p:nvSpPr>
        <p:spPr>
          <a:xfrm>
            <a:off x="3418721" y="3277264"/>
            <a:ext cx="465880" cy="466278"/>
          </a:xfrm>
          <a:prstGeom prst="rect">
            <a:avLst/>
          </a:prstGeom>
          <a:noFill/>
        </p:spPr>
        <p:txBody>
          <a:bodyPr wrap="square" rtlCol="0">
            <a:spAutoFit/>
          </a:bodyPr>
          <a:lstStyle/>
          <a:p>
            <a:r>
              <a:rPr lang="en-US" altLang="zh-CN" dirty="0"/>
              <a:t>A</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a:t>
            </a:r>
            <a:r>
              <a:rPr lang="en-US" altLang="zh-CN" baseline="-25000" dirty="0"/>
              <a:t>1</a:t>
            </a:r>
            <a:endParaRPr lang="zh-CN" altLang="en-US" baseline="-25000"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a:t>
            </a:r>
            <a:r>
              <a:rPr lang="en-US" altLang="zh-CN" baseline="-25000" dirty="0"/>
              <a:t>1</a:t>
            </a:r>
            <a:endParaRPr lang="zh-CN" altLang="en-US" baseline="-25000" dirty="0"/>
          </a:p>
        </p:txBody>
      </p:sp>
      <p:sp>
        <p:nvSpPr>
          <p:cNvPr id="39" name="文本框 38"/>
          <p:cNvSpPr txBox="1"/>
          <p:nvPr/>
        </p:nvSpPr>
        <p:spPr>
          <a:xfrm>
            <a:off x="6377567" y="5591565"/>
            <a:ext cx="1107196" cy="461665"/>
          </a:xfrm>
          <a:prstGeom prst="rect">
            <a:avLst/>
          </a:prstGeom>
          <a:noFill/>
        </p:spPr>
        <p:txBody>
          <a:bodyPr wrap="square" rtlCol="0">
            <a:spAutoFit/>
          </a:bodyPr>
          <a:lstStyle/>
          <a:p>
            <a:r>
              <a:rPr lang="en-US" altLang="zh-CN" dirty="0"/>
              <a:t>AD</a:t>
            </a:r>
            <a:r>
              <a:rPr lang="en-US" altLang="zh-CN" baseline="-25000" dirty="0"/>
              <a:t>2</a:t>
            </a:r>
            <a:endParaRPr lang="zh-CN" altLang="en-US" baseline="-25000" dirty="0"/>
          </a:p>
        </p:txBody>
      </p:sp>
      <p:sp>
        <p:nvSpPr>
          <p:cNvPr id="44" name="文本框 43"/>
          <p:cNvSpPr txBox="1"/>
          <p:nvPr/>
        </p:nvSpPr>
        <p:spPr>
          <a:xfrm>
            <a:off x="2722250" y="2217353"/>
            <a:ext cx="1495288" cy="369332"/>
          </a:xfrm>
          <a:prstGeom prst="rect">
            <a:avLst/>
          </a:prstGeom>
          <a:noFill/>
        </p:spPr>
        <p:txBody>
          <a:bodyPr wrap="square" rtlCol="0">
            <a:spAutoFit/>
          </a:bodyPr>
          <a:lstStyle/>
          <a:p>
            <a:r>
              <a:rPr lang="en-US" altLang="zh-CN" sz="1800" dirty="0"/>
              <a:t>1</a:t>
            </a:r>
            <a:r>
              <a:rPr lang="zh-CN" altLang="en-US" sz="1800" dirty="0"/>
              <a:t>总需求减少</a:t>
            </a:r>
          </a:p>
        </p:txBody>
      </p:sp>
      <p:cxnSp>
        <p:nvCxnSpPr>
          <p:cNvPr id="46" name="直线箭头连接符 45"/>
          <p:cNvCxnSpPr/>
          <p:nvPr/>
        </p:nvCxnSpPr>
        <p:spPr bwMode="auto">
          <a:xfrm flipH="1">
            <a:off x="2639617" y="2570753"/>
            <a:ext cx="18732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7" name="文本框 76"/>
          <p:cNvSpPr txBox="1"/>
          <p:nvPr/>
        </p:nvSpPr>
        <p:spPr>
          <a:xfrm>
            <a:off x="1592674" y="3133648"/>
            <a:ext cx="697772" cy="461665"/>
          </a:xfrm>
          <a:prstGeom prst="rect">
            <a:avLst/>
          </a:prstGeom>
          <a:noFill/>
        </p:spPr>
        <p:txBody>
          <a:bodyPr wrap="square" rtlCol="0">
            <a:spAutoFit/>
          </a:bodyPr>
          <a:lstStyle/>
          <a:p>
            <a:r>
              <a:rPr lang="en-US" altLang="zh-CN" dirty="0"/>
              <a:t>P</a:t>
            </a:r>
            <a:r>
              <a:rPr lang="en-US" altLang="zh-CN" baseline="-25000" dirty="0"/>
              <a:t>1</a:t>
            </a:r>
            <a:endParaRPr lang="zh-CN" altLang="en-US" baseline="-25000" dirty="0"/>
          </a:p>
        </p:txBody>
      </p:sp>
      <p:sp>
        <p:nvSpPr>
          <p:cNvPr id="24" name="标题 1"/>
          <p:cNvSpPr>
            <a:spLocks noGrp="1"/>
          </p:cNvSpPr>
          <p:nvPr>
            <p:ph type="title"/>
          </p:nvPr>
        </p:nvSpPr>
        <p:spPr>
          <a:xfrm>
            <a:off x="1847528" y="19147"/>
            <a:ext cx="7988424" cy="1143000"/>
          </a:xfrm>
        </p:spPr>
        <p:txBody>
          <a:bodyPr>
            <a:normAutofit/>
          </a:bodyPr>
          <a:lstStyle/>
          <a:p>
            <a:pPr>
              <a:lnSpc>
                <a:spcPct val="120000"/>
              </a:lnSpc>
            </a:pPr>
            <a:r>
              <a:rPr lang="en-US" altLang="zh-CN" sz="2800" dirty="0" smtClean="0"/>
              <a:t>3.2 </a:t>
            </a:r>
            <a:r>
              <a:rPr lang="zh-CN" altLang="en-US" sz="2800" dirty="0"/>
              <a:t>长期均衡如何实现？从短期到长期</a:t>
            </a:r>
          </a:p>
        </p:txBody>
      </p:sp>
      <p:sp>
        <p:nvSpPr>
          <p:cNvPr id="25" name="右箭头 24">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41254319"/>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5" y="6494670"/>
            <a:ext cx="7474101" cy="1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2956489" y="2102898"/>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4371478" y="1927604"/>
            <a:ext cx="3886336" cy="318487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9" name="直线连接符 18"/>
          <p:cNvCxnSpPr/>
          <p:nvPr/>
        </p:nvCxnSpPr>
        <p:spPr bwMode="auto">
          <a:xfrm flipH="1" flipV="1">
            <a:off x="1991544" y="2322474"/>
            <a:ext cx="4827176" cy="408730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stCxn id="28" idx="2"/>
          </p:cNvCxnSpPr>
          <p:nvPr/>
        </p:nvCxnSpPr>
        <p:spPr bwMode="auto">
          <a:xfrm flipH="1" flipV="1">
            <a:off x="2051413" y="3364462"/>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直线连接符 22"/>
          <p:cNvCxnSpPr/>
          <p:nvPr/>
        </p:nvCxnSpPr>
        <p:spPr bwMode="auto">
          <a:xfrm flipV="1">
            <a:off x="3114691" y="3277266"/>
            <a:ext cx="31267" cy="321913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 name="直线连接符 26"/>
          <p:cNvCxnSpPr>
            <a:endCxn id="31" idx="0"/>
          </p:cNvCxnSpPr>
          <p:nvPr/>
        </p:nvCxnSpPr>
        <p:spPr bwMode="auto">
          <a:xfrm flipH="1" flipV="1">
            <a:off x="4534028" y="4332514"/>
            <a:ext cx="4643" cy="216388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031999" y="3230634"/>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椭圆 29"/>
          <p:cNvSpPr/>
          <p:nvPr/>
        </p:nvSpPr>
        <p:spPr bwMode="auto">
          <a:xfrm>
            <a:off x="3016356" y="3221811"/>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1" name="椭圆 30"/>
          <p:cNvSpPr/>
          <p:nvPr/>
        </p:nvSpPr>
        <p:spPr bwMode="auto">
          <a:xfrm>
            <a:off x="4391426" y="4332515"/>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377068" y="3190492"/>
            <a:ext cx="465880" cy="466278"/>
          </a:xfrm>
          <a:prstGeom prst="rect">
            <a:avLst/>
          </a:prstGeom>
          <a:noFill/>
        </p:spPr>
        <p:txBody>
          <a:bodyPr wrap="square" rtlCol="0">
            <a:spAutoFit/>
          </a:bodyPr>
          <a:lstStyle/>
          <a:p>
            <a:r>
              <a:rPr lang="en-US" altLang="zh-CN"/>
              <a:t>E</a:t>
            </a:r>
            <a:endParaRPr lang="zh-CN" altLang="en-US" dirty="0"/>
          </a:p>
        </p:txBody>
      </p:sp>
      <p:sp>
        <p:nvSpPr>
          <p:cNvPr id="34" name="文本框 33"/>
          <p:cNvSpPr txBox="1"/>
          <p:nvPr/>
        </p:nvSpPr>
        <p:spPr>
          <a:xfrm>
            <a:off x="4696575" y="4226222"/>
            <a:ext cx="465880" cy="466278"/>
          </a:xfrm>
          <a:prstGeom prst="rect">
            <a:avLst/>
          </a:prstGeom>
          <a:noFill/>
        </p:spPr>
        <p:txBody>
          <a:bodyPr wrap="square" rtlCol="0">
            <a:spAutoFit/>
          </a:bodyPr>
          <a:lstStyle/>
          <a:p>
            <a:r>
              <a:rPr lang="en-US" altLang="zh-CN" dirty="0"/>
              <a:t>F</a:t>
            </a:r>
            <a:endParaRPr lang="zh-CN" altLang="en-US" dirty="0"/>
          </a:p>
        </p:txBody>
      </p:sp>
      <p:sp>
        <p:nvSpPr>
          <p:cNvPr id="35" name="文本框 34"/>
          <p:cNvSpPr txBox="1"/>
          <p:nvPr/>
        </p:nvSpPr>
        <p:spPr>
          <a:xfrm>
            <a:off x="3418721" y="3277264"/>
            <a:ext cx="465880" cy="466278"/>
          </a:xfrm>
          <a:prstGeom prst="rect">
            <a:avLst/>
          </a:prstGeom>
          <a:noFill/>
        </p:spPr>
        <p:txBody>
          <a:bodyPr wrap="square" rtlCol="0">
            <a:spAutoFit/>
          </a:bodyPr>
          <a:lstStyle/>
          <a:p>
            <a:r>
              <a:rPr lang="en-US" altLang="zh-CN" dirty="0"/>
              <a:t>A</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a:t>
            </a:r>
            <a:r>
              <a:rPr lang="en-US" altLang="zh-CN" baseline="-25000" dirty="0"/>
              <a:t>1</a:t>
            </a:r>
            <a:endParaRPr lang="zh-CN" altLang="en-US" baseline="-25000"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a:t>
            </a:r>
            <a:r>
              <a:rPr lang="en-US" altLang="zh-CN" baseline="-25000" dirty="0"/>
              <a:t>1</a:t>
            </a:r>
            <a:endParaRPr lang="zh-CN" altLang="en-US" baseline="-25000" dirty="0"/>
          </a:p>
        </p:txBody>
      </p:sp>
      <p:sp>
        <p:nvSpPr>
          <p:cNvPr id="39" name="文本框 38"/>
          <p:cNvSpPr txBox="1"/>
          <p:nvPr/>
        </p:nvSpPr>
        <p:spPr>
          <a:xfrm>
            <a:off x="6683499" y="5777874"/>
            <a:ext cx="1107196" cy="461665"/>
          </a:xfrm>
          <a:prstGeom prst="rect">
            <a:avLst/>
          </a:prstGeom>
          <a:noFill/>
        </p:spPr>
        <p:txBody>
          <a:bodyPr wrap="square" rtlCol="0">
            <a:spAutoFit/>
          </a:bodyPr>
          <a:lstStyle/>
          <a:p>
            <a:r>
              <a:rPr lang="en-US" altLang="zh-CN" dirty="0"/>
              <a:t>AD</a:t>
            </a:r>
            <a:r>
              <a:rPr lang="en-US" altLang="zh-CN" baseline="-25000" dirty="0"/>
              <a:t>2</a:t>
            </a:r>
            <a:endParaRPr lang="zh-CN" altLang="en-US" baseline="-25000" dirty="0"/>
          </a:p>
        </p:txBody>
      </p:sp>
      <p:sp>
        <p:nvSpPr>
          <p:cNvPr id="44" name="文本框 43"/>
          <p:cNvSpPr txBox="1"/>
          <p:nvPr/>
        </p:nvSpPr>
        <p:spPr>
          <a:xfrm>
            <a:off x="2722250" y="2217353"/>
            <a:ext cx="1495288" cy="369332"/>
          </a:xfrm>
          <a:prstGeom prst="rect">
            <a:avLst/>
          </a:prstGeom>
          <a:noFill/>
        </p:spPr>
        <p:txBody>
          <a:bodyPr wrap="square" rtlCol="0">
            <a:spAutoFit/>
          </a:bodyPr>
          <a:lstStyle/>
          <a:p>
            <a:r>
              <a:rPr lang="en-US" altLang="zh-CN" sz="1800" dirty="0"/>
              <a:t>1</a:t>
            </a:r>
            <a:r>
              <a:rPr lang="zh-CN" altLang="en-US" sz="1800" dirty="0"/>
              <a:t>总需求减少</a:t>
            </a:r>
          </a:p>
        </p:txBody>
      </p:sp>
      <p:cxnSp>
        <p:nvCxnSpPr>
          <p:cNvPr id="46" name="直线箭头连接符 45"/>
          <p:cNvCxnSpPr/>
          <p:nvPr/>
        </p:nvCxnSpPr>
        <p:spPr bwMode="auto">
          <a:xfrm flipH="1">
            <a:off x="2639617" y="2570753"/>
            <a:ext cx="18732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半闭框 62"/>
          <p:cNvSpPr/>
          <p:nvPr/>
        </p:nvSpPr>
        <p:spPr bwMode="auto">
          <a:xfrm rot="9663604">
            <a:off x="3496369" y="3586958"/>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5" name="半闭框 64"/>
          <p:cNvSpPr/>
          <p:nvPr/>
        </p:nvSpPr>
        <p:spPr bwMode="auto">
          <a:xfrm rot="9663604">
            <a:off x="3648769" y="3739358"/>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6" name="半闭框 65"/>
          <p:cNvSpPr/>
          <p:nvPr/>
        </p:nvSpPr>
        <p:spPr bwMode="auto">
          <a:xfrm rot="9663604">
            <a:off x="3808574" y="3868364"/>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8" name="半闭框 67"/>
          <p:cNvSpPr/>
          <p:nvPr/>
        </p:nvSpPr>
        <p:spPr bwMode="auto">
          <a:xfrm rot="5770746" flipH="1" flipV="1">
            <a:off x="5625233" y="3624248"/>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0" name="半闭框 69"/>
          <p:cNvSpPr/>
          <p:nvPr/>
        </p:nvSpPr>
        <p:spPr bwMode="auto">
          <a:xfrm rot="5770746" flipH="1" flipV="1">
            <a:off x="5457675" y="3729369"/>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1" name="半闭框 70"/>
          <p:cNvSpPr/>
          <p:nvPr/>
        </p:nvSpPr>
        <p:spPr bwMode="auto">
          <a:xfrm rot="5770746" flipH="1" flipV="1">
            <a:off x="5269324" y="3859877"/>
            <a:ext cx="239168" cy="215891"/>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2" name="半闭框 71"/>
          <p:cNvSpPr/>
          <p:nvPr/>
        </p:nvSpPr>
        <p:spPr bwMode="auto">
          <a:xfrm rot="5770746" flipH="1" flipV="1">
            <a:off x="5104445" y="3962277"/>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3" name="文本框 72"/>
          <p:cNvSpPr txBox="1"/>
          <p:nvPr/>
        </p:nvSpPr>
        <p:spPr>
          <a:xfrm>
            <a:off x="2303997" y="3666822"/>
            <a:ext cx="1370217" cy="369332"/>
          </a:xfrm>
          <a:prstGeom prst="rect">
            <a:avLst/>
          </a:prstGeom>
          <a:noFill/>
        </p:spPr>
        <p:txBody>
          <a:bodyPr wrap="square" rtlCol="0">
            <a:spAutoFit/>
          </a:bodyPr>
          <a:lstStyle/>
          <a:p>
            <a:r>
              <a:rPr lang="en-US" altLang="zh-CN" sz="1800" dirty="0"/>
              <a:t>2. </a:t>
            </a:r>
            <a:r>
              <a:rPr lang="zh-CN" altLang="en-US" sz="1800" dirty="0"/>
              <a:t>价格下降</a:t>
            </a:r>
          </a:p>
        </p:txBody>
      </p:sp>
      <p:cxnSp>
        <p:nvCxnSpPr>
          <p:cNvPr id="74" name="直线连接符 73"/>
          <p:cNvCxnSpPr>
            <a:stCxn id="34" idx="1"/>
          </p:cNvCxnSpPr>
          <p:nvPr/>
        </p:nvCxnSpPr>
        <p:spPr bwMode="auto">
          <a:xfrm flipH="1">
            <a:off x="1974157" y="4459361"/>
            <a:ext cx="2722418" cy="4963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7" name="文本框 76"/>
          <p:cNvSpPr txBox="1"/>
          <p:nvPr/>
        </p:nvSpPr>
        <p:spPr>
          <a:xfrm>
            <a:off x="1592674" y="3133648"/>
            <a:ext cx="697772" cy="461665"/>
          </a:xfrm>
          <a:prstGeom prst="rect">
            <a:avLst/>
          </a:prstGeom>
          <a:noFill/>
        </p:spPr>
        <p:txBody>
          <a:bodyPr wrap="square" rtlCol="0">
            <a:spAutoFit/>
          </a:bodyPr>
          <a:lstStyle/>
          <a:p>
            <a:r>
              <a:rPr lang="en-US" altLang="zh-CN" dirty="0"/>
              <a:t>P</a:t>
            </a:r>
            <a:r>
              <a:rPr lang="en-US" altLang="zh-CN" baseline="-25000" dirty="0"/>
              <a:t>1</a:t>
            </a:r>
            <a:endParaRPr lang="zh-CN" altLang="en-US" baseline="-25000" dirty="0"/>
          </a:p>
        </p:txBody>
      </p:sp>
      <p:sp>
        <p:nvSpPr>
          <p:cNvPr id="79" name="文本框 78"/>
          <p:cNvSpPr txBox="1"/>
          <p:nvPr/>
        </p:nvSpPr>
        <p:spPr>
          <a:xfrm>
            <a:off x="1581209" y="4228529"/>
            <a:ext cx="697772" cy="461665"/>
          </a:xfrm>
          <a:prstGeom prst="rect">
            <a:avLst/>
          </a:prstGeom>
          <a:noFill/>
        </p:spPr>
        <p:txBody>
          <a:bodyPr wrap="square" rtlCol="0">
            <a:spAutoFit/>
          </a:bodyPr>
          <a:lstStyle/>
          <a:p>
            <a:r>
              <a:rPr lang="en-US" altLang="zh-CN" dirty="0"/>
              <a:t>P</a:t>
            </a:r>
            <a:r>
              <a:rPr lang="en-US" altLang="zh-CN" baseline="-25000" dirty="0"/>
              <a:t>2</a:t>
            </a:r>
            <a:endParaRPr lang="zh-CN" altLang="en-US" baseline="-25000" dirty="0"/>
          </a:p>
        </p:txBody>
      </p:sp>
      <p:sp>
        <p:nvSpPr>
          <p:cNvPr id="80" name="半闭框 79"/>
          <p:cNvSpPr/>
          <p:nvPr/>
        </p:nvSpPr>
        <p:spPr bwMode="auto">
          <a:xfrm rot="2712976" flipH="1" flipV="1">
            <a:off x="1881389" y="3562952"/>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1" name="半闭框 80"/>
          <p:cNvSpPr/>
          <p:nvPr/>
        </p:nvSpPr>
        <p:spPr bwMode="auto">
          <a:xfrm rot="2712976" flipH="1" flipV="1">
            <a:off x="1869617" y="3806242"/>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2" name="文本框 81"/>
          <p:cNvSpPr txBox="1"/>
          <p:nvPr/>
        </p:nvSpPr>
        <p:spPr>
          <a:xfrm>
            <a:off x="3923642" y="3114259"/>
            <a:ext cx="1585958" cy="646331"/>
          </a:xfrm>
          <a:prstGeom prst="rect">
            <a:avLst/>
          </a:prstGeom>
          <a:noFill/>
        </p:spPr>
        <p:txBody>
          <a:bodyPr wrap="square" rtlCol="0">
            <a:spAutoFit/>
          </a:bodyPr>
          <a:lstStyle/>
          <a:p>
            <a:r>
              <a:rPr lang="en-US" altLang="zh-CN" sz="1800" dirty="0"/>
              <a:t>3. </a:t>
            </a:r>
            <a:r>
              <a:rPr lang="zh-CN" altLang="en-US" sz="1800" dirty="0"/>
              <a:t>总需求增加，总供给减少</a:t>
            </a:r>
          </a:p>
        </p:txBody>
      </p:sp>
      <p:cxnSp>
        <p:nvCxnSpPr>
          <p:cNvPr id="83" name="直线连接符 82"/>
          <p:cNvCxnSpPr>
            <a:stCxn id="73" idx="1"/>
          </p:cNvCxnSpPr>
          <p:nvPr/>
        </p:nvCxnSpPr>
        <p:spPr bwMode="auto">
          <a:xfrm flipH="1" flipV="1">
            <a:off x="1974158" y="3843292"/>
            <a:ext cx="329839" cy="81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5" name="直线连接符 84"/>
          <p:cNvCxnSpPr>
            <a:endCxn id="66" idx="2"/>
          </p:cNvCxnSpPr>
          <p:nvPr/>
        </p:nvCxnSpPr>
        <p:spPr bwMode="auto">
          <a:xfrm flipH="1">
            <a:off x="3988461" y="3794314"/>
            <a:ext cx="194462" cy="1351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直线连接符 86"/>
          <p:cNvCxnSpPr>
            <a:endCxn id="71" idx="0"/>
          </p:cNvCxnSpPr>
          <p:nvPr/>
        </p:nvCxnSpPr>
        <p:spPr bwMode="auto">
          <a:xfrm>
            <a:off x="5066277" y="3656770"/>
            <a:ext cx="259666" cy="22404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文本框 47"/>
          <p:cNvSpPr txBox="1"/>
          <p:nvPr/>
        </p:nvSpPr>
        <p:spPr>
          <a:xfrm>
            <a:off x="5781049" y="5238804"/>
            <a:ext cx="775098" cy="461054"/>
          </a:xfrm>
          <a:prstGeom prst="rect">
            <a:avLst/>
          </a:prstGeom>
          <a:noFill/>
        </p:spPr>
        <p:txBody>
          <a:bodyPr wrap="square" rtlCol="0">
            <a:spAutoFit/>
          </a:bodyPr>
          <a:lstStyle/>
          <a:p>
            <a:r>
              <a:rPr lang="en-US" altLang="zh-CN" dirty="0"/>
              <a:t>G</a:t>
            </a:r>
            <a:endParaRPr lang="zh-CN" altLang="en-US" dirty="0"/>
          </a:p>
        </p:txBody>
      </p:sp>
      <p:sp>
        <p:nvSpPr>
          <p:cNvPr id="49" name="椭圆 48"/>
          <p:cNvSpPr/>
          <p:nvPr/>
        </p:nvSpPr>
        <p:spPr bwMode="auto">
          <a:xfrm>
            <a:off x="6068137" y="5697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54" name="直线连接符 53"/>
          <p:cNvCxnSpPr>
            <a:stCxn id="49" idx="7"/>
          </p:cNvCxnSpPr>
          <p:nvPr/>
        </p:nvCxnSpPr>
        <p:spPr bwMode="auto">
          <a:xfrm flipH="1">
            <a:off x="2013834" y="5741856"/>
            <a:ext cx="4297739" cy="6127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5" name="标题 1"/>
          <p:cNvSpPr>
            <a:spLocks noGrp="1"/>
          </p:cNvSpPr>
          <p:nvPr>
            <p:ph type="title"/>
          </p:nvPr>
        </p:nvSpPr>
        <p:spPr>
          <a:xfrm>
            <a:off x="1847528" y="260648"/>
            <a:ext cx="7988424" cy="757483"/>
          </a:xfrm>
        </p:spPr>
        <p:txBody>
          <a:bodyPr>
            <a:normAutofit/>
          </a:bodyPr>
          <a:lstStyle/>
          <a:p>
            <a:pPr>
              <a:lnSpc>
                <a:spcPct val="120000"/>
              </a:lnSpc>
            </a:pPr>
            <a:r>
              <a:rPr lang="en-US" altLang="zh-CN" sz="2800" dirty="0" smtClean="0"/>
              <a:t>3.2 </a:t>
            </a:r>
            <a:r>
              <a:rPr lang="zh-CN" altLang="en-US" sz="2800" dirty="0"/>
              <a:t>长期均衡如何实现？从短期到长期</a:t>
            </a:r>
          </a:p>
        </p:txBody>
      </p:sp>
      <p:sp>
        <p:nvSpPr>
          <p:cNvPr id="47" name="右箭头 46">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5918097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5" y="6494670"/>
            <a:ext cx="7474101" cy="1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2956489" y="2102898"/>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4371478" y="1927604"/>
            <a:ext cx="3886336" cy="318487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9" name="直线连接符 18"/>
          <p:cNvCxnSpPr/>
          <p:nvPr/>
        </p:nvCxnSpPr>
        <p:spPr bwMode="auto">
          <a:xfrm flipH="1" flipV="1">
            <a:off x="1991544" y="2322474"/>
            <a:ext cx="4827176" cy="408730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stCxn id="28" idx="2"/>
          </p:cNvCxnSpPr>
          <p:nvPr/>
        </p:nvCxnSpPr>
        <p:spPr bwMode="auto">
          <a:xfrm flipH="1" flipV="1">
            <a:off x="2051413" y="3364462"/>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直线连接符 22"/>
          <p:cNvCxnSpPr/>
          <p:nvPr/>
        </p:nvCxnSpPr>
        <p:spPr bwMode="auto">
          <a:xfrm flipV="1">
            <a:off x="3114691" y="3277266"/>
            <a:ext cx="31267" cy="321913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 name="直线连接符 26"/>
          <p:cNvCxnSpPr>
            <a:endCxn id="31" idx="0"/>
          </p:cNvCxnSpPr>
          <p:nvPr/>
        </p:nvCxnSpPr>
        <p:spPr bwMode="auto">
          <a:xfrm flipH="1" flipV="1">
            <a:off x="4534028" y="4332514"/>
            <a:ext cx="4643" cy="216388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031999" y="3230634"/>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椭圆 29"/>
          <p:cNvSpPr/>
          <p:nvPr/>
        </p:nvSpPr>
        <p:spPr bwMode="auto">
          <a:xfrm>
            <a:off x="3016356" y="3221811"/>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1" name="椭圆 30"/>
          <p:cNvSpPr/>
          <p:nvPr/>
        </p:nvSpPr>
        <p:spPr bwMode="auto">
          <a:xfrm>
            <a:off x="4391426" y="4332515"/>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377068" y="3190492"/>
            <a:ext cx="465880" cy="466278"/>
          </a:xfrm>
          <a:prstGeom prst="rect">
            <a:avLst/>
          </a:prstGeom>
          <a:noFill/>
        </p:spPr>
        <p:txBody>
          <a:bodyPr wrap="square" rtlCol="0">
            <a:spAutoFit/>
          </a:bodyPr>
          <a:lstStyle/>
          <a:p>
            <a:r>
              <a:rPr lang="en-US" altLang="zh-CN"/>
              <a:t>E</a:t>
            </a:r>
            <a:endParaRPr lang="zh-CN" altLang="en-US" dirty="0"/>
          </a:p>
        </p:txBody>
      </p:sp>
      <p:sp>
        <p:nvSpPr>
          <p:cNvPr id="34" name="文本框 33"/>
          <p:cNvSpPr txBox="1"/>
          <p:nvPr/>
        </p:nvSpPr>
        <p:spPr>
          <a:xfrm>
            <a:off x="4696575" y="4226222"/>
            <a:ext cx="465880" cy="466278"/>
          </a:xfrm>
          <a:prstGeom prst="rect">
            <a:avLst/>
          </a:prstGeom>
          <a:noFill/>
        </p:spPr>
        <p:txBody>
          <a:bodyPr wrap="square" rtlCol="0">
            <a:spAutoFit/>
          </a:bodyPr>
          <a:lstStyle/>
          <a:p>
            <a:r>
              <a:rPr lang="en-US" altLang="zh-CN" dirty="0"/>
              <a:t>F</a:t>
            </a:r>
            <a:endParaRPr lang="zh-CN" altLang="en-US" dirty="0"/>
          </a:p>
        </p:txBody>
      </p:sp>
      <p:sp>
        <p:nvSpPr>
          <p:cNvPr id="35" name="文本框 34"/>
          <p:cNvSpPr txBox="1"/>
          <p:nvPr/>
        </p:nvSpPr>
        <p:spPr>
          <a:xfrm>
            <a:off x="3418721" y="3277264"/>
            <a:ext cx="465880" cy="466278"/>
          </a:xfrm>
          <a:prstGeom prst="rect">
            <a:avLst/>
          </a:prstGeom>
          <a:noFill/>
        </p:spPr>
        <p:txBody>
          <a:bodyPr wrap="square" rtlCol="0">
            <a:spAutoFit/>
          </a:bodyPr>
          <a:lstStyle/>
          <a:p>
            <a:r>
              <a:rPr lang="en-US" altLang="zh-CN" dirty="0"/>
              <a:t>A</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a:t>
            </a:r>
            <a:r>
              <a:rPr lang="en-US" altLang="zh-CN" baseline="-25000" dirty="0"/>
              <a:t>1</a:t>
            </a:r>
            <a:endParaRPr lang="zh-CN" altLang="en-US" baseline="-25000"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a:t>
            </a:r>
            <a:r>
              <a:rPr lang="en-US" altLang="zh-CN" baseline="-25000" dirty="0"/>
              <a:t>1</a:t>
            </a:r>
            <a:endParaRPr lang="zh-CN" altLang="en-US" baseline="-25000" dirty="0"/>
          </a:p>
        </p:txBody>
      </p:sp>
      <p:sp>
        <p:nvSpPr>
          <p:cNvPr id="39" name="文本框 38"/>
          <p:cNvSpPr txBox="1"/>
          <p:nvPr/>
        </p:nvSpPr>
        <p:spPr>
          <a:xfrm>
            <a:off x="6683499" y="5777874"/>
            <a:ext cx="1107196" cy="461665"/>
          </a:xfrm>
          <a:prstGeom prst="rect">
            <a:avLst/>
          </a:prstGeom>
          <a:noFill/>
        </p:spPr>
        <p:txBody>
          <a:bodyPr wrap="square" rtlCol="0">
            <a:spAutoFit/>
          </a:bodyPr>
          <a:lstStyle/>
          <a:p>
            <a:r>
              <a:rPr lang="en-US" altLang="zh-CN" dirty="0"/>
              <a:t>AD</a:t>
            </a:r>
            <a:r>
              <a:rPr lang="en-US" altLang="zh-CN" baseline="-25000" dirty="0"/>
              <a:t>2</a:t>
            </a:r>
            <a:endParaRPr lang="zh-CN" altLang="en-US" baseline="-25000" dirty="0"/>
          </a:p>
        </p:txBody>
      </p:sp>
      <p:sp>
        <p:nvSpPr>
          <p:cNvPr id="44" name="文本框 43"/>
          <p:cNvSpPr txBox="1"/>
          <p:nvPr/>
        </p:nvSpPr>
        <p:spPr>
          <a:xfrm>
            <a:off x="2722250" y="2217353"/>
            <a:ext cx="1495288" cy="369332"/>
          </a:xfrm>
          <a:prstGeom prst="rect">
            <a:avLst/>
          </a:prstGeom>
          <a:noFill/>
        </p:spPr>
        <p:txBody>
          <a:bodyPr wrap="square" rtlCol="0">
            <a:spAutoFit/>
          </a:bodyPr>
          <a:lstStyle/>
          <a:p>
            <a:r>
              <a:rPr lang="en-US" altLang="zh-CN" sz="1800" dirty="0"/>
              <a:t>1</a:t>
            </a:r>
            <a:r>
              <a:rPr lang="zh-CN" altLang="en-US" sz="1800" dirty="0"/>
              <a:t>总需求减少</a:t>
            </a:r>
          </a:p>
        </p:txBody>
      </p:sp>
      <p:cxnSp>
        <p:nvCxnSpPr>
          <p:cNvPr id="46" name="直线箭头连接符 45"/>
          <p:cNvCxnSpPr/>
          <p:nvPr/>
        </p:nvCxnSpPr>
        <p:spPr bwMode="auto">
          <a:xfrm flipH="1">
            <a:off x="2639617" y="2570753"/>
            <a:ext cx="18732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半闭框 62"/>
          <p:cNvSpPr/>
          <p:nvPr/>
        </p:nvSpPr>
        <p:spPr bwMode="auto">
          <a:xfrm rot="9663604">
            <a:off x="3496369" y="3586958"/>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5" name="半闭框 64"/>
          <p:cNvSpPr/>
          <p:nvPr/>
        </p:nvSpPr>
        <p:spPr bwMode="auto">
          <a:xfrm rot="9663604">
            <a:off x="3648769" y="3739358"/>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6" name="半闭框 65"/>
          <p:cNvSpPr/>
          <p:nvPr/>
        </p:nvSpPr>
        <p:spPr bwMode="auto">
          <a:xfrm rot="9663604">
            <a:off x="3808574" y="3868364"/>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7" name="半闭框 66"/>
          <p:cNvSpPr/>
          <p:nvPr/>
        </p:nvSpPr>
        <p:spPr bwMode="auto">
          <a:xfrm rot="9663604">
            <a:off x="5238061" y="5080416"/>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8" name="半闭框 67"/>
          <p:cNvSpPr/>
          <p:nvPr/>
        </p:nvSpPr>
        <p:spPr bwMode="auto">
          <a:xfrm rot="5770746" flipH="1" flipV="1">
            <a:off x="5625233" y="3624248"/>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0" name="半闭框 69"/>
          <p:cNvSpPr/>
          <p:nvPr/>
        </p:nvSpPr>
        <p:spPr bwMode="auto">
          <a:xfrm rot="5770746" flipH="1" flipV="1">
            <a:off x="5457675" y="3729369"/>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1" name="半闭框 70"/>
          <p:cNvSpPr/>
          <p:nvPr/>
        </p:nvSpPr>
        <p:spPr bwMode="auto">
          <a:xfrm rot="5770746" flipH="1" flipV="1">
            <a:off x="5269324" y="3859877"/>
            <a:ext cx="239168" cy="215891"/>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2" name="半闭框 71"/>
          <p:cNvSpPr/>
          <p:nvPr/>
        </p:nvSpPr>
        <p:spPr bwMode="auto">
          <a:xfrm rot="5770746" flipH="1" flipV="1">
            <a:off x="5104445" y="3962277"/>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3" name="文本框 72"/>
          <p:cNvSpPr txBox="1"/>
          <p:nvPr/>
        </p:nvSpPr>
        <p:spPr>
          <a:xfrm>
            <a:off x="2303997" y="3666822"/>
            <a:ext cx="1370217" cy="369332"/>
          </a:xfrm>
          <a:prstGeom prst="rect">
            <a:avLst/>
          </a:prstGeom>
          <a:noFill/>
        </p:spPr>
        <p:txBody>
          <a:bodyPr wrap="square" rtlCol="0">
            <a:spAutoFit/>
          </a:bodyPr>
          <a:lstStyle/>
          <a:p>
            <a:r>
              <a:rPr lang="en-US" altLang="zh-CN" sz="1800" dirty="0"/>
              <a:t>2. </a:t>
            </a:r>
            <a:r>
              <a:rPr lang="zh-CN" altLang="en-US" sz="1800" dirty="0"/>
              <a:t>价格下降</a:t>
            </a:r>
          </a:p>
        </p:txBody>
      </p:sp>
      <p:cxnSp>
        <p:nvCxnSpPr>
          <p:cNvPr id="74" name="直线连接符 73"/>
          <p:cNvCxnSpPr>
            <a:stCxn id="34" idx="1"/>
          </p:cNvCxnSpPr>
          <p:nvPr/>
        </p:nvCxnSpPr>
        <p:spPr bwMode="auto">
          <a:xfrm flipH="1">
            <a:off x="1974157" y="4459361"/>
            <a:ext cx="2722418" cy="4963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7" name="文本框 76"/>
          <p:cNvSpPr txBox="1"/>
          <p:nvPr/>
        </p:nvSpPr>
        <p:spPr>
          <a:xfrm>
            <a:off x="1592674" y="3133648"/>
            <a:ext cx="697772" cy="461665"/>
          </a:xfrm>
          <a:prstGeom prst="rect">
            <a:avLst/>
          </a:prstGeom>
          <a:noFill/>
        </p:spPr>
        <p:txBody>
          <a:bodyPr wrap="square" rtlCol="0">
            <a:spAutoFit/>
          </a:bodyPr>
          <a:lstStyle/>
          <a:p>
            <a:r>
              <a:rPr lang="en-US" altLang="zh-CN" dirty="0"/>
              <a:t>P</a:t>
            </a:r>
            <a:r>
              <a:rPr lang="en-US" altLang="zh-CN" baseline="-25000" dirty="0"/>
              <a:t>1</a:t>
            </a:r>
            <a:endParaRPr lang="zh-CN" altLang="en-US" baseline="-25000" dirty="0"/>
          </a:p>
        </p:txBody>
      </p:sp>
      <p:sp>
        <p:nvSpPr>
          <p:cNvPr id="79" name="文本框 78"/>
          <p:cNvSpPr txBox="1"/>
          <p:nvPr/>
        </p:nvSpPr>
        <p:spPr>
          <a:xfrm>
            <a:off x="1581209" y="4228529"/>
            <a:ext cx="697772" cy="461665"/>
          </a:xfrm>
          <a:prstGeom prst="rect">
            <a:avLst/>
          </a:prstGeom>
          <a:noFill/>
        </p:spPr>
        <p:txBody>
          <a:bodyPr wrap="square" rtlCol="0">
            <a:spAutoFit/>
          </a:bodyPr>
          <a:lstStyle/>
          <a:p>
            <a:r>
              <a:rPr lang="en-US" altLang="zh-CN" dirty="0"/>
              <a:t>P</a:t>
            </a:r>
            <a:r>
              <a:rPr lang="en-US" altLang="zh-CN" baseline="-25000" dirty="0"/>
              <a:t>2</a:t>
            </a:r>
            <a:endParaRPr lang="zh-CN" altLang="en-US" baseline="-25000" dirty="0"/>
          </a:p>
        </p:txBody>
      </p:sp>
      <p:sp>
        <p:nvSpPr>
          <p:cNvPr id="80" name="半闭框 79"/>
          <p:cNvSpPr/>
          <p:nvPr/>
        </p:nvSpPr>
        <p:spPr bwMode="auto">
          <a:xfrm rot="2712976" flipH="1" flipV="1">
            <a:off x="1881389" y="3562952"/>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1" name="半闭框 80"/>
          <p:cNvSpPr/>
          <p:nvPr/>
        </p:nvSpPr>
        <p:spPr bwMode="auto">
          <a:xfrm rot="2712976" flipH="1" flipV="1">
            <a:off x="1869617" y="3806242"/>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2" name="文本框 81"/>
          <p:cNvSpPr txBox="1"/>
          <p:nvPr/>
        </p:nvSpPr>
        <p:spPr>
          <a:xfrm>
            <a:off x="3923140" y="3297147"/>
            <a:ext cx="1325936" cy="523220"/>
          </a:xfrm>
          <a:prstGeom prst="rect">
            <a:avLst/>
          </a:prstGeom>
          <a:noFill/>
        </p:spPr>
        <p:txBody>
          <a:bodyPr wrap="square" rtlCol="0">
            <a:spAutoFit/>
          </a:bodyPr>
          <a:lstStyle/>
          <a:p>
            <a:r>
              <a:rPr lang="en-US" altLang="zh-CN" sz="1400" dirty="0"/>
              <a:t>3. </a:t>
            </a:r>
            <a:r>
              <a:rPr lang="zh-CN" altLang="en-US" sz="1400" dirty="0"/>
              <a:t>总需求增加，总供给减少</a:t>
            </a:r>
          </a:p>
        </p:txBody>
      </p:sp>
      <p:cxnSp>
        <p:nvCxnSpPr>
          <p:cNvPr id="83" name="直线连接符 82"/>
          <p:cNvCxnSpPr>
            <a:stCxn id="73" idx="1"/>
          </p:cNvCxnSpPr>
          <p:nvPr/>
        </p:nvCxnSpPr>
        <p:spPr bwMode="auto">
          <a:xfrm flipH="1" flipV="1">
            <a:off x="1974158" y="3843292"/>
            <a:ext cx="329839" cy="81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5" name="直线连接符 84"/>
          <p:cNvCxnSpPr>
            <a:endCxn id="66" idx="2"/>
          </p:cNvCxnSpPr>
          <p:nvPr/>
        </p:nvCxnSpPr>
        <p:spPr bwMode="auto">
          <a:xfrm flipH="1">
            <a:off x="3988461" y="3794314"/>
            <a:ext cx="194462" cy="1351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直线连接符 86"/>
          <p:cNvCxnSpPr>
            <a:endCxn id="71" idx="0"/>
          </p:cNvCxnSpPr>
          <p:nvPr/>
        </p:nvCxnSpPr>
        <p:spPr bwMode="auto">
          <a:xfrm>
            <a:off x="5066277" y="3656770"/>
            <a:ext cx="259666" cy="2240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线连接符 41"/>
          <p:cNvCxnSpPr/>
          <p:nvPr/>
        </p:nvCxnSpPr>
        <p:spPr bwMode="auto">
          <a:xfrm flipH="1">
            <a:off x="5433036" y="2865796"/>
            <a:ext cx="5126931" cy="3543987"/>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47" name="文本框 46"/>
          <p:cNvSpPr txBox="1"/>
          <p:nvPr/>
        </p:nvSpPr>
        <p:spPr>
          <a:xfrm>
            <a:off x="9465645" y="2217354"/>
            <a:ext cx="1107196" cy="461665"/>
          </a:xfrm>
          <a:prstGeom prst="rect">
            <a:avLst/>
          </a:prstGeom>
          <a:noFill/>
        </p:spPr>
        <p:txBody>
          <a:bodyPr wrap="square" rtlCol="0">
            <a:spAutoFit/>
          </a:bodyPr>
          <a:lstStyle/>
          <a:p>
            <a:r>
              <a:rPr lang="en-US" altLang="zh-CN" dirty="0"/>
              <a:t>SRAS</a:t>
            </a:r>
            <a:r>
              <a:rPr lang="en-US" altLang="zh-CN" baseline="-25000" dirty="0"/>
              <a:t>2</a:t>
            </a:r>
            <a:endParaRPr lang="zh-CN" altLang="en-US" baseline="-25000" dirty="0"/>
          </a:p>
        </p:txBody>
      </p:sp>
      <p:sp>
        <p:nvSpPr>
          <p:cNvPr id="48" name="文本框 47"/>
          <p:cNvSpPr txBox="1"/>
          <p:nvPr/>
        </p:nvSpPr>
        <p:spPr>
          <a:xfrm>
            <a:off x="5781049" y="5238804"/>
            <a:ext cx="775098" cy="461054"/>
          </a:xfrm>
          <a:prstGeom prst="rect">
            <a:avLst/>
          </a:prstGeom>
          <a:noFill/>
        </p:spPr>
        <p:txBody>
          <a:bodyPr wrap="square" rtlCol="0">
            <a:spAutoFit/>
          </a:bodyPr>
          <a:lstStyle/>
          <a:p>
            <a:r>
              <a:rPr lang="en-US" altLang="zh-CN"/>
              <a:t>G</a:t>
            </a:r>
            <a:endParaRPr lang="zh-CN" altLang="en-US" dirty="0"/>
          </a:p>
        </p:txBody>
      </p:sp>
      <p:sp>
        <p:nvSpPr>
          <p:cNvPr id="49" name="椭圆 48"/>
          <p:cNvSpPr/>
          <p:nvPr/>
        </p:nvSpPr>
        <p:spPr bwMode="auto">
          <a:xfrm>
            <a:off x="6068137" y="5697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9" name="直线箭头连接符 8"/>
          <p:cNvCxnSpPr/>
          <p:nvPr/>
        </p:nvCxnSpPr>
        <p:spPr bwMode="auto">
          <a:xfrm>
            <a:off x="7068671" y="3116854"/>
            <a:ext cx="29505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1" name="文本框 50"/>
          <p:cNvSpPr txBox="1"/>
          <p:nvPr/>
        </p:nvSpPr>
        <p:spPr>
          <a:xfrm>
            <a:off x="7693854" y="3188618"/>
            <a:ext cx="1645454" cy="369332"/>
          </a:xfrm>
          <a:prstGeom prst="rect">
            <a:avLst/>
          </a:prstGeom>
          <a:noFill/>
        </p:spPr>
        <p:txBody>
          <a:bodyPr wrap="square" rtlCol="0">
            <a:spAutoFit/>
          </a:bodyPr>
          <a:lstStyle/>
          <a:p>
            <a:r>
              <a:rPr lang="en-US" altLang="zh-CN" sz="1800" dirty="0"/>
              <a:t>4. </a:t>
            </a:r>
            <a:r>
              <a:rPr lang="zh-CN" altLang="en-US" sz="1800" dirty="0"/>
              <a:t>总供给增加</a:t>
            </a:r>
          </a:p>
        </p:txBody>
      </p:sp>
      <p:cxnSp>
        <p:nvCxnSpPr>
          <p:cNvPr id="54" name="直线连接符 53"/>
          <p:cNvCxnSpPr>
            <a:stCxn id="49" idx="7"/>
          </p:cNvCxnSpPr>
          <p:nvPr/>
        </p:nvCxnSpPr>
        <p:spPr bwMode="auto">
          <a:xfrm flipH="1">
            <a:off x="2013834" y="5741856"/>
            <a:ext cx="4297739" cy="6127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6" name="文本框 55"/>
          <p:cNvSpPr txBox="1"/>
          <p:nvPr/>
        </p:nvSpPr>
        <p:spPr>
          <a:xfrm>
            <a:off x="1521581" y="5541661"/>
            <a:ext cx="697772" cy="461665"/>
          </a:xfrm>
          <a:prstGeom prst="rect">
            <a:avLst/>
          </a:prstGeom>
          <a:noFill/>
        </p:spPr>
        <p:txBody>
          <a:bodyPr wrap="square" rtlCol="0">
            <a:spAutoFit/>
          </a:bodyPr>
          <a:lstStyle/>
          <a:p>
            <a:r>
              <a:rPr lang="en-US" altLang="zh-CN" dirty="0"/>
              <a:t>P</a:t>
            </a:r>
            <a:r>
              <a:rPr lang="en-US" altLang="zh-CN" baseline="-25000" dirty="0"/>
              <a:t>3</a:t>
            </a:r>
            <a:endParaRPr lang="zh-CN" altLang="en-US" baseline="-25000" dirty="0"/>
          </a:p>
        </p:txBody>
      </p:sp>
      <p:sp>
        <p:nvSpPr>
          <p:cNvPr id="57" name="半闭框 56"/>
          <p:cNvSpPr/>
          <p:nvPr/>
        </p:nvSpPr>
        <p:spPr bwMode="auto">
          <a:xfrm rot="2712976" flipH="1" flipV="1">
            <a:off x="1888800" y="4663344"/>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8" name="半闭框 57"/>
          <p:cNvSpPr/>
          <p:nvPr/>
        </p:nvSpPr>
        <p:spPr bwMode="auto">
          <a:xfrm rot="2712976" flipH="1" flipV="1">
            <a:off x="1888800" y="4986473"/>
            <a:ext cx="239168" cy="2158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9" name="半闭框 58"/>
          <p:cNvSpPr/>
          <p:nvPr/>
        </p:nvSpPr>
        <p:spPr bwMode="auto">
          <a:xfrm rot="9663604">
            <a:off x="4854999" y="4743063"/>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半闭框 59"/>
          <p:cNvSpPr/>
          <p:nvPr/>
        </p:nvSpPr>
        <p:spPr bwMode="auto">
          <a:xfrm rot="9663604">
            <a:off x="5066337" y="4897101"/>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2" name="文本框 61"/>
          <p:cNvSpPr txBox="1"/>
          <p:nvPr/>
        </p:nvSpPr>
        <p:spPr>
          <a:xfrm>
            <a:off x="2125416" y="4935102"/>
            <a:ext cx="1645454" cy="369332"/>
          </a:xfrm>
          <a:prstGeom prst="rect">
            <a:avLst/>
          </a:prstGeom>
          <a:noFill/>
        </p:spPr>
        <p:txBody>
          <a:bodyPr wrap="square" rtlCol="0">
            <a:spAutoFit/>
          </a:bodyPr>
          <a:lstStyle/>
          <a:p>
            <a:r>
              <a:rPr lang="en-US" altLang="zh-CN" sz="1800" dirty="0"/>
              <a:t>5. </a:t>
            </a:r>
            <a:r>
              <a:rPr lang="zh-CN" altLang="en-US" sz="1800" dirty="0"/>
              <a:t>价格下降</a:t>
            </a:r>
          </a:p>
        </p:txBody>
      </p:sp>
      <p:sp>
        <p:nvSpPr>
          <p:cNvPr id="64" name="文本框 63"/>
          <p:cNvSpPr txBox="1"/>
          <p:nvPr/>
        </p:nvSpPr>
        <p:spPr>
          <a:xfrm>
            <a:off x="5297019" y="4537237"/>
            <a:ext cx="1645454" cy="369332"/>
          </a:xfrm>
          <a:prstGeom prst="rect">
            <a:avLst/>
          </a:prstGeom>
          <a:noFill/>
        </p:spPr>
        <p:txBody>
          <a:bodyPr wrap="square" rtlCol="0">
            <a:spAutoFit/>
          </a:bodyPr>
          <a:lstStyle/>
          <a:p>
            <a:r>
              <a:rPr lang="en-US" altLang="zh-CN" sz="1800" dirty="0"/>
              <a:t>6. </a:t>
            </a:r>
            <a:r>
              <a:rPr lang="zh-CN" altLang="en-US" sz="1800" dirty="0"/>
              <a:t>总需求增加</a:t>
            </a:r>
          </a:p>
        </p:txBody>
      </p:sp>
      <p:sp>
        <p:nvSpPr>
          <p:cNvPr id="61" name="标题 1"/>
          <p:cNvSpPr>
            <a:spLocks noGrp="1"/>
          </p:cNvSpPr>
          <p:nvPr>
            <p:ph type="title"/>
          </p:nvPr>
        </p:nvSpPr>
        <p:spPr>
          <a:xfrm>
            <a:off x="1847528" y="260648"/>
            <a:ext cx="7988424" cy="757483"/>
          </a:xfrm>
        </p:spPr>
        <p:txBody>
          <a:bodyPr>
            <a:normAutofit/>
          </a:bodyPr>
          <a:lstStyle/>
          <a:p>
            <a:pPr>
              <a:lnSpc>
                <a:spcPct val="120000"/>
              </a:lnSpc>
            </a:pPr>
            <a:r>
              <a:rPr lang="en-US" altLang="zh-CN" sz="2800" dirty="0" smtClean="0"/>
              <a:t>3.2 </a:t>
            </a:r>
            <a:r>
              <a:rPr lang="zh-CN" altLang="en-US" sz="2800" dirty="0"/>
              <a:t>长期均衡如何实现？从短期到长期</a:t>
            </a:r>
          </a:p>
        </p:txBody>
      </p:sp>
      <p:sp>
        <p:nvSpPr>
          <p:cNvPr id="69" name="右箭头 68">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68929402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lnSpc>
                <a:spcPct val="130000"/>
              </a:lnSpc>
              <a:buFont typeface="Wingdings" panose="05000000000000000000" pitchFamily="2" charset="2"/>
              <a:buNone/>
            </a:pPr>
            <a:endParaRPr lang="zh-CN" altLang="zh-CN" dirty="0">
              <a:solidFill>
                <a:schemeClr val="accent2"/>
              </a:solidFill>
            </a:endParaRPr>
          </a:p>
        </p:txBody>
      </p:sp>
      <p:sp>
        <p:nvSpPr>
          <p:cNvPr id="5123" name="Rectangle 3"/>
          <p:cNvSpPr>
            <a:spLocks noGrp="1" noChangeArrowheads="1"/>
          </p:cNvSpPr>
          <p:nvPr>
            <p:ph idx="1"/>
          </p:nvPr>
        </p:nvSpPr>
        <p:spPr/>
        <p:txBody>
          <a:bodyPr/>
          <a:lstStyle/>
          <a:p>
            <a:pPr eaLnBrk="1" hangingPunct="1"/>
            <a:endParaRPr lang="zh-CN" altLang="zh-CN"/>
          </a:p>
        </p:txBody>
      </p:sp>
      <p:pic>
        <p:nvPicPr>
          <p:cNvPr id="51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8576"/>
            <a:ext cx="6218238"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055441" y="0"/>
            <a:ext cx="10513168" cy="6858000"/>
          </a:xfrm>
        </p:spPr>
        <p:txBody>
          <a:bodyPr>
            <a:normAutofit lnSpcReduction="10000"/>
          </a:bodyPr>
          <a:lstStyle/>
          <a:p>
            <a:pPr marL="514350" indent="-514350" eaLnBrk="1" hangingPunct="1">
              <a:lnSpc>
                <a:spcPct val="120000"/>
              </a:lnSpc>
              <a:buFontTx/>
              <a:buAutoNum type="arabicPeriod" startAt="4"/>
            </a:pPr>
            <a:r>
              <a:rPr lang="en-US" altLang="zh-CN" sz="2800" dirty="0"/>
              <a:t>AS-AD</a:t>
            </a:r>
            <a:r>
              <a:rPr lang="zh-CN" altLang="en-US" sz="2800" dirty="0"/>
              <a:t>模型的应用：经济波动与稳定性政策</a:t>
            </a:r>
            <a:endParaRPr lang="en-US" altLang="zh-CN" sz="2800" dirty="0"/>
          </a:p>
          <a:p>
            <a:pPr marL="0" indent="0" eaLnBrk="1" hangingPunct="1">
              <a:lnSpc>
                <a:spcPct val="120000"/>
              </a:lnSpc>
              <a:buNone/>
            </a:pPr>
            <a:r>
              <a:rPr lang="en-US" altLang="zh-CN" sz="2800" dirty="0"/>
              <a:t>     </a:t>
            </a:r>
            <a:r>
              <a:rPr lang="zh-CN" altLang="en-US" sz="2800" dirty="0"/>
              <a:t>当我们关注宏观经济表现时，已经能够了解到，无论是哪种因素引起宏观经济变化，都是通过总供给或者总需求发力的。</a:t>
            </a:r>
            <a:endParaRPr lang="en-US" altLang="zh-CN" sz="2800" dirty="0"/>
          </a:p>
          <a:p>
            <a:pPr marL="0" indent="0" eaLnBrk="1" hangingPunct="1">
              <a:lnSpc>
                <a:spcPct val="120000"/>
              </a:lnSpc>
              <a:buNone/>
            </a:pPr>
            <a:r>
              <a:rPr lang="en-US" altLang="zh-CN" sz="2800" dirty="0"/>
              <a:t>    </a:t>
            </a:r>
            <a:r>
              <a:rPr lang="zh-CN" altLang="en-US" sz="2800" dirty="0"/>
              <a:t>历史上总需求方面冲击：</a:t>
            </a:r>
            <a:endParaRPr lang="en-US" altLang="zh-CN" sz="2800" dirty="0"/>
          </a:p>
          <a:p>
            <a:pPr marL="0" indent="0" eaLnBrk="1" hangingPunct="1">
              <a:lnSpc>
                <a:spcPct val="120000"/>
              </a:lnSpc>
              <a:buNone/>
            </a:pPr>
            <a:r>
              <a:rPr lang="en-US" altLang="zh-CN" sz="2800" dirty="0"/>
              <a:t>          </a:t>
            </a:r>
            <a:r>
              <a:rPr lang="zh-CN" altLang="en-US" sz="2800" dirty="0"/>
              <a:t>朝鲜战争之于美国和日本，</a:t>
            </a:r>
            <a:endParaRPr lang="en-US" altLang="zh-CN" sz="2800" dirty="0"/>
          </a:p>
          <a:p>
            <a:pPr marL="0" indent="0" eaLnBrk="1" hangingPunct="1">
              <a:lnSpc>
                <a:spcPct val="120000"/>
              </a:lnSpc>
              <a:buNone/>
            </a:pPr>
            <a:r>
              <a:rPr lang="en-US" altLang="zh-CN" sz="2800" dirty="0"/>
              <a:t>           </a:t>
            </a:r>
            <a:r>
              <a:rPr lang="zh-CN" altLang="en-US" sz="2800" dirty="0"/>
              <a:t>越南战争之于美国和日本</a:t>
            </a:r>
            <a:endParaRPr lang="en-US" altLang="zh-CN" sz="2800" dirty="0"/>
          </a:p>
          <a:p>
            <a:pPr marL="0" indent="0" eaLnBrk="1" hangingPunct="1">
              <a:lnSpc>
                <a:spcPct val="120000"/>
              </a:lnSpc>
              <a:buNone/>
            </a:pPr>
            <a:r>
              <a:rPr lang="en-US" altLang="zh-CN" sz="2800" dirty="0"/>
              <a:t>          </a:t>
            </a:r>
            <a:r>
              <a:rPr lang="zh-CN" altLang="en-US" sz="2800" dirty="0"/>
              <a:t>放开计划生育限制之于中国（可能）</a:t>
            </a:r>
            <a:endParaRPr lang="en-US" altLang="zh-CN" sz="2800" dirty="0"/>
          </a:p>
          <a:p>
            <a:pPr marL="0" indent="0" eaLnBrk="1" hangingPunct="1">
              <a:lnSpc>
                <a:spcPct val="120000"/>
              </a:lnSpc>
              <a:buNone/>
            </a:pPr>
            <a:r>
              <a:rPr lang="en-US" altLang="zh-CN" sz="2800" dirty="0"/>
              <a:t>    </a:t>
            </a:r>
            <a:r>
              <a:rPr lang="zh-CN" altLang="en-US" sz="2800" dirty="0"/>
              <a:t>历史上总供给方面的冲击：</a:t>
            </a:r>
            <a:endParaRPr lang="en-US" altLang="zh-CN" sz="2800" dirty="0"/>
          </a:p>
          <a:p>
            <a:pPr marL="0" indent="0" eaLnBrk="1" hangingPunct="1">
              <a:lnSpc>
                <a:spcPct val="120000"/>
              </a:lnSpc>
              <a:buNone/>
            </a:pPr>
            <a:r>
              <a:rPr lang="en-US" altLang="zh-CN" sz="2800" dirty="0"/>
              <a:t>          </a:t>
            </a:r>
            <a:r>
              <a:rPr lang="zh-CN" altLang="en-US" sz="2800" dirty="0"/>
              <a:t>石油危机下的滞涨</a:t>
            </a:r>
            <a:endParaRPr lang="en-US" altLang="zh-CN" sz="2800" dirty="0"/>
          </a:p>
          <a:p>
            <a:pPr marL="0" indent="0" eaLnBrk="1" hangingPunct="1">
              <a:lnSpc>
                <a:spcPct val="120000"/>
              </a:lnSpc>
              <a:buNone/>
            </a:pPr>
            <a:r>
              <a:rPr lang="en-US" altLang="zh-CN" sz="2800" dirty="0"/>
              <a:t>           </a:t>
            </a:r>
            <a:r>
              <a:rPr lang="zh-CN" altLang="en-US" sz="2800" dirty="0"/>
              <a:t>新经济</a:t>
            </a:r>
            <a:endParaRPr lang="en-US" altLang="zh-CN" sz="2800" dirty="0"/>
          </a:p>
          <a:p>
            <a:pPr marL="0" indent="0" eaLnBrk="1" hangingPunct="1">
              <a:lnSpc>
                <a:spcPct val="120000"/>
              </a:lnSpc>
              <a:buNone/>
            </a:pPr>
            <a:r>
              <a:rPr lang="en-US" altLang="zh-CN" sz="2800" dirty="0"/>
              <a:t>        911</a:t>
            </a:r>
            <a:r>
              <a:rPr lang="zh-CN" altLang="en-US" sz="2800" dirty="0"/>
              <a:t>恐怖袭击</a:t>
            </a:r>
            <a:endParaRPr lang="en-US" altLang="zh-CN" sz="2800" dirty="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415481" y="332656"/>
            <a:ext cx="10225136" cy="5616624"/>
          </a:xfrm>
        </p:spPr>
        <p:txBody>
          <a:bodyPr anchor="t"/>
          <a:lstStyle/>
          <a:p>
            <a:pPr marL="514350" indent="-514350" eaLnBrk="1" hangingPunct="1">
              <a:lnSpc>
                <a:spcPct val="120000"/>
              </a:lnSpc>
              <a:buFontTx/>
              <a:buAutoNum type="arabicPeriod" startAt="4"/>
            </a:pPr>
            <a:r>
              <a:rPr lang="en-US" altLang="zh-CN" sz="2800" dirty="0"/>
              <a:t>AS-AD</a:t>
            </a:r>
            <a:r>
              <a:rPr lang="zh-CN" altLang="en-US" sz="2800" dirty="0"/>
              <a:t>模型的应用：经济波动与稳定性</a:t>
            </a:r>
            <a:r>
              <a:rPr lang="zh-CN" altLang="en-US" sz="2800" dirty="0" smtClean="0"/>
              <a:t>政策</a:t>
            </a:r>
            <a:endParaRPr lang="en-US" altLang="zh-CN" sz="2800" dirty="0" smtClean="0"/>
          </a:p>
          <a:p>
            <a:pPr marL="514350" indent="-514350" eaLnBrk="1" hangingPunct="1">
              <a:lnSpc>
                <a:spcPct val="120000"/>
              </a:lnSpc>
              <a:buFontTx/>
              <a:buAutoNum type="arabicPeriod" startAt="4"/>
            </a:pPr>
            <a:endParaRPr lang="en-US" altLang="zh-CN" sz="2800" dirty="0"/>
          </a:p>
          <a:p>
            <a:pPr marL="0" indent="0" eaLnBrk="1" hangingPunct="1">
              <a:lnSpc>
                <a:spcPct val="120000"/>
              </a:lnSpc>
              <a:buNone/>
            </a:pPr>
            <a:r>
              <a:rPr lang="en-US" altLang="zh-CN" sz="2800" dirty="0"/>
              <a:t>     </a:t>
            </a:r>
            <a:r>
              <a:rPr lang="zh-CN" altLang="en-US" sz="2800" dirty="0"/>
              <a:t>无论是什么原因带来的宏观经济波动，我们可以借助于</a:t>
            </a:r>
            <a:r>
              <a:rPr lang="en-US" altLang="zh-CN" sz="2800" dirty="0"/>
              <a:t>AS-AD</a:t>
            </a:r>
            <a:r>
              <a:rPr lang="zh-CN" altLang="en-US" sz="2800" dirty="0"/>
              <a:t>框架来讨论，正如前面所分析的那样。下面我们挑一个供给方面的冲击，不利的冲击。比如</a:t>
            </a:r>
            <a:r>
              <a:rPr lang="en-US" altLang="zh-CN" sz="2800" dirty="0"/>
              <a:t>20</a:t>
            </a:r>
            <a:r>
              <a:rPr lang="zh-CN" altLang="en-US" sz="2800" dirty="0"/>
              <a:t>世纪</a:t>
            </a:r>
            <a:r>
              <a:rPr lang="en-US" altLang="zh-CN" sz="2800" dirty="0"/>
              <a:t>70</a:t>
            </a:r>
            <a:r>
              <a:rPr lang="zh-CN" altLang="en-US" sz="2800" dirty="0"/>
              <a:t>年代石油危机带来的滞涨。</a:t>
            </a:r>
            <a:endParaRPr lang="en-US" altLang="zh-CN" sz="2800" dirty="0"/>
          </a:p>
        </p:txBody>
      </p:sp>
      <p:sp>
        <p:nvSpPr>
          <p:cNvPr id="3" name="右箭头 2">
            <a:extLst>
              <a:ext uri="{FF2B5EF4-FFF2-40B4-BE49-F238E27FC236}">
                <a16:creationId xmlns:a16="http://schemas.microsoft.com/office/drawing/2014/main" id="{1CED4C18-CEF4-4443-9D2E-66E66A34F045}"/>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92859543"/>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4317954" y="2678222"/>
            <a:ext cx="3886336" cy="318487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p:nvPr/>
        </p:nvCxnSpPr>
        <p:spPr bwMode="auto">
          <a:xfrm flipH="1" flipV="1">
            <a:off x="2025464" y="4226517"/>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38" name="文本框 37"/>
          <p:cNvSpPr txBox="1"/>
          <p:nvPr/>
        </p:nvSpPr>
        <p:spPr>
          <a:xfrm>
            <a:off x="7543470" y="4960456"/>
            <a:ext cx="1107196" cy="461665"/>
          </a:xfrm>
          <a:prstGeom prst="rect">
            <a:avLst/>
          </a:prstGeom>
          <a:noFill/>
        </p:spPr>
        <p:txBody>
          <a:bodyPr wrap="square" rtlCol="0">
            <a:spAutoFit/>
          </a:bodyPr>
          <a:lstStyle/>
          <a:p>
            <a:r>
              <a:rPr lang="en-US" altLang="zh-CN" dirty="0"/>
              <a:t>AD1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2" name="标题 1"/>
          <p:cNvSpPr>
            <a:spLocks noGrp="1"/>
          </p:cNvSpPr>
          <p:nvPr>
            <p:ph type="title"/>
          </p:nvPr>
        </p:nvSpPr>
        <p:spPr>
          <a:xfrm>
            <a:off x="1813756" y="316525"/>
            <a:ext cx="7772400" cy="1143000"/>
          </a:xfrm>
        </p:spPr>
        <p:txBody>
          <a:bodyPr/>
          <a:lstStyle/>
          <a:p>
            <a:r>
              <a:rPr lang="zh-CN" altLang="en-US" dirty="0"/>
              <a:t>初始状态</a:t>
            </a:r>
          </a:p>
        </p:txBody>
      </p:sp>
      <p:cxnSp>
        <p:nvCxnSpPr>
          <p:cNvPr id="17"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359521495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p:nvPr/>
        </p:nvCxnSpPr>
        <p:spPr bwMode="auto">
          <a:xfrm flipH="1" flipV="1">
            <a:off x="2025464" y="4226517"/>
            <a:ext cx="3980587" cy="176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7772400" cy="1143000"/>
          </a:xfrm>
        </p:spPr>
        <p:txBody>
          <a:bodyPr/>
          <a:lstStyle/>
          <a:p>
            <a:r>
              <a:rPr lang="zh-CN" altLang="en-US" dirty="0"/>
              <a:t>石油危机</a:t>
            </a:r>
            <a:r>
              <a:rPr lang="en-US" altLang="zh-CN" dirty="0">
                <a:sym typeface="Wingdings" panose="05000000000000000000" pitchFamily="2" charset="2"/>
              </a:rPr>
              <a:t></a:t>
            </a:r>
            <a:r>
              <a:rPr lang="zh-CN" altLang="en-US" dirty="0">
                <a:sym typeface="Wingdings" panose="05000000000000000000" pitchFamily="2" charset="2"/>
              </a:rPr>
              <a:t>总供给减少</a:t>
            </a:r>
            <a:endParaRPr lang="zh-CN" altLang="en-US"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cxnSp>
        <p:nvCxnSpPr>
          <p:cNvPr id="7" name="直接箭头连接符 6"/>
          <p:cNvCxnSpPr/>
          <p:nvPr/>
        </p:nvCxnSpPr>
        <p:spPr bwMode="auto">
          <a:xfrm flipH="1">
            <a:off x="6727866" y="2117741"/>
            <a:ext cx="230305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文本框 20"/>
          <p:cNvSpPr txBox="1"/>
          <p:nvPr/>
        </p:nvSpPr>
        <p:spPr>
          <a:xfrm>
            <a:off x="7543470" y="4960456"/>
            <a:ext cx="1107196" cy="461665"/>
          </a:xfrm>
          <a:prstGeom prst="rect">
            <a:avLst/>
          </a:prstGeom>
          <a:noFill/>
        </p:spPr>
        <p:txBody>
          <a:bodyPr wrap="square" rtlCol="0">
            <a:spAutoFit/>
          </a:bodyPr>
          <a:lstStyle/>
          <a:p>
            <a:r>
              <a:rPr lang="en-US" altLang="zh-CN" dirty="0"/>
              <a:t>AD1</a:t>
            </a:r>
            <a:endParaRPr lang="zh-CN" altLang="en-US" dirty="0"/>
          </a:p>
        </p:txBody>
      </p:sp>
      <p:cxnSp>
        <p:nvCxnSpPr>
          <p:cNvPr id="22" name="直接箭头连接符 21"/>
          <p:cNvCxnSpPr/>
          <p:nvPr/>
        </p:nvCxnSpPr>
        <p:spPr bwMode="auto">
          <a:xfrm flipH="1" flipV="1">
            <a:off x="6647326" y="2201971"/>
            <a:ext cx="43896" cy="15091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750708193"/>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endCxn id="16" idx="2"/>
          </p:cNvCxnSpPr>
          <p:nvPr/>
        </p:nvCxnSpPr>
        <p:spPr bwMode="auto">
          <a:xfrm flipH="1">
            <a:off x="1988625" y="4244164"/>
            <a:ext cx="4017427" cy="688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7772400" cy="1143000"/>
          </a:xfrm>
        </p:spPr>
        <p:txBody>
          <a:bodyPr/>
          <a:lstStyle/>
          <a:p>
            <a:r>
              <a:rPr lang="zh-CN" altLang="en-US" dirty="0"/>
              <a:t>短期：石油危机</a:t>
            </a:r>
            <a:r>
              <a:rPr lang="en-US" altLang="zh-CN" dirty="0">
                <a:sym typeface="Wingdings" panose="05000000000000000000" pitchFamily="2" charset="2"/>
              </a:rPr>
              <a:t></a:t>
            </a:r>
            <a:r>
              <a:rPr lang="zh-CN" altLang="en-US" dirty="0">
                <a:sym typeface="Wingdings" panose="05000000000000000000" pitchFamily="2" charset="2"/>
              </a:rPr>
              <a:t>总供给减少</a:t>
            </a:r>
            <a:endParaRPr lang="zh-CN" altLang="en-US"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sp>
        <p:nvSpPr>
          <p:cNvPr id="21" name="半闭框 20"/>
          <p:cNvSpPr/>
          <p:nvPr/>
        </p:nvSpPr>
        <p:spPr bwMode="auto">
          <a:xfrm rot="13222207" flipH="1" flipV="1">
            <a:off x="6082903" y="2830032"/>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3" name="半闭框 22"/>
          <p:cNvSpPr/>
          <p:nvPr/>
        </p:nvSpPr>
        <p:spPr bwMode="auto">
          <a:xfrm rot="13222207" flipH="1" flipV="1">
            <a:off x="6092368" y="3197762"/>
            <a:ext cx="279596" cy="369318"/>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4" name="半闭框 23"/>
          <p:cNvSpPr/>
          <p:nvPr/>
        </p:nvSpPr>
        <p:spPr bwMode="auto">
          <a:xfrm rot="13222207" flipH="1" flipV="1">
            <a:off x="6082797" y="3547729"/>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半闭框 29"/>
          <p:cNvSpPr/>
          <p:nvPr/>
        </p:nvSpPr>
        <p:spPr bwMode="auto">
          <a:xfrm rot="8383768" flipH="1" flipV="1">
            <a:off x="5340473" y="2327656"/>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2" name="半闭框 31"/>
          <p:cNvSpPr/>
          <p:nvPr/>
        </p:nvSpPr>
        <p:spPr bwMode="auto">
          <a:xfrm rot="8383768" flipH="1" flipV="1">
            <a:off x="4966401" y="2303193"/>
            <a:ext cx="271869" cy="287991"/>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3" name="半闭框 32"/>
          <p:cNvSpPr/>
          <p:nvPr/>
        </p:nvSpPr>
        <p:spPr bwMode="auto">
          <a:xfrm rot="8383768" flipH="1" flipV="1">
            <a:off x="4572808" y="2327655"/>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4" name="直线连接符 86"/>
          <p:cNvCxnSpPr/>
          <p:nvPr/>
        </p:nvCxnSpPr>
        <p:spPr bwMode="auto">
          <a:xfrm flipH="1" flipV="1">
            <a:off x="5221380" y="1964925"/>
            <a:ext cx="47823" cy="46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H="1">
            <a:off x="1997432" y="2471649"/>
            <a:ext cx="4291531" cy="19366"/>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5" name="文本框 54"/>
          <p:cNvSpPr txBox="1"/>
          <p:nvPr/>
        </p:nvSpPr>
        <p:spPr>
          <a:xfrm>
            <a:off x="3851305" y="2369362"/>
            <a:ext cx="465880" cy="466278"/>
          </a:xfrm>
          <a:prstGeom prst="rect">
            <a:avLst/>
          </a:prstGeom>
          <a:noFill/>
        </p:spPr>
        <p:txBody>
          <a:bodyPr wrap="square" rtlCol="0">
            <a:spAutoFit/>
          </a:bodyPr>
          <a:lstStyle/>
          <a:p>
            <a:r>
              <a:rPr lang="en-US" altLang="zh-CN" dirty="0"/>
              <a:t>B</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9" name="椭圆 58"/>
          <p:cNvSpPr/>
          <p:nvPr/>
        </p:nvSpPr>
        <p:spPr bwMode="auto">
          <a:xfrm>
            <a:off x="4148460" y="2399356"/>
            <a:ext cx="285202" cy="302949"/>
          </a:xfrm>
          <a:prstGeom prst="ellipse">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1" name="文本框 60"/>
          <p:cNvSpPr txBox="1"/>
          <p:nvPr/>
        </p:nvSpPr>
        <p:spPr>
          <a:xfrm>
            <a:off x="1550649" y="2351602"/>
            <a:ext cx="697772" cy="461665"/>
          </a:xfrm>
          <a:prstGeom prst="rect">
            <a:avLst/>
          </a:prstGeom>
          <a:noFill/>
        </p:spPr>
        <p:txBody>
          <a:bodyPr wrap="square" rtlCol="0">
            <a:spAutoFit/>
          </a:bodyPr>
          <a:lstStyle/>
          <a:p>
            <a:r>
              <a:rPr lang="en-US" altLang="zh-CN" dirty="0"/>
              <a:t>P2</a:t>
            </a:r>
            <a:endParaRPr lang="zh-CN" altLang="en-US" dirty="0"/>
          </a:p>
        </p:txBody>
      </p:sp>
      <p:sp>
        <p:nvSpPr>
          <p:cNvPr id="39" name="文本框 38"/>
          <p:cNvSpPr txBox="1"/>
          <p:nvPr/>
        </p:nvSpPr>
        <p:spPr>
          <a:xfrm>
            <a:off x="7543470" y="4960456"/>
            <a:ext cx="1107196" cy="461665"/>
          </a:xfrm>
          <a:prstGeom prst="rect">
            <a:avLst/>
          </a:prstGeom>
          <a:noFill/>
        </p:spPr>
        <p:txBody>
          <a:bodyPr wrap="square" rtlCol="0">
            <a:spAutoFit/>
          </a:bodyPr>
          <a:lstStyle/>
          <a:p>
            <a:r>
              <a:rPr lang="en-US" altLang="zh-CN" dirty="0"/>
              <a:t>AD1</a:t>
            </a:r>
            <a:endParaRPr lang="zh-CN" altLang="en-US" dirty="0"/>
          </a:p>
        </p:txBody>
      </p:sp>
    </p:spTree>
    <p:extLst>
      <p:ext uri="{BB962C8B-B14F-4D97-AF65-F5344CB8AC3E}">
        <p14:creationId xmlns:p14="http://schemas.microsoft.com/office/powerpoint/2010/main" val="3576745409"/>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p:nvPr/>
        </p:nvCxnSpPr>
        <p:spPr bwMode="auto">
          <a:xfrm flipH="1">
            <a:off x="1991544" y="4244164"/>
            <a:ext cx="4014508" cy="2815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704602" y="2310802"/>
            <a:ext cx="697772" cy="461665"/>
          </a:xfrm>
          <a:prstGeom prst="rect">
            <a:avLst/>
          </a:prstGeom>
          <a:noFill/>
        </p:spPr>
        <p:txBody>
          <a:bodyPr wrap="square" rtlCol="0">
            <a:spAutoFit/>
          </a:bodyPr>
          <a:lstStyle/>
          <a:p>
            <a:r>
              <a:rPr lang="en-US" altLang="zh-CN" dirty="0"/>
              <a:t>P2</a:t>
            </a:r>
            <a:endParaRPr lang="zh-CN" altLang="en-US" dirty="0"/>
          </a:p>
        </p:txBody>
      </p:sp>
      <p:sp>
        <p:nvSpPr>
          <p:cNvPr id="17" name="标题 1"/>
          <p:cNvSpPr>
            <a:spLocks noGrp="1"/>
          </p:cNvSpPr>
          <p:nvPr>
            <p:ph type="title"/>
          </p:nvPr>
        </p:nvSpPr>
        <p:spPr>
          <a:xfrm>
            <a:off x="1813756" y="113136"/>
            <a:ext cx="7772400" cy="1143000"/>
          </a:xfrm>
        </p:spPr>
        <p:txBody>
          <a:bodyPr/>
          <a:lstStyle/>
          <a:p>
            <a:r>
              <a:rPr lang="zh-CN" altLang="en-US" dirty="0"/>
              <a:t>长期：</a:t>
            </a:r>
            <a:r>
              <a:rPr lang="zh-CN" altLang="en-US" dirty="0">
                <a:sym typeface="Wingdings" panose="05000000000000000000" pitchFamily="2" charset="2"/>
              </a:rPr>
              <a:t>总供给增加</a:t>
            </a:r>
            <a:endParaRPr lang="zh-CN" altLang="en-US"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sp>
        <p:nvSpPr>
          <p:cNvPr id="21" name="半闭框 20"/>
          <p:cNvSpPr/>
          <p:nvPr/>
        </p:nvSpPr>
        <p:spPr bwMode="auto">
          <a:xfrm rot="13222207" flipH="1" flipV="1">
            <a:off x="6082903" y="2830032"/>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3" name="半闭框 22"/>
          <p:cNvSpPr/>
          <p:nvPr/>
        </p:nvSpPr>
        <p:spPr bwMode="auto">
          <a:xfrm rot="13222207" flipH="1" flipV="1">
            <a:off x="6092368" y="3197762"/>
            <a:ext cx="279596" cy="369318"/>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4" name="半闭框 23"/>
          <p:cNvSpPr/>
          <p:nvPr/>
        </p:nvSpPr>
        <p:spPr bwMode="auto">
          <a:xfrm rot="13222207" flipH="1" flipV="1">
            <a:off x="6082797" y="3547729"/>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半闭框 29"/>
          <p:cNvSpPr/>
          <p:nvPr/>
        </p:nvSpPr>
        <p:spPr bwMode="auto">
          <a:xfrm rot="8383768" flipH="1" flipV="1">
            <a:off x="5340473" y="2327656"/>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2" name="半闭框 31"/>
          <p:cNvSpPr/>
          <p:nvPr/>
        </p:nvSpPr>
        <p:spPr bwMode="auto">
          <a:xfrm rot="8383768" flipH="1" flipV="1">
            <a:off x="4966401" y="2303193"/>
            <a:ext cx="271869" cy="287991"/>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3" name="半闭框 32"/>
          <p:cNvSpPr/>
          <p:nvPr/>
        </p:nvSpPr>
        <p:spPr bwMode="auto">
          <a:xfrm rot="8383768" flipH="1" flipV="1">
            <a:off x="4572808" y="2327655"/>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4" name="直线连接符 86"/>
          <p:cNvCxnSpPr/>
          <p:nvPr/>
        </p:nvCxnSpPr>
        <p:spPr bwMode="auto">
          <a:xfrm flipH="1" flipV="1">
            <a:off x="5221380" y="1964925"/>
            <a:ext cx="47823" cy="46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flipH="1">
            <a:off x="1991544" y="2471650"/>
            <a:ext cx="4297418" cy="16547"/>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1" name="半闭框 50"/>
          <p:cNvSpPr/>
          <p:nvPr/>
        </p:nvSpPr>
        <p:spPr bwMode="auto">
          <a:xfrm rot="9663604">
            <a:off x="4804222" y="2957755"/>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2" name="半闭框 51"/>
          <p:cNvSpPr/>
          <p:nvPr/>
        </p:nvSpPr>
        <p:spPr bwMode="auto">
          <a:xfrm rot="9663604">
            <a:off x="4421160" y="2620402"/>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3" name="半闭框 52"/>
          <p:cNvSpPr/>
          <p:nvPr/>
        </p:nvSpPr>
        <p:spPr bwMode="auto">
          <a:xfrm rot="9663604">
            <a:off x="4632498" y="2774440"/>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5" name="文本框 54"/>
          <p:cNvSpPr txBox="1"/>
          <p:nvPr/>
        </p:nvSpPr>
        <p:spPr>
          <a:xfrm>
            <a:off x="3851305" y="2369362"/>
            <a:ext cx="465880" cy="466278"/>
          </a:xfrm>
          <a:prstGeom prst="rect">
            <a:avLst/>
          </a:prstGeom>
          <a:noFill/>
        </p:spPr>
        <p:txBody>
          <a:bodyPr wrap="square" rtlCol="0">
            <a:spAutoFit/>
          </a:bodyPr>
          <a:lstStyle/>
          <a:p>
            <a:r>
              <a:rPr lang="en-US" altLang="zh-CN" dirty="0"/>
              <a:t>B</a:t>
            </a:r>
            <a:endParaRPr lang="zh-CN" altLang="en-US" dirty="0"/>
          </a:p>
        </p:txBody>
      </p:sp>
      <p:sp>
        <p:nvSpPr>
          <p:cNvPr id="57" name="文本框 56"/>
          <p:cNvSpPr txBox="1"/>
          <p:nvPr/>
        </p:nvSpPr>
        <p:spPr>
          <a:xfrm>
            <a:off x="4869394" y="3332187"/>
            <a:ext cx="465880" cy="466278"/>
          </a:xfrm>
          <a:prstGeom prst="rect">
            <a:avLst/>
          </a:prstGeom>
          <a:noFill/>
        </p:spPr>
        <p:txBody>
          <a:bodyPr wrap="square" rtlCol="0">
            <a:spAutoFit/>
          </a:bodyPr>
          <a:lstStyle/>
          <a:p>
            <a:r>
              <a:rPr lang="en-US" altLang="zh-CN" dirty="0"/>
              <a:t>F</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9" name="椭圆 58"/>
          <p:cNvSpPr/>
          <p:nvPr/>
        </p:nvSpPr>
        <p:spPr bwMode="auto">
          <a:xfrm>
            <a:off x="4148460" y="2399356"/>
            <a:ext cx="285202" cy="302949"/>
          </a:xfrm>
          <a:prstGeom prst="ellipse">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椭圆 59"/>
          <p:cNvSpPr/>
          <p:nvPr/>
        </p:nvSpPr>
        <p:spPr bwMode="auto">
          <a:xfrm>
            <a:off x="4941624" y="3072462"/>
            <a:ext cx="285202" cy="302949"/>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2" name="文本框 41"/>
          <p:cNvSpPr txBox="1"/>
          <p:nvPr/>
        </p:nvSpPr>
        <p:spPr>
          <a:xfrm>
            <a:off x="1792138" y="4003712"/>
            <a:ext cx="697772" cy="461665"/>
          </a:xfrm>
          <a:prstGeom prst="rect">
            <a:avLst/>
          </a:prstGeom>
          <a:noFill/>
        </p:spPr>
        <p:txBody>
          <a:bodyPr wrap="square" rtlCol="0">
            <a:spAutoFit/>
          </a:bodyPr>
          <a:lstStyle/>
          <a:p>
            <a:r>
              <a:rPr lang="en-US" altLang="zh-CN" dirty="0"/>
              <a:t>P1</a:t>
            </a:r>
            <a:endParaRPr lang="zh-CN" altLang="en-US" dirty="0"/>
          </a:p>
        </p:txBody>
      </p:sp>
      <p:sp>
        <p:nvSpPr>
          <p:cNvPr id="39" name="文本框 38"/>
          <p:cNvSpPr txBox="1"/>
          <p:nvPr/>
        </p:nvSpPr>
        <p:spPr>
          <a:xfrm>
            <a:off x="7543470" y="4960456"/>
            <a:ext cx="1107196" cy="461665"/>
          </a:xfrm>
          <a:prstGeom prst="rect">
            <a:avLst/>
          </a:prstGeom>
          <a:noFill/>
        </p:spPr>
        <p:txBody>
          <a:bodyPr wrap="square" rtlCol="0">
            <a:spAutoFit/>
          </a:bodyPr>
          <a:lstStyle/>
          <a:p>
            <a:r>
              <a:rPr lang="en-US" altLang="zh-CN" dirty="0"/>
              <a:t>AD1</a:t>
            </a:r>
            <a:endParaRPr lang="zh-CN" altLang="en-US" dirty="0"/>
          </a:p>
        </p:txBody>
      </p:sp>
    </p:spTree>
    <p:extLst>
      <p:ext uri="{BB962C8B-B14F-4D97-AF65-F5344CB8AC3E}">
        <p14:creationId xmlns:p14="http://schemas.microsoft.com/office/powerpoint/2010/main" val="185213141"/>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endCxn id="16" idx="2"/>
          </p:cNvCxnSpPr>
          <p:nvPr/>
        </p:nvCxnSpPr>
        <p:spPr bwMode="auto">
          <a:xfrm flipH="1">
            <a:off x="1988625" y="4244164"/>
            <a:ext cx="4017427" cy="688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7772400" cy="1143000"/>
          </a:xfrm>
        </p:spPr>
        <p:txBody>
          <a:bodyPr/>
          <a:lstStyle/>
          <a:p>
            <a:r>
              <a:rPr lang="zh-CN" altLang="en-US" dirty="0"/>
              <a:t>长期：</a:t>
            </a:r>
            <a:r>
              <a:rPr lang="zh-CN" altLang="en-US" dirty="0">
                <a:sym typeface="Wingdings" panose="05000000000000000000" pitchFamily="2" charset="2"/>
              </a:rPr>
              <a:t>总供给增加</a:t>
            </a:r>
            <a:endParaRPr lang="zh-CN" altLang="en-US"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cxnSp>
        <p:nvCxnSpPr>
          <p:cNvPr id="7" name="直接箭头连接符 6"/>
          <p:cNvCxnSpPr/>
          <p:nvPr/>
        </p:nvCxnSpPr>
        <p:spPr bwMode="auto">
          <a:xfrm flipH="1">
            <a:off x="6727866" y="2117741"/>
            <a:ext cx="230305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半闭框 20"/>
          <p:cNvSpPr/>
          <p:nvPr/>
        </p:nvSpPr>
        <p:spPr bwMode="auto">
          <a:xfrm rot="13222207" flipH="1" flipV="1">
            <a:off x="6082903" y="2830032"/>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3" name="半闭框 22"/>
          <p:cNvSpPr/>
          <p:nvPr/>
        </p:nvSpPr>
        <p:spPr bwMode="auto">
          <a:xfrm rot="13222207" flipH="1" flipV="1">
            <a:off x="6092368" y="3197762"/>
            <a:ext cx="279596" cy="369318"/>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4" name="半闭框 23"/>
          <p:cNvSpPr/>
          <p:nvPr/>
        </p:nvSpPr>
        <p:spPr bwMode="auto">
          <a:xfrm rot="13222207" flipH="1" flipV="1">
            <a:off x="6082797" y="3547729"/>
            <a:ext cx="279596" cy="349496"/>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0" name="半闭框 29"/>
          <p:cNvSpPr/>
          <p:nvPr/>
        </p:nvSpPr>
        <p:spPr bwMode="auto">
          <a:xfrm rot="8383768" flipH="1" flipV="1">
            <a:off x="5340473" y="2327656"/>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2" name="半闭框 31"/>
          <p:cNvSpPr/>
          <p:nvPr/>
        </p:nvSpPr>
        <p:spPr bwMode="auto">
          <a:xfrm rot="8383768" flipH="1" flipV="1">
            <a:off x="4966401" y="2303193"/>
            <a:ext cx="271869" cy="287991"/>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3" name="半闭框 32"/>
          <p:cNvSpPr/>
          <p:nvPr/>
        </p:nvSpPr>
        <p:spPr bwMode="auto">
          <a:xfrm rot="8383768" flipH="1" flipV="1">
            <a:off x="4572808" y="2327655"/>
            <a:ext cx="271869" cy="287991"/>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4" name="直线连接符 86"/>
          <p:cNvCxnSpPr/>
          <p:nvPr/>
        </p:nvCxnSpPr>
        <p:spPr bwMode="auto">
          <a:xfrm flipH="1" flipV="1">
            <a:off x="5221380" y="1964925"/>
            <a:ext cx="47823" cy="46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endCxn id="42" idx="0"/>
          </p:cNvCxnSpPr>
          <p:nvPr/>
        </p:nvCxnSpPr>
        <p:spPr bwMode="auto">
          <a:xfrm flipH="1">
            <a:off x="1937563" y="2471649"/>
            <a:ext cx="4351400" cy="9062"/>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1" name="半闭框 50"/>
          <p:cNvSpPr/>
          <p:nvPr/>
        </p:nvSpPr>
        <p:spPr bwMode="auto">
          <a:xfrm rot="9663604">
            <a:off x="4804222" y="2957755"/>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2" name="半闭框 51"/>
          <p:cNvSpPr/>
          <p:nvPr/>
        </p:nvSpPr>
        <p:spPr bwMode="auto">
          <a:xfrm rot="9663604">
            <a:off x="4421160" y="2620402"/>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3" name="半闭框 52"/>
          <p:cNvSpPr/>
          <p:nvPr/>
        </p:nvSpPr>
        <p:spPr bwMode="auto">
          <a:xfrm rot="9663604">
            <a:off x="4632498" y="2774440"/>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5" name="文本框 54"/>
          <p:cNvSpPr txBox="1"/>
          <p:nvPr/>
        </p:nvSpPr>
        <p:spPr>
          <a:xfrm>
            <a:off x="3851305" y="2369362"/>
            <a:ext cx="465880" cy="466278"/>
          </a:xfrm>
          <a:prstGeom prst="rect">
            <a:avLst/>
          </a:prstGeom>
          <a:noFill/>
        </p:spPr>
        <p:txBody>
          <a:bodyPr wrap="square" rtlCol="0">
            <a:spAutoFit/>
          </a:bodyPr>
          <a:lstStyle/>
          <a:p>
            <a:r>
              <a:rPr lang="en-US" altLang="zh-CN" dirty="0"/>
              <a:t>B</a:t>
            </a:r>
            <a:endParaRPr lang="zh-CN" altLang="en-US" dirty="0"/>
          </a:p>
        </p:txBody>
      </p:sp>
      <p:sp>
        <p:nvSpPr>
          <p:cNvPr id="57" name="文本框 56"/>
          <p:cNvSpPr txBox="1"/>
          <p:nvPr/>
        </p:nvSpPr>
        <p:spPr>
          <a:xfrm>
            <a:off x="4869394" y="3332187"/>
            <a:ext cx="465880" cy="466278"/>
          </a:xfrm>
          <a:prstGeom prst="rect">
            <a:avLst/>
          </a:prstGeom>
          <a:noFill/>
        </p:spPr>
        <p:txBody>
          <a:bodyPr wrap="square" rtlCol="0">
            <a:spAutoFit/>
          </a:bodyPr>
          <a:lstStyle/>
          <a:p>
            <a:r>
              <a:rPr lang="en-US" altLang="zh-CN" dirty="0"/>
              <a:t>F</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9" name="椭圆 58"/>
          <p:cNvSpPr/>
          <p:nvPr/>
        </p:nvSpPr>
        <p:spPr bwMode="auto">
          <a:xfrm>
            <a:off x="4148460" y="2399356"/>
            <a:ext cx="285202" cy="302949"/>
          </a:xfrm>
          <a:prstGeom prst="ellipse">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椭圆 59"/>
          <p:cNvSpPr/>
          <p:nvPr/>
        </p:nvSpPr>
        <p:spPr bwMode="auto">
          <a:xfrm>
            <a:off x="4941624" y="3072462"/>
            <a:ext cx="285202" cy="302949"/>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 name="直接箭头连接符 2"/>
          <p:cNvCxnSpPr/>
          <p:nvPr/>
        </p:nvCxnSpPr>
        <p:spPr bwMode="auto">
          <a:xfrm>
            <a:off x="4511945" y="3613660"/>
            <a:ext cx="0" cy="1615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半闭框 38"/>
          <p:cNvSpPr/>
          <p:nvPr/>
        </p:nvSpPr>
        <p:spPr bwMode="auto">
          <a:xfrm rot="9663604">
            <a:off x="5673007" y="3732129"/>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0" name="半闭框 39"/>
          <p:cNvSpPr/>
          <p:nvPr/>
        </p:nvSpPr>
        <p:spPr bwMode="auto">
          <a:xfrm rot="9663604">
            <a:off x="5289945" y="3394776"/>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1" name="半闭框 40"/>
          <p:cNvSpPr/>
          <p:nvPr/>
        </p:nvSpPr>
        <p:spPr bwMode="auto">
          <a:xfrm rot="9663604">
            <a:off x="5501283" y="3548814"/>
            <a:ext cx="184893" cy="182284"/>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2" name="文本框 41"/>
          <p:cNvSpPr txBox="1"/>
          <p:nvPr/>
        </p:nvSpPr>
        <p:spPr>
          <a:xfrm>
            <a:off x="1588677" y="2480712"/>
            <a:ext cx="697772" cy="461665"/>
          </a:xfrm>
          <a:prstGeom prst="rect">
            <a:avLst/>
          </a:prstGeom>
          <a:noFill/>
        </p:spPr>
        <p:txBody>
          <a:bodyPr wrap="square" rtlCol="0">
            <a:spAutoFit/>
          </a:bodyPr>
          <a:lstStyle/>
          <a:p>
            <a:r>
              <a:rPr lang="en-US" altLang="zh-CN" dirty="0"/>
              <a:t>P2</a:t>
            </a:r>
            <a:endParaRPr lang="zh-CN" altLang="en-US" dirty="0"/>
          </a:p>
        </p:txBody>
      </p:sp>
      <p:sp>
        <p:nvSpPr>
          <p:cNvPr id="43" name="文本框 42"/>
          <p:cNvSpPr txBox="1"/>
          <p:nvPr/>
        </p:nvSpPr>
        <p:spPr>
          <a:xfrm>
            <a:off x="7543470" y="4960456"/>
            <a:ext cx="1107196" cy="461665"/>
          </a:xfrm>
          <a:prstGeom prst="rect">
            <a:avLst/>
          </a:prstGeom>
          <a:noFill/>
        </p:spPr>
        <p:txBody>
          <a:bodyPr wrap="square" rtlCol="0">
            <a:spAutoFit/>
          </a:bodyPr>
          <a:lstStyle/>
          <a:p>
            <a:r>
              <a:rPr lang="en-US" altLang="zh-CN" dirty="0"/>
              <a:t>AD1</a:t>
            </a:r>
            <a:endParaRPr lang="zh-CN" altLang="en-US" dirty="0"/>
          </a:p>
        </p:txBody>
      </p:sp>
    </p:spTree>
    <p:extLst>
      <p:ext uri="{BB962C8B-B14F-4D97-AF65-F5344CB8AC3E}">
        <p14:creationId xmlns:p14="http://schemas.microsoft.com/office/powerpoint/2010/main" val="1208541449"/>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800" dirty="0"/>
              <a:t>以上是没有政府介入的情况</a:t>
            </a:r>
            <a:r>
              <a:rPr lang="zh-CN" altLang="en-US" sz="2800" dirty="0" smtClean="0"/>
              <a:t>。</a:t>
            </a:r>
            <a:endParaRPr lang="en-US" altLang="zh-CN" sz="2800" dirty="0" smtClean="0"/>
          </a:p>
          <a:p>
            <a:pPr marL="0" indent="0">
              <a:buNone/>
            </a:pPr>
            <a:endParaRPr lang="en-US" altLang="zh-CN" sz="2800" dirty="0"/>
          </a:p>
          <a:p>
            <a:pPr marL="0" indent="0">
              <a:buNone/>
            </a:pPr>
            <a:r>
              <a:rPr lang="zh-CN" altLang="en-US" sz="2800" dirty="0"/>
              <a:t>假设政府理解介入，以总需求管理政策调节宏观经济。那么结果是</a:t>
            </a:r>
          </a:p>
        </p:txBody>
      </p:sp>
    </p:spTree>
    <p:extLst>
      <p:ext uri="{BB962C8B-B14F-4D97-AF65-F5344CB8AC3E}">
        <p14:creationId xmlns:p14="http://schemas.microsoft.com/office/powerpoint/2010/main" val="2536794168"/>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endCxn id="16" idx="2"/>
          </p:cNvCxnSpPr>
          <p:nvPr/>
        </p:nvCxnSpPr>
        <p:spPr bwMode="auto">
          <a:xfrm flipH="1">
            <a:off x="1988625" y="4244164"/>
            <a:ext cx="4017427" cy="688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7772400" cy="1143000"/>
          </a:xfrm>
        </p:spPr>
        <p:txBody>
          <a:bodyPr/>
          <a:lstStyle/>
          <a:p>
            <a:r>
              <a:rPr lang="zh-CN" altLang="en-US" sz="3200" dirty="0"/>
              <a:t>短期：石油危机</a:t>
            </a:r>
            <a:r>
              <a:rPr lang="en-US" altLang="zh-CN" sz="3200" dirty="0">
                <a:sym typeface="Wingdings" panose="05000000000000000000" pitchFamily="2" charset="2"/>
              </a:rPr>
              <a:t></a:t>
            </a:r>
            <a:r>
              <a:rPr lang="zh-CN" altLang="en-US" sz="3200" dirty="0">
                <a:sym typeface="Wingdings" panose="05000000000000000000" pitchFamily="2" charset="2"/>
              </a:rPr>
              <a:t>总供给减少</a:t>
            </a:r>
            <a:endParaRPr lang="zh-CN" altLang="en-US" sz="3200"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cxnSp>
        <p:nvCxnSpPr>
          <p:cNvPr id="7" name="直接箭头连接符 6"/>
          <p:cNvCxnSpPr/>
          <p:nvPr/>
        </p:nvCxnSpPr>
        <p:spPr bwMode="auto">
          <a:xfrm flipH="1">
            <a:off x="6727866" y="2117741"/>
            <a:ext cx="230305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连接符 34"/>
          <p:cNvCxnSpPr/>
          <p:nvPr/>
        </p:nvCxnSpPr>
        <p:spPr bwMode="auto">
          <a:xfrm flipH="1">
            <a:off x="1997432" y="2471649"/>
            <a:ext cx="4291531" cy="19366"/>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7" name="文本框 56"/>
          <p:cNvSpPr txBox="1"/>
          <p:nvPr/>
        </p:nvSpPr>
        <p:spPr>
          <a:xfrm>
            <a:off x="4869394" y="3332187"/>
            <a:ext cx="465880" cy="466278"/>
          </a:xfrm>
          <a:prstGeom prst="rect">
            <a:avLst/>
          </a:prstGeom>
          <a:noFill/>
        </p:spPr>
        <p:txBody>
          <a:bodyPr wrap="square" rtlCol="0">
            <a:spAutoFit/>
          </a:bodyPr>
          <a:lstStyle/>
          <a:p>
            <a:r>
              <a:rPr lang="en-US" altLang="zh-CN" dirty="0"/>
              <a:t>F</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椭圆 59"/>
          <p:cNvSpPr/>
          <p:nvPr/>
        </p:nvSpPr>
        <p:spPr bwMode="auto">
          <a:xfrm>
            <a:off x="4941624" y="3072462"/>
            <a:ext cx="285202" cy="302949"/>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1" name="文本框 60"/>
          <p:cNvSpPr txBox="1"/>
          <p:nvPr/>
        </p:nvSpPr>
        <p:spPr>
          <a:xfrm>
            <a:off x="1550649" y="2351602"/>
            <a:ext cx="697772" cy="461665"/>
          </a:xfrm>
          <a:prstGeom prst="rect">
            <a:avLst/>
          </a:prstGeom>
          <a:noFill/>
        </p:spPr>
        <p:txBody>
          <a:bodyPr wrap="square" rtlCol="0">
            <a:spAutoFit/>
          </a:bodyPr>
          <a:lstStyle/>
          <a:p>
            <a:r>
              <a:rPr lang="en-US" altLang="zh-CN" dirty="0"/>
              <a:t>P2</a:t>
            </a:r>
            <a:endParaRPr lang="zh-CN" altLang="en-US" dirty="0"/>
          </a:p>
        </p:txBody>
      </p:sp>
    </p:spTree>
    <p:extLst>
      <p:ext uri="{BB962C8B-B14F-4D97-AF65-F5344CB8AC3E}">
        <p14:creationId xmlns:p14="http://schemas.microsoft.com/office/powerpoint/2010/main" val="3328891897"/>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endCxn id="16" idx="2"/>
          </p:cNvCxnSpPr>
          <p:nvPr/>
        </p:nvCxnSpPr>
        <p:spPr bwMode="auto">
          <a:xfrm flipH="1">
            <a:off x="1988625" y="4244164"/>
            <a:ext cx="4017427" cy="688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8242684" cy="1143000"/>
          </a:xfrm>
        </p:spPr>
        <p:txBody>
          <a:bodyPr/>
          <a:lstStyle/>
          <a:p>
            <a:r>
              <a:rPr lang="zh-CN" altLang="en-US" sz="3200" dirty="0"/>
              <a:t>短期：石油危机</a:t>
            </a:r>
            <a:r>
              <a:rPr lang="en-US" altLang="zh-CN" sz="3200" dirty="0">
                <a:sym typeface="Wingdings" panose="05000000000000000000" pitchFamily="2" charset="2"/>
              </a:rPr>
              <a:t></a:t>
            </a:r>
            <a:r>
              <a:rPr lang="zh-CN" altLang="en-US" sz="3200" dirty="0">
                <a:sym typeface="Wingdings" panose="05000000000000000000" pitchFamily="2" charset="2"/>
              </a:rPr>
              <a:t>总供给减少</a:t>
            </a:r>
            <a:r>
              <a:rPr lang="en-US" altLang="zh-CN" sz="3200" dirty="0">
                <a:sym typeface="Wingdings" panose="05000000000000000000" pitchFamily="2" charset="2"/>
              </a:rPr>
              <a:t></a:t>
            </a:r>
            <a:r>
              <a:rPr lang="zh-CN" altLang="en-US" sz="3200" dirty="0">
                <a:sym typeface="Wingdings" panose="05000000000000000000" pitchFamily="2" charset="2"/>
              </a:rPr>
              <a:t>扩展性政策刺激需求</a:t>
            </a:r>
            <a:endParaRPr lang="zh-CN" altLang="en-US" sz="3200"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cxnSp>
        <p:nvCxnSpPr>
          <p:cNvPr id="7" name="直接箭头连接符 6"/>
          <p:cNvCxnSpPr/>
          <p:nvPr/>
        </p:nvCxnSpPr>
        <p:spPr bwMode="auto">
          <a:xfrm flipH="1">
            <a:off x="6727866" y="2117741"/>
            <a:ext cx="230305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连接符 34"/>
          <p:cNvCxnSpPr/>
          <p:nvPr/>
        </p:nvCxnSpPr>
        <p:spPr bwMode="auto">
          <a:xfrm flipH="1">
            <a:off x="1997432" y="2471649"/>
            <a:ext cx="4291531" cy="19366"/>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7" name="文本框 56"/>
          <p:cNvSpPr txBox="1"/>
          <p:nvPr/>
        </p:nvSpPr>
        <p:spPr>
          <a:xfrm>
            <a:off x="4869394" y="3332187"/>
            <a:ext cx="465880" cy="466278"/>
          </a:xfrm>
          <a:prstGeom prst="rect">
            <a:avLst/>
          </a:prstGeom>
          <a:noFill/>
        </p:spPr>
        <p:txBody>
          <a:bodyPr wrap="square" rtlCol="0">
            <a:spAutoFit/>
          </a:bodyPr>
          <a:lstStyle/>
          <a:p>
            <a:r>
              <a:rPr lang="en-US" altLang="zh-CN" dirty="0"/>
              <a:t>F</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椭圆 59"/>
          <p:cNvSpPr/>
          <p:nvPr/>
        </p:nvSpPr>
        <p:spPr bwMode="auto">
          <a:xfrm>
            <a:off x="4941624" y="3072462"/>
            <a:ext cx="285202" cy="302949"/>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1" name="文本框 60"/>
          <p:cNvSpPr txBox="1"/>
          <p:nvPr/>
        </p:nvSpPr>
        <p:spPr>
          <a:xfrm>
            <a:off x="1550649" y="2351602"/>
            <a:ext cx="697772" cy="461665"/>
          </a:xfrm>
          <a:prstGeom prst="rect">
            <a:avLst/>
          </a:prstGeom>
          <a:noFill/>
        </p:spPr>
        <p:txBody>
          <a:bodyPr wrap="square" rtlCol="0">
            <a:spAutoFit/>
          </a:bodyPr>
          <a:lstStyle/>
          <a:p>
            <a:r>
              <a:rPr lang="en-US" altLang="zh-CN" dirty="0"/>
              <a:t>P2</a:t>
            </a:r>
            <a:endParaRPr lang="zh-CN" altLang="en-US" dirty="0"/>
          </a:p>
        </p:txBody>
      </p:sp>
      <p:cxnSp>
        <p:nvCxnSpPr>
          <p:cNvPr id="39" name="直线连接符 14"/>
          <p:cNvCxnSpPr/>
          <p:nvPr/>
        </p:nvCxnSpPr>
        <p:spPr bwMode="auto">
          <a:xfrm flipH="1" flipV="1">
            <a:off x="4387344" y="764810"/>
            <a:ext cx="5061702" cy="4307121"/>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40" name="直接箭头连接符 39"/>
          <p:cNvCxnSpPr/>
          <p:nvPr/>
        </p:nvCxnSpPr>
        <p:spPr bwMode="auto">
          <a:xfrm>
            <a:off x="7093747" y="4886484"/>
            <a:ext cx="19123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24436676"/>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1919288" y="260350"/>
            <a:ext cx="8208962" cy="5835650"/>
          </a:xfrm>
        </p:spPr>
        <p:txBody>
          <a:bodyPr anchor="t">
            <a:normAutofit/>
          </a:bodyPr>
          <a:lstStyle/>
          <a:p>
            <a:pPr eaLnBrk="1" hangingPunct="1">
              <a:buClr>
                <a:srgbClr val="000000"/>
              </a:buClr>
              <a:buFontTx/>
              <a:buNone/>
            </a:pPr>
            <a:r>
              <a:rPr lang="zh-CN" altLang="en-US" sz="2800" dirty="0"/>
              <a:t>宏观经济学中的时间维度：</a:t>
            </a:r>
            <a:endParaRPr lang="en-US" altLang="zh-CN" sz="2800" dirty="0"/>
          </a:p>
          <a:p>
            <a:pPr eaLnBrk="1" hangingPunct="1">
              <a:buClr>
                <a:srgbClr val="000000"/>
              </a:buClr>
              <a:buFontTx/>
              <a:buNone/>
            </a:pPr>
            <a:endParaRPr lang="en-US" altLang="zh-CN" sz="2800" dirty="0"/>
          </a:p>
          <a:p>
            <a:pPr eaLnBrk="1" hangingPunct="1">
              <a:buClr>
                <a:srgbClr val="000000"/>
              </a:buClr>
              <a:buFontTx/>
              <a:buNone/>
            </a:pPr>
            <a:r>
              <a:rPr lang="en-US" altLang="zh-CN" sz="2800" dirty="0"/>
              <a:t>                       Short run</a:t>
            </a:r>
          </a:p>
          <a:p>
            <a:pPr eaLnBrk="1" hangingPunct="1">
              <a:buClr>
                <a:srgbClr val="000000"/>
              </a:buClr>
              <a:buFontTx/>
              <a:buNone/>
            </a:pPr>
            <a:endParaRPr lang="en-US" altLang="zh-CN" sz="2800" dirty="0"/>
          </a:p>
          <a:p>
            <a:pPr eaLnBrk="1" hangingPunct="1">
              <a:buClr>
                <a:srgbClr val="000000"/>
              </a:buClr>
              <a:buFontTx/>
              <a:buNone/>
            </a:pPr>
            <a:r>
              <a:rPr lang="en-US" altLang="zh-CN" sz="2800" dirty="0"/>
              <a:t>                       Long run</a:t>
            </a:r>
          </a:p>
          <a:p>
            <a:pPr eaLnBrk="1" hangingPunct="1">
              <a:buClr>
                <a:srgbClr val="000000"/>
              </a:buClr>
              <a:buFontTx/>
              <a:buNone/>
            </a:pPr>
            <a:endParaRPr lang="en-US" altLang="zh-CN" sz="2800" dirty="0"/>
          </a:p>
          <a:p>
            <a:pPr eaLnBrk="1" hangingPunct="1">
              <a:buClr>
                <a:srgbClr val="000000"/>
              </a:buClr>
              <a:buFontTx/>
              <a:buNone/>
            </a:pPr>
            <a:r>
              <a:rPr lang="en-US" altLang="zh-CN" sz="2800" dirty="0"/>
              <a:t>                       The very long run</a:t>
            </a:r>
          </a:p>
        </p:txBody>
      </p:sp>
      <p:sp>
        <p:nvSpPr>
          <p:cNvPr id="9219" name="矩形 2"/>
          <p:cNvSpPr>
            <a:spLocks noChangeArrowheads="1"/>
          </p:cNvSpPr>
          <p:nvPr/>
        </p:nvSpPr>
        <p:spPr bwMode="auto">
          <a:xfrm>
            <a:off x="7573584" y="2343426"/>
            <a:ext cx="217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0000"/>
              </a:buClr>
            </a:pPr>
            <a:r>
              <a:rPr lang="zh-CN" altLang="en-US" sz="3200" dirty="0"/>
              <a:t>价格灵活</a:t>
            </a:r>
            <a:endParaRPr lang="en-US" altLang="zh-CN" sz="3200" dirty="0"/>
          </a:p>
        </p:txBody>
      </p:sp>
      <p:sp>
        <p:nvSpPr>
          <p:cNvPr id="9220" name="矩形 3"/>
          <p:cNvSpPr>
            <a:spLocks noChangeArrowheads="1"/>
          </p:cNvSpPr>
          <p:nvPr/>
        </p:nvSpPr>
        <p:spPr bwMode="auto">
          <a:xfrm>
            <a:off x="1664676" y="1379642"/>
            <a:ext cx="19442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0000"/>
              </a:buClr>
            </a:pPr>
            <a:r>
              <a:rPr lang="zh-CN" altLang="en-US" sz="2800" dirty="0"/>
              <a:t>技术既定</a:t>
            </a:r>
            <a:endParaRPr lang="en-US" altLang="zh-CN" sz="2800" dirty="0"/>
          </a:p>
          <a:p>
            <a:pPr eaLnBrk="1" hangingPunct="1">
              <a:buClr>
                <a:srgbClr val="000000"/>
              </a:buClr>
            </a:pPr>
            <a:r>
              <a:rPr lang="zh-CN" altLang="en-US" sz="2800" dirty="0"/>
              <a:t>资本存量既定</a:t>
            </a:r>
            <a:endParaRPr lang="en-US" altLang="zh-CN" sz="2800" dirty="0"/>
          </a:p>
        </p:txBody>
      </p:sp>
      <p:sp>
        <p:nvSpPr>
          <p:cNvPr id="9221" name="右大括号 4"/>
          <p:cNvSpPr>
            <a:spLocks/>
          </p:cNvSpPr>
          <p:nvPr/>
        </p:nvSpPr>
        <p:spPr bwMode="auto">
          <a:xfrm>
            <a:off x="6023769" y="1494271"/>
            <a:ext cx="1152525" cy="327129"/>
          </a:xfrm>
          <a:prstGeom prst="rightBrace">
            <a:avLst>
              <a:gd name="adj1" fmla="val 8333"/>
              <a:gd name="adj2" fmla="val 50000"/>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2" name="左大括号 5"/>
          <p:cNvSpPr>
            <a:spLocks/>
          </p:cNvSpPr>
          <p:nvPr/>
        </p:nvSpPr>
        <p:spPr bwMode="auto">
          <a:xfrm>
            <a:off x="3107853" y="1583949"/>
            <a:ext cx="720725" cy="1209487"/>
          </a:xfrm>
          <a:prstGeom prst="leftBrace">
            <a:avLst>
              <a:gd name="adj1" fmla="val 8325"/>
              <a:gd name="adj2" fmla="val 50000"/>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左大括号 5"/>
          <p:cNvSpPr>
            <a:spLocks/>
          </p:cNvSpPr>
          <p:nvPr/>
        </p:nvSpPr>
        <p:spPr bwMode="auto">
          <a:xfrm>
            <a:off x="3066755" y="3574123"/>
            <a:ext cx="720725" cy="469106"/>
          </a:xfrm>
          <a:prstGeom prst="leftBrace">
            <a:avLst>
              <a:gd name="adj1" fmla="val 8325"/>
              <a:gd name="adj2" fmla="val 50000"/>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矩形 3"/>
          <p:cNvSpPr>
            <a:spLocks noChangeArrowheads="1"/>
          </p:cNvSpPr>
          <p:nvPr/>
        </p:nvSpPr>
        <p:spPr bwMode="auto">
          <a:xfrm>
            <a:off x="1524000" y="3135288"/>
            <a:ext cx="194421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0000"/>
              </a:buClr>
            </a:pPr>
            <a:r>
              <a:rPr lang="zh-CN" altLang="en-US" sz="2800" dirty="0"/>
              <a:t>技术进步</a:t>
            </a:r>
            <a:endParaRPr lang="en-US" altLang="zh-CN" sz="2800" dirty="0"/>
          </a:p>
          <a:p>
            <a:pPr eaLnBrk="1" hangingPunct="1">
              <a:buClr>
                <a:srgbClr val="000000"/>
              </a:buClr>
            </a:pPr>
            <a:r>
              <a:rPr lang="zh-CN" altLang="en-US" sz="2800" dirty="0"/>
              <a:t>资本积累</a:t>
            </a:r>
            <a:endParaRPr lang="en-US" altLang="zh-CN" sz="2800" dirty="0"/>
          </a:p>
          <a:p>
            <a:pPr eaLnBrk="1" hangingPunct="1">
              <a:buClr>
                <a:srgbClr val="000000"/>
              </a:buClr>
            </a:pPr>
            <a:r>
              <a:rPr lang="zh-CN" altLang="en-US" sz="2800" dirty="0"/>
              <a:t>假设供求相等</a:t>
            </a:r>
            <a:endParaRPr lang="en-US" altLang="zh-CN" sz="2800" dirty="0"/>
          </a:p>
        </p:txBody>
      </p:sp>
      <p:sp>
        <p:nvSpPr>
          <p:cNvPr id="9" name="右大括号 4"/>
          <p:cNvSpPr>
            <a:spLocks/>
          </p:cNvSpPr>
          <p:nvPr/>
        </p:nvSpPr>
        <p:spPr bwMode="auto">
          <a:xfrm>
            <a:off x="6023768" y="2601072"/>
            <a:ext cx="1152525" cy="327129"/>
          </a:xfrm>
          <a:prstGeom prst="rightBrace">
            <a:avLst>
              <a:gd name="adj1" fmla="val 8333"/>
              <a:gd name="adj2" fmla="val 50000"/>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矩形 2"/>
          <p:cNvSpPr>
            <a:spLocks noChangeArrowheads="1"/>
          </p:cNvSpPr>
          <p:nvPr/>
        </p:nvSpPr>
        <p:spPr bwMode="auto">
          <a:xfrm>
            <a:off x="7573584" y="1379642"/>
            <a:ext cx="217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0000"/>
              </a:buClr>
            </a:pPr>
            <a:r>
              <a:rPr lang="zh-CN" altLang="en-US" sz="3200" dirty="0"/>
              <a:t>价格刚性</a:t>
            </a:r>
            <a:endParaRPr lang="en-US" altLang="zh-CN" sz="3200" dirty="0"/>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bwMode="auto">
          <a:xfrm>
            <a:off x="1991544" y="1759582"/>
            <a:ext cx="0" cy="473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线连接符 7"/>
          <p:cNvCxnSpPr/>
          <p:nvPr/>
        </p:nvCxnSpPr>
        <p:spPr bwMode="auto">
          <a:xfrm flipV="1">
            <a:off x="1991544" y="6495930"/>
            <a:ext cx="7416824" cy="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线连接符 9"/>
          <p:cNvCxnSpPr/>
          <p:nvPr/>
        </p:nvCxnSpPr>
        <p:spPr bwMode="auto">
          <a:xfrm>
            <a:off x="6210688" y="1412776"/>
            <a:ext cx="12440" cy="5083154"/>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cxnSp>
        <p:nvCxnSpPr>
          <p:cNvPr id="12" name="直线连接符 11"/>
          <p:cNvCxnSpPr/>
          <p:nvPr/>
        </p:nvCxnSpPr>
        <p:spPr bwMode="auto">
          <a:xfrm flipH="1">
            <a:off x="3135820" y="1759583"/>
            <a:ext cx="6740846" cy="4571593"/>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直线连接符 14"/>
          <p:cNvCxnSpPr/>
          <p:nvPr/>
        </p:nvCxnSpPr>
        <p:spPr bwMode="auto">
          <a:xfrm flipH="1" flipV="1">
            <a:off x="3142588" y="1555976"/>
            <a:ext cx="5061702" cy="4307121"/>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20" name="直线连接符 19"/>
          <p:cNvCxnSpPr>
            <a:endCxn id="16" idx="2"/>
          </p:cNvCxnSpPr>
          <p:nvPr/>
        </p:nvCxnSpPr>
        <p:spPr bwMode="auto">
          <a:xfrm flipH="1">
            <a:off x="1988625" y="4244164"/>
            <a:ext cx="4017427" cy="688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椭圆 27"/>
          <p:cNvSpPr/>
          <p:nvPr/>
        </p:nvSpPr>
        <p:spPr bwMode="auto">
          <a:xfrm>
            <a:off x="6118521" y="4041490"/>
            <a:ext cx="285202" cy="3029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文本框 28"/>
          <p:cNvSpPr txBox="1"/>
          <p:nvPr/>
        </p:nvSpPr>
        <p:spPr>
          <a:xfrm>
            <a:off x="6458282" y="3974604"/>
            <a:ext cx="465880" cy="466278"/>
          </a:xfrm>
          <a:prstGeom prst="rect">
            <a:avLst/>
          </a:prstGeom>
          <a:noFill/>
        </p:spPr>
        <p:txBody>
          <a:bodyPr wrap="square" rtlCol="0">
            <a:spAutoFit/>
          </a:bodyPr>
          <a:lstStyle/>
          <a:p>
            <a:r>
              <a:rPr lang="en-US" altLang="zh-CN" dirty="0"/>
              <a:t>E</a:t>
            </a:r>
            <a:endParaRPr lang="zh-CN" altLang="en-US" dirty="0"/>
          </a:p>
        </p:txBody>
      </p:sp>
      <p:sp>
        <p:nvSpPr>
          <p:cNvPr id="36" name="文本框 35"/>
          <p:cNvSpPr txBox="1"/>
          <p:nvPr/>
        </p:nvSpPr>
        <p:spPr>
          <a:xfrm>
            <a:off x="5657089" y="1608643"/>
            <a:ext cx="1107196" cy="461665"/>
          </a:xfrm>
          <a:prstGeom prst="rect">
            <a:avLst/>
          </a:prstGeom>
          <a:noFill/>
        </p:spPr>
        <p:txBody>
          <a:bodyPr wrap="square" rtlCol="0">
            <a:spAutoFit/>
          </a:bodyPr>
          <a:lstStyle/>
          <a:p>
            <a:r>
              <a:rPr lang="en-US" altLang="zh-CN"/>
              <a:t>LRAS</a:t>
            </a:r>
            <a:endParaRPr lang="zh-CN" altLang="en-US" dirty="0"/>
          </a:p>
        </p:txBody>
      </p:sp>
      <p:sp>
        <p:nvSpPr>
          <p:cNvPr id="37" name="文本框 36"/>
          <p:cNvSpPr txBox="1"/>
          <p:nvPr/>
        </p:nvSpPr>
        <p:spPr>
          <a:xfrm>
            <a:off x="7828197" y="2225840"/>
            <a:ext cx="1107196" cy="461665"/>
          </a:xfrm>
          <a:prstGeom prst="rect">
            <a:avLst/>
          </a:prstGeom>
          <a:noFill/>
        </p:spPr>
        <p:txBody>
          <a:bodyPr wrap="square" rtlCol="0">
            <a:spAutoFit/>
          </a:bodyPr>
          <a:lstStyle/>
          <a:p>
            <a:r>
              <a:rPr lang="en-US" altLang="zh-CN" dirty="0"/>
              <a:t>SRAS1</a:t>
            </a:r>
            <a:endParaRPr lang="zh-CN" altLang="en-US" dirty="0"/>
          </a:p>
        </p:txBody>
      </p:sp>
      <p:sp>
        <p:nvSpPr>
          <p:cNvPr id="38" name="文本框 37"/>
          <p:cNvSpPr txBox="1"/>
          <p:nvPr/>
        </p:nvSpPr>
        <p:spPr>
          <a:xfrm>
            <a:off x="7496299" y="3810658"/>
            <a:ext cx="1107196" cy="461665"/>
          </a:xfrm>
          <a:prstGeom prst="rect">
            <a:avLst/>
          </a:prstGeom>
          <a:noFill/>
        </p:spPr>
        <p:txBody>
          <a:bodyPr wrap="square" rtlCol="0">
            <a:spAutoFit/>
          </a:bodyPr>
          <a:lstStyle/>
          <a:p>
            <a:r>
              <a:rPr lang="en-US" altLang="zh-CN" dirty="0"/>
              <a:t>AD1</a:t>
            </a:r>
            <a:endParaRPr lang="zh-CN" altLang="en-US" dirty="0"/>
          </a:p>
        </p:txBody>
      </p:sp>
      <p:sp>
        <p:nvSpPr>
          <p:cNvPr id="77" name="文本框 76"/>
          <p:cNvSpPr txBox="1"/>
          <p:nvPr/>
        </p:nvSpPr>
        <p:spPr>
          <a:xfrm>
            <a:off x="6261122" y="5876654"/>
            <a:ext cx="697772" cy="461665"/>
          </a:xfrm>
          <a:prstGeom prst="rect">
            <a:avLst/>
          </a:prstGeom>
          <a:noFill/>
        </p:spPr>
        <p:txBody>
          <a:bodyPr wrap="square" rtlCol="0">
            <a:spAutoFit/>
          </a:bodyPr>
          <a:lstStyle/>
          <a:p>
            <a:r>
              <a:rPr lang="en-US" altLang="zh-CN" dirty="0"/>
              <a:t>Y*</a:t>
            </a:r>
            <a:endParaRPr lang="zh-CN" altLang="en-US" dirty="0"/>
          </a:p>
        </p:txBody>
      </p:sp>
      <p:sp>
        <p:nvSpPr>
          <p:cNvPr id="16" name="文本框 15"/>
          <p:cNvSpPr txBox="1"/>
          <p:nvPr/>
        </p:nvSpPr>
        <p:spPr>
          <a:xfrm>
            <a:off x="1639738" y="3851312"/>
            <a:ext cx="697772" cy="461665"/>
          </a:xfrm>
          <a:prstGeom prst="rect">
            <a:avLst/>
          </a:prstGeom>
          <a:noFill/>
        </p:spPr>
        <p:txBody>
          <a:bodyPr wrap="square" rtlCol="0">
            <a:spAutoFit/>
          </a:bodyPr>
          <a:lstStyle/>
          <a:p>
            <a:r>
              <a:rPr lang="en-US" altLang="zh-CN" dirty="0"/>
              <a:t>P1</a:t>
            </a:r>
            <a:endParaRPr lang="zh-CN" altLang="en-US" dirty="0"/>
          </a:p>
        </p:txBody>
      </p:sp>
      <p:sp>
        <p:nvSpPr>
          <p:cNvPr id="17" name="标题 1"/>
          <p:cNvSpPr>
            <a:spLocks noGrp="1"/>
          </p:cNvSpPr>
          <p:nvPr>
            <p:ph type="title"/>
          </p:nvPr>
        </p:nvSpPr>
        <p:spPr>
          <a:xfrm>
            <a:off x="1813756" y="113136"/>
            <a:ext cx="8242684" cy="1143000"/>
          </a:xfrm>
        </p:spPr>
        <p:txBody>
          <a:bodyPr/>
          <a:lstStyle/>
          <a:p>
            <a:r>
              <a:rPr lang="zh-CN" altLang="en-US" sz="3200" dirty="0"/>
              <a:t>短期：石油危机</a:t>
            </a:r>
            <a:r>
              <a:rPr lang="en-US" altLang="zh-CN" sz="3200" dirty="0">
                <a:sym typeface="Wingdings" panose="05000000000000000000" pitchFamily="2" charset="2"/>
              </a:rPr>
              <a:t></a:t>
            </a:r>
            <a:r>
              <a:rPr lang="zh-CN" altLang="en-US" sz="3200" dirty="0">
                <a:sym typeface="Wingdings" panose="05000000000000000000" pitchFamily="2" charset="2"/>
              </a:rPr>
              <a:t>总供给减少</a:t>
            </a:r>
            <a:r>
              <a:rPr lang="en-US" altLang="zh-CN" sz="3200" dirty="0">
                <a:sym typeface="Wingdings" panose="05000000000000000000" pitchFamily="2" charset="2"/>
              </a:rPr>
              <a:t></a:t>
            </a:r>
            <a:r>
              <a:rPr lang="zh-CN" altLang="en-US" sz="3200" dirty="0">
                <a:sym typeface="Wingdings" panose="05000000000000000000" pitchFamily="2" charset="2"/>
              </a:rPr>
              <a:t>扩展性政策刺激需求</a:t>
            </a:r>
            <a:endParaRPr lang="zh-CN" altLang="en-US" sz="3200" dirty="0"/>
          </a:p>
        </p:txBody>
      </p:sp>
      <p:cxnSp>
        <p:nvCxnSpPr>
          <p:cNvPr id="18" name="直线连接符 11"/>
          <p:cNvCxnSpPr/>
          <p:nvPr/>
        </p:nvCxnSpPr>
        <p:spPr bwMode="auto">
          <a:xfrm flipH="1">
            <a:off x="2563682" y="1398286"/>
            <a:ext cx="5223544" cy="3488198"/>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19" name="文本框 18"/>
          <p:cNvSpPr txBox="1"/>
          <p:nvPr/>
        </p:nvSpPr>
        <p:spPr>
          <a:xfrm>
            <a:off x="7750941" y="1223534"/>
            <a:ext cx="1107196" cy="461665"/>
          </a:xfrm>
          <a:prstGeom prst="rect">
            <a:avLst/>
          </a:prstGeom>
          <a:noFill/>
        </p:spPr>
        <p:txBody>
          <a:bodyPr wrap="square" rtlCol="0">
            <a:spAutoFit/>
          </a:bodyPr>
          <a:lstStyle/>
          <a:p>
            <a:r>
              <a:rPr lang="en-US" altLang="zh-CN" dirty="0"/>
              <a:t>SRAS2</a:t>
            </a:r>
            <a:endParaRPr lang="zh-CN" altLang="en-US" dirty="0"/>
          </a:p>
        </p:txBody>
      </p:sp>
      <p:cxnSp>
        <p:nvCxnSpPr>
          <p:cNvPr id="7" name="直接箭头连接符 6"/>
          <p:cNvCxnSpPr/>
          <p:nvPr/>
        </p:nvCxnSpPr>
        <p:spPr bwMode="auto">
          <a:xfrm flipH="1">
            <a:off x="6727866" y="2117741"/>
            <a:ext cx="230305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连接符 34"/>
          <p:cNvCxnSpPr/>
          <p:nvPr/>
        </p:nvCxnSpPr>
        <p:spPr bwMode="auto">
          <a:xfrm flipH="1">
            <a:off x="1997432" y="2471649"/>
            <a:ext cx="4291531" cy="19366"/>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4" name="文本框 53"/>
          <p:cNvSpPr txBox="1"/>
          <p:nvPr/>
        </p:nvSpPr>
        <p:spPr>
          <a:xfrm>
            <a:off x="6368358" y="2314815"/>
            <a:ext cx="465880" cy="466278"/>
          </a:xfrm>
          <a:prstGeom prst="rect">
            <a:avLst/>
          </a:prstGeom>
          <a:noFill/>
        </p:spPr>
        <p:txBody>
          <a:bodyPr wrap="square" rtlCol="0">
            <a:spAutoFit/>
          </a:bodyPr>
          <a:lstStyle/>
          <a:p>
            <a:r>
              <a:rPr lang="en-US" altLang="zh-CN" dirty="0"/>
              <a:t>A</a:t>
            </a:r>
            <a:endParaRPr lang="zh-CN" altLang="en-US" dirty="0"/>
          </a:p>
        </p:txBody>
      </p:sp>
      <p:sp>
        <p:nvSpPr>
          <p:cNvPr id="57" name="文本框 56"/>
          <p:cNvSpPr txBox="1"/>
          <p:nvPr/>
        </p:nvSpPr>
        <p:spPr>
          <a:xfrm>
            <a:off x="4869394" y="3332187"/>
            <a:ext cx="465880" cy="466278"/>
          </a:xfrm>
          <a:prstGeom prst="rect">
            <a:avLst/>
          </a:prstGeom>
          <a:noFill/>
        </p:spPr>
        <p:txBody>
          <a:bodyPr wrap="square" rtlCol="0">
            <a:spAutoFit/>
          </a:bodyPr>
          <a:lstStyle/>
          <a:p>
            <a:r>
              <a:rPr lang="en-US" altLang="zh-CN" dirty="0"/>
              <a:t>F</a:t>
            </a:r>
            <a:endParaRPr lang="zh-CN" altLang="en-US" dirty="0"/>
          </a:p>
        </p:txBody>
      </p:sp>
      <p:sp>
        <p:nvSpPr>
          <p:cNvPr id="58" name="椭圆 57"/>
          <p:cNvSpPr/>
          <p:nvPr/>
        </p:nvSpPr>
        <p:spPr bwMode="auto">
          <a:xfrm>
            <a:off x="6102739" y="2279008"/>
            <a:ext cx="285202" cy="30294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0" name="椭圆 59"/>
          <p:cNvSpPr/>
          <p:nvPr/>
        </p:nvSpPr>
        <p:spPr bwMode="auto">
          <a:xfrm>
            <a:off x="4941624" y="3072462"/>
            <a:ext cx="285202" cy="302949"/>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1" name="文本框 60"/>
          <p:cNvSpPr txBox="1"/>
          <p:nvPr/>
        </p:nvSpPr>
        <p:spPr>
          <a:xfrm>
            <a:off x="1550649" y="2351602"/>
            <a:ext cx="697772" cy="461665"/>
          </a:xfrm>
          <a:prstGeom prst="rect">
            <a:avLst/>
          </a:prstGeom>
          <a:noFill/>
        </p:spPr>
        <p:txBody>
          <a:bodyPr wrap="square" rtlCol="0">
            <a:spAutoFit/>
          </a:bodyPr>
          <a:lstStyle/>
          <a:p>
            <a:r>
              <a:rPr lang="en-US" altLang="zh-CN" dirty="0"/>
              <a:t>P2</a:t>
            </a:r>
            <a:endParaRPr lang="zh-CN" altLang="en-US" dirty="0"/>
          </a:p>
        </p:txBody>
      </p:sp>
      <p:cxnSp>
        <p:nvCxnSpPr>
          <p:cNvPr id="39" name="直线连接符 14"/>
          <p:cNvCxnSpPr/>
          <p:nvPr/>
        </p:nvCxnSpPr>
        <p:spPr bwMode="auto">
          <a:xfrm flipH="1" flipV="1">
            <a:off x="4387344" y="764810"/>
            <a:ext cx="5061702" cy="4307121"/>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40" name="直接箭头连接符 39"/>
          <p:cNvCxnSpPr/>
          <p:nvPr/>
        </p:nvCxnSpPr>
        <p:spPr bwMode="auto">
          <a:xfrm>
            <a:off x="7093747" y="4886484"/>
            <a:ext cx="19123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半闭框 40"/>
          <p:cNvSpPr/>
          <p:nvPr/>
        </p:nvSpPr>
        <p:spPr bwMode="auto">
          <a:xfrm rot="15623995" flipH="1" flipV="1">
            <a:off x="5644364" y="2648881"/>
            <a:ext cx="233750" cy="293142"/>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2" name="半闭框 41"/>
          <p:cNvSpPr/>
          <p:nvPr/>
        </p:nvSpPr>
        <p:spPr bwMode="auto">
          <a:xfrm rot="15623995" flipH="1" flipV="1">
            <a:off x="5344972" y="2811631"/>
            <a:ext cx="233750" cy="309767"/>
          </a:xfrm>
          <a:prstGeom prst="halfFrame">
            <a:avLst>
              <a:gd name="adj1" fmla="val 33333"/>
              <a:gd name="adj2" fmla="val 356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87387308"/>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t>接下来假设</a:t>
            </a:r>
            <a:r>
              <a:rPr lang="en-US" altLang="zh-CN" sz="2800" dirty="0"/>
              <a:t>SRAS</a:t>
            </a:r>
            <a:r>
              <a:rPr lang="zh-CN" altLang="en-US" sz="2800" dirty="0"/>
              <a:t>是水平的，分析思路是一样的。</a:t>
            </a:r>
          </a:p>
        </p:txBody>
      </p:sp>
    </p:spTree>
    <p:extLst>
      <p:ext uri="{BB962C8B-B14F-4D97-AF65-F5344CB8AC3E}">
        <p14:creationId xmlns:p14="http://schemas.microsoft.com/office/powerpoint/2010/main" val="350571432"/>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1508990"/>
            <a:ext cx="7056264" cy="534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703512" y="116633"/>
            <a:ext cx="5736892" cy="954107"/>
          </a:xfrm>
          <a:prstGeom prst="rect">
            <a:avLst/>
          </a:prstGeom>
        </p:spPr>
        <p:txBody>
          <a:bodyPr wrap="none">
            <a:spAutoFit/>
          </a:bodyPr>
          <a:lstStyle/>
          <a:p>
            <a:r>
              <a:rPr lang="en-US" altLang="zh-CN" sz="2800" dirty="0"/>
              <a:t>Adverse Shocks to Aggregate Supply: </a:t>
            </a:r>
          </a:p>
          <a:p>
            <a:r>
              <a:rPr lang="en-US" altLang="zh-CN" sz="2800" dirty="0"/>
              <a:t>Consequence in the Short run</a:t>
            </a:r>
            <a:endParaRPr lang="zh-CN" altLang="en-US" sz="2800" dirty="0"/>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1508990"/>
            <a:ext cx="7056264" cy="534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03512" y="116633"/>
            <a:ext cx="5736892" cy="954107"/>
          </a:xfrm>
          <a:prstGeom prst="rect">
            <a:avLst/>
          </a:prstGeom>
        </p:spPr>
        <p:txBody>
          <a:bodyPr wrap="none">
            <a:spAutoFit/>
          </a:bodyPr>
          <a:lstStyle/>
          <a:p>
            <a:r>
              <a:rPr lang="en-US" altLang="zh-CN" sz="2800" dirty="0"/>
              <a:t>Adverse Shocks to Aggregate Supply: </a:t>
            </a:r>
          </a:p>
          <a:p>
            <a:r>
              <a:rPr lang="en-US" altLang="zh-CN" sz="2800" dirty="0"/>
              <a:t>Consequence in the Long Run</a:t>
            </a:r>
            <a:endParaRPr lang="zh-CN" altLang="en-US" sz="2800" dirty="0"/>
          </a:p>
        </p:txBody>
      </p:sp>
      <p:cxnSp>
        <p:nvCxnSpPr>
          <p:cNvPr id="7" name="直接箭头连接符 6"/>
          <p:cNvCxnSpPr/>
          <p:nvPr/>
        </p:nvCxnSpPr>
        <p:spPr bwMode="auto">
          <a:xfrm>
            <a:off x="6096000" y="4005064"/>
            <a:ext cx="0" cy="648072"/>
          </a:xfrm>
          <a:prstGeom prst="straightConnector1">
            <a:avLst/>
          </a:prstGeom>
          <a:solidFill>
            <a:schemeClr val="accent1"/>
          </a:solidFill>
          <a:ln w="63500" cap="flat" cmpd="sng" algn="ctr">
            <a:solidFill>
              <a:schemeClr val="accent1">
                <a:lumMod val="75000"/>
              </a:schemeClr>
            </a:solidFill>
            <a:prstDash val="solid"/>
            <a:round/>
            <a:headEnd type="none" w="med" len="med"/>
            <a:tailEnd type="arrow"/>
          </a:ln>
          <a:effectLst/>
        </p:spPr>
      </p:cxnSp>
      <p:cxnSp>
        <p:nvCxnSpPr>
          <p:cNvPr id="11" name="直接箭头连接符 10"/>
          <p:cNvCxnSpPr/>
          <p:nvPr/>
        </p:nvCxnSpPr>
        <p:spPr bwMode="auto">
          <a:xfrm>
            <a:off x="5231904" y="1070740"/>
            <a:ext cx="864096" cy="32583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72912549"/>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461" y="1340768"/>
            <a:ext cx="6712259" cy="544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03513" y="116632"/>
            <a:ext cx="8554971" cy="523220"/>
          </a:xfrm>
          <a:prstGeom prst="rect">
            <a:avLst/>
          </a:prstGeom>
        </p:spPr>
        <p:txBody>
          <a:bodyPr wrap="none">
            <a:spAutoFit/>
          </a:bodyPr>
          <a:lstStyle/>
          <a:p>
            <a:r>
              <a:rPr lang="en-US" altLang="zh-CN" sz="2800" dirty="0"/>
              <a:t>Adverse Shocks to Aggregate Supply: Stabilization Policy</a:t>
            </a:r>
            <a:endParaRPr lang="zh-CN" altLang="en-US" sz="2800" dirty="0"/>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3432" y="476672"/>
            <a:ext cx="10585176" cy="6381328"/>
          </a:xfrm>
        </p:spPr>
        <p:txBody>
          <a:bodyPr anchor="t">
            <a:normAutofit/>
          </a:bodyPr>
          <a:lstStyle/>
          <a:p>
            <a:pPr marL="0" indent="0">
              <a:buNone/>
            </a:pPr>
            <a:r>
              <a:rPr lang="zh-CN" altLang="en-US" sz="2800" dirty="0"/>
              <a:t>结论</a:t>
            </a:r>
            <a:r>
              <a:rPr lang="zh-CN" altLang="en-US" sz="2800" dirty="0" smtClean="0"/>
              <a:t>：</a:t>
            </a:r>
            <a:endParaRPr lang="en-US" altLang="zh-CN" sz="2800" dirty="0" smtClean="0"/>
          </a:p>
          <a:p>
            <a:pPr marL="0" indent="0">
              <a:buNone/>
            </a:pPr>
            <a:endParaRPr lang="en-US" altLang="zh-CN" sz="2800" dirty="0"/>
          </a:p>
          <a:p>
            <a:pPr marL="0" indent="0">
              <a:buNone/>
            </a:pPr>
            <a:r>
              <a:rPr lang="en-US" altLang="zh-CN" sz="2800" dirty="0"/>
              <a:t>    1.</a:t>
            </a:r>
            <a:r>
              <a:rPr lang="zh-CN" altLang="en-US" sz="2800" dirty="0"/>
              <a:t>宏观经济总量由供给侧和需求侧共同决定；相应地，经济波动也是来自或者供给侧的冲击或者需求侧的冲击</a:t>
            </a:r>
            <a:r>
              <a:rPr lang="zh-CN" altLang="en-US" sz="2800" dirty="0" smtClean="0"/>
              <a:t>。</a:t>
            </a:r>
            <a:endParaRPr lang="en-US" altLang="zh-CN" sz="2800" dirty="0" smtClean="0"/>
          </a:p>
          <a:p>
            <a:pPr marL="0" indent="0">
              <a:buNone/>
            </a:pPr>
            <a:endParaRPr lang="en-US" altLang="zh-CN" sz="2800" dirty="0"/>
          </a:p>
          <a:p>
            <a:pPr marL="0" indent="0">
              <a:buNone/>
            </a:pPr>
            <a:r>
              <a:rPr lang="en-US" altLang="zh-CN" sz="2800" dirty="0"/>
              <a:t>    2. </a:t>
            </a:r>
            <a:r>
              <a:rPr lang="zh-CN" altLang="en-US" sz="2800" dirty="0"/>
              <a:t>宏观经济受到冲击之后，短期内经济会偏离充分就业均衡。但是长期会在市场机制的作用下回到充分就业均衡，只是价格会发生变化</a:t>
            </a:r>
            <a:r>
              <a:rPr lang="zh-CN" altLang="en-US" sz="2800" dirty="0" smtClean="0"/>
              <a:t>。</a:t>
            </a:r>
            <a:endParaRPr lang="en-US" altLang="zh-CN" sz="2800" dirty="0" smtClean="0"/>
          </a:p>
          <a:p>
            <a:pPr marL="0" indent="0">
              <a:buNone/>
            </a:pPr>
            <a:endParaRPr lang="en-US" altLang="zh-CN" sz="2800" dirty="0"/>
          </a:p>
          <a:p>
            <a:pPr marL="0" indent="0">
              <a:buNone/>
            </a:pPr>
            <a:r>
              <a:rPr lang="en-US" altLang="zh-CN" sz="2800" dirty="0"/>
              <a:t>    3. </a:t>
            </a:r>
            <a:r>
              <a:rPr lang="zh-CN" altLang="en-US" sz="2800" dirty="0"/>
              <a:t>政府如果要应对外在冲击带来的经济波动，可以通过总需求管理政策进行。但是产量稳定与物价稳定不能兼顾。</a:t>
            </a:r>
          </a:p>
        </p:txBody>
      </p:sp>
    </p:spTree>
    <p:extLst>
      <p:ext uri="{BB962C8B-B14F-4D97-AF65-F5344CB8AC3E}">
        <p14:creationId xmlns:p14="http://schemas.microsoft.com/office/powerpoint/2010/main" val="1475033832"/>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3"/>
          <p:cNvSpPr>
            <a:spLocks noGrp="1"/>
          </p:cNvSpPr>
          <p:nvPr>
            <p:ph type="title"/>
          </p:nvPr>
        </p:nvSpPr>
        <p:spPr/>
        <p:txBody>
          <a:bodyPr/>
          <a:lstStyle/>
          <a:p>
            <a:endParaRPr lang="zh-CN" altLang="en-US"/>
          </a:p>
        </p:txBody>
      </p:sp>
      <p:sp>
        <p:nvSpPr>
          <p:cNvPr id="10242" name="Rectangle 3"/>
          <p:cNvSpPr>
            <a:spLocks noGrp="1" noChangeArrowheads="1"/>
          </p:cNvSpPr>
          <p:nvPr>
            <p:ph idx="1"/>
          </p:nvPr>
        </p:nvSpPr>
        <p:spPr>
          <a:xfrm>
            <a:off x="2209800" y="1700214"/>
            <a:ext cx="7772400" cy="4968875"/>
          </a:xfrm>
        </p:spPr>
        <p:txBody>
          <a:bodyPr/>
          <a:lstStyle/>
          <a:p>
            <a:pPr eaLnBrk="1" hangingPunct="1"/>
            <a:endParaRPr lang="en-US" altLang="zh-CN"/>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39" y="620714"/>
            <a:ext cx="8936037"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标题 3"/>
          <p:cNvSpPr>
            <a:spLocks noGrp="1"/>
          </p:cNvSpPr>
          <p:nvPr>
            <p:ph type="title"/>
          </p:nvPr>
        </p:nvSpPr>
        <p:spPr/>
        <p:txBody>
          <a:bodyPr/>
          <a:lstStyle/>
          <a:p>
            <a:endParaRPr lang="zh-CN" altLang="en-US"/>
          </a:p>
        </p:txBody>
      </p:sp>
      <p:sp>
        <p:nvSpPr>
          <p:cNvPr id="11266" name="Rectangle 3"/>
          <p:cNvSpPr>
            <a:spLocks noGrp="1" noChangeArrowheads="1"/>
          </p:cNvSpPr>
          <p:nvPr>
            <p:ph idx="1"/>
          </p:nvPr>
        </p:nvSpPr>
        <p:spPr/>
        <p:txBody>
          <a:bodyPr/>
          <a:lstStyle/>
          <a:p>
            <a:pPr eaLnBrk="1" hangingPunct="1"/>
            <a:endParaRPr lang="en-US" altLang="zh-CN"/>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0"/>
            <a:ext cx="8642350"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767408" y="260648"/>
            <a:ext cx="10873208" cy="6336704"/>
          </a:xfrm>
        </p:spPr>
        <p:txBody>
          <a:bodyPr anchor="t">
            <a:normAutofit fontScale="92500" lnSpcReduction="10000"/>
          </a:bodyPr>
          <a:lstStyle/>
          <a:p>
            <a:pPr marL="514350" indent="-514350" eaLnBrk="1" hangingPunct="1">
              <a:lnSpc>
                <a:spcPct val="110000"/>
              </a:lnSpc>
              <a:buFontTx/>
              <a:buAutoNum type="arabicPeriod"/>
            </a:pPr>
            <a:r>
              <a:rPr lang="zh-CN" altLang="en-US" sz="3600" dirty="0"/>
              <a:t>总需求分析</a:t>
            </a:r>
            <a:endParaRPr lang="en-US" altLang="zh-CN" sz="3600" dirty="0"/>
          </a:p>
          <a:p>
            <a:pPr marL="0" indent="0" eaLnBrk="1" hangingPunct="1">
              <a:lnSpc>
                <a:spcPct val="110000"/>
              </a:lnSpc>
              <a:buNone/>
            </a:pPr>
            <a:endParaRPr lang="en-US" altLang="zh-CN" sz="3600" dirty="0"/>
          </a:p>
          <a:p>
            <a:pPr eaLnBrk="1" hangingPunct="1">
              <a:lnSpc>
                <a:spcPct val="110000"/>
              </a:lnSpc>
              <a:buFontTx/>
              <a:buNone/>
            </a:pPr>
            <a:r>
              <a:rPr lang="zh-CN" altLang="en-US" sz="3600" dirty="0"/>
              <a:t>用总需求曲线分析总需求的决定</a:t>
            </a:r>
            <a:endParaRPr lang="en-US" altLang="zh-CN" sz="3600" dirty="0"/>
          </a:p>
          <a:p>
            <a:pPr eaLnBrk="1" hangingPunct="1">
              <a:lnSpc>
                <a:spcPct val="110000"/>
              </a:lnSpc>
              <a:buFontTx/>
              <a:buNone/>
            </a:pPr>
            <a:endParaRPr lang="en-US" altLang="zh-CN" sz="3600" dirty="0"/>
          </a:p>
          <a:p>
            <a:pPr eaLnBrk="1" hangingPunct="1">
              <a:lnSpc>
                <a:spcPct val="110000"/>
              </a:lnSpc>
              <a:buFontTx/>
              <a:buNone/>
            </a:pPr>
            <a:r>
              <a:rPr lang="en-US" altLang="zh-CN" sz="3600" dirty="0"/>
              <a:t>1.1 The AD Curve</a:t>
            </a:r>
          </a:p>
          <a:p>
            <a:pPr eaLnBrk="1" hangingPunct="1">
              <a:lnSpc>
                <a:spcPct val="110000"/>
              </a:lnSpc>
              <a:buFontTx/>
              <a:buNone/>
            </a:pPr>
            <a:endParaRPr lang="zh-CN" altLang="en-US" sz="3600" dirty="0"/>
          </a:p>
          <a:p>
            <a:pPr lvl="1" eaLnBrk="1" hangingPunct="1">
              <a:lnSpc>
                <a:spcPct val="90000"/>
              </a:lnSpc>
              <a:buFont typeface="Arial" charset="0"/>
              <a:buChar char="•"/>
            </a:pPr>
            <a:r>
              <a:rPr lang="zh-CN" altLang="en-US" sz="3600" dirty="0"/>
              <a:t>曲线本身描述总需求和一般物价水平之间的关系：</a:t>
            </a:r>
          </a:p>
          <a:p>
            <a:pPr lvl="1" eaLnBrk="1" hangingPunct="1">
              <a:lnSpc>
                <a:spcPct val="90000"/>
              </a:lnSpc>
              <a:buFontTx/>
              <a:buNone/>
            </a:pPr>
            <a:r>
              <a:rPr lang="zh-CN" altLang="en-US" sz="3600" dirty="0"/>
              <a:t>    物价水平下降导致总需求量增加</a:t>
            </a:r>
            <a:endParaRPr lang="en-US" altLang="zh-CN" sz="3600" dirty="0"/>
          </a:p>
          <a:p>
            <a:pPr lvl="1" eaLnBrk="1" hangingPunct="1">
              <a:lnSpc>
                <a:spcPct val="90000"/>
              </a:lnSpc>
              <a:buFont typeface="Arial" charset="0"/>
              <a:buChar char="•"/>
            </a:pPr>
            <a:r>
              <a:rPr lang="zh-CN" altLang="en-US" sz="3600" dirty="0"/>
              <a:t>曲线的移动可以用来说明一般物价以外因素对总需求的影响</a:t>
            </a:r>
            <a:endParaRPr lang="en-US" altLang="zh-CN" sz="3600" dirty="0"/>
          </a:p>
          <a:p>
            <a:pPr eaLnBrk="1" hangingPunct="1">
              <a:lnSpc>
                <a:spcPct val="90000"/>
              </a:lnSpc>
              <a:buFontTx/>
              <a:buNone/>
            </a:pPr>
            <a:endParaRPr lang="en-US" altLang="zh-CN" sz="3600" dirty="0"/>
          </a:p>
        </p:txBody>
      </p:sp>
      <p:sp>
        <p:nvSpPr>
          <p:cNvPr id="2" name="右箭头 1">
            <a:extLst>
              <a:ext uri="{FF2B5EF4-FFF2-40B4-BE49-F238E27FC236}">
                <a16:creationId xmlns:a16="http://schemas.microsoft.com/office/drawing/2014/main" id="{14E75E2B-C002-0D44-8EC3-41BC2319FEA8}"/>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4">
                                            <p:txEl>
                                              <p:pRg st="2" end="2"/>
                                            </p:txEl>
                                          </p:spTgt>
                                        </p:tgtEl>
                                        <p:attrNameLst>
                                          <p:attrName>style.visibility</p:attrName>
                                        </p:attrNameLst>
                                      </p:cBhvr>
                                      <p:to>
                                        <p:strVal val="visible"/>
                                      </p:to>
                                    </p:set>
                                    <p:animEffect transition="in" filter="fade">
                                      <p:cBhvr>
                                        <p:cTn id="12" dur="500"/>
                                        <p:tgtEl>
                                          <p:spTgt spid="133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animEffect transition="in" filter="fade">
                                      <p:cBhvr>
                                        <p:cTn id="17" dur="500"/>
                                        <p:tgtEl>
                                          <p:spTgt spid="13314">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314">
                                            <p:txEl>
                                              <p:pRg st="6" end="6"/>
                                            </p:txEl>
                                          </p:spTgt>
                                        </p:tgtEl>
                                        <p:attrNameLst>
                                          <p:attrName>style.visibility</p:attrName>
                                        </p:attrNameLst>
                                      </p:cBhvr>
                                      <p:to>
                                        <p:strVal val="visible"/>
                                      </p:to>
                                    </p:set>
                                    <p:animEffect transition="in" filter="fade">
                                      <p:cBhvr>
                                        <p:cTn id="20" dur="500"/>
                                        <p:tgtEl>
                                          <p:spTgt spid="13314">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14">
                                            <p:txEl>
                                              <p:pRg st="7" end="7"/>
                                            </p:txEl>
                                          </p:spTgt>
                                        </p:tgtEl>
                                        <p:attrNameLst>
                                          <p:attrName>style.visibility</p:attrName>
                                        </p:attrNameLst>
                                      </p:cBhvr>
                                      <p:to>
                                        <p:strVal val="visible"/>
                                      </p:to>
                                    </p:set>
                                    <p:animEffect transition="in" filter="fade">
                                      <p:cBhvr>
                                        <p:cTn id="23" dur="500"/>
                                        <p:tgtEl>
                                          <p:spTgt spid="13314">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14">
                                            <p:txEl>
                                              <p:pRg st="8" end="8"/>
                                            </p:txEl>
                                          </p:spTgt>
                                        </p:tgtEl>
                                        <p:attrNameLst>
                                          <p:attrName>style.visibility</p:attrName>
                                        </p:attrNameLst>
                                      </p:cBhvr>
                                      <p:to>
                                        <p:strVal val="visible"/>
                                      </p:to>
                                    </p:set>
                                    <p:animEffect transition="in" filter="fade">
                                      <p:cBhvr>
                                        <p:cTn id="26" dur="500"/>
                                        <p:tgtEl>
                                          <p:spTgt spid="133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a:p>
        </p:txBody>
      </p:sp>
      <p:sp>
        <p:nvSpPr>
          <p:cNvPr id="14339" name="内容占位符 2"/>
          <p:cNvSpPr>
            <a:spLocks noGrp="1"/>
          </p:cNvSpPr>
          <p:nvPr>
            <p:ph idx="1"/>
          </p:nvPr>
        </p:nvSpPr>
        <p:spPr/>
        <p:txBody>
          <a:bodyPr/>
          <a:lstStyle/>
          <a:p>
            <a:endParaRPr lang="zh-CN" altLang="en-US"/>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1022351"/>
            <a:ext cx="9142412" cy="471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695400" y="260648"/>
            <a:ext cx="10945216" cy="5835352"/>
          </a:xfrm>
        </p:spPr>
        <p:txBody>
          <a:bodyPr anchor="t">
            <a:normAutofit/>
          </a:bodyPr>
          <a:lstStyle/>
          <a:p>
            <a:pPr eaLnBrk="1" hangingPunct="1">
              <a:lnSpc>
                <a:spcPct val="120000"/>
              </a:lnSpc>
              <a:buFontTx/>
              <a:buNone/>
            </a:pPr>
            <a:r>
              <a:rPr lang="en-US" altLang="zh-CN" sz="2800" dirty="0"/>
              <a:t>1.2</a:t>
            </a:r>
            <a:r>
              <a:rPr lang="zh-CN" altLang="en-US" sz="2800" dirty="0"/>
              <a:t> 为什么总需求曲线向右下方倾斜？</a:t>
            </a:r>
            <a:endParaRPr lang="en-US" altLang="zh-CN" sz="2800" dirty="0"/>
          </a:p>
          <a:p>
            <a:pPr eaLnBrk="1" hangingPunct="1">
              <a:lnSpc>
                <a:spcPct val="120000"/>
              </a:lnSpc>
              <a:buFontTx/>
              <a:buNone/>
            </a:pPr>
            <a:endParaRPr lang="en-US" altLang="zh-CN" sz="2800" dirty="0"/>
          </a:p>
          <a:p>
            <a:pPr eaLnBrk="1" hangingPunct="1">
              <a:lnSpc>
                <a:spcPct val="120000"/>
              </a:lnSpc>
              <a:buNone/>
            </a:pPr>
            <a:r>
              <a:rPr lang="en-US" altLang="zh-CN" sz="2800" dirty="0"/>
              <a:t>Y = C + I + G + NX,          NX = X </a:t>
            </a:r>
            <a:r>
              <a:rPr lang="mr-IN" altLang="zh-CN" sz="2800" dirty="0"/>
              <a:t>–</a:t>
            </a:r>
            <a:r>
              <a:rPr lang="en-US" altLang="zh-CN" sz="2800" dirty="0"/>
              <a:t> M</a:t>
            </a:r>
            <a:endParaRPr lang="zh-CN" altLang="en-US" sz="2800" dirty="0"/>
          </a:p>
          <a:p>
            <a:pPr eaLnBrk="1" hangingPunct="1">
              <a:lnSpc>
                <a:spcPct val="120000"/>
              </a:lnSpc>
            </a:pPr>
            <a:r>
              <a:rPr lang="zh-CN" altLang="en-US" sz="2800" dirty="0"/>
              <a:t>财富效应</a:t>
            </a:r>
            <a:r>
              <a:rPr lang="en-US" altLang="zh-CN" sz="2800" dirty="0"/>
              <a:t>——</a:t>
            </a:r>
            <a:r>
              <a:rPr lang="zh-CN" altLang="en-US" sz="2800" dirty="0"/>
              <a:t>价格下降，人们更富有，增加消费。</a:t>
            </a:r>
          </a:p>
          <a:p>
            <a:pPr eaLnBrk="1" hangingPunct="1">
              <a:lnSpc>
                <a:spcPct val="120000"/>
              </a:lnSpc>
            </a:pPr>
            <a:r>
              <a:rPr lang="zh-CN" altLang="en-US" sz="2800" dirty="0"/>
              <a:t>利率效应</a:t>
            </a:r>
            <a:r>
              <a:rPr lang="en-US" altLang="zh-CN" sz="2800" dirty="0"/>
              <a:t>——</a:t>
            </a:r>
            <a:r>
              <a:rPr lang="zh-CN" altLang="en-US" sz="2800" dirty="0"/>
              <a:t>价格下降，货币需求减少，购买股票、债券，利率下降，投资增加。</a:t>
            </a:r>
          </a:p>
          <a:p>
            <a:pPr eaLnBrk="1" hangingPunct="1">
              <a:lnSpc>
                <a:spcPct val="120000"/>
              </a:lnSpc>
            </a:pPr>
            <a:r>
              <a:rPr lang="zh-CN" altLang="en-US" sz="2800" dirty="0"/>
              <a:t>汇率效应</a:t>
            </a:r>
            <a:r>
              <a:rPr lang="en-US" altLang="zh-CN" sz="2800" dirty="0"/>
              <a:t>——</a:t>
            </a:r>
            <a:r>
              <a:rPr lang="zh-CN" altLang="en-US" sz="2800" dirty="0"/>
              <a:t>价格降低，利率下降，资产外逃，购买外汇，本币贬值，出口增加，进口减少。   </a:t>
            </a:r>
          </a:p>
          <a:p>
            <a:pPr eaLnBrk="1" hangingPunct="1">
              <a:lnSpc>
                <a:spcPct val="120000"/>
              </a:lnSpc>
              <a:buFontTx/>
              <a:buNone/>
            </a:pPr>
            <a:endParaRPr lang="en-US" altLang="zh-CN" sz="2800" dirty="0"/>
          </a:p>
        </p:txBody>
      </p:sp>
      <p:sp>
        <p:nvSpPr>
          <p:cNvPr id="3" name="右箭头 2">
            <a:extLst>
              <a:ext uri="{FF2B5EF4-FFF2-40B4-BE49-F238E27FC236}">
                <a16:creationId xmlns:a16="http://schemas.microsoft.com/office/drawing/2014/main" id="{E00408AC-2695-3C43-9519-55354DC9A1E1}"/>
              </a:ext>
            </a:extLst>
          </p:cNvPr>
          <p:cNvSpPr/>
          <p:nvPr/>
        </p:nvSpPr>
        <p:spPr>
          <a:xfrm>
            <a:off x="758853" y="980728"/>
            <a:ext cx="9793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6509948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4">
                                            <p:txEl>
                                              <p:pRg st="2" end="2"/>
                                            </p:txEl>
                                          </p:spTgt>
                                        </p:tgtEl>
                                        <p:attrNameLst>
                                          <p:attrName>style.visibility</p:attrName>
                                        </p:attrNameLst>
                                      </p:cBhvr>
                                      <p:to>
                                        <p:strVal val="visible"/>
                                      </p:to>
                                    </p:set>
                                    <p:animEffect transition="in" filter="fade">
                                      <p:cBhvr>
                                        <p:cTn id="12" dur="500"/>
                                        <p:tgtEl>
                                          <p:spTgt spid="133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Effect transition="in" filter="fade">
                                      <p:cBhvr>
                                        <p:cTn id="17" dur="500"/>
                                        <p:tgtEl>
                                          <p:spTgt spid="133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4">
                                            <p:txEl>
                                              <p:pRg st="4" end="4"/>
                                            </p:txEl>
                                          </p:spTgt>
                                        </p:tgtEl>
                                        <p:attrNameLst>
                                          <p:attrName>style.visibility</p:attrName>
                                        </p:attrNameLst>
                                      </p:cBhvr>
                                      <p:to>
                                        <p:strVal val="visible"/>
                                      </p:to>
                                    </p:set>
                                    <p:animEffect transition="in" filter="fade">
                                      <p:cBhvr>
                                        <p:cTn id="22" dur="500"/>
                                        <p:tgtEl>
                                          <p:spTgt spid="1331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animEffect transition="in" filter="fade">
                                      <p:cBhvr>
                                        <p:cTn id="27" dur="500"/>
                                        <p:tgtEl>
                                          <p:spTgt spid="133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32" dur="500"/>
                                        <p:tgtEl>
                                          <p:spTgt spid="133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37" dur="500"/>
                                        <p:tgtEl>
                                          <p:spTgt spid="1331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42" dur="500"/>
                                        <p:tgtEl>
                                          <p:spTgt spid="1331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1" nodeType="clickEffect">
                                  <p:stCondLst>
                                    <p:cond delay="0"/>
                                  </p:stCondLst>
                                  <p:childTnLst>
                                    <p:set>
                                      <p:cBhvr>
                                        <p:cTn id="46" dur="1" fill="hold">
                                          <p:stCondLst>
                                            <p:cond delay="0"/>
                                          </p:stCondLst>
                                        </p:cTn>
                                        <p:tgtEl>
                                          <p:spTgt spid="13314">
                                            <p:txEl>
                                              <p:pRg st="4" end="4"/>
                                            </p:txEl>
                                          </p:spTgt>
                                        </p:tgtEl>
                                        <p:attrNameLst>
                                          <p:attrName>style.visibility</p:attrName>
                                        </p:attrNameLst>
                                      </p:cBhvr>
                                      <p:to>
                                        <p:strVal val="visible"/>
                                      </p:to>
                                    </p:set>
                                    <p:animEffect transition="in" filter="blinds(horizontal)">
                                      <p:cBhvr>
                                        <p:cTn id="47" dur="500"/>
                                        <p:tgtEl>
                                          <p:spTgt spid="1331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13314">
                                            <p:txEl>
                                              <p:pRg st="5" end="5"/>
                                            </p:txEl>
                                          </p:spTgt>
                                        </p:tgtEl>
                                        <p:attrNameLst>
                                          <p:attrName>style.visibility</p:attrName>
                                        </p:attrNameLst>
                                      </p:cBhvr>
                                      <p:to>
                                        <p:strVal val="visible"/>
                                      </p:to>
                                    </p:set>
                                    <p:animEffect transition="in" filter="blinds(horizontal)">
                                      <p:cBhvr>
                                        <p:cTn id="52" dur="500"/>
                                        <p:tgtEl>
                                          <p:spTgt spid="133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4"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{9D17538B-4501-7D42-AB86-9D18BE5872AA}tf10001058</Template>
  <TotalTime>6257</TotalTime>
  <Words>1430</Words>
  <Application>Microsoft Office PowerPoint</Application>
  <PresentationFormat>宽屏</PresentationFormat>
  <Paragraphs>320</Paragraphs>
  <Slides>45</Slides>
  <Notes>27</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Mangal</vt:lpstr>
      <vt:lpstr>宋体</vt:lpstr>
      <vt:lpstr>Arial</vt:lpstr>
      <vt:lpstr>Bookman Old Style</vt:lpstr>
      <vt:lpstr>Calibri</vt:lpstr>
      <vt:lpstr>Calibri Light</vt:lpstr>
      <vt:lpstr>Times New Roman</vt:lpstr>
      <vt:lpstr>Wingdings</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2.总供给分析</vt:lpstr>
      <vt:lpstr>2.总供给分析</vt:lpstr>
      <vt:lpstr>The Long Run Aggregate Supply  </vt:lpstr>
      <vt:lpstr>Long Run Aggregate Supply  and Aggregate Demand </vt:lpstr>
      <vt:lpstr>2.2 短期总供给曲线 sras</vt:lpstr>
      <vt:lpstr>SRAS 1:水平的情形  当经济极度萧条时，在给定的价格下，企业供给根据需求增减而不调整价格  或者在极端的时期</vt:lpstr>
      <vt:lpstr>PowerPoint 演示文稿</vt:lpstr>
      <vt:lpstr>SRAS 2: 倾斜的情形   随着价格的提高，总供给增加   一般出现在接近充分就业的时候  或者时间较长</vt:lpstr>
      <vt:lpstr>SRAS 2  情形下的产量决定   随着总需求的变化，价格与产量都会调整</vt:lpstr>
      <vt:lpstr>SRAS的总结：常规的SRAS是什么样？   常规而言，SRAS曲线是上述情形的组合；  但是在教科书中，我们常常简化。不同的教科书可能有不同的形状。</vt:lpstr>
      <vt:lpstr>2.3 从SRAS到LRAS </vt:lpstr>
      <vt:lpstr>3. 总供给与总需求相互作用与产量决定  3.1 The Long Run Equilibrium</vt:lpstr>
      <vt:lpstr>Long run equilibrium</vt:lpstr>
      <vt:lpstr>3.2 长期均衡如何实现？从短期到长期</vt:lpstr>
      <vt:lpstr>3.2 长期均衡如何实现？从短期到长期</vt:lpstr>
      <vt:lpstr>3.2 长期均衡如何实现？从短期到长期</vt:lpstr>
      <vt:lpstr>3.2 长期均衡如何实现？从短期到长期</vt:lpstr>
      <vt:lpstr>3.2 长期均衡如何实现？从短期到长期</vt:lpstr>
      <vt:lpstr>PowerPoint 演示文稿</vt:lpstr>
      <vt:lpstr>PowerPoint 演示文稿</vt:lpstr>
      <vt:lpstr>初始状态</vt:lpstr>
      <vt:lpstr>石油危机总供给减少</vt:lpstr>
      <vt:lpstr>短期：石油危机总供给减少</vt:lpstr>
      <vt:lpstr>长期：总供给增加</vt:lpstr>
      <vt:lpstr>长期：总供给增加</vt:lpstr>
      <vt:lpstr>PowerPoint 演示文稿</vt:lpstr>
      <vt:lpstr>短期：石油危机总供给减少</vt:lpstr>
      <vt:lpstr>短期：石油危机总供给减少扩展性政策刺激需求</vt:lpstr>
      <vt:lpstr>短期：石油危机总供给减少扩展性政策刺激需求</vt:lpstr>
      <vt:lpstr>PowerPoint 演示文稿</vt:lpstr>
      <vt:lpstr>PowerPoint 演示文稿</vt:lpstr>
      <vt:lpstr>PowerPoint 演示文稿</vt:lpstr>
      <vt:lpstr>PowerPoint 演示文稿</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dc:creator>
  <cp:lastModifiedBy>WHDX</cp:lastModifiedBy>
  <cp:revision>420</cp:revision>
  <dcterms:created xsi:type="dcterms:W3CDTF">2003-06-14T16:23:57Z</dcterms:created>
  <dcterms:modified xsi:type="dcterms:W3CDTF">2018-06-01T02:04:27Z</dcterms:modified>
</cp:coreProperties>
</file>