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6" r:id="rId1"/>
  </p:sldMasterIdLst>
  <p:notesMasterIdLst>
    <p:notesMasterId r:id="rId58"/>
  </p:notesMasterIdLst>
  <p:sldIdLst>
    <p:sldId id="371" r:id="rId2"/>
    <p:sldId id="369" r:id="rId3"/>
    <p:sldId id="372" r:id="rId4"/>
    <p:sldId id="374" r:id="rId5"/>
    <p:sldId id="281" r:id="rId6"/>
    <p:sldId id="282" r:id="rId7"/>
    <p:sldId id="388" r:id="rId8"/>
    <p:sldId id="337" r:id="rId9"/>
    <p:sldId id="339" r:id="rId10"/>
    <p:sldId id="348" r:id="rId11"/>
    <p:sldId id="341" r:id="rId12"/>
    <p:sldId id="342" r:id="rId13"/>
    <p:sldId id="340" r:id="rId14"/>
    <p:sldId id="363" r:id="rId15"/>
    <p:sldId id="343" r:id="rId16"/>
    <p:sldId id="344" r:id="rId17"/>
    <p:sldId id="338" r:id="rId18"/>
    <p:sldId id="347" r:id="rId19"/>
    <p:sldId id="349" r:id="rId20"/>
    <p:sldId id="364" r:id="rId21"/>
    <p:sldId id="350" r:id="rId22"/>
    <p:sldId id="365" r:id="rId23"/>
    <p:sldId id="354" r:id="rId24"/>
    <p:sldId id="352" r:id="rId25"/>
    <p:sldId id="353" r:id="rId26"/>
    <p:sldId id="357" r:id="rId27"/>
    <p:sldId id="358" r:id="rId28"/>
    <p:sldId id="359" r:id="rId29"/>
    <p:sldId id="360" r:id="rId30"/>
    <p:sldId id="361" r:id="rId31"/>
    <p:sldId id="362" r:id="rId32"/>
    <p:sldId id="387" r:id="rId33"/>
    <p:sldId id="375" r:id="rId34"/>
    <p:sldId id="283" r:id="rId35"/>
    <p:sldId id="376" r:id="rId36"/>
    <p:sldId id="284" r:id="rId37"/>
    <p:sldId id="379" r:id="rId38"/>
    <p:sldId id="377" r:id="rId39"/>
    <p:sldId id="370" r:id="rId40"/>
    <p:sldId id="378" r:id="rId41"/>
    <p:sldId id="380" r:id="rId42"/>
    <p:sldId id="285" r:id="rId43"/>
    <p:sldId id="385" r:id="rId44"/>
    <p:sldId id="381" r:id="rId45"/>
    <p:sldId id="286" r:id="rId46"/>
    <p:sldId id="287" r:id="rId47"/>
    <p:sldId id="383" r:id="rId48"/>
    <p:sldId id="288" r:id="rId49"/>
    <p:sldId id="290" r:id="rId50"/>
    <p:sldId id="384" r:id="rId51"/>
    <p:sldId id="291" r:id="rId52"/>
    <p:sldId id="386" r:id="rId53"/>
    <p:sldId id="332" r:id="rId54"/>
    <p:sldId id="333" r:id="rId55"/>
    <p:sldId id="292" r:id="rId56"/>
    <p:sldId id="33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FBD5B"/>
    <a:srgbClr val="CCCCCC"/>
    <a:srgbClr val="B2B2B2"/>
    <a:srgbClr val="DDDDDD"/>
    <a:srgbClr val="DBD600"/>
    <a:srgbClr val="FFCC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79564" autoAdjust="0"/>
  </p:normalViewPr>
  <p:slideViewPr>
    <p:cSldViewPr snapToGrid="0">
      <p:cViewPr varScale="1">
        <p:scale>
          <a:sx n="52" d="100"/>
          <a:sy n="52" d="100"/>
        </p:scale>
        <p:origin x="96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4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FA49D4-4A6E-4C7E-844C-115D90DCA3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90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E346-FEE0-4413-A77E-1C18F6E96C2C}" type="slidenum">
              <a:rPr lang="en-US" altLang="zh-CN" smtClean="0"/>
              <a:pPr/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34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84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8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468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53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09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176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45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7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43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98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E346-FEE0-4413-A77E-1C18F6E96C2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196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160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732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013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764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634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212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956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622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425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32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4B26C1-3361-4B05-AE0C-C7E36C3A618F}" type="slidenum">
              <a:rPr lang="zh-CN" altLang="en-US" sz="1200" smtClean="0"/>
              <a:pPr/>
              <a:t>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796234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386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009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9B381D-E9F3-4417-B8F5-1FC4ED0BAC9B}" type="slidenum">
              <a:rPr lang="zh-CN" altLang="en-US" sz="1200" smtClean="0"/>
              <a:pPr/>
              <a:t>35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34232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554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9B381D-E9F3-4417-B8F5-1FC4ED0BAC9B}" type="slidenum">
              <a:rPr lang="zh-CN" altLang="en-US" sz="1200" smtClean="0"/>
              <a:pPr/>
              <a:t>37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142812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386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976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0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051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05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0669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587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40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361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066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469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37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78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18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81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86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49D4-4A6E-4C7E-844C-115D90DCA37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23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4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86145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40156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3301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89731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10781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19016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59510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6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2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8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1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7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9322" y="1988592"/>
            <a:ext cx="156966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需求侧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1530" y="1988591"/>
            <a:ext cx="156966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供给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侧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8946" y="3721139"/>
            <a:ext cx="909223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/>
              <a:t>GDP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771536" y="942547"/>
            <a:ext cx="6463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消费</a:t>
            </a:r>
          </a:p>
        </p:txBody>
      </p:sp>
      <p:sp>
        <p:nvSpPr>
          <p:cNvPr id="8" name="矩形 7"/>
          <p:cNvSpPr/>
          <p:nvPr/>
        </p:nvSpPr>
        <p:spPr>
          <a:xfrm>
            <a:off x="2763967" y="1988588"/>
            <a:ext cx="6463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投资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71536" y="3178644"/>
            <a:ext cx="6463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出口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97738" y="213757"/>
            <a:ext cx="6463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劳动</a:t>
            </a:r>
          </a:p>
        </p:txBody>
      </p:sp>
      <p:sp>
        <p:nvSpPr>
          <p:cNvPr id="11" name="矩形 10"/>
          <p:cNvSpPr/>
          <p:nvPr/>
        </p:nvSpPr>
        <p:spPr>
          <a:xfrm>
            <a:off x="7790170" y="1259798"/>
            <a:ext cx="6463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资本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18198" y="2425486"/>
            <a:ext cx="99783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人力资本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278335" y="1504762"/>
            <a:ext cx="812040" cy="2554545"/>
          </a:xfrm>
          <a:prstGeom prst="rect">
            <a:avLst/>
          </a:prstGeom>
          <a:solidFill>
            <a:srgbClr val="CC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制度体系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90170" y="4013524"/>
            <a:ext cx="6463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技术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88710" y="1345745"/>
            <a:ext cx="667503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三驾马车</a:t>
            </a:r>
            <a:endParaRPr lang="zh-CN" altLang="en-US" sz="3200" dirty="0"/>
          </a:p>
        </p:txBody>
      </p:sp>
      <p:sp>
        <p:nvSpPr>
          <p:cNvPr id="18" name="左大括号 17"/>
          <p:cNvSpPr/>
          <p:nvPr/>
        </p:nvSpPr>
        <p:spPr>
          <a:xfrm>
            <a:off x="2145483" y="1102505"/>
            <a:ext cx="571500" cy="2500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0800000">
            <a:off x="3588032" y="1184377"/>
            <a:ext cx="571500" cy="218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7129271" y="397385"/>
            <a:ext cx="571500" cy="3756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流程图: 直接访问存储器 20"/>
          <p:cNvSpPr/>
          <p:nvPr/>
        </p:nvSpPr>
        <p:spPr>
          <a:xfrm rot="16200000">
            <a:off x="5608962" y="4785596"/>
            <a:ext cx="2324326" cy="178229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79980" y="5661247"/>
            <a:ext cx="1826141" cy="107721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潜在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经济增速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流程图: 直接访问存储器 22"/>
          <p:cNvSpPr/>
          <p:nvPr/>
        </p:nvSpPr>
        <p:spPr>
          <a:xfrm rot="16200000">
            <a:off x="3535627" y="5092373"/>
            <a:ext cx="1830060" cy="1706512"/>
          </a:xfrm>
          <a:prstGeom prst="flowChartMagneticDrum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97404" y="5661247"/>
            <a:ext cx="1826141" cy="107721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现实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dirty="0"/>
              <a:t>经济增速</a:t>
            </a:r>
            <a:endParaRPr lang="zh-CN" altLang="en-US" sz="3200" dirty="0"/>
          </a:p>
        </p:txBody>
      </p:sp>
      <p:sp>
        <p:nvSpPr>
          <p:cNvPr id="25" name="下箭头 24"/>
          <p:cNvSpPr/>
          <p:nvPr/>
        </p:nvSpPr>
        <p:spPr>
          <a:xfrm>
            <a:off x="6501402" y="2782030"/>
            <a:ext cx="314336" cy="1732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293489" y="2784739"/>
            <a:ext cx="314336" cy="173254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4357327" y="47375"/>
            <a:ext cx="2031325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财政政策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货币政策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国际经济</a:t>
            </a:r>
            <a:r>
              <a:rPr lang="zh-CN" altLang="en-US" sz="2400" dirty="0"/>
              <a:t>形势</a:t>
            </a:r>
            <a:endParaRPr lang="en-US" altLang="zh-CN" sz="2400" dirty="0"/>
          </a:p>
        </p:txBody>
      </p:sp>
      <p:cxnSp>
        <p:nvCxnSpPr>
          <p:cNvPr id="29" name="直接箭头连接符 28"/>
          <p:cNvCxnSpPr>
            <a:endCxn id="4" idx="0"/>
          </p:cNvCxnSpPr>
          <p:nvPr/>
        </p:nvCxnSpPr>
        <p:spPr>
          <a:xfrm flipH="1">
            <a:off x="4754152" y="1432365"/>
            <a:ext cx="356702" cy="55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1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53066"/>
              </p:ext>
            </p:extLst>
          </p:nvPr>
        </p:nvGraphicFramePr>
        <p:xfrm>
          <a:off x="3751519" y="1009107"/>
          <a:ext cx="6501810" cy="321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828426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878710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468119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16721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472548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Y3&lt;Y2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999320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Y3&lt;Y2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86683"/>
              </p:ext>
            </p:extLst>
          </p:nvPr>
        </p:nvGraphicFramePr>
        <p:xfrm>
          <a:off x="3751519" y="1009107"/>
          <a:ext cx="6501810" cy="342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Y3&lt;Y2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322591"/>
              </p:ext>
            </p:extLst>
          </p:nvPr>
        </p:nvGraphicFramePr>
        <p:xfrm>
          <a:off x="3751519" y="1009107"/>
          <a:ext cx="6501810" cy="342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Y3&lt;Y2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Y4&gt;Y3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Y4=AD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22598"/>
              </p:ext>
            </p:extLst>
          </p:nvPr>
        </p:nvGraphicFramePr>
        <p:xfrm>
          <a:off x="3751519" y="1009107"/>
          <a:ext cx="6501810" cy="342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Y3&lt;Y2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Y4&gt;Y3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Y4=AD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9" y="349625"/>
            <a:ext cx="8147537" cy="639192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 bwMode="auto">
          <a:xfrm>
            <a:off x="1873629" y="349630"/>
            <a:ext cx="2559831" cy="412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774880"/>
              </p:ext>
            </p:extLst>
          </p:nvPr>
        </p:nvGraphicFramePr>
        <p:xfrm>
          <a:off x="3751519" y="1009107"/>
          <a:ext cx="6501810" cy="342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Y2&gt;AD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Y3&lt;Y2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Y4&gt;Y3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Y4=AD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Y5=Y4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Y5=AD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左大括号 7"/>
          <p:cNvSpPr/>
          <p:nvPr/>
        </p:nvSpPr>
        <p:spPr bwMode="auto">
          <a:xfrm>
            <a:off x="2927503" y="286015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25986"/>
              </p:ext>
            </p:extLst>
          </p:nvPr>
        </p:nvGraphicFramePr>
        <p:xfrm>
          <a:off x="3751519" y="1009107"/>
          <a:ext cx="6501810" cy="321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837480"/>
              </p:ext>
            </p:extLst>
          </p:nvPr>
        </p:nvGraphicFramePr>
        <p:xfrm>
          <a:off x="3751519" y="1009107"/>
          <a:ext cx="6501810" cy="321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082990"/>
              </p:ext>
            </p:extLst>
          </p:nvPr>
        </p:nvGraphicFramePr>
        <p:xfrm>
          <a:off x="3751519" y="1009107"/>
          <a:ext cx="6501810" cy="321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↑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02807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↑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180874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↑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397199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↑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771073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↑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Y3&gt;Y2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839142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↑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Y3&gt;Y2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62015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↑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Y3&gt;Y2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Y4=AD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9322" y="1988592"/>
            <a:ext cx="156966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需求侧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1530" y="1988591"/>
            <a:ext cx="156966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供给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侧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8946" y="3721139"/>
            <a:ext cx="909223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/>
              <a:t>GDP</a:t>
            </a:r>
            <a:endParaRPr lang="zh-CN" altLang="en-US" sz="3200" dirty="0"/>
          </a:p>
        </p:txBody>
      </p:sp>
      <p:sp>
        <p:nvSpPr>
          <p:cNvPr id="21" name="流程图: 直接访问存储器 20"/>
          <p:cNvSpPr/>
          <p:nvPr/>
        </p:nvSpPr>
        <p:spPr>
          <a:xfrm rot="16200000">
            <a:off x="5608962" y="4785596"/>
            <a:ext cx="2324326" cy="178229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79980" y="5661247"/>
            <a:ext cx="1826141" cy="107721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潜在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经济增速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流程图: 直接访问存储器 22"/>
          <p:cNvSpPr/>
          <p:nvPr/>
        </p:nvSpPr>
        <p:spPr>
          <a:xfrm rot="16200000">
            <a:off x="3535627" y="5092373"/>
            <a:ext cx="1830060" cy="1706512"/>
          </a:xfrm>
          <a:prstGeom prst="flowChartMagneticDrum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97404" y="5661247"/>
            <a:ext cx="1826141" cy="107721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现实</a:t>
            </a:r>
            <a:endParaRPr lang="en-US" altLang="zh-CN" sz="3200" dirty="0"/>
          </a:p>
          <a:p>
            <a:pPr algn="ctr"/>
            <a:r>
              <a:rPr lang="zh-CN" altLang="en-US" sz="3200" dirty="0"/>
              <a:t>经济增速</a:t>
            </a:r>
            <a:endParaRPr lang="zh-CN" altLang="en-US" sz="3200" dirty="0"/>
          </a:p>
        </p:txBody>
      </p:sp>
      <p:sp>
        <p:nvSpPr>
          <p:cNvPr id="25" name="下箭头 24"/>
          <p:cNvSpPr/>
          <p:nvPr/>
        </p:nvSpPr>
        <p:spPr>
          <a:xfrm>
            <a:off x="6501402" y="2782030"/>
            <a:ext cx="314336" cy="1732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293489" y="2784739"/>
            <a:ext cx="314336" cy="173254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571351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↑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Y3&gt;Y2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Y4=Y3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Y4=AD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388397"/>
              </p:ext>
            </p:extLst>
          </p:nvPr>
        </p:nvGraphicFramePr>
        <p:xfrm>
          <a:off x="3751519" y="1009107"/>
          <a:ext cx="6501810" cy="331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↑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AD↔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Y2&lt;AD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Y3&gt;Y2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Y3&gt;AD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Y4=Y3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Y4=AD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Y5=Y4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Y5=AD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175657"/>
            <a:ext cx="10131425" cy="461554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Y&gt; AD  </a:t>
            </a:r>
            <a:r>
              <a:rPr lang="en-US" altLang="zh-CN" sz="2800" dirty="0" smtClean="0">
                <a:sym typeface="Wingdings" panose="05000000000000000000" pitchFamily="2" charset="2"/>
              </a:rPr>
              <a:t>  IU &gt; 0  </a:t>
            </a:r>
            <a:r>
              <a:rPr lang="zh-CN" altLang="en-US" sz="2800" dirty="0" smtClean="0">
                <a:sym typeface="Wingdings" panose="05000000000000000000" pitchFamily="2" charset="2"/>
              </a:rPr>
              <a:t>实际存货投资</a:t>
            </a:r>
            <a:r>
              <a:rPr lang="en-US" altLang="zh-CN" sz="2800" dirty="0" smtClean="0">
                <a:sym typeface="Wingdings" panose="05000000000000000000" pitchFamily="2" charset="2"/>
              </a:rPr>
              <a:t>&gt; </a:t>
            </a:r>
            <a:r>
              <a:rPr lang="zh-CN" altLang="en-US" sz="2800" dirty="0" smtClean="0">
                <a:sym typeface="Wingdings" panose="05000000000000000000" pitchFamily="2" charset="2"/>
              </a:rPr>
              <a:t>计划存货投资</a:t>
            </a:r>
            <a:r>
              <a:rPr lang="en-US" altLang="zh-CN" sz="2800" dirty="0" smtClean="0">
                <a:sym typeface="Wingdings" panose="05000000000000000000" pitchFamily="2" charset="2"/>
              </a:rPr>
              <a:t> Y ↓</a:t>
            </a: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 smtClean="0"/>
              <a:t>Y&lt; </a:t>
            </a:r>
            <a:r>
              <a:rPr lang="en-US" altLang="zh-CN" sz="2800" dirty="0"/>
              <a:t>AD  </a:t>
            </a:r>
            <a:r>
              <a:rPr lang="en-US" altLang="zh-CN" sz="2800" dirty="0">
                <a:sym typeface="Wingdings" panose="05000000000000000000" pitchFamily="2" charset="2"/>
              </a:rPr>
              <a:t>  IU </a:t>
            </a:r>
            <a:r>
              <a:rPr lang="en-US" altLang="zh-CN" sz="2800" dirty="0" smtClean="0">
                <a:sym typeface="Wingdings" panose="05000000000000000000" pitchFamily="2" charset="2"/>
              </a:rPr>
              <a:t>&lt; 0 </a:t>
            </a:r>
            <a:r>
              <a:rPr lang="zh-CN" altLang="en-US" sz="2800" dirty="0">
                <a:sym typeface="Wingdings" panose="05000000000000000000" pitchFamily="2" charset="2"/>
              </a:rPr>
              <a:t>实际存货</a:t>
            </a:r>
            <a:r>
              <a:rPr lang="zh-CN" altLang="en-US" sz="2800" dirty="0" smtClean="0">
                <a:sym typeface="Wingdings" panose="05000000000000000000" pitchFamily="2" charset="2"/>
              </a:rPr>
              <a:t>投资 </a:t>
            </a:r>
            <a:r>
              <a:rPr lang="en-US" altLang="zh-CN" sz="2800" dirty="0" smtClean="0">
                <a:sym typeface="Wingdings" panose="05000000000000000000" pitchFamily="2" charset="2"/>
              </a:rPr>
              <a:t>&lt; </a:t>
            </a:r>
            <a:r>
              <a:rPr lang="zh-CN" altLang="en-US" sz="2800" dirty="0">
                <a:sym typeface="Wingdings" panose="05000000000000000000" pitchFamily="2" charset="2"/>
              </a:rPr>
              <a:t>计划存货</a:t>
            </a:r>
            <a:r>
              <a:rPr lang="zh-CN" altLang="en-US" sz="2800" dirty="0" smtClean="0">
                <a:sym typeface="Wingdings" panose="05000000000000000000" pitchFamily="2" charset="2"/>
              </a:rPr>
              <a:t>投资 </a:t>
            </a:r>
            <a:r>
              <a:rPr lang="en-US" altLang="zh-CN" sz="2800" dirty="0" smtClean="0">
                <a:sym typeface="Wingdings" panose="05000000000000000000" pitchFamily="2" charset="2"/>
              </a:rPr>
              <a:t> Y</a:t>
            </a:r>
            <a:r>
              <a:rPr lang="en-US" altLang="zh-CN" sz="2800" dirty="0">
                <a:sym typeface="Wingdings" panose="05000000000000000000" pitchFamily="2" charset="2"/>
              </a:rPr>
              <a:t>↑</a:t>
            </a:r>
            <a:r>
              <a:rPr lang="en-US" altLang="zh-CN" sz="2800" dirty="0" smtClean="0">
                <a:sym typeface="Wingdings" panose="05000000000000000000" pitchFamily="2" charset="2"/>
              </a:rPr>
              <a:t> </a:t>
            </a:r>
          </a:p>
          <a:p>
            <a:endParaRPr lang="zh-CN" altLang="en-US" sz="2800" dirty="0"/>
          </a:p>
          <a:p>
            <a:r>
              <a:rPr lang="en-US" altLang="zh-CN" sz="2800" dirty="0" smtClean="0"/>
              <a:t>Y=AD  </a:t>
            </a:r>
            <a:r>
              <a:rPr lang="en-US" altLang="zh-CN" sz="2800" dirty="0">
                <a:sym typeface="Wingdings" panose="05000000000000000000" pitchFamily="2" charset="2"/>
              </a:rPr>
              <a:t>  IU </a:t>
            </a:r>
            <a:r>
              <a:rPr lang="en-US" altLang="zh-CN" sz="2800" dirty="0" smtClean="0">
                <a:sym typeface="Wingdings" panose="05000000000000000000" pitchFamily="2" charset="2"/>
              </a:rPr>
              <a:t>= 0 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实际存货投资 </a:t>
            </a:r>
            <a:r>
              <a:rPr lang="en-US" altLang="zh-CN" sz="2800" dirty="0" smtClean="0">
                <a:sym typeface="Wingdings" panose="05000000000000000000" pitchFamily="2" charset="2"/>
              </a:rPr>
              <a:t>= </a:t>
            </a:r>
            <a:r>
              <a:rPr lang="zh-CN" altLang="en-US" sz="2800" dirty="0">
                <a:sym typeface="Wingdings" panose="05000000000000000000" pitchFamily="2" charset="2"/>
              </a:rPr>
              <a:t>计划存货投资 </a:t>
            </a: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en-US" altLang="zh-CN" sz="2800" dirty="0" smtClean="0">
                <a:sym typeface="Wingdings" panose="05000000000000000000" pitchFamily="2" charset="2"/>
              </a:rPr>
              <a:t>Y↔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461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909763" y="139485"/>
            <a:ext cx="8572500" cy="3713378"/>
          </a:xfrm>
        </p:spPr>
        <p:txBody>
          <a:bodyPr anchor="t">
            <a:normAutofit/>
          </a:bodyPr>
          <a:lstStyle/>
          <a:p>
            <a:pPr>
              <a:buFontTx/>
              <a:buNone/>
            </a:pPr>
            <a:r>
              <a:rPr lang="en-US" altLang="zh-CN" sz="2800" u="sng" dirty="0" smtClean="0">
                <a:ea typeface="宋体" pitchFamily="2" charset="-122"/>
              </a:rPr>
              <a:t>1.2</a:t>
            </a:r>
            <a:r>
              <a:rPr lang="en-US" altLang="zh-CN" sz="2800" u="sng" dirty="0">
                <a:ea typeface="宋体" pitchFamily="2" charset="-122"/>
              </a:rPr>
              <a:t>. </a:t>
            </a:r>
            <a:r>
              <a:rPr lang="zh-CN" altLang="en-US" sz="2800" u="sng" dirty="0">
                <a:ea typeface="宋体" pitchFamily="2" charset="-122"/>
              </a:rPr>
              <a:t>消费与总需求</a:t>
            </a:r>
            <a:endParaRPr lang="en-US" altLang="zh-CN" sz="2800" u="sng" dirty="0"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2800" u="sng" dirty="0"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2800" u="sng" dirty="0"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2800" u="sng" dirty="0"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2800" u="sng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800" u="sng" dirty="0">
                <a:ea typeface="宋体" pitchFamily="2" charset="-122"/>
              </a:rPr>
              <a:t>影响消费支出的因素：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755733" y="4843475"/>
            <a:ext cx="2236510" cy="1077218"/>
          </a:xfrm>
          <a:prstGeom prst="rect">
            <a:avLst/>
          </a:prstGeom>
          <a:solidFill>
            <a:srgbClr val="FFBD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ea typeface="宋体" pitchFamily="2" charset="-122"/>
              </a:rPr>
              <a:t>总收入</a:t>
            </a:r>
            <a:endParaRPr lang="en-US" altLang="zh-CN" sz="3200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ea typeface="宋体" pitchFamily="2" charset="-122"/>
              </a:rPr>
              <a:t>（总产量）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584127" y="5114323"/>
            <a:ext cx="1826141" cy="535531"/>
          </a:xfrm>
          <a:prstGeom prst="rect">
            <a:avLst/>
          </a:prstGeom>
          <a:solidFill>
            <a:srgbClr val="FFBD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ea typeface="宋体" pitchFamily="2" charset="-122"/>
              </a:rPr>
              <a:t>物价水平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6879215" y="5114323"/>
            <a:ext cx="1415772" cy="535531"/>
          </a:xfrm>
          <a:prstGeom prst="rect">
            <a:avLst/>
          </a:prstGeom>
          <a:solidFill>
            <a:srgbClr val="FFBD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ea typeface="宋体" pitchFamily="2" charset="-122"/>
              </a:rPr>
              <a:t>利息率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H="1">
            <a:off x="2798190" y="3938588"/>
            <a:ext cx="1785937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 flipH="1">
            <a:off x="5209308" y="3852863"/>
            <a:ext cx="60614" cy="1117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5955722" y="3867155"/>
            <a:ext cx="1567296" cy="11031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196013" y="3852863"/>
            <a:ext cx="3488314" cy="1117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976446" y="5114323"/>
            <a:ext cx="752129" cy="535531"/>
          </a:xfrm>
          <a:prstGeom prst="rect">
            <a:avLst/>
          </a:prstGeom>
          <a:solidFill>
            <a:srgbClr val="FFBD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ea typeface="宋体" pitchFamily="2" charset="-122"/>
              </a:rPr>
              <a:t>……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759532" y="391886"/>
            <a:ext cx="9717121" cy="3308582"/>
          </a:xfrm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宋体" pitchFamily="2" charset="-122"/>
              </a:rPr>
              <a:t>总产量（总收入）对消费的</a:t>
            </a:r>
            <a:r>
              <a:rPr lang="zh-CN" altLang="en-US" sz="2800" dirty="0" smtClean="0">
                <a:ea typeface="宋体" pitchFamily="2" charset="-122"/>
              </a:rPr>
              <a:t>影响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800" dirty="0" smtClean="0">
              <a:ea typeface="宋体" pitchFamily="2" charset="-122"/>
            </a:endParaRPr>
          </a:p>
          <a:p>
            <a:pPr lvl="1">
              <a:buFontTx/>
              <a:buChar char="–"/>
            </a:pPr>
            <a:r>
              <a:rPr lang="zh-CN" altLang="en-US" sz="2800" dirty="0">
                <a:ea typeface="宋体" pitchFamily="2" charset="-122"/>
              </a:rPr>
              <a:t>短期内，没有收入也有消费</a:t>
            </a: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zh-CN" altLang="en-US" sz="2800" dirty="0">
                <a:ea typeface="宋体" pitchFamily="2" charset="-122"/>
              </a:rPr>
              <a:t>随着收入的增加，消费也增加</a:t>
            </a: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zh-CN" altLang="en-US" sz="2800" dirty="0">
                <a:ea typeface="宋体" pitchFamily="2" charset="-122"/>
              </a:rPr>
              <a:t>消费增加少于收入的</a:t>
            </a:r>
            <a:r>
              <a:rPr lang="zh-CN" altLang="en-US" sz="2800" dirty="0">
                <a:ea typeface="宋体" pitchFamily="2" charset="-122"/>
              </a:rPr>
              <a:t>增加</a:t>
            </a:r>
            <a:endParaRPr lang="en-US" altLang="zh-CN" sz="2800" dirty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sz="2800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>
                <a:ea typeface="宋体" pitchFamily="2" charset="-122"/>
              </a:rPr>
              <a:t>边际</a:t>
            </a:r>
            <a:r>
              <a:rPr lang="zh-CN" altLang="en-US" sz="2800" dirty="0" smtClean="0">
                <a:ea typeface="宋体" pitchFamily="2" charset="-122"/>
              </a:rPr>
              <a:t>消费倾向：</a:t>
            </a:r>
            <a:r>
              <a:rPr lang="en-US" altLang="zh-CN" sz="2800" dirty="0" smtClean="0">
                <a:ea typeface="宋体" pitchFamily="2" charset="-122"/>
              </a:rPr>
              <a:t>marginal propensity to consume</a:t>
            </a:r>
          </a:p>
        </p:txBody>
      </p:sp>
      <p:graphicFrame>
        <p:nvGraphicFramePr>
          <p:cNvPr id="3588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18963"/>
              </p:ext>
            </p:extLst>
          </p:nvPr>
        </p:nvGraphicFramePr>
        <p:xfrm>
          <a:off x="1524006" y="3614738"/>
          <a:ext cx="8872537" cy="3124200"/>
        </p:xfrm>
        <a:graphic>
          <a:graphicData uri="http://schemas.openxmlformats.org/drawingml/2006/table">
            <a:tbl>
              <a:tblPr/>
              <a:tblGrid>
                <a:gridCol w="214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5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收入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或产出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05" marB="45705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8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消费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4400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4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边际消费倾向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052638" y="317240"/>
            <a:ext cx="8401050" cy="569167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宋体" pitchFamily="2" charset="-122"/>
              </a:rPr>
              <a:t>消费和总产量之间的函数</a:t>
            </a:r>
            <a:r>
              <a:rPr lang="zh-CN" altLang="en-US" sz="2800" dirty="0" smtClean="0">
                <a:ea typeface="宋体" pitchFamily="2" charset="-122"/>
              </a:rPr>
              <a:t>关系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a typeface="宋体" pitchFamily="2" charset="-122"/>
              </a:rPr>
              <a:t>C = C + c Y  </a:t>
            </a:r>
            <a:r>
              <a:rPr lang="zh-CN" altLang="en-US" sz="2800" dirty="0" smtClean="0">
                <a:ea typeface="宋体" pitchFamily="2" charset="-122"/>
              </a:rPr>
              <a:t>（</a:t>
            </a:r>
            <a:r>
              <a:rPr lang="en-US" altLang="zh-CN" sz="2800" dirty="0" smtClean="0">
                <a:ea typeface="宋体" pitchFamily="2" charset="-122"/>
              </a:rPr>
              <a:t>or C = C + c (Y – T)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Saving  is also a function of total output.</a:t>
            </a:r>
          </a:p>
          <a:p>
            <a:pPr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 S = Y – C = - C + (1 - c)Y </a:t>
            </a:r>
          </a:p>
          <a:p>
            <a:pPr>
              <a:buFontTx/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 marL="0" indent="0">
              <a:buClr>
                <a:srgbClr val="FFBD5B"/>
              </a:buClr>
              <a:buNone/>
            </a:pPr>
            <a:r>
              <a:rPr lang="en-US" altLang="zh-CN" sz="2800" dirty="0" smtClean="0">
                <a:ea typeface="宋体" pitchFamily="2" charset="-122"/>
              </a:rPr>
              <a:t>Meaning </a:t>
            </a:r>
            <a:r>
              <a:rPr lang="en-US" altLang="zh-CN" sz="2800" dirty="0" smtClean="0">
                <a:ea typeface="宋体" pitchFamily="2" charset="-122"/>
              </a:rPr>
              <a:t>of c: MPC =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△C /△Y </a:t>
            </a:r>
            <a:endParaRPr lang="en-US" altLang="zh-CN" sz="2800" dirty="0" smtClean="0">
              <a:solidFill>
                <a:srgbClr val="FF3300"/>
              </a:solidFill>
              <a:ea typeface="宋体" pitchFamily="2" charset="-122"/>
            </a:endParaRPr>
          </a:p>
          <a:p>
            <a:pPr marL="0" indent="0">
              <a:buClr>
                <a:srgbClr val="FFBD5B"/>
              </a:buClr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 marL="0" indent="0">
              <a:buClr>
                <a:srgbClr val="FFBD5B"/>
              </a:buClr>
              <a:buNone/>
            </a:pPr>
            <a:r>
              <a:rPr lang="en-US" altLang="zh-CN" sz="2800" dirty="0" smtClean="0">
                <a:ea typeface="宋体" pitchFamily="2" charset="-122"/>
              </a:rPr>
              <a:t> C----autonomous consumption </a:t>
            </a:r>
          </a:p>
        </p:txBody>
      </p:sp>
      <p:sp>
        <p:nvSpPr>
          <p:cNvPr id="7171" name="Line 5"/>
          <p:cNvSpPr>
            <a:spLocks noChangeShapeType="1"/>
          </p:cNvSpPr>
          <p:nvPr/>
        </p:nvSpPr>
        <p:spPr bwMode="auto">
          <a:xfrm>
            <a:off x="2929132" y="1455285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3" name="Line 37"/>
          <p:cNvSpPr>
            <a:spLocks noChangeShapeType="1"/>
          </p:cNvSpPr>
          <p:nvPr/>
        </p:nvSpPr>
        <p:spPr bwMode="auto">
          <a:xfrm>
            <a:off x="3931590" y="3128379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224851" y="1455285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186181" y="5227962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47863" y="152405"/>
                <a:ext cx="8458200" cy="6429375"/>
              </a:xfrm>
            </p:spPr>
            <p:txBody>
              <a:bodyPr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sz="2800" dirty="0" smtClean="0">
                    <a:ea typeface="宋体" pitchFamily="2" charset="-122"/>
                  </a:rPr>
                  <a:t>总需求（或总支出</a:t>
                </a:r>
                <a:r>
                  <a:rPr lang="zh-CN" altLang="en-US" sz="2800" dirty="0" smtClean="0">
                    <a:ea typeface="宋体" pitchFamily="2" charset="-122"/>
                  </a:rPr>
                  <a:t>）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buFont typeface="Wingdings" panose="05000000000000000000" pitchFamily="2" charset="2"/>
                  <a:buChar char="u"/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AD </a:t>
                </a:r>
                <a:r>
                  <a:rPr lang="en-US" altLang="zh-CN" sz="2800" dirty="0" smtClean="0">
                    <a:ea typeface="宋体" pitchFamily="2" charset="-122"/>
                  </a:rPr>
                  <a:t>(or PE</a:t>
                </a:r>
                <a:r>
                  <a:rPr lang="en-US" altLang="zh-CN" sz="2800" dirty="0" smtClean="0">
                    <a:ea typeface="宋体" pitchFamily="2" charset="-122"/>
                  </a:rPr>
                  <a:t>)= A (Y)</a:t>
                </a:r>
              </a:p>
              <a:p>
                <a:pPr marL="0" indent="0">
                  <a:buNone/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PE = C + c(Y – TA + TR) + I + G + NX</a:t>
                </a:r>
              </a:p>
              <a:p>
                <a:pPr>
                  <a:buFontTx/>
                  <a:buNone/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      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ea typeface="宋体" pitchFamily="2" charset="-122"/>
                  </a:rPr>
                  <a:t>= C - c(TA – TR) + I + G + NX </a:t>
                </a:r>
                <a:r>
                  <a:rPr lang="en-US" altLang="zh-CN" sz="2800" dirty="0" smtClean="0">
                    <a:ea typeface="宋体" pitchFamily="2" charset="-122"/>
                  </a:rPr>
                  <a:t>+ </a:t>
                </a:r>
                <a:r>
                  <a:rPr lang="en-US" altLang="zh-CN" sz="2800" dirty="0" err="1" smtClean="0">
                    <a:ea typeface="宋体" pitchFamily="2" charset="-122"/>
                  </a:rPr>
                  <a:t>cY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       =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ea typeface="宋体" pitchFamily="2" charset="-122"/>
                  </a:rPr>
                  <a:t>A</a:t>
                </a:r>
                <a:r>
                  <a:rPr lang="en-US" altLang="zh-CN" sz="2800" dirty="0" smtClean="0">
                    <a:ea typeface="宋体" pitchFamily="2" charset="-122"/>
                  </a:rPr>
                  <a:t> + </a:t>
                </a:r>
                <a:r>
                  <a:rPr lang="en-US" altLang="zh-CN" sz="2800" dirty="0" err="1">
                    <a:ea typeface="宋体" pitchFamily="2" charset="-122"/>
                  </a:rPr>
                  <a:t>c</a:t>
                </a:r>
                <a:r>
                  <a:rPr lang="en-US" altLang="zh-CN" sz="2800" dirty="0" err="1" smtClean="0">
                    <a:ea typeface="宋体" pitchFamily="2" charset="-122"/>
                  </a:rPr>
                  <a:t>Y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buNone/>
                </a:pPr>
                <a:r>
                  <a:rPr lang="en-US" altLang="zh-CN" sz="2800" dirty="0" smtClean="0">
                    <a:solidFill>
                      <a:srgbClr val="FF0000"/>
                    </a:solidFill>
                    <a:ea typeface="宋体" pitchFamily="2" charset="-122"/>
                  </a:rPr>
                  <a:t>                                                          T = TA – TR</a:t>
                </a:r>
              </a:p>
              <a:p>
                <a:pPr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  <a:ea typeface="宋体" pitchFamily="2" charset="-122"/>
                  </a:rPr>
                  <a:t>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ea typeface="宋体" pitchFamily="2" charset="-122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</m:t>
                        </m:r>
                      </m:e>
                    </m:acc>
                    <m:r>
                      <a:rPr lang="en-US" altLang="zh-CN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TR</m:t>
                        </m:r>
                      </m:e>
                    </m:acc>
                  </m:oMath>
                </a14:m>
                <a:endParaRPr lang="zh-CN" alt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7863" y="152405"/>
                <a:ext cx="8458200" cy="6429375"/>
              </a:xfrm>
              <a:blipFill>
                <a:blip r:embed="rId3"/>
                <a:stretch>
                  <a:fillRect l="-1514" t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2746796" y="231045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 flipV="1">
            <a:off x="3966790" y="231045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 flipV="1">
            <a:off x="4746625" y="231045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>
            <a:off x="5375275" y="2310455"/>
            <a:ext cx="3433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6655189" y="2310455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5947501" y="2327193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2712248" y="3442359"/>
            <a:ext cx="44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3523877" y="3442359"/>
            <a:ext cx="44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18" name="Line 28"/>
          <p:cNvSpPr>
            <a:spLocks noChangeShapeType="1"/>
          </p:cNvSpPr>
          <p:nvPr/>
        </p:nvSpPr>
        <p:spPr bwMode="auto">
          <a:xfrm>
            <a:off x="4303713" y="3476588"/>
            <a:ext cx="44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19" name="Line 29"/>
          <p:cNvSpPr>
            <a:spLocks noChangeShapeType="1"/>
          </p:cNvSpPr>
          <p:nvPr/>
        </p:nvSpPr>
        <p:spPr bwMode="auto">
          <a:xfrm>
            <a:off x="4900691" y="3476588"/>
            <a:ext cx="44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20" name="Line 30"/>
          <p:cNvSpPr>
            <a:spLocks noChangeShapeType="1"/>
          </p:cNvSpPr>
          <p:nvPr/>
        </p:nvSpPr>
        <p:spPr bwMode="auto">
          <a:xfrm>
            <a:off x="5497174" y="3485281"/>
            <a:ext cx="44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8221" name="Line 31"/>
          <p:cNvSpPr>
            <a:spLocks noChangeShapeType="1"/>
          </p:cNvSpPr>
          <p:nvPr/>
        </p:nvSpPr>
        <p:spPr bwMode="auto">
          <a:xfrm>
            <a:off x="2712247" y="4612525"/>
            <a:ext cx="44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092966" y="3486173"/>
            <a:ext cx="44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17" name="右箭头 16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810000" y="1371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810000" y="5410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3810000" y="1180151"/>
            <a:ext cx="4716026" cy="423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810000" y="2081213"/>
            <a:ext cx="5791200" cy="1752600"/>
          </a:xfrm>
          <a:prstGeom prst="line">
            <a:avLst/>
          </a:prstGeom>
          <a:noFill/>
          <a:ln w="38100">
            <a:solidFill>
              <a:srgbClr val="FFBD5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339840" y="3221039"/>
            <a:ext cx="30480" cy="21891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 rot="5400000">
            <a:off x="7346300" y="2177786"/>
            <a:ext cx="82458" cy="2004059"/>
          </a:xfrm>
          <a:prstGeom prst="upDownArrow">
            <a:avLst>
              <a:gd name="adj1" fmla="val 50000"/>
              <a:gd name="adj2" fmla="val 340000"/>
            </a:avLst>
          </a:prstGeom>
          <a:solidFill>
            <a:srgbClr val="80800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8290565" y="2498376"/>
            <a:ext cx="45719" cy="722662"/>
          </a:xfrm>
          <a:prstGeom prst="upDownArrow">
            <a:avLst>
              <a:gd name="adj1" fmla="val 50000"/>
              <a:gd name="adj2" fmla="val 5200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3299459" y="3532166"/>
                <a:ext cx="762000" cy="524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en-US" altLang="zh-CN" sz="2800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9459" y="3532166"/>
                <a:ext cx="762000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428999" y="530304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O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118360" y="1180147"/>
            <a:ext cx="1539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AD (PE)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9448800" y="55626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宋体" pitchFamily="2" charset="-122"/>
              </a:rPr>
              <a:t>Y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080700" y="567928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Y</a:t>
            </a:r>
            <a:r>
              <a:rPr kumimoji="1" lang="en-US" altLang="zh-CN" sz="2800" baseline="-25000" dirty="0">
                <a:ea typeface="宋体" pitchFamily="2" charset="-122"/>
              </a:rPr>
              <a:t>0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 flipV="1">
            <a:off x="6248400" y="2990538"/>
            <a:ext cx="213360" cy="23050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Arc 31"/>
          <p:cNvSpPr>
            <a:spLocks/>
          </p:cNvSpPr>
          <p:nvPr/>
        </p:nvSpPr>
        <p:spPr bwMode="auto">
          <a:xfrm>
            <a:off x="4114800" y="5181600"/>
            <a:ext cx="76200" cy="228600"/>
          </a:xfrm>
          <a:custGeom>
            <a:avLst/>
            <a:gdLst>
              <a:gd name="T0" fmla="*/ 0 w 21600"/>
              <a:gd name="T1" fmla="*/ 0 h 21600"/>
              <a:gd name="T2" fmla="*/ 3345487 w 21600"/>
              <a:gd name="T3" fmla="*/ 270984006 h 21600"/>
              <a:gd name="T4" fmla="*/ 0 w 21600"/>
              <a:gd name="T5" fmla="*/ 27098400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267200" y="487680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宋体" pitchFamily="2" charset="-122"/>
              </a:rPr>
              <a:t>45</a:t>
            </a:r>
            <a:r>
              <a:rPr kumimoji="1" lang="en-US" altLang="zh-CN" sz="2800" baseline="30000">
                <a:ea typeface="宋体" pitchFamily="2" charset="-122"/>
              </a:rPr>
              <a:t>o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775462" y="126716"/>
            <a:ext cx="3541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宋体" pitchFamily="2" charset="-122"/>
              </a:rPr>
              <a:t>总支</a:t>
            </a:r>
            <a:r>
              <a:rPr lang="zh-CN" altLang="en-US" sz="3200" dirty="0">
                <a:ea typeface="宋体" pitchFamily="2" charset="-122"/>
              </a:rPr>
              <a:t>出函数</a:t>
            </a:r>
            <a:r>
              <a:rPr lang="en-US" altLang="zh-CN" sz="3200" dirty="0">
                <a:ea typeface="宋体" pitchFamily="2" charset="-122"/>
              </a:rPr>
              <a:t>PE=A(Y)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3009900" y="3833813"/>
            <a:ext cx="228600" cy="1562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6080705" y="2536289"/>
            <a:ext cx="624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E</a:t>
            </a:r>
            <a:endParaRPr kumimoji="1" lang="en-US" altLang="zh-CN" sz="2800" dirty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9212579" y="1436076"/>
                <a:ext cx="1905000" cy="1170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FFC000"/>
                    </a:solidFill>
                    <a:ea typeface="宋体" pitchFamily="2" charset="-122"/>
                  </a:rPr>
                  <a:t>PE=A(Y)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FFC000"/>
                    </a:solidFill>
                    <a:ea typeface="宋体" pitchFamily="2" charset="-122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A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rgbClr val="FFC000"/>
                    </a:solidFill>
                    <a:ea typeface="宋体" pitchFamily="2" charset="-122"/>
                  </a:rPr>
                  <a:t>+</a:t>
                </a:r>
                <a:r>
                  <a:rPr kumimoji="1" lang="en-US" altLang="zh-CN" sz="2800" dirty="0" err="1">
                    <a:solidFill>
                      <a:srgbClr val="FFC000"/>
                    </a:solidFill>
                    <a:ea typeface="宋体" pitchFamily="2" charset="-122"/>
                  </a:rPr>
                  <a:t>cY</a:t>
                </a:r>
                <a:endParaRPr kumimoji="1" lang="en-US" altLang="zh-CN" sz="2800" dirty="0">
                  <a:solidFill>
                    <a:srgbClr val="FFC000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49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2579" y="1436076"/>
                <a:ext cx="1905000" cy="1170898"/>
              </a:xfrm>
              <a:prstGeom prst="rect">
                <a:avLst/>
              </a:prstGeom>
              <a:blipFill>
                <a:blip r:embed="rId4"/>
                <a:stretch>
                  <a:fillRect l="-6390" t="-5729" b="-140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23"/>
              <p:cNvSpPr txBox="1">
                <a:spLocks noChangeArrowheads="1"/>
              </p:cNvSpPr>
              <p:nvPr/>
            </p:nvSpPr>
            <p:spPr bwMode="auto">
              <a:xfrm>
                <a:off x="2331722" y="4387125"/>
                <a:ext cx="693420" cy="5241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zh-CN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kumimoji="1" lang="en-US" altLang="zh-CN" sz="2800" dirty="0">
                  <a:solidFill>
                    <a:srgbClr val="FFC000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50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1722" y="4387125"/>
                <a:ext cx="693420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817876" y="3228037"/>
            <a:ext cx="939289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△</a:t>
            </a:r>
            <a:r>
              <a:rPr kumimoji="1" lang="en-US" altLang="zh-CN" dirty="0">
                <a:solidFill>
                  <a:schemeClr val="bg1"/>
                </a:solidFill>
                <a:ea typeface="宋体" pitchFamily="2" charset="-122"/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30519" y="2628876"/>
            <a:ext cx="1680473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△PE=</a:t>
            </a:r>
            <a:r>
              <a:rPr kumimoji="1"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c△Y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09126" y="5"/>
            <a:ext cx="11271379" cy="591502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u="sng" dirty="0">
                <a:ea typeface="宋体" pitchFamily="2" charset="-122"/>
              </a:rPr>
              <a:t>1.3. </a:t>
            </a:r>
            <a:r>
              <a:rPr lang="zh-CN" altLang="en-US" sz="2800" u="sng" dirty="0">
                <a:ea typeface="宋体" pitchFamily="2" charset="-122"/>
              </a:rPr>
              <a:t>均衡总产量的决定</a:t>
            </a:r>
            <a:r>
              <a:rPr lang="en-US" altLang="zh-CN" sz="2800" u="sng" dirty="0">
                <a:ea typeface="宋体" pitchFamily="2" charset="-122"/>
              </a:rPr>
              <a:t>: </a:t>
            </a:r>
            <a:endParaRPr lang="en-US" altLang="zh-CN" sz="2800" u="sng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u="sng" dirty="0">
              <a:ea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ea typeface="宋体" pitchFamily="2" charset="-122"/>
              </a:rPr>
              <a:t>除消费支出是内生变量之外，简单起见，暂时假设其他变量都是外生的。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09738" y="2915603"/>
            <a:ext cx="3668712" cy="1255712"/>
          </a:xfrm>
          <a:prstGeom prst="rect">
            <a:avLst/>
          </a:prstGeom>
          <a:solidFill>
            <a:srgbClr val="FFBD5B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800" dirty="0">
                <a:ea typeface="宋体" pitchFamily="2" charset="-122"/>
              </a:rPr>
              <a:t>Y ＝C + I</a:t>
            </a:r>
            <a:r>
              <a:rPr kumimoji="1" lang="en-US" altLang="zh-CN" sz="2800" dirty="0">
                <a:solidFill>
                  <a:srgbClr val="FF3300"/>
                </a:solidFill>
                <a:ea typeface="宋体" pitchFamily="2" charset="-122"/>
              </a:rPr>
              <a:t> </a:t>
            </a:r>
            <a:r>
              <a:rPr kumimoji="1" lang="en-US" altLang="zh-CN" sz="2800" dirty="0">
                <a:ea typeface="宋体" pitchFamily="2" charset="-122"/>
              </a:rPr>
              <a:t>+ G + NX 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800" dirty="0">
                <a:ea typeface="宋体" pitchFamily="2" charset="-122"/>
              </a:rPr>
              <a:t>C ＝ C + c(Y-TA+TR）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083368" y="4536128"/>
            <a:ext cx="6399848" cy="2164888"/>
          </a:xfrm>
          <a:prstGeom prst="rect">
            <a:avLst/>
          </a:prstGeom>
          <a:solidFill>
            <a:srgbClr val="99CCFF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800" dirty="0">
                <a:solidFill>
                  <a:schemeClr val="bg1"/>
                </a:solidFill>
                <a:ea typeface="宋体" pitchFamily="2" charset="-122"/>
              </a:rPr>
              <a:t>            1</a:t>
            </a:r>
          </a:p>
          <a:p>
            <a:pPr eaLnBrk="1" hangingPunct="1">
              <a:lnSpc>
                <a:spcPct val="30000"/>
              </a:lnSpc>
              <a:spcBef>
                <a:spcPct val="2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ea typeface="宋体" pitchFamily="2" charset="-122"/>
              </a:rPr>
              <a:t>Y ＝ </a:t>
            </a:r>
            <a:r>
              <a:rPr kumimoji="1" lang="en-US" altLang="zh-CN" sz="2800" dirty="0">
                <a:solidFill>
                  <a:schemeClr val="bg1"/>
                </a:solidFill>
                <a:ea typeface="宋体" pitchFamily="2" charset="-122"/>
              </a:rPr>
              <a:t>——· (C+I+G+NX-</a:t>
            </a:r>
            <a:r>
              <a:rPr kumimoji="1" lang="en-US" altLang="zh-CN" sz="2800" dirty="0" err="1">
                <a:solidFill>
                  <a:schemeClr val="bg1"/>
                </a:solidFill>
                <a:ea typeface="宋体" pitchFamily="2" charset="-122"/>
              </a:rPr>
              <a:t>cTA</a:t>
            </a:r>
            <a:r>
              <a:rPr kumimoji="1" lang="en-US" altLang="zh-CN" sz="2800" baseline="-25000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ea typeface="宋体" pitchFamily="2" charset="-122"/>
              </a:rPr>
              <a:t>+</a:t>
            </a:r>
            <a:r>
              <a:rPr kumimoji="1" lang="en-US" altLang="zh-CN" sz="2800" dirty="0" err="1">
                <a:solidFill>
                  <a:schemeClr val="bg1"/>
                </a:solidFill>
                <a:ea typeface="宋体" pitchFamily="2" charset="-122"/>
              </a:rPr>
              <a:t>cTR</a:t>
            </a:r>
            <a:r>
              <a:rPr kumimoji="1" lang="en-US" altLang="zh-CN" sz="2800" dirty="0">
                <a:solidFill>
                  <a:schemeClr val="bg1"/>
                </a:solidFill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30000"/>
              </a:lnSpc>
              <a:spcBef>
                <a:spcPct val="20000"/>
              </a:spcBef>
              <a:buFont typeface="Wingdings" pitchFamily="2" charset="2"/>
              <a:buNone/>
            </a:pPr>
            <a:endParaRPr kumimoji="1" lang="en-US" altLang="zh-CN" sz="2800" dirty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800" dirty="0">
                <a:solidFill>
                  <a:schemeClr val="bg1"/>
                </a:solidFill>
                <a:ea typeface="宋体" pitchFamily="2" charset="-122"/>
              </a:rPr>
              <a:t>         1－c</a:t>
            </a:r>
          </a:p>
          <a:p>
            <a:pPr eaLnBrk="1" hangingPunct="1">
              <a:lnSpc>
                <a:spcPct val="30000"/>
              </a:lnSpc>
              <a:spcBef>
                <a:spcPct val="20000"/>
              </a:spcBef>
              <a:buFont typeface="Wingdings" pitchFamily="2" charset="2"/>
              <a:buNone/>
            </a:pPr>
            <a:endParaRPr kumimoji="1" lang="en-US" altLang="zh-CN" sz="2800" dirty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800" dirty="0">
                <a:solidFill>
                  <a:schemeClr val="bg1"/>
                </a:solidFill>
                <a:ea typeface="宋体" pitchFamily="2" charset="-122"/>
              </a:rPr>
              <a:t>               A </a:t>
            </a:r>
          </a:p>
          <a:p>
            <a:pPr eaLnBrk="1" hangingPunct="1">
              <a:lnSpc>
                <a:spcPct val="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800" dirty="0">
                <a:solidFill>
                  <a:schemeClr val="bg1"/>
                </a:solidFill>
                <a:ea typeface="宋体" pitchFamily="2" charset="-122"/>
              </a:rPr>
              <a:t>       =   ——</a:t>
            </a:r>
          </a:p>
          <a:p>
            <a:pPr eaLnBrk="1" hangingPunct="1">
              <a:lnSpc>
                <a:spcPct val="4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800" dirty="0">
                <a:solidFill>
                  <a:schemeClr val="bg1"/>
                </a:solidFill>
                <a:ea typeface="宋体" pitchFamily="2" charset="-122"/>
              </a:rPr>
              <a:t>             </a:t>
            </a:r>
            <a:r>
              <a:rPr kumimoji="1" lang="en-US" altLang="zh-CN" sz="2800" dirty="0">
                <a:solidFill>
                  <a:schemeClr val="bg1"/>
                </a:solidFill>
                <a:ea typeface="宋体" pitchFamily="2" charset="-122"/>
              </a:rPr>
              <a:t>1－c                 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 rot="2077340">
            <a:off x="5352549" y="4022286"/>
            <a:ext cx="7620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>
            <a:off x="3081343" y="3139440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3605218" y="3120390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 flipV="1">
            <a:off x="4324355" y="3168015"/>
            <a:ext cx="271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4452938" y="3693478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5891213" y="4714875"/>
            <a:ext cx="2857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6448425" y="4712970"/>
            <a:ext cx="1857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6762755" y="4712970"/>
            <a:ext cx="2571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7319968" y="4712970"/>
            <a:ext cx="300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>
            <a:off x="8005763" y="4698683"/>
            <a:ext cx="342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17"/>
          <p:cNvSpPr>
            <a:spLocks noChangeShapeType="1"/>
          </p:cNvSpPr>
          <p:nvPr/>
        </p:nvSpPr>
        <p:spPr bwMode="auto">
          <a:xfrm>
            <a:off x="8991605" y="4670108"/>
            <a:ext cx="3286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>
            <a:off x="3848105" y="3687128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5553075" y="5915025"/>
            <a:ext cx="2428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2" name="Line 11"/>
          <p:cNvSpPr>
            <a:spLocks noChangeShapeType="1"/>
          </p:cNvSpPr>
          <p:nvPr/>
        </p:nvSpPr>
        <p:spPr bwMode="auto">
          <a:xfrm>
            <a:off x="2560638" y="3725228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4"/>
              <p:cNvSpPr txBox="1">
                <a:spLocks noChangeArrowheads="1"/>
              </p:cNvSpPr>
              <p:nvPr/>
            </p:nvSpPr>
            <p:spPr bwMode="auto">
              <a:xfrm>
                <a:off x="7408658" y="2210589"/>
                <a:ext cx="4646491" cy="1774973"/>
              </a:xfrm>
              <a:prstGeom prst="rect">
                <a:avLst/>
              </a:prstGeom>
              <a:solidFill>
                <a:srgbClr val="FFBD5B"/>
              </a:solidFill>
              <a:ln w="9525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kumimoji="1" lang="en-US" altLang="zh-CN" sz="2800" dirty="0">
                    <a:ea typeface="宋体" pitchFamily="2" charset="-122"/>
                  </a:rPr>
                  <a:t>Y ＝AD </a:t>
                </a:r>
                <a:r>
                  <a:rPr kumimoji="1" lang="en-US" altLang="zh-CN" sz="2800" dirty="0" smtClean="0">
                    <a:ea typeface="宋体" pitchFamily="2" charset="-122"/>
                  </a:rPr>
                  <a:t>(or PE)-----</a:t>
                </a:r>
                <a:r>
                  <a:rPr kumimoji="1" lang="zh-CN" altLang="en-US" sz="2800" dirty="0">
                    <a:ea typeface="宋体" pitchFamily="2" charset="-122"/>
                  </a:rPr>
                  <a:t>均衡条件</a:t>
                </a:r>
                <a:endParaRPr kumimoji="1" lang="en-US" altLang="zh-CN" sz="2800" dirty="0">
                  <a:ea typeface="宋体" pitchFamily="2" charset="-122"/>
                </a:endParaRPr>
              </a:p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kumimoji="1" lang="en-US" altLang="zh-CN" sz="2800" dirty="0">
                    <a:ea typeface="宋体" pitchFamily="2" charset="-122"/>
                  </a:rPr>
                  <a:t>PE = A(Y)=C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ea typeface="宋体" pitchFamily="2" charset="-122"/>
                          </a:rPr>
                          <m:t>I</m:t>
                        </m:r>
                      </m:e>
                    </m:acc>
                    <m:r>
                      <a:rPr kumimoji="1" lang="en-US" altLang="zh-CN" sz="280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ea typeface="宋体" pitchFamily="2" charset="-122"/>
                          </a:rPr>
                          <m:t>G</m:t>
                        </m:r>
                      </m:e>
                    </m:acc>
                    <m:r>
                      <a:rPr kumimoji="1" lang="en-US" altLang="zh-CN" sz="280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ea typeface="宋体" pitchFamily="2" charset="-122"/>
                          </a:rPr>
                          <m:t>NX</m:t>
                        </m:r>
                      </m:e>
                    </m:acc>
                  </m:oMath>
                </a14:m>
                <a:endParaRPr kumimoji="1" lang="en-US" altLang="zh-CN" sz="2800" dirty="0">
                  <a:ea typeface="宋体" pitchFamily="2" charset="-122"/>
                </a:endParaRPr>
              </a:p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kumimoji="1" lang="en-US" altLang="zh-CN" sz="2800" dirty="0">
                    <a:ea typeface="宋体" pitchFamily="2" charset="-122"/>
                  </a:rPr>
                  <a:t>C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ea typeface="宋体" pitchFamily="2" charset="-122"/>
                          </a:rPr>
                          <m:t>C</m:t>
                        </m:r>
                      </m:e>
                    </m:acc>
                    <m:r>
                      <a:rPr kumimoji="1" lang="en-US" altLang="zh-CN" sz="280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</m:oMath>
                </a14:m>
                <a:r>
                  <a:rPr kumimoji="1" lang="en-US" altLang="zh-CN" sz="2800" dirty="0">
                    <a:ea typeface="宋体" pitchFamily="2" charset="-122"/>
                  </a:rPr>
                  <a:t>c(Y-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800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TA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ea typeface="宋体" pitchFamily="2" charset="-122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800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TR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ea typeface="宋体" pitchFamily="2" charset="-122"/>
                  </a:rPr>
                  <a:t>)</a:t>
                </a:r>
                <a:endParaRPr kumimoji="1" lang="en-US" altLang="zh-CN" sz="2800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8658" y="2210589"/>
                <a:ext cx="4646491" cy="1774973"/>
              </a:xfrm>
              <a:prstGeom prst="rect">
                <a:avLst/>
              </a:prstGeom>
              <a:blipFill>
                <a:blip r:embed="rId3"/>
                <a:stretch>
                  <a:fillRect l="-2484" b="-8532"/>
                </a:stretch>
              </a:blipFill>
              <a:ln w="9525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6"/>
          <p:cNvSpPr>
            <a:spLocks noChangeArrowheads="1"/>
          </p:cNvSpPr>
          <p:nvPr/>
        </p:nvSpPr>
        <p:spPr bwMode="auto">
          <a:xfrm rot="9828653">
            <a:off x="5400129" y="2491791"/>
            <a:ext cx="1986847" cy="43810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5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  <p:bldP spid="36868" grpId="0" animBg="1" autoUpdateAnimBg="0"/>
      <p:bldP spid="36869" grpId="0" animBg="1" autoUpdateAnimBg="0"/>
      <p:bldP spid="36870" grpId="0" animBg="1"/>
      <p:bldP spid="19" grpId="0" animBg="1" autoUpdateAnimBg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810000" y="1371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810000" y="5410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3810000" y="1180151"/>
            <a:ext cx="4716026" cy="423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810000" y="2081213"/>
            <a:ext cx="5791200" cy="1752600"/>
          </a:xfrm>
          <a:prstGeom prst="line">
            <a:avLst/>
          </a:prstGeom>
          <a:noFill/>
          <a:ln w="38100">
            <a:solidFill>
              <a:srgbClr val="FFBD5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339840" y="3221039"/>
            <a:ext cx="30480" cy="21891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 rot="5400000" flipH="1">
            <a:off x="5040077" y="4416190"/>
            <a:ext cx="154146" cy="2262500"/>
          </a:xfrm>
          <a:prstGeom prst="upDownArrow">
            <a:avLst>
              <a:gd name="adj1" fmla="val 50000"/>
              <a:gd name="adj2" fmla="val 340000"/>
            </a:avLst>
          </a:prstGeom>
          <a:solidFill>
            <a:srgbClr val="80800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461765" y="3114275"/>
            <a:ext cx="99063" cy="2188768"/>
          </a:xfrm>
          <a:prstGeom prst="upDownArrow">
            <a:avLst>
              <a:gd name="adj1" fmla="val 50000"/>
              <a:gd name="adj2" fmla="val 5200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3299459" y="3532166"/>
                <a:ext cx="762000" cy="524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en-US" altLang="zh-CN" sz="2800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9459" y="3532166"/>
                <a:ext cx="762000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428999" y="530304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O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118360" y="1180147"/>
            <a:ext cx="1539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AD (PE)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9448800" y="55626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宋体" pitchFamily="2" charset="-122"/>
              </a:rPr>
              <a:t>Y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080700" y="567928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Y</a:t>
            </a:r>
            <a:r>
              <a:rPr kumimoji="1" lang="en-US" altLang="zh-CN" sz="2800" baseline="-25000" dirty="0">
                <a:ea typeface="宋体" pitchFamily="2" charset="-122"/>
              </a:rPr>
              <a:t>0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 flipV="1">
            <a:off x="6248400" y="2990538"/>
            <a:ext cx="213360" cy="23050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Arc 31"/>
          <p:cNvSpPr>
            <a:spLocks/>
          </p:cNvSpPr>
          <p:nvPr/>
        </p:nvSpPr>
        <p:spPr bwMode="auto">
          <a:xfrm>
            <a:off x="4114800" y="5181600"/>
            <a:ext cx="76200" cy="228600"/>
          </a:xfrm>
          <a:custGeom>
            <a:avLst/>
            <a:gdLst>
              <a:gd name="T0" fmla="*/ 0 w 21600"/>
              <a:gd name="T1" fmla="*/ 0 h 21600"/>
              <a:gd name="T2" fmla="*/ 3345487 w 21600"/>
              <a:gd name="T3" fmla="*/ 270984006 h 21600"/>
              <a:gd name="T4" fmla="*/ 0 w 21600"/>
              <a:gd name="T5" fmla="*/ 27098400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267200" y="487680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宋体" pitchFamily="2" charset="-122"/>
              </a:rPr>
              <a:t>45</a:t>
            </a:r>
            <a:r>
              <a:rPr kumimoji="1" lang="en-US" altLang="zh-CN" sz="2800" baseline="30000">
                <a:ea typeface="宋体" pitchFamily="2" charset="-122"/>
              </a:rPr>
              <a:t>o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775460" y="126716"/>
            <a:ext cx="6750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宋体" pitchFamily="2" charset="-122"/>
              </a:rPr>
              <a:t>凯恩斯交叉图：均衡产量决定的图示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3009900" y="3833813"/>
            <a:ext cx="228600" cy="1562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6080705" y="2536289"/>
            <a:ext cx="624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E</a:t>
            </a:r>
            <a:endParaRPr kumimoji="1" lang="en-US" altLang="zh-CN" sz="2800" dirty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8839200" y="1662787"/>
                <a:ext cx="1905000" cy="1170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FFC000"/>
                    </a:solidFill>
                    <a:ea typeface="宋体" pitchFamily="2" charset="-122"/>
                  </a:rPr>
                  <a:t>AD=A(Y)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FFC000"/>
                    </a:solidFill>
                    <a:ea typeface="宋体" pitchFamily="2" charset="-122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A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rgbClr val="FFC000"/>
                    </a:solidFill>
                    <a:ea typeface="宋体" pitchFamily="2" charset="-122"/>
                  </a:rPr>
                  <a:t>+</a:t>
                </a:r>
                <a:r>
                  <a:rPr kumimoji="1" lang="en-US" altLang="zh-CN" sz="2800" dirty="0" err="1">
                    <a:solidFill>
                      <a:srgbClr val="FFC000"/>
                    </a:solidFill>
                    <a:ea typeface="宋体" pitchFamily="2" charset="-122"/>
                  </a:rPr>
                  <a:t>cY</a:t>
                </a:r>
                <a:endParaRPr kumimoji="1" lang="en-US" altLang="zh-CN" sz="2800" dirty="0">
                  <a:solidFill>
                    <a:srgbClr val="FFC000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49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1662787"/>
                <a:ext cx="1905000" cy="1170898"/>
              </a:xfrm>
              <a:prstGeom prst="rect">
                <a:avLst/>
              </a:prstGeom>
              <a:blipFill>
                <a:blip r:embed="rId4"/>
                <a:stretch>
                  <a:fillRect l="-6390" t="-5729" b="-140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23"/>
              <p:cNvSpPr txBox="1">
                <a:spLocks noChangeArrowheads="1"/>
              </p:cNvSpPr>
              <p:nvPr/>
            </p:nvSpPr>
            <p:spPr bwMode="auto">
              <a:xfrm>
                <a:off x="2331722" y="4387125"/>
                <a:ext cx="693420" cy="5241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zh-CN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kumimoji="1" lang="en-US" altLang="zh-CN" sz="2800" dirty="0">
                  <a:solidFill>
                    <a:srgbClr val="FFC000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50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1722" y="4387125"/>
                <a:ext cx="693420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7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772" y="562946"/>
            <a:ext cx="11159413" cy="522203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总收入和总产出是同一个</a:t>
            </a:r>
            <a:r>
              <a:rPr lang="zh-CN" altLang="en-US" sz="2800" dirty="0" smtClean="0"/>
              <a:t>概念；体</a:t>
            </a:r>
            <a:r>
              <a:rPr lang="zh-CN" altLang="en-US" sz="2800" dirty="0" smtClean="0"/>
              <a:t>的测度是</a:t>
            </a:r>
            <a:r>
              <a:rPr lang="en-US" altLang="zh-CN" sz="2800" dirty="0" smtClean="0"/>
              <a:t>GDP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本章不考虑货币市场，只考虑产品市场，因此不考虑利率的</a:t>
            </a:r>
            <a:r>
              <a:rPr lang="zh-CN" altLang="en-US" sz="2800" dirty="0" smtClean="0"/>
              <a:t>决定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本章假设供给过剩，价格因此是不变的；或者因为是非常短的时期，价格是不变的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做上述假设是因为我们要一步一步的分析问题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7758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810000" y="1371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810000" y="5410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3810000" y="304800"/>
            <a:ext cx="548640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810000" y="2081213"/>
            <a:ext cx="5791200" cy="1752600"/>
          </a:xfrm>
          <a:prstGeom prst="line">
            <a:avLst/>
          </a:prstGeom>
          <a:noFill/>
          <a:ln w="38100">
            <a:solidFill>
              <a:srgbClr val="FFBD5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339840" y="3221039"/>
            <a:ext cx="30480" cy="21891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074895" y="3459955"/>
            <a:ext cx="76218" cy="795342"/>
          </a:xfrm>
          <a:prstGeom prst="upDownArrow">
            <a:avLst>
              <a:gd name="adj1" fmla="val 50000"/>
              <a:gd name="adj2" fmla="val 340000"/>
            </a:avLst>
          </a:prstGeom>
          <a:solidFill>
            <a:srgbClr val="80800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7696200" y="1845375"/>
            <a:ext cx="60960" cy="833752"/>
          </a:xfrm>
          <a:prstGeom prst="upDownArrow">
            <a:avLst>
              <a:gd name="adj1" fmla="val 50000"/>
              <a:gd name="adj2" fmla="val 520000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3299459" y="3532166"/>
                <a:ext cx="762000" cy="524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en-US" altLang="zh-CN" sz="2800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9459" y="3532166"/>
                <a:ext cx="762000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234940" y="390366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H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428999" y="530304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O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118360" y="1180147"/>
            <a:ext cx="1539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AD (PE)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9448800" y="55626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宋体" pitchFamily="2" charset="-122"/>
              </a:rPr>
              <a:t>Y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080700" y="567928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Y</a:t>
            </a:r>
            <a:r>
              <a:rPr kumimoji="1" lang="en-US" altLang="zh-CN" sz="2800" baseline="-25000" dirty="0">
                <a:ea typeface="宋体" pitchFamily="2" charset="-122"/>
              </a:rPr>
              <a:t>0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 flipV="1">
            <a:off x="6248400" y="2990538"/>
            <a:ext cx="213360" cy="23050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Arc 31"/>
          <p:cNvSpPr>
            <a:spLocks/>
          </p:cNvSpPr>
          <p:nvPr/>
        </p:nvSpPr>
        <p:spPr bwMode="auto">
          <a:xfrm>
            <a:off x="4114800" y="5181600"/>
            <a:ext cx="76200" cy="228600"/>
          </a:xfrm>
          <a:custGeom>
            <a:avLst/>
            <a:gdLst>
              <a:gd name="T0" fmla="*/ 0 w 21600"/>
              <a:gd name="T1" fmla="*/ 0 h 21600"/>
              <a:gd name="T2" fmla="*/ 3345487 w 21600"/>
              <a:gd name="T3" fmla="*/ 270984006 h 21600"/>
              <a:gd name="T4" fmla="*/ 0 w 21600"/>
              <a:gd name="T5" fmla="*/ 27098400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267200" y="487680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宋体" pitchFamily="2" charset="-122"/>
              </a:rPr>
              <a:t>45</a:t>
            </a:r>
            <a:r>
              <a:rPr kumimoji="1" lang="en-US" altLang="zh-CN" sz="2800" baseline="30000">
                <a:ea typeface="宋体" pitchFamily="2" charset="-122"/>
              </a:rPr>
              <a:t>o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775460" y="126716"/>
            <a:ext cx="6750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宋体" pitchFamily="2" charset="-122"/>
              </a:rPr>
              <a:t>凯恩斯交叉图：均衡产量决定的图示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3009900" y="3833813"/>
            <a:ext cx="228600" cy="1562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6080705" y="2536289"/>
            <a:ext cx="624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E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7818120" y="1766891"/>
            <a:ext cx="30480" cy="3678239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5295899" y="3368045"/>
            <a:ext cx="7620" cy="2003245"/>
          </a:xfrm>
          <a:prstGeom prst="line">
            <a:avLst/>
          </a:prstGeom>
          <a:noFill/>
          <a:ln w="9525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086187" y="567928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Y</a:t>
            </a:r>
            <a:r>
              <a:rPr kumimoji="1" lang="en-US" altLang="zh-CN" sz="2800" baseline="-25000" dirty="0">
                <a:ea typeface="宋体" pitchFamily="2" charset="-122"/>
              </a:rPr>
              <a:t>1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7620000" y="567928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Y</a:t>
            </a:r>
            <a:r>
              <a:rPr kumimoji="1" lang="en-US" altLang="zh-CN" sz="2800" baseline="-25000" dirty="0">
                <a:ea typeface="宋体" pitchFamily="2" charset="-122"/>
              </a:rPr>
              <a:t>2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892040" y="283369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A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8001000" y="152718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B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7894321" y="264785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K</a:t>
            </a:r>
            <a:endParaRPr kumimoji="1" lang="en-US" altLang="zh-CN" sz="2800" dirty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8702042" y="1493690"/>
                <a:ext cx="1905000" cy="1440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FFC000"/>
                    </a:solidFill>
                    <a:ea typeface="宋体" pitchFamily="2" charset="-122"/>
                  </a:rPr>
                  <a:t>AD=A(Y)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FFC000"/>
                    </a:solidFill>
                    <a:ea typeface="宋体" pitchFamily="2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1−</m:t>
                        </m:r>
                        <m:r>
                          <a:rPr kumimoji="1" lang="en-US" altLang="zh-CN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den>
                    </m:f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𝐴</m:t>
                        </m:r>
                      </m:e>
                    </m:acc>
                  </m:oMath>
                </a14:m>
                <a:endParaRPr kumimoji="1" lang="en-US" altLang="zh-CN" sz="2800" dirty="0">
                  <a:solidFill>
                    <a:srgbClr val="FFC000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49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2042" y="1493690"/>
                <a:ext cx="1905000" cy="1440010"/>
              </a:xfrm>
              <a:prstGeom prst="rect">
                <a:avLst/>
              </a:prstGeom>
              <a:blipFill>
                <a:blip r:embed="rId4"/>
                <a:stretch>
                  <a:fillRect l="-6731" t="-4237" b="-42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2331722" y="4387125"/>
                <a:ext cx="693420" cy="5241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zh-CN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kumimoji="1" lang="en-US" altLang="zh-CN" sz="2800" dirty="0">
                  <a:solidFill>
                    <a:srgbClr val="FFC000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9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1722" y="4387125"/>
                <a:ext cx="693420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5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228600"/>
            <a:ext cx="8884920" cy="650748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宋体" pitchFamily="2" charset="-122"/>
              </a:rPr>
              <a:t>小结</a:t>
            </a:r>
            <a:r>
              <a:rPr lang="en-US" altLang="zh-CN" sz="2800" dirty="0" smtClean="0">
                <a:ea typeface="宋体" pitchFamily="2" charset="-122"/>
              </a:rPr>
              <a:t>: </a:t>
            </a:r>
            <a:r>
              <a:rPr lang="zh-CN" altLang="en-US" sz="2800" dirty="0" smtClean="0">
                <a:ea typeface="宋体" pitchFamily="2" charset="-122"/>
              </a:rPr>
              <a:t>均衡总产量的</a:t>
            </a:r>
            <a:r>
              <a:rPr lang="zh-CN" altLang="en-US" sz="2800" dirty="0" smtClean="0">
                <a:ea typeface="宋体" pitchFamily="2" charset="-122"/>
              </a:rPr>
              <a:t>决定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FF7C80"/>
              </a:buClr>
              <a:buFont typeface="Calibri" panose="020F0502020204030204" pitchFamily="34" charset="0"/>
              <a:buChar char="⁻"/>
            </a:pPr>
            <a:r>
              <a:rPr lang="zh-CN" altLang="en-US" sz="2800" dirty="0">
                <a:ea typeface="宋体" pitchFamily="2" charset="-122"/>
              </a:rPr>
              <a:t>各种自发开支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FF7C80"/>
              </a:buClr>
              <a:buFont typeface="Calibri" panose="020F0502020204030204" pitchFamily="34" charset="0"/>
              <a:buChar char="⁻"/>
            </a:pPr>
            <a:r>
              <a:rPr lang="en-US" altLang="zh-CN" sz="2800" dirty="0" smtClean="0">
                <a:ea typeface="宋体" pitchFamily="2" charset="-122"/>
              </a:rPr>
              <a:t>MPC——</a:t>
            </a:r>
            <a:r>
              <a:rPr lang="zh-CN" altLang="en-US" sz="2800" dirty="0">
                <a:ea typeface="宋体" pitchFamily="2" charset="-122"/>
              </a:rPr>
              <a:t>边际消费倾向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FF7C80"/>
              </a:buClr>
              <a:buFont typeface="Calibri" panose="020F0502020204030204" pitchFamily="34" charset="0"/>
              <a:buChar char="⁻"/>
            </a:pPr>
            <a:r>
              <a:rPr lang="zh-CN" altLang="en-US" sz="2800" dirty="0" smtClean="0">
                <a:ea typeface="宋体" pitchFamily="2" charset="-122"/>
              </a:rPr>
              <a:t>自发开支的影响经由边际消费倾向而放大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FF7C80"/>
              </a:buClr>
              <a:buFont typeface="Calibri" panose="020F0502020204030204" pitchFamily="34" charset="0"/>
              <a:buChar char="⁻"/>
            </a:pPr>
            <a:r>
              <a:rPr lang="zh-CN" altLang="en-US" sz="2800" dirty="0" smtClean="0">
                <a:ea typeface="宋体" pitchFamily="2" charset="-122"/>
              </a:rPr>
              <a:t>在各项自发开支中，转移支付与税收的影响程度要小于政府购买支出，小于其他自发开支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FF7C80"/>
              </a:buClr>
              <a:buFont typeface="Wingdings" pitchFamily="2" charset="2"/>
              <a:buChar char="v"/>
            </a:pPr>
            <a:endParaRPr lang="en-US" altLang="zh-CN" sz="2800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FF7C80"/>
              </a:buClr>
              <a:buNone/>
            </a:pPr>
            <a:r>
              <a:rPr lang="zh-CN" altLang="en-US" sz="2800" dirty="0" smtClean="0">
                <a:ea typeface="宋体" pitchFamily="2" charset="-122"/>
              </a:rPr>
              <a:t>现实中的例子：大学城开学的时候；高铁争订单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228536" y="393635"/>
            <a:ext cx="10565358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ea typeface="宋体" pitchFamily="2" charset="-122"/>
              </a:rPr>
              <a:t>1.4 </a:t>
            </a:r>
            <a:r>
              <a:rPr lang="zh-CN" altLang="en-US" sz="2800" dirty="0" smtClean="0">
                <a:ea typeface="宋体" pitchFamily="2" charset="-122"/>
              </a:rPr>
              <a:t>均衡产量的变动：乘数原理</a:t>
            </a:r>
            <a:endParaRPr lang="en-US" altLang="zh-CN" sz="28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ea typeface="宋体" pitchFamily="2" charset="-122"/>
              </a:rPr>
              <a:t>假设</a:t>
            </a:r>
            <a:r>
              <a:rPr lang="zh-CN" altLang="en-US" sz="2800" dirty="0">
                <a:ea typeface="宋体" pitchFamily="2" charset="-122"/>
              </a:rPr>
              <a:t>政府为了消化产能，增加基础设施投资</a:t>
            </a:r>
            <a:r>
              <a:rPr lang="en-US" altLang="zh-CN" sz="2800" dirty="0">
                <a:ea typeface="宋体" pitchFamily="2" charset="-122"/>
              </a:rPr>
              <a:t>△I</a:t>
            </a:r>
            <a:r>
              <a:rPr lang="zh-CN" altLang="en-US" sz="2800" dirty="0">
                <a:ea typeface="宋体" pitchFamily="2" charset="-122"/>
              </a:rPr>
              <a:t>亿元</a:t>
            </a:r>
            <a:r>
              <a:rPr lang="zh-CN" altLang="en-US" sz="2800" dirty="0">
                <a:ea typeface="宋体" pitchFamily="2" charset="-122"/>
              </a:rPr>
              <a:t>。均衡总产量会受和影响？</a:t>
            </a:r>
            <a:endParaRPr lang="en-US" altLang="zh-CN" sz="2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ea typeface="宋体" pitchFamily="2" charset="-122"/>
              </a:rPr>
              <a:t>（</a:t>
            </a:r>
            <a:r>
              <a:rPr lang="zh-CN" altLang="en-US" sz="2800" dirty="0">
                <a:ea typeface="宋体" pitchFamily="2" charset="-122"/>
              </a:rPr>
              <a:t>想想</a:t>
            </a:r>
            <a:r>
              <a:rPr lang="en-US" altLang="zh-CN" sz="2800" dirty="0">
                <a:ea typeface="宋体" pitchFamily="2" charset="-122"/>
              </a:rPr>
              <a:t>2008</a:t>
            </a:r>
            <a:r>
              <a:rPr lang="zh-CN" altLang="en-US" sz="2800" dirty="0">
                <a:ea typeface="宋体" pitchFamily="2" charset="-122"/>
              </a:rPr>
              <a:t>年次贷危机后的中国四万亿刺激计划</a:t>
            </a:r>
            <a:r>
              <a:rPr lang="zh-CN" altLang="en-US" sz="2800" dirty="0">
                <a:ea typeface="宋体" pitchFamily="2" charset="-122"/>
              </a:rPr>
              <a:t>）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△I</a:t>
            </a:r>
            <a:r>
              <a:rPr lang="zh-CN" altLang="en-US" sz="2800" dirty="0">
                <a:ea typeface="宋体" pitchFamily="2" charset="-122"/>
              </a:rPr>
              <a:t>亿元</a:t>
            </a:r>
            <a:r>
              <a:rPr lang="en-US" altLang="zh-CN" sz="2800" dirty="0">
                <a:ea typeface="宋体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ea typeface="宋体" pitchFamily="2" charset="-122"/>
                <a:sym typeface="Wingdings" panose="05000000000000000000" pitchFamily="2" charset="2"/>
              </a:rPr>
              <a:t>资本品产业产值增加</a:t>
            </a:r>
            <a:r>
              <a:rPr lang="en-US" altLang="zh-CN" sz="2800" dirty="0">
                <a:ea typeface="宋体" pitchFamily="2" charset="-122"/>
              </a:rPr>
              <a:t>△I</a:t>
            </a:r>
            <a:r>
              <a:rPr lang="zh-CN" altLang="en-US" sz="2800" dirty="0">
                <a:ea typeface="宋体" pitchFamily="2" charset="-122"/>
              </a:rPr>
              <a:t>亿元（</a:t>
            </a:r>
            <a:r>
              <a:rPr lang="zh-CN" altLang="en-US" sz="2800" dirty="0">
                <a:ea typeface="宋体" pitchFamily="2" charset="-122"/>
              </a:rPr>
              <a:t>第</a:t>
            </a: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轮）</a:t>
            </a:r>
            <a:r>
              <a:rPr lang="en-US" altLang="zh-CN" sz="2800" dirty="0">
                <a:ea typeface="宋体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ea typeface="宋体" pitchFamily="2" charset="-122"/>
                <a:sym typeface="Wingdings" panose="05000000000000000000" pitchFamily="2" charset="2"/>
              </a:rPr>
              <a:t>收入增加（第一轮）</a:t>
            </a:r>
            <a:endParaRPr lang="en-US" altLang="zh-CN" sz="2800" dirty="0">
              <a:ea typeface="宋体" pitchFamily="2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ea typeface="宋体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ea typeface="宋体" pitchFamily="2" charset="-122"/>
                <a:sym typeface="Wingdings" panose="05000000000000000000" pitchFamily="2" charset="2"/>
              </a:rPr>
              <a:t>消费开支增加</a:t>
            </a:r>
            <a:r>
              <a:rPr lang="en-US" altLang="zh-CN" sz="2800" dirty="0">
                <a:ea typeface="宋体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800" dirty="0">
                <a:ea typeface="宋体" pitchFamily="2" charset="-122"/>
              </a:rPr>
              <a:t> △I</a:t>
            </a:r>
            <a:r>
              <a:rPr lang="zh-CN" altLang="en-US" sz="2800" dirty="0">
                <a:ea typeface="宋体" pitchFamily="2" charset="-122"/>
              </a:rPr>
              <a:t>亿元（第二轮）</a:t>
            </a:r>
            <a:r>
              <a:rPr lang="en-US" altLang="zh-CN" sz="2800" dirty="0">
                <a:ea typeface="宋体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ea typeface="宋体" pitchFamily="2" charset="-122"/>
                <a:sym typeface="Wingdings" panose="05000000000000000000" pitchFamily="2" charset="2"/>
              </a:rPr>
              <a:t>收入再次增加，数量为</a:t>
            </a:r>
            <a:r>
              <a:rPr lang="en-US" altLang="zh-CN" sz="2800" dirty="0">
                <a:ea typeface="宋体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800" dirty="0">
                <a:ea typeface="宋体" pitchFamily="2" charset="-122"/>
              </a:rPr>
              <a:t> △I</a:t>
            </a:r>
            <a:r>
              <a:rPr lang="zh-CN" altLang="en-US" sz="2800" dirty="0">
                <a:ea typeface="宋体" pitchFamily="2" charset="-122"/>
              </a:rPr>
              <a:t>亿元（第二轮</a:t>
            </a:r>
            <a:r>
              <a:rPr lang="zh-CN" altLang="en-US" sz="2800" dirty="0">
                <a:ea typeface="宋体" pitchFamily="2" charset="-122"/>
              </a:rPr>
              <a:t>）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……</a:t>
            </a:r>
            <a:endParaRPr lang="en-US" altLang="zh-CN" sz="2800" dirty="0"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824043" y="-1"/>
                <a:ext cx="9242063" cy="7053943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14000"/>
                  </a:lnSpc>
                  <a:buFontTx/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1.</a:t>
                </a:r>
                <a:r>
                  <a:rPr lang="zh-CN" altLang="en-US" sz="2800" dirty="0" smtClean="0">
                    <a:ea typeface="宋体" pitchFamily="2" charset="-122"/>
                  </a:rPr>
                  <a:t>4. 均衡产量的变动</a:t>
                </a:r>
                <a:r>
                  <a:rPr lang="en-US" altLang="zh-CN" sz="2800" dirty="0" smtClean="0">
                    <a:ea typeface="宋体" pitchFamily="2" charset="-122"/>
                  </a:rPr>
                  <a:t>: </a:t>
                </a:r>
                <a:r>
                  <a:rPr lang="zh-CN" altLang="en-US" sz="2800" dirty="0" smtClean="0">
                    <a:ea typeface="宋体" pitchFamily="2" charset="-122"/>
                  </a:rPr>
                  <a:t>乘数</a:t>
                </a:r>
                <a:r>
                  <a:rPr lang="zh-CN" altLang="en-US" sz="2800" dirty="0" smtClean="0">
                    <a:ea typeface="宋体" pitchFamily="2" charset="-122"/>
                  </a:rPr>
                  <a:t>原理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FontTx/>
                  <a:buNone/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800" dirty="0" smtClean="0">
                    <a:ea typeface="宋体" pitchFamily="2" charset="-122"/>
                  </a:rPr>
                  <a:t>代数方法分析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zh-CN" altLang="en-US" sz="2800" dirty="0" smtClean="0">
                    <a:ea typeface="宋体" pitchFamily="2" charset="-122"/>
                  </a:rPr>
                  <a:t>初始状态：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i="1" baseline="-25000" dirty="0">
                          <a:ea typeface="宋体" pitchFamily="2" charset="-122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＝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C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I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G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TA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baseline="-25000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TR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solidFill>
                    <a:schemeClr val="accent2"/>
                  </a:solidFill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:r>
                  <a:rPr lang="zh-CN" altLang="en-US" sz="2800" dirty="0" smtClean="0">
                    <a:ea typeface="宋体" pitchFamily="2" charset="-122"/>
                  </a:rPr>
                  <a:t>当投资增加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nor/>
                      </m:rPr>
                      <a:rPr lang="en-US" altLang="zh-CN" sz="2800" i="1" dirty="0">
                        <a:ea typeface="宋体" pitchFamily="2" charset="-122"/>
                      </a:rPr>
                      <m:t>I</m:t>
                    </m:r>
                  </m:oMath>
                </a14:m>
                <a:r>
                  <a:rPr lang="zh-CN" altLang="en-US" sz="2800" dirty="0" smtClean="0">
                    <a:ea typeface="宋体" pitchFamily="2" charset="-122"/>
                  </a:rPr>
                  <a:t>时，新的均衡产量：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i="1" baseline="-25000" dirty="0">
                          <a:ea typeface="宋体" pitchFamily="2" charset="-122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＝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C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I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i="1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m:t>I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G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TA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baseline="-25000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TR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accent2"/>
                  </a:solidFill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zh-CN" altLang="en-US" sz="2800" dirty="0">
                    <a:ea typeface="宋体" pitchFamily="2" charset="-122"/>
                  </a:rPr>
                  <a:t>均衡产量的变化</a:t>
                </a:r>
                <a:r>
                  <a:rPr lang="zh-CN" altLang="en-US" sz="2800" dirty="0" smtClean="0">
                    <a:ea typeface="宋体" pitchFamily="2" charset="-122"/>
                  </a:rPr>
                  <a:t>：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algn="ctr">
                  <a:lnSpc>
                    <a:spcPct val="114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△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baseline="-250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baseline="-250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1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m:t>I</m:t>
                      </m:r>
                    </m:oMath>
                  </m:oMathPara>
                </a14:m>
                <a:endParaRPr lang="en-US" altLang="zh-CN" sz="2800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43" y="-1"/>
                <a:ext cx="9242063" cy="7053943"/>
              </a:xfrm>
              <a:blipFill>
                <a:blip r:embed="rId2"/>
                <a:stretch>
                  <a:fillRect l="-1319" t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824043" y="0"/>
                <a:ext cx="8586787" cy="657225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14000"/>
                  </a:lnSpc>
                  <a:buFontTx/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1.</a:t>
                </a:r>
                <a:r>
                  <a:rPr lang="zh-CN" altLang="en-US" sz="2800" dirty="0" smtClean="0">
                    <a:ea typeface="宋体" pitchFamily="2" charset="-122"/>
                  </a:rPr>
                  <a:t>4. 均衡产量的变动</a:t>
                </a:r>
                <a:r>
                  <a:rPr lang="en-US" altLang="zh-CN" sz="2800" dirty="0" smtClean="0">
                    <a:ea typeface="宋体" pitchFamily="2" charset="-122"/>
                  </a:rPr>
                  <a:t>: </a:t>
                </a:r>
                <a:r>
                  <a:rPr lang="zh-CN" altLang="en-US" sz="2800" dirty="0" smtClean="0">
                    <a:ea typeface="宋体" pitchFamily="2" charset="-122"/>
                  </a:rPr>
                  <a:t>乘数</a:t>
                </a:r>
                <a:r>
                  <a:rPr lang="zh-CN" altLang="en-US" sz="2800" dirty="0" smtClean="0">
                    <a:ea typeface="宋体" pitchFamily="2" charset="-122"/>
                  </a:rPr>
                  <a:t>原理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FontTx/>
                  <a:buNone/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800" dirty="0" smtClean="0">
                    <a:ea typeface="宋体" pitchFamily="2" charset="-122"/>
                  </a:rPr>
                  <a:t>代数方法分析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algn="ctr">
                  <a:lnSpc>
                    <a:spcPct val="114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baseline="-250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baseline="-250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1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0" i="1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m:t> &gt;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m:t>I</m:t>
                      </m:r>
                    </m:oMath>
                  </m:oMathPara>
                </a14:m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zh-CN" altLang="en-US" sz="2800" dirty="0" smtClean="0">
                    <a:ea typeface="宋体" pitchFamily="2" charset="-122"/>
                  </a:rPr>
                  <a:t>投资乘数：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algn="ctr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Y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solidFill>
                                <a:srgbClr val="FF0000"/>
                              </a:solidFill>
                              <a:ea typeface="宋体" pitchFamily="2" charset="-122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宋体" pitchFamily="2" charset="-122"/>
                        </a:rPr>
                        <m:t>&gt;1</m:t>
                      </m:r>
                    </m:oMath>
                  </m:oMathPara>
                </a14:m>
                <a:endParaRPr lang="en-US" altLang="zh-CN" sz="2800" i="1" dirty="0" smtClean="0">
                  <a:ea typeface="宋体" pitchFamily="2" charset="-122"/>
                </a:endParaRPr>
              </a:p>
              <a:p>
                <a:pPr algn="ctr">
                  <a:lnSpc>
                    <a:spcPct val="114000"/>
                  </a:lnSpc>
                  <a:buNone/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:r>
                  <a:rPr lang="zh-CN" altLang="en-US" sz="2800" dirty="0" smtClean="0">
                    <a:ea typeface="宋体" pitchFamily="2" charset="-122"/>
                  </a:rPr>
                  <a:t>投资</a:t>
                </a:r>
                <a:r>
                  <a:rPr lang="zh-CN" altLang="en-US" sz="2800" dirty="0">
                    <a:ea typeface="宋体" pitchFamily="2" charset="-122"/>
                  </a:rPr>
                  <a:t>乘数</a:t>
                </a:r>
                <a:r>
                  <a:rPr lang="zh-CN" altLang="en-US" sz="2800" dirty="0" smtClean="0">
                    <a:ea typeface="宋体" pitchFamily="2" charset="-122"/>
                  </a:rPr>
                  <a:t>：没增加一单位投资能够带来的均衡收入增加量。一般大于</a:t>
                </a:r>
                <a:r>
                  <a:rPr lang="en-US" altLang="zh-CN" sz="2800" dirty="0" smtClean="0">
                    <a:ea typeface="宋体" pitchFamily="2" charset="-122"/>
                  </a:rPr>
                  <a:t>1</a:t>
                </a:r>
                <a:r>
                  <a:rPr lang="zh-CN" altLang="en-US" sz="2800" dirty="0" smtClean="0">
                    <a:ea typeface="宋体" pitchFamily="2" charset="-122"/>
                  </a:rPr>
                  <a:t>。</a:t>
                </a:r>
                <a:endParaRPr lang="en-US" altLang="zh-CN" sz="2800" i="1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43" y="0"/>
                <a:ext cx="8586787" cy="6572250"/>
              </a:xfrm>
              <a:blipFill>
                <a:blip r:embed="rId2"/>
                <a:stretch>
                  <a:fillRect l="-1419" t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1676400" y="228600"/>
            <a:ext cx="8839200" cy="6477000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宋体" pitchFamily="2" charset="-122"/>
              </a:rPr>
              <a:t>表格方法</a:t>
            </a:r>
            <a:r>
              <a:rPr lang="zh-CN" altLang="en-US" sz="2800" dirty="0" smtClean="0">
                <a:ea typeface="宋体" pitchFamily="2" charset="-122"/>
              </a:rPr>
              <a:t>分析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u"/>
            </a:pPr>
            <a:endParaRPr lang="en-US" altLang="zh-CN" sz="2800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800" dirty="0">
                <a:ea typeface="宋体" pitchFamily="2" charset="-122"/>
              </a:rPr>
              <a:t>-----------------------------------------------------------------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Round     Increase in AD    Accumulative Increase in Y</a:t>
            </a:r>
          </a:p>
          <a:p>
            <a:pPr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Car                △I                     △I</a:t>
            </a:r>
          </a:p>
          <a:p>
            <a:pPr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Food              </a:t>
            </a:r>
            <a:r>
              <a:rPr lang="en-US" altLang="zh-CN" sz="2800" dirty="0" err="1">
                <a:ea typeface="宋体" pitchFamily="2" charset="-122"/>
              </a:rPr>
              <a:t>c△I</a:t>
            </a:r>
            <a:r>
              <a:rPr lang="en-US" altLang="zh-CN" sz="2800" dirty="0">
                <a:ea typeface="宋体" pitchFamily="2" charset="-122"/>
              </a:rPr>
              <a:t>                   △I+ </a:t>
            </a:r>
            <a:r>
              <a:rPr lang="en-US" altLang="zh-CN" sz="2800" dirty="0" err="1">
                <a:ea typeface="宋体" pitchFamily="2" charset="-122"/>
              </a:rPr>
              <a:t>c△I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Sightseeing    c </a:t>
            </a:r>
            <a:r>
              <a:rPr lang="en-US" altLang="zh-CN" sz="2800" dirty="0" err="1">
                <a:ea typeface="宋体" pitchFamily="2" charset="-122"/>
              </a:rPr>
              <a:t>c△I</a:t>
            </a:r>
            <a:r>
              <a:rPr lang="en-US" altLang="zh-CN" sz="2800" dirty="0">
                <a:ea typeface="宋体" pitchFamily="2" charset="-122"/>
              </a:rPr>
              <a:t>                △I+ </a:t>
            </a:r>
            <a:r>
              <a:rPr lang="en-US" altLang="zh-CN" sz="2800" dirty="0" err="1">
                <a:ea typeface="宋体" pitchFamily="2" charset="-122"/>
              </a:rPr>
              <a:t>c△I</a:t>
            </a:r>
            <a:r>
              <a:rPr lang="en-US" altLang="zh-CN" sz="2800" dirty="0">
                <a:ea typeface="宋体" pitchFamily="2" charset="-122"/>
              </a:rPr>
              <a:t>+ c</a:t>
            </a:r>
            <a:r>
              <a:rPr lang="en-US" altLang="zh-CN" sz="2800" baseline="30000" dirty="0"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△I </a:t>
            </a:r>
          </a:p>
          <a:p>
            <a:pPr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…………………………………………………….</a:t>
            </a:r>
          </a:p>
          <a:p>
            <a:pPr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N, Concert    c</a:t>
            </a:r>
            <a:r>
              <a:rPr lang="en-US" altLang="zh-CN" sz="2800" baseline="30000" dirty="0">
                <a:ea typeface="宋体" pitchFamily="2" charset="-122"/>
              </a:rPr>
              <a:t>n-1</a:t>
            </a:r>
            <a:r>
              <a:rPr lang="en-US" altLang="zh-CN" sz="2800" dirty="0">
                <a:ea typeface="宋体" pitchFamily="2" charset="-122"/>
              </a:rPr>
              <a:t>△I         △I+ </a:t>
            </a:r>
            <a:r>
              <a:rPr lang="en-US" altLang="zh-CN" sz="2800" dirty="0" err="1">
                <a:ea typeface="宋体" pitchFamily="2" charset="-122"/>
              </a:rPr>
              <a:t>c△I</a:t>
            </a:r>
            <a:r>
              <a:rPr lang="en-US" altLang="zh-CN" sz="2800" dirty="0">
                <a:ea typeface="宋体" pitchFamily="2" charset="-122"/>
              </a:rPr>
              <a:t>+ c</a:t>
            </a:r>
            <a:r>
              <a:rPr lang="en-US" altLang="zh-CN" sz="2800" baseline="30000" dirty="0"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△I +…+c</a:t>
            </a:r>
            <a:r>
              <a:rPr lang="en-US" altLang="zh-CN" sz="2800" baseline="30000" dirty="0">
                <a:ea typeface="宋体" pitchFamily="2" charset="-122"/>
              </a:rPr>
              <a:t>n-1</a:t>
            </a:r>
            <a:r>
              <a:rPr lang="en-US" altLang="zh-CN" sz="2800" dirty="0">
                <a:ea typeface="宋体" pitchFamily="2" charset="-122"/>
              </a:rPr>
              <a:t>△I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------------------------------------------------------------------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△ Y = ( 1 + c</a:t>
            </a:r>
            <a:r>
              <a:rPr lang="en-US" altLang="zh-CN" sz="2800" baseline="30000" dirty="0">
                <a:ea typeface="宋体" pitchFamily="2" charset="-122"/>
              </a:rPr>
              <a:t>2 </a:t>
            </a:r>
            <a:r>
              <a:rPr lang="en-US" altLang="zh-CN" sz="2800" dirty="0">
                <a:ea typeface="宋体" pitchFamily="2" charset="-122"/>
              </a:rPr>
              <a:t>+ c</a:t>
            </a:r>
            <a:r>
              <a:rPr lang="en-US" altLang="zh-CN" sz="2800" baseline="30000" dirty="0">
                <a:ea typeface="宋体" pitchFamily="2" charset="-122"/>
              </a:rPr>
              <a:t>3 </a:t>
            </a:r>
            <a:r>
              <a:rPr lang="en-US" altLang="zh-CN" sz="2800" dirty="0">
                <a:ea typeface="宋体" pitchFamily="2" charset="-122"/>
              </a:rPr>
              <a:t>+ … + c</a:t>
            </a:r>
            <a:r>
              <a:rPr lang="en-US" altLang="zh-CN" sz="2800" baseline="30000" dirty="0">
                <a:ea typeface="宋体" pitchFamily="2" charset="-122"/>
              </a:rPr>
              <a:t>n-1 </a:t>
            </a:r>
            <a:r>
              <a:rPr lang="en-US" altLang="zh-CN" sz="2800" dirty="0">
                <a:ea typeface="宋体" pitchFamily="2" charset="-122"/>
              </a:rPr>
              <a:t>) △I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         =[ 1/(1-c)] △I </a:t>
            </a:r>
          </a:p>
        </p:txBody>
      </p:sp>
      <p:sp>
        <p:nvSpPr>
          <p:cNvPr id="3" name="右箭头 2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3"/>
          <p:cNvSpPr>
            <a:spLocks noChangeShapeType="1"/>
          </p:cNvSpPr>
          <p:nvPr/>
        </p:nvSpPr>
        <p:spPr bwMode="auto">
          <a:xfrm>
            <a:off x="3810000" y="1371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3810000" y="5410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 flipV="1">
            <a:off x="3810000" y="304800"/>
            <a:ext cx="548640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 flipV="1">
            <a:off x="3810000" y="1143000"/>
            <a:ext cx="579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5638800" y="3733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H="1">
            <a:off x="7848600" y="3733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5638800" y="3733800"/>
            <a:ext cx="2255520" cy="1524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7848600" y="1676400"/>
            <a:ext cx="0" cy="1371600"/>
          </a:xfrm>
          <a:prstGeom prst="line">
            <a:avLst/>
          </a:prstGeom>
          <a:noFill/>
          <a:ln w="31750">
            <a:solidFill>
              <a:srgbClr val="3333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7848600" y="3124200"/>
            <a:ext cx="0" cy="6096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AutoShape 13"/>
          <p:cNvSpPr>
            <a:spLocks noChangeArrowheads="1"/>
          </p:cNvSpPr>
          <p:nvPr/>
        </p:nvSpPr>
        <p:spPr bwMode="auto">
          <a:xfrm>
            <a:off x="5638800" y="4495800"/>
            <a:ext cx="2133600" cy="76200"/>
          </a:xfrm>
          <a:prstGeom prst="leftRightArrow">
            <a:avLst>
              <a:gd name="adj1" fmla="val 50000"/>
              <a:gd name="adj2" fmla="val 5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397" name="AutoShape 14"/>
          <p:cNvSpPr>
            <a:spLocks noChangeArrowheads="1"/>
          </p:cNvSpPr>
          <p:nvPr/>
        </p:nvSpPr>
        <p:spPr bwMode="auto">
          <a:xfrm>
            <a:off x="4191000" y="2781300"/>
            <a:ext cx="76200" cy="1295400"/>
          </a:xfrm>
          <a:prstGeom prst="upDownArrow">
            <a:avLst>
              <a:gd name="adj1" fmla="val 50000"/>
              <a:gd name="adj2" fmla="val 340000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398" name="AutoShape 15"/>
          <p:cNvSpPr>
            <a:spLocks noChangeArrowheads="1"/>
          </p:cNvSpPr>
          <p:nvPr/>
        </p:nvSpPr>
        <p:spPr bwMode="auto">
          <a:xfrm>
            <a:off x="8694421" y="1731379"/>
            <a:ext cx="76200" cy="1981200"/>
          </a:xfrm>
          <a:prstGeom prst="upDownArrow">
            <a:avLst>
              <a:gd name="adj1" fmla="val 50000"/>
              <a:gd name="adj2" fmla="val 52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563880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56388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V="1">
            <a:off x="71628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7239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4343400" y="316865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宋体" pitchFamily="2" charset="-122"/>
              </a:rPr>
              <a:t>△</a:t>
            </a:r>
            <a:r>
              <a:rPr kumimoji="1" lang="en-US" altLang="zh-CN" sz="2800">
                <a:ea typeface="宋体" pitchFamily="2" charset="-122"/>
              </a:rPr>
              <a:t>I</a:t>
            </a:r>
          </a:p>
        </p:txBody>
      </p:sp>
      <p:sp>
        <p:nvSpPr>
          <p:cNvPr id="16404" name="Text Box 21"/>
          <p:cNvSpPr txBox="1">
            <a:spLocks noChangeArrowheads="1"/>
          </p:cNvSpPr>
          <p:nvPr/>
        </p:nvSpPr>
        <p:spPr bwMode="auto">
          <a:xfrm>
            <a:off x="7962901" y="211693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ea typeface="宋体" pitchFamily="2" charset="-122"/>
              </a:rPr>
              <a:t>△</a:t>
            </a:r>
            <a:r>
              <a:rPr kumimoji="1" lang="en-US" altLang="zh-CN" sz="2800" dirty="0">
                <a:ea typeface="宋体" pitchFamily="2" charset="-122"/>
              </a:rPr>
              <a:t>I</a:t>
            </a: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8949690" y="211693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ea typeface="宋体" pitchFamily="2" charset="-122"/>
              </a:rPr>
              <a:t>△</a:t>
            </a:r>
            <a:r>
              <a:rPr kumimoji="1" lang="en-US" altLang="zh-CN" sz="2800" dirty="0">
                <a:ea typeface="宋体" pitchFamily="2" charset="-122"/>
              </a:rPr>
              <a:t>Y</a:t>
            </a:r>
          </a:p>
        </p:txBody>
      </p:sp>
      <p:sp>
        <p:nvSpPr>
          <p:cNvPr id="16406" name="Text Box 23"/>
          <p:cNvSpPr txBox="1">
            <a:spLocks noChangeArrowheads="1"/>
          </p:cNvSpPr>
          <p:nvPr/>
        </p:nvSpPr>
        <p:spPr bwMode="auto">
          <a:xfrm>
            <a:off x="6248400" y="464820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宋体" pitchFamily="2" charset="-122"/>
              </a:rPr>
              <a:t>△</a:t>
            </a:r>
            <a:r>
              <a:rPr kumimoji="1" lang="en-US" altLang="zh-CN" sz="2800">
                <a:ea typeface="宋体" pitchFamily="2" charset="-122"/>
              </a:rPr>
              <a:t>Y</a:t>
            </a:r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7924800" y="3733800"/>
            <a:ext cx="1219200" cy="15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>
            <a:off x="7848600" y="1676400"/>
            <a:ext cx="11887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9448800" y="55626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宋体" pitchFamily="2" charset="-122"/>
              </a:rPr>
              <a:t>Y</a:t>
            </a:r>
          </a:p>
        </p:txBody>
      </p:sp>
      <p:sp>
        <p:nvSpPr>
          <p:cNvPr id="16410" name="Text Box 27"/>
          <p:cNvSpPr txBox="1">
            <a:spLocks noChangeArrowheads="1"/>
          </p:cNvSpPr>
          <p:nvPr/>
        </p:nvSpPr>
        <p:spPr bwMode="auto">
          <a:xfrm>
            <a:off x="5486400" y="55626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宋体" pitchFamily="2" charset="-122"/>
              </a:rPr>
              <a:t>Y</a:t>
            </a:r>
            <a:r>
              <a:rPr kumimoji="1" lang="en-US" altLang="zh-CN" sz="2800" baseline="-25000">
                <a:ea typeface="宋体" pitchFamily="2" charset="-122"/>
              </a:rPr>
              <a:t>1</a:t>
            </a:r>
            <a:endParaRPr kumimoji="1" lang="en-US" altLang="zh-CN" sz="2800">
              <a:ea typeface="宋体" pitchFamily="2" charset="-122"/>
            </a:endParaRPr>
          </a:p>
        </p:txBody>
      </p:sp>
      <p:sp>
        <p:nvSpPr>
          <p:cNvPr id="16411" name="Text Box 28"/>
          <p:cNvSpPr txBox="1">
            <a:spLocks noChangeArrowheads="1"/>
          </p:cNvSpPr>
          <p:nvPr/>
        </p:nvSpPr>
        <p:spPr bwMode="auto">
          <a:xfrm>
            <a:off x="7543800" y="556260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Y</a:t>
            </a:r>
            <a:r>
              <a:rPr kumimoji="1" lang="en-US" altLang="zh-CN" sz="2800" baseline="-25000" dirty="0">
                <a:ea typeface="宋体" pitchFamily="2" charset="-122"/>
              </a:rPr>
              <a:t>2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16412" name="Oval 29"/>
          <p:cNvSpPr>
            <a:spLocks noChangeArrowheads="1"/>
          </p:cNvSpPr>
          <p:nvPr/>
        </p:nvSpPr>
        <p:spPr bwMode="auto">
          <a:xfrm>
            <a:off x="55626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413" name="Oval 30"/>
          <p:cNvSpPr>
            <a:spLocks noChangeArrowheads="1"/>
          </p:cNvSpPr>
          <p:nvPr/>
        </p:nvSpPr>
        <p:spPr bwMode="auto">
          <a:xfrm>
            <a:off x="7772400" y="1600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ea typeface="宋体" pitchFamily="2" charset="-122"/>
            </a:endParaRPr>
          </a:p>
        </p:txBody>
      </p:sp>
      <p:sp>
        <p:nvSpPr>
          <p:cNvPr id="16414" name="Arc 31"/>
          <p:cNvSpPr>
            <a:spLocks/>
          </p:cNvSpPr>
          <p:nvPr/>
        </p:nvSpPr>
        <p:spPr bwMode="auto">
          <a:xfrm>
            <a:off x="4114800" y="5181600"/>
            <a:ext cx="76200" cy="228600"/>
          </a:xfrm>
          <a:custGeom>
            <a:avLst/>
            <a:gdLst>
              <a:gd name="T0" fmla="*/ 0 w 21600"/>
              <a:gd name="T1" fmla="*/ 0 h 21600"/>
              <a:gd name="T2" fmla="*/ 3345487 w 21600"/>
              <a:gd name="T3" fmla="*/ 270984006 h 21600"/>
              <a:gd name="T4" fmla="*/ 0 w 21600"/>
              <a:gd name="T5" fmla="*/ 27098400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Text Box 32"/>
          <p:cNvSpPr txBox="1">
            <a:spLocks noChangeArrowheads="1"/>
          </p:cNvSpPr>
          <p:nvPr/>
        </p:nvSpPr>
        <p:spPr bwMode="auto">
          <a:xfrm>
            <a:off x="4267200" y="487680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宋体" pitchFamily="2" charset="-122"/>
              </a:rPr>
              <a:t>45</a:t>
            </a:r>
            <a:r>
              <a:rPr kumimoji="1" lang="en-US" altLang="zh-CN" sz="2800" baseline="30000">
                <a:ea typeface="宋体" pitchFamily="2" charset="-122"/>
              </a:rPr>
              <a:t>o</a:t>
            </a:r>
          </a:p>
        </p:txBody>
      </p:sp>
      <p:sp>
        <p:nvSpPr>
          <p:cNvPr id="16416" name="Rectangle 35"/>
          <p:cNvSpPr>
            <a:spLocks noChangeArrowheads="1"/>
          </p:cNvSpPr>
          <p:nvPr/>
        </p:nvSpPr>
        <p:spPr bwMode="auto">
          <a:xfrm>
            <a:off x="2293943" y="339730"/>
            <a:ext cx="3052439" cy="65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ea typeface="宋体" pitchFamily="2" charset="-122"/>
              </a:rPr>
              <a:t>图表方法</a:t>
            </a:r>
            <a:r>
              <a:rPr lang="zh-CN" altLang="en-US" sz="3200" dirty="0">
                <a:ea typeface="宋体" pitchFamily="2" charset="-122"/>
              </a:rPr>
              <a:t>分析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981201" y="1157287"/>
            <a:ext cx="1383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AD(PE)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5386" y="3210581"/>
            <a:ext cx="597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B050"/>
                </a:solidFill>
                <a:ea typeface="宋体" pitchFamily="2" charset="-122"/>
              </a:rPr>
              <a:t>E</a:t>
            </a:r>
            <a:endParaRPr kumimoji="1" lang="en-US" altLang="zh-CN" sz="2800" dirty="0">
              <a:solidFill>
                <a:srgbClr val="00B050"/>
              </a:solidFill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92412" y="1098202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宋体" pitchFamily="2" charset="-122"/>
              </a:rPr>
              <a:t>F</a:t>
            </a:r>
            <a:endParaRPr kumimoji="1" lang="en-US" altLang="zh-CN" sz="28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28063" y="1764657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A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9505" y="2207091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B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1804" y="1496823"/>
            <a:ext cx="375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C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23796" y="182668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ea typeface="宋体" pitchFamily="2" charset="-122"/>
              </a:rPr>
              <a:t>D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7885593" y="1826684"/>
            <a:ext cx="205741" cy="118321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右大括号 40"/>
          <p:cNvSpPr/>
          <p:nvPr/>
        </p:nvSpPr>
        <p:spPr bwMode="auto">
          <a:xfrm>
            <a:off x="8860950" y="1750488"/>
            <a:ext cx="309562" cy="196209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V="1">
            <a:off x="3810000" y="2298058"/>
            <a:ext cx="6477000" cy="19691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9677399" y="2529870"/>
            <a:ext cx="7696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PE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9577847" y="1066353"/>
            <a:ext cx="7696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itchFamily="2" charset="-122"/>
              </a:rPr>
              <a:t>PE’</a:t>
            </a:r>
            <a:endParaRPr kumimoji="1"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631950" y="195268"/>
            <a:ext cx="9036050" cy="362997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u="sng" dirty="0" smtClean="0">
                <a:ea typeface="宋体" pitchFamily="2" charset="-122"/>
              </a:rPr>
              <a:t>1.</a:t>
            </a:r>
            <a:r>
              <a:rPr lang="zh-CN" altLang="en-US" sz="2800" u="sng" dirty="0" smtClean="0">
                <a:ea typeface="宋体" pitchFamily="2" charset="-122"/>
              </a:rPr>
              <a:t>5 政府部门（财政部门）作用</a:t>
            </a:r>
            <a:endParaRPr lang="en-US" altLang="zh-CN" sz="2800" u="sng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1.5.1 </a:t>
            </a:r>
            <a:r>
              <a:rPr lang="zh-CN" altLang="en-US" sz="2800" dirty="0" smtClean="0">
                <a:ea typeface="宋体" pitchFamily="2" charset="-122"/>
              </a:rPr>
              <a:t>政府部门与总需求</a:t>
            </a: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 sz="2800" dirty="0">
                <a:ea typeface="宋体" pitchFamily="2" charset="-122"/>
              </a:rPr>
              <a:t>Recall: PE ＝C + I</a:t>
            </a:r>
            <a:r>
              <a:rPr kumimoji="1" lang="en-US" altLang="zh-CN" sz="2800" dirty="0">
                <a:solidFill>
                  <a:srgbClr val="FF3300"/>
                </a:solidFill>
                <a:ea typeface="宋体" pitchFamily="2" charset="-122"/>
              </a:rPr>
              <a:t> </a:t>
            </a:r>
            <a:r>
              <a:rPr kumimoji="1" lang="en-US" altLang="zh-CN" sz="2800" dirty="0">
                <a:ea typeface="宋体" pitchFamily="2" charset="-122"/>
              </a:rPr>
              <a:t>+ G + NX </a:t>
            </a:r>
            <a:endParaRPr lang="en-US" altLang="zh-CN" sz="2800" dirty="0" smtClean="0">
              <a:ea typeface="宋体" pitchFamily="2" charset="-122"/>
            </a:endParaRPr>
          </a:p>
        </p:txBody>
      </p:sp>
      <p:grpSp>
        <p:nvGrpSpPr>
          <p:cNvPr id="18436" name="Group 22"/>
          <p:cNvGrpSpPr>
            <a:grpSpLocks/>
          </p:cNvGrpSpPr>
          <p:nvPr/>
        </p:nvGrpSpPr>
        <p:grpSpPr bwMode="auto">
          <a:xfrm>
            <a:off x="4617403" y="2770823"/>
            <a:ext cx="5456238" cy="3382962"/>
            <a:chOff x="2323" y="1686"/>
            <a:chExt cx="3437" cy="2131"/>
          </a:xfrm>
        </p:grpSpPr>
        <p:sp>
          <p:nvSpPr>
            <p:cNvPr id="18448" name="Rectangle 4"/>
            <p:cNvSpPr>
              <a:spLocks noChangeArrowheads="1"/>
            </p:cNvSpPr>
            <p:nvPr/>
          </p:nvSpPr>
          <p:spPr bwMode="auto">
            <a:xfrm>
              <a:off x="3101" y="1686"/>
              <a:ext cx="1665" cy="4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ea typeface="宋体" pitchFamily="2" charset="-122"/>
                </a:rPr>
                <a:t>The Government</a:t>
              </a:r>
            </a:p>
          </p:txBody>
        </p:sp>
        <p:sp>
          <p:nvSpPr>
            <p:cNvPr id="18449" name="Rectangle 6"/>
            <p:cNvSpPr>
              <a:spLocks noChangeArrowheads="1"/>
            </p:cNvSpPr>
            <p:nvPr/>
          </p:nvSpPr>
          <p:spPr bwMode="auto">
            <a:xfrm>
              <a:off x="2323" y="2763"/>
              <a:ext cx="899" cy="105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kumimoji="1" lang="en-US" altLang="zh-CN" sz="2800" dirty="0">
                  <a:ea typeface="宋体" pitchFamily="2" charset="-122"/>
                </a:rPr>
                <a:t>TA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kumimoji="1" lang="en-US" altLang="zh-CN" sz="2800" dirty="0">
                  <a:ea typeface="宋体" pitchFamily="2" charset="-122"/>
                </a:rPr>
                <a:t>Tax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kumimoji="1" lang="en-US" altLang="zh-CN" sz="2800" dirty="0">
                  <a:ea typeface="宋体" pitchFamily="2" charset="-122"/>
                </a:rPr>
                <a:t>TA = </a:t>
              </a:r>
              <a:r>
                <a:rPr kumimoji="1" lang="en-US" altLang="zh-CN" sz="2800" dirty="0" err="1">
                  <a:ea typeface="宋体" pitchFamily="2" charset="-122"/>
                </a:rPr>
                <a:t>tY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  <p:grpSp>
          <p:nvGrpSpPr>
            <p:cNvPr id="18450" name="Group 20"/>
            <p:cNvGrpSpPr>
              <a:grpSpLocks/>
            </p:cNvGrpSpPr>
            <p:nvPr/>
          </p:nvGrpSpPr>
          <p:grpSpPr bwMode="auto">
            <a:xfrm>
              <a:off x="3272" y="2847"/>
              <a:ext cx="1330" cy="946"/>
              <a:chOff x="3272" y="2847"/>
              <a:chExt cx="1330" cy="946"/>
            </a:xfrm>
          </p:grpSpPr>
          <p:sp>
            <p:nvSpPr>
              <p:cNvPr id="18457" name="Rectangle 5"/>
              <p:cNvSpPr>
                <a:spLocks noChangeArrowheads="1"/>
              </p:cNvSpPr>
              <p:nvPr/>
            </p:nvSpPr>
            <p:spPr bwMode="auto">
              <a:xfrm>
                <a:off x="3272" y="2847"/>
                <a:ext cx="1330" cy="94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1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kumimoji="1" lang="en-US" altLang="zh-CN" sz="2800">
                    <a:ea typeface="宋体" pitchFamily="2" charset="-122"/>
                  </a:rPr>
                  <a:t>G = G Government Purchases</a:t>
                </a:r>
              </a:p>
            </p:txBody>
          </p:sp>
          <p:sp>
            <p:nvSpPr>
              <p:cNvPr id="18458" name="Line 9"/>
              <p:cNvSpPr>
                <a:spLocks noChangeShapeType="1"/>
              </p:cNvSpPr>
              <p:nvPr/>
            </p:nvSpPr>
            <p:spPr bwMode="auto">
              <a:xfrm>
                <a:off x="4059" y="2889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1" name="Group 21"/>
            <p:cNvGrpSpPr>
              <a:grpSpLocks/>
            </p:cNvGrpSpPr>
            <p:nvPr/>
          </p:nvGrpSpPr>
          <p:grpSpPr bwMode="auto">
            <a:xfrm>
              <a:off x="4736" y="2850"/>
              <a:ext cx="1024" cy="946"/>
              <a:chOff x="4736" y="2850"/>
              <a:chExt cx="1024" cy="946"/>
            </a:xfrm>
          </p:grpSpPr>
          <p:sp>
            <p:nvSpPr>
              <p:cNvPr id="18455" name="Rectangle 7"/>
              <p:cNvSpPr>
                <a:spLocks noChangeArrowheads="1"/>
              </p:cNvSpPr>
              <p:nvPr/>
            </p:nvSpPr>
            <p:spPr bwMode="auto">
              <a:xfrm>
                <a:off x="4736" y="2850"/>
                <a:ext cx="1024" cy="94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1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kumimoji="1" lang="en-US" altLang="zh-CN" sz="2800">
                    <a:ea typeface="宋体" pitchFamily="2" charset="-122"/>
                  </a:rPr>
                  <a:t>TR = TR Transfer payments</a:t>
                </a:r>
              </a:p>
            </p:txBody>
          </p:sp>
          <p:sp>
            <p:nvSpPr>
              <p:cNvPr id="18456" name="Line 10"/>
              <p:cNvSpPr>
                <a:spLocks noChangeShapeType="1"/>
              </p:cNvSpPr>
              <p:nvPr/>
            </p:nvSpPr>
            <p:spPr bwMode="auto">
              <a:xfrm>
                <a:off x="5373" y="2916"/>
                <a:ext cx="1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2" name="Line 16"/>
            <p:cNvSpPr>
              <a:spLocks noChangeShapeType="1"/>
            </p:cNvSpPr>
            <p:nvPr/>
          </p:nvSpPr>
          <p:spPr bwMode="auto">
            <a:xfrm flipH="1">
              <a:off x="2898" y="2196"/>
              <a:ext cx="882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17"/>
            <p:cNvSpPr>
              <a:spLocks noChangeShapeType="1"/>
            </p:cNvSpPr>
            <p:nvPr/>
          </p:nvSpPr>
          <p:spPr bwMode="auto">
            <a:xfrm>
              <a:off x="3915" y="21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18"/>
            <p:cNvSpPr>
              <a:spLocks noChangeShapeType="1"/>
            </p:cNvSpPr>
            <p:nvPr/>
          </p:nvSpPr>
          <p:spPr bwMode="auto">
            <a:xfrm>
              <a:off x="4032" y="2205"/>
              <a:ext cx="945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8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631950" y="195268"/>
            <a:ext cx="9036050" cy="3629977"/>
          </a:xfrm>
        </p:spPr>
        <p:txBody>
          <a:bodyPr anchor="t">
            <a:normAutofit/>
          </a:bodyPr>
          <a:lstStyle/>
          <a:p>
            <a:pPr>
              <a:buFontTx/>
              <a:buNone/>
            </a:pPr>
            <a:r>
              <a:rPr lang="en-US" altLang="zh-CN" sz="2800" u="sng" dirty="0" smtClean="0">
                <a:ea typeface="宋体" pitchFamily="2" charset="-122"/>
              </a:rPr>
              <a:t>1.</a:t>
            </a:r>
            <a:r>
              <a:rPr lang="zh-CN" altLang="en-US" sz="2800" u="sng" dirty="0" smtClean="0">
                <a:ea typeface="宋体" pitchFamily="2" charset="-122"/>
              </a:rPr>
              <a:t>5 政府部门（财政部门）</a:t>
            </a:r>
            <a:r>
              <a:rPr lang="zh-CN" altLang="en-US" sz="2800" u="sng" dirty="0" smtClean="0">
                <a:ea typeface="宋体" pitchFamily="2" charset="-122"/>
              </a:rPr>
              <a:t>作用</a:t>
            </a:r>
            <a:endParaRPr lang="en-US" altLang="zh-CN" sz="2800" u="sng" dirty="0" smtClean="0"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2800" u="sng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1.5.1 </a:t>
            </a:r>
            <a:r>
              <a:rPr lang="zh-CN" altLang="en-US" sz="2800" dirty="0" smtClean="0">
                <a:ea typeface="宋体" pitchFamily="2" charset="-122"/>
              </a:rPr>
              <a:t>政府部门与总</a:t>
            </a:r>
            <a:r>
              <a:rPr lang="zh-CN" altLang="en-US" sz="2800" dirty="0" smtClean="0">
                <a:ea typeface="宋体" pitchFamily="2" charset="-122"/>
              </a:rPr>
              <a:t>需求              </a:t>
            </a:r>
            <a:r>
              <a:rPr kumimoji="1" lang="en-US" altLang="zh-CN" sz="2800" dirty="0" smtClean="0">
                <a:ea typeface="宋体" pitchFamily="2" charset="-122"/>
              </a:rPr>
              <a:t>Recall</a:t>
            </a:r>
            <a:r>
              <a:rPr kumimoji="1" lang="en-US" altLang="zh-CN" sz="2800" dirty="0">
                <a:ea typeface="宋体" pitchFamily="2" charset="-122"/>
              </a:rPr>
              <a:t>: PE ＝C + I</a:t>
            </a:r>
            <a:r>
              <a:rPr kumimoji="1" lang="en-US" altLang="zh-CN" sz="2800" dirty="0">
                <a:solidFill>
                  <a:srgbClr val="FF3300"/>
                </a:solidFill>
                <a:ea typeface="宋体" pitchFamily="2" charset="-122"/>
              </a:rPr>
              <a:t> </a:t>
            </a:r>
            <a:r>
              <a:rPr kumimoji="1" lang="en-US" altLang="zh-CN" sz="2800" dirty="0">
                <a:ea typeface="宋体" pitchFamily="2" charset="-122"/>
              </a:rPr>
              <a:t>+ G + NX </a:t>
            </a:r>
            <a:endParaRPr lang="en-US" altLang="zh-CN" sz="2800" dirty="0" smtClean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Rectangle 23"/>
              <p:cNvSpPr>
                <a:spLocks noChangeArrowheads="1"/>
              </p:cNvSpPr>
              <p:nvPr/>
            </p:nvSpPr>
            <p:spPr bwMode="auto">
              <a:xfrm>
                <a:off x="6348100" y="5131541"/>
                <a:ext cx="4319905" cy="1517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zh-CN" sz="2800" i="1" dirty="0">
                    <a:ea typeface="宋体" pitchFamily="2" charset="-122"/>
                  </a:rPr>
                  <a:t>PE </a:t>
                </a:r>
                <a:r>
                  <a:rPr kumimoji="1" lang="en-US" altLang="zh-CN" sz="2800" i="1" dirty="0">
                    <a:ea typeface="宋体" pitchFamily="2" charset="-122"/>
                  </a:rPr>
                  <a:t>＝C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𝐼</m:t>
                        </m:r>
                      </m:e>
                    </m:acc>
                  </m:oMath>
                </a14:m>
                <a:r>
                  <a:rPr kumimoji="1" lang="en-US" altLang="zh-CN" sz="2800" i="1" dirty="0">
                    <a:ea typeface="宋体" pitchFamily="2" charset="-122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e>
                    </m:acc>
                  </m:oMath>
                </a14:m>
                <a:r>
                  <a:rPr kumimoji="1" lang="en-US" altLang="zh-CN" sz="2800" i="1" dirty="0">
                    <a:ea typeface="宋体" pitchFamily="2" charset="-122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𝑁𝑋</m:t>
                        </m:r>
                        <m:r>
                          <m:rPr>
                            <m:nor/>
                          </m:rPr>
                          <a:rPr kumimoji="1" lang="en-US" altLang="zh-CN" sz="2800" i="1" dirty="0">
                            <a:ea typeface="宋体" pitchFamily="2" charset="-122"/>
                          </a:rPr>
                          <m:t> </m:t>
                        </m:r>
                      </m:e>
                    </m:acc>
                  </m:oMath>
                </a14:m>
                <a:r>
                  <a:rPr kumimoji="1" lang="zh-CN" altLang="en-US" sz="2800" dirty="0">
                    <a:ea typeface="宋体" pitchFamily="2" charset="-122"/>
                  </a:rPr>
                  <a:t>    </a:t>
                </a:r>
                <a:endParaRPr kumimoji="1" lang="en-US" altLang="zh-CN" sz="2800" dirty="0"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zh-CN" altLang="en-US" sz="2800" dirty="0" smtClean="0">
                    <a:solidFill>
                      <a:schemeClr val="tx1"/>
                    </a:solidFill>
                    <a:ea typeface="宋体" pitchFamily="2" charset="-122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𝐼</m:t>
                        </m:r>
                      </m:e>
                    </m:acc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e>
                    </m:acc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𝑁𝑋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ea typeface="宋体" pitchFamily="2" charset="-122"/>
                  </a:rPr>
                  <a:t>+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ea typeface="宋体" pitchFamily="2" charset="-122"/>
                  </a:rPr>
                  <a:t>c(1-t)Y</a:t>
                </a: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ea typeface="宋体" pitchFamily="2" charset="-122"/>
                  </a:rPr>
                  <a:t>=</a:t>
                </a:r>
                <a:r>
                  <a:rPr kumimoji="1" lang="en-US" altLang="zh-CN" sz="280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𝐴</m:t>
                        </m:r>
                      </m:e>
                    </m:acc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</m:oMath>
                </a14:m>
                <a:r>
                  <a:rPr kumimoji="1" lang="en-US" altLang="zh-CN" sz="2800" dirty="0">
                    <a:solidFill>
                      <a:srgbClr val="FF0000"/>
                    </a:solidFill>
                    <a:ea typeface="宋体" pitchFamily="2" charset="-122"/>
                  </a:rPr>
                  <a:t>c(1-t)Y</a:t>
                </a:r>
                <a:endParaRPr kumimoji="1" lang="en-US" altLang="zh-CN" sz="2800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8437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8100" y="5131541"/>
                <a:ext cx="4319905" cy="1517147"/>
              </a:xfrm>
              <a:prstGeom prst="rect">
                <a:avLst/>
              </a:prstGeom>
              <a:blipFill>
                <a:blip r:embed="rId3"/>
                <a:stretch>
                  <a:fillRect l="-2821" t="-5221" b="-8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524000" y="2010256"/>
                <a:ext cx="4274186" cy="29419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zh-CN" altLang="en-US" sz="2800" dirty="0">
                    <a:ea typeface="宋体" pitchFamily="2" charset="-122"/>
                  </a:rPr>
                  <a:t> </a:t>
                </a:r>
                <a:r>
                  <a:rPr kumimoji="1" lang="en-US" altLang="zh-CN" sz="2800" dirty="0" smtClean="0">
                    <a:solidFill>
                      <a:schemeClr val="bg1"/>
                    </a:solidFill>
                    <a:ea typeface="宋体" pitchFamily="2" charset="-122"/>
                  </a:rPr>
                  <a:t>C</a:t>
                </a:r>
                <a:r>
                  <a:rPr kumimoji="1" lang="zh-CN" altLang="en-US" sz="2800" dirty="0">
                    <a:solidFill>
                      <a:schemeClr val="bg1"/>
                    </a:solidFill>
                    <a:ea typeface="宋体" pitchFamily="2" charset="-122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d>
                      <m:dPr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−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800" dirty="0">
                  <a:solidFill>
                    <a:schemeClr val="bg1"/>
                  </a:solidFill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d>
                      <m:dPr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−(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𝑇𝐴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−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𝑇𝑅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sz="2800" dirty="0">
                  <a:solidFill>
                    <a:schemeClr val="bg1"/>
                  </a:solidFill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d>
                      <m:dPr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−(</m:t>
                        </m:r>
                        <m:acc>
                          <m:accPr>
                            <m:chr m:val="̅"/>
                            <m:ctrlPr>
                              <a:rPr kumimoji="1"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𝑇𝐴</m:t>
                            </m:r>
                          </m:e>
                        </m:acc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kumimoji="1"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𝑇𝑅</m:t>
                            </m:r>
                          </m:e>
                        </m:acc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sz="2800" dirty="0">
                  <a:solidFill>
                    <a:schemeClr val="bg1"/>
                  </a:solidFill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𝑐𝑌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−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𝑇𝐴</m:t>
                        </m:r>
                      </m:e>
                    </m:acc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𝑇𝑅</m:t>
                        </m:r>
                      </m:e>
                    </m:acc>
                  </m:oMath>
                </a14:m>
                <a:endParaRPr kumimoji="1" lang="en-US" altLang="zh-CN" sz="2800" dirty="0">
                  <a:solidFill>
                    <a:schemeClr val="bg1"/>
                  </a:solidFill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  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−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𝑇𝐴</m:t>
                        </m:r>
                      </m:e>
                    </m:acc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𝑇𝑅</m:t>
                        </m:r>
                      </m:e>
                    </m:acc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𝑐𝑌</m:t>
                    </m:r>
                  </m:oMath>
                </a14:m>
                <a:endParaRPr kumimoji="1" lang="en-US" altLang="zh-CN" sz="2800" dirty="0">
                  <a:solidFill>
                    <a:schemeClr val="bg1"/>
                  </a:solidFill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  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−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𝑇𝐴</m:t>
                        </m:r>
                      </m:e>
                    </m:acc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−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𝑇𝑅</m:t>
                        </m:r>
                      </m:e>
                    </m:acc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𝑐𝑌</m:t>
                    </m:r>
                  </m:oMath>
                </a14:m>
                <a:endParaRPr kumimoji="1" lang="en-US" altLang="zh-CN" sz="280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10256"/>
                <a:ext cx="4274186" cy="2941959"/>
              </a:xfrm>
              <a:prstGeom prst="rect">
                <a:avLst/>
              </a:prstGeom>
              <a:blipFill>
                <a:blip r:embed="rId4"/>
                <a:stretch>
                  <a:fillRect l="-999" t="-1452" b="-4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6256654" y="2284118"/>
                <a:ext cx="4274186" cy="1517147"/>
              </a:xfrm>
              <a:prstGeom prst="rect">
                <a:avLst/>
              </a:prstGeom>
              <a:solidFill>
                <a:srgbClr val="FFFFB3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zh-CN" altLang="en-US" sz="2800" dirty="0">
                    <a:ea typeface="宋体" pitchFamily="2" charset="-122"/>
                  </a:rPr>
                  <a:t> </a:t>
                </a:r>
                <a:r>
                  <a:rPr kumimoji="1" lang="en-US" altLang="zh-CN" sz="2800" dirty="0" smtClean="0">
                    <a:solidFill>
                      <a:schemeClr val="bg1"/>
                    </a:solidFill>
                    <a:ea typeface="宋体" pitchFamily="2" charset="-122"/>
                  </a:rPr>
                  <a:t>C</a:t>
                </a:r>
                <a:r>
                  <a:rPr kumimoji="1" lang="zh-CN" altLang="en-US" sz="2800" dirty="0">
                    <a:solidFill>
                      <a:schemeClr val="bg1"/>
                    </a:solidFill>
                    <a:ea typeface="宋体" pitchFamily="2" charset="-122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d>
                      <m:dPr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−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800" dirty="0">
                  <a:solidFill>
                    <a:schemeClr val="bg1"/>
                  </a:solidFill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d>
                      <m:dPr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−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𝑡𝑌</m:t>
                        </m:r>
                      </m:e>
                    </m:d>
                  </m:oMath>
                </a14:m>
                <a:endParaRPr kumimoji="1" lang="en-US" altLang="zh-CN" sz="2800" dirty="0">
                  <a:solidFill>
                    <a:schemeClr val="bg1"/>
                  </a:solidFill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ea typeface="宋体" pitchFamily="2" charset="-122"/>
                  </a:rPr>
                  <a:t> 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d>
                      <m:dPr>
                        <m:ctrlP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1−</m:t>
                        </m:r>
                        <m:r>
                          <a:rPr kumimoji="1"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𝑌</m:t>
                    </m:r>
                  </m:oMath>
                </a14:m>
                <a:endParaRPr kumimoji="1" lang="en-US" altLang="zh-CN" sz="280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54" y="2284118"/>
                <a:ext cx="4274186" cy="1517147"/>
              </a:xfrm>
              <a:prstGeom prst="rect">
                <a:avLst/>
              </a:prstGeom>
              <a:blipFill>
                <a:blip r:embed="rId5"/>
                <a:stretch>
                  <a:fillRect l="-997" t="-2811" b="-8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524000" y="4952210"/>
                <a:ext cx="4983480" cy="1992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zh-CN" sz="2800" i="1" dirty="0">
                    <a:ea typeface="宋体" pitchFamily="2" charset="-122"/>
                  </a:rPr>
                  <a:t>PE </a:t>
                </a:r>
                <a:r>
                  <a:rPr kumimoji="1" lang="en-US" altLang="zh-CN" sz="2800" i="1" dirty="0">
                    <a:ea typeface="宋体" pitchFamily="2" charset="-122"/>
                  </a:rPr>
                  <a:t>＝C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𝐼</m:t>
                        </m:r>
                      </m:e>
                    </m:acc>
                  </m:oMath>
                </a14:m>
                <a:r>
                  <a:rPr kumimoji="1" lang="en-US" altLang="zh-CN" sz="2800" i="1" dirty="0">
                    <a:ea typeface="宋体" pitchFamily="2" charset="-122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e>
                    </m:acc>
                  </m:oMath>
                </a14:m>
                <a:r>
                  <a:rPr kumimoji="1" lang="en-US" altLang="zh-CN" sz="2800" i="1" dirty="0">
                    <a:ea typeface="宋体" pitchFamily="2" charset="-122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𝑁𝑋</m:t>
                        </m:r>
                        <m:r>
                          <m:rPr>
                            <m:nor/>
                          </m:rPr>
                          <a:rPr kumimoji="1" lang="en-US" altLang="zh-CN" sz="2800" i="1" dirty="0">
                            <a:ea typeface="宋体" pitchFamily="2" charset="-122"/>
                          </a:rPr>
                          <m:t> </m:t>
                        </m:r>
                      </m:e>
                    </m:acc>
                  </m:oMath>
                </a14:m>
                <a:r>
                  <a:rPr kumimoji="1" lang="zh-CN" altLang="en-US" sz="2800" dirty="0">
                    <a:ea typeface="宋体" pitchFamily="2" charset="-122"/>
                  </a:rPr>
                  <a:t>    </a:t>
                </a:r>
                <a:endParaRPr kumimoji="1" lang="en-US" altLang="zh-CN" sz="2800" dirty="0"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zh-CN" altLang="en-US" sz="2800" dirty="0">
                    <a:ea typeface="宋体" pitchFamily="2" charset="-122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</m:acc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−</m:t>
                    </m:r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𝑐</m:t>
                    </m:r>
                    <m:d>
                      <m:dPr>
                        <m:ctrl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𝑇𝐴</m:t>
                            </m:r>
                          </m:e>
                        </m:acc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−</m:t>
                        </m:r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𝑐</m:t>
                        </m:r>
                        <m:acc>
                          <m:accPr>
                            <m:chr m:val="̅"/>
                            <m:ctrlP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𝑇𝑅</m:t>
                            </m:r>
                          </m:e>
                        </m:acc>
                      </m:e>
                    </m:d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𝐼</m:t>
                        </m:r>
                      </m:e>
                    </m:acc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e>
                    </m:acc>
                  </m:oMath>
                </a14:m>
                <a:endParaRPr kumimoji="1" lang="en-US" altLang="zh-CN" sz="2800" i="1" dirty="0">
                  <a:latin typeface="Cambria Math" panose="02040503050406030204" pitchFamily="18" charset="0"/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ea typeface="宋体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𝑁𝑋</m:t>
                        </m:r>
                      </m:e>
                    </m:acc>
                  </m:oMath>
                </a14:m>
                <a:r>
                  <a:rPr kumimoji="1" lang="en-US" altLang="zh-CN" sz="2800" dirty="0">
                    <a:ea typeface="宋体" pitchFamily="2" charset="-122"/>
                  </a:rPr>
                  <a:t>+ 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  <a:ea typeface="宋体" pitchFamily="2" charset="-122"/>
                  </a:rPr>
                  <a:t>cY</a:t>
                </a:r>
                <a:endParaRPr kumimoji="1" lang="en-US" altLang="zh-CN" sz="2800" dirty="0">
                  <a:solidFill>
                    <a:srgbClr val="FF0000"/>
                  </a:solidFill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800" dirty="0">
                    <a:ea typeface="宋体" pitchFamily="2" charset="-122"/>
                  </a:rPr>
                  <a:t>=</a:t>
                </a:r>
                <a:r>
                  <a:rPr kumimoji="1" lang="en-US" altLang="zh-CN" sz="280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𝐴</m:t>
                        </m:r>
                      </m:e>
                    </m:acc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</m:oMath>
                </a14:m>
                <a:r>
                  <a:rPr kumimoji="1" lang="en-US" altLang="zh-CN" sz="2800" dirty="0">
                    <a:solidFill>
                      <a:srgbClr val="FF0000"/>
                    </a:solidFill>
                    <a:ea typeface="宋体" pitchFamily="2" charset="-122"/>
                  </a:rPr>
                  <a:t>cY</a:t>
                </a:r>
                <a:endParaRPr kumimoji="1" lang="en-US" altLang="zh-CN" sz="2800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6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952210"/>
                <a:ext cx="4983480" cy="1992084"/>
              </a:xfrm>
              <a:prstGeom prst="rect">
                <a:avLst/>
              </a:prstGeom>
              <a:blipFill>
                <a:blip r:embed="rId6"/>
                <a:stretch>
                  <a:fillRect l="-2445" t="-3670" b="-64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81175" y="238130"/>
                <a:ext cx="8686800" cy="6329363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14000"/>
                  </a:lnSpc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1.5.2 </a:t>
                </a:r>
                <a:r>
                  <a:rPr lang="zh-CN" altLang="en-US" sz="2800" dirty="0" smtClean="0">
                    <a:ea typeface="宋体" pitchFamily="2" charset="-122"/>
                  </a:rPr>
                  <a:t>财政政策在均衡产量决定中的</a:t>
                </a:r>
                <a:r>
                  <a:rPr lang="zh-CN" altLang="en-US" sz="2800" dirty="0" smtClean="0">
                    <a:ea typeface="宋体" pitchFamily="2" charset="-122"/>
                  </a:rPr>
                  <a:t>占用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＝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C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I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G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TA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baseline="-25000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TR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b="0" i="1" dirty="0" smtClean="0">
                          <a:latin typeface="Cambria Math" panose="02040503050406030204" pitchFamily="18" charset="0"/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0" i="1" dirty="0" smtClean="0">
                              <a:ea typeface="宋体" pitchFamily="2" charset="-122"/>
                            </a:rPr>
                            <m:t>NX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solidFill>
                    <a:schemeClr val="accent2"/>
                  </a:solidFill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:endParaRPr lang="en-US" altLang="zh-CN" sz="2800" i="1" dirty="0">
                  <a:solidFill>
                    <a:schemeClr val="accent2"/>
                  </a:solidFill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＝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（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t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）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C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I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G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0" i="1" dirty="0" smtClean="0">
                              <a:ea typeface="宋体" pitchFamily="2" charset="-122"/>
                            </a:rPr>
                            <m:t>NX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accent2"/>
                  </a:solidFill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:endParaRPr lang="en-US" altLang="zh-CN" sz="2800" i="1" dirty="0">
                  <a:solidFill>
                    <a:schemeClr val="accent2"/>
                  </a:solidFill>
                  <a:ea typeface="宋体" pitchFamily="2" charset="-122"/>
                </a:endParaRPr>
              </a:p>
              <a:p>
                <a:pPr>
                  <a:buFontTx/>
                  <a:buNone/>
                </a:pPr>
                <a:endParaRPr lang="en-US" altLang="zh-CN" sz="2800" u="sng" dirty="0" smtClean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04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1175" y="238130"/>
                <a:ext cx="8686800" cy="6329363"/>
              </a:xfrm>
              <a:blipFill>
                <a:blip r:embed="rId3"/>
                <a:stretch>
                  <a:fillRect l="-1404" t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028"/>
          <p:cNvSpPr>
            <a:spLocks noChangeArrowheads="1"/>
          </p:cNvSpPr>
          <p:nvPr/>
        </p:nvSpPr>
        <p:spPr bwMode="auto">
          <a:xfrm>
            <a:off x="951723" y="341156"/>
            <a:ext cx="10468946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zh-CN" altLang="en-US" sz="3200" dirty="0">
                <a:ea typeface="宋体" pitchFamily="2" charset="-122"/>
              </a:rPr>
              <a:t>总需求（总支出）与均衡</a:t>
            </a:r>
            <a:r>
              <a:rPr lang="zh-CN" altLang="en-US" sz="3200" dirty="0" smtClean="0">
                <a:ea typeface="宋体" pitchFamily="2" charset="-122"/>
              </a:rPr>
              <a:t>总产量</a:t>
            </a:r>
            <a:endParaRPr lang="en-US" altLang="zh-CN" sz="3200" dirty="0" smtClean="0">
              <a:ea typeface="宋体" pitchFamily="2" charset="-122"/>
            </a:endParaRPr>
          </a:p>
          <a:p>
            <a:pPr marL="514350" indent="-514350">
              <a:lnSpc>
                <a:spcPct val="90000"/>
              </a:lnSpc>
              <a:spcBef>
                <a:spcPct val="50000"/>
              </a:spcBef>
              <a:buAutoNum type="arabicPeriod"/>
            </a:pPr>
            <a:endParaRPr lang="en-US" altLang="zh-CN" sz="3200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dirty="0">
                <a:ea typeface="宋体" pitchFamily="2" charset="-122"/>
              </a:rPr>
              <a:t>Recall:  Y ≡ C +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’</a:t>
            </a:r>
            <a:r>
              <a:rPr lang="en-US" altLang="zh-CN" sz="3200" dirty="0">
                <a:ea typeface="宋体" pitchFamily="2" charset="-122"/>
              </a:rPr>
              <a:t> + G + NX  ----</a:t>
            </a:r>
            <a:r>
              <a:rPr lang="zh-CN" altLang="en-US" sz="3200" dirty="0">
                <a:ea typeface="宋体" pitchFamily="2" charset="-122"/>
              </a:rPr>
              <a:t>事后实现支出</a:t>
            </a:r>
            <a:endParaRPr lang="en-US" altLang="zh-CN" sz="3200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dirty="0">
                <a:ea typeface="宋体" pitchFamily="2" charset="-122"/>
              </a:rPr>
              <a:t>AD (</a:t>
            </a:r>
            <a:r>
              <a:rPr lang="en-US" altLang="zh-CN" sz="3200" dirty="0">
                <a:ea typeface="宋体" pitchFamily="2" charset="-122"/>
              </a:rPr>
              <a:t>PE</a:t>
            </a:r>
            <a:r>
              <a:rPr lang="en-US" altLang="zh-CN" sz="3200" dirty="0">
                <a:ea typeface="宋体" pitchFamily="2" charset="-122"/>
              </a:rPr>
              <a:t>) </a:t>
            </a:r>
            <a:r>
              <a:rPr lang="en-US" altLang="zh-CN" sz="3200" dirty="0">
                <a:ea typeface="宋体" pitchFamily="2" charset="-122"/>
              </a:rPr>
              <a:t>≡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C +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sz="3200" dirty="0">
                <a:ea typeface="宋体" pitchFamily="2" charset="-122"/>
              </a:rPr>
              <a:t> + G + </a:t>
            </a:r>
            <a:r>
              <a:rPr lang="en-US" altLang="zh-CN" sz="3200" dirty="0">
                <a:ea typeface="宋体" pitchFamily="2" charset="-122"/>
              </a:rPr>
              <a:t>NX ----</a:t>
            </a:r>
            <a:r>
              <a:rPr lang="zh-CN" altLang="en-US" sz="3200" dirty="0">
                <a:ea typeface="宋体" pitchFamily="2" charset="-122"/>
              </a:rPr>
              <a:t>事前计划支出</a:t>
            </a:r>
            <a:endParaRPr lang="en-US" altLang="zh-CN" sz="3200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where NX = X- M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ea typeface="宋体" pitchFamily="2" charset="-122"/>
              </a:rPr>
              <a:t>（均衡）总产量的决定</a:t>
            </a:r>
            <a:r>
              <a:rPr lang="en-US" altLang="zh-CN" sz="3200" dirty="0">
                <a:ea typeface="宋体" pitchFamily="2" charset="-122"/>
              </a:rPr>
              <a:t>:</a:t>
            </a:r>
            <a:endParaRPr lang="en-US" altLang="zh-CN" sz="3200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dirty="0">
                <a:ea typeface="宋体" pitchFamily="2" charset="-122"/>
              </a:rPr>
              <a:t>    Y = </a:t>
            </a:r>
            <a:r>
              <a:rPr lang="en-US" altLang="zh-CN" sz="3200" dirty="0">
                <a:ea typeface="宋体" pitchFamily="2" charset="-122"/>
              </a:rPr>
              <a:t>AD (</a:t>
            </a:r>
            <a:r>
              <a:rPr lang="en-US" altLang="zh-CN" sz="3200" dirty="0">
                <a:ea typeface="宋体" pitchFamily="2" charset="-122"/>
              </a:rPr>
              <a:t>PE) ≡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C + I + G + </a:t>
            </a:r>
            <a:r>
              <a:rPr lang="en-US" altLang="zh-CN" sz="3200" dirty="0">
                <a:ea typeface="宋体" pitchFamily="2" charset="-122"/>
              </a:rPr>
              <a:t>NX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dirty="0">
                <a:ea typeface="宋体" pitchFamily="2" charset="-122"/>
              </a:rPr>
              <a:t>    Y – </a:t>
            </a:r>
            <a:r>
              <a:rPr lang="zh-CN" altLang="en-US" sz="3200" dirty="0">
                <a:ea typeface="宋体" pitchFamily="2" charset="-122"/>
              </a:rPr>
              <a:t>总产量（</a:t>
            </a:r>
            <a:r>
              <a:rPr lang="en-US" altLang="zh-CN" sz="3200" dirty="0">
                <a:ea typeface="宋体" pitchFamily="2" charset="-122"/>
              </a:rPr>
              <a:t>GDP</a:t>
            </a:r>
            <a:r>
              <a:rPr lang="zh-CN" altLang="en-US" sz="3200" dirty="0">
                <a:ea typeface="宋体" pitchFamily="2" charset="-122"/>
              </a:rPr>
              <a:t>）；对总产量的实际总支出</a:t>
            </a:r>
            <a:endParaRPr lang="en-US" altLang="zh-CN" sz="3200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dirty="0">
                <a:ea typeface="宋体" pitchFamily="2" charset="-122"/>
              </a:rPr>
              <a:t>   AD( PE )– </a:t>
            </a:r>
            <a:r>
              <a:rPr lang="zh-CN" altLang="en-US" sz="3200" dirty="0">
                <a:ea typeface="宋体" pitchFamily="2" charset="-122"/>
              </a:rPr>
              <a:t>总需求；对产量的计划总支出</a:t>
            </a:r>
            <a:endParaRPr lang="en-US" altLang="zh-CN" sz="3200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81175" y="238130"/>
                <a:ext cx="8686800" cy="6329363"/>
              </a:xfrm>
            </p:spPr>
            <p:txBody>
              <a:bodyPr anchor="t"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1.5.3 </a:t>
                </a:r>
                <a:r>
                  <a:rPr lang="zh-CN" altLang="en-US" sz="2800" dirty="0" smtClean="0">
                    <a:ea typeface="宋体" pitchFamily="2" charset="-122"/>
                  </a:rPr>
                  <a:t>财政政策变化的</a:t>
                </a:r>
                <a:r>
                  <a:rPr lang="zh-CN" altLang="en-US" sz="2800" dirty="0" smtClean="0">
                    <a:ea typeface="宋体" pitchFamily="2" charset="-122"/>
                  </a:rPr>
                  <a:t>效果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buFontTx/>
                  <a:buNone/>
                </a:pPr>
                <a:endParaRPr lang="en-US" altLang="zh-CN" sz="2800" u="sng" dirty="0" smtClean="0">
                  <a:ea typeface="宋体" pitchFamily="2" charset="-122"/>
                </a:endParaRP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sz="2800" dirty="0" smtClean="0">
                    <a:ea typeface="宋体" pitchFamily="2" charset="-122"/>
                  </a:rPr>
                  <a:t>政府购买支出政策及其乘数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＝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C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I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G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TA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baseline="-25000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TR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latin typeface="Cambria Math" panose="02040503050406030204" pitchFamily="18" charset="0"/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NX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solidFill>
                    <a:schemeClr val="accent2"/>
                  </a:solidFill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:r>
                  <a:rPr lang="zh-CN" altLang="en-US" sz="2800" dirty="0" smtClean="0">
                    <a:ea typeface="宋体" pitchFamily="2" charset="-122"/>
                  </a:rPr>
                  <a:t>如果政府购买</a:t>
                </a:r>
                <a:r>
                  <a:rPr lang="zh-CN" altLang="en-US" sz="2800" dirty="0">
                    <a:ea typeface="宋体" pitchFamily="2" charset="-122"/>
                  </a:rPr>
                  <a:t>支出增加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宋体" pitchFamily="2" charset="-122"/>
                      </a:rPr>
                      <m:t>∆</m:t>
                    </m:r>
                    <m:r>
                      <m:rPr>
                        <m:nor/>
                      </m:rPr>
                      <a:rPr lang="en-US" altLang="zh-CN" sz="2800" dirty="0">
                        <a:ea typeface="宋体" pitchFamily="2" charset="-122"/>
                      </a:rPr>
                      <m:t>G</m:t>
                    </m:r>
                  </m:oMath>
                </a14:m>
                <a:r>
                  <a:rPr lang="zh-CN" altLang="en-US" sz="2800" dirty="0" smtClean="0">
                    <a:ea typeface="宋体" pitchFamily="2" charset="-122"/>
                  </a:rPr>
                  <a:t>，均衡收入增加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algn="ctr">
                  <a:lnSpc>
                    <a:spcPct val="114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dirty="0"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dirty="0">
                          <a:ea typeface="宋体" pitchFamily="2" charset="-122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b="0" i="1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 &gt;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b="0" i="1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m:t>G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zh-CN" altLang="en-US" sz="2800" dirty="0" smtClean="0">
                    <a:ea typeface="宋体" pitchFamily="2" charset="-122"/>
                  </a:rPr>
                  <a:t>政府购买支出乘数</a:t>
                </a:r>
                <a:r>
                  <a:rPr lang="zh-CN" altLang="en-US" sz="2800" dirty="0">
                    <a:ea typeface="宋体" pitchFamily="2" charset="-122"/>
                  </a:rPr>
                  <a:t>：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algn="ctr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Y</m:t>
                          </m:r>
                        </m:num>
                        <m:den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宋体" pitchFamily="2" charset="-122"/>
                        </a:rPr>
                        <m:t>&gt;1</m:t>
                      </m:r>
                    </m:oMath>
                  </m:oMathPara>
                </a14:m>
                <a:endParaRPr lang="en-US" altLang="zh-CN" sz="2800" i="1" dirty="0">
                  <a:ea typeface="宋体" pitchFamily="2" charset="-122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accent2"/>
                  </a:solidFill>
                  <a:ea typeface="宋体" pitchFamily="2" charset="-122"/>
                </a:endParaRPr>
              </a:p>
              <a:p>
                <a:pPr marL="0" indent="0">
                  <a:buNone/>
                </a:pPr>
                <a:endParaRPr kumimoji="1" lang="en-US" altLang="zh-CN" sz="2800" dirty="0" smtClean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04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1175" y="238130"/>
                <a:ext cx="8686800" cy="6329363"/>
              </a:xfrm>
              <a:blipFill>
                <a:blip r:embed="rId3"/>
                <a:stretch>
                  <a:fillRect l="-1404" t="-1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6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5" y="1"/>
                <a:ext cx="8943975" cy="6567488"/>
              </a:xfrm>
            </p:spPr>
            <p:txBody>
              <a:bodyPr anchor="t">
                <a:noAutofit/>
              </a:bodyPr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sz="2800" dirty="0" smtClean="0">
                    <a:ea typeface="宋体" pitchFamily="2" charset="-122"/>
                  </a:rPr>
                  <a:t>转移支付政策</a:t>
                </a:r>
                <a:r>
                  <a:rPr lang="zh-CN" altLang="en-US" sz="2800" dirty="0">
                    <a:ea typeface="宋体" pitchFamily="2" charset="-122"/>
                  </a:rPr>
                  <a:t>及其</a:t>
                </a:r>
                <a:r>
                  <a:rPr lang="zh-CN" altLang="en-US" sz="2800" dirty="0" smtClean="0">
                    <a:ea typeface="宋体" pitchFamily="2" charset="-122"/>
                  </a:rPr>
                  <a:t>乘数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buFont typeface="Wingdings" panose="05000000000000000000" pitchFamily="2" charset="2"/>
                  <a:buChar char="u"/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＝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C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I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G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TA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baseline="-25000" dirty="0"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TR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latin typeface="Cambria Math" panose="02040503050406030204" pitchFamily="18" charset="0"/>
                          <a:ea typeface="宋体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NX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accent2"/>
                  </a:solidFill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:r>
                  <a:rPr lang="zh-CN" altLang="en-US" sz="2800" dirty="0">
                    <a:ea typeface="宋体" pitchFamily="2" charset="-122"/>
                  </a:rPr>
                  <a:t>如果</a:t>
                </a:r>
                <a:r>
                  <a:rPr lang="zh-CN" altLang="en-US" sz="2800" dirty="0" smtClean="0">
                    <a:ea typeface="宋体" pitchFamily="2" charset="-122"/>
                  </a:rPr>
                  <a:t>政府转移支付增加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宋体" pitchFamily="2" charset="-122"/>
                      </a:rPr>
                      <m:t>∆</m:t>
                    </m:r>
                  </m:oMath>
                </a14:m>
                <a:r>
                  <a:rPr lang="en-US" altLang="zh-CN" sz="2800" dirty="0" smtClean="0">
                    <a:ea typeface="宋体" pitchFamily="2" charset="-122"/>
                  </a:rPr>
                  <a:t>TR</a:t>
                </a:r>
                <a:r>
                  <a:rPr lang="zh-CN" altLang="en-US" sz="2800" dirty="0" smtClean="0">
                    <a:ea typeface="宋体" pitchFamily="2" charset="-122"/>
                  </a:rPr>
                  <a:t>，</a:t>
                </a:r>
                <a:r>
                  <a:rPr lang="zh-CN" altLang="en-US" sz="2800" dirty="0">
                    <a:ea typeface="宋体" pitchFamily="2" charset="-122"/>
                  </a:rPr>
                  <a:t>均衡收入增加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algn="ctr">
                  <a:lnSpc>
                    <a:spcPct val="114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dirty="0">
                          <a:ea typeface="宋体" pitchFamily="2" charset="-122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dirty="0">
                          <a:ea typeface="宋体" pitchFamily="2" charset="-122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Font typeface="Wingdings" pitchFamily="2" charset="2"/>
                  <a:buNone/>
                </a:pPr>
                <a:r>
                  <a:rPr lang="zh-CN" altLang="en-US" sz="2800" dirty="0" smtClean="0">
                    <a:ea typeface="宋体" pitchFamily="2" charset="-122"/>
                  </a:rPr>
                  <a:t>转移支付乘数：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algn="ctr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ea typeface="宋体" pitchFamily="2" charset="-122"/>
                            </a:rPr>
                            <m:t>Y</m:t>
                          </m:r>
                        </m:num>
                        <m:den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solidFill>
                                <a:schemeClr val="tx1"/>
                              </a:solidFill>
                              <a:ea typeface="宋体" pitchFamily="2" charset="-122"/>
                            </a:rPr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c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sz="2800" i="1" dirty="0" smtClean="0">
                  <a:ea typeface="宋体" pitchFamily="2" charset="-122"/>
                </a:endParaRPr>
              </a:p>
              <a:p>
                <a:pPr>
                  <a:lnSpc>
                    <a:spcPct val="114000"/>
                  </a:lnSpc>
                  <a:buNone/>
                </a:pPr>
                <a:r>
                  <a:rPr lang="en-US" altLang="zh-CN" sz="2800" i="1" dirty="0" smtClean="0">
                    <a:ea typeface="宋体" pitchFamily="2" charset="-122"/>
                  </a:rPr>
                  <a:t>                                </a:t>
                </a:r>
                <a:endParaRPr lang="en-US" altLang="zh-CN" sz="2800" i="1" dirty="0">
                  <a:ea typeface="宋体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i="1" dirty="0">
                              <a:solidFill>
                                <a:srgbClr val="FF0000"/>
                              </a:solidFill>
                              <a:ea typeface="宋体" pitchFamily="2" charset="-122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solidFill>
                                <a:srgbClr val="FF0000"/>
                              </a:solidFill>
                              <a:ea typeface="宋体" pitchFamily="2" charset="-122"/>
                            </a:rPr>
                            <m:t>Y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solidFill>
                                <a:srgbClr val="FF0000"/>
                              </a:solidFill>
                              <a:ea typeface="宋体" pitchFamily="2" charset="-122"/>
                            </a:rPr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1−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ea typeface="宋体" pitchFamily="2" charset="-122"/>
                </a:endParaRP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dirty="0" smtClean="0">
                    <a:ea typeface="宋体" pitchFamily="2" charset="-122"/>
                  </a:rPr>
                  <a:t>              </a:t>
                </a:r>
                <a:endParaRPr lang="en-US" altLang="zh-CN" sz="2800" dirty="0" smtClean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5" y="1"/>
                <a:ext cx="8943975" cy="6567488"/>
              </a:xfrm>
              <a:blipFill>
                <a:blip r:embed="rId3"/>
                <a:stretch>
                  <a:fillRect l="-1363" t="-1300" b="-2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524000" y="4874123"/>
            <a:ext cx="1539240" cy="1569660"/>
          </a:xfrm>
          <a:prstGeom prst="rect">
            <a:avLst/>
          </a:prstGeom>
          <a:solidFill>
            <a:srgbClr val="FFBD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ea typeface="宋体" pitchFamily="2" charset="-122"/>
              </a:rPr>
              <a:t>与购买支出乘数比较</a:t>
            </a:r>
            <a:endParaRPr kumimoji="1" lang="zh-CN" altLang="en-US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 rot="1709023">
            <a:off x="3229184" y="5780022"/>
            <a:ext cx="1679240" cy="28030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69434279 h 21600"/>
              <a:gd name="T4" fmla="*/ 2147483647 w 21600"/>
              <a:gd name="T5" fmla="*/ 538866660 h 21600"/>
              <a:gd name="T6" fmla="*/ 2147483647 w 21600"/>
              <a:gd name="T7" fmla="*/ 26943427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 rot="10800000">
                <a:off x="6041952" y="5400699"/>
                <a:ext cx="572312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6041952" y="5400699"/>
                <a:ext cx="5723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813565" y="609604"/>
            <a:ext cx="8654415" cy="59578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宋体" pitchFamily="2" charset="-122"/>
              </a:rPr>
              <a:t>税收政策</a:t>
            </a:r>
            <a:r>
              <a:rPr lang="zh-CN" altLang="en-US" sz="2800" dirty="0">
                <a:ea typeface="宋体" pitchFamily="2" charset="-122"/>
              </a:rPr>
              <a:t>及其</a:t>
            </a:r>
            <a:r>
              <a:rPr lang="zh-CN" altLang="en-US" sz="2800" dirty="0" smtClean="0">
                <a:ea typeface="宋体" pitchFamily="2" charset="-122"/>
              </a:rPr>
              <a:t>乘数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宋体" pitchFamily="2" charset="-122"/>
              </a:rPr>
              <a:t>平衡预算政策及其乘数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9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54" y="177898"/>
            <a:ext cx="8003522" cy="6739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90" y="790575"/>
            <a:ext cx="9267825" cy="527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691318" y="0"/>
            <a:ext cx="8672513" cy="451104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ea typeface="宋体" pitchFamily="2" charset="-122"/>
              </a:rPr>
              <a:t>1.5.4 </a:t>
            </a:r>
            <a:r>
              <a:rPr lang="zh-CN" altLang="en-US" sz="2800" dirty="0" smtClean="0">
                <a:ea typeface="宋体" pitchFamily="2" charset="-122"/>
              </a:rPr>
              <a:t>财政政策的几个</a:t>
            </a:r>
            <a:r>
              <a:rPr lang="zh-CN" altLang="en-US" sz="2800" dirty="0" smtClean="0">
                <a:ea typeface="宋体" pitchFamily="2" charset="-122"/>
              </a:rPr>
              <a:t>问题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宋体" pitchFamily="2" charset="-122"/>
              </a:rPr>
              <a:t>所得税的自动稳定器作用</a:t>
            </a:r>
            <a:endParaRPr lang="en-US" altLang="zh-CN" sz="2800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ea typeface="宋体" pitchFamily="2" charset="-122"/>
              </a:rPr>
              <a:t>边际消费</a:t>
            </a:r>
            <a:r>
              <a:rPr lang="zh-CN" altLang="en-US" sz="2800" dirty="0" smtClean="0">
                <a:ea typeface="宋体" pitchFamily="2" charset="-122"/>
              </a:rPr>
              <a:t>倾向具有放大经济波动的作用</a:t>
            </a:r>
            <a:endParaRPr lang="en-US" altLang="zh-CN" sz="2800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ea typeface="宋体" pitchFamily="2" charset="-122"/>
              </a:rPr>
              <a:t>所得税具有抑制经济波动的作用</a:t>
            </a:r>
            <a:endParaRPr lang="en-US" altLang="zh-CN" sz="28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800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宋体" pitchFamily="2" charset="-122"/>
              </a:rPr>
              <a:t>预算盈余和赤字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524001" y="4735845"/>
            <a:ext cx="3300413" cy="2062103"/>
          </a:xfrm>
          <a:prstGeom prst="rect">
            <a:avLst/>
          </a:prstGeom>
          <a:solidFill>
            <a:srgbClr val="FFBD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ea typeface="宋体" pitchFamily="2" charset="-122"/>
              </a:rPr>
              <a:t>预算盈余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BS </a:t>
            </a: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= TA – G – TR 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      =</a:t>
            </a:r>
            <a:r>
              <a:rPr lang="en-US" altLang="zh-CN" sz="3200" dirty="0" err="1">
                <a:solidFill>
                  <a:schemeClr val="bg1"/>
                </a:solidFill>
                <a:ea typeface="宋体" pitchFamily="2" charset="-122"/>
              </a:rPr>
              <a:t>tY</a:t>
            </a: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 – G – TR </a:t>
            </a:r>
            <a:endParaRPr lang="zh-CN" altLang="en-US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7112794" y="4982066"/>
            <a:ext cx="3555206" cy="181588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宋体" pitchFamily="2" charset="-122"/>
              </a:rPr>
              <a:t>充分就业预算盈余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BS</a:t>
            </a: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*=TA – G – TR 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     =</a:t>
            </a:r>
            <a:r>
              <a:rPr lang="en-US" altLang="zh-CN" sz="3200" dirty="0" err="1">
                <a:solidFill>
                  <a:schemeClr val="bg1"/>
                </a:solidFill>
                <a:ea typeface="宋体" pitchFamily="2" charset="-122"/>
              </a:rPr>
              <a:t>tY</a:t>
            </a:r>
            <a:r>
              <a:rPr lang="en-US" altLang="zh-CN" sz="3200" baseline="30000" dirty="0">
                <a:solidFill>
                  <a:schemeClr val="bg1"/>
                </a:solidFill>
                <a:ea typeface="宋体" pitchFamily="2" charset="-122"/>
              </a:rPr>
              <a:t>*</a:t>
            </a: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 – G – TR</a:t>
            </a:r>
            <a:endParaRPr lang="zh-CN" altLang="en-US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4939904" y="4030351"/>
            <a:ext cx="2057400" cy="255454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ea typeface="宋体" pitchFamily="2" charset="-122"/>
              </a:rPr>
              <a:t>周期性预算盈余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BS</a:t>
            </a: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* - BS 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ea typeface="宋体" pitchFamily="2" charset="-122"/>
              </a:rPr>
              <a:t>=</a:t>
            </a: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t (Y*–Y)</a:t>
            </a:r>
          </a:p>
        </p:txBody>
      </p:sp>
      <p:sp>
        <p:nvSpPr>
          <p:cNvPr id="7" name="右箭头 6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1380607" y="242597"/>
            <a:ext cx="8702675" cy="6424126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800" dirty="0">
                <a:ea typeface="宋体" pitchFamily="2" charset="-122"/>
              </a:rPr>
              <a:t>凯恩斯交叉图模型中乘数原理</a:t>
            </a:r>
            <a:r>
              <a:rPr lang="zh-CN" altLang="en-US" sz="2800" dirty="0" smtClean="0">
                <a:ea typeface="宋体" pitchFamily="2" charset="-122"/>
              </a:rPr>
              <a:t>小结</a:t>
            </a:r>
            <a:endParaRPr lang="en-US" altLang="zh-CN" sz="2800" dirty="0" smtClean="0">
              <a:ea typeface="宋体" pitchFamily="2" charset="-122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itchFamily="2" charset="-122"/>
              </a:rPr>
              <a:t>在产能过剩时，总产量或者总收入决定于需求水平，随着各项开支增加而增加。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itchFamily="2" charset="-122"/>
              </a:rPr>
              <a:t>总支出增加对总产量的刺激作用会被乘数放大，即会被边际消费倾向放大。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itchFamily="2" charset="-122"/>
              </a:rPr>
              <a:t>乘数的大小取决于</a:t>
            </a:r>
            <a:r>
              <a:rPr lang="zh-CN" altLang="en-US" sz="2800" dirty="0">
                <a:ea typeface="宋体" pitchFamily="2" charset="-122"/>
              </a:rPr>
              <a:t>边际消费</a:t>
            </a:r>
            <a:r>
              <a:rPr lang="zh-CN" altLang="en-US" sz="2800" dirty="0">
                <a:ea typeface="宋体" pitchFamily="2" charset="-122"/>
              </a:rPr>
              <a:t>倾向，还取决于税率、边际进口倾向等等因素。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ea typeface="宋体" pitchFamily="2" charset="-122"/>
              </a:rPr>
              <a:t>乘数的作用是双向的，当支出增加时，收入或产量加倍增加；当支出减少时，收入或产量加倍减少。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3" name="右箭头 2"/>
          <p:cNvSpPr/>
          <p:nvPr/>
        </p:nvSpPr>
        <p:spPr>
          <a:xfrm>
            <a:off x="634481" y="933061"/>
            <a:ext cx="10786188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7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909763" y="1302327"/>
            <a:ext cx="8572500" cy="4281054"/>
          </a:xfrm>
        </p:spPr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为什么总产量决定于计划总支出即总需求？</a:t>
            </a:r>
            <a:endParaRPr lang="en-US" altLang="zh-CN" sz="2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ea typeface="宋体" pitchFamily="2" charset="-122"/>
              </a:rPr>
              <a:t>存货调整机制</a:t>
            </a:r>
            <a:endParaRPr lang="en-US" altLang="zh-CN" sz="28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ea typeface="宋体" pitchFamily="2" charset="-122"/>
              </a:rPr>
              <a:t>定义非计划的存货投资为：</a:t>
            </a:r>
            <a:endParaRPr lang="en-US" altLang="zh-CN" sz="28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800" dirty="0">
              <a:ea typeface="宋体" pitchFamily="2" charset="-122"/>
            </a:endParaRPr>
          </a:p>
          <a:p>
            <a:pPr algn="ctr"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   IU = Y – AD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175657"/>
            <a:ext cx="10131425" cy="461554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Y&gt; AD  </a:t>
            </a:r>
            <a:r>
              <a:rPr lang="en-US" altLang="zh-CN" sz="2800" dirty="0" smtClean="0">
                <a:sym typeface="Wingdings" panose="05000000000000000000" pitchFamily="2" charset="2"/>
              </a:rPr>
              <a:t>  IU &gt; 0  </a:t>
            </a:r>
            <a:r>
              <a:rPr lang="zh-CN" altLang="en-US" sz="2800" dirty="0" smtClean="0">
                <a:sym typeface="Wingdings" panose="05000000000000000000" pitchFamily="2" charset="2"/>
              </a:rPr>
              <a:t>实际存货投资</a:t>
            </a:r>
            <a:r>
              <a:rPr lang="en-US" altLang="zh-CN" sz="2800" dirty="0" smtClean="0">
                <a:sym typeface="Wingdings" panose="05000000000000000000" pitchFamily="2" charset="2"/>
              </a:rPr>
              <a:t>&gt; </a:t>
            </a:r>
            <a:r>
              <a:rPr lang="zh-CN" altLang="en-US" sz="2800" dirty="0" smtClean="0">
                <a:sym typeface="Wingdings" panose="05000000000000000000" pitchFamily="2" charset="2"/>
              </a:rPr>
              <a:t>计划存货投资</a:t>
            </a:r>
            <a:r>
              <a:rPr lang="en-US" altLang="zh-CN" sz="2800" dirty="0" smtClean="0">
                <a:sym typeface="Wingdings" panose="05000000000000000000" pitchFamily="2" charset="2"/>
              </a:rPr>
              <a:t> Y ↓</a:t>
            </a: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 smtClean="0"/>
              <a:t>Y&lt; </a:t>
            </a:r>
            <a:r>
              <a:rPr lang="en-US" altLang="zh-CN" sz="2800" dirty="0"/>
              <a:t>AD  </a:t>
            </a:r>
            <a:r>
              <a:rPr lang="en-US" altLang="zh-CN" sz="2800" dirty="0">
                <a:sym typeface="Wingdings" panose="05000000000000000000" pitchFamily="2" charset="2"/>
              </a:rPr>
              <a:t>  IU </a:t>
            </a:r>
            <a:r>
              <a:rPr lang="en-US" altLang="zh-CN" sz="2800" dirty="0" smtClean="0">
                <a:sym typeface="Wingdings" panose="05000000000000000000" pitchFamily="2" charset="2"/>
              </a:rPr>
              <a:t>&lt; 0 </a:t>
            </a:r>
            <a:r>
              <a:rPr lang="zh-CN" altLang="en-US" sz="2800" dirty="0">
                <a:sym typeface="Wingdings" panose="05000000000000000000" pitchFamily="2" charset="2"/>
              </a:rPr>
              <a:t>实际存货</a:t>
            </a:r>
            <a:r>
              <a:rPr lang="zh-CN" altLang="en-US" sz="2800" dirty="0" smtClean="0">
                <a:sym typeface="Wingdings" panose="05000000000000000000" pitchFamily="2" charset="2"/>
              </a:rPr>
              <a:t>投资 </a:t>
            </a:r>
            <a:r>
              <a:rPr lang="en-US" altLang="zh-CN" sz="2800" dirty="0" smtClean="0">
                <a:sym typeface="Wingdings" panose="05000000000000000000" pitchFamily="2" charset="2"/>
              </a:rPr>
              <a:t>&lt; </a:t>
            </a:r>
            <a:r>
              <a:rPr lang="zh-CN" altLang="en-US" sz="2800" dirty="0">
                <a:sym typeface="Wingdings" panose="05000000000000000000" pitchFamily="2" charset="2"/>
              </a:rPr>
              <a:t>计划存货</a:t>
            </a:r>
            <a:r>
              <a:rPr lang="zh-CN" altLang="en-US" sz="2800" dirty="0" smtClean="0">
                <a:sym typeface="Wingdings" panose="05000000000000000000" pitchFamily="2" charset="2"/>
              </a:rPr>
              <a:t>投资 </a:t>
            </a:r>
            <a:r>
              <a:rPr lang="en-US" altLang="zh-CN" sz="2800" dirty="0" smtClean="0">
                <a:sym typeface="Wingdings" panose="05000000000000000000" pitchFamily="2" charset="2"/>
              </a:rPr>
              <a:t> Y</a:t>
            </a:r>
            <a:r>
              <a:rPr lang="en-US" altLang="zh-CN" sz="2800" dirty="0">
                <a:sym typeface="Wingdings" panose="05000000000000000000" pitchFamily="2" charset="2"/>
              </a:rPr>
              <a:t>↑</a:t>
            </a:r>
            <a:r>
              <a:rPr lang="en-US" altLang="zh-CN" sz="2800" dirty="0" smtClean="0">
                <a:sym typeface="Wingdings" panose="05000000000000000000" pitchFamily="2" charset="2"/>
              </a:rPr>
              <a:t> </a:t>
            </a:r>
          </a:p>
          <a:p>
            <a:endParaRPr lang="zh-CN" altLang="en-US" sz="2800" dirty="0"/>
          </a:p>
          <a:p>
            <a:r>
              <a:rPr lang="en-US" altLang="zh-CN" sz="2800" dirty="0" smtClean="0"/>
              <a:t>Y=AD  </a:t>
            </a:r>
            <a:r>
              <a:rPr lang="en-US" altLang="zh-CN" sz="2800" dirty="0">
                <a:sym typeface="Wingdings" panose="05000000000000000000" pitchFamily="2" charset="2"/>
              </a:rPr>
              <a:t>  IU </a:t>
            </a:r>
            <a:r>
              <a:rPr lang="en-US" altLang="zh-CN" sz="2800" dirty="0" smtClean="0">
                <a:sym typeface="Wingdings" panose="05000000000000000000" pitchFamily="2" charset="2"/>
              </a:rPr>
              <a:t>= 0 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实际存货投资 </a:t>
            </a:r>
            <a:r>
              <a:rPr lang="en-US" altLang="zh-CN" sz="2800" dirty="0" smtClean="0">
                <a:sym typeface="Wingdings" panose="05000000000000000000" pitchFamily="2" charset="2"/>
              </a:rPr>
              <a:t>= </a:t>
            </a:r>
            <a:r>
              <a:rPr lang="zh-CN" altLang="en-US" sz="2800" dirty="0">
                <a:sym typeface="Wingdings" panose="05000000000000000000" pitchFamily="2" charset="2"/>
              </a:rPr>
              <a:t>计划存货投资 </a:t>
            </a: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en-US" altLang="zh-CN" sz="2800" dirty="0" smtClean="0">
                <a:sym typeface="Wingdings" panose="05000000000000000000" pitchFamily="2" charset="2"/>
              </a:rPr>
              <a:t>Y↔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721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502133"/>
              </p:ext>
            </p:extLst>
          </p:nvPr>
        </p:nvGraphicFramePr>
        <p:xfrm>
          <a:off x="3751519" y="1009107"/>
          <a:ext cx="6501810" cy="321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53675"/>
              </p:ext>
            </p:extLst>
          </p:nvPr>
        </p:nvGraphicFramePr>
        <p:xfrm>
          <a:off x="3751519" y="1009107"/>
          <a:ext cx="6501810" cy="321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258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Y1=AD</a:t>
                      </a:r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Y2=Y1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7158" y="2692208"/>
            <a:ext cx="2463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749790" y="2692208"/>
            <a:ext cx="701749" cy="903768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58" y="1968550"/>
            <a:ext cx="229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Unplanned </a:t>
            </a:r>
          </a:p>
          <a:p>
            <a:r>
              <a:rPr lang="en-US" altLang="zh-CN" dirty="0" smtClean="0"/>
              <a:t>Inventory Investment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 bwMode="auto">
          <a:xfrm>
            <a:off x="2839752" y="2291715"/>
            <a:ext cx="701749" cy="159849"/>
          </a:xfrm>
          <a:prstGeom prst="leftBrace">
            <a:avLst>
              <a:gd name="adj1" fmla="val 8333"/>
              <a:gd name="adj2" fmla="val 4838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3263</TotalTime>
  <Words>1862</Words>
  <Application>Microsoft Office PowerPoint</Application>
  <PresentationFormat>宽屏</PresentationFormat>
  <Paragraphs>727</Paragraphs>
  <Slides>56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t/a MACROECONOMICS</dc:title>
  <dc:creator>McGraw-Hill Higher Education</dc:creator>
  <cp:lastModifiedBy>WHDX</cp:lastModifiedBy>
  <cp:revision>143</cp:revision>
  <cp:lastPrinted>2000-09-26T20:05:16Z</cp:lastPrinted>
  <dcterms:created xsi:type="dcterms:W3CDTF">2000-09-05T19:53:51Z</dcterms:created>
  <dcterms:modified xsi:type="dcterms:W3CDTF">2018-06-01T06:42:28Z</dcterms:modified>
</cp:coreProperties>
</file>