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050" r:id="rId1"/>
  </p:sldMasterIdLst>
  <p:notesMasterIdLst>
    <p:notesMasterId r:id="rId55"/>
  </p:notesMasterIdLst>
  <p:sldIdLst>
    <p:sldId id="387" r:id="rId2"/>
    <p:sldId id="371" r:id="rId3"/>
    <p:sldId id="369" r:id="rId4"/>
    <p:sldId id="372" r:id="rId5"/>
    <p:sldId id="374" r:id="rId6"/>
    <p:sldId id="281" r:id="rId7"/>
    <p:sldId id="388" r:id="rId8"/>
    <p:sldId id="295" r:id="rId9"/>
    <p:sldId id="390" r:id="rId10"/>
    <p:sldId id="391" r:id="rId11"/>
    <p:sldId id="392" r:id="rId12"/>
    <p:sldId id="298" r:id="rId13"/>
    <p:sldId id="395" r:id="rId14"/>
    <p:sldId id="394" r:id="rId15"/>
    <p:sldId id="412" r:id="rId16"/>
    <p:sldId id="401" r:id="rId17"/>
    <p:sldId id="393" r:id="rId18"/>
    <p:sldId id="397" r:id="rId19"/>
    <p:sldId id="396" r:id="rId20"/>
    <p:sldId id="398" r:id="rId21"/>
    <p:sldId id="400" r:id="rId22"/>
    <p:sldId id="296" r:id="rId23"/>
    <p:sldId id="306" r:id="rId24"/>
    <p:sldId id="403" r:id="rId25"/>
    <p:sldId id="402" r:id="rId26"/>
    <p:sldId id="404" r:id="rId27"/>
    <p:sldId id="308" r:id="rId28"/>
    <p:sldId id="405" r:id="rId29"/>
    <p:sldId id="406" r:id="rId30"/>
    <p:sldId id="407" r:id="rId31"/>
    <p:sldId id="423" r:id="rId32"/>
    <p:sldId id="408" r:id="rId33"/>
    <p:sldId id="409" r:id="rId34"/>
    <p:sldId id="323" r:id="rId35"/>
    <p:sldId id="414" r:id="rId36"/>
    <p:sldId id="310" r:id="rId37"/>
    <p:sldId id="410" r:id="rId38"/>
    <p:sldId id="324" r:id="rId39"/>
    <p:sldId id="312" r:id="rId40"/>
    <p:sldId id="325" r:id="rId41"/>
    <p:sldId id="314" r:id="rId42"/>
    <p:sldId id="315" r:id="rId43"/>
    <p:sldId id="336" r:id="rId44"/>
    <p:sldId id="421" r:id="rId45"/>
    <p:sldId id="416" r:id="rId46"/>
    <p:sldId id="424" r:id="rId47"/>
    <p:sldId id="420" r:id="rId48"/>
    <p:sldId id="417" r:id="rId49"/>
    <p:sldId id="415" r:id="rId50"/>
    <p:sldId id="418" r:id="rId51"/>
    <p:sldId id="422" r:id="rId52"/>
    <p:sldId id="327" r:id="rId53"/>
    <p:sldId id="419" r:id="rId54"/>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 Jiandong" initials="WJ" lastIdx="0" clrIdx="0">
    <p:extLst>
      <p:ext uri="{19B8F6BF-5375-455C-9EA6-DF929625EA0E}">
        <p15:presenceInfo xmlns:p15="http://schemas.microsoft.com/office/powerpoint/2012/main" userId="ed9cccc11e655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E52A2"/>
    <a:srgbClr val="DBD600"/>
    <a:srgbClr val="FFCCCC"/>
    <a:srgbClr val="B2B2B2"/>
    <a:srgbClr val="CCCCCC"/>
    <a:srgbClr val="DDDDDD"/>
    <a:srgbClr val="FFFFB3"/>
    <a:srgbClr val="FFBD5B"/>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373" autoAdjust="0"/>
    <p:restoredTop sz="86398" autoAdjust="0"/>
  </p:normalViewPr>
  <p:slideViewPr>
    <p:cSldViewPr snapToGrid="0">
      <p:cViewPr varScale="1">
        <p:scale>
          <a:sx n="87" d="100"/>
          <a:sy n="87" d="100"/>
        </p:scale>
        <p:origin x="84" y="288"/>
      </p:cViewPr>
      <p:guideLst>
        <p:guide orient="horz" pos="2137"/>
        <p:guide pos="3840"/>
      </p:guideLst>
    </p:cSldViewPr>
  </p:slideViewPr>
  <p:outlineViewPr>
    <p:cViewPr>
      <p:scale>
        <a:sx n="33" d="100"/>
        <a:sy n="33" d="100"/>
      </p:scale>
      <p:origin x="0" y="1347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93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4FA49D4-4A6E-4C7E-844C-115D90DCA377}" type="slidenum">
              <a:rPr lang="zh-CN" altLang="en-US"/>
              <a:pPr>
                <a:defRPr/>
              </a:pPr>
              <a:t>‹#›</a:t>
            </a:fld>
            <a:endParaRPr lang="en-US" altLang="zh-CN"/>
          </a:p>
        </p:txBody>
      </p:sp>
    </p:spTree>
    <p:extLst>
      <p:ext uri="{BB962C8B-B14F-4D97-AF65-F5344CB8AC3E}">
        <p14:creationId xmlns:p14="http://schemas.microsoft.com/office/powerpoint/2010/main" val="4075590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0</a:t>
            </a:fld>
            <a:endParaRPr lang="en-US" altLang="zh-CN"/>
          </a:p>
        </p:txBody>
      </p:sp>
    </p:spTree>
    <p:extLst>
      <p:ext uri="{BB962C8B-B14F-4D97-AF65-F5344CB8AC3E}">
        <p14:creationId xmlns:p14="http://schemas.microsoft.com/office/powerpoint/2010/main" val="3164072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12</a:t>
            </a:fld>
            <a:endParaRPr lang="en-US" altLang="zh-CN"/>
          </a:p>
        </p:txBody>
      </p:sp>
    </p:spTree>
    <p:extLst>
      <p:ext uri="{BB962C8B-B14F-4D97-AF65-F5344CB8AC3E}">
        <p14:creationId xmlns:p14="http://schemas.microsoft.com/office/powerpoint/2010/main" val="4121452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13</a:t>
            </a:fld>
            <a:endParaRPr lang="en-US" altLang="zh-CN"/>
          </a:p>
        </p:txBody>
      </p:sp>
    </p:spTree>
    <p:extLst>
      <p:ext uri="{BB962C8B-B14F-4D97-AF65-F5344CB8AC3E}">
        <p14:creationId xmlns:p14="http://schemas.microsoft.com/office/powerpoint/2010/main" val="431136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14</a:t>
            </a:fld>
            <a:endParaRPr lang="en-US" altLang="zh-CN"/>
          </a:p>
        </p:txBody>
      </p:sp>
    </p:spTree>
    <p:extLst>
      <p:ext uri="{BB962C8B-B14F-4D97-AF65-F5344CB8AC3E}">
        <p14:creationId xmlns:p14="http://schemas.microsoft.com/office/powerpoint/2010/main" val="1034949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16</a:t>
            </a:fld>
            <a:endParaRPr lang="en-US" altLang="zh-CN"/>
          </a:p>
        </p:txBody>
      </p:sp>
    </p:spTree>
    <p:extLst>
      <p:ext uri="{BB962C8B-B14F-4D97-AF65-F5344CB8AC3E}">
        <p14:creationId xmlns:p14="http://schemas.microsoft.com/office/powerpoint/2010/main" val="2345651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17</a:t>
            </a:fld>
            <a:endParaRPr lang="en-US" altLang="zh-CN"/>
          </a:p>
        </p:txBody>
      </p:sp>
    </p:spTree>
    <p:extLst>
      <p:ext uri="{BB962C8B-B14F-4D97-AF65-F5344CB8AC3E}">
        <p14:creationId xmlns:p14="http://schemas.microsoft.com/office/powerpoint/2010/main" val="1638508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18</a:t>
            </a:fld>
            <a:endParaRPr lang="en-US" altLang="zh-CN"/>
          </a:p>
        </p:txBody>
      </p:sp>
    </p:spTree>
    <p:extLst>
      <p:ext uri="{BB962C8B-B14F-4D97-AF65-F5344CB8AC3E}">
        <p14:creationId xmlns:p14="http://schemas.microsoft.com/office/powerpoint/2010/main" val="1302633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19</a:t>
            </a:fld>
            <a:endParaRPr lang="en-US" altLang="zh-CN"/>
          </a:p>
        </p:txBody>
      </p:sp>
    </p:spTree>
    <p:extLst>
      <p:ext uri="{BB962C8B-B14F-4D97-AF65-F5344CB8AC3E}">
        <p14:creationId xmlns:p14="http://schemas.microsoft.com/office/powerpoint/2010/main" val="2992119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20</a:t>
            </a:fld>
            <a:endParaRPr lang="en-US" altLang="zh-CN"/>
          </a:p>
        </p:txBody>
      </p:sp>
    </p:spTree>
    <p:extLst>
      <p:ext uri="{BB962C8B-B14F-4D97-AF65-F5344CB8AC3E}">
        <p14:creationId xmlns:p14="http://schemas.microsoft.com/office/powerpoint/2010/main" val="1723483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28</a:t>
            </a:fld>
            <a:endParaRPr lang="en-US" altLang="zh-CN"/>
          </a:p>
        </p:txBody>
      </p:sp>
    </p:spTree>
    <p:extLst>
      <p:ext uri="{BB962C8B-B14F-4D97-AF65-F5344CB8AC3E}">
        <p14:creationId xmlns:p14="http://schemas.microsoft.com/office/powerpoint/2010/main" val="1489673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29</a:t>
            </a:fld>
            <a:endParaRPr lang="en-US" altLang="zh-CN"/>
          </a:p>
        </p:txBody>
      </p:sp>
    </p:spTree>
    <p:extLst>
      <p:ext uri="{BB962C8B-B14F-4D97-AF65-F5344CB8AC3E}">
        <p14:creationId xmlns:p14="http://schemas.microsoft.com/office/powerpoint/2010/main" val="60582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17E346-FEE0-4413-A77E-1C18F6E96C2C}" type="slidenum">
              <a:rPr lang="en-US" altLang="zh-CN" smtClean="0"/>
              <a:pPr/>
              <a:t>1</a:t>
            </a:fld>
            <a:endParaRPr lang="en-US" altLang="zh-CN"/>
          </a:p>
        </p:txBody>
      </p:sp>
    </p:spTree>
    <p:extLst>
      <p:ext uri="{BB962C8B-B14F-4D97-AF65-F5344CB8AC3E}">
        <p14:creationId xmlns:p14="http://schemas.microsoft.com/office/powerpoint/2010/main" val="1147344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30</a:t>
            </a:fld>
            <a:endParaRPr lang="en-US" altLang="zh-CN"/>
          </a:p>
        </p:txBody>
      </p:sp>
    </p:spTree>
    <p:extLst>
      <p:ext uri="{BB962C8B-B14F-4D97-AF65-F5344CB8AC3E}">
        <p14:creationId xmlns:p14="http://schemas.microsoft.com/office/powerpoint/2010/main" val="1062423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31</a:t>
            </a:fld>
            <a:endParaRPr lang="en-US" altLang="zh-CN"/>
          </a:p>
        </p:txBody>
      </p:sp>
    </p:spTree>
    <p:extLst>
      <p:ext uri="{BB962C8B-B14F-4D97-AF65-F5344CB8AC3E}">
        <p14:creationId xmlns:p14="http://schemas.microsoft.com/office/powerpoint/2010/main" val="62791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32</a:t>
            </a:fld>
            <a:endParaRPr lang="en-US" altLang="zh-CN"/>
          </a:p>
        </p:txBody>
      </p:sp>
    </p:spTree>
    <p:extLst>
      <p:ext uri="{BB962C8B-B14F-4D97-AF65-F5344CB8AC3E}">
        <p14:creationId xmlns:p14="http://schemas.microsoft.com/office/powerpoint/2010/main" val="1994777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33</a:t>
            </a:fld>
            <a:endParaRPr lang="en-US" altLang="zh-CN"/>
          </a:p>
        </p:txBody>
      </p:sp>
    </p:spTree>
    <p:extLst>
      <p:ext uri="{BB962C8B-B14F-4D97-AF65-F5344CB8AC3E}">
        <p14:creationId xmlns:p14="http://schemas.microsoft.com/office/powerpoint/2010/main" val="591499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34</a:t>
            </a:fld>
            <a:endParaRPr lang="en-US" altLang="zh-CN"/>
          </a:p>
        </p:txBody>
      </p:sp>
    </p:spTree>
    <p:extLst>
      <p:ext uri="{BB962C8B-B14F-4D97-AF65-F5344CB8AC3E}">
        <p14:creationId xmlns:p14="http://schemas.microsoft.com/office/powerpoint/2010/main" val="100912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39</a:t>
            </a:fld>
            <a:endParaRPr lang="en-US" altLang="zh-CN"/>
          </a:p>
        </p:txBody>
      </p:sp>
    </p:spTree>
    <p:extLst>
      <p:ext uri="{BB962C8B-B14F-4D97-AF65-F5344CB8AC3E}">
        <p14:creationId xmlns:p14="http://schemas.microsoft.com/office/powerpoint/2010/main" val="2359753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42</a:t>
            </a:fld>
            <a:endParaRPr lang="en-US" altLang="zh-CN"/>
          </a:p>
        </p:txBody>
      </p:sp>
    </p:spTree>
    <p:extLst>
      <p:ext uri="{BB962C8B-B14F-4D97-AF65-F5344CB8AC3E}">
        <p14:creationId xmlns:p14="http://schemas.microsoft.com/office/powerpoint/2010/main" val="965517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43</a:t>
            </a:fld>
            <a:endParaRPr lang="en-US" altLang="zh-CN"/>
          </a:p>
        </p:txBody>
      </p:sp>
    </p:spTree>
    <p:extLst>
      <p:ext uri="{BB962C8B-B14F-4D97-AF65-F5344CB8AC3E}">
        <p14:creationId xmlns:p14="http://schemas.microsoft.com/office/powerpoint/2010/main" val="4191724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44</a:t>
            </a:fld>
            <a:endParaRPr lang="en-US" altLang="zh-CN"/>
          </a:p>
        </p:txBody>
      </p:sp>
    </p:spTree>
    <p:extLst>
      <p:ext uri="{BB962C8B-B14F-4D97-AF65-F5344CB8AC3E}">
        <p14:creationId xmlns:p14="http://schemas.microsoft.com/office/powerpoint/2010/main" val="29153290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45</a:t>
            </a:fld>
            <a:endParaRPr lang="en-US" altLang="zh-CN"/>
          </a:p>
        </p:txBody>
      </p:sp>
    </p:spTree>
    <p:extLst>
      <p:ext uri="{BB962C8B-B14F-4D97-AF65-F5344CB8AC3E}">
        <p14:creationId xmlns:p14="http://schemas.microsoft.com/office/powerpoint/2010/main" val="208515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17E346-FEE0-4413-A77E-1C18F6E96C2C}" type="slidenum">
              <a:rPr lang="en-US" altLang="zh-CN" smtClean="0"/>
              <a:pPr/>
              <a:t>3</a:t>
            </a:fld>
            <a:endParaRPr lang="en-US" altLang="zh-CN"/>
          </a:p>
        </p:txBody>
      </p:sp>
    </p:spTree>
    <p:extLst>
      <p:ext uri="{BB962C8B-B14F-4D97-AF65-F5344CB8AC3E}">
        <p14:creationId xmlns:p14="http://schemas.microsoft.com/office/powerpoint/2010/main" val="323519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47</a:t>
            </a:fld>
            <a:endParaRPr lang="en-US" altLang="zh-CN"/>
          </a:p>
        </p:txBody>
      </p:sp>
    </p:spTree>
    <p:extLst>
      <p:ext uri="{BB962C8B-B14F-4D97-AF65-F5344CB8AC3E}">
        <p14:creationId xmlns:p14="http://schemas.microsoft.com/office/powerpoint/2010/main" val="742615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49</a:t>
            </a:fld>
            <a:endParaRPr lang="en-US" altLang="zh-CN"/>
          </a:p>
        </p:txBody>
      </p:sp>
    </p:spTree>
    <p:extLst>
      <p:ext uri="{BB962C8B-B14F-4D97-AF65-F5344CB8AC3E}">
        <p14:creationId xmlns:p14="http://schemas.microsoft.com/office/powerpoint/2010/main" val="791165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50</a:t>
            </a:fld>
            <a:endParaRPr lang="en-US" altLang="zh-CN"/>
          </a:p>
        </p:txBody>
      </p:sp>
    </p:spTree>
    <p:extLst>
      <p:ext uri="{BB962C8B-B14F-4D97-AF65-F5344CB8AC3E}">
        <p14:creationId xmlns:p14="http://schemas.microsoft.com/office/powerpoint/2010/main" val="337323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381000" y="685800"/>
            <a:ext cx="6096000" cy="3429000"/>
          </a:xfrm>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4B26C1-3361-4B05-AE0C-C7E36C3A618F}" type="slidenum">
              <a:rPr lang="zh-CN" altLang="en-US" sz="1200" smtClean="0"/>
              <a:pPr/>
              <a:t>5</a:t>
            </a:fld>
            <a:endParaRPr lang="en-US" altLang="zh-CN" sz="1200"/>
          </a:p>
        </p:txBody>
      </p:sp>
    </p:spTree>
    <p:extLst>
      <p:ext uri="{BB962C8B-B14F-4D97-AF65-F5344CB8AC3E}">
        <p14:creationId xmlns:p14="http://schemas.microsoft.com/office/powerpoint/2010/main" val="379623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7</a:t>
            </a:fld>
            <a:endParaRPr lang="en-US" altLang="zh-CN"/>
          </a:p>
        </p:txBody>
      </p:sp>
    </p:spTree>
    <p:extLst>
      <p:ext uri="{BB962C8B-B14F-4D97-AF65-F5344CB8AC3E}">
        <p14:creationId xmlns:p14="http://schemas.microsoft.com/office/powerpoint/2010/main" val="2442391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8</a:t>
            </a:fld>
            <a:endParaRPr lang="en-US" altLang="zh-CN"/>
          </a:p>
        </p:txBody>
      </p:sp>
    </p:spTree>
    <p:extLst>
      <p:ext uri="{BB962C8B-B14F-4D97-AF65-F5344CB8AC3E}">
        <p14:creationId xmlns:p14="http://schemas.microsoft.com/office/powerpoint/2010/main" val="57431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9</a:t>
            </a:fld>
            <a:endParaRPr lang="en-US" altLang="zh-CN"/>
          </a:p>
        </p:txBody>
      </p:sp>
    </p:spTree>
    <p:extLst>
      <p:ext uri="{BB962C8B-B14F-4D97-AF65-F5344CB8AC3E}">
        <p14:creationId xmlns:p14="http://schemas.microsoft.com/office/powerpoint/2010/main" val="161350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10</a:t>
            </a:fld>
            <a:endParaRPr lang="en-US" altLang="zh-CN"/>
          </a:p>
        </p:txBody>
      </p:sp>
    </p:spTree>
    <p:extLst>
      <p:ext uri="{BB962C8B-B14F-4D97-AF65-F5344CB8AC3E}">
        <p14:creationId xmlns:p14="http://schemas.microsoft.com/office/powerpoint/2010/main" val="1629838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FA49D4-4A6E-4C7E-844C-115D90DCA377}" type="slidenum">
              <a:rPr lang="zh-CN" altLang="en-US" smtClean="0"/>
              <a:pPr>
                <a:defRPr/>
              </a:pPr>
              <a:t>11</a:t>
            </a:fld>
            <a:endParaRPr lang="en-US" altLang="zh-CN"/>
          </a:p>
        </p:txBody>
      </p:sp>
    </p:spTree>
    <p:extLst>
      <p:ext uri="{BB962C8B-B14F-4D97-AF65-F5344CB8AC3E}">
        <p14:creationId xmlns:p14="http://schemas.microsoft.com/office/powerpoint/2010/main" val="1365114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pPr>
              <a:defRPr/>
            </a:pPr>
            <a:r>
              <a:rPr lang="en-US" altLang="zh-CN"/>
              <a:t>Wuhan University Economics and Management School</a:t>
            </a:r>
          </a:p>
        </p:txBody>
      </p:sp>
      <p:sp>
        <p:nvSpPr>
          <p:cNvPr id="5" name="Footer Placeholder 4"/>
          <p:cNvSpPr>
            <a:spLocks noGrp="1"/>
          </p:cNvSpPr>
          <p:nvPr>
            <p:ph type="ftr" sz="quarter" idx="11"/>
          </p:nvPr>
        </p:nvSpPr>
        <p:spPr>
          <a:xfrm>
            <a:off x="3962399" y="5870575"/>
            <a:ext cx="4893958" cy="377825"/>
          </a:xfrm>
        </p:spPr>
        <p:txBody>
          <a:bodyPr/>
          <a:lstStyle/>
          <a:p>
            <a:pPr>
              <a:defRPr/>
            </a:pPr>
            <a:endParaRPr lang="en-US" altLang="zh-CN"/>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916545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pPr>
              <a:defRPr/>
            </a:pPr>
            <a:r>
              <a:rPr lang="en-US" altLang="zh-CN"/>
              <a:t>Wuhan University Economics and Management School</a:t>
            </a:r>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116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pPr>
              <a:defRPr/>
            </a:pPr>
            <a:r>
              <a:rPr lang="en-US" altLang="zh-CN"/>
              <a:t>Wuhan University Economics and Management School</a:t>
            </a:r>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09770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r>
              <a:rPr lang="en-US" altLang="zh-CN"/>
              <a:t>Wuhan University Economics and Management School</a:t>
            </a:r>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64676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r>
              <a:rPr lang="en-US" altLang="zh-CN"/>
              <a:t>Wuhan University Economics and Management School</a:t>
            </a:r>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48285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r>
              <a:rPr lang="en-US" altLang="zh-CN"/>
              <a:t>Wuhan University Economics and Management School</a:t>
            </a:r>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95481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r>
              <a:rPr lang="en-US" altLang="zh-CN"/>
              <a:t>Wuhan University Economics and Management School</a:t>
            </a:r>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17828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r>
              <a:rPr lang="en-US" altLang="zh-CN"/>
              <a:t>Wuhan University Economics and Management School</a:t>
            </a:r>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95487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r>
              <a:rPr lang="en-US" altLang="zh-CN"/>
              <a:t>Wuhan University Economics and Management School</a:t>
            </a:r>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366817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r>
              <a:rPr lang="en-US" altLang="zh-CN"/>
              <a:t>Wuhan University Economics and Management School</a:t>
            </a:r>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2847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r>
              <a:rPr lang="en-US" altLang="zh-CN"/>
              <a:t>Wuhan University Economics and Management School</a:t>
            </a:r>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0493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r>
              <a:rPr lang="en-US" altLang="zh-CN"/>
              <a:t>Wuhan University Economics and Management School</a:t>
            </a:r>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1812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pPr>
              <a:defRPr/>
            </a:pPr>
            <a:r>
              <a:rPr lang="en-US" altLang="zh-CN"/>
              <a:t>Wuhan University Economics and Management School</a:t>
            </a:r>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1266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a:xfrm>
            <a:off x="10541643" y="6363394"/>
            <a:ext cx="1600200" cy="377825"/>
          </a:xfrm>
        </p:spPr>
        <p:txBody>
          <a:bodyPr/>
          <a:lstStyle/>
          <a:p>
            <a:pPr>
              <a:defRPr/>
            </a:pPr>
            <a:r>
              <a:rPr lang="en-US" altLang="zh-CN" dirty="0"/>
              <a:t>Wuhan University Economics and Management School</a:t>
            </a:r>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4835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pPr>
              <a:defRPr/>
            </a:pPr>
            <a:r>
              <a:rPr lang="en-US" altLang="zh-CN"/>
              <a:t>Wuhan University Economics and Management School</a:t>
            </a:r>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735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r>
              <a:rPr lang="en-US" altLang="zh-CN"/>
              <a:t>Wuhan University Economics and Management School</a:t>
            </a:r>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2536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a:defRPr/>
            </a:pPr>
            <a:r>
              <a:rPr lang="en-US" altLang="zh-CN"/>
              <a:t>Wuhan University Economics and Management School</a:t>
            </a:r>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83982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pPr>
              <a:defRPr/>
            </a:pPr>
            <a:r>
              <a:rPr lang="en-US" altLang="zh-CN"/>
              <a:t>Wuhan University Economics and Management School</a:t>
            </a:r>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87126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r>
              <a:rPr lang="en-US" altLang="zh-CN"/>
              <a:t>Wuhan University Economics and Management School</a:t>
            </a: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548735956"/>
      </p:ext>
    </p:extLst>
  </p:cSld>
  <p:clrMap bg1="dk1" tx1="lt1" bg2="dk2" tx2="lt2" accent1="accent1" accent2="accent2" accent3="accent3" accent4="accent4" accent5="accent5" accent6="accent6" hlink="hlink" folHlink="folHlink"/>
  <p:sldLayoutIdLst>
    <p:sldLayoutId id="2147484051" r:id="rId1"/>
    <p:sldLayoutId id="2147484052" r:id="rId2"/>
    <p:sldLayoutId id="2147484068"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 id="2147484064" r:id="rId15"/>
    <p:sldLayoutId id="2147484065" r:id="rId16"/>
    <p:sldLayoutId id="2147484066" r:id="rId17"/>
    <p:sldLayoutId id="2147484067" r:id="rId18"/>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3.png"/><Relationship Id="rId9"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58.png"/><Relationship Id="rId7"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9.png"/><Relationship Id="rId5" Type="http://schemas.openxmlformats.org/officeDocument/2006/relationships/image" Target="../media/image64.png"/><Relationship Id="rId10" Type="http://schemas.openxmlformats.org/officeDocument/2006/relationships/image" Target="../media/image68.png"/><Relationship Id="rId4" Type="http://schemas.openxmlformats.org/officeDocument/2006/relationships/image" Target="../media/image63.png"/><Relationship Id="rId9" Type="http://schemas.openxmlformats.org/officeDocument/2006/relationships/image" Target="../media/image6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58.png"/><Relationship Id="rId7" Type="http://schemas.openxmlformats.org/officeDocument/2006/relationships/image" Target="../media/image7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4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20.png"/><Relationship Id="rId13" Type="http://schemas.openxmlformats.org/officeDocument/2006/relationships/image" Target="../media/image87.png"/><Relationship Id="rId3" Type="http://schemas.openxmlformats.org/officeDocument/2006/relationships/image" Target="../media/image79.png"/><Relationship Id="rId7" Type="http://schemas.openxmlformats.org/officeDocument/2006/relationships/image" Target="../media/image83.png"/><Relationship Id="rId12" Type="http://schemas.openxmlformats.org/officeDocument/2006/relationships/image" Target="../media/image8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850.png"/><Relationship Id="rId5" Type="http://schemas.openxmlformats.org/officeDocument/2006/relationships/image" Target="../media/image81.png"/><Relationship Id="rId10" Type="http://schemas.openxmlformats.org/officeDocument/2006/relationships/image" Target="../media/image85.png"/><Relationship Id="rId4" Type="http://schemas.openxmlformats.org/officeDocument/2006/relationships/image" Target="../media/image80.png"/><Relationship Id="rId9" Type="http://schemas.openxmlformats.org/officeDocument/2006/relationships/image" Target="../media/image84.png"/><Relationship Id="rId14" Type="http://schemas.openxmlformats.org/officeDocument/2006/relationships/image" Target="../media/image88.png"/></Relationships>
</file>

<file path=ppt/slides/_rels/slide51.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5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13560" y="1981200"/>
            <a:ext cx="8168640" cy="4114800"/>
          </a:xfrm>
        </p:spPr>
        <p:txBody>
          <a:bodyPr anchor="t" anchorCtr="0">
            <a:noAutofit/>
          </a:bodyPr>
          <a:lstStyle/>
          <a:p>
            <a:pPr marL="0" indent="0" algn="ctr">
              <a:buNone/>
            </a:pPr>
            <a:r>
              <a:rPr lang="zh-CN" altLang="en-US" sz="2800" dirty="0"/>
              <a:t>短期经济波动的总需求分析</a:t>
            </a:r>
            <a:r>
              <a:rPr lang="en-US" altLang="zh-CN" sz="2800" dirty="0"/>
              <a:t>II</a:t>
            </a:r>
            <a:r>
              <a:rPr lang="zh-CN" altLang="en-US" sz="2800" dirty="0"/>
              <a:t>：</a:t>
            </a:r>
            <a:endParaRPr lang="en-US" altLang="zh-CN" sz="2800" dirty="0"/>
          </a:p>
          <a:p>
            <a:pPr marL="0" indent="0" algn="ctr">
              <a:buNone/>
            </a:pPr>
            <a:endParaRPr lang="en-US" altLang="zh-CN" sz="2800" dirty="0"/>
          </a:p>
          <a:p>
            <a:pPr marL="0" indent="0" algn="ctr">
              <a:buNone/>
            </a:pPr>
            <a:r>
              <a:rPr lang="zh-CN" altLang="en-US" sz="2800" dirty="0"/>
              <a:t>商品市场与货币市场相互影响：</a:t>
            </a:r>
            <a:r>
              <a:rPr lang="en-US" altLang="zh-CN" sz="2800" dirty="0"/>
              <a:t>IS-LM</a:t>
            </a:r>
            <a:r>
              <a:rPr lang="zh-CN" altLang="en-US" sz="2800" dirty="0"/>
              <a:t>模型</a:t>
            </a:r>
          </a:p>
        </p:txBody>
      </p:sp>
      <p:sp>
        <p:nvSpPr>
          <p:cNvPr id="5" name="日期占位符 4">
            <a:extLst>
              <a:ext uri="{FF2B5EF4-FFF2-40B4-BE49-F238E27FC236}">
                <a16:creationId xmlns:a16="http://schemas.microsoft.com/office/drawing/2014/main" id="{932528D3-9599-6B4B-BB5C-C03D873CD214}"/>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3614759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034" name="Rectangle 2"/>
              <p:cNvSpPr>
                <a:spLocks noGrp="1" noChangeArrowheads="1"/>
              </p:cNvSpPr>
              <p:nvPr>
                <p:ph idx="1"/>
              </p:nvPr>
            </p:nvSpPr>
            <p:spPr>
              <a:xfrm>
                <a:off x="482138" y="0"/>
                <a:ext cx="10856422" cy="6736080"/>
              </a:xfrm>
            </p:spPr>
            <p:txBody>
              <a:bodyPr anchor="t" anchorCtr="0">
                <a:noAutofit/>
              </a:bodyPr>
              <a:lstStyle/>
              <a:p>
                <a:pPr marL="609600" indent="-609600">
                  <a:lnSpc>
                    <a:spcPct val="150000"/>
                  </a:lnSpc>
                  <a:buNone/>
                  <a:defRPr/>
                </a:pPr>
                <a:r>
                  <a:rPr lang="zh-CN" altLang="en-US" sz="2800" dirty="0">
                    <a:ea typeface="宋体" pitchFamily="2" charset="-122"/>
                  </a:rPr>
                  <a:t>在</a:t>
                </a:r>
                <a14:m>
                  <m:oMath xmlns:m="http://schemas.openxmlformats.org/officeDocument/2006/math">
                    <m:r>
                      <a:rPr lang="en-US" altLang="zh-CN" sz="2800" i="1" dirty="0">
                        <a:latin typeface="Cambria Math" panose="02040503050406030204" pitchFamily="18" charset="0"/>
                        <a:ea typeface="宋体" pitchFamily="2" charset="-122"/>
                      </a:rPr>
                      <m:t>𝐴𝐷</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𝐶</m:t>
                    </m:r>
                    <m:r>
                      <a:rPr lang="en-US" altLang="zh-CN" sz="2800" i="1" dirty="0">
                        <a:latin typeface="Cambria Math" panose="02040503050406030204" pitchFamily="18" charset="0"/>
                        <a:ea typeface="宋体" pitchFamily="2" charset="-122"/>
                      </a:rPr>
                      <m:t> (</m:t>
                    </m:r>
                    <m:r>
                      <a:rPr lang="en-US" altLang="zh-CN" sz="2800" i="1" dirty="0">
                        <a:latin typeface="Cambria Math" panose="02040503050406030204" pitchFamily="18" charset="0"/>
                        <a:ea typeface="宋体" pitchFamily="2" charset="-122"/>
                      </a:rPr>
                      <m:t>𝑌</m:t>
                    </m:r>
                    <m:r>
                      <a:rPr lang="en-US" altLang="zh-CN" sz="2800" i="1" dirty="0">
                        <a:latin typeface="Cambria Math" panose="02040503050406030204" pitchFamily="18" charset="0"/>
                        <a:ea typeface="宋体" pitchFamily="2" charset="-122"/>
                      </a:rPr>
                      <m:t>) + </m:t>
                    </m:r>
                    <m:r>
                      <a:rPr lang="en-US" altLang="zh-CN" sz="2800" i="1" dirty="0">
                        <a:latin typeface="Cambria Math" panose="02040503050406030204" pitchFamily="18" charset="0"/>
                        <a:ea typeface="宋体" pitchFamily="2" charset="-122"/>
                      </a:rPr>
                      <m:t>𝐼</m:t>
                    </m:r>
                    <m:r>
                      <a:rPr lang="en-US" altLang="zh-CN" sz="2800" i="1" dirty="0">
                        <a:latin typeface="Cambria Math" panose="02040503050406030204" pitchFamily="18" charset="0"/>
                        <a:ea typeface="宋体" pitchFamily="2" charset="-122"/>
                      </a:rPr>
                      <m:t> (</m:t>
                    </m:r>
                    <m:r>
                      <a:rPr lang="en-US" altLang="zh-CN" sz="2800" i="1" dirty="0">
                        <a:latin typeface="Cambria Math" panose="02040503050406030204" pitchFamily="18" charset="0"/>
                        <a:ea typeface="宋体" pitchFamily="2" charset="-122"/>
                      </a:rPr>
                      <m:t>𝑟</m:t>
                    </m:r>
                    <m:r>
                      <a:rPr lang="en-US" altLang="zh-CN" sz="2800" i="1" dirty="0">
                        <a:latin typeface="Cambria Math" panose="02040503050406030204" pitchFamily="18" charset="0"/>
                        <a:ea typeface="宋体" pitchFamily="2" charset="-122"/>
                      </a:rPr>
                      <m:t>) + </m:t>
                    </m:r>
                    <m:acc>
                      <m:accPr>
                        <m:chr m:val="̅"/>
                        <m:ctrlPr>
                          <a:rPr lang="en-US" altLang="zh-CN" sz="2800" i="1" dirty="0">
                            <a:latin typeface="Cambria Math" panose="02040503050406030204" pitchFamily="18" charset="0"/>
                            <a:ea typeface="宋体" pitchFamily="2" charset="-122"/>
                          </a:rPr>
                        </m:ctrlPr>
                      </m:accPr>
                      <m:e>
                        <m:r>
                          <a:rPr lang="en-US" altLang="zh-CN" sz="2800" i="1" dirty="0">
                            <a:latin typeface="Cambria Math" panose="02040503050406030204" pitchFamily="18" charset="0"/>
                            <a:ea typeface="宋体" pitchFamily="2" charset="-122"/>
                          </a:rPr>
                          <m:t>𝐺</m:t>
                        </m:r>
                      </m:e>
                    </m:acc>
                    <m:r>
                      <a:rPr lang="en-US" altLang="zh-CN" sz="2800" i="1" dirty="0">
                        <a:latin typeface="Cambria Math" panose="02040503050406030204" pitchFamily="18" charset="0"/>
                        <a:ea typeface="宋体" pitchFamily="2" charset="-122"/>
                      </a:rPr>
                      <m:t> + </m:t>
                    </m:r>
                    <m:acc>
                      <m:accPr>
                        <m:chr m:val="̅"/>
                        <m:ctrlPr>
                          <a:rPr lang="en-US" altLang="zh-CN" sz="2800" i="1" dirty="0">
                            <a:latin typeface="Cambria Math" panose="02040503050406030204" pitchFamily="18" charset="0"/>
                            <a:ea typeface="宋体" pitchFamily="2" charset="-122"/>
                          </a:rPr>
                        </m:ctrlPr>
                      </m:accPr>
                      <m:e>
                        <m:r>
                          <a:rPr lang="en-US" altLang="zh-CN" sz="2800" i="1" dirty="0">
                            <a:latin typeface="Cambria Math" panose="02040503050406030204" pitchFamily="18" charset="0"/>
                            <a:ea typeface="宋体" pitchFamily="2" charset="-122"/>
                          </a:rPr>
                          <m:t>𝑁𝑋</m:t>
                        </m:r>
                        <m:r>
                          <m:rPr>
                            <m:nor/>
                          </m:rPr>
                          <a:rPr lang="en-US" altLang="zh-CN" sz="2800" dirty="0">
                            <a:ea typeface="宋体" pitchFamily="2" charset="-122"/>
                          </a:rPr>
                          <m:t> </m:t>
                        </m:r>
                      </m:e>
                    </m:acc>
                  </m:oMath>
                </a14:m>
                <a:r>
                  <a:rPr lang="zh-CN" altLang="en-US" sz="2800" dirty="0">
                    <a:ea typeface="宋体" pitchFamily="2" charset="-122"/>
                  </a:rPr>
                  <a:t>中，考虑一个具体的投资函数：</a:t>
                </a:r>
                <a:endParaRPr lang="en-US" altLang="zh-CN" sz="2800" dirty="0">
                  <a:ea typeface="宋体" pitchFamily="2" charset="-122"/>
                </a:endParaRPr>
              </a:p>
              <a:p>
                <a:pPr marL="609600" indent="-609600" algn="ctr">
                  <a:lnSpc>
                    <a:spcPct val="150000"/>
                  </a:lnSpc>
                  <a:buNone/>
                  <a:defRPr/>
                </a:pPr>
                <a:r>
                  <a:rPr lang="en-US" altLang="zh-CN" sz="2800" dirty="0">
                    <a:ea typeface="宋体" pitchFamily="2" charset="-122"/>
                  </a:rPr>
                  <a:t>I = I (r) = </a:t>
                </a:r>
                <a14:m>
                  <m:oMath xmlns:m="http://schemas.openxmlformats.org/officeDocument/2006/math">
                    <m:acc>
                      <m:accPr>
                        <m:chr m:val="̅"/>
                        <m:ctrlPr>
                          <a:rPr lang="en-US" altLang="zh-CN" sz="2800" i="1" smtClean="0">
                            <a:latin typeface="Cambria Math" panose="02040503050406030204" pitchFamily="18" charset="0"/>
                            <a:ea typeface="宋体" pitchFamily="2" charset="-122"/>
                          </a:rPr>
                        </m:ctrlPr>
                      </m:accPr>
                      <m:e>
                        <m:r>
                          <a:rPr lang="en-US" altLang="zh-CN" sz="2800" b="0" i="1" smtClean="0">
                            <a:latin typeface="Cambria Math" panose="02040503050406030204" pitchFamily="18" charset="0"/>
                            <a:ea typeface="宋体" pitchFamily="2" charset="-122"/>
                          </a:rPr>
                          <m:t>𝐼</m:t>
                        </m:r>
                      </m:e>
                    </m:acc>
                  </m:oMath>
                </a14:m>
                <a:r>
                  <a:rPr lang="en-US" altLang="zh-CN" sz="2800" dirty="0">
                    <a:ea typeface="宋体" pitchFamily="2" charset="-122"/>
                  </a:rPr>
                  <a:t> – </a:t>
                </a:r>
                <a:r>
                  <a:rPr lang="en-US" altLang="zh-CN" sz="2800" dirty="0" err="1">
                    <a:ea typeface="宋体" pitchFamily="2" charset="-122"/>
                  </a:rPr>
                  <a:t>br</a:t>
                </a:r>
                <a:endParaRPr lang="en-US" altLang="zh-CN" sz="2800" dirty="0">
                  <a:ea typeface="宋体" pitchFamily="2" charset="-122"/>
                </a:endParaRPr>
              </a:p>
              <a:p>
                <a:pPr marL="609600" indent="-609600">
                  <a:lnSpc>
                    <a:spcPct val="150000"/>
                  </a:lnSpc>
                  <a:buNone/>
                  <a:defRPr/>
                </a:pPr>
                <a:r>
                  <a:rPr lang="zh-CN" altLang="en-US" sz="2800" dirty="0">
                    <a:ea typeface="宋体" pitchFamily="2" charset="-122"/>
                  </a:rPr>
                  <a:t>于是我们有：</a:t>
                </a:r>
                <a:endParaRPr lang="en-US" altLang="zh-CN" sz="2800" dirty="0">
                  <a:ea typeface="宋体" pitchFamily="2" charset="-122"/>
                </a:endParaRPr>
              </a:p>
              <a:p>
                <a:pPr marL="609600" indent="-609600">
                  <a:lnSpc>
                    <a:spcPct val="150000"/>
                  </a:lnSpc>
                  <a:spcBef>
                    <a:spcPct val="0"/>
                  </a:spcBef>
                  <a:buNone/>
                  <a:defRPr/>
                </a:pPr>
                <a14:m>
                  <m:oMathPara xmlns:m="http://schemas.openxmlformats.org/officeDocument/2006/math">
                    <m:oMathParaPr>
                      <m:jc m:val="left"/>
                    </m:oMathParaPr>
                    <m:oMath xmlns:m="http://schemas.openxmlformats.org/officeDocument/2006/math">
                      <m:r>
                        <a:rPr kumimoji="1" lang="en-US" altLang="zh-CN" sz="2800" i="1" dirty="0">
                          <a:latin typeface="Cambria Math" panose="02040503050406030204" pitchFamily="18" charset="0"/>
                          <a:ea typeface="宋体" pitchFamily="2" charset="-122"/>
                        </a:rPr>
                        <m:t>𝐴𝐷</m:t>
                      </m:r>
                      <m:r>
                        <a:rPr kumimoji="1" lang="en-US" altLang="zh-CN" sz="2800" i="1" dirty="0">
                          <a:latin typeface="Cambria Math" panose="02040503050406030204" pitchFamily="18" charset="0"/>
                          <a:ea typeface="宋体" pitchFamily="2" charset="-122"/>
                        </a:rPr>
                        <m:t> </m:t>
                      </m:r>
                      <m:r>
                        <a:rPr kumimoji="1" lang="en-US" altLang="zh-CN" sz="2800" i="1" dirty="0">
                          <a:latin typeface="Cambria Math" panose="02040503050406030204" pitchFamily="18" charset="0"/>
                          <a:ea typeface="宋体" pitchFamily="2" charset="-122"/>
                        </a:rPr>
                        <m:t>＝</m:t>
                      </m:r>
                      <m:r>
                        <a:rPr kumimoji="1" lang="en-US" altLang="zh-CN" sz="2800" i="1" dirty="0">
                          <a:latin typeface="Cambria Math" panose="02040503050406030204" pitchFamily="18" charset="0"/>
                          <a:ea typeface="宋体" pitchFamily="2" charset="-122"/>
                        </a:rPr>
                        <m:t>𝐶</m:t>
                      </m:r>
                      <m:r>
                        <a:rPr kumimoji="1" lang="en-US" altLang="zh-CN" sz="2800" i="1" dirty="0">
                          <a:latin typeface="Cambria Math" panose="02040503050406030204" pitchFamily="18" charset="0"/>
                          <a:ea typeface="宋体" pitchFamily="2" charset="-122"/>
                        </a:rPr>
                        <m:t> + </m:t>
                      </m:r>
                      <m:r>
                        <a:rPr kumimoji="1" lang="en-US" altLang="zh-CN" sz="2800" i="1" dirty="0">
                          <a:solidFill>
                            <a:srgbClr val="FF0000"/>
                          </a:solidFill>
                          <a:latin typeface="Cambria Math" panose="02040503050406030204" pitchFamily="18" charset="0"/>
                          <a:ea typeface="宋体" pitchFamily="2" charset="-122"/>
                        </a:rPr>
                        <m:t>𝐼</m:t>
                      </m:r>
                      <m:r>
                        <a:rPr kumimoji="1" lang="en-US" altLang="zh-CN" sz="2800" i="1" dirty="0">
                          <a:solidFill>
                            <a:srgbClr val="FF3300"/>
                          </a:solidFill>
                          <a:latin typeface="Cambria Math" panose="02040503050406030204" pitchFamily="18" charset="0"/>
                          <a:ea typeface="宋体" pitchFamily="2" charset="-122"/>
                        </a:rPr>
                        <m:t> </m:t>
                      </m:r>
                      <m:r>
                        <a:rPr kumimoji="1" lang="en-US" altLang="zh-CN" sz="2800" i="1" dirty="0">
                          <a:latin typeface="Cambria Math" panose="02040503050406030204" pitchFamily="18" charset="0"/>
                          <a:ea typeface="宋体" pitchFamily="2" charset="-122"/>
                        </a:rPr>
                        <m:t>+ </m:t>
                      </m:r>
                      <m:r>
                        <a:rPr kumimoji="1" lang="en-US" altLang="zh-CN" sz="2800" i="1" dirty="0">
                          <a:solidFill>
                            <a:srgbClr val="336600"/>
                          </a:solidFill>
                          <a:latin typeface="Cambria Math" panose="02040503050406030204" pitchFamily="18" charset="0"/>
                          <a:ea typeface="宋体" pitchFamily="2" charset="-122"/>
                        </a:rPr>
                        <m:t>𝐺</m:t>
                      </m:r>
                      <m:r>
                        <a:rPr kumimoji="1" lang="en-US" altLang="zh-CN" sz="2800" i="1" dirty="0">
                          <a:latin typeface="Cambria Math" panose="02040503050406030204" pitchFamily="18" charset="0"/>
                          <a:ea typeface="宋体" pitchFamily="2" charset="-122"/>
                        </a:rPr>
                        <m:t> + </m:t>
                      </m:r>
                      <m:r>
                        <a:rPr kumimoji="1" lang="en-US" altLang="zh-CN" sz="2800" i="1" dirty="0">
                          <a:latin typeface="Cambria Math" panose="02040503050406030204" pitchFamily="18" charset="0"/>
                          <a:ea typeface="宋体" pitchFamily="2" charset="-122"/>
                        </a:rPr>
                        <m:t>𝑁𝑋</m:t>
                      </m:r>
                      <m:r>
                        <a:rPr kumimoji="1" lang="zh-CN" altLang="en-US" sz="2800" i="1" dirty="0">
                          <a:latin typeface="Cambria Math" panose="02040503050406030204" pitchFamily="18" charset="0"/>
                          <a:ea typeface="宋体" pitchFamily="2" charset="-122"/>
                        </a:rPr>
                        <m:t>       = </m:t>
                      </m:r>
                      <m:acc>
                        <m:accPr>
                          <m:chr m:val="̅"/>
                          <m:ctrlPr>
                            <a:rPr kumimoji="1" lang="zh-CN" altLang="en-US" sz="2800" i="1" dirty="0">
                              <a:latin typeface="Cambria Math" panose="02040503050406030204" pitchFamily="18" charset="0"/>
                              <a:ea typeface="宋体" pitchFamily="2" charset="-122"/>
                            </a:rPr>
                          </m:ctrlPr>
                        </m:accPr>
                        <m:e>
                          <m:r>
                            <a:rPr kumimoji="1" lang="en-US" altLang="zh-CN" sz="2800" i="1" dirty="0">
                              <a:latin typeface="Cambria Math" panose="02040503050406030204" pitchFamily="18" charset="0"/>
                              <a:ea typeface="宋体" pitchFamily="2" charset="-122"/>
                            </a:rPr>
                            <m:t>𝐶</m:t>
                          </m:r>
                        </m:e>
                      </m:acc>
                      <m:r>
                        <a:rPr kumimoji="1" lang="en-US" altLang="zh-CN" sz="2800" i="1" dirty="0">
                          <a:latin typeface="Cambria Math" panose="02040503050406030204" pitchFamily="18" charset="0"/>
                          <a:ea typeface="宋体" pitchFamily="2" charset="-122"/>
                        </a:rPr>
                        <m:t> + </m:t>
                      </m:r>
                      <m:r>
                        <a:rPr kumimoji="1" lang="en-US" altLang="zh-CN" sz="2800" i="1" dirty="0" err="1">
                          <a:latin typeface="Cambria Math" panose="02040503050406030204" pitchFamily="18" charset="0"/>
                          <a:ea typeface="宋体" pitchFamily="2" charset="-122"/>
                        </a:rPr>
                        <m:t>𝑐</m:t>
                      </m:r>
                      <m:acc>
                        <m:accPr>
                          <m:chr m:val="̅"/>
                          <m:ctrlPr>
                            <a:rPr kumimoji="1" lang="en-US" altLang="zh-CN" sz="2800" i="1" dirty="0">
                              <a:latin typeface="Cambria Math" panose="02040503050406030204" pitchFamily="18" charset="0"/>
                              <a:ea typeface="宋体" pitchFamily="2" charset="-122"/>
                            </a:rPr>
                          </m:ctrlPr>
                        </m:accPr>
                        <m:e>
                          <m:r>
                            <a:rPr kumimoji="1" lang="en-US" altLang="zh-CN" sz="2800" i="1" dirty="0">
                              <a:latin typeface="Cambria Math" panose="02040503050406030204" pitchFamily="18" charset="0"/>
                              <a:ea typeface="宋体" pitchFamily="2" charset="-122"/>
                            </a:rPr>
                            <m:t>𝑇𝑅</m:t>
                          </m:r>
                        </m:e>
                      </m:acc>
                      <m:r>
                        <a:rPr kumimoji="1" lang="en-US" altLang="zh-CN" sz="2800" i="1" dirty="0">
                          <a:latin typeface="Cambria Math" panose="02040503050406030204" pitchFamily="18" charset="0"/>
                          <a:ea typeface="宋体" pitchFamily="2" charset="-122"/>
                        </a:rPr>
                        <m:t> −</m:t>
                      </m:r>
                      <m:r>
                        <a:rPr kumimoji="1" lang="en-US" altLang="zh-CN" sz="2800" i="1" dirty="0">
                          <a:latin typeface="Cambria Math" panose="02040503050406030204" pitchFamily="18" charset="0"/>
                          <a:ea typeface="宋体" pitchFamily="2" charset="-122"/>
                        </a:rPr>
                        <m:t>𝑐</m:t>
                      </m:r>
                      <m:acc>
                        <m:accPr>
                          <m:chr m:val="̅"/>
                          <m:ctrlPr>
                            <a:rPr kumimoji="1" lang="en-US" altLang="zh-CN" sz="2800" i="1" dirty="0">
                              <a:latin typeface="Cambria Math" panose="02040503050406030204" pitchFamily="18" charset="0"/>
                              <a:ea typeface="宋体" pitchFamily="2" charset="-122"/>
                            </a:rPr>
                          </m:ctrlPr>
                        </m:accPr>
                        <m:e>
                          <m:r>
                            <a:rPr kumimoji="1" lang="en-US" altLang="zh-CN" sz="2800" i="1" dirty="0">
                              <a:latin typeface="Cambria Math" panose="02040503050406030204" pitchFamily="18" charset="0"/>
                              <a:ea typeface="宋体" pitchFamily="2" charset="-122"/>
                            </a:rPr>
                            <m:t>𝑇𝐴</m:t>
                          </m:r>
                        </m:e>
                      </m:acc>
                      <m:r>
                        <a:rPr kumimoji="1" lang="en-US" altLang="zh-CN" sz="2800" i="1" dirty="0">
                          <a:latin typeface="Cambria Math" panose="02040503050406030204" pitchFamily="18" charset="0"/>
                          <a:ea typeface="宋体" pitchFamily="2" charset="-122"/>
                        </a:rPr>
                        <m:t>+ </m:t>
                      </m:r>
                      <m:r>
                        <a:rPr kumimoji="1" lang="en-US" altLang="zh-CN" sz="2800" i="1" dirty="0">
                          <a:latin typeface="Cambria Math" panose="02040503050406030204" pitchFamily="18" charset="0"/>
                          <a:ea typeface="宋体" pitchFamily="2" charset="-122"/>
                        </a:rPr>
                        <m:t>𝑐𝑌</m:t>
                      </m:r>
                      <m:r>
                        <a:rPr kumimoji="1" lang="en-US" altLang="zh-CN" sz="2800" i="1" dirty="0">
                          <a:latin typeface="Cambria Math" panose="02040503050406030204" pitchFamily="18" charset="0"/>
                          <a:ea typeface="宋体" pitchFamily="2" charset="-122"/>
                        </a:rPr>
                        <m:t> + </m:t>
                      </m:r>
                      <m:acc>
                        <m:accPr>
                          <m:chr m:val="̅"/>
                          <m:ctrlPr>
                            <a:rPr kumimoji="1" lang="en-US" altLang="zh-CN" sz="2800" i="1" dirty="0">
                              <a:latin typeface="Cambria Math" panose="02040503050406030204" pitchFamily="18" charset="0"/>
                              <a:ea typeface="宋体" pitchFamily="2" charset="-122"/>
                            </a:rPr>
                          </m:ctrlPr>
                        </m:accPr>
                        <m:e>
                          <m:r>
                            <a:rPr kumimoji="1" lang="en-US" altLang="zh-CN" sz="2800" i="1" dirty="0">
                              <a:solidFill>
                                <a:srgbClr val="FF0000"/>
                              </a:solidFill>
                              <a:latin typeface="Cambria Math" panose="02040503050406030204" pitchFamily="18" charset="0"/>
                              <a:ea typeface="宋体" pitchFamily="2" charset="-122"/>
                            </a:rPr>
                            <m:t>𝐼</m:t>
                          </m:r>
                        </m:e>
                      </m:acc>
                      <m:r>
                        <a:rPr kumimoji="1" lang="en-US" altLang="zh-CN" sz="2800" i="1" dirty="0">
                          <a:solidFill>
                            <a:srgbClr val="FF0000"/>
                          </a:solidFill>
                          <a:latin typeface="Cambria Math" panose="02040503050406030204" pitchFamily="18" charset="0"/>
                          <a:ea typeface="宋体" pitchFamily="2" charset="-122"/>
                        </a:rPr>
                        <m:t> – </m:t>
                      </m:r>
                      <m:r>
                        <a:rPr kumimoji="1" lang="en-US" altLang="zh-CN" sz="2800" i="1" dirty="0" err="1">
                          <a:solidFill>
                            <a:srgbClr val="FF0000"/>
                          </a:solidFill>
                          <a:latin typeface="Cambria Math" panose="02040503050406030204" pitchFamily="18" charset="0"/>
                          <a:ea typeface="宋体" pitchFamily="2" charset="-122"/>
                        </a:rPr>
                        <m:t>𝑏𝑟</m:t>
                      </m:r>
                      <m:r>
                        <a:rPr kumimoji="1" lang="en-US" altLang="zh-CN" sz="2800" i="1" dirty="0">
                          <a:latin typeface="Cambria Math" panose="02040503050406030204" pitchFamily="18" charset="0"/>
                          <a:ea typeface="宋体" pitchFamily="2" charset="-122"/>
                        </a:rPr>
                        <m:t> +</m:t>
                      </m:r>
                      <m:r>
                        <a:rPr kumimoji="1" lang="en-US" altLang="zh-CN" sz="2800" i="1" dirty="0">
                          <a:solidFill>
                            <a:srgbClr val="336600"/>
                          </a:solidFill>
                          <a:latin typeface="Cambria Math" panose="02040503050406030204" pitchFamily="18" charset="0"/>
                          <a:ea typeface="宋体" pitchFamily="2" charset="-122"/>
                        </a:rPr>
                        <m:t> </m:t>
                      </m:r>
                      <m:acc>
                        <m:accPr>
                          <m:chr m:val="̅"/>
                          <m:ctrlPr>
                            <a:rPr kumimoji="1" lang="en-US" altLang="zh-CN" sz="2800" i="1" dirty="0">
                              <a:solidFill>
                                <a:srgbClr val="336600"/>
                              </a:solidFill>
                              <a:latin typeface="Cambria Math" panose="02040503050406030204" pitchFamily="18" charset="0"/>
                              <a:ea typeface="宋体" pitchFamily="2" charset="-122"/>
                            </a:rPr>
                          </m:ctrlPr>
                        </m:accPr>
                        <m:e>
                          <m:r>
                            <a:rPr kumimoji="1" lang="en-US" altLang="zh-CN" sz="2800" i="1" dirty="0">
                              <a:solidFill>
                                <a:srgbClr val="336600"/>
                              </a:solidFill>
                              <a:latin typeface="Cambria Math" panose="02040503050406030204" pitchFamily="18" charset="0"/>
                              <a:ea typeface="宋体" pitchFamily="2" charset="-122"/>
                            </a:rPr>
                            <m:t>𝐺</m:t>
                          </m:r>
                        </m:e>
                      </m:acc>
                      <m:r>
                        <a:rPr kumimoji="1" lang="en-US" altLang="zh-CN" sz="2800" i="1" dirty="0">
                          <a:latin typeface="Cambria Math" panose="02040503050406030204" pitchFamily="18" charset="0"/>
                          <a:ea typeface="宋体" pitchFamily="2" charset="-122"/>
                        </a:rPr>
                        <m:t> + </m:t>
                      </m:r>
                      <m:acc>
                        <m:accPr>
                          <m:chr m:val="̅"/>
                          <m:ctrlPr>
                            <a:rPr kumimoji="1" lang="en-US" altLang="zh-CN" sz="2800" i="1" dirty="0">
                              <a:latin typeface="Cambria Math" panose="02040503050406030204" pitchFamily="18" charset="0"/>
                              <a:ea typeface="宋体" pitchFamily="2" charset="-122"/>
                            </a:rPr>
                          </m:ctrlPr>
                        </m:accPr>
                        <m:e>
                          <m:r>
                            <a:rPr kumimoji="1" lang="en-US" altLang="zh-CN" sz="2800" i="1" dirty="0">
                              <a:latin typeface="Cambria Math" panose="02040503050406030204" pitchFamily="18" charset="0"/>
                              <a:ea typeface="宋体" pitchFamily="2" charset="-122"/>
                            </a:rPr>
                            <m:t>𝑁𝑋</m:t>
                          </m:r>
                          <m:r>
                            <m:rPr>
                              <m:nor/>
                            </m:rPr>
                            <a:rPr kumimoji="1" lang="en-US" altLang="zh-CN" sz="2800" dirty="0">
                              <a:ea typeface="宋体" pitchFamily="2" charset="-122"/>
                            </a:rPr>
                            <m:t> </m:t>
                          </m:r>
                        </m:e>
                      </m:acc>
                      <m:r>
                        <a:rPr kumimoji="1" lang="zh-CN" altLang="en-US" sz="2800" i="1" dirty="0">
                          <a:latin typeface="Cambria Math" panose="02040503050406030204" pitchFamily="18" charset="0"/>
                          <a:ea typeface="宋体" pitchFamily="2" charset="-122"/>
                        </a:rPr>
                        <m:t>       = </m:t>
                      </m:r>
                      <m:acc>
                        <m:accPr>
                          <m:chr m:val="̅"/>
                          <m:ctrlPr>
                            <a:rPr kumimoji="1" lang="zh-CN" altLang="en-US"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𝐶</m:t>
                          </m:r>
                        </m:e>
                      </m:acc>
                      <m:r>
                        <a:rPr kumimoji="1" lang="en-US" altLang="zh-CN" sz="2800" i="1" dirty="0">
                          <a:solidFill>
                            <a:srgbClr val="00B050"/>
                          </a:solidFill>
                          <a:latin typeface="Cambria Math" panose="02040503050406030204" pitchFamily="18" charset="0"/>
                          <a:ea typeface="宋体" pitchFamily="2" charset="-122"/>
                        </a:rPr>
                        <m:t> + </m:t>
                      </m:r>
                      <m:r>
                        <a:rPr kumimoji="1" lang="en-US" altLang="zh-CN" sz="2800" i="1" dirty="0" err="1">
                          <a:solidFill>
                            <a:srgbClr val="00B050"/>
                          </a:solidFill>
                          <a:latin typeface="Cambria Math" panose="02040503050406030204" pitchFamily="18" charset="0"/>
                          <a:ea typeface="宋体" pitchFamily="2" charset="-122"/>
                        </a:rPr>
                        <m:t>𝑐</m:t>
                      </m:r>
                      <m:acc>
                        <m:accPr>
                          <m:chr m:val="̅"/>
                          <m:ctrlPr>
                            <a:rPr kumimoji="1" lang="en-US" altLang="zh-CN"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𝑇𝑅</m:t>
                          </m:r>
                        </m:e>
                      </m:acc>
                      <m:r>
                        <a:rPr kumimoji="1" lang="en-US" altLang="zh-CN" sz="2800" i="1" dirty="0">
                          <a:solidFill>
                            <a:srgbClr val="00B050"/>
                          </a:solidFill>
                          <a:latin typeface="Cambria Math" panose="02040503050406030204" pitchFamily="18" charset="0"/>
                          <a:ea typeface="宋体" pitchFamily="2" charset="-122"/>
                        </a:rPr>
                        <m:t> −</m:t>
                      </m:r>
                      <m:r>
                        <a:rPr kumimoji="1" lang="en-US" altLang="zh-CN" sz="2800" i="1" dirty="0">
                          <a:solidFill>
                            <a:srgbClr val="00B050"/>
                          </a:solidFill>
                          <a:latin typeface="Cambria Math" panose="02040503050406030204" pitchFamily="18" charset="0"/>
                          <a:ea typeface="宋体" pitchFamily="2" charset="-122"/>
                        </a:rPr>
                        <m:t>𝑐</m:t>
                      </m:r>
                      <m:acc>
                        <m:accPr>
                          <m:chr m:val="̅"/>
                          <m:ctrlPr>
                            <a:rPr kumimoji="1" lang="en-US" altLang="zh-CN"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𝑇𝐴</m:t>
                          </m:r>
                        </m:e>
                      </m:acc>
                      <m:r>
                        <a:rPr kumimoji="1" lang="en-US" altLang="zh-CN" sz="2800" i="1" dirty="0">
                          <a:solidFill>
                            <a:srgbClr val="00B050"/>
                          </a:solidFill>
                          <a:latin typeface="Cambria Math" panose="02040503050406030204" pitchFamily="18" charset="0"/>
                          <a:ea typeface="宋体" pitchFamily="2" charset="-122"/>
                        </a:rPr>
                        <m:t>+</m:t>
                      </m:r>
                      <m:acc>
                        <m:accPr>
                          <m:chr m:val="̅"/>
                          <m:ctrlPr>
                            <a:rPr kumimoji="1" lang="zh-CN" altLang="en-US"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𝐼</m:t>
                          </m:r>
                        </m:e>
                      </m:acc>
                      <m:r>
                        <a:rPr kumimoji="1" lang="en-US" altLang="zh-CN" sz="2800" i="1" dirty="0">
                          <a:solidFill>
                            <a:srgbClr val="00B050"/>
                          </a:solidFill>
                          <a:latin typeface="Cambria Math" panose="02040503050406030204" pitchFamily="18" charset="0"/>
                          <a:ea typeface="宋体" pitchFamily="2" charset="-122"/>
                        </a:rPr>
                        <m:t>+</m:t>
                      </m:r>
                      <m:acc>
                        <m:accPr>
                          <m:chr m:val="̅"/>
                          <m:ctrlPr>
                            <a:rPr kumimoji="1" lang="en-US" altLang="zh-CN"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𝐺</m:t>
                          </m:r>
                        </m:e>
                      </m:acc>
                      <m:r>
                        <a:rPr kumimoji="1" lang="en-US" altLang="zh-CN" sz="2800" i="1" dirty="0">
                          <a:solidFill>
                            <a:srgbClr val="00B050"/>
                          </a:solidFill>
                          <a:latin typeface="Cambria Math" panose="02040503050406030204" pitchFamily="18" charset="0"/>
                          <a:ea typeface="宋体" pitchFamily="2" charset="-122"/>
                        </a:rPr>
                        <m:t>+</m:t>
                      </m:r>
                      <m:acc>
                        <m:accPr>
                          <m:chr m:val="̅"/>
                          <m:ctrlPr>
                            <a:rPr kumimoji="1" lang="en-US" altLang="zh-CN"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𝑁𝑋</m:t>
                          </m:r>
                          <m:r>
                            <m:rPr>
                              <m:nor/>
                            </m:rPr>
                            <a:rPr kumimoji="1" lang="en-US" altLang="zh-CN" sz="2800" dirty="0">
                              <a:solidFill>
                                <a:srgbClr val="00B050"/>
                              </a:solidFill>
                              <a:ea typeface="宋体" pitchFamily="2" charset="-122"/>
                            </a:rPr>
                            <m:t> </m:t>
                          </m:r>
                        </m:e>
                      </m:acc>
                      <m:r>
                        <a:rPr kumimoji="1" lang="en-US" altLang="zh-CN" sz="2800" i="1" dirty="0">
                          <a:latin typeface="Cambria Math" panose="02040503050406030204" pitchFamily="18" charset="0"/>
                          <a:ea typeface="宋体" pitchFamily="2" charset="-122"/>
                        </a:rPr>
                        <m:t>+ </m:t>
                      </m:r>
                      <m:r>
                        <a:rPr kumimoji="1" lang="en-US" altLang="zh-CN" sz="2800" i="1" dirty="0">
                          <a:solidFill>
                            <a:schemeClr val="accent2"/>
                          </a:solidFill>
                          <a:latin typeface="Cambria Math" panose="02040503050406030204" pitchFamily="18" charset="0"/>
                          <a:ea typeface="宋体" pitchFamily="2" charset="-122"/>
                        </a:rPr>
                        <m:t>𝑐𝑌</m:t>
                      </m:r>
                      <m:r>
                        <a:rPr kumimoji="1" lang="en-US" altLang="zh-CN" sz="2800" i="1" dirty="0">
                          <a:solidFill>
                            <a:schemeClr val="accent2"/>
                          </a:solidFill>
                          <a:latin typeface="Cambria Math" panose="02040503050406030204" pitchFamily="18" charset="0"/>
                          <a:ea typeface="宋体" pitchFamily="2" charset="-122"/>
                        </a:rPr>
                        <m:t> –</m:t>
                      </m:r>
                      <m:r>
                        <a:rPr kumimoji="1" lang="en-US" altLang="zh-CN" sz="2800" i="1" dirty="0" err="1">
                          <a:solidFill>
                            <a:schemeClr val="accent2"/>
                          </a:solidFill>
                          <a:latin typeface="Cambria Math" panose="02040503050406030204" pitchFamily="18" charset="0"/>
                          <a:ea typeface="宋体" pitchFamily="2" charset="-122"/>
                        </a:rPr>
                        <m:t>𝑏𝑟</m:t>
                      </m:r>
                    </m:oMath>
                  </m:oMathPara>
                </a14:m>
                <a:endParaRPr kumimoji="1" lang="en-US" altLang="zh-CN" sz="2800" dirty="0">
                  <a:solidFill>
                    <a:schemeClr val="accent2"/>
                  </a:solidFill>
                  <a:ea typeface="宋体" pitchFamily="2" charset="-122"/>
                </a:endParaRPr>
              </a:p>
              <a:p>
                <a:pPr marL="609600" indent="-609600">
                  <a:lnSpc>
                    <a:spcPct val="150000"/>
                  </a:lnSpc>
                  <a:spcBef>
                    <a:spcPct val="0"/>
                  </a:spcBef>
                  <a:buNone/>
                  <a:defRPr/>
                </a:pPr>
                <a14:m>
                  <m:oMathPara xmlns:m="http://schemas.openxmlformats.org/officeDocument/2006/math">
                    <m:oMathParaPr>
                      <m:jc m:val="left"/>
                    </m:oMathParaPr>
                    <m:oMath xmlns:m="http://schemas.openxmlformats.org/officeDocument/2006/math">
                      <m:r>
                        <a:rPr kumimoji="1" lang="zh-CN" altLang="en-US" sz="2800" i="1" dirty="0">
                          <a:latin typeface="Cambria Math" panose="02040503050406030204" pitchFamily="18" charset="0"/>
                          <a:ea typeface="宋体" pitchFamily="2" charset="-122"/>
                        </a:rPr>
                        <m:t>= </m:t>
                      </m:r>
                      <m:acc>
                        <m:accPr>
                          <m:chr m:val="̅"/>
                          <m:ctrlPr>
                            <a:rPr kumimoji="1" lang="zh-CN" altLang="en-US"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𝐶</m:t>
                          </m:r>
                        </m:e>
                      </m:acc>
                      <m:r>
                        <a:rPr kumimoji="1" lang="en-US" altLang="zh-CN" sz="2800" i="1" dirty="0">
                          <a:solidFill>
                            <a:srgbClr val="00B050"/>
                          </a:solidFill>
                          <a:latin typeface="Cambria Math" panose="02040503050406030204" pitchFamily="18" charset="0"/>
                          <a:ea typeface="宋体" pitchFamily="2" charset="-122"/>
                        </a:rPr>
                        <m:t> − </m:t>
                      </m:r>
                      <m:r>
                        <a:rPr kumimoji="1" lang="en-US" altLang="zh-CN" sz="2800" i="1" dirty="0" err="1">
                          <a:solidFill>
                            <a:srgbClr val="00B050"/>
                          </a:solidFill>
                          <a:latin typeface="Cambria Math" panose="02040503050406030204" pitchFamily="18" charset="0"/>
                          <a:ea typeface="宋体" pitchFamily="2" charset="-122"/>
                        </a:rPr>
                        <m:t>𝑐</m:t>
                      </m:r>
                      <m:r>
                        <a:rPr kumimoji="1" lang="en-US" altLang="zh-CN" sz="2800" i="1" dirty="0">
                          <a:solidFill>
                            <a:srgbClr val="00B050"/>
                          </a:solidFill>
                          <a:latin typeface="Cambria Math" panose="02040503050406030204" pitchFamily="18" charset="0"/>
                          <a:ea typeface="宋体" pitchFamily="2" charset="-122"/>
                        </a:rPr>
                        <m:t>(</m:t>
                      </m:r>
                      <m:acc>
                        <m:accPr>
                          <m:chr m:val="̅"/>
                          <m:ctrlPr>
                            <a:rPr kumimoji="1" lang="en-US" altLang="zh-CN"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𝑇𝐴</m:t>
                          </m:r>
                        </m:e>
                      </m:acc>
                      <m:r>
                        <a:rPr kumimoji="1" lang="en-US" altLang="zh-CN" sz="2800" i="1" dirty="0">
                          <a:solidFill>
                            <a:srgbClr val="00B050"/>
                          </a:solidFill>
                          <a:latin typeface="Cambria Math" panose="02040503050406030204" pitchFamily="18" charset="0"/>
                          <a:ea typeface="宋体" pitchFamily="2" charset="-122"/>
                        </a:rPr>
                        <m:t> −</m:t>
                      </m:r>
                      <m:acc>
                        <m:accPr>
                          <m:chr m:val="̅"/>
                          <m:ctrlPr>
                            <a:rPr kumimoji="1" lang="en-US" altLang="zh-CN"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𝑇𝑅</m:t>
                          </m:r>
                        </m:e>
                      </m:acc>
                      <m:r>
                        <a:rPr kumimoji="1" lang="en-US" altLang="zh-CN" sz="2800" i="1" dirty="0">
                          <a:solidFill>
                            <a:srgbClr val="00B050"/>
                          </a:solidFill>
                          <a:latin typeface="Cambria Math" panose="02040503050406030204" pitchFamily="18" charset="0"/>
                          <a:ea typeface="宋体" pitchFamily="2" charset="-122"/>
                        </a:rPr>
                        <m:t>)+</m:t>
                      </m:r>
                      <m:acc>
                        <m:accPr>
                          <m:chr m:val="̅"/>
                          <m:ctrlPr>
                            <a:rPr kumimoji="1" lang="zh-CN" altLang="en-US"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𝐼</m:t>
                          </m:r>
                        </m:e>
                      </m:acc>
                      <m:r>
                        <a:rPr kumimoji="1" lang="en-US" altLang="zh-CN" sz="2800" i="1" dirty="0">
                          <a:solidFill>
                            <a:srgbClr val="00B050"/>
                          </a:solidFill>
                          <a:latin typeface="Cambria Math" panose="02040503050406030204" pitchFamily="18" charset="0"/>
                          <a:ea typeface="宋体" pitchFamily="2" charset="-122"/>
                        </a:rPr>
                        <m:t>+</m:t>
                      </m:r>
                      <m:acc>
                        <m:accPr>
                          <m:chr m:val="̅"/>
                          <m:ctrlPr>
                            <a:rPr kumimoji="1" lang="en-US" altLang="zh-CN"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𝐺</m:t>
                          </m:r>
                        </m:e>
                      </m:acc>
                      <m:r>
                        <a:rPr kumimoji="1" lang="en-US" altLang="zh-CN" sz="2800" i="1" dirty="0">
                          <a:solidFill>
                            <a:srgbClr val="00B050"/>
                          </a:solidFill>
                          <a:latin typeface="Cambria Math" panose="02040503050406030204" pitchFamily="18" charset="0"/>
                          <a:ea typeface="宋体" pitchFamily="2" charset="-122"/>
                        </a:rPr>
                        <m:t>+</m:t>
                      </m:r>
                      <m:acc>
                        <m:accPr>
                          <m:chr m:val="̅"/>
                          <m:ctrlPr>
                            <a:rPr kumimoji="1" lang="en-US" altLang="zh-CN"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𝑁𝑋</m:t>
                          </m:r>
                          <m:r>
                            <m:rPr>
                              <m:nor/>
                            </m:rPr>
                            <a:rPr kumimoji="1" lang="en-US" altLang="zh-CN" sz="2800" dirty="0">
                              <a:solidFill>
                                <a:srgbClr val="00B050"/>
                              </a:solidFill>
                              <a:ea typeface="宋体" pitchFamily="2" charset="-122"/>
                            </a:rPr>
                            <m:t> </m:t>
                          </m:r>
                        </m:e>
                      </m:acc>
                      <m:r>
                        <a:rPr kumimoji="1" lang="en-US" altLang="zh-CN" sz="2800" i="1" dirty="0">
                          <a:latin typeface="Cambria Math" panose="02040503050406030204" pitchFamily="18" charset="0"/>
                          <a:ea typeface="宋体" pitchFamily="2" charset="-122"/>
                        </a:rPr>
                        <m:t>+ </m:t>
                      </m:r>
                      <m:r>
                        <a:rPr kumimoji="1" lang="en-US" altLang="zh-CN" sz="2800" i="1" dirty="0">
                          <a:solidFill>
                            <a:schemeClr val="accent2"/>
                          </a:solidFill>
                          <a:latin typeface="Cambria Math" panose="02040503050406030204" pitchFamily="18" charset="0"/>
                          <a:ea typeface="宋体" pitchFamily="2" charset="-122"/>
                        </a:rPr>
                        <m:t>𝑐𝑌</m:t>
                      </m:r>
                      <m:r>
                        <a:rPr kumimoji="1" lang="en-US" altLang="zh-CN" sz="2800" i="1" dirty="0">
                          <a:solidFill>
                            <a:schemeClr val="accent2"/>
                          </a:solidFill>
                          <a:latin typeface="Cambria Math" panose="02040503050406030204" pitchFamily="18" charset="0"/>
                          <a:ea typeface="宋体" pitchFamily="2" charset="-122"/>
                        </a:rPr>
                        <m:t> –</m:t>
                      </m:r>
                      <m:r>
                        <a:rPr kumimoji="1" lang="en-US" altLang="zh-CN" sz="2800" i="1" dirty="0" err="1">
                          <a:solidFill>
                            <a:schemeClr val="accent2"/>
                          </a:solidFill>
                          <a:latin typeface="Cambria Math" panose="02040503050406030204" pitchFamily="18" charset="0"/>
                          <a:ea typeface="宋体" pitchFamily="2" charset="-122"/>
                        </a:rPr>
                        <m:t>𝑏𝑟</m:t>
                      </m:r>
                    </m:oMath>
                  </m:oMathPara>
                </a14:m>
                <a:endParaRPr kumimoji="1" lang="en-US" altLang="zh-CN" sz="2800" dirty="0">
                  <a:solidFill>
                    <a:schemeClr val="accent2"/>
                  </a:solidFill>
                  <a:ea typeface="宋体" pitchFamily="2" charset="-122"/>
                </a:endParaRPr>
              </a:p>
              <a:p>
                <a:pPr marL="609600" indent="-609600">
                  <a:lnSpc>
                    <a:spcPct val="150000"/>
                  </a:lnSpc>
                  <a:spcBef>
                    <a:spcPct val="0"/>
                  </a:spcBef>
                  <a:buNone/>
                  <a:defRPr/>
                </a:pPr>
                <a14:m>
                  <m:oMathPara xmlns:m="http://schemas.openxmlformats.org/officeDocument/2006/math">
                    <m:oMathParaPr>
                      <m:jc m:val="left"/>
                    </m:oMathParaPr>
                    <m:oMath xmlns:m="http://schemas.openxmlformats.org/officeDocument/2006/math">
                      <m:r>
                        <a:rPr kumimoji="1" lang="zh-CN" altLang="en-US" sz="2800" i="1" dirty="0">
                          <a:latin typeface="Cambria Math" panose="02040503050406030204" pitchFamily="18" charset="0"/>
                          <a:ea typeface="宋体" pitchFamily="2" charset="-122"/>
                        </a:rPr>
                        <m:t>= </m:t>
                      </m:r>
                      <m:acc>
                        <m:accPr>
                          <m:chr m:val="̅"/>
                          <m:ctrlPr>
                            <a:rPr kumimoji="1" lang="zh-CN" altLang="en-US"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𝐶</m:t>
                          </m:r>
                        </m:e>
                      </m:acc>
                      <m:r>
                        <a:rPr kumimoji="1" lang="en-US" altLang="zh-CN" sz="2800" i="1" dirty="0">
                          <a:solidFill>
                            <a:srgbClr val="00B050"/>
                          </a:solidFill>
                          <a:latin typeface="Cambria Math" panose="02040503050406030204" pitchFamily="18" charset="0"/>
                          <a:ea typeface="宋体" pitchFamily="2" charset="-122"/>
                        </a:rPr>
                        <m:t> − </m:t>
                      </m:r>
                      <m:r>
                        <a:rPr kumimoji="1" lang="en-US" altLang="zh-CN" sz="2800" i="1" dirty="0" err="1">
                          <a:solidFill>
                            <a:srgbClr val="00B050"/>
                          </a:solidFill>
                          <a:latin typeface="Cambria Math" panose="02040503050406030204" pitchFamily="18" charset="0"/>
                          <a:ea typeface="宋体" pitchFamily="2" charset="-122"/>
                        </a:rPr>
                        <m:t>𝑐</m:t>
                      </m:r>
                      <m:acc>
                        <m:accPr>
                          <m:chr m:val="̅"/>
                          <m:ctrlPr>
                            <a:rPr kumimoji="1" lang="zh-CN" altLang="en-US"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𝑇</m:t>
                          </m:r>
                        </m:e>
                      </m:acc>
                      <m:r>
                        <a:rPr kumimoji="1" lang="en-US" altLang="zh-CN" sz="2800" i="1" dirty="0">
                          <a:solidFill>
                            <a:srgbClr val="00B050"/>
                          </a:solidFill>
                          <a:latin typeface="Cambria Math" panose="02040503050406030204" pitchFamily="18" charset="0"/>
                          <a:ea typeface="宋体" pitchFamily="2" charset="-122"/>
                        </a:rPr>
                        <m:t>+</m:t>
                      </m:r>
                      <m:acc>
                        <m:accPr>
                          <m:chr m:val="̅"/>
                          <m:ctrlPr>
                            <a:rPr kumimoji="1" lang="zh-CN" altLang="en-US"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𝐼</m:t>
                          </m:r>
                        </m:e>
                      </m:acc>
                      <m:r>
                        <a:rPr kumimoji="1" lang="en-US" altLang="zh-CN" sz="2800" i="1" dirty="0">
                          <a:solidFill>
                            <a:srgbClr val="00B050"/>
                          </a:solidFill>
                          <a:latin typeface="Cambria Math" panose="02040503050406030204" pitchFamily="18" charset="0"/>
                          <a:ea typeface="宋体" pitchFamily="2" charset="-122"/>
                        </a:rPr>
                        <m:t>+</m:t>
                      </m:r>
                      <m:acc>
                        <m:accPr>
                          <m:chr m:val="̅"/>
                          <m:ctrlPr>
                            <a:rPr kumimoji="1" lang="en-US" altLang="zh-CN"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𝐺</m:t>
                          </m:r>
                        </m:e>
                      </m:acc>
                      <m:r>
                        <a:rPr kumimoji="1" lang="en-US" altLang="zh-CN" sz="2800" i="1" dirty="0">
                          <a:solidFill>
                            <a:srgbClr val="00B050"/>
                          </a:solidFill>
                          <a:latin typeface="Cambria Math" panose="02040503050406030204" pitchFamily="18" charset="0"/>
                          <a:ea typeface="宋体" pitchFamily="2" charset="-122"/>
                        </a:rPr>
                        <m:t>+</m:t>
                      </m:r>
                      <m:acc>
                        <m:accPr>
                          <m:chr m:val="̅"/>
                          <m:ctrlPr>
                            <a:rPr kumimoji="1" lang="en-US" altLang="zh-CN"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𝑁𝑋</m:t>
                          </m:r>
                          <m:r>
                            <m:rPr>
                              <m:nor/>
                            </m:rPr>
                            <a:rPr kumimoji="1" lang="en-US" altLang="zh-CN" sz="2800" dirty="0">
                              <a:solidFill>
                                <a:srgbClr val="00B050"/>
                              </a:solidFill>
                              <a:ea typeface="宋体" pitchFamily="2" charset="-122"/>
                            </a:rPr>
                            <m:t> </m:t>
                          </m:r>
                        </m:e>
                      </m:acc>
                      <m:r>
                        <a:rPr kumimoji="1" lang="en-US" altLang="zh-CN" sz="2800" i="1" dirty="0">
                          <a:latin typeface="Cambria Math" panose="02040503050406030204" pitchFamily="18" charset="0"/>
                          <a:ea typeface="宋体" pitchFamily="2" charset="-122"/>
                        </a:rPr>
                        <m:t>+ </m:t>
                      </m:r>
                      <m:r>
                        <a:rPr kumimoji="1" lang="en-US" altLang="zh-CN" sz="2800" i="1" dirty="0">
                          <a:solidFill>
                            <a:schemeClr val="accent2"/>
                          </a:solidFill>
                          <a:latin typeface="Cambria Math" panose="02040503050406030204" pitchFamily="18" charset="0"/>
                          <a:ea typeface="宋体" pitchFamily="2" charset="-122"/>
                        </a:rPr>
                        <m:t>𝑐𝑌</m:t>
                      </m:r>
                      <m:r>
                        <a:rPr kumimoji="1" lang="en-US" altLang="zh-CN" sz="2800" i="1" dirty="0">
                          <a:solidFill>
                            <a:schemeClr val="accent2"/>
                          </a:solidFill>
                          <a:latin typeface="Cambria Math" panose="02040503050406030204" pitchFamily="18" charset="0"/>
                          <a:ea typeface="宋体" pitchFamily="2" charset="-122"/>
                        </a:rPr>
                        <m:t> –</m:t>
                      </m:r>
                      <m:r>
                        <a:rPr kumimoji="1" lang="en-US" altLang="zh-CN" sz="2800" i="1" dirty="0" err="1">
                          <a:solidFill>
                            <a:schemeClr val="accent2"/>
                          </a:solidFill>
                          <a:latin typeface="Cambria Math" panose="02040503050406030204" pitchFamily="18" charset="0"/>
                          <a:ea typeface="宋体" pitchFamily="2" charset="-122"/>
                        </a:rPr>
                        <m:t>𝑏𝑟</m:t>
                      </m:r>
                    </m:oMath>
                  </m:oMathPara>
                </a14:m>
                <a:endParaRPr kumimoji="1" lang="en-US" altLang="zh-CN" sz="2800" i="1" dirty="0">
                  <a:solidFill>
                    <a:schemeClr val="accent2"/>
                  </a:solidFill>
                  <a:latin typeface="Cambria Math" panose="02040503050406030204" pitchFamily="18" charset="0"/>
                  <a:ea typeface="宋体" pitchFamily="2" charset="-122"/>
                </a:endParaRPr>
              </a:p>
              <a:p>
                <a:pPr marL="609600" indent="-609600">
                  <a:lnSpc>
                    <a:spcPct val="150000"/>
                  </a:lnSpc>
                  <a:spcBef>
                    <a:spcPct val="0"/>
                  </a:spcBef>
                  <a:buNone/>
                  <a:defRPr/>
                </a:pPr>
                <a14:m>
                  <m:oMathPara xmlns:m="http://schemas.openxmlformats.org/officeDocument/2006/math">
                    <m:oMathParaPr>
                      <m:jc m:val="left"/>
                    </m:oMathParaPr>
                    <m:oMath xmlns:m="http://schemas.openxmlformats.org/officeDocument/2006/math">
                      <m:r>
                        <a:rPr lang="en-US" altLang="zh-CN" sz="2800" i="1" dirty="0">
                          <a:latin typeface="Cambria Math" panose="02040503050406030204" pitchFamily="18" charset="0"/>
                          <a:ea typeface="宋体" pitchFamily="2" charset="-122"/>
                        </a:rPr>
                        <m:t>=</m:t>
                      </m:r>
                      <m:acc>
                        <m:accPr>
                          <m:chr m:val="̅"/>
                          <m:ctrlPr>
                            <a:rPr kumimoji="1" lang="zh-CN" altLang="en-US"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𝐴</m:t>
                          </m:r>
                        </m:e>
                      </m:acc>
                      <m:r>
                        <a:rPr kumimoji="1" lang="en-US" altLang="zh-CN" sz="2800" i="1" dirty="0">
                          <a:latin typeface="Cambria Math" panose="02040503050406030204" pitchFamily="18" charset="0"/>
                          <a:ea typeface="宋体" pitchFamily="2" charset="-122"/>
                        </a:rPr>
                        <m:t>+ </m:t>
                      </m:r>
                      <m:r>
                        <a:rPr kumimoji="1" lang="en-US" altLang="zh-CN" sz="2800" i="1" dirty="0">
                          <a:solidFill>
                            <a:srgbClr val="0070C0"/>
                          </a:solidFill>
                          <a:latin typeface="Cambria Math" panose="02040503050406030204" pitchFamily="18" charset="0"/>
                          <a:ea typeface="宋体" pitchFamily="2" charset="-122"/>
                        </a:rPr>
                        <m:t>𝑐𝑌</m:t>
                      </m:r>
                      <m:r>
                        <a:rPr kumimoji="1" lang="en-US" altLang="zh-CN" sz="2800" i="1" dirty="0">
                          <a:solidFill>
                            <a:srgbClr val="0070C0"/>
                          </a:solidFill>
                          <a:latin typeface="Cambria Math" panose="02040503050406030204" pitchFamily="18" charset="0"/>
                          <a:ea typeface="宋体" pitchFamily="2" charset="-122"/>
                        </a:rPr>
                        <m:t> – </m:t>
                      </m:r>
                      <m:r>
                        <a:rPr kumimoji="1" lang="en-US" altLang="zh-CN" sz="2800" i="1" dirty="0" err="1">
                          <a:solidFill>
                            <a:srgbClr val="0070C0"/>
                          </a:solidFill>
                          <a:latin typeface="Cambria Math" panose="02040503050406030204" pitchFamily="18" charset="0"/>
                          <a:ea typeface="宋体" pitchFamily="2" charset="-122"/>
                        </a:rPr>
                        <m:t>𝑏𝑟</m:t>
                      </m:r>
                    </m:oMath>
                  </m:oMathPara>
                </a14:m>
                <a:endParaRPr kumimoji="1" lang="en-US" altLang="zh-CN" sz="2800" dirty="0">
                  <a:solidFill>
                    <a:srgbClr val="0070C0"/>
                  </a:solidFill>
                  <a:ea typeface="宋体" pitchFamily="2" charset="-122"/>
                </a:endParaRPr>
              </a:p>
            </p:txBody>
          </p:sp>
        </mc:Choice>
        <mc:Fallback xmlns="">
          <p:sp>
            <p:nvSpPr>
              <p:cNvPr id="44034" name="Rectangle 2"/>
              <p:cNvSpPr>
                <a:spLocks noGrp="1" noRot="1" noChangeAspect="1" noMove="1" noResize="1" noEditPoints="1" noAdjustHandles="1" noChangeArrowheads="1" noChangeShapeType="1" noTextEdit="1"/>
              </p:cNvSpPr>
              <p:nvPr>
                <p:ph idx="1"/>
              </p:nvPr>
            </p:nvSpPr>
            <p:spPr>
              <a:xfrm>
                <a:off x="482138" y="0"/>
                <a:ext cx="10856422" cy="6736080"/>
              </a:xfrm>
              <a:blipFill>
                <a:blip r:embed="rId3"/>
                <a:stretch>
                  <a:fillRect l="-1168"/>
                </a:stretch>
              </a:blipFill>
            </p:spPr>
            <p:txBody>
              <a:bodyPr/>
              <a:lstStyle/>
              <a:p>
                <a:r>
                  <a:rPr lang="zh-CN" altLang="en-US">
                    <a:noFill/>
                  </a:rPr>
                  <a:t> </a:t>
                </a:r>
              </a:p>
            </p:txBody>
          </p:sp>
        </mc:Fallback>
      </mc:AlternateContent>
      <p:sp>
        <p:nvSpPr>
          <p:cNvPr id="3" name="日期占位符 2">
            <a:extLst>
              <a:ext uri="{FF2B5EF4-FFF2-40B4-BE49-F238E27FC236}">
                <a16:creationId xmlns:a16="http://schemas.microsoft.com/office/drawing/2014/main" id="{34F58CE6-9862-F046-9D2C-BB0145283827}"/>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179757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0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034" name="Rectangle 2"/>
              <p:cNvSpPr>
                <a:spLocks noGrp="1" noChangeArrowheads="1"/>
              </p:cNvSpPr>
              <p:nvPr>
                <p:ph idx="1"/>
              </p:nvPr>
            </p:nvSpPr>
            <p:spPr>
              <a:xfrm>
                <a:off x="1524000" y="0"/>
                <a:ext cx="8945880" cy="5989320"/>
              </a:xfrm>
            </p:spPr>
            <p:txBody>
              <a:bodyPr anchor="t" anchorCtr="0">
                <a:noAutofit/>
              </a:bodyPr>
              <a:lstStyle/>
              <a:p>
                <a:pPr marL="609600" indent="-609600">
                  <a:lnSpc>
                    <a:spcPct val="150000"/>
                  </a:lnSpc>
                  <a:buNone/>
                  <a:defRPr/>
                </a:pPr>
                <a:r>
                  <a:rPr lang="zh-CN" altLang="en-US" sz="2800" dirty="0">
                    <a:ea typeface="宋体" pitchFamily="2" charset="-122"/>
                  </a:rPr>
                  <a:t>总之，当</a:t>
                </a:r>
                <a:r>
                  <a:rPr lang="en-US" altLang="zh-CN" sz="2800" dirty="0">
                    <a:ea typeface="宋体" pitchFamily="2" charset="-122"/>
                  </a:rPr>
                  <a:t>I = I </a:t>
                </a:r>
                <a:r>
                  <a:rPr lang="zh-CN" altLang="en-US" sz="2800" dirty="0">
                    <a:ea typeface="宋体" pitchFamily="2" charset="-122"/>
                  </a:rPr>
                  <a:t>（</a:t>
                </a:r>
                <a:r>
                  <a:rPr lang="en-US" altLang="zh-CN" sz="2800" dirty="0">
                    <a:ea typeface="宋体" pitchFamily="2" charset="-122"/>
                  </a:rPr>
                  <a:t>r</a:t>
                </a:r>
                <a:r>
                  <a:rPr lang="zh-CN" altLang="en-US" sz="2800" dirty="0">
                    <a:ea typeface="宋体" pitchFamily="2" charset="-122"/>
                  </a:rPr>
                  <a:t>）和 </a:t>
                </a:r>
                <a:r>
                  <a:rPr lang="en-US" altLang="zh-CN" sz="2800" dirty="0">
                    <a:ea typeface="宋体" pitchFamily="2" charset="-122"/>
                  </a:rPr>
                  <a:t>C = C</a:t>
                </a:r>
                <a:r>
                  <a:rPr lang="zh-CN" altLang="en-US" sz="2800" dirty="0">
                    <a:ea typeface="宋体" pitchFamily="2" charset="-122"/>
                  </a:rPr>
                  <a:t>（</a:t>
                </a:r>
                <a:r>
                  <a:rPr lang="en-US" altLang="zh-CN" sz="2800" dirty="0">
                    <a:ea typeface="宋体" pitchFamily="2" charset="-122"/>
                  </a:rPr>
                  <a:t>Y</a:t>
                </a:r>
                <a:r>
                  <a:rPr lang="zh-CN" altLang="en-US" sz="2800" dirty="0">
                    <a:ea typeface="宋体" pitchFamily="2" charset="-122"/>
                  </a:rPr>
                  <a:t>）时，我们有</a:t>
                </a:r>
                <a:endParaRPr lang="en-US" altLang="zh-CN" sz="2800" dirty="0">
                  <a:ea typeface="宋体" pitchFamily="2" charset="-122"/>
                </a:endParaRPr>
              </a:p>
              <a:p>
                <a:pPr marL="609600" indent="-609600">
                  <a:lnSpc>
                    <a:spcPct val="150000"/>
                  </a:lnSpc>
                  <a:buNone/>
                  <a:defRPr/>
                </a:pPr>
                <a:endParaRPr lang="en-US" altLang="zh-CN" sz="2800" dirty="0">
                  <a:ea typeface="宋体" pitchFamily="2" charset="-122"/>
                </a:endParaRPr>
              </a:p>
              <a:p>
                <a:pPr marL="609600" indent="-609600" algn="ctr">
                  <a:lnSpc>
                    <a:spcPct val="150000"/>
                  </a:lnSpc>
                  <a:spcBef>
                    <a:spcPct val="0"/>
                  </a:spcBef>
                  <a:buNone/>
                  <a:defRPr/>
                </a:pPr>
                <a:r>
                  <a:rPr lang="en-US" altLang="zh-CN" sz="2800" dirty="0">
                    <a:ea typeface="宋体" pitchFamily="2" charset="-122"/>
                  </a:rPr>
                  <a:t>Y = AD</a:t>
                </a:r>
              </a:p>
              <a:p>
                <a:pPr marL="609600" indent="-609600" algn="ctr">
                  <a:lnSpc>
                    <a:spcPct val="150000"/>
                  </a:lnSpc>
                  <a:spcBef>
                    <a:spcPct val="0"/>
                  </a:spcBef>
                  <a:buNone/>
                  <a:defRPr/>
                </a:pPr>
                <a:r>
                  <a:rPr lang="en-US" altLang="zh-CN" sz="2800" dirty="0">
                    <a:ea typeface="宋体" pitchFamily="2" charset="-122"/>
                  </a:rPr>
                  <a:t>AD</a:t>
                </a:r>
                <a14:m>
                  <m:oMath xmlns:m="http://schemas.openxmlformats.org/officeDocument/2006/math">
                    <m:r>
                      <a:rPr lang="en-US" altLang="zh-CN" sz="2800" i="1" dirty="0">
                        <a:latin typeface="Cambria Math" panose="02040503050406030204" pitchFamily="18" charset="0"/>
                        <a:ea typeface="宋体" pitchFamily="2" charset="-122"/>
                      </a:rPr>
                      <m:t>=</m:t>
                    </m:r>
                    <m:acc>
                      <m:accPr>
                        <m:chr m:val="̅"/>
                        <m:ctrlPr>
                          <a:rPr kumimoji="1" lang="zh-CN" altLang="en-US"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𝐴</m:t>
                        </m:r>
                      </m:e>
                    </m:acc>
                    <m:r>
                      <a:rPr kumimoji="1" lang="en-US" altLang="zh-CN" sz="2800" i="1" dirty="0">
                        <a:latin typeface="Cambria Math" panose="02040503050406030204" pitchFamily="18" charset="0"/>
                        <a:ea typeface="宋体" pitchFamily="2" charset="-122"/>
                      </a:rPr>
                      <m:t>+ </m:t>
                    </m:r>
                    <m:r>
                      <a:rPr kumimoji="1" lang="en-US" altLang="zh-CN" sz="2800" i="1" dirty="0">
                        <a:solidFill>
                          <a:srgbClr val="0070C0"/>
                        </a:solidFill>
                        <a:latin typeface="Cambria Math" panose="02040503050406030204" pitchFamily="18" charset="0"/>
                        <a:ea typeface="宋体" pitchFamily="2" charset="-122"/>
                      </a:rPr>
                      <m:t>𝑐𝑌</m:t>
                    </m:r>
                    <m:r>
                      <a:rPr kumimoji="1" lang="en-US" altLang="zh-CN" sz="2800" i="1" dirty="0">
                        <a:solidFill>
                          <a:srgbClr val="0070C0"/>
                        </a:solidFill>
                        <a:latin typeface="Cambria Math" panose="02040503050406030204" pitchFamily="18" charset="0"/>
                        <a:ea typeface="宋体" pitchFamily="2" charset="-122"/>
                      </a:rPr>
                      <m:t> – </m:t>
                    </m:r>
                    <m:r>
                      <a:rPr kumimoji="1" lang="en-US" altLang="zh-CN" sz="2800" i="1" dirty="0" err="1">
                        <a:solidFill>
                          <a:srgbClr val="0070C0"/>
                        </a:solidFill>
                        <a:latin typeface="Cambria Math" panose="02040503050406030204" pitchFamily="18" charset="0"/>
                        <a:ea typeface="宋体" pitchFamily="2" charset="-122"/>
                      </a:rPr>
                      <m:t>𝑏𝑟</m:t>
                    </m:r>
                  </m:oMath>
                </a14:m>
                <a:endParaRPr kumimoji="1" lang="en-US" altLang="zh-CN" sz="2800" dirty="0">
                  <a:solidFill>
                    <a:srgbClr val="0070C0"/>
                  </a:solidFill>
                  <a:ea typeface="宋体" pitchFamily="2" charset="-122"/>
                </a:endParaRPr>
              </a:p>
              <a:p>
                <a:pPr marL="609600" indent="-609600">
                  <a:lnSpc>
                    <a:spcPct val="150000"/>
                  </a:lnSpc>
                  <a:spcBef>
                    <a:spcPct val="0"/>
                  </a:spcBef>
                  <a:buNone/>
                  <a:defRPr/>
                </a:pPr>
                <a:r>
                  <a:rPr lang="zh-CN" altLang="en-US" sz="2800" dirty="0">
                    <a:ea typeface="宋体" pitchFamily="2" charset="-122"/>
                  </a:rPr>
                  <a:t>整理一下可以得到：</a:t>
                </a:r>
                <a:endParaRPr lang="en-US" altLang="zh-CN" sz="2800" dirty="0">
                  <a:ea typeface="宋体" pitchFamily="2" charset="-122"/>
                </a:endParaRPr>
              </a:p>
              <a:p>
                <a:pPr marL="609600" indent="-609600">
                  <a:lnSpc>
                    <a:spcPct val="150000"/>
                  </a:lnSpc>
                  <a:spcBef>
                    <a:spcPct val="0"/>
                  </a:spcBef>
                  <a:buNone/>
                  <a:defRPr/>
                </a:pPr>
                <a14:m>
                  <m:oMathPara xmlns:m="http://schemas.openxmlformats.org/officeDocument/2006/math">
                    <m:oMathParaPr>
                      <m:jc m:val="center"/>
                    </m:oMathParaPr>
                    <m:oMath xmlns:m="http://schemas.openxmlformats.org/officeDocument/2006/math">
                      <m:r>
                        <m:rPr>
                          <m:sty m:val="p"/>
                        </m:rPr>
                        <a:rPr lang="en-US" altLang="zh-CN" sz="2800" dirty="0">
                          <a:latin typeface="Cambria Math" panose="02040503050406030204" pitchFamily="18" charset="0"/>
                          <a:ea typeface="宋体" pitchFamily="2" charset="-122"/>
                        </a:rPr>
                        <m:t>Y</m:t>
                      </m:r>
                      <m:r>
                        <a:rPr lang="en-US" altLang="zh-CN" sz="2800" i="1" dirty="0">
                          <a:latin typeface="Cambria Math" panose="02040503050406030204" pitchFamily="18" charset="0"/>
                          <a:ea typeface="宋体" pitchFamily="2" charset="-122"/>
                        </a:rPr>
                        <m:t>=</m:t>
                      </m:r>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m:t>
                          </m:r>
                        </m:num>
                        <m:den>
                          <m:r>
                            <a:rPr lang="en-US" altLang="zh-CN" sz="2800" i="1" dirty="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𝑐</m:t>
                          </m:r>
                        </m:den>
                      </m:f>
                      <m:acc>
                        <m:accPr>
                          <m:chr m:val="̅"/>
                          <m:ctrlPr>
                            <a:rPr kumimoji="1" lang="zh-CN" altLang="en-US"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𝐴</m:t>
                          </m:r>
                        </m:e>
                      </m:acc>
                      <m:r>
                        <a:rPr kumimoji="1" lang="en-US" altLang="zh-CN" sz="2800" i="1" dirty="0">
                          <a:solidFill>
                            <a:srgbClr val="00B050"/>
                          </a:solidFill>
                          <a:latin typeface="Cambria Math" panose="02040503050406030204" pitchFamily="18" charset="0"/>
                          <a:ea typeface="宋体" pitchFamily="2" charset="-122"/>
                        </a:rPr>
                        <m:t>−</m:t>
                      </m:r>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m:t>
                          </m:r>
                        </m:num>
                        <m:den>
                          <m:r>
                            <a:rPr lang="en-US" altLang="zh-CN" sz="2800" i="1" dirty="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𝑐</m:t>
                          </m:r>
                        </m:den>
                      </m:f>
                      <m:r>
                        <a:rPr lang="en-US" altLang="zh-CN" sz="2800" i="1" dirty="0">
                          <a:latin typeface="Cambria Math" panose="02040503050406030204" pitchFamily="18" charset="0"/>
                          <a:ea typeface="宋体" pitchFamily="2" charset="-122"/>
                        </a:rPr>
                        <m:t>𝑏𝑟</m:t>
                      </m:r>
                    </m:oMath>
                  </m:oMathPara>
                </a14:m>
                <a:endParaRPr lang="en-US" altLang="zh-CN" sz="2800" dirty="0">
                  <a:ea typeface="宋体" pitchFamily="2" charset="-122"/>
                </a:endParaRPr>
              </a:p>
              <a:p>
                <a:pPr marL="609600" indent="-609600">
                  <a:lnSpc>
                    <a:spcPct val="150000"/>
                  </a:lnSpc>
                  <a:spcBef>
                    <a:spcPct val="0"/>
                  </a:spcBef>
                  <a:buNone/>
                  <a:defRPr/>
                </a:pPr>
                <a:r>
                  <a:rPr lang="zh-CN" altLang="en-US" sz="2800" dirty="0">
                    <a:ea typeface="宋体" pitchFamily="2" charset="-122"/>
                  </a:rPr>
                  <a:t>其中</a:t>
                </a:r>
                <a14:m>
                  <m:oMath xmlns:m="http://schemas.openxmlformats.org/officeDocument/2006/math">
                    <m:acc>
                      <m:accPr>
                        <m:chr m:val="̅"/>
                        <m:ctrlPr>
                          <a:rPr kumimoji="1" lang="zh-CN" altLang="en-US"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𝐴</m:t>
                        </m:r>
                      </m:e>
                    </m:acc>
                  </m:oMath>
                </a14:m>
                <a:r>
                  <a:rPr lang="zh-CN" altLang="en-US" sz="2800" dirty="0">
                    <a:ea typeface="宋体" pitchFamily="2" charset="-122"/>
                  </a:rPr>
                  <a:t>是自发支出</a:t>
                </a:r>
                <a:endParaRPr lang="en-US" altLang="zh-CN" sz="2800" dirty="0">
                  <a:ea typeface="宋体" pitchFamily="2" charset="-122"/>
                </a:endParaRPr>
              </a:p>
            </p:txBody>
          </p:sp>
        </mc:Choice>
        <mc:Fallback xmlns="">
          <p:sp>
            <p:nvSpPr>
              <p:cNvPr id="44034" name="Rectangle 2"/>
              <p:cNvSpPr>
                <a:spLocks noGrp="1" noRot="1" noChangeAspect="1" noMove="1" noResize="1" noEditPoints="1" noAdjustHandles="1" noChangeArrowheads="1" noChangeShapeType="1" noTextEdit="1"/>
              </p:cNvSpPr>
              <p:nvPr>
                <p:ph idx="1"/>
              </p:nvPr>
            </p:nvSpPr>
            <p:spPr>
              <a:xfrm>
                <a:off x="1524000" y="0"/>
                <a:ext cx="8945880" cy="5989320"/>
              </a:xfrm>
              <a:blipFill>
                <a:blip r:embed="rId3"/>
                <a:stretch>
                  <a:fillRect l="-1563"/>
                </a:stretch>
              </a:blipFill>
            </p:spPr>
            <p:txBody>
              <a:bodyPr/>
              <a:lstStyle/>
              <a:p>
                <a:r>
                  <a:rPr lang="zh-CN" altLang="en-US">
                    <a:noFill/>
                  </a:rPr>
                  <a:t> </a:t>
                </a:r>
              </a:p>
            </p:txBody>
          </p:sp>
        </mc:Fallback>
      </mc:AlternateContent>
      <p:sp>
        <p:nvSpPr>
          <p:cNvPr id="5" name="左中括号 4"/>
          <p:cNvSpPr/>
          <p:nvPr/>
        </p:nvSpPr>
        <p:spPr bwMode="auto">
          <a:xfrm>
            <a:off x="4122420" y="1470660"/>
            <a:ext cx="3749040" cy="1524000"/>
          </a:xfrm>
          <a:prstGeom prst="leftBracket">
            <a:avLst/>
          </a:prstGeom>
          <a:solidFill>
            <a:schemeClr val="accent1">
              <a:alpha val="42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 name="Rectangle 2"/>
          <p:cNvSpPr txBox="1">
            <a:spLocks noChangeArrowheads="1"/>
          </p:cNvSpPr>
          <p:nvPr/>
        </p:nvSpPr>
        <p:spPr bwMode="auto">
          <a:xfrm>
            <a:off x="5996940" y="5430490"/>
            <a:ext cx="6005945" cy="1257993"/>
          </a:xfrm>
          <a:prstGeom prst="rect">
            <a:avLst/>
          </a:prstGeom>
          <a:solidFill>
            <a:srgbClr val="FFCCCC"/>
          </a:solid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defRPr/>
            </a:pPr>
            <a:r>
              <a:rPr lang="zh-CN" altLang="en-US" sz="2800" dirty="0">
                <a:solidFill>
                  <a:schemeClr val="bg1"/>
                </a:solidFill>
                <a:ea typeface="宋体" pitchFamily="2" charset="-122"/>
              </a:rPr>
              <a:t>“自发”的意思是指由模型外其他因素决定的，与模型里变量无关。在这里是指与收入或利率无关的支出。</a:t>
            </a:r>
            <a:endParaRPr lang="en-US" altLang="zh-CN" sz="2800" dirty="0">
              <a:solidFill>
                <a:schemeClr val="bg1"/>
              </a:solidFill>
              <a:ea typeface="宋体" pitchFamily="2" charset="-122"/>
            </a:endParaRPr>
          </a:p>
        </p:txBody>
      </p:sp>
      <p:sp>
        <p:nvSpPr>
          <p:cNvPr id="3" name="日期占位符 2">
            <a:extLst>
              <a:ext uri="{FF2B5EF4-FFF2-40B4-BE49-F238E27FC236}">
                <a16:creationId xmlns:a16="http://schemas.microsoft.com/office/drawing/2014/main" id="{34AD8033-EAE0-904F-800B-23CB0417D02C}"/>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28168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P spid="6"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1778666" y="0"/>
            <a:ext cx="9892403" cy="6129868"/>
          </a:xfrm>
        </p:spPr>
        <p:txBody>
          <a:bodyPr anchor="t" anchorCtr="0">
            <a:normAutofit/>
          </a:bodyPr>
          <a:lstStyle/>
          <a:p>
            <a:pPr>
              <a:buFontTx/>
              <a:buNone/>
            </a:pPr>
            <a:r>
              <a:rPr lang="en-US" altLang="zh-CN" sz="2800" dirty="0">
                <a:ea typeface="宋体" pitchFamily="2" charset="-122"/>
              </a:rPr>
              <a:t>1</a:t>
            </a:r>
            <a:r>
              <a:rPr lang="zh-CN" altLang="en-US" sz="2800" dirty="0">
                <a:ea typeface="宋体" pitchFamily="2" charset="-122"/>
              </a:rPr>
              <a:t>.2 </a:t>
            </a:r>
            <a:r>
              <a:rPr lang="en-US" altLang="zh-CN" sz="2800" dirty="0">
                <a:ea typeface="宋体" pitchFamily="2" charset="-122"/>
              </a:rPr>
              <a:t>IS</a:t>
            </a:r>
            <a:r>
              <a:rPr lang="zh-CN" altLang="en-US" sz="2800" dirty="0">
                <a:ea typeface="宋体" pitchFamily="2" charset="-122"/>
              </a:rPr>
              <a:t>曲线与商品市场均衡</a:t>
            </a:r>
            <a:endParaRPr lang="en-US" altLang="zh-CN" sz="2800" dirty="0">
              <a:ea typeface="宋体" pitchFamily="2" charset="-122"/>
            </a:endParaRPr>
          </a:p>
          <a:p>
            <a:pPr>
              <a:buFontTx/>
              <a:buNone/>
            </a:pPr>
            <a:r>
              <a:rPr lang="en-US" altLang="zh-CN" sz="2800" dirty="0">
                <a:ea typeface="宋体" pitchFamily="2" charset="-122"/>
              </a:rPr>
              <a:t> </a:t>
            </a:r>
            <a:r>
              <a:rPr lang="zh-CN" altLang="en-US" sz="2800" dirty="0">
                <a:ea typeface="宋体" pitchFamily="2" charset="-122"/>
              </a:rPr>
              <a:t>上面的分析显示，总产量或者总收入决定于总需求，因此利率通过影响投资而影响收入：</a:t>
            </a:r>
            <a:endParaRPr lang="en-US" altLang="zh-CN" sz="2800" dirty="0">
              <a:ea typeface="宋体" pitchFamily="2" charset="-122"/>
            </a:endParaRPr>
          </a:p>
          <a:p>
            <a:pPr algn="ctr">
              <a:buFontTx/>
              <a:buNone/>
            </a:pPr>
            <a:r>
              <a:rPr lang="en-US" altLang="zh-CN" sz="2800" dirty="0">
                <a:ea typeface="宋体" pitchFamily="2" charset="-122"/>
              </a:rPr>
              <a:t>r </a:t>
            </a:r>
            <a:r>
              <a:rPr lang="en-US" altLang="zh-CN" sz="2800" dirty="0">
                <a:latin typeface="宋体" panose="02010600030101010101" pitchFamily="2" charset="-122"/>
                <a:ea typeface="宋体" panose="02010600030101010101" pitchFamily="2" charset="-122"/>
              </a:rPr>
              <a:t>↑</a:t>
            </a:r>
            <a:r>
              <a:rPr lang="en-US" altLang="zh-CN" sz="2800" dirty="0">
                <a:ea typeface="宋体" pitchFamily="2" charset="-122"/>
                <a:sym typeface="Wingdings" panose="05000000000000000000" pitchFamily="2" charset="2"/>
              </a:rPr>
              <a:t> I </a:t>
            </a:r>
            <a:r>
              <a:rPr lang="en-US" altLang="zh-CN" sz="2800" dirty="0">
                <a:ea typeface="宋体" pitchFamily="2" charset="-122"/>
              </a:rPr>
              <a:t>↓</a:t>
            </a:r>
            <a:r>
              <a:rPr lang="en-US" altLang="zh-CN" sz="2800" dirty="0">
                <a:ea typeface="宋体" pitchFamily="2" charset="-122"/>
                <a:sym typeface="Wingdings" panose="05000000000000000000" pitchFamily="2" charset="2"/>
              </a:rPr>
              <a:t>  AD</a:t>
            </a:r>
            <a:r>
              <a:rPr lang="en-US" altLang="zh-CN" sz="2800" dirty="0">
                <a:ea typeface="宋体" pitchFamily="2" charset="-122"/>
              </a:rPr>
              <a:t> ↓</a:t>
            </a:r>
            <a:r>
              <a:rPr lang="en-US" altLang="zh-CN" sz="2800" dirty="0">
                <a:ea typeface="宋体" pitchFamily="2" charset="-122"/>
                <a:sym typeface="Wingdings" panose="05000000000000000000" pitchFamily="2" charset="2"/>
              </a:rPr>
              <a:t>  Y</a:t>
            </a:r>
            <a:r>
              <a:rPr lang="en-US" altLang="zh-CN" sz="2800" dirty="0">
                <a:ea typeface="宋体" pitchFamily="2" charset="-122"/>
              </a:rPr>
              <a:t> ↓</a:t>
            </a:r>
            <a:endParaRPr lang="en-US" altLang="zh-CN" sz="2800" dirty="0">
              <a:ea typeface="宋体" pitchFamily="2" charset="-122"/>
              <a:sym typeface="Wingdings" panose="05000000000000000000" pitchFamily="2" charset="2"/>
            </a:endParaRPr>
          </a:p>
          <a:p>
            <a:pPr>
              <a:buFontTx/>
              <a:buNone/>
            </a:pPr>
            <a:r>
              <a:rPr lang="zh-CN" altLang="en-US" sz="2800" dirty="0">
                <a:ea typeface="宋体" pitchFamily="2" charset="-122"/>
                <a:sym typeface="Wingdings" panose="05000000000000000000" pitchFamily="2" charset="2"/>
              </a:rPr>
              <a:t>由此得到</a:t>
            </a:r>
            <a:endParaRPr lang="en-US" altLang="zh-CN" sz="2800" dirty="0">
              <a:ea typeface="宋体" pitchFamily="2" charset="-122"/>
              <a:sym typeface="Wingdings" panose="05000000000000000000" pitchFamily="2" charset="2"/>
            </a:endParaRPr>
          </a:p>
          <a:p>
            <a:pPr algn="ctr">
              <a:buFontTx/>
              <a:buNone/>
            </a:pPr>
            <a:r>
              <a:rPr lang="en-US" altLang="zh-CN" sz="2800" dirty="0">
                <a:ea typeface="宋体" pitchFamily="2" charset="-122"/>
                <a:sym typeface="Wingdings" panose="05000000000000000000" pitchFamily="2" charset="2"/>
              </a:rPr>
              <a:t>Y = Y </a:t>
            </a:r>
            <a:r>
              <a:rPr lang="zh-CN" altLang="en-US" sz="2800" dirty="0">
                <a:ea typeface="宋体" pitchFamily="2" charset="-122"/>
                <a:sym typeface="Wingdings" panose="05000000000000000000" pitchFamily="2" charset="2"/>
              </a:rPr>
              <a:t>（</a:t>
            </a:r>
            <a:r>
              <a:rPr lang="en-US" altLang="zh-CN" sz="2800" dirty="0">
                <a:ea typeface="宋体" pitchFamily="2" charset="-122"/>
                <a:sym typeface="Wingdings" panose="05000000000000000000" pitchFamily="2" charset="2"/>
              </a:rPr>
              <a:t>r</a:t>
            </a:r>
            <a:r>
              <a:rPr lang="zh-CN" altLang="en-US" sz="2800" dirty="0">
                <a:ea typeface="宋体" pitchFamily="2" charset="-122"/>
                <a:sym typeface="Wingdings" panose="05000000000000000000" pitchFamily="2" charset="2"/>
              </a:rPr>
              <a:t>）</a:t>
            </a:r>
            <a:endParaRPr lang="en-US" altLang="zh-CN" sz="2800" dirty="0">
              <a:ea typeface="宋体" pitchFamily="2" charset="-122"/>
            </a:endParaRPr>
          </a:p>
          <a:p>
            <a:pPr>
              <a:buFontTx/>
              <a:buNone/>
            </a:pPr>
            <a:r>
              <a:rPr lang="zh-CN" altLang="en-US" sz="2800" dirty="0">
                <a:ea typeface="宋体" pitchFamily="2" charset="-122"/>
              </a:rPr>
              <a:t>这种影响可以用曲线显示在坐标系里，我们称之为</a:t>
            </a:r>
            <a:r>
              <a:rPr lang="en-US" altLang="zh-CN" sz="2800" dirty="0">
                <a:ea typeface="宋体" pitchFamily="2" charset="-122"/>
              </a:rPr>
              <a:t>IS</a:t>
            </a:r>
            <a:r>
              <a:rPr lang="zh-CN" altLang="en-US" sz="2800" dirty="0">
                <a:ea typeface="宋体" pitchFamily="2" charset="-122"/>
              </a:rPr>
              <a:t>曲线。</a:t>
            </a:r>
            <a:endParaRPr lang="en-US" altLang="zh-CN" sz="2800" dirty="0">
              <a:ea typeface="宋体" pitchFamily="2" charset="-122"/>
            </a:endParaRPr>
          </a:p>
          <a:p>
            <a:pPr>
              <a:buFontTx/>
              <a:buNone/>
            </a:pPr>
            <a:endParaRPr lang="en-US" altLang="zh-CN" sz="2800" dirty="0">
              <a:ea typeface="宋体" pitchFamily="2" charset="-122"/>
            </a:endParaRPr>
          </a:p>
          <a:p>
            <a:pPr>
              <a:buFontTx/>
              <a:buNone/>
            </a:pPr>
            <a:r>
              <a:rPr lang="zh-CN" altLang="en-US" sz="2800" dirty="0">
                <a:ea typeface="宋体" pitchFamily="2" charset="-122"/>
              </a:rPr>
              <a:t>为什么叫</a:t>
            </a:r>
            <a:r>
              <a:rPr lang="en-US" altLang="zh-CN" sz="2800" dirty="0">
                <a:ea typeface="宋体" pitchFamily="2" charset="-122"/>
              </a:rPr>
              <a:t>IS</a:t>
            </a:r>
            <a:r>
              <a:rPr lang="zh-CN" altLang="en-US" sz="2800" dirty="0">
                <a:ea typeface="宋体" pitchFamily="2" charset="-122"/>
              </a:rPr>
              <a:t>曲线？</a:t>
            </a:r>
            <a:endParaRPr lang="en-US" altLang="zh-CN" sz="2800" dirty="0">
              <a:ea typeface="宋体" pitchFamily="2" charset="-122"/>
            </a:endParaRPr>
          </a:p>
        </p:txBody>
      </p:sp>
      <p:cxnSp>
        <p:nvCxnSpPr>
          <p:cNvPr id="3" name="直接连接符 2"/>
          <p:cNvCxnSpPr/>
          <p:nvPr/>
        </p:nvCxnSpPr>
        <p:spPr bwMode="auto">
          <a:xfrm>
            <a:off x="6992409" y="4391971"/>
            <a:ext cx="1566333" cy="15070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直接箭头连接符 4"/>
          <p:cNvCxnSpPr/>
          <p:nvPr/>
        </p:nvCxnSpPr>
        <p:spPr bwMode="auto">
          <a:xfrm>
            <a:off x="6620932" y="6248400"/>
            <a:ext cx="353906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 name="直接箭头连接符 6"/>
          <p:cNvCxnSpPr/>
          <p:nvPr/>
        </p:nvCxnSpPr>
        <p:spPr bwMode="auto">
          <a:xfrm flipV="1">
            <a:off x="6620933" y="4216402"/>
            <a:ext cx="1" cy="20319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矩形 14"/>
          <p:cNvSpPr/>
          <p:nvPr/>
        </p:nvSpPr>
        <p:spPr>
          <a:xfrm>
            <a:off x="5976272" y="4216402"/>
            <a:ext cx="439480" cy="461665"/>
          </a:xfrm>
          <a:prstGeom prst="rect">
            <a:avLst/>
          </a:prstGeom>
          <a:solidFill>
            <a:srgbClr val="CCCCCC"/>
          </a:solidFill>
        </p:spPr>
        <p:txBody>
          <a:bodyPr wrap="square">
            <a:spAutoFit/>
          </a:bodyPr>
          <a:lstStyle/>
          <a:p>
            <a:r>
              <a:rPr lang="en-US" altLang="zh-CN" dirty="0">
                <a:ea typeface="宋体" pitchFamily="2" charset="-122"/>
                <a:sym typeface="Wingdings" panose="05000000000000000000" pitchFamily="2" charset="2"/>
              </a:rPr>
              <a:t>r</a:t>
            </a:r>
            <a:endParaRPr lang="zh-CN" altLang="en-US" dirty="0"/>
          </a:p>
        </p:txBody>
      </p:sp>
      <p:sp>
        <p:nvSpPr>
          <p:cNvPr id="26" name="矩形 25"/>
          <p:cNvSpPr/>
          <p:nvPr/>
        </p:nvSpPr>
        <p:spPr>
          <a:xfrm>
            <a:off x="9940260" y="6366934"/>
            <a:ext cx="439480" cy="461665"/>
          </a:xfrm>
          <a:prstGeom prst="rect">
            <a:avLst/>
          </a:prstGeom>
          <a:solidFill>
            <a:srgbClr val="CCCCCC"/>
          </a:solidFill>
        </p:spPr>
        <p:txBody>
          <a:bodyPr wrap="square">
            <a:spAutoFit/>
          </a:bodyPr>
          <a:lstStyle/>
          <a:p>
            <a:r>
              <a:rPr lang="en-US" altLang="zh-CN" dirty="0">
                <a:ea typeface="宋体" pitchFamily="2" charset="-122"/>
                <a:sym typeface="Wingdings" panose="05000000000000000000" pitchFamily="2" charset="2"/>
              </a:rPr>
              <a:t>Y</a:t>
            </a:r>
            <a:endParaRPr lang="zh-CN" altLang="en-US" dirty="0"/>
          </a:p>
        </p:txBody>
      </p:sp>
      <p:sp>
        <p:nvSpPr>
          <p:cNvPr id="27" name="矩形 26"/>
          <p:cNvSpPr/>
          <p:nvPr/>
        </p:nvSpPr>
        <p:spPr>
          <a:xfrm>
            <a:off x="8558741" y="5293900"/>
            <a:ext cx="599016" cy="461665"/>
          </a:xfrm>
          <a:prstGeom prst="rect">
            <a:avLst/>
          </a:prstGeom>
          <a:solidFill>
            <a:srgbClr val="CCCCCC"/>
          </a:solidFill>
        </p:spPr>
        <p:txBody>
          <a:bodyPr wrap="square">
            <a:spAutoFit/>
          </a:bodyPr>
          <a:lstStyle/>
          <a:p>
            <a:r>
              <a:rPr lang="en-US" altLang="zh-CN" dirty="0">
                <a:ea typeface="宋体" pitchFamily="2" charset="-122"/>
                <a:sym typeface="Wingdings" panose="05000000000000000000" pitchFamily="2" charset="2"/>
              </a:rPr>
              <a:t>IS</a:t>
            </a:r>
            <a:endParaRPr lang="zh-CN" altLang="en-US" dirty="0"/>
          </a:p>
        </p:txBody>
      </p:sp>
      <p:sp>
        <p:nvSpPr>
          <p:cNvPr id="16" name="矩形 15"/>
          <p:cNvSpPr/>
          <p:nvPr/>
        </p:nvSpPr>
        <p:spPr bwMode="auto">
          <a:xfrm>
            <a:off x="5740400" y="4042605"/>
            <a:ext cx="4927600" cy="2736962"/>
          </a:xfrm>
          <a:prstGeom prst="rect">
            <a:avLst/>
          </a:prstGeom>
          <a:solidFill>
            <a:srgbClr val="FFFF00">
              <a:alpha val="24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 name="日期占位符 3">
            <a:extLst>
              <a:ext uri="{FF2B5EF4-FFF2-40B4-BE49-F238E27FC236}">
                <a16:creationId xmlns:a16="http://schemas.microsoft.com/office/drawing/2014/main" id="{A0F81C27-7759-C343-88BF-3FDEFB6B4BB6}"/>
              </a:ext>
            </a:extLst>
          </p:cNvPr>
          <p:cNvSpPr>
            <a:spLocks noGrp="1"/>
          </p:cNvSpPr>
          <p:nvPr>
            <p:ph type="dt" sz="half" idx="10"/>
          </p:nvPr>
        </p:nvSpPr>
        <p:spPr/>
        <p:txBody>
          <a:bodyPr/>
          <a:lstStyle/>
          <a:p>
            <a:pPr>
              <a:defRPr/>
            </a:pPr>
            <a:r>
              <a:rPr lang="en-US" altLang="zh-CN"/>
              <a:t>Wuhan University Economics and Management School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dissolve">
                                      <p:cBhvr>
                                        <p:cTn id="7" dur="500"/>
                                        <p:tgtEl>
                                          <p:spTgt spid="46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82">
                                            <p:txEl>
                                              <p:pRg st="1" end="1"/>
                                            </p:txEl>
                                          </p:spTgt>
                                        </p:tgtEl>
                                        <p:attrNameLst>
                                          <p:attrName>style.visibility</p:attrName>
                                        </p:attrNameLst>
                                      </p:cBhvr>
                                      <p:to>
                                        <p:strVal val="visible"/>
                                      </p:to>
                                    </p:set>
                                    <p:animEffect transition="in" filter="dissolve">
                                      <p:cBhvr>
                                        <p:cTn id="12" dur="500"/>
                                        <p:tgtEl>
                                          <p:spTgt spid="460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082">
                                            <p:txEl>
                                              <p:pRg st="2" end="2"/>
                                            </p:txEl>
                                          </p:spTgt>
                                        </p:tgtEl>
                                        <p:attrNameLst>
                                          <p:attrName>style.visibility</p:attrName>
                                        </p:attrNameLst>
                                      </p:cBhvr>
                                      <p:to>
                                        <p:strVal val="visible"/>
                                      </p:to>
                                    </p:set>
                                    <p:animEffect transition="in" filter="dissolve">
                                      <p:cBhvr>
                                        <p:cTn id="17" dur="500"/>
                                        <p:tgtEl>
                                          <p:spTgt spid="460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082">
                                            <p:txEl>
                                              <p:pRg st="3" end="3"/>
                                            </p:txEl>
                                          </p:spTgt>
                                        </p:tgtEl>
                                        <p:attrNameLst>
                                          <p:attrName>style.visibility</p:attrName>
                                        </p:attrNameLst>
                                      </p:cBhvr>
                                      <p:to>
                                        <p:strVal val="visible"/>
                                      </p:to>
                                    </p:set>
                                    <p:animEffect transition="in" filter="dissolve">
                                      <p:cBhvr>
                                        <p:cTn id="22" dur="500"/>
                                        <p:tgtEl>
                                          <p:spTgt spid="460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082">
                                            <p:txEl>
                                              <p:pRg st="4" end="4"/>
                                            </p:txEl>
                                          </p:spTgt>
                                        </p:tgtEl>
                                        <p:attrNameLst>
                                          <p:attrName>style.visibility</p:attrName>
                                        </p:attrNameLst>
                                      </p:cBhvr>
                                      <p:to>
                                        <p:strVal val="visible"/>
                                      </p:to>
                                    </p:set>
                                    <p:animEffect transition="in" filter="dissolve">
                                      <p:cBhvr>
                                        <p:cTn id="27" dur="500"/>
                                        <p:tgtEl>
                                          <p:spTgt spid="460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082">
                                            <p:txEl>
                                              <p:pRg st="5" end="5"/>
                                            </p:txEl>
                                          </p:spTgt>
                                        </p:tgtEl>
                                        <p:attrNameLst>
                                          <p:attrName>style.visibility</p:attrName>
                                        </p:attrNameLst>
                                      </p:cBhvr>
                                      <p:to>
                                        <p:strVal val="visible"/>
                                      </p:to>
                                    </p:set>
                                    <p:animEffect transition="in" filter="dissolve">
                                      <p:cBhvr>
                                        <p:cTn id="32" dur="500"/>
                                        <p:tgtEl>
                                          <p:spTgt spid="4608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082">
                                            <p:txEl>
                                              <p:pRg st="7" end="7"/>
                                            </p:txEl>
                                          </p:spTgt>
                                        </p:tgtEl>
                                        <p:attrNameLst>
                                          <p:attrName>style.visibility</p:attrName>
                                        </p:attrNameLst>
                                      </p:cBhvr>
                                      <p:to>
                                        <p:strVal val="visible"/>
                                      </p:to>
                                    </p:set>
                                    <p:animEffect transition="in" filter="dissolve">
                                      <p:cBhvr>
                                        <p:cTn id="37" dur="500"/>
                                        <p:tgtEl>
                                          <p:spTgt spid="460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6082" name="Rectangle 2"/>
              <p:cNvSpPr>
                <a:spLocks noGrp="1" noChangeArrowheads="1"/>
              </p:cNvSpPr>
              <p:nvPr>
                <p:ph idx="1"/>
              </p:nvPr>
            </p:nvSpPr>
            <p:spPr>
              <a:xfrm>
                <a:off x="1895476" y="220134"/>
                <a:ext cx="8601075" cy="6637867"/>
              </a:xfrm>
            </p:spPr>
            <p:txBody>
              <a:bodyPr anchor="t" anchorCtr="0">
                <a:normAutofit/>
              </a:bodyPr>
              <a:lstStyle/>
              <a:p>
                <a:pPr>
                  <a:buFontTx/>
                  <a:buNone/>
                </a:pPr>
                <a:r>
                  <a:rPr lang="en-US" altLang="zh-CN" sz="2800" dirty="0">
                    <a:ea typeface="宋体" pitchFamily="2" charset="-122"/>
                  </a:rPr>
                  <a:t>1</a:t>
                </a:r>
                <a:r>
                  <a:rPr lang="zh-CN" altLang="en-US" sz="2800" dirty="0">
                    <a:ea typeface="宋体" pitchFamily="2" charset="-122"/>
                  </a:rPr>
                  <a:t>.2 </a:t>
                </a:r>
                <a:r>
                  <a:rPr lang="en-US" altLang="zh-CN" sz="2800" dirty="0">
                    <a:ea typeface="宋体" pitchFamily="2" charset="-122"/>
                  </a:rPr>
                  <a:t>IS</a:t>
                </a:r>
                <a:r>
                  <a:rPr lang="zh-CN" altLang="en-US" sz="2800" dirty="0">
                    <a:ea typeface="宋体" pitchFamily="2" charset="-122"/>
                  </a:rPr>
                  <a:t>曲线与商品市场均衡</a:t>
                </a:r>
                <a:endParaRPr lang="en-US" altLang="zh-CN" sz="2800" dirty="0">
                  <a:ea typeface="宋体" pitchFamily="2" charset="-122"/>
                </a:endParaRPr>
              </a:p>
              <a:p>
                <a:pPr>
                  <a:buFontTx/>
                  <a:buNone/>
                </a:pPr>
                <a:r>
                  <a:rPr lang="zh-CN" altLang="en-US" sz="2800" dirty="0">
                    <a:ea typeface="宋体" pitchFamily="2" charset="-122"/>
                  </a:rPr>
                  <a:t>当</a:t>
                </a:r>
                <a:r>
                  <a:rPr lang="en-US" altLang="zh-CN" sz="2800" dirty="0">
                    <a:ea typeface="宋体" pitchFamily="2" charset="-122"/>
                  </a:rPr>
                  <a:t>Y = AD</a:t>
                </a:r>
                <a:r>
                  <a:rPr lang="zh-CN" altLang="en-US" sz="2800" dirty="0">
                    <a:ea typeface="宋体" pitchFamily="2" charset="-122"/>
                  </a:rPr>
                  <a:t>时，商品市场是均衡的。</a:t>
                </a:r>
                <a:endParaRPr lang="en-US" altLang="zh-CN" sz="2800" dirty="0">
                  <a:ea typeface="宋体" pitchFamily="2" charset="-122"/>
                </a:endParaRPr>
              </a:p>
              <a:p>
                <a:pPr>
                  <a:buFontTx/>
                  <a:buNone/>
                </a:pPr>
                <a:r>
                  <a:rPr lang="zh-CN" altLang="en-US" sz="2800" dirty="0">
                    <a:ea typeface="宋体" pitchFamily="2" charset="-122"/>
                  </a:rPr>
                  <a:t>同时我们知道，</a:t>
                </a:r>
                <a:endParaRPr lang="en-US" altLang="zh-CN" sz="2800" dirty="0">
                  <a:ea typeface="宋体" pitchFamily="2" charset="-122"/>
                </a:endParaRPr>
              </a:p>
              <a:p>
                <a:pPr algn="ctr">
                  <a:buFontTx/>
                  <a:buNone/>
                </a:pPr>
                <a:r>
                  <a:rPr lang="en-US" altLang="zh-CN" sz="2800" dirty="0">
                    <a:ea typeface="宋体" pitchFamily="2" charset="-122"/>
                  </a:rPr>
                  <a:t> Y </a:t>
                </a:r>
                <a14:m>
                  <m:oMath xmlns:m="http://schemas.openxmlformats.org/officeDocument/2006/math">
                    <m:r>
                      <a:rPr lang="en-US" altLang="zh-CN" sz="2800" i="1" dirty="0" smtClean="0">
                        <a:latin typeface="Cambria Math" panose="02040503050406030204" pitchFamily="18" charset="0"/>
                        <a:ea typeface="Cambria Math" panose="02040503050406030204" pitchFamily="18" charset="0"/>
                      </a:rPr>
                      <m:t>≡</m:t>
                    </m:r>
                  </m:oMath>
                </a14:m>
                <a:r>
                  <a:rPr lang="en-US" altLang="zh-CN" sz="2800" dirty="0">
                    <a:ea typeface="宋体" pitchFamily="2" charset="-122"/>
                  </a:rPr>
                  <a:t> C + S + T</a:t>
                </a:r>
              </a:p>
              <a:p>
                <a:pPr algn="ctr">
                  <a:buFontTx/>
                  <a:buNone/>
                </a:pPr>
                <a:r>
                  <a:rPr lang="en-US" altLang="zh-CN" sz="2800" dirty="0">
                    <a:ea typeface="宋体" pitchFamily="2" charset="-122"/>
                  </a:rPr>
                  <a:t> </a:t>
                </a:r>
                <a:r>
                  <a:rPr lang="zh-CN" altLang="en-US" sz="2800" dirty="0">
                    <a:ea typeface="宋体" pitchFamily="2" charset="-122"/>
                  </a:rPr>
                  <a:t>       </a:t>
                </a:r>
                <a:r>
                  <a:rPr lang="en-US" altLang="zh-CN" sz="2800" dirty="0">
                    <a:ea typeface="宋体" pitchFamily="2" charset="-122"/>
                  </a:rPr>
                  <a:t>AD </a:t>
                </a:r>
                <a14:m>
                  <m:oMath xmlns:m="http://schemas.openxmlformats.org/officeDocument/2006/math">
                    <m:r>
                      <a:rPr lang="en-US" altLang="zh-CN" sz="2800" i="1" dirty="0" smtClean="0">
                        <a:latin typeface="Cambria Math" panose="02040503050406030204" pitchFamily="18" charset="0"/>
                        <a:ea typeface="Cambria Math" panose="02040503050406030204" pitchFamily="18" charset="0"/>
                      </a:rPr>
                      <m:t>≡</m:t>
                    </m:r>
                  </m:oMath>
                </a14:m>
                <a:r>
                  <a:rPr lang="en-US" altLang="zh-CN" sz="2800" dirty="0">
                    <a:ea typeface="宋体" pitchFamily="2" charset="-122"/>
                  </a:rPr>
                  <a:t> C + I + G + NX</a:t>
                </a:r>
              </a:p>
              <a:p>
                <a:pPr>
                  <a:buFontTx/>
                  <a:buNone/>
                </a:pPr>
                <a:endParaRPr lang="en-US" altLang="zh-CN" sz="2800" dirty="0">
                  <a:ea typeface="宋体" pitchFamily="2" charset="-122"/>
                </a:endParaRPr>
              </a:p>
              <a:p>
                <a:pPr>
                  <a:buFontTx/>
                  <a:buNone/>
                </a:pPr>
                <a:r>
                  <a:rPr lang="zh-CN" altLang="en-US" sz="2800" dirty="0">
                    <a:ea typeface="宋体" pitchFamily="2" charset="-122"/>
                  </a:rPr>
                  <a:t>因此当</a:t>
                </a:r>
                <a:r>
                  <a:rPr lang="en-US" altLang="zh-CN" sz="2800" dirty="0">
                    <a:ea typeface="宋体" pitchFamily="2" charset="-122"/>
                  </a:rPr>
                  <a:t>Y=AD</a:t>
                </a:r>
                <a:r>
                  <a:rPr lang="zh-CN" altLang="en-US" sz="2800" dirty="0">
                    <a:ea typeface="宋体" pitchFamily="2" charset="-122"/>
                  </a:rPr>
                  <a:t>时有：</a:t>
                </a:r>
                <a:endParaRPr lang="en-US" altLang="zh-CN" sz="2800" dirty="0">
                  <a:ea typeface="宋体" pitchFamily="2" charset="-122"/>
                </a:endParaRPr>
              </a:p>
              <a:p>
                <a:pPr algn="ctr">
                  <a:buFontTx/>
                  <a:buNone/>
                </a:pPr>
                <a:r>
                  <a:rPr lang="en-US" altLang="zh-CN" sz="2800" dirty="0">
                    <a:ea typeface="宋体" pitchFamily="2" charset="-122"/>
                  </a:rPr>
                  <a:t>I + NX = S + (T-G)</a:t>
                </a:r>
              </a:p>
              <a:p>
                <a:pPr>
                  <a:lnSpc>
                    <a:spcPct val="130000"/>
                  </a:lnSpc>
                  <a:spcBef>
                    <a:spcPct val="0"/>
                  </a:spcBef>
                  <a:buNone/>
                </a:pPr>
                <a:r>
                  <a:rPr kumimoji="1" lang="en-US" altLang="zh-CN" sz="2800" dirty="0">
                    <a:ea typeface="宋体" pitchFamily="2" charset="-122"/>
                  </a:rPr>
                  <a:t>  I + NX ——</a:t>
                </a:r>
                <a:r>
                  <a:rPr kumimoji="1" lang="zh-CN" altLang="en-US" sz="2800" dirty="0">
                    <a:ea typeface="宋体" pitchFamily="2" charset="-122"/>
                  </a:rPr>
                  <a:t>广义的投资（对内和对外），</a:t>
                </a:r>
                <a14:m>
                  <m:oMath xmlns:m="http://schemas.openxmlformats.org/officeDocument/2006/math">
                    <m:sSub>
                      <m:sSubPr>
                        <m:ctrlPr>
                          <a:rPr kumimoji="1" lang="en-US" altLang="zh-CN" sz="2800" i="1" smtClean="0">
                            <a:latin typeface="Cambria Math" panose="02040503050406030204" pitchFamily="18" charset="0"/>
                            <a:ea typeface="宋体" pitchFamily="2" charset="-122"/>
                          </a:rPr>
                        </m:ctrlPr>
                      </m:sSubPr>
                      <m:e>
                        <m:r>
                          <a:rPr kumimoji="1" lang="en-US" altLang="zh-CN" sz="2800" b="0" i="1" smtClean="0">
                            <a:latin typeface="Cambria Math" panose="02040503050406030204" pitchFamily="18" charset="0"/>
                            <a:ea typeface="宋体" pitchFamily="2" charset="-122"/>
                          </a:rPr>
                          <m:t>𝐼</m:t>
                        </m:r>
                      </m:e>
                      <m:sub>
                        <m:r>
                          <a:rPr kumimoji="1" lang="en-US" altLang="zh-CN" sz="2800" b="0" i="1" smtClean="0">
                            <a:latin typeface="Cambria Math" panose="02040503050406030204" pitchFamily="18" charset="0"/>
                            <a:ea typeface="宋体" pitchFamily="2" charset="-122"/>
                          </a:rPr>
                          <m:t>𝑁</m:t>
                        </m:r>
                      </m:sub>
                    </m:sSub>
                  </m:oMath>
                </a14:m>
                <a:endParaRPr kumimoji="1" lang="en-US" altLang="zh-CN" sz="2800" dirty="0">
                  <a:ea typeface="宋体" pitchFamily="2" charset="-122"/>
                </a:endParaRPr>
              </a:p>
              <a:p>
                <a:pPr>
                  <a:lnSpc>
                    <a:spcPct val="130000"/>
                  </a:lnSpc>
                  <a:spcBef>
                    <a:spcPct val="0"/>
                  </a:spcBef>
                  <a:buNone/>
                </a:pPr>
                <a:r>
                  <a:rPr kumimoji="1" lang="en-US" altLang="zh-CN" sz="2800" dirty="0">
                    <a:ea typeface="宋体" pitchFamily="2" charset="-122"/>
                  </a:rPr>
                  <a:t>  S + (T-G)——</a:t>
                </a:r>
                <a:r>
                  <a:rPr kumimoji="1" lang="zh-CN" altLang="en-US" sz="2800" dirty="0">
                    <a:ea typeface="宋体" pitchFamily="2" charset="-122"/>
                  </a:rPr>
                  <a:t>国民储蓄，</a:t>
                </a:r>
                <a14:m>
                  <m:oMath xmlns:m="http://schemas.openxmlformats.org/officeDocument/2006/math">
                    <m:sSub>
                      <m:sSubPr>
                        <m:ctrlPr>
                          <a:rPr kumimoji="1" lang="en-US" altLang="zh-CN" sz="2800" i="1">
                            <a:latin typeface="Cambria Math" panose="02040503050406030204" pitchFamily="18" charset="0"/>
                            <a:ea typeface="宋体" pitchFamily="2" charset="-122"/>
                          </a:rPr>
                        </m:ctrlPr>
                      </m:sSubPr>
                      <m:e>
                        <m:r>
                          <a:rPr kumimoji="1" lang="en-US" altLang="zh-CN" sz="2800" b="0" i="1" smtClean="0">
                            <a:latin typeface="Cambria Math" panose="02040503050406030204" pitchFamily="18" charset="0"/>
                            <a:ea typeface="宋体" pitchFamily="2" charset="-122"/>
                          </a:rPr>
                          <m:t>𝑆</m:t>
                        </m:r>
                      </m:e>
                      <m:sub>
                        <m:r>
                          <a:rPr kumimoji="1" lang="en-US" altLang="zh-CN" sz="2800" i="1">
                            <a:latin typeface="Cambria Math" panose="02040503050406030204" pitchFamily="18" charset="0"/>
                            <a:ea typeface="宋体" pitchFamily="2" charset="-122"/>
                          </a:rPr>
                          <m:t>𝑁</m:t>
                        </m:r>
                      </m:sub>
                    </m:sSub>
                  </m:oMath>
                </a14:m>
                <a:endParaRPr lang="en-US" altLang="zh-CN" sz="2800" dirty="0">
                  <a:ea typeface="宋体" pitchFamily="2" charset="-122"/>
                </a:endParaRPr>
              </a:p>
              <a:p>
                <a:pPr algn="ctr">
                  <a:lnSpc>
                    <a:spcPct val="130000"/>
                  </a:lnSpc>
                  <a:spcBef>
                    <a:spcPct val="0"/>
                  </a:spcBef>
                  <a:buNone/>
                </a:pPr>
                <a14:m>
                  <m:oMath xmlns:m="http://schemas.openxmlformats.org/officeDocument/2006/math">
                    <m:sSub>
                      <m:sSubPr>
                        <m:ctrlPr>
                          <a:rPr kumimoji="1" lang="en-US" altLang="zh-CN" sz="2800" i="1">
                            <a:latin typeface="Cambria Math" panose="02040503050406030204" pitchFamily="18" charset="0"/>
                            <a:ea typeface="宋体" pitchFamily="2" charset="-122"/>
                          </a:rPr>
                        </m:ctrlPr>
                      </m:sSubPr>
                      <m:e>
                        <m:r>
                          <a:rPr kumimoji="1" lang="en-US" altLang="zh-CN" sz="2800" i="1">
                            <a:latin typeface="Cambria Math" panose="02040503050406030204" pitchFamily="18" charset="0"/>
                            <a:ea typeface="宋体" pitchFamily="2" charset="-122"/>
                          </a:rPr>
                          <m:t>𝐼</m:t>
                        </m:r>
                      </m:e>
                      <m:sub>
                        <m:r>
                          <a:rPr kumimoji="1" lang="en-US" altLang="zh-CN" sz="2800" i="1">
                            <a:latin typeface="Cambria Math" panose="02040503050406030204" pitchFamily="18" charset="0"/>
                            <a:ea typeface="宋体" pitchFamily="2" charset="-122"/>
                          </a:rPr>
                          <m:t>𝑁</m:t>
                        </m:r>
                      </m:sub>
                    </m:sSub>
                  </m:oMath>
                </a14:m>
                <a:r>
                  <a:rPr lang="en-US" altLang="zh-CN" sz="2800" dirty="0">
                    <a:ea typeface="宋体" pitchFamily="2" charset="-122"/>
                  </a:rPr>
                  <a:t>=</a:t>
                </a:r>
                <a14:m>
                  <m:oMath xmlns:m="http://schemas.openxmlformats.org/officeDocument/2006/math">
                    <m:sSub>
                      <m:sSubPr>
                        <m:ctrlPr>
                          <a:rPr kumimoji="1" lang="en-US" altLang="zh-CN" sz="2800" i="1">
                            <a:latin typeface="Cambria Math" panose="02040503050406030204" pitchFamily="18" charset="0"/>
                            <a:ea typeface="宋体" pitchFamily="2" charset="-122"/>
                          </a:rPr>
                        </m:ctrlPr>
                      </m:sSubPr>
                      <m:e>
                        <m:r>
                          <a:rPr kumimoji="1" lang="en-US" altLang="zh-CN" sz="2800" i="1">
                            <a:latin typeface="Cambria Math" panose="02040503050406030204" pitchFamily="18" charset="0"/>
                            <a:ea typeface="宋体" pitchFamily="2" charset="-122"/>
                          </a:rPr>
                          <m:t>𝑆</m:t>
                        </m:r>
                      </m:e>
                      <m:sub>
                        <m:r>
                          <a:rPr kumimoji="1" lang="en-US" altLang="zh-CN" sz="2800" i="1">
                            <a:latin typeface="Cambria Math" panose="02040503050406030204" pitchFamily="18" charset="0"/>
                            <a:ea typeface="宋体" pitchFamily="2" charset="-122"/>
                          </a:rPr>
                          <m:t>𝑁</m:t>
                        </m:r>
                      </m:sub>
                    </m:sSub>
                  </m:oMath>
                </a14:m>
                <a:endParaRPr lang="en-US" altLang="zh-CN" sz="2800" dirty="0">
                  <a:ea typeface="宋体" pitchFamily="2" charset="-122"/>
                </a:endParaRPr>
              </a:p>
            </p:txBody>
          </p:sp>
        </mc:Choice>
        <mc:Fallback xmlns="">
          <p:sp>
            <p:nvSpPr>
              <p:cNvPr id="46082" name="Rectangle 2"/>
              <p:cNvSpPr>
                <a:spLocks noGrp="1" noRot="1" noChangeAspect="1" noMove="1" noResize="1" noEditPoints="1" noAdjustHandles="1" noChangeArrowheads="1" noChangeShapeType="1" noTextEdit="1"/>
              </p:cNvSpPr>
              <p:nvPr>
                <p:ph idx="1"/>
              </p:nvPr>
            </p:nvSpPr>
            <p:spPr>
              <a:xfrm>
                <a:off x="1895476" y="220134"/>
                <a:ext cx="8601075" cy="6637867"/>
              </a:xfrm>
              <a:blipFill>
                <a:blip r:embed="rId3"/>
                <a:stretch>
                  <a:fillRect l="-1325" t="-1145"/>
                </a:stretch>
              </a:blipFill>
            </p:spPr>
            <p:txBody>
              <a:bodyPr/>
              <a:lstStyle/>
              <a:p>
                <a:r>
                  <a:rPr lang="zh-CN" altLang="en-US">
                    <a:noFill/>
                  </a:rPr>
                  <a:t> </a:t>
                </a:r>
              </a:p>
            </p:txBody>
          </p:sp>
        </mc:Fallback>
      </mc:AlternateContent>
      <p:sp>
        <p:nvSpPr>
          <p:cNvPr id="11" name="左中括号 10"/>
          <p:cNvSpPr/>
          <p:nvPr/>
        </p:nvSpPr>
        <p:spPr bwMode="auto">
          <a:xfrm>
            <a:off x="4670627" y="1838496"/>
            <a:ext cx="3749040" cy="1524000"/>
          </a:xfrm>
          <a:prstGeom prst="leftBracket">
            <a:avLst/>
          </a:prstGeom>
          <a:solidFill>
            <a:schemeClr val="accent1">
              <a:alpha val="42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p>
        </p:txBody>
      </p:sp>
      <p:sp>
        <p:nvSpPr>
          <p:cNvPr id="3" name="日期占位符 2">
            <a:extLst>
              <a:ext uri="{FF2B5EF4-FFF2-40B4-BE49-F238E27FC236}">
                <a16:creationId xmlns:a16="http://schemas.microsoft.com/office/drawing/2014/main" id="{D7C3A13B-2140-1242-8320-67FDCEC296F8}"/>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115219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dissolve">
                                      <p:cBhvr>
                                        <p:cTn id="7" dur="500"/>
                                        <p:tgtEl>
                                          <p:spTgt spid="46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82">
                                            <p:txEl>
                                              <p:pRg st="1" end="1"/>
                                            </p:txEl>
                                          </p:spTgt>
                                        </p:tgtEl>
                                        <p:attrNameLst>
                                          <p:attrName>style.visibility</p:attrName>
                                        </p:attrNameLst>
                                      </p:cBhvr>
                                      <p:to>
                                        <p:strVal val="visible"/>
                                      </p:to>
                                    </p:set>
                                    <p:animEffect transition="in" filter="dissolve">
                                      <p:cBhvr>
                                        <p:cTn id="12" dur="500"/>
                                        <p:tgtEl>
                                          <p:spTgt spid="460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082">
                                            <p:txEl>
                                              <p:pRg st="2" end="2"/>
                                            </p:txEl>
                                          </p:spTgt>
                                        </p:tgtEl>
                                        <p:attrNameLst>
                                          <p:attrName>style.visibility</p:attrName>
                                        </p:attrNameLst>
                                      </p:cBhvr>
                                      <p:to>
                                        <p:strVal val="visible"/>
                                      </p:to>
                                    </p:set>
                                    <p:animEffect transition="in" filter="dissolve">
                                      <p:cBhvr>
                                        <p:cTn id="17" dur="500"/>
                                        <p:tgtEl>
                                          <p:spTgt spid="460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082">
                                            <p:txEl>
                                              <p:pRg st="3" end="3"/>
                                            </p:txEl>
                                          </p:spTgt>
                                        </p:tgtEl>
                                        <p:attrNameLst>
                                          <p:attrName>style.visibility</p:attrName>
                                        </p:attrNameLst>
                                      </p:cBhvr>
                                      <p:to>
                                        <p:strVal val="visible"/>
                                      </p:to>
                                    </p:set>
                                    <p:animEffect transition="in" filter="dissolve">
                                      <p:cBhvr>
                                        <p:cTn id="22" dur="500"/>
                                        <p:tgtEl>
                                          <p:spTgt spid="460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082">
                                            <p:txEl>
                                              <p:pRg st="4" end="4"/>
                                            </p:txEl>
                                          </p:spTgt>
                                        </p:tgtEl>
                                        <p:attrNameLst>
                                          <p:attrName>style.visibility</p:attrName>
                                        </p:attrNameLst>
                                      </p:cBhvr>
                                      <p:to>
                                        <p:strVal val="visible"/>
                                      </p:to>
                                    </p:set>
                                    <p:animEffect transition="in" filter="dissolve">
                                      <p:cBhvr>
                                        <p:cTn id="27" dur="500"/>
                                        <p:tgtEl>
                                          <p:spTgt spid="460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082">
                                            <p:txEl>
                                              <p:pRg st="6" end="6"/>
                                            </p:txEl>
                                          </p:spTgt>
                                        </p:tgtEl>
                                        <p:attrNameLst>
                                          <p:attrName>style.visibility</p:attrName>
                                        </p:attrNameLst>
                                      </p:cBhvr>
                                      <p:to>
                                        <p:strVal val="visible"/>
                                      </p:to>
                                    </p:set>
                                    <p:animEffect transition="in" filter="dissolve">
                                      <p:cBhvr>
                                        <p:cTn id="32" dur="500"/>
                                        <p:tgtEl>
                                          <p:spTgt spid="4608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082">
                                            <p:txEl>
                                              <p:pRg st="7" end="7"/>
                                            </p:txEl>
                                          </p:spTgt>
                                        </p:tgtEl>
                                        <p:attrNameLst>
                                          <p:attrName>style.visibility</p:attrName>
                                        </p:attrNameLst>
                                      </p:cBhvr>
                                      <p:to>
                                        <p:strVal val="visible"/>
                                      </p:to>
                                    </p:set>
                                    <p:animEffect transition="in" filter="dissolve">
                                      <p:cBhvr>
                                        <p:cTn id="37" dur="500"/>
                                        <p:tgtEl>
                                          <p:spTgt spid="4608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6082">
                                            <p:txEl>
                                              <p:pRg st="8" end="8"/>
                                            </p:txEl>
                                          </p:spTgt>
                                        </p:tgtEl>
                                        <p:attrNameLst>
                                          <p:attrName>style.visibility</p:attrName>
                                        </p:attrNameLst>
                                      </p:cBhvr>
                                      <p:to>
                                        <p:strVal val="visible"/>
                                      </p:to>
                                    </p:set>
                                    <p:animEffect transition="in" filter="dissolve">
                                      <p:cBhvr>
                                        <p:cTn id="42" dur="500"/>
                                        <p:tgtEl>
                                          <p:spTgt spid="4608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6082">
                                            <p:txEl>
                                              <p:pRg st="9" end="9"/>
                                            </p:txEl>
                                          </p:spTgt>
                                        </p:tgtEl>
                                        <p:attrNameLst>
                                          <p:attrName>style.visibility</p:attrName>
                                        </p:attrNameLst>
                                      </p:cBhvr>
                                      <p:to>
                                        <p:strVal val="visible"/>
                                      </p:to>
                                    </p:set>
                                    <p:animEffect transition="in" filter="dissolve">
                                      <p:cBhvr>
                                        <p:cTn id="47" dur="500"/>
                                        <p:tgtEl>
                                          <p:spTgt spid="4608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6082">
                                            <p:txEl>
                                              <p:pRg st="10" end="10"/>
                                            </p:txEl>
                                          </p:spTgt>
                                        </p:tgtEl>
                                        <p:attrNameLst>
                                          <p:attrName>style.visibility</p:attrName>
                                        </p:attrNameLst>
                                      </p:cBhvr>
                                      <p:to>
                                        <p:strVal val="visible"/>
                                      </p:to>
                                    </p:set>
                                    <p:animEffect transition="in" filter="dissolve">
                                      <p:cBhvr>
                                        <p:cTn id="52" dur="500"/>
                                        <p:tgtEl>
                                          <p:spTgt spid="4608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6082" name="Rectangle 2"/>
              <p:cNvSpPr>
                <a:spLocks noGrp="1" noChangeArrowheads="1"/>
              </p:cNvSpPr>
              <p:nvPr>
                <p:ph idx="1"/>
              </p:nvPr>
            </p:nvSpPr>
            <p:spPr>
              <a:xfrm>
                <a:off x="1314450" y="220134"/>
                <a:ext cx="10755630" cy="6147415"/>
              </a:xfrm>
            </p:spPr>
            <p:txBody>
              <a:bodyPr anchor="t" anchorCtr="0">
                <a:normAutofit fontScale="85000" lnSpcReduction="10000"/>
              </a:bodyPr>
              <a:lstStyle/>
              <a:p>
                <a:pPr>
                  <a:buFontTx/>
                  <a:buNone/>
                </a:pPr>
                <a:r>
                  <a:rPr lang="en-US" altLang="zh-CN" sz="2800" dirty="0">
                    <a:ea typeface="宋体" pitchFamily="2" charset="-122"/>
                  </a:rPr>
                  <a:t>1</a:t>
                </a:r>
                <a:r>
                  <a:rPr lang="zh-CN" altLang="en-US" sz="2800" dirty="0">
                    <a:ea typeface="宋体" pitchFamily="2" charset="-122"/>
                  </a:rPr>
                  <a:t>.2 </a:t>
                </a:r>
                <a:r>
                  <a:rPr lang="en-US" altLang="zh-CN" sz="2800" dirty="0">
                    <a:ea typeface="宋体" pitchFamily="2" charset="-122"/>
                  </a:rPr>
                  <a:t>IS</a:t>
                </a:r>
                <a:r>
                  <a:rPr lang="zh-CN" altLang="en-US" sz="2800" dirty="0">
                    <a:ea typeface="宋体" pitchFamily="2" charset="-122"/>
                  </a:rPr>
                  <a:t>曲线与商品市场均衡</a:t>
                </a:r>
                <a:endParaRPr lang="en-US" altLang="zh-CN" sz="2800" dirty="0">
                  <a:ea typeface="宋体" pitchFamily="2" charset="-122"/>
                </a:endParaRPr>
              </a:p>
              <a:p>
                <a:pPr>
                  <a:buFontTx/>
                  <a:buNone/>
                </a:pPr>
                <a:endParaRPr lang="en-US" altLang="zh-CN" sz="2800" dirty="0">
                  <a:ea typeface="宋体" pitchFamily="2" charset="-122"/>
                </a:endParaRPr>
              </a:p>
              <a:p>
                <a:pPr>
                  <a:buFontTx/>
                  <a:buNone/>
                </a:pPr>
                <a:r>
                  <a:rPr lang="zh-CN" altLang="en-US" sz="2800" dirty="0">
                    <a:ea typeface="宋体" pitchFamily="2" charset="-122"/>
                  </a:rPr>
                  <a:t>如果是两个部门，</a:t>
                </a:r>
                <a:r>
                  <a:rPr lang="en-US" altLang="zh-CN" sz="2800" dirty="0">
                    <a:ea typeface="宋体" pitchFamily="2" charset="-122"/>
                  </a:rPr>
                  <a:t>NX=0</a:t>
                </a:r>
                <a:r>
                  <a:rPr lang="zh-CN" altLang="en-US" sz="2800" dirty="0">
                    <a:ea typeface="宋体" pitchFamily="2" charset="-122"/>
                  </a:rPr>
                  <a:t>，</a:t>
                </a:r>
                <a:r>
                  <a:rPr lang="en-US" altLang="zh-CN" sz="2800" dirty="0">
                    <a:ea typeface="宋体" pitchFamily="2" charset="-122"/>
                  </a:rPr>
                  <a:t>T=0</a:t>
                </a:r>
                <a:r>
                  <a:rPr lang="zh-CN" altLang="en-US" sz="2800" dirty="0">
                    <a:ea typeface="宋体" pitchFamily="2" charset="-122"/>
                  </a:rPr>
                  <a:t>，</a:t>
                </a:r>
                <a:r>
                  <a:rPr lang="en-US" altLang="zh-CN" sz="2800" dirty="0">
                    <a:ea typeface="宋体" pitchFamily="2" charset="-122"/>
                  </a:rPr>
                  <a:t>G=0</a:t>
                </a:r>
                <a:r>
                  <a:rPr lang="zh-CN" altLang="en-US" sz="2800" dirty="0">
                    <a:ea typeface="宋体" pitchFamily="2" charset="-122"/>
                  </a:rPr>
                  <a:t>，商品市场均衡公式就更简化了。</a:t>
                </a:r>
                <a:endParaRPr lang="en-US" altLang="zh-CN" sz="2800" dirty="0">
                  <a:ea typeface="宋体" pitchFamily="2" charset="-122"/>
                </a:endParaRPr>
              </a:p>
              <a:p>
                <a:pPr>
                  <a:buFontTx/>
                  <a:buNone/>
                </a:pPr>
                <a:r>
                  <a:rPr lang="zh-CN" altLang="en-US" sz="2800" dirty="0">
                    <a:ea typeface="宋体" pitchFamily="2" charset="-122"/>
                  </a:rPr>
                  <a:t>当</a:t>
                </a:r>
                <a:r>
                  <a:rPr lang="en-US" altLang="zh-CN" sz="2800" dirty="0">
                    <a:ea typeface="宋体" pitchFamily="2" charset="-122"/>
                  </a:rPr>
                  <a:t>Y=AD</a:t>
                </a:r>
                <a:r>
                  <a:rPr lang="zh-CN" altLang="en-US" sz="2800" dirty="0">
                    <a:ea typeface="宋体" pitchFamily="2" charset="-122"/>
                  </a:rPr>
                  <a:t>时有：</a:t>
                </a:r>
                <a:endParaRPr lang="en-US" altLang="zh-CN" sz="2800" dirty="0">
                  <a:ea typeface="宋体" pitchFamily="2" charset="-122"/>
                </a:endParaRPr>
              </a:p>
              <a:p>
                <a:pPr algn="ctr">
                  <a:buFontTx/>
                  <a:buNone/>
                </a:pPr>
                <a:r>
                  <a:rPr lang="en-US" altLang="zh-CN" sz="2800" dirty="0">
                    <a:ea typeface="宋体" pitchFamily="2" charset="-122"/>
                  </a:rPr>
                  <a:t>I + NX = S + (T-G) </a:t>
                </a:r>
                <a:r>
                  <a:rPr lang="en-US" altLang="zh-CN" sz="2800" dirty="0">
                    <a:ea typeface="宋体" pitchFamily="2" charset="-122"/>
                    <a:sym typeface="Wingdings" panose="05000000000000000000" pitchFamily="2" charset="2"/>
                  </a:rPr>
                  <a:t>  I =S</a:t>
                </a:r>
              </a:p>
              <a:p>
                <a:pPr>
                  <a:buFontTx/>
                  <a:buNone/>
                </a:pPr>
                <a:r>
                  <a:rPr lang="zh-CN" altLang="en-US" sz="2800" dirty="0">
                    <a:ea typeface="宋体" pitchFamily="2" charset="-122"/>
                    <a:sym typeface="Wingdings" panose="05000000000000000000" pitchFamily="2" charset="2"/>
                  </a:rPr>
                  <a:t>或者说</a:t>
                </a:r>
                <a:endParaRPr lang="en-US" altLang="zh-CN" sz="2800" dirty="0">
                  <a:ea typeface="宋体" pitchFamily="2" charset="-122"/>
                  <a:sym typeface="Wingdings" panose="05000000000000000000" pitchFamily="2" charset="2"/>
                </a:endParaRPr>
              </a:p>
              <a:p>
                <a:pPr algn="ctr">
                  <a:buFontTx/>
                  <a:buNone/>
                </a:pPr>
                <a14:m>
                  <m:oMath xmlns:m="http://schemas.openxmlformats.org/officeDocument/2006/math">
                    <m:sSub>
                      <m:sSubPr>
                        <m:ctrlPr>
                          <a:rPr kumimoji="1" lang="en-US" altLang="zh-CN" sz="2800" i="1">
                            <a:latin typeface="Cambria Math" panose="02040503050406030204" pitchFamily="18" charset="0"/>
                            <a:ea typeface="宋体" pitchFamily="2" charset="-122"/>
                          </a:rPr>
                        </m:ctrlPr>
                      </m:sSubPr>
                      <m:e>
                        <m:r>
                          <a:rPr kumimoji="1" lang="en-US" altLang="zh-CN" sz="2800" i="1">
                            <a:latin typeface="Cambria Math" panose="02040503050406030204" pitchFamily="18" charset="0"/>
                            <a:ea typeface="宋体" pitchFamily="2" charset="-122"/>
                          </a:rPr>
                          <m:t>𝐼</m:t>
                        </m:r>
                      </m:e>
                      <m:sub>
                        <m:r>
                          <a:rPr kumimoji="1" lang="en-US" altLang="zh-CN" sz="2800" i="1">
                            <a:latin typeface="Cambria Math" panose="02040503050406030204" pitchFamily="18" charset="0"/>
                            <a:ea typeface="宋体" pitchFamily="2" charset="-122"/>
                          </a:rPr>
                          <m:t>𝑁</m:t>
                        </m:r>
                      </m:sub>
                    </m:sSub>
                  </m:oMath>
                </a14:m>
                <a:r>
                  <a:rPr lang="en-US" altLang="zh-CN" sz="2800" dirty="0">
                    <a:ea typeface="宋体" pitchFamily="2" charset="-122"/>
                  </a:rPr>
                  <a:t>=</a:t>
                </a:r>
                <a14:m>
                  <m:oMath xmlns:m="http://schemas.openxmlformats.org/officeDocument/2006/math">
                    <m:sSub>
                      <m:sSubPr>
                        <m:ctrlPr>
                          <a:rPr kumimoji="1" lang="en-US" altLang="zh-CN" sz="2800" i="1">
                            <a:latin typeface="Cambria Math" panose="02040503050406030204" pitchFamily="18" charset="0"/>
                            <a:ea typeface="宋体" pitchFamily="2" charset="-122"/>
                          </a:rPr>
                        </m:ctrlPr>
                      </m:sSubPr>
                      <m:e>
                        <m:r>
                          <a:rPr kumimoji="1" lang="en-US" altLang="zh-CN" sz="2800" i="1">
                            <a:latin typeface="Cambria Math" panose="02040503050406030204" pitchFamily="18" charset="0"/>
                            <a:ea typeface="宋体" pitchFamily="2" charset="-122"/>
                          </a:rPr>
                          <m:t>𝑆</m:t>
                        </m:r>
                      </m:e>
                      <m:sub>
                        <m:r>
                          <a:rPr kumimoji="1" lang="en-US" altLang="zh-CN" sz="2800" i="1">
                            <a:latin typeface="Cambria Math" panose="02040503050406030204" pitchFamily="18" charset="0"/>
                            <a:ea typeface="宋体" pitchFamily="2" charset="-122"/>
                          </a:rPr>
                          <m:t>𝑁</m:t>
                        </m:r>
                      </m:sub>
                    </m:sSub>
                  </m:oMath>
                </a14:m>
                <a:r>
                  <a:rPr lang="en-US" altLang="zh-CN" sz="2800" dirty="0">
                    <a:ea typeface="宋体" pitchFamily="2" charset="-122"/>
                    <a:sym typeface="Wingdings" panose="05000000000000000000" pitchFamily="2" charset="2"/>
                  </a:rPr>
                  <a:t>  I = S</a:t>
                </a:r>
              </a:p>
              <a:p>
                <a:pPr>
                  <a:buFontTx/>
                  <a:buNone/>
                </a:pPr>
                <a:r>
                  <a:rPr lang="zh-CN" altLang="en-US" sz="2800" dirty="0">
                    <a:ea typeface="宋体" pitchFamily="2" charset="-122"/>
                    <a:sym typeface="Wingdings" panose="05000000000000000000" pitchFamily="2" charset="2"/>
                  </a:rPr>
                  <a:t>结论：</a:t>
                </a:r>
                <a:endParaRPr lang="en-US" altLang="zh-CN" sz="2800" dirty="0">
                  <a:ea typeface="宋体" pitchFamily="2" charset="-122"/>
                  <a:sym typeface="Wingdings" panose="05000000000000000000" pitchFamily="2" charset="2"/>
                </a:endParaRPr>
              </a:p>
              <a:p>
                <a:pPr>
                  <a:buFont typeface="Arial" panose="020B0604020202020204" pitchFamily="34" charset="0"/>
                  <a:buChar char="•"/>
                </a:pPr>
                <a:r>
                  <a:rPr lang="zh-CN" altLang="en-US" sz="2800" dirty="0">
                    <a:ea typeface="宋体" pitchFamily="2" charset="-122"/>
                    <a:sym typeface="Wingdings" panose="05000000000000000000" pitchFamily="2" charset="2"/>
                  </a:rPr>
                  <a:t>商品市场的均衡意味着投资和储蓄的相等，即全部的储蓄都转化为投资。</a:t>
                </a:r>
                <a:endParaRPr lang="en-US" altLang="zh-CN" sz="2800" dirty="0">
                  <a:ea typeface="宋体" pitchFamily="2" charset="-122"/>
                  <a:sym typeface="Wingdings" panose="05000000000000000000" pitchFamily="2" charset="2"/>
                </a:endParaRPr>
              </a:p>
              <a:p>
                <a:pPr>
                  <a:buFont typeface="Arial" panose="020B0604020202020204" pitchFamily="34" charset="0"/>
                  <a:buChar char="•"/>
                </a:pPr>
                <a:r>
                  <a:rPr lang="zh-CN" altLang="en-US" sz="2800" dirty="0">
                    <a:ea typeface="宋体" pitchFamily="2" charset="-122"/>
                    <a:sym typeface="Wingdings" panose="05000000000000000000" pitchFamily="2" charset="2"/>
                  </a:rPr>
                  <a:t>商品市场均衡时，利率影响总收入（或总产出）的曲线称之为</a:t>
                </a:r>
                <a:r>
                  <a:rPr lang="en-US" altLang="zh-CN" sz="2800" dirty="0">
                    <a:ea typeface="宋体" pitchFamily="2" charset="-122"/>
                    <a:sym typeface="Wingdings" panose="05000000000000000000" pitchFamily="2" charset="2"/>
                  </a:rPr>
                  <a:t>IS</a:t>
                </a:r>
                <a:r>
                  <a:rPr lang="zh-CN" altLang="en-US" sz="2800" dirty="0">
                    <a:ea typeface="宋体" pitchFamily="2" charset="-122"/>
                    <a:sym typeface="Wingdings" panose="05000000000000000000" pitchFamily="2" charset="2"/>
                  </a:rPr>
                  <a:t>曲线。</a:t>
                </a:r>
                <a:endParaRPr lang="en-US" altLang="zh-CN" sz="2800" dirty="0">
                  <a:ea typeface="宋体" pitchFamily="2" charset="-122"/>
                </a:endParaRPr>
              </a:p>
            </p:txBody>
          </p:sp>
        </mc:Choice>
        <mc:Fallback xmlns="">
          <p:sp>
            <p:nvSpPr>
              <p:cNvPr id="46082" name="Rectangle 2"/>
              <p:cNvSpPr>
                <a:spLocks noGrp="1" noRot="1" noChangeAspect="1" noMove="1" noResize="1" noEditPoints="1" noAdjustHandles="1" noChangeArrowheads="1" noChangeShapeType="1" noTextEdit="1"/>
              </p:cNvSpPr>
              <p:nvPr>
                <p:ph idx="1"/>
              </p:nvPr>
            </p:nvSpPr>
            <p:spPr>
              <a:xfrm>
                <a:off x="1314450" y="220134"/>
                <a:ext cx="10755630" cy="6147415"/>
              </a:xfrm>
              <a:blipFill>
                <a:blip r:embed="rId3"/>
                <a:stretch>
                  <a:fillRect l="-826" t="-1649"/>
                </a:stretch>
              </a:blipFill>
            </p:spPr>
            <p:txBody>
              <a:bodyPr/>
              <a:lstStyle/>
              <a:p>
                <a:r>
                  <a:rPr lang="zh-CN" altLang="en-US">
                    <a:noFill/>
                  </a:rPr>
                  <a:t> </a:t>
                </a:r>
              </a:p>
            </p:txBody>
          </p:sp>
        </mc:Fallback>
      </mc:AlternateContent>
      <p:sp>
        <p:nvSpPr>
          <p:cNvPr id="3" name="日期占位符 2">
            <a:extLst>
              <a:ext uri="{FF2B5EF4-FFF2-40B4-BE49-F238E27FC236}">
                <a16:creationId xmlns:a16="http://schemas.microsoft.com/office/drawing/2014/main" id="{FFAAA67E-409A-604B-83D8-9A208CFFCF18}"/>
              </a:ext>
            </a:extLst>
          </p:cNvPr>
          <p:cNvSpPr>
            <a:spLocks noGrp="1"/>
          </p:cNvSpPr>
          <p:nvPr>
            <p:ph type="dt" sz="half" idx="10"/>
          </p:nvPr>
        </p:nvSpPr>
        <p:spPr/>
        <p:txBody>
          <a:bodyPr/>
          <a:lstStyle/>
          <a:p>
            <a:pPr>
              <a:defRPr/>
            </a:pPr>
            <a:r>
              <a:rPr lang="en-US" altLang="zh-CN" dirty="0"/>
              <a:t>Wuhan University Economics and Management School</a:t>
            </a:r>
          </a:p>
        </p:txBody>
      </p:sp>
    </p:spTree>
    <p:extLst>
      <p:ext uri="{BB962C8B-B14F-4D97-AF65-F5344CB8AC3E}">
        <p14:creationId xmlns:p14="http://schemas.microsoft.com/office/powerpoint/2010/main" val="2741829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dissolve">
                                      <p:cBhvr>
                                        <p:cTn id="7" dur="500"/>
                                        <p:tgtEl>
                                          <p:spTgt spid="46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82">
                                            <p:txEl>
                                              <p:pRg st="2" end="2"/>
                                            </p:txEl>
                                          </p:spTgt>
                                        </p:tgtEl>
                                        <p:attrNameLst>
                                          <p:attrName>style.visibility</p:attrName>
                                        </p:attrNameLst>
                                      </p:cBhvr>
                                      <p:to>
                                        <p:strVal val="visible"/>
                                      </p:to>
                                    </p:set>
                                    <p:animEffect transition="in" filter="dissolve">
                                      <p:cBhvr>
                                        <p:cTn id="12" dur="500"/>
                                        <p:tgtEl>
                                          <p:spTgt spid="4608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082">
                                            <p:txEl>
                                              <p:pRg st="3" end="3"/>
                                            </p:txEl>
                                          </p:spTgt>
                                        </p:tgtEl>
                                        <p:attrNameLst>
                                          <p:attrName>style.visibility</p:attrName>
                                        </p:attrNameLst>
                                      </p:cBhvr>
                                      <p:to>
                                        <p:strVal val="visible"/>
                                      </p:to>
                                    </p:set>
                                    <p:animEffect transition="in" filter="dissolve">
                                      <p:cBhvr>
                                        <p:cTn id="17" dur="500"/>
                                        <p:tgtEl>
                                          <p:spTgt spid="4608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082">
                                            <p:txEl>
                                              <p:pRg st="4" end="4"/>
                                            </p:txEl>
                                          </p:spTgt>
                                        </p:tgtEl>
                                        <p:attrNameLst>
                                          <p:attrName>style.visibility</p:attrName>
                                        </p:attrNameLst>
                                      </p:cBhvr>
                                      <p:to>
                                        <p:strVal val="visible"/>
                                      </p:to>
                                    </p:set>
                                    <p:animEffect transition="in" filter="dissolve">
                                      <p:cBhvr>
                                        <p:cTn id="22" dur="500"/>
                                        <p:tgtEl>
                                          <p:spTgt spid="4608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082">
                                            <p:txEl>
                                              <p:pRg st="5" end="5"/>
                                            </p:txEl>
                                          </p:spTgt>
                                        </p:tgtEl>
                                        <p:attrNameLst>
                                          <p:attrName>style.visibility</p:attrName>
                                        </p:attrNameLst>
                                      </p:cBhvr>
                                      <p:to>
                                        <p:strVal val="visible"/>
                                      </p:to>
                                    </p:set>
                                    <p:animEffect transition="in" filter="dissolve">
                                      <p:cBhvr>
                                        <p:cTn id="27" dur="500"/>
                                        <p:tgtEl>
                                          <p:spTgt spid="4608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082">
                                            <p:txEl>
                                              <p:pRg st="6" end="6"/>
                                            </p:txEl>
                                          </p:spTgt>
                                        </p:tgtEl>
                                        <p:attrNameLst>
                                          <p:attrName>style.visibility</p:attrName>
                                        </p:attrNameLst>
                                      </p:cBhvr>
                                      <p:to>
                                        <p:strVal val="visible"/>
                                      </p:to>
                                    </p:set>
                                    <p:animEffect transition="in" filter="dissolve">
                                      <p:cBhvr>
                                        <p:cTn id="32" dur="500"/>
                                        <p:tgtEl>
                                          <p:spTgt spid="4608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082">
                                            <p:txEl>
                                              <p:pRg st="7" end="7"/>
                                            </p:txEl>
                                          </p:spTgt>
                                        </p:tgtEl>
                                        <p:attrNameLst>
                                          <p:attrName>style.visibility</p:attrName>
                                        </p:attrNameLst>
                                      </p:cBhvr>
                                      <p:to>
                                        <p:strVal val="visible"/>
                                      </p:to>
                                    </p:set>
                                    <p:animEffect transition="in" filter="dissolve">
                                      <p:cBhvr>
                                        <p:cTn id="37" dur="500"/>
                                        <p:tgtEl>
                                          <p:spTgt spid="4608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6082">
                                            <p:txEl>
                                              <p:pRg st="8" end="8"/>
                                            </p:txEl>
                                          </p:spTgt>
                                        </p:tgtEl>
                                        <p:attrNameLst>
                                          <p:attrName>style.visibility</p:attrName>
                                        </p:attrNameLst>
                                      </p:cBhvr>
                                      <p:to>
                                        <p:strVal val="visible"/>
                                      </p:to>
                                    </p:set>
                                    <p:animEffect transition="in" filter="dissolve">
                                      <p:cBhvr>
                                        <p:cTn id="42" dur="500"/>
                                        <p:tgtEl>
                                          <p:spTgt spid="4608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6082">
                                            <p:txEl>
                                              <p:pRg st="9" end="9"/>
                                            </p:txEl>
                                          </p:spTgt>
                                        </p:tgtEl>
                                        <p:attrNameLst>
                                          <p:attrName>style.visibility</p:attrName>
                                        </p:attrNameLst>
                                      </p:cBhvr>
                                      <p:to>
                                        <p:strVal val="visible"/>
                                      </p:to>
                                    </p:set>
                                    <p:animEffect transition="in" filter="dissolve">
                                      <p:cBhvr>
                                        <p:cTn id="47" dur="500"/>
                                        <p:tgtEl>
                                          <p:spTgt spid="4608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p:cNvCxnSpPr/>
          <p:nvPr/>
        </p:nvCxnSpPr>
        <p:spPr bwMode="auto">
          <a:xfrm>
            <a:off x="3482584" y="4562725"/>
            <a:ext cx="4538135"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直接箭头连接符 7"/>
          <p:cNvCxnSpPr/>
          <p:nvPr/>
        </p:nvCxnSpPr>
        <p:spPr bwMode="auto">
          <a:xfrm flipV="1">
            <a:off x="3482583" y="1074458"/>
            <a:ext cx="0" cy="34882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矩形 8"/>
          <p:cNvSpPr/>
          <p:nvPr/>
        </p:nvSpPr>
        <p:spPr>
          <a:xfrm>
            <a:off x="2764292" y="843860"/>
            <a:ext cx="439480" cy="461665"/>
          </a:xfrm>
          <a:prstGeom prst="rect">
            <a:avLst/>
          </a:prstGeom>
          <a:solidFill>
            <a:srgbClr val="CCCCCC"/>
          </a:solidFill>
        </p:spPr>
        <p:txBody>
          <a:bodyPr wrap="square">
            <a:spAutoFit/>
          </a:bodyPr>
          <a:lstStyle/>
          <a:p>
            <a:r>
              <a:rPr lang="en-US" altLang="zh-CN" dirty="0">
                <a:solidFill>
                  <a:schemeClr val="bg1"/>
                </a:solidFill>
                <a:ea typeface="宋体" pitchFamily="2" charset="-122"/>
                <a:sym typeface="Wingdings" panose="05000000000000000000" pitchFamily="2" charset="2"/>
              </a:rPr>
              <a:t>r</a:t>
            </a:r>
            <a:endParaRPr lang="zh-CN" altLang="en-US" dirty="0">
              <a:solidFill>
                <a:schemeClr val="bg1"/>
              </a:solidFill>
            </a:endParaRPr>
          </a:p>
        </p:txBody>
      </p:sp>
      <p:sp>
        <p:nvSpPr>
          <p:cNvPr id="10" name="矩形 9"/>
          <p:cNvSpPr/>
          <p:nvPr/>
        </p:nvSpPr>
        <p:spPr>
          <a:xfrm>
            <a:off x="7791317" y="4761923"/>
            <a:ext cx="456807" cy="461665"/>
          </a:xfrm>
          <a:prstGeom prst="rect">
            <a:avLst/>
          </a:prstGeom>
          <a:solidFill>
            <a:srgbClr val="CCCCCC"/>
          </a:solidFill>
        </p:spPr>
        <p:txBody>
          <a:bodyPr wrap="square">
            <a:spAutoFit/>
          </a:bodyPr>
          <a:lstStyle/>
          <a:p>
            <a:r>
              <a:rPr lang="en-US" altLang="zh-CN" dirty="0">
                <a:solidFill>
                  <a:schemeClr val="bg1"/>
                </a:solidFill>
                <a:ea typeface="宋体" pitchFamily="2" charset="-122"/>
                <a:sym typeface="Wingdings" panose="05000000000000000000" pitchFamily="2" charset="2"/>
              </a:rPr>
              <a:t>Y</a:t>
            </a:r>
            <a:endParaRPr lang="zh-CN" altLang="en-US" dirty="0">
              <a:solidFill>
                <a:schemeClr val="bg1"/>
              </a:solidFill>
            </a:endParaRPr>
          </a:p>
        </p:txBody>
      </p:sp>
      <p:sp>
        <p:nvSpPr>
          <p:cNvPr id="33" name="矩形 32"/>
          <p:cNvSpPr/>
          <p:nvPr/>
        </p:nvSpPr>
        <p:spPr>
          <a:xfrm>
            <a:off x="6246234" y="2087468"/>
            <a:ext cx="451829"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A</a:t>
            </a:r>
            <a:endParaRPr lang="zh-CN" altLang="en-US" dirty="0"/>
          </a:p>
        </p:txBody>
      </p:sp>
      <p:cxnSp>
        <p:nvCxnSpPr>
          <p:cNvPr id="22" name="直接连接符 21"/>
          <p:cNvCxnSpPr/>
          <p:nvPr/>
        </p:nvCxnSpPr>
        <p:spPr bwMode="auto">
          <a:xfrm>
            <a:off x="4749717" y="1205737"/>
            <a:ext cx="2606972" cy="2941872"/>
          </a:xfrm>
          <a:prstGeom prst="line">
            <a:avLst/>
          </a:prstGeom>
          <a:solidFill>
            <a:schemeClr val="accent1"/>
          </a:solidFill>
          <a:ln w="31750" cap="flat" cmpd="sng" algn="ctr">
            <a:solidFill>
              <a:srgbClr val="0070C0"/>
            </a:solidFill>
            <a:prstDash val="solid"/>
            <a:round/>
            <a:headEnd type="none" w="med" len="med"/>
            <a:tailEnd type="none" w="med" len="med"/>
          </a:ln>
          <a:effectLst/>
        </p:spPr>
      </p:cxnSp>
      <p:sp>
        <p:nvSpPr>
          <p:cNvPr id="25" name="矩形 24"/>
          <p:cNvSpPr/>
          <p:nvPr/>
        </p:nvSpPr>
        <p:spPr>
          <a:xfrm>
            <a:off x="2619544" y="2422756"/>
            <a:ext cx="563108"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r</a:t>
            </a:r>
            <a:r>
              <a:rPr lang="en-US" altLang="zh-CN" baseline="-25000" dirty="0">
                <a:latin typeface="宋体" panose="02010600030101010101" pitchFamily="2" charset="-122"/>
                <a:ea typeface="宋体" panose="02010600030101010101" pitchFamily="2" charset="-122"/>
                <a:sym typeface="Wingdings" panose="05000000000000000000" pitchFamily="2" charset="2"/>
              </a:rPr>
              <a:t>0</a:t>
            </a:r>
            <a:endParaRPr lang="zh-CN" altLang="en-US" dirty="0"/>
          </a:p>
        </p:txBody>
      </p:sp>
      <p:sp>
        <p:nvSpPr>
          <p:cNvPr id="26" name="矩形 25"/>
          <p:cNvSpPr/>
          <p:nvPr/>
        </p:nvSpPr>
        <p:spPr>
          <a:xfrm>
            <a:off x="7006026" y="2311756"/>
            <a:ext cx="406694"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B</a:t>
            </a:r>
            <a:endParaRPr lang="zh-CN" altLang="en-US" dirty="0"/>
          </a:p>
        </p:txBody>
      </p:sp>
      <p:sp>
        <p:nvSpPr>
          <p:cNvPr id="29" name="椭圆 28"/>
          <p:cNvSpPr/>
          <p:nvPr/>
        </p:nvSpPr>
        <p:spPr bwMode="auto">
          <a:xfrm>
            <a:off x="3322057" y="2535575"/>
            <a:ext cx="399142" cy="2040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1" name="椭圆 40"/>
          <p:cNvSpPr/>
          <p:nvPr/>
        </p:nvSpPr>
        <p:spPr bwMode="auto">
          <a:xfrm>
            <a:off x="5928184" y="2495029"/>
            <a:ext cx="201328" cy="1816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4" name="椭圆 43"/>
          <p:cNvSpPr/>
          <p:nvPr/>
        </p:nvSpPr>
        <p:spPr bwMode="auto">
          <a:xfrm>
            <a:off x="6871656" y="2532136"/>
            <a:ext cx="201328" cy="1816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9" name="矩形 38"/>
          <p:cNvSpPr/>
          <p:nvPr/>
        </p:nvSpPr>
        <p:spPr>
          <a:xfrm>
            <a:off x="7676023" y="3694434"/>
            <a:ext cx="687392" cy="461665"/>
          </a:xfrm>
          <a:prstGeom prst="rect">
            <a:avLst/>
          </a:prstGeom>
          <a:solidFill>
            <a:srgbClr val="CCCCCC"/>
          </a:solidFill>
        </p:spPr>
        <p:txBody>
          <a:bodyPr wrap="square">
            <a:spAutoFit/>
          </a:bodyPr>
          <a:lstStyle/>
          <a:p>
            <a:r>
              <a:rPr lang="en-US" altLang="zh-CN" dirty="0">
                <a:solidFill>
                  <a:schemeClr val="bg1"/>
                </a:solidFill>
                <a:ea typeface="宋体" pitchFamily="2" charset="-122"/>
                <a:sym typeface="Wingdings" panose="05000000000000000000" pitchFamily="2" charset="2"/>
              </a:rPr>
              <a:t>IS</a:t>
            </a:r>
            <a:r>
              <a:rPr lang="en-US" altLang="zh-CN" baseline="-25000" dirty="0">
                <a:solidFill>
                  <a:schemeClr val="bg1"/>
                </a:solidFill>
                <a:ea typeface="宋体" pitchFamily="2" charset="-122"/>
                <a:sym typeface="Wingdings" panose="05000000000000000000" pitchFamily="2" charset="2"/>
              </a:rPr>
              <a:t>0</a:t>
            </a:r>
            <a:endParaRPr lang="zh-CN" altLang="en-US" baseline="-25000" dirty="0">
              <a:solidFill>
                <a:schemeClr val="bg1"/>
              </a:solidFill>
            </a:endParaRPr>
          </a:p>
        </p:txBody>
      </p:sp>
      <p:cxnSp>
        <p:nvCxnSpPr>
          <p:cNvPr id="16" name="直接连接符 15"/>
          <p:cNvCxnSpPr>
            <a:endCxn id="44" idx="2"/>
          </p:cNvCxnSpPr>
          <p:nvPr/>
        </p:nvCxnSpPr>
        <p:spPr bwMode="auto">
          <a:xfrm flipV="1">
            <a:off x="3523386" y="2622958"/>
            <a:ext cx="3348271" cy="61262"/>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45" name="矩形 44"/>
          <p:cNvSpPr/>
          <p:nvPr/>
        </p:nvSpPr>
        <p:spPr>
          <a:xfrm>
            <a:off x="1755210" y="5275888"/>
            <a:ext cx="3163155" cy="1077218"/>
          </a:xfrm>
          <a:prstGeom prst="rect">
            <a:avLst/>
          </a:prstGeom>
          <a:solidFill>
            <a:srgbClr val="FFFFB3"/>
          </a:solidFill>
        </p:spPr>
        <p:txBody>
          <a:bodyPr wrap="square">
            <a:spAutoFit/>
          </a:bodyPr>
          <a:lstStyle/>
          <a:p>
            <a:r>
              <a:rPr lang="en-US" altLang="zh-CN" sz="3200" dirty="0">
                <a:solidFill>
                  <a:schemeClr val="bg1"/>
                </a:solidFill>
              </a:rPr>
              <a:t>Y</a:t>
            </a:r>
            <a:r>
              <a:rPr lang="en-US" altLang="zh-CN" sz="3200" baseline="-25000" dirty="0">
                <a:solidFill>
                  <a:schemeClr val="bg1"/>
                </a:solidFill>
              </a:rPr>
              <a:t>C</a:t>
            </a:r>
            <a:r>
              <a:rPr lang="en-US" altLang="zh-CN" sz="3200" dirty="0">
                <a:solidFill>
                  <a:schemeClr val="bg1"/>
                </a:solidFill>
              </a:rPr>
              <a:t>=Y</a:t>
            </a:r>
            <a:r>
              <a:rPr lang="en-US" altLang="zh-CN" sz="3200" baseline="-25000" dirty="0">
                <a:solidFill>
                  <a:schemeClr val="bg1"/>
                </a:solidFill>
              </a:rPr>
              <a:t>A  </a:t>
            </a:r>
            <a:r>
              <a:rPr lang="en-US" altLang="zh-CN" sz="3200" dirty="0">
                <a:solidFill>
                  <a:schemeClr val="bg1"/>
                </a:solidFill>
                <a:sym typeface="Wingdings" panose="05000000000000000000" pitchFamily="2" charset="2"/>
              </a:rPr>
              <a:t> C</a:t>
            </a:r>
            <a:r>
              <a:rPr lang="en-US" altLang="zh-CN" sz="3200" baseline="-25000" dirty="0">
                <a:solidFill>
                  <a:schemeClr val="bg1"/>
                </a:solidFill>
                <a:sym typeface="Wingdings" panose="05000000000000000000" pitchFamily="2" charset="2"/>
              </a:rPr>
              <a:t>C</a:t>
            </a:r>
            <a:r>
              <a:rPr lang="en-US" altLang="zh-CN" sz="3200" dirty="0">
                <a:solidFill>
                  <a:schemeClr val="bg1"/>
                </a:solidFill>
                <a:sym typeface="Wingdings" panose="05000000000000000000" pitchFamily="2" charset="2"/>
              </a:rPr>
              <a:t>=C</a:t>
            </a:r>
            <a:r>
              <a:rPr lang="en-US" altLang="zh-CN" sz="3200" baseline="-25000" dirty="0">
                <a:solidFill>
                  <a:schemeClr val="bg1"/>
                </a:solidFill>
                <a:sym typeface="Wingdings" panose="05000000000000000000" pitchFamily="2" charset="2"/>
              </a:rPr>
              <a:t>A</a:t>
            </a:r>
          </a:p>
          <a:p>
            <a:r>
              <a:rPr lang="en-US" altLang="zh-CN" sz="3200" dirty="0" err="1">
                <a:solidFill>
                  <a:schemeClr val="bg1"/>
                </a:solidFill>
                <a:sym typeface="Wingdings" panose="05000000000000000000" pitchFamily="2" charset="2"/>
              </a:rPr>
              <a:t>r</a:t>
            </a:r>
            <a:r>
              <a:rPr lang="en-US" altLang="zh-CN" sz="3200" baseline="-25000" dirty="0" err="1">
                <a:solidFill>
                  <a:schemeClr val="bg1"/>
                </a:solidFill>
                <a:sym typeface="Wingdings" panose="05000000000000000000" pitchFamily="2" charset="2"/>
              </a:rPr>
              <a:t>C</a:t>
            </a:r>
            <a:r>
              <a:rPr lang="en-US" altLang="zh-CN" sz="3200" dirty="0">
                <a:solidFill>
                  <a:schemeClr val="bg1"/>
                </a:solidFill>
                <a:sym typeface="Wingdings" panose="05000000000000000000" pitchFamily="2" charset="2"/>
              </a:rPr>
              <a:t>&lt;</a:t>
            </a:r>
            <a:r>
              <a:rPr lang="en-US" altLang="zh-CN" sz="3200" dirty="0" err="1">
                <a:solidFill>
                  <a:schemeClr val="bg1"/>
                </a:solidFill>
                <a:sym typeface="Wingdings" panose="05000000000000000000" pitchFamily="2" charset="2"/>
              </a:rPr>
              <a:t>r</a:t>
            </a:r>
            <a:r>
              <a:rPr lang="en-US" altLang="zh-CN" sz="3200" baseline="-25000" dirty="0" err="1">
                <a:solidFill>
                  <a:schemeClr val="bg1"/>
                </a:solidFill>
                <a:sym typeface="Wingdings" panose="05000000000000000000" pitchFamily="2" charset="2"/>
              </a:rPr>
              <a:t>A</a:t>
            </a:r>
            <a:r>
              <a:rPr lang="en-US" altLang="zh-CN" sz="3200" baseline="-25000" dirty="0">
                <a:solidFill>
                  <a:schemeClr val="bg1"/>
                </a:solidFill>
                <a:sym typeface="Wingdings" panose="05000000000000000000" pitchFamily="2" charset="2"/>
              </a:rPr>
              <a:t>   </a:t>
            </a:r>
            <a:r>
              <a:rPr lang="en-US" altLang="zh-CN" sz="3200" dirty="0">
                <a:solidFill>
                  <a:schemeClr val="bg1"/>
                </a:solidFill>
                <a:sym typeface="Wingdings" panose="05000000000000000000" pitchFamily="2" charset="2"/>
              </a:rPr>
              <a:t>  I</a:t>
            </a:r>
            <a:r>
              <a:rPr lang="en-US" altLang="zh-CN" sz="3200" baseline="-25000" dirty="0">
                <a:solidFill>
                  <a:schemeClr val="bg1"/>
                </a:solidFill>
                <a:sym typeface="Wingdings" panose="05000000000000000000" pitchFamily="2" charset="2"/>
              </a:rPr>
              <a:t>C</a:t>
            </a:r>
            <a:r>
              <a:rPr lang="en-US" altLang="zh-CN" sz="3200" dirty="0">
                <a:solidFill>
                  <a:schemeClr val="bg1"/>
                </a:solidFill>
                <a:sym typeface="Wingdings" panose="05000000000000000000" pitchFamily="2" charset="2"/>
              </a:rPr>
              <a:t>&gt;I</a:t>
            </a:r>
            <a:r>
              <a:rPr lang="en-US" altLang="zh-CN" sz="3200" baseline="-25000" dirty="0">
                <a:solidFill>
                  <a:schemeClr val="bg1"/>
                </a:solidFill>
                <a:sym typeface="Wingdings" panose="05000000000000000000" pitchFamily="2" charset="2"/>
              </a:rPr>
              <a:t>A</a:t>
            </a:r>
            <a:endParaRPr lang="zh-CN" altLang="en-US" sz="3200" baseline="-25000" dirty="0">
              <a:solidFill>
                <a:schemeClr val="bg1"/>
              </a:solidFill>
            </a:endParaRPr>
          </a:p>
        </p:txBody>
      </p:sp>
      <p:sp>
        <p:nvSpPr>
          <p:cNvPr id="21" name="矩形 20"/>
          <p:cNvSpPr/>
          <p:nvPr/>
        </p:nvSpPr>
        <p:spPr>
          <a:xfrm>
            <a:off x="6704762" y="720540"/>
            <a:ext cx="1254542" cy="1077218"/>
          </a:xfrm>
          <a:prstGeom prst="rect">
            <a:avLst/>
          </a:prstGeom>
          <a:solidFill>
            <a:schemeClr val="bg1"/>
          </a:solidFill>
        </p:spPr>
        <p:txBody>
          <a:bodyPr wrap="square">
            <a:spAutoFit/>
          </a:bodyPr>
          <a:lstStyle/>
          <a:p>
            <a:r>
              <a:rPr lang="en-US" altLang="zh-CN" sz="3200" dirty="0">
                <a:latin typeface="宋体" panose="02010600030101010101" pitchFamily="2" charset="-122"/>
                <a:ea typeface="宋体" panose="02010600030101010101" pitchFamily="2" charset="-122"/>
                <a:sym typeface="Wingdings" panose="05000000000000000000" pitchFamily="2" charset="2"/>
              </a:rPr>
              <a:t>Y&gt;AD</a:t>
            </a:r>
          </a:p>
          <a:p>
            <a:r>
              <a:rPr lang="en-US" altLang="zh-CN" sz="3200" dirty="0">
                <a:latin typeface="宋体" panose="02010600030101010101" pitchFamily="2" charset="-122"/>
                <a:ea typeface="宋体" panose="02010600030101010101" pitchFamily="2" charset="-122"/>
                <a:sym typeface="Wingdings" panose="05000000000000000000" pitchFamily="2" charset="2"/>
              </a:rPr>
              <a:t>I&lt;S</a:t>
            </a:r>
            <a:endParaRPr lang="zh-CN" altLang="en-US" sz="3200" dirty="0"/>
          </a:p>
        </p:txBody>
      </p:sp>
      <p:sp>
        <p:nvSpPr>
          <p:cNvPr id="23" name="矩形 22"/>
          <p:cNvSpPr/>
          <p:nvPr/>
        </p:nvSpPr>
        <p:spPr>
          <a:xfrm>
            <a:off x="4582841" y="3263476"/>
            <a:ext cx="1254542" cy="1077218"/>
          </a:xfrm>
          <a:prstGeom prst="rect">
            <a:avLst/>
          </a:prstGeom>
          <a:solidFill>
            <a:schemeClr val="bg1"/>
          </a:solidFill>
        </p:spPr>
        <p:txBody>
          <a:bodyPr wrap="square">
            <a:spAutoFit/>
          </a:bodyPr>
          <a:lstStyle/>
          <a:p>
            <a:r>
              <a:rPr lang="en-US" altLang="zh-CN" sz="3200" dirty="0">
                <a:latin typeface="宋体" panose="02010600030101010101" pitchFamily="2" charset="-122"/>
                <a:ea typeface="宋体" panose="02010600030101010101" pitchFamily="2" charset="-122"/>
                <a:sym typeface="Wingdings" panose="05000000000000000000" pitchFamily="2" charset="2"/>
              </a:rPr>
              <a:t>Y&lt;AD</a:t>
            </a:r>
          </a:p>
          <a:p>
            <a:r>
              <a:rPr lang="en-US" altLang="zh-CN" sz="3200" dirty="0">
                <a:latin typeface="宋体" panose="02010600030101010101" pitchFamily="2" charset="-122"/>
                <a:ea typeface="宋体" panose="02010600030101010101" pitchFamily="2" charset="-122"/>
                <a:sym typeface="Wingdings" panose="05000000000000000000" pitchFamily="2" charset="2"/>
              </a:rPr>
              <a:t>I&gt;S</a:t>
            </a:r>
            <a:endParaRPr lang="zh-CN" altLang="en-US" sz="3200" dirty="0"/>
          </a:p>
        </p:txBody>
      </p:sp>
      <p:cxnSp>
        <p:nvCxnSpPr>
          <p:cNvPr id="24" name="直接连接符 23"/>
          <p:cNvCxnSpPr/>
          <p:nvPr/>
        </p:nvCxnSpPr>
        <p:spPr bwMode="auto">
          <a:xfrm>
            <a:off x="6034180" y="2684221"/>
            <a:ext cx="57037" cy="1871339"/>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27" name="椭圆 26"/>
          <p:cNvSpPr/>
          <p:nvPr/>
        </p:nvSpPr>
        <p:spPr bwMode="auto">
          <a:xfrm>
            <a:off x="5990552" y="3411051"/>
            <a:ext cx="201328" cy="1816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8" name="矩形 27"/>
          <p:cNvSpPr/>
          <p:nvPr/>
        </p:nvSpPr>
        <p:spPr>
          <a:xfrm>
            <a:off x="6252801" y="3516478"/>
            <a:ext cx="426426"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C</a:t>
            </a:r>
            <a:endParaRPr lang="zh-CN" altLang="en-US" dirty="0"/>
          </a:p>
        </p:txBody>
      </p:sp>
      <p:sp>
        <p:nvSpPr>
          <p:cNvPr id="30" name="矩形 29"/>
          <p:cNvSpPr/>
          <p:nvPr/>
        </p:nvSpPr>
        <p:spPr>
          <a:xfrm>
            <a:off x="5401577" y="816219"/>
            <a:ext cx="1254542" cy="1077218"/>
          </a:xfrm>
          <a:prstGeom prst="rect">
            <a:avLst/>
          </a:prstGeom>
          <a:solidFill>
            <a:schemeClr val="bg1"/>
          </a:solidFill>
        </p:spPr>
        <p:txBody>
          <a:bodyPr wrap="square">
            <a:spAutoFit/>
          </a:bodyPr>
          <a:lstStyle/>
          <a:p>
            <a:r>
              <a:rPr lang="en-US" altLang="zh-CN" sz="3200" dirty="0">
                <a:latin typeface="宋体" panose="02010600030101010101" pitchFamily="2" charset="-122"/>
                <a:ea typeface="宋体" panose="02010600030101010101" pitchFamily="2" charset="-122"/>
                <a:sym typeface="Wingdings" panose="05000000000000000000" pitchFamily="2" charset="2"/>
              </a:rPr>
              <a:t>Y=AD</a:t>
            </a:r>
          </a:p>
          <a:p>
            <a:r>
              <a:rPr lang="en-US" altLang="zh-CN" sz="3200" dirty="0">
                <a:latin typeface="宋体" panose="02010600030101010101" pitchFamily="2" charset="-122"/>
                <a:ea typeface="宋体" panose="02010600030101010101" pitchFamily="2" charset="-122"/>
                <a:sym typeface="Wingdings" panose="05000000000000000000" pitchFamily="2" charset="2"/>
              </a:rPr>
              <a:t>I=S</a:t>
            </a:r>
            <a:endParaRPr lang="zh-CN" altLang="en-US" sz="3200" dirty="0"/>
          </a:p>
        </p:txBody>
      </p:sp>
      <p:cxnSp>
        <p:nvCxnSpPr>
          <p:cNvPr id="12" name="直接箭头连接符 11"/>
          <p:cNvCxnSpPr/>
          <p:nvPr/>
        </p:nvCxnSpPr>
        <p:spPr bwMode="auto">
          <a:xfrm flipH="1">
            <a:off x="7006026" y="1648691"/>
            <a:ext cx="66958" cy="663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直接箭头连接符 13"/>
          <p:cNvCxnSpPr/>
          <p:nvPr/>
        </p:nvCxnSpPr>
        <p:spPr bwMode="auto">
          <a:xfrm>
            <a:off x="5928184" y="1833415"/>
            <a:ext cx="100664" cy="5488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直接箭头连接符 16"/>
          <p:cNvCxnSpPr>
            <a:endCxn id="27" idx="3"/>
          </p:cNvCxnSpPr>
          <p:nvPr/>
        </p:nvCxnSpPr>
        <p:spPr bwMode="auto">
          <a:xfrm flipV="1">
            <a:off x="5537566" y="3566095"/>
            <a:ext cx="482471" cy="3348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6" name="矩形 35"/>
          <p:cNvSpPr/>
          <p:nvPr/>
        </p:nvSpPr>
        <p:spPr>
          <a:xfrm>
            <a:off x="6028849" y="5251987"/>
            <a:ext cx="3637943" cy="584775"/>
          </a:xfrm>
          <a:prstGeom prst="rect">
            <a:avLst/>
          </a:prstGeom>
          <a:solidFill>
            <a:srgbClr val="FFFFB3"/>
          </a:solidFill>
        </p:spPr>
        <p:txBody>
          <a:bodyPr wrap="square">
            <a:spAutoFit/>
          </a:bodyPr>
          <a:lstStyle/>
          <a:p>
            <a:r>
              <a:rPr lang="en-US" altLang="zh-CN" sz="3200" dirty="0">
                <a:solidFill>
                  <a:schemeClr val="bg1"/>
                </a:solidFill>
              </a:rPr>
              <a:t>AD</a:t>
            </a:r>
            <a:r>
              <a:rPr lang="en-US" altLang="zh-CN" sz="3200" baseline="-25000" dirty="0">
                <a:solidFill>
                  <a:schemeClr val="bg1"/>
                </a:solidFill>
              </a:rPr>
              <a:t>C</a:t>
            </a:r>
            <a:r>
              <a:rPr lang="en-US" altLang="zh-CN" sz="3200" dirty="0">
                <a:solidFill>
                  <a:schemeClr val="bg1"/>
                </a:solidFill>
              </a:rPr>
              <a:t>&gt;AD</a:t>
            </a:r>
            <a:r>
              <a:rPr lang="en-US" altLang="zh-CN" sz="3200" baseline="-25000" dirty="0">
                <a:solidFill>
                  <a:schemeClr val="bg1"/>
                </a:solidFill>
              </a:rPr>
              <a:t>A  </a:t>
            </a:r>
            <a:r>
              <a:rPr lang="en-US" altLang="zh-CN" sz="3200" dirty="0">
                <a:solidFill>
                  <a:schemeClr val="bg1"/>
                </a:solidFill>
                <a:sym typeface="Wingdings" panose="05000000000000000000" pitchFamily="2" charset="2"/>
              </a:rPr>
              <a:t>= Y</a:t>
            </a:r>
            <a:r>
              <a:rPr lang="en-US" altLang="zh-CN" sz="3200" baseline="-25000" dirty="0">
                <a:solidFill>
                  <a:schemeClr val="bg1"/>
                </a:solidFill>
                <a:sym typeface="Wingdings" panose="05000000000000000000" pitchFamily="2" charset="2"/>
              </a:rPr>
              <a:t>A</a:t>
            </a:r>
            <a:r>
              <a:rPr lang="en-US" altLang="zh-CN" sz="3200" dirty="0">
                <a:solidFill>
                  <a:schemeClr val="bg1"/>
                </a:solidFill>
                <a:sym typeface="Wingdings" panose="05000000000000000000" pitchFamily="2" charset="2"/>
              </a:rPr>
              <a:t>=Y</a:t>
            </a:r>
            <a:r>
              <a:rPr lang="en-US" altLang="zh-CN" sz="3200" baseline="-25000" dirty="0">
                <a:solidFill>
                  <a:schemeClr val="bg1"/>
                </a:solidFill>
                <a:sym typeface="Wingdings" panose="05000000000000000000" pitchFamily="2" charset="2"/>
              </a:rPr>
              <a:t>C</a:t>
            </a:r>
            <a:endParaRPr lang="zh-CN" altLang="en-US" sz="3200" baseline="-25000" dirty="0">
              <a:solidFill>
                <a:schemeClr val="bg1"/>
              </a:solidFill>
            </a:endParaRPr>
          </a:p>
        </p:txBody>
      </p:sp>
      <p:sp>
        <p:nvSpPr>
          <p:cNvPr id="37" name="矩形 36"/>
          <p:cNvSpPr/>
          <p:nvPr/>
        </p:nvSpPr>
        <p:spPr>
          <a:xfrm>
            <a:off x="6077967" y="6233635"/>
            <a:ext cx="3637943" cy="584775"/>
          </a:xfrm>
          <a:prstGeom prst="rect">
            <a:avLst/>
          </a:prstGeom>
          <a:solidFill>
            <a:srgbClr val="FFFFB3"/>
          </a:solidFill>
        </p:spPr>
        <p:txBody>
          <a:bodyPr wrap="square">
            <a:spAutoFit/>
          </a:bodyPr>
          <a:lstStyle/>
          <a:p>
            <a:r>
              <a:rPr lang="en-US" altLang="zh-CN" sz="3200" dirty="0">
                <a:solidFill>
                  <a:schemeClr val="bg1"/>
                </a:solidFill>
              </a:rPr>
              <a:t>AD</a:t>
            </a:r>
            <a:r>
              <a:rPr lang="en-US" altLang="zh-CN" sz="3200" baseline="-25000" dirty="0">
                <a:solidFill>
                  <a:schemeClr val="bg1"/>
                </a:solidFill>
              </a:rPr>
              <a:t>C</a:t>
            </a:r>
            <a:r>
              <a:rPr lang="en-US" altLang="zh-CN" sz="3200" dirty="0">
                <a:solidFill>
                  <a:schemeClr val="bg1"/>
                </a:solidFill>
              </a:rPr>
              <a:t>&gt;</a:t>
            </a:r>
            <a:r>
              <a:rPr lang="en-US" altLang="zh-CN" sz="3200" dirty="0">
                <a:solidFill>
                  <a:schemeClr val="bg1"/>
                </a:solidFill>
                <a:sym typeface="Wingdings" panose="05000000000000000000" pitchFamily="2" charset="2"/>
              </a:rPr>
              <a:t>Y</a:t>
            </a:r>
            <a:r>
              <a:rPr lang="en-US" altLang="zh-CN" sz="3200" baseline="-25000" dirty="0">
                <a:solidFill>
                  <a:schemeClr val="bg1"/>
                </a:solidFill>
                <a:sym typeface="Wingdings" panose="05000000000000000000" pitchFamily="2" charset="2"/>
              </a:rPr>
              <a:t>C</a:t>
            </a:r>
            <a:endParaRPr lang="zh-CN" altLang="en-US" sz="3200" baseline="-25000" dirty="0">
              <a:solidFill>
                <a:schemeClr val="bg1"/>
              </a:solidFill>
            </a:endParaRPr>
          </a:p>
        </p:txBody>
      </p:sp>
      <p:sp>
        <p:nvSpPr>
          <p:cNvPr id="20" name="右箭头 19"/>
          <p:cNvSpPr/>
          <p:nvPr/>
        </p:nvSpPr>
        <p:spPr bwMode="auto">
          <a:xfrm>
            <a:off x="4983384" y="5387669"/>
            <a:ext cx="893696" cy="2701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1" name="下箭头 30"/>
          <p:cNvSpPr/>
          <p:nvPr/>
        </p:nvSpPr>
        <p:spPr bwMode="auto">
          <a:xfrm>
            <a:off x="7412721" y="5836762"/>
            <a:ext cx="263303" cy="39687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 name="日期占位符 2">
            <a:extLst>
              <a:ext uri="{FF2B5EF4-FFF2-40B4-BE49-F238E27FC236}">
                <a16:creationId xmlns:a16="http://schemas.microsoft.com/office/drawing/2014/main" id="{F8C10AD7-B1CF-0446-B036-4F25B81D12E6}"/>
              </a:ext>
            </a:extLst>
          </p:cNvPr>
          <p:cNvSpPr>
            <a:spLocks noGrp="1"/>
          </p:cNvSpPr>
          <p:nvPr>
            <p:ph type="dt" sz="half" idx="10"/>
          </p:nvPr>
        </p:nvSpPr>
        <p:spPr>
          <a:xfrm>
            <a:off x="8589660" y="5870575"/>
            <a:ext cx="1600200" cy="377825"/>
          </a:xfrm>
        </p:spPr>
        <p:txBody>
          <a:bodyPr/>
          <a:lstStyle/>
          <a:p>
            <a:pPr>
              <a:defRPr/>
            </a:pPr>
            <a:r>
              <a:rPr lang="en-US" altLang="zh-CN" dirty="0"/>
              <a:t>Wuhan </a:t>
            </a:r>
            <a:r>
              <a:rPr lang="en-US" altLang="zh-CN"/>
              <a:t>University Economics </a:t>
            </a:r>
            <a:r>
              <a:rPr lang="en-US" altLang="zh-CN" dirty="0"/>
              <a:t>and Management School</a:t>
            </a:r>
          </a:p>
        </p:txBody>
      </p:sp>
    </p:spTree>
    <p:extLst>
      <p:ext uri="{BB962C8B-B14F-4D97-AF65-F5344CB8AC3E}">
        <p14:creationId xmlns:p14="http://schemas.microsoft.com/office/powerpoint/2010/main" val="3701263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31577" y="1"/>
            <a:ext cx="8821270" cy="6782769"/>
          </a:xfrm>
          <a:prstGeom prst="rect">
            <a:avLst/>
          </a:prstGeom>
        </p:spPr>
      </p:pic>
      <p:sp>
        <p:nvSpPr>
          <p:cNvPr id="4" name="日期占位符 3">
            <a:extLst>
              <a:ext uri="{FF2B5EF4-FFF2-40B4-BE49-F238E27FC236}">
                <a16:creationId xmlns:a16="http://schemas.microsoft.com/office/drawing/2014/main" id="{8BFBDBEE-131B-A34F-8034-ACB9369CD39A}"/>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2446331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6082" name="Rectangle 2"/>
              <p:cNvSpPr>
                <a:spLocks noGrp="1" noChangeArrowheads="1"/>
              </p:cNvSpPr>
              <p:nvPr>
                <p:ph idx="1"/>
              </p:nvPr>
            </p:nvSpPr>
            <p:spPr>
              <a:xfrm>
                <a:off x="1744134" y="0"/>
                <a:ext cx="10047816" cy="6858000"/>
              </a:xfrm>
            </p:spPr>
            <p:txBody>
              <a:bodyPr anchor="t">
                <a:noAutofit/>
              </a:bodyPr>
              <a:lstStyle/>
              <a:p>
                <a:pPr>
                  <a:buFontTx/>
                  <a:buNone/>
                </a:pPr>
                <a:r>
                  <a:rPr lang="en-US" altLang="zh-CN" sz="2800" dirty="0">
                    <a:ea typeface="宋体" pitchFamily="2" charset="-122"/>
                  </a:rPr>
                  <a:t>1</a:t>
                </a:r>
                <a:r>
                  <a:rPr lang="zh-CN" altLang="en-US" sz="2800" dirty="0">
                    <a:ea typeface="宋体" pitchFamily="2" charset="-122"/>
                  </a:rPr>
                  <a:t>.</a:t>
                </a:r>
                <a:r>
                  <a:rPr lang="en-US" altLang="zh-CN" sz="2800" dirty="0">
                    <a:ea typeface="宋体" pitchFamily="2" charset="-122"/>
                  </a:rPr>
                  <a:t>3</a:t>
                </a:r>
                <a:r>
                  <a:rPr lang="zh-CN" altLang="en-US" sz="2800" dirty="0">
                    <a:ea typeface="宋体" pitchFamily="2" charset="-122"/>
                  </a:rPr>
                  <a:t> </a:t>
                </a:r>
                <a:r>
                  <a:rPr lang="en-US" altLang="zh-CN" sz="2800" dirty="0">
                    <a:ea typeface="宋体" pitchFamily="2" charset="-122"/>
                  </a:rPr>
                  <a:t>IS</a:t>
                </a:r>
                <a:r>
                  <a:rPr lang="zh-CN" altLang="en-US" sz="2800" dirty="0">
                    <a:ea typeface="宋体" pitchFamily="2" charset="-122"/>
                  </a:rPr>
                  <a:t>曲线的性质之一：斜率</a:t>
                </a:r>
                <a:endParaRPr lang="en-US" altLang="zh-CN" sz="2800" dirty="0">
                  <a:ea typeface="宋体" pitchFamily="2" charset="-122"/>
                </a:endParaRPr>
              </a:p>
              <a:p>
                <a:pPr>
                  <a:buFontTx/>
                  <a:buNone/>
                </a:pPr>
                <a:endParaRPr lang="en-US" altLang="zh-CN" sz="2800" dirty="0">
                  <a:ea typeface="宋体" pitchFamily="2" charset="-122"/>
                </a:endParaRPr>
              </a:p>
              <a:p>
                <a:pPr>
                  <a:buFontTx/>
                  <a:buNone/>
                </a:pPr>
                <a:r>
                  <a:rPr lang="en-US" altLang="zh-CN" sz="2800" dirty="0">
                    <a:ea typeface="宋体" pitchFamily="2" charset="-122"/>
                  </a:rPr>
                  <a:t>IS</a:t>
                </a:r>
                <a:r>
                  <a:rPr lang="zh-CN" altLang="en-US" sz="2800" dirty="0">
                    <a:ea typeface="宋体" pitchFamily="2" charset="-122"/>
                  </a:rPr>
                  <a:t>曲线引起我们关注的因素之一是斜率</a:t>
                </a:r>
                <a:r>
                  <a:rPr lang="en-US" altLang="zh-CN" sz="2800" dirty="0">
                    <a:ea typeface="宋体" pitchFamily="2" charset="-122"/>
                  </a:rPr>
                  <a:t>——</a:t>
                </a:r>
                <a:r>
                  <a:rPr lang="zh-CN" altLang="en-US" sz="2800" dirty="0">
                    <a:ea typeface="宋体" pitchFamily="2" charset="-122"/>
                  </a:rPr>
                  <a:t>当利率下降时，其对收入的刺激作用有多大？</a:t>
                </a:r>
                <a:endParaRPr lang="en-US" altLang="zh-CN" sz="2800" dirty="0">
                  <a:ea typeface="宋体" pitchFamily="2" charset="-122"/>
                </a:endParaRPr>
              </a:p>
              <a:p>
                <a:pPr>
                  <a:buFontTx/>
                  <a:buNone/>
                </a:pPr>
                <a:r>
                  <a:rPr lang="zh-CN" altLang="en-US" sz="2800" dirty="0">
                    <a:ea typeface="宋体" pitchFamily="2" charset="-122"/>
                  </a:rPr>
                  <a:t>这取决于两个因素：</a:t>
                </a:r>
                <a:endParaRPr lang="en-US" altLang="zh-CN" sz="2800" dirty="0">
                  <a:ea typeface="宋体" pitchFamily="2" charset="-122"/>
                </a:endParaRPr>
              </a:p>
              <a:p>
                <a:pPr>
                  <a:buFont typeface="Arial" panose="020B0604020202020204" pitchFamily="34" charset="0"/>
                  <a:buChar char="•"/>
                </a:pPr>
                <a:r>
                  <a:rPr lang="zh-CN" altLang="en-US" sz="2800" dirty="0">
                    <a:ea typeface="宋体" pitchFamily="2" charset="-122"/>
                  </a:rPr>
                  <a:t>乘数大小（</a:t>
                </a:r>
                <a14:m>
                  <m:oMath xmlns:m="http://schemas.openxmlformats.org/officeDocument/2006/math">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m:t>
                        </m:r>
                      </m:num>
                      <m:den>
                        <m:r>
                          <a:rPr lang="en-US" altLang="zh-CN" sz="2800" i="1" dirty="0">
                            <a:latin typeface="Cambria Math" panose="02040503050406030204" pitchFamily="18" charset="0"/>
                            <a:ea typeface="宋体" pitchFamily="2" charset="-122"/>
                          </a:rPr>
                          <m:t>1−</m:t>
                        </m:r>
                        <m:r>
                          <a:rPr lang="en-US" altLang="zh-CN" sz="2800" b="0" i="1" dirty="0" smtClean="0">
                            <a:latin typeface="Cambria Math" panose="02040503050406030204" pitchFamily="18" charset="0"/>
                            <a:ea typeface="宋体" pitchFamily="2" charset="-122"/>
                          </a:rPr>
                          <m:t>𝑐</m:t>
                        </m:r>
                      </m:den>
                    </m:f>
                  </m:oMath>
                </a14:m>
                <a:r>
                  <a:rPr lang="zh-CN" altLang="en-US" sz="2800" dirty="0">
                    <a:ea typeface="宋体" pitchFamily="2" charset="-122"/>
                  </a:rPr>
                  <a:t>）：</a:t>
                </a:r>
                <a:endParaRPr lang="en-US" altLang="zh-CN" sz="2800" dirty="0">
                  <a:ea typeface="宋体" pitchFamily="2" charset="-122"/>
                </a:endParaRPr>
              </a:p>
              <a:p>
                <a:pPr marL="400050" lvl="1" indent="0">
                  <a:buNone/>
                </a:pPr>
                <a:r>
                  <a:rPr lang="zh-CN" altLang="en-US" sz="2800" dirty="0">
                    <a:ea typeface="宋体" pitchFamily="2" charset="-122"/>
                  </a:rPr>
                  <a:t>乘数越大，则利率引起的投资变化对收入的影响就越到，考虑到利率在纵轴上，这意味着</a:t>
                </a:r>
                <a:r>
                  <a:rPr lang="en-US" altLang="zh-CN" sz="2800" dirty="0">
                    <a:ea typeface="宋体" pitchFamily="2" charset="-122"/>
                  </a:rPr>
                  <a:t>IS</a:t>
                </a:r>
                <a:r>
                  <a:rPr lang="zh-CN" altLang="en-US" sz="2800" dirty="0">
                    <a:ea typeface="宋体" pitchFamily="2" charset="-122"/>
                  </a:rPr>
                  <a:t>曲线的斜率绝对值越小，</a:t>
                </a:r>
                <a:r>
                  <a:rPr lang="en-US" altLang="zh-CN" sz="2800" dirty="0">
                    <a:ea typeface="宋体" pitchFamily="2" charset="-122"/>
                  </a:rPr>
                  <a:t>IS</a:t>
                </a:r>
                <a:r>
                  <a:rPr lang="zh-CN" altLang="en-US" sz="2800" dirty="0">
                    <a:ea typeface="宋体" pitchFamily="2" charset="-122"/>
                  </a:rPr>
                  <a:t>曲线越平缓</a:t>
                </a:r>
                <a:endParaRPr lang="en-US" altLang="zh-CN" sz="2800" dirty="0">
                  <a:ea typeface="宋体" pitchFamily="2" charset="-122"/>
                </a:endParaRPr>
              </a:p>
              <a:p>
                <a:pPr>
                  <a:buFont typeface="Arial" panose="020B0604020202020204" pitchFamily="34" charset="0"/>
                  <a:buChar char="•"/>
                </a:pPr>
                <a:r>
                  <a:rPr lang="zh-CN" altLang="en-US" sz="2800" dirty="0">
                    <a:ea typeface="宋体" pitchFamily="2" charset="-122"/>
                  </a:rPr>
                  <a:t>投资对利率的敏感性（</a:t>
                </a:r>
                <a:r>
                  <a:rPr lang="en-US" altLang="zh-CN" sz="2800" dirty="0">
                    <a:ea typeface="宋体" pitchFamily="2" charset="-122"/>
                  </a:rPr>
                  <a:t>b</a:t>
                </a:r>
                <a:r>
                  <a:rPr lang="zh-CN" altLang="en-US" sz="2800" dirty="0">
                    <a:ea typeface="宋体" pitchFamily="2" charset="-122"/>
                  </a:rPr>
                  <a:t>）</a:t>
                </a:r>
                <a:r>
                  <a:rPr lang="en-US" altLang="zh-CN" sz="2800" dirty="0">
                    <a:ea typeface="宋体" pitchFamily="2" charset="-122"/>
                  </a:rPr>
                  <a:t>:</a:t>
                </a:r>
              </a:p>
              <a:p>
                <a:pPr marL="400050" lvl="1" indent="0">
                  <a:buNone/>
                </a:pPr>
                <a:r>
                  <a:rPr lang="zh-CN" altLang="en-US" sz="2800" dirty="0">
                    <a:ea typeface="宋体" pitchFamily="2" charset="-122"/>
                  </a:rPr>
                  <a:t>投资对利率越敏感，则利率变化带来的投资变化越大，从而对收入的影响也就越大，因而表现在</a:t>
                </a:r>
                <a:r>
                  <a:rPr lang="en-US" altLang="zh-CN" sz="2800" dirty="0">
                    <a:ea typeface="宋体" pitchFamily="2" charset="-122"/>
                  </a:rPr>
                  <a:t>IS</a:t>
                </a:r>
                <a:r>
                  <a:rPr lang="zh-CN" altLang="en-US" sz="2800" dirty="0">
                    <a:ea typeface="宋体" pitchFamily="2" charset="-122"/>
                  </a:rPr>
                  <a:t>曲线上就越平缓。</a:t>
                </a:r>
                <a:endParaRPr lang="en-US" altLang="zh-CN" sz="2800" dirty="0">
                  <a:ea typeface="宋体" pitchFamily="2" charset="-122"/>
                </a:endParaRPr>
              </a:p>
            </p:txBody>
          </p:sp>
        </mc:Choice>
        <mc:Fallback xmlns="">
          <p:sp>
            <p:nvSpPr>
              <p:cNvPr id="46082" name="Rectangle 2"/>
              <p:cNvSpPr>
                <a:spLocks noGrp="1" noRot="1" noChangeAspect="1" noMove="1" noResize="1" noEditPoints="1" noAdjustHandles="1" noChangeArrowheads="1" noChangeShapeType="1" noTextEdit="1"/>
              </p:cNvSpPr>
              <p:nvPr>
                <p:ph idx="1"/>
              </p:nvPr>
            </p:nvSpPr>
            <p:spPr>
              <a:xfrm>
                <a:off x="1744134" y="0"/>
                <a:ext cx="10047816" cy="6858000"/>
              </a:xfrm>
              <a:blipFill>
                <a:blip r:embed="rId3"/>
                <a:stretch>
                  <a:fillRect l="-1135" t="-1296" r="-504"/>
                </a:stretch>
              </a:blipFill>
            </p:spPr>
            <p:txBody>
              <a:bodyPr/>
              <a:lstStyle/>
              <a:p>
                <a:r>
                  <a:rPr lang="zh-CN" altLang="en-US">
                    <a:noFill/>
                  </a:rPr>
                  <a:t> </a:t>
                </a:r>
              </a:p>
            </p:txBody>
          </p:sp>
        </mc:Fallback>
      </mc:AlternateContent>
      <p:sp>
        <p:nvSpPr>
          <p:cNvPr id="3" name="日期占位符 2">
            <a:extLst>
              <a:ext uri="{FF2B5EF4-FFF2-40B4-BE49-F238E27FC236}">
                <a16:creationId xmlns:a16="http://schemas.microsoft.com/office/drawing/2014/main" id="{318C73CA-A13C-AF4D-BF2D-E9BC91B87D35}"/>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107537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dissolve">
                                      <p:cBhvr>
                                        <p:cTn id="7" dur="500"/>
                                        <p:tgtEl>
                                          <p:spTgt spid="46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82">
                                            <p:txEl>
                                              <p:pRg st="2" end="2"/>
                                            </p:txEl>
                                          </p:spTgt>
                                        </p:tgtEl>
                                        <p:attrNameLst>
                                          <p:attrName>style.visibility</p:attrName>
                                        </p:attrNameLst>
                                      </p:cBhvr>
                                      <p:to>
                                        <p:strVal val="visible"/>
                                      </p:to>
                                    </p:set>
                                    <p:animEffect transition="in" filter="dissolve">
                                      <p:cBhvr>
                                        <p:cTn id="12" dur="500"/>
                                        <p:tgtEl>
                                          <p:spTgt spid="4608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082">
                                            <p:txEl>
                                              <p:pRg st="3" end="3"/>
                                            </p:txEl>
                                          </p:spTgt>
                                        </p:tgtEl>
                                        <p:attrNameLst>
                                          <p:attrName>style.visibility</p:attrName>
                                        </p:attrNameLst>
                                      </p:cBhvr>
                                      <p:to>
                                        <p:strVal val="visible"/>
                                      </p:to>
                                    </p:set>
                                    <p:animEffect transition="in" filter="dissolve">
                                      <p:cBhvr>
                                        <p:cTn id="17" dur="500"/>
                                        <p:tgtEl>
                                          <p:spTgt spid="4608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082">
                                            <p:txEl>
                                              <p:pRg st="4" end="4"/>
                                            </p:txEl>
                                          </p:spTgt>
                                        </p:tgtEl>
                                        <p:attrNameLst>
                                          <p:attrName>style.visibility</p:attrName>
                                        </p:attrNameLst>
                                      </p:cBhvr>
                                      <p:to>
                                        <p:strVal val="visible"/>
                                      </p:to>
                                    </p:set>
                                    <p:animEffect transition="in" filter="dissolve">
                                      <p:cBhvr>
                                        <p:cTn id="22" dur="500"/>
                                        <p:tgtEl>
                                          <p:spTgt spid="46082">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6082">
                                            <p:txEl>
                                              <p:pRg st="5" end="5"/>
                                            </p:txEl>
                                          </p:spTgt>
                                        </p:tgtEl>
                                        <p:attrNameLst>
                                          <p:attrName>style.visibility</p:attrName>
                                        </p:attrNameLst>
                                      </p:cBhvr>
                                      <p:to>
                                        <p:strVal val="visible"/>
                                      </p:to>
                                    </p:set>
                                    <p:animEffect transition="in" filter="dissolve">
                                      <p:cBhvr>
                                        <p:cTn id="25" dur="500"/>
                                        <p:tgtEl>
                                          <p:spTgt spid="4608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6082">
                                            <p:txEl>
                                              <p:pRg st="6" end="6"/>
                                            </p:txEl>
                                          </p:spTgt>
                                        </p:tgtEl>
                                        <p:attrNameLst>
                                          <p:attrName>style.visibility</p:attrName>
                                        </p:attrNameLst>
                                      </p:cBhvr>
                                      <p:to>
                                        <p:strVal val="visible"/>
                                      </p:to>
                                    </p:set>
                                    <p:animEffect transition="in" filter="dissolve">
                                      <p:cBhvr>
                                        <p:cTn id="30" dur="500"/>
                                        <p:tgtEl>
                                          <p:spTgt spid="46082">
                                            <p:txEl>
                                              <p:pRg st="6" end="6"/>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6082">
                                            <p:txEl>
                                              <p:pRg st="7" end="7"/>
                                            </p:txEl>
                                          </p:spTgt>
                                        </p:tgtEl>
                                        <p:attrNameLst>
                                          <p:attrName>style.visibility</p:attrName>
                                        </p:attrNameLst>
                                      </p:cBhvr>
                                      <p:to>
                                        <p:strVal val="visible"/>
                                      </p:to>
                                    </p:set>
                                    <p:animEffect transition="in" filter="dissolve">
                                      <p:cBhvr>
                                        <p:cTn id="33" dur="500"/>
                                        <p:tgtEl>
                                          <p:spTgt spid="460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12706" y="1"/>
                <a:ext cx="3353342" cy="1896533"/>
              </a:xfrm>
            </p:spPr>
            <p:txBody>
              <a:bodyPr/>
              <a:lstStyle/>
              <a:p>
                <a:pPr marL="609600" indent="-609600">
                  <a:spcBef>
                    <a:spcPct val="0"/>
                  </a:spcBef>
                  <a:buNone/>
                  <a:defRPr/>
                </a:pPr>
                <a:r>
                  <a:rPr lang="en-US" altLang="zh-CN" dirty="0">
                    <a:latin typeface="Cambria Math" panose="02040503050406030204" pitchFamily="18" charset="0"/>
                    <a:ea typeface="宋体" pitchFamily="2" charset="-122"/>
                  </a:rPr>
                  <a:t>Y = Y </a:t>
                </a:r>
                <a:r>
                  <a:rPr lang="zh-CN" altLang="en-US" dirty="0">
                    <a:latin typeface="Cambria Math" panose="02040503050406030204" pitchFamily="18" charset="0"/>
                    <a:ea typeface="宋体" pitchFamily="2" charset="-122"/>
                  </a:rPr>
                  <a:t>（</a:t>
                </a:r>
                <a:r>
                  <a:rPr lang="en-US" altLang="zh-CN" dirty="0">
                    <a:latin typeface="Cambria Math" panose="02040503050406030204" pitchFamily="18" charset="0"/>
                    <a:ea typeface="宋体" pitchFamily="2" charset="-122"/>
                  </a:rPr>
                  <a:t>r</a:t>
                </a:r>
                <a:r>
                  <a:rPr lang="zh-CN" altLang="en-US" dirty="0">
                    <a:latin typeface="Cambria Math" panose="02040503050406030204" pitchFamily="18" charset="0"/>
                    <a:ea typeface="宋体" pitchFamily="2" charset="-122"/>
                  </a:rPr>
                  <a:t>）</a:t>
                </a:r>
                <a:endParaRPr lang="en-US" altLang="zh-CN" dirty="0">
                  <a:latin typeface="Cambria Math" panose="02040503050406030204" pitchFamily="18" charset="0"/>
                  <a:ea typeface="宋体" pitchFamily="2" charset="-122"/>
                </a:endParaRPr>
              </a:p>
              <a:p>
                <a:pPr marL="609600" indent="-609600">
                  <a:spcBef>
                    <a:spcPct val="0"/>
                  </a:spcBef>
                  <a:buNone/>
                  <a:defRPr/>
                </a:pPr>
                <a:r>
                  <a:rPr lang="zh-CN" altLang="en-US" dirty="0">
                    <a:latin typeface="Cambria Math" panose="02040503050406030204" pitchFamily="18" charset="0"/>
                    <a:ea typeface="宋体" pitchFamily="2" charset="-122"/>
                  </a:rPr>
                  <a:t>或</a:t>
                </a:r>
                <a:endParaRPr lang="en-US" altLang="zh-CN" dirty="0">
                  <a:latin typeface="Cambria Math" panose="02040503050406030204" pitchFamily="18" charset="0"/>
                  <a:ea typeface="宋体" pitchFamily="2" charset="-122"/>
                </a:endParaRPr>
              </a:p>
              <a:p>
                <a:pPr marL="609600" indent="-609600">
                  <a:spcBef>
                    <a:spcPct val="0"/>
                  </a:spcBef>
                  <a:buNone/>
                  <a:defRPr/>
                </a:pPr>
                <a14:m>
                  <m:oMath xmlns:m="http://schemas.openxmlformats.org/officeDocument/2006/math">
                    <m:r>
                      <m:rPr>
                        <m:sty m:val="p"/>
                      </m:rPr>
                      <a:rPr lang="en-US" altLang="zh-CN" dirty="0">
                        <a:latin typeface="Cambria Math" panose="02040503050406030204" pitchFamily="18" charset="0"/>
                        <a:ea typeface="宋体" pitchFamily="2" charset="-122"/>
                      </a:rPr>
                      <m:t>Y</m:t>
                    </m:r>
                    <m:r>
                      <a:rPr lang="en-US"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r>
                          <a:rPr lang="en-US" altLang="zh-CN" i="1" dirty="0">
                            <a:latin typeface="Cambria Math" panose="02040503050406030204" pitchFamily="18" charset="0"/>
                            <a:ea typeface="宋体" pitchFamily="2" charset="-122"/>
                          </a:rPr>
                          <m:t>1</m:t>
                        </m:r>
                      </m:num>
                      <m:den>
                        <m:r>
                          <a:rPr lang="en-US" altLang="zh-CN" i="1" dirty="0">
                            <a:latin typeface="Cambria Math" panose="02040503050406030204" pitchFamily="18" charset="0"/>
                            <a:ea typeface="宋体" pitchFamily="2" charset="-122"/>
                          </a:rPr>
                          <m:t>1−</m:t>
                        </m:r>
                        <m:r>
                          <a:rPr lang="en-US" altLang="zh-CN" i="1" dirty="0">
                            <a:latin typeface="Cambria Math" panose="02040503050406030204" pitchFamily="18" charset="0"/>
                            <a:ea typeface="宋体" pitchFamily="2" charset="-122"/>
                          </a:rPr>
                          <m:t>𝑐</m:t>
                        </m:r>
                      </m:den>
                    </m:f>
                    <m:acc>
                      <m:accPr>
                        <m:chr m:val="̅"/>
                        <m:ctrlPr>
                          <a:rPr kumimoji="1" lang="zh-CN" altLang="en-US" i="1" dirty="0">
                            <a:solidFill>
                              <a:srgbClr val="00B050"/>
                            </a:solidFill>
                            <a:latin typeface="Cambria Math" panose="02040503050406030204" pitchFamily="18" charset="0"/>
                            <a:ea typeface="宋体" pitchFamily="2" charset="-122"/>
                          </a:rPr>
                        </m:ctrlPr>
                      </m:accPr>
                      <m:e>
                        <m:r>
                          <a:rPr kumimoji="1" lang="en-US" altLang="zh-CN" i="1" dirty="0">
                            <a:solidFill>
                              <a:srgbClr val="00B050"/>
                            </a:solidFill>
                            <a:latin typeface="Cambria Math" panose="02040503050406030204" pitchFamily="18" charset="0"/>
                            <a:ea typeface="宋体" pitchFamily="2" charset="-122"/>
                          </a:rPr>
                          <m:t>𝐴</m:t>
                        </m:r>
                      </m:e>
                    </m:acc>
                    <m:r>
                      <a:rPr kumimoji="1" lang="en-US" altLang="zh-CN" i="1" dirty="0">
                        <a:solidFill>
                          <a:srgbClr val="00B050"/>
                        </a:solidFill>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r>
                          <a:rPr lang="en-US" altLang="zh-CN" i="1" dirty="0">
                            <a:latin typeface="Cambria Math" panose="02040503050406030204" pitchFamily="18" charset="0"/>
                            <a:ea typeface="宋体" pitchFamily="2" charset="-122"/>
                          </a:rPr>
                          <m:t>1</m:t>
                        </m:r>
                      </m:num>
                      <m:den>
                        <m:r>
                          <a:rPr lang="en-US" altLang="zh-CN" i="1" dirty="0">
                            <a:latin typeface="Cambria Math" panose="02040503050406030204" pitchFamily="18" charset="0"/>
                            <a:ea typeface="宋体" pitchFamily="2" charset="-122"/>
                          </a:rPr>
                          <m:t>1−</m:t>
                        </m:r>
                        <m:r>
                          <a:rPr lang="en-US" altLang="zh-CN" i="1" dirty="0">
                            <a:latin typeface="Cambria Math" panose="02040503050406030204" pitchFamily="18" charset="0"/>
                            <a:ea typeface="宋体" pitchFamily="2" charset="-122"/>
                          </a:rPr>
                          <m:t>𝑐</m:t>
                        </m:r>
                      </m:den>
                    </m:f>
                    <m:r>
                      <a:rPr lang="en-US" altLang="zh-CN" i="1" dirty="0">
                        <a:latin typeface="Cambria Math" panose="02040503050406030204" pitchFamily="18" charset="0"/>
                        <a:ea typeface="宋体" pitchFamily="2" charset="-122"/>
                      </a:rPr>
                      <m:t>𝑏𝑟</m:t>
                    </m:r>
                  </m:oMath>
                </a14:m>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12706" y="1"/>
                <a:ext cx="3353342" cy="1896533"/>
              </a:xfrm>
              <a:blipFill>
                <a:blip r:embed="rId3"/>
                <a:stretch>
                  <a:fillRect l="-1132"/>
                </a:stretch>
              </a:blipFill>
            </p:spPr>
            <p:txBody>
              <a:bodyPr/>
              <a:lstStyle/>
              <a:p>
                <a:r>
                  <a:rPr lang="zh-CN" altLang="en-US">
                    <a:noFill/>
                  </a:rPr>
                  <a:t> </a:t>
                </a:r>
              </a:p>
            </p:txBody>
          </p:sp>
        </mc:Fallback>
      </mc:AlternateContent>
      <p:cxnSp>
        <p:nvCxnSpPr>
          <p:cNvPr id="6" name="直接连接符 5"/>
          <p:cNvCxnSpPr/>
          <p:nvPr/>
        </p:nvCxnSpPr>
        <p:spPr bwMode="auto">
          <a:xfrm>
            <a:off x="5556719" y="3004018"/>
            <a:ext cx="4614530" cy="1191102"/>
          </a:xfrm>
          <a:prstGeom prst="line">
            <a:avLst/>
          </a:prstGeom>
          <a:solidFill>
            <a:schemeClr val="accent1"/>
          </a:solidFill>
          <a:ln w="31750" cap="flat" cmpd="sng" algn="ctr">
            <a:solidFill>
              <a:srgbClr val="FFCCCC"/>
            </a:solidFill>
            <a:prstDash val="solid"/>
            <a:round/>
            <a:headEnd type="none" w="med" len="med"/>
            <a:tailEnd type="none" w="med" len="med"/>
          </a:ln>
          <a:effectLst/>
        </p:spPr>
      </p:cxnSp>
      <p:cxnSp>
        <p:nvCxnSpPr>
          <p:cNvPr id="7" name="直接箭头连接符 6"/>
          <p:cNvCxnSpPr/>
          <p:nvPr/>
        </p:nvCxnSpPr>
        <p:spPr bwMode="auto">
          <a:xfrm>
            <a:off x="5311384" y="5865053"/>
            <a:ext cx="4538135"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直接箭头连接符 7"/>
          <p:cNvCxnSpPr/>
          <p:nvPr/>
        </p:nvCxnSpPr>
        <p:spPr bwMode="auto">
          <a:xfrm flipV="1">
            <a:off x="5311383" y="2376786"/>
            <a:ext cx="0" cy="34882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矩形 8"/>
          <p:cNvSpPr/>
          <p:nvPr/>
        </p:nvSpPr>
        <p:spPr>
          <a:xfrm>
            <a:off x="4593092" y="2146188"/>
            <a:ext cx="439480" cy="461665"/>
          </a:xfrm>
          <a:prstGeom prst="rect">
            <a:avLst/>
          </a:prstGeom>
          <a:solidFill>
            <a:srgbClr val="CCCCCC"/>
          </a:solidFill>
        </p:spPr>
        <p:txBody>
          <a:bodyPr wrap="square">
            <a:spAutoFit/>
          </a:bodyPr>
          <a:lstStyle/>
          <a:p>
            <a:r>
              <a:rPr lang="en-US" altLang="zh-CN" dirty="0">
                <a:ea typeface="宋体" pitchFamily="2" charset="-122"/>
                <a:sym typeface="Wingdings" panose="05000000000000000000" pitchFamily="2" charset="2"/>
              </a:rPr>
              <a:t>r</a:t>
            </a:r>
            <a:endParaRPr lang="zh-CN" altLang="en-US" dirty="0"/>
          </a:p>
        </p:txBody>
      </p:sp>
      <p:sp>
        <p:nvSpPr>
          <p:cNvPr id="10" name="矩形 9"/>
          <p:cNvSpPr/>
          <p:nvPr/>
        </p:nvSpPr>
        <p:spPr>
          <a:xfrm>
            <a:off x="9620117" y="6064251"/>
            <a:ext cx="456807" cy="461665"/>
          </a:xfrm>
          <a:prstGeom prst="rect">
            <a:avLst/>
          </a:prstGeom>
          <a:solidFill>
            <a:srgbClr val="CCCCCC"/>
          </a:solidFill>
        </p:spPr>
        <p:txBody>
          <a:bodyPr wrap="square">
            <a:spAutoFit/>
          </a:bodyPr>
          <a:lstStyle/>
          <a:p>
            <a:r>
              <a:rPr lang="en-US" altLang="zh-CN" dirty="0">
                <a:ea typeface="宋体" pitchFamily="2" charset="-122"/>
                <a:sym typeface="Wingdings" panose="05000000000000000000" pitchFamily="2" charset="2"/>
              </a:rPr>
              <a:t>Y</a:t>
            </a:r>
            <a:endParaRPr lang="zh-CN" altLang="en-US" dirty="0"/>
          </a:p>
        </p:txBody>
      </p:sp>
      <p:sp>
        <p:nvSpPr>
          <p:cNvPr id="11" name="矩形 10"/>
          <p:cNvSpPr/>
          <p:nvPr/>
        </p:nvSpPr>
        <p:spPr>
          <a:xfrm>
            <a:off x="9477907" y="4337589"/>
            <a:ext cx="599016" cy="461665"/>
          </a:xfrm>
          <a:prstGeom prst="rect">
            <a:avLst/>
          </a:prstGeom>
          <a:solidFill>
            <a:srgbClr val="CCCCCC"/>
          </a:solidFill>
        </p:spPr>
        <p:txBody>
          <a:bodyPr wrap="square">
            <a:spAutoFit/>
          </a:bodyPr>
          <a:lstStyle/>
          <a:p>
            <a:r>
              <a:rPr lang="en-US" altLang="zh-CN" dirty="0">
                <a:ea typeface="宋体" pitchFamily="2" charset="-122"/>
                <a:sym typeface="Wingdings" panose="05000000000000000000" pitchFamily="2" charset="2"/>
              </a:rPr>
              <a:t>IS</a:t>
            </a:r>
            <a:endParaRPr lang="zh-CN" altLang="en-US" dirty="0"/>
          </a:p>
        </p:txBody>
      </p:sp>
      <p:cxnSp>
        <p:nvCxnSpPr>
          <p:cNvPr id="27" name="直接箭头连接符 26"/>
          <p:cNvCxnSpPr/>
          <p:nvPr/>
        </p:nvCxnSpPr>
        <p:spPr bwMode="auto">
          <a:xfrm>
            <a:off x="6327385" y="3233270"/>
            <a:ext cx="0" cy="7325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直接箭头连接符 29"/>
          <p:cNvCxnSpPr/>
          <p:nvPr/>
        </p:nvCxnSpPr>
        <p:spPr bwMode="auto">
          <a:xfrm flipV="1">
            <a:off x="6327385" y="3877734"/>
            <a:ext cx="716883" cy="204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矩形 30"/>
          <p:cNvSpPr/>
          <p:nvPr/>
        </p:nvSpPr>
        <p:spPr>
          <a:xfrm>
            <a:off x="6291932" y="4069242"/>
            <a:ext cx="1007729"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a:t>
            </a:r>
            <a:r>
              <a:rPr lang="en-US" altLang="zh-CN" dirty="0">
                <a:ea typeface="宋体" pitchFamily="2" charset="-122"/>
                <a:sym typeface="Wingdings" panose="05000000000000000000" pitchFamily="2" charset="2"/>
              </a:rPr>
              <a:t>Y</a:t>
            </a:r>
            <a:endParaRPr lang="zh-CN" altLang="en-US" dirty="0"/>
          </a:p>
        </p:txBody>
      </p:sp>
      <p:sp>
        <p:nvSpPr>
          <p:cNvPr id="32" name="矩形 31"/>
          <p:cNvSpPr/>
          <p:nvPr/>
        </p:nvSpPr>
        <p:spPr>
          <a:xfrm>
            <a:off x="5605046" y="3241817"/>
            <a:ext cx="605073"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a:t>
            </a:r>
            <a:r>
              <a:rPr lang="en-US" altLang="zh-CN" dirty="0">
                <a:ea typeface="宋体" pitchFamily="2" charset="-122"/>
                <a:sym typeface="Wingdings" panose="05000000000000000000" pitchFamily="2" charset="2"/>
              </a:rPr>
              <a:t>r</a:t>
            </a:r>
            <a:endParaRPr lang="zh-CN" altLang="en-US" dirty="0"/>
          </a:p>
        </p:txBody>
      </p:sp>
      <p:sp>
        <p:nvSpPr>
          <p:cNvPr id="33" name="矩形 32"/>
          <p:cNvSpPr/>
          <p:nvPr/>
        </p:nvSpPr>
        <p:spPr>
          <a:xfrm>
            <a:off x="6190724" y="2677359"/>
            <a:ext cx="605073"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A</a:t>
            </a:r>
            <a:endParaRPr lang="zh-CN" altLang="en-US" dirty="0"/>
          </a:p>
        </p:txBody>
      </p:sp>
      <p:sp>
        <p:nvSpPr>
          <p:cNvPr id="34" name="矩形 33"/>
          <p:cNvSpPr/>
          <p:nvPr/>
        </p:nvSpPr>
        <p:spPr>
          <a:xfrm>
            <a:off x="8764627" y="3372970"/>
            <a:ext cx="605073"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D</a:t>
            </a:r>
            <a:endParaRPr lang="zh-CN" altLang="en-US" dirty="0"/>
          </a:p>
        </p:txBody>
      </p:sp>
      <mc:AlternateContent xmlns:mc="http://schemas.openxmlformats.org/markup-compatibility/2006" xmlns:a14="http://schemas.microsoft.com/office/drawing/2010/main">
        <mc:Choice Requires="a14">
          <p:sp>
            <p:nvSpPr>
              <p:cNvPr id="36" name="内容占位符 2"/>
              <p:cNvSpPr txBox="1">
                <a:spLocks/>
              </p:cNvSpPr>
              <p:nvPr/>
            </p:nvSpPr>
            <p:spPr bwMode="auto">
              <a:xfrm>
                <a:off x="5537808" y="91949"/>
                <a:ext cx="5130192" cy="18761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609600" indent="-609600">
                  <a:lnSpc>
                    <a:spcPct val="150000"/>
                  </a:lnSpc>
                  <a:spcBef>
                    <a:spcPct val="0"/>
                  </a:spcBef>
                  <a:buNone/>
                  <a:defRPr/>
                </a:pPr>
                <a:r>
                  <a:rPr lang="zh-CN" altLang="en-US" kern="0" dirty="0">
                    <a:latin typeface="Cambria Math" panose="02040503050406030204" pitchFamily="18" charset="0"/>
                    <a:ea typeface="宋体" pitchFamily="2" charset="-122"/>
                  </a:rPr>
                  <a:t>当</a:t>
                </a:r>
                <a:r>
                  <a:rPr lang="en-US" altLang="zh-CN" kern="0" dirty="0">
                    <a:latin typeface="Cambria Math" panose="02040503050406030204" pitchFamily="18" charset="0"/>
                    <a:ea typeface="宋体" pitchFamily="2" charset="-122"/>
                  </a:rPr>
                  <a:t>b</a:t>
                </a:r>
                <a:r>
                  <a:rPr lang="zh-CN" altLang="en-US" kern="0" dirty="0">
                    <a:latin typeface="Cambria Math" panose="02040503050406030204" pitchFamily="18" charset="0"/>
                    <a:ea typeface="宋体" pitchFamily="2" charset="-122"/>
                  </a:rPr>
                  <a:t>很大时，或者</a:t>
                </a:r>
                <a:endParaRPr lang="en-US" altLang="zh-CN" kern="0" dirty="0">
                  <a:latin typeface="Cambria Math" panose="02040503050406030204" pitchFamily="18" charset="0"/>
                  <a:ea typeface="宋体" pitchFamily="2" charset="-122"/>
                </a:endParaRPr>
              </a:p>
              <a:p>
                <a:pPr marL="609600" indent="-609600">
                  <a:lnSpc>
                    <a:spcPct val="150000"/>
                  </a:lnSpc>
                  <a:spcBef>
                    <a:spcPct val="0"/>
                  </a:spcBef>
                  <a:buNone/>
                  <a:defRPr/>
                </a:pPr>
                <a:r>
                  <a:rPr lang="zh-CN" altLang="en-US" kern="0" dirty="0">
                    <a:latin typeface="Cambria Math" panose="02040503050406030204" pitchFamily="18" charset="0"/>
                    <a:ea typeface="宋体" pitchFamily="2" charset="-122"/>
                  </a:rPr>
                  <a:t>当</a:t>
                </a:r>
                <a:r>
                  <a:rPr lang="en-US" altLang="zh-CN" kern="0" dirty="0">
                    <a:latin typeface="Cambria Math" panose="02040503050406030204" pitchFamily="18" charset="0"/>
                    <a:ea typeface="宋体" pitchFamily="2" charset="-122"/>
                  </a:rPr>
                  <a:t>c</a:t>
                </a:r>
                <a:r>
                  <a:rPr lang="zh-CN" altLang="en-US" kern="0" dirty="0">
                    <a:latin typeface="Cambria Math" panose="02040503050406030204" pitchFamily="18" charset="0"/>
                    <a:ea typeface="宋体" pitchFamily="2" charset="-122"/>
                  </a:rPr>
                  <a:t>很大时，从而</a:t>
                </a:r>
                <a14:m>
                  <m:oMath xmlns:m="http://schemas.openxmlformats.org/officeDocument/2006/math">
                    <m:f>
                      <m:fPr>
                        <m:ctrlPr>
                          <a:rPr lang="en-US" altLang="zh-CN" i="1" dirty="0">
                            <a:latin typeface="Cambria Math" panose="02040503050406030204" pitchFamily="18" charset="0"/>
                            <a:ea typeface="宋体" pitchFamily="2" charset="-122"/>
                          </a:rPr>
                        </m:ctrlPr>
                      </m:fPr>
                      <m:num>
                        <m:r>
                          <a:rPr lang="en-US" altLang="zh-CN" i="1" dirty="0">
                            <a:latin typeface="Cambria Math" panose="02040503050406030204" pitchFamily="18" charset="0"/>
                            <a:ea typeface="宋体" pitchFamily="2" charset="-122"/>
                          </a:rPr>
                          <m:t>1</m:t>
                        </m:r>
                      </m:num>
                      <m:den>
                        <m:r>
                          <a:rPr lang="en-US" altLang="zh-CN" i="1" dirty="0">
                            <a:latin typeface="Cambria Math" panose="02040503050406030204" pitchFamily="18" charset="0"/>
                            <a:ea typeface="宋体" pitchFamily="2" charset="-122"/>
                          </a:rPr>
                          <m:t>1−</m:t>
                        </m:r>
                        <m:r>
                          <a:rPr lang="en-US" altLang="zh-CN" i="1" dirty="0">
                            <a:latin typeface="Cambria Math" panose="02040503050406030204" pitchFamily="18" charset="0"/>
                            <a:ea typeface="宋体" pitchFamily="2" charset="-122"/>
                          </a:rPr>
                          <m:t>𝑐</m:t>
                        </m:r>
                      </m:den>
                    </m:f>
                  </m:oMath>
                </a14:m>
                <a:r>
                  <a:rPr lang="zh-CN" altLang="en-US" kern="0" dirty="0">
                    <a:latin typeface="Cambria Math" panose="02040503050406030204" pitchFamily="18" charset="0"/>
                    <a:ea typeface="宋体" pitchFamily="2" charset="-122"/>
                  </a:rPr>
                  <a:t>很大时</a:t>
                </a:r>
                <a:endParaRPr lang="zh-CN" altLang="en-US" kern="0" dirty="0"/>
              </a:p>
            </p:txBody>
          </p:sp>
        </mc:Choice>
        <mc:Fallback xmlns="">
          <p:sp>
            <p:nvSpPr>
              <p:cNvPr id="36" name="内容占位符 2"/>
              <p:cNvSpPr txBox="1">
                <a:spLocks noRot="1" noChangeAspect="1" noMove="1" noResize="1" noEditPoints="1" noAdjustHandles="1" noChangeArrowheads="1" noChangeShapeType="1" noTextEdit="1"/>
              </p:cNvSpPr>
              <p:nvPr/>
            </p:nvSpPr>
            <p:spPr bwMode="auto">
              <a:xfrm>
                <a:off x="5537808" y="91949"/>
                <a:ext cx="5130192" cy="1876137"/>
              </a:xfrm>
              <a:prstGeom prst="rect">
                <a:avLst/>
              </a:prstGeom>
              <a:blipFill>
                <a:blip r:embed="rId4"/>
                <a:stretch>
                  <a:fillRect l="-29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7" name="圆角矩形 36"/>
          <p:cNvSpPr/>
          <p:nvPr/>
        </p:nvSpPr>
        <p:spPr bwMode="auto">
          <a:xfrm>
            <a:off x="5382036" y="91949"/>
            <a:ext cx="5285964" cy="1876137"/>
          </a:xfrm>
          <a:prstGeom prst="roundRect">
            <a:avLst/>
          </a:prstGeom>
          <a:solidFill>
            <a:srgbClr val="FFCCCC">
              <a:alpha val="24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8" name="圆角矩形 37"/>
          <p:cNvSpPr/>
          <p:nvPr/>
        </p:nvSpPr>
        <p:spPr bwMode="auto">
          <a:xfrm>
            <a:off x="1561363" y="1"/>
            <a:ext cx="3529887" cy="1968085"/>
          </a:xfrm>
          <a:prstGeom prst="roundRect">
            <a:avLst/>
          </a:prstGeom>
          <a:solidFill>
            <a:schemeClr val="accent1">
              <a:alpha val="2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40" name="直接箭头连接符 39"/>
          <p:cNvCxnSpPr/>
          <p:nvPr/>
        </p:nvCxnSpPr>
        <p:spPr bwMode="auto">
          <a:xfrm flipH="1">
            <a:off x="7079910" y="2146187"/>
            <a:ext cx="980358" cy="12267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接箭头连接符 41"/>
          <p:cNvCxnSpPr/>
          <p:nvPr/>
        </p:nvCxnSpPr>
        <p:spPr bwMode="auto">
          <a:xfrm flipV="1">
            <a:off x="4907567" y="4347977"/>
            <a:ext cx="2769890" cy="10254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0" name="内容占位符 2"/>
              <p:cNvSpPr txBox="1">
                <a:spLocks/>
              </p:cNvSpPr>
              <p:nvPr/>
            </p:nvSpPr>
            <p:spPr bwMode="auto">
              <a:xfrm>
                <a:off x="1653076" y="3487884"/>
                <a:ext cx="3429905" cy="237716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609600" indent="-609600">
                  <a:spcBef>
                    <a:spcPct val="0"/>
                  </a:spcBef>
                  <a:buNone/>
                  <a:defRPr/>
                </a:pPr>
                <a:r>
                  <a:rPr lang="zh-CN" altLang="en-US" kern="0" dirty="0">
                    <a:latin typeface="Cambria Math" panose="02040503050406030204" pitchFamily="18" charset="0"/>
                    <a:ea typeface="宋体" pitchFamily="2" charset="-122"/>
                  </a:rPr>
                  <a:t>当</a:t>
                </a:r>
                <a:r>
                  <a:rPr lang="en-US" altLang="zh-CN" kern="0" dirty="0">
                    <a:latin typeface="Cambria Math" panose="02040503050406030204" pitchFamily="18" charset="0"/>
                    <a:ea typeface="宋体" pitchFamily="2" charset="-122"/>
                  </a:rPr>
                  <a:t>b</a:t>
                </a:r>
                <a:r>
                  <a:rPr lang="zh-CN" altLang="en-US" kern="0" dirty="0">
                    <a:latin typeface="Cambria Math" panose="02040503050406030204" pitchFamily="18" charset="0"/>
                    <a:ea typeface="宋体" pitchFamily="2" charset="-122"/>
                  </a:rPr>
                  <a:t>很小时，或者</a:t>
                </a:r>
                <a:endParaRPr lang="en-US" altLang="zh-CN" kern="0" dirty="0">
                  <a:latin typeface="Cambria Math" panose="02040503050406030204" pitchFamily="18" charset="0"/>
                  <a:ea typeface="宋体" pitchFamily="2" charset="-122"/>
                </a:endParaRPr>
              </a:p>
              <a:p>
                <a:pPr marL="609600" indent="-609600">
                  <a:lnSpc>
                    <a:spcPct val="150000"/>
                  </a:lnSpc>
                  <a:spcBef>
                    <a:spcPct val="0"/>
                  </a:spcBef>
                  <a:buNone/>
                  <a:defRPr/>
                </a:pPr>
                <a:r>
                  <a:rPr lang="zh-CN" altLang="en-US" kern="0" dirty="0">
                    <a:latin typeface="Cambria Math" panose="02040503050406030204" pitchFamily="18" charset="0"/>
                    <a:ea typeface="宋体" pitchFamily="2" charset="-122"/>
                  </a:rPr>
                  <a:t>当</a:t>
                </a:r>
                <a:r>
                  <a:rPr lang="en-US" altLang="zh-CN" kern="0" dirty="0">
                    <a:latin typeface="Cambria Math" panose="02040503050406030204" pitchFamily="18" charset="0"/>
                    <a:ea typeface="宋体" pitchFamily="2" charset="-122"/>
                  </a:rPr>
                  <a:t>c</a:t>
                </a:r>
                <a:r>
                  <a:rPr lang="zh-CN" altLang="en-US" kern="0" dirty="0">
                    <a:latin typeface="Cambria Math" panose="02040503050406030204" pitchFamily="18" charset="0"/>
                    <a:ea typeface="宋体" pitchFamily="2" charset="-122"/>
                  </a:rPr>
                  <a:t>很小时，从而</a:t>
                </a:r>
                <a14:m>
                  <m:oMath xmlns:m="http://schemas.openxmlformats.org/officeDocument/2006/math">
                    <m:f>
                      <m:fPr>
                        <m:ctrlPr>
                          <a:rPr lang="en-US" altLang="zh-CN" i="1" dirty="0">
                            <a:latin typeface="Cambria Math" panose="02040503050406030204" pitchFamily="18" charset="0"/>
                            <a:ea typeface="宋体" pitchFamily="2" charset="-122"/>
                          </a:rPr>
                        </m:ctrlPr>
                      </m:fPr>
                      <m:num>
                        <m:r>
                          <a:rPr lang="en-US" altLang="zh-CN" i="1" dirty="0">
                            <a:latin typeface="Cambria Math" panose="02040503050406030204" pitchFamily="18" charset="0"/>
                            <a:ea typeface="宋体" pitchFamily="2" charset="-122"/>
                          </a:rPr>
                          <m:t>1</m:t>
                        </m:r>
                      </m:num>
                      <m:den>
                        <m:r>
                          <a:rPr lang="en-US" altLang="zh-CN" i="1" dirty="0">
                            <a:latin typeface="Cambria Math" panose="02040503050406030204" pitchFamily="18" charset="0"/>
                            <a:ea typeface="宋体" pitchFamily="2" charset="-122"/>
                          </a:rPr>
                          <m:t>1−</m:t>
                        </m:r>
                        <m:r>
                          <a:rPr lang="en-US" altLang="zh-CN" i="1" dirty="0">
                            <a:latin typeface="Cambria Math" panose="02040503050406030204" pitchFamily="18" charset="0"/>
                            <a:ea typeface="宋体" pitchFamily="2" charset="-122"/>
                          </a:rPr>
                          <m:t>𝑐</m:t>
                        </m:r>
                      </m:den>
                    </m:f>
                  </m:oMath>
                </a14:m>
                <a:r>
                  <a:rPr lang="zh-CN" altLang="en-US" kern="0" dirty="0">
                    <a:latin typeface="Cambria Math" panose="02040503050406030204" pitchFamily="18" charset="0"/>
                    <a:ea typeface="宋体" pitchFamily="2" charset="-122"/>
                  </a:rPr>
                  <a:t>很小时</a:t>
                </a:r>
                <a:endParaRPr lang="zh-CN" altLang="en-US" kern="0" dirty="0"/>
              </a:p>
            </p:txBody>
          </p:sp>
        </mc:Choice>
        <mc:Fallback xmlns="">
          <p:sp>
            <p:nvSpPr>
              <p:cNvPr id="20" name="内容占位符 2"/>
              <p:cNvSpPr txBox="1">
                <a:spLocks noRot="1" noChangeAspect="1" noMove="1" noResize="1" noEditPoints="1" noAdjustHandles="1" noChangeArrowheads="1" noChangeShapeType="1" noTextEdit="1"/>
              </p:cNvSpPr>
              <p:nvPr/>
            </p:nvSpPr>
            <p:spPr bwMode="auto">
              <a:xfrm>
                <a:off x="1653076" y="3487884"/>
                <a:ext cx="3429905" cy="2377168"/>
              </a:xfrm>
              <a:prstGeom prst="rect">
                <a:avLst/>
              </a:prstGeom>
              <a:blipFill>
                <a:blip r:embed="rId5"/>
                <a:stretch>
                  <a:fillRect l="-4059" t="-42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1" name="圆角矩形 20"/>
          <p:cNvSpPr/>
          <p:nvPr/>
        </p:nvSpPr>
        <p:spPr bwMode="auto">
          <a:xfrm>
            <a:off x="1630309" y="3367684"/>
            <a:ext cx="3277259" cy="2497369"/>
          </a:xfrm>
          <a:prstGeom prst="roundRect">
            <a:avLst/>
          </a:prstGeom>
          <a:solidFill>
            <a:srgbClr val="0070C0">
              <a:alpha val="24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22" name="直接连接符 21"/>
          <p:cNvCxnSpPr/>
          <p:nvPr/>
        </p:nvCxnSpPr>
        <p:spPr bwMode="auto">
          <a:xfrm>
            <a:off x="5522853" y="2549731"/>
            <a:ext cx="3436549" cy="2642132"/>
          </a:xfrm>
          <a:prstGeom prst="line">
            <a:avLst/>
          </a:prstGeom>
          <a:solidFill>
            <a:schemeClr val="accent1"/>
          </a:solidFill>
          <a:ln w="31750" cap="flat" cmpd="sng" algn="ctr">
            <a:solidFill>
              <a:srgbClr val="0070C0"/>
            </a:solidFill>
            <a:prstDash val="solid"/>
            <a:round/>
            <a:headEnd type="none" w="med" len="med"/>
            <a:tailEnd type="none" w="med" len="med"/>
          </a:ln>
          <a:effectLst/>
        </p:spPr>
      </p:cxnSp>
      <p:sp>
        <p:nvSpPr>
          <p:cNvPr id="25" name="矩形 24"/>
          <p:cNvSpPr/>
          <p:nvPr/>
        </p:nvSpPr>
        <p:spPr>
          <a:xfrm>
            <a:off x="6996760" y="3977103"/>
            <a:ext cx="366163"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C</a:t>
            </a:r>
            <a:endParaRPr lang="zh-CN" altLang="en-US" dirty="0"/>
          </a:p>
        </p:txBody>
      </p:sp>
      <p:sp>
        <p:nvSpPr>
          <p:cNvPr id="26" name="矩形 25"/>
          <p:cNvSpPr/>
          <p:nvPr/>
        </p:nvSpPr>
        <p:spPr>
          <a:xfrm>
            <a:off x="5920690" y="3794897"/>
            <a:ext cx="406694"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B</a:t>
            </a:r>
            <a:endParaRPr lang="zh-CN" altLang="en-US" dirty="0"/>
          </a:p>
        </p:txBody>
      </p:sp>
      <p:cxnSp>
        <p:nvCxnSpPr>
          <p:cNvPr id="35" name="直接箭头连接符 34"/>
          <p:cNvCxnSpPr/>
          <p:nvPr/>
        </p:nvCxnSpPr>
        <p:spPr bwMode="auto">
          <a:xfrm>
            <a:off x="7344808" y="3875934"/>
            <a:ext cx="1444673" cy="2378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9" name="椭圆 28"/>
          <p:cNvSpPr/>
          <p:nvPr/>
        </p:nvSpPr>
        <p:spPr bwMode="auto">
          <a:xfrm>
            <a:off x="6291931" y="3048794"/>
            <a:ext cx="201328" cy="1816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1" name="椭圆 40"/>
          <p:cNvSpPr/>
          <p:nvPr/>
        </p:nvSpPr>
        <p:spPr bwMode="auto">
          <a:xfrm>
            <a:off x="6260587" y="3757631"/>
            <a:ext cx="201328" cy="1816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3" name="椭圆 42"/>
          <p:cNvSpPr/>
          <p:nvPr/>
        </p:nvSpPr>
        <p:spPr bwMode="auto">
          <a:xfrm>
            <a:off x="7126546" y="3784224"/>
            <a:ext cx="201328" cy="1816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4" name="椭圆 43"/>
          <p:cNvSpPr/>
          <p:nvPr/>
        </p:nvSpPr>
        <p:spPr bwMode="auto">
          <a:xfrm>
            <a:off x="8815312" y="3756523"/>
            <a:ext cx="201328" cy="1816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 name="日期占位符 3">
            <a:extLst>
              <a:ext uri="{FF2B5EF4-FFF2-40B4-BE49-F238E27FC236}">
                <a16:creationId xmlns:a16="http://schemas.microsoft.com/office/drawing/2014/main" id="{70FB951C-9BE6-0747-B435-9DF8D33BFB17}"/>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2069627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6082" name="Rectangle 2"/>
              <p:cNvSpPr>
                <a:spLocks noGrp="1" noChangeArrowheads="1"/>
              </p:cNvSpPr>
              <p:nvPr>
                <p:ph idx="1"/>
              </p:nvPr>
            </p:nvSpPr>
            <p:spPr>
              <a:xfrm>
                <a:off x="1895476" y="338138"/>
                <a:ext cx="8601075" cy="6147329"/>
              </a:xfrm>
            </p:spPr>
            <p:txBody>
              <a:bodyPr anchor="t">
                <a:normAutofit/>
              </a:bodyPr>
              <a:lstStyle/>
              <a:p>
                <a:pPr>
                  <a:buFontTx/>
                  <a:buNone/>
                </a:pPr>
                <a:r>
                  <a:rPr lang="en-US" altLang="zh-CN" sz="2800" dirty="0">
                    <a:ea typeface="宋体" pitchFamily="2" charset="-122"/>
                  </a:rPr>
                  <a:t>1</a:t>
                </a:r>
                <a:r>
                  <a:rPr lang="zh-CN" altLang="en-US" sz="2800" dirty="0">
                    <a:ea typeface="宋体" pitchFamily="2" charset="-122"/>
                  </a:rPr>
                  <a:t>.</a:t>
                </a:r>
                <a:r>
                  <a:rPr lang="en-US" altLang="zh-CN" sz="2800" dirty="0">
                    <a:ea typeface="宋体" pitchFamily="2" charset="-122"/>
                  </a:rPr>
                  <a:t>4 IS</a:t>
                </a:r>
                <a:r>
                  <a:rPr lang="zh-CN" altLang="en-US" sz="2800" dirty="0">
                    <a:ea typeface="宋体" pitchFamily="2" charset="-122"/>
                  </a:rPr>
                  <a:t>曲线的性质之二：位置</a:t>
                </a:r>
                <a:endParaRPr lang="en-US" altLang="zh-CN" sz="2800" dirty="0">
                  <a:ea typeface="宋体" pitchFamily="2" charset="-122"/>
                </a:endParaRPr>
              </a:p>
              <a:p>
                <a:pPr>
                  <a:buFontTx/>
                  <a:buNone/>
                </a:pPr>
                <a:endParaRPr lang="en-US" altLang="zh-CN" sz="2800" dirty="0">
                  <a:ea typeface="宋体" pitchFamily="2" charset="-122"/>
                </a:endParaRPr>
              </a:p>
              <a:p>
                <a:pPr>
                  <a:buFontTx/>
                  <a:buNone/>
                </a:pPr>
                <a:r>
                  <a:rPr kumimoji="1" lang="en-US" altLang="zh-CN" sz="2800" dirty="0">
                    <a:ea typeface="宋体" pitchFamily="2" charset="-122"/>
                  </a:rPr>
                  <a:t> </a:t>
                </a:r>
                <a:r>
                  <a:rPr kumimoji="1" lang="zh-CN" altLang="en-US" sz="2800" dirty="0">
                    <a:ea typeface="宋体" pitchFamily="2" charset="-122"/>
                  </a:rPr>
                  <a:t>从</a:t>
                </a:r>
                <a:r>
                  <a:rPr kumimoji="1" lang="en-US" altLang="zh-CN" sz="2800" dirty="0">
                    <a:ea typeface="宋体" pitchFamily="2" charset="-122"/>
                  </a:rPr>
                  <a:t>IS</a:t>
                </a:r>
                <a:r>
                  <a:rPr kumimoji="1" lang="zh-CN" altLang="en-US" sz="2800" dirty="0">
                    <a:ea typeface="宋体" pitchFamily="2" charset="-122"/>
                  </a:rPr>
                  <a:t>曲线的方程</a:t>
                </a:r>
                <a:endParaRPr lang="en-US" altLang="zh-CN" sz="2800" dirty="0">
                  <a:ea typeface="宋体" pitchFamily="2" charset="-122"/>
                </a:endParaRPr>
              </a:p>
              <a:p>
                <a:pPr algn="ctr">
                  <a:buNone/>
                </a:pPr>
                <a:r>
                  <a:rPr lang="en-US" altLang="zh-CN" sz="2800" dirty="0">
                    <a:ea typeface="宋体" pitchFamily="2" charset="-122"/>
                  </a:rPr>
                  <a:t> Y = C</a:t>
                </a:r>
                <a:r>
                  <a:rPr lang="zh-CN" altLang="en-US" sz="2800" dirty="0">
                    <a:ea typeface="宋体" pitchFamily="2" charset="-122"/>
                  </a:rPr>
                  <a:t>（</a:t>
                </a:r>
                <a:r>
                  <a:rPr lang="en-US" altLang="zh-CN" sz="2800" dirty="0">
                    <a:ea typeface="宋体" pitchFamily="2" charset="-122"/>
                  </a:rPr>
                  <a:t>Y</a:t>
                </a:r>
                <a:r>
                  <a:rPr lang="zh-CN" altLang="en-US" sz="2800" dirty="0">
                    <a:ea typeface="宋体" pitchFamily="2" charset="-122"/>
                  </a:rPr>
                  <a:t>）</a:t>
                </a:r>
                <a:r>
                  <a:rPr lang="en-US" altLang="zh-CN" sz="2800" dirty="0">
                    <a:ea typeface="宋体" pitchFamily="2" charset="-122"/>
                  </a:rPr>
                  <a:t> + I</a:t>
                </a:r>
                <a:r>
                  <a:rPr lang="zh-CN" altLang="en-US" sz="2800" dirty="0">
                    <a:ea typeface="宋体" pitchFamily="2" charset="-122"/>
                  </a:rPr>
                  <a:t>（</a:t>
                </a:r>
                <a:r>
                  <a:rPr lang="en-US" altLang="zh-CN" sz="2800" dirty="0">
                    <a:ea typeface="宋体" pitchFamily="2" charset="-122"/>
                  </a:rPr>
                  <a:t>r</a:t>
                </a:r>
                <a:r>
                  <a:rPr lang="zh-CN" altLang="en-US" sz="2800" dirty="0">
                    <a:ea typeface="宋体" pitchFamily="2" charset="-122"/>
                  </a:rPr>
                  <a:t>）</a:t>
                </a:r>
                <a:r>
                  <a:rPr lang="en-US" altLang="zh-CN" sz="2800" dirty="0">
                    <a:ea typeface="宋体" pitchFamily="2" charset="-122"/>
                  </a:rPr>
                  <a:t> + G + NX</a:t>
                </a:r>
              </a:p>
              <a:p>
                <a:pPr>
                  <a:buNone/>
                </a:pPr>
                <a:r>
                  <a:rPr kumimoji="1" lang="zh-CN" altLang="en-US" sz="2800" dirty="0">
                    <a:ea typeface="宋体" pitchFamily="2" charset="-122"/>
                  </a:rPr>
                  <a:t>或者</a:t>
                </a:r>
                <a:endParaRPr kumimoji="1" lang="en-US" altLang="zh-CN" sz="2800" dirty="0">
                  <a:ea typeface="宋体" pitchFamily="2" charset="-122"/>
                </a:endParaRPr>
              </a:p>
              <a:p>
                <a:pPr algn="ctr">
                  <a:buNone/>
                </a:pPr>
                <a:r>
                  <a:rPr kumimoji="1" lang="en-US" altLang="zh-CN" sz="2800" dirty="0">
                    <a:ea typeface="宋体" pitchFamily="2" charset="-122"/>
                  </a:rPr>
                  <a:t> </a:t>
                </a:r>
                <a14:m>
                  <m:oMath xmlns:m="http://schemas.openxmlformats.org/officeDocument/2006/math">
                    <m:r>
                      <m:rPr>
                        <m:sty m:val="p"/>
                      </m:rPr>
                      <a:rPr lang="en-US" altLang="zh-CN" sz="2800" dirty="0">
                        <a:latin typeface="Cambria Math" panose="02040503050406030204" pitchFamily="18" charset="0"/>
                        <a:ea typeface="宋体" pitchFamily="2" charset="-122"/>
                      </a:rPr>
                      <m:t>Y</m:t>
                    </m:r>
                    <m:r>
                      <a:rPr lang="en-US" altLang="zh-CN" sz="2800" i="1" dirty="0">
                        <a:latin typeface="Cambria Math" panose="02040503050406030204" pitchFamily="18" charset="0"/>
                        <a:ea typeface="宋体" pitchFamily="2" charset="-122"/>
                      </a:rPr>
                      <m:t>=</m:t>
                    </m:r>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m:t>
                        </m:r>
                      </m:num>
                      <m:den>
                        <m:r>
                          <a:rPr lang="en-US" altLang="zh-CN" sz="2800" i="1" dirty="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𝑐</m:t>
                        </m:r>
                      </m:den>
                    </m:f>
                    <m:acc>
                      <m:accPr>
                        <m:chr m:val="̅"/>
                        <m:ctrlPr>
                          <a:rPr kumimoji="1" lang="zh-CN" altLang="en-US" sz="2800" i="1" dirty="0">
                            <a:solidFill>
                              <a:srgbClr val="00B050"/>
                            </a:solidFill>
                            <a:latin typeface="Cambria Math" panose="02040503050406030204" pitchFamily="18" charset="0"/>
                            <a:ea typeface="宋体" pitchFamily="2" charset="-122"/>
                          </a:rPr>
                        </m:ctrlPr>
                      </m:accPr>
                      <m:e>
                        <m:r>
                          <a:rPr kumimoji="1" lang="en-US" altLang="zh-CN" sz="2800" i="1" dirty="0">
                            <a:solidFill>
                              <a:srgbClr val="00B050"/>
                            </a:solidFill>
                            <a:latin typeface="Cambria Math" panose="02040503050406030204" pitchFamily="18" charset="0"/>
                            <a:ea typeface="宋体" pitchFamily="2" charset="-122"/>
                          </a:rPr>
                          <m:t>𝐴</m:t>
                        </m:r>
                      </m:e>
                    </m:acc>
                    <m:r>
                      <a:rPr kumimoji="1" lang="en-US" altLang="zh-CN" sz="2800" i="1" dirty="0">
                        <a:solidFill>
                          <a:srgbClr val="00B050"/>
                        </a:solidFill>
                        <a:latin typeface="Cambria Math" panose="02040503050406030204" pitchFamily="18" charset="0"/>
                        <a:ea typeface="宋体" pitchFamily="2" charset="-122"/>
                      </a:rPr>
                      <m:t>−</m:t>
                    </m:r>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m:t>
                        </m:r>
                      </m:num>
                      <m:den>
                        <m:r>
                          <a:rPr lang="en-US" altLang="zh-CN" sz="2800" i="1" dirty="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𝑐</m:t>
                        </m:r>
                      </m:den>
                    </m:f>
                    <m:r>
                      <a:rPr lang="en-US" altLang="zh-CN" sz="2800" i="1" dirty="0">
                        <a:latin typeface="Cambria Math" panose="02040503050406030204" pitchFamily="18" charset="0"/>
                        <a:ea typeface="宋体" pitchFamily="2" charset="-122"/>
                      </a:rPr>
                      <m:t>𝑏𝑟</m:t>
                    </m:r>
                  </m:oMath>
                </a14:m>
                <a:endParaRPr lang="en-US" altLang="zh-CN" sz="2800" dirty="0">
                  <a:ea typeface="宋体" pitchFamily="2" charset="-122"/>
                </a:endParaRPr>
              </a:p>
              <a:p>
                <a:pPr>
                  <a:buFontTx/>
                  <a:buNone/>
                </a:pPr>
                <a:r>
                  <a:rPr lang="zh-CN" altLang="en-US" sz="2800" dirty="0">
                    <a:ea typeface="宋体" pitchFamily="2" charset="-122"/>
                  </a:rPr>
                  <a:t>可以看出，影响其截距由各项自发开支决定。</a:t>
                </a:r>
                <a:endParaRPr lang="en-US" altLang="zh-CN" sz="2800" dirty="0">
                  <a:ea typeface="宋体" pitchFamily="2" charset="-122"/>
                </a:endParaRPr>
              </a:p>
              <a:p>
                <a:pPr>
                  <a:buFontTx/>
                  <a:buNone/>
                </a:pPr>
                <a:r>
                  <a:rPr lang="zh-CN" altLang="en-US" sz="2800" dirty="0">
                    <a:ea typeface="宋体" pitchFamily="2" charset="-122"/>
                  </a:rPr>
                  <a:t>具体而言，各项增加支出的变化都会导致</a:t>
                </a:r>
                <a:r>
                  <a:rPr lang="en-US" altLang="zh-CN" sz="2800" dirty="0">
                    <a:ea typeface="宋体" pitchFamily="2" charset="-122"/>
                  </a:rPr>
                  <a:t>IS</a:t>
                </a:r>
                <a:r>
                  <a:rPr lang="zh-CN" altLang="en-US" sz="2800" dirty="0">
                    <a:ea typeface="宋体" pitchFamily="2" charset="-122"/>
                  </a:rPr>
                  <a:t>曲线右移。</a:t>
                </a:r>
                <a:endParaRPr lang="en-US" altLang="zh-CN" sz="2800" dirty="0">
                  <a:ea typeface="宋体" pitchFamily="2" charset="-122"/>
                </a:endParaRPr>
              </a:p>
            </p:txBody>
          </p:sp>
        </mc:Choice>
        <mc:Fallback xmlns="">
          <p:sp>
            <p:nvSpPr>
              <p:cNvPr id="46082" name="Rectangle 2"/>
              <p:cNvSpPr>
                <a:spLocks noGrp="1" noRot="1" noChangeAspect="1" noMove="1" noResize="1" noEditPoints="1" noAdjustHandles="1" noChangeArrowheads="1" noChangeShapeType="1" noTextEdit="1"/>
              </p:cNvSpPr>
              <p:nvPr>
                <p:ph idx="1"/>
              </p:nvPr>
            </p:nvSpPr>
            <p:spPr>
              <a:xfrm>
                <a:off x="1895476" y="338138"/>
                <a:ext cx="8601075" cy="6147329"/>
              </a:xfrm>
              <a:blipFill>
                <a:blip r:embed="rId3"/>
                <a:stretch>
                  <a:fillRect l="-1325" t="-1443" r="-1473"/>
                </a:stretch>
              </a:blipFill>
            </p:spPr>
            <p:txBody>
              <a:bodyPr/>
              <a:lstStyle/>
              <a:p>
                <a:r>
                  <a:rPr lang="zh-CN" altLang="en-US">
                    <a:noFill/>
                  </a:rPr>
                  <a:t> </a:t>
                </a:r>
              </a:p>
            </p:txBody>
          </p:sp>
        </mc:Fallback>
      </mc:AlternateContent>
      <p:sp>
        <p:nvSpPr>
          <p:cNvPr id="3" name="日期占位符 2">
            <a:extLst>
              <a:ext uri="{FF2B5EF4-FFF2-40B4-BE49-F238E27FC236}">
                <a16:creationId xmlns:a16="http://schemas.microsoft.com/office/drawing/2014/main" id="{ABE65093-2E3B-124C-A585-79213124B54A}"/>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4235143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dissolve">
                                      <p:cBhvr>
                                        <p:cTn id="7" dur="500"/>
                                        <p:tgtEl>
                                          <p:spTgt spid="46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82">
                                            <p:txEl>
                                              <p:pRg st="2" end="2"/>
                                            </p:txEl>
                                          </p:spTgt>
                                        </p:tgtEl>
                                        <p:attrNameLst>
                                          <p:attrName>style.visibility</p:attrName>
                                        </p:attrNameLst>
                                      </p:cBhvr>
                                      <p:to>
                                        <p:strVal val="visible"/>
                                      </p:to>
                                    </p:set>
                                    <p:animEffect transition="in" filter="dissolve">
                                      <p:cBhvr>
                                        <p:cTn id="12" dur="500"/>
                                        <p:tgtEl>
                                          <p:spTgt spid="4608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082">
                                            <p:txEl>
                                              <p:pRg st="3" end="3"/>
                                            </p:txEl>
                                          </p:spTgt>
                                        </p:tgtEl>
                                        <p:attrNameLst>
                                          <p:attrName>style.visibility</p:attrName>
                                        </p:attrNameLst>
                                      </p:cBhvr>
                                      <p:to>
                                        <p:strVal val="visible"/>
                                      </p:to>
                                    </p:set>
                                    <p:animEffect transition="in" filter="dissolve">
                                      <p:cBhvr>
                                        <p:cTn id="17" dur="500"/>
                                        <p:tgtEl>
                                          <p:spTgt spid="4608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082">
                                            <p:txEl>
                                              <p:pRg st="4" end="4"/>
                                            </p:txEl>
                                          </p:spTgt>
                                        </p:tgtEl>
                                        <p:attrNameLst>
                                          <p:attrName>style.visibility</p:attrName>
                                        </p:attrNameLst>
                                      </p:cBhvr>
                                      <p:to>
                                        <p:strVal val="visible"/>
                                      </p:to>
                                    </p:set>
                                    <p:animEffect transition="in" filter="dissolve">
                                      <p:cBhvr>
                                        <p:cTn id="22" dur="500"/>
                                        <p:tgtEl>
                                          <p:spTgt spid="4608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082">
                                            <p:txEl>
                                              <p:pRg st="5" end="5"/>
                                            </p:txEl>
                                          </p:spTgt>
                                        </p:tgtEl>
                                        <p:attrNameLst>
                                          <p:attrName>style.visibility</p:attrName>
                                        </p:attrNameLst>
                                      </p:cBhvr>
                                      <p:to>
                                        <p:strVal val="visible"/>
                                      </p:to>
                                    </p:set>
                                    <p:animEffect transition="in" filter="dissolve">
                                      <p:cBhvr>
                                        <p:cTn id="27" dur="500"/>
                                        <p:tgtEl>
                                          <p:spTgt spid="4608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082">
                                            <p:txEl>
                                              <p:pRg st="6" end="6"/>
                                            </p:txEl>
                                          </p:spTgt>
                                        </p:tgtEl>
                                        <p:attrNameLst>
                                          <p:attrName>style.visibility</p:attrName>
                                        </p:attrNameLst>
                                      </p:cBhvr>
                                      <p:to>
                                        <p:strVal val="visible"/>
                                      </p:to>
                                    </p:set>
                                    <p:animEffect transition="in" filter="dissolve">
                                      <p:cBhvr>
                                        <p:cTn id="32" dur="500"/>
                                        <p:tgtEl>
                                          <p:spTgt spid="4608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082">
                                            <p:txEl>
                                              <p:pRg st="7" end="7"/>
                                            </p:txEl>
                                          </p:spTgt>
                                        </p:tgtEl>
                                        <p:attrNameLst>
                                          <p:attrName>style.visibility</p:attrName>
                                        </p:attrNameLst>
                                      </p:cBhvr>
                                      <p:to>
                                        <p:strVal val="visible"/>
                                      </p:to>
                                    </p:set>
                                    <p:animEffect transition="in" filter="dissolve">
                                      <p:cBhvr>
                                        <p:cTn id="37" dur="500"/>
                                        <p:tgtEl>
                                          <p:spTgt spid="460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69322" y="1988588"/>
            <a:ext cx="1569660" cy="646331"/>
          </a:xfrm>
          <a:prstGeom prst="rect">
            <a:avLst/>
          </a:prstGeom>
          <a:solidFill>
            <a:schemeClr val="bg1">
              <a:lumMod val="85000"/>
            </a:schemeClr>
          </a:solidFill>
          <a:ln>
            <a:solidFill>
              <a:schemeClr val="accent1"/>
            </a:solidFill>
          </a:ln>
        </p:spPr>
        <p:txBody>
          <a:bodyPr wrap="none">
            <a:spAutoFit/>
          </a:bodyPr>
          <a:lstStyle/>
          <a:p>
            <a:pPr algn="ctr"/>
            <a:r>
              <a:rPr lang="zh-CN" altLang="en-US" sz="3600" b="1" dirty="0">
                <a:effectLst>
                  <a:outerShdw blurRad="38100" dist="38100" dir="2700000" algn="tl">
                    <a:srgbClr val="000000">
                      <a:alpha val="43137"/>
                    </a:srgbClr>
                  </a:outerShdw>
                </a:effectLst>
              </a:rPr>
              <a:t>需求侧</a:t>
            </a:r>
          </a:p>
        </p:txBody>
      </p:sp>
      <p:sp>
        <p:nvSpPr>
          <p:cNvPr id="5" name="矩形 4"/>
          <p:cNvSpPr/>
          <p:nvPr/>
        </p:nvSpPr>
        <p:spPr>
          <a:xfrm>
            <a:off x="5841530" y="1988587"/>
            <a:ext cx="1569660" cy="646331"/>
          </a:xfrm>
          <a:prstGeom prst="rect">
            <a:avLst/>
          </a:prstGeom>
          <a:solidFill>
            <a:schemeClr val="accent1"/>
          </a:solidFill>
          <a:ln>
            <a:solidFill>
              <a:schemeClr val="accent1"/>
            </a:solidFill>
          </a:ln>
        </p:spPr>
        <p:txBody>
          <a:bodyPr wrap="none">
            <a:spAutoFit/>
          </a:bodyPr>
          <a:lstStyle/>
          <a:p>
            <a:pPr algn="ctr"/>
            <a:r>
              <a:rPr lang="zh-CN" altLang="en-US" sz="3600" b="1" dirty="0">
                <a:effectLst>
                  <a:outerShdw blurRad="38100" dist="38100" dir="2700000" algn="tl">
                    <a:srgbClr val="000000">
                      <a:alpha val="43137"/>
                    </a:srgbClr>
                  </a:outerShdw>
                </a:effectLst>
              </a:rPr>
              <a:t>供给侧</a:t>
            </a:r>
          </a:p>
        </p:txBody>
      </p:sp>
      <p:sp>
        <p:nvSpPr>
          <p:cNvPr id="6" name="矩形 5"/>
          <p:cNvSpPr/>
          <p:nvPr/>
        </p:nvSpPr>
        <p:spPr>
          <a:xfrm>
            <a:off x="5110853" y="3721135"/>
            <a:ext cx="1005404" cy="584775"/>
          </a:xfrm>
          <a:prstGeom prst="rect">
            <a:avLst/>
          </a:prstGeom>
          <a:ln>
            <a:solidFill>
              <a:schemeClr val="accent1"/>
            </a:solidFill>
          </a:ln>
        </p:spPr>
        <p:txBody>
          <a:bodyPr wrap="none">
            <a:spAutoFit/>
          </a:bodyPr>
          <a:lstStyle/>
          <a:p>
            <a:pPr algn="ctr"/>
            <a:r>
              <a:rPr lang="en-US" altLang="zh-CN" sz="3200" dirty="0"/>
              <a:t>GDP</a:t>
            </a:r>
            <a:endParaRPr lang="zh-CN" altLang="en-US" sz="3200" dirty="0"/>
          </a:p>
        </p:txBody>
      </p:sp>
      <p:sp>
        <p:nvSpPr>
          <p:cNvPr id="7" name="矩形 6"/>
          <p:cNvSpPr/>
          <p:nvPr/>
        </p:nvSpPr>
        <p:spPr>
          <a:xfrm>
            <a:off x="2694588" y="942546"/>
            <a:ext cx="800219" cy="461665"/>
          </a:xfrm>
          <a:prstGeom prst="rect">
            <a:avLst/>
          </a:prstGeom>
          <a:ln>
            <a:solidFill>
              <a:schemeClr val="accent1"/>
            </a:solidFill>
          </a:ln>
        </p:spPr>
        <p:txBody>
          <a:bodyPr wrap="none">
            <a:spAutoFit/>
          </a:bodyPr>
          <a:lstStyle/>
          <a:p>
            <a:pPr algn="ctr"/>
            <a:r>
              <a:rPr lang="zh-CN" altLang="en-US" dirty="0"/>
              <a:t>消费</a:t>
            </a:r>
          </a:p>
        </p:txBody>
      </p:sp>
      <p:sp>
        <p:nvSpPr>
          <p:cNvPr id="8" name="矩形 7"/>
          <p:cNvSpPr/>
          <p:nvPr/>
        </p:nvSpPr>
        <p:spPr>
          <a:xfrm>
            <a:off x="2687019" y="1988587"/>
            <a:ext cx="800219" cy="461665"/>
          </a:xfrm>
          <a:prstGeom prst="rect">
            <a:avLst/>
          </a:prstGeom>
          <a:ln>
            <a:solidFill>
              <a:schemeClr val="accent1"/>
            </a:solidFill>
          </a:ln>
        </p:spPr>
        <p:txBody>
          <a:bodyPr wrap="none">
            <a:spAutoFit/>
          </a:bodyPr>
          <a:lstStyle/>
          <a:p>
            <a:pPr algn="ctr"/>
            <a:r>
              <a:rPr lang="zh-CN" altLang="en-US" dirty="0"/>
              <a:t>投资</a:t>
            </a:r>
          </a:p>
        </p:txBody>
      </p:sp>
      <p:sp>
        <p:nvSpPr>
          <p:cNvPr id="9" name="矩形 8"/>
          <p:cNvSpPr/>
          <p:nvPr/>
        </p:nvSpPr>
        <p:spPr>
          <a:xfrm>
            <a:off x="2694588" y="3178643"/>
            <a:ext cx="800219" cy="461665"/>
          </a:xfrm>
          <a:prstGeom prst="rect">
            <a:avLst/>
          </a:prstGeom>
          <a:ln>
            <a:solidFill>
              <a:schemeClr val="accent1"/>
            </a:solidFill>
          </a:ln>
        </p:spPr>
        <p:txBody>
          <a:bodyPr wrap="none">
            <a:spAutoFit/>
          </a:bodyPr>
          <a:lstStyle/>
          <a:p>
            <a:pPr algn="ctr"/>
            <a:r>
              <a:rPr lang="zh-CN" altLang="en-US" dirty="0"/>
              <a:t>出口</a:t>
            </a:r>
          </a:p>
        </p:txBody>
      </p:sp>
      <p:sp>
        <p:nvSpPr>
          <p:cNvPr id="10" name="矩形 9"/>
          <p:cNvSpPr/>
          <p:nvPr/>
        </p:nvSpPr>
        <p:spPr>
          <a:xfrm>
            <a:off x="7720790" y="213756"/>
            <a:ext cx="800219" cy="461665"/>
          </a:xfrm>
          <a:prstGeom prst="rect">
            <a:avLst/>
          </a:prstGeom>
          <a:ln>
            <a:solidFill>
              <a:schemeClr val="accent1"/>
            </a:solidFill>
          </a:ln>
        </p:spPr>
        <p:txBody>
          <a:bodyPr wrap="none">
            <a:spAutoFit/>
          </a:bodyPr>
          <a:lstStyle/>
          <a:p>
            <a:pPr algn="ctr"/>
            <a:r>
              <a:rPr lang="zh-CN" altLang="en-US" dirty="0"/>
              <a:t>劳动</a:t>
            </a:r>
          </a:p>
        </p:txBody>
      </p:sp>
      <p:sp>
        <p:nvSpPr>
          <p:cNvPr id="11" name="矩形 10"/>
          <p:cNvSpPr/>
          <p:nvPr/>
        </p:nvSpPr>
        <p:spPr>
          <a:xfrm>
            <a:off x="7713222" y="1259797"/>
            <a:ext cx="800219" cy="461665"/>
          </a:xfrm>
          <a:prstGeom prst="rect">
            <a:avLst/>
          </a:prstGeom>
          <a:ln>
            <a:solidFill>
              <a:schemeClr val="accent1"/>
            </a:solidFill>
          </a:ln>
        </p:spPr>
        <p:txBody>
          <a:bodyPr wrap="none">
            <a:spAutoFit/>
          </a:bodyPr>
          <a:lstStyle/>
          <a:p>
            <a:pPr algn="ctr"/>
            <a:r>
              <a:rPr lang="zh-CN" altLang="en-US" dirty="0"/>
              <a:t>资本</a:t>
            </a:r>
          </a:p>
        </p:txBody>
      </p:sp>
      <p:sp>
        <p:nvSpPr>
          <p:cNvPr id="12" name="矩形 11"/>
          <p:cNvSpPr/>
          <p:nvPr/>
        </p:nvSpPr>
        <p:spPr>
          <a:xfrm>
            <a:off x="7618198" y="2425482"/>
            <a:ext cx="997836" cy="830997"/>
          </a:xfrm>
          <a:prstGeom prst="rect">
            <a:avLst/>
          </a:prstGeom>
          <a:ln>
            <a:solidFill>
              <a:schemeClr val="accent1"/>
            </a:solidFill>
          </a:ln>
        </p:spPr>
        <p:txBody>
          <a:bodyPr wrap="square">
            <a:spAutoFit/>
          </a:bodyPr>
          <a:lstStyle/>
          <a:p>
            <a:pPr algn="ctr"/>
            <a:r>
              <a:rPr lang="zh-CN" altLang="en-US" dirty="0"/>
              <a:t>人力资本</a:t>
            </a:r>
          </a:p>
        </p:txBody>
      </p:sp>
      <p:sp>
        <p:nvSpPr>
          <p:cNvPr id="14" name="矩形 13"/>
          <p:cNvSpPr/>
          <p:nvPr/>
        </p:nvSpPr>
        <p:spPr>
          <a:xfrm>
            <a:off x="9278335" y="1504758"/>
            <a:ext cx="812040" cy="2554545"/>
          </a:xfrm>
          <a:prstGeom prst="rect">
            <a:avLst/>
          </a:prstGeom>
          <a:solidFill>
            <a:srgbClr val="CCFF99"/>
          </a:solidFill>
          <a:ln>
            <a:solidFill>
              <a:schemeClr val="accent1"/>
            </a:solidFill>
          </a:ln>
        </p:spPr>
        <p:txBody>
          <a:bodyPr wrap="square">
            <a:spAutoFit/>
          </a:bodyPr>
          <a:lstStyle/>
          <a:p>
            <a:pPr algn="ctr"/>
            <a:r>
              <a:rPr lang="zh-CN" altLang="en-US" sz="4000" dirty="0">
                <a:solidFill>
                  <a:schemeClr val="bg1"/>
                </a:solidFill>
              </a:rPr>
              <a:t>制度体系</a:t>
            </a:r>
          </a:p>
        </p:txBody>
      </p:sp>
      <p:sp>
        <p:nvSpPr>
          <p:cNvPr id="15" name="矩形 14"/>
          <p:cNvSpPr/>
          <p:nvPr/>
        </p:nvSpPr>
        <p:spPr>
          <a:xfrm>
            <a:off x="7713222" y="4013523"/>
            <a:ext cx="800219" cy="461665"/>
          </a:xfrm>
          <a:prstGeom prst="rect">
            <a:avLst/>
          </a:prstGeom>
          <a:ln>
            <a:solidFill>
              <a:schemeClr val="accent1"/>
            </a:solidFill>
          </a:ln>
        </p:spPr>
        <p:txBody>
          <a:bodyPr wrap="none">
            <a:spAutoFit/>
          </a:bodyPr>
          <a:lstStyle/>
          <a:p>
            <a:pPr algn="ctr"/>
            <a:r>
              <a:rPr lang="zh-CN" altLang="en-US" dirty="0"/>
              <a:t>技术</a:t>
            </a:r>
          </a:p>
        </p:txBody>
      </p:sp>
      <p:sp>
        <p:nvSpPr>
          <p:cNvPr id="17" name="矩形 16"/>
          <p:cNvSpPr/>
          <p:nvPr/>
        </p:nvSpPr>
        <p:spPr>
          <a:xfrm>
            <a:off x="1688706" y="1345741"/>
            <a:ext cx="667503" cy="2062103"/>
          </a:xfrm>
          <a:prstGeom prst="rect">
            <a:avLst/>
          </a:prstGeom>
          <a:ln>
            <a:solidFill>
              <a:schemeClr val="accent1"/>
            </a:solidFill>
          </a:ln>
        </p:spPr>
        <p:txBody>
          <a:bodyPr wrap="square">
            <a:spAutoFit/>
          </a:bodyPr>
          <a:lstStyle/>
          <a:p>
            <a:pPr algn="ctr"/>
            <a:r>
              <a:rPr lang="zh-CN" altLang="en-US" sz="3200" dirty="0"/>
              <a:t>三驾马车</a:t>
            </a:r>
          </a:p>
        </p:txBody>
      </p:sp>
      <p:sp>
        <p:nvSpPr>
          <p:cNvPr id="18" name="左大括号 17"/>
          <p:cNvSpPr/>
          <p:nvPr/>
        </p:nvSpPr>
        <p:spPr>
          <a:xfrm>
            <a:off x="2145483" y="1102501"/>
            <a:ext cx="571500" cy="250096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9" name="左大括号 18"/>
          <p:cNvSpPr/>
          <p:nvPr/>
        </p:nvSpPr>
        <p:spPr>
          <a:xfrm rot="10800000">
            <a:off x="3588032" y="1184373"/>
            <a:ext cx="571500" cy="218895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0" name="左大括号 19"/>
          <p:cNvSpPr/>
          <p:nvPr/>
        </p:nvSpPr>
        <p:spPr>
          <a:xfrm>
            <a:off x="7129271" y="397381"/>
            <a:ext cx="571500" cy="37566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1" name="流程图: 直接访问存储器 20"/>
          <p:cNvSpPr/>
          <p:nvPr/>
        </p:nvSpPr>
        <p:spPr>
          <a:xfrm rot="16200000">
            <a:off x="5608962" y="4785592"/>
            <a:ext cx="2324326" cy="178229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p:cNvSpPr/>
          <p:nvPr/>
        </p:nvSpPr>
        <p:spPr>
          <a:xfrm>
            <a:off x="5879976" y="5661247"/>
            <a:ext cx="1826141" cy="1077218"/>
          </a:xfrm>
          <a:prstGeom prst="rect">
            <a:avLst/>
          </a:prstGeom>
          <a:ln>
            <a:noFill/>
          </a:ln>
        </p:spPr>
        <p:txBody>
          <a:bodyPr wrap="none">
            <a:spAutoFit/>
          </a:bodyPr>
          <a:lstStyle/>
          <a:p>
            <a:pPr algn="ctr"/>
            <a:r>
              <a:rPr lang="zh-CN" altLang="en-US" sz="3200" dirty="0">
                <a:solidFill>
                  <a:schemeClr val="bg1"/>
                </a:solidFill>
              </a:rPr>
              <a:t>潜在</a:t>
            </a:r>
            <a:endParaRPr lang="en-US" altLang="zh-CN" sz="3200" dirty="0">
              <a:solidFill>
                <a:schemeClr val="bg1"/>
              </a:solidFill>
            </a:endParaRPr>
          </a:p>
          <a:p>
            <a:pPr algn="ctr"/>
            <a:r>
              <a:rPr lang="zh-CN" altLang="en-US" sz="3200" dirty="0">
                <a:solidFill>
                  <a:schemeClr val="bg1"/>
                </a:solidFill>
              </a:rPr>
              <a:t>经济增速</a:t>
            </a:r>
          </a:p>
        </p:txBody>
      </p:sp>
      <p:sp>
        <p:nvSpPr>
          <p:cNvPr id="23" name="流程图: 直接访问存储器 22"/>
          <p:cNvSpPr/>
          <p:nvPr/>
        </p:nvSpPr>
        <p:spPr>
          <a:xfrm rot="16200000">
            <a:off x="3535627" y="5092373"/>
            <a:ext cx="1830060" cy="1706512"/>
          </a:xfrm>
          <a:prstGeom prst="flowChartMagneticDrum">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3597400" y="5661247"/>
            <a:ext cx="1826141" cy="1077218"/>
          </a:xfrm>
          <a:prstGeom prst="rect">
            <a:avLst/>
          </a:prstGeom>
          <a:ln>
            <a:noFill/>
          </a:ln>
        </p:spPr>
        <p:txBody>
          <a:bodyPr wrap="none">
            <a:spAutoFit/>
          </a:bodyPr>
          <a:lstStyle/>
          <a:p>
            <a:pPr algn="ctr"/>
            <a:r>
              <a:rPr lang="zh-CN" altLang="en-US" sz="3200" dirty="0">
                <a:solidFill>
                  <a:srgbClr val="FF0000"/>
                </a:solidFill>
              </a:rPr>
              <a:t>现实</a:t>
            </a:r>
            <a:endParaRPr lang="en-US" altLang="zh-CN" sz="3200" dirty="0">
              <a:solidFill>
                <a:srgbClr val="FF0000"/>
              </a:solidFill>
            </a:endParaRPr>
          </a:p>
          <a:p>
            <a:pPr algn="ctr"/>
            <a:r>
              <a:rPr lang="zh-CN" altLang="en-US" sz="3200" dirty="0">
                <a:solidFill>
                  <a:srgbClr val="FF0000"/>
                </a:solidFill>
              </a:rPr>
              <a:t>经济增速</a:t>
            </a:r>
          </a:p>
        </p:txBody>
      </p:sp>
      <p:sp>
        <p:nvSpPr>
          <p:cNvPr id="25" name="下箭头 24"/>
          <p:cNvSpPr/>
          <p:nvPr/>
        </p:nvSpPr>
        <p:spPr>
          <a:xfrm>
            <a:off x="6501402" y="2782030"/>
            <a:ext cx="314336" cy="1732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4293489" y="2784739"/>
            <a:ext cx="314336" cy="1732548"/>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0"/>
          <p:cNvSpPr txBox="1">
            <a:spLocks noChangeArrowheads="1"/>
          </p:cNvSpPr>
          <p:nvPr/>
        </p:nvSpPr>
        <p:spPr bwMode="auto">
          <a:xfrm>
            <a:off x="4357323" y="47371"/>
            <a:ext cx="2031325" cy="12003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t>财政政策</a:t>
            </a:r>
            <a:endParaRPr lang="en-US" altLang="zh-CN" sz="2400" dirty="0"/>
          </a:p>
          <a:p>
            <a:pPr eaLnBrk="1" hangingPunct="1"/>
            <a:r>
              <a:rPr lang="zh-CN" altLang="en-US" sz="2400" dirty="0"/>
              <a:t>货币政策</a:t>
            </a:r>
            <a:endParaRPr lang="en-US" altLang="zh-CN" sz="2400" dirty="0"/>
          </a:p>
          <a:p>
            <a:pPr eaLnBrk="1" hangingPunct="1"/>
            <a:r>
              <a:rPr lang="zh-CN" altLang="en-US" sz="2400" dirty="0"/>
              <a:t>国际经济形势</a:t>
            </a:r>
            <a:endParaRPr lang="en-US" altLang="zh-CN" sz="2400" dirty="0"/>
          </a:p>
        </p:txBody>
      </p:sp>
      <p:cxnSp>
        <p:nvCxnSpPr>
          <p:cNvPr id="29" name="直接箭头连接符 28"/>
          <p:cNvCxnSpPr>
            <a:endCxn id="4" idx="0"/>
          </p:cNvCxnSpPr>
          <p:nvPr/>
        </p:nvCxnSpPr>
        <p:spPr>
          <a:xfrm flipH="1">
            <a:off x="4754152" y="1432365"/>
            <a:ext cx="356702" cy="55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日期占位符 2">
            <a:extLst>
              <a:ext uri="{FF2B5EF4-FFF2-40B4-BE49-F238E27FC236}">
                <a16:creationId xmlns:a16="http://schemas.microsoft.com/office/drawing/2014/main" id="{0C7BDA06-14B9-984B-A71F-F4818889CED8}"/>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23511833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1895476" y="338138"/>
            <a:ext cx="8601075" cy="6147329"/>
          </a:xfrm>
        </p:spPr>
        <p:txBody>
          <a:bodyPr anchor="t">
            <a:normAutofit/>
          </a:bodyPr>
          <a:lstStyle/>
          <a:p>
            <a:pPr>
              <a:buFontTx/>
              <a:buNone/>
            </a:pPr>
            <a:r>
              <a:rPr lang="en-US" altLang="zh-CN" sz="2800" dirty="0">
                <a:ea typeface="宋体" pitchFamily="2" charset="-122"/>
              </a:rPr>
              <a:t>1</a:t>
            </a:r>
            <a:r>
              <a:rPr lang="zh-CN" altLang="en-US" sz="2800" dirty="0">
                <a:ea typeface="宋体" pitchFamily="2" charset="-122"/>
              </a:rPr>
              <a:t>.</a:t>
            </a:r>
            <a:r>
              <a:rPr lang="en-US" altLang="zh-CN" sz="2800" dirty="0">
                <a:ea typeface="宋体" pitchFamily="2" charset="-122"/>
              </a:rPr>
              <a:t>4 IS</a:t>
            </a:r>
            <a:r>
              <a:rPr lang="zh-CN" altLang="en-US" sz="2800" dirty="0">
                <a:ea typeface="宋体" pitchFamily="2" charset="-122"/>
              </a:rPr>
              <a:t>曲线的性质之二：位置</a:t>
            </a:r>
            <a:endParaRPr lang="en-US" altLang="zh-CN" sz="2800" dirty="0">
              <a:ea typeface="宋体" pitchFamily="2" charset="-122"/>
            </a:endParaRPr>
          </a:p>
          <a:p>
            <a:pPr>
              <a:buFontTx/>
              <a:buNone/>
            </a:pPr>
            <a:r>
              <a:rPr kumimoji="1" lang="en-US" altLang="zh-CN" sz="2800" dirty="0">
                <a:ea typeface="宋体" pitchFamily="2" charset="-122"/>
              </a:rPr>
              <a:t> </a:t>
            </a:r>
            <a:endParaRPr lang="en-US" altLang="zh-CN" sz="2800" dirty="0">
              <a:ea typeface="宋体" pitchFamily="2" charset="-122"/>
            </a:endParaRPr>
          </a:p>
        </p:txBody>
      </p:sp>
      <p:sp>
        <p:nvSpPr>
          <p:cNvPr id="2" name="矩形 1"/>
          <p:cNvSpPr/>
          <p:nvPr/>
        </p:nvSpPr>
        <p:spPr>
          <a:xfrm>
            <a:off x="1529291" y="2324424"/>
            <a:ext cx="3116792" cy="523220"/>
          </a:xfrm>
          <a:prstGeom prst="rect">
            <a:avLst/>
          </a:prstGeom>
        </p:spPr>
        <p:txBody>
          <a:bodyPr wrap="square">
            <a:spAutoFit/>
          </a:bodyPr>
          <a:lstStyle/>
          <a:p>
            <a:pPr>
              <a:buFontTx/>
              <a:buNone/>
            </a:pPr>
            <a:r>
              <a:rPr lang="zh-CN" altLang="en-US" sz="2800" dirty="0">
                <a:ea typeface="宋体" pitchFamily="2" charset="-122"/>
              </a:rPr>
              <a:t>扩张性的财政政策</a:t>
            </a:r>
            <a:endParaRPr lang="en-US" altLang="zh-CN" sz="2800" dirty="0">
              <a:ea typeface="宋体" pitchFamily="2" charset="-122"/>
            </a:endParaRPr>
          </a:p>
        </p:txBody>
      </p:sp>
      <p:sp>
        <p:nvSpPr>
          <p:cNvPr id="4" name="矩形 3"/>
          <p:cNvSpPr/>
          <p:nvPr/>
        </p:nvSpPr>
        <p:spPr>
          <a:xfrm>
            <a:off x="1524002" y="3574420"/>
            <a:ext cx="3116792" cy="523220"/>
          </a:xfrm>
          <a:prstGeom prst="rect">
            <a:avLst/>
          </a:prstGeom>
        </p:spPr>
        <p:txBody>
          <a:bodyPr wrap="square">
            <a:spAutoFit/>
          </a:bodyPr>
          <a:lstStyle/>
          <a:p>
            <a:pPr>
              <a:buFontTx/>
              <a:buNone/>
            </a:pPr>
            <a:r>
              <a:rPr lang="zh-CN" altLang="en-US" sz="2800" dirty="0">
                <a:ea typeface="宋体" pitchFamily="2" charset="-122"/>
              </a:rPr>
              <a:t>消费开支的增加</a:t>
            </a:r>
            <a:endParaRPr lang="en-US" altLang="zh-CN" sz="2800" dirty="0">
              <a:ea typeface="宋体" pitchFamily="2" charset="-122"/>
            </a:endParaRPr>
          </a:p>
        </p:txBody>
      </p:sp>
      <p:sp>
        <p:nvSpPr>
          <p:cNvPr id="5" name="矩形 4"/>
          <p:cNvSpPr/>
          <p:nvPr/>
        </p:nvSpPr>
        <p:spPr>
          <a:xfrm>
            <a:off x="1524002" y="4721184"/>
            <a:ext cx="3116792" cy="954107"/>
          </a:xfrm>
          <a:prstGeom prst="rect">
            <a:avLst/>
          </a:prstGeom>
        </p:spPr>
        <p:txBody>
          <a:bodyPr wrap="square">
            <a:spAutoFit/>
          </a:bodyPr>
          <a:lstStyle/>
          <a:p>
            <a:pPr>
              <a:buFontTx/>
              <a:buNone/>
            </a:pPr>
            <a:r>
              <a:rPr lang="zh-CN" altLang="en-US" sz="2800" dirty="0">
                <a:ea typeface="宋体" pitchFamily="2" charset="-122"/>
              </a:rPr>
              <a:t>出口增加或者进口减少</a:t>
            </a:r>
            <a:endParaRPr lang="en-US" altLang="zh-CN" sz="2800" dirty="0">
              <a:ea typeface="宋体" pitchFamily="2" charset="-122"/>
            </a:endParaRPr>
          </a:p>
        </p:txBody>
      </p:sp>
      <p:sp>
        <p:nvSpPr>
          <p:cNvPr id="6" name="矩形 5"/>
          <p:cNvSpPr/>
          <p:nvPr/>
        </p:nvSpPr>
        <p:spPr>
          <a:xfrm>
            <a:off x="5909734" y="2568713"/>
            <a:ext cx="2218267" cy="2677656"/>
          </a:xfrm>
          <a:prstGeom prst="rect">
            <a:avLst/>
          </a:prstGeom>
        </p:spPr>
        <p:txBody>
          <a:bodyPr wrap="square">
            <a:spAutoFit/>
          </a:bodyPr>
          <a:lstStyle/>
          <a:p>
            <a:pPr>
              <a:buFontTx/>
              <a:buNone/>
            </a:pPr>
            <a:r>
              <a:rPr lang="zh-CN" altLang="en-US" sz="2800" dirty="0">
                <a:ea typeface="宋体" pitchFamily="2" charset="-122"/>
              </a:rPr>
              <a:t>在每个一个利率水平下收入增加</a:t>
            </a:r>
            <a:endParaRPr lang="en-US" altLang="zh-CN" sz="2800" dirty="0">
              <a:ea typeface="宋体" pitchFamily="2" charset="-122"/>
            </a:endParaRPr>
          </a:p>
          <a:p>
            <a:pPr>
              <a:buFontTx/>
              <a:buNone/>
            </a:pPr>
            <a:endParaRPr lang="en-US" altLang="zh-CN" sz="2800" dirty="0">
              <a:ea typeface="宋体" pitchFamily="2" charset="-122"/>
            </a:endParaRPr>
          </a:p>
          <a:p>
            <a:pPr>
              <a:buFontTx/>
              <a:buNone/>
            </a:pPr>
            <a:r>
              <a:rPr lang="zh-CN" altLang="en-US" sz="2800" dirty="0">
                <a:ea typeface="宋体" pitchFamily="2" charset="-122"/>
              </a:rPr>
              <a:t>而且是按照乘数增加</a:t>
            </a:r>
            <a:endParaRPr lang="en-US" altLang="zh-CN" sz="2800" dirty="0">
              <a:ea typeface="宋体" pitchFamily="2" charset="-122"/>
            </a:endParaRPr>
          </a:p>
        </p:txBody>
      </p:sp>
      <p:sp>
        <p:nvSpPr>
          <p:cNvPr id="7" name="矩形 6"/>
          <p:cNvSpPr/>
          <p:nvPr/>
        </p:nvSpPr>
        <p:spPr>
          <a:xfrm>
            <a:off x="8771467" y="3289925"/>
            <a:ext cx="1845733" cy="954107"/>
          </a:xfrm>
          <a:prstGeom prst="rect">
            <a:avLst/>
          </a:prstGeom>
        </p:spPr>
        <p:txBody>
          <a:bodyPr wrap="square">
            <a:spAutoFit/>
          </a:bodyPr>
          <a:lstStyle/>
          <a:p>
            <a:pPr>
              <a:buFontTx/>
              <a:buNone/>
            </a:pPr>
            <a:r>
              <a:rPr lang="zh-CN" altLang="en-US" sz="2800" dirty="0">
                <a:ea typeface="宋体" pitchFamily="2" charset="-122"/>
              </a:rPr>
              <a:t>表现为</a:t>
            </a:r>
            <a:r>
              <a:rPr lang="en-US" altLang="zh-CN" sz="2800" dirty="0">
                <a:ea typeface="宋体" pitchFamily="2" charset="-122"/>
              </a:rPr>
              <a:t>IS</a:t>
            </a:r>
            <a:r>
              <a:rPr lang="zh-CN" altLang="en-US" sz="2800" dirty="0">
                <a:ea typeface="宋体" pitchFamily="2" charset="-122"/>
              </a:rPr>
              <a:t>曲线右移</a:t>
            </a:r>
            <a:endParaRPr lang="en-US" altLang="zh-CN" sz="2800" dirty="0">
              <a:ea typeface="宋体" pitchFamily="2" charset="-122"/>
            </a:endParaRPr>
          </a:p>
        </p:txBody>
      </p:sp>
      <p:sp>
        <p:nvSpPr>
          <p:cNvPr id="8" name="圆角矩形 7"/>
          <p:cNvSpPr/>
          <p:nvPr/>
        </p:nvSpPr>
        <p:spPr bwMode="auto">
          <a:xfrm>
            <a:off x="1524001" y="2254555"/>
            <a:ext cx="3116793" cy="739152"/>
          </a:xfrm>
          <a:prstGeom prst="roundRect">
            <a:avLst/>
          </a:prstGeom>
          <a:solidFill>
            <a:schemeClr val="accent1">
              <a:alpha val="3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0" name="圆角矩形 9"/>
          <p:cNvSpPr/>
          <p:nvPr/>
        </p:nvSpPr>
        <p:spPr bwMode="auto">
          <a:xfrm>
            <a:off x="1524000" y="3574967"/>
            <a:ext cx="3116794" cy="687552"/>
          </a:xfrm>
          <a:prstGeom prst="roundRect">
            <a:avLst/>
          </a:prstGeom>
          <a:solidFill>
            <a:schemeClr val="accent1">
              <a:alpha val="3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1" name="圆角矩形 10"/>
          <p:cNvSpPr/>
          <p:nvPr/>
        </p:nvSpPr>
        <p:spPr bwMode="auto">
          <a:xfrm>
            <a:off x="1524001" y="4524678"/>
            <a:ext cx="3116793" cy="1150613"/>
          </a:xfrm>
          <a:prstGeom prst="roundRect">
            <a:avLst/>
          </a:prstGeom>
          <a:solidFill>
            <a:schemeClr val="accent1">
              <a:alpha val="3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2" name="圆角矩形 11"/>
          <p:cNvSpPr/>
          <p:nvPr/>
        </p:nvSpPr>
        <p:spPr bwMode="auto">
          <a:xfrm>
            <a:off x="5816600" y="2568713"/>
            <a:ext cx="2143655" cy="2833020"/>
          </a:xfrm>
          <a:prstGeom prst="roundRect">
            <a:avLst/>
          </a:prstGeom>
          <a:solidFill>
            <a:schemeClr val="accent1">
              <a:alpha val="3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3" name="圆角矩形 12"/>
          <p:cNvSpPr/>
          <p:nvPr/>
        </p:nvSpPr>
        <p:spPr bwMode="auto">
          <a:xfrm>
            <a:off x="8771467" y="3157365"/>
            <a:ext cx="1590679" cy="1219225"/>
          </a:xfrm>
          <a:prstGeom prst="roundRect">
            <a:avLst/>
          </a:prstGeom>
          <a:solidFill>
            <a:schemeClr val="accent1">
              <a:alpha val="3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9" name="右大括号 8"/>
          <p:cNvSpPr/>
          <p:nvPr/>
        </p:nvSpPr>
        <p:spPr bwMode="auto">
          <a:xfrm>
            <a:off x="4640794" y="2336801"/>
            <a:ext cx="574143" cy="2567165"/>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4" name="右箭头 13"/>
          <p:cNvSpPr/>
          <p:nvPr/>
        </p:nvSpPr>
        <p:spPr bwMode="auto">
          <a:xfrm>
            <a:off x="5080001" y="3477192"/>
            <a:ext cx="736599" cy="2863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6" name="右箭头 15"/>
          <p:cNvSpPr/>
          <p:nvPr/>
        </p:nvSpPr>
        <p:spPr bwMode="auto">
          <a:xfrm>
            <a:off x="7965546" y="3549650"/>
            <a:ext cx="736599" cy="2863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5" name="矩形 14"/>
          <p:cNvSpPr/>
          <p:nvPr/>
        </p:nvSpPr>
        <p:spPr>
          <a:xfrm>
            <a:off x="4174411" y="6227853"/>
            <a:ext cx="6442789" cy="584775"/>
          </a:xfrm>
          <a:prstGeom prst="rect">
            <a:avLst/>
          </a:prstGeom>
          <a:solidFill>
            <a:srgbClr val="FFCCCC"/>
          </a:solidFill>
        </p:spPr>
        <p:txBody>
          <a:bodyPr wrap="none">
            <a:spAutoFit/>
          </a:bodyPr>
          <a:lstStyle/>
          <a:p>
            <a:pPr>
              <a:buFontTx/>
              <a:buNone/>
            </a:pPr>
            <a:r>
              <a:rPr lang="zh-CN" altLang="en-US" sz="3200" dirty="0">
                <a:solidFill>
                  <a:schemeClr val="bg1"/>
                </a:solidFill>
                <a:ea typeface="宋体" pitchFamily="2" charset="-122"/>
              </a:rPr>
              <a:t>所谓“扩张性” 是指刺激需求开支</a:t>
            </a:r>
            <a:endParaRPr lang="en-US" altLang="zh-CN" sz="3200" dirty="0">
              <a:solidFill>
                <a:schemeClr val="bg1"/>
              </a:solidFill>
              <a:ea typeface="宋体" pitchFamily="2" charset="-122"/>
            </a:endParaRPr>
          </a:p>
        </p:txBody>
      </p:sp>
      <p:sp>
        <p:nvSpPr>
          <p:cNvPr id="17" name="日期占位符 16">
            <a:extLst>
              <a:ext uri="{FF2B5EF4-FFF2-40B4-BE49-F238E27FC236}">
                <a16:creationId xmlns:a16="http://schemas.microsoft.com/office/drawing/2014/main" id="{3E1C3B85-C5B6-7541-84C7-3A907E7D2ABA}"/>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1378318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dissolve">
                                      <p:cBhvr>
                                        <p:cTn id="7" dur="500"/>
                                        <p:tgtEl>
                                          <p:spTgt spid="46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82">
                                            <p:txEl>
                                              <p:pRg st="1" end="1"/>
                                            </p:txEl>
                                          </p:spTgt>
                                        </p:tgtEl>
                                        <p:attrNameLst>
                                          <p:attrName>style.visibility</p:attrName>
                                        </p:attrNameLst>
                                      </p:cBhvr>
                                      <p:to>
                                        <p:strVal val="visible"/>
                                      </p:to>
                                    </p:set>
                                    <p:animEffect transition="in" filter="dissolve">
                                      <p:cBhvr>
                                        <p:cTn id="12" dur="500"/>
                                        <p:tgtEl>
                                          <p:spTgt spid="460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bwMode="auto">
          <a:xfrm>
            <a:off x="5116827" y="806876"/>
            <a:ext cx="3000897" cy="3294637"/>
          </a:xfrm>
          <a:prstGeom prst="line">
            <a:avLst/>
          </a:prstGeom>
          <a:solidFill>
            <a:schemeClr val="accent1"/>
          </a:solidFill>
          <a:ln w="31750" cap="flat" cmpd="sng" algn="ctr">
            <a:solidFill>
              <a:srgbClr val="FFCCCC"/>
            </a:solidFill>
            <a:prstDash val="solid"/>
            <a:round/>
            <a:headEnd type="none" w="med" len="med"/>
            <a:tailEnd type="none" w="med" len="med"/>
          </a:ln>
          <a:effectLst/>
        </p:spPr>
      </p:cxnSp>
      <p:cxnSp>
        <p:nvCxnSpPr>
          <p:cNvPr id="7" name="直接箭头连接符 6"/>
          <p:cNvCxnSpPr/>
          <p:nvPr/>
        </p:nvCxnSpPr>
        <p:spPr bwMode="auto">
          <a:xfrm>
            <a:off x="3482584" y="4562725"/>
            <a:ext cx="4538135"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直接箭头连接符 7"/>
          <p:cNvCxnSpPr/>
          <p:nvPr/>
        </p:nvCxnSpPr>
        <p:spPr bwMode="auto">
          <a:xfrm flipV="1">
            <a:off x="3482583" y="1074458"/>
            <a:ext cx="0" cy="34882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矩形 8"/>
          <p:cNvSpPr/>
          <p:nvPr/>
        </p:nvSpPr>
        <p:spPr>
          <a:xfrm>
            <a:off x="2764292" y="843860"/>
            <a:ext cx="439480" cy="461665"/>
          </a:xfrm>
          <a:prstGeom prst="rect">
            <a:avLst/>
          </a:prstGeom>
          <a:solidFill>
            <a:srgbClr val="CCCCCC"/>
          </a:solidFill>
        </p:spPr>
        <p:txBody>
          <a:bodyPr wrap="square">
            <a:spAutoFit/>
          </a:bodyPr>
          <a:lstStyle/>
          <a:p>
            <a:r>
              <a:rPr lang="en-US" altLang="zh-CN" dirty="0">
                <a:solidFill>
                  <a:schemeClr val="bg1"/>
                </a:solidFill>
                <a:ea typeface="宋体" pitchFamily="2" charset="-122"/>
                <a:sym typeface="Wingdings" panose="05000000000000000000" pitchFamily="2" charset="2"/>
              </a:rPr>
              <a:t>r</a:t>
            </a:r>
            <a:endParaRPr lang="zh-CN" altLang="en-US" dirty="0">
              <a:solidFill>
                <a:schemeClr val="bg1"/>
              </a:solidFill>
            </a:endParaRPr>
          </a:p>
        </p:txBody>
      </p:sp>
      <p:sp>
        <p:nvSpPr>
          <p:cNvPr id="10" name="矩形 9"/>
          <p:cNvSpPr/>
          <p:nvPr/>
        </p:nvSpPr>
        <p:spPr>
          <a:xfrm>
            <a:off x="7791317" y="4761923"/>
            <a:ext cx="456807" cy="461665"/>
          </a:xfrm>
          <a:prstGeom prst="rect">
            <a:avLst/>
          </a:prstGeom>
          <a:solidFill>
            <a:srgbClr val="CCCCCC"/>
          </a:solidFill>
        </p:spPr>
        <p:txBody>
          <a:bodyPr wrap="square">
            <a:spAutoFit/>
          </a:bodyPr>
          <a:lstStyle/>
          <a:p>
            <a:r>
              <a:rPr lang="en-US" altLang="zh-CN" dirty="0">
                <a:solidFill>
                  <a:schemeClr val="bg1"/>
                </a:solidFill>
                <a:ea typeface="宋体" pitchFamily="2" charset="-122"/>
                <a:sym typeface="Wingdings" panose="05000000000000000000" pitchFamily="2" charset="2"/>
              </a:rPr>
              <a:t>Y</a:t>
            </a:r>
            <a:endParaRPr lang="zh-CN" altLang="en-US" dirty="0">
              <a:solidFill>
                <a:schemeClr val="bg1"/>
              </a:solidFill>
            </a:endParaRPr>
          </a:p>
        </p:txBody>
      </p:sp>
      <p:sp>
        <p:nvSpPr>
          <p:cNvPr id="11" name="矩形 10"/>
          <p:cNvSpPr/>
          <p:nvPr/>
        </p:nvSpPr>
        <p:spPr>
          <a:xfrm>
            <a:off x="8193328" y="3727611"/>
            <a:ext cx="618446" cy="461665"/>
          </a:xfrm>
          <a:prstGeom prst="rect">
            <a:avLst/>
          </a:prstGeom>
          <a:solidFill>
            <a:srgbClr val="CCCCCC"/>
          </a:solidFill>
        </p:spPr>
        <p:txBody>
          <a:bodyPr wrap="square">
            <a:spAutoFit/>
          </a:bodyPr>
          <a:lstStyle/>
          <a:p>
            <a:r>
              <a:rPr lang="en-US" altLang="zh-CN" dirty="0">
                <a:solidFill>
                  <a:schemeClr val="bg1"/>
                </a:solidFill>
                <a:ea typeface="宋体" pitchFamily="2" charset="-122"/>
                <a:sym typeface="Wingdings" panose="05000000000000000000" pitchFamily="2" charset="2"/>
              </a:rPr>
              <a:t>IS</a:t>
            </a:r>
            <a:r>
              <a:rPr lang="en-US" altLang="zh-CN" baseline="-25000" dirty="0">
                <a:solidFill>
                  <a:schemeClr val="bg1"/>
                </a:solidFill>
                <a:ea typeface="宋体" pitchFamily="2" charset="-122"/>
                <a:sym typeface="Wingdings" panose="05000000000000000000" pitchFamily="2" charset="2"/>
              </a:rPr>
              <a:t>1</a:t>
            </a:r>
            <a:endParaRPr lang="zh-CN" altLang="en-US" dirty="0">
              <a:solidFill>
                <a:schemeClr val="bg1"/>
              </a:solidFill>
            </a:endParaRPr>
          </a:p>
        </p:txBody>
      </p:sp>
      <p:sp>
        <p:nvSpPr>
          <p:cNvPr id="33" name="矩形 32"/>
          <p:cNvSpPr/>
          <p:nvPr/>
        </p:nvSpPr>
        <p:spPr>
          <a:xfrm>
            <a:off x="4209223" y="2215009"/>
            <a:ext cx="451829"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A</a:t>
            </a:r>
            <a:endParaRPr lang="zh-CN" altLang="en-US" dirty="0"/>
          </a:p>
        </p:txBody>
      </p:sp>
      <p:cxnSp>
        <p:nvCxnSpPr>
          <p:cNvPr id="22" name="直接连接符 21"/>
          <p:cNvCxnSpPr/>
          <p:nvPr/>
        </p:nvCxnSpPr>
        <p:spPr bwMode="auto">
          <a:xfrm>
            <a:off x="3694052" y="1247403"/>
            <a:ext cx="2606972" cy="2941872"/>
          </a:xfrm>
          <a:prstGeom prst="line">
            <a:avLst/>
          </a:prstGeom>
          <a:solidFill>
            <a:schemeClr val="accent1"/>
          </a:solidFill>
          <a:ln w="31750" cap="flat" cmpd="sng" algn="ctr">
            <a:solidFill>
              <a:srgbClr val="0070C0"/>
            </a:solidFill>
            <a:prstDash val="solid"/>
            <a:round/>
            <a:headEnd type="none" w="med" len="med"/>
            <a:tailEnd type="none" w="med" len="med"/>
          </a:ln>
          <a:effectLst/>
        </p:spPr>
      </p:cxnSp>
      <p:sp>
        <p:nvSpPr>
          <p:cNvPr id="25" name="矩形 24"/>
          <p:cNvSpPr/>
          <p:nvPr/>
        </p:nvSpPr>
        <p:spPr>
          <a:xfrm>
            <a:off x="2619544" y="2422756"/>
            <a:ext cx="563108"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r</a:t>
            </a:r>
            <a:r>
              <a:rPr lang="en-US" altLang="zh-CN" baseline="-25000" dirty="0">
                <a:latin typeface="宋体" panose="02010600030101010101" pitchFamily="2" charset="-122"/>
                <a:ea typeface="宋体" panose="02010600030101010101" pitchFamily="2" charset="-122"/>
                <a:sym typeface="Wingdings" panose="05000000000000000000" pitchFamily="2" charset="2"/>
              </a:rPr>
              <a:t>0</a:t>
            </a:r>
            <a:endParaRPr lang="zh-CN" altLang="en-US" dirty="0"/>
          </a:p>
        </p:txBody>
      </p:sp>
      <p:sp>
        <p:nvSpPr>
          <p:cNvPr id="26" name="矩形 25"/>
          <p:cNvSpPr/>
          <p:nvPr/>
        </p:nvSpPr>
        <p:spPr>
          <a:xfrm>
            <a:off x="7006026" y="2311756"/>
            <a:ext cx="406694"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B</a:t>
            </a:r>
            <a:endParaRPr lang="zh-CN" altLang="en-US" dirty="0"/>
          </a:p>
        </p:txBody>
      </p:sp>
      <p:cxnSp>
        <p:nvCxnSpPr>
          <p:cNvPr id="35" name="直接箭头连接符 34"/>
          <p:cNvCxnSpPr/>
          <p:nvPr/>
        </p:nvCxnSpPr>
        <p:spPr bwMode="auto">
          <a:xfrm flipV="1">
            <a:off x="5852301" y="3610847"/>
            <a:ext cx="1796807" cy="53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9" name="椭圆 28"/>
          <p:cNvSpPr/>
          <p:nvPr/>
        </p:nvSpPr>
        <p:spPr bwMode="auto">
          <a:xfrm>
            <a:off x="3322057" y="2535575"/>
            <a:ext cx="399142" cy="2040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1" name="椭圆 40"/>
          <p:cNvSpPr/>
          <p:nvPr/>
        </p:nvSpPr>
        <p:spPr bwMode="auto">
          <a:xfrm>
            <a:off x="4681452" y="2481895"/>
            <a:ext cx="201328" cy="1816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4" name="椭圆 43"/>
          <p:cNvSpPr/>
          <p:nvPr/>
        </p:nvSpPr>
        <p:spPr bwMode="auto">
          <a:xfrm>
            <a:off x="6604098" y="2505768"/>
            <a:ext cx="201328" cy="1816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9" name="矩形 38"/>
          <p:cNvSpPr/>
          <p:nvPr/>
        </p:nvSpPr>
        <p:spPr>
          <a:xfrm>
            <a:off x="6449845" y="3805462"/>
            <a:ext cx="687392" cy="461665"/>
          </a:xfrm>
          <a:prstGeom prst="rect">
            <a:avLst/>
          </a:prstGeom>
          <a:solidFill>
            <a:srgbClr val="CCCCCC"/>
          </a:solidFill>
        </p:spPr>
        <p:txBody>
          <a:bodyPr wrap="square">
            <a:spAutoFit/>
          </a:bodyPr>
          <a:lstStyle/>
          <a:p>
            <a:r>
              <a:rPr lang="en-US" altLang="zh-CN" dirty="0">
                <a:solidFill>
                  <a:schemeClr val="bg1"/>
                </a:solidFill>
                <a:ea typeface="宋体" pitchFamily="2" charset="-122"/>
                <a:sym typeface="Wingdings" panose="05000000000000000000" pitchFamily="2" charset="2"/>
              </a:rPr>
              <a:t>IS</a:t>
            </a:r>
            <a:r>
              <a:rPr lang="en-US" altLang="zh-CN" baseline="-25000" dirty="0">
                <a:solidFill>
                  <a:schemeClr val="bg1"/>
                </a:solidFill>
                <a:ea typeface="宋体" pitchFamily="2" charset="-122"/>
                <a:sym typeface="Wingdings" panose="05000000000000000000" pitchFamily="2" charset="2"/>
              </a:rPr>
              <a:t>0</a:t>
            </a:r>
            <a:endParaRPr lang="zh-CN" altLang="en-US" baseline="-25000" dirty="0">
              <a:solidFill>
                <a:schemeClr val="bg1"/>
              </a:solidFill>
            </a:endParaRPr>
          </a:p>
        </p:txBody>
      </p:sp>
      <p:cxnSp>
        <p:nvCxnSpPr>
          <p:cNvPr id="16" name="直接连接符 15"/>
          <p:cNvCxnSpPr/>
          <p:nvPr/>
        </p:nvCxnSpPr>
        <p:spPr bwMode="auto">
          <a:xfrm flipV="1">
            <a:off x="3523386" y="2622959"/>
            <a:ext cx="3080713" cy="61261"/>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45" name="矩形 44"/>
              <p:cNvSpPr/>
              <p:nvPr/>
            </p:nvSpPr>
            <p:spPr>
              <a:xfrm>
                <a:off x="1755210" y="5275889"/>
                <a:ext cx="6492913" cy="1282787"/>
              </a:xfrm>
              <a:prstGeom prst="rect">
                <a:avLst/>
              </a:prstGeom>
              <a:solidFill>
                <a:schemeClr val="bg1"/>
              </a:solidFill>
            </p:spPr>
            <p:txBody>
              <a:bodyPr wrap="square">
                <a:spAutoFit/>
              </a:bodyPr>
              <a:lstStyle/>
              <a:p>
                <a:r>
                  <a:rPr lang="zh-CN" altLang="en-US" sz="3200" dirty="0">
                    <a:latin typeface="宋体" panose="02010600030101010101" pitchFamily="2" charset="-122"/>
                    <a:ea typeface="宋体" panose="02010600030101010101" pitchFamily="2" charset="-122"/>
                    <a:sym typeface="Wingdings" panose="05000000000000000000" pitchFamily="2" charset="2"/>
                  </a:rPr>
                  <a:t>假设政府购买支出增加△</a:t>
                </a:r>
                <a:r>
                  <a:rPr lang="en-US" altLang="zh-CN" sz="3200" dirty="0">
                    <a:latin typeface="宋体" panose="02010600030101010101" pitchFamily="2" charset="-122"/>
                    <a:ea typeface="宋体" panose="02010600030101010101" pitchFamily="2" charset="-122"/>
                    <a:sym typeface="Wingdings" panose="05000000000000000000" pitchFamily="2" charset="2"/>
                  </a:rPr>
                  <a:t>G</a:t>
                </a:r>
              </a:p>
              <a:p>
                <a:r>
                  <a:rPr lang="en-US" altLang="zh-CN" sz="3200" dirty="0">
                    <a:latin typeface="宋体" panose="02010600030101010101" pitchFamily="2" charset="-122"/>
                    <a:ea typeface="宋体" panose="02010600030101010101" pitchFamily="2" charset="-122"/>
                    <a:sym typeface="Wingdings" panose="05000000000000000000" pitchFamily="2" charset="2"/>
                  </a:rPr>
                  <a:t></a:t>
                </a:r>
                <a14:m>
                  <m:oMath xmlns:m="http://schemas.openxmlformats.org/officeDocument/2006/math">
                    <m:r>
                      <a:rPr lang="en-US" altLang="zh-CN" sz="3200" i="1">
                        <a:latin typeface="Cambria Math" panose="02040503050406030204" pitchFamily="18" charset="0"/>
                        <a:ea typeface="Cambria Math" panose="02040503050406030204" pitchFamily="18" charset="0"/>
                        <a:sym typeface="Wingdings" panose="05000000000000000000" pitchFamily="2" charset="2"/>
                      </a:rPr>
                      <m:t>∆</m:t>
                    </m:r>
                    <m:r>
                      <a:rPr lang="en-US" altLang="zh-CN" sz="3200" i="1">
                        <a:latin typeface="Cambria Math" panose="02040503050406030204" pitchFamily="18" charset="0"/>
                        <a:ea typeface="Cambria Math" panose="02040503050406030204" pitchFamily="18" charset="0"/>
                        <a:sym typeface="Wingdings" panose="05000000000000000000" pitchFamily="2" charset="2"/>
                      </a:rPr>
                      <m:t>𝑟</m:t>
                    </m:r>
                    <m:r>
                      <a:rPr lang="en-US" altLang="zh-CN" sz="3200" i="1">
                        <a:latin typeface="Cambria Math" panose="02040503050406030204" pitchFamily="18" charset="0"/>
                        <a:ea typeface="Cambria Math" panose="02040503050406030204" pitchFamily="18" charset="0"/>
                        <a:sym typeface="Wingdings" panose="05000000000000000000" pitchFamily="2" charset="2"/>
                      </a:rPr>
                      <m:t>=0</m:t>
                    </m:r>
                  </m:oMath>
                </a14:m>
                <a:r>
                  <a:rPr lang="zh-CN" altLang="en-US" sz="3200" dirty="0"/>
                  <a:t>时，</a:t>
                </a:r>
                <a:r>
                  <a:rPr lang="en-US" altLang="zh-CN" sz="3200" dirty="0"/>
                  <a:t>Y</a:t>
                </a:r>
                <a:r>
                  <a:rPr lang="en-US" altLang="zh-CN" sz="3200" dirty="0">
                    <a:latin typeface="宋体" panose="02010600030101010101" pitchFamily="2" charset="-122"/>
                    <a:ea typeface="宋体" panose="02010600030101010101" pitchFamily="2" charset="-122"/>
                    <a:sym typeface="Wingdings" panose="05000000000000000000" pitchFamily="2" charset="2"/>
                  </a:rPr>
                  <a:t>↑</a:t>
                </a:r>
                <a:r>
                  <a:rPr lang="zh-CN" altLang="en-US" sz="3200" dirty="0"/>
                  <a:t>，且</a:t>
                </a:r>
                <a14:m>
                  <m:oMath xmlns:m="http://schemas.openxmlformats.org/officeDocument/2006/math">
                    <m:r>
                      <a:rPr lang="en-US" altLang="zh-CN" sz="3200" i="1">
                        <a:latin typeface="Cambria Math" panose="02040503050406030204" pitchFamily="18" charset="0"/>
                        <a:ea typeface="Cambria Math" panose="02040503050406030204" pitchFamily="18" charset="0"/>
                        <a:sym typeface="Wingdings" panose="05000000000000000000" pitchFamily="2" charset="2"/>
                      </a:rPr>
                      <m:t>∆</m:t>
                    </m:r>
                    <m:r>
                      <a:rPr lang="en-US" altLang="zh-CN" sz="3200" i="1">
                        <a:latin typeface="Cambria Math" panose="02040503050406030204" pitchFamily="18" charset="0"/>
                        <a:ea typeface="Cambria Math" panose="02040503050406030204" pitchFamily="18" charset="0"/>
                        <a:sym typeface="Wingdings" panose="05000000000000000000" pitchFamily="2" charset="2"/>
                      </a:rPr>
                      <m:t>𝑌</m:t>
                    </m:r>
                    <m:r>
                      <a:rPr lang="en-US" altLang="zh-CN" sz="3200" i="1">
                        <a:latin typeface="Cambria Math" panose="02040503050406030204" pitchFamily="18" charset="0"/>
                        <a:ea typeface="Cambria Math" panose="02040503050406030204" pitchFamily="18" charset="0"/>
                        <a:sym typeface="Wingdings" panose="05000000000000000000" pitchFamily="2" charset="2"/>
                      </a:rPr>
                      <m:t>=</m:t>
                    </m:r>
                    <m:f>
                      <m:fPr>
                        <m:ctrlPr>
                          <a:rPr lang="en-US" altLang="zh-CN" sz="3200" i="1">
                            <a:latin typeface="Cambria Math" panose="02040503050406030204" pitchFamily="18" charset="0"/>
                            <a:ea typeface="Cambria Math" panose="02040503050406030204" pitchFamily="18" charset="0"/>
                            <a:sym typeface="Wingdings" panose="05000000000000000000" pitchFamily="2" charset="2"/>
                          </a:rPr>
                        </m:ctrlPr>
                      </m:fPr>
                      <m:num>
                        <m:r>
                          <a:rPr lang="en-US" altLang="zh-CN" sz="3200" i="1">
                            <a:latin typeface="Cambria Math" panose="02040503050406030204" pitchFamily="18" charset="0"/>
                            <a:ea typeface="Cambria Math" panose="02040503050406030204" pitchFamily="18" charset="0"/>
                            <a:sym typeface="Wingdings" panose="05000000000000000000" pitchFamily="2" charset="2"/>
                          </a:rPr>
                          <m:t>1</m:t>
                        </m:r>
                      </m:num>
                      <m:den>
                        <m:r>
                          <a:rPr lang="en-US" altLang="zh-CN" sz="3200" i="1">
                            <a:latin typeface="Cambria Math" panose="02040503050406030204" pitchFamily="18" charset="0"/>
                            <a:ea typeface="Cambria Math" panose="02040503050406030204" pitchFamily="18" charset="0"/>
                            <a:sym typeface="Wingdings" panose="05000000000000000000" pitchFamily="2" charset="2"/>
                          </a:rPr>
                          <m:t>1−</m:t>
                        </m:r>
                        <m:r>
                          <a:rPr lang="en-US" altLang="zh-CN" sz="3200" i="1">
                            <a:latin typeface="Cambria Math" panose="02040503050406030204" pitchFamily="18" charset="0"/>
                            <a:ea typeface="Cambria Math" panose="02040503050406030204" pitchFamily="18" charset="0"/>
                            <a:sym typeface="Wingdings" panose="05000000000000000000" pitchFamily="2" charset="2"/>
                          </a:rPr>
                          <m:t>𝑐</m:t>
                        </m:r>
                      </m:den>
                    </m:f>
                    <m:r>
                      <a:rPr lang="en-US" altLang="zh-CN" sz="3200" i="1">
                        <a:latin typeface="Cambria Math" panose="02040503050406030204" pitchFamily="18" charset="0"/>
                        <a:ea typeface="Cambria Math" panose="02040503050406030204" pitchFamily="18" charset="0"/>
                        <a:sym typeface="Wingdings" panose="05000000000000000000" pitchFamily="2" charset="2"/>
                      </a:rPr>
                      <m:t>∆</m:t>
                    </m:r>
                    <m:r>
                      <a:rPr lang="en-US" altLang="zh-CN" sz="3200" i="1">
                        <a:latin typeface="Cambria Math" panose="02040503050406030204" pitchFamily="18" charset="0"/>
                        <a:ea typeface="Cambria Math" panose="02040503050406030204" pitchFamily="18" charset="0"/>
                        <a:sym typeface="Wingdings" panose="05000000000000000000" pitchFamily="2" charset="2"/>
                      </a:rPr>
                      <m:t>𝐺</m:t>
                    </m:r>
                  </m:oMath>
                </a14:m>
                <a:endParaRPr lang="zh-CN" altLang="en-US" sz="3200" dirty="0"/>
              </a:p>
            </p:txBody>
          </p:sp>
        </mc:Choice>
        <mc:Fallback xmlns="">
          <p:sp>
            <p:nvSpPr>
              <p:cNvPr id="45" name="矩形 44"/>
              <p:cNvSpPr>
                <a:spLocks noRot="1" noChangeAspect="1" noMove="1" noResize="1" noEditPoints="1" noAdjustHandles="1" noChangeArrowheads="1" noChangeShapeType="1" noTextEdit="1"/>
              </p:cNvSpPr>
              <p:nvPr/>
            </p:nvSpPr>
            <p:spPr>
              <a:xfrm>
                <a:off x="1755210" y="5275889"/>
                <a:ext cx="6492913" cy="1282787"/>
              </a:xfrm>
              <a:prstGeom prst="rect">
                <a:avLst/>
              </a:prstGeom>
              <a:blipFill>
                <a:blip r:embed="rId3"/>
                <a:stretch>
                  <a:fillRect l="-2148" t="-4902"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4649896" y="1716180"/>
                <a:ext cx="1676100" cy="612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ea typeface="Cambria Math" panose="02040503050406030204" pitchFamily="18" charset="0"/>
                          <a:sym typeface="Wingdings" panose="05000000000000000000" pitchFamily="2" charset="2"/>
                        </a:rPr>
                        <m:t>∆</m:t>
                      </m:r>
                      <m:r>
                        <a:rPr lang="en-US" altLang="zh-CN" sz="1800" i="1">
                          <a:latin typeface="Cambria Math" panose="02040503050406030204" pitchFamily="18" charset="0"/>
                          <a:ea typeface="Cambria Math" panose="02040503050406030204" pitchFamily="18" charset="0"/>
                          <a:sym typeface="Wingdings" panose="05000000000000000000" pitchFamily="2" charset="2"/>
                        </a:rPr>
                        <m:t>𝑌</m:t>
                      </m:r>
                      <m:r>
                        <a:rPr lang="en-US" altLang="zh-CN" sz="1800" i="1">
                          <a:latin typeface="Cambria Math" panose="02040503050406030204" pitchFamily="18" charset="0"/>
                          <a:ea typeface="Cambria Math" panose="02040503050406030204" pitchFamily="18" charset="0"/>
                          <a:sym typeface="Wingdings" panose="05000000000000000000" pitchFamily="2" charset="2"/>
                        </a:rPr>
                        <m:t>=</m:t>
                      </m:r>
                      <m:f>
                        <m:fPr>
                          <m:ctrlPr>
                            <a:rPr lang="en-US" altLang="zh-CN" sz="1800" i="1">
                              <a:latin typeface="Cambria Math" panose="02040503050406030204" pitchFamily="18" charset="0"/>
                              <a:ea typeface="Cambria Math" panose="02040503050406030204" pitchFamily="18" charset="0"/>
                              <a:sym typeface="Wingdings" panose="05000000000000000000" pitchFamily="2" charset="2"/>
                            </a:rPr>
                          </m:ctrlPr>
                        </m:fPr>
                        <m:num>
                          <m:r>
                            <a:rPr lang="en-US" altLang="zh-CN" sz="1800" i="1">
                              <a:latin typeface="Cambria Math" panose="02040503050406030204" pitchFamily="18" charset="0"/>
                              <a:ea typeface="Cambria Math" panose="02040503050406030204" pitchFamily="18" charset="0"/>
                              <a:sym typeface="Wingdings" panose="05000000000000000000" pitchFamily="2" charset="2"/>
                            </a:rPr>
                            <m:t>1</m:t>
                          </m:r>
                        </m:num>
                        <m:den>
                          <m:r>
                            <a:rPr lang="en-US" altLang="zh-CN" sz="1800" i="1">
                              <a:latin typeface="Cambria Math" panose="02040503050406030204" pitchFamily="18" charset="0"/>
                              <a:ea typeface="Cambria Math" panose="02040503050406030204" pitchFamily="18" charset="0"/>
                              <a:sym typeface="Wingdings" panose="05000000000000000000" pitchFamily="2" charset="2"/>
                            </a:rPr>
                            <m:t>1−</m:t>
                          </m:r>
                          <m:r>
                            <a:rPr lang="en-US" altLang="zh-CN" sz="1800" i="1">
                              <a:latin typeface="Cambria Math" panose="02040503050406030204" pitchFamily="18" charset="0"/>
                              <a:ea typeface="Cambria Math" panose="02040503050406030204" pitchFamily="18" charset="0"/>
                              <a:sym typeface="Wingdings" panose="05000000000000000000" pitchFamily="2" charset="2"/>
                            </a:rPr>
                            <m:t>𝑐</m:t>
                          </m:r>
                        </m:den>
                      </m:f>
                      <m:r>
                        <a:rPr lang="en-US" altLang="zh-CN" sz="1800" i="1">
                          <a:latin typeface="Cambria Math" panose="02040503050406030204" pitchFamily="18" charset="0"/>
                          <a:ea typeface="Cambria Math" panose="02040503050406030204" pitchFamily="18" charset="0"/>
                          <a:sym typeface="Wingdings" panose="05000000000000000000" pitchFamily="2" charset="2"/>
                        </a:rPr>
                        <m:t>∆</m:t>
                      </m:r>
                      <m:r>
                        <a:rPr lang="en-US" altLang="zh-CN" sz="1800" i="1">
                          <a:latin typeface="Cambria Math" panose="02040503050406030204" pitchFamily="18" charset="0"/>
                          <a:ea typeface="Cambria Math" panose="02040503050406030204" pitchFamily="18" charset="0"/>
                          <a:sym typeface="Wingdings" panose="05000000000000000000" pitchFamily="2" charset="2"/>
                        </a:rPr>
                        <m:t>𝐺</m:t>
                      </m:r>
                    </m:oMath>
                  </m:oMathPara>
                </a14:m>
                <a:endParaRPr lang="zh-CN" altLang="en-US" sz="1800" dirty="0"/>
              </a:p>
            </p:txBody>
          </p:sp>
        </mc:Choice>
        <mc:Fallback xmlns="">
          <p:sp>
            <p:nvSpPr>
              <p:cNvPr id="18" name="矩形 17"/>
              <p:cNvSpPr>
                <a:spLocks noRot="1" noChangeAspect="1" noMove="1" noResize="1" noEditPoints="1" noAdjustHandles="1" noChangeArrowheads="1" noChangeShapeType="1" noTextEdit="1"/>
              </p:cNvSpPr>
              <p:nvPr/>
            </p:nvSpPr>
            <p:spPr>
              <a:xfrm>
                <a:off x="4649896" y="1716180"/>
                <a:ext cx="1676100" cy="612796"/>
              </a:xfrm>
              <a:prstGeom prst="rect">
                <a:avLst/>
              </a:prstGeom>
              <a:blipFill>
                <a:blip r:embed="rId4"/>
                <a:stretch>
                  <a:fillRect b="-2041"/>
                </a:stretch>
              </a:blipFill>
            </p:spPr>
            <p:txBody>
              <a:bodyPr/>
              <a:lstStyle/>
              <a:p>
                <a:r>
                  <a:rPr lang="zh-CN" altLang="en-US">
                    <a:noFill/>
                  </a:rPr>
                  <a:t> </a:t>
                </a:r>
              </a:p>
            </p:txBody>
          </p:sp>
        </mc:Fallback>
      </mc:AlternateContent>
      <p:sp>
        <p:nvSpPr>
          <p:cNvPr id="19" name="右大括号 18"/>
          <p:cNvSpPr/>
          <p:nvPr/>
        </p:nvSpPr>
        <p:spPr bwMode="auto">
          <a:xfrm rot="16200000">
            <a:off x="5540703" y="1648179"/>
            <a:ext cx="309205" cy="1509081"/>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 name="日期占位符 2">
            <a:extLst>
              <a:ext uri="{FF2B5EF4-FFF2-40B4-BE49-F238E27FC236}">
                <a16:creationId xmlns:a16="http://schemas.microsoft.com/office/drawing/2014/main" id="{B7CDF21C-933A-9E43-B3AC-7CD51E215963}"/>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2623685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897775" y="1"/>
            <a:ext cx="10856075" cy="6858000"/>
          </a:xfrm>
        </p:spPr>
        <p:txBody>
          <a:bodyPr anchor="t">
            <a:normAutofit/>
          </a:bodyPr>
          <a:lstStyle/>
          <a:p>
            <a:pPr algn="ctr">
              <a:buFontTx/>
              <a:buNone/>
            </a:pPr>
            <a:r>
              <a:rPr lang="en-US" altLang="zh-CN" sz="2800" dirty="0">
                <a:ea typeface="宋体" pitchFamily="2" charset="-122"/>
              </a:rPr>
              <a:t>IS</a:t>
            </a:r>
            <a:r>
              <a:rPr lang="zh-CN" altLang="en-US" sz="2800" dirty="0">
                <a:ea typeface="宋体" pitchFamily="2" charset="-122"/>
              </a:rPr>
              <a:t>曲线小结</a:t>
            </a:r>
            <a:endParaRPr lang="en-US" altLang="zh-CN" sz="2800" dirty="0">
              <a:ea typeface="宋体" pitchFamily="2" charset="-122"/>
            </a:endParaRPr>
          </a:p>
          <a:p>
            <a:pPr algn="ctr">
              <a:buFontTx/>
              <a:buNone/>
            </a:pPr>
            <a:endParaRPr lang="en-US" altLang="zh-CN" sz="2800" dirty="0">
              <a:ea typeface="宋体" pitchFamily="2" charset="-122"/>
            </a:endParaRPr>
          </a:p>
          <a:p>
            <a:pPr>
              <a:spcBef>
                <a:spcPct val="0"/>
              </a:spcBef>
            </a:pPr>
            <a:r>
              <a:rPr lang="en-US" altLang="zh-CN" sz="2800" dirty="0">
                <a:ea typeface="宋体" pitchFamily="2" charset="-122"/>
              </a:rPr>
              <a:t>IS</a:t>
            </a:r>
            <a:r>
              <a:rPr lang="zh-CN" altLang="en-US" sz="2800" dirty="0">
                <a:ea typeface="宋体" pitchFamily="2" charset="-122"/>
              </a:rPr>
              <a:t>曲线表示商品市场均衡时收入与利率的组合关系，此时收入或产量是均衡的，即与支出相等。</a:t>
            </a:r>
            <a:endParaRPr lang="en-US" altLang="zh-CN" sz="2800" dirty="0">
              <a:ea typeface="宋体" pitchFamily="2" charset="-122"/>
            </a:endParaRPr>
          </a:p>
          <a:p>
            <a:pPr>
              <a:spcBef>
                <a:spcPct val="0"/>
              </a:spcBef>
            </a:pPr>
            <a:r>
              <a:rPr lang="en-US" altLang="zh-CN" sz="2800" dirty="0">
                <a:ea typeface="宋体" pitchFamily="2" charset="-122"/>
              </a:rPr>
              <a:t>IS</a:t>
            </a:r>
            <a:r>
              <a:rPr lang="zh-CN" altLang="en-US" sz="2800" dirty="0">
                <a:ea typeface="宋体" pitchFamily="2" charset="-122"/>
              </a:rPr>
              <a:t>曲线的表示了利率影响收入的因果关系</a:t>
            </a:r>
            <a:endParaRPr lang="en-US" altLang="zh-CN" sz="2800" dirty="0">
              <a:ea typeface="宋体" pitchFamily="2" charset="-122"/>
            </a:endParaRPr>
          </a:p>
          <a:p>
            <a:pPr>
              <a:spcBef>
                <a:spcPct val="0"/>
              </a:spcBef>
            </a:pPr>
            <a:r>
              <a:rPr lang="en-US" altLang="zh-CN" sz="2800" dirty="0">
                <a:ea typeface="宋体" pitchFamily="2" charset="-122"/>
              </a:rPr>
              <a:t>IS</a:t>
            </a:r>
            <a:r>
              <a:rPr lang="zh-CN" altLang="en-US" sz="2800" dirty="0">
                <a:ea typeface="宋体" pitchFamily="2" charset="-122"/>
              </a:rPr>
              <a:t>曲线的斜率为负值，表示利率的变化带来收入反方向的变化。</a:t>
            </a:r>
            <a:r>
              <a:rPr lang="en-US" altLang="zh-CN" sz="2800" dirty="0">
                <a:ea typeface="宋体" pitchFamily="2" charset="-122"/>
              </a:rPr>
              <a:t>r↓</a:t>
            </a:r>
            <a:r>
              <a:rPr lang="en-US" altLang="zh-CN" sz="2800" dirty="0">
                <a:ea typeface="宋体" pitchFamily="2" charset="-122"/>
                <a:sym typeface="Wingdings" panose="05000000000000000000" pitchFamily="2" charset="2"/>
              </a:rPr>
              <a:t>I</a:t>
            </a:r>
            <a:r>
              <a:rPr lang="en-US" altLang="zh-CN" sz="2800" dirty="0">
                <a:latin typeface="宋体" panose="02010600030101010101" pitchFamily="2" charset="-122"/>
                <a:ea typeface="宋体" panose="02010600030101010101" pitchFamily="2" charset="-122"/>
                <a:sym typeface="Wingdings" panose="05000000000000000000" pitchFamily="2" charset="2"/>
              </a:rPr>
              <a:t>↑</a:t>
            </a:r>
            <a:r>
              <a:rPr lang="en-US" altLang="zh-CN" sz="2800" dirty="0">
                <a:ea typeface="宋体" pitchFamily="2" charset="-122"/>
                <a:sym typeface="Wingdings" panose="05000000000000000000" pitchFamily="2" charset="2"/>
              </a:rPr>
              <a:t>Y</a:t>
            </a:r>
            <a:r>
              <a:rPr lang="en-US" altLang="zh-CN" sz="2800" dirty="0">
                <a:latin typeface="宋体" panose="02010600030101010101" pitchFamily="2" charset="-122"/>
                <a:ea typeface="宋体" panose="02010600030101010101" pitchFamily="2" charset="-122"/>
                <a:sym typeface="Wingdings" panose="05000000000000000000" pitchFamily="2" charset="2"/>
              </a:rPr>
              <a:t>↑</a:t>
            </a:r>
            <a:endParaRPr lang="en-US" altLang="zh-CN" sz="2800" dirty="0">
              <a:ea typeface="宋体" pitchFamily="2" charset="-122"/>
            </a:endParaRPr>
          </a:p>
          <a:p>
            <a:pPr>
              <a:spcBef>
                <a:spcPct val="0"/>
              </a:spcBef>
            </a:pPr>
            <a:r>
              <a:rPr lang="en-US" altLang="zh-CN" sz="2800" dirty="0">
                <a:ea typeface="宋体" pitchFamily="2" charset="-122"/>
              </a:rPr>
              <a:t>IS</a:t>
            </a:r>
            <a:r>
              <a:rPr lang="zh-CN" altLang="en-US" sz="2800" dirty="0">
                <a:ea typeface="宋体" pitchFamily="2" charset="-122"/>
              </a:rPr>
              <a:t>曲线的斜率决定于投资对利率的敏感性和边际消费倾向（或由其决定的乘数值）。投资对利率变化越敏感，或者边际消费倾向越大，则</a:t>
            </a:r>
            <a:r>
              <a:rPr lang="en-US" altLang="zh-CN" sz="2800" dirty="0">
                <a:ea typeface="宋体" pitchFamily="2" charset="-122"/>
              </a:rPr>
              <a:t>IS</a:t>
            </a:r>
            <a:r>
              <a:rPr lang="zh-CN" altLang="en-US" sz="2800" dirty="0">
                <a:ea typeface="宋体" pitchFamily="2" charset="-122"/>
              </a:rPr>
              <a:t>曲线斜率绝对值越小，</a:t>
            </a:r>
            <a:r>
              <a:rPr lang="en-US" altLang="zh-CN" sz="2800" dirty="0">
                <a:ea typeface="宋体" pitchFamily="2" charset="-122"/>
              </a:rPr>
              <a:t>IS</a:t>
            </a:r>
            <a:r>
              <a:rPr lang="zh-CN" altLang="en-US" sz="2800" dirty="0">
                <a:ea typeface="宋体" pitchFamily="2" charset="-122"/>
              </a:rPr>
              <a:t>曲线越平缓。其经济含义是利率的变化会带来更大程度的收入变化</a:t>
            </a:r>
            <a:r>
              <a:rPr lang="en-US" altLang="zh-CN" sz="2800" dirty="0">
                <a:ea typeface="宋体" pitchFamily="2" charset="-122"/>
              </a:rPr>
              <a:t>. </a:t>
            </a:r>
          </a:p>
          <a:p>
            <a:pPr>
              <a:spcBef>
                <a:spcPct val="0"/>
              </a:spcBef>
            </a:pPr>
            <a:r>
              <a:rPr lang="en-US" altLang="zh-CN" sz="2800" dirty="0">
                <a:ea typeface="宋体" pitchFamily="2" charset="-122"/>
              </a:rPr>
              <a:t>IS</a:t>
            </a:r>
            <a:r>
              <a:rPr lang="zh-CN" altLang="en-US" sz="2800" dirty="0">
                <a:ea typeface="宋体" pitchFamily="2" charset="-122"/>
              </a:rPr>
              <a:t>曲线的位置由各种自发支出决定。当各项自发支出增加时，</a:t>
            </a:r>
            <a:r>
              <a:rPr lang="en-US" altLang="zh-CN" sz="2800" dirty="0">
                <a:ea typeface="宋体" pitchFamily="2" charset="-122"/>
              </a:rPr>
              <a:t>IS</a:t>
            </a:r>
            <a:r>
              <a:rPr lang="zh-CN" altLang="en-US" sz="2800" dirty="0">
                <a:ea typeface="宋体" pitchFamily="2" charset="-122"/>
              </a:rPr>
              <a:t>曲线向右移。</a:t>
            </a:r>
            <a:endParaRPr lang="en-US" altLang="zh-CN" sz="2800" dirty="0">
              <a:ea typeface="宋体" pitchFamily="2" charset="-122"/>
            </a:endParaRPr>
          </a:p>
        </p:txBody>
      </p:sp>
      <p:sp>
        <p:nvSpPr>
          <p:cNvPr id="3" name="日期占位符 2">
            <a:extLst>
              <a:ext uri="{FF2B5EF4-FFF2-40B4-BE49-F238E27FC236}">
                <a16:creationId xmlns:a16="http://schemas.microsoft.com/office/drawing/2014/main" id="{118BE555-8B82-5545-8499-2D0374CD2866}"/>
              </a:ext>
            </a:extLst>
          </p:cNvPr>
          <p:cNvSpPr>
            <a:spLocks noGrp="1"/>
          </p:cNvSpPr>
          <p:nvPr>
            <p:ph type="dt" sz="half" idx="10"/>
          </p:nvPr>
        </p:nvSpPr>
        <p:spPr/>
        <p:txBody>
          <a:bodyPr/>
          <a:lstStyle/>
          <a:p>
            <a:pPr>
              <a:defRPr/>
            </a:pPr>
            <a:r>
              <a:rPr lang="en-US" altLang="zh-CN"/>
              <a:t>Wuhan University Economics and Management School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arn(outVertical)">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1203">
                                            <p:txEl>
                                              <p:pRg st="2" end="2"/>
                                            </p:txEl>
                                          </p:spTgt>
                                        </p:tgtEl>
                                        <p:attrNameLst>
                                          <p:attrName>style.visibility</p:attrName>
                                        </p:attrNameLst>
                                      </p:cBhvr>
                                      <p:to>
                                        <p:strVal val="visible"/>
                                      </p:to>
                                    </p:set>
                                    <p:animEffect transition="in" filter="barn(outVertical)">
                                      <p:cBhvr>
                                        <p:cTn id="12" dur="500"/>
                                        <p:tgtEl>
                                          <p:spTgt spid="512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1203">
                                            <p:txEl>
                                              <p:pRg st="3" end="3"/>
                                            </p:txEl>
                                          </p:spTgt>
                                        </p:tgtEl>
                                        <p:attrNameLst>
                                          <p:attrName>style.visibility</p:attrName>
                                        </p:attrNameLst>
                                      </p:cBhvr>
                                      <p:to>
                                        <p:strVal val="visible"/>
                                      </p:to>
                                    </p:set>
                                    <p:animEffect transition="in" filter="barn(outVertical)">
                                      <p:cBhvr>
                                        <p:cTn id="17" dur="500"/>
                                        <p:tgtEl>
                                          <p:spTgt spid="512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1203">
                                            <p:txEl>
                                              <p:pRg st="4" end="4"/>
                                            </p:txEl>
                                          </p:spTgt>
                                        </p:tgtEl>
                                        <p:attrNameLst>
                                          <p:attrName>style.visibility</p:attrName>
                                        </p:attrNameLst>
                                      </p:cBhvr>
                                      <p:to>
                                        <p:strVal val="visible"/>
                                      </p:to>
                                    </p:set>
                                    <p:animEffect transition="in" filter="barn(outVertical)">
                                      <p:cBhvr>
                                        <p:cTn id="22" dur="500"/>
                                        <p:tgtEl>
                                          <p:spTgt spid="512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51203">
                                            <p:txEl>
                                              <p:pRg st="5" end="5"/>
                                            </p:txEl>
                                          </p:spTgt>
                                        </p:tgtEl>
                                        <p:attrNameLst>
                                          <p:attrName>style.visibility</p:attrName>
                                        </p:attrNameLst>
                                      </p:cBhvr>
                                      <p:to>
                                        <p:strVal val="visible"/>
                                      </p:to>
                                    </p:set>
                                    <p:animEffect transition="in" filter="barn(outVertical)">
                                      <p:cBhvr>
                                        <p:cTn id="27" dur="500"/>
                                        <p:tgtEl>
                                          <p:spTgt spid="512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51203">
                                            <p:txEl>
                                              <p:pRg st="6" end="6"/>
                                            </p:txEl>
                                          </p:spTgt>
                                        </p:tgtEl>
                                        <p:attrNameLst>
                                          <p:attrName>style.visibility</p:attrName>
                                        </p:attrNameLst>
                                      </p:cBhvr>
                                      <p:to>
                                        <p:strVal val="visible"/>
                                      </p:to>
                                    </p:set>
                                    <p:animEffect transition="in" filter="barn(outVertical)">
                                      <p:cBhvr>
                                        <p:cTn id="32" dur="500"/>
                                        <p:tgtEl>
                                          <p:spTgt spid="51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958734" y="205047"/>
            <a:ext cx="10501745" cy="6442364"/>
          </a:xfrm>
        </p:spPr>
        <p:txBody>
          <a:bodyPr anchor="t">
            <a:normAutofit/>
          </a:bodyPr>
          <a:lstStyle/>
          <a:p>
            <a:pPr>
              <a:lnSpc>
                <a:spcPct val="114000"/>
              </a:lnSpc>
              <a:buFontTx/>
              <a:buNone/>
            </a:pPr>
            <a:r>
              <a:rPr lang="en-US" altLang="zh-CN" sz="2800" dirty="0">
                <a:ea typeface="宋体" pitchFamily="2" charset="-122"/>
              </a:rPr>
              <a:t>2</a:t>
            </a:r>
            <a:r>
              <a:rPr lang="zh-CN" altLang="en-US" sz="2800" dirty="0">
                <a:ea typeface="宋体" pitchFamily="2" charset="-122"/>
              </a:rPr>
              <a:t>. 货币市场均衡与</a:t>
            </a:r>
            <a:r>
              <a:rPr lang="en-US" altLang="zh-CN" sz="2800" dirty="0">
                <a:ea typeface="宋体" pitchFamily="2" charset="-122"/>
              </a:rPr>
              <a:t>LM</a:t>
            </a:r>
            <a:r>
              <a:rPr lang="zh-CN" altLang="en-US" sz="2800" dirty="0">
                <a:ea typeface="宋体" pitchFamily="2" charset="-122"/>
              </a:rPr>
              <a:t>曲线</a:t>
            </a:r>
            <a:endParaRPr lang="en-US" altLang="zh-CN" sz="2800" dirty="0">
              <a:ea typeface="宋体" pitchFamily="2" charset="-122"/>
            </a:endParaRPr>
          </a:p>
          <a:p>
            <a:pPr>
              <a:lnSpc>
                <a:spcPct val="114000"/>
              </a:lnSpc>
              <a:buFontTx/>
              <a:buNone/>
            </a:pPr>
            <a:endParaRPr lang="en-US" altLang="zh-CN" sz="2800" dirty="0">
              <a:ea typeface="宋体" pitchFamily="2" charset="-122"/>
            </a:endParaRPr>
          </a:p>
          <a:p>
            <a:pPr>
              <a:lnSpc>
                <a:spcPct val="114000"/>
              </a:lnSpc>
              <a:buFontTx/>
              <a:buNone/>
            </a:pPr>
            <a:r>
              <a:rPr lang="en-US" altLang="zh-CN" sz="2800" dirty="0">
                <a:ea typeface="宋体" pitchFamily="2" charset="-122"/>
              </a:rPr>
              <a:t>IS</a:t>
            </a:r>
            <a:r>
              <a:rPr lang="zh-CN" altLang="en-US" sz="2800" dirty="0">
                <a:ea typeface="宋体" pitchFamily="2" charset="-122"/>
              </a:rPr>
              <a:t>曲线表明，</a:t>
            </a:r>
            <a:r>
              <a:rPr lang="en-US" altLang="zh-CN" sz="2800" dirty="0">
                <a:ea typeface="宋体" pitchFamily="2" charset="-122"/>
              </a:rPr>
              <a:t>r </a:t>
            </a:r>
            <a:r>
              <a:rPr lang="en-US" altLang="zh-CN" sz="2800" dirty="0">
                <a:ea typeface="宋体" pitchFamily="2" charset="-122"/>
                <a:sym typeface="Wingdings" panose="05000000000000000000" pitchFamily="2" charset="2"/>
              </a:rPr>
              <a:t> I  Y</a:t>
            </a:r>
            <a:r>
              <a:rPr lang="zh-CN" altLang="en-US" sz="2800" dirty="0">
                <a:ea typeface="宋体" pitchFamily="2" charset="-122"/>
                <a:sym typeface="Wingdings" panose="05000000000000000000" pitchFamily="2" charset="2"/>
              </a:rPr>
              <a:t>。因此，我们还必须考虑利率是如何决定的。</a:t>
            </a:r>
            <a:endParaRPr lang="en-US" altLang="zh-CN" sz="2800" dirty="0">
              <a:ea typeface="宋体" pitchFamily="2" charset="-122"/>
              <a:sym typeface="Wingdings" panose="05000000000000000000" pitchFamily="2" charset="2"/>
            </a:endParaRPr>
          </a:p>
          <a:p>
            <a:pPr>
              <a:lnSpc>
                <a:spcPct val="114000"/>
              </a:lnSpc>
              <a:buFontTx/>
              <a:buNone/>
            </a:pPr>
            <a:r>
              <a:rPr lang="zh-CN" altLang="en-US" sz="2800" dirty="0">
                <a:ea typeface="宋体" pitchFamily="2" charset="-122"/>
              </a:rPr>
              <a:t>显然，利率决定与货币需求和货币供给有关。</a:t>
            </a:r>
            <a:endParaRPr lang="en-US" altLang="zh-CN" sz="2800" dirty="0">
              <a:ea typeface="宋体" pitchFamily="2" charset="-122"/>
            </a:endParaRPr>
          </a:p>
          <a:p>
            <a:pPr>
              <a:lnSpc>
                <a:spcPct val="114000"/>
              </a:lnSpc>
              <a:buFontTx/>
              <a:buNone/>
            </a:pPr>
            <a:endParaRPr lang="en-US" altLang="zh-CN" sz="2800" dirty="0">
              <a:ea typeface="宋体" pitchFamily="2" charset="-122"/>
            </a:endParaRPr>
          </a:p>
          <a:p>
            <a:pPr>
              <a:lnSpc>
                <a:spcPct val="114000"/>
              </a:lnSpc>
              <a:buFontTx/>
              <a:buNone/>
            </a:pPr>
            <a:r>
              <a:rPr lang="en-US" altLang="zh-CN" sz="2800" dirty="0">
                <a:ea typeface="宋体" pitchFamily="2" charset="-122"/>
              </a:rPr>
              <a:t>2.1 </a:t>
            </a:r>
            <a:r>
              <a:rPr lang="zh-CN" altLang="en-US" sz="2800" dirty="0">
                <a:ea typeface="宋体" pitchFamily="2" charset="-122"/>
              </a:rPr>
              <a:t>相关概念</a:t>
            </a:r>
            <a:endParaRPr lang="en-US" altLang="zh-CN" sz="2800" dirty="0">
              <a:ea typeface="宋体" pitchFamily="2" charset="-122"/>
            </a:endParaRPr>
          </a:p>
          <a:p>
            <a:pPr>
              <a:lnSpc>
                <a:spcPct val="114000"/>
              </a:lnSpc>
              <a:buFont typeface="Wingdings" panose="05000000000000000000" pitchFamily="2" charset="2"/>
              <a:buChar char="u"/>
            </a:pPr>
            <a:r>
              <a:rPr lang="zh-CN" altLang="en-US" sz="2800" dirty="0">
                <a:ea typeface="宋体" pitchFamily="2" charset="-122"/>
              </a:rPr>
              <a:t>货币余额与实际货币余额</a:t>
            </a:r>
            <a:endParaRPr lang="en-US" altLang="zh-CN" sz="2800" dirty="0">
              <a:ea typeface="宋体" pitchFamily="2" charset="-122"/>
            </a:endParaRPr>
          </a:p>
          <a:p>
            <a:pPr>
              <a:lnSpc>
                <a:spcPct val="114000"/>
              </a:lnSpc>
              <a:buFont typeface="Wingdings" panose="05000000000000000000" pitchFamily="2" charset="2"/>
              <a:buChar char="u"/>
            </a:pPr>
            <a:r>
              <a:rPr lang="zh-CN" altLang="en-US" sz="2800" dirty="0">
                <a:ea typeface="宋体" pitchFamily="2" charset="-122"/>
              </a:rPr>
              <a:t>流动性</a:t>
            </a:r>
            <a:endParaRPr lang="en-US" altLang="zh-CN" sz="2800" dirty="0">
              <a:ea typeface="宋体" pitchFamily="2" charset="-122"/>
            </a:endParaRPr>
          </a:p>
          <a:p>
            <a:pPr marL="0" indent="0">
              <a:lnSpc>
                <a:spcPct val="114000"/>
              </a:lnSpc>
              <a:buNone/>
            </a:pPr>
            <a:r>
              <a:rPr lang="zh-CN" altLang="en-US" sz="2800" dirty="0">
                <a:ea typeface="宋体" pitchFamily="2" charset="-122"/>
              </a:rPr>
              <a:t>想象这些资产：货币，定期存款，国债，股票，房产</a:t>
            </a:r>
            <a:endParaRPr lang="en-US" altLang="zh-CN" sz="2800" dirty="0">
              <a:ea typeface="宋体" pitchFamily="2" charset="-122"/>
            </a:endParaRPr>
          </a:p>
          <a:p>
            <a:pPr>
              <a:lnSpc>
                <a:spcPct val="114000"/>
              </a:lnSpc>
              <a:buFont typeface="Wingdings" panose="05000000000000000000" pitchFamily="2" charset="2"/>
              <a:buChar char="u"/>
            </a:pPr>
            <a:r>
              <a:rPr lang="zh-CN" altLang="en-US" sz="2800" dirty="0">
                <a:ea typeface="宋体" pitchFamily="2" charset="-122"/>
              </a:rPr>
              <a:t>流动性偏好（对货币的需求）</a:t>
            </a:r>
            <a:endParaRPr lang="en-US" altLang="zh-CN" sz="2800" dirty="0">
              <a:ea typeface="宋体" pitchFamily="2" charset="-122"/>
            </a:endParaRPr>
          </a:p>
          <a:p>
            <a:pPr>
              <a:lnSpc>
                <a:spcPct val="114000"/>
              </a:lnSpc>
              <a:buFontTx/>
              <a:buNone/>
            </a:pPr>
            <a:endParaRPr lang="en-US" altLang="zh-CN" sz="2800" dirty="0">
              <a:ea typeface="宋体" pitchFamily="2" charset="-122"/>
            </a:endParaRPr>
          </a:p>
        </p:txBody>
      </p:sp>
      <p:sp>
        <p:nvSpPr>
          <p:cNvPr id="3" name="日期占位符 2">
            <a:extLst>
              <a:ext uri="{FF2B5EF4-FFF2-40B4-BE49-F238E27FC236}">
                <a16:creationId xmlns:a16="http://schemas.microsoft.com/office/drawing/2014/main" id="{30486136-C713-0C44-BB3E-2363BB80FEFE}"/>
              </a:ext>
            </a:extLst>
          </p:cNvPr>
          <p:cNvSpPr>
            <a:spLocks noGrp="1"/>
          </p:cNvSpPr>
          <p:nvPr>
            <p:ph type="dt" sz="half" idx="10"/>
          </p:nvPr>
        </p:nvSpPr>
        <p:spPr/>
        <p:txBody>
          <a:bodyPr/>
          <a:lstStyle/>
          <a:p>
            <a:pPr>
              <a:defRPr/>
            </a:pPr>
            <a:r>
              <a:rPr lang="en-US" altLang="zh-CN"/>
              <a:t>Wuhan University Economics and Management School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arn(outVertical)">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0179">
                                            <p:txEl>
                                              <p:pRg st="2" end="2"/>
                                            </p:txEl>
                                          </p:spTgt>
                                        </p:tgtEl>
                                        <p:attrNameLst>
                                          <p:attrName>style.visibility</p:attrName>
                                        </p:attrNameLst>
                                      </p:cBhvr>
                                      <p:to>
                                        <p:strVal val="visible"/>
                                      </p:to>
                                    </p:set>
                                    <p:animEffect transition="in" filter="barn(outVertical)">
                                      <p:cBhvr>
                                        <p:cTn id="12" dur="500"/>
                                        <p:tgtEl>
                                          <p:spTgt spid="50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0179">
                                            <p:txEl>
                                              <p:pRg st="3" end="3"/>
                                            </p:txEl>
                                          </p:spTgt>
                                        </p:tgtEl>
                                        <p:attrNameLst>
                                          <p:attrName>style.visibility</p:attrName>
                                        </p:attrNameLst>
                                      </p:cBhvr>
                                      <p:to>
                                        <p:strVal val="visible"/>
                                      </p:to>
                                    </p:set>
                                    <p:animEffect transition="in" filter="barn(outVertical)">
                                      <p:cBhvr>
                                        <p:cTn id="17" dur="500"/>
                                        <p:tgtEl>
                                          <p:spTgt spid="501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0179">
                                            <p:txEl>
                                              <p:pRg st="5" end="5"/>
                                            </p:txEl>
                                          </p:spTgt>
                                        </p:tgtEl>
                                        <p:attrNameLst>
                                          <p:attrName>style.visibility</p:attrName>
                                        </p:attrNameLst>
                                      </p:cBhvr>
                                      <p:to>
                                        <p:strVal val="visible"/>
                                      </p:to>
                                    </p:set>
                                    <p:animEffect transition="in" filter="barn(outVertical)">
                                      <p:cBhvr>
                                        <p:cTn id="22" dur="500"/>
                                        <p:tgtEl>
                                          <p:spTgt spid="5017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50179">
                                            <p:txEl>
                                              <p:pRg st="6" end="6"/>
                                            </p:txEl>
                                          </p:spTgt>
                                        </p:tgtEl>
                                        <p:attrNameLst>
                                          <p:attrName>style.visibility</p:attrName>
                                        </p:attrNameLst>
                                      </p:cBhvr>
                                      <p:to>
                                        <p:strVal val="visible"/>
                                      </p:to>
                                    </p:set>
                                    <p:animEffect transition="in" filter="barn(outVertical)">
                                      <p:cBhvr>
                                        <p:cTn id="27" dur="500"/>
                                        <p:tgtEl>
                                          <p:spTgt spid="5017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50179">
                                            <p:txEl>
                                              <p:pRg st="7" end="7"/>
                                            </p:txEl>
                                          </p:spTgt>
                                        </p:tgtEl>
                                        <p:attrNameLst>
                                          <p:attrName>style.visibility</p:attrName>
                                        </p:attrNameLst>
                                      </p:cBhvr>
                                      <p:to>
                                        <p:strVal val="visible"/>
                                      </p:to>
                                    </p:set>
                                    <p:animEffect transition="in" filter="barn(outVertical)">
                                      <p:cBhvr>
                                        <p:cTn id="32" dur="500"/>
                                        <p:tgtEl>
                                          <p:spTgt spid="5017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50179">
                                            <p:txEl>
                                              <p:pRg st="8" end="8"/>
                                            </p:txEl>
                                          </p:spTgt>
                                        </p:tgtEl>
                                        <p:attrNameLst>
                                          <p:attrName>style.visibility</p:attrName>
                                        </p:attrNameLst>
                                      </p:cBhvr>
                                      <p:to>
                                        <p:strVal val="visible"/>
                                      </p:to>
                                    </p:set>
                                    <p:animEffect transition="in" filter="barn(outVertical)">
                                      <p:cBhvr>
                                        <p:cTn id="37" dur="500"/>
                                        <p:tgtEl>
                                          <p:spTgt spid="5017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50179">
                                            <p:txEl>
                                              <p:pRg st="9" end="9"/>
                                            </p:txEl>
                                          </p:spTgt>
                                        </p:tgtEl>
                                        <p:attrNameLst>
                                          <p:attrName>style.visibility</p:attrName>
                                        </p:attrNameLst>
                                      </p:cBhvr>
                                      <p:to>
                                        <p:strVal val="visible"/>
                                      </p:to>
                                    </p:set>
                                    <p:animEffect transition="in" filter="barn(outVertical)">
                                      <p:cBhvr>
                                        <p:cTn id="42" dur="500"/>
                                        <p:tgtEl>
                                          <p:spTgt spid="50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1104900" y="1"/>
            <a:ext cx="8401050" cy="6691745"/>
          </a:xfrm>
        </p:spPr>
        <p:txBody>
          <a:bodyPr anchor="t" anchorCtr="0">
            <a:noAutofit/>
          </a:bodyPr>
          <a:lstStyle/>
          <a:p>
            <a:pPr>
              <a:buFontTx/>
              <a:buNone/>
            </a:pPr>
            <a:r>
              <a:rPr lang="en-US" altLang="zh-CN" sz="2800" dirty="0">
                <a:ea typeface="宋体" pitchFamily="2" charset="-122"/>
              </a:rPr>
              <a:t>2.2 </a:t>
            </a:r>
            <a:r>
              <a:rPr lang="zh-CN" altLang="en-US" sz="2800" dirty="0">
                <a:ea typeface="宋体" pitchFamily="2" charset="-122"/>
              </a:rPr>
              <a:t>货币需求的流动性偏好理论</a:t>
            </a:r>
            <a:endParaRPr lang="en-US" altLang="zh-CN" sz="2800" dirty="0">
              <a:ea typeface="宋体" pitchFamily="2" charset="-122"/>
            </a:endParaRPr>
          </a:p>
          <a:p>
            <a:pPr>
              <a:buFontTx/>
              <a:buNone/>
            </a:pPr>
            <a:endParaRPr lang="en-US" altLang="zh-CN" sz="2800" dirty="0">
              <a:ea typeface="宋体" pitchFamily="2" charset="-122"/>
            </a:endParaRPr>
          </a:p>
          <a:p>
            <a:pPr>
              <a:buFont typeface="Wingdings" panose="05000000000000000000" pitchFamily="2" charset="2"/>
              <a:buChar char="u"/>
            </a:pPr>
            <a:r>
              <a:rPr lang="zh-CN" altLang="en-US" sz="2800" dirty="0">
                <a:ea typeface="宋体" pitchFamily="2" charset="-122"/>
              </a:rPr>
              <a:t>为什么要持有货币（余额）在手中？</a:t>
            </a:r>
            <a:endParaRPr lang="en-US" altLang="zh-CN" sz="2800" dirty="0">
              <a:ea typeface="宋体" pitchFamily="2" charset="-122"/>
            </a:endParaRPr>
          </a:p>
          <a:p>
            <a:pPr marL="342900" lvl="1" indent="-342900">
              <a:buFont typeface="Wingdings" panose="05000000000000000000" pitchFamily="2" charset="2"/>
              <a:buChar char="u"/>
            </a:pPr>
            <a:endParaRPr lang="en-US" altLang="zh-CN" sz="2800" dirty="0">
              <a:ea typeface="宋体" pitchFamily="2" charset="-122"/>
            </a:endParaRPr>
          </a:p>
          <a:p>
            <a:pPr marL="342900" lvl="1" indent="-342900">
              <a:buFont typeface="Wingdings" panose="05000000000000000000" pitchFamily="2" charset="2"/>
              <a:buChar char="u"/>
            </a:pPr>
            <a:r>
              <a:rPr lang="zh-CN" altLang="en-US" sz="2800" dirty="0">
                <a:ea typeface="宋体" pitchFamily="2" charset="-122"/>
              </a:rPr>
              <a:t>持有多少货币（余额）在手中？</a:t>
            </a:r>
            <a:endParaRPr lang="en-US" altLang="zh-CN" sz="2800" dirty="0">
              <a:ea typeface="宋体" pitchFamily="2" charset="-122"/>
            </a:endParaRPr>
          </a:p>
          <a:p>
            <a:pPr marL="342900" lvl="1" indent="-342900">
              <a:buFont typeface="Wingdings" panose="05000000000000000000" pitchFamily="2" charset="2"/>
              <a:buChar char="u"/>
            </a:pPr>
            <a:endParaRPr lang="en-US" altLang="zh-CN" sz="2800" dirty="0">
              <a:ea typeface="宋体" pitchFamily="2" charset="-122"/>
            </a:endParaRPr>
          </a:p>
          <a:p>
            <a:pPr marL="342900" lvl="1" indent="-342900">
              <a:buFont typeface="Wingdings" panose="05000000000000000000" pitchFamily="2" charset="2"/>
              <a:buChar char="u"/>
            </a:pPr>
            <a:r>
              <a:rPr lang="zh-CN" altLang="en-US" sz="2800" dirty="0">
                <a:ea typeface="宋体" pitchFamily="2" charset="-122"/>
              </a:rPr>
              <a:t>货币与利率的关系</a:t>
            </a:r>
          </a:p>
          <a:p>
            <a:pPr marL="857250" lvl="2" indent="-457200"/>
            <a:r>
              <a:rPr lang="zh-CN" altLang="en-US" sz="2800" dirty="0">
                <a:ea typeface="宋体" pitchFamily="2" charset="-122"/>
              </a:rPr>
              <a:t>一方面，</a:t>
            </a:r>
            <a:r>
              <a:rPr lang="en-US" altLang="zh-CN" sz="2800" dirty="0">
                <a:ea typeface="宋体" pitchFamily="2" charset="-122"/>
              </a:rPr>
              <a:t>r </a:t>
            </a:r>
            <a:r>
              <a:rPr lang="en-US" altLang="zh-CN" sz="2800" dirty="0">
                <a:ea typeface="宋体" pitchFamily="2" charset="-122"/>
                <a:sym typeface="Wingdings" panose="05000000000000000000" pitchFamily="2" charset="2"/>
              </a:rPr>
              <a:t> L</a:t>
            </a:r>
          </a:p>
          <a:p>
            <a:pPr marL="857250" lvl="2" indent="-457200"/>
            <a:r>
              <a:rPr lang="zh-CN" altLang="en-US" sz="2800" dirty="0">
                <a:ea typeface="宋体" pitchFamily="2" charset="-122"/>
                <a:sym typeface="Wingdings" panose="05000000000000000000" pitchFamily="2" charset="2"/>
              </a:rPr>
              <a:t>另一方面，</a:t>
            </a:r>
            <a:r>
              <a:rPr lang="en-US" altLang="zh-CN" sz="2800" dirty="0">
                <a:ea typeface="宋体" pitchFamily="2" charset="-122"/>
                <a:sym typeface="Wingdings" panose="05000000000000000000" pitchFamily="2" charset="2"/>
              </a:rPr>
              <a:t>L  r </a:t>
            </a:r>
            <a:r>
              <a:rPr lang="zh-CN" altLang="en-US" sz="2800" dirty="0">
                <a:ea typeface="宋体" pitchFamily="2" charset="-122"/>
                <a:sym typeface="Wingdings" panose="05000000000000000000" pitchFamily="2" charset="2"/>
              </a:rPr>
              <a:t>。（联手货币供给影响；</a:t>
            </a:r>
            <a:r>
              <a:rPr lang="en-US" altLang="zh-CN" sz="2800" dirty="0">
                <a:ea typeface="宋体" pitchFamily="2" charset="-122"/>
                <a:sym typeface="Wingdings" panose="05000000000000000000" pitchFamily="2" charset="2"/>
              </a:rPr>
              <a:t>L</a:t>
            </a:r>
            <a:r>
              <a:rPr lang="zh-CN" altLang="en-US" sz="2800" dirty="0">
                <a:ea typeface="宋体" pitchFamily="2" charset="-122"/>
                <a:sym typeface="Wingdings" panose="05000000000000000000" pitchFamily="2" charset="2"/>
              </a:rPr>
              <a:t>的变化来自</a:t>
            </a:r>
            <a:r>
              <a:rPr lang="en-US" altLang="zh-CN" sz="2800" dirty="0">
                <a:ea typeface="宋体" pitchFamily="2" charset="-122"/>
                <a:sym typeface="Wingdings" panose="05000000000000000000" pitchFamily="2" charset="2"/>
              </a:rPr>
              <a:t>r</a:t>
            </a:r>
            <a:r>
              <a:rPr lang="zh-CN" altLang="en-US" sz="2800" dirty="0">
                <a:ea typeface="宋体" pitchFamily="2" charset="-122"/>
                <a:sym typeface="Wingdings" panose="05000000000000000000" pitchFamily="2" charset="2"/>
              </a:rPr>
              <a:t>以外的其他因素）</a:t>
            </a:r>
            <a:endParaRPr lang="en-US" altLang="zh-CN" sz="2800" dirty="0">
              <a:ea typeface="宋体" pitchFamily="2" charset="-122"/>
            </a:endParaRPr>
          </a:p>
        </p:txBody>
      </p:sp>
      <p:sp>
        <p:nvSpPr>
          <p:cNvPr id="3" name="日期占位符 2">
            <a:extLst>
              <a:ext uri="{FF2B5EF4-FFF2-40B4-BE49-F238E27FC236}">
                <a16:creationId xmlns:a16="http://schemas.microsoft.com/office/drawing/2014/main" id="{1E5C74E0-8C55-7A41-9BAE-B1BF01FFED7E}"/>
              </a:ext>
            </a:extLst>
          </p:cNvPr>
          <p:cNvSpPr>
            <a:spLocks noGrp="1"/>
          </p:cNvSpPr>
          <p:nvPr>
            <p:ph type="dt" sz="half" idx="10"/>
          </p:nvPr>
        </p:nvSpPr>
        <p:spPr/>
        <p:txBody>
          <a:bodyPr/>
          <a:lstStyle/>
          <a:p>
            <a:pPr>
              <a:defRPr/>
            </a:pPr>
            <a:r>
              <a:rPr lang="en-US" altLang="zh-CN"/>
              <a:t>Wuhan University Economics and Management School</a:t>
            </a:r>
          </a:p>
        </p:txBody>
      </p:sp>
      <p:sp>
        <p:nvSpPr>
          <p:cNvPr id="4" name="矩形 3">
            <a:extLst>
              <a:ext uri="{FF2B5EF4-FFF2-40B4-BE49-F238E27FC236}">
                <a16:creationId xmlns:a16="http://schemas.microsoft.com/office/drawing/2014/main" id="{81FEACF6-650E-E841-8B15-C4B14E3718C0}"/>
              </a:ext>
            </a:extLst>
          </p:cNvPr>
          <p:cNvSpPr/>
          <p:nvPr/>
        </p:nvSpPr>
        <p:spPr>
          <a:xfrm>
            <a:off x="7466655" y="571501"/>
            <a:ext cx="4420545" cy="1384995"/>
          </a:xfrm>
          <a:prstGeom prst="rect">
            <a:avLst/>
          </a:prstGeom>
        </p:spPr>
        <p:txBody>
          <a:bodyPr wrap="square">
            <a:spAutoFit/>
          </a:bodyPr>
          <a:lstStyle/>
          <a:p>
            <a:pPr marL="857250" lvl="2" indent="-457200">
              <a:buFont typeface="Arial" panose="020B0604020202020204" pitchFamily="34" charset="0"/>
              <a:buChar char="•"/>
            </a:pPr>
            <a:r>
              <a:rPr lang="zh-CN" altLang="en-US" sz="2800" dirty="0"/>
              <a:t>交易动机</a:t>
            </a:r>
            <a:endParaRPr lang="en-US" altLang="zh-CN" sz="2800" dirty="0"/>
          </a:p>
          <a:p>
            <a:pPr marL="857250" lvl="2" indent="-457200">
              <a:buFont typeface="Arial" panose="020B0604020202020204" pitchFamily="34" charset="0"/>
              <a:buChar char="•"/>
            </a:pPr>
            <a:r>
              <a:rPr lang="zh-CN" altLang="en-US" sz="2800" dirty="0"/>
              <a:t>预防动机</a:t>
            </a:r>
            <a:endParaRPr lang="en-US" altLang="zh-CN" sz="2800" dirty="0"/>
          </a:p>
          <a:p>
            <a:pPr marL="857250" lvl="2" indent="-457200">
              <a:buFont typeface="Arial" panose="020B0604020202020204" pitchFamily="34" charset="0"/>
              <a:buChar char="•"/>
            </a:pPr>
            <a:r>
              <a:rPr lang="zh-CN" altLang="en-US" sz="2800" dirty="0"/>
              <a:t>投机动机</a:t>
            </a:r>
            <a:endParaRPr lang="en-US" altLang="zh-CN" sz="2800" dirty="0"/>
          </a:p>
        </p:txBody>
      </p:sp>
      <p:sp>
        <p:nvSpPr>
          <p:cNvPr id="5" name="矩形 4">
            <a:extLst>
              <a:ext uri="{FF2B5EF4-FFF2-40B4-BE49-F238E27FC236}">
                <a16:creationId xmlns:a16="http://schemas.microsoft.com/office/drawing/2014/main" id="{840EB1D9-43D8-6A46-8BA3-39558C0D0B7C}"/>
              </a:ext>
            </a:extLst>
          </p:cNvPr>
          <p:cNvSpPr/>
          <p:nvPr/>
        </p:nvSpPr>
        <p:spPr>
          <a:xfrm>
            <a:off x="6134100" y="2077351"/>
            <a:ext cx="6057900" cy="1815882"/>
          </a:xfrm>
          <a:prstGeom prst="rect">
            <a:avLst/>
          </a:prstGeom>
        </p:spPr>
        <p:txBody>
          <a:bodyPr wrap="square">
            <a:spAutoFit/>
          </a:bodyPr>
          <a:lstStyle/>
          <a:p>
            <a:pPr marL="857250" lvl="2" indent="-457200">
              <a:buFont typeface="Arial" panose="020B0604020202020204" pitchFamily="34" charset="0"/>
              <a:buChar char="•"/>
            </a:pPr>
            <a:r>
              <a:rPr lang="zh-CN" altLang="en-US" sz="2800" dirty="0"/>
              <a:t>收入多少（个人？宏观经济？）</a:t>
            </a:r>
            <a:endParaRPr lang="en-US" altLang="zh-CN" sz="2800" dirty="0"/>
          </a:p>
          <a:p>
            <a:pPr marL="857250" lvl="2" indent="-457200">
              <a:buFont typeface="Arial" panose="020B0604020202020204" pitchFamily="34" charset="0"/>
              <a:buChar char="•"/>
            </a:pPr>
            <a:r>
              <a:rPr lang="zh-CN" altLang="en-US" sz="2800" dirty="0"/>
              <a:t>利率高低？</a:t>
            </a:r>
            <a:endParaRPr lang="en-US" altLang="zh-CN" sz="2800" dirty="0"/>
          </a:p>
          <a:p>
            <a:pPr marL="857250" lvl="2" indent="-457200">
              <a:buFont typeface="Arial" panose="020B0604020202020204" pitchFamily="34" charset="0"/>
              <a:buChar char="•"/>
            </a:pPr>
            <a:r>
              <a:rPr lang="zh-CN" altLang="en-US" sz="2800" dirty="0"/>
              <a:t>价格高低？但是我们后面考虑对实际货币余额需求</a:t>
            </a:r>
            <a:endParaRPr lang="en-US" altLang="zh-CN" sz="2800" dirty="0"/>
          </a:p>
        </p:txBody>
      </p:sp>
    </p:spTree>
    <p:extLst>
      <p:ext uri="{BB962C8B-B14F-4D97-AF65-F5344CB8AC3E}">
        <p14:creationId xmlns:p14="http://schemas.microsoft.com/office/powerpoint/2010/main" val="155951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down)">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0179">
                                            <p:txEl>
                                              <p:pRg st="2" end="2"/>
                                            </p:txEl>
                                          </p:spTgt>
                                        </p:tgtEl>
                                        <p:attrNameLst>
                                          <p:attrName>style.visibility</p:attrName>
                                        </p:attrNameLst>
                                      </p:cBhvr>
                                      <p:to>
                                        <p:strVal val="visible"/>
                                      </p:to>
                                    </p:set>
                                    <p:animEffect transition="in" filter="wipe(down)">
                                      <p:cBhvr>
                                        <p:cTn id="12" dur="500"/>
                                        <p:tgtEl>
                                          <p:spTgt spid="50179">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0179">
                                            <p:txEl>
                                              <p:pRg st="4" end="4"/>
                                            </p:txEl>
                                          </p:spTgt>
                                        </p:tgtEl>
                                        <p:attrNameLst>
                                          <p:attrName>style.visibility</p:attrName>
                                        </p:attrNameLst>
                                      </p:cBhvr>
                                      <p:to>
                                        <p:strVal val="visible"/>
                                      </p:to>
                                    </p:set>
                                    <p:animEffect transition="in" filter="wipe(down)">
                                      <p:cBhvr>
                                        <p:cTn id="15" dur="500"/>
                                        <p:tgtEl>
                                          <p:spTgt spid="50179">
                                            <p:txEl>
                                              <p:pRg st="4" end="4"/>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0179">
                                            <p:txEl>
                                              <p:pRg st="6" end="6"/>
                                            </p:txEl>
                                          </p:spTgt>
                                        </p:tgtEl>
                                        <p:attrNameLst>
                                          <p:attrName>style.visibility</p:attrName>
                                        </p:attrNameLst>
                                      </p:cBhvr>
                                      <p:to>
                                        <p:strVal val="visible"/>
                                      </p:to>
                                    </p:set>
                                    <p:animEffect transition="in" filter="wipe(down)">
                                      <p:cBhvr>
                                        <p:cTn id="18" dur="500"/>
                                        <p:tgtEl>
                                          <p:spTgt spid="50179">
                                            <p:txEl>
                                              <p:pRg st="6" end="6"/>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179">
                                            <p:txEl>
                                              <p:pRg st="7" end="7"/>
                                            </p:txEl>
                                          </p:spTgt>
                                        </p:tgtEl>
                                        <p:attrNameLst>
                                          <p:attrName>style.visibility</p:attrName>
                                        </p:attrNameLst>
                                      </p:cBhvr>
                                      <p:to>
                                        <p:strVal val="visible"/>
                                      </p:to>
                                    </p:set>
                                    <p:animEffect transition="in" filter="wipe(down)">
                                      <p:cBhvr>
                                        <p:cTn id="21" dur="500"/>
                                        <p:tgtEl>
                                          <p:spTgt spid="50179">
                                            <p:txEl>
                                              <p:pRg st="7" end="7"/>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179">
                                            <p:txEl>
                                              <p:pRg st="8" end="8"/>
                                            </p:txEl>
                                          </p:spTgt>
                                        </p:tgtEl>
                                        <p:attrNameLst>
                                          <p:attrName>style.visibility</p:attrName>
                                        </p:attrNameLst>
                                      </p:cBhvr>
                                      <p:to>
                                        <p:strVal val="visible"/>
                                      </p:to>
                                    </p:set>
                                    <p:animEffect transition="in" filter="wipe(down)">
                                      <p:cBhvr>
                                        <p:cTn id="24" dur="500"/>
                                        <p:tgtEl>
                                          <p:spTgt spid="501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0179" name="Rectangle 3"/>
              <p:cNvSpPr>
                <a:spLocks noGrp="1" noChangeArrowheads="1"/>
              </p:cNvSpPr>
              <p:nvPr>
                <p:ph idx="1"/>
              </p:nvPr>
            </p:nvSpPr>
            <p:spPr>
              <a:xfrm>
                <a:off x="1819275" y="1"/>
                <a:ext cx="8566150" cy="5153892"/>
              </a:xfrm>
            </p:spPr>
            <p:txBody>
              <a:bodyPr>
                <a:normAutofit/>
              </a:bodyPr>
              <a:lstStyle/>
              <a:p>
                <a:pPr>
                  <a:buFont typeface="Wingdings" panose="05000000000000000000" pitchFamily="2" charset="2"/>
                  <a:buChar char="u"/>
                </a:pPr>
                <a:r>
                  <a:rPr lang="zh-CN" altLang="en-US" sz="2800" dirty="0">
                    <a:ea typeface="宋体" pitchFamily="2" charset="-122"/>
                  </a:rPr>
                  <a:t>货币需求函数</a:t>
                </a:r>
                <a:endParaRPr lang="en-US" altLang="zh-CN" sz="2800" dirty="0">
                  <a:ea typeface="宋体" pitchFamily="2" charset="-122"/>
                </a:endParaRPr>
              </a:p>
              <a:p>
                <a:pPr>
                  <a:buFont typeface="Wingdings" panose="05000000000000000000" pitchFamily="2" charset="2"/>
                  <a:buChar char="u"/>
                </a:pPr>
                <a:endParaRPr lang="en-US" altLang="zh-CN" sz="2800" dirty="0">
                  <a:ea typeface="宋体" pitchFamily="2" charset="-122"/>
                </a:endParaRPr>
              </a:p>
              <a:p>
                <a:pPr marL="0" indent="0">
                  <a:buNone/>
                </a:pPr>
                <a:r>
                  <a:rPr lang="zh-CN" altLang="en-US" sz="2800" dirty="0">
                    <a:ea typeface="宋体" pitchFamily="2" charset="-122"/>
                  </a:rPr>
                  <a:t>名义货币余额需求</a:t>
                </a:r>
                <a14:m>
                  <m:oMath xmlns:m="http://schemas.openxmlformats.org/officeDocument/2006/math">
                    <m:sSup>
                      <m:sSupPr>
                        <m:ctrlPr>
                          <a:rPr lang="en-US" altLang="zh-CN" sz="2800" i="1" dirty="0" smtClean="0">
                            <a:latin typeface="Cambria Math" panose="02040503050406030204" pitchFamily="18" charset="0"/>
                            <a:ea typeface="宋体" pitchFamily="2" charset="-122"/>
                          </a:rPr>
                        </m:ctrlPr>
                      </m:sSupPr>
                      <m:e>
                        <m:r>
                          <a:rPr lang="en-US" altLang="zh-CN" sz="2800" i="1" dirty="0">
                            <a:latin typeface="Cambria Math" panose="02040503050406030204" pitchFamily="18" charset="0"/>
                            <a:ea typeface="宋体" pitchFamily="2" charset="-122"/>
                          </a:rPr>
                          <m:t>𝑀</m:t>
                        </m:r>
                      </m:e>
                      <m:sup>
                        <m:r>
                          <a:rPr lang="en-US" altLang="zh-CN" sz="2800" b="0" i="1" dirty="0" smtClean="0">
                            <a:latin typeface="Cambria Math" panose="02040503050406030204" pitchFamily="18" charset="0"/>
                            <a:ea typeface="宋体" pitchFamily="2" charset="-122"/>
                          </a:rPr>
                          <m:t>𝑑</m:t>
                        </m:r>
                      </m:sup>
                    </m:sSup>
                  </m:oMath>
                </a14:m>
                <a:endParaRPr lang="en-US" altLang="zh-CN" sz="2800" dirty="0">
                  <a:ea typeface="宋体" pitchFamily="2" charset="-122"/>
                </a:endParaRPr>
              </a:p>
              <a:p>
                <a:pPr marL="0" indent="0" algn="ctr">
                  <a:buNone/>
                </a:pPr>
                <a14:m>
                  <m:oMath xmlns:m="http://schemas.openxmlformats.org/officeDocument/2006/math">
                    <m:sSup>
                      <m:sSupPr>
                        <m:ctrlPr>
                          <a:rPr lang="en-US" altLang="zh-CN" sz="2800" i="1" dirty="0">
                            <a:latin typeface="Cambria Math" panose="02040503050406030204" pitchFamily="18" charset="0"/>
                            <a:ea typeface="宋体" pitchFamily="2" charset="-122"/>
                          </a:rPr>
                        </m:ctrlPr>
                      </m:sSupPr>
                      <m:e>
                        <m:r>
                          <a:rPr lang="en-US" altLang="zh-CN" sz="2800" i="1" dirty="0">
                            <a:latin typeface="Cambria Math" panose="02040503050406030204" pitchFamily="18" charset="0"/>
                            <a:ea typeface="宋体" pitchFamily="2" charset="-122"/>
                          </a:rPr>
                          <m:t>𝑀</m:t>
                        </m:r>
                      </m:e>
                      <m:sup>
                        <m:r>
                          <a:rPr lang="en-US" altLang="zh-CN" sz="2800" i="1" dirty="0">
                            <a:latin typeface="Cambria Math" panose="02040503050406030204" pitchFamily="18" charset="0"/>
                            <a:ea typeface="宋体" pitchFamily="2" charset="-122"/>
                          </a:rPr>
                          <m:t>𝑑</m:t>
                        </m:r>
                      </m:sup>
                    </m:sSup>
                  </m:oMath>
                </a14:m>
                <a:r>
                  <a:rPr lang="en-US" altLang="zh-CN" sz="2800" i="1" dirty="0">
                    <a:ea typeface="宋体" pitchFamily="2" charset="-122"/>
                  </a:rPr>
                  <a:t> = M (r, Y, P)</a:t>
                </a:r>
              </a:p>
              <a:p>
                <a:pPr marL="0" indent="0">
                  <a:buNone/>
                </a:pPr>
                <a:r>
                  <a:rPr lang="zh-CN" altLang="en-US" sz="2800" dirty="0">
                    <a:ea typeface="宋体" pitchFamily="2" charset="-122"/>
                  </a:rPr>
                  <a:t>实际货币余额需求</a:t>
                </a:r>
                <a14:m>
                  <m:oMath xmlns:m="http://schemas.openxmlformats.org/officeDocument/2006/math">
                    <m:sSup>
                      <m:sSupPr>
                        <m:ctrlPr>
                          <a:rPr lang="en-US" altLang="zh-CN" sz="2800" i="1" dirty="0">
                            <a:latin typeface="Cambria Math" panose="02040503050406030204" pitchFamily="18" charset="0"/>
                            <a:ea typeface="宋体" pitchFamily="2" charset="-122"/>
                          </a:rPr>
                        </m:ctrlPr>
                      </m:sSupPr>
                      <m:e>
                        <m:r>
                          <a:rPr lang="en-US" altLang="zh-CN" sz="2800" b="0" i="1" dirty="0" smtClean="0">
                            <a:latin typeface="Cambria Math" panose="02040503050406030204" pitchFamily="18" charset="0"/>
                            <a:ea typeface="宋体" pitchFamily="2" charset="-122"/>
                          </a:rPr>
                          <m:t>(</m:t>
                        </m:r>
                        <m:f>
                          <m:fPr>
                            <m:ctrlPr>
                              <a:rPr lang="en-US" altLang="zh-CN" sz="2800" i="1" dirty="0" smtClean="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𝑀</m:t>
                            </m:r>
                          </m:num>
                          <m:den>
                            <m:r>
                              <a:rPr lang="en-US" altLang="zh-CN" sz="2800" b="0" i="1" dirty="0" smtClean="0">
                                <a:latin typeface="Cambria Math" panose="02040503050406030204" pitchFamily="18" charset="0"/>
                                <a:ea typeface="宋体" pitchFamily="2" charset="-122"/>
                              </a:rPr>
                              <m:t>𝑃</m:t>
                            </m:r>
                          </m:den>
                        </m:f>
                        <m:r>
                          <a:rPr lang="en-US" altLang="zh-CN" sz="2800" b="0" i="1" dirty="0" smtClean="0">
                            <a:latin typeface="Cambria Math" panose="02040503050406030204" pitchFamily="18" charset="0"/>
                            <a:ea typeface="宋体" pitchFamily="2" charset="-122"/>
                          </a:rPr>
                          <m:t>)</m:t>
                        </m:r>
                      </m:e>
                      <m:sup>
                        <m:r>
                          <a:rPr lang="en-US" altLang="zh-CN" sz="2800" i="1" dirty="0">
                            <a:latin typeface="Cambria Math" panose="02040503050406030204" pitchFamily="18" charset="0"/>
                            <a:ea typeface="宋体" pitchFamily="2" charset="-122"/>
                          </a:rPr>
                          <m:t>𝑑</m:t>
                        </m:r>
                      </m:sup>
                    </m:sSup>
                  </m:oMath>
                </a14:m>
                <a:endParaRPr lang="en-US" altLang="zh-CN" sz="2800" dirty="0">
                  <a:ea typeface="宋体" pitchFamily="2" charset="-122"/>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sz="2800" i="1" dirty="0">
                              <a:latin typeface="Cambria Math" panose="02040503050406030204" pitchFamily="18" charset="0"/>
                              <a:ea typeface="宋体" pitchFamily="2" charset="-122"/>
                            </a:rPr>
                          </m:ctrlPr>
                        </m:sSupPr>
                        <m:e>
                          <m:r>
                            <a:rPr lang="en-US" altLang="zh-CN" sz="2800" i="1" dirty="0">
                              <a:latin typeface="Cambria Math" panose="02040503050406030204" pitchFamily="18" charset="0"/>
                              <a:ea typeface="宋体" pitchFamily="2" charset="-122"/>
                            </a:rPr>
                            <m:t>(</m:t>
                          </m:r>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𝑀</m:t>
                              </m:r>
                            </m:num>
                            <m:den>
                              <m:r>
                                <a:rPr lang="en-US" altLang="zh-CN" sz="2800" i="1" dirty="0">
                                  <a:latin typeface="Cambria Math" panose="02040503050406030204" pitchFamily="18" charset="0"/>
                                  <a:ea typeface="宋体" pitchFamily="2" charset="-122"/>
                                </a:rPr>
                                <m:t>𝑃</m:t>
                              </m:r>
                            </m:den>
                          </m:f>
                          <m:r>
                            <a:rPr lang="en-US" altLang="zh-CN" sz="2800" i="1" dirty="0">
                              <a:latin typeface="Cambria Math" panose="02040503050406030204" pitchFamily="18" charset="0"/>
                              <a:ea typeface="宋体" pitchFamily="2" charset="-122"/>
                            </a:rPr>
                            <m:t>)</m:t>
                          </m:r>
                        </m:e>
                        <m:sup>
                          <m:r>
                            <a:rPr lang="en-US" altLang="zh-CN" sz="2800" i="1" dirty="0">
                              <a:latin typeface="Cambria Math" panose="02040503050406030204" pitchFamily="18" charset="0"/>
                              <a:ea typeface="宋体" pitchFamily="2" charset="-122"/>
                            </a:rPr>
                            <m:t>𝑑</m:t>
                          </m:r>
                        </m:sup>
                      </m:sSup>
                      <m:r>
                        <a:rPr lang="en-US" altLang="zh-CN" sz="2800" b="0" i="1" dirty="0" smtClean="0">
                          <a:latin typeface="Cambria Math" panose="02040503050406030204" pitchFamily="18" charset="0"/>
                          <a:ea typeface="宋体" pitchFamily="2" charset="-122"/>
                        </a:rPr>
                        <m:t>=</m:t>
                      </m:r>
                      <m:r>
                        <a:rPr lang="en-US" altLang="zh-CN" sz="2800" b="0" i="1" dirty="0" smtClean="0">
                          <a:latin typeface="Cambria Math" panose="02040503050406030204" pitchFamily="18" charset="0"/>
                          <a:ea typeface="宋体" pitchFamily="2" charset="-122"/>
                        </a:rPr>
                        <m:t>𝐿</m:t>
                      </m:r>
                      <m:r>
                        <a:rPr lang="en-US" altLang="zh-CN" sz="2800" b="0" i="1" dirty="0" smtClean="0">
                          <a:latin typeface="Cambria Math" panose="02040503050406030204" pitchFamily="18" charset="0"/>
                          <a:ea typeface="宋体" pitchFamily="2" charset="-122"/>
                        </a:rPr>
                        <m:t>(</m:t>
                      </m:r>
                      <m:r>
                        <a:rPr lang="en-US" altLang="zh-CN" sz="2800" b="0" i="1" dirty="0" smtClean="0">
                          <a:latin typeface="Cambria Math" panose="02040503050406030204" pitchFamily="18" charset="0"/>
                          <a:ea typeface="宋体" pitchFamily="2" charset="-122"/>
                        </a:rPr>
                        <m:t>𝑟</m:t>
                      </m:r>
                      <m:r>
                        <a:rPr lang="en-US" altLang="zh-CN" sz="2800" b="0" i="1" dirty="0" smtClean="0">
                          <a:latin typeface="Cambria Math" panose="02040503050406030204" pitchFamily="18" charset="0"/>
                          <a:ea typeface="宋体" pitchFamily="2" charset="-122"/>
                        </a:rPr>
                        <m:t>, </m:t>
                      </m:r>
                      <m:r>
                        <a:rPr lang="en-US" altLang="zh-CN" sz="2800" b="0" i="1" dirty="0" smtClean="0">
                          <a:latin typeface="Cambria Math" panose="02040503050406030204" pitchFamily="18" charset="0"/>
                          <a:ea typeface="宋体" pitchFamily="2" charset="-122"/>
                        </a:rPr>
                        <m:t>𝑌</m:t>
                      </m:r>
                      <m:r>
                        <a:rPr lang="en-US" altLang="zh-CN" sz="2800" b="0" i="1" dirty="0" smtClean="0">
                          <a:latin typeface="Cambria Math" panose="02040503050406030204" pitchFamily="18" charset="0"/>
                          <a:ea typeface="宋体" pitchFamily="2" charset="-122"/>
                        </a:rPr>
                        <m:t>)</m:t>
                      </m:r>
                    </m:oMath>
                  </m:oMathPara>
                </a14:m>
                <a:endParaRPr lang="en-US" altLang="zh-CN" sz="2800" dirty="0">
                  <a:ea typeface="宋体" pitchFamily="2" charset="-122"/>
                </a:endParaRPr>
              </a:p>
              <a:p>
                <a:pPr marL="0" indent="0">
                  <a:buNone/>
                </a:pPr>
                <a:r>
                  <a:rPr lang="zh-CN" altLang="en-US" sz="2800" dirty="0">
                    <a:ea typeface="宋体" pitchFamily="2" charset="-122"/>
                  </a:rPr>
                  <a:t>一个具体的函数形式</a:t>
                </a:r>
                <a:endParaRPr lang="en-US" altLang="zh-CN" sz="2800" dirty="0">
                  <a:ea typeface="宋体" pitchFamily="2" charset="-122"/>
                </a:endParaRPr>
              </a:p>
              <a:p>
                <a:pPr marL="0" indent="0" algn="ctr">
                  <a:buNone/>
                </a:pPr>
                <a:r>
                  <a:rPr lang="en-US" altLang="zh-CN" sz="2800" i="1" dirty="0">
                    <a:ea typeface="宋体" pitchFamily="2" charset="-122"/>
                  </a:rPr>
                  <a:t>L</a:t>
                </a:r>
                <a:r>
                  <a:rPr lang="zh-CN" altLang="en-US" sz="2800" i="1" dirty="0">
                    <a:ea typeface="宋体" pitchFamily="2" charset="-122"/>
                  </a:rPr>
                  <a:t>（</a:t>
                </a:r>
                <a:r>
                  <a:rPr lang="en-US" altLang="zh-CN" sz="2800" i="1" dirty="0">
                    <a:ea typeface="宋体" pitchFamily="2" charset="-122"/>
                  </a:rPr>
                  <a:t>r, Y</a:t>
                </a:r>
                <a:r>
                  <a:rPr lang="zh-CN" altLang="en-US" sz="2800" i="1" dirty="0">
                    <a:ea typeface="宋体" pitchFamily="2" charset="-122"/>
                  </a:rPr>
                  <a:t>）</a:t>
                </a:r>
                <a:r>
                  <a:rPr lang="en-US" altLang="zh-CN" sz="2800" i="1" dirty="0">
                    <a:ea typeface="宋体" pitchFamily="2" charset="-122"/>
                  </a:rPr>
                  <a:t> =  </a:t>
                </a:r>
                <a:r>
                  <a:rPr lang="en-US" altLang="zh-CN" sz="2800" i="1" dirty="0" err="1">
                    <a:ea typeface="宋体" pitchFamily="2" charset="-122"/>
                  </a:rPr>
                  <a:t>kY</a:t>
                </a:r>
                <a:r>
                  <a:rPr lang="en-US" altLang="zh-CN" sz="2800" i="1" dirty="0">
                    <a:ea typeface="宋体" pitchFamily="2" charset="-122"/>
                  </a:rPr>
                  <a:t> – </a:t>
                </a:r>
                <a:r>
                  <a:rPr lang="en-US" altLang="zh-CN" sz="2800" i="1" dirty="0" err="1">
                    <a:ea typeface="宋体" pitchFamily="2" charset="-122"/>
                  </a:rPr>
                  <a:t>hr</a:t>
                </a:r>
                <a:endParaRPr lang="en-US" altLang="zh-CN" sz="2800" i="1" dirty="0">
                  <a:ea typeface="宋体" pitchFamily="2" charset="-122"/>
                </a:endParaRPr>
              </a:p>
            </p:txBody>
          </p:sp>
        </mc:Choice>
        <mc:Fallback xmlns="">
          <p:sp>
            <p:nvSpPr>
              <p:cNvPr id="50179" name="Rectangle 3"/>
              <p:cNvSpPr>
                <a:spLocks noGrp="1" noRot="1" noChangeAspect="1" noMove="1" noResize="1" noEditPoints="1" noAdjustHandles="1" noChangeArrowheads="1" noChangeShapeType="1" noTextEdit="1"/>
              </p:cNvSpPr>
              <p:nvPr>
                <p:ph idx="1"/>
              </p:nvPr>
            </p:nvSpPr>
            <p:spPr>
              <a:xfrm>
                <a:off x="1819275" y="1"/>
                <a:ext cx="8566150" cy="5153892"/>
              </a:xfrm>
              <a:blipFill>
                <a:blip r:embed="rId2"/>
                <a:stretch>
                  <a:fillRect l="-1331" b="-1232"/>
                </a:stretch>
              </a:blipFill>
            </p:spPr>
            <p:txBody>
              <a:bodyPr/>
              <a:lstStyle/>
              <a:p>
                <a:r>
                  <a:rPr lang="zh-CN" altLang="en-US">
                    <a:noFill/>
                  </a:rPr>
                  <a:t> </a:t>
                </a:r>
              </a:p>
            </p:txBody>
          </p:sp>
        </mc:Fallback>
      </mc:AlternateContent>
      <p:sp>
        <p:nvSpPr>
          <p:cNvPr id="36868" name="Rectangle 6"/>
          <p:cNvSpPr>
            <a:spLocks noChangeArrowheads="1"/>
          </p:cNvSpPr>
          <p:nvPr/>
        </p:nvSpPr>
        <p:spPr bwMode="auto">
          <a:xfrm>
            <a:off x="3920837" y="5356947"/>
            <a:ext cx="6040581" cy="1175706"/>
          </a:xfrm>
          <a:prstGeom prst="rect">
            <a:avLst/>
          </a:prstGeom>
          <a:solidFill>
            <a:schemeClr val="bg1"/>
          </a:solidFill>
          <a:ln>
            <a:noFill/>
          </a:ln>
          <a:effectLst/>
          <a:extLst/>
        </p:spPr>
        <p:txBody>
          <a:bodyPr wrap="square">
            <a:spAutoFit/>
          </a:bodyPr>
          <a:lstStyle/>
          <a:p>
            <a:pPr>
              <a:spcBef>
                <a:spcPct val="20000"/>
              </a:spcBef>
            </a:pPr>
            <a:r>
              <a:rPr lang="en-US" altLang="zh-CN" sz="3200" dirty="0">
                <a:ea typeface="宋体" pitchFamily="2" charset="-122"/>
              </a:rPr>
              <a:t>k——</a:t>
            </a:r>
            <a:r>
              <a:rPr lang="zh-CN" altLang="en-US" sz="3200" dirty="0">
                <a:ea typeface="宋体" pitchFamily="2" charset="-122"/>
              </a:rPr>
              <a:t>货币需求对收入的敏感性</a:t>
            </a:r>
            <a:endParaRPr lang="en-US" altLang="zh-CN" sz="3200" dirty="0">
              <a:ea typeface="宋体" pitchFamily="2" charset="-122"/>
            </a:endParaRPr>
          </a:p>
          <a:p>
            <a:pPr>
              <a:spcBef>
                <a:spcPct val="20000"/>
              </a:spcBef>
            </a:pPr>
            <a:r>
              <a:rPr lang="en-US" altLang="zh-CN" sz="3200" dirty="0">
                <a:ea typeface="宋体" pitchFamily="2" charset="-122"/>
              </a:rPr>
              <a:t>h——</a:t>
            </a:r>
            <a:r>
              <a:rPr lang="zh-CN" altLang="en-US" sz="3200" dirty="0">
                <a:ea typeface="宋体" pitchFamily="2" charset="-122"/>
              </a:rPr>
              <a:t>货币需求对利率的敏感性</a:t>
            </a:r>
            <a:endParaRPr lang="en-US" altLang="zh-CN" sz="3200" dirty="0">
              <a:ea typeface="宋体" pitchFamily="2" charset="-122"/>
            </a:endParaRPr>
          </a:p>
        </p:txBody>
      </p:sp>
      <p:sp>
        <p:nvSpPr>
          <p:cNvPr id="3" name="日期占位符 2">
            <a:extLst>
              <a:ext uri="{FF2B5EF4-FFF2-40B4-BE49-F238E27FC236}">
                <a16:creationId xmlns:a16="http://schemas.microsoft.com/office/drawing/2014/main" id="{99EF32F3-9DA0-8B46-B918-56E1F2CF0D7A}"/>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94022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arn(outVertical)">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0179">
                                            <p:txEl>
                                              <p:pRg st="2" end="2"/>
                                            </p:txEl>
                                          </p:spTgt>
                                        </p:tgtEl>
                                        <p:attrNameLst>
                                          <p:attrName>style.visibility</p:attrName>
                                        </p:attrNameLst>
                                      </p:cBhvr>
                                      <p:to>
                                        <p:strVal val="visible"/>
                                      </p:to>
                                    </p:set>
                                    <p:animEffect transition="in" filter="barn(outVertical)">
                                      <p:cBhvr>
                                        <p:cTn id="12" dur="500"/>
                                        <p:tgtEl>
                                          <p:spTgt spid="50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0179">
                                            <p:txEl>
                                              <p:pRg st="3" end="3"/>
                                            </p:txEl>
                                          </p:spTgt>
                                        </p:tgtEl>
                                        <p:attrNameLst>
                                          <p:attrName>style.visibility</p:attrName>
                                        </p:attrNameLst>
                                      </p:cBhvr>
                                      <p:to>
                                        <p:strVal val="visible"/>
                                      </p:to>
                                    </p:set>
                                    <p:animEffect transition="in" filter="barn(outVertical)">
                                      <p:cBhvr>
                                        <p:cTn id="17" dur="500"/>
                                        <p:tgtEl>
                                          <p:spTgt spid="501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0179">
                                            <p:txEl>
                                              <p:pRg st="4" end="4"/>
                                            </p:txEl>
                                          </p:spTgt>
                                        </p:tgtEl>
                                        <p:attrNameLst>
                                          <p:attrName>style.visibility</p:attrName>
                                        </p:attrNameLst>
                                      </p:cBhvr>
                                      <p:to>
                                        <p:strVal val="visible"/>
                                      </p:to>
                                    </p:set>
                                    <p:animEffect transition="in" filter="barn(outVertical)">
                                      <p:cBhvr>
                                        <p:cTn id="22" dur="500"/>
                                        <p:tgtEl>
                                          <p:spTgt spid="5017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50179">
                                            <p:txEl>
                                              <p:pRg st="5" end="5"/>
                                            </p:txEl>
                                          </p:spTgt>
                                        </p:tgtEl>
                                        <p:attrNameLst>
                                          <p:attrName>style.visibility</p:attrName>
                                        </p:attrNameLst>
                                      </p:cBhvr>
                                      <p:to>
                                        <p:strVal val="visible"/>
                                      </p:to>
                                    </p:set>
                                    <p:animEffect transition="in" filter="barn(outVertical)">
                                      <p:cBhvr>
                                        <p:cTn id="27" dur="500"/>
                                        <p:tgtEl>
                                          <p:spTgt spid="501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50179">
                                            <p:txEl>
                                              <p:pRg st="6" end="6"/>
                                            </p:txEl>
                                          </p:spTgt>
                                        </p:tgtEl>
                                        <p:attrNameLst>
                                          <p:attrName>style.visibility</p:attrName>
                                        </p:attrNameLst>
                                      </p:cBhvr>
                                      <p:to>
                                        <p:strVal val="visible"/>
                                      </p:to>
                                    </p:set>
                                    <p:animEffect transition="in" filter="barn(outVertical)">
                                      <p:cBhvr>
                                        <p:cTn id="32" dur="500"/>
                                        <p:tgtEl>
                                          <p:spTgt spid="5017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50179">
                                            <p:txEl>
                                              <p:pRg st="7" end="7"/>
                                            </p:txEl>
                                          </p:spTgt>
                                        </p:tgtEl>
                                        <p:attrNameLst>
                                          <p:attrName>style.visibility</p:attrName>
                                        </p:attrNameLst>
                                      </p:cBhvr>
                                      <p:to>
                                        <p:strVal val="visible"/>
                                      </p:to>
                                    </p:set>
                                    <p:animEffect transition="in" filter="barn(outVertical)">
                                      <p:cBhvr>
                                        <p:cTn id="37" dur="500"/>
                                        <p:tgtEl>
                                          <p:spTgt spid="50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p:cNvCxnSpPr/>
          <p:nvPr/>
        </p:nvCxnSpPr>
        <p:spPr bwMode="auto">
          <a:xfrm flipH="1" flipV="1">
            <a:off x="4419601" y="817418"/>
            <a:ext cx="27709" cy="47798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flipV="1">
            <a:off x="4433455" y="5500255"/>
            <a:ext cx="5611090" cy="55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连接符 10"/>
          <p:cNvCxnSpPr/>
          <p:nvPr/>
        </p:nvCxnSpPr>
        <p:spPr bwMode="auto">
          <a:xfrm>
            <a:off x="4530437" y="1309906"/>
            <a:ext cx="3380509" cy="3851564"/>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 name="直接连接符 11"/>
          <p:cNvCxnSpPr/>
          <p:nvPr/>
        </p:nvCxnSpPr>
        <p:spPr bwMode="auto">
          <a:xfrm>
            <a:off x="6220692" y="817418"/>
            <a:ext cx="3380509" cy="3851564"/>
          </a:xfrm>
          <a:prstGeom prst="line">
            <a:avLst/>
          </a:prstGeom>
          <a:solidFill>
            <a:schemeClr val="accent1"/>
          </a:solidFill>
          <a:ln w="38100" cap="flat" cmpd="sng" algn="ctr">
            <a:solidFill>
              <a:schemeClr val="tx2"/>
            </a:solidFill>
            <a:prstDash val="solid"/>
            <a:round/>
            <a:headEnd type="none" w="med" len="med"/>
            <a:tailEnd type="none" w="med" len="med"/>
          </a:ln>
          <a:effectLst/>
        </p:spPr>
      </p:cxnSp>
      <p:sp>
        <p:nvSpPr>
          <p:cNvPr id="13" name="矩形 12"/>
          <p:cNvSpPr/>
          <p:nvPr/>
        </p:nvSpPr>
        <p:spPr>
          <a:xfrm>
            <a:off x="3676987" y="725132"/>
            <a:ext cx="320922" cy="584775"/>
          </a:xfrm>
          <a:prstGeom prst="rect">
            <a:avLst/>
          </a:prstGeom>
        </p:spPr>
        <p:txBody>
          <a:bodyPr wrap="none">
            <a:spAutoFit/>
          </a:bodyPr>
          <a:lstStyle/>
          <a:p>
            <a:r>
              <a:rPr lang="en-US" altLang="zh-CN" sz="3200" dirty="0">
                <a:ea typeface="宋体" pitchFamily="2" charset="-122"/>
              </a:rPr>
              <a:t>r</a:t>
            </a:r>
            <a:endParaRPr lang="zh-CN" altLang="en-US" sz="3200" dirty="0"/>
          </a:p>
        </p:txBody>
      </p:sp>
      <p:sp>
        <p:nvSpPr>
          <p:cNvPr id="14" name="矩形 13"/>
          <p:cNvSpPr/>
          <p:nvPr/>
        </p:nvSpPr>
        <p:spPr>
          <a:xfrm>
            <a:off x="9104786" y="5786736"/>
            <a:ext cx="891591" cy="584775"/>
          </a:xfrm>
          <a:prstGeom prst="rect">
            <a:avLst/>
          </a:prstGeom>
        </p:spPr>
        <p:txBody>
          <a:bodyPr wrap="none">
            <a:spAutoFit/>
          </a:bodyPr>
          <a:lstStyle/>
          <a:p>
            <a:r>
              <a:rPr lang="en-US" altLang="zh-CN" sz="3200" dirty="0">
                <a:ea typeface="宋体" pitchFamily="2" charset="-122"/>
              </a:rPr>
              <a:t>M/P</a:t>
            </a:r>
            <a:endParaRPr lang="zh-CN" altLang="en-US" sz="3200" dirty="0"/>
          </a:p>
        </p:txBody>
      </p:sp>
      <p:sp>
        <p:nvSpPr>
          <p:cNvPr id="15" name="矩形 14"/>
          <p:cNvSpPr/>
          <p:nvPr/>
        </p:nvSpPr>
        <p:spPr>
          <a:xfrm>
            <a:off x="7809059" y="4699806"/>
            <a:ext cx="1562800" cy="461665"/>
          </a:xfrm>
          <a:prstGeom prst="rect">
            <a:avLst/>
          </a:prstGeom>
        </p:spPr>
        <p:txBody>
          <a:bodyPr wrap="none">
            <a:spAutoFit/>
          </a:bodyPr>
          <a:lstStyle/>
          <a:p>
            <a:r>
              <a:rPr lang="en-US" altLang="zh-CN" i="1" dirty="0">
                <a:ea typeface="宋体" pitchFamily="2" charset="-122"/>
              </a:rPr>
              <a:t>L</a:t>
            </a:r>
            <a:r>
              <a:rPr lang="zh-CN" altLang="en-US" i="1" dirty="0">
                <a:ea typeface="宋体" pitchFamily="2" charset="-122"/>
              </a:rPr>
              <a:t>（</a:t>
            </a:r>
            <a:r>
              <a:rPr lang="en-US" altLang="zh-CN" i="1" dirty="0">
                <a:ea typeface="宋体" pitchFamily="2" charset="-122"/>
              </a:rPr>
              <a:t>r, Y</a:t>
            </a:r>
            <a:r>
              <a:rPr lang="en-US" altLang="zh-CN" i="1" baseline="-25000" dirty="0">
                <a:ea typeface="宋体" pitchFamily="2" charset="-122"/>
              </a:rPr>
              <a:t>1</a:t>
            </a:r>
            <a:r>
              <a:rPr lang="zh-CN" altLang="en-US" i="1" dirty="0">
                <a:ea typeface="宋体" pitchFamily="2" charset="-122"/>
              </a:rPr>
              <a:t>）</a:t>
            </a:r>
            <a:r>
              <a:rPr lang="en-US" altLang="zh-CN" i="1" dirty="0">
                <a:ea typeface="宋体" pitchFamily="2" charset="-122"/>
              </a:rPr>
              <a:t> </a:t>
            </a:r>
            <a:endParaRPr lang="zh-CN" altLang="en-US" dirty="0"/>
          </a:p>
        </p:txBody>
      </p:sp>
      <p:sp>
        <p:nvSpPr>
          <p:cNvPr id="16" name="矩形 15"/>
          <p:cNvSpPr/>
          <p:nvPr/>
        </p:nvSpPr>
        <p:spPr>
          <a:xfrm>
            <a:off x="9104785" y="3591672"/>
            <a:ext cx="1562800" cy="461665"/>
          </a:xfrm>
          <a:prstGeom prst="rect">
            <a:avLst/>
          </a:prstGeom>
        </p:spPr>
        <p:txBody>
          <a:bodyPr wrap="none">
            <a:spAutoFit/>
          </a:bodyPr>
          <a:lstStyle/>
          <a:p>
            <a:r>
              <a:rPr lang="en-US" altLang="zh-CN" i="1" dirty="0">
                <a:ea typeface="宋体" pitchFamily="2" charset="-122"/>
              </a:rPr>
              <a:t>L</a:t>
            </a:r>
            <a:r>
              <a:rPr lang="zh-CN" altLang="en-US" i="1" dirty="0">
                <a:ea typeface="宋体" pitchFamily="2" charset="-122"/>
              </a:rPr>
              <a:t>（</a:t>
            </a:r>
            <a:r>
              <a:rPr lang="en-US" altLang="zh-CN" i="1" dirty="0">
                <a:ea typeface="宋体" pitchFamily="2" charset="-122"/>
              </a:rPr>
              <a:t>r, Y</a:t>
            </a:r>
            <a:r>
              <a:rPr lang="en-US" altLang="zh-CN" i="1" baseline="-25000" dirty="0">
                <a:ea typeface="宋体" pitchFamily="2" charset="-122"/>
              </a:rPr>
              <a:t>2</a:t>
            </a:r>
            <a:r>
              <a:rPr lang="zh-CN" altLang="en-US" i="1" dirty="0">
                <a:ea typeface="宋体" pitchFamily="2" charset="-122"/>
              </a:rPr>
              <a:t>）</a:t>
            </a:r>
            <a:r>
              <a:rPr lang="en-US" altLang="zh-CN" i="1" dirty="0">
                <a:ea typeface="宋体" pitchFamily="2" charset="-122"/>
              </a:rPr>
              <a:t> </a:t>
            </a:r>
            <a:endParaRPr lang="zh-CN" altLang="en-US" dirty="0"/>
          </a:p>
        </p:txBody>
      </p:sp>
      <p:cxnSp>
        <p:nvCxnSpPr>
          <p:cNvPr id="18" name="直接连接符 17"/>
          <p:cNvCxnSpPr/>
          <p:nvPr/>
        </p:nvCxnSpPr>
        <p:spPr bwMode="auto">
          <a:xfrm>
            <a:off x="4530437" y="3822503"/>
            <a:ext cx="426287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0" name="直接连接符 19"/>
          <p:cNvCxnSpPr/>
          <p:nvPr/>
        </p:nvCxnSpPr>
        <p:spPr bwMode="auto">
          <a:xfrm>
            <a:off x="6661872" y="1309906"/>
            <a:ext cx="80803" cy="4218058"/>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5" name="椭圆 24"/>
          <p:cNvSpPr/>
          <p:nvPr/>
        </p:nvSpPr>
        <p:spPr bwMode="auto">
          <a:xfrm>
            <a:off x="6661871" y="3822504"/>
            <a:ext cx="205654"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6" name="椭圆 25"/>
          <p:cNvSpPr/>
          <p:nvPr/>
        </p:nvSpPr>
        <p:spPr bwMode="auto">
          <a:xfrm>
            <a:off x="6515614" y="1256224"/>
            <a:ext cx="249084"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7" name="椭圆 26"/>
          <p:cNvSpPr/>
          <p:nvPr/>
        </p:nvSpPr>
        <p:spPr bwMode="auto">
          <a:xfrm>
            <a:off x="8658252" y="3753926"/>
            <a:ext cx="320179"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8" name="矩形 27"/>
          <p:cNvSpPr/>
          <p:nvPr/>
        </p:nvSpPr>
        <p:spPr>
          <a:xfrm>
            <a:off x="6214594" y="3742669"/>
            <a:ext cx="481222" cy="584775"/>
          </a:xfrm>
          <a:prstGeom prst="rect">
            <a:avLst/>
          </a:prstGeom>
        </p:spPr>
        <p:txBody>
          <a:bodyPr wrap="none">
            <a:spAutoFit/>
          </a:bodyPr>
          <a:lstStyle/>
          <a:p>
            <a:r>
              <a:rPr lang="en-US" altLang="zh-CN" sz="3200" dirty="0">
                <a:ea typeface="宋体" pitchFamily="2" charset="-122"/>
              </a:rPr>
              <a:t>A</a:t>
            </a:r>
            <a:endParaRPr lang="zh-CN" altLang="en-US" sz="3200" dirty="0"/>
          </a:p>
        </p:txBody>
      </p:sp>
      <p:sp>
        <p:nvSpPr>
          <p:cNvPr id="29" name="矩形 28"/>
          <p:cNvSpPr/>
          <p:nvPr/>
        </p:nvSpPr>
        <p:spPr>
          <a:xfrm>
            <a:off x="8531896" y="3728381"/>
            <a:ext cx="458780" cy="584775"/>
          </a:xfrm>
          <a:prstGeom prst="rect">
            <a:avLst/>
          </a:prstGeom>
        </p:spPr>
        <p:txBody>
          <a:bodyPr wrap="none">
            <a:spAutoFit/>
          </a:bodyPr>
          <a:lstStyle/>
          <a:p>
            <a:r>
              <a:rPr lang="en-US" altLang="zh-CN" sz="3200" dirty="0">
                <a:ea typeface="宋体" pitchFamily="2" charset="-122"/>
              </a:rPr>
              <a:t>B</a:t>
            </a:r>
            <a:endParaRPr lang="zh-CN" altLang="en-US" sz="3200" dirty="0"/>
          </a:p>
        </p:txBody>
      </p:sp>
      <p:sp>
        <p:nvSpPr>
          <p:cNvPr id="30" name="矩形 29"/>
          <p:cNvSpPr/>
          <p:nvPr/>
        </p:nvSpPr>
        <p:spPr>
          <a:xfrm>
            <a:off x="6914712" y="1039013"/>
            <a:ext cx="458780" cy="584775"/>
          </a:xfrm>
          <a:prstGeom prst="rect">
            <a:avLst/>
          </a:prstGeom>
        </p:spPr>
        <p:txBody>
          <a:bodyPr wrap="none">
            <a:spAutoFit/>
          </a:bodyPr>
          <a:lstStyle/>
          <a:p>
            <a:r>
              <a:rPr lang="en-US" altLang="zh-CN" sz="3200" dirty="0">
                <a:ea typeface="宋体" pitchFamily="2" charset="-122"/>
              </a:rPr>
              <a:t>C</a:t>
            </a:r>
            <a:endParaRPr lang="zh-CN" altLang="en-US" sz="3200" dirty="0"/>
          </a:p>
        </p:txBody>
      </p:sp>
      <p:sp>
        <p:nvSpPr>
          <p:cNvPr id="3" name="日期占位符 2">
            <a:extLst>
              <a:ext uri="{FF2B5EF4-FFF2-40B4-BE49-F238E27FC236}">
                <a16:creationId xmlns:a16="http://schemas.microsoft.com/office/drawing/2014/main" id="{6793EB1E-DF29-064F-8E41-7373775BA4F9}"/>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31197338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914" name="Rectangle 3"/>
              <p:cNvSpPr>
                <a:spLocks noGrp="1" noChangeArrowheads="1"/>
              </p:cNvSpPr>
              <p:nvPr>
                <p:ph idx="1"/>
              </p:nvPr>
            </p:nvSpPr>
            <p:spPr>
              <a:xfrm>
                <a:off x="1652589" y="198438"/>
                <a:ext cx="9529761" cy="6030912"/>
              </a:xfrm>
            </p:spPr>
            <p:txBody>
              <a:bodyPr anchor="t" anchorCtr="0">
                <a:normAutofit/>
              </a:bodyPr>
              <a:lstStyle/>
              <a:p>
                <a:pPr>
                  <a:buFontTx/>
                  <a:buNone/>
                </a:pPr>
                <a:r>
                  <a:rPr lang="en-US" altLang="zh-CN" sz="2800" dirty="0">
                    <a:ea typeface="宋体" pitchFamily="2" charset="-122"/>
                  </a:rPr>
                  <a:t>2.3 </a:t>
                </a:r>
                <a:r>
                  <a:rPr lang="zh-CN" altLang="en-US" sz="2800" dirty="0">
                    <a:ea typeface="宋体" pitchFamily="2" charset="-122"/>
                  </a:rPr>
                  <a:t>货币供给</a:t>
                </a:r>
                <a:endParaRPr lang="en-US" altLang="zh-CN" sz="2800" dirty="0">
                  <a:ea typeface="宋体" pitchFamily="2" charset="-122"/>
                </a:endParaRPr>
              </a:p>
              <a:p>
                <a:pPr>
                  <a:buFontTx/>
                  <a:buNone/>
                </a:pPr>
                <a:endParaRPr lang="en-US" altLang="zh-CN" sz="2800" dirty="0">
                  <a:ea typeface="宋体" pitchFamily="2" charset="-122"/>
                </a:endParaRPr>
              </a:p>
              <a:p>
                <a:pPr>
                  <a:buFontTx/>
                  <a:buNone/>
                </a:pPr>
                <a:r>
                  <a:rPr lang="zh-CN" altLang="en-US" sz="2800" dirty="0">
                    <a:ea typeface="宋体" pitchFamily="2" charset="-122"/>
                  </a:rPr>
                  <a:t>货币供给为外生变量，即与收入和利率都无关系，不受其影响。</a:t>
                </a:r>
                <a:endParaRPr lang="en-US" altLang="zh-CN" sz="2800" dirty="0">
                  <a:ea typeface="宋体" pitchFamily="2" charset="-122"/>
                </a:endParaRPr>
              </a:p>
              <a:p>
                <a:pPr>
                  <a:buFontTx/>
                  <a:buNone/>
                </a:pPr>
                <a:r>
                  <a:rPr lang="zh-CN" altLang="en-US" sz="2800" dirty="0">
                    <a:ea typeface="宋体" pitchFamily="2" charset="-122"/>
                  </a:rPr>
                  <a:t>名义货币（余额）供给：</a:t>
                </a:r>
                <a14:m>
                  <m:oMath xmlns:m="http://schemas.openxmlformats.org/officeDocument/2006/math">
                    <m:sSup>
                      <m:sSupPr>
                        <m:ctrlPr>
                          <a:rPr lang="en-US" altLang="zh-CN" sz="2800" i="1" dirty="0" smtClean="0">
                            <a:latin typeface="Cambria Math" panose="02040503050406030204" pitchFamily="18" charset="0"/>
                            <a:ea typeface="宋体" pitchFamily="2" charset="-122"/>
                          </a:rPr>
                        </m:ctrlPr>
                      </m:sSupPr>
                      <m:e>
                        <m:r>
                          <a:rPr lang="en-US" altLang="zh-CN" sz="2800" i="1" dirty="0">
                            <a:latin typeface="Cambria Math" panose="02040503050406030204" pitchFamily="18" charset="0"/>
                            <a:ea typeface="宋体" pitchFamily="2" charset="-122"/>
                          </a:rPr>
                          <m:t>𝑀</m:t>
                        </m:r>
                      </m:e>
                      <m:sup>
                        <m:r>
                          <a:rPr lang="en-US" altLang="zh-CN" sz="2800" b="0" i="1" dirty="0" smtClean="0">
                            <a:latin typeface="Cambria Math" panose="02040503050406030204" pitchFamily="18" charset="0"/>
                            <a:ea typeface="宋体" pitchFamily="2" charset="-122"/>
                          </a:rPr>
                          <m:t>𝑆</m:t>
                        </m:r>
                      </m:sup>
                    </m:sSup>
                    <m:r>
                      <a:rPr lang="en-US" altLang="zh-CN" sz="2800" i="1" dirty="0" smtClean="0">
                        <a:latin typeface="Cambria Math" panose="02040503050406030204" pitchFamily="18" charset="0"/>
                        <a:ea typeface="宋体" pitchFamily="2" charset="-122"/>
                      </a:rPr>
                      <m:t> = </m:t>
                    </m:r>
                    <m:acc>
                      <m:accPr>
                        <m:chr m:val="̅"/>
                        <m:ctrlPr>
                          <a:rPr lang="en-US" altLang="zh-CN" sz="2800" i="1" dirty="0" smtClean="0">
                            <a:latin typeface="Cambria Math" panose="02040503050406030204" pitchFamily="18" charset="0"/>
                            <a:ea typeface="宋体" pitchFamily="2" charset="-122"/>
                          </a:rPr>
                        </m:ctrlPr>
                      </m:accPr>
                      <m:e>
                        <m:r>
                          <a:rPr lang="en-US" altLang="zh-CN" sz="2800" i="1" dirty="0">
                            <a:latin typeface="Cambria Math" panose="02040503050406030204" pitchFamily="18" charset="0"/>
                            <a:ea typeface="宋体" pitchFamily="2" charset="-122"/>
                          </a:rPr>
                          <m:t>𝑀</m:t>
                        </m:r>
                        <m:r>
                          <m:rPr>
                            <m:nor/>
                          </m:rPr>
                          <a:rPr lang="en-US" altLang="zh-CN" sz="2800" dirty="0">
                            <a:ea typeface="宋体" pitchFamily="2" charset="-122"/>
                          </a:rPr>
                          <m:t> </m:t>
                        </m:r>
                      </m:e>
                    </m:acc>
                  </m:oMath>
                </a14:m>
                <a:endParaRPr lang="en-US" altLang="zh-CN" sz="2800" dirty="0">
                  <a:ea typeface="宋体" pitchFamily="2" charset="-122"/>
                </a:endParaRPr>
              </a:p>
              <a:p>
                <a:pPr>
                  <a:buFontTx/>
                  <a:buNone/>
                </a:pPr>
                <a:r>
                  <a:rPr lang="zh-CN" altLang="en-US" sz="2800" dirty="0">
                    <a:ea typeface="宋体" pitchFamily="2" charset="-122"/>
                  </a:rPr>
                  <a:t>实际货币（余额）供给：</a:t>
                </a:r>
                <a14:m>
                  <m:oMath xmlns:m="http://schemas.openxmlformats.org/officeDocument/2006/math">
                    <m:f>
                      <m:fPr>
                        <m:ctrlPr>
                          <a:rPr lang="en-US" altLang="zh-CN" sz="2800" i="1" dirty="0" smtClean="0">
                            <a:latin typeface="Cambria Math" panose="02040503050406030204" pitchFamily="18" charset="0"/>
                            <a:ea typeface="宋体" pitchFamily="2" charset="-122"/>
                          </a:rPr>
                        </m:ctrlPr>
                      </m:fPr>
                      <m:num>
                        <m:sSup>
                          <m:sSupPr>
                            <m:ctrlPr>
                              <a:rPr lang="en-US" altLang="zh-CN" sz="2800" i="1" dirty="0">
                                <a:latin typeface="Cambria Math" panose="02040503050406030204" pitchFamily="18" charset="0"/>
                                <a:ea typeface="宋体" pitchFamily="2" charset="-122"/>
                              </a:rPr>
                            </m:ctrlPr>
                          </m:sSupPr>
                          <m:e>
                            <m:r>
                              <a:rPr lang="en-US" altLang="zh-CN" sz="2800" i="1" dirty="0">
                                <a:latin typeface="Cambria Math" panose="02040503050406030204" pitchFamily="18" charset="0"/>
                                <a:ea typeface="宋体" pitchFamily="2" charset="-122"/>
                              </a:rPr>
                              <m:t>𝑀</m:t>
                            </m:r>
                          </m:e>
                          <m:sup>
                            <m:r>
                              <a:rPr lang="en-US" altLang="zh-CN" sz="2800" i="1" dirty="0">
                                <a:latin typeface="Cambria Math" panose="02040503050406030204" pitchFamily="18" charset="0"/>
                                <a:ea typeface="宋体" pitchFamily="2" charset="-122"/>
                              </a:rPr>
                              <m:t>𝑆</m:t>
                            </m:r>
                          </m:sup>
                        </m:sSup>
                      </m:num>
                      <m:den>
                        <m:r>
                          <a:rPr lang="en-US" altLang="zh-CN" sz="2800" b="0" i="1" dirty="0" smtClean="0">
                            <a:latin typeface="Cambria Math" panose="02040503050406030204" pitchFamily="18" charset="0"/>
                            <a:ea typeface="宋体" pitchFamily="2" charset="-122"/>
                          </a:rPr>
                          <m:t>𝑃</m:t>
                        </m:r>
                      </m:den>
                    </m:f>
                    <m:r>
                      <a:rPr lang="en-US" altLang="zh-CN" sz="2800" i="1" dirty="0">
                        <a:latin typeface="Cambria Math" panose="02040503050406030204" pitchFamily="18" charset="0"/>
                        <a:ea typeface="宋体" pitchFamily="2" charset="-122"/>
                      </a:rPr>
                      <m:t> = </m:t>
                    </m:r>
                    <m:f>
                      <m:fPr>
                        <m:ctrlPr>
                          <a:rPr lang="en-US" altLang="zh-CN" sz="2800" i="1" dirty="0" smtClean="0">
                            <a:latin typeface="Cambria Math" panose="02040503050406030204" pitchFamily="18" charset="0"/>
                            <a:ea typeface="宋体" pitchFamily="2" charset="-122"/>
                          </a:rPr>
                        </m:ctrlPr>
                      </m:fPr>
                      <m:num>
                        <m:acc>
                          <m:accPr>
                            <m:chr m:val="̅"/>
                            <m:ctrlPr>
                              <a:rPr lang="en-US" altLang="zh-CN" sz="2800" i="1" dirty="0" smtClean="0">
                                <a:latin typeface="Cambria Math" panose="02040503050406030204" pitchFamily="18" charset="0"/>
                                <a:ea typeface="宋体" pitchFamily="2" charset="-122"/>
                              </a:rPr>
                            </m:ctrlPr>
                          </m:accPr>
                          <m:e>
                            <m:r>
                              <a:rPr lang="en-US" altLang="zh-CN" sz="2800" i="1" dirty="0">
                                <a:latin typeface="Cambria Math" panose="02040503050406030204" pitchFamily="18" charset="0"/>
                                <a:ea typeface="宋体" pitchFamily="2" charset="-122"/>
                              </a:rPr>
                              <m:t>𝑀</m:t>
                            </m:r>
                          </m:e>
                        </m:acc>
                      </m:num>
                      <m:den>
                        <m:r>
                          <a:rPr lang="en-US" altLang="zh-CN" sz="2800" b="0" i="1" dirty="0" smtClean="0">
                            <a:latin typeface="Cambria Math" panose="02040503050406030204" pitchFamily="18" charset="0"/>
                            <a:ea typeface="宋体" pitchFamily="2" charset="-122"/>
                          </a:rPr>
                          <m:t>𝑃</m:t>
                        </m:r>
                      </m:den>
                    </m:f>
                  </m:oMath>
                </a14:m>
                <a:endParaRPr lang="en-US" altLang="zh-CN" sz="2800" dirty="0">
                  <a:ea typeface="宋体" pitchFamily="2" charset="-122"/>
                </a:endParaRPr>
              </a:p>
              <a:p>
                <a:pPr algn="ctr">
                  <a:buFontTx/>
                  <a:buNone/>
                </a:pPr>
                <a:r>
                  <a:rPr lang="en-US" altLang="zh-CN" sz="2800" dirty="0">
                    <a:ea typeface="宋体" pitchFamily="2" charset="-122"/>
                  </a:rPr>
                  <a:t>(</a:t>
                </a:r>
                <a14:m>
                  <m:oMath xmlns:m="http://schemas.openxmlformats.org/officeDocument/2006/math">
                    <m:sSup>
                      <m:sSupPr>
                        <m:ctrlPr>
                          <a:rPr lang="en-US" altLang="zh-CN" sz="2800" i="1" smtClean="0">
                            <a:latin typeface="Cambria Math" panose="02040503050406030204" pitchFamily="18" charset="0"/>
                            <a:ea typeface="宋体" pitchFamily="2" charset="-122"/>
                          </a:rPr>
                        </m:ctrlPr>
                      </m:sSupPr>
                      <m:e>
                        <m:f>
                          <m:fPr>
                            <m:ctrlPr>
                              <a:rPr lang="en-US" altLang="zh-CN" sz="2800" i="1" dirty="0">
                                <a:latin typeface="Cambria Math" panose="02040503050406030204" pitchFamily="18" charset="0"/>
                                <a:ea typeface="宋体" pitchFamily="2" charset="-122"/>
                              </a:rPr>
                            </m:ctrlPr>
                          </m:fPr>
                          <m:num>
                            <m:r>
                              <a:rPr lang="en-US" altLang="zh-CN" sz="2800" b="0" i="1" dirty="0" smtClean="0">
                                <a:latin typeface="Cambria Math" panose="02040503050406030204" pitchFamily="18" charset="0"/>
                                <a:ea typeface="宋体" pitchFamily="2" charset="-122"/>
                              </a:rPr>
                              <m:t>𝑀</m:t>
                            </m:r>
                          </m:num>
                          <m:den>
                            <m:r>
                              <a:rPr lang="en-US" altLang="zh-CN" sz="2800" i="1" dirty="0">
                                <a:latin typeface="Cambria Math" panose="02040503050406030204" pitchFamily="18" charset="0"/>
                                <a:ea typeface="宋体" pitchFamily="2" charset="-122"/>
                              </a:rPr>
                              <m:t>𝑃</m:t>
                            </m:r>
                          </m:den>
                        </m:f>
                        <m:r>
                          <a:rPr lang="en-US" altLang="zh-CN" sz="2800" b="0" i="1" dirty="0" smtClean="0">
                            <a:latin typeface="Cambria Math" panose="02040503050406030204" pitchFamily="18" charset="0"/>
                            <a:ea typeface="宋体" pitchFamily="2" charset="-122"/>
                          </a:rPr>
                          <m:t>)</m:t>
                        </m:r>
                        <m:r>
                          <m:rPr>
                            <m:nor/>
                          </m:rPr>
                          <a:rPr lang="en-US" altLang="zh-CN" sz="2800" dirty="0">
                            <a:ea typeface="宋体" pitchFamily="2" charset="-122"/>
                          </a:rPr>
                          <m:t> </m:t>
                        </m:r>
                      </m:e>
                      <m:sup>
                        <m:r>
                          <a:rPr lang="en-US" altLang="zh-CN" sz="2800" b="0" i="1" smtClean="0">
                            <a:latin typeface="Cambria Math" panose="02040503050406030204" pitchFamily="18" charset="0"/>
                            <a:ea typeface="宋体" pitchFamily="2" charset="-122"/>
                          </a:rPr>
                          <m:t>𝑠</m:t>
                        </m:r>
                      </m:sup>
                    </m:sSup>
                    <m:r>
                      <a:rPr lang="en-US" altLang="zh-CN" sz="2800" i="1" dirty="0" smtClean="0">
                        <a:latin typeface="Cambria Math" panose="02040503050406030204" pitchFamily="18" charset="0"/>
                        <a:ea typeface="宋体" pitchFamily="2" charset="-122"/>
                      </a:rPr>
                      <m:t>=</m:t>
                    </m:r>
                    <m:f>
                      <m:fPr>
                        <m:ctrlPr>
                          <a:rPr lang="en-US" altLang="zh-CN" sz="2800" i="1" dirty="0">
                            <a:latin typeface="Cambria Math" panose="02040503050406030204" pitchFamily="18" charset="0"/>
                            <a:ea typeface="宋体" pitchFamily="2" charset="-122"/>
                          </a:rPr>
                        </m:ctrlPr>
                      </m:fPr>
                      <m:num>
                        <m:acc>
                          <m:accPr>
                            <m:chr m:val="̅"/>
                            <m:ctrlPr>
                              <a:rPr lang="en-US" altLang="zh-CN" sz="2800" i="1" dirty="0">
                                <a:latin typeface="Cambria Math" panose="02040503050406030204" pitchFamily="18" charset="0"/>
                                <a:ea typeface="宋体" pitchFamily="2" charset="-122"/>
                              </a:rPr>
                            </m:ctrlPr>
                          </m:accPr>
                          <m:e>
                            <m:r>
                              <a:rPr lang="en-US" altLang="zh-CN" sz="2800" i="1" dirty="0">
                                <a:latin typeface="Cambria Math" panose="02040503050406030204" pitchFamily="18" charset="0"/>
                                <a:ea typeface="宋体" pitchFamily="2" charset="-122"/>
                              </a:rPr>
                              <m:t>𝑀</m:t>
                            </m:r>
                          </m:e>
                        </m:acc>
                      </m:num>
                      <m:den>
                        <m:acc>
                          <m:accPr>
                            <m:chr m:val="̅"/>
                            <m:ctrlPr>
                              <a:rPr lang="en-US" altLang="zh-CN" sz="2800" i="1" dirty="0" smtClean="0">
                                <a:latin typeface="Cambria Math" panose="02040503050406030204" pitchFamily="18" charset="0"/>
                                <a:ea typeface="宋体" pitchFamily="2" charset="-122"/>
                              </a:rPr>
                            </m:ctrlPr>
                          </m:accPr>
                          <m:e>
                            <m:r>
                              <a:rPr lang="en-US" altLang="zh-CN" sz="2800" i="1" dirty="0">
                                <a:latin typeface="Cambria Math" panose="02040503050406030204" pitchFamily="18" charset="0"/>
                                <a:ea typeface="宋体" pitchFamily="2" charset="-122"/>
                              </a:rPr>
                              <m:t>𝑃</m:t>
                            </m:r>
                          </m:e>
                        </m:acc>
                      </m:den>
                    </m:f>
                  </m:oMath>
                </a14:m>
                <a:endParaRPr lang="en-US" altLang="zh-CN" sz="2800" dirty="0">
                  <a:ea typeface="宋体" pitchFamily="2" charset="-122"/>
                </a:endParaRPr>
              </a:p>
              <a:p>
                <a:pPr>
                  <a:buFontTx/>
                  <a:buNone/>
                </a:pPr>
                <a:endParaRPr lang="en-US" altLang="zh-CN" sz="2800" dirty="0">
                  <a:ea typeface="宋体" pitchFamily="2" charset="-122"/>
                </a:endParaRPr>
              </a:p>
              <a:p>
                <a:pPr>
                  <a:buFontTx/>
                  <a:buNone/>
                </a:pPr>
                <a:endParaRPr lang="en-US" altLang="zh-CN" sz="2800" dirty="0">
                  <a:ea typeface="宋体" pitchFamily="2" charset="-122"/>
                </a:endParaRPr>
              </a:p>
            </p:txBody>
          </p:sp>
        </mc:Choice>
        <mc:Fallback xmlns="">
          <p:sp>
            <p:nvSpPr>
              <p:cNvPr id="38914" name="Rectangle 3"/>
              <p:cNvSpPr>
                <a:spLocks noGrp="1" noRot="1" noChangeAspect="1" noMove="1" noResize="1" noEditPoints="1" noAdjustHandles="1" noChangeArrowheads="1" noChangeShapeType="1" noTextEdit="1"/>
              </p:cNvSpPr>
              <p:nvPr>
                <p:ph idx="1"/>
              </p:nvPr>
            </p:nvSpPr>
            <p:spPr>
              <a:xfrm>
                <a:off x="1652589" y="198438"/>
                <a:ext cx="9529761" cy="6030912"/>
              </a:xfrm>
              <a:blipFill>
                <a:blip r:embed="rId2"/>
                <a:stretch>
                  <a:fillRect l="-1197" t="-1471" r="-133"/>
                </a:stretch>
              </a:blipFill>
            </p:spPr>
            <p:txBody>
              <a:bodyPr/>
              <a:lstStyle/>
              <a:p>
                <a:r>
                  <a:rPr lang="zh-CN" altLang="en-US">
                    <a:noFill/>
                  </a:rPr>
                  <a:t> </a:t>
                </a:r>
              </a:p>
            </p:txBody>
          </p:sp>
        </mc:Fallback>
      </mc:AlternateContent>
      <p:sp>
        <p:nvSpPr>
          <p:cNvPr id="3" name="日期占位符 2">
            <a:extLst>
              <a:ext uri="{FF2B5EF4-FFF2-40B4-BE49-F238E27FC236}">
                <a16:creationId xmlns:a16="http://schemas.microsoft.com/office/drawing/2014/main" id="{DD77BF02-86AE-3A45-BE04-C713C7789798}"/>
              </a:ext>
            </a:extLst>
          </p:cNvPr>
          <p:cNvSpPr>
            <a:spLocks noGrp="1"/>
          </p:cNvSpPr>
          <p:nvPr>
            <p:ph type="dt" sz="half" idx="10"/>
          </p:nvPr>
        </p:nvSpPr>
        <p:spPr/>
        <p:txBody>
          <a:bodyPr/>
          <a:lstStyle/>
          <a:p>
            <a:pPr>
              <a:defRPr/>
            </a:pPr>
            <a:r>
              <a:rPr lang="en-US" altLang="zh-CN"/>
              <a:t>Wuhan University Economics and Management School</a:t>
            </a:r>
          </a:p>
        </p:txBody>
      </p:sp>
      <p:sp>
        <p:nvSpPr>
          <p:cNvPr id="4" name="右箭头 3">
            <a:extLst>
              <a:ext uri="{FF2B5EF4-FFF2-40B4-BE49-F238E27FC236}">
                <a16:creationId xmlns:a16="http://schemas.microsoft.com/office/drawing/2014/main" id="{A16E3CDA-0349-B34E-9B95-5886AFBC3008}"/>
              </a:ext>
            </a:extLst>
          </p:cNvPr>
          <p:cNvSpPr/>
          <p:nvPr/>
        </p:nvSpPr>
        <p:spPr>
          <a:xfrm>
            <a:off x="438150" y="723900"/>
            <a:ext cx="10744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p:cNvCxnSpPr/>
          <p:nvPr/>
        </p:nvCxnSpPr>
        <p:spPr bwMode="auto">
          <a:xfrm flipH="1" flipV="1">
            <a:off x="4419601" y="817418"/>
            <a:ext cx="27709" cy="47798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flipV="1">
            <a:off x="4433455" y="5500255"/>
            <a:ext cx="5611090" cy="55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连接符 10"/>
          <p:cNvCxnSpPr/>
          <p:nvPr/>
        </p:nvCxnSpPr>
        <p:spPr bwMode="auto">
          <a:xfrm>
            <a:off x="7038109" y="1017519"/>
            <a:ext cx="13854" cy="4482737"/>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
        <p:nvSpPr>
          <p:cNvPr id="13" name="矩形 12"/>
          <p:cNvSpPr/>
          <p:nvPr/>
        </p:nvSpPr>
        <p:spPr>
          <a:xfrm>
            <a:off x="3676987" y="725132"/>
            <a:ext cx="320922" cy="584775"/>
          </a:xfrm>
          <a:prstGeom prst="rect">
            <a:avLst/>
          </a:prstGeom>
        </p:spPr>
        <p:txBody>
          <a:bodyPr wrap="none">
            <a:spAutoFit/>
          </a:bodyPr>
          <a:lstStyle/>
          <a:p>
            <a:r>
              <a:rPr lang="en-US" altLang="zh-CN" sz="3200" dirty="0">
                <a:ea typeface="宋体" pitchFamily="2" charset="-122"/>
              </a:rPr>
              <a:t>r</a:t>
            </a:r>
            <a:endParaRPr lang="zh-CN" altLang="en-US" sz="3200" dirty="0"/>
          </a:p>
        </p:txBody>
      </p:sp>
      <p:sp>
        <p:nvSpPr>
          <p:cNvPr id="14" name="矩形 13"/>
          <p:cNvSpPr/>
          <p:nvPr/>
        </p:nvSpPr>
        <p:spPr>
          <a:xfrm>
            <a:off x="9104786" y="5786736"/>
            <a:ext cx="891591" cy="584775"/>
          </a:xfrm>
          <a:prstGeom prst="rect">
            <a:avLst/>
          </a:prstGeom>
        </p:spPr>
        <p:txBody>
          <a:bodyPr wrap="none">
            <a:spAutoFit/>
          </a:bodyPr>
          <a:lstStyle/>
          <a:p>
            <a:r>
              <a:rPr lang="en-US" altLang="zh-CN" sz="3200" dirty="0">
                <a:ea typeface="宋体" pitchFamily="2" charset="-122"/>
              </a:rPr>
              <a:t>M/P</a:t>
            </a:r>
            <a:endParaRPr lang="zh-CN" altLang="en-US" sz="3200" dirty="0"/>
          </a:p>
        </p:txBody>
      </p:sp>
      <mc:AlternateContent xmlns:mc="http://schemas.openxmlformats.org/markup-compatibility/2006" xmlns:a14="http://schemas.microsoft.com/office/drawing/2010/main">
        <mc:Choice Requires="a14">
          <p:sp>
            <p:nvSpPr>
              <p:cNvPr id="4" name="矩形 3"/>
              <p:cNvSpPr/>
              <p:nvPr/>
            </p:nvSpPr>
            <p:spPr>
              <a:xfrm>
                <a:off x="6786762" y="5597236"/>
                <a:ext cx="530402" cy="8304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a:latin typeface="Cambria Math" panose="02040503050406030204" pitchFamily="18" charset="0"/>
                              <a:ea typeface="宋体" pitchFamily="2" charset="-122"/>
                            </a:rPr>
                          </m:ctrlPr>
                        </m:fPr>
                        <m:num>
                          <m:acc>
                            <m:accPr>
                              <m:chr m:val="̅"/>
                              <m:ctrlPr>
                                <a:rPr lang="en-US" altLang="zh-CN" i="1" dirty="0">
                                  <a:latin typeface="Cambria Math" panose="02040503050406030204" pitchFamily="18" charset="0"/>
                                  <a:ea typeface="宋体" pitchFamily="2" charset="-122"/>
                                </a:rPr>
                              </m:ctrlPr>
                            </m:accPr>
                            <m:e>
                              <m:r>
                                <a:rPr lang="en-US" altLang="zh-CN" i="1" dirty="0">
                                  <a:latin typeface="Cambria Math" panose="02040503050406030204" pitchFamily="18" charset="0"/>
                                  <a:ea typeface="宋体" pitchFamily="2" charset="-122"/>
                                </a:rPr>
                                <m:t>𝑀</m:t>
                              </m:r>
                            </m:e>
                          </m:acc>
                        </m:num>
                        <m:den>
                          <m:r>
                            <a:rPr lang="en-US" altLang="zh-CN" i="1" dirty="0">
                              <a:latin typeface="Cambria Math" panose="02040503050406030204" pitchFamily="18" charset="0"/>
                              <a:ea typeface="宋体" pitchFamily="2" charset="-122"/>
                            </a:rPr>
                            <m:t>𝑃</m:t>
                          </m:r>
                        </m:den>
                      </m:f>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6786762" y="5597236"/>
                <a:ext cx="530402" cy="830484"/>
              </a:xfrm>
              <a:prstGeom prst="rect">
                <a:avLst/>
              </a:prstGeom>
              <a:blipFill>
                <a:blip r:embed="rId2"/>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7482811" y="1309906"/>
                <a:ext cx="1040606" cy="789062"/>
              </a:xfrm>
              <a:prstGeom prst="rect">
                <a:avLst/>
              </a:prstGeom>
            </p:spPr>
            <p:txBody>
              <a:bodyPr wrap="none">
                <a:spAutoFit/>
              </a:bodyPr>
              <a:lstStyle/>
              <a:p>
                <a:r>
                  <a:rPr lang="en-US" altLang="zh-CN" sz="3200" dirty="0">
                    <a:ea typeface="宋体" pitchFamily="2" charset="-122"/>
                  </a:rPr>
                  <a:t>(</a:t>
                </a:r>
                <a14:m>
                  <m:oMath xmlns:m="http://schemas.openxmlformats.org/officeDocument/2006/math">
                    <m:sSup>
                      <m:sSupPr>
                        <m:ctrlPr>
                          <a:rPr lang="en-US" altLang="zh-CN" sz="3200" i="1">
                            <a:latin typeface="Cambria Math" panose="02040503050406030204" pitchFamily="18" charset="0"/>
                            <a:ea typeface="宋体" pitchFamily="2" charset="-122"/>
                          </a:rPr>
                        </m:ctrlPr>
                      </m:sSupPr>
                      <m:e>
                        <m:f>
                          <m:fPr>
                            <m:ctrlPr>
                              <a:rPr lang="en-US" altLang="zh-CN" sz="3200" i="1" dirty="0">
                                <a:latin typeface="Cambria Math" panose="02040503050406030204" pitchFamily="18" charset="0"/>
                                <a:ea typeface="宋体" pitchFamily="2" charset="-122"/>
                              </a:rPr>
                            </m:ctrlPr>
                          </m:fPr>
                          <m:num>
                            <m:r>
                              <a:rPr lang="en-US" altLang="zh-CN" sz="3200" i="1" dirty="0">
                                <a:latin typeface="Cambria Math" panose="02040503050406030204" pitchFamily="18" charset="0"/>
                                <a:ea typeface="宋体" pitchFamily="2" charset="-122"/>
                              </a:rPr>
                              <m:t>𝑀</m:t>
                            </m:r>
                          </m:num>
                          <m:den>
                            <m:r>
                              <a:rPr lang="en-US" altLang="zh-CN" sz="3200" i="1" dirty="0">
                                <a:latin typeface="Cambria Math" panose="02040503050406030204" pitchFamily="18" charset="0"/>
                                <a:ea typeface="宋体" pitchFamily="2" charset="-122"/>
                              </a:rPr>
                              <m:t>𝑃</m:t>
                            </m:r>
                          </m:den>
                        </m:f>
                        <m:r>
                          <a:rPr lang="en-US" altLang="zh-CN" sz="3200" i="1" dirty="0">
                            <a:latin typeface="Cambria Math" panose="02040503050406030204" pitchFamily="18" charset="0"/>
                            <a:ea typeface="宋体" pitchFamily="2" charset="-122"/>
                          </a:rPr>
                          <m:t>)</m:t>
                        </m:r>
                        <m:r>
                          <m:rPr>
                            <m:nor/>
                          </m:rPr>
                          <a:rPr lang="en-US" altLang="zh-CN" sz="3200" dirty="0">
                            <a:ea typeface="宋体" pitchFamily="2" charset="-122"/>
                          </a:rPr>
                          <m:t> </m:t>
                        </m:r>
                      </m:e>
                      <m:sup>
                        <m:r>
                          <a:rPr lang="en-US" altLang="zh-CN" sz="3200" i="1">
                            <a:latin typeface="Cambria Math" panose="02040503050406030204" pitchFamily="18" charset="0"/>
                            <a:ea typeface="宋体" pitchFamily="2" charset="-122"/>
                          </a:rPr>
                          <m:t>𝑠</m:t>
                        </m:r>
                      </m:sup>
                    </m:sSup>
                  </m:oMath>
                </a14:m>
                <a:endParaRPr lang="zh-CN" altLang="en-US" sz="3200" dirty="0"/>
              </a:p>
            </p:txBody>
          </p:sp>
        </mc:Choice>
        <mc:Fallback xmlns="">
          <p:sp>
            <p:nvSpPr>
              <p:cNvPr id="5" name="矩形 4"/>
              <p:cNvSpPr>
                <a:spLocks noRot="1" noChangeAspect="1" noMove="1" noResize="1" noEditPoints="1" noAdjustHandles="1" noChangeArrowheads="1" noChangeShapeType="1" noTextEdit="1"/>
              </p:cNvSpPr>
              <p:nvPr/>
            </p:nvSpPr>
            <p:spPr>
              <a:xfrm>
                <a:off x="7482811" y="1309906"/>
                <a:ext cx="1040606" cy="789062"/>
              </a:xfrm>
              <a:prstGeom prst="rect">
                <a:avLst/>
              </a:prstGeom>
              <a:blipFill>
                <a:blip r:embed="rId3"/>
                <a:stretch>
                  <a:fillRect l="-14458" b="-7937"/>
                </a:stretch>
              </a:blipFill>
            </p:spPr>
            <p:txBody>
              <a:bodyPr/>
              <a:lstStyle/>
              <a:p>
                <a:r>
                  <a:rPr lang="zh-CN" altLang="en-US">
                    <a:noFill/>
                  </a:rPr>
                  <a:t> </a:t>
                </a:r>
              </a:p>
            </p:txBody>
          </p:sp>
        </mc:Fallback>
      </mc:AlternateContent>
      <p:sp>
        <p:nvSpPr>
          <p:cNvPr id="3" name="日期占位符 2">
            <a:extLst>
              <a:ext uri="{FF2B5EF4-FFF2-40B4-BE49-F238E27FC236}">
                <a16:creationId xmlns:a16="http://schemas.microsoft.com/office/drawing/2014/main" id="{DB9147DB-7B28-A24E-BE1E-5CB078E4BDDF}"/>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243414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1652588" y="198438"/>
            <a:ext cx="8807594" cy="1006908"/>
          </a:xfrm>
        </p:spPr>
        <p:txBody>
          <a:bodyPr anchor="t">
            <a:normAutofit/>
          </a:bodyPr>
          <a:lstStyle/>
          <a:p>
            <a:pPr>
              <a:buFontTx/>
              <a:buNone/>
            </a:pPr>
            <a:r>
              <a:rPr lang="en-US" altLang="zh-CN" sz="2800" dirty="0">
                <a:ea typeface="宋体" pitchFamily="2" charset="-122"/>
              </a:rPr>
              <a:t>2.4 </a:t>
            </a:r>
            <a:r>
              <a:rPr lang="zh-CN" altLang="en-US" sz="2800" dirty="0">
                <a:ea typeface="宋体" pitchFamily="2" charset="-122"/>
              </a:rPr>
              <a:t>货币市场均衡与利率决定</a:t>
            </a:r>
            <a:endParaRPr lang="en-US" altLang="zh-CN" sz="2800" dirty="0">
              <a:ea typeface="宋体" pitchFamily="2" charset="-122"/>
            </a:endParaRPr>
          </a:p>
          <a:p>
            <a:pPr>
              <a:buFontTx/>
              <a:buNone/>
            </a:pPr>
            <a:endParaRPr lang="en-US" altLang="zh-CN" sz="2800" dirty="0">
              <a:ea typeface="宋体" pitchFamily="2" charset="-122"/>
            </a:endParaRPr>
          </a:p>
          <a:p>
            <a:pPr>
              <a:buFontTx/>
              <a:buNone/>
            </a:pPr>
            <a:endParaRPr lang="en-US" altLang="zh-CN" sz="2800" dirty="0">
              <a:ea typeface="宋体" pitchFamily="2" charset="-122"/>
            </a:endParaRPr>
          </a:p>
        </p:txBody>
      </p:sp>
      <mc:AlternateContent xmlns:mc="http://schemas.openxmlformats.org/markup-compatibility/2006" xmlns:a14="http://schemas.microsoft.com/office/drawing/2010/main">
        <mc:Choice Requires="a14">
          <p:sp>
            <p:nvSpPr>
              <p:cNvPr id="2" name="矩形 1"/>
              <p:cNvSpPr/>
              <p:nvPr/>
            </p:nvSpPr>
            <p:spPr>
              <a:xfrm>
                <a:off x="1652589" y="1205347"/>
                <a:ext cx="4657725" cy="1821781"/>
              </a:xfrm>
              <a:prstGeom prst="rect">
                <a:avLst/>
              </a:prstGeom>
              <a:solidFill>
                <a:schemeClr val="accent1">
                  <a:lumMod val="40000"/>
                  <a:lumOff val="60000"/>
                </a:schemeClr>
              </a:solidFill>
            </p:spPr>
            <p:txBody>
              <a:bodyPr wrap="square">
                <a:spAutoFit/>
              </a:bodyPr>
              <a:lstStyle/>
              <a:p>
                <a:pPr>
                  <a:buFontTx/>
                  <a:buNone/>
                </a:pPr>
                <a:r>
                  <a:rPr lang="zh-CN" altLang="en-US" sz="3200" dirty="0">
                    <a:solidFill>
                      <a:schemeClr val="bg1"/>
                    </a:solidFill>
                    <a:ea typeface="宋体" pitchFamily="2" charset="-122"/>
                  </a:rPr>
                  <a:t>实际货币（余额）供给：</a:t>
                </a:r>
                <a:endParaRPr lang="en-US" altLang="zh-CN" sz="3200" dirty="0">
                  <a:solidFill>
                    <a:schemeClr val="bg1"/>
                  </a:solidFill>
                  <a:ea typeface="宋体" pitchFamily="2" charset="-122"/>
                </a:endParaRPr>
              </a:p>
              <a:p>
                <a:pPr algn="ctr">
                  <a:buFontTx/>
                  <a:buNone/>
                </a:pPr>
                <a:r>
                  <a:rPr lang="en-US" altLang="zh-CN" sz="3200" dirty="0">
                    <a:solidFill>
                      <a:schemeClr val="bg1"/>
                    </a:solidFill>
                    <a:ea typeface="宋体" pitchFamily="2" charset="-122"/>
                  </a:rPr>
                  <a:t>(</a:t>
                </a:r>
                <a14:m>
                  <m:oMath xmlns:m="http://schemas.openxmlformats.org/officeDocument/2006/math">
                    <m:sSup>
                      <m:sSupPr>
                        <m:ctrlPr>
                          <a:rPr lang="en-US" altLang="zh-CN" sz="3200" i="1">
                            <a:solidFill>
                              <a:schemeClr val="bg1"/>
                            </a:solidFill>
                            <a:latin typeface="Cambria Math" panose="02040503050406030204" pitchFamily="18" charset="0"/>
                            <a:ea typeface="宋体" pitchFamily="2" charset="-122"/>
                          </a:rPr>
                        </m:ctrlPr>
                      </m:sSupPr>
                      <m:e>
                        <m:f>
                          <m:fPr>
                            <m:ctrlPr>
                              <a:rPr lang="en-US" altLang="zh-CN" sz="3200" i="1" dirty="0">
                                <a:solidFill>
                                  <a:schemeClr val="bg1"/>
                                </a:solidFill>
                                <a:latin typeface="Cambria Math" panose="02040503050406030204" pitchFamily="18" charset="0"/>
                                <a:ea typeface="宋体" pitchFamily="2" charset="-122"/>
                              </a:rPr>
                            </m:ctrlPr>
                          </m:fPr>
                          <m:num>
                            <m:r>
                              <a:rPr lang="en-US" altLang="zh-CN" sz="3200" i="1" dirty="0">
                                <a:solidFill>
                                  <a:schemeClr val="bg1"/>
                                </a:solidFill>
                                <a:latin typeface="Cambria Math" panose="02040503050406030204" pitchFamily="18" charset="0"/>
                                <a:ea typeface="宋体" pitchFamily="2" charset="-122"/>
                              </a:rPr>
                              <m:t>𝑀</m:t>
                            </m:r>
                          </m:num>
                          <m:den>
                            <m:r>
                              <a:rPr lang="en-US" altLang="zh-CN" sz="3200" i="1" dirty="0">
                                <a:solidFill>
                                  <a:schemeClr val="bg1"/>
                                </a:solidFill>
                                <a:latin typeface="Cambria Math" panose="02040503050406030204" pitchFamily="18" charset="0"/>
                                <a:ea typeface="宋体" pitchFamily="2" charset="-122"/>
                              </a:rPr>
                              <m:t>𝑃</m:t>
                            </m:r>
                          </m:den>
                        </m:f>
                        <m:r>
                          <a:rPr lang="en-US" altLang="zh-CN" sz="3200" i="1" dirty="0">
                            <a:solidFill>
                              <a:schemeClr val="bg1"/>
                            </a:solidFill>
                            <a:latin typeface="Cambria Math" panose="02040503050406030204" pitchFamily="18" charset="0"/>
                            <a:ea typeface="宋体" pitchFamily="2" charset="-122"/>
                          </a:rPr>
                          <m:t>)</m:t>
                        </m:r>
                        <m:r>
                          <m:rPr>
                            <m:nor/>
                          </m:rPr>
                          <a:rPr lang="en-US" altLang="zh-CN" sz="3200" dirty="0">
                            <a:solidFill>
                              <a:schemeClr val="bg1"/>
                            </a:solidFill>
                            <a:ea typeface="宋体" pitchFamily="2" charset="-122"/>
                          </a:rPr>
                          <m:t> </m:t>
                        </m:r>
                      </m:e>
                      <m:sup>
                        <m:r>
                          <a:rPr lang="en-US" altLang="zh-CN" sz="3200" i="1">
                            <a:solidFill>
                              <a:schemeClr val="bg1"/>
                            </a:solidFill>
                            <a:latin typeface="Cambria Math" panose="02040503050406030204" pitchFamily="18" charset="0"/>
                            <a:ea typeface="宋体" pitchFamily="2" charset="-122"/>
                          </a:rPr>
                          <m:t>𝑠</m:t>
                        </m:r>
                      </m:sup>
                    </m:sSup>
                    <m:r>
                      <a:rPr lang="en-US" altLang="zh-CN" sz="3200" i="1" dirty="0">
                        <a:solidFill>
                          <a:schemeClr val="bg1"/>
                        </a:solidFill>
                        <a:latin typeface="Cambria Math" panose="02040503050406030204" pitchFamily="18" charset="0"/>
                        <a:ea typeface="宋体" pitchFamily="2" charset="-122"/>
                      </a:rPr>
                      <m:t>=</m:t>
                    </m:r>
                    <m:f>
                      <m:fPr>
                        <m:ctrlPr>
                          <a:rPr lang="en-US" altLang="zh-CN" sz="3200" i="1" dirty="0">
                            <a:solidFill>
                              <a:schemeClr val="bg1"/>
                            </a:solidFill>
                            <a:latin typeface="Cambria Math" panose="02040503050406030204" pitchFamily="18" charset="0"/>
                            <a:ea typeface="宋体" pitchFamily="2" charset="-122"/>
                          </a:rPr>
                        </m:ctrlPr>
                      </m:fPr>
                      <m:num>
                        <m:acc>
                          <m:accPr>
                            <m:chr m:val="̅"/>
                            <m:ctrlPr>
                              <a:rPr lang="en-US" altLang="zh-CN" sz="3200" i="1" dirty="0">
                                <a:solidFill>
                                  <a:schemeClr val="bg1"/>
                                </a:solidFill>
                                <a:latin typeface="Cambria Math" panose="02040503050406030204" pitchFamily="18" charset="0"/>
                                <a:ea typeface="宋体" pitchFamily="2" charset="-122"/>
                              </a:rPr>
                            </m:ctrlPr>
                          </m:accPr>
                          <m:e>
                            <m:r>
                              <a:rPr lang="en-US" altLang="zh-CN" sz="3200" i="1" dirty="0">
                                <a:solidFill>
                                  <a:schemeClr val="bg1"/>
                                </a:solidFill>
                                <a:latin typeface="Cambria Math" panose="02040503050406030204" pitchFamily="18" charset="0"/>
                                <a:ea typeface="宋体" pitchFamily="2" charset="-122"/>
                              </a:rPr>
                              <m:t>𝑀</m:t>
                            </m:r>
                          </m:e>
                        </m:acc>
                      </m:num>
                      <m:den>
                        <m:acc>
                          <m:accPr>
                            <m:chr m:val="̅"/>
                            <m:ctrlPr>
                              <a:rPr lang="en-US" altLang="zh-CN" sz="3200" i="1" dirty="0">
                                <a:solidFill>
                                  <a:schemeClr val="bg1"/>
                                </a:solidFill>
                                <a:latin typeface="Cambria Math" panose="02040503050406030204" pitchFamily="18" charset="0"/>
                                <a:ea typeface="宋体" pitchFamily="2" charset="-122"/>
                              </a:rPr>
                            </m:ctrlPr>
                          </m:accPr>
                          <m:e>
                            <m:r>
                              <a:rPr lang="en-US" altLang="zh-CN" sz="3200" i="1" dirty="0">
                                <a:solidFill>
                                  <a:schemeClr val="bg1"/>
                                </a:solidFill>
                                <a:latin typeface="Cambria Math" panose="02040503050406030204" pitchFamily="18" charset="0"/>
                                <a:ea typeface="宋体" pitchFamily="2" charset="-122"/>
                              </a:rPr>
                              <m:t>𝑃</m:t>
                            </m:r>
                          </m:e>
                        </m:acc>
                      </m:den>
                    </m:f>
                  </m:oMath>
                </a14:m>
                <a:endParaRPr lang="en-US" altLang="zh-CN" sz="3200" dirty="0">
                  <a:solidFill>
                    <a:schemeClr val="bg1"/>
                  </a:solidFill>
                  <a:ea typeface="宋体" pitchFamily="2" charset="-122"/>
                </a:endParaRPr>
              </a:p>
              <a:p>
                <a:pPr>
                  <a:buFontTx/>
                  <a:buNone/>
                </a:pPr>
                <a:endParaRPr lang="en-US" altLang="zh-CN" sz="3200" dirty="0">
                  <a:solidFill>
                    <a:schemeClr val="bg1"/>
                  </a:solidFill>
                  <a:ea typeface="宋体" pitchFamily="2"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652589" y="1205347"/>
                <a:ext cx="4657725" cy="1821781"/>
              </a:xfrm>
              <a:prstGeom prst="rect">
                <a:avLst/>
              </a:prstGeom>
              <a:blipFill>
                <a:blip r:embed="rId3"/>
                <a:stretch>
                  <a:fillRect l="-2989" t="-5556" r="-29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1652589" y="3435929"/>
                <a:ext cx="4657725" cy="1773947"/>
              </a:xfrm>
              <a:prstGeom prst="rect">
                <a:avLst/>
              </a:prstGeom>
              <a:solidFill>
                <a:schemeClr val="accent2">
                  <a:lumMod val="40000"/>
                  <a:lumOff val="60000"/>
                </a:schemeClr>
              </a:solidFill>
            </p:spPr>
            <p:txBody>
              <a:bodyPr wrap="square">
                <a:spAutoFit/>
              </a:bodyPr>
              <a:lstStyle/>
              <a:p>
                <a:pPr>
                  <a:buFontTx/>
                  <a:buNone/>
                </a:pPr>
                <a:r>
                  <a:rPr lang="zh-CN" altLang="en-US" sz="3200" dirty="0" smtClean="0">
                    <a:solidFill>
                      <a:schemeClr val="bg1"/>
                    </a:solidFill>
                    <a:ea typeface="宋体" pitchFamily="2" charset="-122"/>
                  </a:rPr>
                  <a:t>实际货币（余额）需求：</a:t>
                </a:r>
                <a:endParaRPr lang="en-US" altLang="zh-CN" sz="3200" dirty="0">
                  <a:solidFill>
                    <a:schemeClr val="bg1"/>
                  </a:solidFill>
                  <a:ea typeface="宋体" pitchFamily="2" charset="-122"/>
                </a:endParaRPr>
              </a:p>
              <a:p>
                <a:pPr algn="ctr"/>
                <a:r>
                  <a:rPr lang="en-US" altLang="zh-CN" sz="3200" dirty="0">
                    <a:solidFill>
                      <a:schemeClr val="bg1"/>
                    </a:solidFill>
                    <a:ea typeface="宋体" pitchFamily="2" charset="-122"/>
                  </a:rPr>
                  <a:t>(</a:t>
                </a:r>
                <a14:m>
                  <m:oMath xmlns:m="http://schemas.openxmlformats.org/officeDocument/2006/math">
                    <m:sSup>
                      <m:sSupPr>
                        <m:ctrlPr>
                          <a:rPr lang="en-US" altLang="zh-CN" sz="3200" i="1">
                            <a:solidFill>
                              <a:schemeClr val="bg1"/>
                            </a:solidFill>
                            <a:latin typeface="Cambria Math" panose="02040503050406030204" pitchFamily="18" charset="0"/>
                            <a:ea typeface="宋体" pitchFamily="2" charset="-122"/>
                          </a:rPr>
                        </m:ctrlPr>
                      </m:sSupPr>
                      <m:e>
                        <m:f>
                          <m:fPr>
                            <m:ctrlPr>
                              <a:rPr lang="en-US" altLang="zh-CN" sz="3200" i="1" dirty="0">
                                <a:solidFill>
                                  <a:schemeClr val="bg1"/>
                                </a:solidFill>
                                <a:latin typeface="Cambria Math" panose="02040503050406030204" pitchFamily="18" charset="0"/>
                                <a:ea typeface="宋体" pitchFamily="2" charset="-122"/>
                              </a:rPr>
                            </m:ctrlPr>
                          </m:fPr>
                          <m:num>
                            <m:r>
                              <a:rPr lang="en-US" altLang="zh-CN" sz="3200" i="1" dirty="0">
                                <a:solidFill>
                                  <a:schemeClr val="bg1"/>
                                </a:solidFill>
                                <a:latin typeface="Cambria Math" panose="02040503050406030204" pitchFamily="18" charset="0"/>
                                <a:ea typeface="宋体" pitchFamily="2" charset="-122"/>
                              </a:rPr>
                              <m:t>𝑀</m:t>
                            </m:r>
                          </m:num>
                          <m:den>
                            <m:r>
                              <a:rPr lang="en-US" altLang="zh-CN" sz="3200" i="1" dirty="0">
                                <a:solidFill>
                                  <a:schemeClr val="bg1"/>
                                </a:solidFill>
                                <a:latin typeface="Cambria Math" panose="02040503050406030204" pitchFamily="18" charset="0"/>
                                <a:ea typeface="宋体" pitchFamily="2" charset="-122"/>
                              </a:rPr>
                              <m:t>𝑃</m:t>
                            </m:r>
                          </m:den>
                        </m:f>
                        <m:r>
                          <a:rPr lang="en-US" altLang="zh-CN" sz="3200" i="1" dirty="0">
                            <a:solidFill>
                              <a:schemeClr val="bg1"/>
                            </a:solidFill>
                            <a:latin typeface="Cambria Math" panose="02040503050406030204" pitchFamily="18" charset="0"/>
                            <a:ea typeface="宋体" pitchFamily="2" charset="-122"/>
                          </a:rPr>
                          <m:t>)</m:t>
                        </m:r>
                        <m:r>
                          <m:rPr>
                            <m:nor/>
                          </m:rPr>
                          <a:rPr lang="en-US" altLang="zh-CN" sz="3200" dirty="0">
                            <a:solidFill>
                              <a:schemeClr val="bg1"/>
                            </a:solidFill>
                            <a:ea typeface="宋体" pitchFamily="2" charset="-122"/>
                          </a:rPr>
                          <m:t> </m:t>
                        </m:r>
                      </m:e>
                      <m:sup>
                        <m:r>
                          <a:rPr lang="en-US" altLang="zh-CN" sz="3200" b="0" i="1" smtClean="0">
                            <a:solidFill>
                              <a:schemeClr val="bg1"/>
                            </a:solidFill>
                            <a:latin typeface="Cambria Math" panose="02040503050406030204" pitchFamily="18" charset="0"/>
                            <a:ea typeface="宋体" pitchFamily="2" charset="-122"/>
                          </a:rPr>
                          <m:t>𝐷</m:t>
                        </m:r>
                      </m:sup>
                    </m:sSup>
                    <m:r>
                      <a:rPr lang="en-US" altLang="zh-CN" sz="3200" i="1" dirty="0">
                        <a:solidFill>
                          <a:schemeClr val="bg1"/>
                        </a:solidFill>
                        <a:latin typeface="Cambria Math" panose="02040503050406030204" pitchFamily="18" charset="0"/>
                        <a:ea typeface="宋体" pitchFamily="2" charset="-122"/>
                      </a:rPr>
                      <m:t>=</m:t>
                    </m:r>
                    <m:r>
                      <a:rPr lang="en-US" altLang="zh-CN" sz="3200" i="1" dirty="0" smtClean="0">
                        <a:solidFill>
                          <a:schemeClr val="bg1"/>
                        </a:solidFill>
                        <a:latin typeface="Cambria Math" panose="02040503050406030204" pitchFamily="18" charset="0"/>
                      </a:rPr>
                      <m:t>𝐿</m:t>
                    </m:r>
                    <m:r>
                      <a:rPr lang="en-US" altLang="zh-CN" sz="3200" i="1" dirty="0" smtClean="0">
                        <a:solidFill>
                          <a:schemeClr val="bg1"/>
                        </a:solidFill>
                        <a:latin typeface="Cambria Math" panose="02040503050406030204" pitchFamily="18" charset="0"/>
                      </a:rPr>
                      <m:t>(</m:t>
                    </m:r>
                    <m:r>
                      <a:rPr lang="en-US" altLang="zh-CN" sz="3200" i="1" dirty="0" smtClean="0">
                        <a:solidFill>
                          <a:schemeClr val="bg1"/>
                        </a:solidFill>
                        <a:latin typeface="Cambria Math" panose="02040503050406030204" pitchFamily="18" charset="0"/>
                      </a:rPr>
                      <m:t>𝑟</m:t>
                    </m:r>
                    <m:r>
                      <a:rPr lang="en-US" altLang="zh-CN" sz="3200" i="1" dirty="0" smtClean="0">
                        <a:solidFill>
                          <a:schemeClr val="bg1"/>
                        </a:solidFill>
                        <a:latin typeface="Cambria Math" panose="02040503050406030204" pitchFamily="18" charset="0"/>
                      </a:rPr>
                      <m:t>, </m:t>
                    </m:r>
                    <m:r>
                      <a:rPr lang="en-US" altLang="zh-CN" sz="3200" i="1" dirty="0" smtClean="0">
                        <a:solidFill>
                          <a:schemeClr val="bg1"/>
                        </a:solidFill>
                        <a:latin typeface="Cambria Math" panose="02040503050406030204" pitchFamily="18" charset="0"/>
                      </a:rPr>
                      <m:t>𝑌</m:t>
                    </m:r>
                    <m:r>
                      <a:rPr lang="en-US" altLang="zh-CN" sz="3200" i="1" dirty="0" smtClean="0">
                        <a:solidFill>
                          <a:schemeClr val="bg1"/>
                        </a:solidFill>
                        <a:latin typeface="Cambria Math" panose="02040503050406030204" pitchFamily="18" charset="0"/>
                      </a:rPr>
                      <m:t>)</m:t>
                    </m:r>
                  </m:oMath>
                </a14:m>
                <a:endParaRPr lang="en-US" altLang="zh-CN" sz="3200" dirty="0">
                  <a:solidFill>
                    <a:schemeClr val="bg1"/>
                  </a:solidFill>
                  <a:ea typeface="宋体" pitchFamily="2" charset="-122"/>
                </a:endParaRPr>
              </a:p>
              <a:p>
                <a:pPr>
                  <a:buFontTx/>
                  <a:buNone/>
                </a:pPr>
                <a:endParaRPr lang="en-US" altLang="zh-CN" sz="3200" dirty="0">
                  <a:solidFill>
                    <a:schemeClr val="bg1"/>
                  </a:solidFill>
                  <a:ea typeface="宋体" pitchFamily="2" charset="-122"/>
                </a:endParaRPr>
              </a:p>
            </p:txBody>
          </p:sp>
        </mc:Choice>
        <mc:Fallback>
          <p:sp>
            <p:nvSpPr>
              <p:cNvPr id="4" name="矩形 3"/>
              <p:cNvSpPr>
                <a:spLocks noRot="1" noChangeAspect="1" noMove="1" noResize="1" noEditPoints="1" noAdjustHandles="1" noChangeArrowheads="1" noChangeShapeType="1" noTextEdit="1"/>
              </p:cNvSpPr>
              <p:nvPr/>
            </p:nvSpPr>
            <p:spPr>
              <a:xfrm>
                <a:off x="1652589" y="3435929"/>
                <a:ext cx="4657725" cy="1773947"/>
              </a:xfrm>
              <a:prstGeom prst="rect">
                <a:avLst/>
              </a:prstGeom>
              <a:blipFill>
                <a:blip r:embed="rId4"/>
                <a:stretch>
                  <a:fillRect l="-3272" t="-5842" r="-3403"/>
                </a:stretch>
              </a:blipFill>
            </p:spPr>
            <p:txBody>
              <a:bodyPr/>
              <a:lstStyle/>
              <a:p>
                <a:r>
                  <a:rPr lang="zh-CN" altLang="en-US">
                    <a:noFill/>
                  </a:rPr>
                  <a:t> </a:t>
                </a:r>
              </a:p>
            </p:txBody>
          </p:sp>
        </mc:Fallback>
      </mc:AlternateContent>
      <p:sp>
        <p:nvSpPr>
          <p:cNvPr id="3" name="右大括号 2"/>
          <p:cNvSpPr/>
          <p:nvPr/>
        </p:nvSpPr>
        <p:spPr bwMode="auto">
          <a:xfrm>
            <a:off x="6467476" y="1857376"/>
            <a:ext cx="542925" cy="2628900"/>
          </a:xfrm>
          <a:prstGeom prst="rightBrace">
            <a:avLst>
              <a:gd name="adj1" fmla="val 8333"/>
              <a:gd name="adj2" fmla="val 5410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6" name="矩形 5"/>
              <p:cNvSpPr/>
              <p:nvPr/>
            </p:nvSpPr>
            <p:spPr>
              <a:xfrm>
                <a:off x="7431232" y="2272468"/>
                <a:ext cx="3028950" cy="2074350"/>
              </a:xfrm>
              <a:prstGeom prst="rect">
                <a:avLst/>
              </a:prstGeom>
            </p:spPr>
            <p:txBody>
              <a:bodyPr wrap="square">
                <a:spAutoFit/>
              </a:bodyPr>
              <a:lstStyle/>
              <a:p>
                <a:pPr>
                  <a:buFontTx/>
                  <a:buNone/>
                </a:pPr>
                <a:r>
                  <a:rPr lang="zh-CN" altLang="en-US" sz="3200" dirty="0">
                    <a:ea typeface="宋体" pitchFamily="2" charset="-122"/>
                  </a:rPr>
                  <a:t>货币市场均衡：</a:t>
                </a:r>
                <a:endParaRPr lang="en-US" altLang="zh-CN" sz="3200" dirty="0">
                  <a:ea typeface="宋体" pitchFamily="2" charset="-122"/>
                </a:endParaRPr>
              </a:p>
              <a:p>
                <a:pPr>
                  <a:buFontTx/>
                  <a:buNone/>
                </a:pPr>
                <a14:m>
                  <m:oMathPara xmlns:m="http://schemas.openxmlformats.org/officeDocument/2006/math">
                    <m:oMathParaPr>
                      <m:jc m:val="centerGroup"/>
                    </m:oMathParaPr>
                    <m:oMath xmlns:m="http://schemas.openxmlformats.org/officeDocument/2006/math">
                      <m:f>
                        <m:fPr>
                          <m:ctrlPr>
                            <a:rPr lang="en-US" altLang="zh-CN" sz="3200" i="1" dirty="0">
                              <a:latin typeface="Cambria Math" panose="02040503050406030204" pitchFamily="18" charset="0"/>
                              <a:ea typeface="宋体" pitchFamily="2" charset="-122"/>
                            </a:rPr>
                          </m:ctrlPr>
                        </m:fPr>
                        <m:num>
                          <m:acc>
                            <m:accPr>
                              <m:chr m:val="̅"/>
                              <m:ctrlPr>
                                <a:rPr lang="en-US" altLang="zh-CN" sz="3200" i="1" dirty="0">
                                  <a:latin typeface="Cambria Math" panose="02040503050406030204" pitchFamily="18" charset="0"/>
                                  <a:ea typeface="宋体" pitchFamily="2" charset="-122"/>
                                </a:rPr>
                              </m:ctrlPr>
                            </m:accPr>
                            <m:e>
                              <m:r>
                                <a:rPr lang="en-US" altLang="zh-CN" sz="3200" i="1" dirty="0">
                                  <a:latin typeface="Cambria Math" panose="02040503050406030204" pitchFamily="18" charset="0"/>
                                  <a:ea typeface="宋体" pitchFamily="2" charset="-122"/>
                                </a:rPr>
                                <m:t>𝑀</m:t>
                              </m:r>
                            </m:e>
                          </m:acc>
                        </m:num>
                        <m:den>
                          <m:acc>
                            <m:accPr>
                              <m:chr m:val="̅"/>
                              <m:ctrlPr>
                                <a:rPr lang="en-US" altLang="zh-CN" sz="3200" i="1" dirty="0">
                                  <a:latin typeface="Cambria Math" panose="02040503050406030204" pitchFamily="18" charset="0"/>
                                  <a:ea typeface="宋体" pitchFamily="2" charset="-122"/>
                                </a:rPr>
                              </m:ctrlPr>
                            </m:accPr>
                            <m:e>
                              <m:r>
                                <a:rPr lang="en-US" altLang="zh-CN" sz="3200" i="1" dirty="0">
                                  <a:latin typeface="Cambria Math" panose="02040503050406030204" pitchFamily="18" charset="0"/>
                                  <a:ea typeface="宋体" pitchFamily="2" charset="-122"/>
                                </a:rPr>
                                <m:t>𝑃</m:t>
                              </m:r>
                            </m:e>
                          </m:acc>
                        </m:den>
                      </m:f>
                      <m:r>
                        <a:rPr lang="en-US" altLang="zh-CN" sz="3200" i="1" dirty="0">
                          <a:latin typeface="Cambria Math" panose="02040503050406030204" pitchFamily="18" charset="0"/>
                          <a:ea typeface="宋体" pitchFamily="2" charset="-122"/>
                        </a:rPr>
                        <m:t>=</m:t>
                      </m:r>
                      <m:r>
                        <a:rPr lang="en-US" altLang="zh-CN" sz="3200" i="1" dirty="0">
                          <a:latin typeface="Cambria Math" panose="02040503050406030204" pitchFamily="18" charset="0"/>
                          <a:ea typeface="宋体" pitchFamily="2" charset="-122"/>
                        </a:rPr>
                        <m:t>𝐿</m:t>
                      </m:r>
                      <m:r>
                        <a:rPr lang="en-US" altLang="zh-CN" sz="3200" i="1" dirty="0">
                          <a:latin typeface="Cambria Math" panose="02040503050406030204" pitchFamily="18" charset="0"/>
                          <a:ea typeface="宋体" pitchFamily="2" charset="-122"/>
                        </a:rPr>
                        <m:t>(</m:t>
                      </m:r>
                      <m:r>
                        <a:rPr lang="en-US" altLang="zh-CN" sz="3200" i="1" dirty="0">
                          <a:latin typeface="Cambria Math" panose="02040503050406030204" pitchFamily="18" charset="0"/>
                          <a:ea typeface="宋体" pitchFamily="2" charset="-122"/>
                        </a:rPr>
                        <m:t>𝑟</m:t>
                      </m:r>
                      <m:r>
                        <a:rPr lang="en-US" altLang="zh-CN" sz="3200" i="1" dirty="0">
                          <a:latin typeface="Cambria Math" panose="02040503050406030204" pitchFamily="18" charset="0"/>
                          <a:ea typeface="宋体" pitchFamily="2" charset="-122"/>
                        </a:rPr>
                        <m:t>, </m:t>
                      </m:r>
                      <m:r>
                        <a:rPr lang="en-US" altLang="zh-CN" sz="3200" i="1" dirty="0">
                          <a:latin typeface="Cambria Math" panose="02040503050406030204" pitchFamily="18" charset="0"/>
                          <a:ea typeface="宋体" pitchFamily="2" charset="-122"/>
                        </a:rPr>
                        <m:t>𝑌</m:t>
                      </m:r>
                      <m:r>
                        <a:rPr lang="en-US" altLang="zh-CN" sz="3200" i="1" dirty="0">
                          <a:latin typeface="Cambria Math" panose="02040503050406030204" pitchFamily="18" charset="0"/>
                          <a:ea typeface="宋体" pitchFamily="2" charset="-122"/>
                        </a:rPr>
                        <m:t>)</m:t>
                      </m:r>
                    </m:oMath>
                  </m:oMathPara>
                </a14:m>
                <a:endParaRPr lang="en-US" altLang="zh-CN" sz="3200" dirty="0">
                  <a:ea typeface="宋体" pitchFamily="2" charset="-122"/>
                </a:endParaRPr>
              </a:p>
              <a:p>
                <a:pPr>
                  <a:buFontTx/>
                  <a:buNone/>
                </a:pPr>
                <a:endParaRPr lang="en-US" altLang="zh-CN" sz="3200" dirty="0">
                  <a:ea typeface="宋体" pitchFamily="2"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7431232" y="2272468"/>
                <a:ext cx="3028950" cy="2074350"/>
              </a:xfrm>
              <a:prstGeom prst="rect">
                <a:avLst/>
              </a:prstGeom>
              <a:blipFill>
                <a:blip r:embed="rId5"/>
                <a:stretch>
                  <a:fillRect l="-4583" t="-4878" r="-45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543676" y="5257709"/>
                <a:ext cx="3916507" cy="1581908"/>
              </a:xfrm>
              <a:prstGeom prst="rect">
                <a:avLst/>
              </a:prstGeom>
            </p:spPr>
            <p:txBody>
              <a:bodyPr wrap="square">
                <a:spAutoFit/>
              </a:bodyPr>
              <a:lstStyle/>
              <a:p>
                <a:pPr>
                  <a:buFontTx/>
                  <a:buNone/>
                </a:pPr>
                <a:r>
                  <a:rPr lang="zh-CN" altLang="en-US" sz="3200" dirty="0">
                    <a:ea typeface="宋体" pitchFamily="2" charset="-122"/>
                  </a:rPr>
                  <a:t>货币市场均衡例子：</a:t>
                </a:r>
                <a:endParaRPr lang="en-US" altLang="zh-CN" sz="3200" dirty="0">
                  <a:ea typeface="宋体" pitchFamily="2" charset="-122"/>
                </a:endParaRPr>
              </a:p>
              <a:p>
                <a:pPr>
                  <a:buFontTx/>
                  <a:buNone/>
                </a:pPr>
                <a14:m>
                  <m:oMathPara xmlns:m="http://schemas.openxmlformats.org/officeDocument/2006/math">
                    <m:oMathParaPr>
                      <m:jc m:val="centerGroup"/>
                    </m:oMathParaPr>
                    <m:oMath xmlns:m="http://schemas.openxmlformats.org/officeDocument/2006/math">
                      <m:f>
                        <m:fPr>
                          <m:ctrlPr>
                            <a:rPr lang="en-US" altLang="zh-CN" sz="3200" i="1" dirty="0">
                              <a:latin typeface="Cambria Math" panose="02040503050406030204" pitchFamily="18" charset="0"/>
                              <a:ea typeface="宋体" pitchFamily="2" charset="-122"/>
                            </a:rPr>
                          </m:ctrlPr>
                        </m:fPr>
                        <m:num>
                          <m:acc>
                            <m:accPr>
                              <m:chr m:val="̅"/>
                              <m:ctrlPr>
                                <a:rPr lang="en-US" altLang="zh-CN" sz="3200" i="1" dirty="0">
                                  <a:latin typeface="Cambria Math" panose="02040503050406030204" pitchFamily="18" charset="0"/>
                                  <a:ea typeface="宋体" pitchFamily="2" charset="-122"/>
                                </a:rPr>
                              </m:ctrlPr>
                            </m:accPr>
                            <m:e>
                              <m:r>
                                <a:rPr lang="en-US" altLang="zh-CN" sz="3200" i="1" dirty="0">
                                  <a:latin typeface="Cambria Math" panose="02040503050406030204" pitchFamily="18" charset="0"/>
                                  <a:ea typeface="宋体" pitchFamily="2" charset="-122"/>
                                </a:rPr>
                                <m:t>𝑀</m:t>
                              </m:r>
                            </m:e>
                          </m:acc>
                        </m:num>
                        <m:den>
                          <m:acc>
                            <m:accPr>
                              <m:chr m:val="̅"/>
                              <m:ctrlPr>
                                <a:rPr lang="en-US" altLang="zh-CN" sz="3200" i="1" dirty="0">
                                  <a:latin typeface="Cambria Math" panose="02040503050406030204" pitchFamily="18" charset="0"/>
                                  <a:ea typeface="宋体" pitchFamily="2" charset="-122"/>
                                </a:rPr>
                              </m:ctrlPr>
                            </m:accPr>
                            <m:e>
                              <m:r>
                                <a:rPr lang="en-US" altLang="zh-CN" sz="3200" i="1" dirty="0">
                                  <a:latin typeface="Cambria Math" panose="02040503050406030204" pitchFamily="18" charset="0"/>
                                  <a:ea typeface="宋体" pitchFamily="2" charset="-122"/>
                                </a:rPr>
                                <m:t>𝑃</m:t>
                              </m:r>
                            </m:e>
                          </m:acc>
                        </m:den>
                      </m:f>
                      <m:r>
                        <a:rPr lang="en-US" altLang="zh-CN" sz="3200" i="1" dirty="0">
                          <a:latin typeface="Cambria Math" panose="02040503050406030204" pitchFamily="18" charset="0"/>
                          <a:ea typeface="宋体" pitchFamily="2" charset="-122"/>
                        </a:rPr>
                        <m:t>=</m:t>
                      </m:r>
                      <m:r>
                        <a:rPr lang="en-US" altLang="zh-CN" sz="3200" i="1" dirty="0">
                          <a:latin typeface="Cambria Math" panose="02040503050406030204" pitchFamily="18" charset="0"/>
                          <a:ea typeface="宋体" pitchFamily="2" charset="-122"/>
                        </a:rPr>
                        <m:t>𝑘𝑌</m:t>
                      </m:r>
                      <m:r>
                        <a:rPr lang="en-US" altLang="zh-CN" sz="3200" i="1" dirty="0">
                          <a:latin typeface="Cambria Math" panose="02040503050406030204" pitchFamily="18" charset="0"/>
                          <a:ea typeface="宋体" pitchFamily="2" charset="-122"/>
                        </a:rPr>
                        <m:t>−</m:t>
                      </m:r>
                      <m:r>
                        <a:rPr lang="en-US" altLang="zh-CN" sz="3200" i="1" dirty="0">
                          <a:latin typeface="Cambria Math" panose="02040503050406030204" pitchFamily="18" charset="0"/>
                          <a:ea typeface="宋体" pitchFamily="2" charset="-122"/>
                        </a:rPr>
                        <m:t>h𝑟</m:t>
                      </m:r>
                    </m:oMath>
                  </m:oMathPara>
                </a14:m>
                <a:endParaRPr lang="en-US" altLang="zh-CN" sz="3200" dirty="0">
                  <a:ea typeface="宋体" pitchFamily="2"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6543676" y="5257709"/>
                <a:ext cx="3916507" cy="1581908"/>
              </a:xfrm>
              <a:prstGeom prst="rect">
                <a:avLst/>
              </a:prstGeom>
              <a:blipFill>
                <a:blip r:embed="rId6"/>
                <a:stretch>
                  <a:fillRect l="-3548" t="-5556" r="-1613" b="-4762"/>
                </a:stretch>
              </a:blipFill>
            </p:spPr>
            <p:txBody>
              <a:bodyPr/>
              <a:lstStyle/>
              <a:p>
                <a:r>
                  <a:rPr lang="zh-CN" altLang="en-US">
                    <a:noFill/>
                  </a:rPr>
                  <a:t> </a:t>
                </a:r>
              </a:p>
            </p:txBody>
          </p:sp>
        </mc:Fallback>
      </mc:AlternateContent>
      <p:sp>
        <p:nvSpPr>
          <p:cNvPr id="8" name="日期占位符 7">
            <a:extLst>
              <a:ext uri="{FF2B5EF4-FFF2-40B4-BE49-F238E27FC236}">
                <a16:creationId xmlns:a16="http://schemas.microsoft.com/office/drawing/2014/main" id="{1FF94DC9-B0C1-7347-9B88-0E6EE23FF497}"/>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1012664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873625" y="349625"/>
            <a:ext cx="8147537" cy="6391922"/>
          </a:xfrm>
          <a:prstGeom prst="rect">
            <a:avLst/>
          </a:prstGeom>
        </p:spPr>
      </p:pic>
      <p:sp>
        <p:nvSpPr>
          <p:cNvPr id="25" name="矩形 24"/>
          <p:cNvSpPr/>
          <p:nvPr/>
        </p:nvSpPr>
        <p:spPr bwMode="auto">
          <a:xfrm>
            <a:off x="1873625" y="349626"/>
            <a:ext cx="2559831" cy="4123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 name="日期占位符 5">
            <a:extLst>
              <a:ext uri="{FF2B5EF4-FFF2-40B4-BE49-F238E27FC236}">
                <a16:creationId xmlns:a16="http://schemas.microsoft.com/office/drawing/2014/main" id="{094D7798-4E57-1C4C-B0D8-48AFF260440E}"/>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3561187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p:cNvCxnSpPr/>
          <p:nvPr/>
        </p:nvCxnSpPr>
        <p:spPr bwMode="auto">
          <a:xfrm flipH="1" flipV="1">
            <a:off x="4419601" y="817418"/>
            <a:ext cx="27709" cy="47798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flipV="1">
            <a:off x="4433455" y="5500255"/>
            <a:ext cx="5611090" cy="55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连接符 10"/>
          <p:cNvCxnSpPr/>
          <p:nvPr/>
        </p:nvCxnSpPr>
        <p:spPr bwMode="auto">
          <a:xfrm>
            <a:off x="4530437" y="1309906"/>
            <a:ext cx="3380509" cy="3851564"/>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矩形 12"/>
          <p:cNvSpPr/>
          <p:nvPr/>
        </p:nvSpPr>
        <p:spPr>
          <a:xfrm>
            <a:off x="3676987" y="725132"/>
            <a:ext cx="320922" cy="584775"/>
          </a:xfrm>
          <a:prstGeom prst="rect">
            <a:avLst/>
          </a:prstGeom>
        </p:spPr>
        <p:txBody>
          <a:bodyPr wrap="none">
            <a:spAutoFit/>
          </a:bodyPr>
          <a:lstStyle/>
          <a:p>
            <a:r>
              <a:rPr lang="en-US" altLang="zh-CN" sz="3200" dirty="0">
                <a:ea typeface="宋体" pitchFamily="2" charset="-122"/>
              </a:rPr>
              <a:t>r</a:t>
            </a:r>
            <a:endParaRPr lang="zh-CN" altLang="en-US" sz="3200" dirty="0"/>
          </a:p>
        </p:txBody>
      </p:sp>
      <p:sp>
        <p:nvSpPr>
          <p:cNvPr id="14" name="矩形 13"/>
          <p:cNvSpPr/>
          <p:nvPr/>
        </p:nvSpPr>
        <p:spPr>
          <a:xfrm>
            <a:off x="9104786" y="5786736"/>
            <a:ext cx="891591" cy="584775"/>
          </a:xfrm>
          <a:prstGeom prst="rect">
            <a:avLst/>
          </a:prstGeom>
        </p:spPr>
        <p:txBody>
          <a:bodyPr wrap="none">
            <a:spAutoFit/>
          </a:bodyPr>
          <a:lstStyle/>
          <a:p>
            <a:r>
              <a:rPr lang="en-US" altLang="zh-CN" sz="3200" dirty="0">
                <a:ea typeface="宋体" pitchFamily="2" charset="-122"/>
              </a:rPr>
              <a:t>M/P</a:t>
            </a:r>
            <a:endParaRPr lang="zh-CN" altLang="en-US" sz="3200" dirty="0"/>
          </a:p>
        </p:txBody>
      </p:sp>
      <p:sp>
        <p:nvSpPr>
          <p:cNvPr id="15" name="矩形 14"/>
          <p:cNvSpPr/>
          <p:nvPr/>
        </p:nvSpPr>
        <p:spPr>
          <a:xfrm>
            <a:off x="7809059" y="4699806"/>
            <a:ext cx="1562800" cy="461665"/>
          </a:xfrm>
          <a:prstGeom prst="rect">
            <a:avLst/>
          </a:prstGeom>
        </p:spPr>
        <p:txBody>
          <a:bodyPr wrap="none">
            <a:spAutoFit/>
          </a:bodyPr>
          <a:lstStyle/>
          <a:p>
            <a:r>
              <a:rPr lang="en-US" altLang="zh-CN" i="1" dirty="0">
                <a:ea typeface="宋体" pitchFamily="2" charset="-122"/>
              </a:rPr>
              <a:t>L</a:t>
            </a:r>
            <a:r>
              <a:rPr lang="zh-CN" altLang="en-US" i="1" dirty="0">
                <a:ea typeface="宋体" pitchFamily="2" charset="-122"/>
              </a:rPr>
              <a:t>（</a:t>
            </a:r>
            <a:r>
              <a:rPr lang="en-US" altLang="zh-CN" i="1" dirty="0">
                <a:ea typeface="宋体" pitchFamily="2" charset="-122"/>
              </a:rPr>
              <a:t>r, Y</a:t>
            </a:r>
            <a:r>
              <a:rPr lang="en-US" altLang="zh-CN" i="1" baseline="-25000" dirty="0">
                <a:ea typeface="宋体" pitchFamily="2" charset="-122"/>
              </a:rPr>
              <a:t>1</a:t>
            </a:r>
            <a:r>
              <a:rPr lang="zh-CN" altLang="en-US" i="1" dirty="0">
                <a:ea typeface="宋体" pitchFamily="2" charset="-122"/>
              </a:rPr>
              <a:t>）</a:t>
            </a:r>
            <a:r>
              <a:rPr lang="en-US" altLang="zh-CN" i="1" dirty="0">
                <a:ea typeface="宋体" pitchFamily="2" charset="-122"/>
              </a:rPr>
              <a:t> </a:t>
            </a:r>
            <a:endParaRPr lang="zh-CN" altLang="en-US" dirty="0"/>
          </a:p>
        </p:txBody>
      </p:sp>
      <p:cxnSp>
        <p:nvCxnSpPr>
          <p:cNvPr id="18" name="直接连接符 17"/>
          <p:cNvCxnSpPr/>
          <p:nvPr/>
        </p:nvCxnSpPr>
        <p:spPr bwMode="auto">
          <a:xfrm>
            <a:off x="4530437" y="3822503"/>
            <a:ext cx="426287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5" name="椭圆 24"/>
          <p:cNvSpPr/>
          <p:nvPr/>
        </p:nvSpPr>
        <p:spPr bwMode="auto">
          <a:xfrm>
            <a:off x="6661871" y="3822504"/>
            <a:ext cx="205654"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6" name="椭圆 25"/>
          <p:cNvSpPr/>
          <p:nvPr/>
        </p:nvSpPr>
        <p:spPr bwMode="auto">
          <a:xfrm>
            <a:off x="5447779" y="2559990"/>
            <a:ext cx="249084"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7" name="椭圆 26"/>
          <p:cNvSpPr/>
          <p:nvPr/>
        </p:nvSpPr>
        <p:spPr bwMode="auto">
          <a:xfrm>
            <a:off x="6585945" y="2607787"/>
            <a:ext cx="320179"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8" name="矩形 27"/>
          <p:cNvSpPr/>
          <p:nvPr/>
        </p:nvSpPr>
        <p:spPr>
          <a:xfrm>
            <a:off x="6214594" y="3742669"/>
            <a:ext cx="434734" cy="584775"/>
          </a:xfrm>
          <a:prstGeom prst="rect">
            <a:avLst/>
          </a:prstGeom>
        </p:spPr>
        <p:txBody>
          <a:bodyPr wrap="none">
            <a:spAutoFit/>
          </a:bodyPr>
          <a:lstStyle/>
          <a:p>
            <a:r>
              <a:rPr lang="en-US" altLang="zh-CN" sz="3200" dirty="0"/>
              <a:t>E</a:t>
            </a:r>
            <a:endParaRPr lang="zh-CN" altLang="en-US" sz="3200" dirty="0"/>
          </a:p>
        </p:txBody>
      </p:sp>
      <p:sp>
        <p:nvSpPr>
          <p:cNvPr id="29" name="矩形 28"/>
          <p:cNvSpPr/>
          <p:nvPr/>
        </p:nvSpPr>
        <p:spPr>
          <a:xfrm>
            <a:off x="6869595" y="2578185"/>
            <a:ext cx="458780" cy="584775"/>
          </a:xfrm>
          <a:prstGeom prst="rect">
            <a:avLst/>
          </a:prstGeom>
        </p:spPr>
        <p:txBody>
          <a:bodyPr wrap="none">
            <a:spAutoFit/>
          </a:bodyPr>
          <a:lstStyle/>
          <a:p>
            <a:r>
              <a:rPr lang="en-US" altLang="zh-CN" sz="3200" dirty="0">
                <a:ea typeface="宋体" pitchFamily="2" charset="-122"/>
              </a:rPr>
              <a:t>B</a:t>
            </a:r>
            <a:endParaRPr lang="zh-CN" altLang="en-US" sz="3200" dirty="0"/>
          </a:p>
        </p:txBody>
      </p:sp>
      <p:sp>
        <p:nvSpPr>
          <p:cNvPr id="30" name="矩形 29"/>
          <p:cNvSpPr/>
          <p:nvPr/>
        </p:nvSpPr>
        <p:spPr>
          <a:xfrm>
            <a:off x="5218389" y="2565791"/>
            <a:ext cx="458780" cy="584775"/>
          </a:xfrm>
          <a:prstGeom prst="rect">
            <a:avLst/>
          </a:prstGeom>
        </p:spPr>
        <p:txBody>
          <a:bodyPr wrap="none">
            <a:spAutoFit/>
          </a:bodyPr>
          <a:lstStyle/>
          <a:p>
            <a:r>
              <a:rPr lang="en-US" altLang="zh-CN" sz="3200" dirty="0">
                <a:ea typeface="宋体" pitchFamily="2" charset="-122"/>
              </a:rPr>
              <a:t>C</a:t>
            </a:r>
            <a:endParaRPr lang="zh-CN" altLang="en-US" sz="3200" dirty="0"/>
          </a:p>
        </p:txBody>
      </p:sp>
      <p:cxnSp>
        <p:nvCxnSpPr>
          <p:cNvPr id="19" name="直接连接符 18"/>
          <p:cNvCxnSpPr/>
          <p:nvPr/>
        </p:nvCxnSpPr>
        <p:spPr bwMode="auto">
          <a:xfrm>
            <a:off x="6746034" y="975956"/>
            <a:ext cx="13854" cy="4482737"/>
          </a:xfrm>
          <a:prstGeom prst="line">
            <a:avLst/>
          </a:prstGeom>
          <a:solidFill>
            <a:schemeClr val="accent1"/>
          </a:solidFill>
          <a:ln w="381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1" name="矩形 20"/>
              <p:cNvSpPr/>
              <p:nvPr/>
            </p:nvSpPr>
            <p:spPr>
              <a:xfrm>
                <a:off x="6515614" y="5597236"/>
                <a:ext cx="530402" cy="8399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a:latin typeface="Cambria Math" panose="02040503050406030204" pitchFamily="18" charset="0"/>
                              <a:ea typeface="宋体" pitchFamily="2" charset="-122"/>
                            </a:rPr>
                          </m:ctrlPr>
                        </m:fPr>
                        <m:num>
                          <m:acc>
                            <m:accPr>
                              <m:chr m:val="̅"/>
                              <m:ctrlPr>
                                <a:rPr lang="en-US" altLang="zh-CN" i="1" dirty="0">
                                  <a:latin typeface="Cambria Math" panose="02040503050406030204" pitchFamily="18" charset="0"/>
                                  <a:ea typeface="宋体" pitchFamily="2" charset="-122"/>
                                </a:rPr>
                              </m:ctrlPr>
                            </m:accPr>
                            <m:e>
                              <m:r>
                                <a:rPr lang="en-US" altLang="zh-CN" i="1" dirty="0">
                                  <a:latin typeface="Cambria Math" panose="02040503050406030204" pitchFamily="18" charset="0"/>
                                  <a:ea typeface="宋体" pitchFamily="2" charset="-122"/>
                                </a:rPr>
                                <m:t>𝑀</m:t>
                              </m:r>
                            </m:e>
                          </m:acc>
                        </m:num>
                        <m:den>
                          <m:acc>
                            <m:accPr>
                              <m:chr m:val="̅"/>
                              <m:ctrlPr>
                                <a:rPr lang="en-US" altLang="zh-CN" i="1" dirty="0">
                                  <a:latin typeface="Cambria Math" panose="02040503050406030204" pitchFamily="18" charset="0"/>
                                  <a:ea typeface="宋体" pitchFamily="2" charset="-122"/>
                                </a:rPr>
                              </m:ctrlPr>
                            </m:accPr>
                            <m:e>
                              <m:r>
                                <a:rPr lang="en-US" altLang="zh-CN" i="1" dirty="0">
                                  <a:latin typeface="Cambria Math" panose="02040503050406030204" pitchFamily="18" charset="0"/>
                                  <a:ea typeface="宋体" pitchFamily="2" charset="-122"/>
                                </a:rPr>
                                <m:t>𝑃</m:t>
                              </m:r>
                            </m:e>
                          </m:acc>
                        </m:den>
                      </m:f>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6515614" y="5597236"/>
                <a:ext cx="530402" cy="839974"/>
              </a:xfrm>
              <a:prstGeom prst="rect">
                <a:avLst/>
              </a:prstGeom>
              <a:blipFill>
                <a:blip r:embed="rId3"/>
                <a:stretch>
                  <a:fillRect b="-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6864501" y="1055396"/>
                <a:ext cx="1040606" cy="789062"/>
              </a:xfrm>
              <a:prstGeom prst="rect">
                <a:avLst/>
              </a:prstGeom>
            </p:spPr>
            <p:txBody>
              <a:bodyPr wrap="none">
                <a:spAutoFit/>
              </a:bodyPr>
              <a:lstStyle/>
              <a:p>
                <a:r>
                  <a:rPr lang="en-US" altLang="zh-CN" sz="3200" dirty="0">
                    <a:ea typeface="宋体" pitchFamily="2" charset="-122"/>
                  </a:rPr>
                  <a:t>(</a:t>
                </a:r>
                <a14:m>
                  <m:oMath xmlns:m="http://schemas.openxmlformats.org/officeDocument/2006/math">
                    <m:sSup>
                      <m:sSupPr>
                        <m:ctrlPr>
                          <a:rPr lang="en-US" altLang="zh-CN" sz="3200" i="1">
                            <a:latin typeface="Cambria Math" panose="02040503050406030204" pitchFamily="18" charset="0"/>
                            <a:ea typeface="宋体" pitchFamily="2" charset="-122"/>
                          </a:rPr>
                        </m:ctrlPr>
                      </m:sSupPr>
                      <m:e>
                        <m:f>
                          <m:fPr>
                            <m:ctrlPr>
                              <a:rPr lang="en-US" altLang="zh-CN" sz="3200" i="1" dirty="0">
                                <a:latin typeface="Cambria Math" panose="02040503050406030204" pitchFamily="18" charset="0"/>
                                <a:ea typeface="宋体" pitchFamily="2" charset="-122"/>
                              </a:rPr>
                            </m:ctrlPr>
                          </m:fPr>
                          <m:num>
                            <m:r>
                              <a:rPr lang="en-US" altLang="zh-CN" sz="3200" i="1" dirty="0">
                                <a:latin typeface="Cambria Math" panose="02040503050406030204" pitchFamily="18" charset="0"/>
                                <a:ea typeface="宋体" pitchFamily="2" charset="-122"/>
                              </a:rPr>
                              <m:t>𝑀</m:t>
                            </m:r>
                          </m:num>
                          <m:den>
                            <m:r>
                              <a:rPr lang="en-US" altLang="zh-CN" sz="3200" i="1" dirty="0">
                                <a:latin typeface="Cambria Math" panose="02040503050406030204" pitchFamily="18" charset="0"/>
                                <a:ea typeface="宋体" pitchFamily="2" charset="-122"/>
                              </a:rPr>
                              <m:t>𝑃</m:t>
                            </m:r>
                          </m:den>
                        </m:f>
                        <m:r>
                          <a:rPr lang="en-US" altLang="zh-CN" sz="3200" i="1" dirty="0">
                            <a:latin typeface="Cambria Math" panose="02040503050406030204" pitchFamily="18" charset="0"/>
                            <a:ea typeface="宋体" pitchFamily="2" charset="-122"/>
                          </a:rPr>
                          <m:t>)</m:t>
                        </m:r>
                        <m:r>
                          <m:rPr>
                            <m:nor/>
                          </m:rPr>
                          <a:rPr lang="en-US" altLang="zh-CN" sz="3200" dirty="0">
                            <a:ea typeface="宋体" pitchFamily="2" charset="-122"/>
                          </a:rPr>
                          <m:t> </m:t>
                        </m:r>
                      </m:e>
                      <m:sup>
                        <m:r>
                          <a:rPr lang="en-US" altLang="zh-CN" sz="3200" i="1">
                            <a:latin typeface="Cambria Math" panose="02040503050406030204" pitchFamily="18" charset="0"/>
                            <a:ea typeface="宋体" pitchFamily="2" charset="-122"/>
                          </a:rPr>
                          <m:t>𝑠</m:t>
                        </m:r>
                      </m:sup>
                    </m:sSup>
                  </m:oMath>
                </a14:m>
                <a:endParaRPr lang="zh-CN" altLang="en-US" sz="3200" dirty="0"/>
              </a:p>
            </p:txBody>
          </p:sp>
        </mc:Choice>
        <mc:Fallback xmlns="">
          <p:sp>
            <p:nvSpPr>
              <p:cNvPr id="22" name="矩形 21"/>
              <p:cNvSpPr>
                <a:spLocks noRot="1" noChangeAspect="1" noMove="1" noResize="1" noEditPoints="1" noAdjustHandles="1" noChangeArrowheads="1" noChangeShapeType="1" noTextEdit="1"/>
              </p:cNvSpPr>
              <p:nvPr/>
            </p:nvSpPr>
            <p:spPr>
              <a:xfrm>
                <a:off x="6864501" y="1055396"/>
                <a:ext cx="1040606" cy="789062"/>
              </a:xfrm>
              <a:prstGeom prst="rect">
                <a:avLst/>
              </a:prstGeom>
              <a:blipFill>
                <a:blip r:embed="rId4"/>
                <a:stretch>
                  <a:fillRect l="-14634" b="-79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3675520" y="3422572"/>
                <a:ext cx="62792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𝑟</m:t>
                          </m:r>
                        </m:e>
                        <m:sub>
                          <m:r>
                            <a:rPr lang="en-US" altLang="zh-CN" sz="3200" i="1" dirty="0">
                              <a:latin typeface="Cambria Math" panose="02040503050406030204" pitchFamily="18" charset="0"/>
                              <a:ea typeface="宋体" pitchFamily="2" charset="-122"/>
                            </a:rPr>
                            <m:t>0</m:t>
                          </m:r>
                        </m:sub>
                      </m:sSub>
                    </m:oMath>
                  </m:oMathPara>
                </a14:m>
                <a:endParaRPr lang="zh-CN" altLang="en-US" sz="3200" dirty="0"/>
              </a:p>
            </p:txBody>
          </p:sp>
        </mc:Choice>
        <mc:Fallback xmlns="">
          <p:sp>
            <p:nvSpPr>
              <p:cNvPr id="23" name="矩形 22"/>
              <p:cNvSpPr>
                <a:spLocks noRot="1" noChangeAspect="1" noMove="1" noResize="1" noEditPoints="1" noAdjustHandles="1" noChangeArrowheads="1" noChangeShapeType="1" noTextEdit="1"/>
              </p:cNvSpPr>
              <p:nvPr/>
            </p:nvSpPr>
            <p:spPr>
              <a:xfrm>
                <a:off x="3675520" y="3422572"/>
                <a:ext cx="627929" cy="584775"/>
              </a:xfrm>
              <a:prstGeom prst="rect">
                <a:avLst/>
              </a:prstGeom>
              <a:blipFill>
                <a:blip r:embed="rId5"/>
                <a:stretch>
                  <a:fillRect b="-6250"/>
                </a:stretch>
              </a:blipFill>
            </p:spPr>
            <p:txBody>
              <a:bodyPr/>
              <a:lstStyle/>
              <a:p>
                <a:r>
                  <a:rPr lang="zh-CN" altLang="en-US">
                    <a:noFill/>
                  </a:rPr>
                  <a:t> </a:t>
                </a:r>
              </a:p>
            </p:txBody>
          </p:sp>
        </mc:Fallback>
      </mc:AlternateContent>
      <p:cxnSp>
        <p:nvCxnSpPr>
          <p:cNvPr id="24" name="直接连接符 23"/>
          <p:cNvCxnSpPr/>
          <p:nvPr/>
        </p:nvCxnSpPr>
        <p:spPr bwMode="auto">
          <a:xfrm>
            <a:off x="4454509" y="2582882"/>
            <a:ext cx="2326307" cy="24905"/>
          </a:xfrm>
          <a:prstGeom prst="line">
            <a:avLst/>
          </a:prstGeom>
          <a:solidFill>
            <a:schemeClr val="accent1"/>
          </a:solidFill>
          <a:ln w="9525" cap="flat" cmpd="sng" algn="ctr">
            <a:solidFill>
              <a:schemeClr val="tx1"/>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31" name="矩形 30"/>
              <p:cNvSpPr/>
              <p:nvPr/>
            </p:nvSpPr>
            <p:spPr>
              <a:xfrm>
                <a:off x="3661303" y="2313321"/>
                <a:ext cx="62792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𝑟</m:t>
                          </m:r>
                        </m:e>
                        <m:sub>
                          <m:r>
                            <a:rPr lang="en-US" altLang="zh-CN" sz="3200" i="1" dirty="0">
                              <a:latin typeface="Cambria Math" panose="02040503050406030204" pitchFamily="18" charset="0"/>
                              <a:ea typeface="宋体" pitchFamily="2" charset="-122"/>
                            </a:rPr>
                            <m:t>1</m:t>
                          </m:r>
                        </m:sub>
                      </m:sSub>
                    </m:oMath>
                  </m:oMathPara>
                </a14:m>
                <a:endParaRPr lang="zh-CN" altLang="en-US" sz="3200" dirty="0"/>
              </a:p>
            </p:txBody>
          </p:sp>
        </mc:Choice>
        <mc:Fallback xmlns="">
          <p:sp>
            <p:nvSpPr>
              <p:cNvPr id="31" name="矩形 30"/>
              <p:cNvSpPr>
                <a:spLocks noRot="1" noChangeAspect="1" noMove="1" noResize="1" noEditPoints="1" noAdjustHandles="1" noChangeArrowheads="1" noChangeShapeType="1" noTextEdit="1"/>
              </p:cNvSpPr>
              <p:nvPr/>
            </p:nvSpPr>
            <p:spPr>
              <a:xfrm>
                <a:off x="3661303" y="2313321"/>
                <a:ext cx="627929" cy="584775"/>
              </a:xfrm>
              <a:prstGeom prst="rect">
                <a:avLst/>
              </a:prstGeom>
              <a:blipFill>
                <a:blip r:embed="rId6"/>
                <a:stretch>
                  <a:fillRect b="-4255"/>
                </a:stretch>
              </a:blipFill>
            </p:spPr>
            <p:txBody>
              <a:bodyPr/>
              <a:lstStyle/>
              <a:p>
                <a:r>
                  <a:rPr lang="zh-CN" altLang="en-US">
                    <a:noFill/>
                  </a:rPr>
                  <a:t> </a:t>
                </a:r>
              </a:p>
            </p:txBody>
          </p:sp>
        </mc:Fallback>
      </mc:AlternateContent>
      <p:sp>
        <p:nvSpPr>
          <p:cNvPr id="3" name="日期占位符 2">
            <a:extLst>
              <a:ext uri="{FF2B5EF4-FFF2-40B4-BE49-F238E27FC236}">
                <a16:creationId xmlns:a16="http://schemas.microsoft.com/office/drawing/2014/main" id="{AC4D088D-3BE1-9D42-8A40-4951665A2252}"/>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29809676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p:cNvCxnSpPr/>
          <p:nvPr/>
        </p:nvCxnSpPr>
        <p:spPr bwMode="auto">
          <a:xfrm flipH="1" flipV="1">
            <a:off x="4419601" y="817418"/>
            <a:ext cx="27709" cy="47798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flipV="1">
            <a:off x="4433455" y="5500255"/>
            <a:ext cx="5611090" cy="55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连接符 10"/>
          <p:cNvCxnSpPr/>
          <p:nvPr/>
        </p:nvCxnSpPr>
        <p:spPr bwMode="auto">
          <a:xfrm>
            <a:off x="4530437" y="1309906"/>
            <a:ext cx="3380509" cy="3851564"/>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矩形 12"/>
          <p:cNvSpPr/>
          <p:nvPr/>
        </p:nvSpPr>
        <p:spPr>
          <a:xfrm>
            <a:off x="3676987" y="725132"/>
            <a:ext cx="320922" cy="584775"/>
          </a:xfrm>
          <a:prstGeom prst="rect">
            <a:avLst/>
          </a:prstGeom>
        </p:spPr>
        <p:txBody>
          <a:bodyPr wrap="none">
            <a:spAutoFit/>
          </a:bodyPr>
          <a:lstStyle/>
          <a:p>
            <a:r>
              <a:rPr lang="en-US" altLang="zh-CN" sz="3200" dirty="0">
                <a:ea typeface="宋体" pitchFamily="2" charset="-122"/>
              </a:rPr>
              <a:t>r</a:t>
            </a:r>
            <a:endParaRPr lang="zh-CN" altLang="en-US" sz="3200" dirty="0"/>
          </a:p>
        </p:txBody>
      </p:sp>
      <p:sp>
        <p:nvSpPr>
          <p:cNvPr id="14" name="矩形 13"/>
          <p:cNvSpPr/>
          <p:nvPr/>
        </p:nvSpPr>
        <p:spPr>
          <a:xfrm>
            <a:off x="9104786" y="5786736"/>
            <a:ext cx="891591" cy="584775"/>
          </a:xfrm>
          <a:prstGeom prst="rect">
            <a:avLst/>
          </a:prstGeom>
        </p:spPr>
        <p:txBody>
          <a:bodyPr wrap="none">
            <a:spAutoFit/>
          </a:bodyPr>
          <a:lstStyle/>
          <a:p>
            <a:r>
              <a:rPr lang="en-US" altLang="zh-CN" sz="3200" dirty="0">
                <a:ea typeface="宋体" pitchFamily="2" charset="-122"/>
              </a:rPr>
              <a:t>M/P</a:t>
            </a:r>
            <a:endParaRPr lang="zh-CN" altLang="en-US" sz="3200" dirty="0"/>
          </a:p>
        </p:txBody>
      </p:sp>
      <p:sp>
        <p:nvSpPr>
          <p:cNvPr id="15" name="矩形 14"/>
          <p:cNvSpPr/>
          <p:nvPr/>
        </p:nvSpPr>
        <p:spPr>
          <a:xfrm>
            <a:off x="7809059" y="4699806"/>
            <a:ext cx="1562800" cy="461665"/>
          </a:xfrm>
          <a:prstGeom prst="rect">
            <a:avLst/>
          </a:prstGeom>
        </p:spPr>
        <p:txBody>
          <a:bodyPr wrap="none">
            <a:spAutoFit/>
          </a:bodyPr>
          <a:lstStyle/>
          <a:p>
            <a:r>
              <a:rPr lang="en-US" altLang="zh-CN" i="1" dirty="0">
                <a:ea typeface="宋体" pitchFamily="2" charset="-122"/>
              </a:rPr>
              <a:t>L</a:t>
            </a:r>
            <a:r>
              <a:rPr lang="zh-CN" altLang="en-US" i="1" dirty="0">
                <a:ea typeface="宋体" pitchFamily="2" charset="-122"/>
              </a:rPr>
              <a:t>（</a:t>
            </a:r>
            <a:r>
              <a:rPr lang="en-US" altLang="zh-CN" i="1" dirty="0">
                <a:ea typeface="宋体" pitchFamily="2" charset="-122"/>
              </a:rPr>
              <a:t>r, Y</a:t>
            </a:r>
            <a:r>
              <a:rPr lang="en-US" altLang="zh-CN" i="1" baseline="-25000" dirty="0">
                <a:ea typeface="宋体" pitchFamily="2" charset="-122"/>
              </a:rPr>
              <a:t>1</a:t>
            </a:r>
            <a:r>
              <a:rPr lang="zh-CN" altLang="en-US" i="1" dirty="0">
                <a:ea typeface="宋体" pitchFamily="2" charset="-122"/>
              </a:rPr>
              <a:t>）</a:t>
            </a:r>
            <a:r>
              <a:rPr lang="en-US" altLang="zh-CN" i="1" dirty="0">
                <a:ea typeface="宋体" pitchFamily="2" charset="-122"/>
              </a:rPr>
              <a:t> </a:t>
            </a:r>
            <a:endParaRPr lang="zh-CN" altLang="en-US" dirty="0"/>
          </a:p>
        </p:txBody>
      </p:sp>
      <p:cxnSp>
        <p:nvCxnSpPr>
          <p:cNvPr id="18" name="直接连接符 17"/>
          <p:cNvCxnSpPr/>
          <p:nvPr/>
        </p:nvCxnSpPr>
        <p:spPr bwMode="auto">
          <a:xfrm>
            <a:off x="4530437" y="3811137"/>
            <a:ext cx="3374670" cy="34226"/>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5" name="椭圆 24"/>
          <p:cNvSpPr/>
          <p:nvPr/>
        </p:nvSpPr>
        <p:spPr bwMode="auto">
          <a:xfrm>
            <a:off x="6661871" y="3822504"/>
            <a:ext cx="205654"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7" name="椭圆 26"/>
          <p:cNvSpPr/>
          <p:nvPr/>
        </p:nvSpPr>
        <p:spPr bwMode="auto">
          <a:xfrm>
            <a:off x="6585945" y="2607787"/>
            <a:ext cx="320179"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8" name="矩形 27"/>
          <p:cNvSpPr/>
          <p:nvPr/>
        </p:nvSpPr>
        <p:spPr>
          <a:xfrm>
            <a:off x="6214594" y="3742669"/>
            <a:ext cx="434734" cy="584775"/>
          </a:xfrm>
          <a:prstGeom prst="rect">
            <a:avLst/>
          </a:prstGeom>
        </p:spPr>
        <p:txBody>
          <a:bodyPr wrap="none">
            <a:spAutoFit/>
          </a:bodyPr>
          <a:lstStyle/>
          <a:p>
            <a:r>
              <a:rPr lang="en-US" altLang="zh-CN" sz="3200" dirty="0"/>
              <a:t>E</a:t>
            </a:r>
            <a:endParaRPr lang="zh-CN" altLang="en-US" sz="3200" dirty="0"/>
          </a:p>
        </p:txBody>
      </p:sp>
      <p:sp>
        <p:nvSpPr>
          <p:cNvPr id="29" name="矩形 28"/>
          <p:cNvSpPr/>
          <p:nvPr/>
        </p:nvSpPr>
        <p:spPr>
          <a:xfrm>
            <a:off x="6979000" y="2338258"/>
            <a:ext cx="458780" cy="584775"/>
          </a:xfrm>
          <a:prstGeom prst="rect">
            <a:avLst/>
          </a:prstGeom>
        </p:spPr>
        <p:txBody>
          <a:bodyPr wrap="none">
            <a:spAutoFit/>
          </a:bodyPr>
          <a:lstStyle/>
          <a:p>
            <a:r>
              <a:rPr lang="en-US" altLang="zh-CN" sz="3200" dirty="0">
                <a:ea typeface="宋体" pitchFamily="2" charset="-122"/>
              </a:rPr>
              <a:t>B</a:t>
            </a:r>
            <a:endParaRPr lang="zh-CN" altLang="en-US" sz="3200" dirty="0"/>
          </a:p>
        </p:txBody>
      </p:sp>
      <p:cxnSp>
        <p:nvCxnSpPr>
          <p:cNvPr id="19" name="直接连接符 18"/>
          <p:cNvCxnSpPr/>
          <p:nvPr/>
        </p:nvCxnSpPr>
        <p:spPr bwMode="auto">
          <a:xfrm>
            <a:off x="6746034" y="975956"/>
            <a:ext cx="13854" cy="4482737"/>
          </a:xfrm>
          <a:prstGeom prst="line">
            <a:avLst/>
          </a:prstGeom>
          <a:solidFill>
            <a:schemeClr val="accent1"/>
          </a:solidFill>
          <a:ln w="381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1" name="矩形 20"/>
              <p:cNvSpPr/>
              <p:nvPr/>
            </p:nvSpPr>
            <p:spPr>
              <a:xfrm>
                <a:off x="6515614" y="5597236"/>
                <a:ext cx="530402" cy="8399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a:latin typeface="Cambria Math" panose="02040503050406030204" pitchFamily="18" charset="0"/>
                              <a:ea typeface="宋体" pitchFamily="2" charset="-122"/>
                            </a:rPr>
                          </m:ctrlPr>
                        </m:fPr>
                        <m:num>
                          <m:acc>
                            <m:accPr>
                              <m:chr m:val="̅"/>
                              <m:ctrlPr>
                                <a:rPr lang="en-US" altLang="zh-CN" i="1" dirty="0">
                                  <a:latin typeface="Cambria Math" panose="02040503050406030204" pitchFamily="18" charset="0"/>
                                  <a:ea typeface="宋体" pitchFamily="2" charset="-122"/>
                                </a:rPr>
                              </m:ctrlPr>
                            </m:accPr>
                            <m:e>
                              <m:r>
                                <a:rPr lang="en-US" altLang="zh-CN" i="1" dirty="0">
                                  <a:latin typeface="Cambria Math" panose="02040503050406030204" pitchFamily="18" charset="0"/>
                                  <a:ea typeface="宋体" pitchFamily="2" charset="-122"/>
                                </a:rPr>
                                <m:t>𝑀</m:t>
                              </m:r>
                            </m:e>
                          </m:acc>
                        </m:num>
                        <m:den>
                          <m:acc>
                            <m:accPr>
                              <m:chr m:val="̅"/>
                              <m:ctrlPr>
                                <a:rPr lang="en-US" altLang="zh-CN" i="1" dirty="0">
                                  <a:latin typeface="Cambria Math" panose="02040503050406030204" pitchFamily="18" charset="0"/>
                                  <a:ea typeface="宋体" pitchFamily="2" charset="-122"/>
                                </a:rPr>
                              </m:ctrlPr>
                            </m:accPr>
                            <m:e>
                              <m:r>
                                <a:rPr lang="en-US" altLang="zh-CN" i="1" dirty="0">
                                  <a:latin typeface="Cambria Math" panose="02040503050406030204" pitchFamily="18" charset="0"/>
                                  <a:ea typeface="宋体" pitchFamily="2" charset="-122"/>
                                </a:rPr>
                                <m:t>𝑃</m:t>
                              </m:r>
                            </m:e>
                          </m:acc>
                        </m:den>
                      </m:f>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6515614" y="5597236"/>
                <a:ext cx="530402" cy="839974"/>
              </a:xfrm>
              <a:prstGeom prst="rect">
                <a:avLst/>
              </a:prstGeom>
              <a:blipFill>
                <a:blip r:embed="rId3"/>
                <a:stretch>
                  <a:fillRect b="-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6864501" y="1055396"/>
                <a:ext cx="1040606" cy="789062"/>
              </a:xfrm>
              <a:prstGeom prst="rect">
                <a:avLst/>
              </a:prstGeom>
            </p:spPr>
            <p:txBody>
              <a:bodyPr wrap="none">
                <a:spAutoFit/>
              </a:bodyPr>
              <a:lstStyle/>
              <a:p>
                <a:r>
                  <a:rPr lang="en-US" altLang="zh-CN" sz="3200" dirty="0">
                    <a:ea typeface="宋体" pitchFamily="2" charset="-122"/>
                  </a:rPr>
                  <a:t>(</a:t>
                </a:r>
                <a14:m>
                  <m:oMath xmlns:m="http://schemas.openxmlformats.org/officeDocument/2006/math">
                    <m:sSup>
                      <m:sSupPr>
                        <m:ctrlPr>
                          <a:rPr lang="en-US" altLang="zh-CN" sz="3200" i="1">
                            <a:latin typeface="Cambria Math" panose="02040503050406030204" pitchFamily="18" charset="0"/>
                            <a:ea typeface="宋体" pitchFamily="2" charset="-122"/>
                          </a:rPr>
                        </m:ctrlPr>
                      </m:sSupPr>
                      <m:e>
                        <m:f>
                          <m:fPr>
                            <m:ctrlPr>
                              <a:rPr lang="en-US" altLang="zh-CN" sz="3200" i="1" dirty="0">
                                <a:latin typeface="Cambria Math" panose="02040503050406030204" pitchFamily="18" charset="0"/>
                                <a:ea typeface="宋体" pitchFamily="2" charset="-122"/>
                              </a:rPr>
                            </m:ctrlPr>
                          </m:fPr>
                          <m:num>
                            <m:r>
                              <a:rPr lang="en-US" altLang="zh-CN" sz="3200" i="1" dirty="0">
                                <a:latin typeface="Cambria Math" panose="02040503050406030204" pitchFamily="18" charset="0"/>
                                <a:ea typeface="宋体" pitchFamily="2" charset="-122"/>
                              </a:rPr>
                              <m:t>𝑀</m:t>
                            </m:r>
                          </m:num>
                          <m:den>
                            <m:r>
                              <a:rPr lang="en-US" altLang="zh-CN" sz="3200" i="1" dirty="0">
                                <a:latin typeface="Cambria Math" panose="02040503050406030204" pitchFamily="18" charset="0"/>
                                <a:ea typeface="宋体" pitchFamily="2" charset="-122"/>
                              </a:rPr>
                              <m:t>𝑃</m:t>
                            </m:r>
                          </m:den>
                        </m:f>
                        <m:r>
                          <a:rPr lang="en-US" altLang="zh-CN" sz="3200" i="1" dirty="0">
                            <a:latin typeface="Cambria Math" panose="02040503050406030204" pitchFamily="18" charset="0"/>
                            <a:ea typeface="宋体" pitchFamily="2" charset="-122"/>
                          </a:rPr>
                          <m:t>)</m:t>
                        </m:r>
                        <m:r>
                          <m:rPr>
                            <m:nor/>
                          </m:rPr>
                          <a:rPr lang="en-US" altLang="zh-CN" sz="3200" dirty="0">
                            <a:ea typeface="宋体" pitchFamily="2" charset="-122"/>
                          </a:rPr>
                          <m:t> </m:t>
                        </m:r>
                      </m:e>
                      <m:sup>
                        <m:r>
                          <a:rPr lang="en-US" altLang="zh-CN" sz="3200" i="1">
                            <a:latin typeface="Cambria Math" panose="02040503050406030204" pitchFamily="18" charset="0"/>
                            <a:ea typeface="宋体" pitchFamily="2" charset="-122"/>
                          </a:rPr>
                          <m:t>𝑠</m:t>
                        </m:r>
                      </m:sup>
                    </m:sSup>
                  </m:oMath>
                </a14:m>
                <a:endParaRPr lang="zh-CN" altLang="en-US" sz="3200" dirty="0"/>
              </a:p>
            </p:txBody>
          </p:sp>
        </mc:Choice>
        <mc:Fallback xmlns="">
          <p:sp>
            <p:nvSpPr>
              <p:cNvPr id="22" name="矩形 21"/>
              <p:cNvSpPr>
                <a:spLocks noRot="1" noChangeAspect="1" noMove="1" noResize="1" noEditPoints="1" noAdjustHandles="1" noChangeArrowheads="1" noChangeShapeType="1" noTextEdit="1"/>
              </p:cNvSpPr>
              <p:nvPr/>
            </p:nvSpPr>
            <p:spPr>
              <a:xfrm>
                <a:off x="6864501" y="1055396"/>
                <a:ext cx="1040606" cy="789062"/>
              </a:xfrm>
              <a:prstGeom prst="rect">
                <a:avLst/>
              </a:prstGeom>
              <a:blipFill>
                <a:blip r:embed="rId4"/>
                <a:stretch>
                  <a:fillRect l="-14634" b="-79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3675520" y="3422572"/>
                <a:ext cx="62792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𝑟</m:t>
                          </m:r>
                        </m:e>
                        <m:sub>
                          <m:r>
                            <a:rPr lang="en-US" altLang="zh-CN" sz="3200" i="1" dirty="0">
                              <a:latin typeface="Cambria Math" panose="02040503050406030204" pitchFamily="18" charset="0"/>
                              <a:ea typeface="宋体" pitchFamily="2" charset="-122"/>
                            </a:rPr>
                            <m:t>0</m:t>
                          </m:r>
                        </m:sub>
                      </m:sSub>
                    </m:oMath>
                  </m:oMathPara>
                </a14:m>
                <a:endParaRPr lang="zh-CN" altLang="en-US" sz="3200" dirty="0"/>
              </a:p>
            </p:txBody>
          </p:sp>
        </mc:Choice>
        <mc:Fallback xmlns="">
          <p:sp>
            <p:nvSpPr>
              <p:cNvPr id="23" name="矩形 22"/>
              <p:cNvSpPr>
                <a:spLocks noRot="1" noChangeAspect="1" noMove="1" noResize="1" noEditPoints="1" noAdjustHandles="1" noChangeArrowheads="1" noChangeShapeType="1" noTextEdit="1"/>
              </p:cNvSpPr>
              <p:nvPr/>
            </p:nvSpPr>
            <p:spPr>
              <a:xfrm>
                <a:off x="3675520" y="3422572"/>
                <a:ext cx="627929" cy="584775"/>
              </a:xfrm>
              <a:prstGeom prst="rect">
                <a:avLst/>
              </a:prstGeom>
              <a:blipFill>
                <a:blip r:embed="rId5"/>
                <a:stretch>
                  <a:fillRect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3661303" y="2313321"/>
                <a:ext cx="62792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𝑟</m:t>
                          </m:r>
                        </m:e>
                        <m:sub>
                          <m:r>
                            <a:rPr lang="en-US" altLang="zh-CN" sz="3200" i="1" dirty="0">
                              <a:latin typeface="Cambria Math" panose="02040503050406030204" pitchFamily="18" charset="0"/>
                              <a:ea typeface="宋体" pitchFamily="2" charset="-122"/>
                            </a:rPr>
                            <m:t>1</m:t>
                          </m:r>
                        </m:sub>
                      </m:sSub>
                    </m:oMath>
                  </m:oMathPara>
                </a14:m>
                <a:endParaRPr lang="zh-CN" altLang="en-US" sz="3200" dirty="0"/>
              </a:p>
            </p:txBody>
          </p:sp>
        </mc:Choice>
        <mc:Fallback xmlns="">
          <p:sp>
            <p:nvSpPr>
              <p:cNvPr id="31" name="矩形 30"/>
              <p:cNvSpPr>
                <a:spLocks noRot="1" noChangeAspect="1" noMove="1" noResize="1" noEditPoints="1" noAdjustHandles="1" noChangeArrowheads="1" noChangeShapeType="1" noTextEdit="1"/>
              </p:cNvSpPr>
              <p:nvPr/>
            </p:nvSpPr>
            <p:spPr>
              <a:xfrm>
                <a:off x="3661303" y="2313321"/>
                <a:ext cx="627929" cy="584775"/>
              </a:xfrm>
              <a:prstGeom prst="rect">
                <a:avLst/>
              </a:prstGeom>
              <a:blipFill>
                <a:blip r:embed="rId6"/>
                <a:stretch>
                  <a:fillRect b="-4255"/>
                </a:stretch>
              </a:blipFill>
            </p:spPr>
            <p:txBody>
              <a:bodyPr/>
              <a:lstStyle/>
              <a:p>
                <a:r>
                  <a:rPr lang="zh-CN" altLang="en-US">
                    <a:noFill/>
                  </a:rPr>
                  <a:t> </a:t>
                </a:r>
              </a:p>
            </p:txBody>
          </p:sp>
        </mc:Fallback>
      </mc:AlternateContent>
      <p:sp>
        <p:nvSpPr>
          <p:cNvPr id="3" name="日期占位符 2">
            <a:extLst>
              <a:ext uri="{FF2B5EF4-FFF2-40B4-BE49-F238E27FC236}">
                <a16:creationId xmlns:a16="http://schemas.microsoft.com/office/drawing/2014/main" id="{AC4D088D-3BE1-9D42-8A40-4951665A2252}"/>
              </a:ext>
            </a:extLst>
          </p:cNvPr>
          <p:cNvSpPr>
            <a:spLocks noGrp="1"/>
          </p:cNvSpPr>
          <p:nvPr>
            <p:ph type="dt" sz="half" idx="10"/>
          </p:nvPr>
        </p:nvSpPr>
        <p:spPr/>
        <p:txBody>
          <a:bodyPr/>
          <a:lstStyle/>
          <a:p>
            <a:pPr>
              <a:defRPr/>
            </a:pPr>
            <a:r>
              <a:rPr lang="en-US" altLang="zh-CN"/>
              <a:t>Wuhan University Economics and Management School</a:t>
            </a:r>
          </a:p>
        </p:txBody>
      </p:sp>
      <p:cxnSp>
        <p:nvCxnSpPr>
          <p:cNvPr id="32" name="直接连接符 31"/>
          <p:cNvCxnSpPr/>
          <p:nvPr/>
        </p:nvCxnSpPr>
        <p:spPr bwMode="auto">
          <a:xfrm>
            <a:off x="5218389" y="774319"/>
            <a:ext cx="3380509" cy="3851564"/>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3" name="矩形 32"/>
          <p:cNvSpPr/>
          <p:nvPr/>
        </p:nvSpPr>
        <p:spPr>
          <a:xfrm>
            <a:off x="8350026" y="4014374"/>
            <a:ext cx="1562800" cy="461665"/>
          </a:xfrm>
          <a:prstGeom prst="rect">
            <a:avLst/>
          </a:prstGeom>
        </p:spPr>
        <p:txBody>
          <a:bodyPr wrap="none">
            <a:spAutoFit/>
          </a:bodyPr>
          <a:lstStyle/>
          <a:p>
            <a:r>
              <a:rPr lang="en-US" altLang="zh-CN" i="1" dirty="0">
                <a:ea typeface="宋体" pitchFamily="2" charset="-122"/>
              </a:rPr>
              <a:t>L</a:t>
            </a:r>
            <a:r>
              <a:rPr lang="zh-CN" altLang="en-US" i="1" dirty="0">
                <a:ea typeface="宋体" pitchFamily="2" charset="-122"/>
              </a:rPr>
              <a:t>（</a:t>
            </a:r>
            <a:r>
              <a:rPr lang="en-US" altLang="zh-CN" i="1" dirty="0">
                <a:ea typeface="宋体" pitchFamily="2" charset="-122"/>
              </a:rPr>
              <a:t>r, </a:t>
            </a:r>
            <a:r>
              <a:rPr lang="en-US" altLang="zh-CN" i="1" dirty="0" smtClean="0">
                <a:ea typeface="宋体" pitchFamily="2" charset="-122"/>
              </a:rPr>
              <a:t>Y</a:t>
            </a:r>
            <a:r>
              <a:rPr lang="en-US" altLang="zh-CN" i="1" baseline="-25000" dirty="0">
                <a:ea typeface="宋体" pitchFamily="2" charset="-122"/>
              </a:rPr>
              <a:t>2</a:t>
            </a:r>
            <a:r>
              <a:rPr lang="zh-CN" altLang="en-US" i="1" dirty="0" smtClean="0">
                <a:ea typeface="宋体" pitchFamily="2" charset="-122"/>
              </a:rPr>
              <a:t>）</a:t>
            </a:r>
            <a:r>
              <a:rPr lang="en-US" altLang="zh-CN" i="1" dirty="0" smtClean="0">
                <a:ea typeface="宋体" pitchFamily="2" charset="-122"/>
              </a:rPr>
              <a:t> </a:t>
            </a:r>
            <a:endParaRPr lang="zh-CN" altLang="en-US" dirty="0"/>
          </a:p>
        </p:txBody>
      </p:sp>
      <p:cxnSp>
        <p:nvCxnSpPr>
          <p:cNvPr id="34" name="直接连接符 33"/>
          <p:cNvCxnSpPr/>
          <p:nvPr/>
        </p:nvCxnSpPr>
        <p:spPr bwMode="auto">
          <a:xfrm>
            <a:off x="4454509" y="2582882"/>
            <a:ext cx="2326307" cy="24905"/>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36" name="矩形 35"/>
          <p:cNvSpPr/>
          <p:nvPr/>
        </p:nvSpPr>
        <p:spPr>
          <a:xfrm>
            <a:off x="7796142" y="3137006"/>
            <a:ext cx="458780" cy="584775"/>
          </a:xfrm>
          <a:prstGeom prst="rect">
            <a:avLst/>
          </a:prstGeom>
        </p:spPr>
        <p:txBody>
          <a:bodyPr wrap="none">
            <a:spAutoFit/>
          </a:bodyPr>
          <a:lstStyle/>
          <a:p>
            <a:r>
              <a:rPr lang="en-US" altLang="zh-CN" sz="3200" dirty="0">
                <a:ea typeface="宋体" pitchFamily="2" charset="-122"/>
              </a:rPr>
              <a:t>C</a:t>
            </a:r>
            <a:endParaRPr lang="zh-CN" altLang="en-US" sz="3200" dirty="0"/>
          </a:p>
        </p:txBody>
      </p:sp>
      <p:sp>
        <p:nvSpPr>
          <p:cNvPr id="38" name="椭圆 37"/>
          <p:cNvSpPr/>
          <p:nvPr/>
        </p:nvSpPr>
        <p:spPr bwMode="auto">
          <a:xfrm>
            <a:off x="7713380" y="3798625"/>
            <a:ext cx="205654"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 name="右箭头 5"/>
          <p:cNvSpPr/>
          <p:nvPr/>
        </p:nvSpPr>
        <p:spPr>
          <a:xfrm>
            <a:off x="4742505" y="1449927"/>
            <a:ext cx="96727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06410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p:cNvCxnSpPr/>
          <p:nvPr/>
        </p:nvCxnSpPr>
        <p:spPr bwMode="auto">
          <a:xfrm flipH="1" flipV="1">
            <a:off x="4419601" y="817418"/>
            <a:ext cx="27709" cy="47798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flipV="1">
            <a:off x="4433455" y="5500255"/>
            <a:ext cx="5611090" cy="55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连接符 10"/>
          <p:cNvCxnSpPr/>
          <p:nvPr/>
        </p:nvCxnSpPr>
        <p:spPr bwMode="auto">
          <a:xfrm>
            <a:off x="4530437" y="1309906"/>
            <a:ext cx="3380509" cy="3851564"/>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矩形 12"/>
          <p:cNvSpPr/>
          <p:nvPr/>
        </p:nvSpPr>
        <p:spPr>
          <a:xfrm>
            <a:off x="3676987" y="725132"/>
            <a:ext cx="320922" cy="584775"/>
          </a:xfrm>
          <a:prstGeom prst="rect">
            <a:avLst/>
          </a:prstGeom>
        </p:spPr>
        <p:txBody>
          <a:bodyPr wrap="none">
            <a:spAutoFit/>
          </a:bodyPr>
          <a:lstStyle/>
          <a:p>
            <a:r>
              <a:rPr lang="en-US" altLang="zh-CN" sz="3200" dirty="0">
                <a:ea typeface="宋体" pitchFamily="2" charset="-122"/>
              </a:rPr>
              <a:t>r</a:t>
            </a:r>
            <a:endParaRPr lang="zh-CN" altLang="en-US" sz="3200" dirty="0"/>
          </a:p>
        </p:txBody>
      </p:sp>
      <p:sp>
        <p:nvSpPr>
          <p:cNvPr id="14" name="矩形 13"/>
          <p:cNvSpPr/>
          <p:nvPr/>
        </p:nvSpPr>
        <p:spPr>
          <a:xfrm>
            <a:off x="9104786" y="5786736"/>
            <a:ext cx="891591" cy="584775"/>
          </a:xfrm>
          <a:prstGeom prst="rect">
            <a:avLst/>
          </a:prstGeom>
        </p:spPr>
        <p:txBody>
          <a:bodyPr wrap="none">
            <a:spAutoFit/>
          </a:bodyPr>
          <a:lstStyle/>
          <a:p>
            <a:r>
              <a:rPr lang="en-US" altLang="zh-CN" sz="3200" dirty="0">
                <a:ea typeface="宋体" pitchFamily="2" charset="-122"/>
              </a:rPr>
              <a:t>M/P</a:t>
            </a:r>
            <a:endParaRPr lang="zh-CN" altLang="en-US" sz="3200" dirty="0"/>
          </a:p>
        </p:txBody>
      </p:sp>
      <p:sp>
        <p:nvSpPr>
          <p:cNvPr id="15" name="矩形 14"/>
          <p:cNvSpPr/>
          <p:nvPr/>
        </p:nvSpPr>
        <p:spPr>
          <a:xfrm>
            <a:off x="7809059" y="4699806"/>
            <a:ext cx="1562800" cy="461665"/>
          </a:xfrm>
          <a:prstGeom prst="rect">
            <a:avLst/>
          </a:prstGeom>
        </p:spPr>
        <p:txBody>
          <a:bodyPr wrap="none">
            <a:spAutoFit/>
          </a:bodyPr>
          <a:lstStyle/>
          <a:p>
            <a:r>
              <a:rPr lang="en-US" altLang="zh-CN" i="1" dirty="0">
                <a:ea typeface="宋体" pitchFamily="2" charset="-122"/>
              </a:rPr>
              <a:t>L</a:t>
            </a:r>
            <a:r>
              <a:rPr lang="zh-CN" altLang="en-US" i="1" dirty="0">
                <a:ea typeface="宋体" pitchFamily="2" charset="-122"/>
              </a:rPr>
              <a:t>（</a:t>
            </a:r>
            <a:r>
              <a:rPr lang="en-US" altLang="zh-CN" i="1" dirty="0">
                <a:ea typeface="宋体" pitchFamily="2" charset="-122"/>
              </a:rPr>
              <a:t>r, Y</a:t>
            </a:r>
            <a:r>
              <a:rPr lang="en-US" altLang="zh-CN" i="1" baseline="-25000" dirty="0">
                <a:ea typeface="宋体" pitchFamily="2" charset="-122"/>
              </a:rPr>
              <a:t>1</a:t>
            </a:r>
            <a:r>
              <a:rPr lang="zh-CN" altLang="en-US" i="1" dirty="0">
                <a:ea typeface="宋体" pitchFamily="2" charset="-122"/>
              </a:rPr>
              <a:t>）</a:t>
            </a:r>
            <a:r>
              <a:rPr lang="en-US" altLang="zh-CN" i="1" dirty="0">
                <a:ea typeface="宋体" pitchFamily="2" charset="-122"/>
              </a:rPr>
              <a:t> </a:t>
            </a:r>
            <a:endParaRPr lang="zh-CN" altLang="en-US" dirty="0"/>
          </a:p>
        </p:txBody>
      </p:sp>
      <p:cxnSp>
        <p:nvCxnSpPr>
          <p:cNvPr id="18" name="直接连接符 17"/>
          <p:cNvCxnSpPr/>
          <p:nvPr/>
        </p:nvCxnSpPr>
        <p:spPr bwMode="auto">
          <a:xfrm>
            <a:off x="4530437" y="3822503"/>
            <a:ext cx="426287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5" name="椭圆 24"/>
          <p:cNvSpPr/>
          <p:nvPr/>
        </p:nvSpPr>
        <p:spPr bwMode="auto">
          <a:xfrm>
            <a:off x="6661871" y="3822504"/>
            <a:ext cx="205654"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6" name="椭圆 25"/>
          <p:cNvSpPr/>
          <p:nvPr/>
        </p:nvSpPr>
        <p:spPr bwMode="auto">
          <a:xfrm>
            <a:off x="5447779" y="2559990"/>
            <a:ext cx="249084"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7" name="椭圆 26"/>
          <p:cNvSpPr/>
          <p:nvPr/>
        </p:nvSpPr>
        <p:spPr bwMode="auto">
          <a:xfrm>
            <a:off x="6585945" y="2607787"/>
            <a:ext cx="320179"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8" name="矩形 27"/>
          <p:cNvSpPr/>
          <p:nvPr/>
        </p:nvSpPr>
        <p:spPr>
          <a:xfrm>
            <a:off x="6214594" y="3742669"/>
            <a:ext cx="434734" cy="584775"/>
          </a:xfrm>
          <a:prstGeom prst="rect">
            <a:avLst/>
          </a:prstGeom>
        </p:spPr>
        <p:txBody>
          <a:bodyPr wrap="none">
            <a:spAutoFit/>
          </a:bodyPr>
          <a:lstStyle/>
          <a:p>
            <a:r>
              <a:rPr lang="en-US" altLang="zh-CN" sz="3200" dirty="0"/>
              <a:t>E</a:t>
            </a:r>
            <a:endParaRPr lang="zh-CN" altLang="en-US" sz="3200" dirty="0"/>
          </a:p>
        </p:txBody>
      </p:sp>
      <p:sp>
        <p:nvSpPr>
          <p:cNvPr id="29" name="矩形 28"/>
          <p:cNvSpPr/>
          <p:nvPr/>
        </p:nvSpPr>
        <p:spPr>
          <a:xfrm>
            <a:off x="6869595" y="2578185"/>
            <a:ext cx="458780" cy="584775"/>
          </a:xfrm>
          <a:prstGeom prst="rect">
            <a:avLst/>
          </a:prstGeom>
        </p:spPr>
        <p:txBody>
          <a:bodyPr wrap="none">
            <a:spAutoFit/>
          </a:bodyPr>
          <a:lstStyle/>
          <a:p>
            <a:r>
              <a:rPr lang="en-US" altLang="zh-CN" sz="3200" dirty="0">
                <a:ea typeface="宋体" pitchFamily="2" charset="-122"/>
              </a:rPr>
              <a:t>B</a:t>
            </a:r>
            <a:endParaRPr lang="zh-CN" altLang="en-US" sz="3200" dirty="0"/>
          </a:p>
        </p:txBody>
      </p:sp>
      <p:sp>
        <p:nvSpPr>
          <p:cNvPr id="30" name="矩形 29"/>
          <p:cNvSpPr/>
          <p:nvPr/>
        </p:nvSpPr>
        <p:spPr>
          <a:xfrm>
            <a:off x="5218389" y="2565791"/>
            <a:ext cx="458780" cy="584775"/>
          </a:xfrm>
          <a:prstGeom prst="rect">
            <a:avLst/>
          </a:prstGeom>
        </p:spPr>
        <p:txBody>
          <a:bodyPr wrap="none">
            <a:spAutoFit/>
          </a:bodyPr>
          <a:lstStyle/>
          <a:p>
            <a:r>
              <a:rPr lang="en-US" altLang="zh-CN" sz="3200" dirty="0">
                <a:ea typeface="宋体" pitchFamily="2" charset="-122"/>
              </a:rPr>
              <a:t>C</a:t>
            </a:r>
            <a:endParaRPr lang="zh-CN" altLang="en-US" sz="3200" dirty="0"/>
          </a:p>
        </p:txBody>
      </p:sp>
      <p:cxnSp>
        <p:nvCxnSpPr>
          <p:cNvPr id="19" name="直接连接符 18"/>
          <p:cNvCxnSpPr/>
          <p:nvPr/>
        </p:nvCxnSpPr>
        <p:spPr bwMode="auto">
          <a:xfrm>
            <a:off x="6746034" y="975956"/>
            <a:ext cx="13854" cy="4482737"/>
          </a:xfrm>
          <a:prstGeom prst="line">
            <a:avLst/>
          </a:prstGeom>
          <a:solidFill>
            <a:schemeClr val="accent1"/>
          </a:solidFill>
          <a:ln w="381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1" name="矩形 20"/>
              <p:cNvSpPr/>
              <p:nvPr/>
            </p:nvSpPr>
            <p:spPr>
              <a:xfrm>
                <a:off x="6515615" y="5597236"/>
                <a:ext cx="640367" cy="781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a:latin typeface="Cambria Math" panose="02040503050406030204" pitchFamily="18" charset="0"/>
                              <a:ea typeface="宋体" pitchFamily="2" charset="-122"/>
                            </a:rPr>
                          </m:ctrlPr>
                        </m:fPr>
                        <m:num>
                          <m:sSub>
                            <m:sSubPr>
                              <m:ctrlPr>
                                <a:rPr lang="en-US"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𝑀</m:t>
                              </m:r>
                            </m:e>
                            <m:sub>
                              <m:r>
                                <a:rPr lang="en-US" altLang="zh-CN" i="1" dirty="0">
                                  <a:latin typeface="Cambria Math" panose="02040503050406030204" pitchFamily="18" charset="0"/>
                                  <a:ea typeface="宋体" pitchFamily="2" charset="-122"/>
                                </a:rPr>
                                <m:t>1</m:t>
                              </m:r>
                            </m:sub>
                          </m:sSub>
                        </m:num>
                        <m:den>
                          <m:r>
                            <a:rPr lang="en-US" altLang="zh-CN" i="1" dirty="0">
                              <a:latin typeface="Cambria Math" panose="02040503050406030204" pitchFamily="18" charset="0"/>
                              <a:ea typeface="宋体" pitchFamily="2" charset="-122"/>
                            </a:rPr>
                            <m:t>𝑃</m:t>
                          </m:r>
                        </m:den>
                      </m:f>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6515615" y="5597236"/>
                <a:ext cx="640367" cy="781368"/>
              </a:xfrm>
              <a:prstGeom prst="rect">
                <a:avLst/>
              </a:prstGeom>
              <a:blipFill>
                <a:blip r:embed="rId3"/>
                <a:stretch>
                  <a:fillRect b="-64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6864501" y="1055396"/>
                <a:ext cx="1040606" cy="789062"/>
              </a:xfrm>
              <a:prstGeom prst="rect">
                <a:avLst/>
              </a:prstGeom>
            </p:spPr>
            <p:txBody>
              <a:bodyPr wrap="none">
                <a:spAutoFit/>
              </a:bodyPr>
              <a:lstStyle/>
              <a:p>
                <a:r>
                  <a:rPr lang="en-US" altLang="zh-CN" sz="3200" dirty="0">
                    <a:ea typeface="宋体" pitchFamily="2" charset="-122"/>
                  </a:rPr>
                  <a:t>(</a:t>
                </a:r>
                <a14:m>
                  <m:oMath xmlns:m="http://schemas.openxmlformats.org/officeDocument/2006/math">
                    <m:sSup>
                      <m:sSupPr>
                        <m:ctrlPr>
                          <a:rPr lang="en-US" altLang="zh-CN" sz="3200" i="1">
                            <a:latin typeface="Cambria Math" panose="02040503050406030204" pitchFamily="18" charset="0"/>
                            <a:ea typeface="宋体" pitchFamily="2" charset="-122"/>
                          </a:rPr>
                        </m:ctrlPr>
                      </m:sSupPr>
                      <m:e>
                        <m:f>
                          <m:fPr>
                            <m:ctrlPr>
                              <a:rPr lang="en-US" altLang="zh-CN" sz="3200" i="1" dirty="0">
                                <a:latin typeface="Cambria Math" panose="02040503050406030204" pitchFamily="18" charset="0"/>
                                <a:ea typeface="宋体" pitchFamily="2" charset="-122"/>
                              </a:rPr>
                            </m:ctrlPr>
                          </m:fPr>
                          <m:num>
                            <m:r>
                              <a:rPr lang="en-US" altLang="zh-CN" sz="3200" i="1" dirty="0">
                                <a:latin typeface="Cambria Math" panose="02040503050406030204" pitchFamily="18" charset="0"/>
                                <a:ea typeface="宋体" pitchFamily="2" charset="-122"/>
                              </a:rPr>
                              <m:t>𝑀</m:t>
                            </m:r>
                          </m:num>
                          <m:den>
                            <m:r>
                              <a:rPr lang="en-US" altLang="zh-CN" sz="3200" i="1" dirty="0">
                                <a:latin typeface="Cambria Math" panose="02040503050406030204" pitchFamily="18" charset="0"/>
                                <a:ea typeface="宋体" pitchFamily="2" charset="-122"/>
                              </a:rPr>
                              <m:t>𝑃</m:t>
                            </m:r>
                          </m:den>
                        </m:f>
                        <m:r>
                          <a:rPr lang="en-US" altLang="zh-CN" sz="3200" i="1" dirty="0">
                            <a:latin typeface="Cambria Math" panose="02040503050406030204" pitchFamily="18" charset="0"/>
                            <a:ea typeface="宋体" pitchFamily="2" charset="-122"/>
                          </a:rPr>
                          <m:t>)</m:t>
                        </m:r>
                        <m:r>
                          <m:rPr>
                            <m:nor/>
                          </m:rPr>
                          <a:rPr lang="en-US" altLang="zh-CN" sz="3200" dirty="0">
                            <a:ea typeface="宋体" pitchFamily="2" charset="-122"/>
                          </a:rPr>
                          <m:t> </m:t>
                        </m:r>
                      </m:e>
                      <m:sup>
                        <m:r>
                          <a:rPr lang="en-US" altLang="zh-CN" sz="3200" i="1">
                            <a:latin typeface="Cambria Math" panose="02040503050406030204" pitchFamily="18" charset="0"/>
                            <a:ea typeface="宋体" pitchFamily="2" charset="-122"/>
                          </a:rPr>
                          <m:t>𝑠</m:t>
                        </m:r>
                      </m:sup>
                    </m:sSup>
                  </m:oMath>
                </a14:m>
                <a:endParaRPr lang="zh-CN" altLang="en-US" sz="3200" dirty="0"/>
              </a:p>
            </p:txBody>
          </p:sp>
        </mc:Choice>
        <mc:Fallback xmlns="">
          <p:sp>
            <p:nvSpPr>
              <p:cNvPr id="22" name="矩形 21"/>
              <p:cNvSpPr>
                <a:spLocks noRot="1" noChangeAspect="1" noMove="1" noResize="1" noEditPoints="1" noAdjustHandles="1" noChangeArrowheads="1" noChangeShapeType="1" noTextEdit="1"/>
              </p:cNvSpPr>
              <p:nvPr/>
            </p:nvSpPr>
            <p:spPr>
              <a:xfrm>
                <a:off x="6864501" y="1055396"/>
                <a:ext cx="1040606" cy="789062"/>
              </a:xfrm>
              <a:prstGeom prst="rect">
                <a:avLst/>
              </a:prstGeom>
              <a:blipFill>
                <a:blip r:embed="rId4"/>
                <a:stretch>
                  <a:fillRect l="-14634" b="-79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3675520" y="3422572"/>
                <a:ext cx="61843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𝑟</m:t>
                          </m:r>
                        </m:e>
                        <m:sub>
                          <m:r>
                            <a:rPr lang="en-US" altLang="zh-CN" sz="3200" i="1" dirty="0">
                              <a:latin typeface="Cambria Math" panose="02040503050406030204" pitchFamily="18" charset="0"/>
                              <a:ea typeface="宋体" pitchFamily="2" charset="-122"/>
                            </a:rPr>
                            <m:t>1</m:t>
                          </m:r>
                        </m:sub>
                      </m:sSub>
                    </m:oMath>
                  </m:oMathPara>
                </a14:m>
                <a:endParaRPr lang="zh-CN" altLang="en-US" sz="3200" dirty="0"/>
              </a:p>
            </p:txBody>
          </p:sp>
        </mc:Choice>
        <mc:Fallback xmlns="">
          <p:sp>
            <p:nvSpPr>
              <p:cNvPr id="23" name="矩形 22"/>
              <p:cNvSpPr>
                <a:spLocks noRot="1" noChangeAspect="1" noMove="1" noResize="1" noEditPoints="1" noAdjustHandles="1" noChangeArrowheads="1" noChangeShapeType="1" noTextEdit="1"/>
              </p:cNvSpPr>
              <p:nvPr/>
            </p:nvSpPr>
            <p:spPr>
              <a:xfrm>
                <a:off x="3675520" y="3422572"/>
                <a:ext cx="618439" cy="584775"/>
              </a:xfrm>
              <a:prstGeom prst="rect">
                <a:avLst/>
              </a:prstGeom>
              <a:blipFill>
                <a:blip r:embed="rId5"/>
                <a:stretch>
                  <a:fillRect b="-2083"/>
                </a:stretch>
              </a:blipFill>
            </p:spPr>
            <p:txBody>
              <a:bodyPr/>
              <a:lstStyle/>
              <a:p>
                <a:r>
                  <a:rPr lang="zh-CN" altLang="en-US">
                    <a:noFill/>
                  </a:rPr>
                  <a:t> </a:t>
                </a:r>
              </a:p>
            </p:txBody>
          </p:sp>
        </mc:Fallback>
      </mc:AlternateContent>
      <p:cxnSp>
        <p:nvCxnSpPr>
          <p:cNvPr id="24" name="直接连接符 23"/>
          <p:cNvCxnSpPr/>
          <p:nvPr/>
        </p:nvCxnSpPr>
        <p:spPr bwMode="auto">
          <a:xfrm>
            <a:off x="4454509" y="2582882"/>
            <a:ext cx="2326307" cy="24905"/>
          </a:xfrm>
          <a:prstGeom prst="line">
            <a:avLst/>
          </a:prstGeom>
          <a:solidFill>
            <a:schemeClr val="accent1"/>
          </a:solidFill>
          <a:ln w="9525" cap="flat" cmpd="sng" algn="ctr">
            <a:solidFill>
              <a:schemeClr val="tx1"/>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31" name="矩形 30"/>
              <p:cNvSpPr/>
              <p:nvPr/>
            </p:nvSpPr>
            <p:spPr>
              <a:xfrm>
                <a:off x="3661303" y="2313321"/>
                <a:ext cx="62792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𝑟</m:t>
                          </m:r>
                        </m:e>
                        <m:sub>
                          <m:r>
                            <a:rPr lang="en-US" altLang="zh-CN" sz="3200" i="1" dirty="0">
                              <a:latin typeface="Cambria Math" panose="02040503050406030204" pitchFamily="18" charset="0"/>
                              <a:ea typeface="宋体" pitchFamily="2" charset="-122"/>
                            </a:rPr>
                            <m:t>2</m:t>
                          </m:r>
                        </m:sub>
                      </m:sSub>
                    </m:oMath>
                  </m:oMathPara>
                </a14:m>
                <a:endParaRPr lang="zh-CN" altLang="en-US" sz="3200" dirty="0"/>
              </a:p>
            </p:txBody>
          </p:sp>
        </mc:Choice>
        <mc:Fallback xmlns="">
          <p:sp>
            <p:nvSpPr>
              <p:cNvPr id="31" name="矩形 30"/>
              <p:cNvSpPr>
                <a:spLocks noRot="1" noChangeAspect="1" noMove="1" noResize="1" noEditPoints="1" noAdjustHandles="1" noChangeArrowheads="1" noChangeShapeType="1" noTextEdit="1"/>
              </p:cNvSpPr>
              <p:nvPr/>
            </p:nvSpPr>
            <p:spPr>
              <a:xfrm>
                <a:off x="3661303" y="2313321"/>
                <a:ext cx="627929" cy="584775"/>
              </a:xfrm>
              <a:prstGeom prst="rect">
                <a:avLst/>
              </a:prstGeom>
              <a:blipFill>
                <a:blip r:embed="rId6"/>
                <a:stretch>
                  <a:fillRect b="-4255"/>
                </a:stretch>
              </a:blipFill>
            </p:spPr>
            <p:txBody>
              <a:bodyPr/>
              <a:lstStyle/>
              <a:p>
                <a:r>
                  <a:rPr lang="zh-CN" altLang="en-US">
                    <a:noFill/>
                  </a:rPr>
                  <a:t> </a:t>
                </a:r>
              </a:p>
            </p:txBody>
          </p:sp>
        </mc:Fallback>
      </mc:AlternateContent>
      <p:cxnSp>
        <p:nvCxnSpPr>
          <p:cNvPr id="32" name="直接连接符 31"/>
          <p:cNvCxnSpPr/>
          <p:nvPr/>
        </p:nvCxnSpPr>
        <p:spPr bwMode="auto">
          <a:xfrm>
            <a:off x="5624013" y="1045228"/>
            <a:ext cx="13854" cy="448273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 name="直接箭头连接符 2"/>
          <p:cNvCxnSpPr/>
          <p:nvPr/>
        </p:nvCxnSpPr>
        <p:spPr bwMode="auto">
          <a:xfrm flipH="1">
            <a:off x="5696864" y="1449927"/>
            <a:ext cx="81875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矩形 33"/>
              <p:cNvSpPr/>
              <p:nvPr/>
            </p:nvSpPr>
            <p:spPr>
              <a:xfrm>
                <a:off x="5356986" y="5641095"/>
                <a:ext cx="647485" cy="781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a:latin typeface="Cambria Math" panose="02040503050406030204" pitchFamily="18" charset="0"/>
                              <a:ea typeface="宋体" pitchFamily="2" charset="-122"/>
                            </a:rPr>
                          </m:ctrlPr>
                        </m:fPr>
                        <m:num>
                          <m:sSub>
                            <m:sSubPr>
                              <m:ctrlPr>
                                <a:rPr lang="en-US"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𝑀</m:t>
                              </m:r>
                            </m:e>
                            <m:sub>
                              <m:r>
                                <a:rPr lang="en-US" altLang="zh-CN" i="1" dirty="0">
                                  <a:latin typeface="Cambria Math" panose="02040503050406030204" pitchFamily="18" charset="0"/>
                                  <a:ea typeface="宋体" pitchFamily="2" charset="-122"/>
                                </a:rPr>
                                <m:t>2</m:t>
                              </m:r>
                            </m:sub>
                          </m:sSub>
                        </m:num>
                        <m:den>
                          <m:r>
                            <a:rPr lang="en-US" altLang="zh-CN" i="1" dirty="0">
                              <a:latin typeface="Cambria Math" panose="02040503050406030204" pitchFamily="18" charset="0"/>
                              <a:ea typeface="宋体" pitchFamily="2" charset="-122"/>
                            </a:rPr>
                            <m:t>𝑃</m:t>
                          </m:r>
                        </m:den>
                      </m:f>
                    </m:oMath>
                  </m:oMathPara>
                </a14:m>
                <a:endParaRPr lang="zh-CN" altLang="en-US" dirty="0"/>
              </a:p>
            </p:txBody>
          </p:sp>
        </mc:Choice>
        <mc:Fallback xmlns="">
          <p:sp>
            <p:nvSpPr>
              <p:cNvPr id="34" name="矩形 33"/>
              <p:cNvSpPr>
                <a:spLocks noRot="1" noChangeAspect="1" noMove="1" noResize="1" noEditPoints="1" noAdjustHandles="1" noChangeArrowheads="1" noChangeShapeType="1" noTextEdit="1"/>
              </p:cNvSpPr>
              <p:nvPr/>
            </p:nvSpPr>
            <p:spPr>
              <a:xfrm>
                <a:off x="5356986" y="5641095"/>
                <a:ext cx="647485" cy="781368"/>
              </a:xfrm>
              <a:prstGeom prst="rect">
                <a:avLst/>
              </a:prstGeom>
              <a:blipFill>
                <a:blip r:embed="rId7"/>
                <a:stretch>
                  <a:fillRect b="-64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5447779" y="1647473"/>
                <a:ext cx="149271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货币紧缩</m:t>
                      </m:r>
                    </m:oMath>
                  </m:oMathPara>
                </a14:m>
                <a:endParaRPr lang="zh-CN" altLang="en-US" dirty="0"/>
              </a:p>
            </p:txBody>
          </p:sp>
        </mc:Choice>
        <mc:Fallback xmlns="">
          <p:sp>
            <p:nvSpPr>
              <p:cNvPr id="35" name="矩形 34"/>
              <p:cNvSpPr>
                <a:spLocks noRot="1" noChangeAspect="1" noMove="1" noResize="1" noEditPoints="1" noAdjustHandles="1" noChangeArrowheads="1" noChangeShapeType="1" noTextEdit="1"/>
              </p:cNvSpPr>
              <p:nvPr/>
            </p:nvSpPr>
            <p:spPr>
              <a:xfrm>
                <a:off x="5447779" y="1647473"/>
                <a:ext cx="1492716" cy="461665"/>
              </a:xfrm>
              <a:prstGeom prst="rect">
                <a:avLst/>
              </a:prstGeom>
              <a:blipFill>
                <a:blip r:embed="rId8"/>
                <a:stretch>
                  <a:fillRect r="-847" b="-10811"/>
                </a:stretch>
              </a:blipFill>
            </p:spPr>
            <p:txBody>
              <a:bodyPr/>
              <a:lstStyle/>
              <a:p>
                <a:r>
                  <a:rPr lang="zh-CN" altLang="en-US">
                    <a:noFill/>
                  </a:rPr>
                  <a:t> </a:t>
                </a:r>
              </a:p>
            </p:txBody>
          </p:sp>
        </mc:Fallback>
      </mc:AlternateContent>
      <p:cxnSp>
        <p:nvCxnSpPr>
          <p:cNvPr id="36" name="直接箭头连接符 35"/>
          <p:cNvCxnSpPr/>
          <p:nvPr/>
        </p:nvCxnSpPr>
        <p:spPr bwMode="auto">
          <a:xfrm flipH="1" flipV="1">
            <a:off x="3942672" y="2816625"/>
            <a:ext cx="10389" cy="8381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矩形 36"/>
              <p:cNvSpPr/>
              <p:nvPr/>
            </p:nvSpPr>
            <p:spPr>
              <a:xfrm>
                <a:off x="2523880" y="3055763"/>
                <a:ext cx="1415772" cy="461665"/>
              </a:xfrm>
              <a:prstGeom prst="rect">
                <a:avLst/>
              </a:prstGeom>
            </p:spPr>
            <p:txBody>
              <a:bodyPr wrap="none">
                <a:spAutoFit/>
              </a:bodyPr>
              <a:lstStyle/>
              <a:p>
                <a14:m>
                  <m:oMath xmlns:m="http://schemas.openxmlformats.org/officeDocument/2006/math">
                    <m:r>
                      <a:rPr lang="zh-CN" altLang="en-US" i="1">
                        <a:latin typeface="Cambria Math" panose="02040503050406030204" pitchFamily="18" charset="0"/>
                      </a:rPr>
                      <m:t>利率</m:t>
                    </m:r>
                  </m:oMath>
                </a14:m>
                <a:r>
                  <a:rPr lang="zh-CN" altLang="en-US" dirty="0"/>
                  <a:t>上涨</a:t>
                </a:r>
              </a:p>
            </p:txBody>
          </p:sp>
        </mc:Choice>
        <mc:Fallback xmlns="">
          <p:sp>
            <p:nvSpPr>
              <p:cNvPr id="37" name="矩形 36"/>
              <p:cNvSpPr>
                <a:spLocks noRot="1" noChangeAspect="1" noMove="1" noResize="1" noEditPoints="1" noAdjustHandles="1" noChangeArrowheads="1" noChangeShapeType="1" noTextEdit="1"/>
              </p:cNvSpPr>
              <p:nvPr/>
            </p:nvSpPr>
            <p:spPr>
              <a:xfrm>
                <a:off x="2523880" y="3055763"/>
                <a:ext cx="1415772" cy="461665"/>
              </a:xfrm>
              <a:prstGeom prst="rect">
                <a:avLst/>
              </a:prstGeom>
              <a:blipFill>
                <a:blip r:embed="rId9"/>
                <a:stretch>
                  <a:fillRect l="-3571" t="-16216" r="-5357" b="-243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p:cNvSpPr/>
              <p:nvPr/>
            </p:nvSpPr>
            <p:spPr>
              <a:xfrm>
                <a:off x="1770706" y="97190"/>
                <a:ext cx="5519460" cy="584775"/>
              </a:xfrm>
              <a:prstGeom prst="rect">
                <a:avLst/>
              </a:prstGeom>
            </p:spPr>
            <p:txBody>
              <a:bodyPr wrap="none">
                <a:spAutoFit/>
              </a:bodyPr>
              <a:lstStyle/>
              <a:p>
                <a14:m>
                  <m:oMath xmlns:m="http://schemas.openxmlformats.org/officeDocument/2006/math">
                    <m:r>
                      <a:rPr lang="zh-CN" altLang="en-US" sz="3200" i="1">
                        <a:latin typeface="Cambria Math" panose="02040503050406030204" pitchFamily="18" charset="0"/>
                      </a:rPr>
                      <m:t>货币</m:t>
                    </m:r>
                  </m:oMath>
                </a14:m>
                <a:r>
                  <a:rPr lang="zh-CN" altLang="en-US" sz="3200" dirty="0"/>
                  <a:t>供应变化带来的均衡变化</a:t>
                </a:r>
              </a:p>
            </p:txBody>
          </p:sp>
        </mc:Choice>
        <mc:Fallback xmlns="">
          <p:sp>
            <p:nvSpPr>
              <p:cNvPr id="38" name="矩形 37"/>
              <p:cNvSpPr>
                <a:spLocks noRot="1" noChangeAspect="1" noMove="1" noResize="1" noEditPoints="1" noAdjustHandles="1" noChangeArrowheads="1" noChangeShapeType="1" noTextEdit="1"/>
              </p:cNvSpPr>
              <p:nvPr/>
            </p:nvSpPr>
            <p:spPr>
              <a:xfrm>
                <a:off x="1770706" y="97190"/>
                <a:ext cx="5519460" cy="584775"/>
              </a:xfrm>
              <a:prstGeom prst="rect">
                <a:avLst/>
              </a:prstGeom>
              <a:blipFill>
                <a:blip r:embed="rId10"/>
                <a:stretch>
                  <a:fillRect l="-1606" t="-14894" r="-1606" b="-25532"/>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E2006C96-0773-2344-BF8C-21651DBC2898}"/>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16663904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1181100" y="198438"/>
            <a:ext cx="11010900" cy="6659562"/>
          </a:xfrm>
        </p:spPr>
        <p:txBody>
          <a:bodyPr>
            <a:normAutofit/>
          </a:bodyPr>
          <a:lstStyle/>
          <a:p>
            <a:pPr>
              <a:buFontTx/>
              <a:buNone/>
            </a:pPr>
            <a:r>
              <a:rPr lang="en-US" altLang="zh-CN" sz="2800" dirty="0">
                <a:ea typeface="宋体" pitchFamily="2" charset="-122"/>
              </a:rPr>
              <a:t>2.5</a:t>
            </a:r>
            <a:r>
              <a:rPr lang="zh-CN" altLang="en-US" sz="2800" dirty="0">
                <a:ea typeface="宋体" pitchFamily="2" charset="-122"/>
              </a:rPr>
              <a:t>货币市场均衡与</a:t>
            </a:r>
            <a:r>
              <a:rPr lang="en-US" altLang="zh-CN" sz="2800" dirty="0">
                <a:ea typeface="宋体" pitchFamily="2" charset="-122"/>
              </a:rPr>
              <a:t>LM</a:t>
            </a:r>
            <a:r>
              <a:rPr lang="zh-CN" altLang="en-US" sz="2800" dirty="0">
                <a:ea typeface="宋体" pitchFamily="2" charset="-122"/>
              </a:rPr>
              <a:t>曲线</a:t>
            </a:r>
            <a:endParaRPr lang="en-US" altLang="zh-CN" sz="2800" dirty="0">
              <a:ea typeface="宋体" pitchFamily="2" charset="-122"/>
            </a:endParaRPr>
          </a:p>
          <a:p>
            <a:pPr>
              <a:buFontTx/>
              <a:buNone/>
            </a:pPr>
            <a:endParaRPr lang="en-US" altLang="zh-CN" sz="2800" dirty="0">
              <a:ea typeface="宋体" pitchFamily="2" charset="-122"/>
            </a:endParaRPr>
          </a:p>
          <a:p>
            <a:pPr>
              <a:buFontTx/>
              <a:buNone/>
            </a:pPr>
            <a:endParaRPr lang="en-US" altLang="zh-CN" sz="2800" dirty="0">
              <a:ea typeface="宋体" pitchFamily="2" charset="-122"/>
            </a:endParaRPr>
          </a:p>
          <a:p>
            <a:pPr>
              <a:buFontTx/>
              <a:buNone/>
            </a:pPr>
            <a:endParaRPr lang="en-US" altLang="zh-CN" sz="2800" dirty="0">
              <a:ea typeface="宋体" pitchFamily="2" charset="-122"/>
            </a:endParaRPr>
          </a:p>
          <a:p>
            <a:pPr>
              <a:buFontTx/>
              <a:buNone/>
            </a:pPr>
            <a:endParaRPr lang="en-US" altLang="zh-CN" sz="2800" dirty="0">
              <a:ea typeface="宋体" pitchFamily="2" charset="-122"/>
            </a:endParaRPr>
          </a:p>
          <a:p>
            <a:pPr>
              <a:buFontTx/>
              <a:buNone/>
            </a:pPr>
            <a:endParaRPr lang="en-US" altLang="zh-CN" sz="2800" dirty="0">
              <a:ea typeface="宋体" pitchFamily="2" charset="-122"/>
            </a:endParaRPr>
          </a:p>
          <a:p>
            <a:pPr>
              <a:buFontTx/>
              <a:buNone/>
            </a:pPr>
            <a:r>
              <a:rPr lang="zh-CN" altLang="en-US" sz="2800" dirty="0">
                <a:ea typeface="宋体" pitchFamily="2" charset="-122"/>
              </a:rPr>
              <a:t>在货币市场均衡中，我们看到收入变化通过影响货币需求而对利率产生的影响：</a:t>
            </a:r>
            <a:endParaRPr lang="en-US" altLang="zh-CN" sz="2800" dirty="0">
              <a:ea typeface="宋体" pitchFamily="2" charset="-122"/>
            </a:endParaRPr>
          </a:p>
          <a:p>
            <a:pPr algn="ctr">
              <a:buFontTx/>
              <a:buNone/>
            </a:pPr>
            <a:r>
              <a:rPr lang="en-US" altLang="zh-CN" sz="2800" dirty="0">
                <a:ea typeface="宋体" pitchFamily="2" charset="-122"/>
              </a:rPr>
              <a:t>Y </a:t>
            </a:r>
            <a:r>
              <a:rPr lang="en-US" altLang="zh-CN" sz="2800" dirty="0">
                <a:ea typeface="宋体" pitchFamily="2" charset="-122"/>
                <a:sym typeface="Wingdings" panose="05000000000000000000" pitchFamily="2" charset="2"/>
              </a:rPr>
              <a:t> L (r, Y)r</a:t>
            </a:r>
          </a:p>
          <a:p>
            <a:pPr>
              <a:buFontTx/>
              <a:buNone/>
            </a:pPr>
            <a:r>
              <a:rPr lang="zh-CN" altLang="en-US" sz="2800" dirty="0">
                <a:ea typeface="宋体" pitchFamily="2" charset="-122"/>
              </a:rPr>
              <a:t>在利率</a:t>
            </a:r>
            <a:r>
              <a:rPr lang="en-US" altLang="zh-CN" sz="2800" dirty="0">
                <a:ea typeface="宋体" pitchFamily="2" charset="-122"/>
              </a:rPr>
              <a:t>—</a:t>
            </a:r>
            <a:r>
              <a:rPr lang="zh-CN" altLang="en-US" sz="2800" dirty="0">
                <a:ea typeface="宋体" pitchFamily="2" charset="-122"/>
              </a:rPr>
              <a:t>收入空间中用曲线表现这种关系，我们得到</a:t>
            </a:r>
            <a:r>
              <a:rPr lang="en-US" altLang="zh-CN" sz="2800" dirty="0">
                <a:ea typeface="宋体" pitchFamily="2" charset="-122"/>
              </a:rPr>
              <a:t>LM</a:t>
            </a:r>
            <a:r>
              <a:rPr lang="zh-CN" altLang="en-US" sz="2800" dirty="0">
                <a:ea typeface="宋体" pitchFamily="2" charset="-122"/>
              </a:rPr>
              <a:t>曲线。</a:t>
            </a:r>
            <a:endParaRPr lang="en-US" altLang="zh-CN" sz="2800" dirty="0">
              <a:ea typeface="宋体" pitchFamily="2" charset="-122"/>
            </a:endParaRPr>
          </a:p>
          <a:p>
            <a:pPr>
              <a:buFontTx/>
              <a:buNone/>
            </a:pPr>
            <a:r>
              <a:rPr lang="zh-CN" altLang="en-US" sz="2800" dirty="0">
                <a:ea typeface="宋体" pitchFamily="2" charset="-122"/>
              </a:rPr>
              <a:t>之所以称之为</a:t>
            </a:r>
            <a:r>
              <a:rPr lang="en-US" altLang="zh-CN" sz="2800" dirty="0">
                <a:ea typeface="宋体" pitchFamily="2" charset="-122"/>
              </a:rPr>
              <a:t>LM</a:t>
            </a:r>
            <a:r>
              <a:rPr lang="zh-CN" altLang="en-US" sz="2800" dirty="0">
                <a:ea typeface="宋体" pitchFamily="2" charset="-122"/>
              </a:rPr>
              <a:t>曲线，是因为货币市场均衡是</a:t>
            </a:r>
            <a:r>
              <a:rPr lang="en-US" altLang="zh-CN" sz="2800" dirty="0">
                <a:ea typeface="宋体" pitchFamily="2" charset="-122"/>
              </a:rPr>
              <a:t>L=M</a:t>
            </a:r>
            <a:r>
              <a:rPr lang="zh-CN" altLang="en-US" sz="2800" dirty="0">
                <a:ea typeface="宋体" pitchFamily="2" charset="-122"/>
              </a:rPr>
              <a:t>，前者为货币需求，后者为货币供给。</a:t>
            </a:r>
            <a:endParaRPr lang="en-US" altLang="zh-CN" sz="2800" dirty="0">
              <a:ea typeface="宋体" pitchFamily="2" charset="-122"/>
            </a:endParaRPr>
          </a:p>
          <a:p>
            <a:pPr>
              <a:buFontTx/>
              <a:buNone/>
            </a:pPr>
            <a:endParaRPr lang="en-US" altLang="zh-CN" sz="2800" dirty="0">
              <a:ea typeface="宋体" pitchFamily="2" charset="-122"/>
            </a:endParaRPr>
          </a:p>
        </p:txBody>
      </p:sp>
      <mc:AlternateContent xmlns:mc="http://schemas.openxmlformats.org/markup-compatibility/2006" xmlns:a14="http://schemas.microsoft.com/office/drawing/2010/main">
        <mc:Choice Requires="a14">
          <p:sp>
            <p:nvSpPr>
              <p:cNvPr id="6" name="矩形 5"/>
              <p:cNvSpPr/>
              <p:nvPr/>
            </p:nvSpPr>
            <p:spPr>
              <a:xfrm>
                <a:off x="1972541" y="1157177"/>
                <a:ext cx="3028950" cy="2074350"/>
              </a:xfrm>
              <a:prstGeom prst="rect">
                <a:avLst/>
              </a:prstGeom>
            </p:spPr>
            <p:txBody>
              <a:bodyPr wrap="square">
                <a:spAutoFit/>
              </a:bodyPr>
              <a:lstStyle/>
              <a:p>
                <a:pPr>
                  <a:buFontTx/>
                  <a:buNone/>
                </a:pPr>
                <a:r>
                  <a:rPr lang="zh-CN" altLang="en-US" sz="3200" dirty="0">
                    <a:ea typeface="宋体" pitchFamily="2" charset="-122"/>
                  </a:rPr>
                  <a:t>货币市场均衡：</a:t>
                </a:r>
                <a:endParaRPr lang="en-US" altLang="zh-CN" sz="3200" dirty="0">
                  <a:ea typeface="宋体" pitchFamily="2" charset="-122"/>
                </a:endParaRPr>
              </a:p>
              <a:p>
                <a:pPr>
                  <a:buFontTx/>
                  <a:buNone/>
                </a:pPr>
                <a14:m>
                  <m:oMathPara xmlns:m="http://schemas.openxmlformats.org/officeDocument/2006/math">
                    <m:oMathParaPr>
                      <m:jc m:val="centerGroup"/>
                    </m:oMathParaPr>
                    <m:oMath xmlns:m="http://schemas.openxmlformats.org/officeDocument/2006/math">
                      <m:f>
                        <m:fPr>
                          <m:ctrlPr>
                            <a:rPr lang="en-US" altLang="zh-CN" sz="3200" i="1" dirty="0">
                              <a:latin typeface="Cambria Math" panose="02040503050406030204" pitchFamily="18" charset="0"/>
                              <a:ea typeface="宋体" pitchFamily="2" charset="-122"/>
                            </a:rPr>
                          </m:ctrlPr>
                        </m:fPr>
                        <m:num>
                          <m:acc>
                            <m:accPr>
                              <m:chr m:val="̅"/>
                              <m:ctrlPr>
                                <a:rPr lang="en-US" altLang="zh-CN" sz="3200" i="1" dirty="0">
                                  <a:latin typeface="Cambria Math" panose="02040503050406030204" pitchFamily="18" charset="0"/>
                                  <a:ea typeface="宋体" pitchFamily="2" charset="-122"/>
                                </a:rPr>
                              </m:ctrlPr>
                            </m:accPr>
                            <m:e>
                              <m:r>
                                <a:rPr lang="en-US" altLang="zh-CN" sz="3200" i="1" dirty="0">
                                  <a:latin typeface="Cambria Math" panose="02040503050406030204" pitchFamily="18" charset="0"/>
                                  <a:ea typeface="宋体" pitchFamily="2" charset="-122"/>
                                </a:rPr>
                                <m:t>𝑀</m:t>
                              </m:r>
                            </m:e>
                          </m:acc>
                        </m:num>
                        <m:den>
                          <m:acc>
                            <m:accPr>
                              <m:chr m:val="̅"/>
                              <m:ctrlPr>
                                <a:rPr lang="en-US" altLang="zh-CN" sz="3200" i="1" dirty="0">
                                  <a:latin typeface="Cambria Math" panose="02040503050406030204" pitchFamily="18" charset="0"/>
                                  <a:ea typeface="宋体" pitchFamily="2" charset="-122"/>
                                </a:rPr>
                              </m:ctrlPr>
                            </m:accPr>
                            <m:e>
                              <m:r>
                                <a:rPr lang="en-US" altLang="zh-CN" sz="3200" i="1" dirty="0">
                                  <a:latin typeface="Cambria Math" panose="02040503050406030204" pitchFamily="18" charset="0"/>
                                  <a:ea typeface="宋体" pitchFamily="2" charset="-122"/>
                                </a:rPr>
                                <m:t>𝑃</m:t>
                              </m:r>
                            </m:e>
                          </m:acc>
                        </m:den>
                      </m:f>
                      <m:r>
                        <a:rPr lang="en-US" altLang="zh-CN" sz="3200" i="1" dirty="0">
                          <a:latin typeface="Cambria Math" panose="02040503050406030204" pitchFamily="18" charset="0"/>
                          <a:ea typeface="宋体" pitchFamily="2" charset="-122"/>
                        </a:rPr>
                        <m:t>=</m:t>
                      </m:r>
                      <m:r>
                        <a:rPr lang="en-US" altLang="zh-CN" sz="3200" i="1" dirty="0">
                          <a:latin typeface="Cambria Math" panose="02040503050406030204" pitchFamily="18" charset="0"/>
                          <a:ea typeface="宋体" pitchFamily="2" charset="-122"/>
                        </a:rPr>
                        <m:t>𝐿</m:t>
                      </m:r>
                      <m:r>
                        <a:rPr lang="en-US" altLang="zh-CN" sz="3200" i="1" dirty="0">
                          <a:latin typeface="Cambria Math" panose="02040503050406030204" pitchFamily="18" charset="0"/>
                          <a:ea typeface="宋体" pitchFamily="2" charset="-122"/>
                        </a:rPr>
                        <m:t>(</m:t>
                      </m:r>
                      <m:r>
                        <a:rPr lang="en-US" altLang="zh-CN" sz="3200" i="1" dirty="0">
                          <a:latin typeface="Cambria Math" panose="02040503050406030204" pitchFamily="18" charset="0"/>
                          <a:ea typeface="宋体" pitchFamily="2" charset="-122"/>
                        </a:rPr>
                        <m:t>𝑟</m:t>
                      </m:r>
                      <m:r>
                        <a:rPr lang="en-US" altLang="zh-CN" sz="3200" i="1" dirty="0">
                          <a:latin typeface="Cambria Math" panose="02040503050406030204" pitchFamily="18" charset="0"/>
                          <a:ea typeface="宋体" pitchFamily="2" charset="-122"/>
                        </a:rPr>
                        <m:t>, </m:t>
                      </m:r>
                      <m:r>
                        <a:rPr lang="en-US" altLang="zh-CN" sz="3200" i="1" dirty="0">
                          <a:latin typeface="Cambria Math" panose="02040503050406030204" pitchFamily="18" charset="0"/>
                          <a:ea typeface="宋体" pitchFamily="2" charset="-122"/>
                        </a:rPr>
                        <m:t>𝑌</m:t>
                      </m:r>
                      <m:r>
                        <a:rPr lang="en-US" altLang="zh-CN" sz="3200" i="1" dirty="0">
                          <a:latin typeface="Cambria Math" panose="02040503050406030204" pitchFamily="18" charset="0"/>
                          <a:ea typeface="宋体" pitchFamily="2" charset="-122"/>
                        </a:rPr>
                        <m:t>)</m:t>
                      </m:r>
                    </m:oMath>
                  </m:oMathPara>
                </a14:m>
                <a:endParaRPr lang="en-US" altLang="zh-CN" sz="3200" dirty="0">
                  <a:ea typeface="宋体" pitchFamily="2" charset="-122"/>
                </a:endParaRPr>
              </a:p>
              <a:p>
                <a:pPr>
                  <a:buFontTx/>
                  <a:buNone/>
                </a:pPr>
                <a:endParaRPr lang="en-US" altLang="zh-CN" sz="3200" dirty="0">
                  <a:ea typeface="宋体" pitchFamily="2"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1972541" y="1157177"/>
                <a:ext cx="3028950" cy="2074350"/>
              </a:xfrm>
              <a:prstGeom prst="rect">
                <a:avLst/>
              </a:prstGeom>
              <a:blipFill>
                <a:blip r:embed="rId3"/>
                <a:stretch>
                  <a:fillRect l="-4583" t="-4268" r="-45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056386" y="1115614"/>
                <a:ext cx="3916507" cy="1581908"/>
              </a:xfrm>
              <a:prstGeom prst="rect">
                <a:avLst/>
              </a:prstGeom>
            </p:spPr>
            <p:txBody>
              <a:bodyPr wrap="square">
                <a:spAutoFit/>
              </a:bodyPr>
              <a:lstStyle/>
              <a:p>
                <a:pPr>
                  <a:buFontTx/>
                  <a:buNone/>
                </a:pPr>
                <a:r>
                  <a:rPr lang="zh-CN" altLang="en-US" sz="3200" dirty="0">
                    <a:ea typeface="宋体" pitchFamily="2" charset="-122"/>
                  </a:rPr>
                  <a:t>货币市场均衡例子：</a:t>
                </a:r>
                <a:endParaRPr lang="en-US" altLang="zh-CN" sz="3200" dirty="0">
                  <a:ea typeface="宋体" pitchFamily="2" charset="-122"/>
                </a:endParaRPr>
              </a:p>
              <a:p>
                <a:pPr>
                  <a:buFontTx/>
                  <a:buNone/>
                </a:pPr>
                <a14:m>
                  <m:oMathPara xmlns:m="http://schemas.openxmlformats.org/officeDocument/2006/math">
                    <m:oMathParaPr>
                      <m:jc m:val="centerGroup"/>
                    </m:oMathParaPr>
                    <m:oMath xmlns:m="http://schemas.openxmlformats.org/officeDocument/2006/math">
                      <m:f>
                        <m:fPr>
                          <m:ctrlPr>
                            <a:rPr lang="en-US" altLang="zh-CN" sz="3200" i="1" dirty="0">
                              <a:latin typeface="Cambria Math" panose="02040503050406030204" pitchFamily="18" charset="0"/>
                              <a:ea typeface="宋体" pitchFamily="2" charset="-122"/>
                            </a:rPr>
                          </m:ctrlPr>
                        </m:fPr>
                        <m:num>
                          <m:acc>
                            <m:accPr>
                              <m:chr m:val="̅"/>
                              <m:ctrlPr>
                                <a:rPr lang="en-US" altLang="zh-CN" sz="3200" i="1" dirty="0">
                                  <a:latin typeface="Cambria Math" panose="02040503050406030204" pitchFamily="18" charset="0"/>
                                  <a:ea typeface="宋体" pitchFamily="2" charset="-122"/>
                                </a:rPr>
                              </m:ctrlPr>
                            </m:accPr>
                            <m:e>
                              <m:r>
                                <a:rPr lang="en-US" altLang="zh-CN" sz="3200" i="1" dirty="0">
                                  <a:latin typeface="Cambria Math" panose="02040503050406030204" pitchFamily="18" charset="0"/>
                                  <a:ea typeface="宋体" pitchFamily="2" charset="-122"/>
                                </a:rPr>
                                <m:t>𝑀</m:t>
                              </m:r>
                            </m:e>
                          </m:acc>
                        </m:num>
                        <m:den>
                          <m:acc>
                            <m:accPr>
                              <m:chr m:val="̅"/>
                              <m:ctrlPr>
                                <a:rPr lang="en-US" altLang="zh-CN" sz="3200" i="1" dirty="0">
                                  <a:latin typeface="Cambria Math" panose="02040503050406030204" pitchFamily="18" charset="0"/>
                                  <a:ea typeface="宋体" pitchFamily="2" charset="-122"/>
                                </a:rPr>
                              </m:ctrlPr>
                            </m:accPr>
                            <m:e>
                              <m:r>
                                <a:rPr lang="en-US" altLang="zh-CN" sz="3200" i="1" dirty="0">
                                  <a:latin typeface="Cambria Math" panose="02040503050406030204" pitchFamily="18" charset="0"/>
                                  <a:ea typeface="宋体" pitchFamily="2" charset="-122"/>
                                </a:rPr>
                                <m:t>𝑃</m:t>
                              </m:r>
                            </m:e>
                          </m:acc>
                        </m:den>
                      </m:f>
                      <m:r>
                        <a:rPr lang="en-US" altLang="zh-CN" sz="3200" i="1" dirty="0">
                          <a:latin typeface="Cambria Math" panose="02040503050406030204" pitchFamily="18" charset="0"/>
                          <a:ea typeface="宋体" pitchFamily="2" charset="-122"/>
                        </a:rPr>
                        <m:t>=</m:t>
                      </m:r>
                      <m:r>
                        <a:rPr lang="en-US" altLang="zh-CN" sz="3200" i="1" dirty="0">
                          <a:latin typeface="Cambria Math" panose="02040503050406030204" pitchFamily="18" charset="0"/>
                          <a:ea typeface="宋体" pitchFamily="2" charset="-122"/>
                        </a:rPr>
                        <m:t>𝑘𝑌</m:t>
                      </m:r>
                      <m:r>
                        <a:rPr lang="en-US" altLang="zh-CN" sz="3200" i="1" dirty="0">
                          <a:latin typeface="Cambria Math" panose="02040503050406030204" pitchFamily="18" charset="0"/>
                          <a:ea typeface="宋体" pitchFamily="2" charset="-122"/>
                        </a:rPr>
                        <m:t>−</m:t>
                      </m:r>
                      <m:r>
                        <a:rPr lang="en-US" altLang="zh-CN" sz="3200" i="1" dirty="0">
                          <a:latin typeface="Cambria Math" panose="02040503050406030204" pitchFamily="18" charset="0"/>
                          <a:ea typeface="宋体" pitchFamily="2" charset="-122"/>
                        </a:rPr>
                        <m:t>h𝑟</m:t>
                      </m:r>
                    </m:oMath>
                  </m:oMathPara>
                </a14:m>
                <a:endParaRPr lang="en-US" altLang="zh-CN" sz="3200" dirty="0">
                  <a:ea typeface="宋体" pitchFamily="2"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6056386" y="1115614"/>
                <a:ext cx="3916507" cy="1581908"/>
              </a:xfrm>
              <a:prstGeom prst="rect">
                <a:avLst/>
              </a:prstGeom>
              <a:blipFill>
                <a:blip r:embed="rId4"/>
                <a:stretch>
                  <a:fillRect l="-3883" t="-6400" r="-1942" b="-4800"/>
                </a:stretch>
              </a:blipFill>
            </p:spPr>
            <p:txBody>
              <a:bodyPr/>
              <a:lstStyle/>
              <a:p>
                <a:r>
                  <a:rPr lang="zh-CN" altLang="en-US">
                    <a:noFill/>
                  </a:rPr>
                  <a:t> </a:t>
                </a:r>
              </a:p>
            </p:txBody>
          </p:sp>
        </mc:Fallback>
      </mc:AlternateContent>
      <p:sp>
        <p:nvSpPr>
          <p:cNvPr id="3" name="日期占位符 2">
            <a:extLst>
              <a:ext uri="{FF2B5EF4-FFF2-40B4-BE49-F238E27FC236}">
                <a16:creationId xmlns:a16="http://schemas.microsoft.com/office/drawing/2014/main" id="{972D2F9B-81D5-514A-A49E-9B603EB208CC}"/>
              </a:ext>
            </a:extLst>
          </p:cNvPr>
          <p:cNvSpPr>
            <a:spLocks noGrp="1"/>
          </p:cNvSpPr>
          <p:nvPr>
            <p:ph type="dt" sz="half" idx="10"/>
          </p:nvPr>
        </p:nvSpPr>
        <p:spPr/>
        <p:txBody>
          <a:bodyPr/>
          <a:lstStyle/>
          <a:p>
            <a:pPr>
              <a:defRPr/>
            </a:pPr>
            <a:r>
              <a:rPr lang="en-US" altLang="zh-CN"/>
              <a:t>Wuhan University Economics and Management School</a:t>
            </a:r>
          </a:p>
        </p:txBody>
      </p:sp>
      <p:sp>
        <p:nvSpPr>
          <p:cNvPr id="8" name="右箭头 7">
            <a:extLst>
              <a:ext uri="{FF2B5EF4-FFF2-40B4-BE49-F238E27FC236}">
                <a16:creationId xmlns:a16="http://schemas.microsoft.com/office/drawing/2014/main" id="{465D66CD-7B2C-8745-AE13-AEC4169C4323}"/>
              </a:ext>
            </a:extLst>
          </p:cNvPr>
          <p:cNvSpPr/>
          <p:nvPr/>
        </p:nvSpPr>
        <p:spPr>
          <a:xfrm>
            <a:off x="438150" y="723900"/>
            <a:ext cx="10744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345487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0"/>
          <p:cNvSpPr>
            <a:spLocks noChangeArrowheads="1"/>
          </p:cNvSpPr>
          <p:nvPr/>
        </p:nvSpPr>
        <p:spPr bwMode="auto">
          <a:xfrm>
            <a:off x="3022601" y="158750"/>
            <a:ext cx="6791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ea typeface="宋体" pitchFamily="2" charset="-122"/>
              </a:rPr>
              <a:t>LM </a:t>
            </a:r>
            <a:r>
              <a:rPr lang="zh-CN" altLang="en-US" sz="3200" b="1" dirty="0">
                <a:ea typeface="宋体" pitchFamily="2" charset="-122"/>
              </a:rPr>
              <a:t>曲线的推导</a:t>
            </a:r>
          </a:p>
        </p:txBody>
      </p:sp>
      <p:pic>
        <p:nvPicPr>
          <p:cNvPr id="419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25" y="6045200"/>
            <a:ext cx="2686050" cy="71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图片 1"/>
          <p:cNvPicPr>
            <a:picLocks noChangeAspect="1"/>
          </p:cNvPicPr>
          <p:nvPr/>
        </p:nvPicPr>
        <p:blipFill>
          <a:blip r:embed="rId4"/>
          <a:stretch>
            <a:fillRect/>
          </a:stretch>
        </p:blipFill>
        <p:spPr>
          <a:xfrm>
            <a:off x="1524001" y="1162844"/>
            <a:ext cx="8955741" cy="4995574"/>
          </a:xfrm>
          <a:prstGeom prst="rect">
            <a:avLst/>
          </a:prstGeom>
        </p:spPr>
      </p:pic>
      <p:sp>
        <p:nvSpPr>
          <p:cNvPr id="4" name="日期占位符 3">
            <a:extLst>
              <a:ext uri="{FF2B5EF4-FFF2-40B4-BE49-F238E27FC236}">
                <a16:creationId xmlns:a16="http://schemas.microsoft.com/office/drawing/2014/main" id="{D2B813F0-73E4-4448-9512-111B6D134AC5}"/>
              </a:ext>
            </a:extLst>
          </p:cNvPr>
          <p:cNvSpPr>
            <a:spLocks noGrp="1"/>
          </p:cNvSpPr>
          <p:nvPr>
            <p:ph type="dt" sz="half" idx="10"/>
          </p:nvPr>
        </p:nvSpPr>
        <p:spPr/>
        <p:txBody>
          <a:bodyPr/>
          <a:lstStyle/>
          <a:p>
            <a:pPr>
              <a:defRPr/>
            </a:pPr>
            <a:r>
              <a:rPr lang="en-US" altLang="zh-CN"/>
              <a:t>Wuhan University Economics and Management School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p:cNvCxnSpPr/>
          <p:nvPr/>
        </p:nvCxnSpPr>
        <p:spPr bwMode="auto">
          <a:xfrm>
            <a:off x="3468297" y="4106045"/>
            <a:ext cx="4538135"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直接箭头连接符 7"/>
          <p:cNvCxnSpPr/>
          <p:nvPr/>
        </p:nvCxnSpPr>
        <p:spPr bwMode="auto">
          <a:xfrm flipV="1">
            <a:off x="3468296" y="617778"/>
            <a:ext cx="0" cy="34882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矩形 8"/>
          <p:cNvSpPr/>
          <p:nvPr/>
        </p:nvSpPr>
        <p:spPr>
          <a:xfrm>
            <a:off x="2750005" y="387180"/>
            <a:ext cx="439480" cy="461665"/>
          </a:xfrm>
          <a:prstGeom prst="rect">
            <a:avLst/>
          </a:prstGeom>
          <a:solidFill>
            <a:srgbClr val="CCCCCC"/>
          </a:solidFill>
        </p:spPr>
        <p:txBody>
          <a:bodyPr wrap="square">
            <a:spAutoFit/>
          </a:bodyPr>
          <a:lstStyle/>
          <a:p>
            <a:r>
              <a:rPr lang="en-US" altLang="zh-CN" dirty="0">
                <a:solidFill>
                  <a:schemeClr val="bg1"/>
                </a:solidFill>
                <a:ea typeface="宋体" pitchFamily="2" charset="-122"/>
                <a:sym typeface="Wingdings" panose="05000000000000000000" pitchFamily="2" charset="2"/>
              </a:rPr>
              <a:t>r</a:t>
            </a:r>
            <a:endParaRPr lang="zh-CN" altLang="en-US" dirty="0">
              <a:solidFill>
                <a:schemeClr val="bg1"/>
              </a:solidFill>
            </a:endParaRPr>
          </a:p>
        </p:txBody>
      </p:sp>
      <p:sp>
        <p:nvSpPr>
          <p:cNvPr id="10" name="矩形 9"/>
          <p:cNvSpPr/>
          <p:nvPr/>
        </p:nvSpPr>
        <p:spPr>
          <a:xfrm>
            <a:off x="7777030" y="4305243"/>
            <a:ext cx="456807" cy="461665"/>
          </a:xfrm>
          <a:prstGeom prst="rect">
            <a:avLst/>
          </a:prstGeom>
          <a:solidFill>
            <a:srgbClr val="CCCCCC"/>
          </a:solidFill>
        </p:spPr>
        <p:txBody>
          <a:bodyPr wrap="square">
            <a:spAutoFit/>
          </a:bodyPr>
          <a:lstStyle/>
          <a:p>
            <a:r>
              <a:rPr lang="en-US" altLang="zh-CN" dirty="0">
                <a:ea typeface="宋体" pitchFamily="2" charset="-122"/>
                <a:sym typeface="Wingdings" panose="05000000000000000000" pitchFamily="2" charset="2"/>
              </a:rPr>
              <a:t>Y</a:t>
            </a:r>
            <a:endParaRPr lang="zh-CN" altLang="en-US" dirty="0"/>
          </a:p>
        </p:txBody>
      </p:sp>
      <p:sp>
        <p:nvSpPr>
          <p:cNvPr id="33" name="矩形 32"/>
          <p:cNvSpPr/>
          <p:nvPr/>
        </p:nvSpPr>
        <p:spPr>
          <a:xfrm>
            <a:off x="5297296" y="2336996"/>
            <a:ext cx="451829"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A</a:t>
            </a:r>
            <a:endParaRPr lang="zh-CN" altLang="en-US" dirty="0"/>
          </a:p>
        </p:txBody>
      </p:sp>
      <p:sp>
        <p:nvSpPr>
          <p:cNvPr id="25" name="矩形 24"/>
          <p:cNvSpPr/>
          <p:nvPr/>
        </p:nvSpPr>
        <p:spPr>
          <a:xfrm>
            <a:off x="2605257" y="1966076"/>
            <a:ext cx="563108"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r</a:t>
            </a:r>
            <a:r>
              <a:rPr lang="en-US" altLang="zh-CN" baseline="-25000" dirty="0">
                <a:latin typeface="宋体" panose="02010600030101010101" pitchFamily="2" charset="-122"/>
                <a:ea typeface="宋体" panose="02010600030101010101" pitchFamily="2" charset="-122"/>
                <a:sym typeface="Wingdings" panose="05000000000000000000" pitchFamily="2" charset="2"/>
              </a:rPr>
              <a:t>0</a:t>
            </a:r>
            <a:endParaRPr lang="zh-CN" altLang="en-US" dirty="0"/>
          </a:p>
        </p:txBody>
      </p:sp>
      <p:sp>
        <p:nvSpPr>
          <p:cNvPr id="26" name="矩形 25"/>
          <p:cNvSpPr/>
          <p:nvPr/>
        </p:nvSpPr>
        <p:spPr>
          <a:xfrm>
            <a:off x="6991739" y="1855076"/>
            <a:ext cx="406694" cy="461665"/>
          </a:xfrm>
          <a:prstGeom prst="rect">
            <a:avLst/>
          </a:prstGeom>
          <a:solidFill>
            <a:schemeClr val="bg1"/>
          </a:solidFill>
        </p:spPr>
        <p:txBody>
          <a:bodyPr wrap="square">
            <a:spAutoFit/>
          </a:bodyPr>
          <a:lstStyle/>
          <a:p>
            <a:r>
              <a:rPr lang="en-US" altLang="zh-CN" dirty="0">
                <a:latin typeface="宋体" panose="02010600030101010101" pitchFamily="2" charset="-122"/>
                <a:ea typeface="宋体" panose="02010600030101010101" pitchFamily="2" charset="-122"/>
                <a:sym typeface="Wingdings" panose="05000000000000000000" pitchFamily="2" charset="2"/>
              </a:rPr>
              <a:t>B</a:t>
            </a:r>
            <a:endParaRPr lang="zh-CN" altLang="en-US" dirty="0"/>
          </a:p>
        </p:txBody>
      </p:sp>
      <p:cxnSp>
        <p:nvCxnSpPr>
          <p:cNvPr id="35" name="直接箭头连接符 34"/>
          <p:cNvCxnSpPr/>
          <p:nvPr/>
        </p:nvCxnSpPr>
        <p:spPr bwMode="auto">
          <a:xfrm flipH="1" flipV="1">
            <a:off x="8028931" y="3100620"/>
            <a:ext cx="1759607" cy="257145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9" name="椭圆 28"/>
          <p:cNvSpPr/>
          <p:nvPr/>
        </p:nvSpPr>
        <p:spPr bwMode="auto">
          <a:xfrm>
            <a:off x="3307770" y="2078895"/>
            <a:ext cx="399142" cy="2040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1" name="椭圆 40"/>
          <p:cNvSpPr/>
          <p:nvPr/>
        </p:nvSpPr>
        <p:spPr bwMode="auto">
          <a:xfrm>
            <a:off x="5151673" y="2080826"/>
            <a:ext cx="201328" cy="1816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4" name="椭圆 43"/>
          <p:cNvSpPr/>
          <p:nvPr/>
        </p:nvSpPr>
        <p:spPr bwMode="auto">
          <a:xfrm>
            <a:off x="6589811" y="2049088"/>
            <a:ext cx="201328" cy="1816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9" name="矩形 38"/>
          <p:cNvSpPr/>
          <p:nvPr/>
        </p:nvSpPr>
        <p:spPr>
          <a:xfrm>
            <a:off x="6851390" y="481862"/>
            <a:ext cx="687392" cy="461665"/>
          </a:xfrm>
          <a:prstGeom prst="rect">
            <a:avLst/>
          </a:prstGeom>
          <a:solidFill>
            <a:srgbClr val="CCCCCC"/>
          </a:solidFill>
        </p:spPr>
        <p:txBody>
          <a:bodyPr wrap="square">
            <a:spAutoFit/>
          </a:bodyPr>
          <a:lstStyle/>
          <a:p>
            <a:r>
              <a:rPr lang="en-US" altLang="zh-CN" dirty="0">
                <a:solidFill>
                  <a:schemeClr val="bg1"/>
                </a:solidFill>
                <a:ea typeface="宋体" pitchFamily="2" charset="-122"/>
                <a:sym typeface="Wingdings" panose="05000000000000000000" pitchFamily="2" charset="2"/>
              </a:rPr>
              <a:t>LM</a:t>
            </a:r>
            <a:endParaRPr lang="zh-CN" altLang="en-US" baseline="-25000" dirty="0">
              <a:solidFill>
                <a:schemeClr val="bg1"/>
              </a:solidFill>
            </a:endParaRPr>
          </a:p>
        </p:txBody>
      </p:sp>
      <p:sp>
        <p:nvSpPr>
          <p:cNvPr id="24" name="矩形 23"/>
          <p:cNvSpPr/>
          <p:nvPr/>
        </p:nvSpPr>
        <p:spPr>
          <a:xfrm>
            <a:off x="4846107" y="938167"/>
            <a:ext cx="406694" cy="461665"/>
          </a:xfrm>
          <a:prstGeom prst="rect">
            <a:avLst/>
          </a:prstGeom>
          <a:solidFill>
            <a:schemeClr val="bg1"/>
          </a:solidFill>
        </p:spPr>
        <p:txBody>
          <a:bodyPr wrap="square">
            <a:spAutoFit/>
          </a:bodyPr>
          <a:lstStyle/>
          <a:p>
            <a:r>
              <a:rPr lang="en-US" altLang="zh-CN" dirty="0"/>
              <a:t>C</a:t>
            </a:r>
            <a:endParaRPr lang="zh-CN" altLang="en-US" dirty="0"/>
          </a:p>
        </p:txBody>
      </p:sp>
      <p:cxnSp>
        <p:nvCxnSpPr>
          <p:cNvPr id="27" name="直接连接符 26"/>
          <p:cNvCxnSpPr/>
          <p:nvPr/>
        </p:nvCxnSpPr>
        <p:spPr bwMode="auto">
          <a:xfrm flipH="1">
            <a:off x="5248347" y="943526"/>
            <a:ext cx="3990" cy="3110758"/>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28" name="椭圆 27"/>
          <p:cNvSpPr/>
          <p:nvPr/>
        </p:nvSpPr>
        <p:spPr bwMode="auto">
          <a:xfrm>
            <a:off x="5164659" y="822526"/>
            <a:ext cx="201328" cy="1816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30" name="直接箭头连接符 29"/>
          <p:cNvCxnSpPr/>
          <p:nvPr/>
        </p:nvCxnSpPr>
        <p:spPr bwMode="auto">
          <a:xfrm>
            <a:off x="3468297" y="4106045"/>
            <a:ext cx="4538135"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矩形 30"/>
          <p:cNvSpPr/>
          <p:nvPr/>
        </p:nvSpPr>
        <p:spPr>
          <a:xfrm>
            <a:off x="7777030" y="4305243"/>
            <a:ext cx="456807" cy="461665"/>
          </a:xfrm>
          <a:prstGeom prst="rect">
            <a:avLst/>
          </a:prstGeom>
          <a:solidFill>
            <a:srgbClr val="CCCCCC"/>
          </a:solidFill>
        </p:spPr>
        <p:txBody>
          <a:bodyPr wrap="square">
            <a:spAutoFit/>
          </a:bodyPr>
          <a:lstStyle/>
          <a:p>
            <a:r>
              <a:rPr lang="en-US" altLang="zh-CN" dirty="0">
                <a:solidFill>
                  <a:schemeClr val="bg1"/>
                </a:solidFill>
                <a:ea typeface="宋体" pitchFamily="2" charset="-122"/>
                <a:sym typeface="Wingdings" panose="05000000000000000000" pitchFamily="2" charset="2"/>
              </a:rPr>
              <a:t>Y</a:t>
            </a:r>
            <a:endParaRPr lang="zh-CN" altLang="en-US" dirty="0">
              <a:solidFill>
                <a:schemeClr val="bg1"/>
              </a:solidFill>
            </a:endParaRPr>
          </a:p>
        </p:txBody>
      </p:sp>
      <mc:AlternateContent xmlns:mc="http://schemas.openxmlformats.org/markup-compatibility/2006">
        <mc:Choice xmlns:a14="http://schemas.microsoft.com/office/drawing/2010/main" Requires="a14">
          <p:sp>
            <p:nvSpPr>
              <p:cNvPr id="32" name="矩形 31"/>
              <p:cNvSpPr/>
              <p:nvPr/>
            </p:nvSpPr>
            <p:spPr>
              <a:xfrm>
                <a:off x="1637670" y="5621604"/>
                <a:ext cx="3541277" cy="1095172"/>
              </a:xfrm>
              <a:prstGeom prst="rect">
                <a:avLst/>
              </a:prstGeom>
              <a:solidFill>
                <a:srgbClr val="FFFFB3"/>
              </a:solidFill>
            </p:spPr>
            <p:txBody>
              <a:bodyPr wrap="square">
                <a:spAutoFit/>
              </a:bodyPr>
              <a:lstStyle/>
              <a:p>
                <a:r>
                  <a:rPr lang="en-US" altLang="zh-CN" sz="3200" dirty="0" smtClean="0">
                    <a:solidFill>
                      <a:schemeClr val="bg1"/>
                    </a:solidFill>
                    <a:sym typeface="Wingdings" panose="05000000000000000000" pitchFamily="2" charset="2"/>
                  </a:rPr>
                  <a:t>r</a:t>
                </a:r>
                <a:r>
                  <a:rPr lang="en-US" altLang="zh-CN" sz="3200" baseline="-25000" dirty="0" err="1">
                    <a:solidFill>
                      <a:schemeClr val="bg1"/>
                    </a:solidFill>
                    <a:sym typeface="Wingdings" panose="05000000000000000000" pitchFamily="2" charset="2"/>
                  </a:rPr>
                  <a:t>B</a:t>
                </a:r>
                <a:r>
                  <a:rPr lang="en-US" altLang="zh-CN" sz="3200" dirty="0">
                    <a:solidFill>
                      <a:schemeClr val="bg1"/>
                    </a:solidFill>
                    <a:sym typeface="Wingdings" panose="05000000000000000000" pitchFamily="2" charset="2"/>
                  </a:rPr>
                  <a:t>=</a:t>
                </a:r>
                <a:r>
                  <a:rPr lang="en-US" altLang="zh-CN" sz="3200" dirty="0" err="1">
                    <a:solidFill>
                      <a:schemeClr val="bg1"/>
                    </a:solidFill>
                    <a:sym typeface="Wingdings" panose="05000000000000000000" pitchFamily="2" charset="2"/>
                  </a:rPr>
                  <a:t>r</a:t>
                </a:r>
                <a:r>
                  <a:rPr lang="en-US" altLang="zh-CN" sz="3200" baseline="-25000" dirty="0" err="1">
                    <a:solidFill>
                      <a:schemeClr val="bg1"/>
                    </a:solidFill>
                    <a:sym typeface="Wingdings" panose="05000000000000000000" pitchFamily="2" charset="2"/>
                  </a:rPr>
                  <a:t>A</a:t>
                </a:r>
                <a:r>
                  <a:rPr lang="en-US" altLang="zh-CN" sz="3200" baseline="-25000" dirty="0">
                    <a:solidFill>
                      <a:schemeClr val="bg1"/>
                    </a:solidFill>
                    <a:sym typeface="Wingdings" panose="05000000000000000000" pitchFamily="2" charset="2"/>
                  </a:rPr>
                  <a:t>      </a:t>
                </a:r>
                <a:r>
                  <a:rPr lang="en-US" altLang="zh-CN" sz="3200" dirty="0">
                    <a:solidFill>
                      <a:schemeClr val="bg1"/>
                    </a:solidFill>
                    <a:sym typeface="Wingdings" panose="05000000000000000000" pitchFamily="2" charset="2"/>
                  </a:rPr>
                  <a:t> </a:t>
                </a:r>
                <a14:m>
                  <m:oMath xmlns:m="http://schemas.openxmlformats.org/officeDocument/2006/math">
                    <m:sSubSup>
                      <m:sSubSupPr>
                        <m:ctrlPr>
                          <a:rPr lang="en-US" altLang="zh-CN" sz="3200" i="1">
                            <a:solidFill>
                              <a:schemeClr val="bg1"/>
                            </a:solidFill>
                            <a:latin typeface="Cambria Math" panose="02040503050406030204" pitchFamily="18" charset="0"/>
                            <a:sym typeface="Wingdings" panose="05000000000000000000" pitchFamily="2" charset="2"/>
                          </a:rPr>
                        </m:ctrlPr>
                      </m:sSubSupPr>
                      <m:e>
                        <m:r>
                          <a:rPr lang="en-US" altLang="zh-CN" sz="3200" i="1">
                            <a:solidFill>
                              <a:schemeClr val="bg1"/>
                            </a:solidFill>
                            <a:latin typeface="Cambria Math" panose="02040503050406030204" pitchFamily="18" charset="0"/>
                            <a:sym typeface="Wingdings" panose="05000000000000000000" pitchFamily="2" charset="2"/>
                          </a:rPr>
                          <m:t> </m:t>
                        </m:r>
                        <m:r>
                          <a:rPr lang="en-US" altLang="zh-CN" sz="3200" i="1">
                            <a:solidFill>
                              <a:schemeClr val="bg1"/>
                            </a:solidFill>
                            <a:latin typeface="Cambria Math" panose="02040503050406030204" pitchFamily="18" charset="0"/>
                            <a:sym typeface="Wingdings" panose="05000000000000000000" pitchFamily="2" charset="2"/>
                          </a:rPr>
                          <m:t>𝐿</m:t>
                        </m:r>
                      </m:e>
                      <m:sub>
                        <m:r>
                          <a:rPr lang="en-US" altLang="zh-CN" sz="3200" i="1">
                            <a:solidFill>
                              <a:schemeClr val="bg1"/>
                            </a:solidFill>
                            <a:latin typeface="Cambria Math" panose="02040503050406030204" pitchFamily="18" charset="0"/>
                            <a:sym typeface="Wingdings" panose="05000000000000000000" pitchFamily="2" charset="2"/>
                          </a:rPr>
                          <m:t>𝐵</m:t>
                        </m:r>
                      </m:sub>
                      <m:sup>
                        <m:r>
                          <a:rPr lang="en-US" altLang="zh-CN" sz="3200" b="0" i="1" smtClean="0">
                            <a:solidFill>
                              <a:schemeClr val="bg1"/>
                            </a:solidFill>
                            <a:latin typeface="Cambria Math" panose="02040503050406030204" pitchFamily="18" charset="0"/>
                            <a:sym typeface="Wingdings" panose="05000000000000000000" pitchFamily="2" charset="2"/>
                          </a:rPr>
                          <m:t>2</m:t>
                        </m:r>
                      </m:sup>
                    </m:sSubSup>
                    <m:r>
                      <a:rPr lang="en-US" altLang="zh-CN" sz="3200" i="1">
                        <a:solidFill>
                          <a:schemeClr val="bg1"/>
                        </a:solidFill>
                        <a:latin typeface="Cambria Math" panose="02040503050406030204" pitchFamily="18" charset="0"/>
                        <a:sym typeface="Wingdings" panose="05000000000000000000" pitchFamily="2" charset="2"/>
                      </a:rPr>
                      <m:t>=</m:t>
                    </m:r>
                    <m:sSubSup>
                      <m:sSubSupPr>
                        <m:ctrlPr>
                          <a:rPr lang="en-US" altLang="zh-CN" sz="3200" i="1">
                            <a:solidFill>
                              <a:schemeClr val="bg1"/>
                            </a:solidFill>
                            <a:latin typeface="Cambria Math" panose="02040503050406030204" pitchFamily="18" charset="0"/>
                            <a:sym typeface="Wingdings" panose="05000000000000000000" pitchFamily="2" charset="2"/>
                          </a:rPr>
                        </m:ctrlPr>
                      </m:sSubSupPr>
                      <m:e>
                        <m:r>
                          <a:rPr lang="en-US" altLang="zh-CN" sz="3200" i="1">
                            <a:solidFill>
                              <a:schemeClr val="bg1"/>
                            </a:solidFill>
                            <a:latin typeface="Cambria Math" panose="02040503050406030204" pitchFamily="18" charset="0"/>
                            <a:sym typeface="Wingdings" panose="05000000000000000000" pitchFamily="2" charset="2"/>
                          </a:rPr>
                          <m:t>𝐿</m:t>
                        </m:r>
                      </m:e>
                      <m:sub>
                        <m:r>
                          <a:rPr lang="en-US" altLang="zh-CN" sz="3200" i="1">
                            <a:solidFill>
                              <a:schemeClr val="bg1"/>
                            </a:solidFill>
                            <a:latin typeface="Cambria Math" panose="02040503050406030204" pitchFamily="18" charset="0"/>
                            <a:sym typeface="Wingdings" panose="05000000000000000000" pitchFamily="2" charset="2"/>
                          </a:rPr>
                          <m:t>𝐴</m:t>
                        </m:r>
                      </m:sub>
                      <m:sup>
                        <m:r>
                          <a:rPr lang="en-US" altLang="zh-CN" sz="3200" b="0" i="1" smtClean="0">
                            <a:solidFill>
                              <a:schemeClr val="bg1"/>
                            </a:solidFill>
                            <a:latin typeface="Cambria Math" panose="02040503050406030204" pitchFamily="18" charset="0"/>
                            <a:sym typeface="Wingdings" panose="05000000000000000000" pitchFamily="2" charset="2"/>
                          </a:rPr>
                          <m:t>2</m:t>
                        </m:r>
                      </m:sup>
                    </m:sSubSup>
                  </m:oMath>
                </a14:m>
                <a:endParaRPr lang="en-US" altLang="zh-CN" sz="3200" dirty="0">
                  <a:solidFill>
                    <a:schemeClr val="bg1"/>
                  </a:solidFill>
                  <a:sym typeface="Wingdings" panose="05000000000000000000" pitchFamily="2" charset="2"/>
                </a:endParaRPr>
              </a:p>
              <a:p>
                <a:r>
                  <a:rPr lang="en-US" altLang="zh-CN" sz="3200" dirty="0">
                    <a:solidFill>
                      <a:schemeClr val="bg1"/>
                    </a:solidFill>
                    <a:sym typeface="Wingdings" panose="05000000000000000000" pitchFamily="2" charset="2"/>
                  </a:rPr>
                  <a:t>  Y</a:t>
                </a:r>
                <a:r>
                  <a:rPr lang="en-US" altLang="zh-CN" sz="3200" baseline="-25000" dirty="0">
                    <a:solidFill>
                      <a:schemeClr val="bg1"/>
                    </a:solidFill>
                    <a:sym typeface="Wingdings" panose="05000000000000000000" pitchFamily="2" charset="2"/>
                  </a:rPr>
                  <a:t>B</a:t>
                </a:r>
                <a:r>
                  <a:rPr lang="en-US" altLang="zh-CN" sz="3200" dirty="0">
                    <a:solidFill>
                      <a:schemeClr val="bg1"/>
                    </a:solidFill>
                    <a:sym typeface="Wingdings" panose="05000000000000000000" pitchFamily="2" charset="2"/>
                  </a:rPr>
                  <a:t>&gt;Y</a:t>
                </a:r>
                <a:r>
                  <a:rPr lang="en-US" altLang="zh-CN" sz="3200" baseline="-25000" dirty="0">
                    <a:solidFill>
                      <a:schemeClr val="bg1"/>
                    </a:solidFill>
                    <a:sym typeface="Wingdings" panose="05000000000000000000" pitchFamily="2" charset="2"/>
                  </a:rPr>
                  <a:t>A</a:t>
                </a:r>
                <a:r>
                  <a:rPr lang="en-US" altLang="zh-CN" sz="3200" dirty="0">
                    <a:solidFill>
                      <a:schemeClr val="bg1"/>
                    </a:solidFill>
                    <a:sym typeface="Wingdings" panose="05000000000000000000" pitchFamily="2" charset="2"/>
                  </a:rPr>
                  <a:t> </a:t>
                </a:r>
                <a14:m>
                  <m:oMath xmlns:m="http://schemas.openxmlformats.org/officeDocument/2006/math">
                    <m:sSubSup>
                      <m:sSubSupPr>
                        <m:ctrlPr>
                          <a:rPr lang="en-US" altLang="zh-CN" sz="3200" i="1">
                            <a:solidFill>
                              <a:schemeClr val="bg1"/>
                            </a:solidFill>
                            <a:latin typeface="Cambria Math" panose="02040503050406030204" pitchFamily="18" charset="0"/>
                            <a:sym typeface="Wingdings" panose="05000000000000000000" pitchFamily="2" charset="2"/>
                          </a:rPr>
                        </m:ctrlPr>
                      </m:sSubSupPr>
                      <m:e>
                        <m:r>
                          <a:rPr lang="en-US" altLang="zh-CN" sz="3200" i="1">
                            <a:solidFill>
                              <a:schemeClr val="bg1"/>
                            </a:solidFill>
                            <a:latin typeface="Cambria Math" panose="02040503050406030204" pitchFamily="18" charset="0"/>
                            <a:sym typeface="Wingdings" panose="05000000000000000000" pitchFamily="2" charset="2"/>
                          </a:rPr>
                          <m:t> </m:t>
                        </m:r>
                        <m:r>
                          <a:rPr lang="en-US" altLang="zh-CN" sz="3200" i="1">
                            <a:solidFill>
                              <a:schemeClr val="bg1"/>
                            </a:solidFill>
                            <a:latin typeface="Cambria Math" panose="02040503050406030204" pitchFamily="18" charset="0"/>
                            <a:sym typeface="Wingdings" panose="05000000000000000000" pitchFamily="2" charset="2"/>
                          </a:rPr>
                          <m:t>𝐿</m:t>
                        </m:r>
                      </m:e>
                      <m:sub>
                        <m:r>
                          <a:rPr lang="en-US" altLang="zh-CN" sz="3200" i="1">
                            <a:solidFill>
                              <a:schemeClr val="bg1"/>
                            </a:solidFill>
                            <a:latin typeface="Cambria Math" panose="02040503050406030204" pitchFamily="18" charset="0"/>
                            <a:sym typeface="Wingdings" panose="05000000000000000000" pitchFamily="2" charset="2"/>
                          </a:rPr>
                          <m:t>𝐵</m:t>
                        </m:r>
                      </m:sub>
                      <m:sup>
                        <m:r>
                          <a:rPr lang="en-US" altLang="zh-CN" sz="3200" b="0" i="1" smtClean="0">
                            <a:solidFill>
                              <a:schemeClr val="bg1"/>
                            </a:solidFill>
                            <a:latin typeface="Cambria Math" panose="02040503050406030204" pitchFamily="18" charset="0"/>
                            <a:sym typeface="Wingdings" panose="05000000000000000000" pitchFamily="2" charset="2"/>
                          </a:rPr>
                          <m:t>1</m:t>
                        </m:r>
                      </m:sup>
                    </m:sSubSup>
                    <m:r>
                      <a:rPr lang="en-US" altLang="zh-CN" sz="3200" i="1">
                        <a:solidFill>
                          <a:schemeClr val="bg1"/>
                        </a:solidFill>
                        <a:latin typeface="Cambria Math" panose="02040503050406030204" pitchFamily="18" charset="0"/>
                        <a:sym typeface="Wingdings" panose="05000000000000000000" pitchFamily="2" charset="2"/>
                      </a:rPr>
                      <m:t>&gt;</m:t>
                    </m:r>
                    <m:sSubSup>
                      <m:sSubSupPr>
                        <m:ctrlPr>
                          <a:rPr lang="en-US" altLang="zh-CN" sz="3200" i="1">
                            <a:solidFill>
                              <a:schemeClr val="bg1"/>
                            </a:solidFill>
                            <a:latin typeface="Cambria Math" panose="02040503050406030204" pitchFamily="18" charset="0"/>
                            <a:sym typeface="Wingdings" panose="05000000000000000000" pitchFamily="2" charset="2"/>
                          </a:rPr>
                        </m:ctrlPr>
                      </m:sSubSupPr>
                      <m:e>
                        <m:r>
                          <a:rPr lang="en-US" altLang="zh-CN" sz="3200" i="1">
                            <a:solidFill>
                              <a:schemeClr val="bg1"/>
                            </a:solidFill>
                            <a:latin typeface="Cambria Math" panose="02040503050406030204" pitchFamily="18" charset="0"/>
                            <a:sym typeface="Wingdings" panose="05000000000000000000" pitchFamily="2" charset="2"/>
                          </a:rPr>
                          <m:t>𝐿</m:t>
                        </m:r>
                      </m:e>
                      <m:sub>
                        <m:r>
                          <a:rPr lang="en-US" altLang="zh-CN" sz="3200" i="1">
                            <a:solidFill>
                              <a:schemeClr val="bg1"/>
                            </a:solidFill>
                            <a:latin typeface="Cambria Math" panose="02040503050406030204" pitchFamily="18" charset="0"/>
                            <a:sym typeface="Wingdings" panose="05000000000000000000" pitchFamily="2" charset="2"/>
                          </a:rPr>
                          <m:t>𝐴</m:t>
                        </m:r>
                      </m:sub>
                      <m:sup>
                        <m:r>
                          <a:rPr lang="en-US" altLang="zh-CN" sz="3200" b="0" i="1" smtClean="0">
                            <a:solidFill>
                              <a:schemeClr val="bg1"/>
                            </a:solidFill>
                            <a:latin typeface="Cambria Math" panose="02040503050406030204" pitchFamily="18" charset="0"/>
                            <a:sym typeface="Wingdings" panose="05000000000000000000" pitchFamily="2" charset="2"/>
                          </a:rPr>
                          <m:t>1</m:t>
                        </m:r>
                      </m:sup>
                    </m:sSubSup>
                  </m:oMath>
                </a14:m>
                <a:endParaRPr lang="zh-CN" altLang="en-US" sz="3200" dirty="0">
                  <a:solidFill>
                    <a:schemeClr val="bg1"/>
                  </a:solidFill>
                </a:endParaRPr>
              </a:p>
            </p:txBody>
          </p:sp>
        </mc:Choice>
        <mc:Fallback>
          <p:sp>
            <p:nvSpPr>
              <p:cNvPr id="32" name="矩形 31"/>
              <p:cNvSpPr>
                <a:spLocks noRot="1" noChangeAspect="1" noMove="1" noResize="1" noEditPoints="1" noAdjustHandles="1" noChangeArrowheads="1" noChangeShapeType="1" noTextEdit="1"/>
              </p:cNvSpPr>
              <p:nvPr/>
            </p:nvSpPr>
            <p:spPr>
              <a:xfrm>
                <a:off x="1637670" y="5621604"/>
                <a:ext cx="3541277" cy="1095172"/>
              </a:xfrm>
              <a:prstGeom prst="rect">
                <a:avLst/>
              </a:prstGeom>
              <a:blipFill>
                <a:blip r:embed="rId3"/>
                <a:stretch>
                  <a:fillRect l="-4475" t="-6667" b="-16667"/>
                </a:stretch>
              </a:blipFill>
            </p:spPr>
            <p:txBody>
              <a:bodyPr/>
              <a:lstStyle/>
              <a:p>
                <a:r>
                  <a:rPr lang="zh-CN" altLang="en-US">
                    <a:noFill/>
                  </a:rPr>
                  <a:t> </a:t>
                </a:r>
              </a:p>
            </p:txBody>
          </p:sp>
        </mc:Fallback>
      </mc:AlternateContent>
      <p:sp>
        <p:nvSpPr>
          <p:cNvPr id="37" name="右箭头 36"/>
          <p:cNvSpPr/>
          <p:nvPr/>
        </p:nvSpPr>
        <p:spPr bwMode="auto">
          <a:xfrm>
            <a:off x="5262635" y="6438037"/>
            <a:ext cx="575557" cy="22477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40" name="矩形 39"/>
              <p:cNvSpPr/>
              <p:nvPr/>
            </p:nvSpPr>
            <p:spPr>
              <a:xfrm>
                <a:off x="3706912" y="233251"/>
                <a:ext cx="1400512" cy="781368"/>
              </a:xfrm>
              <a:prstGeom prst="rect">
                <a:avLst/>
              </a:prstGeom>
              <a:solidFill>
                <a:srgbClr val="CCFF99"/>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1"/>
                              </a:solidFill>
                              <a:latin typeface="Cambria Math" panose="02040503050406030204" pitchFamily="18" charset="0"/>
                            </a:rPr>
                          </m:ctrlPr>
                        </m:fPr>
                        <m:num>
                          <m:r>
                            <a:rPr lang="en-US" altLang="zh-CN" i="1" dirty="0">
                              <a:solidFill>
                                <a:schemeClr val="bg1"/>
                              </a:solidFill>
                              <a:latin typeface="Cambria Math" panose="02040503050406030204" pitchFamily="18" charset="0"/>
                            </a:rPr>
                            <m:t>𝑀</m:t>
                          </m:r>
                        </m:num>
                        <m:den>
                          <m:r>
                            <a:rPr lang="en-US" altLang="zh-CN" i="1" dirty="0">
                              <a:solidFill>
                                <a:schemeClr val="bg1"/>
                              </a:solidFill>
                              <a:latin typeface="Cambria Math" panose="02040503050406030204" pitchFamily="18" charset="0"/>
                            </a:rPr>
                            <m:t>𝑃</m:t>
                          </m:r>
                        </m:den>
                      </m:f>
                      <m:r>
                        <a:rPr lang="en-US" altLang="zh-CN" i="1" dirty="0">
                          <a:solidFill>
                            <a:schemeClr val="bg1"/>
                          </a:solidFill>
                          <a:latin typeface="Cambria Math" panose="02040503050406030204" pitchFamily="18" charset="0"/>
                        </a:rPr>
                        <m:t>&gt;</m:t>
                      </m:r>
                      <m:r>
                        <a:rPr lang="en-US" altLang="zh-CN" i="1" dirty="0">
                          <a:solidFill>
                            <a:schemeClr val="bg1"/>
                          </a:solidFill>
                          <a:latin typeface="Cambria Math" panose="02040503050406030204" pitchFamily="18" charset="0"/>
                        </a:rPr>
                        <m:t>𝐿</m:t>
                      </m:r>
                    </m:oMath>
                  </m:oMathPara>
                </a14:m>
                <a:endParaRPr lang="zh-CN" altLang="en-US" dirty="0">
                  <a:solidFill>
                    <a:schemeClr val="bg1"/>
                  </a:solidFill>
                </a:endParaRPr>
              </a:p>
            </p:txBody>
          </p:sp>
        </mc:Choice>
        <mc:Fallback xmlns="">
          <p:sp>
            <p:nvSpPr>
              <p:cNvPr id="40" name="矩形 39"/>
              <p:cNvSpPr>
                <a:spLocks noRot="1" noChangeAspect="1" noMove="1" noResize="1" noEditPoints="1" noAdjustHandles="1" noChangeArrowheads="1" noChangeShapeType="1" noTextEdit="1"/>
              </p:cNvSpPr>
              <p:nvPr/>
            </p:nvSpPr>
            <p:spPr>
              <a:xfrm>
                <a:off x="3706912" y="233251"/>
                <a:ext cx="1400512" cy="781368"/>
              </a:xfrm>
              <a:prstGeom prst="rect">
                <a:avLst/>
              </a:prstGeom>
              <a:blipFill>
                <a:blip r:embed="rId4"/>
                <a:stretch>
                  <a:fillRect b="-63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41"/>
              <p:cNvSpPr/>
              <p:nvPr/>
            </p:nvSpPr>
            <p:spPr>
              <a:xfrm>
                <a:off x="6961480" y="2319251"/>
                <a:ext cx="1400512" cy="781368"/>
              </a:xfrm>
              <a:prstGeom prst="rect">
                <a:avLst/>
              </a:prstGeom>
              <a:solidFill>
                <a:srgbClr val="FFFFB3"/>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solidFill>
                                <a:schemeClr val="bg1"/>
                              </a:solidFill>
                              <a:latin typeface="Cambria Math" panose="02040503050406030204" pitchFamily="18" charset="0"/>
                            </a:rPr>
                          </m:ctrlPr>
                        </m:fPr>
                        <m:num>
                          <m:r>
                            <a:rPr lang="en-US" altLang="zh-CN" i="1" dirty="0">
                              <a:solidFill>
                                <a:schemeClr val="bg1"/>
                              </a:solidFill>
                              <a:latin typeface="Cambria Math" panose="02040503050406030204" pitchFamily="18" charset="0"/>
                            </a:rPr>
                            <m:t>𝑀</m:t>
                          </m:r>
                        </m:num>
                        <m:den>
                          <m:r>
                            <a:rPr lang="en-US" altLang="zh-CN" i="1" dirty="0">
                              <a:solidFill>
                                <a:schemeClr val="bg1"/>
                              </a:solidFill>
                              <a:latin typeface="Cambria Math" panose="02040503050406030204" pitchFamily="18" charset="0"/>
                            </a:rPr>
                            <m:t>𝑃</m:t>
                          </m:r>
                        </m:den>
                      </m:f>
                      <m:r>
                        <a:rPr lang="en-US" altLang="zh-CN" i="1" dirty="0">
                          <a:solidFill>
                            <a:schemeClr val="bg1"/>
                          </a:solidFill>
                          <a:latin typeface="Cambria Math" panose="02040503050406030204" pitchFamily="18" charset="0"/>
                        </a:rPr>
                        <m:t>&lt;</m:t>
                      </m:r>
                      <m:r>
                        <a:rPr lang="en-US" altLang="zh-CN" i="1" dirty="0">
                          <a:solidFill>
                            <a:schemeClr val="bg1"/>
                          </a:solidFill>
                          <a:latin typeface="Cambria Math" panose="02040503050406030204" pitchFamily="18" charset="0"/>
                        </a:rPr>
                        <m:t>𝐿</m:t>
                      </m:r>
                    </m:oMath>
                  </m:oMathPara>
                </a14:m>
                <a:endParaRPr lang="zh-CN" altLang="en-US" dirty="0">
                  <a:solidFill>
                    <a:schemeClr val="bg1"/>
                  </a:solidFill>
                </a:endParaRPr>
              </a:p>
            </p:txBody>
          </p:sp>
        </mc:Choice>
        <mc:Fallback xmlns="">
          <p:sp>
            <p:nvSpPr>
              <p:cNvPr id="42" name="矩形 41"/>
              <p:cNvSpPr>
                <a:spLocks noRot="1" noChangeAspect="1" noMove="1" noResize="1" noEditPoints="1" noAdjustHandles="1" noChangeArrowheads="1" noChangeShapeType="1" noTextEdit="1"/>
              </p:cNvSpPr>
              <p:nvPr/>
            </p:nvSpPr>
            <p:spPr>
              <a:xfrm>
                <a:off x="6961480" y="2319251"/>
                <a:ext cx="1400512" cy="781368"/>
              </a:xfrm>
              <a:prstGeom prst="rect">
                <a:avLst/>
              </a:prstGeom>
              <a:blipFill>
                <a:blip r:embed="rId5"/>
                <a:stretch>
                  <a:fillRect b="-64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42"/>
              <p:cNvSpPr/>
              <p:nvPr/>
            </p:nvSpPr>
            <p:spPr>
              <a:xfrm>
                <a:off x="3646715" y="2205346"/>
                <a:ext cx="1400512" cy="781368"/>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i="1" dirty="0">
                              <a:solidFill>
                                <a:schemeClr val="bg1"/>
                              </a:solidFill>
                              <a:latin typeface="Cambria Math" panose="02040503050406030204" pitchFamily="18" charset="0"/>
                            </a:rPr>
                          </m:ctrlPr>
                        </m:fPr>
                        <m:num>
                          <m:r>
                            <a:rPr lang="en-US" altLang="zh-CN" i="1" dirty="0">
                              <a:solidFill>
                                <a:schemeClr val="bg1"/>
                              </a:solidFill>
                              <a:latin typeface="Cambria Math" panose="02040503050406030204" pitchFamily="18" charset="0"/>
                            </a:rPr>
                            <m:t>𝑀</m:t>
                          </m:r>
                        </m:num>
                        <m:den>
                          <m:r>
                            <a:rPr lang="en-US" altLang="zh-CN" i="1" dirty="0">
                              <a:solidFill>
                                <a:schemeClr val="bg1"/>
                              </a:solidFill>
                              <a:latin typeface="Cambria Math" panose="02040503050406030204" pitchFamily="18" charset="0"/>
                            </a:rPr>
                            <m:t>𝑃</m:t>
                          </m:r>
                        </m:den>
                      </m:f>
                      <m:r>
                        <a:rPr lang="en-US" altLang="zh-CN" i="1" dirty="0">
                          <a:solidFill>
                            <a:schemeClr val="bg1"/>
                          </a:solidFill>
                          <a:latin typeface="Cambria Math" panose="02040503050406030204" pitchFamily="18" charset="0"/>
                        </a:rPr>
                        <m:t>=</m:t>
                      </m:r>
                      <m:r>
                        <a:rPr lang="en-US" altLang="zh-CN" i="1" dirty="0">
                          <a:solidFill>
                            <a:schemeClr val="bg1"/>
                          </a:solidFill>
                          <a:latin typeface="Cambria Math" panose="02040503050406030204" pitchFamily="18" charset="0"/>
                        </a:rPr>
                        <m:t>𝐿</m:t>
                      </m:r>
                    </m:oMath>
                  </m:oMathPara>
                </a14:m>
                <a:endParaRPr lang="zh-CN" altLang="en-US" dirty="0"/>
              </a:p>
            </p:txBody>
          </p:sp>
        </mc:Choice>
        <mc:Fallback xmlns="">
          <p:sp>
            <p:nvSpPr>
              <p:cNvPr id="43" name="矩形 42"/>
              <p:cNvSpPr>
                <a:spLocks noRot="1" noChangeAspect="1" noMove="1" noResize="1" noEditPoints="1" noAdjustHandles="1" noChangeArrowheads="1" noChangeShapeType="1" noTextEdit="1"/>
              </p:cNvSpPr>
              <p:nvPr/>
            </p:nvSpPr>
            <p:spPr>
              <a:xfrm>
                <a:off x="3646715" y="2205346"/>
                <a:ext cx="1400512" cy="781368"/>
              </a:xfrm>
              <a:prstGeom prst="rect">
                <a:avLst/>
              </a:prstGeom>
              <a:blipFill>
                <a:blip r:embed="rId6"/>
                <a:stretch>
                  <a:fillRect b="-6452"/>
                </a:stretch>
              </a:blipFill>
            </p:spPr>
            <p:txBody>
              <a:bodyPr/>
              <a:lstStyle/>
              <a:p>
                <a:r>
                  <a:rPr lang="zh-CN" altLang="en-US">
                    <a:noFill/>
                  </a:rPr>
                  <a:t> </a:t>
                </a:r>
              </a:p>
            </p:txBody>
          </p:sp>
        </mc:Fallback>
      </mc:AlternateContent>
      <p:cxnSp>
        <p:nvCxnSpPr>
          <p:cNvPr id="46" name="直接连接符 45"/>
          <p:cNvCxnSpPr/>
          <p:nvPr/>
        </p:nvCxnSpPr>
        <p:spPr bwMode="auto">
          <a:xfrm flipH="1">
            <a:off x="4174534" y="234197"/>
            <a:ext cx="2561882" cy="3437778"/>
          </a:xfrm>
          <a:prstGeom prst="line">
            <a:avLst/>
          </a:prstGeom>
          <a:solidFill>
            <a:schemeClr val="accent1"/>
          </a:solidFill>
          <a:ln w="31750" cap="flat" cmpd="sng" algn="ctr">
            <a:solidFill>
              <a:srgbClr val="0070C0"/>
            </a:solidFill>
            <a:prstDash val="solid"/>
            <a:round/>
            <a:headEnd type="none" w="med" len="med"/>
            <a:tailEnd type="none" w="med" len="med"/>
          </a:ln>
          <a:effectLst/>
        </p:spPr>
      </p:cxnSp>
      <p:cxnSp>
        <p:nvCxnSpPr>
          <p:cNvPr id="47" name="直接连接符 46"/>
          <p:cNvCxnSpPr/>
          <p:nvPr/>
        </p:nvCxnSpPr>
        <p:spPr bwMode="auto">
          <a:xfrm flipV="1">
            <a:off x="3509099" y="2166279"/>
            <a:ext cx="3080713" cy="61261"/>
          </a:xfrm>
          <a:prstGeom prst="line">
            <a:avLst/>
          </a:prstGeom>
          <a:solidFill>
            <a:schemeClr val="accent1"/>
          </a:solidFill>
          <a:ln w="9525" cap="flat" cmpd="sng" algn="ctr">
            <a:solidFill>
              <a:schemeClr val="tx1"/>
            </a:solidFill>
            <a:prstDash val="lgDash"/>
            <a:round/>
            <a:headEnd type="none" w="med" len="med"/>
            <a:tailEnd type="none" w="med" len="med"/>
          </a:ln>
          <a:effectLst/>
        </p:spPr>
      </p:cxnSp>
      <mc:AlternateContent xmlns:mc="http://schemas.openxmlformats.org/markup-compatibility/2006" xmlns:a14="http://schemas.microsoft.com/office/drawing/2010/main">
        <mc:Choice Requires="a14">
          <p:sp>
            <p:nvSpPr>
              <p:cNvPr id="48" name="矩形 47"/>
              <p:cNvSpPr/>
              <p:nvPr/>
            </p:nvSpPr>
            <p:spPr>
              <a:xfrm>
                <a:off x="5550413" y="4689716"/>
                <a:ext cx="2148675" cy="1485791"/>
              </a:xfrm>
              <a:prstGeom prst="rect">
                <a:avLst/>
              </a:prstGeom>
              <a:solidFill>
                <a:srgbClr val="FFFFB3"/>
              </a:solidFill>
            </p:spPr>
            <p:txBody>
              <a:bodyPr wrap="square">
                <a:spAutoFit/>
              </a:bodyPr>
              <a:lstStyle/>
              <a:p>
                <a14:m>
                  <m:oMath xmlns:m="http://schemas.openxmlformats.org/officeDocument/2006/math">
                    <m:sSub>
                      <m:sSubPr>
                        <m:ctrlPr>
                          <a:rPr lang="en-US" altLang="zh-CN" sz="3200" i="1" dirty="0" smtClean="0">
                            <a:solidFill>
                              <a:schemeClr val="bg1"/>
                            </a:solidFill>
                            <a:latin typeface="Cambria Math" panose="02040503050406030204" pitchFamily="18" charset="0"/>
                          </a:rPr>
                        </m:ctrlPr>
                      </m:sSubPr>
                      <m:e>
                        <m:r>
                          <a:rPr lang="en-US" altLang="zh-CN" sz="3200" i="1" dirty="0">
                            <a:solidFill>
                              <a:schemeClr val="bg1"/>
                            </a:solidFill>
                            <a:latin typeface="Cambria Math" panose="02040503050406030204" pitchFamily="18" charset="0"/>
                          </a:rPr>
                          <m:t>(</m:t>
                        </m:r>
                        <m:f>
                          <m:fPr>
                            <m:ctrlPr>
                              <a:rPr lang="en-US" altLang="zh-CN" sz="3200" i="1" dirty="0">
                                <a:solidFill>
                                  <a:schemeClr val="bg1"/>
                                </a:solidFill>
                                <a:latin typeface="Cambria Math" panose="02040503050406030204" pitchFamily="18" charset="0"/>
                              </a:rPr>
                            </m:ctrlPr>
                          </m:fPr>
                          <m:num>
                            <m:r>
                              <a:rPr lang="en-US" altLang="zh-CN" sz="3200" i="1" dirty="0">
                                <a:solidFill>
                                  <a:schemeClr val="bg1"/>
                                </a:solidFill>
                                <a:latin typeface="Cambria Math" panose="02040503050406030204" pitchFamily="18" charset="0"/>
                              </a:rPr>
                              <m:t>𝑀</m:t>
                            </m:r>
                          </m:num>
                          <m:den>
                            <m:r>
                              <a:rPr lang="en-US" altLang="zh-CN" sz="3200" i="1" dirty="0">
                                <a:solidFill>
                                  <a:schemeClr val="bg1"/>
                                </a:solidFill>
                                <a:latin typeface="Cambria Math" panose="02040503050406030204" pitchFamily="18" charset="0"/>
                              </a:rPr>
                              <m:t>𝑃</m:t>
                            </m:r>
                          </m:den>
                        </m:f>
                        <m:r>
                          <a:rPr lang="en-US" altLang="zh-CN" sz="3200" i="1" dirty="0">
                            <a:solidFill>
                              <a:schemeClr val="bg1"/>
                            </a:solidFill>
                            <a:latin typeface="Cambria Math" panose="02040503050406030204" pitchFamily="18" charset="0"/>
                          </a:rPr>
                          <m:t>)</m:t>
                        </m:r>
                      </m:e>
                      <m:sub>
                        <m:r>
                          <a:rPr lang="en-US" altLang="zh-CN" sz="3200" i="1" dirty="0">
                            <a:solidFill>
                              <a:schemeClr val="bg1"/>
                            </a:solidFill>
                            <a:latin typeface="Cambria Math" panose="02040503050406030204" pitchFamily="18" charset="0"/>
                          </a:rPr>
                          <m:t>𝐴</m:t>
                        </m:r>
                      </m:sub>
                    </m:sSub>
                  </m:oMath>
                </a14:m>
                <a:r>
                  <a:rPr lang="en-US" altLang="zh-CN" sz="3200" dirty="0">
                    <a:solidFill>
                      <a:schemeClr val="bg1"/>
                    </a:solidFill>
                  </a:rPr>
                  <a:t>=L</a:t>
                </a:r>
                <a:r>
                  <a:rPr lang="en-US" altLang="zh-CN" sz="3200" baseline="-25000" dirty="0">
                    <a:solidFill>
                      <a:schemeClr val="bg1"/>
                    </a:solidFill>
                  </a:rPr>
                  <a:t>A</a:t>
                </a:r>
              </a:p>
              <a:p>
                <a14:m>
                  <m:oMath xmlns:m="http://schemas.openxmlformats.org/officeDocument/2006/math">
                    <m:sSub>
                      <m:sSubPr>
                        <m:ctrlPr>
                          <a:rPr lang="en-US" altLang="zh-CN" sz="3200" i="1" dirty="0">
                            <a:solidFill>
                              <a:schemeClr val="bg1"/>
                            </a:solidFill>
                            <a:latin typeface="Cambria Math" panose="02040503050406030204" pitchFamily="18" charset="0"/>
                          </a:rPr>
                        </m:ctrlPr>
                      </m:sSubPr>
                      <m:e>
                        <m:r>
                          <a:rPr lang="en-US" altLang="zh-CN" sz="3200" i="1" dirty="0">
                            <a:solidFill>
                              <a:schemeClr val="bg1"/>
                            </a:solidFill>
                            <a:latin typeface="Cambria Math" panose="02040503050406030204" pitchFamily="18" charset="0"/>
                          </a:rPr>
                          <m:t>(</m:t>
                        </m:r>
                        <m:f>
                          <m:fPr>
                            <m:ctrlPr>
                              <a:rPr lang="en-US" altLang="zh-CN" sz="3200" i="1" dirty="0">
                                <a:solidFill>
                                  <a:schemeClr val="bg1"/>
                                </a:solidFill>
                                <a:latin typeface="Cambria Math" panose="02040503050406030204" pitchFamily="18" charset="0"/>
                              </a:rPr>
                            </m:ctrlPr>
                          </m:fPr>
                          <m:num>
                            <m:r>
                              <a:rPr lang="en-US" altLang="zh-CN" sz="3200" i="1" dirty="0">
                                <a:solidFill>
                                  <a:schemeClr val="bg1"/>
                                </a:solidFill>
                                <a:latin typeface="Cambria Math" panose="02040503050406030204" pitchFamily="18" charset="0"/>
                              </a:rPr>
                              <m:t>𝑀</m:t>
                            </m:r>
                          </m:num>
                          <m:den>
                            <m:r>
                              <a:rPr lang="en-US" altLang="zh-CN" sz="3200" i="1" dirty="0">
                                <a:solidFill>
                                  <a:schemeClr val="bg1"/>
                                </a:solidFill>
                                <a:latin typeface="Cambria Math" panose="02040503050406030204" pitchFamily="18" charset="0"/>
                              </a:rPr>
                              <m:t>𝑃</m:t>
                            </m:r>
                          </m:den>
                        </m:f>
                        <m:r>
                          <a:rPr lang="en-US" altLang="zh-CN" sz="3200" i="1" dirty="0">
                            <a:solidFill>
                              <a:schemeClr val="bg1"/>
                            </a:solidFill>
                            <a:latin typeface="Cambria Math" panose="02040503050406030204" pitchFamily="18" charset="0"/>
                          </a:rPr>
                          <m:t>)</m:t>
                        </m:r>
                      </m:e>
                      <m:sub>
                        <m:r>
                          <a:rPr lang="en-US" altLang="zh-CN" sz="3200" i="1" dirty="0">
                            <a:solidFill>
                              <a:schemeClr val="bg1"/>
                            </a:solidFill>
                            <a:latin typeface="Cambria Math" panose="02040503050406030204" pitchFamily="18" charset="0"/>
                          </a:rPr>
                          <m:t>𝐴</m:t>
                        </m:r>
                      </m:sub>
                    </m:sSub>
                  </m:oMath>
                </a14:m>
                <a:r>
                  <a:rPr lang="en-US" altLang="zh-CN" sz="3200" dirty="0">
                    <a:solidFill>
                      <a:schemeClr val="bg1"/>
                    </a:solidFill>
                  </a:rPr>
                  <a:t>=</a:t>
                </a:r>
                <a14:m>
                  <m:oMath xmlns:m="http://schemas.openxmlformats.org/officeDocument/2006/math">
                    <m:sSub>
                      <m:sSubPr>
                        <m:ctrlPr>
                          <a:rPr lang="en-US" altLang="zh-CN" sz="3200" i="1" dirty="0">
                            <a:solidFill>
                              <a:schemeClr val="bg1"/>
                            </a:solidFill>
                            <a:latin typeface="Cambria Math" panose="02040503050406030204" pitchFamily="18" charset="0"/>
                          </a:rPr>
                        </m:ctrlPr>
                      </m:sSubPr>
                      <m:e>
                        <m:r>
                          <a:rPr lang="en-US" altLang="zh-CN" sz="3200" i="1" dirty="0">
                            <a:solidFill>
                              <a:schemeClr val="bg1"/>
                            </a:solidFill>
                            <a:latin typeface="Cambria Math" panose="02040503050406030204" pitchFamily="18" charset="0"/>
                          </a:rPr>
                          <m:t>(</m:t>
                        </m:r>
                        <m:f>
                          <m:fPr>
                            <m:ctrlPr>
                              <a:rPr lang="en-US" altLang="zh-CN" sz="3200" i="1" dirty="0">
                                <a:solidFill>
                                  <a:schemeClr val="bg1"/>
                                </a:solidFill>
                                <a:latin typeface="Cambria Math" panose="02040503050406030204" pitchFamily="18" charset="0"/>
                              </a:rPr>
                            </m:ctrlPr>
                          </m:fPr>
                          <m:num>
                            <m:r>
                              <a:rPr lang="en-US" altLang="zh-CN" sz="3200" i="1" dirty="0">
                                <a:solidFill>
                                  <a:schemeClr val="bg1"/>
                                </a:solidFill>
                                <a:latin typeface="Cambria Math" panose="02040503050406030204" pitchFamily="18" charset="0"/>
                              </a:rPr>
                              <m:t>𝑀</m:t>
                            </m:r>
                          </m:num>
                          <m:den>
                            <m:r>
                              <a:rPr lang="en-US" altLang="zh-CN" sz="3200" i="1" dirty="0">
                                <a:solidFill>
                                  <a:schemeClr val="bg1"/>
                                </a:solidFill>
                                <a:latin typeface="Cambria Math" panose="02040503050406030204" pitchFamily="18" charset="0"/>
                              </a:rPr>
                              <m:t>𝑃</m:t>
                            </m:r>
                          </m:den>
                        </m:f>
                        <m:r>
                          <a:rPr lang="en-US" altLang="zh-CN" sz="3200" i="1" dirty="0">
                            <a:solidFill>
                              <a:schemeClr val="bg1"/>
                            </a:solidFill>
                            <a:latin typeface="Cambria Math" panose="02040503050406030204" pitchFamily="18" charset="0"/>
                          </a:rPr>
                          <m:t>)</m:t>
                        </m:r>
                      </m:e>
                      <m:sub>
                        <m:r>
                          <a:rPr lang="en-US" altLang="zh-CN" sz="3200" i="1" dirty="0">
                            <a:solidFill>
                              <a:schemeClr val="bg1"/>
                            </a:solidFill>
                            <a:latin typeface="Cambria Math" panose="02040503050406030204" pitchFamily="18" charset="0"/>
                          </a:rPr>
                          <m:t>𝐵</m:t>
                        </m:r>
                      </m:sub>
                    </m:sSub>
                  </m:oMath>
                </a14:m>
                <a:endParaRPr lang="zh-CN" altLang="en-US" sz="3200" dirty="0">
                  <a:solidFill>
                    <a:schemeClr val="bg1"/>
                  </a:solidFill>
                </a:endParaRPr>
              </a:p>
            </p:txBody>
          </p:sp>
        </mc:Choice>
        <mc:Fallback xmlns="">
          <p:sp>
            <p:nvSpPr>
              <p:cNvPr id="48" name="矩形 47"/>
              <p:cNvSpPr>
                <a:spLocks noRot="1" noChangeAspect="1" noMove="1" noResize="1" noEditPoints="1" noAdjustHandles="1" noChangeArrowheads="1" noChangeShapeType="1" noTextEdit="1"/>
              </p:cNvSpPr>
              <p:nvPr/>
            </p:nvSpPr>
            <p:spPr>
              <a:xfrm>
                <a:off x="5550413" y="4689716"/>
                <a:ext cx="2148675" cy="1485791"/>
              </a:xfrm>
              <a:prstGeom prst="rect">
                <a:avLst/>
              </a:prstGeom>
              <a:blipFill>
                <a:blip r:embed="rId7"/>
                <a:stretch>
                  <a:fillRect l="-4118" b="-50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矩形 48"/>
              <p:cNvSpPr/>
              <p:nvPr/>
            </p:nvSpPr>
            <p:spPr>
              <a:xfrm>
                <a:off x="6046193" y="6294139"/>
                <a:ext cx="1652895" cy="584775"/>
              </a:xfrm>
              <a:prstGeom prst="rect">
                <a:avLst/>
              </a:prstGeom>
              <a:solidFill>
                <a:srgbClr val="FFFFB3"/>
              </a:solidFill>
            </p:spPr>
            <p:txBody>
              <a:bodyPr wrap="square">
                <a:spAutoFit/>
              </a:bodyPr>
              <a:lstStyle/>
              <a:p>
                <a14:m>
                  <m:oMath xmlns:m="http://schemas.openxmlformats.org/officeDocument/2006/math">
                    <m:sSub>
                      <m:sSubPr>
                        <m:ctrlPr>
                          <a:rPr lang="en-US" altLang="zh-CN" sz="3200" i="1" smtClean="0">
                            <a:solidFill>
                              <a:schemeClr val="bg1"/>
                            </a:solidFill>
                            <a:latin typeface="Cambria Math" panose="02040503050406030204" pitchFamily="18" charset="0"/>
                            <a:sym typeface="Wingdings" panose="05000000000000000000" pitchFamily="2" charset="2"/>
                          </a:rPr>
                        </m:ctrlPr>
                      </m:sSubPr>
                      <m:e>
                        <m:r>
                          <a:rPr lang="en-US" altLang="zh-CN" sz="3200" i="1">
                            <a:solidFill>
                              <a:schemeClr val="bg1"/>
                            </a:solidFill>
                            <a:latin typeface="Cambria Math" panose="02040503050406030204" pitchFamily="18" charset="0"/>
                            <a:sym typeface="Wingdings" panose="05000000000000000000" pitchFamily="2" charset="2"/>
                          </a:rPr>
                          <m:t>𝐿</m:t>
                        </m:r>
                      </m:e>
                      <m:sub>
                        <m:r>
                          <a:rPr lang="en-US" altLang="zh-CN" sz="3200" i="1">
                            <a:solidFill>
                              <a:schemeClr val="bg1"/>
                            </a:solidFill>
                            <a:latin typeface="Cambria Math" panose="02040503050406030204" pitchFamily="18" charset="0"/>
                            <a:sym typeface="Wingdings" panose="05000000000000000000" pitchFamily="2" charset="2"/>
                          </a:rPr>
                          <m:t>𝐵</m:t>
                        </m:r>
                      </m:sub>
                    </m:sSub>
                  </m:oMath>
                </a14:m>
                <a:r>
                  <a:rPr lang="en-US" altLang="zh-CN" sz="3200" dirty="0">
                    <a:solidFill>
                      <a:schemeClr val="bg1"/>
                    </a:solidFill>
                    <a:sym typeface="Wingdings" panose="05000000000000000000" pitchFamily="2" charset="2"/>
                  </a:rPr>
                  <a:t>&gt;</a:t>
                </a:r>
                <a14:m>
                  <m:oMath xmlns:m="http://schemas.openxmlformats.org/officeDocument/2006/math">
                    <m:sSub>
                      <m:sSubPr>
                        <m:ctrlPr>
                          <a:rPr lang="en-US" altLang="zh-CN" sz="3200" i="1">
                            <a:solidFill>
                              <a:schemeClr val="bg1"/>
                            </a:solidFill>
                            <a:latin typeface="Cambria Math" panose="02040503050406030204" pitchFamily="18" charset="0"/>
                            <a:sym typeface="Wingdings" panose="05000000000000000000" pitchFamily="2" charset="2"/>
                          </a:rPr>
                        </m:ctrlPr>
                      </m:sSubPr>
                      <m:e>
                        <m:r>
                          <a:rPr lang="en-US" altLang="zh-CN" sz="3200" i="1">
                            <a:solidFill>
                              <a:schemeClr val="bg1"/>
                            </a:solidFill>
                            <a:latin typeface="Cambria Math" panose="02040503050406030204" pitchFamily="18" charset="0"/>
                            <a:sym typeface="Wingdings" panose="05000000000000000000" pitchFamily="2" charset="2"/>
                          </a:rPr>
                          <m:t>𝐿</m:t>
                        </m:r>
                      </m:e>
                      <m:sub>
                        <m:r>
                          <a:rPr lang="en-US" altLang="zh-CN" sz="3200" i="1">
                            <a:solidFill>
                              <a:schemeClr val="bg1"/>
                            </a:solidFill>
                            <a:latin typeface="Cambria Math" panose="02040503050406030204" pitchFamily="18" charset="0"/>
                            <a:sym typeface="Wingdings" panose="05000000000000000000" pitchFamily="2" charset="2"/>
                          </a:rPr>
                          <m:t>𝐴</m:t>
                        </m:r>
                      </m:sub>
                    </m:sSub>
                  </m:oMath>
                </a14:m>
                <a:endParaRPr lang="en-US" altLang="zh-CN" sz="3200" dirty="0">
                  <a:solidFill>
                    <a:schemeClr val="bg1"/>
                  </a:solidFill>
                  <a:sym typeface="Wingdings" panose="05000000000000000000" pitchFamily="2" charset="2"/>
                </a:endParaRPr>
              </a:p>
            </p:txBody>
          </p:sp>
        </mc:Choice>
        <mc:Fallback xmlns="">
          <p:sp>
            <p:nvSpPr>
              <p:cNvPr id="49" name="矩形 48"/>
              <p:cNvSpPr>
                <a:spLocks noRot="1" noChangeAspect="1" noMove="1" noResize="1" noEditPoints="1" noAdjustHandles="1" noChangeArrowheads="1" noChangeShapeType="1" noTextEdit="1"/>
              </p:cNvSpPr>
              <p:nvPr/>
            </p:nvSpPr>
            <p:spPr>
              <a:xfrm>
                <a:off x="6046193" y="6294139"/>
                <a:ext cx="1652895" cy="584775"/>
              </a:xfrm>
              <a:prstGeom prst="rect">
                <a:avLst/>
              </a:prstGeom>
              <a:blipFill>
                <a:blip r:embed="rId8"/>
                <a:stretch>
                  <a:fillRect l="-2290" t="-12766" b="-29787"/>
                </a:stretch>
              </a:blipFill>
            </p:spPr>
            <p:txBody>
              <a:bodyPr/>
              <a:lstStyle/>
              <a:p>
                <a:r>
                  <a:rPr lang="zh-CN" altLang="en-US">
                    <a:noFill/>
                  </a:rPr>
                  <a:t> </a:t>
                </a:r>
              </a:p>
            </p:txBody>
          </p:sp>
        </mc:Fallback>
      </mc:AlternateContent>
      <p:sp>
        <p:nvSpPr>
          <p:cNvPr id="13" name="右大括号 12"/>
          <p:cNvSpPr/>
          <p:nvPr/>
        </p:nvSpPr>
        <p:spPr bwMode="auto">
          <a:xfrm>
            <a:off x="7777030" y="5257801"/>
            <a:ext cx="456807" cy="1405007"/>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4" name="右箭头 13"/>
          <p:cNvSpPr/>
          <p:nvPr/>
        </p:nvSpPr>
        <p:spPr bwMode="auto">
          <a:xfrm>
            <a:off x="8005432" y="5842184"/>
            <a:ext cx="777246" cy="23623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50" name="矩形 49"/>
              <p:cNvSpPr/>
              <p:nvPr/>
            </p:nvSpPr>
            <p:spPr>
              <a:xfrm>
                <a:off x="8868270" y="5648975"/>
                <a:ext cx="1820838" cy="789062"/>
              </a:xfrm>
              <a:prstGeom prst="rect">
                <a:avLst/>
              </a:prstGeom>
              <a:solidFill>
                <a:srgbClr val="FFFFB3"/>
              </a:solidFill>
            </p:spPr>
            <p:txBody>
              <a:bodyPr wrap="square">
                <a:spAutoFit/>
              </a:bodyPr>
              <a:lstStyle/>
              <a:p>
                <a14:m>
                  <m:oMath xmlns:m="http://schemas.openxmlformats.org/officeDocument/2006/math">
                    <m:sSub>
                      <m:sSubPr>
                        <m:ctrlPr>
                          <a:rPr lang="en-US" altLang="zh-CN" sz="3200" i="1" smtClean="0">
                            <a:solidFill>
                              <a:schemeClr val="bg1"/>
                            </a:solidFill>
                            <a:latin typeface="Cambria Math" panose="02040503050406030204" pitchFamily="18" charset="0"/>
                            <a:sym typeface="Wingdings" panose="05000000000000000000" pitchFamily="2" charset="2"/>
                          </a:rPr>
                        </m:ctrlPr>
                      </m:sSubPr>
                      <m:e>
                        <m:r>
                          <a:rPr lang="en-US" altLang="zh-CN" sz="3200" i="1">
                            <a:solidFill>
                              <a:schemeClr val="bg1"/>
                            </a:solidFill>
                            <a:latin typeface="Cambria Math" panose="02040503050406030204" pitchFamily="18" charset="0"/>
                            <a:sym typeface="Wingdings" panose="05000000000000000000" pitchFamily="2" charset="2"/>
                          </a:rPr>
                          <m:t>𝐿</m:t>
                        </m:r>
                      </m:e>
                      <m:sub>
                        <m:r>
                          <a:rPr lang="en-US" altLang="zh-CN" sz="3200" i="1">
                            <a:solidFill>
                              <a:schemeClr val="bg1"/>
                            </a:solidFill>
                            <a:latin typeface="Cambria Math" panose="02040503050406030204" pitchFamily="18" charset="0"/>
                            <a:sym typeface="Wingdings" panose="05000000000000000000" pitchFamily="2" charset="2"/>
                          </a:rPr>
                          <m:t>𝐵</m:t>
                        </m:r>
                      </m:sub>
                    </m:sSub>
                  </m:oMath>
                </a14:m>
                <a:r>
                  <a:rPr lang="en-US" altLang="zh-CN" sz="3200" dirty="0">
                    <a:solidFill>
                      <a:schemeClr val="bg1"/>
                    </a:solidFill>
                    <a:sym typeface="Wingdings" panose="05000000000000000000" pitchFamily="2" charset="2"/>
                  </a:rPr>
                  <a:t>&gt;</a:t>
                </a:r>
                <a14:m>
                  <m:oMath xmlns:m="http://schemas.openxmlformats.org/officeDocument/2006/math">
                    <m:sSub>
                      <m:sSubPr>
                        <m:ctrlPr>
                          <a:rPr lang="en-US" altLang="zh-CN" sz="3200" i="1" dirty="0">
                            <a:solidFill>
                              <a:schemeClr val="bg1"/>
                            </a:solidFill>
                            <a:latin typeface="Cambria Math" panose="02040503050406030204" pitchFamily="18" charset="0"/>
                          </a:rPr>
                        </m:ctrlPr>
                      </m:sSubPr>
                      <m:e>
                        <m:r>
                          <a:rPr lang="en-US" altLang="zh-CN" sz="3200" i="1" dirty="0">
                            <a:solidFill>
                              <a:schemeClr val="bg1"/>
                            </a:solidFill>
                            <a:latin typeface="Cambria Math" panose="02040503050406030204" pitchFamily="18" charset="0"/>
                          </a:rPr>
                          <m:t>(</m:t>
                        </m:r>
                        <m:f>
                          <m:fPr>
                            <m:ctrlPr>
                              <a:rPr lang="en-US" altLang="zh-CN" sz="3200" i="1" dirty="0">
                                <a:solidFill>
                                  <a:schemeClr val="bg1"/>
                                </a:solidFill>
                                <a:latin typeface="Cambria Math" panose="02040503050406030204" pitchFamily="18" charset="0"/>
                              </a:rPr>
                            </m:ctrlPr>
                          </m:fPr>
                          <m:num>
                            <m:r>
                              <a:rPr lang="en-US" altLang="zh-CN" sz="3200" i="1" dirty="0">
                                <a:solidFill>
                                  <a:schemeClr val="bg1"/>
                                </a:solidFill>
                                <a:latin typeface="Cambria Math" panose="02040503050406030204" pitchFamily="18" charset="0"/>
                              </a:rPr>
                              <m:t>𝑀</m:t>
                            </m:r>
                          </m:num>
                          <m:den>
                            <m:r>
                              <a:rPr lang="en-US" altLang="zh-CN" sz="3200" i="1" dirty="0">
                                <a:solidFill>
                                  <a:schemeClr val="bg1"/>
                                </a:solidFill>
                                <a:latin typeface="Cambria Math" panose="02040503050406030204" pitchFamily="18" charset="0"/>
                              </a:rPr>
                              <m:t>𝑃</m:t>
                            </m:r>
                          </m:den>
                        </m:f>
                        <m:r>
                          <a:rPr lang="en-US" altLang="zh-CN" sz="3200" i="1" dirty="0">
                            <a:solidFill>
                              <a:schemeClr val="bg1"/>
                            </a:solidFill>
                            <a:latin typeface="Cambria Math" panose="02040503050406030204" pitchFamily="18" charset="0"/>
                          </a:rPr>
                          <m:t>)</m:t>
                        </m:r>
                      </m:e>
                      <m:sub>
                        <m:r>
                          <a:rPr lang="en-US" altLang="zh-CN" sz="3200" i="1" dirty="0">
                            <a:solidFill>
                              <a:schemeClr val="bg1"/>
                            </a:solidFill>
                            <a:latin typeface="Cambria Math" panose="02040503050406030204" pitchFamily="18" charset="0"/>
                          </a:rPr>
                          <m:t>𝐵</m:t>
                        </m:r>
                      </m:sub>
                    </m:sSub>
                  </m:oMath>
                </a14:m>
                <a:endParaRPr lang="en-US" altLang="zh-CN" sz="3200" dirty="0">
                  <a:solidFill>
                    <a:schemeClr val="bg1"/>
                  </a:solidFill>
                  <a:sym typeface="Wingdings" panose="05000000000000000000" pitchFamily="2" charset="2"/>
                </a:endParaRPr>
              </a:p>
            </p:txBody>
          </p:sp>
        </mc:Choice>
        <mc:Fallback xmlns="">
          <p:sp>
            <p:nvSpPr>
              <p:cNvPr id="50" name="矩形 49"/>
              <p:cNvSpPr>
                <a:spLocks noRot="1" noChangeAspect="1" noMove="1" noResize="1" noEditPoints="1" noAdjustHandles="1" noChangeArrowheads="1" noChangeShapeType="1" noTextEdit="1"/>
              </p:cNvSpPr>
              <p:nvPr/>
            </p:nvSpPr>
            <p:spPr>
              <a:xfrm>
                <a:off x="8868270" y="5648975"/>
                <a:ext cx="1820838" cy="789062"/>
              </a:xfrm>
              <a:prstGeom prst="rect">
                <a:avLst/>
              </a:prstGeom>
              <a:blipFill>
                <a:blip r:embed="rId9"/>
                <a:stretch>
                  <a:fillRect l="-2069" b="-7937"/>
                </a:stretch>
              </a:blipFill>
            </p:spPr>
            <p:txBody>
              <a:bodyPr/>
              <a:lstStyle/>
              <a:p>
                <a:r>
                  <a:rPr lang="zh-CN" altLang="en-US">
                    <a:noFill/>
                  </a:rPr>
                  <a:t> </a:t>
                </a:r>
              </a:p>
            </p:txBody>
          </p:sp>
        </mc:Fallback>
      </mc:AlternateContent>
      <p:sp>
        <p:nvSpPr>
          <p:cNvPr id="3" name="日期占位符 2">
            <a:extLst>
              <a:ext uri="{FF2B5EF4-FFF2-40B4-BE49-F238E27FC236}">
                <a16:creationId xmlns:a16="http://schemas.microsoft.com/office/drawing/2014/main" id="{5B423345-E8E7-3045-BD39-A318AEB86BC2}"/>
              </a:ext>
            </a:extLst>
          </p:cNvPr>
          <p:cNvSpPr>
            <a:spLocks noGrp="1"/>
          </p:cNvSpPr>
          <p:nvPr>
            <p:ph type="dt" sz="half" idx="10"/>
          </p:nvPr>
        </p:nvSpPr>
        <p:spPr/>
        <p:txBody>
          <a:bodyPr/>
          <a:lstStyle/>
          <a:p>
            <a:pPr>
              <a:defRPr/>
            </a:pPr>
            <a:r>
              <a:rPr lang="en-US" altLang="zh-CN" dirty="0"/>
              <a:t>Wuhan University Economics and Management School</a:t>
            </a:r>
          </a:p>
        </p:txBody>
      </p:sp>
    </p:spTree>
    <p:extLst>
      <p:ext uri="{BB962C8B-B14F-4D97-AF65-F5344CB8AC3E}">
        <p14:creationId xmlns:p14="http://schemas.microsoft.com/office/powerpoint/2010/main" val="997831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1835150" y="227014"/>
            <a:ext cx="8612188" cy="6084887"/>
          </a:xfrm>
        </p:spPr>
        <p:txBody>
          <a:bodyPr anchor="t">
            <a:normAutofit/>
          </a:bodyPr>
          <a:lstStyle/>
          <a:p>
            <a:pPr>
              <a:buFontTx/>
              <a:buNone/>
            </a:pPr>
            <a:r>
              <a:rPr lang="en-US" altLang="zh-CN" sz="2800" dirty="0">
                <a:ea typeface="宋体" pitchFamily="2" charset="-122"/>
              </a:rPr>
              <a:t>2</a:t>
            </a:r>
            <a:r>
              <a:rPr lang="zh-CN" altLang="en-US" sz="2800" dirty="0">
                <a:ea typeface="宋体" pitchFamily="2" charset="-122"/>
              </a:rPr>
              <a:t>.</a:t>
            </a:r>
            <a:r>
              <a:rPr lang="en-US" altLang="zh-CN" sz="2800" dirty="0">
                <a:ea typeface="宋体" pitchFamily="2" charset="-122"/>
              </a:rPr>
              <a:t>6</a:t>
            </a:r>
            <a:r>
              <a:rPr lang="zh-CN" altLang="en-US" sz="2800" dirty="0">
                <a:ea typeface="宋体" pitchFamily="2" charset="-122"/>
              </a:rPr>
              <a:t> </a:t>
            </a:r>
            <a:r>
              <a:rPr lang="en-US" altLang="zh-CN" sz="2800" dirty="0">
                <a:ea typeface="宋体" pitchFamily="2" charset="-122"/>
              </a:rPr>
              <a:t>LM</a:t>
            </a:r>
            <a:r>
              <a:rPr lang="zh-CN" altLang="en-US" sz="2800" dirty="0">
                <a:ea typeface="宋体" pitchFamily="2" charset="-122"/>
              </a:rPr>
              <a:t>曲线的斜率</a:t>
            </a:r>
            <a:endParaRPr lang="en-US" altLang="zh-CN" sz="2800" dirty="0">
              <a:ea typeface="宋体" pitchFamily="2" charset="-122"/>
            </a:endParaRPr>
          </a:p>
          <a:p>
            <a:pPr>
              <a:buFontTx/>
              <a:buNone/>
            </a:pPr>
            <a:endParaRPr lang="en-US" altLang="zh-CN" sz="2800" dirty="0">
              <a:ea typeface="宋体" pitchFamily="2" charset="-122"/>
            </a:endParaRPr>
          </a:p>
          <a:p>
            <a:pPr>
              <a:buFont typeface="Wingdings" panose="05000000000000000000" pitchFamily="2" charset="2"/>
              <a:buChar char="u"/>
            </a:pPr>
            <a:r>
              <a:rPr lang="zh-CN" altLang="en-US" sz="2800" dirty="0">
                <a:ea typeface="宋体" pitchFamily="2" charset="-122"/>
              </a:rPr>
              <a:t>为何关注斜率？</a:t>
            </a:r>
            <a:endParaRPr lang="en-US" altLang="zh-CN" sz="2800" dirty="0">
              <a:ea typeface="宋体" pitchFamily="2" charset="-122"/>
            </a:endParaRPr>
          </a:p>
          <a:p>
            <a:pPr>
              <a:buFontTx/>
              <a:buNone/>
            </a:pPr>
            <a:r>
              <a:rPr lang="en-US" altLang="zh-CN" sz="2800" dirty="0">
                <a:ea typeface="宋体" pitchFamily="2" charset="-122"/>
              </a:rPr>
              <a:t>    </a:t>
            </a:r>
            <a:r>
              <a:rPr lang="zh-CN" altLang="en-US" sz="2800" dirty="0">
                <a:ea typeface="宋体" pitchFamily="2" charset="-122"/>
              </a:rPr>
              <a:t>一旦总收入或总产量增加，即经济在扩张时，对货币的需求会增加，其他条件不变时，钱显得“不够用”，因此利率上升。程度如何呢？这由斜率决定。</a:t>
            </a:r>
            <a:endParaRPr lang="en-US" altLang="zh-CN" sz="2800" dirty="0">
              <a:ea typeface="宋体" pitchFamily="2" charset="-122"/>
            </a:endParaRPr>
          </a:p>
          <a:p>
            <a:pPr>
              <a:buFontTx/>
              <a:buNone/>
            </a:pPr>
            <a:endParaRPr lang="en-US" altLang="zh-CN" sz="2800" dirty="0">
              <a:ea typeface="宋体" pitchFamily="2" charset="-122"/>
            </a:endParaRPr>
          </a:p>
          <a:p>
            <a:pPr>
              <a:buFont typeface="Wingdings" panose="05000000000000000000" pitchFamily="2" charset="2"/>
              <a:buChar char="u"/>
            </a:pPr>
            <a:r>
              <a:rPr lang="zh-CN" altLang="en-US" sz="2800" dirty="0">
                <a:ea typeface="宋体" pitchFamily="2" charset="-122"/>
              </a:rPr>
              <a:t>影响斜率的因素</a:t>
            </a:r>
            <a:endParaRPr lang="en-US" altLang="zh-CN" sz="2800" dirty="0">
              <a:ea typeface="宋体" pitchFamily="2" charset="-122"/>
            </a:endParaRPr>
          </a:p>
          <a:p>
            <a:pPr marL="857250" lvl="1" indent="-457200">
              <a:buFont typeface="Arial" panose="020B0604020202020204" pitchFamily="34" charset="0"/>
              <a:buChar char="•"/>
            </a:pPr>
            <a:r>
              <a:rPr lang="zh-CN" altLang="en-US" sz="2800" dirty="0">
                <a:ea typeface="宋体" pitchFamily="2" charset="-122"/>
              </a:rPr>
              <a:t>货币需求对利率的敏感性</a:t>
            </a:r>
            <a:endParaRPr lang="en-US" altLang="zh-CN" sz="2800" dirty="0">
              <a:ea typeface="宋体" pitchFamily="2" charset="-122"/>
            </a:endParaRPr>
          </a:p>
          <a:p>
            <a:pPr marL="857250" lvl="1" indent="-457200">
              <a:buFont typeface="Arial" panose="020B0604020202020204" pitchFamily="34" charset="0"/>
              <a:buChar char="•"/>
            </a:pPr>
            <a:r>
              <a:rPr lang="zh-CN" altLang="en-US" sz="2800" dirty="0">
                <a:ea typeface="宋体" pitchFamily="2" charset="-122"/>
              </a:rPr>
              <a:t>货币需求对收入的敏感性</a:t>
            </a:r>
            <a:endParaRPr lang="en-US" altLang="zh-CN" sz="2800" dirty="0">
              <a:ea typeface="宋体" pitchFamily="2" charset="-122"/>
            </a:endParaRPr>
          </a:p>
        </p:txBody>
      </p:sp>
      <p:sp>
        <p:nvSpPr>
          <p:cNvPr id="3" name="日期占位符 2">
            <a:extLst>
              <a:ext uri="{FF2B5EF4-FFF2-40B4-BE49-F238E27FC236}">
                <a16:creationId xmlns:a16="http://schemas.microsoft.com/office/drawing/2014/main" id="{B9A212BD-3104-5A4E-927D-13FFA71F1AAF}"/>
              </a:ext>
            </a:extLst>
          </p:cNvPr>
          <p:cNvSpPr>
            <a:spLocks noGrp="1"/>
          </p:cNvSpPr>
          <p:nvPr>
            <p:ph type="dt" sz="half" idx="10"/>
          </p:nvPr>
        </p:nvSpPr>
        <p:spPr/>
        <p:txBody>
          <a:bodyPr/>
          <a:lstStyle/>
          <a:p>
            <a:pPr>
              <a:defRPr/>
            </a:pPr>
            <a:r>
              <a:rPr lang="en-US" altLang="zh-CN"/>
              <a:t>Wuhan University Economics and Management School</a:t>
            </a:r>
          </a:p>
        </p:txBody>
      </p:sp>
      <mc:AlternateContent xmlns:mc="http://schemas.openxmlformats.org/markup-compatibility/2006" xmlns:a14="http://schemas.microsoft.com/office/drawing/2010/main">
        <mc:Choice Requires="a14">
          <p:sp>
            <p:nvSpPr>
              <p:cNvPr id="2" name="矩形 1"/>
              <p:cNvSpPr/>
              <p:nvPr/>
            </p:nvSpPr>
            <p:spPr>
              <a:xfrm>
                <a:off x="8166369" y="3646322"/>
                <a:ext cx="1816715" cy="839974"/>
              </a:xfrm>
              <a:prstGeom prst="rect">
                <a:avLst/>
              </a:prstGeom>
            </p:spPr>
            <p:txBody>
              <a:bodyPr wrap="none">
                <a:spAutoFit/>
              </a:bodyPr>
              <a:lstStyle/>
              <a:p>
                <a:pPr>
                  <a:buFontTx/>
                  <a:buNone/>
                </a:pPr>
                <a14:m>
                  <m:oMathPara xmlns:m="http://schemas.openxmlformats.org/officeDocument/2006/math">
                    <m:oMathParaPr>
                      <m:jc m:val="centerGroup"/>
                    </m:oMathParaPr>
                    <m:oMath xmlns:m="http://schemas.openxmlformats.org/officeDocument/2006/math">
                      <m:f>
                        <m:fPr>
                          <m:ctrlPr>
                            <a:rPr lang="en-US" altLang="zh-CN" i="1" dirty="0">
                              <a:latin typeface="Cambria Math" panose="02040503050406030204" pitchFamily="18" charset="0"/>
                            </a:rPr>
                          </m:ctrlPr>
                        </m:fPr>
                        <m:num>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𝑀</m:t>
                              </m:r>
                            </m:e>
                          </m:acc>
                        </m:num>
                        <m:den>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𝑃</m:t>
                              </m:r>
                            </m:e>
                          </m:acc>
                        </m:den>
                      </m:f>
                      <m:r>
                        <a:rPr lang="en-US" altLang="zh-CN" i="1" dirty="0">
                          <a:latin typeface="Cambria Math" panose="02040503050406030204" pitchFamily="18" charset="0"/>
                        </a:rPr>
                        <m:t>=</m:t>
                      </m:r>
                      <m:r>
                        <a:rPr lang="en-US" altLang="zh-CN" i="1" dirty="0">
                          <a:latin typeface="Cambria Math" panose="02040503050406030204" pitchFamily="18" charset="0"/>
                        </a:rPr>
                        <m:t>𝐿</m:t>
                      </m:r>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 </m:t>
                      </m:r>
                      <m:r>
                        <a:rPr lang="en-US" altLang="zh-CN" i="1" dirty="0">
                          <a:latin typeface="Cambria Math" panose="02040503050406030204" pitchFamily="18" charset="0"/>
                        </a:rPr>
                        <m:t>𝑌</m:t>
                      </m:r>
                      <m:r>
                        <a:rPr lang="en-US" altLang="zh-CN" i="1" dirty="0">
                          <a:latin typeface="Cambria Math" panose="02040503050406030204" pitchFamily="18" charset="0"/>
                        </a:rPr>
                        <m:t>)</m:t>
                      </m:r>
                    </m:oMath>
                  </m:oMathPara>
                </a14:m>
                <a:endParaRPr lang="en-US" altLang="zh-CN" dirty="0"/>
              </a:p>
            </p:txBody>
          </p:sp>
        </mc:Choice>
        <mc:Fallback xmlns="">
          <p:sp>
            <p:nvSpPr>
              <p:cNvPr id="2" name="矩形 1"/>
              <p:cNvSpPr>
                <a:spLocks noRot="1" noChangeAspect="1" noMove="1" noResize="1" noEditPoints="1" noAdjustHandles="1" noChangeArrowheads="1" noChangeShapeType="1" noTextEdit="1"/>
              </p:cNvSpPr>
              <p:nvPr/>
            </p:nvSpPr>
            <p:spPr>
              <a:xfrm>
                <a:off x="8166369" y="3646322"/>
                <a:ext cx="1816715" cy="83997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8589660" y="4967100"/>
                <a:ext cx="1984133" cy="839974"/>
              </a:xfrm>
              <a:prstGeom prst="rect">
                <a:avLst/>
              </a:prstGeom>
            </p:spPr>
            <p:txBody>
              <a:bodyPr wrap="none">
                <a:spAutoFit/>
              </a:bodyPr>
              <a:lstStyle/>
              <a:p>
                <a:pPr>
                  <a:buFontTx/>
                  <a:buNone/>
                </a:pPr>
                <a14:m>
                  <m:oMathPara xmlns:m="http://schemas.openxmlformats.org/officeDocument/2006/math">
                    <m:oMathParaPr>
                      <m:jc m:val="centerGroup"/>
                    </m:oMathParaPr>
                    <m:oMath xmlns:m="http://schemas.openxmlformats.org/officeDocument/2006/math">
                      <m:f>
                        <m:fPr>
                          <m:ctrlPr>
                            <a:rPr lang="en-US" altLang="zh-CN" i="1" dirty="0">
                              <a:latin typeface="Cambria Math" panose="02040503050406030204" pitchFamily="18" charset="0"/>
                            </a:rPr>
                          </m:ctrlPr>
                        </m:fPr>
                        <m:num>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𝑀</m:t>
                              </m:r>
                            </m:e>
                          </m:acc>
                        </m:num>
                        <m:den>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𝑃</m:t>
                              </m:r>
                            </m:e>
                          </m:acc>
                        </m:den>
                      </m:f>
                      <m:r>
                        <a:rPr lang="en-US" altLang="zh-CN" i="1" dirty="0">
                          <a:latin typeface="Cambria Math" panose="02040503050406030204" pitchFamily="18" charset="0"/>
                        </a:rPr>
                        <m:t>=</m:t>
                      </m:r>
                      <m:r>
                        <a:rPr lang="en-US" altLang="zh-CN" i="1" dirty="0">
                          <a:latin typeface="Cambria Math" panose="02040503050406030204" pitchFamily="18" charset="0"/>
                        </a:rPr>
                        <m:t>𝑘𝑌</m:t>
                      </m:r>
                      <m:r>
                        <a:rPr lang="en-US" altLang="zh-CN" i="1" dirty="0">
                          <a:latin typeface="Cambria Math" panose="02040503050406030204" pitchFamily="18" charset="0"/>
                        </a:rPr>
                        <m:t>−</m:t>
                      </m:r>
                      <m:r>
                        <a:rPr lang="en-US" altLang="zh-CN" i="1" dirty="0">
                          <a:latin typeface="Cambria Math" panose="02040503050406030204" pitchFamily="18" charset="0"/>
                        </a:rPr>
                        <m:t>h𝑟</m:t>
                      </m:r>
                    </m:oMath>
                  </m:oMathPara>
                </a14:m>
                <a:endParaRPr lang="en-US" altLang="zh-CN" dirty="0"/>
              </a:p>
            </p:txBody>
          </p:sp>
        </mc:Choice>
        <mc:Fallback xmlns="">
          <p:sp>
            <p:nvSpPr>
              <p:cNvPr id="4" name="矩形 3"/>
              <p:cNvSpPr>
                <a:spLocks noRot="1" noChangeAspect="1" noMove="1" noResize="1" noEditPoints="1" noAdjustHandles="1" noChangeArrowheads="1" noChangeShapeType="1" noTextEdit="1"/>
              </p:cNvSpPr>
              <p:nvPr/>
            </p:nvSpPr>
            <p:spPr>
              <a:xfrm>
                <a:off x="8589660" y="4967100"/>
                <a:ext cx="1984133" cy="839974"/>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1835150" y="227014"/>
            <a:ext cx="8612188" cy="6084887"/>
          </a:xfrm>
        </p:spPr>
        <p:txBody>
          <a:bodyPr anchor="t">
            <a:normAutofit/>
          </a:bodyPr>
          <a:lstStyle/>
          <a:p>
            <a:pPr>
              <a:buFontTx/>
              <a:buNone/>
            </a:pPr>
            <a:r>
              <a:rPr lang="en-US" altLang="zh-CN" sz="2800" dirty="0">
                <a:ea typeface="宋体" pitchFamily="2" charset="-122"/>
              </a:rPr>
              <a:t>2</a:t>
            </a:r>
            <a:r>
              <a:rPr lang="zh-CN" altLang="en-US" sz="2800" dirty="0">
                <a:ea typeface="宋体" pitchFamily="2" charset="-122"/>
              </a:rPr>
              <a:t>.</a:t>
            </a:r>
            <a:r>
              <a:rPr lang="en-US" altLang="zh-CN" sz="2800" dirty="0">
                <a:ea typeface="宋体" pitchFamily="2" charset="-122"/>
              </a:rPr>
              <a:t>7</a:t>
            </a:r>
            <a:r>
              <a:rPr lang="zh-CN" altLang="en-US" sz="2800" dirty="0">
                <a:ea typeface="宋体" pitchFamily="2" charset="-122"/>
              </a:rPr>
              <a:t> </a:t>
            </a:r>
            <a:r>
              <a:rPr lang="en-US" altLang="zh-CN" sz="2800" dirty="0">
                <a:ea typeface="宋体" pitchFamily="2" charset="-122"/>
              </a:rPr>
              <a:t>LM</a:t>
            </a:r>
            <a:r>
              <a:rPr lang="zh-CN" altLang="en-US" sz="2800" dirty="0">
                <a:ea typeface="宋体" pitchFamily="2" charset="-122"/>
              </a:rPr>
              <a:t>曲线的位置</a:t>
            </a:r>
            <a:endParaRPr lang="en-US" altLang="zh-CN" sz="2800" dirty="0">
              <a:ea typeface="宋体" pitchFamily="2" charset="-122"/>
            </a:endParaRPr>
          </a:p>
          <a:p>
            <a:pPr>
              <a:buFontTx/>
              <a:buNone/>
            </a:pPr>
            <a:endParaRPr lang="en-US" altLang="zh-CN" sz="2800" dirty="0">
              <a:ea typeface="宋体" pitchFamily="2" charset="-122"/>
            </a:endParaRPr>
          </a:p>
          <a:p>
            <a:pPr>
              <a:buFontTx/>
              <a:buNone/>
            </a:pPr>
            <a:endParaRPr lang="en-US" altLang="zh-CN" sz="2800" dirty="0">
              <a:ea typeface="宋体" pitchFamily="2" charset="-122"/>
            </a:endParaRPr>
          </a:p>
          <a:p>
            <a:pPr>
              <a:buFont typeface="Wingdings" panose="05000000000000000000" pitchFamily="2" charset="2"/>
              <a:buChar char="u"/>
            </a:pPr>
            <a:r>
              <a:rPr lang="zh-CN" altLang="en-US" sz="2800" dirty="0">
                <a:ea typeface="宋体" pitchFamily="2" charset="-122"/>
              </a:rPr>
              <a:t>影响</a:t>
            </a:r>
            <a:r>
              <a:rPr lang="en-US" altLang="zh-CN" sz="2800" dirty="0">
                <a:ea typeface="宋体" pitchFamily="2" charset="-122"/>
              </a:rPr>
              <a:t>LM</a:t>
            </a:r>
            <a:r>
              <a:rPr lang="zh-CN" altLang="en-US" sz="2800" dirty="0">
                <a:ea typeface="宋体" pitchFamily="2" charset="-122"/>
              </a:rPr>
              <a:t>曲线位置的因素</a:t>
            </a:r>
            <a:endParaRPr lang="en-US" altLang="zh-CN" sz="2800" dirty="0">
              <a:ea typeface="宋体" pitchFamily="2" charset="-122"/>
            </a:endParaRPr>
          </a:p>
          <a:p>
            <a:pPr lvl="1">
              <a:buFont typeface="Arial" panose="020B0604020202020204" pitchFamily="34" charset="0"/>
              <a:buChar char="•"/>
            </a:pPr>
            <a:r>
              <a:rPr lang="zh-CN" altLang="en-US" sz="2800" dirty="0">
                <a:ea typeface="宋体" pitchFamily="2" charset="-122"/>
              </a:rPr>
              <a:t>货币供给</a:t>
            </a:r>
            <a:endParaRPr lang="en-US" altLang="zh-CN" sz="2800" dirty="0">
              <a:ea typeface="宋体" pitchFamily="2" charset="-122"/>
            </a:endParaRPr>
          </a:p>
          <a:p>
            <a:pPr lvl="1">
              <a:buFont typeface="Arial" panose="020B0604020202020204" pitchFamily="34" charset="0"/>
              <a:buChar char="•"/>
            </a:pPr>
            <a:r>
              <a:rPr lang="zh-CN" altLang="en-US" sz="2800" dirty="0">
                <a:ea typeface="宋体" pitchFamily="2" charset="-122"/>
              </a:rPr>
              <a:t>货币需求</a:t>
            </a:r>
            <a:endParaRPr lang="en-US" altLang="zh-CN" sz="2800" dirty="0">
              <a:ea typeface="宋体" pitchFamily="2" charset="-122"/>
            </a:endParaRPr>
          </a:p>
          <a:p>
            <a:pPr lvl="1">
              <a:buFont typeface="Arial" panose="020B0604020202020204" pitchFamily="34" charset="0"/>
              <a:buChar char="•"/>
            </a:pPr>
            <a:endParaRPr lang="en-US" altLang="zh-CN" sz="2800" dirty="0">
              <a:ea typeface="宋体" pitchFamily="2" charset="-122"/>
            </a:endParaRPr>
          </a:p>
          <a:p>
            <a:pPr marL="342900" lvl="1" indent="-342900">
              <a:buFont typeface="Wingdings" panose="05000000000000000000" pitchFamily="2" charset="2"/>
              <a:buChar char="u"/>
            </a:pPr>
            <a:r>
              <a:rPr lang="en-US" altLang="zh-CN" sz="2800" dirty="0">
                <a:ea typeface="宋体" pitchFamily="2" charset="-122"/>
              </a:rPr>
              <a:t>LM</a:t>
            </a:r>
            <a:r>
              <a:rPr lang="zh-CN" altLang="en-US" sz="2800" dirty="0">
                <a:ea typeface="宋体" pitchFamily="2" charset="-122"/>
              </a:rPr>
              <a:t>曲线位置的意义</a:t>
            </a:r>
            <a:endParaRPr lang="en-US" altLang="zh-CN" sz="2800" dirty="0">
              <a:ea typeface="宋体" pitchFamily="2" charset="-122"/>
            </a:endParaRPr>
          </a:p>
          <a:p>
            <a:pPr marL="0" lvl="1" indent="0">
              <a:buNone/>
            </a:pPr>
            <a:r>
              <a:rPr lang="zh-CN" altLang="en-US" sz="2800" dirty="0">
                <a:ea typeface="宋体" pitchFamily="2" charset="-122"/>
              </a:rPr>
              <a:t>讨论货币政策的变化对经济的影响。</a:t>
            </a:r>
            <a:endParaRPr lang="en-US" altLang="zh-CN" sz="2800" dirty="0">
              <a:ea typeface="宋体" pitchFamily="2" charset="-122"/>
            </a:endParaRPr>
          </a:p>
        </p:txBody>
      </p:sp>
      <p:sp>
        <p:nvSpPr>
          <p:cNvPr id="3" name="日期占位符 2">
            <a:extLst>
              <a:ext uri="{FF2B5EF4-FFF2-40B4-BE49-F238E27FC236}">
                <a16:creationId xmlns:a16="http://schemas.microsoft.com/office/drawing/2014/main" id="{7CB45971-45EE-E040-A536-0432611D27A5}"/>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26197423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endParaRPr lang="zh-CN" altLang="en-US">
              <a:ea typeface="宋体" pitchFamily="2" charset="-122"/>
            </a:endParaRPr>
          </a:p>
        </p:txBody>
      </p:sp>
      <p:pic>
        <p:nvPicPr>
          <p:cNvPr id="2" name="内容占位符 1"/>
          <p:cNvPicPr>
            <a:picLocks noGrp="1" noChangeAspect="1"/>
          </p:cNvPicPr>
          <p:nvPr>
            <p:ph idx="1"/>
          </p:nvPr>
        </p:nvPicPr>
        <p:blipFill>
          <a:blip r:embed="rId2"/>
          <a:stretch>
            <a:fillRect/>
          </a:stretch>
        </p:blipFill>
        <p:spPr>
          <a:xfrm>
            <a:off x="1638676" y="784412"/>
            <a:ext cx="9029324" cy="5559929"/>
          </a:xfrm>
          <a:prstGeom prst="rect">
            <a:avLst/>
          </a:prstGeom>
        </p:spPr>
      </p:pic>
      <p:sp>
        <p:nvSpPr>
          <p:cNvPr id="4" name="日期占位符 3">
            <a:extLst>
              <a:ext uri="{FF2B5EF4-FFF2-40B4-BE49-F238E27FC236}">
                <a16:creationId xmlns:a16="http://schemas.microsoft.com/office/drawing/2014/main" id="{6E37EC7A-D1BC-E644-8E4A-CBCAABF40D21}"/>
              </a:ext>
            </a:extLst>
          </p:cNvPr>
          <p:cNvSpPr>
            <a:spLocks noGrp="1"/>
          </p:cNvSpPr>
          <p:nvPr>
            <p:ph type="dt" sz="half" idx="10"/>
          </p:nvPr>
        </p:nvSpPr>
        <p:spPr/>
        <p:txBody>
          <a:bodyPr/>
          <a:lstStyle/>
          <a:p>
            <a:pPr>
              <a:defRPr/>
            </a:pPr>
            <a:r>
              <a:rPr lang="en-US" altLang="zh-CN"/>
              <a:t>Wuhan University Economics and Management School</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6082" name="Rectangle 3"/>
              <p:cNvSpPr>
                <a:spLocks noGrp="1" noChangeArrowheads="1"/>
              </p:cNvSpPr>
              <p:nvPr>
                <p:ph idx="1"/>
              </p:nvPr>
            </p:nvSpPr>
            <p:spPr>
              <a:xfrm>
                <a:off x="1749425" y="184150"/>
                <a:ext cx="6210300" cy="5537200"/>
              </a:xfrm>
            </p:spPr>
            <p:txBody>
              <a:bodyPr anchor="t">
                <a:normAutofit/>
              </a:bodyPr>
              <a:lstStyle/>
              <a:p>
                <a:pPr>
                  <a:lnSpc>
                    <a:spcPct val="90000"/>
                  </a:lnSpc>
                  <a:buFontTx/>
                  <a:buNone/>
                </a:pPr>
                <a:r>
                  <a:rPr lang="en-US" altLang="zh-CN" sz="2800" dirty="0">
                    <a:ea typeface="宋体" pitchFamily="2" charset="-122"/>
                  </a:rPr>
                  <a:t>3</a:t>
                </a:r>
                <a:r>
                  <a:rPr lang="zh-CN" altLang="en-US" sz="2800" dirty="0">
                    <a:ea typeface="宋体" pitchFamily="2" charset="-122"/>
                  </a:rPr>
                  <a:t>. 商品市场与货币市场的同时均衡</a:t>
                </a:r>
                <a:endParaRPr lang="en-US" altLang="zh-CN" sz="2800" dirty="0">
                  <a:ea typeface="宋体" pitchFamily="2" charset="-122"/>
                </a:endParaRPr>
              </a:p>
              <a:p>
                <a:pPr>
                  <a:lnSpc>
                    <a:spcPct val="90000"/>
                  </a:lnSpc>
                  <a:buFontTx/>
                  <a:buNone/>
                </a:pPr>
                <a:endParaRPr lang="en-US" altLang="zh-CN" sz="2800" dirty="0">
                  <a:ea typeface="宋体" pitchFamily="2" charset="-122"/>
                </a:endParaRPr>
              </a:p>
              <a:p>
                <a:pPr>
                  <a:lnSpc>
                    <a:spcPct val="90000"/>
                  </a:lnSpc>
                  <a:buFontTx/>
                  <a:buNone/>
                </a:pPr>
                <a:r>
                  <a:rPr lang="en-US" altLang="zh-CN" sz="2800" dirty="0">
                    <a:ea typeface="宋体" pitchFamily="2" charset="-122"/>
                  </a:rPr>
                  <a:t>3.1 </a:t>
                </a:r>
                <a:r>
                  <a:rPr lang="zh-CN" altLang="en-US" sz="2800" dirty="0">
                    <a:ea typeface="宋体" pitchFamily="2" charset="-122"/>
                  </a:rPr>
                  <a:t>均衡</a:t>
                </a:r>
                <a:endParaRPr lang="en-US" altLang="zh-CN" sz="2800" dirty="0">
                  <a:ea typeface="宋体" pitchFamily="2" charset="-122"/>
                </a:endParaRPr>
              </a:p>
              <a:p>
                <a:pPr>
                  <a:lnSpc>
                    <a:spcPct val="90000"/>
                  </a:lnSpc>
                  <a:buFontTx/>
                  <a:buNone/>
                </a:pPr>
                <a:endParaRPr lang="en-US" altLang="zh-CN" sz="2800" dirty="0">
                  <a:ea typeface="宋体" pitchFamily="2" charset="-122"/>
                </a:endParaRPr>
              </a:p>
              <a:p>
                <a:pPr>
                  <a:lnSpc>
                    <a:spcPct val="90000"/>
                  </a:lnSpc>
                  <a:buNone/>
                </a:pPr>
                <a:r>
                  <a:rPr lang="en-US" altLang="zh-CN" sz="2800" dirty="0">
                    <a:ea typeface="宋体" pitchFamily="2" charset="-122"/>
                  </a:rPr>
                  <a:t>     Y = C</a:t>
                </a:r>
                <a:r>
                  <a:rPr lang="zh-CN" altLang="en-US" sz="2800" dirty="0">
                    <a:ea typeface="宋体" pitchFamily="2" charset="-122"/>
                  </a:rPr>
                  <a:t>（</a:t>
                </a:r>
                <a:r>
                  <a:rPr lang="en-US" altLang="zh-CN" sz="2800" dirty="0">
                    <a:ea typeface="宋体" pitchFamily="2" charset="-122"/>
                  </a:rPr>
                  <a:t>Y</a:t>
                </a:r>
                <a:r>
                  <a:rPr lang="zh-CN" altLang="en-US" sz="2800" dirty="0">
                    <a:ea typeface="宋体" pitchFamily="2" charset="-122"/>
                  </a:rPr>
                  <a:t>）</a:t>
                </a:r>
                <a:r>
                  <a:rPr lang="en-US" altLang="zh-CN" sz="2800" dirty="0">
                    <a:ea typeface="宋体" pitchFamily="2" charset="-122"/>
                  </a:rPr>
                  <a:t> + I</a:t>
                </a:r>
                <a:r>
                  <a:rPr lang="zh-CN" altLang="en-US" sz="2800" dirty="0">
                    <a:ea typeface="宋体" pitchFamily="2" charset="-122"/>
                  </a:rPr>
                  <a:t>（</a:t>
                </a:r>
                <a:r>
                  <a:rPr lang="en-US" altLang="zh-CN" sz="2800" dirty="0">
                    <a:ea typeface="宋体" pitchFamily="2" charset="-122"/>
                  </a:rPr>
                  <a:t>r</a:t>
                </a:r>
                <a:r>
                  <a:rPr lang="zh-CN" altLang="en-US" sz="2800" dirty="0">
                    <a:ea typeface="宋体" pitchFamily="2" charset="-122"/>
                  </a:rPr>
                  <a:t>）</a:t>
                </a:r>
                <a:r>
                  <a:rPr lang="en-US" altLang="zh-CN" sz="2800" dirty="0">
                    <a:ea typeface="宋体" pitchFamily="2" charset="-122"/>
                  </a:rPr>
                  <a:t> + G + NX</a:t>
                </a:r>
              </a:p>
              <a:p>
                <a:pPr>
                  <a:lnSpc>
                    <a:spcPct val="90000"/>
                  </a:lnSpc>
                  <a:buNone/>
                </a:pPr>
                <a:endParaRPr lang="en-US" altLang="zh-CN" sz="2800" dirty="0">
                  <a:ea typeface="宋体" pitchFamily="2" charset="-122"/>
                </a:endParaRPr>
              </a:p>
              <a:p>
                <a:pPr>
                  <a:lnSpc>
                    <a:spcPct val="90000"/>
                  </a:lnSpc>
                  <a:buNone/>
                </a:pPr>
                <a14:m>
                  <m:oMathPara xmlns:m="http://schemas.openxmlformats.org/officeDocument/2006/math">
                    <m:oMathParaPr>
                      <m:jc m:val="centerGroup"/>
                    </m:oMathParaPr>
                    <m:oMath xmlns:m="http://schemas.openxmlformats.org/officeDocument/2006/math">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𝑀</m:t>
                          </m:r>
                        </m:num>
                        <m:den>
                          <m:r>
                            <a:rPr lang="en-US" altLang="zh-CN" sz="2800" i="1" dirty="0">
                              <a:latin typeface="Cambria Math" panose="02040503050406030204" pitchFamily="18" charset="0"/>
                            </a:rPr>
                            <m:t>𝑃</m:t>
                          </m:r>
                        </m:den>
                      </m:f>
                      <m:r>
                        <a:rPr lang="en-US" altLang="zh-CN" sz="2800" i="1" dirty="0" smtClean="0">
                          <a:latin typeface="Cambria Math" panose="02040503050406030204" pitchFamily="18" charset="0"/>
                        </a:rPr>
                        <m:t>=</m:t>
                      </m:r>
                      <m:r>
                        <a:rPr lang="en-US" altLang="zh-CN" sz="2800" i="1" dirty="0">
                          <a:latin typeface="Cambria Math" panose="02040503050406030204" pitchFamily="18" charset="0"/>
                        </a:rPr>
                        <m:t>𝐿</m:t>
                      </m:r>
                      <m:r>
                        <a:rPr lang="zh-CN" altLang="en-US" sz="2800" i="1" dirty="0" smtClean="0">
                          <a:latin typeface="Cambria Math" panose="02040503050406030204" pitchFamily="18" charset="0"/>
                        </a:rPr>
                        <m:t>（</m:t>
                      </m:r>
                      <m:r>
                        <a:rPr lang="en-US" altLang="zh-CN" sz="2800" b="0" i="1" dirty="0" smtClean="0">
                          <a:latin typeface="Cambria Math" panose="02040503050406030204" pitchFamily="18" charset="0"/>
                        </a:rPr>
                        <m:t>𝑟</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𝑌</m:t>
                      </m:r>
                      <m:r>
                        <a:rPr lang="zh-CN" altLang="en-US" sz="2800" i="1" dirty="0" smtClean="0">
                          <a:latin typeface="Cambria Math" panose="02040503050406030204" pitchFamily="18" charset="0"/>
                        </a:rPr>
                        <m:t>）</m:t>
                      </m:r>
                    </m:oMath>
                  </m:oMathPara>
                </a14:m>
                <a:endParaRPr lang="zh-CN" altLang="en-US" sz="2800" dirty="0"/>
              </a:p>
              <a:p>
                <a:pPr>
                  <a:lnSpc>
                    <a:spcPct val="90000"/>
                  </a:lnSpc>
                  <a:buFontTx/>
                  <a:buNone/>
                </a:pPr>
                <a:endParaRPr lang="en-US" altLang="zh-CN" sz="2800" dirty="0">
                  <a:ea typeface="宋体" pitchFamily="2" charset="-122"/>
                </a:endParaRPr>
              </a:p>
            </p:txBody>
          </p:sp>
        </mc:Choice>
        <mc:Fallback xmlns="">
          <p:sp>
            <p:nvSpPr>
              <p:cNvPr id="46082" name="Rectangle 3"/>
              <p:cNvSpPr>
                <a:spLocks noGrp="1" noRot="1" noChangeAspect="1" noMove="1" noResize="1" noEditPoints="1" noAdjustHandles="1" noChangeArrowheads="1" noChangeShapeType="1" noTextEdit="1"/>
              </p:cNvSpPr>
              <p:nvPr>
                <p:ph idx="1"/>
              </p:nvPr>
            </p:nvSpPr>
            <p:spPr>
              <a:xfrm>
                <a:off x="1749425" y="184150"/>
                <a:ext cx="6210300" cy="5537200"/>
              </a:xfrm>
              <a:blipFill>
                <a:blip r:embed="rId2"/>
                <a:stretch>
                  <a:fillRect l="-2061" t="-2310"/>
                </a:stretch>
              </a:blipFill>
            </p:spPr>
            <p:txBody>
              <a:bodyPr/>
              <a:lstStyle/>
              <a:p>
                <a:r>
                  <a:rPr lang="zh-CN" altLang="en-US">
                    <a:noFill/>
                  </a:rPr>
                  <a:t> </a:t>
                </a:r>
              </a:p>
            </p:txBody>
          </p:sp>
        </mc:Fallback>
      </mc:AlternateContent>
      <p:sp>
        <p:nvSpPr>
          <p:cNvPr id="46083" name="Rectangle 4"/>
          <p:cNvSpPr>
            <a:spLocks noChangeArrowheads="1"/>
          </p:cNvSpPr>
          <p:nvPr/>
        </p:nvSpPr>
        <p:spPr bwMode="auto">
          <a:xfrm>
            <a:off x="2408239" y="4794250"/>
            <a:ext cx="1826141" cy="1175706"/>
          </a:xfrm>
          <a:prstGeom prst="rect">
            <a:avLst/>
          </a:prstGeom>
          <a:solidFill>
            <a:srgbClr val="FFFFB3"/>
          </a:solidFill>
          <a:ln w="9525">
            <a:solidFill>
              <a:srgbClr val="FFFFB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dirty="0">
                <a:solidFill>
                  <a:schemeClr val="bg1"/>
                </a:solidFill>
                <a:ea typeface="宋体" pitchFamily="2" charset="-122"/>
              </a:rPr>
              <a:t>货币市场</a:t>
            </a:r>
            <a:endParaRPr lang="en-US" altLang="zh-CN" sz="3200" dirty="0">
              <a:solidFill>
                <a:schemeClr val="bg1"/>
              </a:solidFill>
              <a:ea typeface="宋体" pitchFamily="2" charset="-122"/>
            </a:endParaRPr>
          </a:p>
          <a:p>
            <a:pPr>
              <a:spcBef>
                <a:spcPct val="20000"/>
              </a:spcBef>
            </a:pPr>
            <a:r>
              <a:rPr lang="en-US" altLang="zh-CN" sz="3200" dirty="0">
                <a:solidFill>
                  <a:schemeClr val="bg1"/>
                </a:solidFill>
                <a:ea typeface="宋体" pitchFamily="2" charset="-122"/>
              </a:rPr>
              <a:t>LM</a:t>
            </a:r>
            <a:r>
              <a:rPr lang="zh-CN" altLang="en-US" sz="3200" dirty="0">
                <a:solidFill>
                  <a:schemeClr val="bg1"/>
                </a:solidFill>
                <a:ea typeface="宋体" pitchFamily="2" charset="-122"/>
              </a:rPr>
              <a:t>曲线</a:t>
            </a:r>
            <a:endParaRPr lang="en-US" altLang="zh-CN" sz="3200" dirty="0">
              <a:solidFill>
                <a:schemeClr val="bg1"/>
              </a:solidFill>
              <a:ea typeface="宋体" pitchFamily="2" charset="-122"/>
            </a:endParaRPr>
          </a:p>
        </p:txBody>
      </p:sp>
      <p:sp>
        <p:nvSpPr>
          <p:cNvPr id="46084" name="Rectangle 5"/>
          <p:cNvSpPr>
            <a:spLocks noChangeArrowheads="1"/>
          </p:cNvSpPr>
          <p:nvPr/>
        </p:nvSpPr>
        <p:spPr bwMode="auto">
          <a:xfrm>
            <a:off x="7605714" y="1209675"/>
            <a:ext cx="1826141" cy="1175706"/>
          </a:xfrm>
          <a:prstGeom prst="rect">
            <a:avLst/>
          </a:prstGeom>
          <a:solidFill>
            <a:srgbClr val="33CC33"/>
          </a:solidFill>
          <a:ln w="9525">
            <a:solidFill>
              <a:srgbClr val="FFFFB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dirty="0">
                <a:ea typeface="宋体" pitchFamily="2" charset="-122"/>
              </a:rPr>
              <a:t>商品市场</a:t>
            </a:r>
            <a:endParaRPr lang="en-US" altLang="zh-CN" sz="3200" dirty="0">
              <a:ea typeface="宋体" pitchFamily="2" charset="-122"/>
            </a:endParaRPr>
          </a:p>
          <a:p>
            <a:pPr>
              <a:spcBef>
                <a:spcPct val="20000"/>
              </a:spcBef>
            </a:pPr>
            <a:r>
              <a:rPr lang="en-US" altLang="zh-CN" sz="3200" dirty="0">
                <a:ea typeface="宋体" pitchFamily="2" charset="-122"/>
              </a:rPr>
              <a:t>IS</a:t>
            </a:r>
            <a:r>
              <a:rPr lang="zh-CN" altLang="en-US" sz="3200" dirty="0">
                <a:ea typeface="宋体" pitchFamily="2" charset="-122"/>
              </a:rPr>
              <a:t>曲线</a:t>
            </a:r>
            <a:endParaRPr lang="en-US" altLang="zh-CN" sz="3200" dirty="0">
              <a:ea typeface="宋体" pitchFamily="2" charset="-122"/>
            </a:endParaRPr>
          </a:p>
        </p:txBody>
      </p:sp>
      <p:sp>
        <p:nvSpPr>
          <p:cNvPr id="46085" name="AutoShape 7"/>
          <p:cNvSpPr>
            <a:spLocks noChangeArrowheads="1"/>
          </p:cNvSpPr>
          <p:nvPr/>
        </p:nvSpPr>
        <p:spPr bwMode="auto">
          <a:xfrm rot="-2089839">
            <a:off x="6276976" y="1724026"/>
            <a:ext cx="1198563" cy="239713"/>
          </a:xfrm>
          <a:prstGeom prst="leftArrow">
            <a:avLst>
              <a:gd name="adj1" fmla="val 50000"/>
              <a:gd name="adj2" fmla="val 125000"/>
            </a:avLst>
          </a:prstGeom>
          <a:solidFill>
            <a:srgbClr val="33CC33"/>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46086" name="AutoShape 8"/>
          <p:cNvSpPr>
            <a:spLocks noChangeArrowheads="1"/>
          </p:cNvSpPr>
          <p:nvPr/>
        </p:nvSpPr>
        <p:spPr bwMode="auto">
          <a:xfrm>
            <a:off x="3417888" y="4484689"/>
            <a:ext cx="195262" cy="269875"/>
          </a:xfrm>
          <a:prstGeom prst="upArrow">
            <a:avLst>
              <a:gd name="adj1" fmla="val 50000"/>
              <a:gd name="adj2" fmla="val 34553"/>
            </a:avLst>
          </a:prstGeom>
          <a:solidFill>
            <a:srgbClr val="FFFFB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mc:AlternateContent xmlns:mc="http://schemas.openxmlformats.org/markup-compatibility/2006" xmlns:a14="http://schemas.microsoft.com/office/drawing/2010/main">
        <mc:Choice Requires="a14">
          <p:sp>
            <p:nvSpPr>
              <p:cNvPr id="8" name="矩形 7"/>
              <p:cNvSpPr/>
              <p:nvPr/>
            </p:nvSpPr>
            <p:spPr>
              <a:xfrm>
                <a:off x="6372267" y="4838231"/>
                <a:ext cx="4293033" cy="2014847"/>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3200" dirty="0" smtClean="0">
                          <a:solidFill>
                            <a:schemeClr val="bg1"/>
                          </a:solidFill>
                          <a:latin typeface="Cambria Math" panose="02040503050406030204" pitchFamily="18" charset="0"/>
                          <a:ea typeface="宋体" pitchFamily="2" charset="-122"/>
                        </a:rPr>
                        <m:t>Y</m:t>
                      </m:r>
                      <m:r>
                        <a:rPr lang="en-US" altLang="zh-CN" sz="3200" i="1" dirty="0">
                          <a:solidFill>
                            <a:schemeClr val="bg1"/>
                          </a:solidFill>
                          <a:latin typeface="Cambria Math" panose="02040503050406030204" pitchFamily="18" charset="0"/>
                          <a:ea typeface="宋体" pitchFamily="2" charset="-122"/>
                        </a:rPr>
                        <m:t>=</m:t>
                      </m:r>
                      <m:f>
                        <m:fPr>
                          <m:ctrlPr>
                            <a:rPr lang="en-US" altLang="zh-CN" sz="3200" i="1" dirty="0">
                              <a:solidFill>
                                <a:schemeClr val="bg1"/>
                              </a:solidFill>
                              <a:latin typeface="Cambria Math" panose="02040503050406030204" pitchFamily="18" charset="0"/>
                              <a:ea typeface="宋体" pitchFamily="2" charset="-122"/>
                            </a:rPr>
                          </m:ctrlPr>
                        </m:fPr>
                        <m:num>
                          <m:r>
                            <a:rPr lang="en-US" altLang="zh-CN" sz="3200" i="1" dirty="0">
                              <a:solidFill>
                                <a:schemeClr val="bg1"/>
                              </a:solidFill>
                              <a:latin typeface="Cambria Math" panose="02040503050406030204" pitchFamily="18" charset="0"/>
                              <a:ea typeface="宋体" pitchFamily="2" charset="-122"/>
                            </a:rPr>
                            <m:t>1</m:t>
                          </m:r>
                        </m:num>
                        <m:den>
                          <m:r>
                            <a:rPr lang="en-US" altLang="zh-CN" sz="3200" i="1" dirty="0">
                              <a:solidFill>
                                <a:schemeClr val="bg1"/>
                              </a:solidFill>
                              <a:latin typeface="Cambria Math" panose="02040503050406030204" pitchFamily="18" charset="0"/>
                              <a:ea typeface="宋体" pitchFamily="2" charset="-122"/>
                            </a:rPr>
                            <m:t>1−</m:t>
                          </m:r>
                          <m:r>
                            <a:rPr lang="en-US" altLang="zh-CN" sz="3200" i="1" dirty="0">
                              <a:solidFill>
                                <a:schemeClr val="bg1"/>
                              </a:solidFill>
                              <a:latin typeface="Cambria Math" panose="02040503050406030204" pitchFamily="18" charset="0"/>
                              <a:ea typeface="宋体" pitchFamily="2" charset="-122"/>
                            </a:rPr>
                            <m:t>𝑐</m:t>
                          </m:r>
                        </m:den>
                      </m:f>
                      <m:acc>
                        <m:accPr>
                          <m:chr m:val="̅"/>
                          <m:ctrlPr>
                            <a:rPr kumimoji="1" lang="zh-CN" altLang="en-US" sz="3200" i="1" dirty="0">
                              <a:solidFill>
                                <a:schemeClr val="bg1"/>
                              </a:solidFill>
                              <a:latin typeface="Cambria Math" panose="02040503050406030204" pitchFamily="18" charset="0"/>
                              <a:ea typeface="宋体" pitchFamily="2" charset="-122"/>
                            </a:rPr>
                          </m:ctrlPr>
                        </m:accPr>
                        <m:e>
                          <m:r>
                            <a:rPr kumimoji="1" lang="en-US" altLang="zh-CN" sz="3200" i="1" dirty="0">
                              <a:solidFill>
                                <a:schemeClr val="bg1"/>
                              </a:solidFill>
                              <a:latin typeface="Cambria Math" panose="02040503050406030204" pitchFamily="18" charset="0"/>
                              <a:ea typeface="宋体" pitchFamily="2" charset="-122"/>
                            </a:rPr>
                            <m:t>𝐴</m:t>
                          </m:r>
                        </m:e>
                      </m:acc>
                      <m:r>
                        <a:rPr kumimoji="1" lang="en-US" altLang="zh-CN" sz="3200" i="1" dirty="0">
                          <a:solidFill>
                            <a:schemeClr val="bg1"/>
                          </a:solidFill>
                          <a:latin typeface="Cambria Math" panose="02040503050406030204" pitchFamily="18" charset="0"/>
                          <a:ea typeface="宋体" pitchFamily="2" charset="-122"/>
                        </a:rPr>
                        <m:t>−</m:t>
                      </m:r>
                      <m:f>
                        <m:fPr>
                          <m:ctrlPr>
                            <a:rPr lang="en-US" altLang="zh-CN" sz="3200" i="1" dirty="0">
                              <a:solidFill>
                                <a:schemeClr val="bg1"/>
                              </a:solidFill>
                              <a:latin typeface="Cambria Math" panose="02040503050406030204" pitchFamily="18" charset="0"/>
                              <a:ea typeface="宋体" pitchFamily="2" charset="-122"/>
                            </a:rPr>
                          </m:ctrlPr>
                        </m:fPr>
                        <m:num>
                          <m:r>
                            <a:rPr lang="en-US" altLang="zh-CN" sz="3200" i="1" dirty="0">
                              <a:solidFill>
                                <a:schemeClr val="bg1"/>
                              </a:solidFill>
                              <a:latin typeface="Cambria Math" panose="02040503050406030204" pitchFamily="18" charset="0"/>
                              <a:ea typeface="宋体" pitchFamily="2" charset="-122"/>
                            </a:rPr>
                            <m:t>1</m:t>
                          </m:r>
                        </m:num>
                        <m:den>
                          <m:r>
                            <a:rPr lang="en-US" altLang="zh-CN" sz="3200" i="1" dirty="0">
                              <a:solidFill>
                                <a:schemeClr val="bg1"/>
                              </a:solidFill>
                              <a:latin typeface="Cambria Math" panose="02040503050406030204" pitchFamily="18" charset="0"/>
                              <a:ea typeface="宋体" pitchFamily="2" charset="-122"/>
                            </a:rPr>
                            <m:t>1−</m:t>
                          </m:r>
                          <m:r>
                            <a:rPr lang="en-US" altLang="zh-CN" sz="3200" i="1" dirty="0">
                              <a:solidFill>
                                <a:schemeClr val="bg1"/>
                              </a:solidFill>
                              <a:latin typeface="Cambria Math" panose="02040503050406030204" pitchFamily="18" charset="0"/>
                              <a:ea typeface="宋体" pitchFamily="2" charset="-122"/>
                            </a:rPr>
                            <m:t>𝑐</m:t>
                          </m:r>
                        </m:den>
                      </m:f>
                      <m:r>
                        <a:rPr lang="en-US" altLang="zh-CN" sz="3200" i="1" dirty="0">
                          <a:solidFill>
                            <a:schemeClr val="bg1"/>
                          </a:solidFill>
                          <a:latin typeface="Cambria Math" panose="02040503050406030204" pitchFamily="18" charset="0"/>
                          <a:ea typeface="宋体" pitchFamily="2" charset="-122"/>
                        </a:rPr>
                        <m:t>𝑏𝑟</m:t>
                      </m:r>
                    </m:oMath>
                  </m:oMathPara>
                </a14:m>
                <a:endParaRPr lang="en-US" altLang="zh-CN" sz="3200" dirty="0">
                  <a:solidFill>
                    <a:schemeClr val="bg1"/>
                  </a:solidFill>
                  <a:ea typeface="宋体" pitchFamily="2" charset="-122"/>
                </a:endParaRPr>
              </a:p>
              <a:p>
                <a:pPr>
                  <a:buFontTx/>
                  <a:buNone/>
                </a:pPr>
                <a14:m>
                  <m:oMathPara xmlns:m="http://schemas.openxmlformats.org/officeDocument/2006/math">
                    <m:oMathParaPr>
                      <m:jc m:val="centerGroup"/>
                    </m:oMathParaPr>
                    <m:oMath xmlns:m="http://schemas.openxmlformats.org/officeDocument/2006/math">
                      <m:f>
                        <m:fPr>
                          <m:ctrlPr>
                            <a:rPr lang="en-US" altLang="zh-CN" sz="3200" i="1" dirty="0">
                              <a:solidFill>
                                <a:schemeClr val="bg1"/>
                              </a:solidFill>
                              <a:latin typeface="Cambria Math" panose="02040503050406030204" pitchFamily="18" charset="0"/>
                              <a:ea typeface="宋体" pitchFamily="2" charset="-122"/>
                            </a:rPr>
                          </m:ctrlPr>
                        </m:fPr>
                        <m:num>
                          <m:acc>
                            <m:accPr>
                              <m:chr m:val="̅"/>
                              <m:ctrlPr>
                                <a:rPr lang="en-US" altLang="zh-CN" sz="3200" i="1" dirty="0">
                                  <a:solidFill>
                                    <a:schemeClr val="bg1"/>
                                  </a:solidFill>
                                  <a:latin typeface="Cambria Math" panose="02040503050406030204" pitchFamily="18" charset="0"/>
                                  <a:ea typeface="宋体" pitchFamily="2" charset="-122"/>
                                </a:rPr>
                              </m:ctrlPr>
                            </m:accPr>
                            <m:e>
                              <m:r>
                                <a:rPr lang="en-US" altLang="zh-CN" sz="3200" i="1" dirty="0">
                                  <a:solidFill>
                                    <a:schemeClr val="bg1"/>
                                  </a:solidFill>
                                  <a:latin typeface="Cambria Math" panose="02040503050406030204" pitchFamily="18" charset="0"/>
                                  <a:ea typeface="宋体" pitchFamily="2" charset="-122"/>
                                </a:rPr>
                                <m:t>𝑀</m:t>
                              </m:r>
                            </m:e>
                          </m:acc>
                        </m:num>
                        <m:den>
                          <m:acc>
                            <m:accPr>
                              <m:chr m:val="̅"/>
                              <m:ctrlPr>
                                <a:rPr lang="en-US" altLang="zh-CN" sz="3200" i="1" dirty="0">
                                  <a:solidFill>
                                    <a:schemeClr val="bg1"/>
                                  </a:solidFill>
                                  <a:latin typeface="Cambria Math" panose="02040503050406030204" pitchFamily="18" charset="0"/>
                                  <a:ea typeface="宋体" pitchFamily="2" charset="-122"/>
                                </a:rPr>
                              </m:ctrlPr>
                            </m:accPr>
                            <m:e>
                              <m:r>
                                <a:rPr lang="en-US" altLang="zh-CN" sz="3200" i="1" dirty="0">
                                  <a:solidFill>
                                    <a:schemeClr val="bg1"/>
                                  </a:solidFill>
                                  <a:latin typeface="Cambria Math" panose="02040503050406030204" pitchFamily="18" charset="0"/>
                                  <a:ea typeface="宋体" pitchFamily="2" charset="-122"/>
                                </a:rPr>
                                <m:t>𝑃</m:t>
                              </m:r>
                            </m:e>
                          </m:acc>
                        </m:den>
                      </m:f>
                      <m:r>
                        <a:rPr lang="en-US" altLang="zh-CN" sz="3200" i="1" dirty="0">
                          <a:solidFill>
                            <a:schemeClr val="bg1"/>
                          </a:solidFill>
                          <a:latin typeface="Cambria Math" panose="02040503050406030204" pitchFamily="18" charset="0"/>
                          <a:ea typeface="宋体" pitchFamily="2" charset="-122"/>
                        </a:rPr>
                        <m:t>=</m:t>
                      </m:r>
                      <m:r>
                        <a:rPr lang="en-US" altLang="zh-CN" sz="3200" i="1" dirty="0">
                          <a:solidFill>
                            <a:schemeClr val="bg1"/>
                          </a:solidFill>
                          <a:latin typeface="Cambria Math" panose="02040503050406030204" pitchFamily="18" charset="0"/>
                          <a:ea typeface="宋体" pitchFamily="2" charset="-122"/>
                        </a:rPr>
                        <m:t>𝑘𝑌</m:t>
                      </m:r>
                      <m:r>
                        <a:rPr lang="en-US" altLang="zh-CN" sz="3200" i="1" dirty="0">
                          <a:solidFill>
                            <a:schemeClr val="bg1"/>
                          </a:solidFill>
                          <a:latin typeface="Cambria Math" panose="02040503050406030204" pitchFamily="18" charset="0"/>
                          <a:ea typeface="宋体" pitchFamily="2" charset="-122"/>
                        </a:rPr>
                        <m:t>−</m:t>
                      </m:r>
                      <m:r>
                        <a:rPr lang="en-US" altLang="zh-CN" sz="3200" i="1" dirty="0">
                          <a:solidFill>
                            <a:schemeClr val="bg1"/>
                          </a:solidFill>
                          <a:latin typeface="Cambria Math" panose="02040503050406030204" pitchFamily="18" charset="0"/>
                          <a:ea typeface="宋体" pitchFamily="2" charset="-122"/>
                        </a:rPr>
                        <m:t>h𝑟</m:t>
                      </m:r>
                    </m:oMath>
                  </m:oMathPara>
                </a14:m>
                <a:endParaRPr lang="en-US" altLang="zh-CN" sz="3200" dirty="0">
                  <a:solidFill>
                    <a:schemeClr val="bg1"/>
                  </a:solidFill>
                  <a:ea typeface="宋体" pitchFamily="2"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6372267" y="4838231"/>
                <a:ext cx="4293033" cy="2014847"/>
              </a:xfrm>
              <a:prstGeom prst="rect">
                <a:avLst/>
              </a:prstGeom>
              <a:blipFill>
                <a:blip r:embed="rId3"/>
                <a:stretch>
                  <a:fillRect/>
                </a:stretch>
              </a:blipFill>
            </p:spPr>
            <p:txBody>
              <a:bodyPr/>
              <a:lstStyle/>
              <a:p>
                <a:r>
                  <a:rPr lang="zh-CN" altLang="en-US">
                    <a:noFill/>
                  </a:rPr>
                  <a:t> </a:t>
                </a:r>
              </a:p>
            </p:txBody>
          </p:sp>
        </mc:Fallback>
      </mc:AlternateContent>
      <p:sp>
        <p:nvSpPr>
          <p:cNvPr id="3" name="日期占位符 2">
            <a:extLst>
              <a:ext uri="{FF2B5EF4-FFF2-40B4-BE49-F238E27FC236}">
                <a16:creationId xmlns:a16="http://schemas.microsoft.com/office/drawing/2014/main" id="{FC02326C-E7D6-584F-A49B-D33E7EE9350F}"/>
              </a:ext>
            </a:extLst>
          </p:cNvPr>
          <p:cNvSpPr>
            <a:spLocks noGrp="1"/>
          </p:cNvSpPr>
          <p:nvPr>
            <p:ph type="dt" sz="half" idx="10"/>
          </p:nvPr>
        </p:nvSpPr>
        <p:spPr/>
        <p:txBody>
          <a:bodyPr/>
          <a:lstStyle/>
          <a:p>
            <a:pPr>
              <a:defRPr/>
            </a:pPr>
            <a:r>
              <a:rPr lang="en-US" altLang="zh-CN"/>
              <a:t>Wuhan University Economics and Management School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69322" y="1988588"/>
            <a:ext cx="1569660" cy="646331"/>
          </a:xfrm>
          <a:prstGeom prst="rect">
            <a:avLst/>
          </a:prstGeom>
          <a:solidFill>
            <a:schemeClr val="bg1">
              <a:lumMod val="85000"/>
            </a:schemeClr>
          </a:solidFill>
          <a:ln>
            <a:solidFill>
              <a:schemeClr val="accent1"/>
            </a:solidFill>
          </a:ln>
        </p:spPr>
        <p:txBody>
          <a:bodyPr wrap="none">
            <a:spAutoFit/>
          </a:bodyPr>
          <a:lstStyle/>
          <a:p>
            <a:pPr algn="ctr"/>
            <a:r>
              <a:rPr lang="zh-CN" altLang="en-US" sz="3600" b="1" dirty="0">
                <a:effectLst>
                  <a:outerShdw blurRad="38100" dist="38100" dir="2700000" algn="tl">
                    <a:srgbClr val="000000">
                      <a:alpha val="43137"/>
                    </a:srgbClr>
                  </a:outerShdw>
                </a:effectLst>
              </a:rPr>
              <a:t>需求侧</a:t>
            </a:r>
          </a:p>
        </p:txBody>
      </p:sp>
      <p:sp>
        <p:nvSpPr>
          <p:cNvPr id="5" name="矩形 4"/>
          <p:cNvSpPr/>
          <p:nvPr/>
        </p:nvSpPr>
        <p:spPr>
          <a:xfrm>
            <a:off x="5841530" y="1988587"/>
            <a:ext cx="1569660" cy="646331"/>
          </a:xfrm>
          <a:prstGeom prst="rect">
            <a:avLst/>
          </a:prstGeom>
          <a:solidFill>
            <a:schemeClr val="accent1"/>
          </a:solidFill>
          <a:ln>
            <a:solidFill>
              <a:schemeClr val="accent1"/>
            </a:solidFill>
          </a:ln>
        </p:spPr>
        <p:txBody>
          <a:bodyPr wrap="none">
            <a:spAutoFit/>
          </a:bodyPr>
          <a:lstStyle/>
          <a:p>
            <a:pPr algn="ctr"/>
            <a:r>
              <a:rPr lang="zh-CN" altLang="en-US" sz="3600" b="1" dirty="0">
                <a:effectLst>
                  <a:outerShdw blurRad="38100" dist="38100" dir="2700000" algn="tl">
                    <a:srgbClr val="000000">
                      <a:alpha val="43137"/>
                    </a:srgbClr>
                  </a:outerShdw>
                </a:effectLst>
              </a:rPr>
              <a:t>供给侧</a:t>
            </a:r>
          </a:p>
        </p:txBody>
      </p:sp>
      <p:sp>
        <p:nvSpPr>
          <p:cNvPr id="6" name="矩形 5"/>
          <p:cNvSpPr/>
          <p:nvPr/>
        </p:nvSpPr>
        <p:spPr>
          <a:xfrm>
            <a:off x="5110853" y="3721135"/>
            <a:ext cx="1005404" cy="584775"/>
          </a:xfrm>
          <a:prstGeom prst="rect">
            <a:avLst/>
          </a:prstGeom>
          <a:ln>
            <a:solidFill>
              <a:schemeClr val="accent1"/>
            </a:solidFill>
          </a:ln>
        </p:spPr>
        <p:txBody>
          <a:bodyPr wrap="none">
            <a:spAutoFit/>
          </a:bodyPr>
          <a:lstStyle/>
          <a:p>
            <a:pPr algn="ctr"/>
            <a:r>
              <a:rPr lang="en-US" altLang="zh-CN" sz="3200" dirty="0"/>
              <a:t>GDP</a:t>
            </a:r>
            <a:endParaRPr lang="zh-CN" altLang="en-US" sz="3200" dirty="0"/>
          </a:p>
        </p:txBody>
      </p:sp>
      <p:sp>
        <p:nvSpPr>
          <p:cNvPr id="21" name="流程图: 直接访问存储器 20"/>
          <p:cNvSpPr/>
          <p:nvPr/>
        </p:nvSpPr>
        <p:spPr>
          <a:xfrm rot="16200000">
            <a:off x="5608962" y="4785592"/>
            <a:ext cx="2324326" cy="178229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p:cNvSpPr/>
          <p:nvPr/>
        </p:nvSpPr>
        <p:spPr>
          <a:xfrm>
            <a:off x="5879976" y="5661247"/>
            <a:ext cx="1826141" cy="1077218"/>
          </a:xfrm>
          <a:prstGeom prst="rect">
            <a:avLst/>
          </a:prstGeom>
          <a:ln>
            <a:noFill/>
          </a:ln>
        </p:spPr>
        <p:txBody>
          <a:bodyPr wrap="none">
            <a:spAutoFit/>
          </a:bodyPr>
          <a:lstStyle/>
          <a:p>
            <a:pPr algn="ctr"/>
            <a:r>
              <a:rPr lang="zh-CN" altLang="en-US" sz="3200" dirty="0">
                <a:solidFill>
                  <a:schemeClr val="bg1"/>
                </a:solidFill>
              </a:rPr>
              <a:t>潜在</a:t>
            </a:r>
            <a:endParaRPr lang="en-US" altLang="zh-CN" sz="3200" dirty="0">
              <a:solidFill>
                <a:schemeClr val="bg1"/>
              </a:solidFill>
            </a:endParaRPr>
          </a:p>
          <a:p>
            <a:pPr algn="ctr"/>
            <a:r>
              <a:rPr lang="zh-CN" altLang="en-US" sz="3200" dirty="0">
                <a:solidFill>
                  <a:schemeClr val="bg1"/>
                </a:solidFill>
              </a:rPr>
              <a:t>经济增速</a:t>
            </a:r>
          </a:p>
        </p:txBody>
      </p:sp>
      <p:sp>
        <p:nvSpPr>
          <p:cNvPr id="23" name="流程图: 直接访问存储器 22"/>
          <p:cNvSpPr/>
          <p:nvPr/>
        </p:nvSpPr>
        <p:spPr>
          <a:xfrm rot="16200000">
            <a:off x="3535627" y="5092373"/>
            <a:ext cx="1830060" cy="1706512"/>
          </a:xfrm>
          <a:prstGeom prst="flowChartMagneticDrum">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3597400" y="5661247"/>
            <a:ext cx="1826141" cy="1077218"/>
          </a:xfrm>
          <a:prstGeom prst="rect">
            <a:avLst/>
          </a:prstGeom>
          <a:ln>
            <a:noFill/>
          </a:ln>
        </p:spPr>
        <p:txBody>
          <a:bodyPr wrap="none">
            <a:spAutoFit/>
          </a:bodyPr>
          <a:lstStyle/>
          <a:p>
            <a:pPr algn="ctr"/>
            <a:r>
              <a:rPr lang="zh-CN" altLang="en-US" sz="3200" dirty="0">
                <a:solidFill>
                  <a:schemeClr val="bg1"/>
                </a:solidFill>
              </a:rPr>
              <a:t>现实</a:t>
            </a:r>
            <a:endParaRPr lang="en-US" altLang="zh-CN" sz="3200" dirty="0">
              <a:solidFill>
                <a:schemeClr val="bg1"/>
              </a:solidFill>
            </a:endParaRPr>
          </a:p>
          <a:p>
            <a:pPr algn="ctr"/>
            <a:r>
              <a:rPr lang="zh-CN" altLang="en-US" sz="3200" dirty="0">
                <a:solidFill>
                  <a:schemeClr val="bg1"/>
                </a:solidFill>
              </a:rPr>
              <a:t>经济增速</a:t>
            </a:r>
          </a:p>
        </p:txBody>
      </p:sp>
      <p:sp>
        <p:nvSpPr>
          <p:cNvPr id="25" name="下箭头 24"/>
          <p:cNvSpPr/>
          <p:nvPr/>
        </p:nvSpPr>
        <p:spPr>
          <a:xfrm>
            <a:off x="6501402" y="2782030"/>
            <a:ext cx="314336" cy="1732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4293489" y="2784739"/>
            <a:ext cx="314336" cy="1732548"/>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a:extLst>
              <a:ext uri="{FF2B5EF4-FFF2-40B4-BE49-F238E27FC236}">
                <a16:creationId xmlns:a16="http://schemas.microsoft.com/office/drawing/2014/main" id="{56F04121-4F2A-F84A-AC34-043A8779B093}"/>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32960006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矩形 9"/>
              <p:cNvSpPr/>
              <p:nvPr/>
            </p:nvSpPr>
            <p:spPr>
              <a:xfrm>
                <a:off x="6352309" y="2813743"/>
                <a:ext cx="4293033" cy="1017715"/>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3200" dirty="0" smtClean="0">
                          <a:solidFill>
                            <a:schemeClr val="bg1"/>
                          </a:solidFill>
                          <a:latin typeface="Cambria Math" panose="02040503050406030204" pitchFamily="18" charset="0"/>
                          <a:ea typeface="宋体" pitchFamily="2" charset="-122"/>
                        </a:rPr>
                        <m:t>Y</m:t>
                      </m:r>
                      <m:r>
                        <a:rPr lang="en-US" altLang="zh-CN" sz="3200" i="1" dirty="0">
                          <a:solidFill>
                            <a:schemeClr val="bg1"/>
                          </a:solidFill>
                          <a:latin typeface="Cambria Math" panose="02040503050406030204" pitchFamily="18" charset="0"/>
                          <a:ea typeface="宋体" pitchFamily="2" charset="-122"/>
                        </a:rPr>
                        <m:t>=</m:t>
                      </m:r>
                      <m:f>
                        <m:fPr>
                          <m:ctrlPr>
                            <a:rPr lang="en-US" altLang="zh-CN" sz="3200" i="1" dirty="0">
                              <a:solidFill>
                                <a:schemeClr val="bg1"/>
                              </a:solidFill>
                              <a:latin typeface="Cambria Math" panose="02040503050406030204" pitchFamily="18" charset="0"/>
                              <a:ea typeface="宋体" pitchFamily="2" charset="-122"/>
                            </a:rPr>
                          </m:ctrlPr>
                        </m:fPr>
                        <m:num>
                          <m:r>
                            <a:rPr lang="en-US" altLang="zh-CN" sz="3200" i="1" dirty="0">
                              <a:solidFill>
                                <a:schemeClr val="bg1"/>
                              </a:solidFill>
                              <a:latin typeface="Cambria Math" panose="02040503050406030204" pitchFamily="18" charset="0"/>
                              <a:ea typeface="宋体" pitchFamily="2" charset="-122"/>
                            </a:rPr>
                            <m:t>1</m:t>
                          </m:r>
                        </m:num>
                        <m:den>
                          <m:r>
                            <a:rPr lang="en-US" altLang="zh-CN" sz="3200" i="1" dirty="0">
                              <a:solidFill>
                                <a:schemeClr val="bg1"/>
                              </a:solidFill>
                              <a:latin typeface="Cambria Math" panose="02040503050406030204" pitchFamily="18" charset="0"/>
                              <a:ea typeface="宋体" pitchFamily="2" charset="-122"/>
                            </a:rPr>
                            <m:t>1−</m:t>
                          </m:r>
                          <m:r>
                            <a:rPr lang="en-US" altLang="zh-CN" sz="3200" i="1" dirty="0">
                              <a:solidFill>
                                <a:schemeClr val="bg1"/>
                              </a:solidFill>
                              <a:latin typeface="Cambria Math" panose="02040503050406030204" pitchFamily="18" charset="0"/>
                              <a:ea typeface="宋体" pitchFamily="2" charset="-122"/>
                            </a:rPr>
                            <m:t>𝑐</m:t>
                          </m:r>
                        </m:den>
                      </m:f>
                      <m:acc>
                        <m:accPr>
                          <m:chr m:val="̅"/>
                          <m:ctrlPr>
                            <a:rPr kumimoji="1" lang="zh-CN" altLang="en-US" sz="3200" i="1" dirty="0">
                              <a:solidFill>
                                <a:schemeClr val="bg1"/>
                              </a:solidFill>
                              <a:latin typeface="Cambria Math" panose="02040503050406030204" pitchFamily="18" charset="0"/>
                              <a:ea typeface="宋体" pitchFamily="2" charset="-122"/>
                            </a:rPr>
                          </m:ctrlPr>
                        </m:accPr>
                        <m:e>
                          <m:r>
                            <a:rPr kumimoji="1" lang="en-US" altLang="zh-CN" sz="3200" i="1" dirty="0">
                              <a:solidFill>
                                <a:schemeClr val="bg1"/>
                              </a:solidFill>
                              <a:latin typeface="Cambria Math" panose="02040503050406030204" pitchFamily="18" charset="0"/>
                              <a:ea typeface="宋体" pitchFamily="2" charset="-122"/>
                            </a:rPr>
                            <m:t>𝐴</m:t>
                          </m:r>
                        </m:e>
                      </m:acc>
                      <m:r>
                        <a:rPr kumimoji="1" lang="en-US" altLang="zh-CN" sz="3200" i="1" dirty="0">
                          <a:solidFill>
                            <a:schemeClr val="bg1"/>
                          </a:solidFill>
                          <a:latin typeface="Cambria Math" panose="02040503050406030204" pitchFamily="18" charset="0"/>
                          <a:ea typeface="宋体" pitchFamily="2" charset="-122"/>
                        </a:rPr>
                        <m:t>−</m:t>
                      </m:r>
                      <m:f>
                        <m:fPr>
                          <m:ctrlPr>
                            <a:rPr lang="en-US" altLang="zh-CN" sz="3200" i="1" dirty="0">
                              <a:solidFill>
                                <a:schemeClr val="bg1"/>
                              </a:solidFill>
                              <a:latin typeface="Cambria Math" panose="02040503050406030204" pitchFamily="18" charset="0"/>
                              <a:ea typeface="宋体" pitchFamily="2" charset="-122"/>
                            </a:rPr>
                          </m:ctrlPr>
                        </m:fPr>
                        <m:num>
                          <m:r>
                            <a:rPr lang="en-US" altLang="zh-CN" sz="3200" i="1" dirty="0">
                              <a:solidFill>
                                <a:schemeClr val="bg1"/>
                              </a:solidFill>
                              <a:latin typeface="Cambria Math" panose="02040503050406030204" pitchFamily="18" charset="0"/>
                              <a:ea typeface="宋体" pitchFamily="2" charset="-122"/>
                            </a:rPr>
                            <m:t>1</m:t>
                          </m:r>
                        </m:num>
                        <m:den>
                          <m:r>
                            <a:rPr lang="en-US" altLang="zh-CN" sz="3200" i="1" dirty="0">
                              <a:solidFill>
                                <a:schemeClr val="bg1"/>
                              </a:solidFill>
                              <a:latin typeface="Cambria Math" panose="02040503050406030204" pitchFamily="18" charset="0"/>
                              <a:ea typeface="宋体" pitchFamily="2" charset="-122"/>
                            </a:rPr>
                            <m:t>1−</m:t>
                          </m:r>
                          <m:r>
                            <a:rPr lang="en-US" altLang="zh-CN" sz="3200" i="1" dirty="0">
                              <a:solidFill>
                                <a:schemeClr val="bg1"/>
                              </a:solidFill>
                              <a:latin typeface="Cambria Math" panose="02040503050406030204" pitchFamily="18" charset="0"/>
                              <a:ea typeface="宋体" pitchFamily="2" charset="-122"/>
                            </a:rPr>
                            <m:t>𝑐</m:t>
                          </m:r>
                        </m:den>
                      </m:f>
                      <m:r>
                        <a:rPr lang="en-US" altLang="zh-CN" sz="3200" i="1" dirty="0">
                          <a:solidFill>
                            <a:schemeClr val="bg1"/>
                          </a:solidFill>
                          <a:latin typeface="Cambria Math" panose="02040503050406030204" pitchFamily="18" charset="0"/>
                          <a:ea typeface="宋体" pitchFamily="2" charset="-122"/>
                        </a:rPr>
                        <m:t>𝑏𝑟</m:t>
                      </m:r>
                    </m:oMath>
                  </m:oMathPara>
                </a14:m>
                <a:endParaRPr lang="en-US" altLang="zh-CN" sz="3200" dirty="0">
                  <a:solidFill>
                    <a:schemeClr val="bg1"/>
                  </a:solidFill>
                  <a:ea typeface="宋体" pitchFamily="2" charset="-122"/>
                </a:endParaRPr>
              </a:p>
            </p:txBody>
          </p:sp>
        </mc:Choice>
        <mc:Fallback xmlns="">
          <p:sp>
            <p:nvSpPr>
              <p:cNvPr id="10" name="矩形 9"/>
              <p:cNvSpPr>
                <a:spLocks noRot="1" noChangeAspect="1" noMove="1" noResize="1" noEditPoints="1" noAdjustHandles="1" noChangeArrowheads="1" noChangeShapeType="1" noTextEdit="1"/>
              </p:cNvSpPr>
              <p:nvPr/>
            </p:nvSpPr>
            <p:spPr>
              <a:xfrm>
                <a:off x="6352309" y="2813743"/>
                <a:ext cx="4293033" cy="1017715"/>
              </a:xfrm>
              <a:prstGeom prst="rect">
                <a:avLst/>
              </a:prstGeom>
              <a:blipFill>
                <a:blip r:embed="rId3"/>
                <a:stretch>
                  <a:fillRect/>
                </a:stretch>
              </a:blipFill>
            </p:spPr>
            <p:txBody>
              <a:bodyPr/>
              <a:lstStyle/>
              <a:p>
                <a:r>
                  <a:rPr lang="zh-CN" altLang="en-US">
                    <a:noFill/>
                  </a:rPr>
                  <a:t> </a:t>
                </a:r>
              </a:p>
            </p:txBody>
          </p:sp>
        </mc:Fallback>
      </mc:AlternateContent>
      <p:cxnSp>
        <p:nvCxnSpPr>
          <p:cNvPr id="11" name="直接箭头连接符 10"/>
          <p:cNvCxnSpPr/>
          <p:nvPr/>
        </p:nvCxnSpPr>
        <p:spPr bwMode="auto">
          <a:xfrm flipH="1" flipV="1">
            <a:off x="3532910" y="92288"/>
            <a:ext cx="10500" cy="43781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直接箭头连接符 11"/>
          <p:cNvCxnSpPr/>
          <p:nvPr/>
        </p:nvCxnSpPr>
        <p:spPr bwMode="auto">
          <a:xfrm flipV="1">
            <a:off x="3546763" y="4414996"/>
            <a:ext cx="5611090" cy="55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接连接符 12"/>
          <p:cNvCxnSpPr/>
          <p:nvPr/>
        </p:nvCxnSpPr>
        <p:spPr bwMode="auto">
          <a:xfrm>
            <a:off x="3986514" y="387788"/>
            <a:ext cx="3380509" cy="3851564"/>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
        <p:nvSpPr>
          <p:cNvPr id="14" name="矩形 13"/>
          <p:cNvSpPr/>
          <p:nvPr/>
        </p:nvSpPr>
        <p:spPr>
          <a:xfrm>
            <a:off x="2790296" y="1"/>
            <a:ext cx="320922" cy="584775"/>
          </a:xfrm>
          <a:prstGeom prst="rect">
            <a:avLst/>
          </a:prstGeom>
        </p:spPr>
        <p:txBody>
          <a:bodyPr wrap="none">
            <a:spAutoFit/>
          </a:bodyPr>
          <a:lstStyle/>
          <a:p>
            <a:r>
              <a:rPr lang="en-US" altLang="zh-CN" sz="3200" dirty="0">
                <a:ea typeface="宋体" pitchFamily="2" charset="-122"/>
              </a:rPr>
              <a:t>r</a:t>
            </a:r>
            <a:endParaRPr lang="zh-CN" altLang="en-US" sz="3200" dirty="0"/>
          </a:p>
        </p:txBody>
      </p:sp>
      <p:sp>
        <p:nvSpPr>
          <p:cNvPr id="16" name="矩形 15"/>
          <p:cNvSpPr/>
          <p:nvPr/>
        </p:nvSpPr>
        <p:spPr>
          <a:xfrm>
            <a:off x="7445679" y="3742400"/>
            <a:ext cx="521297" cy="584775"/>
          </a:xfrm>
          <a:prstGeom prst="rect">
            <a:avLst/>
          </a:prstGeom>
        </p:spPr>
        <p:txBody>
          <a:bodyPr wrap="none">
            <a:spAutoFit/>
          </a:bodyPr>
          <a:lstStyle/>
          <a:p>
            <a:r>
              <a:rPr lang="en-US" altLang="zh-CN" sz="3200" i="1" dirty="0">
                <a:latin typeface="Cambria Math" panose="02040503050406030204" pitchFamily="18" charset="0"/>
                <a:ea typeface="宋体" pitchFamily="2" charset="-122"/>
              </a:rPr>
              <a:t>IS</a:t>
            </a:r>
            <a:endParaRPr lang="zh-CN" altLang="en-US" sz="3200" i="1" dirty="0">
              <a:latin typeface="Cambria Math" panose="02040503050406030204" pitchFamily="18" charset="0"/>
              <a:ea typeface="宋体" pitchFamily="2" charset="-122"/>
            </a:endParaRPr>
          </a:p>
        </p:txBody>
      </p:sp>
      <p:cxnSp>
        <p:nvCxnSpPr>
          <p:cNvPr id="17" name="直接连接符 16"/>
          <p:cNvCxnSpPr>
            <a:endCxn id="18" idx="6"/>
          </p:cNvCxnSpPr>
          <p:nvPr/>
        </p:nvCxnSpPr>
        <p:spPr bwMode="auto">
          <a:xfrm flipV="1">
            <a:off x="3560618" y="2437829"/>
            <a:ext cx="2349632" cy="26699"/>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8" name="椭圆 17"/>
          <p:cNvSpPr/>
          <p:nvPr/>
        </p:nvSpPr>
        <p:spPr bwMode="auto">
          <a:xfrm>
            <a:off x="5692054" y="2361701"/>
            <a:ext cx="218197" cy="15225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1" name="矩形 20"/>
          <p:cNvSpPr/>
          <p:nvPr/>
        </p:nvSpPr>
        <p:spPr>
          <a:xfrm>
            <a:off x="6100011" y="2313571"/>
            <a:ext cx="434734" cy="584775"/>
          </a:xfrm>
          <a:prstGeom prst="rect">
            <a:avLst/>
          </a:prstGeom>
        </p:spPr>
        <p:txBody>
          <a:bodyPr wrap="none">
            <a:spAutoFit/>
          </a:bodyPr>
          <a:lstStyle/>
          <a:p>
            <a:r>
              <a:rPr lang="en-US" altLang="zh-CN" sz="3200" dirty="0"/>
              <a:t>E</a:t>
            </a:r>
            <a:endParaRPr lang="zh-CN" altLang="en-US" sz="3200" dirty="0"/>
          </a:p>
        </p:txBody>
      </p:sp>
      <mc:AlternateContent xmlns:mc="http://schemas.openxmlformats.org/markup-compatibility/2006" xmlns:a14="http://schemas.microsoft.com/office/drawing/2010/main">
        <mc:Choice Requires="a14">
          <p:sp>
            <p:nvSpPr>
              <p:cNvPr id="25" name="矩形 24"/>
              <p:cNvSpPr/>
              <p:nvPr/>
            </p:nvSpPr>
            <p:spPr>
              <a:xfrm>
                <a:off x="9259647" y="4414997"/>
                <a:ext cx="54412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i="1" dirty="0">
                          <a:latin typeface="Cambria Math" panose="02040503050406030204" pitchFamily="18" charset="0"/>
                          <a:ea typeface="宋体" pitchFamily="2" charset="-122"/>
                        </a:rPr>
                        <m:t>𝑌</m:t>
                      </m:r>
                    </m:oMath>
                  </m:oMathPara>
                </a14:m>
                <a:endParaRPr lang="zh-CN" altLang="en-US" sz="3200" dirty="0"/>
              </a:p>
            </p:txBody>
          </p:sp>
        </mc:Choice>
        <mc:Fallback xmlns="">
          <p:sp>
            <p:nvSpPr>
              <p:cNvPr id="25" name="矩形 24"/>
              <p:cNvSpPr>
                <a:spLocks noRot="1" noChangeAspect="1" noMove="1" noResize="1" noEditPoints="1" noAdjustHandles="1" noChangeArrowheads="1" noChangeShapeType="1" noTextEdit="1"/>
              </p:cNvSpPr>
              <p:nvPr/>
            </p:nvSpPr>
            <p:spPr>
              <a:xfrm>
                <a:off x="9259647" y="4414997"/>
                <a:ext cx="544123" cy="58477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1660237" y="2067348"/>
                <a:ext cx="2188420" cy="1077218"/>
              </a:xfrm>
              <a:prstGeom prst="rect">
                <a:avLst/>
              </a:prstGeom>
            </p:spPr>
            <p:txBody>
              <a:bodyPr wrap="none">
                <a:spAutoFit/>
              </a:bodyPr>
              <a:lstStyle/>
              <a:p>
                <a:pPr/>
                <a14:m>
                  <m:oMathPara xmlns:m="http://schemas.openxmlformats.org/officeDocument/2006/math">
                    <m:oMathParaPr>
                      <m:jc m:val="right"/>
                    </m:oMathParaPr>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𝑟</m:t>
                          </m:r>
                        </m:e>
                        <m:sub>
                          <m:r>
                            <a:rPr lang="en-US" altLang="zh-CN" sz="3200" i="1" dirty="0">
                              <a:latin typeface="Cambria Math" panose="02040503050406030204" pitchFamily="18" charset="0"/>
                              <a:ea typeface="宋体" pitchFamily="2" charset="-122"/>
                            </a:rPr>
                            <m:t>0</m:t>
                          </m:r>
                        </m:sub>
                      </m:sSub>
                    </m:oMath>
                  </m:oMathPara>
                </a14:m>
                <a:endParaRPr lang="en-US" altLang="zh-CN" sz="3200" dirty="0"/>
              </a:p>
              <a:p>
                <a:r>
                  <a:rPr lang="zh-CN" altLang="en-US" sz="3200" dirty="0"/>
                  <a:t>均衡利率</a:t>
                </a:r>
              </a:p>
            </p:txBody>
          </p:sp>
        </mc:Choice>
        <mc:Fallback xmlns="">
          <p:sp>
            <p:nvSpPr>
              <p:cNvPr id="27" name="矩形 26"/>
              <p:cNvSpPr>
                <a:spLocks noRot="1" noChangeAspect="1" noMove="1" noResize="1" noEditPoints="1" noAdjustHandles="1" noChangeArrowheads="1" noChangeShapeType="1" noTextEdit="1"/>
              </p:cNvSpPr>
              <p:nvPr/>
            </p:nvSpPr>
            <p:spPr>
              <a:xfrm>
                <a:off x="1660237" y="2067348"/>
                <a:ext cx="2188420" cy="1077218"/>
              </a:xfrm>
              <a:prstGeom prst="rect">
                <a:avLst/>
              </a:prstGeom>
              <a:blipFill>
                <a:blip r:embed="rId5"/>
                <a:stretch>
                  <a:fillRect l="-6936" b="-1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5564042" y="4433375"/>
                <a:ext cx="2606226" cy="584775"/>
              </a:xfrm>
              <a:prstGeom prst="rect">
                <a:avLst/>
              </a:prstGeom>
            </p:spPr>
            <p:txBody>
              <a:bodyPr wrap="none">
                <a:spAutoFit/>
              </a:bodyPr>
              <a:lstStyle/>
              <a:p>
                <a14:m>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𝑌</m:t>
                        </m:r>
                      </m:e>
                      <m:sub>
                        <m:r>
                          <a:rPr lang="en-US" altLang="zh-CN" sz="3200" i="1" dirty="0">
                            <a:latin typeface="Cambria Math" panose="02040503050406030204" pitchFamily="18" charset="0"/>
                            <a:ea typeface="宋体" pitchFamily="2" charset="-122"/>
                          </a:rPr>
                          <m:t>0</m:t>
                        </m:r>
                      </m:sub>
                    </m:sSub>
                  </m:oMath>
                </a14:m>
                <a:r>
                  <a:rPr lang="zh-CN" altLang="en-US" sz="3200" dirty="0"/>
                  <a:t>，均衡收入</a:t>
                </a:r>
              </a:p>
            </p:txBody>
          </p:sp>
        </mc:Choice>
        <mc:Fallback xmlns="">
          <p:sp>
            <p:nvSpPr>
              <p:cNvPr id="29" name="矩形 28"/>
              <p:cNvSpPr>
                <a:spLocks noRot="1" noChangeAspect="1" noMove="1" noResize="1" noEditPoints="1" noAdjustHandles="1" noChangeArrowheads="1" noChangeShapeType="1" noTextEdit="1"/>
              </p:cNvSpPr>
              <p:nvPr/>
            </p:nvSpPr>
            <p:spPr>
              <a:xfrm>
                <a:off x="5564042" y="4433375"/>
                <a:ext cx="2606226" cy="584775"/>
              </a:xfrm>
              <a:prstGeom prst="rect">
                <a:avLst/>
              </a:prstGeom>
              <a:blipFill>
                <a:blip r:embed="rId6"/>
                <a:stretch>
                  <a:fillRect l="-1456" t="-17021" r="-4854" b="-27660"/>
                </a:stretch>
              </a:blipFill>
            </p:spPr>
            <p:txBody>
              <a:bodyPr/>
              <a:lstStyle/>
              <a:p>
                <a:r>
                  <a:rPr lang="zh-CN" altLang="en-US">
                    <a:noFill/>
                  </a:rPr>
                  <a:t> </a:t>
                </a:r>
              </a:p>
            </p:txBody>
          </p:sp>
        </mc:Fallback>
      </mc:AlternateContent>
      <p:cxnSp>
        <p:nvCxnSpPr>
          <p:cNvPr id="30" name="直接连接符 29"/>
          <p:cNvCxnSpPr/>
          <p:nvPr/>
        </p:nvCxnSpPr>
        <p:spPr bwMode="auto">
          <a:xfrm flipH="1">
            <a:off x="4153477" y="509198"/>
            <a:ext cx="3449060" cy="3737843"/>
          </a:xfrm>
          <a:prstGeom prst="line">
            <a:avLst/>
          </a:prstGeom>
          <a:solidFill>
            <a:schemeClr val="accent1"/>
          </a:solidFill>
          <a:ln w="38100" cap="flat" cmpd="sng" algn="ctr">
            <a:solidFill>
              <a:schemeClr val="accent6">
                <a:lumMod val="50000"/>
              </a:schemeClr>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39" name="矩形 38"/>
              <p:cNvSpPr/>
              <p:nvPr/>
            </p:nvSpPr>
            <p:spPr>
              <a:xfrm>
                <a:off x="7534613" y="678416"/>
                <a:ext cx="864724"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i="1" dirty="0">
                          <a:latin typeface="Cambria Math" panose="02040503050406030204" pitchFamily="18" charset="0"/>
                          <a:ea typeface="宋体" pitchFamily="2" charset="-122"/>
                        </a:rPr>
                        <m:t>𝐿𝑀</m:t>
                      </m:r>
                    </m:oMath>
                  </m:oMathPara>
                </a14:m>
                <a:endParaRPr lang="zh-CN" altLang="en-US" sz="3200" dirty="0"/>
              </a:p>
            </p:txBody>
          </p:sp>
        </mc:Choice>
        <mc:Fallback xmlns="">
          <p:sp>
            <p:nvSpPr>
              <p:cNvPr id="39" name="矩形 38"/>
              <p:cNvSpPr>
                <a:spLocks noRot="1" noChangeAspect="1" noMove="1" noResize="1" noEditPoints="1" noAdjustHandles="1" noChangeArrowheads="1" noChangeShapeType="1" noTextEdit="1"/>
              </p:cNvSpPr>
              <p:nvPr/>
            </p:nvSpPr>
            <p:spPr>
              <a:xfrm>
                <a:off x="7534613" y="678416"/>
                <a:ext cx="864724" cy="584775"/>
              </a:xfrm>
              <a:prstGeom prst="rect">
                <a:avLst/>
              </a:prstGeom>
              <a:blipFill>
                <a:blip r:embed="rId7"/>
                <a:stretch>
                  <a:fillRect/>
                </a:stretch>
              </a:blipFill>
            </p:spPr>
            <p:txBody>
              <a:bodyPr/>
              <a:lstStyle/>
              <a:p>
                <a:r>
                  <a:rPr lang="zh-CN" altLang="en-US">
                    <a:noFill/>
                  </a:rPr>
                  <a:t> </a:t>
                </a:r>
              </a:p>
            </p:txBody>
          </p:sp>
        </mc:Fallback>
      </mc:AlternateContent>
      <p:cxnSp>
        <p:nvCxnSpPr>
          <p:cNvPr id="41" name="直接连接符 40"/>
          <p:cNvCxnSpPr/>
          <p:nvPr/>
        </p:nvCxnSpPr>
        <p:spPr bwMode="auto">
          <a:xfrm>
            <a:off x="5793106" y="2560275"/>
            <a:ext cx="5151" cy="1954292"/>
          </a:xfrm>
          <a:prstGeom prst="line">
            <a:avLst/>
          </a:prstGeom>
          <a:solidFill>
            <a:schemeClr val="accent1"/>
          </a:solidFill>
          <a:ln w="9525" cap="flat" cmpd="sng" algn="ctr">
            <a:solidFill>
              <a:schemeClr val="tx1"/>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44" name="矩形 43"/>
              <p:cNvSpPr/>
              <p:nvPr/>
            </p:nvSpPr>
            <p:spPr>
              <a:xfrm>
                <a:off x="7966976" y="1132968"/>
                <a:ext cx="2554475" cy="1089465"/>
              </a:xfrm>
              <a:prstGeom prst="rect">
                <a:avLst/>
              </a:prstGeom>
              <a:solidFill>
                <a:schemeClr val="accent1">
                  <a:lumMod val="40000"/>
                  <a:lumOff val="60000"/>
                </a:schemeClr>
              </a:solidFill>
            </p:spPr>
            <p:txBody>
              <a:bodyPr wrap="square">
                <a:spAutoFit/>
              </a:bodyPr>
              <a:lstStyle/>
              <a:p>
                <a:pPr>
                  <a:buFontTx/>
                  <a:buNone/>
                </a:pPr>
                <a14:m>
                  <m:oMathPara xmlns:m="http://schemas.openxmlformats.org/officeDocument/2006/math">
                    <m:oMathParaPr>
                      <m:jc m:val="centerGroup"/>
                    </m:oMathParaPr>
                    <m:oMath xmlns:m="http://schemas.openxmlformats.org/officeDocument/2006/math">
                      <m:f>
                        <m:fPr>
                          <m:ctrlPr>
                            <a:rPr lang="en-US" altLang="zh-CN" sz="3200" i="1" dirty="0" smtClean="0">
                              <a:solidFill>
                                <a:schemeClr val="bg1"/>
                              </a:solidFill>
                              <a:latin typeface="Cambria Math" panose="02040503050406030204" pitchFamily="18" charset="0"/>
                              <a:ea typeface="宋体" pitchFamily="2" charset="-122"/>
                            </a:rPr>
                          </m:ctrlPr>
                        </m:fPr>
                        <m:num>
                          <m:acc>
                            <m:accPr>
                              <m:chr m:val="̅"/>
                              <m:ctrlPr>
                                <a:rPr lang="en-US" altLang="zh-CN" sz="3200" i="1" dirty="0">
                                  <a:solidFill>
                                    <a:schemeClr val="bg1"/>
                                  </a:solidFill>
                                  <a:latin typeface="Cambria Math" panose="02040503050406030204" pitchFamily="18" charset="0"/>
                                  <a:ea typeface="宋体" pitchFamily="2" charset="-122"/>
                                </a:rPr>
                              </m:ctrlPr>
                            </m:accPr>
                            <m:e>
                              <m:r>
                                <a:rPr lang="en-US" altLang="zh-CN" sz="3200" i="1" dirty="0">
                                  <a:solidFill>
                                    <a:schemeClr val="bg1"/>
                                  </a:solidFill>
                                  <a:latin typeface="Cambria Math" panose="02040503050406030204" pitchFamily="18" charset="0"/>
                                  <a:ea typeface="宋体" pitchFamily="2" charset="-122"/>
                                </a:rPr>
                                <m:t>𝑀</m:t>
                              </m:r>
                            </m:e>
                          </m:acc>
                        </m:num>
                        <m:den>
                          <m:acc>
                            <m:accPr>
                              <m:chr m:val="̅"/>
                              <m:ctrlPr>
                                <a:rPr lang="en-US" altLang="zh-CN" sz="3200" i="1" dirty="0">
                                  <a:solidFill>
                                    <a:schemeClr val="bg1"/>
                                  </a:solidFill>
                                  <a:latin typeface="Cambria Math" panose="02040503050406030204" pitchFamily="18" charset="0"/>
                                  <a:ea typeface="宋体" pitchFamily="2" charset="-122"/>
                                </a:rPr>
                              </m:ctrlPr>
                            </m:accPr>
                            <m:e>
                              <m:r>
                                <a:rPr lang="en-US" altLang="zh-CN" sz="3200" i="1" dirty="0">
                                  <a:solidFill>
                                    <a:schemeClr val="bg1"/>
                                  </a:solidFill>
                                  <a:latin typeface="Cambria Math" panose="02040503050406030204" pitchFamily="18" charset="0"/>
                                  <a:ea typeface="宋体" pitchFamily="2" charset="-122"/>
                                </a:rPr>
                                <m:t>𝑃</m:t>
                              </m:r>
                            </m:e>
                          </m:acc>
                        </m:den>
                      </m:f>
                      <m:r>
                        <a:rPr lang="en-US" altLang="zh-CN" sz="3200" i="1" dirty="0">
                          <a:solidFill>
                            <a:schemeClr val="bg1"/>
                          </a:solidFill>
                          <a:latin typeface="Cambria Math" panose="02040503050406030204" pitchFamily="18" charset="0"/>
                          <a:ea typeface="宋体" pitchFamily="2" charset="-122"/>
                        </a:rPr>
                        <m:t>=</m:t>
                      </m:r>
                      <m:r>
                        <a:rPr lang="en-US" altLang="zh-CN" sz="3200" i="1" dirty="0">
                          <a:solidFill>
                            <a:schemeClr val="bg1"/>
                          </a:solidFill>
                          <a:latin typeface="Cambria Math" panose="02040503050406030204" pitchFamily="18" charset="0"/>
                          <a:ea typeface="宋体" pitchFamily="2" charset="-122"/>
                        </a:rPr>
                        <m:t>𝑘𝑌</m:t>
                      </m:r>
                      <m:r>
                        <a:rPr lang="en-US" altLang="zh-CN" sz="3200" i="1" dirty="0">
                          <a:solidFill>
                            <a:schemeClr val="bg1"/>
                          </a:solidFill>
                          <a:latin typeface="Cambria Math" panose="02040503050406030204" pitchFamily="18" charset="0"/>
                          <a:ea typeface="宋体" pitchFamily="2" charset="-122"/>
                        </a:rPr>
                        <m:t>−</m:t>
                      </m:r>
                      <m:r>
                        <a:rPr lang="en-US" altLang="zh-CN" sz="3200" i="1" dirty="0">
                          <a:solidFill>
                            <a:schemeClr val="bg1"/>
                          </a:solidFill>
                          <a:latin typeface="Cambria Math" panose="02040503050406030204" pitchFamily="18" charset="0"/>
                          <a:ea typeface="宋体" pitchFamily="2" charset="-122"/>
                        </a:rPr>
                        <m:t>h𝑟</m:t>
                      </m:r>
                    </m:oMath>
                  </m:oMathPara>
                </a14:m>
                <a:endParaRPr lang="en-US" altLang="zh-CN" sz="3200" dirty="0">
                  <a:solidFill>
                    <a:schemeClr val="bg1"/>
                  </a:solidFill>
                  <a:ea typeface="宋体" pitchFamily="2" charset="-122"/>
                </a:endParaRPr>
              </a:p>
            </p:txBody>
          </p:sp>
        </mc:Choice>
        <mc:Fallback xmlns="">
          <p:sp>
            <p:nvSpPr>
              <p:cNvPr id="44" name="矩形 43"/>
              <p:cNvSpPr>
                <a:spLocks noRot="1" noChangeAspect="1" noMove="1" noResize="1" noEditPoints="1" noAdjustHandles="1" noChangeArrowheads="1" noChangeShapeType="1" noTextEdit="1"/>
              </p:cNvSpPr>
              <p:nvPr/>
            </p:nvSpPr>
            <p:spPr>
              <a:xfrm>
                <a:off x="7966976" y="1132968"/>
                <a:ext cx="2554475" cy="1089465"/>
              </a:xfrm>
              <a:prstGeom prst="rect">
                <a:avLst/>
              </a:prstGeom>
              <a:blipFill>
                <a:blip r:embed="rId8"/>
                <a:stretch>
                  <a:fillRect/>
                </a:stretch>
              </a:blipFill>
            </p:spPr>
            <p:txBody>
              <a:bodyPr/>
              <a:lstStyle/>
              <a:p>
                <a:r>
                  <a:rPr lang="zh-CN" altLang="en-US">
                    <a:noFill/>
                  </a:rPr>
                  <a:t> </a:t>
                </a:r>
              </a:p>
            </p:txBody>
          </p:sp>
        </mc:Fallback>
      </mc:AlternateContent>
      <p:sp>
        <p:nvSpPr>
          <p:cNvPr id="3" name="日期占位符 2">
            <a:extLst>
              <a:ext uri="{FF2B5EF4-FFF2-40B4-BE49-F238E27FC236}">
                <a16:creationId xmlns:a16="http://schemas.microsoft.com/office/drawing/2014/main" id="{025D9868-19B3-C348-85F0-12DF4F9AF140}"/>
              </a:ext>
            </a:extLst>
          </p:cNvPr>
          <p:cNvSpPr>
            <a:spLocks noGrp="1"/>
          </p:cNvSpPr>
          <p:nvPr>
            <p:ph type="dt" sz="half" idx="10"/>
          </p:nvPr>
        </p:nvSpPr>
        <p:spPr/>
        <p:txBody>
          <a:bodyPr/>
          <a:lstStyle/>
          <a:p>
            <a:pPr>
              <a:defRPr/>
            </a:pPr>
            <a:r>
              <a:rPr lang="en-US" altLang="zh-CN"/>
              <a:t>Wuhan University Economics and Management School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idx="1"/>
          </p:nvPr>
        </p:nvSpPr>
        <p:spPr>
          <a:xfrm>
            <a:off x="1524001" y="0"/>
            <a:ext cx="7342909" cy="609600"/>
          </a:xfrm>
          <a:solidFill>
            <a:srgbClr val="FFFFB3"/>
          </a:solidFill>
        </p:spPr>
        <p:txBody>
          <a:bodyPr>
            <a:normAutofit/>
          </a:bodyPr>
          <a:lstStyle/>
          <a:p>
            <a:pPr>
              <a:buFontTx/>
              <a:buNone/>
            </a:pPr>
            <a:r>
              <a:rPr lang="en-US" altLang="zh-CN" sz="2800" dirty="0">
                <a:solidFill>
                  <a:schemeClr val="bg1"/>
                </a:solidFill>
                <a:ea typeface="宋体" pitchFamily="2" charset="-122"/>
              </a:rPr>
              <a:t>3.2 </a:t>
            </a:r>
            <a:r>
              <a:rPr lang="zh-CN" altLang="en-US" sz="2800" dirty="0">
                <a:solidFill>
                  <a:schemeClr val="bg1"/>
                </a:solidFill>
                <a:ea typeface="宋体" pitchFamily="2" charset="-122"/>
              </a:rPr>
              <a:t>不均衡的情况与朝向均衡的调整路径</a:t>
            </a:r>
            <a:endParaRPr lang="en-US" altLang="zh-CN" sz="2800" dirty="0">
              <a:solidFill>
                <a:schemeClr val="bg1"/>
              </a:solidFill>
              <a:ea typeface="宋体" pitchFamily="2" charset="-122"/>
            </a:endParaRPr>
          </a:p>
        </p:txBody>
      </p:sp>
      <p:sp>
        <p:nvSpPr>
          <p:cNvPr id="50180" name="Line 3"/>
          <p:cNvSpPr>
            <a:spLocks noChangeShapeType="1"/>
          </p:cNvSpPr>
          <p:nvPr/>
        </p:nvSpPr>
        <p:spPr bwMode="auto">
          <a:xfrm>
            <a:off x="3581400" y="1485900"/>
            <a:ext cx="0" cy="415290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1" name="Line 4"/>
          <p:cNvSpPr>
            <a:spLocks noChangeShapeType="1"/>
          </p:cNvSpPr>
          <p:nvPr/>
        </p:nvSpPr>
        <p:spPr bwMode="auto">
          <a:xfrm>
            <a:off x="3581400" y="5638800"/>
            <a:ext cx="6705600"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2" name="Arc 5"/>
          <p:cNvSpPr>
            <a:spLocks/>
          </p:cNvSpPr>
          <p:nvPr/>
        </p:nvSpPr>
        <p:spPr bwMode="auto">
          <a:xfrm flipV="1">
            <a:off x="4800600" y="1295400"/>
            <a:ext cx="3429000" cy="2971800"/>
          </a:xfrm>
          <a:custGeom>
            <a:avLst/>
            <a:gdLst>
              <a:gd name="T0" fmla="*/ 1990884 w 21600"/>
              <a:gd name="T1" fmla="*/ 0 h 21600"/>
              <a:gd name="T2" fmla="*/ 544353750 w 21600"/>
              <a:gd name="T3" fmla="*/ 408870150 h 21600"/>
              <a:gd name="T4" fmla="*/ 0 w 21600"/>
              <a:gd name="T5" fmla="*/ 40887015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78" y="0"/>
                </a:moveTo>
                <a:cubicBezTo>
                  <a:pt x="11977" y="43"/>
                  <a:pt x="21600" y="9701"/>
                  <a:pt x="21600" y="21600"/>
                </a:cubicBezTo>
              </a:path>
              <a:path w="21600" h="21600" stroke="0" extrusionOk="0">
                <a:moveTo>
                  <a:pt x="78" y="0"/>
                </a:moveTo>
                <a:cubicBezTo>
                  <a:pt x="11977" y="43"/>
                  <a:pt x="21600" y="9701"/>
                  <a:pt x="21600" y="21600"/>
                </a:cubicBezTo>
                <a:lnTo>
                  <a:pt x="0" y="21600"/>
                </a:lnTo>
                <a:lnTo>
                  <a:pt x="78" y="0"/>
                </a:lnTo>
                <a:close/>
              </a:path>
            </a:pathLst>
          </a:custGeom>
          <a:noFill/>
          <a:ln w="34925">
            <a:solidFill>
              <a:srgbClr val="99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3" name="Text Box 6"/>
          <p:cNvSpPr txBox="1">
            <a:spLocks noChangeArrowheads="1"/>
          </p:cNvSpPr>
          <p:nvPr/>
        </p:nvSpPr>
        <p:spPr bwMode="auto">
          <a:xfrm>
            <a:off x="8997951" y="5748338"/>
            <a:ext cx="1381125" cy="78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buFont typeface="Wingdings" pitchFamily="2" charset="2"/>
              <a:buNone/>
            </a:pPr>
            <a:r>
              <a:rPr kumimoji="1" lang="zh-CN" altLang="en-US" sz="2800" dirty="0">
                <a:solidFill>
                  <a:schemeClr val="accent2"/>
                </a:solidFill>
                <a:ea typeface="宋体" pitchFamily="2" charset="-122"/>
              </a:rPr>
              <a:t>收入或产量</a:t>
            </a:r>
            <a:endParaRPr kumimoji="1" lang="en-US" altLang="zh-CN" sz="2800" dirty="0">
              <a:solidFill>
                <a:schemeClr val="accent2"/>
              </a:solidFill>
              <a:ea typeface="宋体" pitchFamily="2" charset="-122"/>
            </a:endParaRPr>
          </a:p>
        </p:txBody>
      </p:sp>
      <p:sp>
        <p:nvSpPr>
          <p:cNvPr id="50184" name="Text Box 7"/>
          <p:cNvSpPr txBox="1">
            <a:spLocks noChangeArrowheads="1"/>
          </p:cNvSpPr>
          <p:nvPr/>
        </p:nvSpPr>
        <p:spPr bwMode="auto">
          <a:xfrm>
            <a:off x="2079626" y="1371601"/>
            <a:ext cx="1273175" cy="43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buFont typeface="Wingdings" pitchFamily="2" charset="2"/>
              <a:buNone/>
            </a:pPr>
            <a:r>
              <a:rPr kumimoji="1" lang="zh-CN" altLang="en-US" sz="2800" dirty="0">
                <a:solidFill>
                  <a:schemeClr val="accent2"/>
                </a:solidFill>
                <a:ea typeface="宋体" pitchFamily="2" charset="-122"/>
              </a:rPr>
              <a:t>利率</a:t>
            </a:r>
            <a:endParaRPr kumimoji="1" lang="en-US" altLang="zh-CN" sz="2800" dirty="0">
              <a:solidFill>
                <a:schemeClr val="accent2"/>
              </a:solidFill>
              <a:ea typeface="宋体" pitchFamily="2" charset="-122"/>
            </a:endParaRPr>
          </a:p>
        </p:txBody>
      </p:sp>
      <p:sp>
        <p:nvSpPr>
          <p:cNvPr id="50185" name="Oval 8"/>
          <p:cNvSpPr>
            <a:spLocks noChangeArrowheads="1"/>
          </p:cNvSpPr>
          <p:nvPr/>
        </p:nvSpPr>
        <p:spPr bwMode="auto">
          <a:xfrm>
            <a:off x="6858000" y="3505200"/>
            <a:ext cx="152400" cy="152400"/>
          </a:xfrm>
          <a:prstGeom prst="ellipse">
            <a:avLst/>
          </a:prstGeom>
          <a:solidFill>
            <a:srgbClr val="3399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0186" name="Line 9"/>
          <p:cNvSpPr>
            <a:spLocks noChangeShapeType="1"/>
          </p:cNvSpPr>
          <p:nvPr/>
        </p:nvSpPr>
        <p:spPr bwMode="auto">
          <a:xfrm>
            <a:off x="6934200" y="3581400"/>
            <a:ext cx="0" cy="2057400"/>
          </a:xfrm>
          <a:prstGeom prst="line">
            <a:avLst/>
          </a:prstGeom>
          <a:noFill/>
          <a:ln w="9525">
            <a:solidFill>
              <a:srgbClr val="0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7" name="Line 10"/>
          <p:cNvSpPr>
            <a:spLocks noChangeShapeType="1"/>
          </p:cNvSpPr>
          <p:nvPr/>
        </p:nvSpPr>
        <p:spPr bwMode="auto">
          <a:xfrm flipH="1">
            <a:off x="3581400" y="3581400"/>
            <a:ext cx="3352800" cy="0"/>
          </a:xfrm>
          <a:prstGeom prst="line">
            <a:avLst/>
          </a:prstGeom>
          <a:noFill/>
          <a:ln w="9525">
            <a:solidFill>
              <a:srgbClr val="0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8" name="Text Box 11"/>
          <p:cNvSpPr txBox="1">
            <a:spLocks noChangeArrowheads="1"/>
          </p:cNvSpPr>
          <p:nvPr/>
        </p:nvSpPr>
        <p:spPr bwMode="auto">
          <a:xfrm>
            <a:off x="3810000" y="2311400"/>
            <a:ext cx="1752600" cy="1117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buFont typeface="Wingdings" pitchFamily="2" charset="2"/>
              <a:buNone/>
            </a:pPr>
            <a:r>
              <a:rPr kumimoji="1" lang="en-US" altLang="zh-CN" sz="3200">
                <a:solidFill>
                  <a:schemeClr val="accent2"/>
                </a:solidFill>
                <a:ea typeface="宋体" pitchFamily="2" charset="-122"/>
              </a:rPr>
              <a:t>M/P&gt;L</a:t>
            </a:r>
          </a:p>
          <a:p>
            <a:pPr eaLnBrk="1" hangingPunct="1">
              <a:lnSpc>
                <a:spcPct val="80000"/>
              </a:lnSpc>
              <a:spcBef>
                <a:spcPct val="50000"/>
              </a:spcBef>
              <a:buFont typeface="Wingdings" pitchFamily="2" charset="2"/>
              <a:buNone/>
            </a:pPr>
            <a:r>
              <a:rPr kumimoji="1" lang="en-US" altLang="zh-CN" sz="3200">
                <a:solidFill>
                  <a:schemeClr val="accent2"/>
                </a:solidFill>
                <a:ea typeface="宋体" pitchFamily="2" charset="-122"/>
              </a:rPr>
              <a:t>Y&lt;AD</a:t>
            </a:r>
          </a:p>
        </p:txBody>
      </p:sp>
      <p:sp>
        <p:nvSpPr>
          <p:cNvPr id="50189" name="Text Box 12"/>
          <p:cNvSpPr txBox="1">
            <a:spLocks noChangeArrowheads="1"/>
          </p:cNvSpPr>
          <p:nvPr/>
        </p:nvSpPr>
        <p:spPr bwMode="auto">
          <a:xfrm>
            <a:off x="8305800" y="2870200"/>
            <a:ext cx="1752600" cy="1117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buFont typeface="Wingdings" pitchFamily="2" charset="2"/>
              <a:buNone/>
            </a:pPr>
            <a:r>
              <a:rPr kumimoji="1" lang="en-US" altLang="zh-CN" sz="3200">
                <a:solidFill>
                  <a:schemeClr val="accent2"/>
                </a:solidFill>
                <a:ea typeface="宋体" pitchFamily="2" charset="-122"/>
              </a:rPr>
              <a:t>M/P&lt;L</a:t>
            </a:r>
          </a:p>
          <a:p>
            <a:pPr eaLnBrk="1" hangingPunct="1">
              <a:lnSpc>
                <a:spcPct val="80000"/>
              </a:lnSpc>
              <a:spcBef>
                <a:spcPct val="50000"/>
              </a:spcBef>
              <a:buFont typeface="Wingdings" pitchFamily="2" charset="2"/>
              <a:buNone/>
            </a:pPr>
            <a:r>
              <a:rPr kumimoji="1" lang="en-US" altLang="zh-CN" sz="3200">
                <a:solidFill>
                  <a:schemeClr val="accent2"/>
                </a:solidFill>
                <a:ea typeface="宋体" pitchFamily="2" charset="-122"/>
              </a:rPr>
              <a:t>Y&gt;AD</a:t>
            </a:r>
          </a:p>
        </p:txBody>
      </p:sp>
      <p:sp>
        <p:nvSpPr>
          <p:cNvPr id="50190" name="Text Box 13"/>
          <p:cNvSpPr txBox="1">
            <a:spLocks noChangeArrowheads="1"/>
          </p:cNvSpPr>
          <p:nvPr/>
        </p:nvSpPr>
        <p:spPr bwMode="auto">
          <a:xfrm>
            <a:off x="6248400" y="762000"/>
            <a:ext cx="1752600" cy="1117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buFont typeface="Wingdings" pitchFamily="2" charset="2"/>
              <a:buNone/>
            </a:pPr>
            <a:r>
              <a:rPr kumimoji="1" lang="en-US" altLang="zh-CN" sz="3200">
                <a:solidFill>
                  <a:schemeClr val="accent2"/>
                </a:solidFill>
                <a:ea typeface="宋体" pitchFamily="2" charset="-122"/>
              </a:rPr>
              <a:t>M/P&gt;L</a:t>
            </a:r>
          </a:p>
          <a:p>
            <a:pPr eaLnBrk="1" hangingPunct="1">
              <a:lnSpc>
                <a:spcPct val="80000"/>
              </a:lnSpc>
              <a:spcBef>
                <a:spcPct val="50000"/>
              </a:spcBef>
              <a:buFont typeface="Wingdings" pitchFamily="2" charset="2"/>
              <a:buNone/>
            </a:pPr>
            <a:r>
              <a:rPr kumimoji="1" lang="en-US" altLang="zh-CN" sz="3200">
                <a:solidFill>
                  <a:schemeClr val="accent2"/>
                </a:solidFill>
                <a:ea typeface="宋体" pitchFamily="2" charset="-122"/>
              </a:rPr>
              <a:t>Y&gt;AD</a:t>
            </a:r>
          </a:p>
        </p:txBody>
      </p:sp>
      <p:sp>
        <p:nvSpPr>
          <p:cNvPr id="50191" name="Text Box 14"/>
          <p:cNvSpPr txBox="1">
            <a:spLocks noChangeArrowheads="1"/>
          </p:cNvSpPr>
          <p:nvPr/>
        </p:nvSpPr>
        <p:spPr bwMode="auto">
          <a:xfrm>
            <a:off x="7086600" y="4343400"/>
            <a:ext cx="1524000" cy="1117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buFont typeface="Wingdings" pitchFamily="2" charset="2"/>
              <a:buNone/>
            </a:pPr>
            <a:r>
              <a:rPr kumimoji="1" lang="en-US" altLang="zh-CN" sz="3200">
                <a:solidFill>
                  <a:schemeClr val="accent2"/>
                </a:solidFill>
                <a:ea typeface="宋体" pitchFamily="2" charset="-122"/>
              </a:rPr>
              <a:t>M/P&lt;L</a:t>
            </a:r>
          </a:p>
          <a:p>
            <a:pPr eaLnBrk="1" hangingPunct="1">
              <a:lnSpc>
                <a:spcPct val="80000"/>
              </a:lnSpc>
              <a:spcBef>
                <a:spcPct val="50000"/>
              </a:spcBef>
              <a:buFont typeface="Wingdings" pitchFamily="2" charset="2"/>
              <a:buNone/>
            </a:pPr>
            <a:r>
              <a:rPr kumimoji="1" lang="en-US" altLang="zh-CN" sz="3200">
                <a:solidFill>
                  <a:schemeClr val="accent2"/>
                </a:solidFill>
                <a:ea typeface="宋体" pitchFamily="2" charset="-122"/>
              </a:rPr>
              <a:t>Y&lt;AD</a:t>
            </a:r>
          </a:p>
        </p:txBody>
      </p:sp>
      <p:sp>
        <p:nvSpPr>
          <p:cNvPr id="50192" name="Line 15"/>
          <p:cNvSpPr>
            <a:spLocks noChangeShapeType="1"/>
          </p:cNvSpPr>
          <p:nvPr/>
        </p:nvSpPr>
        <p:spPr bwMode="auto">
          <a:xfrm>
            <a:off x="5753100" y="2971800"/>
            <a:ext cx="685800" cy="0"/>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3" name="Line 16"/>
          <p:cNvSpPr>
            <a:spLocks noChangeShapeType="1"/>
          </p:cNvSpPr>
          <p:nvPr/>
        </p:nvSpPr>
        <p:spPr bwMode="auto">
          <a:xfrm flipV="1">
            <a:off x="8077200" y="2667000"/>
            <a:ext cx="0" cy="990600"/>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4" name="Line 17"/>
          <p:cNvSpPr>
            <a:spLocks noChangeShapeType="1"/>
          </p:cNvSpPr>
          <p:nvPr/>
        </p:nvSpPr>
        <p:spPr bwMode="auto">
          <a:xfrm flipV="1">
            <a:off x="5867400" y="4191000"/>
            <a:ext cx="0" cy="762000"/>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5" name="Line 18"/>
          <p:cNvSpPr>
            <a:spLocks noChangeShapeType="1"/>
          </p:cNvSpPr>
          <p:nvPr/>
        </p:nvSpPr>
        <p:spPr bwMode="auto">
          <a:xfrm>
            <a:off x="5715000" y="2971800"/>
            <a:ext cx="0" cy="990600"/>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6" name="Line 19"/>
          <p:cNvSpPr>
            <a:spLocks noChangeShapeType="1"/>
          </p:cNvSpPr>
          <p:nvPr/>
        </p:nvSpPr>
        <p:spPr bwMode="auto">
          <a:xfrm flipH="1">
            <a:off x="7315200" y="3657600"/>
            <a:ext cx="838200" cy="0"/>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7" name="Line 20"/>
          <p:cNvSpPr>
            <a:spLocks noChangeShapeType="1"/>
          </p:cNvSpPr>
          <p:nvPr/>
        </p:nvSpPr>
        <p:spPr bwMode="auto">
          <a:xfrm flipH="1">
            <a:off x="6629400" y="2438400"/>
            <a:ext cx="762000" cy="0"/>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8" name="Line 21"/>
          <p:cNvSpPr>
            <a:spLocks noChangeShapeType="1"/>
          </p:cNvSpPr>
          <p:nvPr/>
        </p:nvSpPr>
        <p:spPr bwMode="auto">
          <a:xfrm>
            <a:off x="7391400" y="2438400"/>
            <a:ext cx="0" cy="762000"/>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9" name="Line 22"/>
          <p:cNvSpPr>
            <a:spLocks noChangeShapeType="1"/>
          </p:cNvSpPr>
          <p:nvPr/>
        </p:nvSpPr>
        <p:spPr bwMode="auto">
          <a:xfrm>
            <a:off x="5867400" y="4953000"/>
            <a:ext cx="914400" cy="0"/>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0" name="Arc 23"/>
          <p:cNvSpPr>
            <a:spLocks/>
          </p:cNvSpPr>
          <p:nvPr/>
        </p:nvSpPr>
        <p:spPr bwMode="auto">
          <a:xfrm flipH="1">
            <a:off x="6096001" y="1295400"/>
            <a:ext cx="2665413" cy="3119438"/>
          </a:xfrm>
          <a:custGeom>
            <a:avLst/>
            <a:gdLst>
              <a:gd name="T0" fmla="*/ 329030496 w 21592"/>
              <a:gd name="T1" fmla="*/ 12171862 h 21589"/>
              <a:gd name="T2" fmla="*/ 10590795 w 21592"/>
              <a:gd name="T3" fmla="*/ 450733866 h 21589"/>
              <a:gd name="T4" fmla="*/ 0 w 21592"/>
              <a:gd name="T5" fmla="*/ 0 h 21589"/>
              <a:gd name="T6" fmla="*/ 0 60000 65536"/>
              <a:gd name="T7" fmla="*/ 0 60000 65536"/>
              <a:gd name="T8" fmla="*/ 0 60000 65536"/>
            </a:gdLst>
            <a:ahLst/>
            <a:cxnLst>
              <a:cxn ang="T6">
                <a:pos x="T0" y="T1"/>
              </a:cxn>
              <a:cxn ang="T7">
                <a:pos x="T2" y="T3"/>
              </a:cxn>
              <a:cxn ang="T8">
                <a:pos x="T4" y="T5"/>
              </a:cxn>
            </a:cxnLst>
            <a:rect l="0" t="0" r="r" b="b"/>
            <a:pathLst>
              <a:path w="21592" h="21589" fill="none" extrusionOk="0">
                <a:moveTo>
                  <a:pt x="21592" y="583"/>
                </a:moveTo>
                <a:cubicBezTo>
                  <a:pt x="21283" y="12012"/>
                  <a:pt x="12122" y="21220"/>
                  <a:pt x="694" y="21588"/>
                </a:cubicBezTo>
              </a:path>
              <a:path w="21592" h="21589" stroke="0" extrusionOk="0">
                <a:moveTo>
                  <a:pt x="21592" y="583"/>
                </a:moveTo>
                <a:cubicBezTo>
                  <a:pt x="21283" y="12012"/>
                  <a:pt x="12122" y="21220"/>
                  <a:pt x="694" y="21588"/>
                </a:cubicBezTo>
                <a:lnTo>
                  <a:pt x="0" y="0"/>
                </a:lnTo>
                <a:lnTo>
                  <a:pt x="21592" y="583"/>
                </a:lnTo>
                <a:close/>
              </a:path>
            </a:pathLst>
          </a:custGeom>
          <a:noFill/>
          <a:ln w="34925">
            <a:solidFill>
              <a:srgbClr val="99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2" name="Rectangle 25"/>
          <p:cNvSpPr>
            <a:spLocks noChangeArrowheads="1"/>
          </p:cNvSpPr>
          <p:nvPr/>
        </p:nvSpPr>
        <p:spPr bwMode="auto">
          <a:xfrm>
            <a:off x="8424863" y="1190625"/>
            <a:ext cx="8112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a:ea typeface="宋体" pitchFamily="2" charset="-122"/>
              </a:rPr>
              <a:t>LM</a:t>
            </a:r>
          </a:p>
        </p:txBody>
      </p:sp>
      <p:sp>
        <p:nvSpPr>
          <p:cNvPr id="50203" name="Rectangle 26"/>
          <p:cNvSpPr>
            <a:spLocks noChangeArrowheads="1"/>
          </p:cNvSpPr>
          <p:nvPr/>
        </p:nvSpPr>
        <p:spPr bwMode="auto">
          <a:xfrm>
            <a:off x="5507037" y="2362200"/>
            <a:ext cx="5857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dirty="0">
                <a:ea typeface="宋体" pitchFamily="2" charset="-122"/>
              </a:rPr>
              <a:t>A</a:t>
            </a:r>
          </a:p>
        </p:txBody>
      </p:sp>
      <p:sp>
        <p:nvSpPr>
          <p:cNvPr id="28" name="Rectangle 26"/>
          <p:cNvSpPr>
            <a:spLocks noChangeArrowheads="1"/>
          </p:cNvSpPr>
          <p:nvPr/>
        </p:nvSpPr>
        <p:spPr bwMode="auto">
          <a:xfrm>
            <a:off x="5476875" y="1435100"/>
            <a:ext cx="5857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dirty="0">
                <a:ea typeface="宋体" pitchFamily="2" charset="-122"/>
              </a:rPr>
              <a:t>IS</a:t>
            </a:r>
          </a:p>
        </p:txBody>
      </p:sp>
      <p:sp>
        <p:nvSpPr>
          <p:cNvPr id="29" name="Rectangle 26"/>
          <p:cNvSpPr>
            <a:spLocks noChangeArrowheads="1"/>
          </p:cNvSpPr>
          <p:nvPr/>
        </p:nvSpPr>
        <p:spPr bwMode="auto">
          <a:xfrm>
            <a:off x="7307840" y="1879600"/>
            <a:ext cx="5857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dirty="0">
                <a:ea typeface="宋体" pitchFamily="2" charset="-122"/>
              </a:rPr>
              <a:t>B</a:t>
            </a:r>
          </a:p>
        </p:txBody>
      </p:sp>
      <p:sp>
        <p:nvSpPr>
          <p:cNvPr id="30" name="Rectangle 26"/>
          <p:cNvSpPr>
            <a:spLocks noChangeArrowheads="1"/>
          </p:cNvSpPr>
          <p:nvPr/>
        </p:nvSpPr>
        <p:spPr bwMode="auto">
          <a:xfrm>
            <a:off x="7903440" y="3642591"/>
            <a:ext cx="5857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dirty="0">
                <a:ea typeface="宋体" pitchFamily="2" charset="-122"/>
              </a:rPr>
              <a:t>C</a:t>
            </a:r>
          </a:p>
        </p:txBody>
      </p:sp>
      <p:sp>
        <p:nvSpPr>
          <p:cNvPr id="31" name="Rectangle 26"/>
          <p:cNvSpPr>
            <a:spLocks noChangeArrowheads="1"/>
          </p:cNvSpPr>
          <p:nvPr/>
        </p:nvSpPr>
        <p:spPr bwMode="auto">
          <a:xfrm>
            <a:off x="5345907" y="4679371"/>
            <a:ext cx="5857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dirty="0">
                <a:ea typeface="宋体" pitchFamily="2" charset="-122"/>
              </a:rPr>
              <a:t>D</a:t>
            </a:r>
          </a:p>
        </p:txBody>
      </p:sp>
      <p:sp>
        <p:nvSpPr>
          <p:cNvPr id="2" name="椭圆 1"/>
          <p:cNvSpPr/>
          <p:nvPr/>
        </p:nvSpPr>
        <p:spPr bwMode="auto">
          <a:xfrm>
            <a:off x="5562601" y="2870200"/>
            <a:ext cx="237331" cy="101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 name="椭圆 2"/>
          <p:cNvSpPr/>
          <p:nvPr/>
        </p:nvSpPr>
        <p:spPr bwMode="auto">
          <a:xfrm>
            <a:off x="7239001" y="2362199"/>
            <a:ext cx="235960" cy="13970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 name="椭圆 3"/>
          <p:cNvSpPr/>
          <p:nvPr/>
        </p:nvSpPr>
        <p:spPr bwMode="auto">
          <a:xfrm>
            <a:off x="5787521" y="4826001"/>
            <a:ext cx="177441" cy="1905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 name="椭圆 4"/>
          <p:cNvSpPr/>
          <p:nvPr/>
        </p:nvSpPr>
        <p:spPr bwMode="auto">
          <a:xfrm>
            <a:off x="8001000" y="3581400"/>
            <a:ext cx="2286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7" name="日期占位符 6">
            <a:extLst>
              <a:ext uri="{FF2B5EF4-FFF2-40B4-BE49-F238E27FC236}">
                <a16:creationId xmlns:a16="http://schemas.microsoft.com/office/drawing/2014/main" id="{7B5494DE-0CD5-924A-BC70-4A277E3EF89A}"/>
              </a:ext>
            </a:extLst>
          </p:cNvPr>
          <p:cNvSpPr>
            <a:spLocks noGrp="1"/>
          </p:cNvSpPr>
          <p:nvPr>
            <p:ph type="dt" sz="half" idx="10"/>
          </p:nvPr>
        </p:nvSpPr>
        <p:spPr/>
        <p:txBody>
          <a:bodyPr/>
          <a:lstStyle/>
          <a:p>
            <a:pPr>
              <a:defRPr/>
            </a:pPr>
            <a:r>
              <a:rPr lang="en-US" altLang="zh-CN"/>
              <a:t>Wuhan University Economics and Management School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3"/>
          <p:cNvSpPr>
            <a:spLocks noChangeShapeType="1"/>
          </p:cNvSpPr>
          <p:nvPr/>
        </p:nvSpPr>
        <p:spPr bwMode="auto">
          <a:xfrm>
            <a:off x="3505200" y="1951038"/>
            <a:ext cx="0" cy="407670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3" name="Line 4"/>
          <p:cNvSpPr>
            <a:spLocks noChangeShapeType="1"/>
          </p:cNvSpPr>
          <p:nvPr/>
        </p:nvSpPr>
        <p:spPr bwMode="auto">
          <a:xfrm>
            <a:off x="3505200" y="6103938"/>
            <a:ext cx="6705600" cy="0"/>
          </a:xfrm>
          <a:prstGeom prst="line">
            <a:avLst/>
          </a:prstGeom>
          <a:noFill/>
          <a:ln w="317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4" name="Arc 5"/>
          <p:cNvSpPr>
            <a:spLocks/>
          </p:cNvSpPr>
          <p:nvPr/>
        </p:nvSpPr>
        <p:spPr bwMode="auto">
          <a:xfrm flipV="1">
            <a:off x="4724400" y="1760538"/>
            <a:ext cx="3429000" cy="2971800"/>
          </a:xfrm>
          <a:custGeom>
            <a:avLst/>
            <a:gdLst>
              <a:gd name="T0" fmla="*/ 1990884 w 21600"/>
              <a:gd name="T1" fmla="*/ 0 h 21600"/>
              <a:gd name="T2" fmla="*/ 544353750 w 21600"/>
              <a:gd name="T3" fmla="*/ 408870150 h 21600"/>
              <a:gd name="T4" fmla="*/ 0 w 21600"/>
              <a:gd name="T5" fmla="*/ 40887015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78" y="0"/>
                </a:moveTo>
                <a:cubicBezTo>
                  <a:pt x="11977" y="43"/>
                  <a:pt x="21600" y="9701"/>
                  <a:pt x="21600" y="21600"/>
                </a:cubicBezTo>
              </a:path>
              <a:path w="21600" h="21600" stroke="0" extrusionOk="0">
                <a:moveTo>
                  <a:pt x="78" y="0"/>
                </a:moveTo>
                <a:cubicBezTo>
                  <a:pt x="11977" y="43"/>
                  <a:pt x="21600" y="9701"/>
                  <a:pt x="21600" y="21600"/>
                </a:cubicBezTo>
                <a:lnTo>
                  <a:pt x="0" y="21600"/>
                </a:lnTo>
                <a:lnTo>
                  <a:pt x="78" y="0"/>
                </a:lnTo>
                <a:close/>
              </a:path>
            </a:pathLst>
          </a:custGeom>
          <a:noFill/>
          <a:ln w="34925">
            <a:solidFill>
              <a:srgbClr val="99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5" name="Text Box 6"/>
          <p:cNvSpPr txBox="1">
            <a:spLocks noChangeArrowheads="1"/>
          </p:cNvSpPr>
          <p:nvPr/>
        </p:nvSpPr>
        <p:spPr bwMode="auto">
          <a:xfrm>
            <a:off x="8921751" y="6213475"/>
            <a:ext cx="138112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buFont typeface="Wingdings" pitchFamily="2" charset="2"/>
              <a:buNone/>
            </a:pPr>
            <a:r>
              <a:rPr kumimoji="1" lang="en-US" altLang="zh-CN" sz="2800">
                <a:solidFill>
                  <a:schemeClr val="accent2"/>
                </a:solidFill>
                <a:ea typeface="宋体" pitchFamily="2" charset="-122"/>
              </a:rPr>
              <a:t>Income</a:t>
            </a:r>
          </a:p>
        </p:txBody>
      </p:sp>
      <p:sp>
        <p:nvSpPr>
          <p:cNvPr id="51206" name="Text Box 7"/>
          <p:cNvSpPr txBox="1">
            <a:spLocks noChangeArrowheads="1"/>
          </p:cNvSpPr>
          <p:nvPr/>
        </p:nvSpPr>
        <p:spPr bwMode="auto">
          <a:xfrm>
            <a:off x="2003426" y="1836738"/>
            <a:ext cx="127317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buFont typeface="Wingdings" pitchFamily="2" charset="2"/>
              <a:buNone/>
            </a:pPr>
            <a:r>
              <a:rPr kumimoji="1" lang="en-US" altLang="zh-CN" sz="2800">
                <a:solidFill>
                  <a:schemeClr val="accent2"/>
                </a:solidFill>
                <a:ea typeface="宋体" pitchFamily="2" charset="-122"/>
              </a:rPr>
              <a:t>Interest rate</a:t>
            </a:r>
          </a:p>
        </p:txBody>
      </p:sp>
      <p:sp>
        <p:nvSpPr>
          <p:cNvPr id="51207" name="Oval 8"/>
          <p:cNvSpPr>
            <a:spLocks noChangeArrowheads="1"/>
          </p:cNvSpPr>
          <p:nvPr/>
        </p:nvSpPr>
        <p:spPr bwMode="auto">
          <a:xfrm>
            <a:off x="6781800" y="3970338"/>
            <a:ext cx="152400" cy="152400"/>
          </a:xfrm>
          <a:prstGeom prst="ellipse">
            <a:avLst/>
          </a:prstGeom>
          <a:solidFill>
            <a:srgbClr val="3399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1208" name="Line 9"/>
          <p:cNvSpPr>
            <a:spLocks noChangeShapeType="1"/>
          </p:cNvSpPr>
          <p:nvPr/>
        </p:nvSpPr>
        <p:spPr bwMode="auto">
          <a:xfrm>
            <a:off x="6858000" y="4046538"/>
            <a:ext cx="0" cy="2057400"/>
          </a:xfrm>
          <a:prstGeom prst="line">
            <a:avLst/>
          </a:prstGeom>
          <a:noFill/>
          <a:ln w="9525">
            <a:solidFill>
              <a:srgbClr val="0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9" name="Line 10"/>
          <p:cNvSpPr>
            <a:spLocks noChangeShapeType="1"/>
          </p:cNvSpPr>
          <p:nvPr/>
        </p:nvSpPr>
        <p:spPr bwMode="auto">
          <a:xfrm flipH="1">
            <a:off x="3505200" y="4046538"/>
            <a:ext cx="3352800" cy="0"/>
          </a:xfrm>
          <a:prstGeom prst="line">
            <a:avLst/>
          </a:prstGeom>
          <a:noFill/>
          <a:ln w="9525">
            <a:solidFill>
              <a:srgbClr val="0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0" name="Text Box 11"/>
          <p:cNvSpPr txBox="1">
            <a:spLocks noChangeArrowheads="1"/>
          </p:cNvSpPr>
          <p:nvPr/>
        </p:nvSpPr>
        <p:spPr bwMode="auto">
          <a:xfrm>
            <a:off x="3733800" y="2776538"/>
            <a:ext cx="1752600" cy="1117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buFont typeface="Wingdings" pitchFamily="2" charset="2"/>
              <a:buNone/>
            </a:pPr>
            <a:r>
              <a:rPr kumimoji="1" lang="en-US" altLang="zh-CN" sz="3200">
                <a:solidFill>
                  <a:schemeClr val="accent2"/>
                </a:solidFill>
                <a:ea typeface="宋体" pitchFamily="2" charset="-122"/>
              </a:rPr>
              <a:t>M/P&gt;L</a:t>
            </a:r>
          </a:p>
          <a:p>
            <a:pPr eaLnBrk="1" hangingPunct="1">
              <a:lnSpc>
                <a:spcPct val="80000"/>
              </a:lnSpc>
              <a:spcBef>
                <a:spcPct val="50000"/>
              </a:spcBef>
              <a:buFont typeface="Wingdings" pitchFamily="2" charset="2"/>
              <a:buNone/>
            </a:pPr>
            <a:r>
              <a:rPr kumimoji="1" lang="en-US" altLang="zh-CN" sz="3200">
                <a:solidFill>
                  <a:schemeClr val="accent2"/>
                </a:solidFill>
                <a:ea typeface="宋体" pitchFamily="2" charset="-122"/>
              </a:rPr>
              <a:t>Y&lt;AD</a:t>
            </a:r>
          </a:p>
        </p:txBody>
      </p:sp>
      <p:sp>
        <p:nvSpPr>
          <p:cNvPr id="51211" name="Text Box 14"/>
          <p:cNvSpPr txBox="1">
            <a:spLocks noChangeArrowheads="1"/>
          </p:cNvSpPr>
          <p:nvPr/>
        </p:nvSpPr>
        <p:spPr bwMode="auto">
          <a:xfrm>
            <a:off x="4748213" y="4929188"/>
            <a:ext cx="1524000" cy="1117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buFont typeface="Wingdings" pitchFamily="2" charset="2"/>
              <a:buNone/>
            </a:pPr>
            <a:r>
              <a:rPr kumimoji="1" lang="en-US" altLang="zh-CN" sz="3200">
                <a:solidFill>
                  <a:schemeClr val="accent2"/>
                </a:solidFill>
                <a:ea typeface="宋体" pitchFamily="2" charset="-122"/>
              </a:rPr>
              <a:t>M/P&lt;L</a:t>
            </a:r>
          </a:p>
          <a:p>
            <a:pPr eaLnBrk="1" hangingPunct="1">
              <a:lnSpc>
                <a:spcPct val="80000"/>
              </a:lnSpc>
              <a:spcBef>
                <a:spcPct val="50000"/>
              </a:spcBef>
              <a:buFont typeface="Wingdings" pitchFamily="2" charset="2"/>
              <a:buNone/>
            </a:pPr>
            <a:r>
              <a:rPr kumimoji="1" lang="en-US" altLang="zh-CN" sz="3200">
                <a:solidFill>
                  <a:schemeClr val="accent2"/>
                </a:solidFill>
                <a:ea typeface="宋体" pitchFamily="2" charset="-122"/>
              </a:rPr>
              <a:t>Y&lt;AD</a:t>
            </a:r>
          </a:p>
        </p:txBody>
      </p:sp>
      <p:sp>
        <p:nvSpPr>
          <p:cNvPr id="51212" name="Line 17"/>
          <p:cNvSpPr>
            <a:spLocks noChangeShapeType="1"/>
          </p:cNvSpPr>
          <p:nvPr/>
        </p:nvSpPr>
        <p:spPr bwMode="auto">
          <a:xfrm flipV="1">
            <a:off x="7454900" y="4610101"/>
            <a:ext cx="0" cy="912813"/>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3" name="Line 18"/>
          <p:cNvSpPr>
            <a:spLocks noChangeShapeType="1"/>
          </p:cNvSpPr>
          <p:nvPr/>
        </p:nvSpPr>
        <p:spPr bwMode="auto">
          <a:xfrm>
            <a:off x="5638800" y="3436938"/>
            <a:ext cx="0" cy="99060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4" name="Line 22"/>
          <p:cNvSpPr>
            <a:spLocks noChangeShapeType="1"/>
          </p:cNvSpPr>
          <p:nvPr/>
        </p:nvSpPr>
        <p:spPr bwMode="auto">
          <a:xfrm>
            <a:off x="7485063" y="55372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5" name="Arc 23"/>
          <p:cNvSpPr>
            <a:spLocks/>
          </p:cNvSpPr>
          <p:nvPr/>
        </p:nvSpPr>
        <p:spPr bwMode="auto">
          <a:xfrm flipH="1">
            <a:off x="6019801" y="1760539"/>
            <a:ext cx="2665413" cy="3119437"/>
          </a:xfrm>
          <a:custGeom>
            <a:avLst/>
            <a:gdLst>
              <a:gd name="T0" fmla="*/ 329030496 w 21592"/>
              <a:gd name="T1" fmla="*/ 12171859 h 21589"/>
              <a:gd name="T2" fmla="*/ 10590795 w 21592"/>
              <a:gd name="T3" fmla="*/ 450733577 h 21589"/>
              <a:gd name="T4" fmla="*/ 0 w 21592"/>
              <a:gd name="T5" fmla="*/ 0 h 21589"/>
              <a:gd name="T6" fmla="*/ 0 60000 65536"/>
              <a:gd name="T7" fmla="*/ 0 60000 65536"/>
              <a:gd name="T8" fmla="*/ 0 60000 65536"/>
            </a:gdLst>
            <a:ahLst/>
            <a:cxnLst>
              <a:cxn ang="T6">
                <a:pos x="T0" y="T1"/>
              </a:cxn>
              <a:cxn ang="T7">
                <a:pos x="T2" y="T3"/>
              </a:cxn>
              <a:cxn ang="T8">
                <a:pos x="T4" y="T5"/>
              </a:cxn>
            </a:cxnLst>
            <a:rect l="0" t="0" r="r" b="b"/>
            <a:pathLst>
              <a:path w="21592" h="21589" fill="none" extrusionOk="0">
                <a:moveTo>
                  <a:pt x="21592" y="583"/>
                </a:moveTo>
                <a:cubicBezTo>
                  <a:pt x="21283" y="12012"/>
                  <a:pt x="12122" y="21220"/>
                  <a:pt x="694" y="21588"/>
                </a:cubicBezTo>
              </a:path>
              <a:path w="21592" h="21589" stroke="0" extrusionOk="0">
                <a:moveTo>
                  <a:pt x="21592" y="583"/>
                </a:moveTo>
                <a:cubicBezTo>
                  <a:pt x="21283" y="12012"/>
                  <a:pt x="12122" y="21220"/>
                  <a:pt x="694" y="21588"/>
                </a:cubicBezTo>
                <a:lnTo>
                  <a:pt x="0" y="0"/>
                </a:lnTo>
                <a:lnTo>
                  <a:pt x="21592" y="583"/>
                </a:lnTo>
                <a:close/>
              </a:path>
            </a:pathLst>
          </a:custGeom>
          <a:noFill/>
          <a:ln w="34925">
            <a:solidFill>
              <a:srgbClr val="99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7" name="Rectangle 25"/>
          <p:cNvSpPr>
            <a:spLocks noChangeArrowheads="1"/>
          </p:cNvSpPr>
          <p:nvPr/>
        </p:nvSpPr>
        <p:spPr bwMode="auto">
          <a:xfrm>
            <a:off x="8348663" y="1655763"/>
            <a:ext cx="8112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a:ea typeface="宋体" pitchFamily="2" charset="-122"/>
              </a:rPr>
              <a:t>LM</a:t>
            </a:r>
          </a:p>
        </p:txBody>
      </p:sp>
      <p:sp>
        <p:nvSpPr>
          <p:cNvPr id="51218" name="Rectangle 26"/>
          <p:cNvSpPr>
            <a:spLocks noChangeArrowheads="1"/>
          </p:cNvSpPr>
          <p:nvPr/>
        </p:nvSpPr>
        <p:spPr bwMode="auto">
          <a:xfrm>
            <a:off x="5248275" y="1747838"/>
            <a:ext cx="5857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a:ea typeface="宋体" pitchFamily="2" charset="-122"/>
              </a:rPr>
              <a:t>IS</a:t>
            </a:r>
          </a:p>
        </p:txBody>
      </p:sp>
      <p:sp>
        <p:nvSpPr>
          <p:cNvPr id="51219" name="Line 28"/>
          <p:cNvSpPr>
            <a:spLocks noChangeShapeType="1"/>
          </p:cNvSpPr>
          <p:nvPr/>
        </p:nvSpPr>
        <p:spPr bwMode="auto">
          <a:xfrm flipV="1">
            <a:off x="5749926" y="3987800"/>
            <a:ext cx="989013" cy="509588"/>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0" name="Oval 29"/>
          <p:cNvSpPr>
            <a:spLocks noChangeArrowheads="1"/>
          </p:cNvSpPr>
          <p:nvPr/>
        </p:nvSpPr>
        <p:spPr bwMode="auto">
          <a:xfrm>
            <a:off x="5588001" y="4483101"/>
            <a:ext cx="119063" cy="2397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1221" name="Oval 30"/>
          <p:cNvSpPr>
            <a:spLocks noChangeArrowheads="1"/>
          </p:cNvSpPr>
          <p:nvPr/>
        </p:nvSpPr>
        <p:spPr bwMode="auto">
          <a:xfrm>
            <a:off x="7354889" y="4467226"/>
            <a:ext cx="179387" cy="1492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1222" name="Line 31"/>
          <p:cNvSpPr>
            <a:spLocks noChangeShapeType="1"/>
          </p:cNvSpPr>
          <p:nvPr/>
        </p:nvSpPr>
        <p:spPr bwMode="auto">
          <a:xfrm flipH="1" flipV="1">
            <a:off x="7040564" y="4062414"/>
            <a:ext cx="554037" cy="358775"/>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3" name="Line 33"/>
          <p:cNvSpPr>
            <a:spLocks noChangeShapeType="1"/>
          </p:cNvSpPr>
          <p:nvPr/>
        </p:nvSpPr>
        <p:spPr bwMode="auto">
          <a:xfrm>
            <a:off x="5630864" y="3448050"/>
            <a:ext cx="765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Rectangle 24"/>
          <p:cNvSpPr>
            <a:spLocks noChangeArrowheads="1"/>
          </p:cNvSpPr>
          <p:nvPr/>
        </p:nvSpPr>
        <p:spPr bwMode="auto">
          <a:xfrm>
            <a:off x="1762919" y="128589"/>
            <a:ext cx="5922963" cy="1050925"/>
          </a:xfrm>
          <a:prstGeom prst="rect">
            <a:avLst/>
          </a:prstGeom>
          <a:solidFill>
            <a:srgbClr val="FFFFB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zh-CN" altLang="en-US" sz="2800" dirty="0">
                <a:solidFill>
                  <a:schemeClr val="bg1"/>
                </a:solidFill>
                <a:ea typeface="宋体" pitchFamily="2" charset="-122"/>
              </a:rPr>
              <a:t>调整路径：首先货币市场瞬间均衡，然后商品市场逐渐均衡</a:t>
            </a:r>
            <a:endParaRPr lang="en-US" altLang="zh-CN" sz="2800" dirty="0">
              <a:solidFill>
                <a:schemeClr val="bg1"/>
              </a:solidFill>
              <a:ea typeface="宋体" pitchFamily="2" charset="-122"/>
            </a:endParaRPr>
          </a:p>
        </p:txBody>
      </p:sp>
      <p:sp>
        <p:nvSpPr>
          <p:cNvPr id="25" name="Rectangle 26"/>
          <p:cNvSpPr>
            <a:spLocks noChangeArrowheads="1"/>
          </p:cNvSpPr>
          <p:nvPr/>
        </p:nvSpPr>
        <p:spPr bwMode="auto">
          <a:xfrm>
            <a:off x="5513099" y="2790825"/>
            <a:ext cx="5857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dirty="0">
                <a:ea typeface="宋体" pitchFamily="2" charset="-122"/>
              </a:rPr>
              <a:t>A</a:t>
            </a:r>
          </a:p>
        </p:txBody>
      </p:sp>
      <p:sp>
        <p:nvSpPr>
          <p:cNvPr id="2" name="矩形 1"/>
          <p:cNvSpPr/>
          <p:nvPr/>
        </p:nvSpPr>
        <p:spPr bwMode="auto">
          <a:xfrm>
            <a:off x="5536407" y="3400426"/>
            <a:ext cx="170656" cy="13652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7" name="Rectangle 26"/>
          <p:cNvSpPr>
            <a:spLocks noChangeArrowheads="1"/>
          </p:cNvSpPr>
          <p:nvPr/>
        </p:nvSpPr>
        <p:spPr bwMode="auto">
          <a:xfrm>
            <a:off x="5028406" y="4135438"/>
            <a:ext cx="5857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dirty="0">
                <a:ea typeface="宋体" pitchFamily="2" charset="-122"/>
              </a:rPr>
              <a:t>F</a:t>
            </a:r>
          </a:p>
        </p:txBody>
      </p:sp>
      <p:sp>
        <p:nvSpPr>
          <p:cNvPr id="28" name="Rectangle 26"/>
          <p:cNvSpPr>
            <a:spLocks noChangeArrowheads="1"/>
          </p:cNvSpPr>
          <p:nvPr/>
        </p:nvSpPr>
        <p:spPr bwMode="auto">
          <a:xfrm>
            <a:off x="6777037" y="3371274"/>
            <a:ext cx="5857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dirty="0">
                <a:ea typeface="宋体" pitchFamily="2" charset="-122"/>
              </a:rPr>
              <a:t>E</a:t>
            </a:r>
          </a:p>
        </p:txBody>
      </p:sp>
      <p:sp>
        <p:nvSpPr>
          <p:cNvPr id="29" name="Rectangle 26"/>
          <p:cNvSpPr>
            <a:spLocks noChangeArrowheads="1"/>
          </p:cNvSpPr>
          <p:nvPr/>
        </p:nvSpPr>
        <p:spPr bwMode="auto">
          <a:xfrm>
            <a:off x="7192169" y="5479617"/>
            <a:ext cx="5857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dirty="0">
                <a:ea typeface="宋体" pitchFamily="2" charset="-122"/>
              </a:rPr>
              <a:t>D</a:t>
            </a:r>
          </a:p>
        </p:txBody>
      </p:sp>
      <p:sp>
        <p:nvSpPr>
          <p:cNvPr id="30" name="Rectangle 26"/>
          <p:cNvSpPr>
            <a:spLocks noChangeArrowheads="1"/>
          </p:cNvSpPr>
          <p:nvPr/>
        </p:nvSpPr>
        <p:spPr bwMode="auto">
          <a:xfrm>
            <a:off x="7605711" y="4122738"/>
            <a:ext cx="5857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dirty="0">
                <a:ea typeface="宋体" pitchFamily="2" charset="-122"/>
              </a:rPr>
              <a:t>G</a:t>
            </a:r>
          </a:p>
        </p:txBody>
      </p:sp>
      <p:sp>
        <p:nvSpPr>
          <p:cNvPr id="31" name="矩形 30"/>
          <p:cNvSpPr/>
          <p:nvPr/>
        </p:nvSpPr>
        <p:spPr bwMode="auto">
          <a:xfrm>
            <a:off x="7399735" y="5477886"/>
            <a:ext cx="170656" cy="13652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 name="日期占位符 3">
            <a:extLst>
              <a:ext uri="{FF2B5EF4-FFF2-40B4-BE49-F238E27FC236}">
                <a16:creationId xmlns:a16="http://schemas.microsoft.com/office/drawing/2014/main" id="{57DAA415-0031-C245-BA17-A7FCCE8708D8}"/>
              </a:ext>
            </a:extLst>
          </p:cNvPr>
          <p:cNvSpPr>
            <a:spLocks noGrp="1"/>
          </p:cNvSpPr>
          <p:nvPr>
            <p:ph type="dt" sz="half" idx="10"/>
          </p:nvPr>
        </p:nvSpPr>
        <p:spPr/>
        <p:txBody>
          <a:bodyPr/>
          <a:lstStyle/>
          <a:p>
            <a:pPr>
              <a:defRPr/>
            </a:pPr>
            <a:r>
              <a:rPr lang="en-US" altLang="zh-CN"/>
              <a:t>Wuhan University Economics and Management School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741872" y="114753"/>
            <a:ext cx="11248845" cy="3337718"/>
          </a:xfrm>
        </p:spPr>
        <p:txBody>
          <a:bodyPr>
            <a:noAutofit/>
          </a:bodyPr>
          <a:lstStyle/>
          <a:p>
            <a:pPr>
              <a:buFontTx/>
              <a:buNone/>
            </a:pPr>
            <a:r>
              <a:rPr lang="en-US" altLang="zh-CN" sz="2800" dirty="0">
                <a:ea typeface="宋体" pitchFamily="2" charset="-122"/>
              </a:rPr>
              <a:t>4. </a:t>
            </a:r>
            <a:r>
              <a:rPr lang="zh-CN" altLang="en-US" sz="2800" dirty="0">
                <a:ea typeface="宋体" pitchFamily="2" charset="-122"/>
              </a:rPr>
              <a:t>均衡的变化与经济波动</a:t>
            </a:r>
            <a:endParaRPr lang="en-US" altLang="zh-CN" sz="2800" dirty="0">
              <a:ea typeface="宋体" pitchFamily="2" charset="-122"/>
            </a:endParaRPr>
          </a:p>
          <a:p>
            <a:pPr>
              <a:buFontTx/>
              <a:buNone/>
            </a:pPr>
            <a:r>
              <a:rPr lang="en-US" altLang="zh-CN" sz="2800" dirty="0">
                <a:ea typeface="宋体" pitchFamily="2" charset="-122"/>
              </a:rPr>
              <a:t>4.1 IS-LM</a:t>
            </a:r>
            <a:r>
              <a:rPr lang="zh-CN" altLang="en-US" sz="2800" dirty="0">
                <a:ea typeface="宋体" pitchFamily="2" charset="-122"/>
              </a:rPr>
              <a:t>模型中的经济波动</a:t>
            </a:r>
            <a:endParaRPr lang="en-US" altLang="zh-CN" sz="2800" dirty="0">
              <a:ea typeface="宋体" pitchFamily="2" charset="-122"/>
            </a:endParaRPr>
          </a:p>
          <a:p>
            <a:pPr>
              <a:buFontTx/>
              <a:buNone/>
            </a:pPr>
            <a:r>
              <a:rPr lang="zh-CN" altLang="en-US" sz="2800" dirty="0">
                <a:ea typeface="宋体" pitchFamily="2" charset="-122"/>
              </a:rPr>
              <a:t>任何影响</a:t>
            </a:r>
            <a:r>
              <a:rPr lang="en-US" altLang="zh-CN" sz="2800" dirty="0">
                <a:ea typeface="宋体" pitchFamily="2" charset="-122"/>
              </a:rPr>
              <a:t>IS</a:t>
            </a:r>
            <a:r>
              <a:rPr lang="zh-CN" altLang="en-US" sz="2800" dirty="0">
                <a:ea typeface="宋体" pitchFamily="2" charset="-122"/>
              </a:rPr>
              <a:t>曲线或</a:t>
            </a:r>
            <a:r>
              <a:rPr lang="en-US" altLang="zh-CN" sz="2800" dirty="0">
                <a:ea typeface="宋体" pitchFamily="2" charset="-122"/>
              </a:rPr>
              <a:t>LM</a:t>
            </a:r>
            <a:r>
              <a:rPr lang="zh-CN" altLang="en-US" sz="2800" dirty="0">
                <a:ea typeface="宋体" pitchFamily="2" charset="-122"/>
              </a:rPr>
              <a:t>曲线的因素都会导致均衡变化。</a:t>
            </a:r>
            <a:endParaRPr lang="en-US" altLang="zh-CN" sz="2800" dirty="0">
              <a:ea typeface="宋体" pitchFamily="2" charset="-122"/>
            </a:endParaRPr>
          </a:p>
          <a:p>
            <a:pPr>
              <a:buFontTx/>
              <a:buNone/>
            </a:pPr>
            <a:r>
              <a:rPr lang="en-US" altLang="zh-CN" sz="2800" dirty="0">
                <a:ea typeface="宋体" pitchFamily="2" charset="-122"/>
              </a:rPr>
              <a:t>IS-LM</a:t>
            </a:r>
            <a:r>
              <a:rPr lang="zh-CN" altLang="en-US" sz="2800" dirty="0">
                <a:ea typeface="宋体" pitchFamily="2" charset="-122"/>
              </a:rPr>
              <a:t>模型将影响经济波动的各种因素进行了一个分类整理并勾勒了各个变量之间的相互影响机制。</a:t>
            </a:r>
            <a:endParaRPr lang="en-US" altLang="zh-CN" sz="2800" dirty="0">
              <a:ea typeface="宋体" pitchFamily="2" charset="-122"/>
            </a:endParaRPr>
          </a:p>
          <a:p>
            <a:pPr>
              <a:buFontTx/>
              <a:buNone/>
            </a:pPr>
            <a:r>
              <a:rPr lang="zh-CN" altLang="en-US" sz="2800" dirty="0">
                <a:ea typeface="宋体" pitchFamily="2" charset="-122"/>
              </a:rPr>
              <a:t>任何外在冲击对宏观经济的影响都可以通过</a:t>
            </a:r>
            <a:r>
              <a:rPr lang="en-US" altLang="zh-CN" sz="2800" dirty="0">
                <a:ea typeface="宋体" pitchFamily="2" charset="-122"/>
              </a:rPr>
              <a:t>IS-LM</a:t>
            </a:r>
            <a:r>
              <a:rPr lang="zh-CN" altLang="en-US" sz="2800" dirty="0">
                <a:ea typeface="宋体" pitchFamily="2" charset="-122"/>
              </a:rPr>
              <a:t>分析框架来展开以分析其内在机理。</a:t>
            </a:r>
            <a:endParaRPr lang="en-US" altLang="zh-CN" sz="2800" dirty="0">
              <a:ea typeface="宋体" pitchFamily="2" charset="-122"/>
            </a:endParaRPr>
          </a:p>
        </p:txBody>
      </p:sp>
      <p:sp>
        <p:nvSpPr>
          <p:cNvPr id="2" name="矩形 1"/>
          <p:cNvSpPr/>
          <p:nvPr/>
        </p:nvSpPr>
        <p:spPr>
          <a:xfrm>
            <a:off x="2235898" y="3617037"/>
            <a:ext cx="1620957" cy="523220"/>
          </a:xfrm>
          <a:prstGeom prst="rect">
            <a:avLst/>
          </a:prstGeom>
          <a:solidFill>
            <a:srgbClr val="FFCCCC"/>
          </a:solidFill>
        </p:spPr>
        <p:txBody>
          <a:bodyPr wrap="none">
            <a:spAutoFit/>
          </a:bodyPr>
          <a:lstStyle/>
          <a:p>
            <a:r>
              <a:rPr lang="zh-CN" altLang="en-US" sz="2800" dirty="0">
                <a:solidFill>
                  <a:schemeClr val="bg1"/>
                </a:solidFill>
                <a:ea typeface="宋体" pitchFamily="2" charset="-122"/>
              </a:rPr>
              <a:t>外在冲击</a:t>
            </a:r>
            <a:endParaRPr lang="zh-CN" altLang="en-US" sz="2800" dirty="0">
              <a:solidFill>
                <a:schemeClr val="bg1"/>
              </a:solidFill>
            </a:endParaRPr>
          </a:p>
        </p:txBody>
      </p:sp>
      <p:sp>
        <p:nvSpPr>
          <p:cNvPr id="6" name="矩形 5"/>
          <p:cNvSpPr/>
          <p:nvPr/>
        </p:nvSpPr>
        <p:spPr>
          <a:xfrm>
            <a:off x="4850442" y="3324649"/>
            <a:ext cx="1620957" cy="584775"/>
          </a:xfrm>
          <a:prstGeom prst="rect">
            <a:avLst/>
          </a:prstGeom>
          <a:solidFill>
            <a:schemeClr val="accent1"/>
          </a:solidFill>
        </p:spPr>
        <p:txBody>
          <a:bodyPr wrap="square">
            <a:spAutoFit/>
          </a:bodyPr>
          <a:lstStyle/>
          <a:p>
            <a:r>
              <a:rPr lang="en-US" altLang="zh-CN" sz="3200" dirty="0">
                <a:ea typeface="宋体" pitchFamily="2" charset="-122"/>
              </a:rPr>
              <a:t>IS</a:t>
            </a:r>
            <a:r>
              <a:rPr lang="zh-CN" altLang="en-US" sz="3200" dirty="0">
                <a:ea typeface="宋体" pitchFamily="2" charset="-122"/>
              </a:rPr>
              <a:t>曲线</a:t>
            </a:r>
            <a:endParaRPr lang="zh-CN" altLang="en-US" sz="3200" dirty="0"/>
          </a:p>
        </p:txBody>
      </p:sp>
      <p:sp>
        <p:nvSpPr>
          <p:cNvPr id="7" name="矩形 6"/>
          <p:cNvSpPr/>
          <p:nvPr/>
        </p:nvSpPr>
        <p:spPr>
          <a:xfrm>
            <a:off x="4850443" y="4062310"/>
            <a:ext cx="1620957" cy="584775"/>
          </a:xfrm>
          <a:prstGeom prst="rect">
            <a:avLst/>
          </a:prstGeom>
          <a:solidFill>
            <a:srgbClr val="0070C0"/>
          </a:solidFill>
        </p:spPr>
        <p:txBody>
          <a:bodyPr wrap="none">
            <a:spAutoFit/>
          </a:bodyPr>
          <a:lstStyle/>
          <a:p>
            <a:r>
              <a:rPr lang="en-US" altLang="zh-CN" sz="3200" dirty="0">
                <a:ea typeface="宋体" pitchFamily="2" charset="-122"/>
              </a:rPr>
              <a:t>LM</a:t>
            </a:r>
            <a:r>
              <a:rPr lang="zh-CN" altLang="en-US" sz="3200" dirty="0">
                <a:ea typeface="宋体" pitchFamily="2" charset="-122"/>
              </a:rPr>
              <a:t>曲线</a:t>
            </a:r>
            <a:endParaRPr lang="zh-CN" altLang="en-US" sz="3200" dirty="0"/>
          </a:p>
        </p:txBody>
      </p:sp>
      <p:sp>
        <p:nvSpPr>
          <p:cNvPr id="8" name="矩形 7"/>
          <p:cNvSpPr/>
          <p:nvPr/>
        </p:nvSpPr>
        <p:spPr>
          <a:xfrm>
            <a:off x="7327270" y="3495310"/>
            <a:ext cx="3084114" cy="954107"/>
          </a:xfrm>
          <a:prstGeom prst="rect">
            <a:avLst/>
          </a:prstGeom>
          <a:solidFill>
            <a:schemeClr val="bg2">
              <a:lumMod val="20000"/>
              <a:lumOff val="80000"/>
            </a:schemeClr>
          </a:solidFill>
        </p:spPr>
        <p:txBody>
          <a:bodyPr wrap="square">
            <a:spAutoFit/>
          </a:bodyPr>
          <a:lstStyle/>
          <a:p>
            <a:r>
              <a:rPr lang="zh-CN" altLang="en-US" sz="2800" dirty="0">
                <a:solidFill>
                  <a:schemeClr val="bg1"/>
                </a:solidFill>
                <a:ea typeface="宋体" pitchFamily="2" charset="-122"/>
              </a:rPr>
              <a:t>均衡变化：</a:t>
            </a:r>
            <a:endParaRPr lang="en-US" altLang="zh-CN" sz="2800" dirty="0">
              <a:solidFill>
                <a:schemeClr val="bg1"/>
              </a:solidFill>
              <a:ea typeface="宋体" pitchFamily="2" charset="-122"/>
            </a:endParaRPr>
          </a:p>
          <a:p>
            <a:r>
              <a:rPr lang="zh-CN" altLang="en-US" sz="2800" dirty="0">
                <a:solidFill>
                  <a:schemeClr val="bg1"/>
                </a:solidFill>
                <a:ea typeface="宋体" pitchFamily="2" charset="-122"/>
              </a:rPr>
              <a:t>利率与收入变化</a:t>
            </a:r>
            <a:endParaRPr lang="zh-CN" altLang="en-US" sz="2800" dirty="0">
              <a:solidFill>
                <a:schemeClr val="bg1"/>
              </a:solidFill>
            </a:endParaRPr>
          </a:p>
        </p:txBody>
      </p:sp>
      <p:cxnSp>
        <p:nvCxnSpPr>
          <p:cNvPr id="4" name="直接箭头连接符 3"/>
          <p:cNvCxnSpPr/>
          <p:nvPr/>
        </p:nvCxnSpPr>
        <p:spPr bwMode="auto">
          <a:xfrm>
            <a:off x="2939133" y="4271714"/>
            <a:ext cx="13855" cy="9307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接箭头连接符 12"/>
          <p:cNvCxnSpPr/>
          <p:nvPr/>
        </p:nvCxnSpPr>
        <p:spPr bwMode="auto">
          <a:xfrm flipV="1">
            <a:off x="8969049" y="4647085"/>
            <a:ext cx="23324" cy="7979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矩形 16"/>
          <p:cNvSpPr/>
          <p:nvPr/>
        </p:nvSpPr>
        <p:spPr>
          <a:xfrm>
            <a:off x="8156195" y="5412626"/>
            <a:ext cx="1620957" cy="523220"/>
          </a:xfrm>
          <a:prstGeom prst="rect">
            <a:avLst/>
          </a:prstGeom>
        </p:spPr>
        <p:txBody>
          <a:bodyPr wrap="none">
            <a:spAutoFit/>
          </a:bodyPr>
          <a:lstStyle/>
          <a:p>
            <a:r>
              <a:rPr lang="zh-CN" altLang="en-US" sz="2800" dirty="0">
                <a:ea typeface="宋体" pitchFamily="2" charset="-122"/>
              </a:rPr>
              <a:t>经济波动</a:t>
            </a:r>
            <a:endParaRPr lang="zh-CN" altLang="en-US" sz="2800" dirty="0"/>
          </a:p>
        </p:txBody>
      </p:sp>
      <p:sp>
        <p:nvSpPr>
          <p:cNvPr id="25" name="矩形 24"/>
          <p:cNvSpPr/>
          <p:nvPr/>
        </p:nvSpPr>
        <p:spPr>
          <a:xfrm>
            <a:off x="2103038" y="5122507"/>
            <a:ext cx="3159839" cy="1815882"/>
          </a:xfrm>
          <a:prstGeom prst="rect">
            <a:avLst/>
          </a:prstGeom>
        </p:spPr>
        <p:txBody>
          <a:bodyPr wrap="none">
            <a:spAutoFit/>
          </a:bodyPr>
          <a:lstStyle/>
          <a:p>
            <a:pPr marL="457200" indent="-457200">
              <a:buFont typeface="Arial" panose="020B0604020202020204" pitchFamily="34" charset="0"/>
              <a:buChar char="•"/>
            </a:pPr>
            <a:r>
              <a:rPr lang="zh-CN" altLang="en-US" sz="2800" dirty="0" smtClean="0">
                <a:ea typeface="宋体" pitchFamily="2" charset="-122"/>
              </a:rPr>
              <a:t>消费减少</a:t>
            </a:r>
            <a:r>
              <a:rPr lang="zh-CN" altLang="en-US" sz="2800" dirty="0">
                <a:ea typeface="宋体" pitchFamily="2" charset="-122"/>
              </a:rPr>
              <a:t>或增加</a:t>
            </a:r>
            <a:endParaRPr lang="en-US" altLang="zh-CN" sz="2800" dirty="0">
              <a:ea typeface="宋体" pitchFamily="2" charset="-122"/>
            </a:endParaRPr>
          </a:p>
          <a:p>
            <a:pPr marL="457200" indent="-457200">
              <a:buFont typeface="Arial" panose="020B0604020202020204" pitchFamily="34" charset="0"/>
              <a:buChar char="•"/>
            </a:pPr>
            <a:r>
              <a:rPr lang="zh-CN" altLang="en-US" sz="2800" dirty="0" smtClean="0">
                <a:ea typeface="宋体" pitchFamily="2" charset="-122"/>
              </a:rPr>
              <a:t>货币</a:t>
            </a:r>
            <a:r>
              <a:rPr lang="zh-CN" altLang="en-US" sz="2800" dirty="0">
                <a:ea typeface="宋体" pitchFamily="2" charset="-122"/>
              </a:rPr>
              <a:t>扩张</a:t>
            </a:r>
            <a:r>
              <a:rPr lang="zh-CN" altLang="en-US" sz="2800" dirty="0" smtClean="0">
                <a:ea typeface="宋体" pitchFamily="2" charset="-122"/>
              </a:rPr>
              <a:t>或</a:t>
            </a:r>
            <a:r>
              <a:rPr lang="zh-CN" altLang="en-US" sz="2800" dirty="0">
                <a:ea typeface="宋体" pitchFamily="2" charset="-122"/>
              </a:rPr>
              <a:t>紧缩</a:t>
            </a:r>
            <a:endParaRPr lang="en-US" altLang="zh-CN" sz="2800" dirty="0">
              <a:ea typeface="宋体" pitchFamily="2" charset="-122"/>
            </a:endParaRPr>
          </a:p>
          <a:p>
            <a:pPr marL="457200" indent="-457200">
              <a:buFont typeface="Arial" panose="020B0604020202020204" pitchFamily="34" charset="0"/>
              <a:buChar char="•"/>
            </a:pPr>
            <a:r>
              <a:rPr lang="zh-CN" altLang="en-US" sz="2800" dirty="0">
                <a:ea typeface="宋体" pitchFamily="2" charset="-122"/>
              </a:rPr>
              <a:t>企业信心</a:t>
            </a:r>
            <a:r>
              <a:rPr lang="zh-CN" altLang="en-US" sz="2800" dirty="0" smtClean="0">
                <a:ea typeface="宋体" pitchFamily="2" charset="-122"/>
              </a:rPr>
              <a:t>变化</a:t>
            </a:r>
            <a:endParaRPr lang="en-US" altLang="zh-CN" sz="2800" dirty="0"/>
          </a:p>
          <a:p>
            <a:pPr marL="457200" indent="-457200">
              <a:buFont typeface="Arial" panose="020B0604020202020204" pitchFamily="34" charset="0"/>
              <a:buChar char="•"/>
            </a:pPr>
            <a:r>
              <a:rPr lang="en-US" altLang="zh-CN" sz="2800" dirty="0" smtClean="0">
                <a:ea typeface="宋体" pitchFamily="2" charset="-122"/>
              </a:rPr>
              <a:t>…………..</a:t>
            </a:r>
          </a:p>
        </p:txBody>
      </p:sp>
      <p:sp>
        <p:nvSpPr>
          <p:cNvPr id="22" name="右箭头 21"/>
          <p:cNvSpPr/>
          <p:nvPr/>
        </p:nvSpPr>
        <p:spPr bwMode="auto">
          <a:xfrm rot="20493269">
            <a:off x="4062039" y="3617035"/>
            <a:ext cx="788403" cy="2923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7" name="右箭头 26"/>
          <p:cNvSpPr/>
          <p:nvPr/>
        </p:nvSpPr>
        <p:spPr bwMode="auto">
          <a:xfrm rot="480473">
            <a:off x="4075042" y="4005753"/>
            <a:ext cx="788403" cy="2923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8" name="右箭头 27"/>
          <p:cNvSpPr/>
          <p:nvPr/>
        </p:nvSpPr>
        <p:spPr bwMode="auto">
          <a:xfrm rot="1835179">
            <a:off x="6484717" y="3601498"/>
            <a:ext cx="788403" cy="2923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9" name="右箭头 28"/>
          <p:cNvSpPr/>
          <p:nvPr/>
        </p:nvSpPr>
        <p:spPr bwMode="auto">
          <a:xfrm rot="20493269">
            <a:off x="6532013" y="4163265"/>
            <a:ext cx="788403" cy="2923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 name="日期占位符 4">
            <a:extLst>
              <a:ext uri="{FF2B5EF4-FFF2-40B4-BE49-F238E27FC236}">
                <a16:creationId xmlns:a16="http://schemas.microsoft.com/office/drawing/2014/main" id="{BF2E4D9E-E972-AB48-84EA-3B1B00105AA9}"/>
              </a:ext>
            </a:extLst>
          </p:cNvPr>
          <p:cNvSpPr>
            <a:spLocks noGrp="1"/>
          </p:cNvSpPr>
          <p:nvPr>
            <p:ph type="dt" sz="half" idx="10"/>
          </p:nvPr>
        </p:nvSpPr>
        <p:spPr/>
        <p:txBody>
          <a:bodyPr/>
          <a:lstStyle/>
          <a:p>
            <a:pPr>
              <a:defRPr/>
            </a:pPr>
            <a:r>
              <a:rPr lang="en-US" altLang="zh-CN" dirty="0"/>
              <a:t>Wuhan University Economics and Management School</a:t>
            </a:r>
          </a:p>
        </p:txBody>
      </p:sp>
    </p:spTree>
    <p:extLst>
      <p:ext uri="{BB962C8B-B14F-4D97-AF65-F5344CB8AC3E}">
        <p14:creationId xmlns:p14="http://schemas.microsoft.com/office/powerpoint/2010/main" val="11107271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7309" y="0"/>
            <a:ext cx="11083636" cy="6858001"/>
          </a:xfrm>
        </p:spPr>
        <p:txBody>
          <a:bodyPr anchor="t">
            <a:normAutofit/>
          </a:bodyPr>
          <a:lstStyle/>
          <a:p>
            <a:pPr marL="0" indent="0">
              <a:buNone/>
            </a:pPr>
            <a:r>
              <a:rPr lang="en-US" altLang="zh-CN" sz="2800" dirty="0"/>
              <a:t>4.2 IS</a:t>
            </a:r>
            <a:r>
              <a:rPr lang="zh-CN" altLang="en-US" sz="2800" dirty="0"/>
              <a:t>曲线方面的冲击对经济的影响</a:t>
            </a:r>
            <a:endParaRPr lang="en-US" altLang="zh-CN" sz="2800" dirty="0"/>
          </a:p>
          <a:p>
            <a:pPr marL="0" indent="0">
              <a:buNone/>
            </a:pPr>
            <a:endParaRPr lang="en-US" altLang="zh-CN" sz="2800" dirty="0"/>
          </a:p>
          <a:p>
            <a:pPr>
              <a:buFont typeface="Wingdings" panose="05000000000000000000" pitchFamily="2" charset="2"/>
              <a:buChar char="u"/>
            </a:pPr>
            <a:r>
              <a:rPr lang="zh-CN" altLang="en-US" sz="2800" dirty="0"/>
              <a:t>自发支出影响宏观经济的机制</a:t>
            </a:r>
            <a:r>
              <a:rPr lang="en-US" altLang="zh-CN" sz="2800" dirty="0"/>
              <a:t> </a:t>
            </a:r>
          </a:p>
          <a:p>
            <a:pPr>
              <a:buFont typeface="Wingdings" panose="05000000000000000000" pitchFamily="2" charset="2"/>
              <a:buChar char="u"/>
            </a:pPr>
            <a:endParaRPr lang="en-US" altLang="zh-CN" sz="2800" dirty="0"/>
          </a:p>
          <a:p>
            <a:pPr>
              <a:buFont typeface="Wingdings" panose="05000000000000000000" pitchFamily="2" charset="2"/>
              <a:buChar char="u"/>
            </a:pPr>
            <a:endParaRPr lang="en-US" altLang="zh-CN" sz="2800" dirty="0"/>
          </a:p>
          <a:p>
            <a:pPr>
              <a:buFont typeface="Wingdings" panose="05000000000000000000" pitchFamily="2" charset="2"/>
              <a:buChar char="u"/>
            </a:pPr>
            <a:endParaRPr lang="en-US" altLang="zh-CN" sz="2800" dirty="0"/>
          </a:p>
        </p:txBody>
      </p:sp>
      <p:sp>
        <p:nvSpPr>
          <p:cNvPr id="6" name="内容占位符 2"/>
          <p:cNvSpPr txBox="1">
            <a:spLocks/>
          </p:cNvSpPr>
          <p:nvPr/>
        </p:nvSpPr>
        <p:spPr bwMode="auto">
          <a:xfrm>
            <a:off x="1808814" y="1591457"/>
            <a:ext cx="8783781" cy="74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altLang="zh-CN" sz="2800" kern="0" dirty="0" smtClean="0">
                <a:sym typeface="Wingdings" panose="05000000000000000000" pitchFamily="2" charset="2"/>
              </a:rPr>
              <a:t>I</a:t>
            </a:r>
            <a:r>
              <a:rPr lang="en-US" altLang="zh-CN" sz="2800" kern="0" dirty="0">
                <a:latin typeface="宋体" panose="02010600030101010101" pitchFamily="2" charset="-122"/>
              </a:rPr>
              <a:t>↓</a:t>
            </a:r>
            <a:r>
              <a:rPr lang="en-US" altLang="zh-CN" sz="2800" kern="0" dirty="0" smtClean="0">
                <a:sym typeface="Wingdings" panose="05000000000000000000" pitchFamily="2" charset="2"/>
              </a:rPr>
              <a:t>Y</a:t>
            </a:r>
            <a:r>
              <a:rPr lang="en-US" altLang="zh-CN" sz="2800" kern="0" dirty="0">
                <a:latin typeface="宋体" panose="02010600030101010101" pitchFamily="2" charset="-122"/>
              </a:rPr>
              <a:t>↓</a:t>
            </a:r>
            <a:r>
              <a:rPr lang="en-US" altLang="zh-CN" sz="2800" kern="0" dirty="0" smtClean="0">
                <a:sym typeface="Wingdings" panose="05000000000000000000" pitchFamily="2" charset="2"/>
              </a:rPr>
              <a:t></a:t>
            </a:r>
            <a:r>
              <a:rPr lang="en-US" altLang="zh-CN" sz="2800" kern="0" dirty="0">
                <a:sym typeface="Wingdings" panose="05000000000000000000" pitchFamily="2" charset="2"/>
              </a:rPr>
              <a:t>L(r, Y</a:t>
            </a:r>
            <a:r>
              <a:rPr lang="en-US" altLang="zh-CN" sz="2800" kern="0" dirty="0" smtClean="0">
                <a:sym typeface="Wingdings" panose="05000000000000000000" pitchFamily="2" charset="2"/>
              </a:rPr>
              <a:t>)</a:t>
            </a:r>
            <a:r>
              <a:rPr lang="en-US" altLang="zh-CN" sz="2800" kern="0" dirty="0" smtClean="0">
                <a:latin typeface="宋体" panose="02010600030101010101" pitchFamily="2" charset="-122"/>
                <a:ea typeface="宋体" panose="02010600030101010101" pitchFamily="2" charset="-122"/>
              </a:rPr>
              <a:t> </a:t>
            </a:r>
            <a:r>
              <a:rPr lang="en-US" altLang="zh-CN" sz="2800" kern="0" dirty="0">
                <a:latin typeface="宋体" panose="02010600030101010101" pitchFamily="2" charset="-122"/>
              </a:rPr>
              <a:t>↓</a:t>
            </a:r>
            <a:r>
              <a:rPr lang="en-US" altLang="zh-CN" sz="2800" kern="0" dirty="0" smtClean="0">
                <a:sym typeface="Wingdings" panose="05000000000000000000" pitchFamily="2" charset="2"/>
              </a:rPr>
              <a:t>r</a:t>
            </a:r>
            <a:r>
              <a:rPr lang="en-US" altLang="zh-CN" sz="2800" kern="0" dirty="0">
                <a:latin typeface="宋体" panose="02010600030101010101" pitchFamily="2" charset="-122"/>
              </a:rPr>
              <a:t>↓</a:t>
            </a:r>
            <a:r>
              <a:rPr lang="en-US" altLang="zh-CN" sz="2800" kern="0" dirty="0" smtClean="0">
                <a:sym typeface="Wingdings" panose="05000000000000000000" pitchFamily="2" charset="2"/>
              </a:rPr>
              <a:t>I</a:t>
            </a:r>
            <a:r>
              <a:rPr lang="en-US" altLang="zh-CN" sz="2800" kern="0" dirty="0" smtClean="0">
                <a:latin typeface="宋体" panose="02010600030101010101" pitchFamily="2" charset="-122"/>
              </a:rPr>
              <a:t>↑</a:t>
            </a:r>
            <a:r>
              <a:rPr lang="en-US" altLang="zh-CN" sz="2800" kern="0" dirty="0" smtClean="0">
                <a:sym typeface="Wingdings" panose="05000000000000000000" pitchFamily="2" charset="2"/>
              </a:rPr>
              <a:t>Y</a:t>
            </a:r>
            <a:r>
              <a:rPr lang="en-US" altLang="zh-CN" sz="2800" kern="0" dirty="0">
                <a:latin typeface="宋体" panose="02010600030101010101" pitchFamily="2" charset="-122"/>
              </a:rPr>
              <a:t>↑</a:t>
            </a:r>
            <a:r>
              <a:rPr lang="en-US" altLang="zh-CN" sz="2800" kern="0" dirty="0" smtClean="0">
                <a:sym typeface="Wingdings" panose="05000000000000000000" pitchFamily="2" charset="2"/>
              </a:rPr>
              <a:t></a:t>
            </a:r>
            <a:r>
              <a:rPr lang="en-US" altLang="zh-CN" sz="2800" kern="0" dirty="0">
                <a:sym typeface="Wingdings" panose="05000000000000000000" pitchFamily="2" charset="2"/>
              </a:rPr>
              <a:t>……</a:t>
            </a:r>
          </a:p>
        </p:txBody>
      </p:sp>
      <p:sp>
        <p:nvSpPr>
          <p:cNvPr id="8" name="矩形 7"/>
          <p:cNvSpPr/>
          <p:nvPr/>
        </p:nvSpPr>
        <p:spPr>
          <a:xfrm>
            <a:off x="3900849" y="2549879"/>
            <a:ext cx="1773382" cy="523220"/>
          </a:xfrm>
          <a:prstGeom prst="rect">
            <a:avLst/>
          </a:prstGeom>
          <a:solidFill>
            <a:srgbClr val="92D050"/>
          </a:solidFill>
        </p:spPr>
        <p:txBody>
          <a:bodyPr wrap="square">
            <a:spAutoFit/>
          </a:bodyPr>
          <a:lstStyle/>
          <a:p>
            <a:pPr algn="ctr"/>
            <a:r>
              <a:rPr lang="zh-CN" altLang="en-US" sz="2800" kern="0" dirty="0">
                <a:sym typeface="Wingdings" panose="05000000000000000000" pitchFamily="2" charset="2"/>
              </a:rPr>
              <a:t>货币市场</a:t>
            </a:r>
            <a:endParaRPr lang="en-US" altLang="zh-CN" sz="2800" kern="0" dirty="0">
              <a:sym typeface="Wingdings" panose="05000000000000000000" pitchFamily="2" charset="2"/>
            </a:endParaRPr>
          </a:p>
        </p:txBody>
      </p:sp>
      <p:sp>
        <p:nvSpPr>
          <p:cNvPr id="9" name="矩形 8"/>
          <p:cNvSpPr/>
          <p:nvPr/>
        </p:nvSpPr>
        <p:spPr>
          <a:xfrm>
            <a:off x="1808813" y="2566104"/>
            <a:ext cx="1676400" cy="523220"/>
          </a:xfrm>
          <a:prstGeom prst="rect">
            <a:avLst/>
          </a:prstGeom>
          <a:solidFill>
            <a:srgbClr val="92D050"/>
          </a:solidFill>
        </p:spPr>
        <p:txBody>
          <a:bodyPr wrap="square">
            <a:spAutoFit/>
          </a:bodyPr>
          <a:lstStyle/>
          <a:p>
            <a:pPr algn="ctr"/>
            <a:r>
              <a:rPr lang="zh-CN" altLang="en-US" sz="2800" kern="0" dirty="0">
                <a:sym typeface="Wingdings" panose="05000000000000000000" pitchFamily="2" charset="2"/>
              </a:rPr>
              <a:t>商品市场</a:t>
            </a:r>
            <a:endParaRPr lang="en-US" altLang="zh-CN" sz="2800" kern="0" dirty="0">
              <a:sym typeface="Wingdings" panose="05000000000000000000" pitchFamily="2" charset="2"/>
            </a:endParaRPr>
          </a:p>
        </p:txBody>
      </p:sp>
      <p:sp>
        <p:nvSpPr>
          <p:cNvPr id="10" name="矩形 9"/>
          <p:cNvSpPr/>
          <p:nvPr/>
        </p:nvSpPr>
        <p:spPr>
          <a:xfrm>
            <a:off x="6200704" y="2549879"/>
            <a:ext cx="1676400" cy="523220"/>
          </a:xfrm>
          <a:prstGeom prst="rect">
            <a:avLst/>
          </a:prstGeom>
          <a:solidFill>
            <a:srgbClr val="92D050"/>
          </a:solidFill>
        </p:spPr>
        <p:txBody>
          <a:bodyPr wrap="square">
            <a:spAutoFit/>
          </a:bodyPr>
          <a:lstStyle/>
          <a:p>
            <a:pPr algn="ctr"/>
            <a:r>
              <a:rPr lang="zh-CN" altLang="en-US" sz="2800" kern="0" dirty="0">
                <a:sym typeface="Wingdings" panose="05000000000000000000" pitchFamily="2" charset="2"/>
              </a:rPr>
              <a:t>商品市场</a:t>
            </a:r>
            <a:endParaRPr lang="en-US" altLang="zh-CN" sz="2800" kern="0" dirty="0">
              <a:sym typeface="Wingdings" panose="05000000000000000000" pitchFamily="2" charset="2"/>
            </a:endParaRPr>
          </a:p>
        </p:txBody>
      </p:sp>
      <p:sp>
        <p:nvSpPr>
          <p:cNvPr id="11" name="左大括号 10"/>
          <p:cNvSpPr/>
          <p:nvPr/>
        </p:nvSpPr>
        <p:spPr bwMode="auto">
          <a:xfrm rot="16200000">
            <a:off x="2179424" y="1791649"/>
            <a:ext cx="471055" cy="1056758"/>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2" name="左大括号 11"/>
          <p:cNvSpPr/>
          <p:nvPr/>
        </p:nvSpPr>
        <p:spPr bwMode="auto">
          <a:xfrm rot="16200000">
            <a:off x="4231758" y="1283192"/>
            <a:ext cx="471055" cy="1852789"/>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3" name="左大括号 12"/>
          <p:cNvSpPr/>
          <p:nvPr/>
        </p:nvSpPr>
        <p:spPr bwMode="auto">
          <a:xfrm rot="16200000">
            <a:off x="6448181" y="1317360"/>
            <a:ext cx="471055" cy="194345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 name="日期占位符 3">
            <a:extLst>
              <a:ext uri="{FF2B5EF4-FFF2-40B4-BE49-F238E27FC236}">
                <a16:creationId xmlns:a16="http://schemas.microsoft.com/office/drawing/2014/main" id="{2C24B6F4-F71B-0D4D-A4DC-90703E19A706}"/>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42584749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箭头连接符 10"/>
          <p:cNvCxnSpPr/>
          <p:nvPr/>
        </p:nvCxnSpPr>
        <p:spPr bwMode="auto">
          <a:xfrm flipH="1" flipV="1">
            <a:off x="3228223" y="92288"/>
            <a:ext cx="10500" cy="43781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直接箭头连接符 11"/>
          <p:cNvCxnSpPr/>
          <p:nvPr/>
        </p:nvCxnSpPr>
        <p:spPr bwMode="auto">
          <a:xfrm flipV="1">
            <a:off x="3246261" y="4414996"/>
            <a:ext cx="5911592" cy="852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矩形 13"/>
          <p:cNvSpPr/>
          <p:nvPr/>
        </p:nvSpPr>
        <p:spPr>
          <a:xfrm>
            <a:off x="2790296" y="1"/>
            <a:ext cx="320922" cy="584775"/>
          </a:xfrm>
          <a:prstGeom prst="rect">
            <a:avLst/>
          </a:prstGeom>
        </p:spPr>
        <p:txBody>
          <a:bodyPr wrap="none">
            <a:spAutoFit/>
          </a:bodyPr>
          <a:lstStyle/>
          <a:p>
            <a:r>
              <a:rPr lang="en-US" altLang="zh-CN" sz="3200" dirty="0">
                <a:ea typeface="宋体" pitchFamily="2" charset="-122"/>
              </a:rPr>
              <a:t>r</a:t>
            </a:r>
            <a:endParaRPr lang="zh-CN" altLang="en-US" sz="3200" dirty="0"/>
          </a:p>
        </p:txBody>
      </p:sp>
      <p:sp>
        <p:nvSpPr>
          <p:cNvPr id="16" name="矩形 15"/>
          <p:cNvSpPr/>
          <p:nvPr/>
        </p:nvSpPr>
        <p:spPr>
          <a:xfrm>
            <a:off x="7445679" y="3742400"/>
            <a:ext cx="521297" cy="584775"/>
          </a:xfrm>
          <a:prstGeom prst="rect">
            <a:avLst/>
          </a:prstGeom>
        </p:spPr>
        <p:txBody>
          <a:bodyPr wrap="none">
            <a:spAutoFit/>
          </a:bodyPr>
          <a:lstStyle/>
          <a:p>
            <a:r>
              <a:rPr lang="en-US" altLang="zh-CN" sz="3200" i="1" dirty="0">
                <a:latin typeface="Cambria Math" panose="02040503050406030204" pitchFamily="18" charset="0"/>
                <a:ea typeface="宋体" pitchFamily="2" charset="-122"/>
              </a:rPr>
              <a:t>IS</a:t>
            </a:r>
            <a:endParaRPr lang="zh-CN" altLang="en-US" sz="3200" i="1" dirty="0">
              <a:latin typeface="Cambria Math" panose="02040503050406030204" pitchFamily="18" charset="0"/>
              <a:ea typeface="宋体" pitchFamily="2" charset="-122"/>
            </a:endParaRPr>
          </a:p>
        </p:txBody>
      </p:sp>
      <p:cxnSp>
        <p:nvCxnSpPr>
          <p:cNvPr id="17" name="直接连接符 16"/>
          <p:cNvCxnSpPr>
            <a:endCxn id="18" idx="0"/>
          </p:cNvCxnSpPr>
          <p:nvPr/>
        </p:nvCxnSpPr>
        <p:spPr bwMode="auto">
          <a:xfrm flipV="1">
            <a:off x="3208817" y="1930783"/>
            <a:ext cx="3164768" cy="10253"/>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8" name="椭圆 17"/>
          <p:cNvSpPr/>
          <p:nvPr/>
        </p:nvSpPr>
        <p:spPr bwMode="auto">
          <a:xfrm>
            <a:off x="6264487" y="1930782"/>
            <a:ext cx="218197" cy="15225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1" name="矩形 20"/>
          <p:cNvSpPr/>
          <p:nvPr/>
        </p:nvSpPr>
        <p:spPr>
          <a:xfrm>
            <a:off x="6615599" y="1736484"/>
            <a:ext cx="434734" cy="584775"/>
          </a:xfrm>
          <a:prstGeom prst="rect">
            <a:avLst/>
          </a:prstGeom>
        </p:spPr>
        <p:txBody>
          <a:bodyPr wrap="none">
            <a:spAutoFit/>
          </a:bodyPr>
          <a:lstStyle/>
          <a:p>
            <a:r>
              <a:rPr lang="en-US" altLang="zh-CN" sz="3200" dirty="0"/>
              <a:t>E</a:t>
            </a:r>
            <a:endParaRPr lang="zh-CN" altLang="en-US" sz="3200" dirty="0"/>
          </a:p>
        </p:txBody>
      </p:sp>
      <mc:AlternateContent xmlns:mc="http://schemas.openxmlformats.org/markup-compatibility/2006" xmlns:a14="http://schemas.microsoft.com/office/drawing/2010/main">
        <mc:Choice Requires="a14">
          <p:sp>
            <p:nvSpPr>
              <p:cNvPr id="25" name="矩形 24"/>
              <p:cNvSpPr/>
              <p:nvPr/>
            </p:nvSpPr>
            <p:spPr>
              <a:xfrm>
                <a:off x="9259647" y="4414997"/>
                <a:ext cx="54412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i="1" dirty="0">
                          <a:latin typeface="Cambria Math" panose="02040503050406030204" pitchFamily="18" charset="0"/>
                          <a:ea typeface="宋体" pitchFamily="2" charset="-122"/>
                        </a:rPr>
                        <m:t>𝑌</m:t>
                      </m:r>
                    </m:oMath>
                  </m:oMathPara>
                </a14:m>
                <a:endParaRPr lang="zh-CN" altLang="en-US" sz="3200" dirty="0"/>
              </a:p>
            </p:txBody>
          </p:sp>
        </mc:Choice>
        <mc:Fallback xmlns="">
          <p:sp>
            <p:nvSpPr>
              <p:cNvPr id="25" name="矩形 24"/>
              <p:cNvSpPr>
                <a:spLocks noRot="1" noChangeAspect="1" noMove="1" noResize="1" noEditPoints="1" noAdjustHandles="1" noChangeArrowheads="1" noChangeShapeType="1" noTextEdit="1"/>
              </p:cNvSpPr>
              <p:nvPr/>
            </p:nvSpPr>
            <p:spPr>
              <a:xfrm>
                <a:off x="9259647" y="4414997"/>
                <a:ext cx="544123" cy="5847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2601313" y="1796733"/>
                <a:ext cx="627928" cy="584775"/>
              </a:xfrm>
              <a:prstGeom prst="rect">
                <a:avLst/>
              </a:prstGeom>
            </p:spPr>
            <p:txBody>
              <a:bodyPr wrap="none">
                <a:spAutoFit/>
              </a:bodyPr>
              <a:lstStyle/>
              <a:p>
                <a:pPr/>
                <a14:m>
                  <m:oMathPara xmlns:m="http://schemas.openxmlformats.org/officeDocument/2006/math">
                    <m:oMathParaPr>
                      <m:jc m:val="right"/>
                    </m:oMathParaPr>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𝑟</m:t>
                          </m:r>
                        </m:e>
                        <m:sub>
                          <m:r>
                            <a:rPr lang="en-US" altLang="zh-CN" sz="3200" i="1" dirty="0">
                              <a:latin typeface="Cambria Math" panose="02040503050406030204" pitchFamily="18" charset="0"/>
                              <a:ea typeface="宋体" pitchFamily="2" charset="-122"/>
                            </a:rPr>
                            <m:t>0</m:t>
                          </m:r>
                        </m:sub>
                      </m:sSub>
                    </m:oMath>
                  </m:oMathPara>
                </a14:m>
                <a:endParaRPr lang="en-US" altLang="zh-CN" sz="3200" dirty="0"/>
              </a:p>
            </p:txBody>
          </p:sp>
        </mc:Choice>
        <mc:Fallback xmlns="">
          <p:sp>
            <p:nvSpPr>
              <p:cNvPr id="27" name="矩形 26"/>
              <p:cNvSpPr>
                <a:spLocks noRot="1" noChangeAspect="1" noMove="1" noResize="1" noEditPoints="1" noAdjustHandles="1" noChangeArrowheads="1" noChangeShapeType="1" noTextEdit="1"/>
              </p:cNvSpPr>
              <p:nvPr/>
            </p:nvSpPr>
            <p:spPr>
              <a:xfrm>
                <a:off x="2601313" y="1796733"/>
                <a:ext cx="627928" cy="584775"/>
              </a:xfrm>
              <a:prstGeom prst="rect">
                <a:avLst/>
              </a:prstGeom>
              <a:blipFill>
                <a:blip r:embed="rId4"/>
                <a:stretch>
                  <a:fillRect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5564043" y="4433375"/>
                <a:ext cx="65697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𝑌</m:t>
                          </m:r>
                        </m:e>
                        <m:sub>
                          <m:r>
                            <a:rPr lang="en-US" altLang="zh-CN" sz="3200" i="1" dirty="0">
                              <a:latin typeface="Cambria Math" panose="02040503050406030204" pitchFamily="18" charset="0"/>
                              <a:ea typeface="宋体" pitchFamily="2" charset="-122"/>
                            </a:rPr>
                            <m:t>0</m:t>
                          </m:r>
                        </m:sub>
                      </m:sSub>
                    </m:oMath>
                  </m:oMathPara>
                </a14:m>
                <a:endParaRPr lang="zh-CN" altLang="en-US" sz="3200" dirty="0"/>
              </a:p>
            </p:txBody>
          </p:sp>
        </mc:Choice>
        <mc:Fallback xmlns="">
          <p:sp>
            <p:nvSpPr>
              <p:cNvPr id="29" name="矩形 28"/>
              <p:cNvSpPr>
                <a:spLocks noRot="1" noChangeAspect="1" noMove="1" noResize="1" noEditPoints="1" noAdjustHandles="1" noChangeArrowheads="1" noChangeShapeType="1" noTextEdit="1"/>
              </p:cNvSpPr>
              <p:nvPr/>
            </p:nvSpPr>
            <p:spPr>
              <a:xfrm>
                <a:off x="5564043" y="4433375"/>
                <a:ext cx="656975" cy="584775"/>
              </a:xfrm>
              <a:prstGeom prst="rect">
                <a:avLst/>
              </a:prstGeom>
              <a:blipFill>
                <a:blip r:embed="rId5"/>
                <a:stretch>
                  <a:fillRect b="-63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p:cNvSpPr/>
              <p:nvPr/>
            </p:nvSpPr>
            <p:spPr>
              <a:xfrm>
                <a:off x="7534613" y="678416"/>
                <a:ext cx="864724"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i="1" dirty="0">
                          <a:latin typeface="Cambria Math" panose="02040503050406030204" pitchFamily="18" charset="0"/>
                          <a:ea typeface="宋体" pitchFamily="2" charset="-122"/>
                        </a:rPr>
                        <m:t>𝐿𝑀</m:t>
                      </m:r>
                    </m:oMath>
                  </m:oMathPara>
                </a14:m>
                <a:endParaRPr lang="zh-CN" altLang="en-US" sz="3200" dirty="0"/>
              </a:p>
            </p:txBody>
          </p:sp>
        </mc:Choice>
        <mc:Fallback xmlns="">
          <p:sp>
            <p:nvSpPr>
              <p:cNvPr id="39" name="矩形 38"/>
              <p:cNvSpPr>
                <a:spLocks noRot="1" noChangeAspect="1" noMove="1" noResize="1" noEditPoints="1" noAdjustHandles="1" noChangeArrowheads="1" noChangeShapeType="1" noTextEdit="1"/>
              </p:cNvSpPr>
              <p:nvPr/>
            </p:nvSpPr>
            <p:spPr>
              <a:xfrm>
                <a:off x="7534613" y="678416"/>
                <a:ext cx="864724" cy="584775"/>
              </a:xfrm>
              <a:prstGeom prst="rect">
                <a:avLst/>
              </a:prstGeom>
              <a:blipFill>
                <a:blip r:embed="rId6"/>
                <a:stretch>
                  <a:fillRect/>
                </a:stretch>
              </a:blipFill>
            </p:spPr>
            <p:txBody>
              <a:bodyPr/>
              <a:lstStyle/>
              <a:p>
                <a:r>
                  <a:rPr lang="zh-CN" altLang="en-US">
                    <a:noFill/>
                  </a:rPr>
                  <a:t> </a:t>
                </a:r>
              </a:p>
            </p:txBody>
          </p:sp>
        </mc:Fallback>
      </mc:AlternateContent>
      <p:cxnSp>
        <p:nvCxnSpPr>
          <p:cNvPr id="41" name="直接连接符 40"/>
          <p:cNvCxnSpPr>
            <a:stCxn id="18" idx="4"/>
          </p:cNvCxnSpPr>
          <p:nvPr/>
        </p:nvCxnSpPr>
        <p:spPr bwMode="auto">
          <a:xfrm>
            <a:off x="6373585" y="2083037"/>
            <a:ext cx="27942" cy="2436397"/>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9" name="直接连接符 18"/>
          <p:cNvCxnSpPr/>
          <p:nvPr/>
        </p:nvCxnSpPr>
        <p:spPr bwMode="auto">
          <a:xfrm>
            <a:off x="3622067" y="1040246"/>
            <a:ext cx="2974127" cy="3294616"/>
          </a:xfrm>
          <a:prstGeom prst="line">
            <a:avLst/>
          </a:prstGeom>
          <a:solidFill>
            <a:schemeClr val="accent1"/>
          </a:solidFill>
          <a:ln w="38100" cap="flat" cmpd="sng" algn="ctr">
            <a:solidFill>
              <a:schemeClr val="accent6">
                <a:lumMod val="75000"/>
              </a:schemeClr>
            </a:solidFill>
            <a:prstDash val="solid"/>
            <a:round/>
            <a:headEnd type="none" w="med" len="med"/>
            <a:tailEnd type="none" w="med" len="med"/>
          </a:ln>
          <a:effectLst/>
        </p:spPr>
      </p:cxnSp>
      <p:sp>
        <p:nvSpPr>
          <p:cNvPr id="3" name="右箭头 2"/>
          <p:cNvSpPr/>
          <p:nvPr/>
        </p:nvSpPr>
        <p:spPr bwMode="auto">
          <a:xfrm rot="10800000" flipV="1">
            <a:off x="6210939" y="3693381"/>
            <a:ext cx="1634364" cy="1648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2" name="矩形 21"/>
          <p:cNvSpPr/>
          <p:nvPr/>
        </p:nvSpPr>
        <p:spPr>
          <a:xfrm>
            <a:off x="3903225" y="2074963"/>
            <a:ext cx="458780" cy="584775"/>
          </a:xfrm>
          <a:prstGeom prst="rect">
            <a:avLst/>
          </a:prstGeom>
        </p:spPr>
        <p:txBody>
          <a:bodyPr wrap="none">
            <a:spAutoFit/>
          </a:bodyPr>
          <a:lstStyle/>
          <a:p>
            <a:r>
              <a:rPr lang="en-US" altLang="zh-CN" sz="3200" dirty="0"/>
              <a:t>B</a:t>
            </a:r>
            <a:endParaRPr lang="zh-CN" altLang="en-US" sz="3200" dirty="0"/>
          </a:p>
        </p:txBody>
      </p:sp>
      <p:sp>
        <p:nvSpPr>
          <p:cNvPr id="5" name="椭圆 4"/>
          <p:cNvSpPr/>
          <p:nvPr/>
        </p:nvSpPr>
        <p:spPr bwMode="auto">
          <a:xfrm>
            <a:off x="4388126" y="1864289"/>
            <a:ext cx="170976" cy="19240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26" name="直接连接符 25"/>
          <p:cNvCxnSpPr/>
          <p:nvPr/>
        </p:nvCxnSpPr>
        <p:spPr bwMode="auto">
          <a:xfrm>
            <a:off x="4448498" y="2008855"/>
            <a:ext cx="27942" cy="2436397"/>
          </a:xfrm>
          <a:prstGeom prst="line">
            <a:avLst/>
          </a:prstGeom>
          <a:solidFill>
            <a:schemeClr val="accent1"/>
          </a:solidFill>
          <a:ln w="9525" cap="flat" cmpd="sng" algn="ctr">
            <a:solidFill>
              <a:schemeClr val="tx1"/>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28" name="矩形 27"/>
              <p:cNvSpPr/>
              <p:nvPr/>
            </p:nvSpPr>
            <p:spPr>
              <a:xfrm>
                <a:off x="4149872" y="4477547"/>
                <a:ext cx="64748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𝑌</m:t>
                          </m:r>
                        </m:e>
                        <m:sub>
                          <m:r>
                            <a:rPr lang="en-US" altLang="zh-CN" sz="3200" i="1" dirty="0">
                              <a:latin typeface="Cambria Math" panose="02040503050406030204" pitchFamily="18" charset="0"/>
                              <a:ea typeface="宋体" pitchFamily="2" charset="-122"/>
                            </a:rPr>
                            <m:t>1</m:t>
                          </m:r>
                        </m:sub>
                      </m:sSub>
                    </m:oMath>
                  </m:oMathPara>
                </a14:m>
                <a:endParaRPr lang="zh-CN" altLang="en-US" sz="3200" dirty="0"/>
              </a:p>
            </p:txBody>
          </p:sp>
        </mc:Choice>
        <mc:Fallback xmlns="">
          <p:sp>
            <p:nvSpPr>
              <p:cNvPr id="28" name="矩形 27"/>
              <p:cNvSpPr>
                <a:spLocks noRot="1" noChangeAspect="1" noMove="1" noResize="1" noEditPoints="1" noAdjustHandles="1" noChangeArrowheads="1" noChangeShapeType="1" noTextEdit="1"/>
              </p:cNvSpPr>
              <p:nvPr/>
            </p:nvSpPr>
            <p:spPr>
              <a:xfrm>
                <a:off x="4149872" y="4477547"/>
                <a:ext cx="647485" cy="584775"/>
              </a:xfrm>
              <a:prstGeom prst="rect">
                <a:avLst/>
              </a:prstGeom>
              <a:blipFill>
                <a:blip r:embed="rId7"/>
                <a:stretch>
                  <a:fillRect b="-21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2627823" y="2567270"/>
                <a:ext cx="618439" cy="584775"/>
              </a:xfrm>
              <a:prstGeom prst="rect">
                <a:avLst/>
              </a:prstGeom>
            </p:spPr>
            <p:txBody>
              <a:bodyPr wrap="none">
                <a:spAutoFit/>
              </a:bodyPr>
              <a:lstStyle/>
              <a:p>
                <a:pPr/>
                <a14:m>
                  <m:oMathPara xmlns:m="http://schemas.openxmlformats.org/officeDocument/2006/math">
                    <m:oMathParaPr>
                      <m:jc m:val="right"/>
                    </m:oMathParaPr>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𝑟</m:t>
                          </m:r>
                        </m:e>
                        <m:sub>
                          <m:r>
                            <a:rPr lang="en-US" altLang="zh-CN" sz="3200" i="1" dirty="0">
                              <a:latin typeface="Cambria Math" panose="02040503050406030204" pitchFamily="18" charset="0"/>
                              <a:ea typeface="宋体" pitchFamily="2" charset="-122"/>
                            </a:rPr>
                            <m:t>1</m:t>
                          </m:r>
                        </m:sub>
                      </m:sSub>
                    </m:oMath>
                  </m:oMathPara>
                </a14:m>
                <a:endParaRPr lang="en-US" altLang="zh-CN" sz="3200" dirty="0"/>
              </a:p>
            </p:txBody>
          </p:sp>
        </mc:Choice>
        <mc:Fallback xmlns="">
          <p:sp>
            <p:nvSpPr>
              <p:cNvPr id="31" name="矩形 30"/>
              <p:cNvSpPr>
                <a:spLocks noRot="1" noChangeAspect="1" noMove="1" noResize="1" noEditPoints="1" noAdjustHandles="1" noChangeArrowheads="1" noChangeShapeType="1" noTextEdit="1"/>
              </p:cNvSpPr>
              <p:nvPr/>
            </p:nvSpPr>
            <p:spPr>
              <a:xfrm>
                <a:off x="2627823" y="2567270"/>
                <a:ext cx="618439" cy="584775"/>
              </a:xfrm>
              <a:prstGeom prst="rect">
                <a:avLst/>
              </a:prstGeom>
              <a:blipFill>
                <a:blip r:embed="rId8"/>
                <a:stretch>
                  <a:fillRect b="-42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5532707" y="2826900"/>
                <a:ext cx="789383" cy="584775"/>
              </a:xfrm>
              <a:prstGeom prst="rect">
                <a:avLst/>
              </a:prstGeom>
            </p:spPr>
            <p:txBody>
              <a:bodyPr wrap="none">
                <a:spAutoFit/>
              </a:bodyPr>
              <a:lstStyle/>
              <a:p>
                <a:pPr/>
                <a14:m>
                  <m:oMathPara xmlns:m="http://schemas.openxmlformats.org/officeDocument/2006/math">
                    <m:oMathParaPr>
                      <m:jc m:val="right"/>
                    </m:oMathParaPr>
                    <m:oMath xmlns:m="http://schemas.openxmlformats.org/officeDocument/2006/math">
                      <m:r>
                        <a:rPr lang="en-US" altLang="zh-CN" sz="3200" i="1" dirty="0">
                          <a:latin typeface="Cambria Math" panose="02040503050406030204" pitchFamily="18" charset="0"/>
                          <a:ea typeface="Cambria Math" panose="02040503050406030204" pitchFamily="18" charset="0"/>
                        </a:rPr>
                        <m:t>∆</m:t>
                      </m:r>
                      <m:r>
                        <a:rPr lang="en-US" altLang="zh-CN" sz="3200" i="1" dirty="0">
                          <a:latin typeface="Cambria Math" panose="02040503050406030204" pitchFamily="18" charset="0"/>
                          <a:ea typeface="宋体" pitchFamily="2" charset="-122"/>
                        </a:rPr>
                        <m:t>𝑌</m:t>
                      </m:r>
                    </m:oMath>
                  </m:oMathPara>
                </a14:m>
                <a:endParaRPr lang="en-US" altLang="zh-CN" sz="3200" dirty="0"/>
              </a:p>
            </p:txBody>
          </p:sp>
        </mc:Choice>
        <mc:Fallback xmlns="">
          <p:sp>
            <p:nvSpPr>
              <p:cNvPr id="32" name="矩形 31"/>
              <p:cNvSpPr>
                <a:spLocks noRot="1" noChangeAspect="1" noMove="1" noResize="1" noEditPoints="1" noAdjustHandles="1" noChangeArrowheads="1" noChangeShapeType="1" noTextEdit="1"/>
              </p:cNvSpPr>
              <p:nvPr/>
            </p:nvSpPr>
            <p:spPr>
              <a:xfrm>
                <a:off x="5532707" y="2826900"/>
                <a:ext cx="789383" cy="584775"/>
              </a:xfrm>
              <a:prstGeom prst="rect">
                <a:avLst/>
              </a:prstGeom>
              <a:blipFill>
                <a:blip r:embed="rId9"/>
                <a:stretch>
                  <a:fillRect r="-3175"/>
                </a:stretch>
              </a:blipFill>
            </p:spPr>
            <p:txBody>
              <a:bodyPr/>
              <a:lstStyle/>
              <a:p>
                <a:r>
                  <a:rPr lang="zh-CN" altLang="en-US">
                    <a:noFill/>
                  </a:rPr>
                  <a:t> </a:t>
                </a:r>
              </a:p>
            </p:txBody>
          </p:sp>
        </mc:Fallback>
      </mc:AlternateContent>
      <p:cxnSp>
        <p:nvCxnSpPr>
          <p:cNvPr id="33" name="直接连接符 32"/>
          <p:cNvCxnSpPr/>
          <p:nvPr/>
        </p:nvCxnSpPr>
        <p:spPr bwMode="auto">
          <a:xfrm>
            <a:off x="5390102" y="1930782"/>
            <a:ext cx="38871" cy="2546764"/>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8" name="右大括号 7"/>
          <p:cNvSpPr/>
          <p:nvPr/>
        </p:nvSpPr>
        <p:spPr bwMode="auto">
          <a:xfrm rot="5400000">
            <a:off x="5578442" y="1954796"/>
            <a:ext cx="721187" cy="924983"/>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34" name="直接连接符 33"/>
          <p:cNvCxnSpPr/>
          <p:nvPr/>
        </p:nvCxnSpPr>
        <p:spPr bwMode="auto">
          <a:xfrm flipH="1">
            <a:off x="4334665" y="492512"/>
            <a:ext cx="3449060" cy="3737843"/>
          </a:xfrm>
          <a:prstGeom prst="line">
            <a:avLst/>
          </a:prstGeom>
          <a:solidFill>
            <a:schemeClr val="accent1"/>
          </a:solidFill>
          <a:ln w="38100" cap="flat" cmpd="sng" algn="ctr">
            <a:solidFill>
              <a:schemeClr val="accent6">
                <a:lumMod val="50000"/>
              </a:schemeClr>
            </a:solidFill>
            <a:prstDash val="solid"/>
            <a:round/>
            <a:headEnd type="none" w="med" len="med"/>
            <a:tailEnd type="none" w="med" len="med"/>
          </a:ln>
          <a:effectLst/>
        </p:spPr>
      </p:cxnSp>
      <p:sp>
        <p:nvSpPr>
          <p:cNvPr id="35" name="矩形 34"/>
          <p:cNvSpPr/>
          <p:nvPr/>
        </p:nvSpPr>
        <p:spPr>
          <a:xfrm>
            <a:off x="4995016" y="1943163"/>
            <a:ext cx="481222" cy="584775"/>
          </a:xfrm>
          <a:prstGeom prst="rect">
            <a:avLst/>
          </a:prstGeom>
        </p:spPr>
        <p:txBody>
          <a:bodyPr wrap="none">
            <a:spAutoFit/>
          </a:bodyPr>
          <a:lstStyle/>
          <a:p>
            <a:r>
              <a:rPr lang="en-US" altLang="zh-CN" sz="3200" dirty="0"/>
              <a:t>A</a:t>
            </a:r>
            <a:endParaRPr lang="zh-CN" altLang="en-US" sz="3200" dirty="0"/>
          </a:p>
        </p:txBody>
      </p:sp>
      <p:sp>
        <p:nvSpPr>
          <p:cNvPr id="36" name="矩形 35"/>
          <p:cNvSpPr/>
          <p:nvPr/>
        </p:nvSpPr>
        <p:spPr>
          <a:xfrm>
            <a:off x="5437856" y="3137665"/>
            <a:ext cx="412292" cy="584775"/>
          </a:xfrm>
          <a:prstGeom prst="rect">
            <a:avLst/>
          </a:prstGeom>
        </p:spPr>
        <p:txBody>
          <a:bodyPr wrap="none">
            <a:spAutoFit/>
          </a:bodyPr>
          <a:lstStyle/>
          <a:p>
            <a:r>
              <a:rPr lang="en-US" altLang="zh-CN" sz="3200" dirty="0"/>
              <a:t>F</a:t>
            </a:r>
            <a:endParaRPr lang="zh-CN" altLang="en-US" sz="3200" dirty="0"/>
          </a:p>
        </p:txBody>
      </p:sp>
      <p:sp>
        <p:nvSpPr>
          <p:cNvPr id="9" name="椭圆 8"/>
          <p:cNvSpPr/>
          <p:nvPr/>
        </p:nvSpPr>
        <p:spPr bwMode="auto">
          <a:xfrm>
            <a:off x="5320097" y="2992244"/>
            <a:ext cx="251760" cy="11900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7" name="右大括号 36"/>
          <p:cNvSpPr/>
          <p:nvPr/>
        </p:nvSpPr>
        <p:spPr bwMode="auto">
          <a:xfrm rot="16200000">
            <a:off x="5184608" y="599576"/>
            <a:ext cx="473868" cy="1801095"/>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38" name="直接连接符 37"/>
          <p:cNvCxnSpPr/>
          <p:nvPr/>
        </p:nvCxnSpPr>
        <p:spPr bwMode="auto">
          <a:xfrm>
            <a:off x="5018829" y="395476"/>
            <a:ext cx="3380509" cy="3851564"/>
          </a:xfrm>
          <a:prstGeom prst="line">
            <a:avLst/>
          </a:prstGeom>
          <a:solidFill>
            <a:schemeClr val="accent1"/>
          </a:solidFill>
          <a:ln w="38100" cap="flat" cmpd="sng" algn="ctr">
            <a:solidFill>
              <a:srgbClr val="C00000"/>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0" name="矩形 19"/>
              <p:cNvSpPr/>
              <p:nvPr/>
            </p:nvSpPr>
            <p:spPr>
              <a:xfrm>
                <a:off x="4362006" y="651490"/>
                <a:ext cx="1309205" cy="7863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a:latin typeface="Cambria Math" panose="02040503050406030204" pitchFamily="18" charset="0"/>
                              <a:ea typeface="宋体" pitchFamily="2" charset="-122"/>
                            </a:rPr>
                          </m:ctrlPr>
                        </m:fPr>
                        <m:num>
                          <m:r>
                            <a:rPr lang="en-US" altLang="zh-CN" i="1" dirty="0">
                              <a:latin typeface="Cambria Math" panose="02040503050406030204" pitchFamily="18" charset="0"/>
                              <a:ea typeface="宋体" pitchFamily="2" charset="-122"/>
                            </a:rPr>
                            <m:t>1</m:t>
                          </m:r>
                        </m:num>
                        <m:den>
                          <m:r>
                            <a:rPr lang="en-US" altLang="zh-CN" i="1" dirty="0">
                              <a:latin typeface="Cambria Math" panose="02040503050406030204" pitchFamily="18" charset="0"/>
                              <a:ea typeface="宋体" pitchFamily="2" charset="-122"/>
                            </a:rPr>
                            <m:t>1−</m:t>
                          </m:r>
                          <m:r>
                            <a:rPr lang="en-US" altLang="zh-CN" i="1" dirty="0">
                              <a:latin typeface="Cambria Math" panose="02040503050406030204" pitchFamily="18" charset="0"/>
                              <a:ea typeface="宋体" pitchFamily="2" charset="-122"/>
                            </a:rPr>
                            <m:t>𝑐</m:t>
                          </m:r>
                        </m:den>
                      </m:f>
                      <m:r>
                        <a:rPr lang="zh-CN" altLang="en-US" i="1">
                          <a:latin typeface="Cambria Math" panose="02040503050406030204" pitchFamily="18" charset="0"/>
                        </a:rPr>
                        <m:t>∆</m:t>
                      </m:r>
                      <m:r>
                        <a:rPr lang="en-US" altLang="zh-CN" i="1">
                          <a:latin typeface="Cambria Math" panose="02040503050406030204" pitchFamily="18" charset="0"/>
                        </a:rPr>
                        <m:t>𝐼</m:t>
                      </m:r>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4362006" y="651490"/>
                <a:ext cx="1309205" cy="786369"/>
              </a:xfrm>
              <a:prstGeom prst="rect">
                <a:avLst/>
              </a:prstGeom>
              <a:blipFill>
                <a:blip r:embed="rId10"/>
                <a:stretch>
                  <a:fillRect b="-63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2154359" y="5312872"/>
                <a:ext cx="7033703" cy="1282787"/>
              </a:xfrm>
              <a:prstGeom prst="rect">
                <a:avLst/>
              </a:prstGeom>
            </p:spPr>
            <p:txBody>
              <a:bodyPr wrap="square">
                <a:spAutoFit/>
              </a:bodyPr>
              <a:lstStyle/>
              <a:p>
                <a:r>
                  <a:rPr lang="zh-CN" altLang="en-US" sz="3200" dirty="0"/>
                  <a:t>如果私人投资减少</a:t>
                </a:r>
                <a14:m>
                  <m:oMath xmlns:m="http://schemas.openxmlformats.org/officeDocument/2006/math">
                    <m:r>
                      <a:rPr lang="zh-CN" altLang="en-US" sz="3200" i="1">
                        <a:latin typeface="Cambria Math" panose="02040503050406030204" pitchFamily="18" charset="0"/>
                      </a:rPr>
                      <m:t>∆</m:t>
                    </m:r>
                    <m:r>
                      <a:rPr lang="en-US" altLang="zh-CN" sz="3200" i="1">
                        <a:latin typeface="Cambria Math" panose="02040503050406030204" pitchFamily="18" charset="0"/>
                      </a:rPr>
                      <m:t>𝐼</m:t>
                    </m:r>
                  </m:oMath>
                </a14:m>
                <a:r>
                  <a:rPr lang="zh-CN" altLang="en-US" sz="3200" dirty="0"/>
                  <a:t>宏观经济带来冲击，会导致总产量减少</a:t>
                </a:r>
                <a14:m>
                  <m:oMath xmlns:m="http://schemas.openxmlformats.org/officeDocument/2006/math">
                    <m:f>
                      <m:fPr>
                        <m:ctrlPr>
                          <a:rPr lang="en-US" altLang="zh-CN" sz="3200" i="1" dirty="0">
                            <a:latin typeface="Cambria Math" panose="02040503050406030204" pitchFamily="18" charset="0"/>
                            <a:ea typeface="宋体" pitchFamily="2" charset="-122"/>
                          </a:rPr>
                        </m:ctrlPr>
                      </m:fPr>
                      <m:num>
                        <m:r>
                          <a:rPr lang="en-US" altLang="zh-CN" sz="3200" i="1" dirty="0">
                            <a:latin typeface="Cambria Math" panose="02040503050406030204" pitchFamily="18" charset="0"/>
                            <a:ea typeface="宋体" pitchFamily="2" charset="-122"/>
                          </a:rPr>
                          <m:t>1</m:t>
                        </m:r>
                      </m:num>
                      <m:den>
                        <m:r>
                          <a:rPr lang="en-US" altLang="zh-CN" sz="3200" i="1" dirty="0">
                            <a:latin typeface="Cambria Math" panose="02040503050406030204" pitchFamily="18" charset="0"/>
                            <a:ea typeface="宋体" pitchFamily="2" charset="-122"/>
                          </a:rPr>
                          <m:t>1−</m:t>
                        </m:r>
                        <m:r>
                          <a:rPr lang="en-US" altLang="zh-CN" sz="3200" i="1" dirty="0">
                            <a:latin typeface="Cambria Math" panose="02040503050406030204" pitchFamily="18" charset="0"/>
                            <a:ea typeface="宋体" pitchFamily="2" charset="-122"/>
                          </a:rPr>
                          <m:t>𝑐</m:t>
                        </m:r>
                      </m:den>
                    </m:f>
                    <m:r>
                      <a:rPr lang="zh-CN" altLang="en-US" sz="3200" i="1">
                        <a:latin typeface="Cambria Math" panose="02040503050406030204" pitchFamily="18" charset="0"/>
                      </a:rPr>
                      <m:t>∆</m:t>
                    </m:r>
                    <m:r>
                      <a:rPr lang="en-US" altLang="zh-CN" sz="3200" i="1">
                        <a:latin typeface="Cambria Math" panose="02040503050406030204" pitchFamily="18" charset="0"/>
                      </a:rPr>
                      <m:t>𝐼</m:t>
                    </m:r>
                  </m:oMath>
                </a14:m>
                <a:endParaRPr lang="zh-CN" altLang="en-US" sz="3200" dirty="0"/>
              </a:p>
            </p:txBody>
          </p:sp>
        </mc:Choice>
        <mc:Fallback xmlns="">
          <p:sp>
            <p:nvSpPr>
              <p:cNvPr id="23" name="矩形 22"/>
              <p:cNvSpPr>
                <a:spLocks noRot="1" noChangeAspect="1" noMove="1" noResize="1" noEditPoints="1" noAdjustHandles="1" noChangeArrowheads="1" noChangeShapeType="1" noTextEdit="1"/>
              </p:cNvSpPr>
              <p:nvPr/>
            </p:nvSpPr>
            <p:spPr>
              <a:xfrm>
                <a:off x="2154359" y="5312872"/>
                <a:ext cx="7033703" cy="1282787"/>
              </a:xfrm>
              <a:prstGeom prst="rect">
                <a:avLst/>
              </a:prstGeom>
              <a:blipFill>
                <a:blip r:embed="rId11"/>
                <a:stretch>
                  <a:fillRect l="-2166" t="-5882" b="-3922"/>
                </a:stretch>
              </a:blipFill>
            </p:spPr>
            <p:txBody>
              <a:bodyPr/>
              <a:lstStyle/>
              <a:p>
                <a:r>
                  <a:rPr lang="zh-CN" altLang="en-US">
                    <a:noFill/>
                  </a:rPr>
                  <a:t> </a:t>
                </a:r>
              </a:p>
            </p:txBody>
          </p:sp>
        </mc:Fallback>
      </mc:AlternateContent>
      <p:sp>
        <p:nvSpPr>
          <p:cNvPr id="42" name="矩形 41"/>
          <p:cNvSpPr/>
          <p:nvPr/>
        </p:nvSpPr>
        <p:spPr>
          <a:xfrm>
            <a:off x="6669358" y="3823313"/>
            <a:ext cx="619080" cy="584775"/>
          </a:xfrm>
          <a:prstGeom prst="rect">
            <a:avLst/>
          </a:prstGeom>
        </p:spPr>
        <p:txBody>
          <a:bodyPr wrap="none">
            <a:spAutoFit/>
          </a:bodyPr>
          <a:lstStyle/>
          <a:p>
            <a:r>
              <a:rPr lang="en-US" altLang="zh-CN" sz="3200" i="1" dirty="0">
                <a:latin typeface="Cambria Math" panose="02040503050406030204" pitchFamily="18" charset="0"/>
                <a:ea typeface="宋体" pitchFamily="2" charset="-122"/>
              </a:rPr>
              <a:t>IS’</a:t>
            </a:r>
            <a:endParaRPr lang="zh-CN" altLang="en-US" sz="3200" i="1" dirty="0">
              <a:latin typeface="Cambria Math" panose="02040503050406030204" pitchFamily="18" charset="0"/>
              <a:ea typeface="宋体" pitchFamily="2" charset="-122"/>
            </a:endParaRPr>
          </a:p>
        </p:txBody>
      </p:sp>
      <p:cxnSp>
        <p:nvCxnSpPr>
          <p:cNvPr id="43" name="直接连接符 42"/>
          <p:cNvCxnSpPr/>
          <p:nvPr/>
        </p:nvCxnSpPr>
        <p:spPr bwMode="auto">
          <a:xfrm flipV="1">
            <a:off x="3069652" y="3055720"/>
            <a:ext cx="2364040" cy="8539"/>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4" name="日期占位符 3">
            <a:extLst>
              <a:ext uri="{FF2B5EF4-FFF2-40B4-BE49-F238E27FC236}">
                <a16:creationId xmlns:a16="http://schemas.microsoft.com/office/drawing/2014/main" id="{BC1251EE-D6A9-EF43-A3E6-50E772AE5912}"/>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1063324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7309" y="0"/>
            <a:ext cx="11083636" cy="6858001"/>
          </a:xfrm>
        </p:spPr>
        <p:txBody>
          <a:bodyPr anchor="t">
            <a:normAutofit/>
          </a:bodyPr>
          <a:lstStyle/>
          <a:p>
            <a:pPr marL="0" indent="0">
              <a:buNone/>
            </a:pPr>
            <a:r>
              <a:rPr lang="en-US" altLang="zh-CN" sz="2800" dirty="0"/>
              <a:t>4.2 IS</a:t>
            </a:r>
            <a:r>
              <a:rPr lang="zh-CN" altLang="en-US" sz="2800" dirty="0"/>
              <a:t>曲线方面的冲击对经济的影响</a:t>
            </a:r>
            <a:endParaRPr lang="en-US" altLang="zh-CN" sz="2800" dirty="0"/>
          </a:p>
          <a:p>
            <a:pPr marL="0" indent="0">
              <a:buNone/>
            </a:pPr>
            <a:endParaRPr lang="en-US" altLang="zh-CN" sz="2800" dirty="0"/>
          </a:p>
          <a:p>
            <a:pPr>
              <a:buFont typeface="Wingdings" panose="05000000000000000000" pitchFamily="2" charset="2"/>
              <a:buChar char="u"/>
            </a:pPr>
            <a:r>
              <a:rPr lang="zh-CN" altLang="en-US" sz="2800" dirty="0"/>
              <a:t>自发支出影响宏观经济的机制</a:t>
            </a:r>
            <a:r>
              <a:rPr lang="en-US" altLang="zh-CN" sz="2800" dirty="0"/>
              <a:t> </a:t>
            </a:r>
          </a:p>
          <a:p>
            <a:pPr>
              <a:buFont typeface="Wingdings" panose="05000000000000000000" pitchFamily="2" charset="2"/>
              <a:buChar char="u"/>
            </a:pPr>
            <a:endParaRPr lang="en-US" altLang="zh-CN" sz="2800" dirty="0"/>
          </a:p>
          <a:p>
            <a:pPr>
              <a:buFont typeface="Wingdings" panose="05000000000000000000" pitchFamily="2" charset="2"/>
              <a:buChar char="u"/>
            </a:pPr>
            <a:endParaRPr lang="en-US" altLang="zh-CN" sz="2800" dirty="0"/>
          </a:p>
          <a:p>
            <a:pPr>
              <a:buFont typeface="Wingdings" panose="05000000000000000000" pitchFamily="2" charset="2"/>
              <a:buChar char="u"/>
            </a:pPr>
            <a:endParaRPr lang="en-US" altLang="zh-CN" sz="2800" dirty="0"/>
          </a:p>
          <a:p>
            <a:pPr>
              <a:buFont typeface="Wingdings" panose="05000000000000000000" pitchFamily="2" charset="2"/>
              <a:buChar char="u"/>
            </a:pPr>
            <a:r>
              <a:rPr lang="zh-CN" altLang="en-US" sz="2800" dirty="0"/>
              <a:t>自发支出变化影响宏观经济的程度</a:t>
            </a:r>
            <a:endParaRPr lang="en-US" altLang="zh-CN" sz="2800" dirty="0"/>
          </a:p>
          <a:p>
            <a:pPr lvl="1">
              <a:buFont typeface="Arial" panose="020B0604020202020204" pitchFamily="34" charset="0"/>
              <a:buChar char="•"/>
            </a:pPr>
            <a:r>
              <a:rPr lang="zh-CN" altLang="en-US" sz="2800" dirty="0"/>
              <a:t>仍然存在着乘数效应</a:t>
            </a:r>
            <a:endParaRPr lang="en-US" altLang="zh-CN" sz="2800" dirty="0"/>
          </a:p>
          <a:p>
            <a:pPr lvl="1">
              <a:buFont typeface="Arial" panose="020B0604020202020204" pitchFamily="34" charset="0"/>
              <a:buChar char="•"/>
            </a:pPr>
            <a:r>
              <a:rPr lang="zh-CN" altLang="en-US" sz="2800" dirty="0"/>
              <a:t>乘数的大小取决于：边际消费倾向，税率，边际进口倾向，投资对利率的敏感性，货币需求对收入的敏感性和对利率的敏感性</a:t>
            </a:r>
            <a:endParaRPr lang="en-US" altLang="zh-CN" sz="2800" dirty="0"/>
          </a:p>
          <a:p>
            <a:pPr lvl="1">
              <a:buFont typeface="Arial" panose="020B0604020202020204" pitchFamily="34" charset="0"/>
              <a:buChar char="•"/>
            </a:pPr>
            <a:r>
              <a:rPr lang="zh-CN" altLang="en-US" sz="2800" dirty="0"/>
              <a:t>自发支出变化对经济的影响出现了挤出效应，从而乘数作用变小：自发支出的增加在促进收入增加时带来利率上升，从而又部分地挤出了私人投资。</a:t>
            </a:r>
          </a:p>
        </p:txBody>
      </p:sp>
      <p:sp>
        <p:nvSpPr>
          <p:cNvPr id="4" name="日期占位符 3">
            <a:extLst>
              <a:ext uri="{FF2B5EF4-FFF2-40B4-BE49-F238E27FC236}">
                <a16:creationId xmlns:a16="http://schemas.microsoft.com/office/drawing/2014/main" id="{2C24B6F4-F71B-0D4D-A4DC-90703E19A706}"/>
              </a:ext>
            </a:extLst>
          </p:cNvPr>
          <p:cNvSpPr>
            <a:spLocks noGrp="1"/>
          </p:cNvSpPr>
          <p:nvPr>
            <p:ph type="dt" sz="half" idx="10"/>
          </p:nvPr>
        </p:nvSpPr>
        <p:spPr/>
        <p:txBody>
          <a:bodyPr/>
          <a:lstStyle/>
          <a:p>
            <a:pPr>
              <a:defRPr/>
            </a:pPr>
            <a:r>
              <a:rPr lang="en-US" altLang="zh-CN"/>
              <a:t>Wuhan University Economics and Management School</a:t>
            </a:r>
          </a:p>
        </p:txBody>
      </p:sp>
      <p:sp>
        <p:nvSpPr>
          <p:cNvPr id="14" name="内容占位符 2"/>
          <p:cNvSpPr txBox="1">
            <a:spLocks/>
          </p:cNvSpPr>
          <p:nvPr/>
        </p:nvSpPr>
        <p:spPr bwMode="auto">
          <a:xfrm>
            <a:off x="1808814" y="1591457"/>
            <a:ext cx="8783781" cy="74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altLang="zh-CN" sz="2800" kern="0" dirty="0" smtClean="0">
                <a:sym typeface="Wingdings" panose="05000000000000000000" pitchFamily="2" charset="2"/>
              </a:rPr>
              <a:t>I</a:t>
            </a:r>
            <a:r>
              <a:rPr lang="en-US" altLang="zh-CN" sz="2800" kern="0" dirty="0">
                <a:latin typeface="宋体" panose="02010600030101010101" pitchFamily="2" charset="-122"/>
              </a:rPr>
              <a:t>↓</a:t>
            </a:r>
            <a:r>
              <a:rPr lang="en-US" altLang="zh-CN" sz="2800" kern="0" dirty="0" smtClean="0">
                <a:sym typeface="Wingdings" panose="05000000000000000000" pitchFamily="2" charset="2"/>
              </a:rPr>
              <a:t>Y</a:t>
            </a:r>
            <a:r>
              <a:rPr lang="en-US" altLang="zh-CN" sz="2800" kern="0" dirty="0">
                <a:latin typeface="宋体" panose="02010600030101010101" pitchFamily="2" charset="-122"/>
              </a:rPr>
              <a:t>↓</a:t>
            </a:r>
            <a:r>
              <a:rPr lang="en-US" altLang="zh-CN" sz="2800" kern="0" dirty="0" smtClean="0">
                <a:sym typeface="Wingdings" panose="05000000000000000000" pitchFamily="2" charset="2"/>
              </a:rPr>
              <a:t></a:t>
            </a:r>
            <a:r>
              <a:rPr lang="en-US" altLang="zh-CN" sz="2800" kern="0" dirty="0">
                <a:sym typeface="Wingdings" panose="05000000000000000000" pitchFamily="2" charset="2"/>
              </a:rPr>
              <a:t>L(r, Y</a:t>
            </a:r>
            <a:r>
              <a:rPr lang="en-US" altLang="zh-CN" sz="2800" kern="0" dirty="0" smtClean="0">
                <a:sym typeface="Wingdings" panose="05000000000000000000" pitchFamily="2" charset="2"/>
              </a:rPr>
              <a:t>)</a:t>
            </a:r>
            <a:r>
              <a:rPr lang="en-US" altLang="zh-CN" sz="2800" kern="0" dirty="0" smtClean="0">
                <a:latin typeface="宋体" panose="02010600030101010101" pitchFamily="2" charset="-122"/>
                <a:ea typeface="宋体" panose="02010600030101010101" pitchFamily="2" charset="-122"/>
              </a:rPr>
              <a:t> </a:t>
            </a:r>
            <a:r>
              <a:rPr lang="en-US" altLang="zh-CN" sz="2800" kern="0" dirty="0">
                <a:latin typeface="宋体" panose="02010600030101010101" pitchFamily="2" charset="-122"/>
              </a:rPr>
              <a:t>↓</a:t>
            </a:r>
            <a:r>
              <a:rPr lang="en-US" altLang="zh-CN" sz="2800" kern="0" dirty="0" smtClean="0">
                <a:sym typeface="Wingdings" panose="05000000000000000000" pitchFamily="2" charset="2"/>
              </a:rPr>
              <a:t>r</a:t>
            </a:r>
            <a:r>
              <a:rPr lang="en-US" altLang="zh-CN" sz="2800" kern="0" dirty="0">
                <a:latin typeface="宋体" panose="02010600030101010101" pitchFamily="2" charset="-122"/>
              </a:rPr>
              <a:t>↓</a:t>
            </a:r>
            <a:r>
              <a:rPr lang="en-US" altLang="zh-CN" sz="2800" kern="0" dirty="0" smtClean="0">
                <a:sym typeface="Wingdings" panose="05000000000000000000" pitchFamily="2" charset="2"/>
              </a:rPr>
              <a:t>I</a:t>
            </a:r>
            <a:r>
              <a:rPr lang="en-US" altLang="zh-CN" sz="2800" kern="0" dirty="0" smtClean="0">
                <a:latin typeface="宋体" panose="02010600030101010101" pitchFamily="2" charset="-122"/>
              </a:rPr>
              <a:t>↑</a:t>
            </a:r>
            <a:r>
              <a:rPr lang="en-US" altLang="zh-CN" sz="2800" kern="0" dirty="0" smtClean="0">
                <a:sym typeface="Wingdings" panose="05000000000000000000" pitchFamily="2" charset="2"/>
              </a:rPr>
              <a:t>Y</a:t>
            </a:r>
            <a:r>
              <a:rPr lang="en-US" altLang="zh-CN" sz="2800" kern="0" dirty="0">
                <a:latin typeface="宋体" panose="02010600030101010101" pitchFamily="2" charset="-122"/>
              </a:rPr>
              <a:t>↑</a:t>
            </a:r>
            <a:r>
              <a:rPr lang="en-US" altLang="zh-CN" sz="2800" kern="0" dirty="0" smtClean="0">
                <a:sym typeface="Wingdings" panose="05000000000000000000" pitchFamily="2" charset="2"/>
              </a:rPr>
              <a:t></a:t>
            </a:r>
            <a:r>
              <a:rPr lang="en-US" altLang="zh-CN" sz="2800" kern="0" dirty="0">
                <a:sym typeface="Wingdings" panose="05000000000000000000" pitchFamily="2" charset="2"/>
              </a:rPr>
              <a:t>……</a:t>
            </a:r>
          </a:p>
        </p:txBody>
      </p:sp>
      <p:sp>
        <p:nvSpPr>
          <p:cNvPr id="15" name="矩形 14"/>
          <p:cNvSpPr/>
          <p:nvPr/>
        </p:nvSpPr>
        <p:spPr>
          <a:xfrm>
            <a:off x="3900849" y="2549879"/>
            <a:ext cx="1773382" cy="523220"/>
          </a:xfrm>
          <a:prstGeom prst="rect">
            <a:avLst/>
          </a:prstGeom>
          <a:solidFill>
            <a:srgbClr val="92D050"/>
          </a:solidFill>
        </p:spPr>
        <p:txBody>
          <a:bodyPr wrap="square">
            <a:spAutoFit/>
          </a:bodyPr>
          <a:lstStyle/>
          <a:p>
            <a:pPr algn="ctr"/>
            <a:r>
              <a:rPr lang="zh-CN" altLang="en-US" sz="2800" kern="0" dirty="0">
                <a:sym typeface="Wingdings" panose="05000000000000000000" pitchFamily="2" charset="2"/>
              </a:rPr>
              <a:t>货币市场</a:t>
            </a:r>
            <a:endParaRPr lang="en-US" altLang="zh-CN" sz="2800" kern="0" dirty="0">
              <a:sym typeface="Wingdings" panose="05000000000000000000" pitchFamily="2" charset="2"/>
            </a:endParaRPr>
          </a:p>
        </p:txBody>
      </p:sp>
      <p:sp>
        <p:nvSpPr>
          <p:cNvPr id="16" name="矩形 15"/>
          <p:cNvSpPr/>
          <p:nvPr/>
        </p:nvSpPr>
        <p:spPr>
          <a:xfrm>
            <a:off x="1808813" y="2566104"/>
            <a:ext cx="1676400" cy="523220"/>
          </a:xfrm>
          <a:prstGeom prst="rect">
            <a:avLst/>
          </a:prstGeom>
          <a:solidFill>
            <a:srgbClr val="92D050"/>
          </a:solidFill>
        </p:spPr>
        <p:txBody>
          <a:bodyPr wrap="square">
            <a:spAutoFit/>
          </a:bodyPr>
          <a:lstStyle/>
          <a:p>
            <a:pPr algn="ctr"/>
            <a:r>
              <a:rPr lang="zh-CN" altLang="en-US" sz="2800" kern="0" dirty="0">
                <a:sym typeface="Wingdings" panose="05000000000000000000" pitchFamily="2" charset="2"/>
              </a:rPr>
              <a:t>商品市场</a:t>
            </a:r>
            <a:endParaRPr lang="en-US" altLang="zh-CN" sz="2800" kern="0" dirty="0">
              <a:sym typeface="Wingdings" panose="05000000000000000000" pitchFamily="2" charset="2"/>
            </a:endParaRPr>
          </a:p>
        </p:txBody>
      </p:sp>
      <p:sp>
        <p:nvSpPr>
          <p:cNvPr id="17" name="矩形 16"/>
          <p:cNvSpPr/>
          <p:nvPr/>
        </p:nvSpPr>
        <p:spPr>
          <a:xfrm>
            <a:off x="6200704" y="2549879"/>
            <a:ext cx="1676400" cy="523220"/>
          </a:xfrm>
          <a:prstGeom prst="rect">
            <a:avLst/>
          </a:prstGeom>
          <a:solidFill>
            <a:srgbClr val="92D050"/>
          </a:solidFill>
        </p:spPr>
        <p:txBody>
          <a:bodyPr wrap="square">
            <a:spAutoFit/>
          </a:bodyPr>
          <a:lstStyle/>
          <a:p>
            <a:pPr algn="ctr"/>
            <a:r>
              <a:rPr lang="zh-CN" altLang="en-US" sz="2800" kern="0" dirty="0">
                <a:sym typeface="Wingdings" panose="05000000000000000000" pitchFamily="2" charset="2"/>
              </a:rPr>
              <a:t>商品市场</a:t>
            </a:r>
            <a:endParaRPr lang="en-US" altLang="zh-CN" sz="2800" kern="0" dirty="0">
              <a:sym typeface="Wingdings" panose="05000000000000000000" pitchFamily="2" charset="2"/>
            </a:endParaRPr>
          </a:p>
        </p:txBody>
      </p:sp>
      <p:sp>
        <p:nvSpPr>
          <p:cNvPr id="18" name="左大括号 17"/>
          <p:cNvSpPr/>
          <p:nvPr/>
        </p:nvSpPr>
        <p:spPr bwMode="auto">
          <a:xfrm rot="16200000">
            <a:off x="2179424" y="1791649"/>
            <a:ext cx="471055" cy="1056758"/>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9" name="左大括号 18"/>
          <p:cNvSpPr/>
          <p:nvPr/>
        </p:nvSpPr>
        <p:spPr bwMode="auto">
          <a:xfrm rot="16200000">
            <a:off x="4231758" y="1283192"/>
            <a:ext cx="471055" cy="1852789"/>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0" name="左大括号 19"/>
          <p:cNvSpPr/>
          <p:nvPr/>
        </p:nvSpPr>
        <p:spPr bwMode="auto">
          <a:xfrm rot="16200000">
            <a:off x="6448181" y="1317360"/>
            <a:ext cx="471055" cy="194345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495854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8813" y="1576466"/>
            <a:ext cx="8783781" cy="748145"/>
          </a:xfrm>
        </p:spPr>
        <p:txBody>
          <a:bodyPr/>
          <a:lstStyle/>
          <a:p>
            <a:pPr marL="0" indent="0">
              <a:buNone/>
            </a:pPr>
            <a:r>
              <a:rPr lang="en-US" altLang="zh-CN" sz="2800" dirty="0"/>
              <a:t>M</a:t>
            </a:r>
            <a:r>
              <a:rPr lang="en-US" altLang="zh-CN" sz="2800" dirty="0">
                <a:latin typeface="宋体" panose="02010600030101010101" pitchFamily="2" charset="-122"/>
                <a:ea typeface="宋体" panose="02010600030101010101" pitchFamily="2" charset="-122"/>
              </a:rPr>
              <a:t>↑</a:t>
            </a:r>
            <a:r>
              <a:rPr lang="en-US" altLang="zh-CN" sz="2800" dirty="0">
                <a:sym typeface="Wingdings" panose="05000000000000000000" pitchFamily="2" charset="2"/>
              </a:rPr>
              <a:t>r</a:t>
            </a:r>
            <a:r>
              <a:rPr lang="en-US" altLang="zh-CN" sz="2800" dirty="0">
                <a:latin typeface="宋体" panose="02010600030101010101" pitchFamily="2" charset="-122"/>
                <a:ea typeface="宋体" panose="02010600030101010101" pitchFamily="2" charset="-122"/>
              </a:rPr>
              <a:t>↓</a:t>
            </a:r>
            <a:r>
              <a:rPr lang="en-US" altLang="zh-CN" sz="2800" dirty="0">
                <a:sym typeface="Wingdings" panose="05000000000000000000" pitchFamily="2" charset="2"/>
              </a:rPr>
              <a:t>I</a:t>
            </a:r>
            <a:r>
              <a:rPr lang="en-US" altLang="zh-CN" sz="2800" dirty="0">
                <a:latin typeface="宋体" panose="02010600030101010101" pitchFamily="2" charset="-122"/>
                <a:ea typeface="宋体" panose="02010600030101010101" pitchFamily="2" charset="-122"/>
              </a:rPr>
              <a:t>↑</a:t>
            </a:r>
            <a:r>
              <a:rPr lang="en-US" altLang="zh-CN" sz="2800" dirty="0">
                <a:sym typeface="Wingdings" panose="05000000000000000000" pitchFamily="2" charset="2"/>
              </a:rPr>
              <a:t>Y</a:t>
            </a:r>
            <a:r>
              <a:rPr lang="en-US" altLang="zh-CN" sz="2800" dirty="0">
                <a:latin typeface="宋体" panose="02010600030101010101" pitchFamily="2" charset="-122"/>
                <a:ea typeface="宋体" panose="02010600030101010101" pitchFamily="2" charset="-122"/>
              </a:rPr>
              <a:t>↑</a:t>
            </a:r>
            <a:r>
              <a:rPr lang="en-US" altLang="zh-CN" sz="2800" dirty="0">
                <a:sym typeface="Wingdings" panose="05000000000000000000" pitchFamily="2" charset="2"/>
              </a:rPr>
              <a:t>L(r, Y)</a:t>
            </a:r>
            <a:r>
              <a:rPr lang="en-US" altLang="zh-CN" sz="2800" dirty="0">
                <a:latin typeface="宋体" panose="02010600030101010101" pitchFamily="2" charset="-122"/>
                <a:ea typeface="宋体" panose="02010600030101010101" pitchFamily="2" charset="-122"/>
              </a:rPr>
              <a:t>↑</a:t>
            </a:r>
            <a:r>
              <a:rPr lang="en-US" altLang="zh-CN" sz="2800" dirty="0">
                <a:sym typeface="Wingdings" panose="05000000000000000000" pitchFamily="2" charset="2"/>
              </a:rPr>
              <a:t>r</a:t>
            </a:r>
            <a:r>
              <a:rPr lang="en-US" altLang="zh-CN" sz="2800" dirty="0">
                <a:latin typeface="宋体" panose="02010600030101010101" pitchFamily="2" charset="-122"/>
                <a:ea typeface="宋体" panose="02010600030101010101" pitchFamily="2" charset="-122"/>
              </a:rPr>
              <a:t>↑</a:t>
            </a:r>
            <a:r>
              <a:rPr lang="en-US" altLang="zh-CN" sz="2800" dirty="0">
                <a:sym typeface="Wingdings" panose="05000000000000000000" pitchFamily="2" charset="2"/>
              </a:rPr>
              <a:t>I</a:t>
            </a:r>
            <a:r>
              <a:rPr lang="en-US" altLang="zh-CN" sz="2800" dirty="0">
                <a:latin typeface="宋体" panose="02010600030101010101" pitchFamily="2" charset="-122"/>
                <a:ea typeface="宋体" panose="02010600030101010101" pitchFamily="2" charset="-122"/>
              </a:rPr>
              <a:t>↓</a:t>
            </a:r>
            <a:r>
              <a:rPr lang="en-US" altLang="zh-CN" sz="2800" dirty="0">
                <a:sym typeface="Wingdings" panose="05000000000000000000" pitchFamily="2" charset="2"/>
              </a:rPr>
              <a:t>Y</a:t>
            </a:r>
            <a:r>
              <a:rPr lang="en-US" altLang="zh-CN" sz="2800" dirty="0">
                <a:latin typeface="宋体" panose="02010600030101010101" pitchFamily="2" charset="-122"/>
                <a:ea typeface="宋体" panose="02010600030101010101" pitchFamily="2" charset="-122"/>
              </a:rPr>
              <a:t>↓</a:t>
            </a:r>
            <a:r>
              <a:rPr lang="en-US" altLang="zh-CN" sz="2800" dirty="0">
                <a:sym typeface="Wingdings" panose="05000000000000000000" pitchFamily="2" charset="2"/>
              </a:rPr>
              <a:t>…</a:t>
            </a:r>
          </a:p>
        </p:txBody>
      </p:sp>
      <p:sp>
        <p:nvSpPr>
          <p:cNvPr id="6" name="矩形 5"/>
          <p:cNvSpPr/>
          <p:nvPr/>
        </p:nvSpPr>
        <p:spPr>
          <a:xfrm>
            <a:off x="1808812" y="2581058"/>
            <a:ext cx="1676400" cy="523220"/>
          </a:xfrm>
          <a:prstGeom prst="rect">
            <a:avLst/>
          </a:prstGeom>
          <a:solidFill>
            <a:srgbClr val="92D050"/>
          </a:solidFill>
        </p:spPr>
        <p:txBody>
          <a:bodyPr wrap="square">
            <a:spAutoFit/>
          </a:bodyPr>
          <a:lstStyle/>
          <a:p>
            <a:pPr algn="ctr"/>
            <a:r>
              <a:rPr lang="zh-CN" altLang="en-US" sz="2800" kern="0" dirty="0">
                <a:sym typeface="Wingdings" panose="05000000000000000000" pitchFamily="2" charset="2"/>
              </a:rPr>
              <a:t>货币市场</a:t>
            </a:r>
            <a:endParaRPr lang="en-US" altLang="zh-CN" sz="2800" kern="0" dirty="0">
              <a:sym typeface="Wingdings" panose="05000000000000000000" pitchFamily="2" charset="2"/>
            </a:endParaRPr>
          </a:p>
        </p:txBody>
      </p:sp>
      <p:sp>
        <p:nvSpPr>
          <p:cNvPr id="7" name="矩形 6"/>
          <p:cNvSpPr/>
          <p:nvPr/>
        </p:nvSpPr>
        <p:spPr>
          <a:xfrm>
            <a:off x="5882048" y="2581058"/>
            <a:ext cx="1773382" cy="523220"/>
          </a:xfrm>
          <a:prstGeom prst="rect">
            <a:avLst/>
          </a:prstGeom>
          <a:solidFill>
            <a:srgbClr val="92D050"/>
          </a:solidFill>
        </p:spPr>
        <p:txBody>
          <a:bodyPr wrap="square">
            <a:spAutoFit/>
          </a:bodyPr>
          <a:lstStyle/>
          <a:p>
            <a:pPr algn="ctr"/>
            <a:r>
              <a:rPr lang="zh-CN" altLang="en-US" sz="2800" kern="0" dirty="0">
                <a:sym typeface="Wingdings" panose="05000000000000000000" pitchFamily="2" charset="2"/>
              </a:rPr>
              <a:t>货币市场</a:t>
            </a:r>
            <a:endParaRPr lang="en-US" altLang="zh-CN" sz="2800" kern="0" dirty="0">
              <a:sym typeface="Wingdings" panose="05000000000000000000" pitchFamily="2" charset="2"/>
            </a:endParaRPr>
          </a:p>
        </p:txBody>
      </p:sp>
      <p:sp>
        <p:nvSpPr>
          <p:cNvPr id="8" name="矩形 7"/>
          <p:cNvSpPr/>
          <p:nvPr/>
        </p:nvSpPr>
        <p:spPr>
          <a:xfrm>
            <a:off x="3790012" y="2597283"/>
            <a:ext cx="1676400" cy="523220"/>
          </a:xfrm>
          <a:prstGeom prst="rect">
            <a:avLst/>
          </a:prstGeom>
          <a:solidFill>
            <a:srgbClr val="92D050"/>
          </a:solidFill>
        </p:spPr>
        <p:txBody>
          <a:bodyPr wrap="square">
            <a:spAutoFit/>
          </a:bodyPr>
          <a:lstStyle/>
          <a:p>
            <a:pPr algn="ctr"/>
            <a:r>
              <a:rPr lang="zh-CN" altLang="en-US" sz="2800" kern="0" dirty="0">
                <a:sym typeface="Wingdings" panose="05000000000000000000" pitchFamily="2" charset="2"/>
              </a:rPr>
              <a:t>商品市场</a:t>
            </a:r>
            <a:endParaRPr lang="en-US" altLang="zh-CN" sz="2800" kern="0" dirty="0">
              <a:sym typeface="Wingdings" panose="05000000000000000000" pitchFamily="2" charset="2"/>
            </a:endParaRPr>
          </a:p>
        </p:txBody>
      </p:sp>
      <p:sp>
        <p:nvSpPr>
          <p:cNvPr id="9" name="矩形 8"/>
          <p:cNvSpPr/>
          <p:nvPr/>
        </p:nvSpPr>
        <p:spPr>
          <a:xfrm>
            <a:off x="8181903" y="2581058"/>
            <a:ext cx="1676400" cy="523220"/>
          </a:xfrm>
          <a:prstGeom prst="rect">
            <a:avLst/>
          </a:prstGeom>
          <a:solidFill>
            <a:srgbClr val="92D050"/>
          </a:solidFill>
        </p:spPr>
        <p:txBody>
          <a:bodyPr wrap="square">
            <a:spAutoFit/>
          </a:bodyPr>
          <a:lstStyle/>
          <a:p>
            <a:pPr algn="ctr"/>
            <a:r>
              <a:rPr lang="zh-CN" altLang="en-US" sz="2800" kern="0" dirty="0">
                <a:sym typeface="Wingdings" panose="05000000000000000000" pitchFamily="2" charset="2"/>
              </a:rPr>
              <a:t>商品市场</a:t>
            </a:r>
            <a:endParaRPr lang="en-US" altLang="zh-CN" sz="2800" kern="0" dirty="0">
              <a:sym typeface="Wingdings" panose="05000000000000000000" pitchFamily="2" charset="2"/>
            </a:endParaRPr>
          </a:p>
        </p:txBody>
      </p:sp>
      <p:sp>
        <p:nvSpPr>
          <p:cNvPr id="10" name="左大括号 9"/>
          <p:cNvSpPr/>
          <p:nvPr/>
        </p:nvSpPr>
        <p:spPr bwMode="auto">
          <a:xfrm rot="16200000">
            <a:off x="2179423" y="1776658"/>
            <a:ext cx="471055" cy="1056758"/>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1" name="左大括号 10"/>
          <p:cNvSpPr/>
          <p:nvPr/>
        </p:nvSpPr>
        <p:spPr bwMode="auto">
          <a:xfrm rot="16200000">
            <a:off x="3952501" y="1347701"/>
            <a:ext cx="471055" cy="1852789"/>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2" name="左大括号 11"/>
          <p:cNvSpPr/>
          <p:nvPr/>
        </p:nvSpPr>
        <p:spPr bwMode="auto">
          <a:xfrm rot="16200000">
            <a:off x="6448180" y="1302369"/>
            <a:ext cx="471055" cy="194345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3" name="左大括号 12"/>
          <p:cNvSpPr/>
          <p:nvPr/>
        </p:nvSpPr>
        <p:spPr bwMode="auto">
          <a:xfrm rot="16200000">
            <a:off x="8820122" y="1499720"/>
            <a:ext cx="471055" cy="1605312"/>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4" name="内容占位符 2"/>
          <p:cNvSpPr txBox="1">
            <a:spLocks/>
          </p:cNvSpPr>
          <p:nvPr/>
        </p:nvSpPr>
        <p:spPr bwMode="auto">
          <a:xfrm>
            <a:off x="526473" y="194873"/>
            <a:ext cx="11457709" cy="666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altLang="zh-CN" sz="2800" kern="0" dirty="0"/>
              <a:t>4.3 LM</a:t>
            </a:r>
            <a:r>
              <a:rPr lang="zh-CN" altLang="en-US" sz="2800" kern="0" dirty="0"/>
              <a:t>曲线方面的冲击对经济的影响</a:t>
            </a:r>
            <a:endParaRPr lang="en-US" altLang="zh-CN" sz="2800" kern="0" dirty="0"/>
          </a:p>
          <a:p>
            <a:pPr marL="0" indent="0">
              <a:buNone/>
            </a:pPr>
            <a:endParaRPr lang="en-US" altLang="zh-CN" sz="2800" kern="0" dirty="0"/>
          </a:p>
          <a:p>
            <a:pPr>
              <a:buFont typeface="Wingdings" panose="05000000000000000000" pitchFamily="2" charset="2"/>
              <a:buChar char="u"/>
            </a:pPr>
            <a:r>
              <a:rPr lang="zh-CN" altLang="en-US" sz="2800" kern="0" dirty="0"/>
              <a:t>货币政策影响宏观经济的机制</a:t>
            </a:r>
            <a:r>
              <a:rPr lang="en-US" altLang="zh-CN" sz="2800" kern="0" dirty="0"/>
              <a:t> </a:t>
            </a:r>
          </a:p>
          <a:p>
            <a:pPr>
              <a:buFont typeface="Wingdings" panose="05000000000000000000" pitchFamily="2" charset="2"/>
              <a:buChar char="u"/>
            </a:pPr>
            <a:endParaRPr lang="en-US" altLang="zh-CN" sz="2800" kern="0" dirty="0"/>
          </a:p>
          <a:p>
            <a:pPr>
              <a:buFont typeface="Wingdings" panose="05000000000000000000" pitchFamily="2" charset="2"/>
              <a:buChar char="u"/>
            </a:pPr>
            <a:endParaRPr lang="en-US" altLang="zh-CN" sz="2800" kern="0" dirty="0"/>
          </a:p>
          <a:p>
            <a:pPr>
              <a:buFont typeface="Wingdings" panose="05000000000000000000" pitchFamily="2" charset="2"/>
              <a:buChar char="u"/>
            </a:pPr>
            <a:endParaRPr lang="en-US" altLang="zh-CN" sz="2800" kern="0" dirty="0"/>
          </a:p>
          <a:p>
            <a:pPr>
              <a:buFont typeface="Wingdings" panose="05000000000000000000" pitchFamily="2" charset="2"/>
              <a:buChar char="u"/>
            </a:pPr>
            <a:r>
              <a:rPr lang="zh-CN" altLang="en-US" sz="2800" kern="0" dirty="0"/>
              <a:t>货币政策影响宏观经济的程度</a:t>
            </a:r>
            <a:endParaRPr lang="en-US" altLang="zh-CN" sz="2800" kern="0" dirty="0"/>
          </a:p>
          <a:p>
            <a:pPr lvl="1">
              <a:buFont typeface="Arial" panose="020B0604020202020204" pitchFamily="34" charset="0"/>
              <a:buChar char="•"/>
            </a:pPr>
            <a:r>
              <a:rPr lang="zh-CN" altLang="en-US" kern="0" dirty="0"/>
              <a:t>可以参照上一章的自发支出乘数定义来计算货币政策乘数</a:t>
            </a:r>
            <a:r>
              <a:rPr lang="en-US" altLang="zh-CN" kern="0" dirty="0"/>
              <a:t>——</a:t>
            </a:r>
            <a:r>
              <a:rPr lang="zh-CN" altLang="en-US" kern="0" dirty="0"/>
              <a:t>测度货币供应量没增加一单位所带来的均衡收入的增加，可以写成</a:t>
            </a:r>
            <a:r>
              <a:rPr lang="zh-CN" altLang="en-US" kern="0" dirty="0">
                <a:latin typeface="宋体" panose="02010600030101010101" pitchFamily="2" charset="-122"/>
                <a:ea typeface="宋体" panose="02010600030101010101" pitchFamily="2" charset="-122"/>
              </a:rPr>
              <a:t>△</a:t>
            </a:r>
            <a:r>
              <a:rPr lang="en-US" altLang="zh-CN" kern="0" dirty="0">
                <a:latin typeface="宋体" panose="02010600030101010101" pitchFamily="2" charset="-122"/>
                <a:ea typeface="宋体" panose="02010600030101010101" pitchFamily="2" charset="-122"/>
              </a:rPr>
              <a:t>Y/</a:t>
            </a:r>
            <a:r>
              <a:rPr lang="zh-CN" altLang="en-US" kern="0" dirty="0">
                <a:latin typeface="宋体" panose="02010600030101010101" pitchFamily="2" charset="-122"/>
                <a:ea typeface="宋体" panose="02010600030101010101" pitchFamily="2" charset="-122"/>
              </a:rPr>
              <a:t>△</a:t>
            </a:r>
            <a:r>
              <a:rPr lang="en-US" altLang="zh-CN" kern="0" dirty="0">
                <a:latin typeface="宋体" panose="02010600030101010101" pitchFamily="2" charset="-122"/>
                <a:ea typeface="宋体" panose="02010600030101010101" pitchFamily="2" charset="-122"/>
              </a:rPr>
              <a:t>M</a:t>
            </a:r>
            <a:r>
              <a:rPr lang="zh-CN" altLang="en-US" kern="0" dirty="0"/>
              <a:t>。</a:t>
            </a:r>
            <a:endParaRPr lang="en-US" altLang="zh-CN" kern="0" dirty="0"/>
          </a:p>
          <a:p>
            <a:pPr lvl="1">
              <a:buFont typeface="Arial" panose="020B0604020202020204" pitchFamily="34" charset="0"/>
              <a:buChar char="•"/>
            </a:pPr>
            <a:r>
              <a:rPr lang="zh-CN" altLang="en-US" kern="0" dirty="0"/>
              <a:t>货币政策乘数测度了货币政策影响经济的程度，这取决于：边际消费倾向，税率，边际进口倾向，投资对利率的敏感性，货币需求对收入的敏感性和对利率的敏感性。</a:t>
            </a:r>
            <a:endParaRPr lang="en-US" altLang="zh-CN" kern="0" dirty="0"/>
          </a:p>
        </p:txBody>
      </p:sp>
      <p:sp>
        <p:nvSpPr>
          <p:cNvPr id="4" name="日期占位符 3">
            <a:extLst>
              <a:ext uri="{FF2B5EF4-FFF2-40B4-BE49-F238E27FC236}">
                <a16:creationId xmlns:a16="http://schemas.microsoft.com/office/drawing/2014/main" id="{6259113D-AC98-B440-8752-CBB259C4F4DD}"/>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10070667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箭头连接符 10"/>
          <p:cNvCxnSpPr/>
          <p:nvPr/>
        </p:nvCxnSpPr>
        <p:spPr bwMode="auto">
          <a:xfrm flipH="1" flipV="1">
            <a:off x="2646580" y="107292"/>
            <a:ext cx="10500" cy="43781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直接箭头连接符 11"/>
          <p:cNvCxnSpPr/>
          <p:nvPr/>
        </p:nvCxnSpPr>
        <p:spPr bwMode="auto">
          <a:xfrm flipV="1">
            <a:off x="2576911" y="4416259"/>
            <a:ext cx="6611151" cy="836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矩形 13"/>
          <p:cNvSpPr/>
          <p:nvPr/>
        </p:nvSpPr>
        <p:spPr>
          <a:xfrm>
            <a:off x="2790296" y="1"/>
            <a:ext cx="320922" cy="584775"/>
          </a:xfrm>
          <a:prstGeom prst="rect">
            <a:avLst/>
          </a:prstGeom>
        </p:spPr>
        <p:txBody>
          <a:bodyPr wrap="none">
            <a:spAutoFit/>
          </a:bodyPr>
          <a:lstStyle/>
          <a:p>
            <a:r>
              <a:rPr lang="en-US" altLang="zh-CN" sz="3200" dirty="0">
                <a:ea typeface="宋体" pitchFamily="2" charset="-122"/>
              </a:rPr>
              <a:t>r</a:t>
            </a:r>
            <a:endParaRPr lang="zh-CN" altLang="en-US" sz="3200" dirty="0"/>
          </a:p>
        </p:txBody>
      </p:sp>
      <p:sp>
        <p:nvSpPr>
          <p:cNvPr id="16" name="矩形 15"/>
          <p:cNvSpPr/>
          <p:nvPr/>
        </p:nvSpPr>
        <p:spPr>
          <a:xfrm>
            <a:off x="7445679" y="3742400"/>
            <a:ext cx="521297" cy="584775"/>
          </a:xfrm>
          <a:prstGeom prst="rect">
            <a:avLst/>
          </a:prstGeom>
        </p:spPr>
        <p:txBody>
          <a:bodyPr wrap="none">
            <a:spAutoFit/>
          </a:bodyPr>
          <a:lstStyle/>
          <a:p>
            <a:r>
              <a:rPr lang="en-US" altLang="zh-CN" sz="3200" i="1" dirty="0">
                <a:latin typeface="Cambria Math" panose="02040503050406030204" pitchFamily="18" charset="0"/>
                <a:ea typeface="宋体" pitchFamily="2" charset="-122"/>
              </a:rPr>
              <a:t>IS</a:t>
            </a:r>
            <a:endParaRPr lang="zh-CN" altLang="en-US" sz="3200" i="1" dirty="0">
              <a:latin typeface="Cambria Math" panose="02040503050406030204" pitchFamily="18" charset="0"/>
              <a:ea typeface="宋体" pitchFamily="2" charset="-122"/>
            </a:endParaRPr>
          </a:p>
        </p:txBody>
      </p:sp>
      <p:cxnSp>
        <p:nvCxnSpPr>
          <p:cNvPr id="17" name="直接连接符 16"/>
          <p:cNvCxnSpPr>
            <a:stCxn id="27" idx="3"/>
            <a:endCxn id="5" idx="6"/>
          </p:cNvCxnSpPr>
          <p:nvPr/>
        </p:nvCxnSpPr>
        <p:spPr bwMode="auto">
          <a:xfrm flipV="1">
            <a:off x="2578168" y="1960492"/>
            <a:ext cx="1980934" cy="45611"/>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1" name="矩形 20"/>
          <p:cNvSpPr/>
          <p:nvPr/>
        </p:nvSpPr>
        <p:spPr>
          <a:xfrm>
            <a:off x="4143396" y="1237531"/>
            <a:ext cx="434734" cy="584775"/>
          </a:xfrm>
          <a:prstGeom prst="rect">
            <a:avLst/>
          </a:prstGeom>
        </p:spPr>
        <p:txBody>
          <a:bodyPr wrap="none">
            <a:spAutoFit/>
          </a:bodyPr>
          <a:lstStyle/>
          <a:p>
            <a:r>
              <a:rPr lang="en-US" altLang="zh-CN" sz="3200" dirty="0"/>
              <a:t>E</a:t>
            </a:r>
            <a:endParaRPr lang="zh-CN" altLang="en-US" sz="3200" dirty="0"/>
          </a:p>
        </p:txBody>
      </p:sp>
      <mc:AlternateContent xmlns:mc="http://schemas.openxmlformats.org/markup-compatibility/2006" xmlns:a14="http://schemas.microsoft.com/office/drawing/2010/main">
        <mc:Choice Requires="a14">
          <p:sp>
            <p:nvSpPr>
              <p:cNvPr id="25" name="矩形 24"/>
              <p:cNvSpPr/>
              <p:nvPr/>
            </p:nvSpPr>
            <p:spPr>
              <a:xfrm>
                <a:off x="9259647" y="4414997"/>
                <a:ext cx="54412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i="1" dirty="0">
                          <a:latin typeface="Cambria Math" panose="02040503050406030204" pitchFamily="18" charset="0"/>
                          <a:ea typeface="宋体" pitchFamily="2" charset="-122"/>
                        </a:rPr>
                        <m:t>𝑌</m:t>
                      </m:r>
                    </m:oMath>
                  </m:oMathPara>
                </a14:m>
                <a:endParaRPr lang="zh-CN" altLang="en-US" sz="3200" dirty="0"/>
              </a:p>
            </p:txBody>
          </p:sp>
        </mc:Choice>
        <mc:Fallback xmlns="">
          <p:sp>
            <p:nvSpPr>
              <p:cNvPr id="25" name="矩形 24"/>
              <p:cNvSpPr>
                <a:spLocks noRot="1" noChangeAspect="1" noMove="1" noResize="1" noEditPoints="1" noAdjustHandles="1" noChangeArrowheads="1" noChangeShapeType="1" noTextEdit="1"/>
              </p:cNvSpPr>
              <p:nvPr/>
            </p:nvSpPr>
            <p:spPr>
              <a:xfrm>
                <a:off x="9259647" y="4414997"/>
                <a:ext cx="544123" cy="5847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1950240" y="1713715"/>
                <a:ext cx="627928" cy="584775"/>
              </a:xfrm>
              <a:prstGeom prst="rect">
                <a:avLst/>
              </a:prstGeom>
            </p:spPr>
            <p:txBody>
              <a:bodyPr wrap="none">
                <a:spAutoFit/>
              </a:bodyPr>
              <a:lstStyle/>
              <a:p>
                <a:pPr/>
                <a14:m>
                  <m:oMathPara xmlns:m="http://schemas.openxmlformats.org/officeDocument/2006/math">
                    <m:oMathParaPr>
                      <m:jc m:val="right"/>
                    </m:oMathParaPr>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𝑟</m:t>
                          </m:r>
                        </m:e>
                        <m:sub>
                          <m:r>
                            <a:rPr lang="en-US" altLang="zh-CN" sz="3200" i="1" dirty="0">
                              <a:latin typeface="Cambria Math" panose="02040503050406030204" pitchFamily="18" charset="0"/>
                              <a:ea typeface="宋体" pitchFamily="2" charset="-122"/>
                            </a:rPr>
                            <m:t>0</m:t>
                          </m:r>
                        </m:sub>
                      </m:sSub>
                    </m:oMath>
                  </m:oMathPara>
                </a14:m>
                <a:endParaRPr lang="en-US" altLang="zh-CN" sz="3200" dirty="0"/>
              </a:p>
            </p:txBody>
          </p:sp>
        </mc:Choice>
        <mc:Fallback xmlns="">
          <p:sp>
            <p:nvSpPr>
              <p:cNvPr id="27" name="矩形 26"/>
              <p:cNvSpPr>
                <a:spLocks noRot="1" noChangeAspect="1" noMove="1" noResize="1" noEditPoints="1" noAdjustHandles="1" noChangeArrowheads="1" noChangeShapeType="1" noTextEdit="1"/>
              </p:cNvSpPr>
              <p:nvPr/>
            </p:nvSpPr>
            <p:spPr>
              <a:xfrm>
                <a:off x="1950240" y="1713715"/>
                <a:ext cx="627928" cy="584775"/>
              </a:xfrm>
              <a:prstGeom prst="rect">
                <a:avLst/>
              </a:prstGeom>
              <a:blipFill>
                <a:blip r:embed="rId4"/>
                <a:stretch>
                  <a:fillRect b="-63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5564043" y="4433375"/>
                <a:ext cx="64748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𝑌</m:t>
                          </m:r>
                        </m:e>
                        <m:sub>
                          <m:r>
                            <a:rPr lang="en-US" altLang="zh-CN" sz="3200" i="1" dirty="0">
                              <a:latin typeface="Cambria Math" panose="02040503050406030204" pitchFamily="18" charset="0"/>
                              <a:ea typeface="宋体" pitchFamily="2" charset="-122"/>
                            </a:rPr>
                            <m:t>1</m:t>
                          </m:r>
                        </m:sub>
                      </m:sSub>
                    </m:oMath>
                  </m:oMathPara>
                </a14:m>
                <a:endParaRPr lang="zh-CN" altLang="en-US" sz="3200" dirty="0"/>
              </a:p>
            </p:txBody>
          </p:sp>
        </mc:Choice>
        <mc:Fallback xmlns="">
          <p:sp>
            <p:nvSpPr>
              <p:cNvPr id="29" name="矩形 28"/>
              <p:cNvSpPr>
                <a:spLocks noRot="1" noChangeAspect="1" noMove="1" noResize="1" noEditPoints="1" noAdjustHandles="1" noChangeArrowheads="1" noChangeShapeType="1" noTextEdit="1"/>
              </p:cNvSpPr>
              <p:nvPr/>
            </p:nvSpPr>
            <p:spPr>
              <a:xfrm>
                <a:off x="5564043" y="4433375"/>
                <a:ext cx="647485" cy="584775"/>
              </a:xfrm>
              <a:prstGeom prst="rect">
                <a:avLst/>
              </a:prstGeom>
              <a:blipFill>
                <a:blip r:embed="rId5"/>
                <a:stretch>
                  <a:fillRect b="-42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p:cNvSpPr/>
              <p:nvPr/>
            </p:nvSpPr>
            <p:spPr>
              <a:xfrm>
                <a:off x="7534614" y="678416"/>
                <a:ext cx="96051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i="1" dirty="0">
                          <a:latin typeface="Cambria Math" panose="02040503050406030204" pitchFamily="18" charset="0"/>
                          <a:ea typeface="宋体" pitchFamily="2" charset="-122"/>
                        </a:rPr>
                        <m:t>𝐿𝑀</m:t>
                      </m:r>
                      <m:r>
                        <a:rPr lang="en-US" altLang="zh-CN" sz="3200" i="1" dirty="0">
                          <a:latin typeface="Cambria Math" panose="02040503050406030204" pitchFamily="18" charset="0"/>
                          <a:ea typeface="宋体" pitchFamily="2" charset="-122"/>
                        </a:rPr>
                        <m:t>′</m:t>
                      </m:r>
                    </m:oMath>
                  </m:oMathPara>
                </a14:m>
                <a:endParaRPr lang="zh-CN" altLang="en-US" sz="3200" dirty="0"/>
              </a:p>
            </p:txBody>
          </p:sp>
        </mc:Choice>
        <mc:Fallback xmlns="">
          <p:sp>
            <p:nvSpPr>
              <p:cNvPr id="39" name="矩形 38"/>
              <p:cNvSpPr>
                <a:spLocks noRot="1" noChangeAspect="1" noMove="1" noResize="1" noEditPoints="1" noAdjustHandles="1" noChangeArrowheads="1" noChangeShapeType="1" noTextEdit="1"/>
              </p:cNvSpPr>
              <p:nvPr/>
            </p:nvSpPr>
            <p:spPr>
              <a:xfrm>
                <a:off x="7534614" y="678416"/>
                <a:ext cx="960519" cy="584775"/>
              </a:xfrm>
              <a:prstGeom prst="rect">
                <a:avLst/>
              </a:prstGeom>
              <a:blipFill>
                <a:blip r:embed="rId6"/>
                <a:stretch>
                  <a:fillRect l="-1299" r="-1299" b="-2128"/>
                </a:stretch>
              </a:blipFill>
            </p:spPr>
            <p:txBody>
              <a:bodyPr/>
              <a:lstStyle/>
              <a:p>
                <a:r>
                  <a:rPr lang="zh-CN" altLang="en-US">
                    <a:noFill/>
                  </a:rPr>
                  <a:t> </a:t>
                </a:r>
              </a:p>
            </p:txBody>
          </p:sp>
        </mc:Fallback>
      </mc:AlternateContent>
      <p:sp>
        <p:nvSpPr>
          <p:cNvPr id="3" name="右箭头 2"/>
          <p:cNvSpPr/>
          <p:nvPr/>
        </p:nvSpPr>
        <p:spPr bwMode="auto">
          <a:xfrm flipV="1">
            <a:off x="6031460" y="513725"/>
            <a:ext cx="1634364" cy="1648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 name="椭圆 4"/>
          <p:cNvSpPr/>
          <p:nvPr/>
        </p:nvSpPr>
        <p:spPr bwMode="auto">
          <a:xfrm>
            <a:off x="4388126" y="1864289"/>
            <a:ext cx="170976" cy="19240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26" name="直接连接符 25"/>
          <p:cNvCxnSpPr/>
          <p:nvPr/>
        </p:nvCxnSpPr>
        <p:spPr bwMode="auto">
          <a:xfrm>
            <a:off x="4448498" y="2008855"/>
            <a:ext cx="27942" cy="2436397"/>
          </a:xfrm>
          <a:prstGeom prst="line">
            <a:avLst/>
          </a:prstGeom>
          <a:solidFill>
            <a:schemeClr val="accent1"/>
          </a:solidFill>
          <a:ln w="9525" cap="flat" cmpd="sng" algn="ctr">
            <a:solidFill>
              <a:schemeClr val="tx1"/>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28" name="矩形 27"/>
              <p:cNvSpPr/>
              <p:nvPr/>
            </p:nvSpPr>
            <p:spPr>
              <a:xfrm>
                <a:off x="4149872" y="4477547"/>
                <a:ext cx="65697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𝑌</m:t>
                          </m:r>
                        </m:e>
                        <m:sub>
                          <m:r>
                            <a:rPr lang="en-US" altLang="zh-CN" sz="3200" i="1" dirty="0">
                              <a:latin typeface="Cambria Math" panose="02040503050406030204" pitchFamily="18" charset="0"/>
                              <a:ea typeface="宋体" pitchFamily="2" charset="-122"/>
                            </a:rPr>
                            <m:t>0</m:t>
                          </m:r>
                        </m:sub>
                      </m:sSub>
                    </m:oMath>
                  </m:oMathPara>
                </a14:m>
                <a:endParaRPr lang="zh-CN" altLang="en-US" sz="3200" dirty="0"/>
              </a:p>
            </p:txBody>
          </p:sp>
        </mc:Choice>
        <mc:Fallback xmlns="">
          <p:sp>
            <p:nvSpPr>
              <p:cNvPr id="28" name="矩形 27"/>
              <p:cNvSpPr>
                <a:spLocks noRot="1" noChangeAspect="1" noMove="1" noResize="1" noEditPoints="1" noAdjustHandles="1" noChangeArrowheads="1" noChangeShapeType="1" noTextEdit="1"/>
              </p:cNvSpPr>
              <p:nvPr/>
            </p:nvSpPr>
            <p:spPr>
              <a:xfrm>
                <a:off x="4149872" y="4477547"/>
                <a:ext cx="656975" cy="584775"/>
              </a:xfrm>
              <a:prstGeom prst="rect">
                <a:avLst/>
              </a:prstGeom>
              <a:blipFill>
                <a:blip r:embed="rId7"/>
                <a:stretch>
                  <a:fillRect b="-63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1976750" y="2484252"/>
                <a:ext cx="618439" cy="584775"/>
              </a:xfrm>
              <a:prstGeom prst="rect">
                <a:avLst/>
              </a:prstGeom>
            </p:spPr>
            <p:txBody>
              <a:bodyPr wrap="none">
                <a:spAutoFit/>
              </a:bodyPr>
              <a:lstStyle/>
              <a:p>
                <a:pPr/>
                <a14:m>
                  <m:oMathPara xmlns:m="http://schemas.openxmlformats.org/officeDocument/2006/math">
                    <m:oMathParaPr>
                      <m:jc m:val="right"/>
                    </m:oMathParaPr>
                    <m:oMath xmlns:m="http://schemas.openxmlformats.org/officeDocument/2006/math">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𝑟</m:t>
                          </m:r>
                        </m:e>
                        <m:sub>
                          <m:r>
                            <a:rPr lang="en-US" altLang="zh-CN" sz="3200" i="1" dirty="0">
                              <a:latin typeface="Cambria Math" panose="02040503050406030204" pitchFamily="18" charset="0"/>
                              <a:ea typeface="宋体" pitchFamily="2" charset="-122"/>
                            </a:rPr>
                            <m:t>1</m:t>
                          </m:r>
                        </m:sub>
                      </m:sSub>
                    </m:oMath>
                  </m:oMathPara>
                </a14:m>
                <a:endParaRPr lang="en-US" altLang="zh-CN" sz="3200" dirty="0"/>
              </a:p>
            </p:txBody>
          </p:sp>
        </mc:Choice>
        <mc:Fallback xmlns="">
          <p:sp>
            <p:nvSpPr>
              <p:cNvPr id="31" name="矩形 30"/>
              <p:cNvSpPr>
                <a:spLocks noRot="1" noChangeAspect="1" noMove="1" noResize="1" noEditPoints="1" noAdjustHandles="1" noChangeArrowheads="1" noChangeShapeType="1" noTextEdit="1"/>
              </p:cNvSpPr>
              <p:nvPr/>
            </p:nvSpPr>
            <p:spPr>
              <a:xfrm>
                <a:off x="1976750" y="2484252"/>
                <a:ext cx="618439" cy="584775"/>
              </a:xfrm>
              <a:prstGeom prst="rect">
                <a:avLst/>
              </a:prstGeom>
              <a:blipFill>
                <a:blip r:embed="rId8"/>
                <a:stretch>
                  <a:fillRect b="-21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5090066" y="1753774"/>
                <a:ext cx="789383" cy="584775"/>
              </a:xfrm>
              <a:prstGeom prst="rect">
                <a:avLst/>
              </a:prstGeom>
            </p:spPr>
            <p:txBody>
              <a:bodyPr wrap="none">
                <a:spAutoFit/>
              </a:bodyPr>
              <a:lstStyle/>
              <a:p>
                <a:pPr/>
                <a14:m>
                  <m:oMathPara xmlns:m="http://schemas.openxmlformats.org/officeDocument/2006/math">
                    <m:oMathParaPr>
                      <m:jc m:val="right"/>
                    </m:oMathParaPr>
                    <m:oMath xmlns:m="http://schemas.openxmlformats.org/officeDocument/2006/math">
                      <m:r>
                        <a:rPr lang="en-US" altLang="zh-CN" sz="3200" i="1" dirty="0">
                          <a:latin typeface="Cambria Math" panose="02040503050406030204" pitchFamily="18" charset="0"/>
                          <a:ea typeface="Cambria Math" panose="02040503050406030204" pitchFamily="18" charset="0"/>
                        </a:rPr>
                        <m:t>∆</m:t>
                      </m:r>
                      <m:r>
                        <a:rPr lang="en-US" altLang="zh-CN" sz="3200" i="1" dirty="0">
                          <a:latin typeface="Cambria Math" panose="02040503050406030204" pitchFamily="18" charset="0"/>
                          <a:ea typeface="宋体" pitchFamily="2" charset="-122"/>
                        </a:rPr>
                        <m:t>𝑌</m:t>
                      </m:r>
                    </m:oMath>
                  </m:oMathPara>
                </a14:m>
                <a:endParaRPr lang="en-US" altLang="zh-CN" sz="3200" dirty="0"/>
              </a:p>
            </p:txBody>
          </p:sp>
        </mc:Choice>
        <mc:Fallback xmlns="">
          <p:sp>
            <p:nvSpPr>
              <p:cNvPr id="32" name="矩形 31"/>
              <p:cNvSpPr>
                <a:spLocks noRot="1" noChangeAspect="1" noMove="1" noResize="1" noEditPoints="1" noAdjustHandles="1" noChangeArrowheads="1" noChangeShapeType="1" noTextEdit="1"/>
              </p:cNvSpPr>
              <p:nvPr/>
            </p:nvSpPr>
            <p:spPr>
              <a:xfrm>
                <a:off x="5090066" y="1753774"/>
                <a:ext cx="789383" cy="584775"/>
              </a:xfrm>
              <a:prstGeom prst="rect">
                <a:avLst/>
              </a:prstGeom>
              <a:blipFill>
                <a:blip r:embed="rId9"/>
                <a:stretch>
                  <a:fillRect r="-3175"/>
                </a:stretch>
              </a:blipFill>
            </p:spPr>
            <p:txBody>
              <a:bodyPr/>
              <a:lstStyle/>
              <a:p>
                <a:r>
                  <a:rPr lang="zh-CN" altLang="en-US">
                    <a:noFill/>
                  </a:rPr>
                  <a:t> </a:t>
                </a:r>
              </a:p>
            </p:txBody>
          </p:sp>
        </mc:Fallback>
      </mc:AlternateContent>
      <p:cxnSp>
        <p:nvCxnSpPr>
          <p:cNvPr id="33" name="直接连接符 32"/>
          <p:cNvCxnSpPr>
            <a:stCxn id="9" idx="4"/>
          </p:cNvCxnSpPr>
          <p:nvPr/>
        </p:nvCxnSpPr>
        <p:spPr bwMode="auto">
          <a:xfrm>
            <a:off x="5976029" y="2809449"/>
            <a:ext cx="16657" cy="156019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4" name="直接连接符 33"/>
          <p:cNvCxnSpPr/>
          <p:nvPr/>
        </p:nvCxnSpPr>
        <p:spPr bwMode="auto">
          <a:xfrm flipH="1">
            <a:off x="4597159" y="161709"/>
            <a:ext cx="3894935" cy="4141514"/>
          </a:xfrm>
          <a:prstGeom prst="line">
            <a:avLst/>
          </a:prstGeom>
          <a:solidFill>
            <a:schemeClr val="accent1"/>
          </a:solidFill>
          <a:ln w="38100" cap="flat" cmpd="sng" algn="ctr">
            <a:solidFill>
              <a:schemeClr val="accent6">
                <a:lumMod val="50000"/>
              </a:schemeClr>
            </a:solidFill>
            <a:prstDash val="solid"/>
            <a:round/>
            <a:headEnd type="none" w="med" len="med"/>
            <a:tailEnd type="none" w="med" len="med"/>
          </a:ln>
          <a:effectLst/>
        </p:spPr>
      </p:cxnSp>
      <p:sp>
        <p:nvSpPr>
          <p:cNvPr id="36" name="矩形 35"/>
          <p:cNvSpPr/>
          <p:nvPr/>
        </p:nvSpPr>
        <p:spPr>
          <a:xfrm>
            <a:off x="5995019" y="2967587"/>
            <a:ext cx="412292" cy="584775"/>
          </a:xfrm>
          <a:prstGeom prst="rect">
            <a:avLst/>
          </a:prstGeom>
        </p:spPr>
        <p:txBody>
          <a:bodyPr wrap="none">
            <a:spAutoFit/>
          </a:bodyPr>
          <a:lstStyle/>
          <a:p>
            <a:r>
              <a:rPr lang="en-US" altLang="zh-CN" sz="3200" dirty="0"/>
              <a:t>F</a:t>
            </a:r>
            <a:endParaRPr lang="zh-CN" altLang="en-US" sz="3200" dirty="0"/>
          </a:p>
        </p:txBody>
      </p:sp>
      <p:sp>
        <p:nvSpPr>
          <p:cNvPr id="9" name="椭圆 8"/>
          <p:cNvSpPr/>
          <p:nvPr/>
        </p:nvSpPr>
        <p:spPr bwMode="auto">
          <a:xfrm>
            <a:off x="5850148" y="2690441"/>
            <a:ext cx="251760" cy="11900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7" name="右大括号 36"/>
          <p:cNvSpPr/>
          <p:nvPr/>
        </p:nvSpPr>
        <p:spPr bwMode="auto">
          <a:xfrm rot="16200000">
            <a:off x="4959672" y="1525887"/>
            <a:ext cx="552798" cy="1513229"/>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23" name="矩形 22"/>
              <p:cNvSpPr/>
              <p:nvPr/>
            </p:nvSpPr>
            <p:spPr>
              <a:xfrm>
                <a:off x="1459460" y="5016887"/>
                <a:ext cx="9144000" cy="1775230"/>
              </a:xfrm>
              <a:prstGeom prst="rect">
                <a:avLst/>
              </a:prstGeom>
            </p:spPr>
            <p:txBody>
              <a:bodyPr wrap="square">
                <a:spAutoFit/>
              </a:bodyPr>
              <a:lstStyle/>
              <a:p>
                <a:r>
                  <a:rPr lang="zh-CN" altLang="en-US" sz="3200" dirty="0"/>
                  <a:t>如果央行采取扩张性货币政策，让货币量增加：</a:t>
                </a:r>
                <a:r>
                  <a:rPr lang="en-US" altLang="zh-CN" sz="3200" dirty="0"/>
                  <a:t>M </a:t>
                </a:r>
                <a:r>
                  <a:rPr lang="en-US" altLang="zh-CN" sz="3200" dirty="0" smtClean="0"/>
                  <a:t>↑</a:t>
                </a:r>
                <a:r>
                  <a:rPr lang="en-US" altLang="zh-CN" sz="3200" dirty="0" smtClean="0">
                    <a:sym typeface="Wingdings" panose="05000000000000000000" pitchFamily="2" charset="2"/>
                  </a:rPr>
                  <a:t> </a:t>
                </a:r>
                <a:r>
                  <a:rPr lang="en-US" altLang="zh-CN" sz="3200" dirty="0">
                    <a:sym typeface="Wingdings" panose="05000000000000000000" pitchFamily="2" charset="2"/>
                  </a:rPr>
                  <a:t>r </a:t>
                </a:r>
                <a:r>
                  <a:rPr lang="en-US" altLang="zh-CN" sz="3200" dirty="0"/>
                  <a:t>↓</a:t>
                </a:r>
                <a:r>
                  <a:rPr lang="en-US" altLang="zh-CN" sz="3200" dirty="0" smtClean="0">
                    <a:sym typeface="Wingdings" panose="05000000000000000000" pitchFamily="2" charset="2"/>
                  </a:rPr>
                  <a:t> I</a:t>
                </a:r>
                <a:r>
                  <a:rPr lang="en-US" altLang="zh-CN" sz="3200" dirty="0"/>
                  <a:t>↑</a:t>
                </a:r>
                <a:r>
                  <a:rPr lang="en-US" altLang="zh-CN" sz="3200" dirty="0" smtClean="0">
                    <a:sym typeface="Wingdings" panose="05000000000000000000" pitchFamily="2" charset="2"/>
                  </a:rPr>
                  <a:t> </a:t>
                </a:r>
                <a:r>
                  <a:rPr lang="en-US" altLang="zh-CN" sz="3200" dirty="0">
                    <a:sym typeface="Wingdings" panose="05000000000000000000" pitchFamily="2" charset="2"/>
                  </a:rPr>
                  <a:t> </a:t>
                </a:r>
                <a:r>
                  <a:rPr lang="en-US" altLang="zh-CN" sz="3200" dirty="0" smtClean="0">
                    <a:sym typeface="Wingdings" panose="05000000000000000000" pitchFamily="2" charset="2"/>
                  </a:rPr>
                  <a:t>Y</a:t>
                </a:r>
                <a:r>
                  <a:rPr lang="en-US" altLang="zh-CN" sz="3200" dirty="0"/>
                  <a:t>↑</a:t>
                </a:r>
                <a:r>
                  <a:rPr lang="zh-CN" altLang="en-US" sz="3200" dirty="0" smtClean="0">
                    <a:sym typeface="Wingdings" panose="05000000000000000000" pitchFamily="2" charset="2"/>
                  </a:rPr>
                  <a:t>。</a:t>
                </a:r>
                <a:endParaRPr lang="en-US" altLang="zh-CN" sz="3200" dirty="0"/>
              </a:p>
              <a:p>
                <a:r>
                  <a:rPr lang="zh-CN" altLang="en-US" sz="3200" dirty="0"/>
                  <a:t>此时，投资增加</a:t>
                </a:r>
                <a14:m>
                  <m:oMath xmlns:m="http://schemas.openxmlformats.org/officeDocument/2006/math">
                    <m:r>
                      <a:rPr lang="zh-CN" altLang="en-US" sz="3200" i="1">
                        <a:latin typeface="Cambria Math" panose="02040503050406030204" pitchFamily="18" charset="0"/>
                      </a:rPr>
                      <m:t>∆</m:t>
                    </m:r>
                    <m:r>
                      <a:rPr lang="en-US" altLang="zh-CN" sz="3200" i="1">
                        <a:latin typeface="Cambria Math" panose="02040503050406030204" pitchFamily="18" charset="0"/>
                      </a:rPr>
                      <m:t>𝐼</m:t>
                    </m:r>
                  </m:oMath>
                </a14:m>
                <a:r>
                  <a:rPr lang="zh-CN" altLang="en-US" sz="3200" dirty="0"/>
                  <a:t>，而总产量增加</a:t>
                </a:r>
                <a14:m>
                  <m:oMath xmlns:m="http://schemas.openxmlformats.org/officeDocument/2006/math">
                    <m:r>
                      <a:rPr lang="en-US" altLang="zh-CN" sz="3200" i="1" dirty="0">
                        <a:latin typeface="Cambria Math" panose="02040503050406030204" pitchFamily="18" charset="0"/>
                        <a:ea typeface="Cambria Math" panose="02040503050406030204" pitchFamily="18" charset="0"/>
                      </a:rPr>
                      <m:t>∆</m:t>
                    </m:r>
                    <m:r>
                      <a:rPr lang="en-US" altLang="zh-CN" sz="3200" i="1" dirty="0">
                        <a:latin typeface="Cambria Math" panose="02040503050406030204" pitchFamily="18" charset="0"/>
                        <a:ea typeface="宋体" pitchFamily="2" charset="-122"/>
                      </a:rPr>
                      <m:t>𝑌</m:t>
                    </m:r>
                  </m:oMath>
                </a14:m>
                <a:r>
                  <a:rPr lang="en-US" altLang="zh-CN" sz="3200" dirty="0"/>
                  <a:t>=</a:t>
                </a:r>
                <a14:m>
                  <m:oMath xmlns:m="http://schemas.openxmlformats.org/officeDocument/2006/math">
                    <m:f>
                      <m:fPr>
                        <m:ctrlPr>
                          <a:rPr lang="en-US" altLang="zh-CN" sz="3200" i="1" dirty="0">
                            <a:latin typeface="Cambria Math" panose="02040503050406030204" pitchFamily="18" charset="0"/>
                            <a:ea typeface="宋体" pitchFamily="2" charset="-122"/>
                          </a:rPr>
                        </m:ctrlPr>
                      </m:fPr>
                      <m:num>
                        <m:r>
                          <a:rPr lang="en-US" altLang="zh-CN" sz="3200" i="1" dirty="0">
                            <a:latin typeface="Cambria Math" panose="02040503050406030204" pitchFamily="18" charset="0"/>
                            <a:ea typeface="宋体" pitchFamily="2" charset="-122"/>
                          </a:rPr>
                          <m:t>1</m:t>
                        </m:r>
                      </m:num>
                      <m:den>
                        <m:r>
                          <a:rPr lang="en-US" altLang="zh-CN" sz="3200" i="1" dirty="0">
                            <a:latin typeface="Cambria Math" panose="02040503050406030204" pitchFamily="18" charset="0"/>
                            <a:ea typeface="宋体" pitchFamily="2" charset="-122"/>
                          </a:rPr>
                          <m:t>1−</m:t>
                        </m:r>
                        <m:r>
                          <a:rPr lang="en-US" altLang="zh-CN" sz="3200" i="1" dirty="0">
                            <a:latin typeface="Cambria Math" panose="02040503050406030204" pitchFamily="18" charset="0"/>
                            <a:ea typeface="宋体" pitchFamily="2" charset="-122"/>
                          </a:rPr>
                          <m:t>𝑐</m:t>
                        </m:r>
                      </m:den>
                    </m:f>
                    <m:r>
                      <a:rPr lang="zh-CN" altLang="en-US" sz="3200" i="1">
                        <a:latin typeface="Cambria Math" panose="02040503050406030204" pitchFamily="18" charset="0"/>
                      </a:rPr>
                      <m:t>∆</m:t>
                    </m:r>
                    <m:r>
                      <a:rPr lang="en-US" altLang="zh-CN" sz="3200" i="1">
                        <a:latin typeface="Cambria Math" panose="02040503050406030204" pitchFamily="18" charset="0"/>
                      </a:rPr>
                      <m:t>𝐼</m:t>
                    </m:r>
                  </m:oMath>
                </a14:m>
                <a:endParaRPr lang="zh-CN" altLang="en-US" sz="3200" dirty="0"/>
              </a:p>
            </p:txBody>
          </p:sp>
        </mc:Choice>
        <mc:Fallback xmlns="">
          <p:sp>
            <p:nvSpPr>
              <p:cNvPr id="23" name="矩形 22"/>
              <p:cNvSpPr>
                <a:spLocks noRot="1" noChangeAspect="1" noMove="1" noResize="1" noEditPoints="1" noAdjustHandles="1" noChangeArrowheads="1" noChangeShapeType="1" noTextEdit="1"/>
              </p:cNvSpPr>
              <p:nvPr/>
            </p:nvSpPr>
            <p:spPr>
              <a:xfrm>
                <a:off x="1459460" y="5016887"/>
                <a:ext cx="9144000" cy="1775230"/>
              </a:xfrm>
              <a:prstGeom prst="rect">
                <a:avLst/>
              </a:prstGeom>
              <a:blipFill>
                <a:blip r:embed="rId10"/>
                <a:stretch>
                  <a:fillRect l="-1667" t="-5842" r="-2133" b="-3780"/>
                </a:stretch>
              </a:blipFill>
            </p:spPr>
            <p:txBody>
              <a:bodyPr/>
              <a:lstStyle/>
              <a:p>
                <a:r>
                  <a:rPr lang="zh-CN" altLang="en-US">
                    <a:noFill/>
                  </a:rPr>
                  <a:t> </a:t>
                </a:r>
              </a:p>
            </p:txBody>
          </p:sp>
        </mc:Fallback>
      </mc:AlternateContent>
      <p:cxnSp>
        <p:nvCxnSpPr>
          <p:cNvPr id="43" name="直接连接符 42"/>
          <p:cNvCxnSpPr>
            <a:endCxn id="9" idx="4"/>
          </p:cNvCxnSpPr>
          <p:nvPr/>
        </p:nvCxnSpPr>
        <p:spPr bwMode="auto">
          <a:xfrm flipV="1">
            <a:off x="2684208" y="2809450"/>
            <a:ext cx="3291821" cy="46611"/>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0" name="直接连接符 39"/>
          <p:cNvCxnSpPr/>
          <p:nvPr/>
        </p:nvCxnSpPr>
        <p:spPr bwMode="auto">
          <a:xfrm flipH="1">
            <a:off x="3276812" y="1784"/>
            <a:ext cx="2996706" cy="3225268"/>
          </a:xfrm>
          <a:prstGeom prst="line">
            <a:avLst/>
          </a:prstGeom>
          <a:solidFill>
            <a:schemeClr val="accent1"/>
          </a:solidFill>
          <a:ln w="38100" cap="flat" cmpd="sng" algn="ctr">
            <a:solidFill>
              <a:schemeClr val="accent6">
                <a:lumMod val="50000"/>
              </a:schemeClr>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48" name="矩形 47"/>
              <p:cNvSpPr/>
              <p:nvPr/>
            </p:nvSpPr>
            <p:spPr>
              <a:xfrm>
                <a:off x="4963732" y="229021"/>
                <a:ext cx="864724"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i="1" dirty="0">
                          <a:latin typeface="Cambria Math" panose="02040503050406030204" pitchFamily="18" charset="0"/>
                          <a:ea typeface="宋体" pitchFamily="2" charset="-122"/>
                        </a:rPr>
                        <m:t>𝐿𝑀</m:t>
                      </m:r>
                    </m:oMath>
                  </m:oMathPara>
                </a14:m>
                <a:endParaRPr lang="zh-CN" altLang="en-US" sz="3200" dirty="0"/>
              </a:p>
            </p:txBody>
          </p:sp>
        </mc:Choice>
        <mc:Fallback xmlns="">
          <p:sp>
            <p:nvSpPr>
              <p:cNvPr id="48" name="矩形 47"/>
              <p:cNvSpPr>
                <a:spLocks noRot="1" noChangeAspect="1" noMove="1" noResize="1" noEditPoints="1" noAdjustHandles="1" noChangeArrowheads="1" noChangeShapeType="1" noTextEdit="1"/>
              </p:cNvSpPr>
              <p:nvPr/>
            </p:nvSpPr>
            <p:spPr>
              <a:xfrm>
                <a:off x="4963732" y="229021"/>
                <a:ext cx="864724" cy="584775"/>
              </a:xfrm>
              <a:prstGeom prst="rect">
                <a:avLst/>
              </a:prstGeom>
              <a:blipFill>
                <a:blip r:embed="rId11"/>
                <a:stretch>
                  <a:fillRect/>
                </a:stretch>
              </a:blipFill>
            </p:spPr>
            <p:txBody>
              <a:bodyPr/>
              <a:lstStyle/>
              <a:p>
                <a:r>
                  <a:rPr lang="zh-CN" altLang="en-US">
                    <a:noFill/>
                  </a:rPr>
                  <a:t> </a:t>
                </a:r>
              </a:p>
            </p:txBody>
          </p:sp>
        </mc:Fallback>
      </mc:AlternateContent>
      <p:cxnSp>
        <p:nvCxnSpPr>
          <p:cNvPr id="49" name="直接连接符 48"/>
          <p:cNvCxnSpPr/>
          <p:nvPr/>
        </p:nvCxnSpPr>
        <p:spPr bwMode="auto">
          <a:xfrm>
            <a:off x="3519055" y="1376226"/>
            <a:ext cx="4015558" cy="2297121"/>
          </a:xfrm>
          <a:prstGeom prst="line">
            <a:avLst/>
          </a:prstGeom>
          <a:solidFill>
            <a:schemeClr val="accent1"/>
          </a:solidFill>
          <a:ln w="38100" cap="flat" cmpd="sng" algn="ctr">
            <a:solidFill>
              <a:schemeClr val="accent6">
                <a:lumMod val="75000"/>
              </a:schemeClr>
            </a:solidFill>
            <a:prstDash val="solid"/>
            <a:round/>
            <a:headEnd type="none" w="med" len="med"/>
            <a:tailEnd type="none" w="med" len="med"/>
          </a:ln>
          <a:effectLst/>
        </p:spPr>
      </p:cxnSp>
      <p:sp>
        <p:nvSpPr>
          <p:cNvPr id="50" name="矩形 49"/>
          <p:cNvSpPr/>
          <p:nvPr/>
        </p:nvSpPr>
        <p:spPr>
          <a:xfrm>
            <a:off x="4497566" y="2902672"/>
            <a:ext cx="481222" cy="584775"/>
          </a:xfrm>
          <a:prstGeom prst="rect">
            <a:avLst/>
          </a:prstGeom>
        </p:spPr>
        <p:txBody>
          <a:bodyPr wrap="none">
            <a:spAutoFit/>
          </a:bodyPr>
          <a:lstStyle/>
          <a:p>
            <a:r>
              <a:rPr lang="en-US" altLang="zh-CN" sz="3200" dirty="0"/>
              <a:t>A</a:t>
            </a:r>
            <a:endParaRPr lang="zh-CN" altLang="en-US" sz="3200" dirty="0"/>
          </a:p>
        </p:txBody>
      </p:sp>
      <p:sp>
        <p:nvSpPr>
          <p:cNvPr id="51" name="椭圆 50"/>
          <p:cNvSpPr/>
          <p:nvPr/>
        </p:nvSpPr>
        <p:spPr bwMode="auto">
          <a:xfrm>
            <a:off x="4360764" y="2806878"/>
            <a:ext cx="217367" cy="4918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 name="日期占位符 3">
            <a:extLst>
              <a:ext uri="{FF2B5EF4-FFF2-40B4-BE49-F238E27FC236}">
                <a16:creationId xmlns:a16="http://schemas.microsoft.com/office/drawing/2014/main" id="{E08A818C-DEBA-064C-BCE1-7E1812317A36}"/>
              </a:ext>
            </a:extLst>
          </p:cNvPr>
          <p:cNvSpPr>
            <a:spLocks noGrp="1"/>
          </p:cNvSpPr>
          <p:nvPr>
            <p:ph type="dt" sz="half" idx="10"/>
          </p:nvPr>
        </p:nvSpPr>
        <p:spPr/>
        <p:txBody>
          <a:bodyPr/>
          <a:lstStyle/>
          <a:p>
            <a:pPr>
              <a:defRPr/>
            </a:pPr>
            <a:r>
              <a:rPr lang="en-US" altLang="zh-CN"/>
              <a:t>Wuhan University Economics and Management School</a:t>
            </a:r>
          </a:p>
        </p:txBody>
      </p:sp>
      <p:sp>
        <p:nvSpPr>
          <p:cNvPr id="2" name="椭圆 1"/>
          <p:cNvSpPr/>
          <p:nvPr/>
        </p:nvSpPr>
        <p:spPr>
          <a:xfrm>
            <a:off x="7665824" y="5870575"/>
            <a:ext cx="1990794" cy="921542"/>
          </a:xfrm>
          <a:prstGeom prst="ellips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rot="5695797" flipH="1">
            <a:off x="5649748" y="4088845"/>
            <a:ext cx="635076" cy="4282177"/>
          </a:xfrm>
          <a:prstGeom prst="downArrow">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113349" y="5179763"/>
            <a:ext cx="1990794" cy="921542"/>
          </a:xfrm>
          <a:prstGeom prst="ellips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55601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34291" y="110837"/>
                <a:ext cx="11249891" cy="6650181"/>
              </a:xfrm>
            </p:spPr>
            <p:txBody>
              <a:bodyPr anchor="t">
                <a:normAutofit lnSpcReduction="10000"/>
              </a:bodyPr>
              <a:lstStyle/>
              <a:p>
                <a:pPr marL="0" indent="0">
                  <a:buNone/>
                </a:pPr>
                <a:r>
                  <a:rPr lang="en-US" altLang="zh-CN" sz="2800" dirty="0"/>
                  <a:t>5. </a:t>
                </a:r>
                <a:r>
                  <a:rPr lang="zh-CN" altLang="en-US" sz="2800" dirty="0"/>
                  <a:t>从</a:t>
                </a:r>
                <a:r>
                  <a:rPr lang="en-US" altLang="zh-CN" sz="2800" dirty="0"/>
                  <a:t>IS-LM</a:t>
                </a:r>
                <a:r>
                  <a:rPr lang="zh-CN" altLang="en-US" sz="2800" dirty="0"/>
                  <a:t>模型到</a:t>
                </a:r>
                <a:r>
                  <a:rPr lang="en-US" altLang="zh-CN" sz="2800" dirty="0"/>
                  <a:t>AS-AD</a:t>
                </a:r>
                <a:r>
                  <a:rPr lang="zh-CN" altLang="en-US" sz="2800" dirty="0"/>
                  <a:t>模型</a:t>
                </a:r>
                <a:endParaRPr lang="en-US" altLang="zh-CN" sz="2800" dirty="0"/>
              </a:p>
              <a:p>
                <a:pPr marL="0" indent="0">
                  <a:buNone/>
                </a:pPr>
                <a:endParaRPr lang="en-US" altLang="zh-CN" sz="2800" dirty="0"/>
              </a:p>
              <a:p>
                <a:pPr>
                  <a:lnSpc>
                    <a:spcPct val="90000"/>
                  </a:lnSpc>
                  <a:buNone/>
                </a:pPr>
                <a:r>
                  <a:rPr lang="en-US" altLang="zh-CN" sz="2800" dirty="0"/>
                  <a:t>5.1 </a:t>
                </a:r>
                <a:r>
                  <a:rPr lang="zh-CN" altLang="en-US" sz="2800" dirty="0"/>
                  <a:t>从</a:t>
                </a:r>
                <a:r>
                  <a:rPr lang="en-US" altLang="zh-CN" sz="2800" dirty="0"/>
                  <a:t>IS-LM</a:t>
                </a:r>
                <a:r>
                  <a:rPr lang="zh-CN" altLang="en-US" sz="2800" dirty="0"/>
                  <a:t>曲线到</a:t>
                </a:r>
                <a:r>
                  <a:rPr lang="en-US" altLang="zh-CN" sz="2800" dirty="0"/>
                  <a:t>AD</a:t>
                </a:r>
                <a:r>
                  <a:rPr lang="zh-CN" altLang="en-US" sz="2800" dirty="0"/>
                  <a:t>曲线</a:t>
                </a:r>
                <a:endParaRPr lang="en-US" altLang="zh-CN" sz="2800" dirty="0"/>
              </a:p>
              <a:p>
                <a:pPr>
                  <a:lnSpc>
                    <a:spcPct val="90000"/>
                  </a:lnSpc>
                  <a:buNone/>
                </a:pPr>
                <a:r>
                  <a:rPr lang="zh-CN" altLang="en-US" sz="2800" dirty="0"/>
                  <a:t>回顾：</a:t>
                </a:r>
                <a:endParaRPr lang="en-US" altLang="zh-CN" sz="2800" dirty="0"/>
              </a:p>
              <a:p>
                <a:pPr algn="ctr">
                  <a:lnSpc>
                    <a:spcPct val="90000"/>
                  </a:lnSpc>
                  <a:buNone/>
                </a:pPr>
                <a:r>
                  <a:rPr lang="en-US" altLang="zh-CN" sz="2800" dirty="0">
                    <a:ea typeface="宋体" pitchFamily="2" charset="-122"/>
                  </a:rPr>
                  <a:t>Y = C</a:t>
                </a:r>
                <a:r>
                  <a:rPr lang="zh-CN" altLang="en-US" sz="2800" dirty="0">
                    <a:ea typeface="宋体" pitchFamily="2" charset="-122"/>
                  </a:rPr>
                  <a:t>（</a:t>
                </a:r>
                <a:r>
                  <a:rPr lang="en-US" altLang="zh-CN" sz="2800" dirty="0">
                    <a:ea typeface="宋体" pitchFamily="2" charset="-122"/>
                  </a:rPr>
                  <a:t>Y</a:t>
                </a:r>
                <a:r>
                  <a:rPr lang="zh-CN" altLang="en-US" sz="2800" dirty="0">
                    <a:ea typeface="宋体" pitchFamily="2" charset="-122"/>
                  </a:rPr>
                  <a:t>）</a:t>
                </a:r>
                <a:r>
                  <a:rPr lang="en-US" altLang="zh-CN" sz="2800" dirty="0">
                    <a:ea typeface="宋体" pitchFamily="2" charset="-122"/>
                  </a:rPr>
                  <a:t> + I</a:t>
                </a:r>
                <a:r>
                  <a:rPr lang="zh-CN" altLang="en-US" sz="2800" dirty="0">
                    <a:ea typeface="宋体" pitchFamily="2" charset="-122"/>
                  </a:rPr>
                  <a:t>（</a:t>
                </a:r>
                <a:r>
                  <a:rPr lang="en-US" altLang="zh-CN" sz="2800" dirty="0">
                    <a:ea typeface="宋体" pitchFamily="2" charset="-122"/>
                  </a:rPr>
                  <a:t>r</a:t>
                </a:r>
                <a:r>
                  <a:rPr lang="zh-CN" altLang="en-US" sz="2800" dirty="0">
                    <a:ea typeface="宋体" pitchFamily="2" charset="-122"/>
                  </a:rPr>
                  <a:t>）</a:t>
                </a:r>
                <a:r>
                  <a:rPr lang="en-US" altLang="zh-CN" sz="2800" dirty="0">
                    <a:ea typeface="宋体" pitchFamily="2" charset="-122"/>
                  </a:rPr>
                  <a:t> + G + NX</a:t>
                </a:r>
              </a:p>
              <a:p>
                <a:pPr>
                  <a:lnSpc>
                    <a:spcPct val="90000"/>
                  </a:lnSpc>
                  <a:buNone/>
                </a:pPr>
                <a:endParaRPr lang="en-US" altLang="zh-CN" sz="2800" dirty="0">
                  <a:ea typeface="宋体" pitchFamily="2" charset="-122"/>
                </a:endParaRPr>
              </a:p>
              <a:p>
                <a:pPr>
                  <a:lnSpc>
                    <a:spcPct val="90000"/>
                  </a:lnSpc>
                  <a:buNone/>
                </a:pPr>
                <a14:m>
                  <m:oMathPara xmlns:m="http://schemas.openxmlformats.org/officeDocument/2006/math">
                    <m:oMathParaPr>
                      <m:jc m:val="centerGroup"/>
                    </m:oMathParaPr>
                    <m:oMath xmlns:m="http://schemas.openxmlformats.org/officeDocument/2006/math">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𝑀</m:t>
                          </m:r>
                        </m:num>
                        <m:den>
                          <m:r>
                            <a:rPr lang="en-US" altLang="zh-CN" sz="2800" i="1" dirty="0">
                              <a:latin typeface="Cambria Math" panose="02040503050406030204" pitchFamily="18" charset="0"/>
                            </a:rPr>
                            <m:t>𝑃</m:t>
                          </m:r>
                        </m:den>
                      </m:f>
                      <m:r>
                        <a:rPr lang="en-US" altLang="zh-CN" sz="2800" i="1" dirty="0">
                          <a:latin typeface="Cambria Math" panose="02040503050406030204" pitchFamily="18" charset="0"/>
                        </a:rPr>
                        <m:t>=</m:t>
                      </m:r>
                      <m:r>
                        <a:rPr lang="en-US" altLang="zh-CN" sz="2800" i="1" dirty="0">
                          <a:latin typeface="Cambria Math" panose="02040503050406030204" pitchFamily="18" charset="0"/>
                        </a:rPr>
                        <m:t>𝐿</m:t>
                      </m:r>
                      <m:r>
                        <a:rPr lang="zh-CN" altLang="en-US" sz="2800" i="1" dirty="0">
                          <a:latin typeface="Cambria Math" panose="02040503050406030204" pitchFamily="18" charset="0"/>
                        </a:rPr>
                        <m:t>（</m:t>
                      </m:r>
                      <m:r>
                        <a:rPr lang="en-US" altLang="zh-CN" sz="2800" i="1" dirty="0">
                          <a:latin typeface="Cambria Math" panose="02040503050406030204" pitchFamily="18" charset="0"/>
                        </a:rPr>
                        <m:t>𝑟</m:t>
                      </m:r>
                      <m:r>
                        <a:rPr lang="en-US" altLang="zh-CN" sz="2800" i="1" dirty="0">
                          <a:latin typeface="Cambria Math" panose="02040503050406030204" pitchFamily="18" charset="0"/>
                        </a:rPr>
                        <m:t>,</m:t>
                      </m:r>
                      <m:r>
                        <a:rPr lang="en-US" altLang="zh-CN" sz="2800" i="1" dirty="0">
                          <a:latin typeface="Cambria Math" panose="02040503050406030204" pitchFamily="18" charset="0"/>
                        </a:rPr>
                        <m:t>𝑌</m:t>
                      </m:r>
                      <m:r>
                        <a:rPr lang="zh-CN" altLang="en-US" sz="2800" i="1" dirty="0">
                          <a:latin typeface="Cambria Math" panose="02040503050406030204" pitchFamily="18" charset="0"/>
                        </a:rPr>
                        <m:t>）</m:t>
                      </m:r>
                    </m:oMath>
                  </m:oMathPara>
                </a14:m>
                <a:endParaRPr lang="en-US" altLang="zh-CN" sz="2800" dirty="0"/>
              </a:p>
              <a:p>
                <a:pPr>
                  <a:lnSpc>
                    <a:spcPct val="90000"/>
                  </a:lnSpc>
                  <a:buNone/>
                </a:pPr>
                <a:r>
                  <a:rPr lang="en-US" altLang="zh-CN" sz="2800" dirty="0"/>
                  <a:t>                                        Y = AD (P)</a:t>
                </a:r>
              </a:p>
              <a:p>
                <a:pPr>
                  <a:lnSpc>
                    <a:spcPct val="90000"/>
                  </a:lnSpc>
                  <a:buNone/>
                </a:pPr>
                <a:r>
                  <a:rPr lang="en-US" altLang="zh-CN" sz="2800" dirty="0"/>
                  <a:t>IS</a:t>
                </a:r>
                <a:r>
                  <a:rPr lang="zh-CN" altLang="en-US" sz="2800" dirty="0"/>
                  <a:t>和</a:t>
                </a:r>
                <a:r>
                  <a:rPr lang="en-US" altLang="zh-CN" sz="2800" dirty="0"/>
                  <a:t>LM</a:t>
                </a:r>
                <a:r>
                  <a:rPr lang="zh-CN" altLang="en-US" sz="2800" dirty="0"/>
                  <a:t>曲线的交点所决定了两个市场同时均衡时的总需求，该总需求决定了均衡总收入。</a:t>
                </a:r>
                <a:endParaRPr lang="en-US" altLang="zh-CN" sz="2800" dirty="0"/>
              </a:p>
              <a:p>
                <a:pPr>
                  <a:lnSpc>
                    <a:spcPct val="90000"/>
                  </a:lnSpc>
                  <a:buNone/>
                </a:pPr>
                <a:r>
                  <a:rPr lang="zh-CN" altLang="en-US" sz="2800" dirty="0"/>
                  <a:t>因此，</a:t>
                </a:r>
                <a:r>
                  <a:rPr lang="en-US" altLang="zh-CN" sz="2800" dirty="0"/>
                  <a:t>IS-LM</a:t>
                </a:r>
                <a:r>
                  <a:rPr lang="zh-CN" altLang="en-US" sz="2800" dirty="0"/>
                  <a:t>模型是解释总需求决定的理论。</a:t>
                </a:r>
                <a:endParaRPr lang="en-US" altLang="zh-CN" sz="2800" dirty="0"/>
              </a:p>
              <a:p>
                <a:pPr>
                  <a:lnSpc>
                    <a:spcPct val="90000"/>
                  </a:lnSpc>
                  <a:buNone/>
                </a:pPr>
                <a:r>
                  <a:rPr lang="zh-CN" altLang="en-US" sz="2800" dirty="0"/>
                  <a:t>显然，这个总需求是一般物价的函数。这样我们就得到了总需求函数或者总需求曲线。</a:t>
                </a:r>
              </a:p>
              <a:p>
                <a:pPr marL="0" indent="0">
                  <a:buNone/>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34291" y="110837"/>
                <a:ext cx="11249891" cy="6650181"/>
              </a:xfrm>
              <a:blipFill>
                <a:blip r:embed="rId2"/>
                <a:stretch>
                  <a:fillRect l="-1083" t="-1925" r="-433"/>
                </a:stretch>
              </a:blipFill>
            </p:spPr>
            <p:txBody>
              <a:bodyPr/>
              <a:lstStyle/>
              <a:p>
                <a:r>
                  <a:rPr lang="zh-CN" altLang="en-US">
                    <a:noFill/>
                  </a:rPr>
                  <a:t> </a:t>
                </a:r>
              </a:p>
            </p:txBody>
          </p:sp>
        </mc:Fallback>
      </mc:AlternateContent>
      <p:sp>
        <p:nvSpPr>
          <p:cNvPr id="7" name="左中括号 6"/>
          <p:cNvSpPr/>
          <p:nvPr/>
        </p:nvSpPr>
        <p:spPr bwMode="auto">
          <a:xfrm>
            <a:off x="3193472" y="1510146"/>
            <a:ext cx="5597236" cy="2202873"/>
          </a:xfrm>
          <a:prstGeom prst="leftBracket">
            <a:avLst/>
          </a:prstGeom>
          <a:solidFill>
            <a:schemeClr val="accent1">
              <a:alpha val="3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3" name="直角上箭头 12"/>
          <p:cNvSpPr/>
          <p:nvPr/>
        </p:nvSpPr>
        <p:spPr bwMode="auto">
          <a:xfrm rot="5400000">
            <a:off x="2957944" y="3304312"/>
            <a:ext cx="1011384" cy="581891"/>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 name="日期占位符 3">
            <a:extLst>
              <a:ext uri="{FF2B5EF4-FFF2-40B4-BE49-F238E27FC236}">
                <a16:creationId xmlns:a16="http://schemas.microsoft.com/office/drawing/2014/main" id="{8D648372-CD06-324A-8769-FB3CD1EE5C34}"/>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4184136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59527" y="714375"/>
            <a:ext cx="8672946" cy="5381625"/>
          </a:xfrm>
        </p:spPr>
        <p:txBody>
          <a:bodyPr anchor="t" anchorCtr="0">
            <a:normAutofit/>
          </a:bodyPr>
          <a:lstStyle/>
          <a:p>
            <a:r>
              <a:rPr lang="zh-CN" altLang="en-US" sz="2800" dirty="0"/>
              <a:t>总收入和总产出是同一个概念</a:t>
            </a:r>
            <a:endParaRPr lang="en-US" altLang="zh-CN" sz="2800" dirty="0"/>
          </a:p>
          <a:p>
            <a:endParaRPr lang="en-US" altLang="zh-CN" sz="2800" dirty="0"/>
          </a:p>
          <a:p>
            <a:r>
              <a:rPr lang="zh-CN" altLang="en-US" sz="2800" dirty="0"/>
              <a:t>具体的测度是</a:t>
            </a:r>
            <a:r>
              <a:rPr lang="en-US" altLang="zh-CN" sz="2800" dirty="0"/>
              <a:t>GDP</a:t>
            </a:r>
          </a:p>
          <a:p>
            <a:endParaRPr lang="en-US" altLang="zh-CN" sz="2800" dirty="0"/>
          </a:p>
          <a:p>
            <a:r>
              <a:rPr lang="zh-CN" altLang="en-US" sz="2800" dirty="0">
                <a:solidFill>
                  <a:srgbClr val="FF0000"/>
                </a:solidFill>
              </a:rPr>
              <a:t>本章既考虑产品市场，也考虑货币市场，考察两者的相互作用对宏观经济的影响</a:t>
            </a:r>
            <a:endParaRPr lang="en-US" altLang="zh-CN" sz="2800" dirty="0">
              <a:solidFill>
                <a:srgbClr val="FF0000"/>
              </a:solidFill>
            </a:endParaRPr>
          </a:p>
          <a:p>
            <a:endParaRPr lang="en-US" altLang="zh-CN" sz="2800" dirty="0">
              <a:solidFill>
                <a:srgbClr val="FF0000"/>
              </a:solidFill>
            </a:endParaRPr>
          </a:p>
          <a:p>
            <a:r>
              <a:rPr lang="zh-CN" altLang="en-US" sz="2800" dirty="0"/>
              <a:t>本章假设供给过剩，价格因此是不变的；或者因为是非常短的时期，价格是不变的。</a:t>
            </a:r>
            <a:endParaRPr lang="en-US" altLang="zh-CN" sz="2800" dirty="0"/>
          </a:p>
          <a:p>
            <a:pPr marL="0" indent="0">
              <a:buNone/>
            </a:pPr>
            <a:endParaRPr lang="zh-CN" altLang="en-US" sz="2800" dirty="0"/>
          </a:p>
        </p:txBody>
      </p:sp>
      <p:sp>
        <p:nvSpPr>
          <p:cNvPr id="5" name="日期占位符 4">
            <a:extLst>
              <a:ext uri="{FF2B5EF4-FFF2-40B4-BE49-F238E27FC236}">
                <a16:creationId xmlns:a16="http://schemas.microsoft.com/office/drawing/2014/main" id="{E7E23C88-1545-2345-AF76-AC9B66251779}"/>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2907758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箭头连接符 10"/>
          <p:cNvCxnSpPr/>
          <p:nvPr/>
        </p:nvCxnSpPr>
        <p:spPr bwMode="auto">
          <a:xfrm flipH="1" flipV="1">
            <a:off x="2646581" y="107292"/>
            <a:ext cx="3173" cy="37412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直接箭头连接符 11"/>
          <p:cNvCxnSpPr/>
          <p:nvPr/>
        </p:nvCxnSpPr>
        <p:spPr bwMode="auto">
          <a:xfrm flipV="1">
            <a:off x="2614611" y="3831463"/>
            <a:ext cx="6611151" cy="836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矩形 13"/>
          <p:cNvSpPr/>
          <p:nvPr/>
        </p:nvSpPr>
        <p:spPr>
          <a:xfrm>
            <a:off x="1904476" y="1"/>
            <a:ext cx="320922" cy="584775"/>
          </a:xfrm>
          <a:prstGeom prst="rect">
            <a:avLst/>
          </a:prstGeom>
        </p:spPr>
        <p:txBody>
          <a:bodyPr wrap="none">
            <a:spAutoFit/>
          </a:bodyPr>
          <a:lstStyle/>
          <a:p>
            <a:r>
              <a:rPr lang="en-US" altLang="zh-CN" sz="3200" dirty="0">
                <a:ea typeface="宋体" pitchFamily="2" charset="-122"/>
              </a:rPr>
              <a:t>r</a:t>
            </a:r>
            <a:endParaRPr lang="zh-CN" altLang="en-US" sz="3200" dirty="0"/>
          </a:p>
        </p:txBody>
      </p:sp>
      <p:sp>
        <p:nvSpPr>
          <p:cNvPr id="16" name="矩形 15"/>
          <p:cNvSpPr/>
          <p:nvPr/>
        </p:nvSpPr>
        <p:spPr>
          <a:xfrm>
            <a:off x="7483379" y="3157604"/>
            <a:ext cx="521297" cy="584775"/>
          </a:xfrm>
          <a:prstGeom prst="rect">
            <a:avLst/>
          </a:prstGeom>
        </p:spPr>
        <p:txBody>
          <a:bodyPr wrap="none">
            <a:spAutoFit/>
          </a:bodyPr>
          <a:lstStyle/>
          <a:p>
            <a:r>
              <a:rPr lang="en-US" altLang="zh-CN" sz="3200" i="1" dirty="0">
                <a:latin typeface="Cambria Math" panose="02040503050406030204" pitchFamily="18" charset="0"/>
                <a:ea typeface="宋体" pitchFamily="2" charset="-122"/>
              </a:rPr>
              <a:t>IS</a:t>
            </a:r>
            <a:endParaRPr lang="zh-CN" altLang="en-US" sz="3200" i="1" dirty="0">
              <a:latin typeface="Cambria Math" panose="02040503050406030204" pitchFamily="18" charset="0"/>
              <a:ea typeface="宋体" pitchFamily="2" charset="-122"/>
            </a:endParaRPr>
          </a:p>
        </p:txBody>
      </p:sp>
      <p:cxnSp>
        <p:nvCxnSpPr>
          <p:cNvPr id="17" name="直接连接符 16"/>
          <p:cNvCxnSpPr>
            <a:stCxn id="27" idx="3"/>
            <a:endCxn id="5" idx="6"/>
          </p:cNvCxnSpPr>
          <p:nvPr/>
        </p:nvCxnSpPr>
        <p:spPr bwMode="auto">
          <a:xfrm flipV="1">
            <a:off x="2568679" y="1960491"/>
            <a:ext cx="1990423" cy="45612"/>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1" name="矩形 20"/>
          <p:cNvSpPr/>
          <p:nvPr/>
        </p:nvSpPr>
        <p:spPr>
          <a:xfrm>
            <a:off x="4143396" y="1237531"/>
            <a:ext cx="434734" cy="584775"/>
          </a:xfrm>
          <a:prstGeom prst="rect">
            <a:avLst/>
          </a:prstGeom>
        </p:spPr>
        <p:txBody>
          <a:bodyPr wrap="none">
            <a:spAutoFit/>
          </a:bodyPr>
          <a:lstStyle/>
          <a:p>
            <a:r>
              <a:rPr lang="en-US" altLang="zh-CN" sz="3200" dirty="0"/>
              <a:t>E</a:t>
            </a:r>
            <a:endParaRPr lang="zh-CN" altLang="en-US" sz="3200" dirty="0"/>
          </a:p>
        </p:txBody>
      </p:sp>
      <mc:AlternateContent xmlns:mc="http://schemas.openxmlformats.org/markup-compatibility/2006" xmlns:a14="http://schemas.microsoft.com/office/drawing/2010/main">
        <mc:Choice Requires="a14">
          <p:sp>
            <p:nvSpPr>
              <p:cNvPr id="25" name="矩形 24"/>
              <p:cNvSpPr/>
              <p:nvPr/>
            </p:nvSpPr>
            <p:spPr>
              <a:xfrm>
                <a:off x="9297347" y="3830201"/>
                <a:ext cx="54412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i="1" dirty="0">
                          <a:latin typeface="Cambria Math" panose="02040503050406030204" pitchFamily="18" charset="0"/>
                          <a:ea typeface="宋体" pitchFamily="2" charset="-122"/>
                        </a:rPr>
                        <m:t>𝑌</m:t>
                      </m:r>
                    </m:oMath>
                  </m:oMathPara>
                </a14:m>
                <a:endParaRPr lang="zh-CN" altLang="en-US" sz="3200" dirty="0"/>
              </a:p>
            </p:txBody>
          </p:sp>
        </mc:Choice>
        <mc:Fallback xmlns="">
          <p:sp>
            <p:nvSpPr>
              <p:cNvPr id="25" name="矩形 24"/>
              <p:cNvSpPr>
                <a:spLocks noRot="1" noChangeAspect="1" noMove="1" noResize="1" noEditPoints="1" noAdjustHandles="1" noChangeArrowheads="1" noChangeShapeType="1" noTextEdit="1"/>
              </p:cNvSpPr>
              <p:nvPr/>
            </p:nvSpPr>
            <p:spPr>
              <a:xfrm>
                <a:off x="9297347" y="3830201"/>
                <a:ext cx="544123" cy="5847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矩形 26"/>
              <p:cNvSpPr/>
              <p:nvPr/>
            </p:nvSpPr>
            <p:spPr>
              <a:xfrm>
                <a:off x="1950240" y="1713715"/>
                <a:ext cx="618439" cy="584775"/>
              </a:xfrm>
              <a:prstGeom prst="rect">
                <a:avLst/>
              </a:prstGeom>
            </p:spPr>
            <p:txBody>
              <a:bodyPr wrap="none">
                <a:spAutoFit/>
              </a:bodyPr>
              <a:lstStyle/>
              <a:p>
                <a:pPr/>
                <a14:m>
                  <m:oMathPara xmlns:m="http://schemas.openxmlformats.org/officeDocument/2006/math">
                    <m:oMathParaPr>
                      <m:jc m:val="right"/>
                    </m:oMathParaPr>
                    <m:oMath xmlns:m="http://schemas.openxmlformats.org/officeDocument/2006/math">
                      <m:sSub>
                        <m:sSubPr>
                          <m:ctrlPr>
                            <a:rPr lang="en-US" altLang="zh-CN" sz="3200" i="1" dirty="0" smtClean="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𝑟</m:t>
                          </m:r>
                        </m:e>
                        <m:sub>
                          <m:r>
                            <a:rPr lang="en-US" altLang="zh-CN" sz="3200" b="0" i="1" dirty="0" smtClean="0">
                              <a:latin typeface="Cambria Math" panose="02040503050406030204" pitchFamily="18" charset="0"/>
                              <a:ea typeface="宋体" pitchFamily="2" charset="-122"/>
                            </a:rPr>
                            <m:t>1</m:t>
                          </m:r>
                        </m:sub>
                      </m:sSub>
                    </m:oMath>
                  </m:oMathPara>
                </a14:m>
                <a:endParaRPr lang="en-US" altLang="zh-CN" sz="3200" dirty="0"/>
              </a:p>
            </p:txBody>
          </p:sp>
        </mc:Choice>
        <mc:Fallback>
          <p:sp>
            <p:nvSpPr>
              <p:cNvPr id="27" name="矩形 26"/>
              <p:cNvSpPr>
                <a:spLocks noRot="1" noChangeAspect="1" noMove="1" noResize="1" noEditPoints="1" noAdjustHandles="1" noChangeArrowheads="1" noChangeShapeType="1" noTextEdit="1"/>
              </p:cNvSpPr>
              <p:nvPr/>
            </p:nvSpPr>
            <p:spPr>
              <a:xfrm>
                <a:off x="1950240" y="1713715"/>
                <a:ext cx="618439" cy="58477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矩形 28"/>
              <p:cNvSpPr/>
              <p:nvPr/>
            </p:nvSpPr>
            <p:spPr>
              <a:xfrm>
                <a:off x="5887786" y="3836912"/>
                <a:ext cx="65697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smtClean="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𝑌</m:t>
                          </m:r>
                        </m:e>
                        <m:sub>
                          <m:r>
                            <a:rPr lang="en-US" altLang="zh-CN" sz="3200" b="0" i="1" dirty="0" smtClean="0">
                              <a:latin typeface="Cambria Math" panose="02040503050406030204" pitchFamily="18" charset="0"/>
                              <a:ea typeface="宋体" pitchFamily="2" charset="-122"/>
                            </a:rPr>
                            <m:t>2</m:t>
                          </m:r>
                        </m:sub>
                      </m:sSub>
                    </m:oMath>
                  </m:oMathPara>
                </a14:m>
                <a:endParaRPr lang="zh-CN" altLang="en-US" sz="3200" dirty="0"/>
              </a:p>
            </p:txBody>
          </p:sp>
        </mc:Choice>
        <mc:Fallback>
          <p:sp>
            <p:nvSpPr>
              <p:cNvPr id="29" name="矩形 28"/>
              <p:cNvSpPr>
                <a:spLocks noRot="1" noChangeAspect="1" noMove="1" noResize="1" noEditPoints="1" noAdjustHandles="1" noChangeArrowheads="1" noChangeShapeType="1" noTextEdit="1"/>
              </p:cNvSpPr>
              <p:nvPr/>
            </p:nvSpPr>
            <p:spPr>
              <a:xfrm>
                <a:off x="5887786" y="3836912"/>
                <a:ext cx="656975" cy="584775"/>
              </a:xfrm>
              <a:prstGeom prst="rect">
                <a:avLst/>
              </a:prstGeom>
              <a:blipFill>
                <a:blip r:embed="rId5"/>
                <a:stretch>
                  <a:fillRect/>
                </a:stretch>
              </a:blipFill>
            </p:spPr>
            <p:txBody>
              <a:bodyPr/>
              <a:lstStyle/>
              <a:p>
                <a:r>
                  <a:rPr lang="zh-CN" altLang="en-US">
                    <a:noFill/>
                  </a:rPr>
                  <a:t> </a:t>
                </a:r>
              </a:p>
            </p:txBody>
          </p:sp>
        </mc:Fallback>
      </mc:AlternateContent>
      <p:sp>
        <p:nvSpPr>
          <p:cNvPr id="3" name="右箭头 2"/>
          <p:cNvSpPr/>
          <p:nvPr/>
        </p:nvSpPr>
        <p:spPr bwMode="auto">
          <a:xfrm flipV="1">
            <a:off x="5980515" y="1071751"/>
            <a:ext cx="1634364" cy="1648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 name="椭圆 4"/>
          <p:cNvSpPr/>
          <p:nvPr/>
        </p:nvSpPr>
        <p:spPr bwMode="auto">
          <a:xfrm>
            <a:off x="4388126" y="1864289"/>
            <a:ext cx="170976" cy="19240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26" name="直接连接符 25"/>
          <p:cNvCxnSpPr/>
          <p:nvPr/>
        </p:nvCxnSpPr>
        <p:spPr bwMode="auto">
          <a:xfrm>
            <a:off x="4448498" y="2008855"/>
            <a:ext cx="25116" cy="4505987"/>
          </a:xfrm>
          <a:prstGeom prst="line">
            <a:avLst/>
          </a:prstGeom>
          <a:solidFill>
            <a:schemeClr val="accent1"/>
          </a:solidFill>
          <a:ln w="9525" cap="flat" cmpd="sng" algn="ctr">
            <a:solidFill>
              <a:schemeClr val="tx1"/>
            </a:solidFill>
            <a:prstDash val="dash"/>
            <a:round/>
            <a:headEnd type="none" w="med" len="med"/>
            <a:tailEnd type="none" w="med" len="med"/>
          </a:ln>
          <a:effectLst/>
        </p:spPr>
      </p:cxnSp>
      <mc:AlternateContent xmlns:mc="http://schemas.openxmlformats.org/markup-compatibility/2006">
        <mc:Choice xmlns:a14="http://schemas.microsoft.com/office/drawing/2010/main" Requires="a14">
          <p:sp>
            <p:nvSpPr>
              <p:cNvPr id="28" name="矩形 27"/>
              <p:cNvSpPr/>
              <p:nvPr/>
            </p:nvSpPr>
            <p:spPr>
              <a:xfrm>
                <a:off x="4473615" y="3881084"/>
                <a:ext cx="64748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smtClean="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𝑌</m:t>
                          </m:r>
                        </m:e>
                        <m:sub>
                          <m:r>
                            <a:rPr lang="en-US" altLang="zh-CN" sz="3200" b="0" i="1" dirty="0" smtClean="0">
                              <a:latin typeface="Cambria Math" panose="02040503050406030204" pitchFamily="18" charset="0"/>
                              <a:ea typeface="宋体" pitchFamily="2" charset="-122"/>
                            </a:rPr>
                            <m:t>1</m:t>
                          </m:r>
                        </m:sub>
                      </m:sSub>
                    </m:oMath>
                  </m:oMathPara>
                </a14:m>
                <a:endParaRPr lang="zh-CN" altLang="en-US" sz="3200" dirty="0"/>
              </a:p>
            </p:txBody>
          </p:sp>
        </mc:Choice>
        <mc:Fallback>
          <p:sp>
            <p:nvSpPr>
              <p:cNvPr id="28" name="矩形 27"/>
              <p:cNvSpPr>
                <a:spLocks noRot="1" noChangeAspect="1" noMove="1" noResize="1" noEditPoints="1" noAdjustHandles="1" noChangeArrowheads="1" noChangeShapeType="1" noTextEdit="1"/>
              </p:cNvSpPr>
              <p:nvPr/>
            </p:nvSpPr>
            <p:spPr>
              <a:xfrm>
                <a:off x="4473615" y="3881084"/>
                <a:ext cx="647485" cy="58477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矩形 30"/>
              <p:cNvSpPr/>
              <p:nvPr/>
            </p:nvSpPr>
            <p:spPr>
              <a:xfrm>
                <a:off x="1976750" y="2484252"/>
                <a:ext cx="627929" cy="584775"/>
              </a:xfrm>
              <a:prstGeom prst="rect">
                <a:avLst/>
              </a:prstGeom>
            </p:spPr>
            <p:txBody>
              <a:bodyPr wrap="none">
                <a:spAutoFit/>
              </a:bodyPr>
              <a:lstStyle/>
              <a:p>
                <a:pPr/>
                <a14:m>
                  <m:oMathPara xmlns:m="http://schemas.openxmlformats.org/officeDocument/2006/math">
                    <m:oMathParaPr>
                      <m:jc m:val="right"/>
                    </m:oMathParaPr>
                    <m:oMath xmlns:m="http://schemas.openxmlformats.org/officeDocument/2006/math">
                      <m:sSub>
                        <m:sSubPr>
                          <m:ctrlPr>
                            <a:rPr lang="en-US" altLang="zh-CN" sz="3200" i="1" dirty="0" smtClean="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𝑟</m:t>
                          </m:r>
                        </m:e>
                        <m:sub>
                          <m:r>
                            <a:rPr lang="en-US" altLang="zh-CN" sz="3200" b="0" i="1" dirty="0" smtClean="0">
                              <a:latin typeface="Cambria Math" panose="02040503050406030204" pitchFamily="18" charset="0"/>
                              <a:ea typeface="宋体" pitchFamily="2" charset="-122"/>
                            </a:rPr>
                            <m:t>2</m:t>
                          </m:r>
                        </m:sub>
                      </m:sSub>
                    </m:oMath>
                  </m:oMathPara>
                </a14:m>
                <a:endParaRPr lang="en-US" altLang="zh-CN" sz="3200" dirty="0"/>
              </a:p>
            </p:txBody>
          </p:sp>
        </mc:Choice>
        <mc:Fallback>
          <p:sp>
            <p:nvSpPr>
              <p:cNvPr id="31" name="矩形 30"/>
              <p:cNvSpPr>
                <a:spLocks noRot="1" noChangeAspect="1" noMove="1" noResize="1" noEditPoints="1" noAdjustHandles="1" noChangeArrowheads="1" noChangeShapeType="1" noTextEdit="1"/>
              </p:cNvSpPr>
              <p:nvPr/>
            </p:nvSpPr>
            <p:spPr>
              <a:xfrm>
                <a:off x="1976750" y="2484252"/>
                <a:ext cx="627929" cy="584775"/>
              </a:xfrm>
              <a:prstGeom prst="rect">
                <a:avLst/>
              </a:prstGeom>
              <a:blipFill>
                <a:blip r:embed="rId7"/>
                <a:stretch>
                  <a:fillRect/>
                </a:stretch>
              </a:blipFill>
            </p:spPr>
            <p:txBody>
              <a:bodyPr/>
              <a:lstStyle/>
              <a:p>
                <a:r>
                  <a:rPr lang="zh-CN" altLang="en-US">
                    <a:noFill/>
                  </a:rPr>
                  <a:t> </a:t>
                </a:r>
              </a:p>
            </p:txBody>
          </p:sp>
        </mc:Fallback>
      </mc:AlternateContent>
      <p:cxnSp>
        <p:nvCxnSpPr>
          <p:cNvPr id="33" name="直接连接符 32"/>
          <p:cNvCxnSpPr>
            <a:stCxn id="9" idx="4"/>
          </p:cNvCxnSpPr>
          <p:nvPr/>
        </p:nvCxnSpPr>
        <p:spPr bwMode="auto">
          <a:xfrm>
            <a:off x="5947217" y="2450743"/>
            <a:ext cx="47803" cy="4035783"/>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4" name="直接连接符 33"/>
          <p:cNvCxnSpPr/>
          <p:nvPr/>
        </p:nvCxnSpPr>
        <p:spPr bwMode="auto">
          <a:xfrm flipH="1">
            <a:off x="3788239" y="584776"/>
            <a:ext cx="4936857" cy="3217453"/>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6" name="矩形 35"/>
          <p:cNvSpPr/>
          <p:nvPr/>
        </p:nvSpPr>
        <p:spPr>
          <a:xfrm>
            <a:off x="5716615" y="1668104"/>
            <a:ext cx="412292" cy="584775"/>
          </a:xfrm>
          <a:prstGeom prst="rect">
            <a:avLst/>
          </a:prstGeom>
        </p:spPr>
        <p:txBody>
          <a:bodyPr wrap="none">
            <a:spAutoFit/>
          </a:bodyPr>
          <a:lstStyle/>
          <a:p>
            <a:r>
              <a:rPr lang="en-US" altLang="zh-CN" sz="3200" dirty="0"/>
              <a:t>F</a:t>
            </a:r>
            <a:endParaRPr lang="zh-CN" altLang="en-US" sz="3200" dirty="0"/>
          </a:p>
        </p:txBody>
      </p:sp>
      <p:sp>
        <p:nvSpPr>
          <p:cNvPr id="9" name="椭圆 8"/>
          <p:cNvSpPr/>
          <p:nvPr/>
        </p:nvSpPr>
        <p:spPr bwMode="auto">
          <a:xfrm>
            <a:off x="5821336" y="2331734"/>
            <a:ext cx="251760" cy="11900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43" name="直接连接符 42"/>
          <p:cNvCxnSpPr/>
          <p:nvPr/>
        </p:nvCxnSpPr>
        <p:spPr bwMode="auto">
          <a:xfrm flipV="1">
            <a:off x="2628366" y="2480838"/>
            <a:ext cx="3291821" cy="46611"/>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0" name="直接连接符 39"/>
          <p:cNvCxnSpPr/>
          <p:nvPr/>
        </p:nvCxnSpPr>
        <p:spPr bwMode="auto">
          <a:xfrm flipH="1">
            <a:off x="3070936" y="292010"/>
            <a:ext cx="3963439" cy="265227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9" name="直接连接符 48"/>
          <p:cNvCxnSpPr/>
          <p:nvPr/>
        </p:nvCxnSpPr>
        <p:spPr bwMode="auto">
          <a:xfrm>
            <a:off x="3374384" y="1576006"/>
            <a:ext cx="4565769" cy="165379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5" name="直接箭头连接符 14"/>
          <p:cNvCxnSpPr/>
          <p:nvPr/>
        </p:nvCxnSpPr>
        <p:spPr bwMode="auto">
          <a:xfrm flipV="1">
            <a:off x="2646580" y="3985955"/>
            <a:ext cx="0" cy="25288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直接箭头连接符 18"/>
          <p:cNvCxnSpPr/>
          <p:nvPr/>
        </p:nvCxnSpPr>
        <p:spPr bwMode="auto">
          <a:xfrm flipV="1">
            <a:off x="2646580" y="6486526"/>
            <a:ext cx="6778408" cy="428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1" name="矩形 40"/>
          <p:cNvSpPr/>
          <p:nvPr/>
        </p:nvSpPr>
        <p:spPr>
          <a:xfrm>
            <a:off x="1870725" y="3802229"/>
            <a:ext cx="412292" cy="584775"/>
          </a:xfrm>
          <a:prstGeom prst="rect">
            <a:avLst/>
          </a:prstGeom>
        </p:spPr>
        <p:txBody>
          <a:bodyPr wrap="none">
            <a:spAutoFit/>
          </a:bodyPr>
          <a:lstStyle/>
          <a:p>
            <a:r>
              <a:rPr lang="en-US" altLang="zh-CN" sz="3200" dirty="0"/>
              <a:t>P</a:t>
            </a:r>
            <a:endParaRPr lang="zh-CN" altLang="en-US" sz="3200" dirty="0"/>
          </a:p>
        </p:txBody>
      </p:sp>
      <mc:AlternateContent xmlns:mc="http://schemas.openxmlformats.org/markup-compatibility/2006" xmlns:a14="http://schemas.microsoft.com/office/drawing/2010/main">
        <mc:Choice Requires="a14">
          <p:sp>
            <p:nvSpPr>
              <p:cNvPr id="44" name="矩形 43"/>
              <p:cNvSpPr/>
              <p:nvPr/>
            </p:nvSpPr>
            <p:spPr>
              <a:xfrm>
                <a:off x="9397958" y="5897402"/>
                <a:ext cx="54412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i="1" dirty="0">
                          <a:latin typeface="Cambria Math" panose="02040503050406030204" pitchFamily="18" charset="0"/>
                          <a:ea typeface="宋体" pitchFamily="2" charset="-122"/>
                        </a:rPr>
                        <m:t>𝑌</m:t>
                      </m:r>
                    </m:oMath>
                  </m:oMathPara>
                </a14:m>
                <a:endParaRPr lang="zh-CN" altLang="en-US" sz="3200" dirty="0"/>
              </a:p>
            </p:txBody>
          </p:sp>
        </mc:Choice>
        <mc:Fallback xmlns="">
          <p:sp>
            <p:nvSpPr>
              <p:cNvPr id="44" name="矩形 43"/>
              <p:cNvSpPr>
                <a:spLocks noRot="1" noChangeAspect="1" noMove="1" noResize="1" noEditPoints="1" noAdjustHandles="1" noChangeArrowheads="1" noChangeShapeType="1" noTextEdit="1"/>
              </p:cNvSpPr>
              <p:nvPr/>
            </p:nvSpPr>
            <p:spPr>
              <a:xfrm>
                <a:off x="9397958" y="5897402"/>
                <a:ext cx="544123" cy="584775"/>
              </a:xfrm>
              <a:prstGeom prst="rect">
                <a:avLst/>
              </a:prstGeom>
              <a:blipFill>
                <a:blip r:embed="rId8"/>
                <a:stretch>
                  <a:fillRect/>
                </a:stretch>
              </a:blipFill>
            </p:spPr>
            <p:txBody>
              <a:bodyPr/>
              <a:lstStyle/>
              <a:p>
                <a:r>
                  <a:rPr lang="zh-CN" altLang="en-US">
                    <a:noFill/>
                  </a:rPr>
                  <a:t> </a:t>
                </a:r>
              </a:p>
            </p:txBody>
          </p:sp>
        </mc:Fallback>
      </mc:AlternateContent>
      <p:cxnSp>
        <p:nvCxnSpPr>
          <p:cNvPr id="45" name="直接连接符 44"/>
          <p:cNvCxnSpPr/>
          <p:nvPr/>
        </p:nvCxnSpPr>
        <p:spPr bwMode="auto">
          <a:xfrm>
            <a:off x="3788238" y="4276103"/>
            <a:ext cx="3246136" cy="2026697"/>
          </a:xfrm>
          <a:prstGeom prst="line">
            <a:avLst/>
          </a:prstGeom>
          <a:solidFill>
            <a:schemeClr val="accent1"/>
          </a:solidFill>
          <a:ln w="38100" cap="flat" cmpd="sng" algn="ctr">
            <a:solidFill>
              <a:schemeClr val="tx1">
                <a:lumMod val="95000"/>
                <a:lumOff val="5000"/>
              </a:schemeClr>
            </a:solidFill>
            <a:prstDash val="solid"/>
            <a:round/>
            <a:headEnd type="none" w="med" len="med"/>
            <a:tailEnd type="none" w="med" len="med"/>
          </a:ln>
          <a:effectLst/>
        </p:spPr>
      </p:cxnSp>
      <mc:AlternateContent xmlns:mc="http://schemas.openxmlformats.org/markup-compatibility/2006">
        <mc:Choice xmlns:a14="http://schemas.microsoft.com/office/drawing/2010/main" Requires="a14">
          <p:sp>
            <p:nvSpPr>
              <p:cNvPr id="52" name="矩形 51"/>
              <p:cNvSpPr/>
              <p:nvPr/>
            </p:nvSpPr>
            <p:spPr>
              <a:xfrm>
                <a:off x="5897746" y="5927356"/>
                <a:ext cx="65697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smtClean="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𝑌</m:t>
                          </m:r>
                        </m:e>
                        <m:sub>
                          <m:r>
                            <a:rPr lang="en-US" altLang="zh-CN" sz="3200" b="0" i="1" dirty="0" smtClean="0">
                              <a:latin typeface="Cambria Math" panose="02040503050406030204" pitchFamily="18" charset="0"/>
                              <a:ea typeface="宋体" pitchFamily="2" charset="-122"/>
                            </a:rPr>
                            <m:t>2</m:t>
                          </m:r>
                        </m:sub>
                      </m:sSub>
                    </m:oMath>
                  </m:oMathPara>
                </a14:m>
                <a:endParaRPr lang="zh-CN" altLang="en-US" sz="3200" dirty="0"/>
              </a:p>
            </p:txBody>
          </p:sp>
        </mc:Choice>
        <mc:Fallback>
          <p:sp>
            <p:nvSpPr>
              <p:cNvPr id="52" name="矩形 51"/>
              <p:cNvSpPr>
                <a:spLocks noRot="1" noChangeAspect="1" noMove="1" noResize="1" noEditPoints="1" noAdjustHandles="1" noChangeArrowheads="1" noChangeShapeType="1" noTextEdit="1"/>
              </p:cNvSpPr>
              <p:nvPr/>
            </p:nvSpPr>
            <p:spPr>
              <a:xfrm>
                <a:off x="5897746" y="5927356"/>
                <a:ext cx="656975" cy="58477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矩形 52"/>
              <p:cNvSpPr/>
              <p:nvPr/>
            </p:nvSpPr>
            <p:spPr>
              <a:xfrm>
                <a:off x="4483575" y="5971528"/>
                <a:ext cx="64748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smtClean="0">
                              <a:latin typeface="Cambria Math" panose="02040503050406030204" pitchFamily="18" charset="0"/>
                              <a:ea typeface="宋体" pitchFamily="2" charset="-122"/>
                            </a:rPr>
                          </m:ctrlPr>
                        </m:sSubPr>
                        <m:e>
                          <m:r>
                            <a:rPr lang="en-US" altLang="zh-CN" sz="3200" i="1" dirty="0">
                              <a:latin typeface="Cambria Math" panose="02040503050406030204" pitchFamily="18" charset="0"/>
                              <a:ea typeface="宋体" pitchFamily="2" charset="-122"/>
                            </a:rPr>
                            <m:t>𝑌</m:t>
                          </m:r>
                        </m:e>
                        <m:sub>
                          <m:r>
                            <a:rPr lang="en-US" altLang="zh-CN" sz="3200" b="0" i="1" dirty="0" smtClean="0">
                              <a:latin typeface="Cambria Math" panose="02040503050406030204" pitchFamily="18" charset="0"/>
                              <a:ea typeface="宋体" pitchFamily="2" charset="-122"/>
                            </a:rPr>
                            <m:t>1</m:t>
                          </m:r>
                        </m:sub>
                      </m:sSub>
                    </m:oMath>
                  </m:oMathPara>
                </a14:m>
                <a:endParaRPr lang="zh-CN" altLang="en-US" sz="3200" dirty="0"/>
              </a:p>
            </p:txBody>
          </p:sp>
        </mc:Choice>
        <mc:Fallback>
          <p:sp>
            <p:nvSpPr>
              <p:cNvPr id="53" name="矩形 52"/>
              <p:cNvSpPr>
                <a:spLocks noRot="1" noChangeAspect="1" noMove="1" noResize="1" noEditPoints="1" noAdjustHandles="1" noChangeArrowheads="1" noChangeShapeType="1" noTextEdit="1"/>
              </p:cNvSpPr>
              <p:nvPr/>
            </p:nvSpPr>
            <p:spPr>
              <a:xfrm>
                <a:off x="4483575" y="5971528"/>
                <a:ext cx="647485" cy="58477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8316353" y="637931"/>
                <a:ext cx="1469313" cy="584775"/>
              </a:xfrm>
              <a:prstGeom prst="rect">
                <a:avLst/>
              </a:prstGeom>
              <a:solidFill>
                <a:srgbClr val="B2B2B2"/>
              </a:solidFill>
            </p:spPr>
            <p:txBody>
              <a:bodyPr wrap="none">
                <a:spAutoFit/>
              </a:bodyPr>
              <a:lstStyle/>
              <a:p>
                <a14:m>
                  <m:oMath xmlns:m="http://schemas.openxmlformats.org/officeDocument/2006/math">
                    <m:r>
                      <a:rPr lang="en-US" altLang="zh-CN" sz="3200" i="1" dirty="0">
                        <a:latin typeface="Cambria Math" panose="02040503050406030204" pitchFamily="18" charset="0"/>
                        <a:ea typeface="宋体" pitchFamily="2" charset="-122"/>
                      </a:rPr>
                      <m:t>𝐿𝑀</m:t>
                    </m:r>
                    <m:r>
                      <a:rPr lang="en-US" altLang="zh-CN" sz="3200" i="1" dirty="0">
                        <a:latin typeface="Cambria Math" panose="02040503050406030204" pitchFamily="18" charset="0"/>
                        <a:ea typeface="宋体" pitchFamily="2" charset="-122"/>
                      </a:rPr>
                      <m:t>(</m:t>
                    </m:r>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rPr>
                          <m:t>𝑃</m:t>
                        </m:r>
                      </m:e>
                      <m:sub>
                        <m:r>
                          <a:rPr lang="en-US" altLang="zh-CN" sz="3200" i="1" dirty="0">
                            <a:latin typeface="Cambria Math" panose="02040503050406030204" pitchFamily="18" charset="0"/>
                            <a:ea typeface="宋体" pitchFamily="2" charset="-122"/>
                          </a:rPr>
                          <m:t>2</m:t>
                        </m:r>
                      </m:sub>
                    </m:sSub>
                  </m:oMath>
                </a14:m>
                <a:r>
                  <a:rPr lang="en-US" altLang="zh-CN" sz="3200" dirty="0"/>
                  <a:t>)</a:t>
                </a:r>
                <a:endParaRPr lang="zh-CN" altLang="en-US" sz="3200" dirty="0"/>
              </a:p>
            </p:txBody>
          </p:sp>
        </mc:Choice>
        <mc:Fallback xmlns="">
          <p:sp>
            <p:nvSpPr>
              <p:cNvPr id="54" name="矩形 53"/>
              <p:cNvSpPr>
                <a:spLocks noRot="1" noChangeAspect="1" noMove="1" noResize="1" noEditPoints="1" noAdjustHandles="1" noChangeArrowheads="1" noChangeShapeType="1" noTextEdit="1"/>
              </p:cNvSpPr>
              <p:nvPr/>
            </p:nvSpPr>
            <p:spPr>
              <a:xfrm>
                <a:off x="8316353" y="637931"/>
                <a:ext cx="1469313" cy="584775"/>
              </a:xfrm>
              <a:prstGeom prst="rect">
                <a:avLst/>
              </a:prstGeom>
              <a:blipFill>
                <a:blip r:embed="rId11"/>
                <a:stretch>
                  <a:fillRect l="-2564" t="-10638" r="-8547" b="-29787"/>
                </a:stretch>
              </a:blipFill>
            </p:spPr>
            <p:txBody>
              <a:bodyPr/>
              <a:lstStyle/>
              <a:p>
                <a:r>
                  <a:rPr lang="zh-CN" altLang="en-US">
                    <a:noFill/>
                  </a:rPr>
                  <a:t> </a:t>
                </a:r>
              </a:p>
            </p:txBody>
          </p:sp>
        </mc:Fallback>
      </mc:AlternateContent>
      <p:cxnSp>
        <p:nvCxnSpPr>
          <p:cNvPr id="55" name="直接连接符 54"/>
          <p:cNvCxnSpPr/>
          <p:nvPr/>
        </p:nvCxnSpPr>
        <p:spPr bwMode="auto">
          <a:xfrm flipV="1">
            <a:off x="2614610" y="4657565"/>
            <a:ext cx="1980934" cy="45611"/>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56" name="直接连接符 55"/>
          <p:cNvCxnSpPr/>
          <p:nvPr/>
        </p:nvCxnSpPr>
        <p:spPr bwMode="auto">
          <a:xfrm flipV="1">
            <a:off x="2634581" y="5630031"/>
            <a:ext cx="3291821" cy="46611"/>
          </a:xfrm>
          <a:prstGeom prst="line">
            <a:avLst/>
          </a:prstGeom>
          <a:solidFill>
            <a:schemeClr val="accent1"/>
          </a:solidFill>
          <a:ln w="9525" cap="flat" cmpd="sng" algn="ctr">
            <a:solidFill>
              <a:schemeClr val="tx1"/>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57" name="矩形 56"/>
              <p:cNvSpPr/>
              <p:nvPr/>
            </p:nvSpPr>
            <p:spPr>
              <a:xfrm>
                <a:off x="1702648" y="4465859"/>
                <a:ext cx="825418" cy="584775"/>
              </a:xfrm>
              <a:prstGeom prst="rect">
                <a:avLst/>
              </a:prstGeom>
              <a:solidFill>
                <a:srgbClr val="DDDDDD"/>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smtClean="0">
                              <a:solidFill>
                                <a:schemeClr val="bg1"/>
                              </a:solidFill>
                              <a:latin typeface="Cambria Math" panose="02040503050406030204" pitchFamily="18" charset="0"/>
                            </a:rPr>
                          </m:ctrlPr>
                        </m:sSubPr>
                        <m:e>
                          <m:r>
                            <a:rPr lang="en-US" altLang="zh-CN" sz="3200" i="1" dirty="0">
                              <a:solidFill>
                                <a:schemeClr val="bg1"/>
                              </a:solidFill>
                              <a:latin typeface="Cambria Math" panose="02040503050406030204" pitchFamily="18" charset="0"/>
                            </a:rPr>
                            <m:t>𝑃</m:t>
                          </m:r>
                          <m:r>
                            <m:rPr>
                              <m:nor/>
                            </m:rPr>
                            <a:rPr lang="zh-CN" altLang="en-US" sz="3200" dirty="0">
                              <a:solidFill>
                                <a:schemeClr val="bg1"/>
                              </a:solidFill>
                            </a:rPr>
                            <m:t> </m:t>
                          </m:r>
                        </m:e>
                        <m:sub>
                          <m:r>
                            <a:rPr lang="en-US" altLang="zh-CN" sz="3200" i="1" dirty="0">
                              <a:solidFill>
                                <a:schemeClr val="bg1"/>
                              </a:solidFill>
                              <a:latin typeface="Cambria Math" panose="02040503050406030204" pitchFamily="18" charset="0"/>
                            </a:rPr>
                            <m:t>1</m:t>
                          </m:r>
                        </m:sub>
                      </m:sSub>
                    </m:oMath>
                  </m:oMathPara>
                </a14:m>
                <a:endParaRPr lang="zh-CN" altLang="en-US" sz="3200" dirty="0">
                  <a:solidFill>
                    <a:schemeClr val="bg1"/>
                  </a:solidFill>
                </a:endParaRPr>
              </a:p>
            </p:txBody>
          </p:sp>
        </mc:Choice>
        <mc:Fallback xmlns="">
          <p:sp>
            <p:nvSpPr>
              <p:cNvPr id="57" name="矩形 56"/>
              <p:cNvSpPr>
                <a:spLocks noRot="1" noChangeAspect="1" noMove="1" noResize="1" noEditPoints="1" noAdjustHandles="1" noChangeArrowheads="1" noChangeShapeType="1" noTextEdit="1"/>
              </p:cNvSpPr>
              <p:nvPr/>
            </p:nvSpPr>
            <p:spPr>
              <a:xfrm>
                <a:off x="1702648" y="4465859"/>
                <a:ext cx="825418" cy="58477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1729779" y="5250398"/>
                <a:ext cx="834908" cy="584775"/>
              </a:xfrm>
              <a:prstGeom prst="rect">
                <a:avLst/>
              </a:prstGeom>
              <a:solidFill>
                <a:schemeClr val="accent3">
                  <a:lumMod val="75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dirty="0">
                              <a:latin typeface="Cambria Math" panose="02040503050406030204" pitchFamily="18" charset="0"/>
                            </a:rPr>
                          </m:ctrlPr>
                        </m:sSubPr>
                        <m:e>
                          <m:r>
                            <a:rPr lang="en-US" altLang="zh-CN" sz="3200" i="1" dirty="0">
                              <a:latin typeface="Cambria Math" panose="02040503050406030204" pitchFamily="18" charset="0"/>
                            </a:rPr>
                            <m:t>𝑃</m:t>
                          </m:r>
                          <m:r>
                            <m:rPr>
                              <m:nor/>
                            </m:rPr>
                            <a:rPr lang="zh-CN" altLang="en-US" sz="3200" dirty="0"/>
                            <m:t> </m:t>
                          </m:r>
                        </m:e>
                        <m:sub>
                          <m:r>
                            <a:rPr lang="en-US" altLang="zh-CN" sz="3200" i="1" dirty="0">
                              <a:latin typeface="Cambria Math" panose="02040503050406030204" pitchFamily="18" charset="0"/>
                            </a:rPr>
                            <m:t>2</m:t>
                          </m:r>
                        </m:sub>
                      </m:sSub>
                    </m:oMath>
                  </m:oMathPara>
                </a14:m>
                <a:endParaRPr lang="zh-CN" altLang="en-US" sz="3200" dirty="0"/>
              </a:p>
            </p:txBody>
          </p:sp>
        </mc:Choice>
        <mc:Fallback xmlns="">
          <p:sp>
            <p:nvSpPr>
              <p:cNvPr id="58" name="矩形 57"/>
              <p:cNvSpPr>
                <a:spLocks noRot="1" noChangeAspect="1" noMove="1" noResize="1" noEditPoints="1" noAdjustHandles="1" noChangeArrowheads="1" noChangeShapeType="1" noTextEdit="1"/>
              </p:cNvSpPr>
              <p:nvPr/>
            </p:nvSpPr>
            <p:spPr>
              <a:xfrm>
                <a:off x="1729779" y="5250398"/>
                <a:ext cx="834908" cy="584775"/>
              </a:xfrm>
              <a:prstGeom prst="rect">
                <a:avLst/>
              </a:prstGeom>
              <a:blipFill>
                <a:blip r:embed="rId13"/>
                <a:stretch>
                  <a:fillRect t="-2128" b="-25532"/>
                </a:stretch>
              </a:blipFill>
            </p:spPr>
            <p:txBody>
              <a:bodyPr/>
              <a:lstStyle/>
              <a:p>
                <a:r>
                  <a:rPr lang="zh-CN" altLang="en-US">
                    <a:noFill/>
                  </a:rPr>
                  <a:t> </a:t>
                </a:r>
              </a:p>
            </p:txBody>
          </p:sp>
        </mc:Fallback>
      </mc:AlternateContent>
      <p:sp>
        <p:nvSpPr>
          <p:cNvPr id="59" name="矩形 58"/>
          <p:cNvSpPr/>
          <p:nvPr/>
        </p:nvSpPr>
        <p:spPr>
          <a:xfrm>
            <a:off x="3998253" y="4690724"/>
            <a:ext cx="318959" cy="584775"/>
          </a:xfrm>
          <a:prstGeom prst="rect">
            <a:avLst/>
          </a:prstGeom>
        </p:spPr>
        <p:txBody>
          <a:bodyPr wrap="square">
            <a:spAutoFit/>
          </a:bodyPr>
          <a:lstStyle/>
          <a:p>
            <a:r>
              <a:rPr lang="en-US" altLang="zh-CN" sz="3200" dirty="0"/>
              <a:t>A</a:t>
            </a:r>
            <a:endParaRPr lang="zh-CN" altLang="en-US" sz="3200" dirty="0"/>
          </a:p>
        </p:txBody>
      </p:sp>
      <p:sp>
        <p:nvSpPr>
          <p:cNvPr id="60" name="矩形 59"/>
          <p:cNvSpPr/>
          <p:nvPr/>
        </p:nvSpPr>
        <p:spPr>
          <a:xfrm>
            <a:off x="6065148" y="5161094"/>
            <a:ext cx="458780" cy="584775"/>
          </a:xfrm>
          <a:prstGeom prst="rect">
            <a:avLst/>
          </a:prstGeom>
        </p:spPr>
        <p:txBody>
          <a:bodyPr wrap="none">
            <a:spAutoFit/>
          </a:bodyPr>
          <a:lstStyle/>
          <a:p>
            <a:r>
              <a:rPr lang="en-US" altLang="zh-CN" sz="3200" dirty="0"/>
              <a:t>B</a:t>
            </a:r>
            <a:endParaRPr lang="zh-CN" altLang="en-US" sz="3200" dirty="0"/>
          </a:p>
        </p:txBody>
      </p:sp>
      <p:sp>
        <p:nvSpPr>
          <p:cNvPr id="4" name="日期占位符 3">
            <a:extLst>
              <a:ext uri="{FF2B5EF4-FFF2-40B4-BE49-F238E27FC236}">
                <a16:creationId xmlns:a16="http://schemas.microsoft.com/office/drawing/2014/main" id="{1E598B7F-AC30-3744-AC16-F099E6EBF62C}"/>
              </a:ext>
            </a:extLst>
          </p:cNvPr>
          <p:cNvSpPr>
            <a:spLocks noGrp="1"/>
          </p:cNvSpPr>
          <p:nvPr>
            <p:ph type="dt" sz="half" idx="10"/>
          </p:nvPr>
        </p:nvSpPr>
        <p:spPr/>
        <p:txBody>
          <a:bodyPr/>
          <a:lstStyle/>
          <a:p>
            <a:pPr>
              <a:defRPr/>
            </a:pPr>
            <a:r>
              <a:rPr lang="en-US" altLang="zh-CN"/>
              <a:t>Wuhan University Economics and Management School</a:t>
            </a:r>
          </a:p>
        </p:txBody>
      </p:sp>
      <mc:AlternateContent xmlns:mc="http://schemas.openxmlformats.org/markup-compatibility/2006" xmlns:a14="http://schemas.microsoft.com/office/drawing/2010/main">
        <mc:Choice Requires="a14">
          <p:sp>
            <p:nvSpPr>
              <p:cNvPr id="38" name="矩形 37"/>
              <p:cNvSpPr/>
              <p:nvPr/>
            </p:nvSpPr>
            <p:spPr>
              <a:xfrm>
                <a:off x="4659594" y="34560"/>
                <a:ext cx="1459823" cy="584775"/>
              </a:xfrm>
              <a:prstGeom prst="rect">
                <a:avLst/>
              </a:prstGeom>
              <a:solidFill>
                <a:srgbClr val="B2B2B2"/>
              </a:solidFill>
            </p:spPr>
            <p:txBody>
              <a:bodyPr wrap="none">
                <a:spAutoFit/>
              </a:bodyPr>
              <a:lstStyle/>
              <a:p>
                <a14:m>
                  <m:oMath xmlns:m="http://schemas.openxmlformats.org/officeDocument/2006/math">
                    <m:r>
                      <a:rPr lang="en-US" altLang="zh-CN" sz="3200" i="1" dirty="0" smtClean="0">
                        <a:latin typeface="Cambria Math" panose="02040503050406030204" pitchFamily="18" charset="0"/>
                        <a:ea typeface="宋体" pitchFamily="2" charset="-122"/>
                      </a:rPr>
                      <m:t>𝐿𝑀</m:t>
                    </m:r>
                    <m:r>
                      <a:rPr lang="en-US" altLang="zh-CN" sz="3200" i="1" dirty="0" smtClean="0">
                        <a:latin typeface="Cambria Math" panose="02040503050406030204" pitchFamily="18" charset="0"/>
                        <a:ea typeface="宋体" pitchFamily="2" charset="-122"/>
                      </a:rPr>
                      <m:t>(</m:t>
                    </m:r>
                    <m:sSub>
                      <m:sSubPr>
                        <m:ctrlPr>
                          <a:rPr lang="en-US" altLang="zh-CN" sz="3200" i="1" dirty="0">
                            <a:latin typeface="Cambria Math" panose="02040503050406030204" pitchFamily="18" charset="0"/>
                            <a:ea typeface="宋体" pitchFamily="2" charset="-122"/>
                          </a:rPr>
                        </m:ctrlPr>
                      </m:sSubPr>
                      <m:e>
                        <m:r>
                          <a:rPr lang="en-US" altLang="zh-CN" sz="3200" i="1" dirty="0">
                            <a:latin typeface="Cambria Math" panose="02040503050406030204" pitchFamily="18" charset="0"/>
                          </a:rPr>
                          <m:t>𝑃</m:t>
                        </m:r>
                      </m:e>
                      <m:sub>
                        <m:r>
                          <a:rPr lang="en-US" altLang="zh-CN" sz="3200" b="0" i="1" dirty="0" smtClean="0">
                            <a:latin typeface="Cambria Math" panose="02040503050406030204" pitchFamily="18" charset="0"/>
                          </a:rPr>
                          <m:t>1</m:t>
                        </m:r>
                      </m:sub>
                    </m:sSub>
                  </m:oMath>
                </a14:m>
                <a:r>
                  <a:rPr lang="en-US" altLang="zh-CN" sz="3200" dirty="0"/>
                  <a:t>)</a:t>
                </a:r>
                <a:endParaRPr lang="zh-CN" altLang="en-US" sz="3200" dirty="0"/>
              </a:p>
            </p:txBody>
          </p:sp>
        </mc:Choice>
        <mc:Fallback xmlns="">
          <p:sp>
            <p:nvSpPr>
              <p:cNvPr id="38" name="矩形 37"/>
              <p:cNvSpPr>
                <a:spLocks noRot="1" noChangeAspect="1" noMove="1" noResize="1" noEditPoints="1" noAdjustHandles="1" noChangeArrowheads="1" noChangeShapeType="1" noTextEdit="1"/>
              </p:cNvSpPr>
              <p:nvPr/>
            </p:nvSpPr>
            <p:spPr>
              <a:xfrm>
                <a:off x="4659594" y="34560"/>
                <a:ext cx="1459823" cy="584775"/>
              </a:xfrm>
              <a:prstGeom prst="rect">
                <a:avLst/>
              </a:prstGeom>
              <a:blipFill>
                <a:blip r:embed="rId14"/>
                <a:stretch>
                  <a:fillRect t="-14583" r="-9583" b="-322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74999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71974" y="119922"/>
                <a:ext cx="8694549" cy="5156617"/>
              </a:xfrm>
            </p:spPr>
            <p:txBody>
              <a:bodyPr anchor="t">
                <a:normAutofit/>
              </a:bodyPr>
              <a:lstStyle/>
              <a:p>
                <a:pPr marL="0" indent="0">
                  <a:buNone/>
                </a:pPr>
                <a:r>
                  <a:rPr lang="en-US" altLang="zh-CN" sz="2800" dirty="0"/>
                  <a:t>5.2 AS-AD</a:t>
                </a:r>
                <a:r>
                  <a:rPr lang="zh-CN" altLang="en-US" sz="2800" dirty="0"/>
                  <a:t>模型中的</a:t>
                </a:r>
                <a:r>
                  <a:rPr lang="en-US" altLang="zh-CN" sz="2800" dirty="0"/>
                  <a:t>IS</a:t>
                </a:r>
                <a:r>
                  <a:rPr lang="zh-CN" altLang="en-US" sz="2800" dirty="0"/>
                  <a:t>和</a:t>
                </a:r>
                <a:r>
                  <a:rPr lang="en-US" altLang="zh-CN" sz="2800" dirty="0"/>
                  <a:t>LM</a:t>
                </a:r>
                <a:r>
                  <a:rPr lang="zh-CN" altLang="en-US" sz="2800" dirty="0"/>
                  <a:t>曲线</a:t>
                </a:r>
                <a:endParaRPr lang="en-US" altLang="zh-CN" sz="2800" dirty="0"/>
              </a:p>
              <a:p>
                <a:pPr>
                  <a:buFont typeface="Wingdings" panose="05000000000000000000" pitchFamily="2" charset="2"/>
                  <a:buChar char="u"/>
                </a:pPr>
                <a:r>
                  <a:rPr lang="zh-CN" altLang="en-US" sz="2800" dirty="0"/>
                  <a:t>凯恩斯主义方法的</a:t>
                </a:r>
                <a:r>
                  <a:rPr lang="en-US" altLang="zh-CN" sz="2800" dirty="0"/>
                  <a:t>AS-AD</a:t>
                </a:r>
                <a:r>
                  <a:rPr lang="zh-CN" altLang="en-US" sz="2800" dirty="0"/>
                  <a:t>模型与</a:t>
                </a:r>
                <a:r>
                  <a:rPr lang="en-US" altLang="zh-CN" sz="2800" dirty="0"/>
                  <a:t>IS-LM</a:t>
                </a:r>
                <a:r>
                  <a:rPr lang="zh-CN" altLang="en-US" sz="2800" dirty="0"/>
                  <a:t>曲线</a:t>
                </a:r>
                <a:endParaRPr lang="en-US" altLang="zh-CN" sz="2800" dirty="0"/>
              </a:p>
              <a:p>
                <a:pPr marL="0" indent="0">
                  <a:buNone/>
                </a:pPr>
                <a:r>
                  <a:rPr lang="zh-CN" altLang="en-US" sz="2800" dirty="0"/>
                  <a:t>凯恩斯主义理论中的价格</a:t>
                </a:r>
                <a:r>
                  <a:rPr lang="en-US" altLang="zh-CN" sz="2800" dirty="0"/>
                  <a:t>: P =</a:t>
                </a:r>
                <a14:m>
                  <m:oMath xmlns:m="http://schemas.openxmlformats.org/officeDocument/2006/math">
                    <m:acc>
                      <m:accPr>
                        <m:chr m:val="̅"/>
                        <m:ctrlPr>
                          <a:rPr lang="en-US" altLang="zh-CN" sz="2800" i="1" dirty="0">
                            <a:latin typeface="Cambria Math" panose="02040503050406030204" pitchFamily="18" charset="0"/>
                          </a:rPr>
                        </m:ctrlPr>
                      </m:accPr>
                      <m:e>
                        <m:r>
                          <a:rPr lang="en-US" altLang="zh-CN" sz="2800" i="1" dirty="0">
                            <a:latin typeface="Cambria Math" panose="02040503050406030204" pitchFamily="18" charset="0"/>
                          </a:rPr>
                          <m:t>𝑃</m:t>
                        </m:r>
                      </m:e>
                    </m:acc>
                  </m:oMath>
                </a14:m>
                <a:endParaRPr lang="en-US" altLang="zh-CN" sz="2800" dirty="0"/>
              </a:p>
              <a:p>
                <a:pPr marL="0" indent="0">
                  <a:buNone/>
                </a:pPr>
                <a:endParaRPr lang="en-US" altLang="zh-CN" sz="2800" dirty="0"/>
              </a:p>
              <a:p>
                <a:pPr marL="0" indent="0">
                  <a:buNone/>
                </a:pPr>
                <a:endParaRPr lang="en-US" altLang="zh-CN" sz="2800" dirty="0"/>
              </a:p>
              <a:p>
                <a:pPr marL="0" indent="0">
                  <a:buNone/>
                </a:pPr>
                <a:endParaRPr lang="en-US" altLang="zh-CN" sz="2800" dirty="0"/>
              </a:p>
              <a:p>
                <a:pPr marL="0" indent="0">
                  <a:buNone/>
                </a:pPr>
                <a:endParaRPr lang="en-US" altLang="zh-CN" sz="2800" dirty="0"/>
              </a:p>
              <a:p>
                <a:pPr>
                  <a:buFont typeface="Wingdings" panose="05000000000000000000" pitchFamily="2" charset="2"/>
                  <a:buChar char="u"/>
                </a:pPr>
                <a:r>
                  <a:rPr lang="zh-CN" altLang="en-US" sz="2800" dirty="0"/>
                  <a:t>古典主义经济学</a:t>
                </a:r>
                <a:r>
                  <a:rPr lang="en-US" altLang="zh-CN" sz="2800" dirty="0"/>
                  <a:t>AS-AD</a:t>
                </a:r>
                <a:r>
                  <a:rPr lang="zh-CN" altLang="en-US" sz="2800" dirty="0"/>
                  <a:t>模型与</a:t>
                </a:r>
                <a:r>
                  <a:rPr lang="en-US" altLang="zh-CN" sz="2800" dirty="0"/>
                  <a:t>IS-LM</a:t>
                </a:r>
                <a:r>
                  <a:rPr lang="zh-CN" altLang="en-US" sz="2800" dirty="0"/>
                  <a:t>曲线</a:t>
                </a:r>
                <a:endParaRPr lang="en-US" altLang="zh-CN" sz="2800" dirty="0"/>
              </a:p>
              <a:p>
                <a:pPr marL="0" indent="0">
                  <a:buNone/>
                </a:pPr>
                <a:r>
                  <a:rPr lang="zh-CN" altLang="en-US" sz="2800" dirty="0"/>
                  <a:t>古典主义经济学的假设</a:t>
                </a:r>
                <a:r>
                  <a:rPr lang="en-US" altLang="zh-CN" sz="2800" dirty="0"/>
                  <a:t>: Y = </a:t>
                </a:r>
                <a14:m>
                  <m:oMath xmlns:m="http://schemas.openxmlformats.org/officeDocument/2006/math">
                    <m:acc>
                      <m:accPr>
                        <m:chr m:val="̅"/>
                        <m:ctrlPr>
                          <a:rPr lang="en-US" altLang="zh-CN" sz="2800" i="1">
                            <a:latin typeface="Cambria Math" panose="02040503050406030204" pitchFamily="18" charset="0"/>
                          </a:rPr>
                        </m:ctrlPr>
                      </m:accPr>
                      <m:e>
                        <m:r>
                          <a:rPr lang="en-US" altLang="zh-CN" sz="2800" i="1">
                            <a:latin typeface="Cambria Math"/>
                          </a:rPr>
                          <m:t>𝑌</m:t>
                        </m:r>
                      </m:e>
                    </m:acc>
                  </m:oMath>
                </a14:m>
                <a:r>
                  <a:rPr lang="en-US" altLang="zh-CN" sz="2800" dirty="0"/>
                  <a:t> instead of P =</a:t>
                </a:r>
                <a14:m>
                  <m:oMath xmlns:m="http://schemas.openxmlformats.org/officeDocument/2006/math">
                    <m:acc>
                      <m:accPr>
                        <m:chr m:val="̅"/>
                        <m:ctrlPr>
                          <a:rPr lang="en-US" altLang="zh-CN" sz="2800" i="1" dirty="0">
                            <a:latin typeface="Cambria Math" panose="02040503050406030204" pitchFamily="18" charset="0"/>
                          </a:rPr>
                        </m:ctrlPr>
                      </m:accPr>
                      <m:e>
                        <m:r>
                          <a:rPr lang="en-US" altLang="zh-CN" sz="2800" i="1" dirty="0">
                            <a:latin typeface="Cambria Math" panose="02040503050406030204" pitchFamily="18" charset="0"/>
                          </a:rPr>
                          <m:t>𝑃</m:t>
                        </m:r>
                      </m:e>
                    </m:acc>
                  </m:oMath>
                </a14:m>
                <a:endParaRPr lang="en-US" altLang="zh-CN" sz="2800" baseline="-25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71974" y="119922"/>
                <a:ext cx="8694549" cy="5156617"/>
              </a:xfrm>
              <a:blipFill>
                <a:blip r:embed="rId3"/>
                <a:stretch>
                  <a:fillRect l="-1473" t="-1773"/>
                </a:stretch>
              </a:blipFill>
            </p:spPr>
            <p:txBody>
              <a:bodyPr/>
              <a:lstStyle/>
              <a:p>
                <a:r>
                  <a:rPr lang="zh-CN" altLang="en-US">
                    <a:noFill/>
                  </a:rPr>
                  <a:t> </a:t>
                </a:r>
              </a:p>
            </p:txBody>
          </p:sp>
        </mc:Fallback>
      </mc:AlternateContent>
      <p:sp>
        <p:nvSpPr>
          <p:cNvPr id="2" name="矩形 1"/>
          <p:cNvSpPr/>
          <p:nvPr/>
        </p:nvSpPr>
        <p:spPr>
          <a:xfrm>
            <a:off x="2216726" y="1688449"/>
            <a:ext cx="6137564" cy="954107"/>
          </a:xfrm>
          <a:prstGeom prst="rect">
            <a:avLst/>
          </a:prstGeom>
        </p:spPr>
        <p:txBody>
          <a:bodyPr wrap="square">
            <a:spAutoFit/>
          </a:bodyPr>
          <a:lstStyle/>
          <a:p>
            <a:r>
              <a:rPr lang="en-US" altLang="zh-CN" sz="2800" dirty="0"/>
              <a:t>IS:            Y = C (Y-T) + I (r) + G + NX</a:t>
            </a:r>
          </a:p>
          <a:p>
            <a:r>
              <a:rPr lang="en-US" altLang="zh-CN" sz="2800" dirty="0"/>
              <a:t>LM:                 M/P = L (r, Y)</a:t>
            </a:r>
          </a:p>
        </p:txBody>
      </p:sp>
      <p:sp>
        <p:nvSpPr>
          <p:cNvPr id="4" name="剪去对角的矩形 3"/>
          <p:cNvSpPr/>
          <p:nvPr/>
        </p:nvSpPr>
        <p:spPr bwMode="auto">
          <a:xfrm>
            <a:off x="2064327" y="1688449"/>
            <a:ext cx="6470073" cy="954107"/>
          </a:xfrm>
          <a:prstGeom prst="snip2DiagRect">
            <a:avLst/>
          </a:prstGeom>
          <a:solidFill>
            <a:schemeClr val="accent1">
              <a:alpha val="2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6" name="矩形 5"/>
              <p:cNvSpPr/>
              <p:nvPr/>
            </p:nvSpPr>
            <p:spPr>
              <a:xfrm>
                <a:off x="2064326" y="2951095"/>
                <a:ext cx="3288336" cy="523220"/>
              </a:xfrm>
              <a:prstGeom prst="rect">
                <a:avLst/>
              </a:prstGeom>
            </p:spPr>
            <p:txBody>
              <a:bodyPr wrap="none">
                <a:spAutoFit/>
              </a:bodyPr>
              <a:lstStyle/>
              <a:p>
                <a:r>
                  <a:rPr lang="en-US" altLang="zh-CN" sz="2800" dirty="0"/>
                  <a:t>AS side:            P = </a:t>
                </a:r>
                <a14:m>
                  <m:oMath xmlns:m="http://schemas.openxmlformats.org/officeDocument/2006/math">
                    <m:acc>
                      <m:accPr>
                        <m:chr m:val="̅"/>
                        <m:ctrlPr>
                          <a:rPr lang="en-US" altLang="zh-CN" sz="2800" i="1" dirty="0">
                            <a:latin typeface="Cambria Math" panose="02040503050406030204" pitchFamily="18" charset="0"/>
                          </a:rPr>
                        </m:ctrlPr>
                      </m:accPr>
                      <m:e>
                        <m:r>
                          <a:rPr lang="en-US" altLang="zh-CN" sz="2800" i="1" dirty="0">
                            <a:latin typeface="Cambria Math" panose="02040503050406030204" pitchFamily="18" charset="0"/>
                          </a:rPr>
                          <m:t>𝑃</m:t>
                        </m:r>
                      </m:e>
                    </m:acc>
                  </m:oMath>
                </a14:m>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2064326" y="2951095"/>
                <a:ext cx="3288336" cy="523220"/>
              </a:xfrm>
              <a:prstGeom prst="rect">
                <a:avLst/>
              </a:prstGeom>
              <a:blipFill>
                <a:blip r:embed="rId4"/>
                <a:stretch>
                  <a:fillRect l="-3861" t="-9302" b="-30233"/>
                </a:stretch>
              </a:blipFill>
            </p:spPr>
            <p:txBody>
              <a:bodyPr/>
              <a:lstStyle/>
              <a:p>
                <a:r>
                  <a:rPr lang="zh-CN" altLang="en-US">
                    <a:noFill/>
                  </a:rPr>
                  <a:t> </a:t>
                </a:r>
              </a:p>
            </p:txBody>
          </p:sp>
        </mc:Fallback>
      </mc:AlternateContent>
      <p:sp>
        <p:nvSpPr>
          <p:cNvPr id="7" name="剪去对角的矩形 6"/>
          <p:cNvSpPr/>
          <p:nvPr/>
        </p:nvSpPr>
        <p:spPr bwMode="auto">
          <a:xfrm>
            <a:off x="2064327" y="2835681"/>
            <a:ext cx="6470073" cy="680890"/>
          </a:xfrm>
          <a:prstGeom prst="snip2DiagRect">
            <a:avLst/>
          </a:prstGeom>
          <a:solidFill>
            <a:srgbClr val="FF0000">
              <a:alpha val="21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8" name="矩形 7"/>
          <p:cNvSpPr/>
          <p:nvPr/>
        </p:nvSpPr>
        <p:spPr>
          <a:xfrm>
            <a:off x="2078183" y="4989449"/>
            <a:ext cx="6470073" cy="954107"/>
          </a:xfrm>
          <a:prstGeom prst="rect">
            <a:avLst/>
          </a:prstGeom>
        </p:spPr>
        <p:txBody>
          <a:bodyPr wrap="square">
            <a:spAutoFit/>
          </a:bodyPr>
          <a:lstStyle/>
          <a:p>
            <a:r>
              <a:rPr lang="en-US" altLang="zh-CN" sz="2800" dirty="0"/>
              <a:t>IS:              Y = C (Y-T) + I (r) + G + NX</a:t>
            </a:r>
          </a:p>
          <a:p>
            <a:r>
              <a:rPr lang="en-US" altLang="zh-CN" sz="2800" dirty="0"/>
              <a:t>LM:                  M/P = L (r, Y)</a:t>
            </a:r>
          </a:p>
        </p:txBody>
      </p:sp>
      <p:sp>
        <p:nvSpPr>
          <p:cNvPr id="9" name="矩形 8"/>
          <p:cNvSpPr/>
          <p:nvPr/>
        </p:nvSpPr>
        <p:spPr>
          <a:xfrm>
            <a:off x="9048548" y="2868968"/>
            <a:ext cx="1383242" cy="523220"/>
          </a:xfrm>
          <a:prstGeom prst="rect">
            <a:avLst/>
          </a:prstGeom>
        </p:spPr>
        <p:txBody>
          <a:bodyPr wrap="square">
            <a:spAutoFit/>
          </a:bodyPr>
          <a:lstStyle/>
          <a:p>
            <a:r>
              <a:rPr lang="en-US" altLang="zh-CN" sz="2800" dirty="0"/>
              <a:t>AS</a:t>
            </a:r>
            <a:r>
              <a:rPr lang="zh-CN" altLang="en-US" dirty="0"/>
              <a:t>曲线</a:t>
            </a:r>
            <a:endParaRPr lang="en-US" altLang="zh-CN" dirty="0"/>
          </a:p>
        </p:txBody>
      </p:sp>
      <p:sp>
        <p:nvSpPr>
          <p:cNvPr id="10" name="矩形 9"/>
          <p:cNvSpPr/>
          <p:nvPr/>
        </p:nvSpPr>
        <p:spPr>
          <a:xfrm>
            <a:off x="9048548" y="2050851"/>
            <a:ext cx="1383242" cy="523220"/>
          </a:xfrm>
          <a:prstGeom prst="rect">
            <a:avLst/>
          </a:prstGeom>
        </p:spPr>
        <p:txBody>
          <a:bodyPr wrap="square">
            <a:spAutoFit/>
          </a:bodyPr>
          <a:lstStyle/>
          <a:p>
            <a:r>
              <a:rPr lang="en-US" altLang="zh-CN" sz="2800" dirty="0"/>
              <a:t>AD</a:t>
            </a:r>
            <a:r>
              <a:rPr lang="zh-CN" altLang="en-US" dirty="0"/>
              <a:t>曲线</a:t>
            </a:r>
            <a:endParaRPr lang="en-US" altLang="zh-CN" dirty="0"/>
          </a:p>
        </p:txBody>
      </p:sp>
      <p:cxnSp>
        <p:nvCxnSpPr>
          <p:cNvPr id="12" name="直接连接符 11"/>
          <p:cNvCxnSpPr/>
          <p:nvPr/>
        </p:nvCxnSpPr>
        <p:spPr bwMode="auto">
          <a:xfrm>
            <a:off x="8534400" y="2312461"/>
            <a:ext cx="68068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直接连接符 13"/>
          <p:cNvCxnSpPr>
            <a:endCxn id="9" idx="1"/>
          </p:cNvCxnSpPr>
          <p:nvPr/>
        </p:nvCxnSpPr>
        <p:spPr bwMode="auto">
          <a:xfrm>
            <a:off x="8534400" y="3130578"/>
            <a:ext cx="51414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16" name="矩形 15"/>
              <p:cNvSpPr/>
              <p:nvPr/>
            </p:nvSpPr>
            <p:spPr>
              <a:xfrm>
                <a:off x="2078183" y="6149770"/>
                <a:ext cx="6456217" cy="523220"/>
              </a:xfrm>
              <a:prstGeom prst="rect">
                <a:avLst/>
              </a:prstGeom>
            </p:spPr>
            <p:txBody>
              <a:bodyPr wrap="square">
                <a:spAutoFit/>
              </a:bodyPr>
              <a:lstStyle/>
              <a:p>
                <a:r>
                  <a:rPr lang="en-US" altLang="zh-CN" sz="2800" dirty="0"/>
                  <a:t>AS side:            Y = </a:t>
                </a:r>
                <a14:m>
                  <m:oMath xmlns:m="http://schemas.openxmlformats.org/officeDocument/2006/math">
                    <m:acc>
                      <m:accPr>
                        <m:chr m:val="̅"/>
                        <m:ctrlPr>
                          <a:rPr lang="en-US" altLang="zh-CN" sz="2800" i="1">
                            <a:latin typeface="Cambria Math" panose="02040503050406030204" pitchFamily="18" charset="0"/>
                          </a:rPr>
                        </m:ctrlPr>
                      </m:accPr>
                      <m:e>
                        <m:r>
                          <a:rPr lang="en-US" altLang="zh-CN" sz="2800" i="1">
                            <a:latin typeface="Cambria Math"/>
                          </a:rPr>
                          <m:t>𝑌</m:t>
                        </m:r>
                      </m:e>
                    </m:acc>
                  </m:oMath>
                </a14:m>
                <a:endParaRPr lang="zh-CN" altLang="en-US" sz="2800" dirty="0"/>
              </a:p>
            </p:txBody>
          </p:sp>
        </mc:Choice>
        <mc:Fallback xmlns="">
          <p:sp>
            <p:nvSpPr>
              <p:cNvPr id="16" name="矩形 15"/>
              <p:cNvSpPr>
                <a:spLocks noRot="1" noChangeAspect="1" noMove="1" noResize="1" noEditPoints="1" noAdjustHandles="1" noChangeArrowheads="1" noChangeShapeType="1" noTextEdit="1"/>
              </p:cNvSpPr>
              <p:nvPr/>
            </p:nvSpPr>
            <p:spPr>
              <a:xfrm>
                <a:off x="2078183" y="6149770"/>
                <a:ext cx="6456217" cy="523220"/>
              </a:xfrm>
              <a:prstGeom prst="rect">
                <a:avLst/>
              </a:prstGeom>
              <a:blipFill>
                <a:blip r:embed="rId5"/>
                <a:stretch>
                  <a:fillRect l="-1965" t="-9524" b="-33333"/>
                </a:stretch>
              </a:blipFill>
            </p:spPr>
            <p:txBody>
              <a:bodyPr/>
              <a:lstStyle/>
              <a:p>
                <a:r>
                  <a:rPr lang="zh-CN" altLang="en-US">
                    <a:noFill/>
                  </a:rPr>
                  <a:t> </a:t>
                </a:r>
              </a:p>
            </p:txBody>
          </p:sp>
        </mc:Fallback>
      </mc:AlternateContent>
      <p:sp>
        <p:nvSpPr>
          <p:cNvPr id="17" name="剪去对角的矩形 16"/>
          <p:cNvSpPr/>
          <p:nvPr/>
        </p:nvSpPr>
        <p:spPr bwMode="auto">
          <a:xfrm>
            <a:off x="2050471" y="5006514"/>
            <a:ext cx="6470073" cy="1021925"/>
          </a:xfrm>
          <a:prstGeom prst="snip2DiagRect">
            <a:avLst/>
          </a:prstGeom>
          <a:solidFill>
            <a:schemeClr val="accent1">
              <a:alpha val="2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8" name="剪去对角的矩形 17"/>
          <p:cNvSpPr/>
          <p:nvPr/>
        </p:nvSpPr>
        <p:spPr bwMode="auto">
          <a:xfrm>
            <a:off x="2050471" y="6148122"/>
            <a:ext cx="6470073" cy="680890"/>
          </a:xfrm>
          <a:prstGeom prst="snip2DiagRect">
            <a:avLst/>
          </a:prstGeom>
          <a:solidFill>
            <a:srgbClr val="FFFF00">
              <a:alpha val="21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9" name="矩形 18"/>
          <p:cNvSpPr/>
          <p:nvPr/>
        </p:nvSpPr>
        <p:spPr>
          <a:xfrm>
            <a:off x="9215088" y="6049684"/>
            <a:ext cx="1383242" cy="523220"/>
          </a:xfrm>
          <a:prstGeom prst="rect">
            <a:avLst/>
          </a:prstGeom>
        </p:spPr>
        <p:txBody>
          <a:bodyPr wrap="square">
            <a:spAutoFit/>
          </a:bodyPr>
          <a:lstStyle/>
          <a:p>
            <a:r>
              <a:rPr lang="en-US" altLang="zh-CN" sz="2800" dirty="0"/>
              <a:t>AS</a:t>
            </a:r>
            <a:r>
              <a:rPr lang="zh-CN" altLang="en-US" dirty="0"/>
              <a:t>曲线</a:t>
            </a:r>
            <a:endParaRPr lang="en-US" altLang="zh-CN" dirty="0"/>
          </a:p>
        </p:txBody>
      </p:sp>
      <p:sp>
        <p:nvSpPr>
          <p:cNvPr id="20" name="矩形 19"/>
          <p:cNvSpPr/>
          <p:nvPr/>
        </p:nvSpPr>
        <p:spPr>
          <a:xfrm>
            <a:off x="9215088" y="5231567"/>
            <a:ext cx="1383242" cy="523220"/>
          </a:xfrm>
          <a:prstGeom prst="rect">
            <a:avLst/>
          </a:prstGeom>
        </p:spPr>
        <p:txBody>
          <a:bodyPr wrap="square">
            <a:spAutoFit/>
          </a:bodyPr>
          <a:lstStyle/>
          <a:p>
            <a:r>
              <a:rPr lang="en-US" altLang="zh-CN" sz="2800" dirty="0"/>
              <a:t>AD</a:t>
            </a:r>
            <a:r>
              <a:rPr lang="zh-CN" altLang="en-US" dirty="0"/>
              <a:t>曲线</a:t>
            </a:r>
            <a:endParaRPr lang="en-US" altLang="zh-CN" dirty="0"/>
          </a:p>
        </p:txBody>
      </p:sp>
      <p:cxnSp>
        <p:nvCxnSpPr>
          <p:cNvPr id="21" name="直接连接符 20"/>
          <p:cNvCxnSpPr/>
          <p:nvPr/>
        </p:nvCxnSpPr>
        <p:spPr bwMode="auto">
          <a:xfrm>
            <a:off x="8700940" y="5493177"/>
            <a:ext cx="68068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直接连接符 21"/>
          <p:cNvCxnSpPr>
            <a:endCxn id="19" idx="1"/>
          </p:cNvCxnSpPr>
          <p:nvPr/>
        </p:nvCxnSpPr>
        <p:spPr bwMode="auto">
          <a:xfrm>
            <a:off x="8700940" y="6311294"/>
            <a:ext cx="51414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日期占位符 10">
            <a:extLst>
              <a:ext uri="{FF2B5EF4-FFF2-40B4-BE49-F238E27FC236}">
                <a16:creationId xmlns:a16="http://schemas.microsoft.com/office/drawing/2014/main" id="{29DB8C7F-D0E9-2846-8D3D-601339EE7952}"/>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68932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33376"/>
            <a:ext cx="9144000" cy="5834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日期占位符 3">
            <a:extLst>
              <a:ext uri="{FF2B5EF4-FFF2-40B4-BE49-F238E27FC236}">
                <a16:creationId xmlns:a16="http://schemas.microsoft.com/office/drawing/2014/main" id="{F9495840-DACB-DA4D-B794-E6A07E004D20}"/>
              </a:ext>
            </a:extLst>
          </p:cNvPr>
          <p:cNvSpPr>
            <a:spLocks noGrp="1"/>
          </p:cNvSpPr>
          <p:nvPr>
            <p:ph type="dt" sz="half" idx="10"/>
          </p:nvPr>
        </p:nvSpPr>
        <p:spPr/>
        <p:txBody>
          <a:bodyPr/>
          <a:lstStyle/>
          <a:p>
            <a:pPr>
              <a:defRPr/>
            </a:pPr>
            <a:r>
              <a:rPr lang="en-US" altLang="zh-CN"/>
              <a:t>Wuhan University Economics and Management School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678873" y="180110"/>
            <a:ext cx="11311844" cy="658090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altLang="zh-CN" kern="0" dirty="0"/>
              <a:t>6. IS-LM</a:t>
            </a:r>
            <a:r>
              <a:rPr lang="zh-CN" altLang="en-US" kern="0" dirty="0"/>
              <a:t>模型小结</a:t>
            </a:r>
            <a:endParaRPr lang="en-US" altLang="zh-CN" kern="0" dirty="0"/>
          </a:p>
          <a:p>
            <a:pPr marL="0" indent="0">
              <a:buNone/>
            </a:pPr>
            <a:endParaRPr lang="en-US" altLang="zh-CN" kern="0" dirty="0"/>
          </a:p>
          <a:p>
            <a:pPr>
              <a:buFont typeface="Arial" panose="020B0604020202020204" pitchFamily="34" charset="0"/>
              <a:buChar char="•"/>
            </a:pPr>
            <a:r>
              <a:rPr lang="en-US" altLang="zh-CN" sz="2800" kern="0" dirty="0"/>
              <a:t>IS-LM</a:t>
            </a:r>
            <a:r>
              <a:rPr lang="zh-CN" altLang="en-US" sz="2800" kern="0" dirty="0"/>
              <a:t>模型解释了当生产能力过剩时，来自总需求方面的冲击是如何造成经济波动的</a:t>
            </a:r>
            <a:endParaRPr lang="en-US" altLang="zh-CN" sz="2800" kern="0" dirty="0"/>
          </a:p>
          <a:p>
            <a:pPr>
              <a:buFont typeface="Arial" panose="020B0604020202020204" pitchFamily="34" charset="0"/>
              <a:buChar char="•"/>
            </a:pPr>
            <a:r>
              <a:rPr lang="zh-CN" altLang="en-US" sz="2800" kern="0" dirty="0"/>
              <a:t>所有的需求冲击都是经由</a:t>
            </a:r>
            <a:r>
              <a:rPr lang="en-US" altLang="zh-CN" sz="2800" kern="0" dirty="0"/>
              <a:t>IS</a:t>
            </a:r>
            <a:r>
              <a:rPr lang="zh-CN" altLang="en-US" sz="2800" kern="0" dirty="0"/>
              <a:t>曲线和</a:t>
            </a:r>
            <a:r>
              <a:rPr lang="en-US" altLang="zh-CN" sz="2800" kern="0" dirty="0"/>
              <a:t>LM</a:t>
            </a:r>
            <a:r>
              <a:rPr lang="zh-CN" altLang="en-US" sz="2800" kern="0" dirty="0"/>
              <a:t>曲线中的一个或两个同时变化而传递经济中去的。</a:t>
            </a:r>
            <a:endParaRPr lang="en-US" altLang="zh-CN" sz="2800" kern="0" dirty="0"/>
          </a:p>
          <a:p>
            <a:pPr>
              <a:buFont typeface="Arial" panose="020B0604020202020204" pitchFamily="34" charset="0"/>
              <a:buChar char="•"/>
            </a:pPr>
            <a:r>
              <a:rPr lang="zh-CN" altLang="en-US" sz="2800" kern="0" dirty="0"/>
              <a:t>扩张性货币政策促使利率下降和收入增加。其他自发性支出的增加起到同样的作用。</a:t>
            </a:r>
            <a:endParaRPr lang="en-US" altLang="zh-CN" sz="2800" kern="0" dirty="0"/>
          </a:p>
          <a:p>
            <a:pPr>
              <a:buFont typeface="Arial" panose="020B0604020202020204" pitchFamily="34" charset="0"/>
              <a:buChar char="•"/>
            </a:pPr>
            <a:r>
              <a:rPr lang="zh-CN" altLang="en-US" sz="2800" kern="0" dirty="0"/>
              <a:t>扩张性财政政策促使利率上升和收入增加。</a:t>
            </a:r>
            <a:endParaRPr lang="en-US" altLang="zh-CN" sz="2800" kern="0" dirty="0"/>
          </a:p>
          <a:p>
            <a:pPr>
              <a:buFont typeface="Arial" panose="020B0604020202020204" pitchFamily="34" charset="0"/>
              <a:buChar char="•"/>
            </a:pPr>
            <a:r>
              <a:rPr lang="zh-CN" altLang="en-US" sz="2800" kern="0" dirty="0"/>
              <a:t>各项自发支出的增加对总收入或总产量的影响同样产生乘数作用，但是这个作用要小于单纯的商品市场，原因在于产生了挤出效应。</a:t>
            </a:r>
            <a:endParaRPr lang="en-US" altLang="zh-CN" sz="2800" kern="0" dirty="0"/>
          </a:p>
          <a:p>
            <a:pPr>
              <a:buFont typeface="Arial" panose="020B0604020202020204" pitchFamily="34" charset="0"/>
              <a:buChar char="•"/>
            </a:pPr>
            <a:r>
              <a:rPr lang="zh-CN" altLang="en-US" sz="2800" kern="0" dirty="0"/>
              <a:t>财政或货币政策对经济影响程度取决于：上一章定义的乘数（或边际消费倾向、税率、边际进口倾向），投资对利率的敏感性，货币需求对收入和对利率的敏感性。</a:t>
            </a:r>
            <a:endParaRPr lang="en-US" altLang="zh-CN" sz="2800" kern="0" dirty="0"/>
          </a:p>
          <a:p>
            <a:pPr>
              <a:buFont typeface="Arial" panose="020B0604020202020204" pitchFamily="34" charset="0"/>
              <a:buChar char="•"/>
            </a:pPr>
            <a:endParaRPr lang="en-US" altLang="zh-CN" kern="0" dirty="0"/>
          </a:p>
          <a:p>
            <a:pPr marL="0" indent="0">
              <a:buNone/>
            </a:pPr>
            <a:endParaRPr lang="zh-CN" altLang="en-US" kern="0" dirty="0"/>
          </a:p>
        </p:txBody>
      </p:sp>
      <p:sp>
        <p:nvSpPr>
          <p:cNvPr id="3" name="日期占位符 2">
            <a:extLst>
              <a:ext uri="{FF2B5EF4-FFF2-40B4-BE49-F238E27FC236}">
                <a16:creationId xmlns:a16="http://schemas.microsoft.com/office/drawing/2014/main" id="{B4958F66-D33F-3A45-81F7-7C89A6998967}"/>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3119924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796" name="Rectangle 1028"/>
              <p:cNvSpPr>
                <a:spLocks noChangeArrowheads="1"/>
              </p:cNvSpPr>
              <p:nvPr/>
            </p:nvSpPr>
            <p:spPr bwMode="auto">
              <a:xfrm>
                <a:off x="1676400" y="714375"/>
                <a:ext cx="9696450" cy="59093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lnSpc>
                    <a:spcPct val="90000"/>
                  </a:lnSpc>
                  <a:spcBef>
                    <a:spcPct val="50000"/>
                  </a:spcBef>
                </a:pPr>
                <a:r>
                  <a:rPr lang="zh-CN" altLang="en-US" sz="2800" dirty="0">
                    <a:ea typeface="宋体" pitchFamily="2" charset="-122"/>
                  </a:rPr>
                  <a:t>回顾：总需求（总支出）与均衡总产量</a:t>
                </a:r>
                <a:endParaRPr lang="en-US" altLang="zh-CN" sz="2800" dirty="0">
                  <a:ea typeface="宋体" pitchFamily="2" charset="-122"/>
                </a:endParaRPr>
              </a:p>
              <a:p>
                <a:pPr>
                  <a:lnSpc>
                    <a:spcPct val="90000"/>
                  </a:lnSpc>
                  <a:spcBef>
                    <a:spcPct val="50000"/>
                  </a:spcBef>
                </a:pPr>
                <a:r>
                  <a:rPr lang="zh-CN" altLang="en-US" sz="2800" dirty="0">
                    <a:ea typeface="宋体" pitchFamily="2" charset="-122"/>
                  </a:rPr>
                  <a:t>（均衡）总产量的决定</a:t>
                </a:r>
                <a:r>
                  <a:rPr lang="en-US" altLang="zh-CN" sz="2800" dirty="0">
                    <a:ea typeface="宋体" pitchFamily="2" charset="-122"/>
                  </a:rPr>
                  <a:t>:</a:t>
                </a:r>
              </a:p>
              <a:p>
                <a:pPr>
                  <a:lnSpc>
                    <a:spcPct val="90000"/>
                  </a:lnSpc>
                  <a:spcBef>
                    <a:spcPct val="50000"/>
                  </a:spcBef>
                </a:pPr>
                <a:r>
                  <a:rPr lang="en-US" altLang="zh-CN" sz="2800" dirty="0">
                    <a:ea typeface="宋体" pitchFamily="2" charset="-122"/>
                  </a:rPr>
                  <a:t>    Y = AD (PE) ≡ C + I + G + NX</a:t>
                </a:r>
              </a:p>
              <a:p>
                <a:pPr>
                  <a:lnSpc>
                    <a:spcPct val="90000"/>
                  </a:lnSpc>
                  <a:spcBef>
                    <a:spcPct val="50000"/>
                  </a:spcBef>
                </a:pPr>
                <a:r>
                  <a:rPr lang="en-US" altLang="zh-CN" sz="2800" dirty="0">
                    <a:ea typeface="宋体" pitchFamily="2" charset="-122"/>
                  </a:rPr>
                  <a:t>    Y – </a:t>
                </a:r>
                <a:r>
                  <a:rPr lang="zh-CN" altLang="en-US" sz="2800" dirty="0">
                    <a:ea typeface="宋体" pitchFamily="2" charset="-122"/>
                  </a:rPr>
                  <a:t>总产量（</a:t>
                </a:r>
                <a:r>
                  <a:rPr lang="en-US" altLang="zh-CN" sz="2800" dirty="0">
                    <a:ea typeface="宋体" pitchFamily="2" charset="-122"/>
                  </a:rPr>
                  <a:t>GDP</a:t>
                </a:r>
                <a:r>
                  <a:rPr lang="zh-CN" altLang="en-US" sz="2800" dirty="0">
                    <a:ea typeface="宋体" pitchFamily="2" charset="-122"/>
                  </a:rPr>
                  <a:t>）；对总产量的实际总支出</a:t>
                </a:r>
                <a:endParaRPr lang="en-US" altLang="zh-CN" sz="2800" dirty="0">
                  <a:ea typeface="宋体" pitchFamily="2" charset="-122"/>
                </a:endParaRPr>
              </a:p>
              <a:p>
                <a:pPr>
                  <a:lnSpc>
                    <a:spcPct val="90000"/>
                  </a:lnSpc>
                  <a:spcBef>
                    <a:spcPct val="50000"/>
                  </a:spcBef>
                </a:pPr>
                <a:r>
                  <a:rPr lang="en-US" altLang="zh-CN" sz="2800" dirty="0">
                    <a:ea typeface="宋体" pitchFamily="2" charset="-122"/>
                  </a:rPr>
                  <a:t>   AD( PE )– </a:t>
                </a:r>
                <a:r>
                  <a:rPr lang="zh-CN" altLang="en-US" sz="2800" dirty="0">
                    <a:ea typeface="宋体" pitchFamily="2" charset="-122"/>
                  </a:rPr>
                  <a:t>总需求；对产量的计划总支出</a:t>
                </a:r>
                <a:endParaRPr lang="en-US" altLang="zh-CN" sz="2800" dirty="0">
                  <a:ea typeface="宋体" pitchFamily="2" charset="-122"/>
                </a:endParaRPr>
              </a:p>
              <a:p>
                <a:pPr>
                  <a:lnSpc>
                    <a:spcPct val="90000"/>
                  </a:lnSpc>
                  <a:spcBef>
                    <a:spcPct val="50000"/>
                  </a:spcBef>
                </a:pPr>
                <a:endParaRPr lang="en-US" altLang="zh-CN" sz="2800" dirty="0">
                  <a:ea typeface="宋体" pitchFamily="2" charset="-122"/>
                </a:endParaRPr>
              </a:p>
              <a:p>
                <a:pPr>
                  <a:lnSpc>
                    <a:spcPct val="90000"/>
                  </a:lnSpc>
                  <a:spcBef>
                    <a:spcPct val="50000"/>
                  </a:spcBef>
                </a:pPr>
                <a:r>
                  <a:rPr lang="zh-CN" altLang="en-US" sz="2800" dirty="0">
                    <a:ea typeface="宋体" pitchFamily="2" charset="-122"/>
                  </a:rPr>
                  <a:t>在此前理论中，假设投为自发变量，即资</a:t>
                </a:r>
                <a14:m>
                  <m:oMath xmlns:m="http://schemas.openxmlformats.org/officeDocument/2006/math">
                    <m:r>
                      <a:rPr lang="en-US" altLang="zh-CN" sz="2800" i="1">
                        <a:latin typeface="Cambria Math" panose="02040503050406030204" pitchFamily="18" charset="0"/>
                        <a:ea typeface="宋体" pitchFamily="2" charset="-122"/>
                      </a:rPr>
                      <m:t>𝐼</m:t>
                    </m:r>
                    <m:r>
                      <a:rPr lang="en-US" altLang="zh-CN" sz="2800" i="1">
                        <a:latin typeface="Cambria Math" panose="02040503050406030204" pitchFamily="18" charset="0"/>
                        <a:ea typeface="宋体" pitchFamily="2" charset="-122"/>
                      </a:rPr>
                      <m:t>=</m:t>
                    </m:r>
                    <m:acc>
                      <m:accPr>
                        <m:chr m:val="̅"/>
                        <m:ctrlPr>
                          <a:rPr lang="en-US" altLang="zh-CN" sz="2800" i="1">
                            <a:latin typeface="Cambria Math" panose="02040503050406030204" pitchFamily="18" charset="0"/>
                            <a:ea typeface="宋体" pitchFamily="2" charset="-122"/>
                          </a:rPr>
                        </m:ctrlPr>
                      </m:accPr>
                      <m:e>
                        <m:r>
                          <a:rPr lang="en-US" altLang="zh-CN" sz="2800" i="1">
                            <a:latin typeface="Cambria Math" panose="02040503050406030204" pitchFamily="18" charset="0"/>
                            <a:ea typeface="宋体" pitchFamily="2" charset="-122"/>
                          </a:rPr>
                          <m:t>𝐼</m:t>
                        </m:r>
                      </m:e>
                    </m:acc>
                  </m:oMath>
                </a14:m>
                <a:r>
                  <a:rPr lang="zh-CN" altLang="en-US" sz="2800" dirty="0">
                    <a:ea typeface="宋体" pitchFamily="2" charset="-122"/>
                  </a:rPr>
                  <a:t>。</a:t>
                </a:r>
                <a:endParaRPr lang="en-US" altLang="zh-CN" sz="2800" dirty="0">
                  <a:ea typeface="宋体" pitchFamily="2" charset="-122"/>
                </a:endParaRPr>
              </a:p>
              <a:p>
                <a:pPr>
                  <a:lnSpc>
                    <a:spcPct val="90000"/>
                  </a:lnSpc>
                  <a:spcBef>
                    <a:spcPct val="50000"/>
                  </a:spcBef>
                </a:pPr>
                <a:endParaRPr lang="en-US" altLang="zh-CN" sz="2800" dirty="0">
                  <a:ea typeface="宋体" pitchFamily="2" charset="-122"/>
                </a:endParaRPr>
              </a:p>
              <a:p>
                <a:pPr>
                  <a:lnSpc>
                    <a:spcPct val="90000"/>
                  </a:lnSpc>
                  <a:spcBef>
                    <a:spcPct val="50000"/>
                  </a:spcBef>
                </a:pPr>
                <a:r>
                  <a:rPr lang="zh-CN" altLang="en-US" sz="2800" dirty="0">
                    <a:ea typeface="宋体" pitchFamily="2" charset="-122"/>
                  </a:rPr>
                  <a:t>在这一讲，认真考虑投资是如何由货币市场决定的。</a:t>
                </a:r>
                <a:endParaRPr lang="en-US" altLang="zh-CN" sz="2800" dirty="0">
                  <a:ea typeface="宋体" pitchFamily="2" charset="-122"/>
                </a:endParaRPr>
              </a:p>
              <a:p>
                <a:pPr>
                  <a:lnSpc>
                    <a:spcPct val="90000"/>
                  </a:lnSpc>
                  <a:spcBef>
                    <a:spcPct val="50000"/>
                  </a:spcBef>
                </a:pPr>
                <a:endParaRPr lang="en-US" altLang="zh-CN" sz="2800" dirty="0">
                  <a:ea typeface="宋体" pitchFamily="2" charset="-122"/>
                </a:endParaRPr>
              </a:p>
            </p:txBody>
          </p:sp>
        </mc:Choice>
        <mc:Fallback xmlns="">
          <p:sp>
            <p:nvSpPr>
              <p:cNvPr id="33796" name="Rectangle 1028"/>
              <p:cNvSpPr>
                <a:spLocks noRot="1" noChangeAspect="1" noMove="1" noResize="1" noEditPoints="1" noAdjustHandles="1" noChangeArrowheads="1" noChangeShapeType="1" noTextEdit="1"/>
              </p:cNvSpPr>
              <p:nvPr/>
            </p:nvSpPr>
            <p:spPr bwMode="auto">
              <a:xfrm>
                <a:off x="1676400" y="714375"/>
                <a:ext cx="9696450" cy="5909310"/>
              </a:xfrm>
              <a:prstGeom prst="rect">
                <a:avLst/>
              </a:prstGeom>
              <a:blipFill>
                <a:blip r:embed="rId3"/>
                <a:stretch>
                  <a:fillRect l="-1440" t="-19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日期占位符 2">
            <a:extLst>
              <a:ext uri="{FF2B5EF4-FFF2-40B4-BE49-F238E27FC236}">
                <a16:creationId xmlns:a16="http://schemas.microsoft.com/office/drawing/2014/main" id="{7AAA5F2C-1251-514B-9A67-BB32CAA2FEFC}"/>
              </a:ext>
            </a:extLst>
          </p:cNvPr>
          <p:cNvSpPr>
            <a:spLocks noGrp="1"/>
          </p:cNvSpPr>
          <p:nvPr>
            <p:ph type="dt" sz="half" idx="10"/>
          </p:nvPr>
        </p:nvSpPr>
        <p:spPr/>
        <p:txBody>
          <a:bodyPr/>
          <a:lstStyle/>
          <a:p>
            <a:pPr>
              <a:defRPr/>
            </a:pPr>
            <a:r>
              <a:rPr lang="en-US" altLang="zh-CN"/>
              <a:t>Wuhan University Economics and Management School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 calcmode="lin" valueType="num">
                                      <p:cBhvr additive="base">
                                        <p:cTn id="7" dur="500" fill="hold"/>
                                        <p:tgtEl>
                                          <p:spTgt spid="337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6">
                                            <p:txEl>
                                              <p:pRg st="1" end="1"/>
                                            </p:txEl>
                                          </p:spTgt>
                                        </p:tgtEl>
                                        <p:attrNameLst>
                                          <p:attrName>style.visibility</p:attrName>
                                        </p:attrNameLst>
                                      </p:cBhvr>
                                      <p:to>
                                        <p:strVal val="visible"/>
                                      </p:to>
                                    </p:set>
                                    <p:anim calcmode="lin" valueType="num">
                                      <p:cBhvr additive="base">
                                        <p:cTn id="13" dur="500" fill="hold"/>
                                        <p:tgtEl>
                                          <p:spTgt spid="337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796">
                                            <p:txEl>
                                              <p:pRg st="2" end="2"/>
                                            </p:txEl>
                                          </p:spTgt>
                                        </p:tgtEl>
                                        <p:attrNameLst>
                                          <p:attrName>style.visibility</p:attrName>
                                        </p:attrNameLst>
                                      </p:cBhvr>
                                      <p:to>
                                        <p:strVal val="visible"/>
                                      </p:to>
                                    </p:set>
                                    <p:anim calcmode="lin" valueType="num">
                                      <p:cBhvr additive="base">
                                        <p:cTn id="19" dur="500" fill="hold"/>
                                        <p:tgtEl>
                                          <p:spTgt spid="337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796">
                                            <p:txEl>
                                              <p:pRg st="3" end="3"/>
                                            </p:txEl>
                                          </p:spTgt>
                                        </p:tgtEl>
                                        <p:attrNameLst>
                                          <p:attrName>style.visibility</p:attrName>
                                        </p:attrNameLst>
                                      </p:cBhvr>
                                      <p:to>
                                        <p:strVal val="visible"/>
                                      </p:to>
                                    </p:set>
                                    <p:anim calcmode="lin" valueType="num">
                                      <p:cBhvr additive="base">
                                        <p:cTn id="25" dur="500" fill="hold"/>
                                        <p:tgtEl>
                                          <p:spTgt spid="3379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796">
                                            <p:txEl>
                                              <p:pRg st="4" end="4"/>
                                            </p:txEl>
                                          </p:spTgt>
                                        </p:tgtEl>
                                        <p:attrNameLst>
                                          <p:attrName>style.visibility</p:attrName>
                                        </p:attrNameLst>
                                      </p:cBhvr>
                                      <p:to>
                                        <p:strVal val="visible"/>
                                      </p:to>
                                    </p:set>
                                    <p:anim calcmode="lin" valueType="num">
                                      <p:cBhvr additive="base">
                                        <p:cTn id="31" dur="500" fill="hold"/>
                                        <p:tgtEl>
                                          <p:spTgt spid="3379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3796">
                                            <p:txEl>
                                              <p:pRg st="6" end="6"/>
                                            </p:txEl>
                                          </p:spTgt>
                                        </p:tgtEl>
                                        <p:attrNameLst>
                                          <p:attrName>style.visibility</p:attrName>
                                        </p:attrNameLst>
                                      </p:cBhvr>
                                      <p:to>
                                        <p:strVal val="visible"/>
                                      </p:to>
                                    </p:set>
                                    <p:anim calcmode="lin" valueType="num">
                                      <p:cBhvr additive="base">
                                        <p:cTn id="37" dur="500" fill="hold"/>
                                        <p:tgtEl>
                                          <p:spTgt spid="3379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796">
                                            <p:txEl>
                                              <p:pRg st="8" end="8"/>
                                            </p:txEl>
                                          </p:spTgt>
                                        </p:tgtEl>
                                        <p:attrNameLst>
                                          <p:attrName>style.visibility</p:attrName>
                                        </p:attrNameLst>
                                      </p:cBhvr>
                                      <p:to>
                                        <p:strVal val="visible"/>
                                      </p:to>
                                    </p:set>
                                    <p:anim calcmode="lin" valueType="num">
                                      <p:cBhvr additive="base">
                                        <p:cTn id="43" dur="500" fill="hold"/>
                                        <p:tgtEl>
                                          <p:spTgt spid="3379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79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67841" y="851209"/>
            <a:ext cx="4546437" cy="1815882"/>
          </a:xfrm>
          <a:prstGeom prst="rect">
            <a:avLst/>
          </a:prstGeom>
          <a:solidFill>
            <a:srgbClr val="FFCCCC"/>
          </a:solidFill>
        </p:spPr>
        <p:txBody>
          <a:bodyPr wrap="none">
            <a:spAutoFit/>
          </a:bodyPr>
          <a:lstStyle/>
          <a:p>
            <a:r>
              <a:rPr lang="zh-CN" altLang="en-US" sz="2800" dirty="0">
                <a:solidFill>
                  <a:schemeClr val="bg1"/>
                </a:solidFill>
                <a:ea typeface="宋体" pitchFamily="2" charset="-122"/>
              </a:rPr>
              <a:t>商品市场：</a:t>
            </a:r>
            <a:endParaRPr lang="en-US" altLang="zh-CN" sz="2800" dirty="0">
              <a:solidFill>
                <a:schemeClr val="bg1"/>
              </a:solidFill>
              <a:ea typeface="宋体" pitchFamily="2" charset="-122"/>
            </a:endParaRPr>
          </a:p>
          <a:p>
            <a:endParaRPr lang="en-US" altLang="zh-CN" sz="2800" dirty="0">
              <a:solidFill>
                <a:schemeClr val="bg1"/>
              </a:solidFill>
              <a:ea typeface="宋体" pitchFamily="2" charset="-122"/>
            </a:endParaRPr>
          </a:p>
          <a:p>
            <a:r>
              <a:rPr lang="en-US" altLang="zh-CN" sz="2800" dirty="0">
                <a:solidFill>
                  <a:schemeClr val="bg1"/>
                </a:solidFill>
                <a:ea typeface="宋体" pitchFamily="2" charset="-122"/>
              </a:rPr>
              <a:t>Y = AD (PE) </a:t>
            </a:r>
          </a:p>
          <a:p>
            <a:r>
              <a:rPr lang="en-US" altLang="zh-CN" sz="2800" dirty="0">
                <a:solidFill>
                  <a:schemeClr val="bg1"/>
                </a:solidFill>
                <a:ea typeface="宋体" pitchFamily="2" charset="-122"/>
              </a:rPr>
              <a:t>    ≡ C</a:t>
            </a:r>
            <a:r>
              <a:rPr lang="zh-CN" altLang="en-US" sz="2800" dirty="0">
                <a:solidFill>
                  <a:schemeClr val="bg1"/>
                </a:solidFill>
                <a:ea typeface="宋体" pitchFamily="2" charset="-122"/>
              </a:rPr>
              <a:t>（</a:t>
            </a:r>
            <a:r>
              <a:rPr lang="en-US" altLang="zh-CN" sz="2800" dirty="0">
                <a:solidFill>
                  <a:schemeClr val="bg1"/>
                </a:solidFill>
                <a:ea typeface="宋体" pitchFamily="2" charset="-122"/>
              </a:rPr>
              <a:t>Y</a:t>
            </a:r>
            <a:r>
              <a:rPr lang="zh-CN" altLang="en-US" sz="2800" dirty="0">
                <a:solidFill>
                  <a:schemeClr val="bg1"/>
                </a:solidFill>
                <a:ea typeface="宋体" pitchFamily="2" charset="-122"/>
              </a:rPr>
              <a:t>）</a:t>
            </a:r>
            <a:r>
              <a:rPr lang="en-US" altLang="zh-CN" sz="2800" dirty="0">
                <a:solidFill>
                  <a:schemeClr val="bg1"/>
                </a:solidFill>
                <a:ea typeface="宋体" pitchFamily="2" charset="-122"/>
              </a:rPr>
              <a:t> + I (r) + G + NX</a:t>
            </a:r>
            <a:endParaRPr lang="zh-CN" altLang="en-US" sz="2800" dirty="0">
              <a:solidFill>
                <a:schemeClr val="bg1"/>
              </a:solidFill>
            </a:endParaRPr>
          </a:p>
        </p:txBody>
      </p:sp>
      <mc:AlternateContent xmlns:mc="http://schemas.openxmlformats.org/markup-compatibility/2006" xmlns:a14="http://schemas.microsoft.com/office/drawing/2010/main">
        <mc:Choice Requires="a14">
          <p:sp>
            <p:nvSpPr>
              <p:cNvPr id="7" name="矩形 6"/>
              <p:cNvSpPr/>
              <p:nvPr/>
            </p:nvSpPr>
            <p:spPr>
              <a:xfrm>
                <a:off x="1767841" y="3121192"/>
                <a:ext cx="5165197" cy="1563633"/>
              </a:xfrm>
              <a:prstGeom prst="rect">
                <a:avLst/>
              </a:prstGeom>
              <a:solidFill>
                <a:schemeClr val="accent1">
                  <a:lumMod val="20000"/>
                  <a:lumOff val="80000"/>
                </a:schemeClr>
              </a:solidFill>
            </p:spPr>
            <p:txBody>
              <a:bodyPr wrap="square">
                <a:spAutoFit/>
              </a:bodyPr>
              <a:lstStyle/>
              <a:p>
                <a:r>
                  <a:rPr lang="zh-CN" altLang="en-US" sz="2800" dirty="0">
                    <a:solidFill>
                      <a:schemeClr val="bg1"/>
                    </a:solidFill>
                    <a:latin typeface="Cambria Math" panose="02040503050406030204" pitchFamily="18" charset="0"/>
                  </a:rPr>
                  <a:t>货币市场：</a:t>
                </a:r>
                <a:endParaRPr lang="en-US" altLang="zh-CN" sz="2800" dirty="0">
                  <a:solidFill>
                    <a:schemeClr val="bg1"/>
                  </a:solidFill>
                  <a:latin typeface="Cambria Math" panose="02040503050406030204" pitchFamily="18" charset="0"/>
                </a:endParaRPr>
              </a:p>
              <a:p>
                <a:endParaRPr lang="en-US" altLang="zh-CN" sz="2800" dirty="0">
                  <a:solidFill>
                    <a:schemeClr val="bg1"/>
                  </a:solidFill>
                  <a:latin typeface="Cambria Math" panose="02040503050406030204" pitchFamily="18" charset="0"/>
                </a:endParaRPr>
              </a:p>
              <a:p>
                <a14:m>
                  <m:oMath xmlns:m="http://schemas.openxmlformats.org/officeDocument/2006/math">
                    <m:f>
                      <m:fPr>
                        <m:ctrlPr>
                          <a:rPr lang="en-US" altLang="zh-CN" sz="2800" i="1">
                            <a:solidFill>
                              <a:schemeClr val="bg1"/>
                            </a:solidFill>
                            <a:latin typeface="Cambria Math" panose="02040503050406030204" pitchFamily="18" charset="0"/>
                          </a:rPr>
                        </m:ctrlPr>
                      </m:fPr>
                      <m:num>
                        <m:r>
                          <a:rPr lang="en-US" altLang="zh-CN" sz="2800" i="1">
                            <a:solidFill>
                              <a:schemeClr val="bg1"/>
                            </a:solidFill>
                            <a:latin typeface="Cambria Math" panose="02040503050406030204" pitchFamily="18" charset="0"/>
                          </a:rPr>
                          <m:t>𝑀</m:t>
                        </m:r>
                        <m:r>
                          <a:rPr lang="en-US" altLang="zh-CN" sz="2800" i="1">
                            <a:solidFill>
                              <a:schemeClr val="bg1"/>
                            </a:solidFill>
                            <a:latin typeface="Cambria Math" panose="02040503050406030204" pitchFamily="18" charset="0"/>
                          </a:rPr>
                          <m:t> </m:t>
                        </m:r>
                      </m:num>
                      <m:den>
                        <m:r>
                          <a:rPr lang="en-US" altLang="zh-CN" sz="2800" i="1">
                            <a:solidFill>
                              <a:schemeClr val="bg1"/>
                            </a:solidFill>
                            <a:latin typeface="Cambria Math" panose="02040503050406030204" pitchFamily="18" charset="0"/>
                          </a:rPr>
                          <m:t>𝑃</m:t>
                        </m:r>
                      </m:den>
                    </m:f>
                  </m:oMath>
                </a14:m>
                <a:r>
                  <a:rPr lang="en-US" altLang="zh-CN" sz="2800" dirty="0">
                    <a:solidFill>
                      <a:schemeClr val="bg1"/>
                    </a:solidFill>
                  </a:rPr>
                  <a:t>= L (r, Y)</a:t>
                </a:r>
                <a:endParaRPr lang="zh-CN" altLang="en-US" sz="2800" dirty="0">
                  <a:solidFill>
                    <a:schemeClr val="bg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1767841" y="3121192"/>
                <a:ext cx="5165197" cy="1563633"/>
              </a:xfrm>
              <a:prstGeom prst="rect">
                <a:avLst/>
              </a:prstGeom>
              <a:blipFill>
                <a:blip r:embed="rId2"/>
                <a:stretch>
                  <a:fillRect l="-2206" t="-5645" b="-40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251126" y="4966895"/>
                <a:ext cx="3940374" cy="1281505"/>
              </a:xfrm>
              <a:prstGeom prst="rect">
                <a:avLst/>
              </a:prstGeom>
            </p:spPr>
            <p:txBody>
              <a:bodyPr wrap="none">
                <a:spAutoFit/>
              </a:bodyPr>
              <a:lstStyle/>
              <a:p>
                <a:pPr lvl="0"/>
                <a14:m>
                  <m:oMath xmlns:m="http://schemas.openxmlformats.org/officeDocument/2006/math">
                    <m:f>
                      <m:fPr>
                        <m:ctrlPr>
                          <a:rPr lang="en-US" altLang="zh-CN" sz="3200" i="1" smtClean="0">
                            <a:solidFill>
                              <a:schemeClr val="tx1"/>
                            </a:solidFill>
                            <a:latin typeface="Cambria Math" panose="02040503050406030204" pitchFamily="18" charset="0"/>
                          </a:rPr>
                        </m:ctrlPr>
                      </m:fPr>
                      <m:num>
                        <m:r>
                          <a:rPr lang="en-US" altLang="zh-CN" sz="3200" i="1">
                            <a:solidFill>
                              <a:schemeClr val="tx1"/>
                            </a:solidFill>
                            <a:latin typeface="Cambria Math" panose="02040503050406030204" pitchFamily="18" charset="0"/>
                          </a:rPr>
                          <m:t>𝑀</m:t>
                        </m:r>
                        <m:r>
                          <a:rPr lang="en-US" altLang="zh-CN" sz="3200" i="1">
                            <a:solidFill>
                              <a:schemeClr val="tx1"/>
                            </a:solidFill>
                            <a:latin typeface="Cambria Math" panose="02040503050406030204" pitchFamily="18" charset="0"/>
                          </a:rPr>
                          <m:t> </m:t>
                        </m:r>
                      </m:num>
                      <m:den>
                        <m:r>
                          <a:rPr lang="en-US" altLang="zh-CN" sz="3200" i="1">
                            <a:solidFill>
                              <a:schemeClr val="tx1"/>
                            </a:solidFill>
                            <a:latin typeface="Cambria Math" panose="02040503050406030204" pitchFamily="18" charset="0"/>
                          </a:rPr>
                          <m:t>𝑃</m:t>
                        </m:r>
                      </m:den>
                    </m:f>
                    <m:r>
                      <a:rPr lang="en-US" altLang="zh-CN" sz="3200" i="1">
                        <a:solidFill>
                          <a:schemeClr val="tx1"/>
                        </a:solidFill>
                        <a:latin typeface="Cambria Math" panose="02040503050406030204" pitchFamily="18" charset="0"/>
                      </a:rPr>
                      <m:t>——</m:t>
                    </m:r>
                  </m:oMath>
                </a14:m>
                <a:r>
                  <a:rPr lang="zh-CN" altLang="en-US" sz="3200" dirty="0">
                    <a:solidFill>
                      <a:schemeClr val="tx1"/>
                    </a:solidFill>
                  </a:rPr>
                  <a:t>实际货币供给</a:t>
                </a:r>
                <a:endParaRPr lang="en-US" altLang="zh-CN" sz="3200" dirty="0">
                  <a:solidFill>
                    <a:schemeClr val="tx1"/>
                  </a:solidFill>
                </a:endParaRPr>
              </a:p>
              <a:p>
                <a:pPr lvl="0"/>
                <a:r>
                  <a:rPr lang="en-US" altLang="zh-CN" sz="3200" dirty="0">
                    <a:solidFill>
                      <a:schemeClr val="tx1"/>
                    </a:solidFill>
                  </a:rPr>
                  <a:t>L —— </a:t>
                </a:r>
                <a:r>
                  <a:rPr lang="zh-CN" altLang="en-US" sz="3200" dirty="0">
                    <a:solidFill>
                      <a:schemeClr val="tx1"/>
                    </a:solidFill>
                  </a:rPr>
                  <a:t>实际货币需求</a:t>
                </a:r>
              </a:p>
            </p:txBody>
          </p:sp>
        </mc:Choice>
        <mc:Fallback xmlns="">
          <p:sp>
            <p:nvSpPr>
              <p:cNvPr id="10" name="矩形 9"/>
              <p:cNvSpPr>
                <a:spLocks noRot="1" noChangeAspect="1" noMove="1" noResize="1" noEditPoints="1" noAdjustHandles="1" noChangeArrowheads="1" noChangeShapeType="1" noTextEdit="1"/>
              </p:cNvSpPr>
              <p:nvPr/>
            </p:nvSpPr>
            <p:spPr>
              <a:xfrm>
                <a:off x="4251126" y="4966895"/>
                <a:ext cx="3940374" cy="1281505"/>
              </a:xfrm>
              <a:prstGeom prst="rect">
                <a:avLst/>
              </a:prstGeom>
              <a:blipFill>
                <a:blip r:embed="rId3"/>
                <a:stretch>
                  <a:fillRect l="-3859" t="-980" r="-2894" b="-13725"/>
                </a:stretch>
              </a:blipFill>
            </p:spPr>
            <p:txBody>
              <a:bodyPr/>
              <a:lstStyle/>
              <a:p>
                <a:r>
                  <a:rPr lang="zh-CN" altLang="en-US">
                    <a:noFill/>
                  </a:rPr>
                  <a:t> </a:t>
                </a:r>
              </a:p>
            </p:txBody>
          </p:sp>
        </mc:Fallback>
      </mc:AlternateContent>
      <p:sp>
        <p:nvSpPr>
          <p:cNvPr id="11" name="右大括号 10"/>
          <p:cNvSpPr/>
          <p:nvPr/>
        </p:nvSpPr>
        <p:spPr bwMode="auto">
          <a:xfrm>
            <a:off x="6933038" y="2008671"/>
            <a:ext cx="732683" cy="2225040"/>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2" name="矩形 11"/>
          <p:cNvSpPr/>
          <p:nvPr/>
        </p:nvSpPr>
        <p:spPr>
          <a:xfrm>
            <a:off x="8747760" y="2582582"/>
            <a:ext cx="1920240" cy="954107"/>
          </a:xfrm>
          <a:prstGeom prst="rect">
            <a:avLst/>
          </a:prstGeom>
          <a:solidFill>
            <a:srgbClr val="FFFF00"/>
          </a:solidFill>
        </p:spPr>
        <p:txBody>
          <a:bodyPr wrap="square">
            <a:spAutoFit/>
          </a:bodyPr>
          <a:lstStyle/>
          <a:p>
            <a:r>
              <a:rPr lang="zh-CN" altLang="en-US" sz="2800" dirty="0">
                <a:solidFill>
                  <a:schemeClr val="bg1"/>
                </a:solidFill>
                <a:latin typeface="Cambria Math" panose="02040503050406030204" pitchFamily="18" charset="0"/>
              </a:rPr>
              <a:t>总需求</a:t>
            </a:r>
            <a:endParaRPr lang="en-US" altLang="zh-CN" sz="2800" dirty="0">
              <a:solidFill>
                <a:schemeClr val="bg1"/>
              </a:solidFill>
              <a:latin typeface="Cambria Math" panose="02040503050406030204" pitchFamily="18" charset="0"/>
            </a:endParaRPr>
          </a:p>
          <a:p>
            <a:r>
              <a:rPr lang="en-US" altLang="zh-CN" sz="2800" dirty="0">
                <a:solidFill>
                  <a:schemeClr val="bg1"/>
                </a:solidFill>
                <a:latin typeface="Cambria Math" panose="02040503050406030204" pitchFamily="18" charset="0"/>
              </a:rPr>
              <a:t>AD</a:t>
            </a:r>
            <a:r>
              <a:rPr lang="zh-CN" altLang="en-US" sz="2800" dirty="0">
                <a:solidFill>
                  <a:schemeClr val="bg1"/>
                </a:solidFill>
                <a:latin typeface="Cambria Math" panose="02040503050406030204" pitchFamily="18" charset="0"/>
              </a:rPr>
              <a:t>或</a:t>
            </a:r>
            <a:r>
              <a:rPr lang="en-US" altLang="zh-CN" sz="2800" dirty="0">
                <a:solidFill>
                  <a:schemeClr val="bg1"/>
                </a:solidFill>
                <a:latin typeface="Cambria Math" panose="02040503050406030204" pitchFamily="18" charset="0"/>
              </a:rPr>
              <a:t>PE</a:t>
            </a:r>
          </a:p>
        </p:txBody>
      </p:sp>
      <p:sp>
        <p:nvSpPr>
          <p:cNvPr id="13" name="右箭头 12"/>
          <p:cNvSpPr/>
          <p:nvPr/>
        </p:nvSpPr>
        <p:spPr bwMode="auto">
          <a:xfrm>
            <a:off x="7818120" y="2913312"/>
            <a:ext cx="746760" cy="31756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 name="日期占位符 2">
            <a:extLst>
              <a:ext uri="{FF2B5EF4-FFF2-40B4-BE49-F238E27FC236}">
                <a16:creationId xmlns:a16="http://schemas.microsoft.com/office/drawing/2014/main" id="{827695EA-08F8-9741-9305-36D9A3F620A1}"/>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3571716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1781175" y="266701"/>
            <a:ext cx="8629650" cy="2354579"/>
          </a:xfrm>
        </p:spPr>
        <p:txBody>
          <a:bodyPr anchor="t" anchorCtr="0">
            <a:normAutofit/>
          </a:bodyPr>
          <a:lstStyle/>
          <a:p>
            <a:pPr marL="0" indent="0">
              <a:buNone/>
              <a:defRPr/>
            </a:pPr>
            <a:r>
              <a:rPr lang="en-US" altLang="zh-CN" sz="2800" dirty="0">
                <a:ea typeface="宋体" pitchFamily="2" charset="-122"/>
              </a:rPr>
              <a:t>1. </a:t>
            </a:r>
            <a:r>
              <a:rPr lang="zh-CN" altLang="en-US" sz="2800" dirty="0">
                <a:ea typeface="宋体" pitchFamily="2" charset="-122"/>
              </a:rPr>
              <a:t>利率对收入的影响：商品市场均衡与</a:t>
            </a:r>
            <a:r>
              <a:rPr lang="en-US" altLang="zh-CN" sz="2800" dirty="0">
                <a:ea typeface="宋体" pitchFamily="2" charset="-122"/>
              </a:rPr>
              <a:t>IS</a:t>
            </a:r>
            <a:r>
              <a:rPr lang="zh-CN" altLang="en-US" sz="2800" dirty="0">
                <a:ea typeface="宋体" pitchFamily="2" charset="-122"/>
              </a:rPr>
              <a:t>曲线</a:t>
            </a:r>
            <a:endParaRPr lang="en-US" altLang="zh-CN" sz="2800" dirty="0">
              <a:ea typeface="宋体" pitchFamily="2" charset="-122"/>
            </a:endParaRPr>
          </a:p>
          <a:p>
            <a:pPr marL="609600" indent="-609600">
              <a:buNone/>
              <a:defRPr/>
            </a:pPr>
            <a:endParaRPr lang="en-US" altLang="zh-CN" sz="2800" dirty="0">
              <a:ea typeface="宋体" pitchFamily="2" charset="-122"/>
            </a:endParaRPr>
          </a:p>
          <a:p>
            <a:pPr marL="609600" indent="-609600">
              <a:buNone/>
              <a:defRPr/>
            </a:pPr>
            <a:r>
              <a:rPr lang="en-US" altLang="zh-CN" sz="2800" dirty="0">
                <a:ea typeface="宋体" pitchFamily="2" charset="-122"/>
              </a:rPr>
              <a:t>Y = C + I + G + NX</a:t>
            </a:r>
          </a:p>
          <a:p>
            <a:pPr marL="609600" indent="-609600">
              <a:buNone/>
              <a:defRPr/>
            </a:pPr>
            <a:endParaRPr lang="en-US" altLang="zh-CN" sz="2800" dirty="0">
              <a:ea typeface="宋体" pitchFamily="2" charset="-122"/>
            </a:endParaRPr>
          </a:p>
          <a:p>
            <a:pPr marL="609600" indent="-609600">
              <a:buNone/>
              <a:defRPr/>
            </a:pPr>
            <a:endParaRPr lang="en-US" altLang="zh-CN" sz="2800" dirty="0">
              <a:ea typeface="宋体" pitchFamily="2" charset="-122"/>
            </a:endParaRPr>
          </a:p>
          <a:p>
            <a:pPr marL="609600" indent="-609600">
              <a:buNone/>
              <a:defRPr/>
            </a:pPr>
            <a:endParaRPr lang="en-US" altLang="zh-CN" sz="2800" dirty="0">
              <a:ea typeface="宋体" pitchFamily="2" charset="-122"/>
            </a:endParaRPr>
          </a:p>
        </p:txBody>
      </p:sp>
      <p:sp>
        <p:nvSpPr>
          <p:cNvPr id="26629" name="Rectangle 16"/>
          <p:cNvSpPr>
            <a:spLocks noChangeArrowheads="1"/>
          </p:cNvSpPr>
          <p:nvPr/>
        </p:nvSpPr>
        <p:spPr bwMode="auto">
          <a:xfrm>
            <a:off x="1781175" y="5282291"/>
            <a:ext cx="7326312" cy="579438"/>
          </a:xfrm>
          <a:prstGeom prst="rect">
            <a:avLst/>
          </a:prstGeom>
          <a:solidFill>
            <a:schemeClr val="bg1"/>
          </a:solidFill>
          <a:ln>
            <a:noFill/>
          </a:ln>
          <a:effectLst/>
          <a:extLst/>
        </p:spPr>
        <p:txBody>
          <a:bodyPr>
            <a:spAutoFit/>
          </a:bodyPr>
          <a:lstStyle/>
          <a:p>
            <a:r>
              <a:rPr kumimoji="1" lang="en-US" altLang="zh-CN" sz="3200" dirty="0">
                <a:ea typeface="宋体" pitchFamily="2" charset="-122"/>
              </a:rPr>
              <a:t>I = I (r),     I’(r) &lt;0</a:t>
            </a:r>
            <a:endParaRPr kumimoji="1" lang="zh-CN" altLang="en-US" sz="3200" dirty="0">
              <a:ea typeface="宋体" pitchFamily="2" charset="-122"/>
            </a:endParaRPr>
          </a:p>
        </p:txBody>
      </p:sp>
      <p:sp>
        <p:nvSpPr>
          <p:cNvPr id="2" name="矩形 1"/>
          <p:cNvSpPr/>
          <p:nvPr/>
        </p:nvSpPr>
        <p:spPr>
          <a:xfrm>
            <a:off x="2028964" y="4009553"/>
            <a:ext cx="3057247" cy="584775"/>
          </a:xfrm>
          <a:prstGeom prst="rect">
            <a:avLst/>
          </a:prstGeom>
          <a:solidFill>
            <a:schemeClr val="accent2">
              <a:lumMod val="75000"/>
            </a:schemeClr>
          </a:solidFill>
        </p:spPr>
        <p:txBody>
          <a:bodyPr wrap="none">
            <a:spAutoFit/>
          </a:bodyPr>
          <a:lstStyle/>
          <a:p>
            <a:pPr marL="609600" indent="-609600">
              <a:defRPr/>
            </a:pPr>
            <a:r>
              <a:rPr lang="zh-CN" altLang="en-US" sz="3200" dirty="0">
                <a:ea typeface="宋体" pitchFamily="2" charset="-122"/>
              </a:rPr>
              <a:t>影响投资的因素</a:t>
            </a:r>
            <a:endParaRPr lang="en-US" altLang="zh-CN" sz="3200" dirty="0">
              <a:ea typeface="宋体" pitchFamily="2" charset="-122"/>
            </a:endParaRPr>
          </a:p>
        </p:txBody>
      </p:sp>
      <p:sp>
        <p:nvSpPr>
          <p:cNvPr id="18" name="矩形 17"/>
          <p:cNvSpPr/>
          <p:nvPr/>
        </p:nvSpPr>
        <p:spPr>
          <a:xfrm>
            <a:off x="6211808" y="2042891"/>
            <a:ext cx="600472" cy="584775"/>
          </a:xfrm>
          <a:prstGeom prst="rect">
            <a:avLst/>
          </a:prstGeom>
          <a:solidFill>
            <a:schemeClr val="accent1">
              <a:lumMod val="75000"/>
            </a:schemeClr>
          </a:solidFill>
        </p:spPr>
        <p:txBody>
          <a:bodyPr wrap="square">
            <a:spAutoFit/>
          </a:bodyPr>
          <a:lstStyle/>
          <a:p>
            <a:pPr marL="609600" indent="-609600">
              <a:defRPr/>
            </a:pPr>
            <a:r>
              <a:rPr lang="en-US" altLang="zh-CN" sz="3200" dirty="0">
                <a:solidFill>
                  <a:schemeClr val="bg1"/>
                </a:solidFill>
                <a:ea typeface="宋体" pitchFamily="2" charset="-122"/>
              </a:rPr>
              <a:t>Y</a:t>
            </a:r>
          </a:p>
        </p:txBody>
      </p:sp>
      <p:sp>
        <p:nvSpPr>
          <p:cNvPr id="3" name="右箭头 2"/>
          <p:cNvSpPr/>
          <p:nvPr/>
        </p:nvSpPr>
        <p:spPr bwMode="auto">
          <a:xfrm rot="10800000">
            <a:off x="7360920" y="2273937"/>
            <a:ext cx="792480" cy="14919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0" name="矩形 19"/>
          <p:cNvSpPr/>
          <p:nvPr/>
        </p:nvSpPr>
        <p:spPr>
          <a:xfrm>
            <a:off x="8911193" y="906578"/>
            <a:ext cx="857647" cy="584775"/>
          </a:xfrm>
          <a:prstGeom prst="rect">
            <a:avLst/>
          </a:prstGeom>
          <a:solidFill>
            <a:schemeClr val="accent1">
              <a:lumMod val="75000"/>
            </a:schemeClr>
          </a:solidFill>
        </p:spPr>
        <p:txBody>
          <a:bodyPr wrap="square">
            <a:spAutoFit/>
          </a:bodyPr>
          <a:lstStyle/>
          <a:p>
            <a:pPr marL="609600" indent="-609600">
              <a:defRPr/>
            </a:pPr>
            <a:r>
              <a:rPr lang="en-US" altLang="zh-CN" sz="3200" dirty="0">
                <a:solidFill>
                  <a:schemeClr val="bg1"/>
                </a:solidFill>
                <a:ea typeface="宋体" pitchFamily="2" charset="-122"/>
              </a:rPr>
              <a:t>C</a:t>
            </a:r>
          </a:p>
        </p:txBody>
      </p:sp>
      <p:sp>
        <p:nvSpPr>
          <p:cNvPr id="21" name="矩形 20"/>
          <p:cNvSpPr/>
          <p:nvPr/>
        </p:nvSpPr>
        <p:spPr>
          <a:xfrm>
            <a:off x="8911193" y="1555639"/>
            <a:ext cx="857646" cy="584775"/>
          </a:xfrm>
          <a:prstGeom prst="rect">
            <a:avLst/>
          </a:prstGeom>
          <a:solidFill>
            <a:schemeClr val="accent1">
              <a:lumMod val="75000"/>
            </a:schemeClr>
          </a:solidFill>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609600" indent="-609600">
              <a:defRPr/>
            </a:pPr>
            <a:r>
              <a:rPr lang="en-US" altLang="zh-CN" sz="3200" dirty="0">
                <a:solidFill>
                  <a:schemeClr val="bg1"/>
                </a:solidFill>
                <a:ea typeface="宋体" pitchFamily="2" charset="-122"/>
              </a:rPr>
              <a:t>I</a:t>
            </a:r>
          </a:p>
        </p:txBody>
      </p:sp>
      <p:sp>
        <p:nvSpPr>
          <p:cNvPr id="22" name="矩形 21"/>
          <p:cNvSpPr/>
          <p:nvPr/>
        </p:nvSpPr>
        <p:spPr>
          <a:xfrm>
            <a:off x="8911193" y="2236281"/>
            <a:ext cx="857646" cy="584775"/>
          </a:xfrm>
          <a:prstGeom prst="rect">
            <a:avLst/>
          </a:prstGeom>
          <a:solidFill>
            <a:schemeClr val="accent1">
              <a:lumMod val="75000"/>
            </a:schemeClr>
          </a:solidFill>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609600" indent="-609600">
              <a:defRPr/>
            </a:pPr>
            <a:r>
              <a:rPr lang="en-US" altLang="zh-CN" sz="3200" dirty="0">
                <a:solidFill>
                  <a:schemeClr val="bg1"/>
                </a:solidFill>
                <a:ea typeface="宋体" pitchFamily="2" charset="-122"/>
              </a:rPr>
              <a:t>G</a:t>
            </a:r>
          </a:p>
        </p:txBody>
      </p:sp>
      <p:sp>
        <p:nvSpPr>
          <p:cNvPr id="23" name="矩形 22"/>
          <p:cNvSpPr/>
          <p:nvPr/>
        </p:nvSpPr>
        <p:spPr>
          <a:xfrm>
            <a:off x="8911192" y="2904884"/>
            <a:ext cx="857648" cy="584775"/>
          </a:xfrm>
          <a:prstGeom prst="rect">
            <a:avLst/>
          </a:prstGeom>
          <a:solidFill>
            <a:schemeClr val="accent1">
              <a:lumMod val="75000"/>
            </a:schemeClr>
          </a:solidFill>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609600" indent="-609600">
              <a:defRPr/>
            </a:pPr>
            <a:r>
              <a:rPr lang="en-US" altLang="zh-CN" sz="3200" dirty="0">
                <a:solidFill>
                  <a:schemeClr val="bg1"/>
                </a:solidFill>
                <a:ea typeface="宋体" pitchFamily="2" charset="-122"/>
              </a:rPr>
              <a:t>NX</a:t>
            </a:r>
          </a:p>
        </p:txBody>
      </p:sp>
      <p:sp>
        <p:nvSpPr>
          <p:cNvPr id="4" name="左大括号 3"/>
          <p:cNvSpPr/>
          <p:nvPr/>
        </p:nvSpPr>
        <p:spPr bwMode="auto">
          <a:xfrm>
            <a:off x="8336280" y="1310612"/>
            <a:ext cx="259080" cy="201168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6" name="矩形 25"/>
          <p:cNvSpPr/>
          <p:nvPr/>
        </p:nvSpPr>
        <p:spPr>
          <a:xfrm>
            <a:off x="5957288" y="3321589"/>
            <a:ext cx="1962397" cy="584775"/>
          </a:xfrm>
          <a:prstGeom prst="rect">
            <a:avLst/>
          </a:prstGeom>
          <a:solidFill>
            <a:schemeClr val="accent2">
              <a:lumMod val="75000"/>
            </a:schemeClr>
          </a:solidFill>
        </p:spPr>
        <p:txBody>
          <a:bodyPr wrap="none">
            <a:spAutoFit/>
          </a:bodyPr>
          <a:lstStyle/>
          <a:p>
            <a:pPr marL="609600" indent="-609600">
              <a:defRPr/>
            </a:pPr>
            <a:r>
              <a:rPr lang="en-US" altLang="zh-CN" sz="3200" dirty="0">
                <a:ea typeface="宋体" pitchFamily="2" charset="-122"/>
              </a:rPr>
              <a:t>r——</a:t>
            </a:r>
            <a:r>
              <a:rPr lang="zh-CN" altLang="en-US" sz="3200" dirty="0">
                <a:ea typeface="宋体" pitchFamily="2" charset="-122"/>
              </a:rPr>
              <a:t>利率</a:t>
            </a:r>
            <a:endParaRPr lang="en-US" altLang="zh-CN" sz="3200" dirty="0">
              <a:ea typeface="宋体" pitchFamily="2" charset="-122"/>
            </a:endParaRPr>
          </a:p>
        </p:txBody>
      </p:sp>
      <p:sp>
        <p:nvSpPr>
          <p:cNvPr id="27" name="矩形 26"/>
          <p:cNvSpPr/>
          <p:nvPr/>
        </p:nvSpPr>
        <p:spPr>
          <a:xfrm>
            <a:off x="5927645" y="4174333"/>
            <a:ext cx="4030310" cy="1077218"/>
          </a:xfrm>
          <a:prstGeom prst="rect">
            <a:avLst/>
          </a:prstGeom>
          <a:solidFill>
            <a:schemeClr val="accent2">
              <a:lumMod val="75000"/>
            </a:schemeClr>
          </a:solidFill>
        </p:spPr>
        <p:txBody>
          <a:bodyPr wrap="square">
            <a:spAutoFit/>
          </a:bodyPr>
          <a:lstStyle/>
          <a:p>
            <a:pPr marL="609600" indent="-609600">
              <a:defRPr/>
            </a:pPr>
            <a:r>
              <a:rPr lang="zh-CN" altLang="en-US" sz="3200" dirty="0">
                <a:ea typeface="宋体" pitchFamily="2" charset="-122"/>
              </a:rPr>
              <a:t>其他因素：技术进步，经济景气</a:t>
            </a:r>
            <a:endParaRPr lang="en-US" altLang="zh-CN" sz="3200" dirty="0">
              <a:ea typeface="宋体" pitchFamily="2" charset="-122"/>
            </a:endParaRPr>
          </a:p>
        </p:txBody>
      </p:sp>
      <mc:AlternateContent xmlns:mc="http://schemas.openxmlformats.org/markup-compatibility/2006" xmlns:a14="http://schemas.microsoft.com/office/drawing/2010/main">
        <mc:Choice Requires="a14">
          <p:sp>
            <p:nvSpPr>
              <p:cNvPr id="28" name="Rectangle 16"/>
              <p:cNvSpPr>
                <a:spLocks noChangeArrowheads="1"/>
              </p:cNvSpPr>
              <p:nvPr/>
            </p:nvSpPr>
            <p:spPr bwMode="auto">
              <a:xfrm>
                <a:off x="1781176" y="6025392"/>
                <a:ext cx="3552825" cy="584775"/>
              </a:xfrm>
              <a:prstGeom prst="rect">
                <a:avLst/>
              </a:prstGeom>
              <a:solidFill>
                <a:schemeClr val="bg1"/>
              </a:solidFill>
              <a:ln>
                <a:noFill/>
              </a:ln>
              <a:effectLst/>
              <a:extLst/>
            </p:spPr>
            <p:txBody>
              <a:bodyPr wrap="square">
                <a:spAutoFit/>
              </a:bodyPr>
              <a:lstStyle/>
              <a:p>
                <a:r>
                  <a:rPr kumimoji="1" lang="en-US" altLang="zh-CN" sz="3200" dirty="0">
                    <a:ea typeface="宋体" pitchFamily="2" charset="-122"/>
                  </a:rPr>
                  <a:t>I = </a:t>
                </a:r>
                <a14:m>
                  <m:oMath xmlns:m="http://schemas.openxmlformats.org/officeDocument/2006/math">
                    <m:acc>
                      <m:accPr>
                        <m:chr m:val="̅"/>
                        <m:ctrlPr>
                          <a:rPr kumimoji="1" lang="en-US" altLang="zh-CN" sz="3200" i="1" dirty="0">
                            <a:latin typeface="Cambria Math" panose="02040503050406030204" pitchFamily="18" charset="0"/>
                            <a:ea typeface="宋体" pitchFamily="2" charset="-122"/>
                          </a:rPr>
                        </m:ctrlPr>
                      </m:accPr>
                      <m:e>
                        <m:r>
                          <a:rPr kumimoji="1" lang="en-US" altLang="zh-CN" sz="3200" i="1" dirty="0">
                            <a:latin typeface="Cambria Math" panose="02040503050406030204" pitchFamily="18" charset="0"/>
                            <a:ea typeface="宋体" pitchFamily="2" charset="-122"/>
                          </a:rPr>
                          <m:t>𝐼</m:t>
                        </m:r>
                      </m:e>
                    </m:acc>
                    <m:r>
                      <a:rPr kumimoji="1" lang="en-US" altLang="zh-CN" sz="3200" i="1" dirty="0">
                        <a:latin typeface="Cambria Math" panose="02040503050406030204" pitchFamily="18" charset="0"/>
                        <a:ea typeface="宋体" pitchFamily="2" charset="-122"/>
                      </a:rPr>
                      <m:t> −</m:t>
                    </m:r>
                    <m:r>
                      <a:rPr kumimoji="1" lang="en-US" altLang="zh-CN" sz="3200" i="1" dirty="0">
                        <a:latin typeface="Cambria Math" panose="02040503050406030204" pitchFamily="18" charset="0"/>
                        <a:ea typeface="宋体" pitchFamily="2" charset="-122"/>
                      </a:rPr>
                      <m:t>𝑏𝑟</m:t>
                    </m:r>
                  </m:oMath>
                </a14:m>
                <a:endParaRPr kumimoji="1" lang="zh-CN" altLang="en-US" sz="3200" dirty="0">
                  <a:ea typeface="宋体" pitchFamily="2" charset="-122"/>
                </a:endParaRPr>
              </a:p>
            </p:txBody>
          </p:sp>
        </mc:Choice>
        <mc:Fallback xmlns="">
          <p:sp>
            <p:nvSpPr>
              <p:cNvPr id="28" name="Rectangle 16"/>
              <p:cNvSpPr>
                <a:spLocks noRot="1" noChangeAspect="1" noMove="1" noResize="1" noEditPoints="1" noAdjustHandles="1" noChangeArrowheads="1" noChangeShapeType="1" noTextEdit="1"/>
              </p:cNvSpPr>
              <p:nvPr/>
            </p:nvSpPr>
            <p:spPr bwMode="auto">
              <a:xfrm>
                <a:off x="1781176" y="6025392"/>
                <a:ext cx="3552825" cy="584775"/>
              </a:xfrm>
              <a:prstGeom prst="rect">
                <a:avLst/>
              </a:prstGeom>
              <a:blipFill>
                <a:blip r:embed="rId3"/>
                <a:stretch>
                  <a:fillRect l="-3915" t="-10638" b="-31915"/>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Rectangle 16"/>
              <p:cNvSpPr>
                <a:spLocks noChangeArrowheads="1"/>
              </p:cNvSpPr>
              <p:nvPr/>
            </p:nvSpPr>
            <p:spPr bwMode="auto">
              <a:xfrm>
                <a:off x="5787191" y="5565896"/>
                <a:ext cx="3552825" cy="584775"/>
              </a:xfrm>
              <a:prstGeom prst="rect">
                <a:avLst/>
              </a:prstGeom>
              <a:solidFill>
                <a:schemeClr val="bg1"/>
              </a:solidFill>
              <a:ln>
                <a:noFill/>
              </a:ln>
              <a:effectLst/>
              <a:extLst/>
            </p:spPr>
            <p:txBody>
              <a:bodyPr wrap="square">
                <a:spAutoFit/>
              </a:bodyPr>
              <a:lstStyle/>
              <a:p>
                <a14:m>
                  <m:oMath xmlns:m="http://schemas.openxmlformats.org/officeDocument/2006/math">
                    <m:acc>
                      <m:accPr>
                        <m:chr m:val="̅"/>
                        <m:ctrlPr>
                          <a:rPr kumimoji="1" lang="en-US" altLang="zh-CN" sz="3200" i="1" dirty="0">
                            <a:latin typeface="Cambria Math" panose="02040503050406030204" pitchFamily="18" charset="0"/>
                            <a:ea typeface="宋体" pitchFamily="2" charset="-122"/>
                          </a:rPr>
                        </m:ctrlPr>
                      </m:accPr>
                      <m:e>
                        <m:r>
                          <a:rPr kumimoji="1" lang="en-US" altLang="zh-CN" sz="3200" i="1" dirty="0">
                            <a:latin typeface="Cambria Math" panose="02040503050406030204" pitchFamily="18" charset="0"/>
                            <a:ea typeface="宋体" pitchFamily="2" charset="-122"/>
                          </a:rPr>
                          <m:t>𝐼</m:t>
                        </m:r>
                      </m:e>
                    </m:acc>
                    <m:r>
                      <a:rPr kumimoji="1" lang="en-US" altLang="zh-CN" sz="3200" i="1" dirty="0">
                        <a:latin typeface="Cambria Math" panose="02040503050406030204" pitchFamily="18" charset="0"/>
                        <a:ea typeface="宋体" pitchFamily="2" charset="-122"/>
                      </a:rPr>
                      <m:t>——</m:t>
                    </m:r>
                  </m:oMath>
                </a14:m>
                <a:r>
                  <a:rPr kumimoji="1" lang="zh-CN" altLang="en-US" sz="3200" dirty="0">
                    <a:ea typeface="宋体" pitchFamily="2" charset="-122"/>
                  </a:rPr>
                  <a:t>自发投资</a:t>
                </a:r>
              </a:p>
            </p:txBody>
          </p:sp>
        </mc:Choice>
        <mc:Fallback xmlns="">
          <p:sp>
            <p:nvSpPr>
              <p:cNvPr id="29" name="Rectangle 16"/>
              <p:cNvSpPr>
                <a:spLocks noRot="1" noChangeAspect="1" noMove="1" noResize="1" noEditPoints="1" noAdjustHandles="1" noChangeArrowheads="1" noChangeShapeType="1" noTextEdit="1"/>
              </p:cNvSpPr>
              <p:nvPr/>
            </p:nvSpPr>
            <p:spPr bwMode="auto">
              <a:xfrm>
                <a:off x="5787191" y="5565896"/>
                <a:ext cx="3552825" cy="584775"/>
              </a:xfrm>
              <a:prstGeom prst="rect">
                <a:avLst/>
              </a:prstGeom>
              <a:blipFill>
                <a:blip r:embed="rId4"/>
                <a:stretch>
                  <a:fillRect l="-1434" t="-14894" b="-27660"/>
                </a:stretch>
              </a:blipFill>
              <a:ln>
                <a:noFill/>
              </a:ln>
              <a:effectLst/>
              <a:extLst/>
            </p:spPr>
            <p:txBody>
              <a:bodyPr/>
              <a:lstStyle/>
              <a:p>
                <a:r>
                  <a:rPr lang="zh-CN" altLang="en-US">
                    <a:noFill/>
                  </a:rPr>
                  <a:t> </a:t>
                </a:r>
              </a:p>
            </p:txBody>
          </p:sp>
        </mc:Fallback>
      </mc:AlternateContent>
      <p:sp>
        <p:nvSpPr>
          <p:cNvPr id="30" name="Rectangle 16"/>
          <p:cNvSpPr>
            <a:spLocks noChangeArrowheads="1"/>
          </p:cNvSpPr>
          <p:nvPr/>
        </p:nvSpPr>
        <p:spPr bwMode="auto">
          <a:xfrm>
            <a:off x="5787190" y="6251164"/>
            <a:ext cx="4880811" cy="584775"/>
          </a:xfrm>
          <a:prstGeom prst="rect">
            <a:avLst/>
          </a:prstGeom>
          <a:solidFill>
            <a:schemeClr val="bg1"/>
          </a:solidFill>
          <a:ln>
            <a:noFill/>
          </a:ln>
          <a:effectLst/>
          <a:extLst/>
        </p:spPr>
        <p:txBody>
          <a:bodyPr wrap="square">
            <a:spAutoFit/>
          </a:bodyPr>
          <a:lstStyle/>
          <a:p>
            <a:r>
              <a:rPr kumimoji="1" lang="en-US" altLang="zh-CN" sz="3200" dirty="0">
                <a:ea typeface="宋体" pitchFamily="2" charset="-122"/>
              </a:rPr>
              <a:t>b——</a:t>
            </a:r>
            <a:r>
              <a:rPr kumimoji="1" lang="zh-CN" altLang="en-US" sz="3200" dirty="0">
                <a:ea typeface="宋体" pitchFamily="2" charset="-122"/>
              </a:rPr>
              <a:t>投资对利率的敏感性</a:t>
            </a:r>
          </a:p>
        </p:txBody>
      </p:sp>
      <p:cxnSp>
        <p:nvCxnSpPr>
          <p:cNvPr id="9" name="曲线连接符 8"/>
          <p:cNvCxnSpPr>
            <a:stCxn id="27" idx="3"/>
          </p:cNvCxnSpPr>
          <p:nvPr/>
        </p:nvCxnSpPr>
        <p:spPr bwMode="auto">
          <a:xfrm flipH="1">
            <a:off x="8595361" y="4712942"/>
            <a:ext cx="1362595" cy="1145340"/>
          </a:xfrm>
          <a:prstGeom prst="curvedConnector3">
            <a:avLst>
              <a:gd name="adj1" fmla="val -16777"/>
            </a:avLst>
          </a:prstGeom>
          <a:solidFill>
            <a:schemeClr val="accent1"/>
          </a:solidFill>
          <a:ln w="9525" cap="flat" cmpd="sng" algn="ctr">
            <a:solidFill>
              <a:schemeClr val="tx1"/>
            </a:solidFill>
            <a:prstDash val="solid"/>
            <a:round/>
            <a:headEnd type="triangle"/>
            <a:tailEnd type="triangle"/>
          </a:ln>
          <a:effectLst/>
        </p:spPr>
      </p:cxnSp>
      <p:sp>
        <p:nvSpPr>
          <p:cNvPr id="19" name="左大括号 18"/>
          <p:cNvSpPr/>
          <p:nvPr/>
        </p:nvSpPr>
        <p:spPr bwMode="auto">
          <a:xfrm>
            <a:off x="5334001" y="3321588"/>
            <a:ext cx="520299" cy="2011680"/>
          </a:xfrm>
          <a:prstGeom prst="leftBrac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6" name="日期占位符 5">
            <a:extLst>
              <a:ext uri="{FF2B5EF4-FFF2-40B4-BE49-F238E27FC236}">
                <a16:creationId xmlns:a16="http://schemas.microsoft.com/office/drawing/2014/main" id="{D8950AFA-FFC3-C045-BF51-F12E999FC124}"/>
              </a:ext>
            </a:extLst>
          </p:cNvPr>
          <p:cNvSpPr>
            <a:spLocks noGrp="1"/>
          </p:cNvSpPr>
          <p:nvPr>
            <p:ph type="dt" sz="half" idx="10"/>
          </p:nvPr>
        </p:nvSpPr>
        <p:spPr/>
        <p:txBody>
          <a:bodyPr/>
          <a:lstStyle/>
          <a:p>
            <a:pPr>
              <a:defRPr/>
            </a:pPr>
            <a:r>
              <a:rPr lang="en-US" altLang="zh-CN"/>
              <a:t>Wuhan University Economics and Management School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034" name="Rectangle 2"/>
              <p:cNvSpPr>
                <a:spLocks noGrp="1" noChangeArrowheads="1"/>
              </p:cNvSpPr>
              <p:nvPr>
                <p:ph idx="1"/>
              </p:nvPr>
            </p:nvSpPr>
            <p:spPr>
              <a:xfrm>
                <a:off x="1781175" y="266700"/>
                <a:ext cx="8629650" cy="6332220"/>
              </a:xfrm>
            </p:spPr>
            <p:txBody>
              <a:bodyPr anchor="t" anchorCtr="0">
                <a:normAutofit/>
              </a:bodyPr>
              <a:lstStyle/>
              <a:p>
                <a:pPr marL="0" indent="0">
                  <a:lnSpc>
                    <a:spcPct val="150000"/>
                  </a:lnSpc>
                  <a:buNone/>
                  <a:defRPr/>
                </a:pPr>
                <a:r>
                  <a:rPr lang="en-US" altLang="zh-CN" sz="2800" dirty="0">
                    <a:ea typeface="宋体" pitchFamily="2" charset="-122"/>
                  </a:rPr>
                  <a:t>1.1 </a:t>
                </a:r>
                <a:r>
                  <a:rPr lang="zh-CN" altLang="en-US" sz="2800" dirty="0">
                    <a:ea typeface="宋体" pitchFamily="2" charset="-122"/>
                  </a:rPr>
                  <a:t>商品市场上利率对总需求的影响</a:t>
                </a:r>
                <a:endParaRPr lang="en-US" altLang="zh-CN" sz="2800" dirty="0">
                  <a:ea typeface="宋体" pitchFamily="2" charset="-122"/>
                </a:endParaRPr>
              </a:p>
              <a:p>
                <a:pPr marL="0" indent="0">
                  <a:lnSpc>
                    <a:spcPct val="150000"/>
                  </a:lnSpc>
                  <a:buNone/>
                  <a:defRPr/>
                </a:pPr>
                <a:endParaRPr lang="en-US" altLang="zh-CN" sz="2800" dirty="0">
                  <a:ea typeface="宋体" pitchFamily="2" charset="-122"/>
                </a:endParaRPr>
              </a:p>
              <a:p>
                <a:pPr marL="609600" indent="-609600" algn="ctr">
                  <a:lnSpc>
                    <a:spcPct val="150000"/>
                  </a:lnSpc>
                  <a:buNone/>
                  <a:defRPr/>
                </a:pPr>
                <a14:m>
                  <m:oMathPara xmlns:m="http://schemas.openxmlformats.org/officeDocument/2006/math">
                    <m:oMathParaPr>
                      <m:jc m:val="left"/>
                    </m:oMathParaPr>
                    <m:oMath xmlns:m="http://schemas.openxmlformats.org/officeDocument/2006/math">
                      <m:r>
                        <a:rPr lang="en-US" altLang="zh-CN" sz="2800" i="1" dirty="0" smtClean="0">
                          <a:latin typeface="Cambria Math" panose="02040503050406030204" pitchFamily="18" charset="0"/>
                          <a:ea typeface="宋体" pitchFamily="2" charset="-122"/>
                        </a:rPr>
                        <m:t>𝑌</m:t>
                      </m:r>
                      <m:r>
                        <a:rPr lang="en-US" altLang="zh-CN" sz="2800" i="1" dirty="0" smtClean="0">
                          <a:latin typeface="Cambria Math" panose="02040503050406030204" pitchFamily="18" charset="0"/>
                          <a:ea typeface="宋体" pitchFamily="2" charset="-122"/>
                        </a:rPr>
                        <m:t> =</m:t>
                      </m:r>
                      <m:r>
                        <a:rPr lang="en-US" altLang="zh-CN" sz="2800" b="0" i="1" dirty="0" smtClean="0">
                          <a:latin typeface="Cambria Math" panose="02040503050406030204" pitchFamily="18" charset="0"/>
                          <a:ea typeface="宋体" pitchFamily="2" charset="-122"/>
                        </a:rPr>
                        <m:t>𝐴𝐷</m:t>
                      </m:r>
                      <m:r>
                        <a:rPr lang="en-US" altLang="zh-CN" sz="2800" i="1" dirty="0" smtClean="0">
                          <a:latin typeface="Cambria Math" panose="02040503050406030204" pitchFamily="18" charset="0"/>
                          <a:ea typeface="宋体" pitchFamily="2" charset="-122"/>
                        </a:rPr>
                        <m:t> </m:t>
                      </m:r>
                    </m:oMath>
                  </m:oMathPara>
                </a14:m>
                <a:endParaRPr lang="en-US" altLang="zh-CN" sz="2800" i="1" dirty="0">
                  <a:latin typeface="Cambria Math" panose="02040503050406030204" pitchFamily="18" charset="0"/>
                  <a:ea typeface="宋体" pitchFamily="2" charset="-122"/>
                </a:endParaRPr>
              </a:p>
              <a:p>
                <a:pPr marL="609600" indent="-609600" algn="ctr">
                  <a:lnSpc>
                    <a:spcPct val="150000"/>
                  </a:lnSpc>
                  <a:buNone/>
                  <a:defRPr/>
                </a:pPr>
                <a14:m>
                  <m:oMathPara xmlns:m="http://schemas.openxmlformats.org/officeDocument/2006/math">
                    <m:oMathParaPr>
                      <m:jc m:val="left"/>
                    </m:oMathParaPr>
                    <m:oMath xmlns:m="http://schemas.openxmlformats.org/officeDocument/2006/math">
                      <m:r>
                        <a:rPr lang="en-US" altLang="zh-CN" sz="2800" i="1" dirty="0" smtClean="0">
                          <a:latin typeface="Cambria Math" panose="02040503050406030204" pitchFamily="18" charset="0"/>
                          <a:ea typeface="宋体" pitchFamily="2" charset="-122"/>
                        </a:rPr>
                        <m:t>𝐴𝐷</m:t>
                      </m:r>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𝐶</m:t>
                      </m:r>
                      <m:r>
                        <a:rPr lang="en-US" altLang="zh-CN" sz="2800" i="1" dirty="0" smtClean="0">
                          <a:latin typeface="Cambria Math" panose="02040503050406030204" pitchFamily="18" charset="0"/>
                          <a:ea typeface="宋体" pitchFamily="2" charset="-122"/>
                        </a:rPr>
                        <m:t> (</m:t>
                      </m:r>
                      <m:r>
                        <a:rPr lang="en-US" altLang="zh-CN" sz="2800" i="1" dirty="0" smtClean="0">
                          <a:latin typeface="Cambria Math" panose="02040503050406030204" pitchFamily="18" charset="0"/>
                          <a:ea typeface="宋体" pitchFamily="2" charset="-122"/>
                        </a:rPr>
                        <m:t>𝑌</m:t>
                      </m:r>
                      <m:r>
                        <a:rPr lang="en-US" altLang="zh-CN" sz="2800" i="1" dirty="0" smtClean="0">
                          <a:latin typeface="Cambria Math" panose="02040503050406030204" pitchFamily="18" charset="0"/>
                          <a:ea typeface="宋体" pitchFamily="2" charset="-122"/>
                        </a:rPr>
                        <m:t>) + </m:t>
                      </m:r>
                      <m:r>
                        <a:rPr lang="en-US" altLang="zh-CN" sz="2800" i="1" dirty="0">
                          <a:latin typeface="Cambria Math" panose="02040503050406030204" pitchFamily="18" charset="0"/>
                          <a:ea typeface="宋体" pitchFamily="2" charset="-122"/>
                        </a:rPr>
                        <m:t>𝐼</m:t>
                      </m:r>
                      <m:r>
                        <a:rPr lang="en-US" altLang="zh-CN" sz="2800" i="1" dirty="0">
                          <a:latin typeface="Cambria Math" panose="02040503050406030204" pitchFamily="18" charset="0"/>
                          <a:ea typeface="宋体" pitchFamily="2" charset="-122"/>
                        </a:rPr>
                        <m:t> (</m:t>
                      </m:r>
                      <m:r>
                        <a:rPr lang="en-US" altLang="zh-CN" sz="2800" i="1" dirty="0" smtClean="0">
                          <a:latin typeface="Cambria Math" panose="02040503050406030204" pitchFamily="18" charset="0"/>
                          <a:ea typeface="宋体" pitchFamily="2" charset="-122"/>
                        </a:rPr>
                        <m:t>𝑟</m:t>
                      </m:r>
                      <m:r>
                        <a:rPr lang="en-US" altLang="zh-CN" sz="2800" i="1" dirty="0" smtClean="0">
                          <a:latin typeface="Cambria Math" panose="02040503050406030204" pitchFamily="18" charset="0"/>
                          <a:ea typeface="宋体" pitchFamily="2" charset="-122"/>
                        </a:rPr>
                        <m:t>) + </m:t>
                      </m:r>
                      <m:acc>
                        <m:accPr>
                          <m:chr m:val="̅"/>
                          <m:ctrlPr>
                            <a:rPr lang="en-US" altLang="zh-CN" sz="2800" i="1" dirty="0" smtClean="0">
                              <a:latin typeface="Cambria Math" panose="02040503050406030204" pitchFamily="18" charset="0"/>
                              <a:ea typeface="宋体" pitchFamily="2" charset="-122"/>
                            </a:rPr>
                          </m:ctrlPr>
                        </m:accPr>
                        <m:e>
                          <m:r>
                            <a:rPr lang="en-US" altLang="zh-CN" sz="2800" i="1" dirty="0">
                              <a:latin typeface="Cambria Math" panose="02040503050406030204" pitchFamily="18" charset="0"/>
                              <a:ea typeface="宋体" pitchFamily="2" charset="-122"/>
                            </a:rPr>
                            <m:t>𝐺</m:t>
                          </m:r>
                        </m:e>
                      </m:acc>
                      <m:r>
                        <a:rPr lang="en-US" altLang="zh-CN" sz="2800" i="1" dirty="0">
                          <a:latin typeface="Cambria Math" panose="02040503050406030204" pitchFamily="18" charset="0"/>
                          <a:ea typeface="宋体" pitchFamily="2" charset="-122"/>
                        </a:rPr>
                        <m:t> + </m:t>
                      </m:r>
                      <m:acc>
                        <m:accPr>
                          <m:chr m:val="̅"/>
                          <m:ctrlPr>
                            <a:rPr lang="en-US" altLang="zh-CN" sz="2800" i="1" dirty="0" smtClean="0">
                              <a:latin typeface="Cambria Math" panose="02040503050406030204" pitchFamily="18" charset="0"/>
                              <a:ea typeface="宋体" pitchFamily="2" charset="-122"/>
                            </a:rPr>
                          </m:ctrlPr>
                        </m:accPr>
                        <m:e>
                          <m:r>
                            <a:rPr lang="en-US" altLang="zh-CN" sz="2800" i="1" dirty="0">
                              <a:latin typeface="Cambria Math" panose="02040503050406030204" pitchFamily="18" charset="0"/>
                              <a:ea typeface="宋体" pitchFamily="2" charset="-122"/>
                            </a:rPr>
                            <m:t>𝑁𝑋</m:t>
                          </m:r>
                          <m:r>
                            <m:rPr>
                              <m:nor/>
                            </m:rPr>
                            <a:rPr lang="en-US" altLang="zh-CN" sz="2800" dirty="0">
                              <a:ea typeface="宋体" pitchFamily="2" charset="-122"/>
                            </a:rPr>
                            <m:t> </m:t>
                          </m:r>
                        </m:e>
                      </m:acc>
                    </m:oMath>
                  </m:oMathPara>
                </a14:m>
                <a:endParaRPr lang="en-US" altLang="zh-CN" sz="2800" dirty="0">
                  <a:ea typeface="宋体" pitchFamily="2" charset="-122"/>
                </a:endParaRPr>
              </a:p>
              <a:p>
                <a:pPr marL="609600" indent="-609600" algn="ctr">
                  <a:lnSpc>
                    <a:spcPct val="150000"/>
                  </a:lnSpc>
                  <a:buNone/>
                  <a:defRPr/>
                </a:pPr>
                <a:endParaRPr lang="en-US" altLang="zh-CN" sz="2800" dirty="0">
                  <a:ea typeface="宋体" pitchFamily="2" charset="-122"/>
                </a:endParaRPr>
              </a:p>
              <a:p>
                <a:pPr>
                  <a:lnSpc>
                    <a:spcPct val="150000"/>
                  </a:lnSpc>
                  <a:buFont typeface="Wingdings" panose="05000000000000000000" pitchFamily="2" charset="2"/>
                  <a:buChar char="è"/>
                  <a:defRPr/>
                </a:pPr>
                <a14:m>
                  <m:oMath xmlns:m="http://schemas.openxmlformats.org/officeDocument/2006/math">
                    <m:r>
                      <a:rPr lang="en-US" altLang="zh-CN" sz="2800" i="1" dirty="0">
                        <a:latin typeface="Cambria Math" panose="02040503050406030204" pitchFamily="18" charset="0"/>
                        <a:ea typeface="宋体" pitchFamily="2" charset="-122"/>
                      </a:rPr>
                      <m:t>𝑌</m:t>
                    </m:r>
                    <m:r>
                      <a:rPr lang="en-US" altLang="zh-CN" sz="2800" i="1" dirty="0">
                        <a:latin typeface="Cambria Math" panose="02040503050406030204" pitchFamily="18" charset="0"/>
                        <a:ea typeface="宋体" pitchFamily="2" charset="-122"/>
                      </a:rPr>
                      <m:t> =</m:t>
                    </m:r>
                    <m:r>
                      <a:rPr lang="en-US" altLang="zh-CN" sz="2800" b="0" i="1" dirty="0" smtClean="0">
                        <a:latin typeface="Cambria Math" panose="02040503050406030204" pitchFamily="18" charset="0"/>
                        <a:ea typeface="宋体" pitchFamily="2" charset="-122"/>
                      </a:rPr>
                      <m:t>𝐴</m:t>
                    </m:r>
                    <m:r>
                      <a:rPr lang="en-US" altLang="zh-CN" sz="2800" i="1" dirty="0">
                        <a:latin typeface="Cambria Math" panose="02040503050406030204" pitchFamily="18" charset="0"/>
                        <a:ea typeface="宋体" pitchFamily="2" charset="-122"/>
                      </a:rPr>
                      <m:t> (</m:t>
                    </m:r>
                    <m:r>
                      <a:rPr lang="en-US" altLang="zh-CN" sz="2800" b="0" i="1" dirty="0" smtClean="0">
                        <a:latin typeface="Cambria Math" panose="02040503050406030204" pitchFamily="18" charset="0"/>
                        <a:ea typeface="宋体" pitchFamily="2" charset="-122"/>
                      </a:rPr>
                      <m:t>𝑌</m:t>
                    </m:r>
                    <m:r>
                      <a:rPr lang="en-US" altLang="zh-CN" sz="2800" b="0" i="1" dirty="0" smtClean="0">
                        <a:latin typeface="Cambria Math" panose="02040503050406030204" pitchFamily="18" charset="0"/>
                        <a:ea typeface="宋体" pitchFamily="2" charset="-122"/>
                      </a:rPr>
                      <m:t>,</m:t>
                    </m:r>
                    <m:r>
                      <a:rPr lang="en-US" altLang="zh-CN" sz="2800" b="0" i="1" dirty="0" smtClean="0">
                        <a:latin typeface="Cambria Math" panose="02040503050406030204" pitchFamily="18" charset="0"/>
                        <a:ea typeface="宋体" pitchFamily="2" charset="-122"/>
                      </a:rPr>
                      <m:t>𝑟</m:t>
                    </m:r>
                    <m:r>
                      <a:rPr lang="en-US" altLang="zh-CN" sz="2800" i="1" dirty="0">
                        <a:latin typeface="Cambria Math" panose="02040503050406030204" pitchFamily="18" charset="0"/>
                        <a:ea typeface="宋体" pitchFamily="2" charset="-122"/>
                      </a:rPr>
                      <m:t>)</m:t>
                    </m:r>
                  </m:oMath>
                </a14:m>
                <a:endParaRPr lang="en-US" altLang="zh-CN" sz="2800" dirty="0">
                  <a:ea typeface="宋体" pitchFamily="2" charset="-122"/>
                </a:endParaRPr>
              </a:p>
              <a:p>
                <a:pPr marL="0" indent="0">
                  <a:lnSpc>
                    <a:spcPct val="150000"/>
                  </a:lnSpc>
                  <a:buNone/>
                  <a:defRPr/>
                </a:pPr>
                <a:endParaRPr lang="en-US" altLang="zh-CN" sz="2800" dirty="0">
                  <a:ea typeface="宋体" pitchFamily="2" charset="-122"/>
                </a:endParaRPr>
              </a:p>
              <a:p>
                <a:pPr>
                  <a:lnSpc>
                    <a:spcPct val="150000"/>
                  </a:lnSpc>
                  <a:buFont typeface="Wingdings" panose="05000000000000000000" pitchFamily="2" charset="2"/>
                  <a:buChar char="è"/>
                  <a:defRPr/>
                </a:pPr>
                <a14:m>
                  <m:oMath xmlns:m="http://schemas.openxmlformats.org/officeDocument/2006/math">
                    <m:r>
                      <a:rPr lang="en-US" altLang="zh-CN" sz="2800" i="1" dirty="0">
                        <a:latin typeface="Cambria Math" panose="02040503050406030204" pitchFamily="18" charset="0"/>
                        <a:ea typeface="宋体" pitchFamily="2" charset="-122"/>
                      </a:rPr>
                      <m:t>𝑌</m:t>
                    </m:r>
                    <m:r>
                      <a:rPr lang="en-US" altLang="zh-CN" sz="2800" i="1" dirty="0">
                        <a:latin typeface="Cambria Math" panose="02040503050406030204" pitchFamily="18" charset="0"/>
                        <a:ea typeface="宋体" pitchFamily="2" charset="-122"/>
                      </a:rPr>
                      <m:t> =</m:t>
                    </m:r>
                    <m:r>
                      <a:rPr lang="en-US" altLang="zh-CN" sz="2800" i="1" dirty="0">
                        <a:latin typeface="Cambria Math" panose="02040503050406030204" pitchFamily="18" charset="0"/>
                        <a:ea typeface="宋体" pitchFamily="2" charset="-122"/>
                      </a:rPr>
                      <m:t>𝑌</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𝑟</m:t>
                    </m:r>
                    <m:r>
                      <a:rPr lang="en-US" altLang="zh-CN" sz="2800" i="1" dirty="0">
                        <a:latin typeface="Cambria Math" panose="02040503050406030204" pitchFamily="18" charset="0"/>
                        <a:ea typeface="宋体" pitchFamily="2" charset="-122"/>
                      </a:rPr>
                      <m:t>)</m:t>
                    </m:r>
                  </m:oMath>
                </a14:m>
                <a:r>
                  <a:rPr lang="en-US" altLang="zh-CN" sz="2800" dirty="0">
                    <a:ea typeface="宋体" pitchFamily="2" charset="-122"/>
                  </a:rPr>
                  <a:t>——</a:t>
                </a:r>
                <a:r>
                  <a:rPr lang="zh-CN" altLang="en-US" sz="2800" dirty="0">
                    <a:ea typeface="宋体" pitchFamily="2" charset="-122"/>
                  </a:rPr>
                  <a:t>均衡总产量或总收入</a:t>
                </a:r>
                <a:endParaRPr lang="en-US" altLang="zh-CN" sz="2800" dirty="0">
                  <a:ea typeface="宋体" pitchFamily="2" charset="-122"/>
                </a:endParaRPr>
              </a:p>
            </p:txBody>
          </p:sp>
        </mc:Choice>
        <mc:Fallback xmlns="">
          <p:sp>
            <p:nvSpPr>
              <p:cNvPr id="44034" name="Rectangle 2"/>
              <p:cNvSpPr>
                <a:spLocks noGrp="1" noRot="1" noChangeAspect="1" noMove="1" noResize="1" noEditPoints="1" noAdjustHandles="1" noChangeArrowheads="1" noChangeShapeType="1" noTextEdit="1"/>
              </p:cNvSpPr>
              <p:nvPr>
                <p:ph idx="1"/>
              </p:nvPr>
            </p:nvSpPr>
            <p:spPr>
              <a:xfrm>
                <a:off x="1781175" y="266700"/>
                <a:ext cx="8629650" cy="6332220"/>
              </a:xfrm>
              <a:blipFill>
                <a:blip r:embed="rId3"/>
                <a:stretch>
                  <a:fillRect l="-13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6196904" y="3698483"/>
                <a:ext cx="4471096" cy="1077218"/>
              </a:xfrm>
              <a:prstGeom prst="rect">
                <a:avLst/>
              </a:prstGeom>
              <a:solidFill>
                <a:schemeClr val="accent3">
                  <a:lumMod val="95000"/>
                </a:schemeClr>
              </a:solidFill>
            </p:spPr>
            <p:txBody>
              <a:bodyPr wrap="none">
                <a:spAutoFit/>
              </a:bodyPr>
              <a:lstStyle/>
              <a:p>
                <a14:m>
                  <m:oMath xmlns:m="http://schemas.openxmlformats.org/officeDocument/2006/math">
                    <m:r>
                      <a:rPr lang="en-US" altLang="zh-CN" sz="3200" i="1" dirty="0">
                        <a:latin typeface="Cambria Math" panose="02040503050406030204" pitchFamily="18" charset="0"/>
                        <a:ea typeface="宋体" pitchFamily="2" charset="-122"/>
                      </a:rPr>
                      <m:t>𝑌</m:t>
                    </m:r>
                    <m:r>
                      <m:rPr>
                        <m:nor/>
                      </m:rPr>
                      <a:rPr lang="en-US" altLang="zh-CN" sz="3200" dirty="0"/>
                      <m:t>——</m:t>
                    </m:r>
                  </m:oMath>
                </a14:m>
                <a:r>
                  <a:rPr lang="zh-CN" altLang="en-US" sz="3200" dirty="0"/>
                  <a:t>总产量或总收入</a:t>
                </a:r>
                <a:endParaRPr lang="en-US" altLang="zh-CN" sz="3200" dirty="0"/>
              </a:p>
              <a:p>
                <a:r>
                  <a:rPr lang="en-US" altLang="zh-CN" sz="3200" dirty="0"/>
                  <a:t>AD——</a:t>
                </a:r>
                <a:r>
                  <a:rPr lang="zh-CN" altLang="en-US" sz="3200" dirty="0"/>
                  <a:t>总需求或总支出</a:t>
                </a:r>
              </a:p>
            </p:txBody>
          </p:sp>
        </mc:Choice>
        <mc:Fallback xmlns="">
          <p:sp>
            <p:nvSpPr>
              <p:cNvPr id="3" name="矩形 2"/>
              <p:cNvSpPr>
                <a:spLocks noRot="1" noChangeAspect="1" noMove="1" noResize="1" noEditPoints="1" noAdjustHandles="1" noChangeArrowheads="1" noChangeShapeType="1" noTextEdit="1"/>
              </p:cNvSpPr>
              <p:nvPr/>
            </p:nvSpPr>
            <p:spPr>
              <a:xfrm>
                <a:off x="6196904" y="3698483"/>
                <a:ext cx="4471096" cy="1077218"/>
              </a:xfrm>
              <a:prstGeom prst="rect">
                <a:avLst/>
              </a:prstGeom>
              <a:blipFill>
                <a:blip r:embed="rId4"/>
                <a:stretch>
                  <a:fillRect l="-3399" t="-8140" r="-2266" b="-17442"/>
                </a:stretch>
              </a:blipFill>
            </p:spPr>
            <p:txBody>
              <a:bodyPr/>
              <a:lstStyle/>
              <a:p>
                <a:r>
                  <a:rPr lang="zh-CN" altLang="en-US">
                    <a:noFill/>
                  </a:rPr>
                  <a:t> </a:t>
                </a:r>
              </a:p>
            </p:txBody>
          </p:sp>
        </mc:Fallback>
      </mc:AlternateContent>
      <p:sp>
        <p:nvSpPr>
          <p:cNvPr id="2" name="左中括号 1"/>
          <p:cNvSpPr/>
          <p:nvPr/>
        </p:nvSpPr>
        <p:spPr bwMode="auto">
          <a:xfrm>
            <a:off x="2194560" y="1935480"/>
            <a:ext cx="6141720" cy="1508760"/>
          </a:xfrm>
          <a:prstGeom prst="leftBracket">
            <a:avLst/>
          </a:prstGeom>
          <a:solidFill>
            <a:schemeClr val="accent1">
              <a:alpha val="42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5" name="日期占位符 4">
            <a:extLst>
              <a:ext uri="{FF2B5EF4-FFF2-40B4-BE49-F238E27FC236}">
                <a16:creationId xmlns:a16="http://schemas.microsoft.com/office/drawing/2014/main" id="{ED35FBEA-9863-A34B-BED3-CF55D74F8265}"/>
              </a:ext>
            </a:extLst>
          </p:cNvPr>
          <p:cNvSpPr>
            <a:spLocks noGrp="1"/>
          </p:cNvSpPr>
          <p:nvPr>
            <p:ph type="dt" sz="half" idx="10"/>
          </p:nvPr>
        </p:nvSpPr>
        <p:spPr/>
        <p:txBody>
          <a:bodyPr/>
          <a:lstStyle/>
          <a:p>
            <a:pPr>
              <a:defRPr/>
            </a:pPr>
            <a:r>
              <a:rPr lang="en-US" altLang="zh-CN"/>
              <a:t>Wuhan University Economics and Management School</a:t>
            </a:r>
          </a:p>
        </p:txBody>
      </p:sp>
    </p:spTree>
    <p:extLst>
      <p:ext uri="{BB962C8B-B14F-4D97-AF65-F5344CB8AC3E}">
        <p14:creationId xmlns:p14="http://schemas.microsoft.com/office/powerpoint/2010/main" val="163091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5192</TotalTime>
  <Words>2726</Words>
  <Application>Microsoft Office PowerPoint</Application>
  <PresentationFormat>宽屏</PresentationFormat>
  <Paragraphs>630</Paragraphs>
  <Slides>53</Slides>
  <Notes>32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53</vt:i4>
      </vt:variant>
    </vt:vector>
  </HeadingPairs>
  <TitlesOfParts>
    <vt:vector size="61" baseType="lpstr">
      <vt:lpstr>宋体</vt:lpstr>
      <vt:lpstr>Arial</vt:lpstr>
      <vt:lpstr>Calibri</vt:lpstr>
      <vt:lpstr>Calibri Light</vt:lpstr>
      <vt:lpstr>Cambria Math</vt:lpstr>
      <vt:lpstr>Times New Roman</vt:lpstr>
      <vt:lpstr>Wingdings</vt:lpstr>
      <vt:lpstr>天体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t/a MACROECONOMICS</dc:title>
  <dc:creator>McGraw-Hill Higher Education</dc:creator>
  <cp:lastModifiedBy>jyjszx</cp:lastModifiedBy>
  <cp:revision>242</cp:revision>
  <cp:lastPrinted>2000-09-26T20:05:16Z</cp:lastPrinted>
  <dcterms:created xsi:type="dcterms:W3CDTF">2000-09-05T19:53:51Z</dcterms:created>
  <dcterms:modified xsi:type="dcterms:W3CDTF">2018-06-04T11:07:04Z</dcterms:modified>
</cp:coreProperties>
</file>