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8"/>
  </p:notesMasterIdLst>
  <p:sldIdLst>
    <p:sldId id="264" r:id="rId2"/>
    <p:sldId id="377" r:id="rId3"/>
    <p:sldId id="381" r:id="rId4"/>
    <p:sldId id="482" r:id="rId5"/>
    <p:sldId id="481" r:id="rId6"/>
    <p:sldId id="441" r:id="rId7"/>
    <p:sldId id="442" r:id="rId8"/>
    <p:sldId id="443" r:id="rId9"/>
    <p:sldId id="480" r:id="rId10"/>
    <p:sldId id="371" r:id="rId11"/>
    <p:sldId id="444" r:id="rId12"/>
    <p:sldId id="446" r:id="rId13"/>
    <p:sldId id="445" r:id="rId14"/>
    <p:sldId id="266" r:id="rId15"/>
    <p:sldId id="351" r:id="rId16"/>
    <p:sldId id="350" r:id="rId17"/>
    <p:sldId id="352" r:id="rId18"/>
    <p:sldId id="447" r:id="rId19"/>
    <p:sldId id="448" r:id="rId20"/>
    <p:sldId id="449" r:id="rId21"/>
    <p:sldId id="384" r:id="rId22"/>
    <p:sldId id="425" r:id="rId23"/>
    <p:sldId id="426" r:id="rId24"/>
    <p:sldId id="451" r:id="rId25"/>
    <p:sldId id="450" r:id="rId26"/>
    <p:sldId id="430" r:id="rId27"/>
    <p:sldId id="427" r:id="rId28"/>
    <p:sldId id="429" r:id="rId29"/>
    <p:sldId id="468" r:id="rId30"/>
    <p:sldId id="428" r:id="rId31"/>
    <p:sldId id="385" r:id="rId32"/>
    <p:sldId id="386" r:id="rId33"/>
    <p:sldId id="476" r:id="rId34"/>
    <p:sldId id="477" r:id="rId35"/>
    <p:sldId id="470" r:id="rId36"/>
    <p:sldId id="472" r:id="rId37"/>
    <p:sldId id="473" r:id="rId38"/>
    <p:sldId id="478" r:id="rId39"/>
    <p:sldId id="387" r:id="rId40"/>
    <p:sldId id="432" r:id="rId41"/>
    <p:sldId id="433" r:id="rId42"/>
    <p:sldId id="483" r:id="rId43"/>
    <p:sldId id="434" r:id="rId44"/>
    <p:sldId id="464" r:id="rId45"/>
    <p:sldId id="479" r:id="rId46"/>
    <p:sldId id="315" r:id="rId4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7CB"/>
    <a:srgbClr val="FEEAB9"/>
    <a:srgbClr val="FFCC66"/>
    <a:srgbClr val="FFFFCC"/>
    <a:srgbClr val="CC0099"/>
    <a:srgbClr val="FF9966"/>
    <a:srgbClr val="339933"/>
    <a:srgbClr val="FFCC99"/>
    <a:srgbClr val="FF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4" autoAdjust="0"/>
    <p:restoredTop sz="86389" autoAdjust="0"/>
  </p:normalViewPr>
  <p:slideViewPr>
    <p:cSldViewPr>
      <p:cViewPr varScale="1">
        <p:scale>
          <a:sx n="88" d="100"/>
          <a:sy n="88" d="100"/>
        </p:scale>
        <p:origin x="120" y="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1978</a:t>
            </a:r>
            <a:r>
              <a:rPr lang="zh-CN" sz="2400" dirty="0"/>
              <a:t>年以来各国经济增长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0021168914706575E-2"/>
          <c:y val="7.4036340284534929E-2"/>
          <c:w val="0.95762174691134816"/>
          <c:h val="0.89301158235165568"/>
        </c:manualLayout>
      </c:layout>
      <c:lineChart>
        <c:grouping val="standard"/>
        <c:varyColors val="0"/>
        <c:ser>
          <c:idx val="0"/>
          <c:order val="0"/>
          <c:tx>
            <c:strRef>
              <c:f>Data1!$A$3</c:f>
              <c:strCache>
                <c:ptCount val="1"/>
                <c:pt idx="0">
                  <c:v>中国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Data1!$B$2:$AN$2</c:f>
              <c:strCache>
                <c:ptCount val="39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</c:strCache>
            </c:strRef>
          </c:cat>
          <c:val>
            <c:numRef>
              <c:f>Data1!$B$3:$AN$3</c:f>
              <c:numCache>
                <c:formatCode>General</c:formatCode>
                <c:ptCount val="39"/>
                <c:pt idx="0">
                  <c:v>11.666644003289335</c:v>
                </c:pt>
                <c:pt idx="1">
                  <c:v>7.6000000000003354</c:v>
                </c:pt>
                <c:pt idx="2">
                  <c:v>7.8066914498140108</c:v>
                </c:pt>
                <c:pt idx="3">
                  <c:v>5.1724137931033738</c:v>
                </c:pt>
                <c:pt idx="4">
                  <c:v>8.9344262295084036</c:v>
                </c:pt>
                <c:pt idx="5">
                  <c:v>10.835214446952435</c:v>
                </c:pt>
                <c:pt idx="6">
                  <c:v>15.139171758316422</c:v>
                </c:pt>
                <c:pt idx="7">
                  <c:v>13.443396226415175</c:v>
                </c:pt>
                <c:pt idx="8">
                  <c:v>8.9397089397087655</c:v>
                </c:pt>
                <c:pt idx="9">
                  <c:v>11.688931297709956</c:v>
                </c:pt>
                <c:pt idx="10">
                  <c:v>11.234515164459637</c:v>
                </c:pt>
                <c:pt idx="11">
                  <c:v>4.1858678955452433</c:v>
                </c:pt>
                <c:pt idx="12">
                  <c:v>3.9071138960561314</c:v>
                </c:pt>
                <c:pt idx="13">
                  <c:v>9.2940759134444875</c:v>
                </c:pt>
                <c:pt idx="14">
                  <c:v>14.216163583252126</c:v>
                </c:pt>
                <c:pt idx="15">
                  <c:v>13.86757601591367</c:v>
                </c:pt>
                <c:pt idx="16">
                  <c:v>13.052158722236527</c:v>
                </c:pt>
                <c:pt idx="17">
                  <c:v>10.949227373068425</c:v>
                </c:pt>
                <c:pt idx="18">
                  <c:v>9.9283724631910246</c:v>
                </c:pt>
                <c:pt idx="19">
                  <c:v>9.2307692307690843</c:v>
                </c:pt>
                <c:pt idx="20">
                  <c:v>7.8376139188072784</c:v>
                </c:pt>
                <c:pt idx="21">
                  <c:v>7.6674861708663684</c:v>
                </c:pt>
                <c:pt idx="22">
                  <c:v>8.4915084915083412</c:v>
                </c:pt>
                <c:pt idx="23">
                  <c:v>8.3399105498556594</c:v>
                </c:pt>
                <c:pt idx="24">
                  <c:v>9.1306459446333719</c:v>
                </c:pt>
                <c:pt idx="25">
                  <c:v>10.035603026256766</c:v>
                </c:pt>
                <c:pt idx="26">
                  <c:v>10.111223458038737</c:v>
                </c:pt>
                <c:pt idx="27">
                  <c:v>11.395775941230383</c:v>
                </c:pt>
                <c:pt idx="28">
                  <c:v>12.719479020690841</c:v>
                </c:pt>
                <c:pt idx="29">
                  <c:v>14.231388035687999</c:v>
                </c:pt>
                <c:pt idx="30">
                  <c:v>9.6542893725992656</c:v>
                </c:pt>
                <c:pt idx="31">
                  <c:v>9.3998131714153601</c:v>
                </c:pt>
                <c:pt idx="32">
                  <c:v>10.636140463229765</c:v>
                </c:pt>
                <c:pt idx="33">
                  <c:v>9.5364430080554996</c:v>
                </c:pt>
                <c:pt idx="34">
                  <c:v>7.856262110269526</c:v>
                </c:pt>
                <c:pt idx="35">
                  <c:v>7.7576351461702444</c:v>
                </c:pt>
                <c:pt idx="36">
                  <c:v>7.2976659593815469</c:v>
                </c:pt>
                <c:pt idx="37">
                  <c:v>6.9002048167243686</c:v>
                </c:pt>
                <c:pt idx="38">
                  <c:v>6.6893498942917944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4B-4BC4-9D70-6D3EF4ACA002}"/>
            </c:ext>
          </c:extLst>
        </c:ser>
        <c:ser>
          <c:idx val="1"/>
          <c:order val="1"/>
          <c:tx>
            <c:strRef>
              <c:f>Data1!$A$4</c:f>
              <c:strCache>
                <c:ptCount val="1"/>
                <c:pt idx="0">
                  <c:v>日本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Data1!$B$2:$AN$2</c:f>
              <c:strCache>
                <c:ptCount val="39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</c:strCache>
            </c:strRef>
          </c:cat>
          <c:val>
            <c:numRef>
              <c:f>Data1!$B$4:$AN$4</c:f>
              <c:numCache>
                <c:formatCode>General</c:formatCode>
                <c:ptCount val="39"/>
                <c:pt idx="0">
                  <c:v>5.2719415029373522</c:v>
                </c:pt>
                <c:pt idx="1">
                  <c:v>5.4840418324461666</c:v>
                </c:pt>
                <c:pt idx="2">
                  <c:v>2.8175912075952994</c:v>
                </c:pt>
                <c:pt idx="3">
                  <c:v>4.1768439560426742</c:v>
                </c:pt>
                <c:pt idx="4">
                  <c:v>3.3766082965112503</c:v>
                </c:pt>
                <c:pt idx="5">
                  <c:v>3.060738035654424</c:v>
                </c:pt>
                <c:pt idx="6">
                  <c:v>4.4638990159017879</c:v>
                </c:pt>
                <c:pt idx="7">
                  <c:v>6.3333568887259446</c:v>
                </c:pt>
                <c:pt idx="8">
                  <c:v>2.8310766408339134</c:v>
                </c:pt>
                <c:pt idx="9">
                  <c:v>4.1074270637887054</c:v>
                </c:pt>
                <c:pt idx="10">
                  <c:v>7.1466937073467705</c:v>
                </c:pt>
                <c:pt idx="11">
                  <c:v>5.3701525189497374</c:v>
                </c:pt>
                <c:pt idx="12">
                  <c:v>5.5723982995015291</c:v>
                </c:pt>
                <c:pt idx="13">
                  <c:v>3.3243407748179834</c:v>
                </c:pt>
                <c:pt idx="14">
                  <c:v>0.81902985880797985</c:v>
                </c:pt>
                <c:pt idx="15">
                  <c:v>0.1710627196513741</c:v>
                </c:pt>
                <c:pt idx="16">
                  <c:v>0.86357824374813674</c:v>
                </c:pt>
                <c:pt idx="17">
                  <c:v>2.7421638274952613</c:v>
                </c:pt>
                <c:pt idx="18">
                  <c:v>3.0999299474164985</c:v>
                </c:pt>
                <c:pt idx="19">
                  <c:v>1.0765117053099971</c:v>
                </c:pt>
                <c:pt idx="20">
                  <c:v>-1.1287563833684828</c:v>
                </c:pt>
                <c:pt idx="21">
                  <c:v>-0.25197630871674903</c:v>
                </c:pt>
                <c:pt idx="22">
                  <c:v>2.7795425455018403</c:v>
                </c:pt>
                <c:pt idx="23">
                  <c:v>0.40624944500464721</c:v>
                </c:pt>
                <c:pt idx="24">
                  <c:v>0.11810078407319224</c:v>
                </c:pt>
                <c:pt idx="25">
                  <c:v>1.5282420228924565</c:v>
                </c:pt>
                <c:pt idx="26">
                  <c:v>2.2047303246399537</c:v>
                </c:pt>
                <c:pt idx="27">
                  <c:v>1.6627527682900478</c:v>
                </c:pt>
                <c:pt idx="28">
                  <c:v>1.4199843921401936</c:v>
                </c:pt>
                <c:pt idx="29">
                  <c:v>1.6542829047563288</c:v>
                </c:pt>
                <c:pt idx="30">
                  <c:v>-1.0934790037328384</c:v>
                </c:pt>
                <c:pt idx="31">
                  <c:v>-5.4171197423939645</c:v>
                </c:pt>
                <c:pt idx="32">
                  <c:v>4.1922890816266971</c:v>
                </c:pt>
                <c:pt idx="33">
                  <c:v>-0.11542133971575197</c:v>
                </c:pt>
                <c:pt idx="34">
                  <c:v>1.4950895859379187</c:v>
                </c:pt>
                <c:pt idx="35">
                  <c:v>2.0002678411019588</c:v>
                </c:pt>
                <c:pt idx="36">
                  <c:v>0.37471947633763136</c:v>
                </c:pt>
                <c:pt idx="37">
                  <c:v>1.3538231139799848</c:v>
                </c:pt>
                <c:pt idx="38">
                  <c:v>0.93819388644962487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4B-4BC4-9D70-6D3EF4ACA002}"/>
            </c:ext>
          </c:extLst>
        </c:ser>
        <c:ser>
          <c:idx val="2"/>
          <c:order val="2"/>
          <c:tx>
            <c:strRef>
              <c:f>Data1!$A$5</c:f>
              <c:strCache>
                <c:ptCount val="1"/>
                <c:pt idx="0">
                  <c:v>大韩民国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Data1!$B$2:$AN$2</c:f>
              <c:strCache>
                <c:ptCount val="39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</c:strCache>
            </c:strRef>
          </c:cat>
          <c:val>
            <c:numRef>
              <c:f>Data1!$B$5:$AN$5</c:f>
              <c:numCache>
                <c:formatCode>General</c:formatCode>
                <c:ptCount val="39"/>
                <c:pt idx="0">
                  <c:v>10.774491371006121</c:v>
                </c:pt>
                <c:pt idx="1">
                  <c:v>8.6256323887827335</c:v>
                </c:pt>
                <c:pt idx="2">
                  <c:v>-1.7012765300758588</c:v>
                </c:pt>
                <c:pt idx="3">
                  <c:v>7.1805108392358932</c:v>
                </c:pt>
                <c:pt idx="4">
                  <c:v>8.2650212646167489</c:v>
                </c:pt>
                <c:pt idx="5">
                  <c:v>13.242063429148246</c:v>
                </c:pt>
                <c:pt idx="6">
                  <c:v>10.44291111209634</c:v>
                </c:pt>
                <c:pt idx="7">
                  <c:v>7.74964599933827</c:v>
                </c:pt>
                <c:pt idx="8">
                  <c:v>11.224086421602578</c:v>
                </c:pt>
                <c:pt idx="9">
                  <c:v>12.467266052988535</c:v>
                </c:pt>
                <c:pt idx="10">
                  <c:v>11.904718610782794</c:v>
                </c:pt>
                <c:pt idx="11">
                  <c:v>7.0297100158120287</c:v>
                </c:pt>
                <c:pt idx="12">
                  <c:v>9.8112296835086283</c:v>
                </c:pt>
                <c:pt idx="13">
                  <c:v>10.353951355138193</c:v>
                </c:pt>
                <c:pt idx="14">
                  <c:v>6.1755056865162601</c:v>
                </c:pt>
                <c:pt idx="15">
                  <c:v>6.8467439170321427</c:v>
                </c:pt>
                <c:pt idx="16">
                  <c:v>9.206141515013158</c:v>
                </c:pt>
                <c:pt idx="17">
                  <c:v>9.5706041321593602</c:v>
                </c:pt>
                <c:pt idx="18">
                  <c:v>7.5945090893005016</c:v>
                </c:pt>
                <c:pt idx="19">
                  <c:v>5.9221854644983125</c:v>
                </c:pt>
                <c:pt idx="20">
                  <c:v>-5.4712192582852026</c:v>
                </c:pt>
                <c:pt idx="21">
                  <c:v>11.308621493625751</c:v>
                </c:pt>
                <c:pt idx="22">
                  <c:v>8.9244260342026678</c:v>
                </c:pt>
                <c:pt idx="23">
                  <c:v>4.5253067636010513</c:v>
                </c:pt>
                <c:pt idx="24">
                  <c:v>7.4324336136980804</c:v>
                </c:pt>
                <c:pt idx="25">
                  <c:v>2.9332179018593934</c:v>
                </c:pt>
                <c:pt idx="26">
                  <c:v>4.899840450457134</c:v>
                </c:pt>
                <c:pt idx="27">
                  <c:v>3.92367739233066</c:v>
                </c:pt>
                <c:pt idx="28">
                  <c:v>5.1761538182653055</c:v>
                </c:pt>
                <c:pt idx="29">
                  <c:v>5.463396393193193</c:v>
                </c:pt>
                <c:pt idx="30">
                  <c:v>2.8292231734122026</c:v>
                </c:pt>
                <c:pt idx="31">
                  <c:v>0.70750994641844045</c:v>
                </c:pt>
                <c:pt idx="32">
                  <c:v>6.4967935855551104</c:v>
                </c:pt>
                <c:pt idx="33">
                  <c:v>3.681688569107294</c:v>
                </c:pt>
                <c:pt idx="34">
                  <c:v>2.2923978462567902</c:v>
                </c:pt>
                <c:pt idx="35">
                  <c:v>2.8962049350710402</c:v>
                </c:pt>
                <c:pt idx="36">
                  <c:v>3.3414477612999605</c:v>
                </c:pt>
                <c:pt idx="37">
                  <c:v>2.7902361671466167</c:v>
                </c:pt>
                <c:pt idx="38">
                  <c:v>2.8277223100293298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4B-4BC4-9D70-6D3EF4ACA002}"/>
            </c:ext>
          </c:extLst>
        </c:ser>
        <c:ser>
          <c:idx val="3"/>
          <c:order val="3"/>
          <c:tx>
            <c:strRef>
              <c:f>Data1!$A$6</c:f>
              <c:strCache>
                <c:ptCount val="1"/>
                <c:pt idx="0">
                  <c:v>美国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Data1!$B$2:$AN$2</c:f>
              <c:strCache>
                <c:ptCount val="39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</c:strCache>
            </c:strRef>
          </c:cat>
          <c:val>
            <c:numRef>
              <c:f>Data1!$B$6:$AN$6</c:f>
              <c:numCache>
                <c:formatCode>General</c:formatCode>
                <c:ptCount val="39"/>
                <c:pt idx="0">
                  <c:v>5.5616849289446009</c:v>
                </c:pt>
                <c:pt idx="1">
                  <c:v>3.1756907501206086</c:v>
                </c:pt>
                <c:pt idx="2">
                  <c:v>-0.24459622520808466</c:v>
                </c:pt>
                <c:pt idx="3">
                  <c:v>2.5944703882315139</c:v>
                </c:pt>
                <c:pt idx="4">
                  <c:v>-1.9108910680485565</c:v>
                </c:pt>
                <c:pt idx="5">
                  <c:v>4.6324571812048418</c:v>
                </c:pt>
                <c:pt idx="6">
                  <c:v>7.2590869593605873</c:v>
                </c:pt>
                <c:pt idx="7">
                  <c:v>4.2387375208391376</c:v>
                </c:pt>
                <c:pt idx="8">
                  <c:v>3.5116144990922038</c:v>
                </c:pt>
                <c:pt idx="9">
                  <c:v>3.4617476918500785</c:v>
                </c:pt>
                <c:pt idx="10">
                  <c:v>4.2039719794129837</c:v>
                </c:pt>
                <c:pt idx="11">
                  <c:v>3.6805240330471349</c:v>
                </c:pt>
                <c:pt idx="12">
                  <c:v>1.9193702974254876</c:v>
                </c:pt>
                <c:pt idx="13">
                  <c:v>-7.4084530712397623E-2</c:v>
                </c:pt>
                <c:pt idx="14">
                  <c:v>3.5553961476675795</c:v>
                </c:pt>
                <c:pt idx="15">
                  <c:v>2.7458567189227523</c:v>
                </c:pt>
                <c:pt idx="16">
                  <c:v>4.037643424864811</c:v>
                </c:pt>
                <c:pt idx="17">
                  <c:v>2.7189757887819326</c:v>
                </c:pt>
                <c:pt idx="18">
                  <c:v>3.7958812294258735</c:v>
                </c:pt>
                <c:pt idx="19">
                  <c:v>4.4870264931673063</c:v>
                </c:pt>
                <c:pt idx="20">
                  <c:v>4.4499109632840401</c:v>
                </c:pt>
                <c:pt idx="21">
                  <c:v>4.685199608398662</c:v>
                </c:pt>
                <c:pt idx="22">
                  <c:v>4.0921764488106618</c:v>
                </c:pt>
                <c:pt idx="23">
                  <c:v>0.97598183393212423</c:v>
                </c:pt>
                <c:pt idx="24">
                  <c:v>1.7861276874555188</c:v>
                </c:pt>
                <c:pt idx="25">
                  <c:v>2.8067759564809336</c:v>
                </c:pt>
                <c:pt idx="26">
                  <c:v>3.7857428496944436</c:v>
                </c:pt>
                <c:pt idx="27">
                  <c:v>3.3452160633487722</c:v>
                </c:pt>
                <c:pt idx="28">
                  <c:v>2.6666258261220008</c:v>
                </c:pt>
                <c:pt idx="29">
                  <c:v>1.7785702396528933</c:v>
                </c:pt>
                <c:pt idx="30">
                  <c:v>-0.29162145869395317</c:v>
                </c:pt>
                <c:pt idx="31">
                  <c:v>-2.7755295741680754</c:v>
                </c:pt>
                <c:pt idx="32">
                  <c:v>2.5319206161631485</c:v>
                </c:pt>
                <c:pt idx="33">
                  <c:v>1.6014546724713909</c:v>
                </c:pt>
                <c:pt idx="34">
                  <c:v>2.2240308538571441</c:v>
                </c:pt>
                <c:pt idx="35">
                  <c:v>1.6773315299245297</c:v>
                </c:pt>
                <c:pt idx="36">
                  <c:v>2.5691935941892723</c:v>
                </c:pt>
                <c:pt idx="37">
                  <c:v>2.861587025272371</c:v>
                </c:pt>
                <c:pt idx="38">
                  <c:v>1.4852791931914595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4B-4BC4-9D70-6D3EF4ACA002}"/>
            </c:ext>
          </c:extLst>
        </c:ser>
        <c:ser>
          <c:idx val="4"/>
          <c:order val="4"/>
          <c:tx>
            <c:strRef>
              <c:f>Data1!$A$7</c:f>
              <c:strCache>
                <c:ptCount val="1"/>
                <c:pt idx="0">
                  <c:v>越南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Data1!$B$2:$AN$2</c:f>
              <c:strCache>
                <c:ptCount val="39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</c:strCache>
            </c:strRef>
          </c:cat>
          <c:val>
            <c:numRef>
              <c:f>Data1!$B$7:$AN$7</c:f>
              <c:numCache>
                <c:formatCode>General</c:formatCode>
                <c:ptCount val="39"/>
                <c:pt idx="7">
                  <c:v>3.8058556682635469</c:v>
                </c:pt>
                <c:pt idx="8">
                  <c:v>2.7892915751152287</c:v>
                </c:pt>
                <c:pt idx="9">
                  <c:v>3.5834696326453752</c:v>
                </c:pt>
                <c:pt idx="10">
                  <c:v>5.135011671015647</c:v>
                </c:pt>
                <c:pt idx="11">
                  <c:v>7.3645128931532469</c:v>
                </c:pt>
                <c:pt idx="12">
                  <c:v>5.100918140390462</c:v>
                </c:pt>
                <c:pt idx="13">
                  <c:v>5.9608439317528479</c:v>
                </c:pt>
                <c:pt idx="14">
                  <c:v>8.6460474595585879</c:v>
                </c:pt>
                <c:pt idx="15">
                  <c:v>8.0727306571156845</c:v>
                </c:pt>
                <c:pt idx="16">
                  <c:v>8.8389809524012293</c:v>
                </c:pt>
                <c:pt idx="17">
                  <c:v>9.5404801749010772</c:v>
                </c:pt>
                <c:pt idx="18">
                  <c:v>9.3400174959913187</c:v>
                </c:pt>
                <c:pt idx="19">
                  <c:v>8.1520841432948714</c:v>
                </c:pt>
                <c:pt idx="20">
                  <c:v>5.7644554639502985</c:v>
                </c:pt>
                <c:pt idx="21">
                  <c:v>4.7735868805724522</c:v>
                </c:pt>
                <c:pt idx="22">
                  <c:v>6.7873164082219688</c:v>
                </c:pt>
                <c:pt idx="23">
                  <c:v>6.1928933118122984</c:v>
                </c:pt>
                <c:pt idx="24">
                  <c:v>6.3208209877104906</c:v>
                </c:pt>
                <c:pt idx="25">
                  <c:v>6.899063491742325</c:v>
                </c:pt>
                <c:pt idx="26">
                  <c:v>7.5364106118205711</c:v>
                </c:pt>
                <c:pt idx="27">
                  <c:v>7.5472477272280969</c:v>
                </c:pt>
                <c:pt idx="28">
                  <c:v>6.9779548118334702</c:v>
                </c:pt>
                <c:pt idx="29">
                  <c:v>7.1295044839632311</c:v>
                </c:pt>
                <c:pt idx="30">
                  <c:v>5.6617712080243194</c:v>
                </c:pt>
                <c:pt idx="31">
                  <c:v>5.3978975427667564</c:v>
                </c:pt>
                <c:pt idx="32">
                  <c:v>6.4232382171749691</c:v>
                </c:pt>
                <c:pt idx="33">
                  <c:v>6.2403027488752656</c:v>
                </c:pt>
                <c:pt idx="34">
                  <c:v>5.2473671560486963</c:v>
                </c:pt>
                <c:pt idx="35">
                  <c:v>5.4218829913071289</c:v>
                </c:pt>
                <c:pt idx="36">
                  <c:v>5.983654636978514</c:v>
                </c:pt>
                <c:pt idx="37">
                  <c:v>6.6792887889142776</c:v>
                </c:pt>
                <c:pt idx="38">
                  <c:v>6.2108116678999181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4B-4BC4-9D70-6D3EF4ACA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361472"/>
        <c:axId val="667369792"/>
      </c:lineChart>
      <c:catAx>
        <c:axId val="66736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369792"/>
        <c:crosses val="autoZero"/>
        <c:auto val="1"/>
        <c:lblAlgn val="ctr"/>
        <c:lblOffset val="100"/>
        <c:noMultiLvlLbl val="0"/>
      </c:catAx>
      <c:valAx>
        <c:axId val="66736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36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0.8535</cdr:x>
      <cdr:y>0.46477</cdr:y>
    </cdr:from>
    <cdr:to>
      <cdr:x>0.92429</cdr:x>
      <cdr:y>0.53523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9649072" y="3045531"/>
          <a:ext cx="800219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r>
            <a:rPr kumimoji="0" lang="zh-CN" altLang="en-US" dirty="0" smtClean="0">
              <a:solidFill>
                <a:schemeClr val="bg1"/>
              </a:solidFill>
            </a:rPr>
            <a:t>越南</a:t>
          </a:r>
          <a:endParaRPr lang="zh-CN" altLang="en-US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0.69469</cdr:x>
      <cdr:y>0.54945</cdr:y>
    </cdr:from>
    <cdr:to>
      <cdr:x>0.76547</cdr:x>
      <cdr:y>0.6199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7853606" y="3600400"/>
          <a:ext cx="800219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umimoji="1" sz="2400" kern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r>
            <a:rPr kumimoji="0" lang="zh-CN" altLang="en-US" dirty="0" smtClean="0">
              <a:solidFill>
                <a:schemeClr val="bg1"/>
              </a:solidFill>
            </a:rPr>
            <a:t>美国</a:t>
          </a:r>
          <a:endParaRPr lang="zh-CN" altLang="en-US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6ADAE2-27BF-44A7-9225-4850DA31A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34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56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672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F668EB-A6D0-4C5A-8A06-CC31092DCE48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29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25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83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 smtClean="0">
                <a:solidFill>
                  <a:schemeClr val="accent2"/>
                </a:solidFill>
              </a:rPr>
              <a:t>基本规律：由于资本投入的边际报酬递减规律，在技术保持不变时，</a:t>
            </a:r>
            <a:r>
              <a:rPr lang="en-US" altLang="zh-CN" dirty="0" smtClean="0">
                <a:solidFill>
                  <a:schemeClr val="accent2"/>
                </a:solidFill>
              </a:rPr>
              <a:t>Y/L</a:t>
            </a:r>
            <a:r>
              <a:rPr lang="zh-CN" altLang="en-US" dirty="0" smtClean="0">
                <a:solidFill>
                  <a:schemeClr val="accent2"/>
                </a:solidFill>
              </a:rPr>
              <a:t>的增长终将止步稳态水平。此时，</a:t>
            </a:r>
            <a:r>
              <a:rPr lang="en-US" altLang="zh-CN" dirty="0" smtClean="0">
                <a:solidFill>
                  <a:schemeClr val="accent2"/>
                </a:solidFill>
              </a:rPr>
              <a:t>Y</a:t>
            </a:r>
            <a:r>
              <a:rPr lang="zh-CN" altLang="en-US" dirty="0" smtClean="0">
                <a:solidFill>
                  <a:schemeClr val="accent2"/>
                </a:solidFill>
              </a:rPr>
              <a:t>、</a:t>
            </a:r>
            <a:r>
              <a:rPr lang="en-US" altLang="zh-CN" dirty="0" smtClean="0">
                <a:solidFill>
                  <a:schemeClr val="accent2"/>
                </a:solidFill>
              </a:rPr>
              <a:t>K</a:t>
            </a:r>
            <a:r>
              <a:rPr lang="zh-CN" altLang="en-US" dirty="0" smtClean="0">
                <a:solidFill>
                  <a:schemeClr val="accent2"/>
                </a:solidFill>
              </a:rPr>
              <a:t>都将和</a:t>
            </a:r>
            <a:r>
              <a:rPr lang="en-US" altLang="zh-CN" dirty="0" smtClean="0">
                <a:solidFill>
                  <a:schemeClr val="accent2"/>
                </a:solidFill>
              </a:rPr>
              <a:t>L</a:t>
            </a:r>
            <a:r>
              <a:rPr lang="zh-CN" altLang="en-US" dirty="0" smtClean="0">
                <a:solidFill>
                  <a:schemeClr val="accent2"/>
                </a:solidFill>
              </a:rPr>
              <a:t>保持相同增长速度。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 smtClean="0">
                <a:solidFill>
                  <a:schemeClr val="accent2"/>
                </a:solidFill>
              </a:rPr>
              <a:t>原因：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</a:rPr>
              <a:t>虽然存在资本积累</a:t>
            </a:r>
            <a:r>
              <a:rPr lang="en-US" altLang="zh-C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产出增长</a:t>
            </a:r>
            <a:r>
              <a:rPr lang="en-US" altLang="zh-C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储蓄增长</a:t>
            </a:r>
            <a:r>
              <a:rPr lang="en-US" altLang="zh-C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资本积累的过程，但是也存在资本折旧的问题。</a:t>
            </a:r>
            <a:endParaRPr lang="en-US" altLang="zh-CN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折旧按照既定速度进行，是“直线”折旧，而产出增长速度则因为边际报酬递减规律而越来越慢。</a:t>
            </a:r>
            <a:endParaRPr lang="en-US" altLang="zh-CN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因此，最终必然出现储蓄仅仅弥补折旧的情形。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63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08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8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73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110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839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290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055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09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57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CF4D39-3008-48C2-9630-5468C1B20B6C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E346-FEE0-4413-A77E-1C18F6E96C2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81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B2433-22D1-4B19-8066-77657C6DBB1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66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965437-6EF2-4A4F-AEE0-137A0D107417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2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965437-6EF2-4A4F-AEE0-137A0D107417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3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ADAE2-27BF-44A7-9225-4850DA31AC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77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920CED89-787E-4784-B515-CA355BC3CF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09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4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85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93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63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54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4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B9CC7-52A3-4AE2-9A8C-6E8F4FB0AD4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1250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8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29366-0B06-4E41-B782-6D8F17817C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85004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68F6A-8E3D-4D8C-AFB9-555EABB668C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8992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98852-1EF1-4E2D-A5AF-5E905C9B89D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14806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5E4CE-191C-4891-B924-CFC17CE0E6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78311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BB72A-833D-4C00-A8CD-43E5A955BD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2204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D6ADC-A80D-40DB-9239-F46C27F08A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6733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6E847-3B70-4DB6-BD48-2245C52C7C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32634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92635-F946-432B-9647-E11E3A9A65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90011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B10AB64-AAD1-4805-8116-87AE38D087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24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ransition>
    <p:random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28600"/>
            <a:ext cx="8686800" cy="5410200"/>
          </a:xfrm>
        </p:spPr>
        <p:txBody>
          <a:bodyPr anchor="t"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800" b="1" dirty="0"/>
              <a:t>特长期视野中的宏观经济</a:t>
            </a:r>
            <a:endParaRPr lang="en-US" altLang="zh-CN" sz="2800" b="1" dirty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800" b="1" dirty="0">
                <a:latin typeface="Bookman Old Style" panose="02050604050505020204" pitchFamily="18" charset="0"/>
              </a:rPr>
              <a:t>（动态视角的长期宏观经济）</a:t>
            </a:r>
            <a:endParaRPr lang="en-US" altLang="zh-CN" sz="2800" b="1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Bookman Old Style" panose="02050604050505020204" pitchFamily="18" charset="0"/>
              </a:rPr>
              <a:t/>
            </a:r>
            <a:br>
              <a:rPr lang="en-US" altLang="zh-CN" b="1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endParaRPr lang="en-US" altLang="zh-CN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US" altLang="zh-CN" b="1" dirty="0">
              <a:latin typeface="Bookman Old Style" panose="02050604050505020204" pitchFamily="18" charset="0"/>
            </a:endParaRPr>
          </a:p>
          <a:p>
            <a:pPr marL="0" indent="0" algn="ctr">
              <a:buNone/>
              <a:defRPr/>
            </a:pPr>
            <a:r>
              <a:rPr lang="zh-CN" altLang="en-US" sz="4400" b="1" dirty="0">
                <a:latin typeface="Bookman Old Style" panose="02050604050505020204" pitchFamily="18" charset="0"/>
              </a:rPr>
              <a:t>经济增长</a:t>
            </a:r>
            <a:endParaRPr lang="en-US" altLang="zh-CN" sz="44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322" y="1988588"/>
            <a:ext cx="156966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需求侧</a:t>
            </a:r>
          </a:p>
        </p:txBody>
      </p:sp>
      <p:sp>
        <p:nvSpPr>
          <p:cNvPr id="5" name="矩形 4"/>
          <p:cNvSpPr/>
          <p:nvPr/>
        </p:nvSpPr>
        <p:spPr>
          <a:xfrm>
            <a:off x="5841530" y="1988587"/>
            <a:ext cx="156966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供给侧</a:t>
            </a:r>
          </a:p>
        </p:txBody>
      </p:sp>
      <p:sp>
        <p:nvSpPr>
          <p:cNvPr id="6" name="矩形 5"/>
          <p:cNvSpPr/>
          <p:nvPr/>
        </p:nvSpPr>
        <p:spPr>
          <a:xfrm>
            <a:off x="5110853" y="3721135"/>
            <a:ext cx="1005404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/>
              <a:t>GDP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694588" y="942546"/>
            <a:ext cx="80021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消费</a:t>
            </a:r>
          </a:p>
        </p:txBody>
      </p:sp>
      <p:sp>
        <p:nvSpPr>
          <p:cNvPr id="8" name="矩形 7"/>
          <p:cNvSpPr/>
          <p:nvPr/>
        </p:nvSpPr>
        <p:spPr>
          <a:xfrm>
            <a:off x="2687019" y="1988587"/>
            <a:ext cx="80021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投资</a:t>
            </a:r>
          </a:p>
        </p:txBody>
      </p:sp>
      <p:sp>
        <p:nvSpPr>
          <p:cNvPr id="9" name="矩形 8"/>
          <p:cNvSpPr/>
          <p:nvPr/>
        </p:nvSpPr>
        <p:spPr>
          <a:xfrm>
            <a:off x="2694588" y="3178643"/>
            <a:ext cx="80021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出口</a:t>
            </a:r>
          </a:p>
        </p:txBody>
      </p:sp>
      <p:sp>
        <p:nvSpPr>
          <p:cNvPr id="10" name="矩形 9"/>
          <p:cNvSpPr/>
          <p:nvPr/>
        </p:nvSpPr>
        <p:spPr>
          <a:xfrm>
            <a:off x="7720790" y="213756"/>
            <a:ext cx="80021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劳动</a:t>
            </a:r>
          </a:p>
        </p:txBody>
      </p:sp>
      <p:sp>
        <p:nvSpPr>
          <p:cNvPr id="11" name="矩形 10"/>
          <p:cNvSpPr/>
          <p:nvPr/>
        </p:nvSpPr>
        <p:spPr>
          <a:xfrm>
            <a:off x="7713222" y="1259797"/>
            <a:ext cx="80021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资本</a:t>
            </a:r>
          </a:p>
        </p:txBody>
      </p:sp>
      <p:sp>
        <p:nvSpPr>
          <p:cNvPr id="12" name="矩形 11"/>
          <p:cNvSpPr/>
          <p:nvPr/>
        </p:nvSpPr>
        <p:spPr>
          <a:xfrm>
            <a:off x="7618198" y="2425482"/>
            <a:ext cx="997836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人力资本</a:t>
            </a:r>
          </a:p>
        </p:txBody>
      </p:sp>
      <p:sp>
        <p:nvSpPr>
          <p:cNvPr id="14" name="矩形 13"/>
          <p:cNvSpPr/>
          <p:nvPr/>
        </p:nvSpPr>
        <p:spPr>
          <a:xfrm>
            <a:off x="9278335" y="1504758"/>
            <a:ext cx="812040" cy="2554545"/>
          </a:xfrm>
          <a:prstGeom prst="rect">
            <a:avLst/>
          </a:prstGeom>
          <a:solidFill>
            <a:srgbClr val="CC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制度体系</a:t>
            </a:r>
          </a:p>
        </p:txBody>
      </p:sp>
      <p:sp>
        <p:nvSpPr>
          <p:cNvPr id="15" name="矩形 14"/>
          <p:cNvSpPr/>
          <p:nvPr/>
        </p:nvSpPr>
        <p:spPr>
          <a:xfrm>
            <a:off x="7713222" y="4013523"/>
            <a:ext cx="80021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技术</a:t>
            </a:r>
          </a:p>
        </p:txBody>
      </p:sp>
      <p:sp>
        <p:nvSpPr>
          <p:cNvPr id="17" name="矩形 16"/>
          <p:cNvSpPr/>
          <p:nvPr/>
        </p:nvSpPr>
        <p:spPr>
          <a:xfrm>
            <a:off x="1688706" y="1345741"/>
            <a:ext cx="667503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三驾马车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2145483" y="1102501"/>
            <a:ext cx="571500" cy="2500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0800000">
            <a:off x="3588032" y="1184373"/>
            <a:ext cx="571500" cy="218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7129271" y="397381"/>
            <a:ext cx="571500" cy="3756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流程图: 直接访问存储器 20"/>
          <p:cNvSpPr/>
          <p:nvPr/>
        </p:nvSpPr>
        <p:spPr>
          <a:xfrm rot="16200000">
            <a:off x="5608962" y="4785592"/>
            <a:ext cx="2324326" cy="178229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79976" y="5661247"/>
            <a:ext cx="1826141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潜在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经济增速</a:t>
            </a:r>
          </a:p>
        </p:txBody>
      </p:sp>
      <p:sp>
        <p:nvSpPr>
          <p:cNvPr id="23" name="流程图: 直接访问存储器 22"/>
          <p:cNvSpPr/>
          <p:nvPr/>
        </p:nvSpPr>
        <p:spPr>
          <a:xfrm rot="16200000">
            <a:off x="3535627" y="5092373"/>
            <a:ext cx="1830060" cy="1706512"/>
          </a:xfrm>
          <a:prstGeom prst="flowChartMagneticDrum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97400" y="5661247"/>
            <a:ext cx="1826141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现实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经济增速</a:t>
            </a:r>
          </a:p>
        </p:txBody>
      </p:sp>
      <p:sp>
        <p:nvSpPr>
          <p:cNvPr id="25" name="下箭头 24"/>
          <p:cNvSpPr/>
          <p:nvPr/>
        </p:nvSpPr>
        <p:spPr>
          <a:xfrm>
            <a:off x="6501402" y="2782030"/>
            <a:ext cx="314336" cy="1732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293489" y="2784739"/>
            <a:ext cx="314336" cy="173254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4357323" y="47371"/>
            <a:ext cx="2031325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财政政策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货币政策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国际经济形势</a:t>
            </a:r>
            <a:endParaRPr lang="en-US" altLang="zh-CN" sz="2400" dirty="0"/>
          </a:p>
        </p:txBody>
      </p:sp>
      <p:cxnSp>
        <p:nvCxnSpPr>
          <p:cNvPr id="29" name="直接箭头连接符 28"/>
          <p:cNvCxnSpPr>
            <a:endCxn id="4" idx="0"/>
          </p:cNvCxnSpPr>
          <p:nvPr/>
        </p:nvCxnSpPr>
        <p:spPr>
          <a:xfrm flipH="1">
            <a:off x="4754152" y="1432365"/>
            <a:ext cx="356702" cy="55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BDA06-14B9-984B-A71F-F4818889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Wuhan University Economics and Management School</a:t>
            </a:r>
          </a:p>
        </p:txBody>
      </p:sp>
    </p:spTree>
    <p:extLst>
      <p:ext uri="{BB962C8B-B14F-4D97-AF65-F5344CB8AC3E}">
        <p14:creationId xmlns:p14="http://schemas.microsoft.com/office/powerpoint/2010/main" val="39477852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 bwMode="auto">
          <a:xfrm>
            <a:off x="1906993" y="967494"/>
            <a:ext cx="0" cy="47368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 flipV="1">
            <a:off x="1906993" y="5703842"/>
            <a:ext cx="7416824" cy="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连接符 9"/>
          <p:cNvCxnSpPr/>
          <p:nvPr/>
        </p:nvCxnSpPr>
        <p:spPr bwMode="auto">
          <a:xfrm>
            <a:off x="4228592" y="616854"/>
            <a:ext cx="12440" cy="5083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线连接符 14"/>
          <p:cNvCxnSpPr/>
          <p:nvPr/>
        </p:nvCxnSpPr>
        <p:spPr bwMode="auto">
          <a:xfrm flipH="1" flipV="1">
            <a:off x="2355673" y="2255145"/>
            <a:ext cx="3886336" cy="31848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线连接符 19"/>
          <p:cNvCxnSpPr>
            <a:stCxn id="28" idx="6"/>
          </p:cNvCxnSpPr>
          <p:nvPr/>
        </p:nvCxnSpPr>
        <p:spPr bwMode="auto">
          <a:xfrm flipH="1" flipV="1">
            <a:off x="1681486" y="3759446"/>
            <a:ext cx="2714678" cy="192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4165846" y="3627690"/>
            <a:ext cx="230318" cy="649188"/>
          </a:xfrm>
          <a:prstGeom prst="ellipse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98841" y="3960995"/>
            <a:ext cx="465880" cy="46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639618" y="79449"/>
            <a:ext cx="1413482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LRAS</a:t>
            </a:r>
            <a:r>
              <a:rPr lang="en-US" altLang="zh-CN" baseline="-25000" dirty="0">
                <a:solidFill>
                  <a:srgbClr val="FFFFFF"/>
                </a:solidFill>
              </a:rPr>
              <a:t>1</a:t>
            </a:r>
            <a:endParaRPr lang="zh-CN" altLang="en-US" baseline="-25000" dirty="0">
              <a:solidFill>
                <a:srgbClr val="FFFF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6839" y="4880038"/>
            <a:ext cx="8579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AD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3907047" y="5732999"/>
            <a:ext cx="97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cxnSp>
        <p:nvCxnSpPr>
          <p:cNvPr id="21" name="直线连接符 9"/>
          <p:cNvCxnSpPr/>
          <p:nvPr/>
        </p:nvCxnSpPr>
        <p:spPr bwMode="auto">
          <a:xfrm>
            <a:off x="5797690" y="620688"/>
            <a:ext cx="12440" cy="5083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线连接符 14"/>
          <p:cNvCxnSpPr/>
          <p:nvPr/>
        </p:nvCxnSpPr>
        <p:spPr bwMode="auto">
          <a:xfrm flipH="1" flipV="1">
            <a:off x="4773691" y="1439470"/>
            <a:ext cx="2417847" cy="19367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7114208" y="2973200"/>
            <a:ext cx="110133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AD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011743" y="1831719"/>
            <a:ext cx="132648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SRAS</a:t>
            </a:r>
            <a:r>
              <a:rPr lang="en-US" altLang="zh-CN" baseline="-25000" dirty="0"/>
              <a:t>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356473" y="38155"/>
            <a:ext cx="131910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LRAS</a:t>
            </a:r>
            <a:r>
              <a:rPr lang="en-US" altLang="zh-CN" baseline="-25000" dirty="0">
                <a:solidFill>
                  <a:srgbClr val="FFFFFF"/>
                </a:solidFill>
              </a:rPr>
              <a:t>2</a:t>
            </a:r>
            <a:endParaRPr lang="zh-CN" altLang="en-US" baseline="-25000" dirty="0">
              <a:solidFill>
                <a:srgbClr val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39575" y="2502298"/>
            <a:ext cx="465880" cy="46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 bwMode="auto">
          <a:xfrm>
            <a:off x="5692363" y="2104874"/>
            <a:ext cx="213092" cy="649188"/>
          </a:xfrm>
          <a:prstGeom prst="ellipse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346359" y="3002202"/>
            <a:ext cx="128267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SRAS</a:t>
            </a:r>
            <a:r>
              <a:rPr lang="en-US" altLang="zh-CN" baseline="-25000" dirty="0">
                <a:solidFill>
                  <a:srgbClr val="FFFFFF"/>
                </a:solidFill>
              </a:rPr>
              <a:t>1</a:t>
            </a:r>
            <a:endParaRPr lang="zh-CN" altLang="en-US" baseline="-25000" dirty="0">
              <a:solidFill>
                <a:srgbClr val="FFFFFF"/>
              </a:solidFill>
            </a:endParaRPr>
          </a:p>
        </p:txBody>
      </p:sp>
      <p:cxnSp>
        <p:nvCxnSpPr>
          <p:cNvPr id="39" name="直线连接符 11"/>
          <p:cNvCxnSpPr/>
          <p:nvPr/>
        </p:nvCxnSpPr>
        <p:spPr bwMode="auto">
          <a:xfrm flipH="1">
            <a:off x="2159816" y="3204032"/>
            <a:ext cx="3288113" cy="1601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线连接符 11"/>
          <p:cNvCxnSpPr/>
          <p:nvPr/>
        </p:nvCxnSpPr>
        <p:spPr bwMode="auto">
          <a:xfrm flipH="1">
            <a:off x="4630993" y="1761930"/>
            <a:ext cx="2483214" cy="9931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5429652" y="5724059"/>
            <a:ext cx="113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42" name="直线连接符 9"/>
          <p:cNvCxnSpPr/>
          <p:nvPr/>
        </p:nvCxnSpPr>
        <p:spPr bwMode="auto">
          <a:xfrm>
            <a:off x="9048328" y="616854"/>
            <a:ext cx="12440" cy="5083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8215537" y="28088"/>
            <a:ext cx="146991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LRAS</a:t>
            </a:r>
            <a:r>
              <a:rPr lang="en-US" altLang="zh-CN" baseline="-25000" dirty="0">
                <a:solidFill>
                  <a:srgbClr val="FFFFFF"/>
                </a:solidFill>
              </a:rPr>
              <a:t>N</a:t>
            </a:r>
            <a:endParaRPr lang="zh-CN" altLang="en-US" baseline="-25000" dirty="0">
              <a:solidFill>
                <a:srgbClr val="FFFFFF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241033" y="1124744"/>
            <a:ext cx="14513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5924896" y="1124744"/>
            <a:ext cx="6419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6751094" y="1127270"/>
            <a:ext cx="6419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7573575" y="1124744"/>
            <a:ext cx="6419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半闭框 48"/>
          <p:cNvSpPr/>
          <p:nvPr/>
        </p:nvSpPr>
        <p:spPr bwMode="auto">
          <a:xfrm rot="7578045">
            <a:off x="4395594" y="5630267"/>
            <a:ext cx="184254" cy="133549"/>
          </a:xfrm>
          <a:prstGeom prst="half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0" name="半闭框 49"/>
          <p:cNvSpPr/>
          <p:nvPr/>
        </p:nvSpPr>
        <p:spPr bwMode="auto">
          <a:xfrm rot="7578045">
            <a:off x="4811923" y="5650859"/>
            <a:ext cx="184254" cy="133549"/>
          </a:xfrm>
          <a:prstGeom prst="half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" name="半闭框 50"/>
          <p:cNvSpPr/>
          <p:nvPr/>
        </p:nvSpPr>
        <p:spPr bwMode="auto">
          <a:xfrm rot="7578045">
            <a:off x="5155988" y="5659581"/>
            <a:ext cx="184254" cy="133549"/>
          </a:xfrm>
          <a:prstGeom prst="half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2" name="半闭框 51"/>
          <p:cNvSpPr/>
          <p:nvPr/>
        </p:nvSpPr>
        <p:spPr bwMode="auto">
          <a:xfrm rot="7578045">
            <a:off x="6278556" y="5659580"/>
            <a:ext cx="184254" cy="133549"/>
          </a:xfrm>
          <a:prstGeom prst="half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3" name="半闭框 52"/>
          <p:cNvSpPr/>
          <p:nvPr/>
        </p:nvSpPr>
        <p:spPr bwMode="auto">
          <a:xfrm rot="7578045">
            <a:off x="6957927" y="5650859"/>
            <a:ext cx="184254" cy="133549"/>
          </a:xfrm>
          <a:prstGeom prst="half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4" name="半闭框 53"/>
          <p:cNvSpPr/>
          <p:nvPr/>
        </p:nvSpPr>
        <p:spPr bwMode="auto">
          <a:xfrm rot="7578045">
            <a:off x="7581323" y="5659579"/>
            <a:ext cx="184254" cy="133549"/>
          </a:xfrm>
          <a:prstGeom prst="half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107162" y="6344642"/>
            <a:ext cx="25093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经济的持续增长</a:t>
            </a:r>
          </a:p>
        </p:txBody>
      </p:sp>
      <p:sp>
        <p:nvSpPr>
          <p:cNvPr id="48" name="右箭头 47"/>
          <p:cNvSpPr/>
          <p:nvPr/>
        </p:nvSpPr>
        <p:spPr bwMode="auto">
          <a:xfrm>
            <a:off x="4396165" y="6146175"/>
            <a:ext cx="4220115" cy="1396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111266" y="5737301"/>
            <a:ext cx="69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925337" y="821283"/>
            <a:ext cx="69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3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431704" y="764704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cxnSpLocks/>
          </p:cNvCxnSpPr>
          <p:nvPr/>
        </p:nvCxnSpPr>
        <p:spPr bwMode="auto">
          <a:xfrm>
            <a:off x="3431704" y="5013176"/>
            <a:ext cx="77048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cxnSpLocks/>
          </p:cNvCxnSpPr>
          <p:nvPr/>
        </p:nvCxnSpPr>
        <p:spPr bwMode="auto">
          <a:xfrm flipV="1">
            <a:off x="3791744" y="941281"/>
            <a:ext cx="6336704" cy="35042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2743448" y="745588"/>
            <a:ext cx="69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048328" y="5119193"/>
            <a:ext cx="69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4583832" y="38610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71285" y="4114025"/>
            <a:ext cx="36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77482" y="2729592"/>
            <a:ext cx="44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68106" y="3422482"/>
            <a:ext cx="48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298146" y="2888940"/>
            <a:ext cx="44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144595" y="1802817"/>
            <a:ext cx="44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46DE5F08-AB34-AB44-B07D-D08C5DD86504}"/>
              </a:ext>
            </a:extLst>
          </p:cNvPr>
          <p:cNvSpPr/>
          <p:nvPr/>
        </p:nvSpPr>
        <p:spPr>
          <a:xfrm>
            <a:off x="4023360" y="2693324"/>
            <a:ext cx="2826327" cy="1596043"/>
          </a:xfrm>
          <a:custGeom>
            <a:avLst/>
            <a:gdLst>
              <a:gd name="connsiteX0" fmla="*/ 0 w 2826327"/>
              <a:gd name="connsiteY0" fmla="*/ 1596043 h 1596043"/>
              <a:gd name="connsiteX1" fmla="*/ 1030778 w 2826327"/>
              <a:gd name="connsiteY1" fmla="*/ 947651 h 1596043"/>
              <a:gd name="connsiteX2" fmla="*/ 1496291 w 2826327"/>
              <a:gd name="connsiteY2" fmla="*/ 399011 h 1596043"/>
              <a:gd name="connsiteX3" fmla="*/ 2360815 w 2826327"/>
              <a:gd name="connsiteY3" fmla="*/ 133003 h 1596043"/>
              <a:gd name="connsiteX4" fmla="*/ 2826327 w 2826327"/>
              <a:gd name="connsiteY4" fmla="*/ 0 h 1596043"/>
              <a:gd name="connsiteX5" fmla="*/ 2826327 w 2826327"/>
              <a:gd name="connsiteY5" fmla="*/ 0 h 1596043"/>
              <a:gd name="connsiteX6" fmla="*/ 2826327 w 2826327"/>
              <a:gd name="connsiteY6" fmla="*/ 16625 h 15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6327" h="1596043">
                <a:moveTo>
                  <a:pt x="0" y="1596043"/>
                </a:moveTo>
                <a:cubicBezTo>
                  <a:pt x="390698" y="1371599"/>
                  <a:pt x="781396" y="1147156"/>
                  <a:pt x="1030778" y="947651"/>
                </a:cubicBezTo>
                <a:cubicBezTo>
                  <a:pt x="1280160" y="748146"/>
                  <a:pt x="1274618" y="534786"/>
                  <a:pt x="1496291" y="399011"/>
                </a:cubicBezTo>
                <a:cubicBezTo>
                  <a:pt x="1717964" y="263236"/>
                  <a:pt x="2139142" y="199505"/>
                  <a:pt x="2360815" y="133003"/>
                </a:cubicBezTo>
                <a:cubicBezTo>
                  <a:pt x="2582488" y="66501"/>
                  <a:pt x="2826327" y="0"/>
                  <a:pt x="2826327" y="0"/>
                </a:cubicBezTo>
                <a:lnTo>
                  <a:pt x="2826327" y="0"/>
                </a:lnTo>
                <a:lnTo>
                  <a:pt x="2826327" y="16625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3B3AACEA-3652-1043-A6EA-D45013B66FD1}"/>
              </a:ext>
            </a:extLst>
          </p:cNvPr>
          <p:cNvSpPr/>
          <p:nvPr/>
        </p:nvSpPr>
        <p:spPr>
          <a:xfrm rot="289767">
            <a:off x="6939948" y="1461327"/>
            <a:ext cx="2018119" cy="1347995"/>
          </a:xfrm>
          <a:custGeom>
            <a:avLst/>
            <a:gdLst>
              <a:gd name="connsiteX0" fmla="*/ 0 w 2018119"/>
              <a:gd name="connsiteY0" fmla="*/ 1320800 h 1347995"/>
              <a:gd name="connsiteX1" fmla="*/ 282632 w 2018119"/>
              <a:gd name="connsiteY1" fmla="*/ 1320800 h 1347995"/>
              <a:gd name="connsiteX2" fmla="*/ 748145 w 2018119"/>
              <a:gd name="connsiteY2" fmla="*/ 1038167 h 1347995"/>
              <a:gd name="connsiteX3" fmla="*/ 964276 w 2018119"/>
              <a:gd name="connsiteY3" fmla="*/ 888538 h 1347995"/>
              <a:gd name="connsiteX4" fmla="*/ 1130531 w 2018119"/>
              <a:gd name="connsiteY4" fmla="*/ 589280 h 1347995"/>
              <a:gd name="connsiteX5" fmla="*/ 1961803 w 2018119"/>
              <a:gd name="connsiteY5" fmla="*/ 40640 h 1347995"/>
              <a:gd name="connsiteX6" fmla="*/ 1945178 w 2018119"/>
              <a:gd name="connsiteY6" fmla="*/ 40640 h 1347995"/>
              <a:gd name="connsiteX7" fmla="*/ 1945178 w 2018119"/>
              <a:gd name="connsiteY7" fmla="*/ 40640 h 134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8119" h="1347995">
                <a:moveTo>
                  <a:pt x="0" y="1320800"/>
                </a:moveTo>
                <a:cubicBezTo>
                  <a:pt x="78970" y="1344352"/>
                  <a:pt x="157941" y="1367905"/>
                  <a:pt x="282632" y="1320800"/>
                </a:cubicBezTo>
                <a:cubicBezTo>
                  <a:pt x="407323" y="1273695"/>
                  <a:pt x="634538" y="1110211"/>
                  <a:pt x="748145" y="1038167"/>
                </a:cubicBezTo>
                <a:cubicBezTo>
                  <a:pt x="861752" y="966123"/>
                  <a:pt x="900545" y="963353"/>
                  <a:pt x="964276" y="888538"/>
                </a:cubicBezTo>
                <a:cubicBezTo>
                  <a:pt x="1028007" y="813723"/>
                  <a:pt x="964277" y="730596"/>
                  <a:pt x="1130531" y="589280"/>
                </a:cubicBezTo>
                <a:cubicBezTo>
                  <a:pt x="1296786" y="447964"/>
                  <a:pt x="1826029" y="132080"/>
                  <a:pt x="1961803" y="40640"/>
                </a:cubicBezTo>
                <a:cubicBezTo>
                  <a:pt x="2097577" y="-50800"/>
                  <a:pt x="1945178" y="40640"/>
                  <a:pt x="1945178" y="40640"/>
                </a:cubicBezTo>
                <a:lnTo>
                  <a:pt x="1945178" y="4064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6C3B9C0-BA42-104D-85C6-4DA1F86404E7}"/>
              </a:ext>
            </a:extLst>
          </p:cNvPr>
          <p:cNvSpPr/>
          <p:nvPr/>
        </p:nvSpPr>
        <p:spPr bwMode="auto">
          <a:xfrm>
            <a:off x="5534623" y="3013292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09027FB-2F73-8249-8EBA-24061DFDAF73}"/>
              </a:ext>
            </a:extLst>
          </p:cNvPr>
          <p:cNvSpPr/>
          <p:nvPr/>
        </p:nvSpPr>
        <p:spPr bwMode="auto">
          <a:xfrm>
            <a:off x="7302681" y="2286201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6D9178F-F7FF-6642-A9FB-8EDDCCEC52E5}"/>
              </a:ext>
            </a:extLst>
          </p:cNvPr>
          <p:cNvSpPr/>
          <p:nvPr/>
        </p:nvSpPr>
        <p:spPr bwMode="auto">
          <a:xfrm>
            <a:off x="5534623" y="345077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D14C327-DF02-F74C-B4FF-6EA2EA789C4B}"/>
              </a:ext>
            </a:extLst>
          </p:cNvPr>
          <p:cNvSpPr/>
          <p:nvPr/>
        </p:nvSpPr>
        <p:spPr bwMode="auto">
          <a:xfrm>
            <a:off x="7293146" y="253271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4C0750C-4A83-9545-9B76-4B114A9BD479}"/>
              </a:ext>
            </a:extLst>
          </p:cNvPr>
          <p:cNvSpPr/>
          <p:nvPr/>
        </p:nvSpPr>
        <p:spPr bwMode="auto">
          <a:xfrm>
            <a:off x="8328248" y="180391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396EA1B-F6A2-C943-ADEB-134004A5B720}"/>
              </a:ext>
            </a:extLst>
          </p:cNvPr>
          <p:cNvSpPr/>
          <p:nvPr/>
        </p:nvSpPr>
        <p:spPr bwMode="auto">
          <a:xfrm>
            <a:off x="8853679" y="148478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CBDD0A-B0A3-C543-B276-27B3D8FA204E}"/>
              </a:ext>
            </a:extLst>
          </p:cNvPr>
          <p:cNvSpPr txBox="1"/>
          <p:nvPr/>
        </p:nvSpPr>
        <p:spPr>
          <a:xfrm>
            <a:off x="8332754" y="2143058"/>
            <a:ext cx="44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A58F97-F239-7B41-8348-DAC98727EED2}"/>
              </a:ext>
            </a:extLst>
          </p:cNvPr>
          <p:cNvSpPr txBox="1"/>
          <p:nvPr/>
        </p:nvSpPr>
        <p:spPr>
          <a:xfrm>
            <a:off x="8913351" y="1798675"/>
            <a:ext cx="44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0862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0"/>
            <a:ext cx="11449272" cy="6858000"/>
          </a:xfrm>
        </p:spPr>
        <p:txBody>
          <a:bodyPr anchor="t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什么是经济增长 </a:t>
            </a:r>
            <a:r>
              <a:rPr lang="en-US" altLang="zh-CN" sz="2800" dirty="0"/>
              <a:t>economic growth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经济增长：一个经济体总产量的持续增长。一般用</a:t>
            </a:r>
            <a:r>
              <a:rPr lang="en-US" altLang="zh-CN" sz="2800" dirty="0"/>
              <a:t>GDP</a:t>
            </a:r>
            <a:r>
              <a:rPr lang="zh-CN" altLang="en-US" sz="2800" dirty="0"/>
              <a:t>增长来测度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狭义和广义的经济增长</a:t>
            </a:r>
            <a:endParaRPr lang="en-US" altLang="zh-CN" sz="28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狭义的经济增长</a:t>
            </a:r>
            <a:r>
              <a:rPr lang="en-US" altLang="zh-CN" sz="2800" dirty="0"/>
              <a:t>——</a:t>
            </a:r>
            <a:r>
              <a:rPr lang="zh-CN" altLang="en-US" sz="2800" dirty="0"/>
              <a:t>经济理论中的经济增长：一个经济体生产潜力的持续增长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长期趋势考虑</a:t>
            </a:r>
            <a:r>
              <a:rPr lang="en-US" altLang="zh-CN" sz="2800" dirty="0">
                <a:sym typeface="Wingdings" panose="05000000000000000000" pitchFamily="2" charset="2"/>
              </a:rPr>
              <a:t>AS=AD  LRAS</a:t>
            </a:r>
            <a:r>
              <a:rPr lang="zh-CN" altLang="en-US" sz="2800" dirty="0">
                <a:sym typeface="Wingdings" panose="05000000000000000000" pitchFamily="2" charset="2"/>
              </a:rPr>
              <a:t>的增长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超越经济周期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广义的增长：任何一种总产量的增长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包括</a:t>
            </a:r>
            <a:r>
              <a:rPr lang="en-US" altLang="zh-CN" sz="2800" dirty="0"/>
              <a:t>AS≠AD</a:t>
            </a:r>
            <a:r>
              <a:rPr lang="zh-CN" altLang="en-US" sz="2800" dirty="0"/>
              <a:t>的情形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包括经济周期中的增长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三驾马车拉动经济增长其实是经济周期问题。</a:t>
            </a:r>
            <a:endParaRPr lang="en-US" altLang="zh-CN" sz="28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经济增长理论中的增长与经济周期理论中的增长不同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生产率</a:t>
            </a:r>
            <a:r>
              <a:rPr lang="en-US" altLang="zh-CN" sz="2800" dirty="0"/>
              <a:t>(productivity</a:t>
            </a:r>
            <a:r>
              <a:rPr lang="en-US" altLang="zh-CN" sz="2800" dirty="0" smtClean="0"/>
              <a:t>): </a:t>
            </a:r>
            <a:r>
              <a:rPr lang="zh-CN" altLang="en-US" sz="2800" dirty="0" smtClean="0"/>
              <a:t>单位</a:t>
            </a:r>
            <a:r>
              <a:rPr lang="zh-CN" altLang="en-US" sz="2800" dirty="0"/>
              <a:t>要素投入获得的总产出。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FBB5EB47-0A26-514C-B48C-D685BA9B195E}"/>
              </a:ext>
            </a:extLst>
          </p:cNvPr>
          <p:cNvSpPr/>
          <p:nvPr/>
        </p:nvSpPr>
        <p:spPr>
          <a:xfrm>
            <a:off x="463998" y="620688"/>
            <a:ext cx="10529475" cy="3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4199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304800"/>
            <a:ext cx="9527976" cy="6248400"/>
          </a:xfrm>
        </p:spPr>
        <p:txBody>
          <a:bodyPr anchor="t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经济增长的源泉</a:t>
            </a: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3.1 </a:t>
            </a:r>
            <a:r>
              <a:rPr lang="zh-CN" altLang="en-US" sz="2800" dirty="0"/>
              <a:t>经济增长的源泉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劳动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物质资本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人力资本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技术知识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5447928" y="188641"/>
            <a:ext cx="5220072" cy="325012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</a:rPr>
              <a:t>物质资本（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Physical Capital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生产出来的生产要素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还要投入到新生产过程中去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处理成存量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种类：工厂、设备、住宅（从经济整体的角度考虑）、半成品、存货（从经济整体角度考虑）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7928" y="3807038"/>
            <a:ext cx="5220072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</a:rPr>
              <a:t>人力资本（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Human Capital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劳动者在生产过成中使用的知识与技术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是后天形成的，相对于普通劳动力而言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形成人力资本的三个途径：学校教育、在职培训、工作经历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0" y="4798874"/>
            <a:ext cx="3466728" cy="175432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</a:rPr>
              <a:t>技术知识：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rgbClr val="000000"/>
              </a:buClr>
            </a:pPr>
            <a:endParaRPr lang="en-US" altLang="zh-CN" sz="3200" dirty="0">
              <a:solidFill>
                <a:schemeClr val="bg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rgbClr val="000000"/>
              </a:buClr>
            </a:pPr>
            <a:r>
              <a:rPr lang="zh-CN" altLang="en-US" sz="2800" dirty="0">
                <a:solidFill>
                  <a:schemeClr val="bg1"/>
                </a:solidFill>
              </a:rPr>
              <a:t>人类社会对组织生产的最好方式的理解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260351"/>
            <a:ext cx="8424862" cy="432521"/>
          </a:xfrm>
          <a:solidFill>
            <a:srgbClr val="00B0F0"/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关于资本的含义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31504" y="1827490"/>
            <a:ext cx="1944216" cy="576064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>
                <a:solidFill>
                  <a:schemeClr val="bg1"/>
                </a:solidFill>
              </a:rPr>
              <a:t>物质资本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00190" y="1827490"/>
            <a:ext cx="1884640" cy="576064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>
                <a:solidFill>
                  <a:schemeClr val="bg1"/>
                </a:solidFill>
              </a:rPr>
              <a:t>人力资本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3952" y="2608784"/>
            <a:ext cx="2289592" cy="577374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>
                <a:solidFill>
                  <a:schemeClr val="bg1"/>
                </a:solidFill>
              </a:rPr>
              <a:t>体现为产品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05816" y="2009229"/>
            <a:ext cx="2261883" cy="131478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>
                <a:solidFill>
                  <a:schemeClr val="bg1"/>
                </a:solidFill>
              </a:rPr>
              <a:t>体现为资金</a:t>
            </a:r>
            <a:endParaRPr lang="en-US" altLang="zh-CN" kern="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altLang="zh-CN" kern="0" dirty="0">
                <a:solidFill>
                  <a:schemeClr val="bg1"/>
                </a:solidFill>
              </a:rPr>
              <a:t>fund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94672" y="3536864"/>
            <a:ext cx="8449479" cy="61221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>
                <a:solidFill>
                  <a:srgbClr val="FFFFFF"/>
                </a:solidFill>
              </a:rPr>
              <a:t>物质资本的内容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19289" y="4499786"/>
            <a:ext cx="2568283" cy="1738331"/>
          </a:xfrm>
          <a:prstGeom prst="rect">
            <a:avLst/>
          </a:prstGeom>
          <a:solidFill>
            <a:srgbClr val="FF993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/>
              <a:t>固定资本：</a:t>
            </a:r>
            <a:endParaRPr lang="en-US" altLang="zh-CN" kern="0" dirty="0"/>
          </a:p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/>
              <a:t>厂房、设备、生产线</a:t>
            </a:r>
            <a:endParaRPr lang="en-US" altLang="zh-CN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98418" y="4640376"/>
            <a:ext cx="3769281" cy="1738331"/>
          </a:xfrm>
          <a:prstGeom prst="rect">
            <a:avLst/>
          </a:prstGeom>
          <a:solidFill>
            <a:srgbClr val="FF993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/>
              <a:t>非固定资本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kern="0" dirty="0"/>
              <a:t>半成品、成品存货、原材料、燃料</a:t>
            </a:r>
            <a:endParaRPr lang="en-US" altLang="zh-CN" kern="0" dirty="0"/>
          </a:p>
        </p:txBody>
      </p:sp>
      <p:sp>
        <p:nvSpPr>
          <p:cNvPr id="2" name="任意多边形 1"/>
          <p:cNvSpPr/>
          <p:nvPr/>
        </p:nvSpPr>
        <p:spPr bwMode="auto">
          <a:xfrm rot="7744771">
            <a:off x="3030151" y="872836"/>
            <a:ext cx="1703484" cy="1285930"/>
          </a:xfrm>
          <a:custGeom>
            <a:avLst/>
            <a:gdLst>
              <a:gd name="connsiteX0" fmla="*/ 793704 w 1703484"/>
              <a:gd name="connsiteY0" fmla="*/ 0 h 1285930"/>
              <a:gd name="connsiteX1" fmla="*/ 17849 w 1703484"/>
              <a:gd name="connsiteY1" fmla="*/ 858982 h 1285930"/>
              <a:gd name="connsiteX2" fmla="*/ 1472576 w 1703484"/>
              <a:gd name="connsiteY2" fmla="*/ 1233055 h 1285930"/>
              <a:gd name="connsiteX3" fmla="*/ 1680394 w 1703484"/>
              <a:gd name="connsiteY3" fmla="*/ 1274619 h 12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484" h="1285930">
                <a:moveTo>
                  <a:pt x="793704" y="0"/>
                </a:moveTo>
                <a:cubicBezTo>
                  <a:pt x="349204" y="326736"/>
                  <a:pt x="-95296" y="653473"/>
                  <a:pt x="17849" y="858982"/>
                </a:cubicBezTo>
                <a:cubicBezTo>
                  <a:pt x="130994" y="1064491"/>
                  <a:pt x="1195485" y="1163782"/>
                  <a:pt x="1472576" y="1233055"/>
                </a:cubicBezTo>
                <a:cubicBezTo>
                  <a:pt x="1749667" y="1302328"/>
                  <a:pt x="1715030" y="1288473"/>
                  <a:pt x="1680394" y="12746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 rot="6354058">
            <a:off x="7464467" y="884774"/>
            <a:ext cx="1703484" cy="1754995"/>
          </a:xfrm>
          <a:custGeom>
            <a:avLst/>
            <a:gdLst>
              <a:gd name="connsiteX0" fmla="*/ 793704 w 1703484"/>
              <a:gd name="connsiteY0" fmla="*/ 0 h 1285930"/>
              <a:gd name="connsiteX1" fmla="*/ 17849 w 1703484"/>
              <a:gd name="connsiteY1" fmla="*/ 858982 h 1285930"/>
              <a:gd name="connsiteX2" fmla="*/ 1472576 w 1703484"/>
              <a:gd name="connsiteY2" fmla="*/ 1233055 h 1285930"/>
              <a:gd name="connsiteX3" fmla="*/ 1680394 w 1703484"/>
              <a:gd name="connsiteY3" fmla="*/ 1274619 h 12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484" h="1285930">
                <a:moveTo>
                  <a:pt x="793704" y="0"/>
                </a:moveTo>
                <a:cubicBezTo>
                  <a:pt x="349204" y="326736"/>
                  <a:pt x="-95296" y="653473"/>
                  <a:pt x="17849" y="858982"/>
                </a:cubicBezTo>
                <a:cubicBezTo>
                  <a:pt x="130994" y="1064491"/>
                  <a:pt x="1195485" y="1163782"/>
                  <a:pt x="1472576" y="1233055"/>
                </a:cubicBezTo>
                <a:cubicBezTo>
                  <a:pt x="1749667" y="1302328"/>
                  <a:pt x="1715030" y="1288473"/>
                  <a:pt x="1680394" y="12746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4487572" y="4149081"/>
            <a:ext cx="888349" cy="1133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447929" y="4149081"/>
            <a:ext cx="1150489" cy="1133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nimBg="1"/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260648"/>
            <a:ext cx="10153128" cy="6336704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zh-CN" altLang="en-US" sz="2800" dirty="0"/>
              <a:t>关于资本的理解</a:t>
            </a:r>
            <a:endParaRPr lang="en-US" altLang="zh-CN" sz="2800" dirty="0"/>
          </a:p>
          <a:p>
            <a:pPr marL="0" indent="0">
              <a:buClr>
                <a:srgbClr val="000000"/>
              </a:buClr>
              <a:buNone/>
            </a:pPr>
            <a:endParaRPr lang="en-US" altLang="zh-CN" sz="2800" dirty="0"/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处理成存量概念</a:t>
            </a:r>
            <a:endParaRPr lang="en-US" altLang="zh-CN" sz="2800" dirty="0"/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简单说“资本”时</a:t>
            </a:r>
            <a:r>
              <a:rPr lang="zh-CN" altLang="en-US" sz="2800" dirty="0">
                <a:sym typeface="Wingdings" panose="05000000000000000000" pitchFamily="2" charset="2"/>
              </a:rPr>
              <a:t>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一般是指与人力资本相对应的物质资本</a:t>
            </a:r>
            <a:endParaRPr lang="en-US" altLang="zh-CN" sz="2800" dirty="0"/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有时是指</a:t>
            </a:r>
            <a:r>
              <a:rPr lang="en-US" altLang="zh-CN" sz="2800" dirty="0"/>
              <a:t>fund</a:t>
            </a:r>
            <a:r>
              <a:rPr lang="zh-CN" altLang="en-US" sz="2800" dirty="0"/>
              <a:t>。（根据上下文判断）</a:t>
            </a:r>
            <a:endParaRPr lang="en-US" altLang="zh-CN" sz="2800" dirty="0"/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作为物质资本，一定体现在产品上</a:t>
            </a:r>
            <a:endParaRPr lang="en-US" altLang="zh-CN" sz="2800" dirty="0"/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包括具有耐久性的资本品：厂房、设备、生产线</a:t>
            </a:r>
            <a:endParaRPr lang="en-US" altLang="zh-CN" sz="2800" dirty="0"/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包括一次性消耗的半成品、原材料、燃料</a:t>
            </a:r>
            <a:endParaRPr lang="en-US" altLang="zh-CN" sz="2800" dirty="0"/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企业的资本与整个经济体的资本略略不同，区别是住宅</a:t>
            </a:r>
            <a:endParaRPr lang="en-US" altLang="zh-CN" sz="2800" dirty="0"/>
          </a:p>
          <a:p>
            <a:pPr marL="0" indent="0">
              <a:buClr>
                <a:srgbClr val="000000"/>
              </a:buClr>
              <a:buNone/>
            </a:pPr>
            <a:endParaRPr lang="en-US" altLang="zh-CN" sz="2800" dirty="0"/>
          </a:p>
          <a:p>
            <a:pPr marL="0" indent="0">
              <a:buClr>
                <a:srgbClr val="000000"/>
              </a:buClr>
              <a:buNone/>
            </a:pPr>
            <a:endParaRPr lang="en-US" altLang="zh-CN" sz="28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943922C0-BF6E-744A-A69C-1C811855C87D}"/>
              </a:ext>
            </a:extLst>
          </p:cNvPr>
          <p:cNvSpPr/>
          <p:nvPr/>
        </p:nvSpPr>
        <p:spPr>
          <a:xfrm>
            <a:off x="463068" y="908535"/>
            <a:ext cx="10529475" cy="3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260351"/>
            <a:ext cx="8569325" cy="792163"/>
          </a:xfrm>
        </p:spPr>
        <p:txBody>
          <a:bodyPr/>
          <a:lstStyle/>
          <a:p>
            <a:pPr algn="l" eaLnBrk="1" hangingPunct="1"/>
            <a:r>
              <a:rPr lang="en-US" altLang="zh-CN" sz="3200" dirty="0"/>
              <a:t>3. 2 </a:t>
            </a:r>
            <a:r>
              <a:rPr lang="zh-CN" altLang="en-US" sz="3200" dirty="0"/>
              <a:t>总生产函数</a:t>
            </a:r>
            <a:endParaRPr lang="en-US" altLang="zh-CN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268761"/>
            <a:ext cx="9649072" cy="5400328"/>
          </a:xfrm>
        </p:spPr>
        <p:txBody>
          <a:bodyPr anchor="t"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800" dirty="0"/>
              <a:t>Y = A F(L, K, H) 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规模报酬不变的总生产函数</a:t>
            </a:r>
            <a:endParaRPr lang="en-US" altLang="zh-CN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zY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A F(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zL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zK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zH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zN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劳均产量的总生产函数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Y = A F(L, K, H)  </a:t>
            </a: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en-US" altLang="zh-CN" sz="2800" dirty="0"/>
              <a:t>Y / L = A F(L, K, H) /L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如果存在规模报酬不变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Y / L = A F(L, K, H) /L </a:t>
            </a:r>
          </a:p>
          <a:p>
            <a:pPr marL="0" indent="0">
              <a:buNone/>
            </a:pPr>
            <a:r>
              <a:rPr lang="en-US" altLang="zh-CN" sz="2800" dirty="0">
                <a:sym typeface="Wingdings" panose="05000000000000000000" pitchFamily="2" charset="2"/>
              </a:rPr>
              <a:t>         </a:t>
            </a:r>
            <a:r>
              <a:rPr lang="en-US" altLang="zh-CN" sz="2800" dirty="0"/>
              <a:t>Y / L = A F(1, K /L, H/L)</a:t>
            </a:r>
          </a:p>
          <a:p>
            <a:pPr marL="0" indent="0">
              <a:buNone/>
            </a:pPr>
            <a:r>
              <a:rPr lang="zh-CN" altLang="en-US" sz="2800" dirty="0"/>
              <a:t>可以想象  </a:t>
            </a:r>
            <a:r>
              <a:rPr lang="en-US" altLang="zh-CN" sz="2800" dirty="0"/>
              <a:t>z = 1 / L</a:t>
            </a:r>
          </a:p>
          <a:p>
            <a:pPr marL="0" indent="0">
              <a:buNone/>
            </a:pP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503916" y="33132"/>
            <a:ext cx="3680470" cy="792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kern="0" dirty="0">
                <a:solidFill>
                  <a:srgbClr val="A50021"/>
                </a:solidFill>
              </a:rPr>
              <a:t>总产量</a:t>
            </a:r>
            <a:r>
              <a:rPr lang="en-US" altLang="zh-CN" sz="3200" kern="0" dirty="0">
                <a:solidFill>
                  <a:srgbClr val="A50021"/>
                </a:solidFill>
                <a:sym typeface="Wingdings" panose="05000000000000000000" pitchFamily="2" charset="2"/>
              </a:rPr>
              <a:t></a:t>
            </a:r>
            <a:r>
              <a:rPr lang="zh-CN" altLang="en-US" sz="3200" kern="0" dirty="0">
                <a:solidFill>
                  <a:srgbClr val="A50021"/>
                </a:solidFill>
                <a:sym typeface="Wingdings" panose="05000000000000000000" pitchFamily="2" charset="2"/>
              </a:rPr>
              <a:t>总收入</a:t>
            </a:r>
            <a:endParaRPr lang="en-US" altLang="zh-CN" sz="3200" kern="0" dirty="0">
              <a:solidFill>
                <a:srgbClr val="A50021"/>
              </a:solidFill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5C9C38A1-D7B7-5B47-AB1F-EFD31C02D778}"/>
              </a:ext>
            </a:extLst>
          </p:cNvPr>
          <p:cNvSpPr/>
          <p:nvPr/>
        </p:nvSpPr>
        <p:spPr>
          <a:xfrm>
            <a:off x="463068" y="908535"/>
            <a:ext cx="10529475" cy="3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2772" y="0"/>
            <a:ext cx="7772400" cy="65916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dirty="0"/>
              <a:t>4. </a:t>
            </a:r>
            <a:r>
              <a:rPr lang="zh-CN" altLang="en-US" sz="2800" dirty="0"/>
              <a:t>经济增长的</a:t>
            </a:r>
            <a:r>
              <a:rPr lang="zh-CN" altLang="en-US" sz="2800" dirty="0" smtClean="0"/>
              <a:t>核算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9993" y="653694"/>
                <a:ext cx="11521280" cy="6165304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促进经济增长的源泉中，各自对经济增长贡献有多大？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4.1 </a:t>
                </a:r>
                <a:r>
                  <a:rPr lang="zh-CN" altLang="en-US" sz="2800" dirty="0"/>
                  <a:t>推导</a:t>
                </a:r>
                <a:endParaRPr lang="en-US" altLang="zh-CN" sz="2800" dirty="0"/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Y = A F(L, K, H)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(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简化）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</a:t>
                </a:r>
                <a:r>
                  <a:rPr lang="en-US" altLang="zh-CN" sz="2800" dirty="0"/>
                  <a:t> Y = A F(L, K) 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对两边求全微分（经济含义：产量的微小增量分别来自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L</a:t>
                </a:r>
                <a:r>
                  <a:rPr lang="zh-CN" altLang="en-US" sz="2800" dirty="0"/>
                  <a:t>的微小增量）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dY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𝑑𝐾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dY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800" dirty="0"/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等式两边同时除以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AF(L, K) 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993" y="653694"/>
                <a:ext cx="11521280" cy="6165304"/>
              </a:xfrm>
              <a:blipFill>
                <a:blip r:embed="rId2"/>
                <a:stretch>
                  <a:fillRect l="-952" t="-1877" r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661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75520" y="188640"/>
                <a:ext cx="8712968" cy="640871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zh-CN" altLang="en-US" sz="2800" dirty="0"/>
                  <a:t>，我们有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注意：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𝐴𝐹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𝐴𝐹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这表明，</a:t>
                </a:r>
                <a:r>
                  <a:rPr lang="el-GR" altLang="zh-C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sz="2800" dirty="0"/>
                  <a:t>是总产量对劳动的弹性。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同样的道理，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CN" altLang="en-US" sz="2800" dirty="0"/>
                  <a:t>是总产量对资本的弹性。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5520" y="188640"/>
                <a:ext cx="8712968" cy="6408712"/>
              </a:xfrm>
              <a:blipFill>
                <a:blip r:embed="rId3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797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88640"/>
            <a:ext cx="7772400" cy="659160"/>
          </a:xfrm>
        </p:spPr>
        <p:txBody>
          <a:bodyPr/>
          <a:lstStyle/>
          <a:p>
            <a:pPr algn="l" eaLnBrk="1" hangingPunct="1"/>
            <a:r>
              <a:rPr lang="en-US" altLang="zh-CN" sz="3200" dirty="0"/>
              <a:t>1.</a:t>
            </a:r>
            <a:r>
              <a:rPr lang="zh-CN" altLang="en-US" sz="3200" dirty="0"/>
              <a:t>关于经济增长的事实</a:t>
            </a:r>
            <a:endParaRPr lang="en-US" altLang="zh-CN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5360" y="862862"/>
            <a:ext cx="11347345" cy="60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世界各国人均收入差距极大，最富有的国家是最贫穷国家的十倍以上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</a:pP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有些国家贫富水平在趋同，有些国家差距越来越大</a:t>
            </a:r>
            <a:endParaRPr lang="en-US" altLang="zh-CN" sz="2800" dirty="0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B1D3E291-3947-AF41-ACBF-6B94A4B2C556}"/>
              </a:ext>
            </a:extLst>
          </p:cNvPr>
          <p:cNvSpPr/>
          <p:nvPr/>
        </p:nvSpPr>
        <p:spPr>
          <a:xfrm>
            <a:off x="463068" y="908535"/>
            <a:ext cx="10529475" cy="3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6739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260648"/>
                <a:ext cx="10729192" cy="659735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4.2 </a:t>
                </a:r>
                <a:r>
                  <a:rPr lang="zh-CN" altLang="en-US" sz="2800" dirty="0"/>
                  <a:t>柯布道格拉斯生产函数中的增长核算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Y = A F(L, K)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p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800" b="0" i="1" dirty="0" smtClean="0"/>
                            <m:t>K</m:t>
                          </m:r>
                        </m:e>
                        <m:sup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通过求导数计算可知：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K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  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𝐴𝐿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K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K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  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𝐴𝐿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K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因此：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l-GR" altLang="zh-CN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260648"/>
                <a:ext cx="10729192" cy="6597352"/>
              </a:xfrm>
              <a:blipFill>
                <a:blip r:embed="rId2"/>
                <a:stretch>
                  <a:fillRect l="-118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>
            <a:extLst>
              <a:ext uri="{FF2B5EF4-FFF2-40B4-BE49-F238E27FC236}">
                <a16:creationId xmlns:a16="http://schemas.microsoft.com/office/drawing/2014/main" id="{9927AD21-5C80-2B4D-BAA9-1123A5B956FC}"/>
              </a:ext>
            </a:extLst>
          </p:cNvPr>
          <p:cNvSpPr/>
          <p:nvPr/>
        </p:nvSpPr>
        <p:spPr>
          <a:xfrm>
            <a:off x="463068" y="908535"/>
            <a:ext cx="10529475" cy="3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6241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0"/>
            <a:ext cx="8991600" cy="7101408"/>
          </a:xfrm>
          <a:noFill/>
        </p:spPr>
        <p:txBody>
          <a:bodyPr anchor="t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5. </a:t>
            </a:r>
            <a:r>
              <a:rPr lang="zh-CN" altLang="en-US" sz="2800" dirty="0"/>
              <a:t>资本积累与经济增长：新古典增长模型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5.1 </a:t>
            </a:r>
            <a:r>
              <a:rPr lang="zh-CN" altLang="en-US" sz="2800" dirty="0"/>
              <a:t>产出的供给与需求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/>
              <a:t>    </a:t>
            </a:r>
            <a:r>
              <a:rPr lang="zh-CN" altLang="en-US" sz="2800" dirty="0"/>
              <a:t>供给与生产函数</a:t>
            </a:r>
            <a:endParaRPr lang="en-US" altLang="zh-CN" sz="28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Y = F (K, L)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/>
              <a:t>考虑规模报酬不变的情形</a:t>
            </a: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 err="1"/>
              <a:t>zY</a:t>
            </a:r>
            <a:r>
              <a:rPr lang="en-US" altLang="zh-CN" sz="2800" dirty="0"/>
              <a:t> = F (</a:t>
            </a:r>
            <a:r>
              <a:rPr lang="en-US" altLang="zh-CN" sz="2800" dirty="0" err="1"/>
              <a:t>zK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zL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/>
              <a:t>考虑劳均产出量（</a:t>
            </a:r>
            <a:r>
              <a:rPr lang="en-US" altLang="zh-CN" sz="2800" dirty="0"/>
              <a:t>Setting z = 1/L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Y/L = F (K/L, 1)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/>
              <a:t>改写</a:t>
            </a: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Y /L= f (K/L)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y = f (k)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where y = Y/L, and k=K/L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9299848" y="2204864"/>
            <a:ext cx="273630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考虑一个经济体，所有成员参与生产过程，因此人均即劳均。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76B3BA95-744A-9D45-8989-C76215580862}"/>
              </a:ext>
            </a:extLst>
          </p:cNvPr>
          <p:cNvSpPr/>
          <p:nvPr/>
        </p:nvSpPr>
        <p:spPr>
          <a:xfrm>
            <a:off x="479376" y="562093"/>
            <a:ext cx="10529475" cy="3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138239"/>
            <a:ext cx="7005638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267075" y="1148330"/>
            <a:ext cx="6933381" cy="461353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0"/>
            <a:ext cx="9676184" cy="6705600"/>
          </a:xfrm>
          <a:noFill/>
        </p:spPr>
        <p:txBody>
          <a:bodyPr anchor="t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5. </a:t>
            </a:r>
            <a:r>
              <a:rPr lang="zh-CN" altLang="en-US" sz="2800" dirty="0"/>
              <a:t>资本积累与经济增长：新古典增长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资本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产出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储蓄与投资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资本（下一期）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产出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504"/>
              </p:ext>
            </p:extLst>
          </p:nvPr>
        </p:nvGraphicFramePr>
        <p:xfrm>
          <a:off x="1740737" y="2163619"/>
          <a:ext cx="874008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25">
                  <a:extLst>
                    <a:ext uri="{9D8B030D-6E8A-4147-A177-3AD203B41FA5}">
                      <a16:colId xmlns:a16="http://schemas.microsoft.com/office/drawing/2014/main" val="1265222502"/>
                    </a:ext>
                  </a:extLst>
                </a:gridCol>
                <a:gridCol w="1402824">
                  <a:extLst>
                    <a:ext uri="{9D8B030D-6E8A-4147-A177-3AD203B41FA5}">
                      <a16:colId xmlns:a16="http://schemas.microsoft.com/office/drawing/2014/main" val="1285180713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65810344"/>
                    </a:ext>
                  </a:extLst>
                </a:gridCol>
                <a:gridCol w="1476657">
                  <a:extLst>
                    <a:ext uri="{9D8B030D-6E8A-4147-A177-3AD203B41FA5}">
                      <a16:colId xmlns:a16="http://schemas.microsoft.com/office/drawing/2014/main" val="2923228984"/>
                    </a:ext>
                  </a:extLst>
                </a:gridCol>
                <a:gridCol w="1476657">
                  <a:extLst>
                    <a:ext uri="{9D8B030D-6E8A-4147-A177-3AD203B41FA5}">
                      <a16:colId xmlns:a16="http://schemas.microsoft.com/office/drawing/2014/main" val="3960272499"/>
                    </a:ext>
                  </a:extLst>
                </a:gridCol>
                <a:gridCol w="1624327">
                  <a:extLst>
                    <a:ext uri="{9D8B030D-6E8A-4147-A177-3AD203B41FA5}">
                      <a16:colId xmlns:a16="http://schemas.microsoft.com/office/drawing/2014/main" val="2126900748"/>
                    </a:ext>
                  </a:extLst>
                </a:gridCol>
              </a:tblGrid>
              <a:tr h="748448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rgbClr val="7030A0"/>
                          </a:solidFill>
                        </a:rPr>
                        <a:t>时间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7030A0"/>
                          </a:solidFill>
                        </a:rPr>
                        <a:t>t</a:t>
                      </a:r>
                      <a:endParaRPr lang="zh-CN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7030A0"/>
                          </a:solidFill>
                        </a:rPr>
                        <a:t>t+1</a:t>
                      </a:r>
                      <a:endParaRPr lang="zh-CN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7030A0"/>
                          </a:solidFill>
                        </a:rPr>
                        <a:t>t+2</a:t>
                      </a:r>
                      <a:endParaRPr lang="zh-CN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7030A0"/>
                          </a:solidFill>
                        </a:rPr>
                        <a:t>t+3</a:t>
                      </a:r>
                      <a:endParaRPr lang="zh-CN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7030A0"/>
                          </a:solidFill>
                        </a:rPr>
                        <a:t>t+4</a:t>
                      </a:r>
                      <a:endParaRPr lang="zh-CN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0960"/>
                  </a:ext>
                </a:extLst>
              </a:tr>
              <a:tr h="748448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产量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79189"/>
                  </a:ext>
                </a:extLst>
              </a:tr>
              <a:tr h="947013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35140753"/>
                  </a:ext>
                </a:extLst>
              </a:tr>
              <a:tr h="717897"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储蓄与投资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3604"/>
                  </a:ext>
                </a:extLst>
              </a:tr>
              <a:tr h="687349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6316957"/>
                  </a:ext>
                </a:extLst>
              </a:tr>
              <a:tr h="687349"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资本</a:t>
                      </a:r>
                    </a:p>
                  </a:txBody>
                  <a:tcPr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07673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>
            <a:stCxn id="7" idx="3"/>
          </p:cNvCxnSpPr>
          <p:nvPr/>
        </p:nvCxnSpPr>
        <p:spPr bwMode="auto">
          <a:xfrm>
            <a:off x="3933321" y="5301208"/>
            <a:ext cx="878921" cy="8084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4895367" y="3714478"/>
            <a:ext cx="18031" cy="23042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5574922" y="5301207"/>
            <a:ext cx="1102867" cy="75351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6872386" y="5301207"/>
            <a:ext cx="1109759" cy="7175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8613947" y="5301207"/>
            <a:ext cx="1011119" cy="8304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6661560" y="3766591"/>
            <a:ext cx="18031" cy="23042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8029526" y="3864241"/>
            <a:ext cx="18031" cy="23042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3549525" y="3756279"/>
            <a:ext cx="18031" cy="23042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9607035" y="3736409"/>
            <a:ext cx="18031" cy="23042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右箭头 2"/>
          <p:cNvSpPr/>
          <p:nvPr/>
        </p:nvSpPr>
        <p:spPr>
          <a:xfrm>
            <a:off x="695400" y="631829"/>
            <a:ext cx="10081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1021" y="3023247"/>
            <a:ext cx="81070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590099" y="2960961"/>
            <a:ext cx="946069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67142" y="3003721"/>
            <a:ext cx="94624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028103" y="3003721"/>
            <a:ext cx="1037995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3613351" y="4725144"/>
            <a:ext cx="639940" cy="576064"/>
          </a:xfrm>
          <a:prstGeom prst="triangle">
            <a:avLst/>
          </a:prstGeom>
          <a:solidFill>
            <a:schemeClr val="bg2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5243674" y="4725144"/>
            <a:ext cx="662497" cy="576063"/>
          </a:xfrm>
          <a:prstGeom prst="triangle">
            <a:avLst/>
          </a:prstGeom>
          <a:solidFill>
            <a:schemeClr val="bg2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703282" y="4715814"/>
            <a:ext cx="662497" cy="576063"/>
          </a:xfrm>
          <a:prstGeom prst="triangle">
            <a:avLst/>
          </a:prstGeom>
          <a:solidFill>
            <a:schemeClr val="bg2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8170298" y="4643458"/>
            <a:ext cx="662497" cy="576063"/>
          </a:xfrm>
          <a:prstGeom prst="triangle">
            <a:avLst/>
          </a:prstGeom>
          <a:solidFill>
            <a:schemeClr val="bg2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9753708" y="4645747"/>
            <a:ext cx="662497" cy="576063"/>
          </a:xfrm>
          <a:prstGeom prst="triangle">
            <a:avLst/>
          </a:prstGeom>
          <a:solidFill>
            <a:schemeClr val="bg2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43672" y="6054724"/>
            <a:ext cx="789649" cy="47062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20713" y="6115132"/>
            <a:ext cx="789649" cy="47062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68259" y="6122959"/>
            <a:ext cx="789649" cy="454965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42455" y="6169853"/>
            <a:ext cx="789649" cy="47062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54469" y="6169853"/>
            <a:ext cx="789649" cy="47062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41371" y="3014294"/>
            <a:ext cx="94624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199456" y="0"/>
            <a:ext cx="10729192" cy="6705600"/>
          </a:xfrm>
          <a:noFill/>
        </p:spPr>
        <p:txBody>
          <a:bodyPr anchor="t">
            <a:no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5. </a:t>
            </a:r>
            <a:r>
              <a:rPr lang="zh-CN" altLang="en-US" sz="2800" dirty="0"/>
              <a:t>资本积累与经济增长：新古典增长模型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5.1 </a:t>
            </a:r>
            <a:r>
              <a:rPr lang="zh-CN" altLang="en-US" sz="2800" dirty="0"/>
              <a:t>产出的供给与</a:t>
            </a:r>
            <a:r>
              <a:rPr lang="zh-CN" altLang="en-US" sz="2800" dirty="0" smtClean="0"/>
              <a:t>需求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/>
              <a:t>产出的需求</a:t>
            </a:r>
            <a:endParaRPr lang="en-US" altLang="zh-CN" sz="2800" dirty="0"/>
          </a:p>
          <a:p>
            <a:pPr lvl="1" indent="-342900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dirty="0" smtClean="0"/>
              <a:t>为</a:t>
            </a:r>
            <a:r>
              <a:rPr lang="zh-CN" altLang="en-US" sz="2800" dirty="0"/>
              <a:t>简单期间，考虑企业与个人的两个部门情形</a:t>
            </a:r>
            <a:endParaRPr lang="en-US" altLang="zh-CN" sz="2800" dirty="0"/>
          </a:p>
          <a:p>
            <a:pPr lvl="1" indent="-342900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表示为人均或劳均</a:t>
            </a:r>
            <a:endParaRPr lang="en-US" altLang="zh-CN" sz="2800" dirty="0"/>
          </a:p>
          <a:p>
            <a:pPr lvl="1" indent="-342900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均为实际值，而非名义值</a:t>
            </a:r>
            <a:endParaRPr lang="en-US" altLang="zh-CN" sz="2800" dirty="0"/>
          </a:p>
          <a:p>
            <a:pPr lvl="1" indent="-342900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dirty="0"/>
              <a:t>符号按照常规用法使用；大写表示总值，小写表示平均值</a:t>
            </a:r>
            <a:endParaRPr lang="en-US" altLang="zh-CN" sz="2800" dirty="0"/>
          </a:p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/>
              <a:t>人均需求（劳均需求）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/>
              <a:t>                  </a:t>
            </a:r>
            <a:r>
              <a:rPr lang="en-US" altLang="zh-CN" sz="2800" dirty="0" err="1"/>
              <a:t>y</a:t>
            </a:r>
            <a:r>
              <a:rPr lang="en-US" altLang="zh-CN" sz="2800" baseline="-25000" dirty="0" err="1"/>
              <a:t>d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= c + 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                     = (1-s)y + </a:t>
            </a:r>
            <a:r>
              <a:rPr lang="en-US" altLang="zh-CN" sz="2800" dirty="0" err="1"/>
              <a:t>i</a:t>
            </a:r>
            <a:endParaRPr lang="en-US" altLang="zh-CN" sz="2800" dirty="0"/>
          </a:p>
        </p:txBody>
      </p:sp>
      <p:sp>
        <p:nvSpPr>
          <p:cNvPr id="3" name="右箭头 2"/>
          <p:cNvSpPr/>
          <p:nvPr/>
        </p:nvSpPr>
        <p:spPr>
          <a:xfrm>
            <a:off x="335360" y="1196752"/>
            <a:ext cx="10081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995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703512" y="260648"/>
            <a:ext cx="8991600" cy="6597352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5. </a:t>
            </a:r>
            <a:r>
              <a:rPr lang="zh-CN" altLang="en-US" sz="2800" dirty="0"/>
              <a:t>资本积累与经济增长：新古典增长模型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5.1 </a:t>
            </a:r>
            <a:r>
              <a:rPr lang="zh-CN" altLang="en-US" sz="2800" dirty="0"/>
              <a:t>产出的供给与</a:t>
            </a:r>
            <a:r>
              <a:rPr lang="zh-CN" altLang="en-US" sz="2800" dirty="0" smtClean="0"/>
              <a:t>需求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/>
              <a:t>供求均衡的情形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/>
              <a:t>产出的供给：</a:t>
            </a:r>
            <a:r>
              <a:rPr lang="en-US" altLang="zh-CN" sz="2800" dirty="0"/>
              <a:t>y=f(k)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/>
              <a:t>产出的需求：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y</a:t>
            </a:r>
            <a:r>
              <a:rPr lang="en-US" altLang="zh-CN" sz="2800" baseline="-25000" dirty="0" err="1"/>
              <a:t>d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= c + 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                             = (1-s)y + 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/>
              <a:t>均衡：</a:t>
            </a:r>
            <a:r>
              <a:rPr lang="en-US" altLang="zh-CN" sz="2800" dirty="0"/>
              <a:t>y = </a:t>
            </a:r>
            <a:r>
              <a:rPr lang="en-US" altLang="zh-CN" sz="2800" dirty="0" err="1"/>
              <a:t>y</a:t>
            </a:r>
            <a:r>
              <a:rPr lang="en-US" altLang="zh-CN" sz="2800" baseline="-25000" dirty="0" err="1"/>
              <a:t>d</a:t>
            </a:r>
            <a:r>
              <a:rPr lang="en-US" altLang="zh-CN" sz="2800" baseline="-25000" dirty="0"/>
              <a:t>  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Wingdings" panose="05000000000000000000" pitchFamily="2" charset="2"/>
              </a:rPr>
              <a:t>  </a:t>
            </a:r>
            <a:r>
              <a:rPr lang="en-US" altLang="zh-CN" sz="2800" dirty="0"/>
              <a:t> y = (1-s)y +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 </a:t>
            </a:r>
            <a:r>
              <a:rPr lang="en-US" altLang="zh-CN" sz="2800" dirty="0">
                <a:sym typeface="Wingdings" panose="05000000000000000000" pitchFamily="2" charset="2"/>
              </a:rPr>
              <a:t>  </a:t>
            </a:r>
            <a:r>
              <a:rPr lang="en-US" altLang="zh-CN" sz="2800" dirty="0" err="1">
                <a:sym typeface="Wingdings" panose="05000000000000000000" pitchFamily="2" charset="2"/>
              </a:rPr>
              <a:t>i</a:t>
            </a:r>
            <a:r>
              <a:rPr lang="en-US" altLang="zh-CN" sz="2800" dirty="0">
                <a:sym typeface="Wingdings" panose="05000000000000000000" pitchFamily="2" charset="2"/>
              </a:rPr>
              <a:t> = </a:t>
            </a:r>
            <a:r>
              <a:rPr lang="en-US" altLang="zh-CN" sz="2800" dirty="0" err="1">
                <a:sym typeface="Wingdings" panose="05000000000000000000" pitchFamily="2" charset="2"/>
              </a:rPr>
              <a:t>sy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s f (k)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3" name="右箭头 2"/>
          <p:cNvSpPr/>
          <p:nvPr/>
        </p:nvSpPr>
        <p:spPr>
          <a:xfrm>
            <a:off x="613992" y="1268760"/>
            <a:ext cx="10081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391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983431" y="116632"/>
            <a:ext cx="9327383" cy="6312744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资本</a:t>
            </a:r>
            <a:r>
              <a:rPr lang="zh-CN" altLang="en-US" sz="2800" dirty="0" smtClean="0"/>
              <a:t>形成：投资</a:t>
            </a:r>
            <a:r>
              <a:rPr lang="en-US" altLang="zh-CN" sz="2800" dirty="0" smtClean="0">
                <a:sym typeface="Wingdings" panose="05000000000000000000" pitchFamily="2" charset="2"/>
              </a:rPr>
              <a:t></a:t>
            </a:r>
            <a:r>
              <a:rPr lang="zh-CN" altLang="en-US" sz="2800" dirty="0" smtClean="0">
                <a:sym typeface="Wingdings" panose="05000000000000000000" pitchFamily="2" charset="2"/>
              </a:rPr>
              <a:t>形成资本</a:t>
            </a:r>
            <a:endParaRPr lang="zh-CN" altLang="en-US" sz="2800" dirty="0"/>
          </a:p>
        </p:txBody>
      </p:sp>
      <p:sp>
        <p:nvSpPr>
          <p:cNvPr id="4" name="右箭头 3"/>
          <p:cNvSpPr/>
          <p:nvPr/>
        </p:nvSpPr>
        <p:spPr>
          <a:xfrm>
            <a:off x="695400" y="631829"/>
            <a:ext cx="10081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704220" y="1216276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704219" y="6016876"/>
            <a:ext cx="6479577" cy="9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rc 5"/>
          <p:cNvSpPr>
            <a:spLocks/>
          </p:cNvSpPr>
          <p:nvPr/>
        </p:nvSpPr>
        <p:spPr bwMode="auto">
          <a:xfrm flipH="1" flipV="1">
            <a:off x="4704220" y="4461614"/>
            <a:ext cx="4560132" cy="1631462"/>
          </a:xfrm>
          <a:custGeom>
            <a:avLst/>
            <a:gdLst>
              <a:gd name="T0" fmla="*/ 2147483646 w 21585"/>
              <a:gd name="T1" fmla="*/ 2147483646 h 21501"/>
              <a:gd name="T2" fmla="*/ 2147483646 w 21585"/>
              <a:gd name="T3" fmla="*/ 2147483646 h 21501"/>
              <a:gd name="T4" fmla="*/ 0 w 21585"/>
              <a:gd name="T5" fmla="*/ 0 h 21501"/>
              <a:gd name="T6" fmla="*/ 0 60000 65536"/>
              <a:gd name="T7" fmla="*/ 0 60000 65536"/>
              <a:gd name="T8" fmla="*/ 0 60000 65536"/>
              <a:gd name="T9" fmla="*/ 0 w 21585"/>
              <a:gd name="T10" fmla="*/ 0 h 21501"/>
              <a:gd name="T11" fmla="*/ 21585 w 21585"/>
              <a:gd name="T12" fmla="*/ 21501 h 215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5" h="21501" fill="none" extrusionOk="0">
                <a:moveTo>
                  <a:pt x="21584" y="816"/>
                </a:moveTo>
                <a:cubicBezTo>
                  <a:pt x="21175" y="11627"/>
                  <a:pt x="12831" y="20468"/>
                  <a:pt x="2062" y="21501"/>
                </a:cubicBezTo>
              </a:path>
              <a:path w="21585" h="21501" stroke="0" extrusionOk="0">
                <a:moveTo>
                  <a:pt x="21584" y="816"/>
                </a:moveTo>
                <a:cubicBezTo>
                  <a:pt x="21175" y="11627"/>
                  <a:pt x="12831" y="20468"/>
                  <a:pt x="2062" y="21501"/>
                </a:cubicBezTo>
                <a:lnTo>
                  <a:pt x="0" y="0"/>
                </a:lnTo>
                <a:lnTo>
                  <a:pt x="21584" y="816"/>
                </a:ln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rc 6"/>
          <p:cNvSpPr>
            <a:spLocks/>
          </p:cNvSpPr>
          <p:nvPr/>
        </p:nvSpPr>
        <p:spPr bwMode="auto">
          <a:xfrm flipH="1" flipV="1">
            <a:off x="4704221" y="2511676"/>
            <a:ext cx="3884613" cy="3544888"/>
          </a:xfrm>
          <a:custGeom>
            <a:avLst/>
            <a:gdLst>
              <a:gd name="T0" fmla="*/ 2147483646 w 21577"/>
              <a:gd name="T1" fmla="*/ 2147483646 h 21568"/>
              <a:gd name="T2" fmla="*/ 2147483646 w 21577"/>
              <a:gd name="T3" fmla="*/ 2147483646 h 21568"/>
              <a:gd name="T4" fmla="*/ 0 w 21577"/>
              <a:gd name="T5" fmla="*/ 0 h 21568"/>
              <a:gd name="T6" fmla="*/ 0 60000 65536"/>
              <a:gd name="T7" fmla="*/ 0 60000 65536"/>
              <a:gd name="T8" fmla="*/ 0 60000 65536"/>
              <a:gd name="T9" fmla="*/ 0 w 21577"/>
              <a:gd name="T10" fmla="*/ 0 h 21568"/>
              <a:gd name="T11" fmla="*/ 21577 w 21577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7" h="21568" fill="none" extrusionOk="0">
                <a:moveTo>
                  <a:pt x="21576" y="997"/>
                </a:moveTo>
                <a:cubicBezTo>
                  <a:pt x="21064" y="12075"/>
                  <a:pt x="12246" y="20965"/>
                  <a:pt x="1173" y="21568"/>
                </a:cubicBezTo>
              </a:path>
              <a:path w="21577" h="21568" stroke="0" extrusionOk="0">
                <a:moveTo>
                  <a:pt x="21576" y="997"/>
                </a:moveTo>
                <a:cubicBezTo>
                  <a:pt x="21064" y="12075"/>
                  <a:pt x="12246" y="20965"/>
                  <a:pt x="1173" y="21568"/>
                </a:cubicBezTo>
                <a:lnTo>
                  <a:pt x="0" y="0"/>
                </a:lnTo>
                <a:lnTo>
                  <a:pt x="21576" y="997"/>
                </a:lnTo>
                <a:close/>
              </a:path>
            </a:pathLst>
          </a:custGeom>
          <a:noFill/>
          <a:ln w="254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80420" y="1063877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Per capita output and per capita investment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526060" y="6252842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Per capita capital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878874" y="4226682"/>
            <a:ext cx="3200400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人均储蓄和人均投资，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err="1" smtClean="0"/>
              <a:t>sy</a:t>
            </a:r>
            <a:r>
              <a:rPr lang="en-US" altLang="zh-CN" sz="2400" dirty="0" smtClean="0"/>
              <a:t> = sf(k)</a:t>
            </a:r>
            <a:endParaRPr lang="en-US" altLang="zh-CN" sz="2400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425010" y="2265863"/>
            <a:ext cx="32004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人均产出，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228220" y="3273676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228220" y="4950076"/>
            <a:ext cx="0" cy="1066800"/>
          </a:xfrm>
          <a:prstGeom prst="line">
            <a:avLst/>
          </a:prstGeom>
          <a:noFill/>
          <a:ln w="3175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533020" y="3502277"/>
            <a:ext cx="2590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人均消费，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304420" y="373087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609220" y="5254876"/>
            <a:ext cx="2133600" cy="457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0099"/>
                </a:solidFill>
              </a:rPr>
              <a:t>人均投资，</a:t>
            </a:r>
            <a:r>
              <a:rPr lang="en-US" altLang="zh-CN" sz="2400" dirty="0" err="1">
                <a:solidFill>
                  <a:srgbClr val="CC0099"/>
                </a:solidFill>
              </a:rPr>
              <a:t>i</a:t>
            </a:r>
            <a:endParaRPr lang="en-US" altLang="zh-CN" sz="2400" dirty="0">
              <a:solidFill>
                <a:srgbClr val="CC0099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304420" y="54834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6136468" y="482913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136468" y="319027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5837567" y="446203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805184" y="278074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24478" y="6143374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k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5647122" y="3374132"/>
            <a:ext cx="291058" cy="241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31969" y="425680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77256" y="957862"/>
            <a:ext cx="922200" cy="44012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buFontTx/>
              <a:buNone/>
            </a:pPr>
            <a:r>
              <a:rPr lang="en-US" altLang="zh-CN" sz="2800" dirty="0"/>
              <a:t>5.2 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本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态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演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进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变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化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1881188" y="285751"/>
            <a:ext cx="8572500" cy="6310313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/>
              <a:t>资本</a:t>
            </a:r>
            <a:r>
              <a:rPr lang="zh-CN" altLang="en-US" sz="2800" dirty="0" smtClean="0"/>
              <a:t>折旧：折旧</a:t>
            </a:r>
            <a:r>
              <a:rPr lang="en-US" altLang="zh-CN" sz="2800" dirty="0" smtClean="0">
                <a:sym typeface="Wingdings" panose="05000000000000000000" pitchFamily="2" charset="2"/>
              </a:rPr>
              <a:t></a:t>
            </a:r>
            <a:r>
              <a:rPr lang="zh-CN" altLang="en-US" sz="2800" dirty="0" smtClean="0">
                <a:sym typeface="Wingdings" panose="05000000000000000000" pitchFamily="2" charset="2"/>
              </a:rPr>
              <a:t>减少资本</a:t>
            </a:r>
            <a:endParaRPr lang="zh-CN" altLang="en-US" sz="28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528764"/>
            <a:ext cx="73342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09925" y="1547222"/>
            <a:ext cx="7334250" cy="441618"/>
          </a:xfrm>
          <a:prstGeom prst="rect">
            <a:avLst/>
          </a:prstGeom>
          <a:solidFill>
            <a:srgbClr val="FEEAB9"/>
          </a:solidFill>
          <a:ln>
            <a:solidFill>
              <a:srgbClr val="FEEA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63352" y="908720"/>
            <a:ext cx="111612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7256" y="957862"/>
            <a:ext cx="922200" cy="44012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buFontTx/>
              <a:buNone/>
            </a:pPr>
            <a:r>
              <a:rPr lang="en-US" altLang="zh-CN" sz="2800" dirty="0"/>
              <a:t>5.2 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本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态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演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进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变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化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055441" y="214314"/>
            <a:ext cx="9255374" cy="5881687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/>
              <a:t>资本的积累</a:t>
            </a:r>
            <a:r>
              <a:rPr lang="zh-CN" altLang="en-US" sz="2800" dirty="0" smtClean="0"/>
              <a:t>：“形成</a:t>
            </a:r>
            <a:r>
              <a:rPr lang="en-US" altLang="zh-CN" sz="2800" dirty="0" smtClean="0"/>
              <a:t>—</a:t>
            </a:r>
            <a:r>
              <a:rPr lang="zh-CN" altLang="en-US" sz="2800" dirty="0"/>
              <a:t>折旧” </a:t>
            </a: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zh-CN" altLang="en-US" sz="2800" dirty="0">
                <a:sym typeface="Wingdings" panose="05000000000000000000" pitchFamily="2" charset="2"/>
              </a:rPr>
              <a:t>资本存量的净增加</a:t>
            </a:r>
            <a:endParaRPr lang="zh-CN" altLang="en-US" sz="28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908576" y="427925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079776" y="176465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079775" y="6184255"/>
            <a:ext cx="63072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079776" y="1764655"/>
            <a:ext cx="4114800" cy="441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rc 7"/>
          <p:cNvSpPr>
            <a:spLocks/>
          </p:cNvSpPr>
          <p:nvPr/>
        </p:nvSpPr>
        <p:spPr bwMode="auto">
          <a:xfrm flipV="1">
            <a:off x="4155976" y="3666190"/>
            <a:ext cx="4824536" cy="2497428"/>
          </a:xfrm>
          <a:custGeom>
            <a:avLst/>
            <a:gdLst>
              <a:gd name="T0" fmla="*/ 2147483646 w 21600"/>
              <a:gd name="T1" fmla="*/ 2147483646 h 21439"/>
              <a:gd name="T2" fmla="*/ 0 w 21600"/>
              <a:gd name="T3" fmla="*/ 2147483646 h 21439"/>
              <a:gd name="T4" fmla="*/ 2147483646 w 21600"/>
              <a:gd name="T5" fmla="*/ 0 h 21439"/>
              <a:gd name="T6" fmla="*/ 0 60000 65536"/>
              <a:gd name="T7" fmla="*/ 0 60000 65536"/>
              <a:gd name="T8" fmla="*/ 0 60000 65536"/>
              <a:gd name="T9" fmla="*/ 0 w 21600"/>
              <a:gd name="T10" fmla="*/ 0 h 21439"/>
              <a:gd name="T11" fmla="*/ 21600 w 21600"/>
              <a:gd name="T12" fmla="*/ 21439 h 21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9" fill="none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</a:path>
              <a:path w="21600" h="21439" stroke="0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  <a:lnTo>
                  <a:pt x="21600" y="0"/>
                </a:lnTo>
                <a:lnTo>
                  <a:pt x="18966" y="21438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277482" y="1341310"/>
            <a:ext cx="23495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depreciation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δ</a:t>
            </a:r>
            <a:r>
              <a:rPr lang="en-US" altLang="zh-CN" sz="2400" dirty="0" err="1">
                <a:solidFill>
                  <a:srgbClr val="FF0000"/>
                </a:solidFill>
              </a:rPr>
              <a:t>k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832376" y="412685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59824" y="3743984"/>
            <a:ext cx="272077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339933"/>
                </a:solidFill>
              </a:rPr>
              <a:t>Per capita investment</a:t>
            </a:r>
            <a:r>
              <a:rPr lang="zh-CN" altLang="en-US" sz="2000" dirty="0">
                <a:solidFill>
                  <a:srgbClr val="339933"/>
                </a:solidFill>
              </a:rPr>
              <a:t>，  </a:t>
            </a:r>
            <a:r>
              <a:rPr lang="en-US" altLang="zh-CN" sz="2000" dirty="0">
                <a:solidFill>
                  <a:srgbClr val="339933"/>
                </a:solidFill>
              </a:rPr>
              <a:t>s f</a:t>
            </a:r>
            <a:r>
              <a:rPr lang="zh-CN" altLang="en-US" sz="2000" dirty="0">
                <a:solidFill>
                  <a:srgbClr val="339933"/>
                </a:solidFill>
              </a:rPr>
              <a:t>（</a:t>
            </a:r>
            <a:r>
              <a:rPr lang="en-US" altLang="zh-CN" sz="2000" dirty="0">
                <a:solidFill>
                  <a:srgbClr val="339933"/>
                </a:solidFill>
              </a:rPr>
              <a:t>k</a:t>
            </a:r>
            <a:r>
              <a:rPr lang="zh-CN" altLang="en-US" sz="2000" dirty="0">
                <a:solidFill>
                  <a:srgbClr val="339933"/>
                </a:solidFill>
              </a:rPr>
              <a:t>）</a:t>
            </a:r>
            <a:r>
              <a:rPr lang="zh-CN" altLang="en-US" sz="28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56176" y="618425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k*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331583" y="6246169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人均资本</a:t>
            </a:r>
            <a:endParaRPr lang="en-US" altLang="zh-CN" sz="2400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91680" y="1439314"/>
            <a:ext cx="5444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人均产出，人均投资或储蓄，人均折旧</a:t>
            </a:r>
            <a:endParaRPr lang="en-US" altLang="zh-CN" sz="2400" dirty="0"/>
          </a:p>
        </p:txBody>
      </p:sp>
      <p:sp>
        <p:nvSpPr>
          <p:cNvPr id="16" name="Arc 14"/>
          <p:cNvSpPr>
            <a:spLocks/>
          </p:cNvSpPr>
          <p:nvPr/>
        </p:nvSpPr>
        <p:spPr bwMode="auto">
          <a:xfrm flipV="1">
            <a:off x="4155976" y="2460811"/>
            <a:ext cx="4435152" cy="3628194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381776" y="2686899"/>
            <a:ext cx="23622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Per capita output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908576" y="321245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079776" y="321245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94176" y="5955655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060976" y="5955655"/>
            <a:ext cx="685800" cy="762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765576" y="427925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975375" y="2702847"/>
            <a:ext cx="1" cy="348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832375" y="4129926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E</a:t>
            </a:r>
            <a:endParaRPr lang="en-US" altLang="zh-CN" sz="2800" baseline="-25000" dirty="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670576" y="6184256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</a:t>
            </a:r>
            <a:r>
              <a:rPr lang="en-US" altLang="zh-CN" sz="2800" baseline="-25000"/>
              <a:t>2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600476" y="6184255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k</a:t>
            </a:r>
            <a:r>
              <a:rPr lang="en-US" altLang="zh-CN" sz="2800" baseline="-25000" dirty="0"/>
              <a:t>1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778424" y="4649901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B</a:t>
            </a:r>
            <a:endParaRPr lang="en-US" altLang="zh-CN" sz="2800" baseline="-25000" dirty="0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765576" y="4069531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C</a:t>
            </a:r>
            <a:endParaRPr lang="en-US" altLang="zh-CN" sz="2800" baseline="-25000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917976" y="5422255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A</a:t>
            </a:r>
            <a:endParaRPr lang="en-US" altLang="zh-CN" sz="2800" baseline="-25000" dirty="0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645322" y="3996283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H</a:t>
            </a:r>
            <a:endParaRPr lang="en-US" altLang="zh-CN" sz="2800" baseline="-25000" dirty="0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899325" y="3002177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K</a:t>
            </a:r>
            <a:endParaRPr lang="en-US" altLang="zh-CN" sz="2800" baseline="-25000" dirty="0"/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6708824" y="2151936"/>
            <a:ext cx="324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J</a:t>
            </a:r>
            <a:endParaRPr lang="en-US" altLang="zh-CN" sz="2800" baseline="-25000" dirty="0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4679528" y="535267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4689376" y="482031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4661765" y="418169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899175" y="299042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6880552" y="257164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6931142" y="38379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右箭头 1"/>
          <p:cNvSpPr/>
          <p:nvPr/>
        </p:nvSpPr>
        <p:spPr>
          <a:xfrm>
            <a:off x="263352" y="908720"/>
            <a:ext cx="111612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7256" y="957862"/>
            <a:ext cx="922200" cy="44012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buFontTx/>
              <a:buNone/>
            </a:pPr>
            <a:r>
              <a:rPr lang="en-US" altLang="zh-CN" sz="2800" dirty="0"/>
              <a:t>5.2 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本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态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演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进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变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化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055441" y="214314"/>
            <a:ext cx="9255374" cy="5881687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/>
              <a:t>资本的</a:t>
            </a:r>
            <a:r>
              <a:rPr lang="zh-CN" altLang="en-US" sz="2800" dirty="0" smtClean="0"/>
              <a:t>积累的稳态：“形成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折旧” </a:t>
            </a: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zh-CN" altLang="en-US" sz="2800" dirty="0">
                <a:sym typeface="Wingdings" panose="05000000000000000000" pitchFamily="2" charset="2"/>
              </a:rPr>
              <a:t>资本</a:t>
            </a:r>
            <a:r>
              <a:rPr lang="zh-CN" altLang="en-US" sz="2800" dirty="0" smtClean="0">
                <a:sym typeface="Wingdings" panose="05000000000000000000" pitchFamily="2" charset="2"/>
              </a:rPr>
              <a:t>存量不变</a:t>
            </a:r>
            <a:endParaRPr lang="zh-CN" altLang="en-US" sz="28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908576" y="427925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079776" y="176465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079775" y="6184255"/>
            <a:ext cx="63072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079776" y="1764655"/>
            <a:ext cx="4114800" cy="441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rc 7"/>
          <p:cNvSpPr>
            <a:spLocks/>
          </p:cNvSpPr>
          <p:nvPr/>
        </p:nvSpPr>
        <p:spPr bwMode="auto">
          <a:xfrm flipV="1">
            <a:off x="4155976" y="3666190"/>
            <a:ext cx="4824536" cy="2497428"/>
          </a:xfrm>
          <a:custGeom>
            <a:avLst/>
            <a:gdLst>
              <a:gd name="T0" fmla="*/ 2147483646 w 21600"/>
              <a:gd name="T1" fmla="*/ 2147483646 h 21439"/>
              <a:gd name="T2" fmla="*/ 0 w 21600"/>
              <a:gd name="T3" fmla="*/ 2147483646 h 21439"/>
              <a:gd name="T4" fmla="*/ 2147483646 w 21600"/>
              <a:gd name="T5" fmla="*/ 0 h 21439"/>
              <a:gd name="T6" fmla="*/ 0 60000 65536"/>
              <a:gd name="T7" fmla="*/ 0 60000 65536"/>
              <a:gd name="T8" fmla="*/ 0 60000 65536"/>
              <a:gd name="T9" fmla="*/ 0 w 21600"/>
              <a:gd name="T10" fmla="*/ 0 h 21439"/>
              <a:gd name="T11" fmla="*/ 21600 w 21600"/>
              <a:gd name="T12" fmla="*/ 21439 h 21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9" fill="none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</a:path>
              <a:path w="21600" h="21439" stroke="0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  <a:lnTo>
                  <a:pt x="21600" y="0"/>
                </a:lnTo>
                <a:lnTo>
                  <a:pt x="18966" y="21438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277482" y="1341310"/>
            <a:ext cx="23495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depreciation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δ</a:t>
            </a:r>
            <a:r>
              <a:rPr lang="en-US" altLang="zh-CN" sz="2400" dirty="0" err="1">
                <a:solidFill>
                  <a:srgbClr val="FF0000"/>
                </a:solidFill>
              </a:rPr>
              <a:t>k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832376" y="412685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59824" y="3743984"/>
            <a:ext cx="272077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339933"/>
                </a:solidFill>
              </a:rPr>
              <a:t>Per capita investment</a:t>
            </a:r>
            <a:r>
              <a:rPr lang="zh-CN" altLang="en-US" sz="2000" dirty="0">
                <a:solidFill>
                  <a:srgbClr val="339933"/>
                </a:solidFill>
              </a:rPr>
              <a:t>，  </a:t>
            </a:r>
            <a:r>
              <a:rPr lang="en-US" altLang="zh-CN" sz="2000" dirty="0">
                <a:solidFill>
                  <a:srgbClr val="339933"/>
                </a:solidFill>
              </a:rPr>
              <a:t>s f</a:t>
            </a:r>
            <a:r>
              <a:rPr lang="zh-CN" altLang="en-US" sz="2000" dirty="0">
                <a:solidFill>
                  <a:srgbClr val="339933"/>
                </a:solidFill>
              </a:rPr>
              <a:t>（</a:t>
            </a:r>
            <a:r>
              <a:rPr lang="en-US" altLang="zh-CN" sz="2000" dirty="0">
                <a:solidFill>
                  <a:srgbClr val="339933"/>
                </a:solidFill>
              </a:rPr>
              <a:t>k</a:t>
            </a:r>
            <a:r>
              <a:rPr lang="zh-CN" altLang="en-US" sz="2000" dirty="0">
                <a:solidFill>
                  <a:srgbClr val="339933"/>
                </a:solidFill>
              </a:rPr>
              <a:t>）</a:t>
            </a:r>
            <a:r>
              <a:rPr lang="zh-CN" altLang="en-US" sz="28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56176" y="618425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k*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331583" y="6246169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人均资本</a:t>
            </a:r>
            <a:endParaRPr lang="en-US" altLang="zh-CN" sz="2400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91680" y="1439314"/>
            <a:ext cx="5444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人均产出，人均投资或储蓄，人均折旧</a:t>
            </a:r>
            <a:endParaRPr lang="en-US" altLang="zh-CN" sz="2400" dirty="0"/>
          </a:p>
        </p:txBody>
      </p:sp>
      <p:sp>
        <p:nvSpPr>
          <p:cNvPr id="16" name="Arc 14"/>
          <p:cNvSpPr>
            <a:spLocks/>
          </p:cNvSpPr>
          <p:nvPr/>
        </p:nvSpPr>
        <p:spPr bwMode="auto">
          <a:xfrm flipV="1">
            <a:off x="4155976" y="2460811"/>
            <a:ext cx="4435152" cy="3628194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381776" y="2686899"/>
            <a:ext cx="23622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Per capita output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908576" y="321245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079776" y="321245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94176" y="5955655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060976" y="5955655"/>
            <a:ext cx="685800" cy="762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765576" y="427925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975375" y="2702847"/>
            <a:ext cx="1" cy="348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832375" y="4129926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E</a:t>
            </a:r>
            <a:endParaRPr lang="en-US" altLang="zh-CN" sz="2800" baseline="-25000" dirty="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670576" y="6184256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</a:t>
            </a:r>
            <a:r>
              <a:rPr lang="en-US" altLang="zh-CN" sz="2800" baseline="-25000"/>
              <a:t>2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65576" y="6336656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k</a:t>
            </a:r>
            <a:r>
              <a:rPr lang="en-US" altLang="zh-CN" sz="2800" baseline="-25000" dirty="0"/>
              <a:t>1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778424" y="4649901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B</a:t>
            </a:r>
            <a:endParaRPr lang="en-US" altLang="zh-CN" sz="2800" baseline="-25000" dirty="0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765576" y="4069531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C</a:t>
            </a:r>
            <a:endParaRPr lang="en-US" altLang="zh-CN" sz="2800" baseline="-25000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917976" y="5422255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A</a:t>
            </a:r>
            <a:endParaRPr lang="en-US" altLang="zh-CN" sz="2800" baseline="-25000" dirty="0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645322" y="3996283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H</a:t>
            </a:r>
            <a:endParaRPr lang="en-US" altLang="zh-CN" sz="2800" baseline="-25000" dirty="0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899325" y="3002177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K</a:t>
            </a:r>
            <a:endParaRPr lang="en-US" altLang="zh-CN" sz="2800" baseline="-25000" dirty="0"/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6708824" y="2151936"/>
            <a:ext cx="324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J</a:t>
            </a:r>
            <a:endParaRPr lang="en-US" altLang="zh-CN" sz="2800" baseline="-25000" dirty="0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4679528" y="535267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4689376" y="482031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4661765" y="418169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899175" y="299042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6880552" y="257164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6931142" y="38379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右箭头 1"/>
          <p:cNvSpPr/>
          <p:nvPr/>
        </p:nvSpPr>
        <p:spPr>
          <a:xfrm>
            <a:off x="263352" y="908720"/>
            <a:ext cx="111612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7256" y="957862"/>
            <a:ext cx="922200" cy="44012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buFontTx/>
              <a:buNone/>
            </a:pPr>
            <a:r>
              <a:rPr lang="en-US" altLang="zh-CN" sz="2800" dirty="0"/>
              <a:t>5.2 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本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态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演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进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变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化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175685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064CA6-454A-43CB-B861-86C4E2FD9AF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5486400" y="641985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1200" b="1" i="1"/>
              <a:t>Source: Angus Maddison, </a:t>
            </a:r>
            <a:r>
              <a:rPr kumimoji="0" lang="en-US" altLang="zh-CN" sz="1200"/>
              <a:t>Monitoring the World Economy 1820-1992</a:t>
            </a:r>
            <a:r>
              <a:rPr kumimoji="0" lang="en-US" altLang="zh-CN" sz="1200" b="1" i="1"/>
              <a:t>, Paris: Organization for Economic Cooperation and Development, 1995</a:t>
            </a:r>
          </a:p>
        </p:txBody>
      </p:sp>
      <p:pic>
        <p:nvPicPr>
          <p:cNvPr id="4101" name="Picture 10" descr="dor14850_0301-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0651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76200"/>
            <a:ext cx="65913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05693" y="52809"/>
            <a:ext cx="6585958" cy="4805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143672" y="3527137"/>
            <a:ext cx="6192688" cy="238549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672" y="1679921"/>
            <a:ext cx="6192688" cy="238549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672" y="1969983"/>
            <a:ext cx="6192688" cy="238549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516731" y="41989"/>
            <a:ext cx="11411917" cy="6477000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/>
              <a:t>5</a:t>
            </a:r>
            <a:r>
              <a:rPr lang="en-US" altLang="zh-CN" sz="2800" dirty="0" smtClean="0"/>
              <a:t>.3 </a:t>
            </a:r>
            <a:r>
              <a:rPr lang="zh-CN" altLang="en-US" sz="2800" dirty="0"/>
              <a:t>资本积累与经济增长</a:t>
            </a:r>
            <a:r>
              <a:rPr lang="zh-CN" altLang="en-US" sz="2800" dirty="0" smtClean="0"/>
              <a:t>过程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人均产出增长取决于人均资本</a:t>
            </a:r>
            <a:r>
              <a:rPr lang="zh-CN" altLang="en-US" sz="2800" dirty="0" smtClean="0"/>
              <a:t>的增长</a:t>
            </a:r>
            <a:endParaRPr lang="en-US" altLang="zh-CN" sz="2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800" dirty="0"/>
              <a:t>     y </a:t>
            </a:r>
            <a:r>
              <a:rPr lang="zh-CN" altLang="en-US" sz="2800" dirty="0"/>
              <a:t>＝ </a:t>
            </a:r>
            <a:r>
              <a:rPr lang="en-US" altLang="zh-CN" sz="2800" dirty="0"/>
              <a:t>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人均资本增长△</a:t>
            </a:r>
            <a:r>
              <a:rPr lang="en-US" altLang="zh-CN" sz="2800" dirty="0"/>
              <a:t>k</a:t>
            </a:r>
            <a:r>
              <a:rPr lang="zh-CN" altLang="en-US" sz="2800" dirty="0"/>
              <a:t>来自人均储蓄，</a:t>
            </a:r>
            <a:r>
              <a:rPr lang="en-US" altLang="zh-CN" sz="2800" dirty="0" err="1"/>
              <a:t>sy</a:t>
            </a:r>
            <a:r>
              <a:rPr lang="en-US" altLang="zh-CN" sz="2800" dirty="0"/>
              <a:t> or s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）和人均资本的折旧， </a:t>
            </a:r>
            <a:r>
              <a:rPr lang="en-US" altLang="zh-CN" sz="2800" dirty="0" err="1"/>
              <a:t>δk</a:t>
            </a:r>
            <a:r>
              <a:rPr lang="zh-CN" altLang="en-US" sz="2800" dirty="0"/>
              <a:t>。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/>
              <a:t>      △</a:t>
            </a:r>
            <a:r>
              <a:rPr lang="en-US" altLang="zh-CN" sz="2800" dirty="0"/>
              <a:t>k = s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 </a:t>
            </a:r>
            <a:r>
              <a:rPr lang="en-US" altLang="zh-CN" sz="2800" dirty="0" smtClean="0"/>
              <a:t>- </a:t>
            </a:r>
            <a:r>
              <a:rPr lang="en-US" altLang="zh-CN" sz="2800" dirty="0" err="1" smtClean="0"/>
              <a:t>δk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只要</a:t>
            </a:r>
            <a:r>
              <a:rPr lang="en-US" altLang="zh-CN" sz="2800" dirty="0"/>
              <a:t>s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 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δk</a:t>
            </a:r>
            <a:r>
              <a:rPr lang="zh-CN" altLang="en-US" sz="2800" dirty="0"/>
              <a:t>，人均资本就会增长，人均产量也会增长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经济增长最终会步入稳态</a:t>
            </a:r>
            <a:r>
              <a:rPr lang="en-US" altLang="zh-CN" sz="2800" dirty="0" smtClean="0"/>
              <a:t>: 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2800" dirty="0" smtClean="0"/>
              <a:t> △k = s f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k*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δk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＝ </a:t>
            </a:r>
            <a:r>
              <a:rPr lang="en-US" altLang="zh-CN" sz="2800" dirty="0" smtClean="0"/>
              <a:t>0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dirty="0"/>
          </a:p>
        </p:txBody>
      </p:sp>
      <p:sp>
        <p:nvSpPr>
          <p:cNvPr id="3" name="右箭头 2"/>
          <p:cNvSpPr/>
          <p:nvPr/>
        </p:nvSpPr>
        <p:spPr>
          <a:xfrm>
            <a:off x="263352" y="692696"/>
            <a:ext cx="10297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61899" y="260648"/>
            <a:ext cx="4800600" cy="6324600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经济增长</a:t>
            </a:r>
            <a:r>
              <a:rPr lang="zh-CN" altLang="en-US" sz="2800" dirty="0" smtClean="0"/>
              <a:t>最终会步入稳态</a:t>
            </a:r>
            <a:r>
              <a:rPr lang="en-US" altLang="zh-CN" sz="2800" dirty="0" smtClean="0"/>
              <a:t>: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dirty="0"/>
              <a:t> △k = s f</a:t>
            </a:r>
            <a:r>
              <a:rPr lang="zh-CN" altLang="en-US" sz="2800" dirty="0"/>
              <a:t>（</a:t>
            </a:r>
            <a:r>
              <a:rPr lang="en-US" altLang="zh-CN" sz="2800" dirty="0"/>
              <a:t>k*</a:t>
            </a:r>
            <a:r>
              <a:rPr lang="zh-CN" altLang="en-US" sz="2800" dirty="0"/>
              <a:t>）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δk</a:t>
            </a:r>
            <a:r>
              <a:rPr lang="en-US" altLang="zh-CN" sz="2800" dirty="0"/>
              <a:t>*</a:t>
            </a:r>
            <a:r>
              <a:rPr lang="zh-CN" altLang="en-US" sz="2800" dirty="0"/>
              <a:t>＝ </a:t>
            </a:r>
            <a:r>
              <a:rPr lang="en-US" altLang="zh-CN" sz="2800" dirty="0"/>
              <a:t>0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800" dirty="0"/>
              <a:t>If s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δk</a:t>
            </a:r>
            <a:r>
              <a:rPr lang="en-US" altLang="zh-CN" sz="2800" dirty="0"/>
              <a:t>, k rises;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800" dirty="0"/>
              <a:t>If s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δk</a:t>
            </a:r>
            <a:r>
              <a:rPr lang="en-US" altLang="zh-CN" sz="2800" dirty="0"/>
              <a:t> , k falls.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800" dirty="0"/>
              <a:t>If s f</a:t>
            </a:r>
            <a:r>
              <a:rPr lang="zh-CN" altLang="en-US" sz="2800" dirty="0"/>
              <a:t>（</a:t>
            </a:r>
            <a:r>
              <a:rPr lang="en-US" altLang="zh-CN" sz="2800" dirty="0"/>
              <a:t>k*</a:t>
            </a:r>
            <a:r>
              <a:rPr lang="zh-CN" altLang="en-US" sz="2800" dirty="0"/>
              <a:t>）＝</a:t>
            </a:r>
            <a:r>
              <a:rPr lang="en-US" altLang="zh-CN" sz="2800" dirty="0" err="1"/>
              <a:t>δk</a:t>
            </a:r>
            <a:r>
              <a:rPr lang="en-US" altLang="zh-CN" sz="2800" dirty="0"/>
              <a:t>* , k stays </a:t>
            </a:r>
            <a:r>
              <a:rPr lang="en-US" altLang="zh-CN" sz="2800" dirty="0" smtClean="0"/>
              <a:t>constant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此时，产出和资本与劳动同步增长，人均产出不变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2800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83820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553200" y="4572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553200" y="4876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6553200" y="457200"/>
            <a:ext cx="4114800" cy="441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Arc 7"/>
          <p:cNvSpPr>
            <a:spLocks/>
          </p:cNvSpPr>
          <p:nvPr/>
        </p:nvSpPr>
        <p:spPr bwMode="auto">
          <a:xfrm flipV="1">
            <a:off x="6629400" y="2590801"/>
            <a:ext cx="3657600" cy="2265363"/>
          </a:xfrm>
          <a:custGeom>
            <a:avLst/>
            <a:gdLst>
              <a:gd name="T0" fmla="*/ 2147483646 w 21600"/>
              <a:gd name="T1" fmla="*/ 2147483646 h 21439"/>
              <a:gd name="T2" fmla="*/ 0 w 21600"/>
              <a:gd name="T3" fmla="*/ 2147483646 h 21439"/>
              <a:gd name="T4" fmla="*/ 2147483646 w 21600"/>
              <a:gd name="T5" fmla="*/ 0 h 21439"/>
              <a:gd name="T6" fmla="*/ 0 60000 65536"/>
              <a:gd name="T7" fmla="*/ 0 60000 65536"/>
              <a:gd name="T8" fmla="*/ 0 60000 65536"/>
              <a:gd name="T9" fmla="*/ 0 w 21600"/>
              <a:gd name="T10" fmla="*/ 0 h 21439"/>
              <a:gd name="T11" fmla="*/ 21600 w 21600"/>
              <a:gd name="T12" fmla="*/ 21439 h 21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9" fill="none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</a:path>
              <a:path w="21600" h="21439" stroke="0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  <a:lnTo>
                  <a:pt x="21600" y="0"/>
                </a:lnTo>
                <a:lnTo>
                  <a:pt x="18966" y="21438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9448799" y="-23907"/>
            <a:ext cx="23495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depreciation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δ</a:t>
            </a:r>
            <a:r>
              <a:rPr lang="en-US" altLang="zh-CN" sz="2400" dirty="0" err="1">
                <a:solidFill>
                  <a:srgbClr val="FF0000"/>
                </a:solidFill>
              </a:rPr>
              <a:t>k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830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9854362" y="2326292"/>
            <a:ext cx="1752600" cy="823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339933"/>
                </a:solidFill>
              </a:rPr>
              <a:t>investment</a:t>
            </a:r>
            <a:r>
              <a:rPr lang="zh-CN" altLang="en-US" sz="2000" dirty="0">
                <a:solidFill>
                  <a:srgbClr val="339933"/>
                </a:solidFill>
              </a:rPr>
              <a:t>，  </a:t>
            </a:r>
            <a:r>
              <a:rPr lang="en-US" altLang="zh-CN" sz="2000" dirty="0">
                <a:solidFill>
                  <a:srgbClr val="339933"/>
                </a:solidFill>
              </a:rPr>
              <a:t>s f</a:t>
            </a:r>
            <a:r>
              <a:rPr lang="zh-CN" altLang="en-US" sz="2000" dirty="0">
                <a:solidFill>
                  <a:srgbClr val="339933"/>
                </a:solidFill>
              </a:rPr>
              <a:t>（</a:t>
            </a:r>
            <a:r>
              <a:rPr lang="en-US" altLang="zh-CN" sz="2000" dirty="0">
                <a:solidFill>
                  <a:srgbClr val="339933"/>
                </a:solidFill>
              </a:rPr>
              <a:t>k</a:t>
            </a:r>
            <a:r>
              <a:rPr lang="zh-CN" altLang="en-US" sz="2000" dirty="0">
                <a:solidFill>
                  <a:srgbClr val="339933"/>
                </a:solidFill>
              </a:rPr>
              <a:t>）</a:t>
            </a:r>
            <a:r>
              <a:rPr lang="zh-CN" altLang="en-US" sz="28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229600" y="48768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k*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9626600" y="530935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人均资本</a:t>
            </a:r>
            <a:endParaRPr lang="en-US" altLang="zh-CN" sz="2400" dirty="0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5290277" y="131859"/>
            <a:ext cx="4118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人均产出，人均投资或储蓄，人均折旧</a:t>
            </a:r>
            <a:endParaRPr lang="en-US" altLang="zh-CN" sz="2400" dirty="0"/>
          </a:p>
        </p:txBody>
      </p:sp>
      <p:sp>
        <p:nvSpPr>
          <p:cNvPr id="38926" name="Arc 14"/>
          <p:cNvSpPr>
            <a:spLocks/>
          </p:cNvSpPr>
          <p:nvPr/>
        </p:nvSpPr>
        <p:spPr bwMode="auto">
          <a:xfrm flipV="1">
            <a:off x="6629400" y="1153356"/>
            <a:ext cx="4435152" cy="3628194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9855200" y="1379444"/>
            <a:ext cx="23622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Per capita output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83820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6553200" y="190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7467600" y="4648200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8534400" y="4648200"/>
            <a:ext cx="685800" cy="762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72390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9448799" y="1395392"/>
            <a:ext cx="1" cy="348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8305799" y="2822471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E</a:t>
            </a:r>
            <a:endParaRPr lang="en-US" altLang="zh-CN" sz="2800" baseline="-25000" dirty="0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9144000" y="4876801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</a:t>
            </a:r>
            <a:r>
              <a:rPr lang="en-US" altLang="zh-CN" sz="2800" baseline="-25000"/>
              <a:t>2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7239000" y="5029201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k</a:t>
            </a:r>
            <a:r>
              <a:rPr lang="en-US" altLang="zh-CN" sz="2800" baseline="-25000" dirty="0"/>
              <a:t>1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251848" y="3342446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B</a:t>
            </a:r>
            <a:endParaRPr lang="en-US" altLang="zh-CN" sz="2800" baseline="-25000" dirty="0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239000" y="2762076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C</a:t>
            </a:r>
            <a:endParaRPr lang="en-US" altLang="zh-CN" sz="2800" baseline="-250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7391400" y="41148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A</a:t>
            </a:r>
            <a:endParaRPr lang="en-US" altLang="zh-CN" sz="2800" baseline="-25000" dirty="0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9118746" y="268882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H</a:t>
            </a:r>
            <a:endParaRPr lang="en-US" altLang="zh-CN" sz="2800" baseline="-25000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9372749" y="169472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K</a:t>
            </a:r>
            <a:endParaRPr lang="en-US" altLang="zh-CN" sz="2800" baseline="-25000" dirty="0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9182248" y="844481"/>
            <a:ext cx="324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J</a:t>
            </a:r>
            <a:endParaRPr lang="en-US" altLang="zh-CN" sz="2800" baseline="-25000" dirty="0"/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152952" y="4045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7162800" y="35128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7135189" y="28742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372599" y="168297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353976" y="126419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404566" y="253054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452464" y="5462383"/>
            <a:ext cx="840189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1400" dirty="0">
                <a:solidFill>
                  <a:schemeClr val="accent2"/>
                </a:solidFill>
              </a:rPr>
              <a:t>原因：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</a:rPr>
              <a:t>虽然存在资本积累</a:t>
            </a:r>
            <a:r>
              <a:rPr lang="en-US" altLang="zh-CN" sz="1400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产出增长</a:t>
            </a:r>
            <a:r>
              <a:rPr lang="en-US" altLang="zh-CN" sz="1400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储蓄增长</a:t>
            </a:r>
            <a:r>
              <a:rPr lang="en-US" altLang="zh-CN" sz="1400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资本积累的过程，但是也存在资本折旧的问题。</a:t>
            </a:r>
            <a:endParaRPr lang="en-US" altLang="zh-CN" sz="1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折旧按照既定速度进行，是“直线”折旧，而产出增长速度则因为边际报酬递减规律而越来越慢。</a:t>
            </a:r>
            <a:endParaRPr lang="en-US" altLang="zh-CN" sz="1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因此，最终必然出现储蓄仅仅弥补折旧的情形。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516731" y="41989"/>
            <a:ext cx="7523485" cy="650707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6. </a:t>
            </a:r>
            <a:r>
              <a:rPr lang="zh-CN" altLang="en-US" sz="2800" dirty="0" smtClean="0"/>
              <a:t>新古典经济增长模型下经济增长稳态的</a:t>
            </a:r>
            <a:r>
              <a:rPr lang="zh-CN" altLang="en-US" sz="2800" dirty="0" smtClean="0"/>
              <a:t>变化</a:t>
            </a:r>
            <a:endParaRPr lang="en-US" altLang="zh-CN" sz="2800" dirty="0" smtClean="0"/>
          </a:p>
        </p:txBody>
      </p:sp>
      <p:sp>
        <p:nvSpPr>
          <p:cNvPr id="3" name="右箭头 2"/>
          <p:cNvSpPr/>
          <p:nvPr/>
        </p:nvSpPr>
        <p:spPr>
          <a:xfrm>
            <a:off x="263352" y="692696"/>
            <a:ext cx="10297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7368" y="4365104"/>
            <a:ext cx="5688632" cy="2369909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buFont typeface="Arial"/>
              <a:buNone/>
            </a:pPr>
            <a:r>
              <a:rPr kumimoji="0" lang="zh-CN" altLang="en-US" sz="2800" dirty="0" smtClean="0"/>
              <a:t>考虑人口增长和技术进步</a:t>
            </a:r>
            <a:endParaRPr kumimoji="0" lang="en-US" altLang="zh-CN" sz="2800" dirty="0" smtClean="0"/>
          </a:p>
          <a:p>
            <a:pPr marL="0" indent="0" algn="ctr" fontAlgn="auto">
              <a:lnSpc>
                <a:spcPct val="120000"/>
              </a:lnSpc>
              <a:buFont typeface="Arial"/>
              <a:buNone/>
            </a:pPr>
            <a:r>
              <a:rPr kumimoji="0" lang="en-US" altLang="zh-CN" sz="2800" dirty="0" smtClean="0"/>
              <a:t>y </a:t>
            </a:r>
            <a:r>
              <a:rPr kumimoji="0" lang="zh-CN" altLang="en-US" sz="2800" dirty="0" smtClean="0"/>
              <a:t>＝ </a:t>
            </a:r>
            <a:r>
              <a:rPr kumimoji="0" lang="en-US" altLang="zh-CN" sz="2800" dirty="0" smtClean="0"/>
              <a:t>A f</a:t>
            </a:r>
            <a:r>
              <a:rPr kumimoji="0" lang="zh-CN" altLang="en-US" sz="2800" dirty="0" smtClean="0"/>
              <a:t>（</a:t>
            </a:r>
            <a:r>
              <a:rPr kumimoji="0" lang="en-US" altLang="zh-CN" sz="2800" dirty="0" smtClean="0"/>
              <a:t>k</a:t>
            </a:r>
            <a:r>
              <a:rPr kumimoji="0" lang="zh-CN" altLang="en-US" sz="2800" dirty="0" smtClean="0"/>
              <a:t>）</a:t>
            </a:r>
          </a:p>
          <a:p>
            <a:pPr marL="0" indent="0" algn="ctr" fontAlgn="auto">
              <a:lnSpc>
                <a:spcPct val="120000"/>
              </a:lnSpc>
              <a:buFont typeface="Arial"/>
              <a:buNone/>
            </a:pPr>
            <a:r>
              <a:rPr kumimoji="0" lang="zh-CN" altLang="en-US" sz="2800" dirty="0" smtClean="0"/>
              <a:t>△</a:t>
            </a:r>
            <a:r>
              <a:rPr kumimoji="0" lang="en-US" altLang="zh-CN" sz="2800" dirty="0" smtClean="0"/>
              <a:t>k = s f</a:t>
            </a:r>
            <a:r>
              <a:rPr kumimoji="0" lang="zh-CN" altLang="en-US" sz="2800" dirty="0" smtClean="0"/>
              <a:t>（</a:t>
            </a:r>
            <a:r>
              <a:rPr kumimoji="0" lang="en-US" altLang="zh-CN" sz="2800" dirty="0" smtClean="0"/>
              <a:t>k</a:t>
            </a:r>
            <a:r>
              <a:rPr kumimoji="0" lang="zh-CN" altLang="en-US" sz="2800" dirty="0" smtClean="0"/>
              <a:t>） </a:t>
            </a:r>
            <a:r>
              <a:rPr kumimoji="0" lang="en-US" altLang="zh-CN" sz="2800" dirty="0" smtClean="0"/>
              <a:t>- (</a:t>
            </a:r>
            <a:r>
              <a:rPr kumimoji="0" lang="en-US" altLang="zh-CN" sz="2800" dirty="0" err="1" smtClean="0"/>
              <a:t>n+δ</a:t>
            </a:r>
            <a:r>
              <a:rPr kumimoji="0" lang="en-US" altLang="zh-CN" sz="2800" dirty="0" smtClean="0"/>
              <a:t>) k</a:t>
            </a:r>
          </a:p>
          <a:p>
            <a:pPr marL="0" indent="0" algn="ctr" fontAlgn="auto">
              <a:lnSpc>
                <a:spcPct val="120000"/>
              </a:lnSpc>
              <a:buClr>
                <a:prstClr val="white"/>
              </a:buClr>
              <a:buFont typeface="Arial"/>
              <a:buNone/>
            </a:pPr>
            <a:r>
              <a:rPr kumimoji="0" lang="en-US" altLang="zh-CN" sz="2800" dirty="0" smtClean="0">
                <a:solidFill>
                  <a:prstClr val="white"/>
                </a:solidFill>
              </a:rPr>
              <a:t> △k = s A f</a:t>
            </a:r>
            <a:r>
              <a:rPr kumimoji="0" lang="zh-CN" altLang="en-US" sz="2800" dirty="0" smtClean="0">
                <a:solidFill>
                  <a:prstClr val="white"/>
                </a:solidFill>
              </a:rPr>
              <a:t>（</a:t>
            </a:r>
            <a:r>
              <a:rPr kumimoji="0" lang="en-US" altLang="zh-CN" sz="2800" dirty="0" smtClean="0">
                <a:solidFill>
                  <a:prstClr val="white"/>
                </a:solidFill>
              </a:rPr>
              <a:t>k*</a:t>
            </a:r>
            <a:r>
              <a:rPr kumimoji="0" lang="zh-CN" altLang="en-US" sz="2800" dirty="0" smtClean="0">
                <a:solidFill>
                  <a:prstClr val="white"/>
                </a:solidFill>
              </a:rPr>
              <a:t>） </a:t>
            </a:r>
            <a:r>
              <a:rPr kumimoji="0" lang="en-US" altLang="zh-CN" sz="2800" dirty="0" smtClean="0">
                <a:solidFill>
                  <a:prstClr val="white"/>
                </a:solidFill>
              </a:rPr>
              <a:t>- (</a:t>
            </a:r>
            <a:r>
              <a:rPr kumimoji="0" lang="en-US" altLang="zh-CN" sz="2800" dirty="0" err="1" smtClean="0">
                <a:solidFill>
                  <a:prstClr val="white"/>
                </a:solidFill>
              </a:rPr>
              <a:t>n+δ</a:t>
            </a:r>
            <a:r>
              <a:rPr kumimoji="0" lang="en-US" altLang="zh-CN" sz="2800" dirty="0" smtClean="0">
                <a:solidFill>
                  <a:prstClr val="white"/>
                </a:solidFill>
              </a:rPr>
              <a:t>) k*</a:t>
            </a:r>
            <a:r>
              <a:rPr kumimoji="0" lang="zh-CN" altLang="en-US" sz="2800" dirty="0" smtClean="0">
                <a:solidFill>
                  <a:prstClr val="white"/>
                </a:solidFill>
              </a:rPr>
              <a:t>＝ </a:t>
            </a:r>
            <a:r>
              <a:rPr kumimoji="0" lang="en-US" altLang="zh-CN" sz="2800" dirty="0" smtClean="0">
                <a:solidFill>
                  <a:prstClr val="white"/>
                </a:solidFill>
              </a:rPr>
              <a:t>0</a:t>
            </a:r>
            <a:endParaRPr kumimoji="0" lang="en-US" altLang="zh-CN" sz="2800" dirty="0" smtClean="0"/>
          </a:p>
          <a:p>
            <a:pPr fontAlgn="auto">
              <a:lnSpc>
                <a:spcPct val="120000"/>
              </a:lnSpc>
            </a:pPr>
            <a:endParaRPr kumimoji="0" lang="en-US" altLang="zh-CN" sz="2800" dirty="0" smtClean="0"/>
          </a:p>
          <a:p>
            <a:pPr fontAlgn="auto">
              <a:lnSpc>
                <a:spcPct val="120000"/>
              </a:lnSpc>
              <a:buFontTx/>
              <a:buNone/>
            </a:pPr>
            <a:endParaRPr kumimoji="0" lang="en-US" altLang="zh-CN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96200" y="2201524"/>
            <a:ext cx="4067101" cy="3381326"/>
          </a:xfrm>
          <a:prstGeom prst="rect">
            <a:avLst/>
          </a:prstGeom>
          <a:solidFill>
            <a:srgbClr val="CC00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buFont typeface="Arial"/>
              <a:buNone/>
            </a:pPr>
            <a:r>
              <a:rPr kumimoji="0" lang="zh-CN" altLang="en-US" sz="2800" dirty="0" smtClean="0"/>
              <a:t>影响经济增长的因素：</a:t>
            </a:r>
            <a:endParaRPr kumimoji="0" lang="en-US" altLang="zh-CN" sz="2800" dirty="0" smtClean="0"/>
          </a:p>
          <a:p>
            <a:pPr marL="0" indent="0" fontAlgn="auto">
              <a:lnSpc>
                <a:spcPct val="120000"/>
              </a:lnSpc>
              <a:buFont typeface="Arial"/>
              <a:buNone/>
            </a:pPr>
            <a:endParaRPr kumimoji="0" lang="en-US" altLang="zh-CN" sz="2800" dirty="0" smtClean="0"/>
          </a:p>
          <a:p>
            <a:pPr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dirty="0" smtClean="0"/>
              <a:t>储蓄率变化</a:t>
            </a:r>
            <a:endParaRPr kumimoji="0" lang="en-US" altLang="zh-CN" sz="2800" dirty="0" smtClean="0"/>
          </a:p>
          <a:p>
            <a:pPr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dirty="0" smtClean="0"/>
              <a:t>人口增长</a:t>
            </a:r>
            <a:endParaRPr kumimoji="0" lang="en-US" altLang="zh-CN" sz="2800" dirty="0" smtClean="0"/>
          </a:p>
          <a:p>
            <a:pPr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dirty="0" smtClean="0"/>
              <a:t>技术进步</a:t>
            </a:r>
            <a:endParaRPr kumimoji="0" lang="en-US" altLang="zh-CN" sz="2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6731" y="1268760"/>
            <a:ext cx="5579269" cy="25922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buFontTx/>
              <a:buNone/>
            </a:pPr>
            <a:r>
              <a:rPr kumimoji="0" lang="zh-CN" altLang="en-US" sz="2800" dirty="0" smtClean="0"/>
              <a:t>回顾：</a:t>
            </a:r>
            <a:endParaRPr kumimoji="0" lang="en-US" altLang="zh-CN" sz="2800" dirty="0" smtClean="0"/>
          </a:p>
          <a:p>
            <a:pPr marL="0" indent="0" algn="ctr" fontAlgn="auto">
              <a:lnSpc>
                <a:spcPct val="120000"/>
              </a:lnSpc>
              <a:buFont typeface="Arial"/>
              <a:buNone/>
            </a:pPr>
            <a:r>
              <a:rPr kumimoji="0" lang="en-US" altLang="zh-CN" sz="2800" dirty="0" smtClean="0"/>
              <a:t>y </a:t>
            </a:r>
            <a:r>
              <a:rPr kumimoji="0" lang="zh-CN" altLang="en-US" sz="2800" dirty="0" smtClean="0"/>
              <a:t>＝ </a:t>
            </a:r>
            <a:r>
              <a:rPr kumimoji="0" lang="en-US" altLang="zh-CN" sz="2800" dirty="0" smtClean="0"/>
              <a:t>f</a:t>
            </a:r>
            <a:r>
              <a:rPr kumimoji="0" lang="zh-CN" altLang="en-US" sz="2800" dirty="0" smtClean="0"/>
              <a:t>（</a:t>
            </a:r>
            <a:r>
              <a:rPr kumimoji="0" lang="en-US" altLang="zh-CN" sz="2800" dirty="0" smtClean="0"/>
              <a:t>k</a:t>
            </a:r>
            <a:r>
              <a:rPr kumimoji="0" lang="zh-CN" altLang="en-US" sz="2800" dirty="0" smtClean="0"/>
              <a:t>）</a:t>
            </a:r>
          </a:p>
          <a:p>
            <a:pPr marL="0" indent="0" algn="ctr" fontAlgn="auto">
              <a:lnSpc>
                <a:spcPct val="120000"/>
              </a:lnSpc>
              <a:buFont typeface="Arial"/>
              <a:buNone/>
            </a:pPr>
            <a:r>
              <a:rPr kumimoji="0" lang="zh-CN" altLang="en-US" sz="2800" dirty="0" smtClean="0"/>
              <a:t>△</a:t>
            </a:r>
            <a:r>
              <a:rPr kumimoji="0" lang="en-US" altLang="zh-CN" sz="2800" dirty="0" smtClean="0"/>
              <a:t>k = s f</a:t>
            </a:r>
            <a:r>
              <a:rPr kumimoji="0" lang="zh-CN" altLang="en-US" sz="2800" dirty="0" smtClean="0"/>
              <a:t>（</a:t>
            </a:r>
            <a:r>
              <a:rPr kumimoji="0" lang="en-US" altLang="zh-CN" sz="2800" dirty="0" smtClean="0"/>
              <a:t>k</a:t>
            </a:r>
            <a:r>
              <a:rPr kumimoji="0" lang="zh-CN" altLang="en-US" sz="2800" dirty="0" smtClean="0"/>
              <a:t>） </a:t>
            </a:r>
            <a:r>
              <a:rPr kumimoji="0" lang="en-US" altLang="zh-CN" sz="2800" dirty="0" smtClean="0"/>
              <a:t>- </a:t>
            </a:r>
            <a:r>
              <a:rPr kumimoji="0" lang="en-US" altLang="zh-CN" sz="2800" dirty="0" err="1" smtClean="0"/>
              <a:t>δk</a:t>
            </a:r>
            <a:endParaRPr kumimoji="0" lang="en-US" altLang="zh-CN" sz="2800" dirty="0" smtClean="0"/>
          </a:p>
          <a:p>
            <a:pPr marL="0" indent="0" algn="ctr" fontAlgn="auto">
              <a:lnSpc>
                <a:spcPct val="120000"/>
              </a:lnSpc>
              <a:buFont typeface="Arial"/>
              <a:buNone/>
            </a:pPr>
            <a:r>
              <a:rPr kumimoji="0" lang="en-US" altLang="zh-CN" sz="2800" dirty="0" smtClean="0"/>
              <a:t> △k = s f</a:t>
            </a:r>
            <a:r>
              <a:rPr kumimoji="0" lang="zh-CN" altLang="en-US" sz="2800" dirty="0" smtClean="0"/>
              <a:t>（</a:t>
            </a:r>
            <a:r>
              <a:rPr kumimoji="0" lang="en-US" altLang="zh-CN" sz="2800" dirty="0" smtClean="0"/>
              <a:t>k*</a:t>
            </a:r>
            <a:r>
              <a:rPr kumimoji="0" lang="zh-CN" altLang="en-US" sz="2800" dirty="0" smtClean="0"/>
              <a:t>） </a:t>
            </a:r>
            <a:r>
              <a:rPr kumimoji="0" lang="en-US" altLang="zh-CN" sz="2800" dirty="0" smtClean="0"/>
              <a:t>-</a:t>
            </a:r>
            <a:r>
              <a:rPr kumimoji="0" lang="en-US" altLang="zh-CN" sz="2800" dirty="0" err="1" smtClean="0"/>
              <a:t>δk</a:t>
            </a:r>
            <a:r>
              <a:rPr kumimoji="0" lang="en-US" altLang="zh-CN" sz="2800" dirty="0" smtClean="0"/>
              <a:t>*</a:t>
            </a:r>
            <a:r>
              <a:rPr kumimoji="0" lang="zh-CN" altLang="en-US" sz="2800" dirty="0" smtClean="0"/>
              <a:t>＝ </a:t>
            </a:r>
            <a:r>
              <a:rPr kumimoji="0" lang="en-US" altLang="zh-CN" sz="2800" dirty="0" smtClean="0"/>
              <a:t>0</a:t>
            </a:r>
            <a:endParaRPr kumimoji="0" lang="en-US" altLang="zh-CN" sz="2800" dirty="0"/>
          </a:p>
        </p:txBody>
      </p:sp>
      <p:sp>
        <p:nvSpPr>
          <p:cNvPr id="2" name="右箭头 1"/>
          <p:cNvSpPr/>
          <p:nvPr/>
        </p:nvSpPr>
        <p:spPr>
          <a:xfrm>
            <a:off x="6528048" y="38610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179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516731" y="41989"/>
            <a:ext cx="11411917" cy="794723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储蓄率变化的影响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179240"/>
            <a:ext cx="7326635" cy="554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258530" y="836712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59696" y="1179240"/>
            <a:ext cx="5761382" cy="625822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202671"/>
            <a:ext cx="3359697" cy="22425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buFontTx/>
              <a:buNone/>
            </a:pPr>
            <a:r>
              <a:rPr kumimoji="0" lang="zh-CN" altLang="en-US" sz="2800" dirty="0" smtClean="0"/>
              <a:t>储蓄率提高对经济增长只有水平效应</a:t>
            </a:r>
            <a:endParaRPr kumimoji="0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751596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  <p:bldP spid="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0" y="1021606"/>
            <a:ext cx="5767387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30618" y="1051896"/>
            <a:ext cx="5761382" cy="625822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8440" y="142875"/>
            <a:ext cx="742107" cy="65984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buFontTx/>
              <a:buNone/>
            </a:pPr>
            <a:r>
              <a:rPr kumimoji="0" lang="zh-CN" altLang="en-US" sz="2800" dirty="0" smtClean="0"/>
              <a:t>   储蓄率变化后的动态路径</a:t>
            </a:r>
            <a:endParaRPr kumimoji="0" lang="en-US" altLang="zh-CN" sz="28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35560" y="3212976"/>
            <a:ext cx="3359697" cy="22425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buFontTx/>
              <a:buNone/>
            </a:pPr>
            <a:r>
              <a:rPr kumimoji="0" lang="zh-CN" altLang="en-US" sz="2800" dirty="0" smtClean="0"/>
              <a:t>储蓄率提高对经济增长只有水平效应</a:t>
            </a:r>
            <a:endParaRPr kumimoji="0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242094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357314"/>
            <a:ext cx="66484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81438" y="1357313"/>
            <a:ext cx="5761382" cy="601669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516731" y="41989"/>
            <a:ext cx="11411917" cy="794723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人口增长变化的影响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8" name="右箭头 7"/>
          <p:cNvSpPr/>
          <p:nvPr/>
        </p:nvSpPr>
        <p:spPr>
          <a:xfrm>
            <a:off x="258530" y="836712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7808" y="1493722"/>
            <a:ext cx="5761382" cy="625822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925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31" y="1196752"/>
            <a:ext cx="6087544" cy="552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258530" y="836712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4375" y="1488503"/>
            <a:ext cx="5676081" cy="460830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>
          <a:xfrm>
            <a:off x="516731" y="41989"/>
            <a:ext cx="11411917" cy="794723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人口增长变化的影响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35361" y="3140968"/>
            <a:ext cx="2592288" cy="22425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buFontTx/>
              <a:buNone/>
            </a:pPr>
            <a:r>
              <a:rPr kumimoji="0" lang="zh-CN" altLang="en-US" sz="2800" dirty="0" smtClean="0"/>
              <a:t>人口增长</a:t>
            </a:r>
            <a:endParaRPr kumimoji="0" lang="en-US" altLang="zh-CN" sz="2800" dirty="0" smtClean="0"/>
          </a:p>
          <a:p>
            <a:pPr fontAlgn="auto">
              <a:lnSpc>
                <a:spcPct val="120000"/>
              </a:lnSpc>
              <a:buFontTx/>
              <a:buNone/>
            </a:pPr>
            <a:r>
              <a:rPr kumimoji="0" lang="zh-CN" altLang="en-US" sz="2800" dirty="0" smtClean="0"/>
              <a:t>降低生活水平</a:t>
            </a:r>
            <a:endParaRPr kumimoji="0" lang="en-US" altLang="zh-CN" sz="2800" dirty="0" smtClean="0"/>
          </a:p>
        </p:txBody>
      </p:sp>
      <p:sp>
        <p:nvSpPr>
          <p:cNvPr id="11" name="矩形 10"/>
          <p:cNvSpPr/>
          <p:nvPr/>
        </p:nvSpPr>
        <p:spPr>
          <a:xfrm>
            <a:off x="4189931" y="1182216"/>
            <a:ext cx="5761382" cy="404393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987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5908576" y="427925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079776" y="176465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079775" y="6184255"/>
            <a:ext cx="63072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4079776" y="980728"/>
            <a:ext cx="4853522" cy="520352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rc 7"/>
          <p:cNvSpPr>
            <a:spLocks/>
          </p:cNvSpPr>
          <p:nvPr/>
        </p:nvSpPr>
        <p:spPr bwMode="auto">
          <a:xfrm flipV="1">
            <a:off x="4155976" y="3666190"/>
            <a:ext cx="4777322" cy="2497428"/>
          </a:xfrm>
          <a:custGeom>
            <a:avLst/>
            <a:gdLst>
              <a:gd name="T0" fmla="*/ 2147483646 w 21600"/>
              <a:gd name="T1" fmla="*/ 2147483646 h 21439"/>
              <a:gd name="T2" fmla="*/ 0 w 21600"/>
              <a:gd name="T3" fmla="*/ 2147483646 h 21439"/>
              <a:gd name="T4" fmla="*/ 2147483646 w 21600"/>
              <a:gd name="T5" fmla="*/ 0 h 21439"/>
              <a:gd name="T6" fmla="*/ 0 60000 65536"/>
              <a:gd name="T7" fmla="*/ 0 60000 65536"/>
              <a:gd name="T8" fmla="*/ 0 60000 65536"/>
              <a:gd name="T9" fmla="*/ 0 w 21600"/>
              <a:gd name="T10" fmla="*/ 0 h 21439"/>
              <a:gd name="T11" fmla="*/ 21600 w 21600"/>
              <a:gd name="T12" fmla="*/ 21439 h 21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9" fill="none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</a:path>
              <a:path w="21600" h="21439" stroke="0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  <a:lnTo>
                  <a:pt x="21600" y="0"/>
                </a:lnTo>
                <a:lnTo>
                  <a:pt x="18966" y="21438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63663" y="866900"/>
            <a:ext cx="12561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n+δ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32376" y="412685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359825" y="3743984"/>
            <a:ext cx="108208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339933"/>
                </a:solidFill>
              </a:rPr>
              <a:t>s f</a:t>
            </a:r>
            <a:r>
              <a:rPr lang="zh-CN" altLang="en-US" sz="2000" dirty="0">
                <a:solidFill>
                  <a:srgbClr val="339933"/>
                </a:solidFill>
              </a:rPr>
              <a:t>（</a:t>
            </a:r>
            <a:r>
              <a:rPr lang="en-US" altLang="zh-CN" sz="2000" dirty="0">
                <a:solidFill>
                  <a:srgbClr val="339933"/>
                </a:solidFill>
              </a:rPr>
              <a:t>k</a:t>
            </a:r>
            <a:r>
              <a:rPr lang="zh-CN" altLang="en-US" sz="2000" dirty="0">
                <a:solidFill>
                  <a:srgbClr val="339933"/>
                </a:solidFill>
              </a:rPr>
              <a:t>）</a:t>
            </a:r>
            <a:r>
              <a:rPr lang="zh-CN" altLang="en-US" sz="28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56176" y="6184256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 smtClean="0"/>
              <a:t>k</a:t>
            </a:r>
            <a:r>
              <a:rPr lang="en-US" altLang="zh-CN" sz="2800" baseline="-25000" dirty="0"/>
              <a:t>1</a:t>
            </a:r>
            <a:endParaRPr lang="en-US" altLang="zh-CN" sz="2800" baseline="-250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31583" y="6246169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人均资本</a:t>
            </a:r>
            <a:endParaRPr lang="en-US" altLang="zh-CN" sz="2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91680" y="1439314"/>
            <a:ext cx="5444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人均产出，人均投资或储蓄，人均折旧</a:t>
            </a:r>
            <a:endParaRPr lang="en-US" altLang="zh-CN" sz="2400" dirty="0"/>
          </a:p>
        </p:txBody>
      </p:sp>
      <p:sp>
        <p:nvSpPr>
          <p:cNvPr id="15" name="Arc 14"/>
          <p:cNvSpPr>
            <a:spLocks/>
          </p:cNvSpPr>
          <p:nvPr/>
        </p:nvSpPr>
        <p:spPr bwMode="auto">
          <a:xfrm flipV="1">
            <a:off x="4155976" y="2460811"/>
            <a:ext cx="4435152" cy="3628194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670637" y="2074584"/>
            <a:ext cx="1021095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908576" y="321245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079776" y="321245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flipV="1">
            <a:off x="6169345" y="5793402"/>
            <a:ext cx="685800" cy="97117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956139" y="2242195"/>
            <a:ext cx="19237" cy="394206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832375" y="4129926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E</a:t>
            </a:r>
            <a:endParaRPr lang="en-US" altLang="zh-CN" sz="2800" baseline="-250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70576" y="6184256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k</a:t>
            </a:r>
            <a:r>
              <a:rPr lang="en-US" altLang="zh-CN" sz="2800" baseline="-25000" dirty="0"/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368024" y="2952898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1</a:t>
            </a:r>
            <a:endParaRPr lang="en-US" altLang="zh-CN" sz="2800" baseline="-250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06760" y="299209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A</a:t>
            </a:r>
            <a:endParaRPr lang="en-US" altLang="zh-CN" sz="2800" baseline="-25000" dirty="0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899325" y="3002177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F</a:t>
            </a:r>
            <a:endParaRPr lang="en-US" altLang="zh-CN" sz="2800" baseline="-25000" dirty="0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872333" y="1619101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B</a:t>
            </a:r>
            <a:endParaRPr lang="en-US" altLang="zh-CN" sz="2800" baseline="-25000" dirty="0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6899175" y="299042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" name="Rectangle 2"/>
          <p:cNvSpPr>
            <a:spLocks noGrp="1" noChangeArrowheads="1"/>
          </p:cNvSpPr>
          <p:nvPr>
            <p:ph idx="1"/>
          </p:nvPr>
        </p:nvSpPr>
        <p:spPr>
          <a:xfrm>
            <a:off x="516731" y="41989"/>
            <a:ext cx="11411917" cy="794723"/>
          </a:xfrm>
          <a:noFill/>
        </p:spPr>
        <p:txBody>
          <a:bodyPr anchor="t"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技术进步的影响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39" name="右箭头 38"/>
          <p:cNvSpPr/>
          <p:nvPr/>
        </p:nvSpPr>
        <p:spPr>
          <a:xfrm>
            <a:off x="425173" y="508913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rc 7"/>
          <p:cNvSpPr>
            <a:spLocks/>
          </p:cNvSpPr>
          <p:nvPr/>
        </p:nvSpPr>
        <p:spPr bwMode="auto">
          <a:xfrm flipV="1">
            <a:off x="4155976" y="2702846"/>
            <a:ext cx="5324400" cy="3413850"/>
          </a:xfrm>
          <a:custGeom>
            <a:avLst/>
            <a:gdLst>
              <a:gd name="T0" fmla="*/ 2147483646 w 21600"/>
              <a:gd name="T1" fmla="*/ 2147483646 h 21439"/>
              <a:gd name="T2" fmla="*/ 0 w 21600"/>
              <a:gd name="T3" fmla="*/ 2147483646 h 21439"/>
              <a:gd name="T4" fmla="*/ 2147483646 w 21600"/>
              <a:gd name="T5" fmla="*/ 0 h 21439"/>
              <a:gd name="T6" fmla="*/ 0 60000 65536"/>
              <a:gd name="T7" fmla="*/ 0 60000 65536"/>
              <a:gd name="T8" fmla="*/ 0 60000 65536"/>
              <a:gd name="T9" fmla="*/ 0 w 21600"/>
              <a:gd name="T10" fmla="*/ 0 h 21439"/>
              <a:gd name="T11" fmla="*/ 21600 w 21600"/>
              <a:gd name="T12" fmla="*/ 21439 h 21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9" fill="none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</a:path>
              <a:path w="21600" h="21439" stroke="0" extrusionOk="0">
                <a:moveTo>
                  <a:pt x="18966" y="21438"/>
                </a:moveTo>
                <a:cubicBezTo>
                  <a:pt x="8179" y="20113"/>
                  <a:pt x="57" y="10980"/>
                  <a:pt x="0" y="112"/>
                </a:cubicBezTo>
                <a:lnTo>
                  <a:pt x="21600" y="0"/>
                </a:lnTo>
                <a:lnTo>
                  <a:pt x="18966" y="21438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rc 14"/>
          <p:cNvSpPr>
            <a:spLocks/>
          </p:cNvSpPr>
          <p:nvPr/>
        </p:nvSpPr>
        <p:spPr bwMode="auto">
          <a:xfrm flipV="1">
            <a:off x="4155976" y="1864529"/>
            <a:ext cx="4676328" cy="4224475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5832376" y="311380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6911895" y="20918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3229862" y="1907825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endParaRPr lang="en-US" altLang="zh-CN" sz="2800" baseline="-25000" dirty="0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H="1" flipV="1">
            <a:off x="4062932" y="2158379"/>
            <a:ext cx="2912443" cy="343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8510636" y="2764018"/>
            <a:ext cx="147022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339933"/>
                </a:solidFill>
              </a:rPr>
              <a:t>1.5 s f</a:t>
            </a:r>
            <a:r>
              <a:rPr lang="zh-CN" altLang="en-US" sz="2000" dirty="0">
                <a:solidFill>
                  <a:srgbClr val="339933"/>
                </a:solidFill>
              </a:rPr>
              <a:t>（</a:t>
            </a:r>
            <a:r>
              <a:rPr lang="en-US" altLang="zh-CN" sz="2000" dirty="0">
                <a:solidFill>
                  <a:srgbClr val="339933"/>
                </a:solidFill>
              </a:rPr>
              <a:t>k</a:t>
            </a:r>
            <a:r>
              <a:rPr lang="zh-CN" altLang="en-US" sz="2000" dirty="0">
                <a:solidFill>
                  <a:srgbClr val="339933"/>
                </a:solidFill>
              </a:rPr>
              <a:t>）</a:t>
            </a:r>
            <a:r>
              <a:rPr lang="zh-CN" altLang="en-US" sz="2800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8670637" y="1507891"/>
            <a:ext cx="1457811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/>
              <a:t>1.5f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69307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/>
      <p:bldP spid="30" grpId="0"/>
      <p:bldP spid="31" grpId="0"/>
      <p:bldP spid="35" grpId="0" animBg="1"/>
      <p:bldP spid="40" grpId="0" animBg="1"/>
      <p:bldP spid="41" grpId="0" animBg="1"/>
      <p:bldP spid="43" grpId="0" animBg="1"/>
      <p:bldP spid="44" grpId="0"/>
      <p:bldP spid="45" grpId="0" animBg="1"/>
      <p:bldP spid="46" grpId="0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63352" y="1"/>
            <a:ext cx="8459762" cy="6659563"/>
          </a:xfrm>
          <a:noFill/>
        </p:spPr>
        <p:txBody>
          <a:bodyPr anchor="t"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6. </a:t>
            </a:r>
            <a:r>
              <a:rPr lang="zh-CN" altLang="en-US" sz="2800" dirty="0" smtClean="0"/>
              <a:t>经济</a:t>
            </a:r>
            <a:r>
              <a:rPr lang="zh-CN" altLang="en-US" sz="2800" dirty="0"/>
              <a:t>增长的黄金律稳态：</a:t>
            </a:r>
            <a:r>
              <a:rPr lang="en-US" altLang="zh-CN" sz="2800" dirty="0"/>
              <a:t>The Growth of Golden </a:t>
            </a:r>
            <a:r>
              <a:rPr lang="en-US" altLang="zh-CN" sz="2800" dirty="0" smtClean="0"/>
              <a:t>Rule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1000" dirty="0"/>
              <a:t>并非人均资本越高的稳定状态就越好，存在着一个消费最大的稳定状态</a:t>
            </a:r>
          </a:p>
          <a:p>
            <a:pPr eaLnBrk="1" hangingPunct="1">
              <a:buFontTx/>
              <a:buNone/>
            </a:pPr>
            <a:r>
              <a:rPr lang="zh-CN" altLang="en-US" sz="1000" dirty="0"/>
              <a:t>人均资本越高，折旧也越高，为了维持这些资本需要耗费更多的产出，减少了当期消费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golden </a:t>
            </a:r>
            <a:r>
              <a:rPr lang="en-US" altLang="zh-CN" sz="2800" dirty="0" smtClean="0"/>
              <a:t>rule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A saving rate such that</a:t>
            </a:r>
          </a:p>
          <a:p>
            <a:pPr algn="ctr" eaLnBrk="1" hangingPunct="1">
              <a:buFontTx/>
              <a:buNone/>
            </a:pPr>
            <a:r>
              <a:rPr lang="en-US" altLang="zh-CN" sz="2800" dirty="0"/>
              <a:t>Max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  <a:r>
              <a:rPr lang="en-US" altLang="zh-CN" sz="2800" dirty="0"/>
              <a:t>- sf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</a:p>
          <a:p>
            <a:pPr algn="ctr" eaLnBrk="1" hangingPunct="1">
              <a:buFontTx/>
              <a:buNone/>
            </a:pPr>
            <a:r>
              <a:rPr lang="en-US" altLang="zh-CN" sz="2800" dirty="0" err="1" smtClean="0"/>
              <a:t>s.t</a:t>
            </a:r>
            <a:r>
              <a:rPr lang="en-US" altLang="zh-CN" sz="2800" dirty="0" err="1"/>
              <a:t>.</a:t>
            </a:r>
            <a:r>
              <a:rPr lang="en-US" altLang="zh-CN" sz="2800" dirty="0"/>
              <a:t> s f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δk</a:t>
            </a:r>
            <a:r>
              <a:rPr lang="zh-CN" altLang="en-US" sz="2800" dirty="0"/>
              <a:t>＝ </a:t>
            </a:r>
            <a:r>
              <a:rPr lang="en-US" altLang="zh-CN" sz="2800" dirty="0" smtClean="0"/>
              <a:t>0</a:t>
            </a:r>
          </a:p>
          <a:p>
            <a:pPr algn="ctr" eaLnBrk="1" hangingPunct="1">
              <a:buFontTx/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F.O.C.:  </a:t>
            </a:r>
            <a:r>
              <a:rPr lang="en-US" altLang="zh-CN" sz="2800" dirty="0" smtClean="0"/>
              <a:t>             </a:t>
            </a:r>
            <a:r>
              <a:rPr lang="en-US" altLang="zh-CN" sz="2800" dirty="0"/>
              <a:t>δ = f `(k)</a:t>
            </a:r>
          </a:p>
          <a:p>
            <a:pPr>
              <a:buNone/>
            </a:pPr>
            <a:r>
              <a:rPr lang="zh-CN" altLang="en-US" sz="2800" dirty="0"/>
              <a:t>即</a:t>
            </a:r>
            <a:endParaRPr lang="en-US" altLang="zh-CN" sz="2800" dirty="0"/>
          </a:p>
          <a:p>
            <a:pPr algn="ctr">
              <a:buNone/>
            </a:pPr>
            <a:r>
              <a:rPr lang="en-US" altLang="zh-CN" sz="2800" dirty="0"/>
              <a:t>δ  = MPK</a:t>
            </a:r>
          </a:p>
          <a:p>
            <a:pPr algn="ctr"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6519664" y="160891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6519664" y="602851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6519664" y="2066110"/>
            <a:ext cx="3733800" cy="39624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Arc 6"/>
          <p:cNvSpPr>
            <a:spLocks/>
          </p:cNvSpPr>
          <p:nvPr/>
        </p:nvSpPr>
        <p:spPr bwMode="auto">
          <a:xfrm flipV="1">
            <a:off x="6595864" y="4002861"/>
            <a:ext cx="3733800" cy="2005013"/>
          </a:xfrm>
          <a:custGeom>
            <a:avLst/>
            <a:gdLst>
              <a:gd name="T0" fmla="*/ 2147483646 w 21600"/>
              <a:gd name="T1" fmla="*/ 2147483646 h 21594"/>
              <a:gd name="T2" fmla="*/ 0 w 21600"/>
              <a:gd name="T3" fmla="*/ 2147483646 h 21594"/>
              <a:gd name="T4" fmla="*/ 2147483646 w 21600"/>
              <a:gd name="T5" fmla="*/ 0 h 21594"/>
              <a:gd name="T6" fmla="*/ 0 60000 65536"/>
              <a:gd name="T7" fmla="*/ 0 60000 65536"/>
              <a:gd name="T8" fmla="*/ 0 60000 65536"/>
              <a:gd name="T9" fmla="*/ 0 w 21600"/>
              <a:gd name="T10" fmla="*/ 0 h 21594"/>
              <a:gd name="T11" fmla="*/ 21600 w 21600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4" fill="none" extrusionOk="0">
                <a:moveTo>
                  <a:pt x="21085" y="21593"/>
                </a:moveTo>
                <a:cubicBezTo>
                  <a:pt x="9403" y="21315"/>
                  <a:pt x="61" y="11797"/>
                  <a:pt x="0" y="112"/>
                </a:cubicBezTo>
              </a:path>
              <a:path w="21600" h="21594" stroke="0" extrusionOk="0">
                <a:moveTo>
                  <a:pt x="21085" y="21593"/>
                </a:moveTo>
                <a:cubicBezTo>
                  <a:pt x="9403" y="21315"/>
                  <a:pt x="61" y="11797"/>
                  <a:pt x="0" y="112"/>
                </a:cubicBezTo>
                <a:lnTo>
                  <a:pt x="21600" y="0"/>
                </a:lnTo>
                <a:lnTo>
                  <a:pt x="21085" y="21593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9415264" y="176131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折旧，</a:t>
            </a:r>
            <a:r>
              <a:rPr lang="en-US" altLang="zh-CN" sz="2800" dirty="0" err="1">
                <a:solidFill>
                  <a:srgbClr val="FF0000"/>
                </a:solidFill>
              </a:rPr>
              <a:t>δ</a:t>
            </a:r>
            <a:r>
              <a:rPr lang="en-US" altLang="zh-CN" sz="2400" dirty="0" err="1">
                <a:solidFill>
                  <a:srgbClr val="FF0000"/>
                </a:solidFill>
              </a:rPr>
              <a:t>k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7967464" y="4383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491464" y="4231460"/>
            <a:ext cx="2437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339933"/>
                </a:solidFill>
              </a:rPr>
              <a:t>低储蓄率投资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662664" y="6136461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k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*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9491464" y="61364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人均资本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6672064" y="130411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人均产量、投资与折旧</a:t>
            </a:r>
          </a:p>
        </p:txBody>
      </p:sp>
      <p:sp>
        <p:nvSpPr>
          <p:cNvPr id="40973" name="Arc 13"/>
          <p:cNvSpPr>
            <a:spLocks/>
          </p:cNvSpPr>
          <p:nvPr/>
        </p:nvSpPr>
        <p:spPr bwMode="auto">
          <a:xfrm flipV="1">
            <a:off x="6519664" y="2631260"/>
            <a:ext cx="3657600" cy="3333750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9678789" y="259951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人均产量，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40975" name="Arc 15"/>
          <p:cNvSpPr>
            <a:spLocks/>
          </p:cNvSpPr>
          <p:nvPr/>
        </p:nvSpPr>
        <p:spPr bwMode="auto">
          <a:xfrm flipV="1">
            <a:off x="6519664" y="3317061"/>
            <a:ext cx="3651250" cy="2843213"/>
          </a:xfrm>
          <a:custGeom>
            <a:avLst/>
            <a:gdLst>
              <a:gd name="T0" fmla="*/ 2147483646 w 21567"/>
              <a:gd name="T1" fmla="*/ 2147483646 h 21594"/>
              <a:gd name="T2" fmla="*/ 0 w 21567"/>
              <a:gd name="T3" fmla="*/ 2147483646 h 21594"/>
              <a:gd name="T4" fmla="*/ 2147483646 w 21567"/>
              <a:gd name="T5" fmla="*/ 0 h 21594"/>
              <a:gd name="T6" fmla="*/ 0 60000 65536"/>
              <a:gd name="T7" fmla="*/ 0 60000 65536"/>
              <a:gd name="T8" fmla="*/ 0 60000 65536"/>
              <a:gd name="T9" fmla="*/ 0 w 21567"/>
              <a:gd name="T10" fmla="*/ 0 h 21594"/>
              <a:gd name="T11" fmla="*/ 21567 w 21567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7" h="21594" fill="none" extrusionOk="0">
                <a:moveTo>
                  <a:pt x="21052" y="21593"/>
                </a:moveTo>
                <a:cubicBezTo>
                  <a:pt x="9785" y="21325"/>
                  <a:pt x="618" y="12439"/>
                  <a:pt x="-1" y="1186"/>
                </a:cubicBezTo>
              </a:path>
              <a:path w="21567" h="21594" stroke="0" extrusionOk="0">
                <a:moveTo>
                  <a:pt x="21052" y="21593"/>
                </a:moveTo>
                <a:cubicBezTo>
                  <a:pt x="9785" y="21325"/>
                  <a:pt x="618" y="12439"/>
                  <a:pt x="-1" y="1186"/>
                </a:cubicBezTo>
                <a:lnTo>
                  <a:pt x="21567" y="0"/>
                </a:lnTo>
                <a:lnTo>
                  <a:pt x="21052" y="21593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8881864" y="33932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8043664" y="446006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8043664" y="3240860"/>
            <a:ext cx="0" cy="1143000"/>
          </a:xfrm>
          <a:prstGeom prst="line">
            <a:avLst/>
          </a:prstGeom>
          <a:noFill/>
          <a:ln w="38100">
            <a:solidFill>
              <a:srgbClr val="00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8958064" y="3545660"/>
            <a:ext cx="0" cy="25146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8958064" y="2783660"/>
            <a:ext cx="0" cy="6096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9796264" y="3393260"/>
            <a:ext cx="2132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339933"/>
                </a:solidFill>
              </a:rPr>
              <a:t>高储蓄率</a:t>
            </a:r>
            <a:r>
              <a:rPr lang="zh-CN" altLang="en-US" sz="2400" dirty="0" smtClean="0">
                <a:solidFill>
                  <a:srgbClr val="339933"/>
                </a:solidFill>
              </a:rPr>
              <a:t>投资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8729464" y="6136461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</a:t>
            </a:r>
            <a:r>
              <a:rPr lang="en-US" altLang="zh-CN" sz="2800" baseline="-25000"/>
              <a:t>2</a:t>
            </a:r>
            <a:r>
              <a:rPr lang="en-US" altLang="zh-CN" sz="2800"/>
              <a:t>*</a:t>
            </a:r>
          </a:p>
        </p:txBody>
      </p:sp>
      <p:sp>
        <p:nvSpPr>
          <p:cNvPr id="23" name="右箭头 22"/>
          <p:cNvSpPr/>
          <p:nvPr/>
        </p:nvSpPr>
        <p:spPr>
          <a:xfrm>
            <a:off x="264501" y="541908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8129388" y="44012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E</a:t>
            </a:r>
            <a:endParaRPr lang="en-US" altLang="zh-CN" sz="2800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151748" y="3467831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F</a:t>
            </a:r>
            <a:endParaRPr lang="en-US" altLang="zh-CN" sz="2800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56342" y="2737465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A</a:t>
            </a:r>
            <a:endParaRPr lang="en-US" altLang="zh-CN" sz="2800" dirty="0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8729464" y="2354748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B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41028"/>
            <a:ext cx="9505056" cy="667711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703512" y="2348880"/>
            <a:ext cx="864096" cy="43204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6200" y="2276872"/>
            <a:ext cx="864096" cy="43204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23992" y="3356992"/>
            <a:ext cx="864096" cy="43204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03512" y="3356992"/>
            <a:ext cx="1584176" cy="43204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67808" y="2307906"/>
            <a:ext cx="936104" cy="47302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96409" y="3316018"/>
            <a:ext cx="815415" cy="47302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417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871538"/>
            <a:ext cx="6805612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48013" y="871538"/>
            <a:ext cx="5712489" cy="615950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81" y="600075"/>
            <a:ext cx="7131693" cy="622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999381" y="600075"/>
            <a:ext cx="5712489" cy="362669"/>
          </a:xfrm>
          <a:prstGeom prst="rect">
            <a:avLst/>
          </a:prstGeom>
          <a:solidFill>
            <a:srgbClr val="FEE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07368" y="311943"/>
            <a:ext cx="5155231" cy="5929314"/>
          </a:xfrm>
          <a:noFill/>
        </p:spPr>
        <p:txBody>
          <a:bodyPr anchor="t"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/>
              <a:t>黄金律条件</a:t>
            </a:r>
            <a:r>
              <a:rPr lang="en-US" altLang="zh-CN" sz="2800" dirty="0"/>
              <a:t>δ  = MPK</a:t>
            </a:r>
            <a:r>
              <a:rPr lang="zh-CN" altLang="en-US" sz="2800" dirty="0"/>
              <a:t>的直观解释（借助于曲线）</a:t>
            </a: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图中：</a:t>
            </a:r>
            <a:r>
              <a:rPr lang="en-US" altLang="zh-CN" sz="2800" dirty="0"/>
              <a:t>MPK&lt; δ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折旧过多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为了弥补折旧，需要更多的储蓄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吞噬了</a:t>
            </a:r>
            <a:r>
              <a:rPr lang="zh-CN" altLang="en-US" sz="2800" dirty="0" smtClean="0">
                <a:sym typeface="Wingdings" panose="05000000000000000000" pitchFamily="2" charset="2"/>
              </a:rPr>
              <a:t>消费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减少储蓄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减少资本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减少产量</a:t>
            </a:r>
            <a:r>
              <a:rPr lang="en-US" altLang="zh-CN" sz="2800" dirty="0">
                <a:sym typeface="Wingdings" panose="05000000000000000000" pitchFamily="2" charset="2"/>
              </a:rPr>
              <a:t>&amp;</a:t>
            </a:r>
            <a:r>
              <a:rPr lang="zh-CN" altLang="en-US" sz="2800" dirty="0">
                <a:sym typeface="Wingdings" panose="05000000000000000000" pitchFamily="2" charset="2"/>
              </a:rPr>
              <a:t>减少维持资本所需的储蓄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产量的减少</a:t>
            </a:r>
            <a:r>
              <a:rPr lang="en-US" altLang="zh-CN" sz="2800" dirty="0">
                <a:sym typeface="Wingdings" panose="05000000000000000000" pitchFamily="2" charset="2"/>
              </a:rPr>
              <a:t>&lt;</a:t>
            </a:r>
            <a:r>
              <a:rPr lang="zh-CN" altLang="en-US" sz="2800" dirty="0">
                <a:sym typeface="Wingdings" panose="05000000000000000000" pitchFamily="2" charset="2"/>
              </a:rPr>
              <a:t>储蓄的</a:t>
            </a:r>
            <a:r>
              <a:rPr lang="zh-CN" altLang="en-US" sz="2800" dirty="0" smtClean="0">
                <a:sym typeface="Wingdings" panose="05000000000000000000" pitchFamily="2" charset="2"/>
              </a:rPr>
              <a:t>减少</a:t>
            </a:r>
            <a:endParaRPr lang="en-US" altLang="zh-CN" sz="2800" dirty="0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6096000" y="103505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6096000" y="54546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6096000" y="1492250"/>
            <a:ext cx="3733800" cy="39624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Arc 6"/>
          <p:cNvSpPr>
            <a:spLocks/>
          </p:cNvSpPr>
          <p:nvPr/>
        </p:nvSpPr>
        <p:spPr bwMode="auto">
          <a:xfrm flipV="1">
            <a:off x="6172200" y="3429001"/>
            <a:ext cx="3733800" cy="2005013"/>
          </a:xfrm>
          <a:custGeom>
            <a:avLst/>
            <a:gdLst>
              <a:gd name="T0" fmla="*/ 2147483646 w 21600"/>
              <a:gd name="T1" fmla="*/ 2147483646 h 21594"/>
              <a:gd name="T2" fmla="*/ 0 w 21600"/>
              <a:gd name="T3" fmla="*/ 2147483646 h 21594"/>
              <a:gd name="T4" fmla="*/ 2147483646 w 21600"/>
              <a:gd name="T5" fmla="*/ 0 h 21594"/>
              <a:gd name="T6" fmla="*/ 0 60000 65536"/>
              <a:gd name="T7" fmla="*/ 0 60000 65536"/>
              <a:gd name="T8" fmla="*/ 0 60000 65536"/>
              <a:gd name="T9" fmla="*/ 0 w 21600"/>
              <a:gd name="T10" fmla="*/ 0 h 21594"/>
              <a:gd name="T11" fmla="*/ 21600 w 21600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4" fill="none" extrusionOk="0">
                <a:moveTo>
                  <a:pt x="21085" y="21593"/>
                </a:moveTo>
                <a:cubicBezTo>
                  <a:pt x="9403" y="21315"/>
                  <a:pt x="61" y="11797"/>
                  <a:pt x="0" y="112"/>
                </a:cubicBezTo>
              </a:path>
              <a:path w="21600" h="21594" stroke="0" extrusionOk="0">
                <a:moveTo>
                  <a:pt x="21085" y="21593"/>
                </a:moveTo>
                <a:cubicBezTo>
                  <a:pt x="9403" y="21315"/>
                  <a:pt x="61" y="11797"/>
                  <a:pt x="0" y="112"/>
                </a:cubicBezTo>
                <a:lnTo>
                  <a:pt x="21600" y="0"/>
                </a:lnTo>
                <a:lnTo>
                  <a:pt x="21085" y="21593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153400" y="12192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折旧，</a:t>
            </a:r>
            <a:r>
              <a:rPr lang="en-US" altLang="zh-CN" sz="2800">
                <a:solidFill>
                  <a:srgbClr val="FF0000"/>
                </a:solidFill>
              </a:rPr>
              <a:t>δ</a:t>
            </a:r>
            <a:r>
              <a:rPr lang="en-US" altLang="zh-CN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7543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067800" y="3657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339933"/>
                </a:solidFill>
              </a:rPr>
              <a:t>投资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239000" y="5562601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</a:t>
            </a:r>
            <a:r>
              <a:rPr lang="en-US" altLang="zh-CN" sz="2800" baseline="-25000"/>
              <a:t>1</a:t>
            </a:r>
            <a:r>
              <a:rPr lang="en-US" altLang="zh-CN" sz="2800"/>
              <a:t>*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9067800" y="5562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人均资本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6248400" y="73025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人均产量、投资与折旧</a:t>
            </a:r>
          </a:p>
        </p:txBody>
      </p:sp>
      <p:sp>
        <p:nvSpPr>
          <p:cNvPr id="40973" name="Arc 13"/>
          <p:cNvSpPr>
            <a:spLocks/>
          </p:cNvSpPr>
          <p:nvPr/>
        </p:nvSpPr>
        <p:spPr bwMode="auto">
          <a:xfrm flipV="1">
            <a:off x="6096000" y="2057400"/>
            <a:ext cx="3657600" cy="3333750"/>
          </a:xfrm>
          <a:custGeom>
            <a:avLst/>
            <a:gdLst>
              <a:gd name="T0" fmla="*/ 2147483646 w 21600"/>
              <a:gd name="T1" fmla="*/ 2147483646 h 21568"/>
              <a:gd name="T2" fmla="*/ 0 w 21600"/>
              <a:gd name="T3" fmla="*/ 2147483646 h 21568"/>
              <a:gd name="T4" fmla="*/ 2147483646 w 21600"/>
              <a:gd name="T5" fmla="*/ 0 h 21568"/>
              <a:gd name="T6" fmla="*/ 0 60000 65536"/>
              <a:gd name="T7" fmla="*/ 0 60000 65536"/>
              <a:gd name="T8" fmla="*/ 0 60000 65536"/>
              <a:gd name="T9" fmla="*/ 0 w 21600"/>
              <a:gd name="T10" fmla="*/ 0 h 21568"/>
              <a:gd name="T11" fmla="*/ 21600 w 21600"/>
              <a:gd name="T12" fmla="*/ 21568 h 21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68" fill="none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</a:path>
              <a:path w="21600" h="21568" stroke="0" extrusionOk="0">
                <a:moveTo>
                  <a:pt x="20423" y="21567"/>
                </a:moveTo>
                <a:cubicBezTo>
                  <a:pt x="9011" y="20945"/>
                  <a:pt x="60" y="11541"/>
                  <a:pt x="0" y="112"/>
                </a:cubicBezTo>
                <a:lnTo>
                  <a:pt x="21600" y="0"/>
                </a:lnTo>
                <a:lnTo>
                  <a:pt x="20423" y="21567"/>
                </a:lnTo>
                <a:close/>
              </a:path>
            </a:pathLst>
          </a:cu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324600" y="17526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人均产量，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</a:p>
        </p:txBody>
      </p:sp>
      <p:sp>
        <p:nvSpPr>
          <p:cNvPr id="40975" name="Arc 15"/>
          <p:cNvSpPr>
            <a:spLocks/>
          </p:cNvSpPr>
          <p:nvPr/>
        </p:nvSpPr>
        <p:spPr bwMode="auto">
          <a:xfrm flipV="1">
            <a:off x="6096000" y="2743201"/>
            <a:ext cx="3651250" cy="2843213"/>
          </a:xfrm>
          <a:custGeom>
            <a:avLst/>
            <a:gdLst>
              <a:gd name="T0" fmla="*/ 2147483646 w 21567"/>
              <a:gd name="T1" fmla="*/ 2147483646 h 21594"/>
              <a:gd name="T2" fmla="*/ 0 w 21567"/>
              <a:gd name="T3" fmla="*/ 2147483646 h 21594"/>
              <a:gd name="T4" fmla="*/ 2147483646 w 21567"/>
              <a:gd name="T5" fmla="*/ 0 h 21594"/>
              <a:gd name="T6" fmla="*/ 0 60000 65536"/>
              <a:gd name="T7" fmla="*/ 0 60000 65536"/>
              <a:gd name="T8" fmla="*/ 0 60000 65536"/>
              <a:gd name="T9" fmla="*/ 0 w 21567"/>
              <a:gd name="T10" fmla="*/ 0 h 21594"/>
              <a:gd name="T11" fmla="*/ 21567 w 21567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7" h="21594" fill="none" extrusionOk="0">
                <a:moveTo>
                  <a:pt x="21052" y="21593"/>
                </a:moveTo>
                <a:cubicBezTo>
                  <a:pt x="9785" y="21325"/>
                  <a:pt x="618" y="12439"/>
                  <a:pt x="-1" y="1186"/>
                </a:cubicBezTo>
              </a:path>
              <a:path w="21567" h="21594" stroke="0" extrusionOk="0">
                <a:moveTo>
                  <a:pt x="21052" y="21593"/>
                </a:moveTo>
                <a:cubicBezTo>
                  <a:pt x="9785" y="21325"/>
                  <a:pt x="618" y="12439"/>
                  <a:pt x="-1" y="1186"/>
                </a:cubicBezTo>
                <a:lnTo>
                  <a:pt x="21567" y="0"/>
                </a:lnTo>
                <a:lnTo>
                  <a:pt x="21052" y="21593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8458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620000" y="388620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7620000" y="2667000"/>
            <a:ext cx="0" cy="1143000"/>
          </a:xfrm>
          <a:prstGeom prst="line">
            <a:avLst/>
          </a:prstGeom>
          <a:noFill/>
          <a:ln w="38100">
            <a:solidFill>
              <a:srgbClr val="00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8534400" y="2971800"/>
            <a:ext cx="0" cy="25146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8534400" y="2209800"/>
            <a:ext cx="0" cy="6096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9372600" y="2819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339933"/>
                </a:solidFill>
              </a:rPr>
              <a:t>投资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8305800" y="5562601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k</a:t>
            </a:r>
            <a:r>
              <a:rPr lang="en-US" altLang="zh-CN" sz="2800" baseline="-25000"/>
              <a:t>2</a:t>
            </a:r>
            <a:r>
              <a:rPr lang="en-US" altLang="zh-CN" sz="2800"/>
              <a:t>*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5638800" y="958850"/>
            <a:ext cx="4648200" cy="292735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46313" y="3806861"/>
            <a:ext cx="28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803821" y="3043535"/>
            <a:ext cx="28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0491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1738314" y="571500"/>
            <a:ext cx="8243887" cy="5524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/>
              <a:t>A Numerical Example </a:t>
            </a:r>
            <a:endParaRPr lang="zh-CN" altLang="en-US" sz="2800" dirty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88639"/>
            <a:ext cx="10945216" cy="655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39416" y="188639"/>
            <a:ext cx="5712489" cy="615950"/>
          </a:xfrm>
          <a:prstGeom prst="rect">
            <a:avLst/>
          </a:prstGeom>
          <a:solidFill>
            <a:srgbClr val="D8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83432" y="4293096"/>
            <a:ext cx="10153128" cy="36004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551384" y="116633"/>
            <a:ext cx="11305256" cy="6552727"/>
          </a:xfrm>
        </p:spPr>
        <p:txBody>
          <a:bodyPr anchor="t">
            <a:normAutofit/>
          </a:bodyPr>
          <a:lstStyle/>
          <a:p>
            <a:pPr>
              <a:buFontTx/>
              <a:buNone/>
            </a:pPr>
            <a:r>
              <a:rPr lang="en-US" altLang="zh-CN" sz="2800" dirty="0" smtClean="0"/>
              <a:t>7. </a:t>
            </a:r>
            <a:r>
              <a:rPr lang="zh-CN" altLang="en-US" sz="2800" dirty="0" smtClean="0"/>
              <a:t>经济</a:t>
            </a:r>
            <a:r>
              <a:rPr lang="zh-CN" altLang="en-US" sz="2800" dirty="0"/>
              <a:t>增长模型与现实世界</a:t>
            </a: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改善生活是需要取舍的。为了明天的美好生活，需要今天节衣缩食。例如长城、大运河、都江堰，例如太行山上的挂壁公路。</a:t>
            </a: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从一个国家而言，在自然资源和土地充裕时，鼓励人口增长是有意义的，因为人口增长带来经济增量的增长，增强了国力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在技术不变时，经济增长最终会停滞，人口增长虽然带来总产量增长，但是人均产量降低，生活水平降低。因为</a:t>
            </a:r>
            <a:r>
              <a:rPr lang="zh-CN" altLang="en-US" sz="2800" dirty="0"/>
              <a:t>存在边际报酬递减，因此人口过度增长，会带来粮食危机，然后会有各种机制减少人口。从这个意义上看，马尔萨斯的人口理论是对的。</a:t>
            </a: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德国和日本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亚洲四小龙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中国与亚洲四小虎：世界上穷国和富国差距为何会存在，为何另外一些国家追赶上富国，原因在于持续的技术进步。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663341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64501" y="7775"/>
            <a:ext cx="11927499" cy="6624736"/>
          </a:xfrm>
        </p:spPr>
        <p:txBody>
          <a:bodyPr anchor="t">
            <a:no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要点</a:t>
            </a:r>
            <a:endParaRPr lang="en-US" altLang="zh-CN" sz="2800" dirty="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经济增长的源泉是劳动力、资本、人力资本和技术的增长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制度</a:t>
            </a:r>
            <a:r>
              <a:rPr lang="zh-CN" altLang="en-US" sz="2400" dirty="0"/>
              <a:t>体系和经济政策也会间接影响经济增长，通过推动劳动力的增长、资本积累、人力资本积累和科学技术的进步而促进经济增长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劳均产出的增长决定于劳均资本和劳均人力资本，更决定于技术水平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在技术水平不变时，经济增长将进入稳态，此时劳均产出不再增长，总产量和资本会随着劳动力增长而按相同速度增长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稳态时的劳均消费水平取决于储蓄率的高低，但并非储蓄率越高则劳均消费水平越高或者相反，而是存在一个特定的储蓄率让稳态时的劳均消费水平最大。这种稳态被称为黄金律稳态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3" name="右箭头 2"/>
          <p:cNvSpPr/>
          <p:nvPr/>
        </p:nvSpPr>
        <p:spPr>
          <a:xfrm>
            <a:off x="264501" y="541908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2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64501" y="116632"/>
            <a:ext cx="11927499" cy="6624736"/>
          </a:xfrm>
        </p:spPr>
        <p:txBody>
          <a:bodyPr anchor="t">
            <a:no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要点（续）</a:t>
            </a:r>
            <a:endParaRPr lang="en-US" altLang="zh-CN" sz="2800" dirty="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现实</a:t>
            </a:r>
            <a:r>
              <a:rPr lang="zh-CN" altLang="en-US" sz="2400" dirty="0"/>
              <a:t>中的经济增长分为两种，一种是迈向稳态的增长，这会自动实现；一种是技术进步带来的稳态水平的增长，但是技术进步机制需要解释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由于稳态的存在，生活水平的改善只能依靠科学技术的进步和人力资本的积累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没有技术进步，没有真正意义的经济增长，即人均收入的增长必将止步，生活水平的提高必将停滞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劳均产出的增长决定于储蓄率提高和技术进步，但是两者的作用不同。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Char char="‒"/>
            </a:pPr>
            <a:r>
              <a:rPr lang="zh-CN" altLang="en-US" sz="2400" dirty="0"/>
              <a:t>技术进步带来稳态时的劳均产出增长和劳均消费水平提高。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Char char="‒"/>
            </a:pPr>
            <a:r>
              <a:rPr lang="zh-CN" altLang="en-US" sz="2400" dirty="0"/>
              <a:t>储蓄率的提高带来劳均产出的增长，但是牺牲了劳均消费。</a:t>
            </a:r>
            <a:endParaRPr lang="en-US" altLang="zh-CN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储蓄提高对经济增长具有“水平影响”，没有增长率影响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两个国家分处发达和不发达两种情形，主要它们的教育水平相当，科学技术水平相当，那么不发达国家最终会赶上发达国家，两个国家会趋同。趋同的内在机制是稳态经济增长的存在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新增长理论：技术进步不外生的，而是内生的。保护知识产权的重要性</a:t>
            </a:r>
            <a:endParaRPr lang="zh-CN" altLang="en-US" sz="2400" dirty="0"/>
          </a:p>
        </p:txBody>
      </p:sp>
      <p:sp>
        <p:nvSpPr>
          <p:cNvPr id="3" name="右箭头 2"/>
          <p:cNvSpPr/>
          <p:nvPr/>
        </p:nvSpPr>
        <p:spPr>
          <a:xfrm>
            <a:off x="264501" y="541908"/>
            <a:ext cx="1066200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969453"/>
              </p:ext>
            </p:extLst>
          </p:nvPr>
        </p:nvGraphicFramePr>
        <p:xfrm>
          <a:off x="551384" y="116632"/>
          <a:ext cx="1130525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51384" y="4437112"/>
            <a:ext cx="11305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914835" y="16274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 smtClean="0">
                <a:solidFill>
                  <a:schemeClr val="bg1"/>
                </a:solidFill>
              </a:rPr>
              <a:t>中国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4272" y="32849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 smtClean="0">
                <a:solidFill>
                  <a:schemeClr val="bg1"/>
                </a:solidFill>
              </a:rPr>
              <a:t>韩国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3880" y="3996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 smtClean="0">
                <a:solidFill>
                  <a:schemeClr val="bg1"/>
                </a:solidFill>
              </a:rPr>
              <a:t>日本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112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6" name="Picture 3" descr="C:\Documents and Settings\cdk\桌面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4" name="Picture 2" descr="C:\Documents and Settings\cdk\桌面\0810281621466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2" descr="C:\Documents and Settings\cdk\My Documents\wen-documents\teaching\中级微观\rdn_4d69adb804d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52439"/>
            <a:ext cx="904875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1424" y="304800"/>
            <a:ext cx="9527976" cy="6248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Tx/>
              <a:buNone/>
            </a:pPr>
            <a:r>
              <a:rPr kumimoji="0" lang="zh-CN" altLang="en-US" sz="2800" dirty="0" smtClean="0"/>
              <a:t>经济增长关注哪些问题？</a:t>
            </a:r>
            <a:endParaRPr kumimoji="0" lang="en-US" altLang="zh-CN" sz="2800" dirty="0"/>
          </a:p>
          <a:p>
            <a:pPr fontAlgn="auto">
              <a:buFontTx/>
              <a:buNone/>
            </a:pPr>
            <a:endParaRPr kumimoji="0" lang="en-US" altLang="zh-CN" sz="2800" dirty="0" smtClean="0"/>
          </a:p>
          <a:p>
            <a:pPr fontAlgn="auto">
              <a:buFont typeface="Arial" panose="020B0604020202020204" pitchFamily="34" charset="0"/>
              <a:buChar char="•"/>
            </a:pPr>
            <a:r>
              <a:rPr kumimoji="0" lang="zh-CN" altLang="en-US" sz="2800" dirty="0" smtClean="0"/>
              <a:t>增长的源泉是什么？</a:t>
            </a:r>
            <a:endParaRPr kumimoji="0" lang="en-US" altLang="zh-CN" sz="2800" dirty="0" smtClean="0"/>
          </a:p>
          <a:p>
            <a:pPr fontAlgn="auto">
              <a:buFont typeface="Arial" panose="020B0604020202020204" pitchFamily="34" charset="0"/>
              <a:buChar char="•"/>
            </a:pPr>
            <a:endParaRPr kumimoji="0" lang="en-US" altLang="zh-CN" sz="2800" dirty="0"/>
          </a:p>
          <a:p>
            <a:pPr fontAlgn="auto">
              <a:buFont typeface="Arial" panose="020B0604020202020204" pitchFamily="34" charset="0"/>
              <a:buChar char="•"/>
            </a:pPr>
            <a:r>
              <a:rPr kumimoji="0" lang="zh-CN" altLang="en-US" sz="2800" dirty="0" smtClean="0"/>
              <a:t>增长的规律是什么？</a:t>
            </a:r>
            <a:endParaRPr kumimoji="0" lang="en-US" altLang="zh-CN" sz="2800" dirty="0" smtClean="0"/>
          </a:p>
          <a:p>
            <a:pPr fontAlgn="auto">
              <a:buFont typeface="Arial" panose="020B0604020202020204" pitchFamily="34" charset="0"/>
              <a:buChar char="•"/>
            </a:pPr>
            <a:endParaRPr kumimoji="0" lang="en-US" altLang="zh-CN" sz="2800" dirty="0"/>
          </a:p>
          <a:p>
            <a:pPr fontAlgn="auto">
              <a:buFont typeface="Arial" panose="020B0604020202020204" pitchFamily="34" charset="0"/>
              <a:buChar char="•"/>
            </a:pPr>
            <a:r>
              <a:rPr kumimoji="0" lang="zh-CN" altLang="en-US" sz="2800" dirty="0" smtClean="0"/>
              <a:t>为什么有些国家生活水平在“趋同”，有些差距越来越大</a:t>
            </a:r>
          </a:p>
        </p:txBody>
      </p:sp>
    </p:spTree>
    <p:extLst>
      <p:ext uri="{BB962C8B-B14F-4D97-AF65-F5344CB8AC3E}">
        <p14:creationId xmlns:p14="http://schemas.microsoft.com/office/powerpoint/2010/main" val="28023160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6379</TotalTime>
  <Words>2501</Words>
  <Application>Microsoft Office PowerPoint</Application>
  <PresentationFormat>宽屏</PresentationFormat>
  <Paragraphs>468</Paragraphs>
  <Slides>46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宋体</vt:lpstr>
      <vt:lpstr>Arial</vt:lpstr>
      <vt:lpstr>Bookman Old Style</vt:lpstr>
      <vt:lpstr>Calibri</vt:lpstr>
      <vt:lpstr>Calibri Light</vt:lpstr>
      <vt:lpstr>Cambria Math</vt:lpstr>
      <vt:lpstr>Times New Roman</vt:lpstr>
      <vt:lpstr>Wingdings</vt:lpstr>
      <vt:lpstr>天体</vt:lpstr>
      <vt:lpstr>PowerPoint 演示文稿</vt:lpstr>
      <vt:lpstr>1.关于经济增长的事实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2 总生产函数</vt:lpstr>
      <vt:lpstr>4. 经济增长的核算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</dc:creator>
  <cp:lastModifiedBy>Wen Jiandong</cp:lastModifiedBy>
  <cp:revision>428</cp:revision>
  <dcterms:created xsi:type="dcterms:W3CDTF">2003-06-14T16:23:57Z</dcterms:created>
  <dcterms:modified xsi:type="dcterms:W3CDTF">2018-06-13T03:31:22Z</dcterms:modified>
</cp:coreProperties>
</file>