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94" r:id="rId2"/>
    <p:sldId id="355" r:id="rId3"/>
    <p:sldId id="363" r:id="rId4"/>
    <p:sldId id="364" r:id="rId5"/>
    <p:sldId id="356" r:id="rId6"/>
    <p:sldId id="365" r:id="rId7"/>
    <p:sldId id="357" r:id="rId8"/>
    <p:sldId id="358" r:id="rId9"/>
    <p:sldId id="359" r:id="rId10"/>
    <p:sldId id="360" r:id="rId11"/>
    <p:sldId id="361" r:id="rId12"/>
    <p:sldId id="362" r:id="rId13"/>
    <p:sldId id="345" r:id="rId14"/>
    <p:sldId id="295" r:id="rId15"/>
    <p:sldId id="296" r:id="rId16"/>
    <p:sldId id="335" r:id="rId17"/>
    <p:sldId id="340" r:id="rId18"/>
    <p:sldId id="326" r:id="rId19"/>
    <p:sldId id="347" r:id="rId20"/>
    <p:sldId id="348" r:id="rId21"/>
    <p:sldId id="332" r:id="rId22"/>
    <p:sldId id="338" r:id="rId23"/>
    <p:sldId id="343" r:id="rId24"/>
    <p:sldId id="349" r:id="rId25"/>
    <p:sldId id="350" r:id="rId26"/>
    <p:sldId id="351" r:id="rId27"/>
    <p:sldId id="352" r:id="rId28"/>
    <p:sldId id="353" r:id="rId29"/>
    <p:sldId id="354" r:id="rId30"/>
    <p:sldId id="366" r:id="rId31"/>
    <p:sldId id="339"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5" autoAdjust="0"/>
  </p:normalViewPr>
  <p:slideViewPr>
    <p:cSldViewPr>
      <p:cViewPr varScale="1">
        <p:scale>
          <a:sx n="94" d="100"/>
          <a:sy n="94" d="100"/>
        </p:scale>
        <p:origin x="15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5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5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5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5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5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696CDD-BD26-47E8-AAF2-96693710C2DE}" type="slidenum">
              <a:rPr lang="en-US" altLang="zh-CN"/>
              <a:pPr/>
              <a:t>‹#›</a:t>
            </a:fld>
            <a:endParaRPr lang="en-US" altLang="zh-CN"/>
          </a:p>
        </p:txBody>
      </p:sp>
    </p:spTree>
    <p:extLst>
      <p:ext uri="{BB962C8B-B14F-4D97-AF65-F5344CB8AC3E}">
        <p14:creationId xmlns:p14="http://schemas.microsoft.com/office/powerpoint/2010/main" val="28026992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552F0-A519-4010-908E-4F1C81B507BD}" type="slidenum">
              <a:rPr lang="zh-CN" altLang="en-US" smtClean="0"/>
              <a:t>5</a:t>
            </a:fld>
            <a:endParaRPr lang="zh-CN" altLang="en-US"/>
          </a:p>
        </p:txBody>
      </p:sp>
    </p:spTree>
    <p:extLst>
      <p:ext uri="{BB962C8B-B14F-4D97-AF65-F5344CB8AC3E}">
        <p14:creationId xmlns:p14="http://schemas.microsoft.com/office/powerpoint/2010/main" val="372073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552F0-A519-4010-908E-4F1C81B507BD}" type="slidenum">
              <a:rPr lang="zh-CN" altLang="en-US" smtClean="0"/>
              <a:t>6</a:t>
            </a:fld>
            <a:endParaRPr lang="zh-CN" altLang="en-US"/>
          </a:p>
        </p:txBody>
      </p:sp>
    </p:spTree>
    <p:extLst>
      <p:ext uri="{BB962C8B-B14F-4D97-AF65-F5344CB8AC3E}">
        <p14:creationId xmlns:p14="http://schemas.microsoft.com/office/powerpoint/2010/main" val="157692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0EA57-B2CB-49D9-B293-D33763FE11E4}" type="slidenum">
              <a:rPr lang="en-US" altLang="zh-CN"/>
              <a:pPr/>
              <a:t>18</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altLang="zh-CN"/>
              <a:t>S: </a:t>
            </a:r>
            <a:r>
              <a:rPr lang="zh-CN" altLang="en-US"/>
              <a:t>指令后缀</a:t>
            </a:r>
            <a:r>
              <a:rPr lang="en-US" altLang="zh-CN"/>
              <a:t>S</a:t>
            </a:r>
            <a:r>
              <a:rPr lang="zh-CN" altLang="en-US"/>
              <a:t>表示会影响</a:t>
            </a:r>
            <a:r>
              <a:rPr lang="en-US" altLang="zh-CN"/>
              <a:t>CPSR</a:t>
            </a:r>
          </a:p>
        </p:txBody>
      </p:sp>
    </p:spTree>
    <p:extLst>
      <p:ext uri="{BB962C8B-B14F-4D97-AF65-F5344CB8AC3E}">
        <p14:creationId xmlns:p14="http://schemas.microsoft.com/office/powerpoint/2010/main" val="1384707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endParaRPr lang="zh-CN" altLang="zh-CN"/>
          </a:p>
        </p:txBody>
      </p:sp>
      <p:pic>
        <p:nvPicPr>
          <p:cNvPr id="4099" name="Picture 3" descr="minispir"/>
          <p:cNvPicPr>
            <a:picLocks noChangeAspect="1" noChangeArrowheads="1"/>
          </p:cNvPicPr>
          <p:nvPr/>
        </p:nvPicPr>
        <p:blipFill>
          <a:blip r:embed="rId3" cstate="print"/>
          <a:srcRect/>
          <a:stretch>
            <a:fillRect/>
          </a:stretch>
        </p:blipFill>
        <p:spPr bwMode="ltGray">
          <a:xfrm>
            <a:off x="0" y="50800"/>
            <a:ext cx="1181100" cy="4286250"/>
          </a:xfrm>
          <a:prstGeom prst="rect">
            <a:avLst/>
          </a:prstGeom>
          <a:noFill/>
        </p:spPr>
      </p:pic>
      <p:sp>
        <p:nvSpPr>
          <p:cNvPr id="4100"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endParaRPr lang="zh-CN" altLang="zh-CN"/>
          </a:p>
        </p:txBody>
      </p:sp>
      <p:pic>
        <p:nvPicPr>
          <p:cNvPr id="4101" name="Picture 5" descr="minispir"/>
          <p:cNvPicPr>
            <a:picLocks noChangeAspect="1" noChangeArrowheads="1"/>
          </p:cNvPicPr>
          <p:nvPr/>
        </p:nvPicPr>
        <p:blipFill>
          <a:blip r:embed="rId3" cstate="print"/>
          <a:srcRect t="39999"/>
          <a:stretch>
            <a:fillRect/>
          </a:stretch>
        </p:blipFill>
        <p:spPr bwMode="ltGray">
          <a:xfrm>
            <a:off x="0" y="4222750"/>
            <a:ext cx="1181100" cy="2571750"/>
          </a:xfrm>
          <a:prstGeom prst="rect">
            <a:avLst/>
          </a:prstGeom>
          <a:noFill/>
        </p:spPr>
      </p:pic>
      <p:sp>
        <p:nvSpPr>
          <p:cNvPr id="4102" name="Rectangle 6"/>
          <p:cNvSpPr>
            <a:spLocks noGrp="1" noChangeArrowheads="1"/>
          </p:cNvSpPr>
          <p:nvPr>
            <p:ph type="ctrTitle"/>
          </p:nvPr>
        </p:nvSpPr>
        <p:spPr>
          <a:xfrm>
            <a:off x="914400" y="2057400"/>
            <a:ext cx="7721600" cy="1143000"/>
          </a:xfrm>
        </p:spPr>
        <p:txBody>
          <a:bodyPr/>
          <a:lstStyle>
            <a:lvl1pPr>
              <a:defRPr/>
            </a:lvl1pPr>
          </a:lstStyle>
          <a:p>
            <a:r>
              <a:rPr lang="zh-CN" altLang="en-US"/>
              <a:t>单击此处编辑母版标题样式</a:t>
            </a:r>
          </a:p>
        </p:txBody>
      </p:sp>
      <p:sp>
        <p:nvSpPr>
          <p:cNvPr id="410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zh-CN" altLang="en-US"/>
              <a:t>单击此处编辑母版副标题样式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a:lvl1pPr>
          </a:lstStyle>
          <a:p>
            <a:endParaRPr lang="en-US" altLang="zh-CN"/>
          </a:p>
        </p:txBody>
      </p:sp>
      <p:sp>
        <p:nvSpPr>
          <p:cNvPr id="4106" name="Rectangle 10"/>
          <p:cNvSpPr>
            <a:spLocks noGrp="1" noChangeArrowheads="1"/>
          </p:cNvSpPr>
          <p:nvPr>
            <p:ph type="sldNum" sz="quarter" idx="4"/>
          </p:nvPr>
        </p:nvSpPr>
        <p:spPr>
          <a:xfrm>
            <a:off x="6951663" y="6096000"/>
            <a:ext cx="1905000" cy="457200"/>
          </a:xfrm>
        </p:spPr>
        <p:txBody>
          <a:bodyPr/>
          <a:lstStyle>
            <a:lvl1pPr>
              <a:defRPr/>
            </a:lvl1pPr>
          </a:lstStyle>
          <a:p>
            <a:fld id="{BA5EF66A-C216-4D60-9BCB-0DA319D3704A}"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84A07DA-A361-41C3-A072-365DD999E0B4}"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C5C7E9-6FC7-4A72-9641-CB24051ED2A6}"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A768C63-E730-42F9-BF65-8BC9509C78AC}"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AE5DCE-B630-4666-A70E-8E7D6A757F7D}"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AA3617-DAD9-40D6-B78E-D2439FE7C882}"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C701C6C-F4E0-4DDF-A311-3D233D6236F4}"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B032172-939A-4A6F-ADF2-9D82C54A2BEB}"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FBA746F-C838-424C-8A32-FA1FB7EF713E}"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DDBA121-C6D9-47FA-9E32-9B2EA46FC77F}"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4067CC-9A5A-4789-AB49-D7630FEF0E6A}"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lstStyle/>
          <a:p>
            <a:pPr algn="ctr"/>
            <a:endParaRPr lang="zh-CN" altLang="zh-CN"/>
          </a:p>
        </p:txBody>
      </p:sp>
      <p:sp>
        <p:nvSpPr>
          <p:cNvPr id="3075"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endParaRPr lang="zh-CN" altLang="en-US"/>
          </a:p>
        </p:txBody>
      </p:sp>
      <p:pic>
        <p:nvPicPr>
          <p:cNvPr id="3076" name="Picture 4" descr="minispir"/>
          <p:cNvPicPr>
            <a:picLocks noChangeAspect="1" noChangeArrowheads="1"/>
          </p:cNvPicPr>
          <p:nvPr/>
        </p:nvPicPr>
        <p:blipFill>
          <a:blip r:embed="rId13" cstate="print"/>
          <a:srcRect b="5333"/>
          <a:stretch>
            <a:fillRect/>
          </a:stretch>
        </p:blipFill>
        <p:spPr bwMode="ltGray">
          <a:xfrm>
            <a:off x="0" y="50800"/>
            <a:ext cx="1181100" cy="4057650"/>
          </a:xfrm>
          <a:prstGeom prst="rect">
            <a:avLst/>
          </a:prstGeom>
          <a:noFill/>
        </p:spPr>
      </p:pic>
      <p:pic>
        <p:nvPicPr>
          <p:cNvPr id="3077" name="Picture 5" descr="minispir"/>
          <p:cNvPicPr>
            <a:picLocks noChangeAspect="1" noChangeArrowheads="1"/>
          </p:cNvPicPr>
          <p:nvPr/>
        </p:nvPicPr>
        <p:blipFill>
          <a:blip r:embed="rId13" cstate="print"/>
          <a:srcRect t="39999"/>
          <a:stretch>
            <a:fillRect/>
          </a:stretch>
        </p:blipFill>
        <p:spPr bwMode="ltGray">
          <a:xfrm>
            <a:off x="0" y="4222750"/>
            <a:ext cx="1181100" cy="2571750"/>
          </a:xfrm>
          <a:prstGeom prst="rect">
            <a:avLst/>
          </a:prstGeom>
          <a:noFill/>
        </p:spPr>
      </p:pic>
      <p:sp>
        <p:nvSpPr>
          <p:cNvPr id="3078" name="Rectangle 6"/>
          <p:cNvSpPr>
            <a:spLocks noGrp="1" noChangeArrowheads="1"/>
          </p:cNvSpPr>
          <p:nvPr>
            <p:ph type="title"/>
          </p:nvPr>
        </p:nvSpPr>
        <p:spPr bwMode="auto">
          <a:xfrm>
            <a:off x="1066800" y="3810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9" name="Rectangle 7"/>
          <p:cNvSpPr>
            <a:spLocks noGrp="1" noChangeArrowheads="1"/>
          </p:cNvSpPr>
          <p:nvPr>
            <p:ph type="body" idx="1"/>
          </p:nvPr>
        </p:nvSpPr>
        <p:spPr bwMode="auto">
          <a:xfrm>
            <a:off x="1066800" y="17526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endParaRPr lang="en-US" altLang="zh-CN"/>
          </a:p>
        </p:txBody>
      </p:sp>
      <p:sp>
        <p:nvSpPr>
          <p:cNvPr id="3081"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CN"/>
          </a:p>
        </p:txBody>
      </p:sp>
      <p:sp>
        <p:nvSpPr>
          <p:cNvPr id="3082"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CEAB9F84-7303-4D66-BE27-93BCAEBD50C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zo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1835150" y="1900238"/>
            <a:ext cx="5761038" cy="3508653"/>
          </a:xfrm>
          <a:prstGeom prst="rect">
            <a:avLst/>
          </a:prstGeom>
          <a:noFill/>
          <a:ln w="9525">
            <a:noFill/>
            <a:miter lim="800000"/>
            <a:headEnd/>
            <a:tailEnd/>
          </a:ln>
          <a:effectLst/>
        </p:spPr>
        <p:txBody>
          <a:bodyPr>
            <a:spAutoFit/>
          </a:bodyPr>
          <a:lstStyle/>
          <a:p>
            <a:pPr algn="ctr">
              <a:spcBef>
                <a:spcPct val="50000"/>
              </a:spcBef>
            </a:pPr>
            <a:r>
              <a:rPr lang="zh-CN" altLang="en-US" sz="6000" b="1" dirty="0">
                <a:ea typeface="华文中宋" pitchFamily="2" charset="-122"/>
              </a:rPr>
              <a:t>嵌入式系统</a:t>
            </a:r>
            <a:endParaRPr lang="en-US" altLang="zh-CN" sz="6000" b="1" dirty="0">
              <a:ea typeface="华文中宋" pitchFamily="2" charset="-122"/>
            </a:endParaRPr>
          </a:p>
          <a:p>
            <a:pPr algn="ctr">
              <a:spcBef>
                <a:spcPct val="50000"/>
              </a:spcBef>
            </a:pPr>
            <a:r>
              <a:rPr lang="zh-CN" altLang="en-US" sz="6000" b="1" dirty="0">
                <a:ea typeface="华文中宋" pitchFamily="2" charset="-122"/>
              </a:rPr>
              <a:t>总结</a:t>
            </a:r>
            <a:r>
              <a:rPr lang="en-US" altLang="zh-CN" sz="6000" b="1" dirty="0">
                <a:ea typeface="华文中宋" pitchFamily="2" charset="-122"/>
              </a:rPr>
              <a:t>&amp;</a:t>
            </a:r>
            <a:r>
              <a:rPr lang="zh-CN" altLang="en-US" sz="6000" b="1" dirty="0">
                <a:ea typeface="华文中宋" pitchFamily="2" charset="-122"/>
              </a:rPr>
              <a:t>复习</a:t>
            </a:r>
          </a:p>
          <a:p>
            <a:pPr algn="ctr">
              <a:spcBef>
                <a:spcPct val="50000"/>
              </a:spcBef>
            </a:pPr>
            <a:endParaRPr lang="zh-CN" altLang="en-US" sz="2800" b="1" dirty="0">
              <a:ea typeface="华文中宋" pitchFamily="2" charset="-122"/>
            </a:endParaRPr>
          </a:p>
          <a:p>
            <a:pPr algn="ctr">
              <a:spcBef>
                <a:spcPct val="50000"/>
              </a:spcBef>
            </a:pPr>
            <a:endParaRPr lang="en-US" altLang="zh-CN" sz="2000" b="1" dirty="0">
              <a:ea typeface="华文中宋" pitchFamily="2" charset="-122"/>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043608" y="1628800"/>
            <a:ext cx="7632848" cy="4721696"/>
          </a:xfrm>
        </p:spPr>
        <p:txBody>
          <a:bodyPr>
            <a:normAutofit fontScale="70000" lnSpcReduction="20000"/>
          </a:bodyPr>
          <a:lstStyle/>
          <a:p>
            <a:pPr algn="just">
              <a:lnSpc>
                <a:spcPct val="120000"/>
              </a:lnSpc>
              <a:spcBef>
                <a:spcPts val="0"/>
              </a:spcBef>
            </a:pPr>
            <a:r>
              <a:rPr lang="en-US" altLang="zh-CN" b="1" dirty="0"/>
              <a:t>MCU</a:t>
            </a:r>
            <a:r>
              <a:rPr lang="zh-CN" altLang="en-US" b="1" dirty="0"/>
              <a:t>编程</a:t>
            </a:r>
            <a:endParaRPr lang="en-US" altLang="zh-CN" b="1" dirty="0"/>
          </a:p>
          <a:p>
            <a:pPr lvl="1" algn="just">
              <a:lnSpc>
                <a:spcPct val="120000"/>
              </a:lnSpc>
              <a:spcBef>
                <a:spcPts val="0"/>
              </a:spcBef>
            </a:pPr>
            <a:r>
              <a:rPr lang="zh-CN" altLang="en-US" b="1" dirty="0">
                <a:solidFill>
                  <a:srgbClr val="00B0F0"/>
                </a:solidFill>
              </a:rPr>
              <a:t>初始化部分：</a:t>
            </a:r>
            <a:endParaRPr lang="en-US" altLang="zh-CN" b="1" dirty="0">
              <a:solidFill>
                <a:srgbClr val="00B0F0"/>
              </a:solidFill>
            </a:endParaRPr>
          </a:p>
          <a:p>
            <a:pPr lvl="2" algn="just">
              <a:lnSpc>
                <a:spcPct val="120000"/>
              </a:lnSpc>
              <a:spcBef>
                <a:spcPts val="0"/>
              </a:spcBef>
            </a:pPr>
            <a:r>
              <a:rPr lang="en-US" altLang="zh-CN" b="1" dirty="0"/>
              <a:t>IO</a:t>
            </a:r>
            <a:r>
              <a:rPr lang="zh-CN" altLang="en-US" b="1" dirty="0"/>
              <a:t>口的初始化：</a:t>
            </a:r>
            <a:r>
              <a:rPr lang="zh-CN" altLang="en-US" dirty="0"/>
              <a:t>设定相关</a:t>
            </a:r>
            <a:r>
              <a:rPr lang="en-US" altLang="zh-CN" dirty="0"/>
              <a:t>IO</a:t>
            </a:r>
            <a:r>
              <a:rPr lang="zh-CN" altLang="en-US" dirty="0"/>
              <a:t>口的输入输出方式，对与输入口，需要设定其上拉或下拉电阻；对于输出口，则必须设定其初始的电平输出，以防出现不必要的错误</a:t>
            </a:r>
            <a:endParaRPr lang="en-US" altLang="zh-CN" dirty="0"/>
          </a:p>
          <a:p>
            <a:pPr lvl="2" algn="just">
              <a:lnSpc>
                <a:spcPct val="120000"/>
              </a:lnSpc>
              <a:spcBef>
                <a:spcPts val="0"/>
              </a:spcBef>
            </a:pPr>
            <a:r>
              <a:rPr lang="zh-CN" altLang="en-US" b="1" dirty="0"/>
              <a:t>中断的设置：</a:t>
            </a:r>
            <a:r>
              <a:rPr lang="zh-CN" altLang="en-US" dirty="0"/>
              <a:t>对需要用到的中断源，应该给予开启并设定中断的触发条件，而对于不使用的多余的中断，则必须给予关闭</a:t>
            </a:r>
            <a:endParaRPr lang="en-US" altLang="zh-CN" dirty="0"/>
          </a:p>
          <a:p>
            <a:pPr lvl="2" algn="just">
              <a:lnSpc>
                <a:spcPct val="120000"/>
              </a:lnSpc>
              <a:spcBef>
                <a:spcPts val="0"/>
              </a:spcBef>
            </a:pPr>
            <a:r>
              <a:rPr lang="zh-CN" altLang="en-US" b="1" dirty="0"/>
              <a:t>其他功能模块的初始化：</a:t>
            </a:r>
            <a:r>
              <a:rPr lang="zh-CN" altLang="en-US" dirty="0"/>
              <a:t>对所有需要用到的外围功能模块，必须按应用的要求进行相应的设置，如</a:t>
            </a:r>
            <a:r>
              <a:rPr lang="en-US" altLang="zh-CN" dirty="0"/>
              <a:t>UART</a:t>
            </a:r>
            <a:r>
              <a:rPr lang="zh-CN" altLang="en-US" dirty="0"/>
              <a:t>的通讯，需要设定</a:t>
            </a:r>
            <a:r>
              <a:rPr lang="en-US" altLang="zh-CN" dirty="0"/>
              <a:t>Baud Rate</a:t>
            </a:r>
            <a:r>
              <a:rPr lang="zh-CN" altLang="en-US" dirty="0"/>
              <a:t>，数据长度，校验方式和</a:t>
            </a:r>
            <a:r>
              <a:rPr lang="en-US" altLang="zh-CN" dirty="0"/>
              <a:t>Stop Bit</a:t>
            </a:r>
            <a:r>
              <a:rPr lang="zh-CN" altLang="en-US" dirty="0"/>
              <a:t>的长度等，而对于</a:t>
            </a:r>
            <a:r>
              <a:rPr lang="en-US" altLang="zh-CN" dirty="0"/>
              <a:t>Programmer Timer</a:t>
            </a:r>
            <a:r>
              <a:rPr lang="zh-CN" altLang="en-US" dirty="0"/>
              <a:t>，则必须设置其时钟源，分频数及</a:t>
            </a:r>
            <a:r>
              <a:rPr lang="en-US" altLang="zh-CN" dirty="0"/>
              <a:t>Reload Data</a:t>
            </a:r>
            <a:r>
              <a:rPr lang="zh-CN" altLang="en-US" dirty="0"/>
              <a:t>等</a:t>
            </a:r>
            <a:endParaRPr lang="en-US" altLang="zh-CN" dirty="0"/>
          </a:p>
          <a:p>
            <a:pPr lvl="2" algn="just">
              <a:lnSpc>
                <a:spcPct val="120000"/>
              </a:lnSpc>
              <a:spcBef>
                <a:spcPts val="0"/>
              </a:spcBef>
            </a:pPr>
            <a:r>
              <a:rPr lang="zh-CN" altLang="en-US" b="1" dirty="0"/>
              <a:t>参数的初始化：</a:t>
            </a:r>
            <a:r>
              <a:rPr lang="zh-CN" altLang="en-US" dirty="0"/>
              <a:t>对程序中使用到的一些</a:t>
            </a:r>
            <a:r>
              <a:rPr lang="zh-CN" altLang="en-US" b="1" dirty="0"/>
              <a:t>变量和数据</a:t>
            </a:r>
            <a:r>
              <a:rPr lang="zh-CN" altLang="en-US" dirty="0"/>
              <a:t>的初始化设置。需要根据具体的项目及程序的总体安排来设计。对于一些用</a:t>
            </a:r>
            <a:r>
              <a:rPr lang="en-US" altLang="zh-CN" dirty="0"/>
              <a:t>EEPROM</a:t>
            </a:r>
            <a:r>
              <a:rPr lang="zh-CN" altLang="en-US" dirty="0"/>
              <a:t>来保存项目预制数的应用来讲，建议在初始化时将相关的数据拷贝到</a:t>
            </a:r>
            <a:r>
              <a:rPr lang="en-US" altLang="zh-CN" dirty="0"/>
              <a:t>MCU</a:t>
            </a:r>
            <a:r>
              <a:rPr lang="zh-CN" altLang="en-US" dirty="0"/>
              <a:t>的</a:t>
            </a:r>
            <a:r>
              <a:rPr lang="en-US" altLang="zh-CN" dirty="0"/>
              <a:t>RAM</a:t>
            </a:r>
            <a:r>
              <a:rPr lang="zh-CN" altLang="en-US" dirty="0"/>
              <a:t>，以提高程序对数据的访问速度，同时降低系统的功耗</a:t>
            </a:r>
            <a:r>
              <a:rPr lang="en-US" altLang="zh-CN" dirty="0"/>
              <a:t>(</a:t>
            </a:r>
            <a:r>
              <a:rPr lang="zh-CN" altLang="en-US" dirty="0"/>
              <a:t>原则上，访问外部</a:t>
            </a:r>
            <a:r>
              <a:rPr lang="en-US" altLang="zh-CN" dirty="0"/>
              <a:t>EEPROM</a:t>
            </a:r>
            <a:r>
              <a:rPr lang="zh-CN" altLang="en-US" dirty="0"/>
              <a:t>都会增加电源的功耗</a:t>
            </a:r>
            <a:r>
              <a:rPr lang="en-US" altLang="zh-CN" dirty="0"/>
              <a:t>)</a:t>
            </a:r>
            <a:r>
              <a:rPr lang="zh-CN" altLang="en-US" dirty="0"/>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592380"/>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043608" y="1545514"/>
            <a:ext cx="7490792" cy="5051838"/>
          </a:xfrm>
        </p:spPr>
        <p:txBody>
          <a:bodyPr>
            <a:normAutofit fontScale="70000" lnSpcReduction="20000"/>
          </a:bodyPr>
          <a:lstStyle/>
          <a:p>
            <a:pPr algn="just"/>
            <a:r>
              <a:rPr lang="en-US" altLang="zh-CN" b="1" dirty="0"/>
              <a:t>MCU</a:t>
            </a:r>
            <a:r>
              <a:rPr lang="zh-CN" altLang="en-US" b="1" dirty="0"/>
              <a:t>编程</a:t>
            </a:r>
            <a:endParaRPr lang="en-US" altLang="zh-CN" b="1" dirty="0"/>
          </a:p>
          <a:p>
            <a:pPr lvl="1" algn="just"/>
            <a:r>
              <a:rPr lang="zh-CN" altLang="en-US" b="1" dirty="0">
                <a:solidFill>
                  <a:srgbClr val="00B0F0"/>
                </a:solidFill>
              </a:rPr>
              <a:t>主程序循环体：</a:t>
            </a:r>
            <a:endParaRPr lang="en-US" altLang="zh-CN" b="1" dirty="0">
              <a:solidFill>
                <a:srgbClr val="00B0F0"/>
              </a:solidFill>
            </a:endParaRPr>
          </a:p>
          <a:p>
            <a:pPr lvl="2" algn="just"/>
            <a:r>
              <a:rPr lang="zh-CN" altLang="en-US" dirty="0"/>
              <a:t>大多数</a:t>
            </a:r>
            <a:r>
              <a:rPr lang="en-US" altLang="zh-CN" dirty="0"/>
              <a:t>MCU</a:t>
            </a:r>
            <a:r>
              <a:rPr lang="zh-CN" altLang="en-US" dirty="0"/>
              <a:t>是属于长时间不间断运行的，因此其主程序体基本上都是以循环的方式来设计，对于存在多种工作模式的应用来讲，则可能存在多个循环体，相互之间通过状态标志来进行转换</a:t>
            </a:r>
            <a:endParaRPr lang="en-US" altLang="zh-CN" dirty="0"/>
          </a:p>
          <a:p>
            <a:pPr lvl="2" algn="just"/>
            <a:r>
              <a:rPr lang="zh-CN" altLang="en-US" dirty="0"/>
              <a:t>对于主程序体，一般情况下主要安排如下的模块：</a:t>
            </a:r>
            <a:endParaRPr lang="en-US" altLang="zh-CN" dirty="0"/>
          </a:p>
          <a:p>
            <a:pPr lvl="2" algn="just"/>
            <a:r>
              <a:rPr lang="zh-CN" altLang="en-US" dirty="0"/>
              <a:t>计算程序：计算程序一般比较耗时，因此</a:t>
            </a:r>
            <a:r>
              <a:rPr lang="zh-CN" altLang="en-US" b="1" i="1" dirty="0">
                <a:solidFill>
                  <a:srgbClr val="FF0000"/>
                </a:solidFill>
              </a:rPr>
              <a:t>坚决反对</a:t>
            </a:r>
            <a:r>
              <a:rPr lang="zh-CN" altLang="en-US" dirty="0"/>
              <a:t>放在任何中断中处理，特别是乘除法运算；</a:t>
            </a:r>
            <a:endParaRPr lang="en-US" altLang="zh-CN" dirty="0"/>
          </a:p>
          <a:p>
            <a:pPr lvl="2" algn="just"/>
            <a:r>
              <a:rPr lang="zh-CN" altLang="en-US" dirty="0"/>
              <a:t>实时性要求不高或没有实时性要求的处理程序</a:t>
            </a:r>
            <a:endParaRPr lang="en-US" altLang="zh-CN" dirty="0"/>
          </a:p>
          <a:p>
            <a:pPr lvl="2" algn="just"/>
            <a:r>
              <a:rPr lang="zh-CN" altLang="en-US" dirty="0"/>
              <a:t>显示传输程序：主要针对存在外部</a:t>
            </a:r>
            <a:r>
              <a:rPr lang="en-US" altLang="zh-CN" dirty="0"/>
              <a:t>LED</a:t>
            </a:r>
            <a:r>
              <a:rPr lang="zh-CN" altLang="en-US" dirty="0"/>
              <a:t>、</a:t>
            </a:r>
            <a:r>
              <a:rPr lang="en-US" altLang="zh-CN" dirty="0"/>
              <a:t>LCD Driver</a:t>
            </a:r>
            <a:r>
              <a:rPr lang="zh-CN" altLang="en-US" dirty="0"/>
              <a:t>的应用</a:t>
            </a:r>
            <a:endParaRPr lang="en-US" altLang="zh-CN" dirty="0"/>
          </a:p>
          <a:p>
            <a:pPr lvl="1" algn="just"/>
            <a:r>
              <a:rPr lang="zh-CN" altLang="en-US" b="1" dirty="0">
                <a:solidFill>
                  <a:srgbClr val="00B0F0"/>
                </a:solidFill>
              </a:rPr>
              <a:t>中断处理程序：</a:t>
            </a:r>
            <a:endParaRPr lang="en-US" altLang="zh-CN" b="1" dirty="0">
              <a:solidFill>
                <a:srgbClr val="00B0F0"/>
              </a:solidFill>
            </a:endParaRPr>
          </a:p>
          <a:p>
            <a:pPr lvl="2" algn="just"/>
            <a:r>
              <a:rPr lang="zh-CN" altLang="en-US" dirty="0"/>
              <a:t>中断程序主要用于处理实时性要求较高的任务和事件，如，外部突发性信号的检测，按键的检测和处理，定时计数，</a:t>
            </a:r>
            <a:r>
              <a:rPr lang="en-US" altLang="zh-CN" dirty="0"/>
              <a:t>LED</a:t>
            </a:r>
            <a:r>
              <a:rPr lang="zh-CN" altLang="en-US" dirty="0"/>
              <a:t>显示扫描等</a:t>
            </a:r>
            <a:endParaRPr lang="en-US" altLang="zh-CN" dirty="0"/>
          </a:p>
          <a:p>
            <a:pPr lvl="2" algn="just"/>
            <a:r>
              <a:rPr lang="zh-CN" altLang="en-US" dirty="0"/>
              <a:t>一般情况下，中断程序应尽可能保证代码的简洁和短小，对于不需要实时去处理的功能，可以在中断中设置触发的标志，然后由主程序来执行具体的事务</a:t>
            </a:r>
            <a:endParaRPr lang="en-US" altLang="zh-CN" dirty="0"/>
          </a:p>
          <a:p>
            <a:pPr lvl="2" algn="just"/>
            <a:r>
              <a:rPr lang="zh-CN" altLang="en-US" dirty="0"/>
              <a:t>这一点非常重要，特别是对于低功耗、低速的</a:t>
            </a:r>
            <a:r>
              <a:rPr lang="en-US" altLang="zh-CN" dirty="0"/>
              <a:t>MCU</a:t>
            </a:r>
            <a:r>
              <a:rPr lang="zh-CN" altLang="en-US" dirty="0"/>
              <a:t>来讲，必须保证所有中断的及时响应</a:t>
            </a:r>
            <a:endParaRPr lang="zh-CN" altLang="en-US"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634711"/>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043608" y="1580322"/>
            <a:ext cx="7704856" cy="5017030"/>
          </a:xfrm>
        </p:spPr>
        <p:txBody>
          <a:bodyPr>
            <a:normAutofit fontScale="70000" lnSpcReduction="20000"/>
          </a:bodyPr>
          <a:lstStyle/>
          <a:p>
            <a:pPr algn="just">
              <a:lnSpc>
                <a:spcPct val="120000"/>
              </a:lnSpc>
            </a:pPr>
            <a:r>
              <a:rPr lang="en-US" altLang="zh-CN" b="1" dirty="0"/>
              <a:t>MCU</a:t>
            </a:r>
            <a:r>
              <a:rPr lang="zh-CN" altLang="en-US" b="1" dirty="0"/>
              <a:t>编程</a:t>
            </a:r>
            <a:endParaRPr lang="en-US" altLang="zh-CN" b="1" dirty="0"/>
          </a:p>
          <a:p>
            <a:pPr lvl="1" algn="just">
              <a:lnSpc>
                <a:spcPct val="120000"/>
              </a:lnSpc>
            </a:pPr>
            <a:r>
              <a:rPr lang="zh-CN" altLang="en-US" b="1" dirty="0">
                <a:solidFill>
                  <a:srgbClr val="00B0F0"/>
                </a:solidFill>
              </a:rPr>
              <a:t>中断处理程序：</a:t>
            </a:r>
            <a:endParaRPr lang="en-US" altLang="zh-CN" b="1" dirty="0">
              <a:solidFill>
                <a:srgbClr val="00B0F0"/>
              </a:solidFill>
            </a:endParaRPr>
          </a:p>
          <a:p>
            <a:pPr lvl="2" algn="just">
              <a:lnSpc>
                <a:spcPct val="120000"/>
              </a:lnSpc>
            </a:pPr>
            <a:r>
              <a:rPr lang="zh-CN" altLang="en-US" dirty="0"/>
              <a:t>对于不同任务体的安排，不同的</a:t>
            </a:r>
            <a:r>
              <a:rPr lang="en-US" altLang="zh-CN" dirty="0"/>
              <a:t>MCU</a:t>
            </a:r>
            <a:r>
              <a:rPr lang="zh-CN" altLang="en-US" dirty="0"/>
              <a:t>处理的方法也有所不同。</a:t>
            </a:r>
            <a:endParaRPr lang="en-US" altLang="zh-CN" dirty="0"/>
          </a:p>
          <a:p>
            <a:pPr lvl="2" algn="just">
              <a:lnSpc>
                <a:spcPct val="120000"/>
              </a:lnSpc>
            </a:pPr>
            <a:r>
              <a:rPr lang="zh-CN" altLang="en-US" dirty="0"/>
              <a:t>例如，对于低速、低功耗的</a:t>
            </a:r>
            <a:r>
              <a:rPr lang="en-US" altLang="zh-CN" dirty="0"/>
              <a:t>MCU(</a:t>
            </a:r>
            <a:r>
              <a:rPr lang="en-US" altLang="zh-CN" dirty="0" err="1"/>
              <a:t>Fosc</a:t>
            </a:r>
            <a:r>
              <a:rPr lang="en-US" altLang="zh-CN" dirty="0"/>
              <a:t>=32768Hz)</a:t>
            </a:r>
            <a:r>
              <a:rPr lang="zh-CN" altLang="en-US" dirty="0"/>
              <a:t>应用，考虑到对按键的反应和显示的反应要求实时性较高，因此一般采用定时中断的方式来处理按键的动作和数据的显示</a:t>
            </a:r>
            <a:endParaRPr lang="en-US" altLang="zh-CN" dirty="0"/>
          </a:p>
          <a:p>
            <a:pPr lvl="2" algn="just">
              <a:lnSpc>
                <a:spcPct val="120000"/>
              </a:lnSpc>
            </a:pPr>
            <a:r>
              <a:rPr lang="zh-CN" altLang="en-US" dirty="0"/>
              <a:t>而对于高速的</a:t>
            </a:r>
            <a:r>
              <a:rPr lang="en-US" altLang="zh-CN" dirty="0"/>
              <a:t>MCU</a:t>
            </a:r>
            <a:r>
              <a:rPr lang="zh-CN" altLang="en-US" dirty="0"/>
              <a:t>，如</a:t>
            </a:r>
            <a:r>
              <a:rPr lang="en-US" altLang="zh-CN" dirty="0" err="1"/>
              <a:t>Fosc</a:t>
            </a:r>
            <a:r>
              <a:rPr lang="en-US" altLang="zh-CN" dirty="0"/>
              <a:t>&gt;1MHz</a:t>
            </a:r>
            <a:r>
              <a:rPr lang="zh-CN" altLang="en-US" dirty="0"/>
              <a:t>的应用，由于此时</a:t>
            </a:r>
            <a:r>
              <a:rPr lang="en-US" altLang="zh-CN" b="1" dirty="0">
                <a:solidFill>
                  <a:srgbClr val="00B0F0"/>
                </a:solidFill>
              </a:rPr>
              <a:t>MCU</a:t>
            </a:r>
            <a:r>
              <a:rPr lang="zh-CN" altLang="en-US" b="1" dirty="0">
                <a:solidFill>
                  <a:srgbClr val="00B0F0"/>
                </a:solidFill>
              </a:rPr>
              <a:t>有足够的时间来执行主程序循环体</a:t>
            </a:r>
            <a:r>
              <a:rPr lang="zh-CN" altLang="en-US" dirty="0"/>
              <a:t>，因此可以只在相应的中断中设置各种触发标志，将所有的任务放在主程序体中来执行</a:t>
            </a:r>
            <a:endParaRPr lang="en-US" altLang="zh-CN" dirty="0"/>
          </a:p>
          <a:p>
            <a:pPr lvl="2" algn="just">
              <a:lnSpc>
                <a:spcPct val="120000"/>
              </a:lnSpc>
            </a:pPr>
            <a:r>
              <a:rPr lang="zh-CN" altLang="en-US" b="1" dirty="0"/>
              <a:t>还需要特别注意的一点就是：要防止在中断和主程序体中同时访问或设置同一个变量或数据的情况。</a:t>
            </a:r>
            <a:endParaRPr lang="en-US" altLang="zh-CN" b="1" dirty="0"/>
          </a:p>
          <a:p>
            <a:pPr lvl="2" algn="just">
              <a:lnSpc>
                <a:spcPct val="120000"/>
              </a:lnSpc>
            </a:pPr>
            <a:r>
              <a:rPr lang="zh-CN" altLang="en-US" dirty="0"/>
              <a:t>有效的预防方法是，将此类数据的处理安排在一个模块中，通过判断触发标志来决定是否执行该数据的相关操作；而在其他的程序体中</a:t>
            </a:r>
            <a:r>
              <a:rPr lang="en-US" altLang="zh-CN" dirty="0"/>
              <a:t>(</a:t>
            </a:r>
            <a:r>
              <a:rPr lang="zh-CN" altLang="en-US" dirty="0"/>
              <a:t>主要是中断</a:t>
            </a:r>
            <a:r>
              <a:rPr lang="en-US" altLang="zh-CN" dirty="0"/>
              <a:t>)</a:t>
            </a:r>
            <a:r>
              <a:rPr lang="zh-CN" altLang="en-US" dirty="0"/>
              <a:t>，对需要进行该数据的处理的地方只设置触发的标志，这可以保证数据的执行是可预知和唯一的。</a:t>
            </a:r>
            <a:endParaRPr lang="zh-CN" altLang="en-US"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2787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971600" y="476672"/>
            <a:ext cx="7559675" cy="3785652"/>
          </a:xfrm>
          <a:prstGeom prst="rect">
            <a:avLst/>
          </a:prstGeom>
          <a:noFill/>
          <a:ln w="9525">
            <a:noFill/>
            <a:miter lim="800000"/>
            <a:headEnd/>
            <a:tailEnd/>
          </a:ln>
          <a:effectLst/>
        </p:spPr>
        <p:txBody>
          <a:bodyPr>
            <a:spAutoFit/>
          </a:bodyPr>
          <a:lstStyle/>
          <a:p>
            <a:pPr algn="just"/>
            <a:r>
              <a:rPr lang="zh-CN" altLang="en-US" b="1" dirty="0">
                <a:solidFill>
                  <a:srgbClr val="FF0000"/>
                </a:solidFill>
              </a:rPr>
              <a:t>笔试形式：开卷考试</a:t>
            </a:r>
          </a:p>
          <a:p>
            <a:pPr algn="just"/>
            <a:r>
              <a:rPr lang="zh-CN" altLang="en-US" b="1" dirty="0">
                <a:solidFill>
                  <a:srgbClr val="FF0000"/>
                </a:solidFill>
              </a:rPr>
              <a:t>        </a:t>
            </a:r>
            <a:r>
              <a:rPr lang="zh-CN" altLang="en-US" b="1" dirty="0"/>
              <a:t>按照开卷考试的统一规定，开卷考试可以带书、纸质版资料、计算器，但开卷考试</a:t>
            </a:r>
            <a:r>
              <a:rPr lang="zh-CN" altLang="en-US" b="1" dirty="0">
                <a:solidFill>
                  <a:srgbClr val="FF0000"/>
                </a:solidFill>
              </a:rPr>
              <a:t>不能使用手机、平板电脑、笔记本电脑等电子设备</a:t>
            </a:r>
            <a:r>
              <a:rPr lang="zh-CN" altLang="en-US" b="1" dirty="0"/>
              <a:t>查阅电子资料。</a:t>
            </a:r>
          </a:p>
          <a:p>
            <a:pPr algn="just"/>
            <a:r>
              <a:rPr lang="zh-CN" altLang="en-US" b="1" dirty="0"/>
              <a:t>      根据学校的规定，考试笔试成绩须在</a:t>
            </a:r>
            <a:r>
              <a:rPr lang="en-US" altLang="zh-CN" b="1" dirty="0"/>
              <a:t>55</a:t>
            </a:r>
            <a:r>
              <a:rPr lang="zh-CN" altLang="en-US" b="1" dirty="0"/>
              <a:t>分以上才有可能及格</a:t>
            </a:r>
            <a:r>
              <a:rPr lang="zh-CN" altLang="en-US" b="1"/>
              <a:t>，否则不及格。</a:t>
            </a:r>
            <a:endParaRPr lang="en-US" altLang="zh-CN" b="1" dirty="0"/>
          </a:p>
          <a:p>
            <a:pPr algn="just"/>
            <a:endParaRPr lang="en-US" altLang="zh-CN" b="1" dirty="0"/>
          </a:p>
          <a:p>
            <a:pPr algn="just"/>
            <a:r>
              <a:rPr lang="zh-CN" altLang="en-US" b="1" dirty="0">
                <a:solidFill>
                  <a:srgbClr val="FF0000"/>
                </a:solidFill>
              </a:rPr>
              <a:t>分值比例：平时实验（</a:t>
            </a:r>
            <a:r>
              <a:rPr lang="en-US" altLang="zh-CN" b="1" dirty="0">
                <a:solidFill>
                  <a:srgbClr val="FF0000"/>
                </a:solidFill>
              </a:rPr>
              <a:t>15%</a:t>
            </a:r>
            <a:r>
              <a:rPr lang="zh-CN" altLang="en-US" b="1" dirty="0">
                <a:solidFill>
                  <a:srgbClr val="FF0000"/>
                </a:solidFill>
              </a:rPr>
              <a:t>），作业（</a:t>
            </a:r>
            <a:r>
              <a:rPr lang="en-US" altLang="zh-CN" b="1">
                <a:solidFill>
                  <a:srgbClr val="FF0000"/>
                </a:solidFill>
              </a:rPr>
              <a:t>25%(</a:t>
            </a:r>
            <a:r>
              <a:rPr lang="zh-CN" altLang="en-US" b="1">
                <a:solidFill>
                  <a:srgbClr val="FF0000"/>
                </a:solidFill>
              </a:rPr>
              <a:t>含出勤率</a:t>
            </a:r>
            <a:r>
              <a:rPr lang="en-US" altLang="zh-CN" b="1">
                <a:solidFill>
                  <a:srgbClr val="FF0000"/>
                </a:solidFill>
              </a:rPr>
              <a:t>5%)</a:t>
            </a:r>
            <a:r>
              <a:rPr lang="zh-CN" altLang="en-US" b="1">
                <a:solidFill>
                  <a:srgbClr val="FF0000"/>
                </a:solidFill>
              </a:rPr>
              <a:t>），</a:t>
            </a:r>
            <a:r>
              <a:rPr lang="zh-CN" altLang="en-US" b="1" dirty="0">
                <a:solidFill>
                  <a:srgbClr val="FF0000"/>
                </a:solidFill>
              </a:rPr>
              <a:t>期末笔试（</a:t>
            </a:r>
            <a:r>
              <a:rPr lang="en-US" altLang="zh-CN" b="1" dirty="0">
                <a:solidFill>
                  <a:srgbClr val="FF0000"/>
                </a:solidFill>
              </a:rPr>
              <a:t>60%</a:t>
            </a:r>
            <a:r>
              <a:rPr lang="zh-CN" altLang="en-US" b="1" dirty="0">
                <a:solidFill>
                  <a:srgbClr val="FF0000"/>
                </a:solidFill>
              </a:rPr>
              <a:t>）</a:t>
            </a:r>
          </a:p>
          <a:p>
            <a:pPr algn="just"/>
            <a:endParaRPr lang="en-US" altLang="zh-CN" b="1" dirty="0">
              <a:solidFill>
                <a:srgbClr val="FF0000"/>
              </a:solidFill>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66800" y="533400"/>
            <a:ext cx="73152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57347" name="Text Box 3"/>
          <p:cNvSpPr txBox="1">
            <a:spLocks noChangeArrowheads="1"/>
          </p:cNvSpPr>
          <p:nvPr/>
        </p:nvSpPr>
        <p:spPr bwMode="auto">
          <a:xfrm>
            <a:off x="1143000" y="1524000"/>
            <a:ext cx="7543800" cy="396875"/>
          </a:xfrm>
          <a:prstGeom prst="rect">
            <a:avLst/>
          </a:prstGeom>
          <a:noFill/>
          <a:ln w="9525">
            <a:noFill/>
            <a:miter lim="800000"/>
            <a:headEnd/>
            <a:tailEnd/>
          </a:ln>
          <a:effectLst/>
        </p:spPr>
        <p:txBody>
          <a:bodyPr>
            <a:spAutoFit/>
          </a:bodyPr>
          <a:lstStyle/>
          <a:p>
            <a:pPr algn="just">
              <a:spcBef>
                <a:spcPct val="50000"/>
              </a:spcBef>
            </a:pPr>
            <a:endParaRPr lang="zh-CN" altLang="zh-CN" sz="2000"/>
          </a:p>
        </p:txBody>
      </p:sp>
      <p:sp>
        <p:nvSpPr>
          <p:cNvPr id="57351" name="Text Box 7"/>
          <p:cNvSpPr txBox="1">
            <a:spLocks noChangeArrowheads="1"/>
          </p:cNvSpPr>
          <p:nvPr/>
        </p:nvSpPr>
        <p:spPr bwMode="auto">
          <a:xfrm>
            <a:off x="1042988" y="1020763"/>
            <a:ext cx="7681912" cy="4431983"/>
          </a:xfrm>
          <a:prstGeom prst="rect">
            <a:avLst/>
          </a:prstGeom>
          <a:noFill/>
          <a:ln w="9525">
            <a:noFill/>
            <a:miter lim="800000"/>
            <a:headEnd/>
            <a:tailEnd/>
          </a:ln>
          <a:effectLst/>
        </p:spPr>
        <p:txBody>
          <a:bodyPr>
            <a:spAutoFit/>
          </a:bodyPr>
          <a:lstStyle/>
          <a:p>
            <a:pPr algn="just">
              <a:spcBef>
                <a:spcPct val="50000"/>
              </a:spcBef>
            </a:pPr>
            <a:r>
              <a:rPr lang="zh-CN" altLang="en-US" b="1" dirty="0">
                <a:latin typeface="华文中宋" pitchFamily="2" charset="-122"/>
                <a:ea typeface="华文中宋" pitchFamily="2" charset="-122"/>
              </a:rPr>
              <a:t>复习范围：</a:t>
            </a:r>
          </a:p>
          <a:p>
            <a:pPr algn="just">
              <a:spcBef>
                <a:spcPct val="50000"/>
              </a:spcBef>
            </a:pPr>
            <a:r>
              <a:rPr lang="en-US" altLang="zh-CN" sz="2800" b="1" dirty="0">
                <a:solidFill>
                  <a:srgbClr val="FF0000"/>
                </a:solidFill>
                <a:latin typeface="华文中宋" pitchFamily="2" charset="-122"/>
                <a:ea typeface="华文中宋" pitchFamily="2" charset="-122"/>
              </a:rPr>
              <a:t>Part 1: </a:t>
            </a:r>
            <a:r>
              <a:rPr lang="zh-CN" altLang="en-US" sz="2800" b="1" dirty="0">
                <a:solidFill>
                  <a:srgbClr val="FF0000"/>
                </a:solidFill>
                <a:latin typeface="华文中宋" pitchFamily="2" charset="-122"/>
                <a:ea typeface="华文中宋" pitchFamily="2" charset="-122"/>
              </a:rPr>
              <a:t>单片机</a:t>
            </a:r>
            <a:r>
              <a:rPr lang="en-US" altLang="zh-CN" sz="2800" b="1" dirty="0">
                <a:solidFill>
                  <a:srgbClr val="FF0000"/>
                </a:solidFill>
                <a:latin typeface="华文中宋" pitchFamily="2" charset="-122"/>
                <a:ea typeface="华文中宋" pitchFamily="2" charset="-122"/>
              </a:rPr>
              <a:t>(80C51)</a:t>
            </a:r>
          </a:p>
          <a:p>
            <a:pPr algn="just">
              <a:spcBef>
                <a:spcPct val="50000"/>
              </a:spcBef>
            </a:pPr>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参考教材</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李广娣编</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单片机基础</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修订版</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北航出版社</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第</a:t>
            </a:r>
            <a:r>
              <a:rPr lang="en-US" altLang="zh-CN" b="1" dirty="0">
                <a:latin typeface="华文中宋" pitchFamily="2" charset="-122"/>
                <a:ea typeface="华文中宋" pitchFamily="2" charset="-122"/>
              </a:rPr>
              <a:t>2</a:t>
            </a:r>
            <a:r>
              <a:rPr lang="zh-CN" altLang="en-US" b="1" dirty="0">
                <a:latin typeface="华文中宋" pitchFamily="2" charset="-122"/>
                <a:ea typeface="华文中宋" pitchFamily="2" charset="-122"/>
              </a:rPr>
              <a:t>章和第</a:t>
            </a:r>
            <a:r>
              <a:rPr lang="en-US" altLang="zh-CN" b="1" dirty="0">
                <a:latin typeface="华文中宋" pitchFamily="2" charset="-122"/>
                <a:ea typeface="华文中宋" pitchFamily="2" charset="-122"/>
              </a:rPr>
              <a:t>5</a:t>
            </a:r>
            <a:r>
              <a:rPr lang="zh-CN" altLang="en-US" b="1" dirty="0">
                <a:latin typeface="华文中宋" pitchFamily="2" charset="-122"/>
                <a:ea typeface="华文中宋" pitchFamily="2" charset="-122"/>
              </a:rPr>
              <a:t>章的内容。</a:t>
            </a:r>
          </a:p>
          <a:p>
            <a:pPr algn="just">
              <a:spcBef>
                <a:spcPct val="50000"/>
              </a:spcBef>
            </a:pPr>
            <a:r>
              <a:rPr lang="zh-CN" altLang="en-US" b="1" dirty="0">
                <a:latin typeface="华文中宋" pitchFamily="2" charset="-122"/>
                <a:ea typeface="华文中宋" pitchFamily="2" charset="-122"/>
              </a:rPr>
              <a:t>      图书馆借一本</a:t>
            </a:r>
            <a:r>
              <a:rPr lang="en-US" altLang="zh-CN" b="1" dirty="0">
                <a:latin typeface="华文中宋" pitchFamily="2" charset="-122"/>
                <a:ea typeface="华文中宋" pitchFamily="2" charset="-122"/>
              </a:rPr>
              <a:t>51</a:t>
            </a:r>
            <a:r>
              <a:rPr lang="zh-CN" altLang="en-US" b="1" dirty="0">
                <a:latin typeface="华文中宋" pitchFamily="2" charset="-122"/>
                <a:ea typeface="华文中宋" pitchFamily="2" charset="-122"/>
              </a:rPr>
              <a:t>单片机的书即可。（</a:t>
            </a:r>
            <a:r>
              <a:rPr lang="en-US" altLang="zh-CN" b="1" dirty="0">
                <a:latin typeface="华文中宋" pitchFamily="2" charset="-122"/>
                <a:ea typeface="华文中宋" pitchFamily="2" charset="-122"/>
              </a:rPr>
              <a:t>8051</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80C51</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MCS-51</a:t>
            </a:r>
            <a:r>
              <a:rPr lang="zh-CN" altLang="en-US" b="1" dirty="0">
                <a:latin typeface="华文中宋" pitchFamily="2" charset="-122"/>
                <a:ea typeface="华文中宋" pitchFamily="2" charset="-122"/>
              </a:rPr>
              <a:t>系列均可）</a:t>
            </a:r>
            <a:endParaRPr lang="en-US" altLang="zh-CN" b="1" dirty="0">
              <a:latin typeface="华文中宋" pitchFamily="2" charset="-122"/>
              <a:ea typeface="华文中宋" pitchFamily="2" charset="-122"/>
            </a:endParaRPr>
          </a:p>
          <a:p>
            <a:pPr algn="just">
              <a:spcBef>
                <a:spcPct val="50000"/>
              </a:spcBef>
            </a:pPr>
            <a:r>
              <a:rPr lang="zh-CN" altLang="en-US" b="1" dirty="0">
                <a:solidFill>
                  <a:srgbClr val="FF0000"/>
                </a:solidFill>
                <a:latin typeface="华文中宋" pitchFamily="2" charset="-122"/>
                <a:ea typeface="华文中宋" pitchFamily="2" charset="-122"/>
              </a:rPr>
              <a:t>概括一句：基于</a:t>
            </a:r>
            <a:r>
              <a:rPr lang="en-US" altLang="zh-CN" b="1" dirty="0">
                <a:solidFill>
                  <a:srgbClr val="FF0000"/>
                </a:solidFill>
                <a:latin typeface="华文中宋" pitchFamily="2" charset="-122"/>
                <a:ea typeface="华文中宋" pitchFamily="2" charset="-122"/>
              </a:rPr>
              <a:t>80C51</a:t>
            </a:r>
            <a:r>
              <a:rPr lang="zh-CN" altLang="en-US" b="1" dirty="0">
                <a:solidFill>
                  <a:srgbClr val="FF0000"/>
                </a:solidFill>
                <a:latin typeface="华文中宋" pitchFamily="2" charset="-122"/>
                <a:ea typeface="华文中宋" pitchFamily="2" charset="-122"/>
              </a:rPr>
              <a:t>的设计应用。（</a:t>
            </a:r>
            <a:r>
              <a:rPr lang="en-US" altLang="zh-CN" b="1" dirty="0">
                <a:solidFill>
                  <a:srgbClr val="FF0000"/>
                </a:solidFill>
                <a:latin typeface="华文中宋" pitchFamily="2" charset="-122"/>
                <a:ea typeface="华文中宋" pitchFamily="2" charset="-122"/>
              </a:rPr>
              <a:t> 80C51 </a:t>
            </a:r>
            <a:r>
              <a:rPr lang="zh-CN" altLang="en-US" b="1" dirty="0">
                <a:solidFill>
                  <a:srgbClr val="FF0000"/>
                </a:solidFill>
                <a:latin typeface="华文中宋" pitchFamily="2" charset="-122"/>
                <a:ea typeface="华文中宋" pitchFamily="2" charset="-122"/>
              </a:rPr>
              <a:t>的结构、接口及扩展、功能应用及设计）</a:t>
            </a:r>
            <a:endParaRPr lang="en-US" altLang="zh-CN" b="1" dirty="0">
              <a:solidFill>
                <a:srgbClr val="FF0000"/>
              </a:solidFill>
              <a:latin typeface="华文中宋" pitchFamily="2" charset="-122"/>
              <a:ea typeface="华文中宋" pitchFamily="2" charset="-122"/>
            </a:endParaRPr>
          </a:p>
          <a:p>
            <a:pPr algn="just">
              <a:spcBef>
                <a:spcPct val="50000"/>
              </a:spcBef>
            </a:pPr>
            <a:r>
              <a:rPr lang="zh-CN" altLang="en-US" b="1" dirty="0">
                <a:solidFill>
                  <a:srgbClr val="FF0000"/>
                </a:solidFill>
                <a:latin typeface="华文中宋" pitchFamily="2" charset="-122"/>
                <a:ea typeface="华文中宋" pitchFamily="2" charset="-122"/>
              </a:rPr>
              <a:t>难度：对照电梯作业的单片机实现</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219200" y="685800"/>
            <a:ext cx="71628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58372" name="Rectangle 4"/>
          <p:cNvSpPr>
            <a:spLocks noChangeArrowheads="1"/>
          </p:cNvSpPr>
          <p:nvPr/>
        </p:nvSpPr>
        <p:spPr bwMode="auto">
          <a:xfrm>
            <a:off x="1116013" y="836613"/>
            <a:ext cx="7632700" cy="5386090"/>
          </a:xfrm>
          <a:prstGeom prst="rect">
            <a:avLst/>
          </a:prstGeom>
          <a:noFill/>
          <a:ln w="9525">
            <a:noFill/>
            <a:miter lim="800000"/>
            <a:headEnd/>
            <a:tailEnd/>
          </a:ln>
          <a:effectLst/>
        </p:spPr>
        <p:txBody>
          <a:bodyPr>
            <a:spAutoFit/>
          </a:bodyPr>
          <a:lstStyle/>
          <a:p>
            <a:r>
              <a:rPr lang="en-US" altLang="zh-CN" sz="2800" b="1" dirty="0">
                <a:solidFill>
                  <a:srgbClr val="FF0000"/>
                </a:solidFill>
              </a:rPr>
              <a:t>Part 2: ARM9</a:t>
            </a:r>
            <a:r>
              <a:rPr lang="zh-CN" altLang="en-US" sz="2800" b="1" dirty="0">
                <a:solidFill>
                  <a:srgbClr val="FF0000"/>
                </a:solidFill>
              </a:rPr>
              <a:t>嵌入式系统（</a:t>
            </a:r>
            <a:r>
              <a:rPr lang="en-US" altLang="zh-CN" sz="2800" b="1" dirty="0">
                <a:solidFill>
                  <a:srgbClr val="FF0000"/>
                </a:solidFill>
              </a:rPr>
              <a:t>S3C2410</a:t>
            </a:r>
            <a:r>
              <a:rPr lang="zh-CN" altLang="en-US" sz="2800" b="1" dirty="0">
                <a:solidFill>
                  <a:srgbClr val="FF0000"/>
                </a:solidFill>
              </a:rPr>
              <a:t>）</a:t>
            </a:r>
            <a:endParaRPr lang="en-US" altLang="zh-CN" sz="2800" b="1" dirty="0">
              <a:solidFill>
                <a:srgbClr val="FF0000"/>
              </a:solidFill>
            </a:endParaRPr>
          </a:p>
          <a:p>
            <a:endParaRPr lang="en-US" altLang="zh-CN" sz="2800" b="1" dirty="0">
              <a:solidFill>
                <a:srgbClr val="FF0000"/>
              </a:solidFill>
            </a:endParaRPr>
          </a:p>
          <a:p>
            <a:r>
              <a:rPr lang="en-US" altLang="zh-CN" b="1" dirty="0"/>
              <a:t>         </a:t>
            </a:r>
            <a:r>
              <a:rPr lang="zh-CN" altLang="en-US" b="1" dirty="0"/>
              <a:t>教材：袁志勇、刘树波等编，</a:t>
            </a:r>
            <a:r>
              <a:rPr lang="en-US" altLang="zh-CN" b="1" dirty="0"/>
              <a:t>《</a:t>
            </a:r>
            <a:r>
              <a:rPr lang="zh-CN" altLang="en-US" b="1" dirty="0"/>
              <a:t>嵌入式系统原理与应用技术</a:t>
            </a:r>
            <a:r>
              <a:rPr lang="en-US" altLang="zh-CN" b="1" dirty="0"/>
              <a:t>》</a:t>
            </a:r>
            <a:r>
              <a:rPr lang="zh-CN" altLang="en-US" b="1" dirty="0"/>
              <a:t>，北京航空航天大学出版社</a:t>
            </a:r>
            <a:r>
              <a:rPr lang="en-US" altLang="zh-CN" b="1" dirty="0"/>
              <a:t>(2009.11</a:t>
            </a:r>
            <a:r>
              <a:rPr lang="zh-CN" altLang="en-US" b="1" dirty="0"/>
              <a:t>第</a:t>
            </a:r>
            <a:r>
              <a:rPr lang="en-US" altLang="zh-CN" b="1" dirty="0"/>
              <a:t>1</a:t>
            </a:r>
            <a:r>
              <a:rPr lang="zh-CN" altLang="en-US" b="1" dirty="0"/>
              <a:t>版</a:t>
            </a:r>
            <a:r>
              <a:rPr lang="en-US" altLang="zh-CN" b="1" dirty="0"/>
              <a:t>/2014.1</a:t>
            </a:r>
            <a:r>
              <a:rPr lang="zh-CN" altLang="en-US" b="1" dirty="0"/>
              <a:t>第</a:t>
            </a:r>
            <a:r>
              <a:rPr lang="en-US" altLang="zh-CN" b="1" dirty="0"/>
              <a:t>2</a:t>
            </a:r>
            <a:r>
              <a:rPr lang="zh-CN" altLang="en-US" b="1" dirty="0"/>
              <a:t>版</a:t>
            </a:r>
            <a:r>
              <a:rPr lang="en-US" altLang="zh-CN" b="1" dirty="0"/>
              <a:t>)</a:t>
            </a:r>
            <a:r>
              <a:rPr lang="zh-CN" altLang="en-US" b="1" dirty="0"/>
              <a:t>。</a:t>
            </a:r>
            <a:endParaRPr lang="en-US" altLang="zh-CN" b="1" dirty="0"/>
          </a:p>
          <a:p>
            <a:r>
              <a:rPr lang="en-US" altLang="zh-CN" b="1" dirty="0"/>
              <a:t>        </a:t>
            </a:r>
            <a:r>
              <a:rPr lang="zh-CN" altLang="en-US" b="1" dirty="0"/>
              <a:t>课件：课堂讲授的内容，与教材的章对应。</a:t>
            </a:r>
          </a:p>
          <a:p>
            <a:endParaRPr lang="en-US" altLang="zh-CN" b="1" dirty="0"/>
          </a:p>
          <a:p>
            <a:r>
              <a:rPr lang="zh-CN" altLang="en-US" b="1" dirty="0"/>
              <a:t>        需强调的是，课件中如：</a:t>
            </a:r>
            <a:r>
              <a:rPr lang="en-US" altLang="zh-CN" b="1" dirty="0"/>
              <a:t>GPIO</a:t>
            </a:r>
            <a:r>
              <a:rPr lang="zh-CN" altLang="en-US" b="1" dirty="0"/>
              <a:t>口访问与控制、中断、定时器编程需重点掌握。</a:t>
            </a:r>
            <a:r>
              <a:rPr lang="zh-CN" altLang="en-US" b="1" dirty="0">
                <a:solidFill>
                  <a:srgbClr val="FF0000"/>
                </a:solidFill>
              </a:rPr>
              <a:t>涉及接口应用部分，应与以前接口课程的内容相结合（如：串口、网络接口等）</a:t>
            </a:r>
            <a:endParaRPr lang="en-US" altLang="zh-CN" b="1" dirty="0">
              <a:solidFill>
                <a:srgbClr val="FF0000"/>
              </a:solidFill>
            </a:endParaRPr>
          </a:p>
          <a:p>
            <a:endParaRPr lang="en-US" altLang="zh-CN" b="1" dirty="0"/>
          </a:p>
          <a:p>
            <a:r>
              <a:rPr lang="zh-CN" altLang="en-US" b="1" dirty="0">
                <a:solidFill>
                  <a:srgbClr val="FF0000"/>
                </a:solidFill>
              </a:rPr>
              <a:t>概括 （</a:t>
            </a:r>
            <a:r>
              <a:rPr lang="en-US" altLang="zh-CN" b="1" dirty="0">
                <a:solidFill>
                  <a:srgbClr val="FF0000"/>
                </a:solidFill>
                <a:sym typeface="Wingdings" panose="05000000000000000000" pitchFamily="2" charset="2"/>
              </a:rPr>
              <a:t>1</a:t>
            </a:r>
            <a:r>
              <a:rPr lang="zh-CN" altLang="en-US" b="1" dirty="0">
                <a:solidFill>
                  <a:srgbClr val="FF0000"/>
                </a:solidFill>
                <a:sym typeface="Wingdings" panose="05000000000000000000" pitchFamily="2" charset="2"/>
              </a:rPr>
              <a:t>）：</a:t>
            </a:r>
            <a:r>
              <a:rPr lang="en-US" altLang="zh-CN" b="1" dirty="0">
                <a:solidFill>
                  <a:srgbClr val="FF0000"/>
                </a:solidFill>
                <a:sym typeface="Wingdings" panose="05000000000000000000" pitchFamily="2" charset="2"/>
              </a:rPr>
              <a:t>ARM9</a:t>
            </a:r>
            <a:r>
              <a:rPr lang="zh-CN" altLang="en-US" b="1" dirty="0">
                <a:solidFill>
                  <a:srgbClr val="FF0000"/>
                </a:solidFill>
                <a:sym typeface="Wingdings" panose="05000000000000000000" pitchFamily="2" charset="2"/>
              </a:rPr>
              <a:t>体系</a:t>
            </a:r>
            <a:endParaRPr lang="en-US" altLang="zh-CN" b="1" dirty="0">
              <a:solidFill>
                <a:srgbClr val="FF0000"/>
              </a:solidFill>
              <a:sym typeface="Wingdings" panose="05000000000000000000" pitchFamily="2" charset="2"/>
            </a:endParaRPr>
          </a:p>
          <a:p>
            <a:r>
              <a:rPr lang="en-US" altLang="zh-CN" b="1" dirty="0">
                <a:solidFill>
                  <a:srgbClr val="FF0000"/>
                </a:solidFill>
                <a:sym typeface="Wingdings" panose="05000000000000000000" pitchFamily="2" charset="2"/>
              </a:rPr>
              <a:t>         </a:t>
            </a:r>
            <a:r>
              <a:rPr lang="zh-CN" altLang="en-US" b="1" dirty="0">
                <a:solidFill>
                  <a:srgbClr val="FF0000"/>
                </a:solidFill>
                <a:sym typeface="Wingdings" panose="05000000000000000000" pitchFamily="2" charset="2"/>
              </a:rPr>
              <a:t>（</a:t>
            </a:r>
            <a:r>
              <a:rPr lang="en-US" altLang="zh-CN" b="1" dirty="0">
                <a:solidFill>
                  <a:srgbClr val="FF0000"/>
                </a:solidFill>
                <a:sym typeface="Wingdings" panose="05000000000000000000" pitchFamily="2" charset="2"/>
              </a:rPr>
              <a:t>2</a:t>
            </a:r>
            <a:r>
              <a:rPr lang="zh-CN" altLang="en-US" b="1" dirty="0">
                <a:solidFill>
                  <a:srgbClr val="FF0000"/>
                </a:solidFill>
                <a:sym typeface="Wingdings" panose="05000000000000000000" pitchFamily="2" charset="2"/>
              </a:rPr>
              <a:t>）：</a:t>
            </a:r>
            <a:r>
              <a:rPr lang="en-US" altLang="zh-CN" b="1" dirty="0">
                <a:solidFill>
                  <a:srgbClr val="FF0000"/>
                </a:solidFill>
                <a:sym typeface="Wingdings" panose="05000000000000000000" pitchFamily="2" charset="2"/>
              </a:rPr>
              <a:t>ARM</a:t>
            </a:r>
            <a:r>
              <a:rPr lang="zh-CN" altLang="en-US" b="1" dirty="0">
                <a:solidFill>
                  <a:srgbClr val="FF0000"/>
                </a:solidFill>
                <a:sym typeface="Wingdings" panose="05000000000000000000" pitchFamily="2" charset="2"/>
              </a:rPr>
              <a:t>汇编及编程</a:t>
            </a:r>
            <a:endParaRPr lang="en-US" altLang="zh-CN" b="1" dirty="0">
              <a:solidFill>
                <a:srgbClr val="FF0000"/>
              </a:solidFill>
              <a:sym typeface="Wingdings" panose="05000000000000000000" pitchFamily="2" charset="2"/>
            </a:endParaRPr>
          </a:p>
          <a:p>
            <a:r>
              <a:rPr lang="en-US" altLang="zh-CN" b="1" dirty="0">
                <a:solidFill>
                  <a:srgbClr val="FF0000"/>
                </a:solidFill>
                <a:sym typeface="Wingdings" panose="05000000000000000000" pitchFamily="2" charset="2"/>
              </a:rPr>
              <a:t>         </a:t>
            </a:r>
            <a:r>
              <a:rPr lang="zh-CN" altLang="en-US" b="1" dirty="0">
                <a:solidFill>
                  <a:srgbClr val="FF0000"/>
                </a:solidFill>
                <a:sym typeface="Wingdings" panose="05000000000000000000" pitchFamily="2" charset="2"/>
              </a:rPr>
              <a:t>（</a:t>
            </a:r>
            <a:r>
              <a:rPr lang="en-US" altLang="zh-CN" b="1" dirty="0">
                <a:solidFill>
                  <a:srgbClr val="FF0000"/>
                </a:solidFill>
                <a:sym typeface="Wingdings" panose="05000000000000000000" pitchFamily="2" charset="2"/>
              </a:rPr>
              <a:t>3</a:t>
            </a:r>
            <a:r>
              <a:rPr lang="zh-CN" altLang="en-US" b="1" dirty="0">
                <a:solidFill>
                  <a:srgbClr val="FF0000"/>
                </a:solidFill>
                <a:sym typeface="Wingdings" panose="05000000000000000000" pitchFamily="2" charset="2"/>
              </a:rPr>
              <a:t>）：</a:t>
            </a:r>
            <a:r>
              <a:rPr lang="en-US" altLang="zh-CN" b="1" dirty="0">
                <a:solidFill>
                  <a:srgbClr val="FF0000"/>
                </a:solidFill>
                <a:sym typeface="Wingdings" panose="05000000000000000000" pitchFamily="2" charset="2"/>
              </a:rPr>
              <a:t>S3C2410</a:t>
            </a:r>
            <a:r>
              <a:rPr lang="zh-CN" altLang="en-US" b="1" dirty="0">
                <a:solidFill>
                  <a:srgbClr val="FF0000"/>
                </a:solidFill>
                <a:sym typeface="Wingdings" panose="05000000000000000000" pitchFamily="2" charset="2"/>
              </a:rPr>
              <a:t>接口及应用</a:t>
            </a:r>
            <a:endParaRPr lang="zh-CN" altLang="en-US" b="1" dirty="0">
              <a:solidFill>
                <a:srgbClr val="FF0000"/>
              </a:solidFill>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219200" y="685800"/>
            <a:ext cx="71628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28003" name="Text Box 3"/>
          <p:cNvSpPr txBox="1">
            <a:spLocks noChangeArrowheads="1"/>
          </p:cNvSpPr>
          <p:nvPr/>
        </p:nvSpPr>
        <p:spPr bwMode="auto">
          <a:xfrm>
            <a:off x="1115616" y="689429"/>
            <a:ext cx="7632848" cy="5586145"/>
          </a:xfrm>
          <a:prstGeom prst="rect">
            <a:avLst/>
          </a:prstGeom>
          <a:noFill/>
          <a:ln w="9525">
            <a:noFill/>
            <a:miter lim="800000"/>
            <a:headEnd/>
            <a:tailEnd/>
          </a:ln>
          <a:effectLst/>
        </p:spPr>
        <p:txBody>
          <a:bodyPr wrap="square">
            <a:spAutoFit/>
          </a:bodyPr>
          <a:lstStyle/>
          <a:p>
            <a:pPr algn="just">
              <a:spcBef>
                <a:spcPct val="50000"/>
              </a:spcBef>
            </a:pPr>
            <a:r>
              <a:rPr lang="en-US" altLang="zh-CN" b="1" dirty="0">
                <a:ea typeface="黑体" pitchFamily="49" charset="-122"/>
              </a:rPr>
              <a:t>Part 3 </a:t>
            </a:r>
            <a:r>
              <a:rPr lang="zh-CN" altLang="en-US" b="1" dirty="0">
                <a:ea typeface="黑体" pitchFamily="49" charset="-122"/>
              </a:rPr>
              <a:t>答题说明</a:t>
            </a:r>
            <a:endParaRPr lang="en-US" altLang="zh-CN" b="1" dirty="0">
              <a:ea typeface="黑体" pitchFamily="49" charset="-122"/>
            </a:endParaRPr>
          </a:p>
          <a:p>
            <a:pPr algn="just">
              <a:spcBef>
                <a:spcPct val="50000"/>
              </a:spcBef>
            </a:pPr>
            <a:endParaRPr lang="zh-CN" altLang="en-US" b="1" dirty="0">
              <a:ea typeface="黑体" pitchFamily="49" charset="-122"/>
            </a:endParaRPr>
          </a:p>
          <a:p>
            <a:pPr algn="just">
              <a:lnSpc>
                <a:spcPct val="150000"/>
              </a:lnSpc>
              <a:spcBef>
                <a:spcPts val="0"/>
              </a:spcBef>
            </a:pPr>
            <a:r>
              <a:rPr lang="zh-CN" altLang="en-US" sz="1800" b="1" dirty="0">
                <a:solidFill>
                  <a:srgbClr val="FF0000"/>
                </a:solidFill>
                <a:latin typeface="宋体" pitchFamily="2" charset="-122"/>
              </a:rPr>
              <a:t>一、简答题</a:t>
            </a:r>
            <a:r>
              <a:rPr lang="zh-CN" altLang="en-US" sz="1800" b="1" dirty="0">
                <a:solidFill>
                  <a:srgbClr val="FF0000"/>
                </a:solidFill>
              </a:rPr>
              <a:t> </a:t>
            </a:r>
            <a:endParaRPr lang="en-US" altLang="zh-CN" sz="1800" b="1" dirty="0">
              <a:solidFill>
                <a:srgbClr val="FF0000"/>
              </a:solidFill>
            </a:endParaRPr>
          </a:p>
          <a:p>
            <a:pPr algn="just">
              <a:lnSpc>
                <a:spcPct val="150000"/>
              </a:lnSpc>
              <a:spcBef>
                <a:spcPts val="0"/>
              </a:spcBef>
            </a:pPr>
            <a:r>
              <a:rPr lang="en-US" altLang="zh-CN" sz="1800" b="1" dirty="0">
                <a:solidFill>
                  <a:srgbClr val="FF0000"/>
                </a:solidFill>
              </a:rPr>
              <a:t>       </a:t>
            </a:r>
            <a:r>
              <a:rPr lang="zh-CN" altLang="en-US" sz="1800" dirty="0">
                <a:solidFill>
                  <a:srgbClr val="000000"/>
                </a:solidFill>
              </a:rPr>
              <a:t>从教材或课件</a:t>
            </a:r>
            <a:r>
              <a:rPr lang="en-US" altLang="zh-CN" sz="1800" dirty="0">
                <a:solidFill>
                  <a:srgbClr val="000000"/>
                </a:solidFill>
              </a:rPr>
              <a:t>(</a:t>
            </a:r>
            <a:r>
              <a:rPr lang="zh-CN" altLang="en-US" sz="1800" dirty="0">
                <a:solidFill>
                  <a:srgbClr val="000000"/>
                </a:solidFill>
              </a:rPr>
              <a:t>教材中没有讲的内容需从课件中找</a:t>
            </a:r>
            <a:r>
              <a:rPr lang="en-US" altLang="zh-CN" sz="1800" dirty="0">
                <a:solidFill>
                  <a:srgbClr val="000000"/>
                </a:solidFill>
              </a:rPr>
              <a:t>)</a:t>
            </a:r>
            <a:r>
              <a:rPr lang="zh-CN" altLang="en-US" sz="1800" dirty="0">
                <a:solidFill>
                  <a:srgbClr val="000000"/>
                </a:solidFill>
              </a:rPr>
              <a:t>中查找相关部分，并按照自己的思路整理并写出答案</a:t>
            </a:r>
            <a:r>
              <a:rPr lang="zh-CN" altLang="en-US" sz="1800" dirty="0"/>
              <a:t> </a:t>
            </a:r>
            <a:r>
              <a:rPr lang="zh-CN" altLang="en-US" sz="1800" dirty="0">
                <a:solidFill>
                  <a:srgbClr val="000000"/>
                </a:solidFill>
              </a:rPr>
              <a:t>。在解答此题型时，文字长度控制在</a:t>
            </a:r>
            <a:r>
              <a:rPr lang="en-US" altLang="zh-CN" sz="1800" dirty="0">
                <a:solidFill>
                  <a:srgbClr val="000000"/>
                </a:solidFill>
              </a:rPr>
              <a:t>150</a:t>
            </a:r>
            <a:r>
              <a:rPr lang="zh-CN" altLang="en-US" sz="1800" dirty="0">
                <a:solidFill>
                  <a:srgbClr val="000000"/>
                </a:solidFill>
              </a:rPr>
              <a:t>～</a:t>
            </a:r>
            <a:r>
              <a:rPr lang="en-US" altLang="zh-CN" sz="1800" dirty="0">
                <a:solidFill>
                  <a:srgbClr val="000000"/>
                </a:solidFill>
              </a:rPr>
              <a:t>300</a:t>
            </a:r>
            <a:r>
              <a:rPr lang="zh-CN" altLang="en-US" sz="1800" dirty="0">
                <a:solidFill>
                  <a:srgbClr val="000000"/>
                </a:solidFill>
              </a:rPr>
              <a:t>字之间为宜，文字太长或太短会扣分。</a:t>
            </a:r>
            <a:endParaRPr lang="zh-CN" altLang="en-US" sz="1800" dirty="0"/>
          </a:p>
          <a:p>
            <a:pPr algn="just">
              <a:lnSpc>
                <a:spcPct val="150000"/>
              </a:lnSpc>
              <a:spcBef>
                <a:spcPts val="0"/>
              </a:spcBef>
            </a:pPr>
            <a:r>
              <a:rPr lang="zh-CN" altLang="en-US" sz="1800" b="1" dirty="0">
                <a:solidFill>
                  <a:srgbClr val="FF0000"/>
                </a:solidFill>
              </a:rPr>
              <a:t>二、编程题</a:t>
            </a:r>
            <a:endParaRPr lang="en-US" altLang="zh-CN" sz="1800" b="1" dirty="0">
              <a:solidFill>
                <a:srgbClr val="FF0000"/>
              </a:solidFill>
            </a:endParaRPr>
          </a:p>
          <a:p>
            <a:pPr algn="just">
              <a:lnSpc>
                <a:spcPct val="150000"/>
              </a:lnSpc>
              <a:spcBef>
                <a:spcPts val="0"/>
              </a:spcBef>
            </a:pPr>
            <a:r>
              <a:rPr lang="zh-CN" altLang="en-US" sz="1800" dirty="0">
                <a:solidFill>
                  <a:srgbClr val="000000"/>
                </a:solidFill>
                <a:latin typeface="+mn-lt"/>
              </a:rPr>
              <a:t>    在了解所讲授的</a:t>
            </a:r>
            <a:r>
              <a:rPr lang="en-US" altLang="zh-CN" sz="1800" dirty="0">
                <a:solidFill>
                  <a:srgbClr val="000000"/>
                </a:solidFill>
                <a:latin typeface="+mn-lt"/>
              </a:rPr>
              <a:t>ARM</a:t>
            </a:r>
            <a:r>
              <a:rPr lang="zh-CN" altLang="en-US" sz="1800" dirty="0">
                <a:solidFill>
                  <a:srgbClr val="000000"/>
                </a:solidFill>
                <a:latin typeface="+mn-lt"/>
              </a:rPr>
              <a:t>指令系统的基础上，结合具体功能需求，能够编写基本的</a:t>
            </a:r>
            <a:r>
              <a:rPr lang="en-US" altLang="zh-CN" sz="1800" dirty="0">
                <a:solidFill>
                  <a:srgbClr val="000000"/>
                </a:solidFill>
                <a:latin typeface="+mn-lt"/>
              </a:rPr>
              <a:t>ARM</a:t>
            </a:r>
            <a:r>
              <a:rPr lang="zh-CN" altLang="en-US" sz="1800" dirty="0">
                <a:solidFill>
                  <a:srgbClr val="000000"/>
                </a:solidFill>
                <a:latin typeface="+mn-lt"/>
              </a:rPr>
              <a:t>汇编应用程序；</a:t>
            </a:r>
          </a:p>
          <a:p>
            <a:pPr algn="just">
              <a:lnSpc>
                <a:spcPct val="150000"/>
              </a:lnSpc>
              <a:spcBef>
                <a:spcPts val="0"/>
              </a:spcBef>
            </a:pPr>
            <a:r>
              <a:rPr lang="zh-CN" altLang="en-US" sz="1800" b="1" dirty="0">
                <a:solidFill>
                  <a:srgbClr val="FF0000"/>
                </a:solidFill>
              </a:rPr>
              <a:t>三、综合应用设计题</a:t>
            </a:r>
            <a:endParaRPr lang="en-US" altLang="zh-CN" sz="1800" b="1" dirty="0">
              <a:solidFill>
                <a:srgbClr val="FF0000"/>
              </a:solidFill>
            </a:endParaRPr>
          </a:p>
          <a:p>
            <a:pPr algn="just">
              <a:lnSpc>
                <a:spcPct val="150000"/>
              </a:lnSpc>
              <a:spcBef>
                <a:spcPts val="0"/>
              </a:spcBef>
            </a:pPr>
            <a:r>
              <a:rPr lang="zh-CN" altLang="zh-CN" sz="1800" b="1" dirty="0"/>
              <a:t>（</a:t>
            </a:r>
            <a:r>
              <a:rPr lang="en-US" altLang="zh-CN" sz="1800" b="1" dirty="0"/>
              <a:t>1</a:t>
            </a:r>
            <a:r>
              <a:rPr lang="zh-CN" altLang="zh-CN" sz="1800" b="1" dirty="0"/>
              <a:t>）</a:t>
            </a:r>
            <a:r>
              <a:rPr lang="zh-CN" altLang="zh-CN" sz="1800" dirty="0"/>
              <a:t>基本功能描述清楚；</a:t>
            </a:r>
            <a:r>
              <a:rPr lang="zh-CN" altLang="zh-CN" sz="1800" b="1" dirty="0"/>
              <a:t>（</a:t>
            </a:r>
            <a:r>
              <a:rPr lang="en-US" altLang="zh-CN" sz="1800" b="1" dirty="0"/>
              <a:t>2</a:t>
            </a:r>
            <a:r>
              <a:rPr lang="zh-CN" altLang="zh-CN" sz="1800" b="1" dirty="0"/>
              <a:t>）</a:t>
            </a:r>
            <a:r>
              <a:rPr lang="zh-CN" altLang="zh-CN" sz="1800" dirty="0"/>
              <a:t>系统设计结构清晰，功能合理</a:t>
            </a:r>
            <a:r>
              <a:rPr lang="zh-CN" altLang="en-US" sz="1800" dirty="0"/>
              <a:t>，</a:t>
            </a:r>
            <a:r>
              <a:rPr lang="zh-CN" altLang="zh-CN" sz="1800" dirty="0"/>
              <a:t>原理图连接合理；</a:t>
            </a:r>
            <a:r>
              <a:rPr lang="zh-CN" altLang="zh-CN" sz="1800" b="1" dirty="0"/>
              <a:t>（</a:t>
            </a:r>
            <a:r>
              <a:rPr lang="en-US" altLang="zh-CN" sz="1800" b="1" dirty="0"/>
              <a:t>3</a:t>
            </a:r>
            <a:r>
              <a:rPr lang="zh-CN" altLang="zh-CN" sz="1800" b="1" dirty="0"/>
              <a:t>）</a:t>
            </a:r>
            <a:r>
              <a:rPr lang="zh-CN" altLang="zh-CN" sz="1800" dirty="0"/>
              <a:t>控制程序</a:t>
            </a:r>
            <a:r>
              <a:rPr lang="zh-CN" altLang="en-US" sz="1800" dirty="0"/>
              <a:t>逻辑清晰，流程</a:t>
            </a:r>
            <a:r>
              <a:rPr lang="zh-CN" altLang="zh-CN" sz="1800" dirty="0"/>
              <a:t>描述正确。</a:t>
            </a:r>
            <a:endParaRPr lang="en-US" altLang="zh-CN" sz="1800" dirty="0"/>
          </a:p>
          <a:p>
            <a:pPr algn="just">
              <a:lnSpc>
                <a:spcPct val="150000"/>
              </a:lnSpc>
              <a:spcBef>
                <a:spcPts val="0"/>
              </a:spcBef>
            </a:pPr>
            <a:r>
              <a:rPr lang="zh-CN" altLang="en-US" sz="1800" b="1" dirty="0">
                <a:solidFill>
                  <a:srgbClr val="FF0000"/>
                </a:solidFill>
              </a:rPr>
              <a:t>评分原则：</a:t>
            </a:r>
            <a:r>
              <a:rPr lang="zh-CN" altLang="en-US" sz="1800" b="1" i="1" u="sng" dirty="0">
                <a:solidFill>
                  <a:srgbClr val="FF0000"/>
                </a:solidFill>
                <a:effectLst>
                  <a:outerShdw blurRad="38100" dist="38100" dir="2700000" algn="tl">
                    <a:srgbClr val="000000">
                      <a:alpha val="43137"/>
                    </a:srgbClr>
                  </a:outerShdw>
                </a:effectLst>
              </a:rPr>
              <a:t>按错误、漏洞进行扣分</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187624" y="980728"/>
            <a:ext cx="7344816" cy="6124754"/>
          </a:xfrm>
          <a:prstGeom prst="rect">
            <a:avLst/>
          </a:prstGeom>
          <a:noFill/>
          <a:ln w="9525">
            <a:noFill/>
            <a:miter lim="800000"/>
            <a:headEnd/>
            <a:tailEnd/>
          </a:ln>
          <a:effectLst/>
        </p:spPr>
        <p:txBody>
          <a:bodyPr wrap="square">
            <a:spAutoFit/>
          </a:bodyPr>
          <a:lstStyle/>
          <a:p>
            <a:pPr marL="342900" indent="-342900" algn="just">
              <a:spcBef>
                <a:spcPct val="50000"/>
              </a:spcBef>
              <a:buFont typeface="Wingdings" panose="05000000000000000000" pitchFamily="2" charset="2"/>
              <a:buChar char="u"/>
            </a:pPr>
            <a:r>
              <a:rPr lang="zh-CN" altLang="en-US" sz="3200" b="1" dirty="0"/>
              <a:t>编程题举例</a:t>
            </a:r>
            <a:endParaRPr lang="en-US" altLang="zh-CN" sz="3200" b="1" dirty="0"/>
          </a:p>
          <a:p>
            <a:pPr algn="just">
              <a:lnSpc>
                <a:spcPct val="150000"/>
              </a:lnSpc>
            </a:pPr>
            <a:r>
              <a:rPr kumimoji="0" lang="zh-CN" altLang="en-US" b="1" dirty="0"/>
              <a:t>        要求：能用所学的</a:t>
            </a:r>
            <a:r>
              <a:rPr kumimoji="0" lang="en-US" altLang="zh-CN" b="1" dirty="0"/>
              <a:t>ARM</a:t>
            </a:r>
            <a:r>
              <a:rPr kumimoji="0" lang="zh-CN" altLang="en-US" b="1" dirty="0"/>
              <a:t>指令及常用伪指令进行基本的汇编语言应用编程</a:t>
            </a:r>
            <a:r>
              <a:rPr kumimoji="0" lang="en-US" altLang="zh-CN" b="1" dirty="0"/>
              <a:t>(</a:t>
            </a:r>
            <a:r>
              <a:rPr kumimoji="0" lang="zh-CN" altLang="en-US" b="1" dirty="0"/>
              <a:t>加减法算术运算、批量数据处理、查找、排序、字符串处理、链表应用、程序功能补充完善等，链表应用可参考“</a:t>
            </a:r>
            <a:r>
              <a:rPr kumimoji="0" lang="en-US" altLang="en-US" b="1" dirty="0"/>
              <a:t>ch3 </a:t>
            </a:r>
            <a:r>
              <a:rPr kumimoji="0" lang="en-US" altLang="en-US" b="1" dirty="0" err="1"/>
              <a:t>ARM指令系统</a:t>
            </a:r>
            <a:r>
              <a:rPr kumimoji="0" lang="en-US" altLang="zh-CN" b="1" dirty="0"/>
              <a:t>”</a:t>
            </a:r>
            <a:r>
              <a:rPr kumimoji="0" lang="zh-CN" altLang="en-US" b="1" dirty="0"/>
              <a:t>的相关</a:t>
            </a:r>
            <a:r>
              <a:rPr kumimoji="0" lang="en-US" altLang="zh-CN" b="1" dirty="0"/>
              <a:t>PPT)</a:t>
            </a:r>
            <a:r>
              <a:rPr kumimoji="0" lang="zh-CN" altLang="en-US" b="1" dirty="0"/>
              <a:t>。</a:t>
            </a:r>
            <a:endParaRPr kumimoji="0" lang="en-US" altLang="zh-CN" b="1" dirty="0"/>
          </a:p>
          <a:p>
            <a:pPr algn="just">
              <a:lnSpc>
                <a:spcPct val="150000"/>
              </a:lnSpc>
            </a:pPr>
            <a:r>
              <a:rPr kumimoji="0" lang="en-US" altLang="zh-CN" b="1" dirty="0"/>
              <a:t>        </a:t>
            </a:r>
            <a:r>
              <a:rPr kumimoji="0" lang="zh-CN" altLang="en-US" b="1" dirty="0"/>
              <a:t>能用</a:t>
            </a:r>
            <a:r>
              <a:rPr kumimoji="0" lang="en-US" altLang="zh-CN" b="1" dirty="0"/>
              <a:t>ARM </a:t>
            </a:r>
            <a:r>
              <a:rPr kumimoji="0" lang="zh-CN" altLang="en-US" b="1" dirty="0"/>
              <a:t>汇编语言进行基本的接口应用编程 （</a:t>
            </a:r>
            <a:r>
              <a:rPr kumimoji="0" lang="en-US" altLang="zh-CN" b="1" dirty="0"/>
              <a:t>LED</a:t>
            </a:r>
            <a:r>
              <a:rPr kumimoji="0" lang="zh-CN" altLang="en-US" b="1" dirty="0"/>
              <a:t>发光、按键、中断、定时器、串行口等）</a:t>
            </a:r>
            <a:endParaRPr kumimoji="0" lang="en-US" altLang="zh-CN" b="1" dirty="0"/>
          </a:p>
          <a:p>
            <a:pPr algn="just">
              <a:lnSpc>
                <a:spcPct val="150000"/>
              </a:lnSpc>
            </a:pPr>
            <a:r>
              <a:rPr kumimoji="0" lang="zh-CN" altLang="en-US" b="1" u="sng" dirty="0">
                <a:solidFill>
                  <a:srgbClr val="FF0000"/>
                </a:solidFill>
              </a:rPr>
              <a:t>*程序注释       *程序注释        *程序注释       </a:t>
            </a:r>
          </a:p>
          <a:p>
            <a:pPr algn="just">
              <a:lnSpc>
                <a:spcPct val="150000"/>
              </a:lnSpc>
            </a:pPr>
            <a:r>
              <a:rPr kumimoji="0" lang="zh-CN" altLang="en-US" b="1" u="sng" dirty="0">
                <a:solidFill>
                  <a:srgbClr val="FF0000"/>
                </a:solidFill>
              </a:rPr>
              <a:t>    </a:t>
            </a:r>
          </a:p>
          <a:p>
            <a:pPr algn="just">
              <a:lnSpc>
                <a:spcPct val="150000"/>
              </a:lnSpc>
            </a:pPr>
            <a:endParaRPr kumimoji="0" lang="zh-CN" altLang="en-US" b="1" u="sng" dirty="0">
              <a:solidFill>
                <a:srgbClr val="FF0000"/>
              </a:solidFill>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971550" y="188913"/>
            <a:ext cx="7696200" cy="6370975"/>
          </a:xfrm>
          <a:prstGeom prst="rect">
            <a:avLst/>
          </a:prstGeom>
          <a:noFill/>
          <a:ln w="9525">
            <a:noFill/>
            <a:miter lim="800000"/>
            <a:headEnd/>
            <a:tailEnd/>
          </a:ln>
          <a:effectLst/>
        </p:spPr>
        <p:txBody>
          <a:bodyPr>
            <a:spAutoFit/>
          </a:bodyPr>
          <a:lstStyle/>
          <a:p>
            <a:pPr algn="just">
              <a:spcBef>
                <a:spcPct val="50000"/>
              </a:spcBef>
            </a:pPr>
            <a:r>
              <a:rPr kumimoji="0" lang="en-US" altLang="zh-CN" b="1" dirty="0"/>
              <a:t>       </a:t>
            </a:r>
            <a:r>
              <a:rPr kumimoji="0" lang="zh-CN" altLang="en-US" b="1" dirty="0"/>
              <a:t>例： 将内存中从</a:t>
            </a:r>
            <a:r>
              <a:rPr kumimoji="0" lang="en-US" altLang="zh-CN" b="1" dirty="0"/>
              <a:t>0x400800</a:t>
            </a:r>
            <a:r>
              <a:rPr kumimoji="0" lang="zh-CN" altLang="en-US" b="1" dirty="0"/>
              <a:t>开始的</a:t>
            </a:r>
            <a:r>
              <a:rPr kumimoji="0" lang="en-US" altLang="zh-CN" b="1" dirty="0"/>
              <a:t>100</a:t>
            </a:r>
            <a:r>
              <a:rPr kumimoji="0" lang="zh-CN" altLang="en-US" b="1" dirty="0"/>
              <a:t>个字数据相加，其结果存于</a:t>
            </a:r>
            <a:r>
              <a:rPr kumimoji="0" lang="en-US" altLang="zh-CN" b="1" dirty="0"/>
              <a:t>R3</a:t>
            </a:r>
            <a:r>
              <a:rPr kumimoji="0" lang="zh-CN" altLang="en-US" b="1" dirty="0"/>
              <a:t>、</a:t>
            </a:r>
            <a:r>
              <a:rPr kumimoji="0" lang="en-US" altLang="zh-CN" b="1" dirty="0"/>
              <a:t>R2</a:t>
            </a:r>
            <a:r>
              <a:rPr kumimoji="0" lang="zh-CN" altLang="en-US" b="1" dirty="0"/>
              <a:t>中</a:t>
            </a:r>
            <a:r>
              <a:rPr kumimoji="0" lang="en-US" altLang="zh-CN" b="1" dirty="0"/>
              <a:t>(R3</a:t>
            </a:r>
            <a:r>
              <a:rPr kumimoji="0" lang="zh-CN" altLang="en-US" b="1" dirty="0"/>
              <a:t>中为高</a:t>
            </a:r>
            <a:r>
              <a:rPr kumimoji="0" lang="en-US" altLang="zh-CN" b="1" dirty="0"/>
              <a:t>32</a:t>
            </a:r>
            <a:r>
              <a:rPr kumimoji="0" lang="zh-CN" altLang="en-US" b="1" dirty="0"/>
              <a:t>位</a:t>
            </a:r>
            <a:r>
              <a:rPr kumimoji="0" lang="en-US" altLang="zh-CN" b="1" dirty="0"/>
              <a:t>)</a:t>
            </a:r>
            <a:r>
              <a:rPr kumimoji="0" lang="zh-CN" altLang="en-US" b="1" dirty="0"/>
              <a:t>。（注：要求写出能完整汇编链接运行的程序而不是程序片断）。</a:t>
            </a:r>
            <a:r>
              <a:rPr kumimoji="0" lang="zh-CN" altLang="en-US" sz="2000" dirty="0"/>
              <a:t> </a:t>
            </a:r>
            <a:endParaRPr kumimoji="0" lang="zh-CN" altLang="en-US" sz="2000" b="1" dirty="0"/>
          </a:p>
          <a:p>
            <a:r>
              <a:rPr kumimoji="0" lang="zh-CN" altLang="en-US" b="1" dirty="0"/>
              <a:t>        </a:t>
            </a:r>
            <a:r>
              <a:rPr kumimoji="0" lang="en-US" altLang="zh-CN" b="1" dirty="0"/>
              <a:t>;Filename: </a:t>
            </a:r>
            <a:r>
              <a:rPr kumimoji="0" lang="en-US" altLang="zh-CN" b="1" dirty="0" err="1">
                <a:solidFill>
                  <a:srgbClr val="FF33CC"/>
                </a:solidFill>
              </a:rPr>
              <a:t>test.s</a:t>
            </a:r>
            <a:endParaRPr kumimoji="0" lang="en-US" altLang="zh-CN" b="1" dirty="0">
              <a:solidFill>
                <a:srgbClr val="FF33CC"/>
              </a:solidFill>
            </a:endParaRPr>
          </a:p>
          <a:p>
            <a:r>
              <a:rPr kumimoji="0" lang="en-US" altLang="zh-CN" b="1" dirty="0"/>
              <a:t>          </a:t>
            </a:r>
            <a:r>
              <a:rPr kumimoji="0" lang="en-US" altLang="zh-CN" b="1" dirty="0">
                <a:solidFill>
                  <a:srgbClr val="FF0000"/>
                </a:solidFill>
              </a:rPr>
              <a:t>area</a:t>
            </a:r>
            <a:r>
              <a:rPr kumimoji="0" lang="en-US" altLang="zh-CN" b="1" dirty="0"/>
              <a:t> </a:t>
            </a:r>
            <a:r>
              <a:rPr kumimoji="0" lang="en-US" altLang="zh-CN" b="1" dirty="0">
                <a:solidFill>
                  <a:srgbClr val="FF33CC"/>
                </a:solidFill>
              </a:rPr>
              <a:t>test</a:t>
            </a:r>
            <a:r>
              <a:rPr kumimoji="0" lang="en-US" altLang="zh-CN" b="1" dirty="0">
                <a:solidFill>
                  <a:srgbClr val="FF0000"/>
                </a:solidFill>
              </a:rPr>
              <a:t>, code, </a:t>
            </a:r>
            <a:r>
              <a:rPr kumimoji="0" lang="en-US" altLang="zh-CN" b="1" dirty="0" err="1">
                <a:solidFill>
                  <a:srgbClr val="FF0000"/>
                </a:solidFill>
              </a:rPr>
              <a:t>readonly</a:t>
            </a:r>
            <a:endParaRPr kumimoji="0" lang="en-US" altLang="zh-CN" b="1" dirty="0">
              <a:solidFill>
                <a:srgbClr val="FF0000"/>
              </a:solidFill>
            </a:endParaRPr>
          </a:p>
          <a:p>
            <a:r>
              <a:rPr kumimoji="0" lang="en-US" altLang="zh-CN" b="1" dirty="0"/>
              <a:t>          </a:t>
            </a:r>
            <a:r>
              <a:rPr kumimoji="0" lang="en-US" altLang="zh-CN" b="1" dirty="0">
                <a:solidFill>
                  <a:srgbClr val="FF0000"/>
                </a:solidFill>
              </a:rPr>
              <a:t>entry</a:t>
            </a:r>
          </a:p>
          <a:p>
            <a:r>
              <a:rPr kumimoji="0" lang="en-US" altLang="zh-CN" b="1" dirty="0">
                <a:solidFill>
                  <a:srgbClr val="FF0000"/>
                </a:solidFill>
              </a:rPr>
              <a:t>          code32</a:t>
            </a:r>
          </a:p>
          <a:p>
            <a:r>
              <a:rPr kumimoji="0" lang="en-US" altLang="zh-CN" b="1" dirty="0"/>
              <a:t>          </a:t>
            </a:r>
            <a:r>
              <a:rPr kumimoji="0" lang="en-US" altLang="zh-CN" b="1" dirty="0" err="1"/>
              <a:t>ldr</a:t>
            </a:r>
            <a:r>
              <a:rPr kumimoji="0" lang="en-US" altLang="zh-CN" b="1" dirty="0"/>
              <a:t>       r0, =0x400800</a:t>
            </a:r>
          </a:p>
          <a:p>
            <a:r>
              <a:rPr kumimoji="0" lang="en-US" altLang="zh-CN" b="1" dirty="0"/>
              <a:t>          </a:t>
            </a:r>
            <a:r>
              <a:rPr kumimoji="0" lang="en-US" altLang="zh-CN" b="1" dirty="0" err="1"/>
              <a:t>mov</a:t>
            </a:r>
            <a:r>
              <a:rPr kumimoji="0" lang="en-US" altLang="zh-CN" b="1" dirty="0"/>
              <a:t>     r1, #100    ;</a:t>
            </a:r>
            <a:r>
              <a:rPr kumimoji="0" lang="zh-CN" altLang="en-US" b="1" dirty="0"/>
              <a:t>初始化循环次数</a:t>
            </a:r>
          </a:p>
          <a:p>
            <a:r>
              <a:rPr kumimoji="0" lang="zh-CN" altLang="en-US" b="1" dirty="0"/>
              <a:t>          </a:t>
            </a:r>
            <a:r>
              <a:rPr kumimoji="0" lang="en-US" altLang="zh-CN" b="1" dirty="0" err="1"/>
              <a:t>mov</a:t>
            </a:r>
            <a:r>
              <a:rPr kumimoji="0" lang="en-US" altLang="zh-CN" b="1" dirty="0"/>
              <a:t>     r2, #0</a:t>
            </a:r>
          </a:p>
          <a:p>
            <a:r>
              <a:rPr kumimoji="0" lang="en-US" altLang="zh-CN" b="1" dirty="0"/>
              <a:t>          </a:t>
            </a:r>
            <a:r>
              <a:rPr kumimoji="0" lang="en-US" altLang="zh-CN" b="1" dirty="0" err="1"/>
              <a:t>mov</a:t>
            </a:r>
            <a:r>
              <a:rPr kumimoji="0" lang="en-US" altLang="zh-CN" b="1" dirty="0"/>
              <a:t>     r3, #0</a:t>
            </a:r>
          </a:p>
          <a:p>
            <a:r>
              <a:rPr kumimoji="0" lang="en-US" altLang="zh-CN" b="1" dirty="0"/>
              <a:t> loop  </a:t>
            </a:r>
            <a:r>
              <a:rPr kumimoji="0" lang="en-US" altLang="zh-CN" b="1" dirty="0" err="1"/>
              <a:t>ldr</a:t>
            </a:r>
            <a:r>
              <a:rPr kumimoji="0" lang="en-US" altLang="zh-CN" b="1" dirty="0"/>
              <a:t>       r4, [r0], #4    ;</a:t>
            </a:r>
            <a:r>
              <a:rPr kumimoji="0" lang="zh-CN" altLang="en-US" b="1" dirty="0"/>
              <a:t>循环体</a:t>
            </a:r>
          </a:p>
          <a:p>
            <a:r>
              <a:rPr kumimoji="0" lang="zh-CN" altLang="en-US" b="1" dirty="0"/>
              <a:t>          </a:t>
            </a:r>
            <a:r>
              <a:rPr kumimoji="0" lang="en-US" altLang="zh-CN" b="1" dirty="0"/>
              <a:t>adds    r2, r2, r4</a:t>
            </a:r>
          </a:p>
          <a:p>
            <a:r>
              <a:rPr kumimoji="0" lang="en-US" altLang="zh-CN" b="1" dirty="0"/>
              <a:t>          </a:t>
            </a:r>
            <a:r>
              <a:rPr kumimoji="0" lang="en-US" altLang="zh-CN" b="1" dirty="0" err="1"/>
              <a:t>adc</a:t>
            </a:r>
            <a:r>
              <a:rPr kumimoji="0" lang="en-US" altLang="zh-CN" b="1" dirty="0"/>
              <a:t>      r3, r3, #0</a:t>
            </a:r>
          </a:p>
          <a:p>
            <a:r>
              <a:rPr kumimoji="0" lang="en-US" altLang="zh-CN" b="1" dirty="0"/>
              <a:t>          subs    r1, r1, #1    ;</a:t>
            </a:r>
            <a:r>
              <a:rPr kumimoji="0" lang="zh-CN" altLang="en-US" b="1" dirty="0"/>
              <a:t>循环计数器减</a:t>
            </a:r>
            <a:r>
              <a:rPr kumimoji="0" lang="en-US" altLang="zh-CN" b="1" dirty="0"/>
              <a:t>1, </a:t>
            </a:r>
            <a:r>
              <a:rPr kumimoji="0" lang="zh-CN" altLang="en-US" b="1" dirty="0"/>
              <a:t>设置条件标志            </a:t>
            </a:r>
          </a:p>
          <a:p>
            <a:r>
              <a:rPr kumimoji="0" lang="zh-CN" altLang="en-US" b="1" dirty="0"/>
              <a:t>          </a:t>
            </a:r>
            <a:r>
              <a:rPr kumimoji="0" lang="en-US" altLang="zh-CN" b="1" dirty="0" err="1"/>
              <a:t>bne</a:t>
            </a:r>
            <a:r>
              <a:rPr kumimoji="0" lang="en-US" altLang="zh-CN" b="1" dirty="0"/>
              <a:t>      loop        ;</a:t>
            </a:r>
            <a:r>
              <a:rPr kumimoji="0" lang="zh-CN" altLang="en-US" b="1" dirty="0"/>
              <a:t>循环计数器不为</a:t>
            </a:r>
            <a:r>
              <a:rPr kumimoji="0" lang="en-US" altLang="zh-CN" b="1" dirty="0"/>
              <a:t>0, </a:t>
            </a:r>
            <a:r>
              <a:rPr kumimoji="0" lang="zh-CN" altLang="en-US" b="1" dirty="0"/>
              <a:t>跳到</a:t>
            </a:r>
            <a:r>
              <a:rPr kumimoji="0" lang="en-US" altLang="zh-CN" b="1" dirty="0"/>
              <a:t>loop</a:t>
            </a:r>
            <a:r>
              <a:rPr kumimoji="0" lang="zh-CN" altLang="en-US" b="1" dirty="0"/>
              <a:t>继续</a:t>
            </a:r>
          </a:p>
          <a:p>
            <a:r>
              <a:rPr kumimoji="0" lang="zh-CN" altLang="en-US" b="1" dirty="0"/>
              <a:t>          </a:t>
            </a:r>
            <a:r>
              <a:rPr kumimoji="0" lang="en-US" altLang="zh-CN" b="1" dirty="0">
                <a:solidFill>
                  <a:srgbClr val="FF0000"/>
                </a:solidFill>
              </a:rPr>
              <a:t>end</a:t>
            </a:r>
          </a:p>
        </p:txBody>
      </p:sp>
      <p:sp>
        <p:nvSpPr>
          <p:cNvPr id="2" name="椭圆形标注 1"/>
          <p:cNvSpPr/>
          <p:nvPr/>
        </p:nvSpPr>
        <p:spPr bwMode="auto">
          <a:xfrm>
            <a:off x="6363494" y="1628800"/>
            <a:ext cx="2304256" cy="1512168"/>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rPr>
              <a:t>1</a:t>
            </a:r>
            <a:r>
              <a:rPr kumimoji="1" lang="zh-CN" altLang="en-US" sz="1400" b="1" i="0" u="none" strike="noStrike" cap="none" normalizeH="0" baseline="0" dirty="0">
                <a:ln>
                  <a:noFill/>
                </a:ln>
                <a:solidFill>
                  <a:srgbClr val="FF0000"/>
                </a:solidFill>
                <a:effectLst/>
              </a:rPr>
              <a:t>、</a:t>
            </a:r>
            <a:r>
              <a:rPr lang="zh-CN" altLang="en-US" sz="1400" b="1" dirty="0">
                <a:solidFill>
                  <a:srgbClr val="FF0000"/>
                </a:solidFill>
              </a:rPr>
              <a:t>注释</a:t>
            </a:r>
            <a:endParaRPr lang="en-US" altLang="zh-CN" sz="1400" b="1" dirty="0">
              <a:solidFill>
                <a:srgbClr val="FF0000"/>
              </a:solidFill>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b="1" dirty="0">
                <a:solidFill>
                  <a:srgbClr val="FF0000"/>
                </a:solidFill>
              </a:rPr>
              <a:t>2</a:t>
            </a:r>
            <a:r>
              <a:rPr lang="zh-CN" altLang="en-US" sz="1400" b="1" dirty="0">
                <a:solidFill>
                  <a:srgbClr val="FF0000"/>
                </a:solidFill>
              </a:rPr>
              <a:t>、大小写</a:t>
            </a:r>
            <a:endParaRPr lang="en-US" altLang="zh-CN" sz="1400" b="1" dirty="0">
              <a:solidFill>
                <a:srgbClr val="FF0000"/>
              </a:solidFill>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rPr>
              <a:t>3</a:t>
            </a:r>
            <a:r>
              <a:rPr kumimoji="1" lang="zh-CN" altLang="en-US" sz="1400" b="1" i="0" u="none" strike="noStrike" cap="none" normalizeH="0" baseline="0" dirty="0">
                <a:ln>
                  <a:noFill/>
                </a:ln>
                <a:solidFill>
                  <a:srgbClr val="FF0000"/>
                </a:solidFill>
                <a:effectLst/>
              </a:rPr>
              <a:t>、对齐</a:t>
            </a:r>
            <a:endParaRPr kumimoji="1" lang="en-US" altLang="zh-CN" sz="1400" b="1" i="0" u="none" strike="noStrike" cap="none" normalizeH="0" baseline="0" dirty="0">
              <a:ln>
                <a:noFill/>
              </a:ln>
              <a:solidFill>
                <a:srgbClr val="FF0000"/>
              </a:solidFill>
              <a:effectLst/>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b="1" dirty="0">
                <a:solidFill>
                  <a:srgbClr val="FF0000"/>
                </a:solidFill>
              </a:rPr>
              <a:t>4</a:t>
            </a:r>
            <a:r>
              <a:rPr lang="zh-CN" altLang="en-US" sz="1400" b="1" dirty="0">
                <a:solidFill>
                  <a:srgbClr val="FF0000"/>
                </a:solidFill>
              </a:rPr>
              <a:t>、完整性</a:t>
            </a:r>
            <a:endParaRPr lang="en-US" altLang="zh-CN" sz="1400" b="1" dirty="0">
              <a:solidFill>
                <a:srgbClr val="FF0000"/>
              </a:solidFill>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rPr>
              <a:t>5</a:t>
            </a:r>
            <a:r>
              <a:rPr kumimoji="1" lang="zh-CN" altLang="en-US" sz="1400" b="1" i="0" u="none" strike="noStrike" cap="none" normalizeH="0" baseline="0" dirty="0">
                <a:ln>
                  <a:noFill/>
                </a:ln>
                <a:solidFill>
                  <a:srgbClr val="FF0000"/>
                </a:solidFill>
                <a:effectLst/>
              </a:rPr>
              <a:t>、功能实现</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87624" y="338173"/>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cs typeface="Times New Roman" panose="02020603050405020304" pitchFamily="18" charset="0"/>
              </a:rPr>
              <a:t>假设有如下程序流程图，请将以下程序段中空缺的</a:t>
            </a:r>
            <a:r>
              <a:rPr kumimoji="0" lang="en-US" altLang="zh-CN" b="0" i="0" u="none" strike="noStrike" cap="none" normalizeH="0" baseline="0" dirty="0">
                <a:ln>
                  <a:noFill/>
                </a:ln>
                <a:solidFill>
                  <a:schemeClr val="tx1"/>
                </a:solidFill>
                <a:effectLst/>
                <a:cs typeface="Times New Roman" panose="02020603050405020304" pitchFamily="18" charset="0"/>
              </a:rPr>
              <a:t>ARM</a:t>
            </a:r>
            <a:r>
              <a:rPr kumimoji="0" lang="zh-CN" altLang="en-US" b="0" i="0" u="none" strike="noStrike" cap="none" normalizeH="0" baseline="0" dirty="0">
                <a:ln>
                  <a:noFill/>
                </a:ln>
                <a:solidFill>
                  <a:schemeClr val="tx1"/>
                </a:solidFill>
                <a:effectLst/>
                <a:cs typeface="Times New Roman" panose="02020603050405020304" pitchFamily="18" charset="0"/>
              </a:rPr>
              <a:t>汇编代码补充完整。</a:t>
            </a:r>
            <a:endParaRPr kumimoji="0" lang="zh-CN" altLang="en-US"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5940152" y="1484784"/>
            <a:ext cx="2880320" cy="4793620"/>
          </a:xfrm>
          <a:prstGeom prst="rect">
            <a:avLst/>
          </a:prstGeom>
        </p:spPr>
        <p:txBody>
          <a:bodyPr wrap="square">
            <a:spAutoFit/>
          </a:bodyPr>
          <a:lstStyle/>
          <a:p>
            <a:pPr>
              <a:lnSpc>
                <a:spcPct val="150000"/>
              </a:lnSpc>
              <a:spcAft>
                <a:spcPts val="250"/>
              </a:spcAft>
            </a:pPr>
            <a:r>
              <a:rPr lang="zh-CN" altLang="zh-CN" kern="100" dirty="0"/>
              <a:t>程序段：</a:t>
            </a:r>
            <a:endParaRPr lang="zh-CN" altLang="zh-CN" sz="1600" kern="100" dirty="0"/>
          </a:p>
          <a:p>
            <a:pPr>
              <a:lnSpc>
                <a:spcPct val="150000"/>
              </a:lnSpc>
              <a:spcAft>
                <a:spcPts val="250"/>
              </a:spcAft>
            </a:pPr>
            <a:r>
              <a:rPr lang="en-US" altLang="zh-CN" kern="100" dirty="0"/>
              <a:t>     </a:t>
            </a:r>
            <a:r>
              <a:rPr lang="en-US" altLang="zh-CN" kern="100" dirty="0" err="1"/>
              <a:t>mov</a:t>
            </a:r>
            <a:r>
              <a:rPr lang="en-US" altLang="zh-CN" kern="100" dirty="0"/>
              <a:t>  r0, #15</a:t>
            </a:r>
            <a:endParaRPr lang="zh-CN" altLang="zh-CN" sz="1600" kern="100" dirty="0"/>
          </a:p>
          <a:p>
            <a:pPr>
              <a:lnSpc>
                <a:spcPct val="150000"/>
              </a:lnSpc>
              <a:spcAft>
                <a:spcPts val="250"/>
              </a:spcAft>
            </a:pPr>
            <a:r>
              <a:rPr lang="en-US" altLang="zh-CN" kern="100" dirty="0"/>
              <a:t>     </a:t>
            </a:r>
            <a:r>
              <a:rPr lang="en-US" altLang="zh-CN" kern="100" dirty="0" err="1"/>
              <a:t>mov</a:t>
            </a:r>
            <a:r>
              <a:rPr lang="en-US" altLang="zh-CN" kern="100" dirty="0"/>
              <a:t>  r1, #9</a:t>
            </a:r>
            <a:endParaRPr lang="zh-CN" altLang="zh-CN" sz="1600" kern="100" dirty="0"/>
          </a:p>
          <a:p>
            <a:pPr>
              <a:lnSpc>
                <a:spcPct val="150000"/>
              </a:lnSpc>
              <a:spcAft>
                <a:spcPts val="250"/>
              </a:spcAft>
            </a:pPr>
            <a:r>
              <a:rPr lang="en-US" altLang="zh-CN" kern="100" dirty="0"/>
              <a:t>start</a:t>
            </a:r>
            <a:r>
              <a:rPr lang="zh-CN" altLang="zh-CN" kern="100" dirty="0"/>
              <a:t>：</a:t>
            </a:r>
            <a:endParaRPr lang="zh-CN" altLang="zh-CN" sz="1600" kern="100" dirty="0"/>
          </a:p>
          <a:p>
            <a:pPr>
              <a:lnSpc>
                <a:spcPct val="150000"/>
              </a:lnSpc>
              <a:spcAft>
                <a:spcPts val="250"/>
              </a:spcAft>
            </a:pPr>
            <a:r>
              <a:rPr lang="en-US" altLang="zh-CN" kern="100" dirty="0"/>
              <a:t>      </a:t>
            </a:r>
            <a:r>
              <a:rPr lang="zh-CN" altLang="zh-CN" kern="100" dirty="0"/>
              <a:t>；补充代码段</a:t>
            </a:r>
            <a:endParaRPr lang="zh-CN" altLang="zh-CN" sz="1600" kern="100" dirty="0"/>
          </a:p>
          <a:p>
            <a:pPr>
              <a:lnSpc>
                <a:spcPct val="150000"/>
              </a:lnSpc>
              <a:spcAft>
                <a:spcPts val="250"/>
              </a:spcAft>
            </a:pPr>
            <a:r>
              <a:rPr lang="en-US" altLang="zh-CN" kern="100" dirty="0"/>
              <a:t>stop</a:t>
            </a:r>
            <a:r>
              <a:rPr lang="zh-CN" altLang="zh-CN" kern="100" dirty="0"/>
              <a:t>：</a:t>
            </a:r>
            <a:endParaRPr lang="zh-CN" altLang="zh-CN" sz="1600" kern="100" dirty="0"/>
          </a:p>
          <a:p>
            <a:pPr indent="266700">
              <a:lnSpc>
                <a:spcPct val="150000"/>
              </a:lnSpc>
              <a:spcAft>
                <a:spcPts val="250"/>
              </a:spcAft>
            </a:pPr>
            <a:r>
              <a:rPr lang="en-US" altLang="zh-CN" kern="100" dirty="0"/>
              <a:t>b stop</a:t>
            </a:r>
            <a:endParaRPr lang="zh-CN" altLang="zh-CN" sz="1600" kern="100" dirty="0"/>
          </a:p>
          <a:p>
            <a:pPr indent="266700">
              <a:lnSpc>
                <a:spcPct val="150000"/>
              </a:lnSpc>
              <a:spcAft>
                <a:spcPts val="250"/>
              </a:spcAft>
            </a:pPr>
            <a:r>
              <a:rPr lang="en-US" altLang="zh-CN" kern="100" dirty="0"/>
              <a:t>end</a:t>
            </a:r>
            <a:endParaRPr lang="zh-CN" altLang="zh-CN" sz="1600" kern="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44644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610811"/>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48680"/>
            <a:ext cx="6589199" cy="805679"/>
          </a:xfrm>
        </p:spPr>
        <p:txBody>
          <a:bodyPr>
            <a:normAutofit/>
          </a:bodyPr>
          <a:lstStyle/>
          <a:p>
            <a:r>
              <a:rPr lang="zh-CN" altLang="en-US" sz="3000" b="1" dirty="0">
                <a:solidFill>
                  <a:srgbClr val="FF0000"/>
                </a:solidFill>
                <a:latin typeface="华文宋体" panose="02010600040101010101" pitchFamily="2" charset="-122"/>
                <a:ea typeface="华文宋体" panose="02010600040101010101" pitchFamily="2" charset="-122"/>
              </a:rPr>
              <a:t>接触一款新的</a:t>
            </a:r>
            <a:r>
              <a:rPr lang="en-US" altLang="zh-CN" sz="3000" b="1" dirty="0">
                <a:solidFill>
                  <a:srgbClr val="FF0000"/>
                </a:solidFill>
                <a:latin typeface="华文宋体" panose="02010600040101010101" pitchFamily="2" charset="-122"/>
                <a:ea typeface="华文宋体" panose="02010600040101010101" pitchFamily="2" charset="-122"/>
              </a:rPr>
              <a:t>MCU</a:t>
            </a:r>
            <a:r>
              <a:rPr lang="zh-CN" altLang="en-US" sz="3000" b="1" dirty="0">
                <a:solidFill>
                  <a:srgbClr val="FF0000"/>
                </a:solidFill>
                <a:latin typeface="华文宋体" panose="02010600040101010101" pitchFamily="2" charset="-122"/>
                <a:ea typeface="华文宋体" panose="02010600040101010101" pitchFamily="2" charset="-122"/>
              </a:rPr>
              <a:t>，该如何入手</a:t>
            </a:r>
          </a:p>
        </p:txBody>
      </p:sp>
      <p:sp>
        <p:nvSpPr>
          <p:cNvPr id="3" name="内容占位符 2"/>
          <p:cNvSpPr>
            <a:spLocks noGrp="1"/>
          </p:cNvSpPr>
          <p:nvPr>
            <p:ph idx="1"/>
          </p:nvPr>
        </p:nvSpPr>
        <p:spPr>
          <a:xfrm>
            <a:off x="971600" y="1700808"/>
            <a:ext cx="7776864" cy="4210414"/>
          </a:xfrm>
        </p:spPr>
        <p:txBody>
          <a:bodyPr/>
          <a:lstStyle/>
          <a:p>
            <a:pPr algn="just"/>
            <a:r>
              <a:rPr lang="en-US" altLang="zh-CN" dirty="0">
                <a:latin typeface="Times New Roman" panose="02020603050405020304" pitchFamily="18" charset="0"/>
                <a:cs typeface="Times New Roman" panose="02020603050405020304" pitchFamily="18" charset="0"/>
              </a:rPr>
              <a:t>MCU</a:t>
            </a:r>
            <a:r>
              <a:rPr lang="zh-CN" altLang="en-US" dirty="0">
                <a:latin typeface="Times New Roman" panose="02020603050405020304" pitchFamily="18" charset="0"/>
                <a:cs typeface="Times New Roman" panose="02020603050405020304" pitchFamily="18" charset="0"/>
              </a:rPr>
              <a:t>种类繁多，如何触类旁通？</a:t>
            </a:r>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基本原理和功能都是大同小异</a:t>
            </a:r>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架构的差异体现的是什么？型号的差异体现的是什么？</a:t>
            </a:r>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外围功能模块的配置、数量、指令系统等。</a:t>
            </a:r>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如何理解指令系统？从应用的角度</a:t>
            </a:r>
            <a:endParaRPr lang="en-US" altLang="zh-CN" dirty="0">
              <a:latin typeface="Times New Roman" panose="02020603050405020304" pitchFamily="18" charset="0"/>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596944"/>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参考答案</a:t>
            </a:r>
          </a:p>
        </p:txBody>
      </p:sp>
      <p:sp>
        <p:nvSpPr>
          <p:cNvPr id="3" name="内容占位符 2"/>
          <p:cNvSpPr>
            <a:spLocks noGrp="1"/>
          </p:cNvSpPr>
          <p:nvPr>
            <p:ph idx="1"/>
          </p:nvPr>
        </p:nvSpPr>
        <p:spPr/>
        <p:txBody>
          <a:bodyPr/>
          <a:lstStyle/>
          <a:p>
            <a:pPr marL="0" indent="0">
              <a:buNone/>
            </a:pPr>
            <a:r>
              <a:rPr lang="en-US" altLang="zh-CN" dirty="0"/>
              <a:t>start</a:t>
            </a:r>
            <a:r>
              <a:rPr lang="zh-CN" altLang="zh-CN" dirty="0"/>
              <a:t>：</a:t>
            </a:r>
          </a:p>
          <a:p>
            <a:pPr marL="0" indent="0">
              <a:buNone/>
            </a:pPr>
            <a:r>
              <a:rPr lang="en-US" altLang="zh-CN" dirty="0"/>
              <a:t>	</a:t>
            </a:r>
            <a:r>
              <a:rPr lang="en-US" altLang="zh-CN" dirty="0" err="1"/>
              <a:t>cmp</a:t>
            </a:r>
            <a:r>
              <a:rPr lang="en-US" altLang="zh-CN" dirty="0"/>
              <a:t>  r0,r1</a:t>
            </a:r>
            <a:endParaRPr lang="zh-CN" altLang="zh-CN" dirty="0"/>
          </a:p>
          <a:p>
            <a:pPr marL="0" indent="0">
              <a:buNone/>
            </a:pPr>
            <a:r>
              <a:rPr lang="en-US" altLang="zh-CN" dirty="0"/>
              <a:t>	</a:t>
            </a:r>
            <a:r>
              <a:rPr lang="en-US" altLang="zh-CN" dirty="0" err="1"/>
              <a:t>sublt</a:t>
            </a:r>
            <a:r>
              <a:rPr lang="en-US" altLang="zh-CN" dirty="0"/>
              <a:t>  r1,r1,r0</a:t>
            </a:r>
            <a:endParaRPr lang="zh-CN" altLang="zh-CN" dirty="0"/>
          </a:p>
          <a:p>
            <a:pPr marL="0" indent="0">
              <a:buNone/>
            </a:pPr>
            <a:r>
              <a:rPr lang="en-US" altLang="zh-CN" dirty="0"/>
              <a:t>	</a:t>
            </a:r>
            <a:r>
              <a:rPr lang="en-US" altLang="zh-CN" dirty="0" err="1"/>
              <a:t>subgt</a:t>
            </a:r>
            <a:r>
              <a:rPr lang="en-US" altLang="zh-CN" dirty="0"/>
              <a:t>  r0,r0,r1</a:t>
            </a:r>
            <a:endParaRPr lang="zh-CN" altLang="zh-CN" dirty="0"/>
          </a:p>
          <a:p>
            <a:pPr marL="0" indent="0">
              <a:buNone/>
            </a:pPr>
            <a:r>
              <a:rPr lang="en-US" altLang="zh-CN" dirty="0"/>
              <a:t>	</a:t>
            </a:r>
            <a:r>
              <a:rPr lang="en-US" altLang="zh-CN" dirty="0" err="1"/>
              <a:t>bne</a:t>
            </a:r>
            <a:r>
              <a:rPr lang="en-US" altLang="zh-CN" dirty="0"/>
              <a:t>   start</a:t>
            </a:r>
            <a:endParaRPr lang="zh-CN" altLang="en-US" dirty="0"/>
          </a:p>
        </p:txBody>
      </p:sp>
    </p:spTree>
    <p:extLst>
      <p:ext uri="{BB962C8B-B14F-4D97-AF65-F5344CB8AC3E}">
        <p14:creationId xmlns:p14="http://schemas.microsoft.com/office/powerpoint/2010/main" val="84251033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1026"/>
          <p:cNvSpPr txBox="1">
            <a:spLocks noChangeArrowheads="1"/>
          </p:cNvSpPr>
          <p:nvPr/>
        </p:nvSpPr>
        <p:spPr bwMode="auto">
          <a:xfrm>
            <a:off x="1043609" y="908720"/>
            <a:ext cx="6552728" cy="3354765"/>
          </a:xfrm>
          <a:prstGeom prst="rect">
            <a:avLst/>
          </a:prstGeom>
          <a:noFill/>
          <a:ln w="9525">
            <a:noFill/>
            <a:miter lim="800000"/>
            <a:headEnd/>
            <a:tailEnd/>
          </a:ln>
          <a:effectLst/>
        </p:spPr>
        <p:txBody>
          <a:bodyPr wrap="square">
            <a:spAutoFit/>
          </a:bodyPr>
          <a:lstStyle/>
          <a:p>
            <a:pPr marL="457200" indent="-457200">
              <a:spcBef>
                <a:spcPct val="50000"/>
              </a:spcBef>
              <a:buFont typeface="Wingdings" panose="05000000000000000000" pitchFamily="2" charset="2"/>
              <a:buChar char="u"/>
            </a:pPr>
            <a:r>
              <a:rPr lang="zh-CN" altLang="en-US" sz="3200" b="1" dirty="0">
                <a:solidFill>
                  <a:schemeClr val="tx2"/>
                </a:solidFill>
              </a:rPr>
              <a:t>综合应用设计题</a:t>
            </a:r>
          </a:p>
          <a:p>
            <a:pPr marL="457200" indent="-457200">
              <a:spcBef>
                <a:spcPct val="50000"/>
              </a:spcBef>
            </a:pPr>
            <a:r>
              <a:rPr lang="zh-CN" altLang="en-US" b="1" dirty="0"/>
              <a:t>              </a:t>
            </a:r>
          </a:p>
          <a:p>
            <a:pPr marL="457200" indent="-457200">
              <a:spcBef>
                <a:spcPct val="50000"/>
              </a:spcBef>
            </a:pPr>
            <a:r>
              <a:rPr lang="zh-CN" altLang="en-US" b="1" dirty="0"/>
              <a:t>              考察运用所学知识分析解决实际工程应用问题的能力，此种题型无标准答案，只需按题意要求设计</a:t>
            </a:r>
            <a:r>
              <a:rPr lang="en-US" altLang="zh-CN" b="1" dirty="0"/>
              <a:t>/</a:t>
            </a:r>
            <a:r>
              <a:rPr lang="zh-CN" altLang="en-US" b="1" dirty="0"/>
              <a:t>回答正确、文字逻辑结构合理即可。     </a:t>
            </a:r>
          </a:p>
          <a:p>
            <a:pPr marL="457200" indent="-457200">
              <a:spcBef>
                <a:spcPct val="50000"/>
              </a:spcBef>
            </a:pPr>
            <a:r>
              <a:rPr lang="zh-CN" altLang="en-US" b="1" dirty="0"/>
              <a:t>  </a:t>
            </a:r>
            <a:r>
              <a:rPr lang="zh-CN" altLang="en-US" b="1" dirty="0">
                <a:solidFill>
                  <a:srgbClr val="FF33CC"/>
                </a:solidFill>
                <a:latin typeface="宋体" pitchFamily="2" charset="-122"/>
              </a:rPr>
              <a:t>    </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0" y="19669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1092" name="Text Box 20"/>
          <p:cNvSpPr txBox="1">
            <a:spLocks noChangeArrowheads="1"/>
          </p:cNvSpPr>
          <p:nvPr/>
        </p:nvSpPr>
        <p:spPr bwMode="auto">
          <a:xfrm>
            <a:off x="1187624" y="692696"/>
            <a:ext cx="7200800" cy="4580741"/>
          </a:xfrm>
          <a:prstGeom prst="rect">
            <a:avLst/>
          </a:prstGeom>
          <a:noFill/>
          <a:ln w="9525">
            <a:noFill/>
            <a:miter lim="800000"/>
            <a:headEnd/>
            <a:tailEnd/>
          </a:ln>
          <a:effectLst/>
        </p:spPr>
        <p:txBody>
          <a:bodyPr wrap="square">
            <a:spAutoFit/>
          </a:bodyPr>
          <a:lstStyle/>
          <a:p>
            <a:pPr algn="just">
              <a:lnSpc>
                <a:spcPts val="3500"/>
              </a:lnSpc>
            </a:pPr>
            <a:r>
              <a:rPr lang="zh-CN" altLang="en-US" b="1" dirty="0"/>
              <a:t>例</a:t>
            </a:r>
            <a:r>
              <a:rPr lang="en-US" altLang="zh-CN" b="1" dirty="0"/>
              <a:t>. S3C2410 ARM</a:t>
            </a:r>
            <a:r>
              <a:rPr lang="zh-CN" altLang="en-US" b="1" dirty="0"/>
              <a:t>综合设计应用题</a:t>
            </a:r>
            <a:endParaRPr lang="en-US" altLang="zh-CN" b="1" dirty="0"/>
          </a:p>
          <a:p>
            <a:pPr algn="just">
              <a:lnSpc>
                <a:spcPts val="3500"/>
              </a:lnSpc>
            </a:pPr>
            <a:endParaRPr lang="zh-CN" altLang="en-US" b="1" dirty="0"/>
          </a:p>
          <a:p>
            <a:pPr algn="just">
              <a:lnSpc>
                <a:spcPts val="3500"/>
              </a:lnSpc>
            </a:pPr>
            <a:r>
              <a:rPr lang="zh-CN" altLang="en-US" dirty="0"/>
              <a:t>        综合设计题涉及范围广泛，问题来源于实际应用需求或对实际工程问题的简化（常见的有：工业技术、网络技术、安防技术、农业科技、智能家居、智能玩具等</a:t>
            </a:r>
            <a:r>
              <a:rPr lang="en-US" altLang="zh-CN" dirty="0"/>
              <a:t>) </a:t>
            </a:r>
            <a:r>
              <a:rPr lang="zh-CN" altLang="en-US" dirty="0"/>
              <a:t>，重点考察运用“嵌入式原理与技术”进行综合应用设计、集成创新和分析解决实际问题的能力（通常是给出一段应用场景描述，在读懂描述的基础上，根据设计要求进行相关内容的综合应用设计</a:t>
            </a:r>
            <a:r>
              <a:rPr lang="en-US" altLang="zh-CN" dirty="0"/>
              <a:t>)</a:t>
            </a:r>
            <a:r>
              <a:rPr lang="zh-CN" altLang="en-US" dirty="0"/>
              <a:t>。</a:t>
            </a:r>
          </a:p>
          <a:p>
            <a:pPr algn="just">
              <a:lnSpc>
                <a:spcPts val="3500"/>
              </a:lnSpc>
            </a:pPr>
            <a:r>
              <a:rPr lang="zh-CN" altLang="en-US" dirty="0"/>
              <a:t>        基础部分详见课件或教材中的例题及思考题。</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19669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9267" name="Text Box 3"/>
          <p:cNvSpPr txBox="1">
            <a:spLocks noChangeArrowheads="1"/>
          </p:cNvSpPr>
          <p:nvPr/>
        </p:nvSpPr>
        <p:spPr bwMode="auto">
          <a:xfrm>
            <a:off x="1116013" y="5949950"/>
            <a:ext cx="7559675"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39268" name="Text Box 4"/>
          <p:cNvSpPr txBox="1">
            <a:spLocks noChangeArrowheads="1"/>
          </p:cNvSpPr>
          <p:nvPr/>
        </p:nvSpPr>
        <p:spPr bwMode="auto">
          <a:xfrm>
            <a:off x="1044575" y="476250"/>
            <a:ext cx="7848600" cy="6188075"/>
          </a:xfrm>
          <a:prstGeom prst="rect">
            <a:avLst/>
          </a:prstGeom>
          <a:noFill/>
          <a:ln w="9525">
            <a:noFill/>
            <a:miter lim="800000"/>
            <a:headEnd/>
            <a:tailEnd/>
          </a:ln>
          <a:effectLst/>
        </p:spPr>
        <p:txBody>
          <a:bodyPr>
            <a:spAutoFit/>
          </a:bodyPr>
          <a:lstStyle/>
          <a:p>
            <a:pPr marL="457200" indent="-457200"/>
            <a:r>
              <a:rPr lang="zh-CN" altLang="en-US" sz="2000" b="1" dirty="0"/>
              <a:t>综合应用设计题举例</a:t>
            </a:r>
            <a:r>
              <a:rPr lang="en-US" altLang="zh-CN" sz="2000" b="1" dirty="0"/>
              <a:t>1</a:t>
            </a:r>
            <a:r>
              <a:rPr lang="zh-CN" altLang="en-US" sz="2000" b="1" dirty="0"/>
              <a:t>：</a:t>
            </a:r>
            <a:r>
              <a:rPr lang="zh-CN" altLang="en-US" sz="2000" dirty="0"/>
              <a:t>试按要求设计一个基于</a:t>
            </a:r>
            <a:r>
              <a:rPr lang="en-US" altLang="zh-CN" sz="2000" dirty="0"/>
              <a:t>ARM9</a:t>
            </a:r>
            <a:r>
              <a:rPr lang="zh-CN" altLang="en-US" sz="2000" dirty="0"/>
              <a:t>的银行叫号调度系统</a:t>
            </a:r>
            <a:r>
              <a:rPr lang="en-US" altLang="zh-CN" sz="2000" dirty="0"/>
              <a:t>(</a:t>
            </a:r>
            <a:r>
              <a:rPr lang="zh-CN" altLang="en-US" sz="2000" dirty="0"/>
              <a:t>叙述总字数不超过</a:t>
            </a:r>
            <a:r>
              <a:rPr lang="en-US" altLang="zh-CN" sz="2000" dirty="0"/>
              <a:t>800</a:t>
            </a:r>
            <a:r>
              <a:rPr lang="zh-CN" altLang="en-US" sz="2000" dirty="0"/>
              <a:t>字，必要时可借助图、表</a:t>
            </a:r>
            <a:r>
              <a:rPr lang="en-US" altLang="zh-CN" sz="2000" dirty="0"/>
              <a:t>) </a:t>
            </a:r>
            <a:r>
              <a:rPr lang="zh-CN" altLang="en-US" sz="2000" dirty="0"/>
              <a:t>。</a:t>
            </a:r>
          </a:p>
          <a:p>
            <a:pPr marL="457200" indent="-457200"/>
            <a:r>
              <a:rPr lang="zh-CN" altLang="en-US" sz="2000" b="1" dirty="0"/>
              <a:t>           </a:t>
            </a:r>
            <a:r>
              <a:rPr lang="zh-CN" altLang="en-US" sz="2000" dirty="0">
                <a:solidFill>
                  <a:srgbClr val="FF0000"/>
                </a:solidFill>
              </a:rPr>
              <a:t>情景如下：</a:t>
            </a:r>
          </a:p>
          <a:p>
            <a:pPr marL="457200" indent="-457200"/>
            <a:r>
              <a:rPr lang="en-US" altLang="zh-CN" sz="2000" dirty="0">
                <a:solidFill>
                  <a:srgbClr val="FF0000"/>
                </a:solidFill>
              </a:rPr>
              <a:t>1.</a:t>
            </a:r>
            <a:r>
              <a:rPr lang="zh-CN" altLang="en-US" sz="2000" dirty="0">
                <a:solidFill>
                  <a:srgbClr val="FF0000"/>
                </a:solidFill>
              </a:rPr>
              <a:t>银行大厅有一台叫号机，客户操作触摸屏可打印出顺序号；客户按照顺序号依次到银行窗口办理业务；</a:t>
            </a:r>
          </a:p>
          <a:p>
            <a:pPr marL="457200" indent="-457200"/>
            <a:r>
              <a:rPr lang="en-US" altLang="zh-CN" sz="2000" dirty="0">
                <a:solidFill>
                  <a:srgbClr val="FF0000"/>
                </a:solidFill>
              </a:rPr>
              <a:t>2.</a:t>
            </a:r>
            <a:r>
              <a:rPr lang="zh-CN" altLang="en-US" sz="2000" dirty="0">
                <a:solidFill>
                  <a:srgbClr val="FF0000"/>
                </a:solidFill>
              </a:rPr>
              <a:t>叫号机支持两类业务：现金业务和非现金业务。办理现金业务的窗口有</a:t>
            </a:r>
            <a:r>
              <a:rPr lang="en-US" altLang="zh-CN" sz="2000" dirty="0">
                <a:solidFill>
                  <a:srgbClr val="FF0000"/>
                </a:solidFill>
              </a:rPr>
              <a:t>3</a:t>
            </a:r>
            <a:r>
              <a:rPr lang="zh-CN" altLang="en-US" sz="2000" dirty="0">
                <a:solidFill>
                  <a:srgbClr val="FF0000"/>
                </a:solidFill>
              </a:rPr>
              <a:t>个，称为现金窗口，办理非现金业务的窗口有</a:t>
            </a:r>
            <a:r>
              <a:rPr lang="en-US" altLang="zh-CN" sz="2000" dirty="0">
                <a:solidFill>
                  <a:srgbClr val="FF0000"/>
                </a:solidFill>
              </a:rPr>
              <a:t>2</a:t>
            </a:r>
            <a:r>
              <a:rPr lang="zh-CN" altLang="en-US" sz="2000" dirty="0">
                <a:solidFill>
                  <a:srgbClr val="FF0000"/>
                </a:solidFill>
              </a:rPr>
              <a:t>个，称为综合窗口；现金业务的窗口只能办理现金业务，而综合窗口可以办理现金业务和非现金业务；</a:t>
            </a:r>
          </a:p>
          <a:p>
            <a:pPr marL="457200" indent="-457200"/>
            <a:r>
              <a:rPr lang="en-US" altLang="zh-CN" sz="2000" dirty="0">
                <a:solidFill>
                  <a:srgbClr val="FF0000"/>
                </a:solidFill>
              </a:rPr>
              <a:t>3.</a:t>
            </a:r>
            <a:r>
              <a:rPr lang="zh-CN" altLang="en-US" sz="2000" dirty="0">
                <a:solidFill>
                  <a:srgbClr val="FF0000"/>
                </a:solidFill>
              </a:rPr>
              <a:t>非现金业务优先级高，综合窗口只有在没有非现金业务情况下，才能办理现金业务；</a:t>
            </a:r>
          </a:p>
          <a:p>
            <a:pPr marL="457200" indent="-457200"/>
            <a:r>
              <a:rPr lang="en-US" altLang="zh-CN" sz="2000" dirty="0">
                <a:solidFill>
                  <a:srgbClr val="FF0000"/>
                </a:solidFill>
              </a:rPr>
              <a:t>4.</a:t>
            </a:r>
            <a:r>
              <a:rPr lang="zh-CN" altLang="en-US" sz="2000" dirty="0">
                <a:solidFill>
                  <a:srgbClr val="FF0000"/>
                </a:solidFill>
              </a:rPr>
              <a:t>银行工作人员在办理完一个客户业务之后，按一个呼叫按钮，由系统安排其下一个办理业务的顺序号；顺序号在窗口前的</a:t>
            </a:r>
            <a:r>
              <a:rPr lang="en-US" altLang="zh-CN" sz="2000" dirty="0">
                <a:solidFill>
                  <a:srgbClr val="FF0000"/>
                </a:solidFill>
              </a:rPr>
              <a:t>LED</a:t>
            </a:r>
            <a:r>
              <a:rPr lang="zh-CN" altLang="en-US" sz="2000" dirty="0">
                <a:solidFill>
                  <a:srgbClr val="FF0000"/>
                </a:solidFill>
              </a:rPr>
              <a:t>屏上显示，</a:t>
            </a:r>
            <a:r>
              <a:rPr lang="en-US" altLang="zh-CN" sz="2000" dirty="0">
                <a:solidFill>
                  <a:srgbClr val="FF0000"/>
                </a:solidFill>
              </a:rPr>
              <a:t>LED</a:t>
            </a:r>
            <a:r>
              <a:rPr lang="zh-CN" altLang="en-US" sz="2000" dirty="0">
                <a:solidFill>
                  <a:srgbClr val="FF0000"/>
                </a:solidFill>
              </a:rPr>
              <a:t>屏是一个独立的单片机控制的屏幕。</a:t>
            </a:r>
          </a:p>
          <a:p>
            <a:pPr marL="457200" indent="-457200"/>
            <a:r>
              <a:rPr lang="zh-CN" altLang="en-US" sz="2000" dirty="0">
                <a:solidFill>
                  <a:srgbClr val="FF0000"/>
                </a:solidFill>
              </a:rPr>
              <a:t>       要求如下：</a:t>
            </a:r>
          </a:p>
          <a:p>
            <a:pPr marL="457200" indent="-457200"/>
            <a:r>
              <a:rPr lang="en-US" altLang="zh-CN" sz="2000" dirty="0">
                <a:solidFill>
                  <a:srgbClr val="FF0000"/>
                </a:solidFill>
              </a:rPr>
              <a:t>1.</a:t>
            </a:r>
            <a:r>
              <a:rPr lang="zh-CN" altLang="en-US" sz="2000" dirty="0">
                <a:solidFill>
                  <a:srgbClr val="FF0000"/>
                </a:solidFill>
              </a:rPr>
              <a:t>制定出业务调度控制规则；</a:t>
            </a:r>
          </a:p>
          <a:p>
            <a:pPr marL="457200" indent="-457200"/>
            <a:r>
              <a:rPr lang="en-US" altLang="zh-CN" sz="2000" dirty="0">
                <a:solidFill>
                  <a:srgbClr val="FF0000"/>
                </a:solidFill>
              </a:rPr>
              <a:t>2.</a:t>
            </a:r>
            <a:r>
              <a:rPr lang="zh-CN" altLang="en-US" sz="2000" dirty="0">
                <a:solidFill>
                  <a:srgbClr val="FF0000"/>
                </a:solidFill>
              </a:rPr>
              <a:t>进行系统总体设计，画出系统构成框架图；</a:t>
            </a:r>
          </a:p>
          <a:p>
            <a:pPr marL="457200" indent="-457200"/>
            <a:r>
              <a:rPr lang="en-US" altLang="zh-CN" sz="2000" dirty="0">
                <a:solidFill>
                  <a:srgbClr val="FF0000"/>
                </a:solidFill>
              </a:rPr>
              <a:t>3.</a:t>
            </a:r>
            <a:r>
              <a:rPr lang="zh-CN" altLang="en-US" sz="2000" dirty="0">
                <a:solidFill>
                  <a:srgbClr val="FF0000"/>
                </a:solidFill>
              </a:rPr>
              <a:t>进行银行业务前端排队子系统的程序流程设计；</a:t>
            </a:r>
          </a:p>
          <a:p>
            <a:pPr marL="457200" indent="-457200"/>
            <a:r>
              <a:rPr lang="en-US" altLang="zh-CN" sz="2000" dirty="0">
                <a:solidFill>
                  <a:srgbClr val="FF0000"/>
                </a:solidFill>
              </a:rPr>
              <a:t>4.</a:t>
            </a:r>
            <a:r>
              <a:rPr lang="zh-CN" altLang="en-US" sz="2000" dirty="0">
                <a:solidFill>
                  <a:srgbClr val="FF0000"/>
                </a:solidFill>
              </a:rPr>
              <a:t>设计前端排队子系统与</a:t>
            </a:r>
            <a:r>
              <a:rPr lang="en-US" altLang="zh-CN" sz="2000" dirty="0">
                <a:solidFill>
                  <a:srgbClr val="FF0000"/>
                </a:solidFill>
              </a:rPr>
              <a:t>LED</a:t>
            </a:r>
            <a:r>
              <a:rPr lang="zh-CN" altLang="en-US" sz="2000" dirty="0">
                <a:solidFill>
                  <a:srgbClr val="FF0000"/>
                </a:solidFill>
              </a:rPr>
              <a:t>屏显示子系统的通信方式和简单通信协议。 </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043608" y="341227"/>
            <a:ext cx="7416824" cy="580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ts val="3200"/>
              </a:lnSpc>
              <a:spcBef>
                <a:spcPct val="0"/>
              </a:spcBef>
              <a:spcAft>
                <a:spcPct val="0"/>
              </a:spcAft>
              <a:buClrTx/>
              <a:buSzTx/>
              <a:buFontTx/>
              <a:buNone/>
              <a:tabLst/>
            </a:pPr>
            <a:r>
              <a:rPr kumimoji="0" lang="zh-CN" altLang="en-US" b="1" i="0" u="none" strike="noStrike" cap="none" normalizeH="0" baseline="0" dirty="0">
                <a:ln>
                  <a:noFill/>
                </a:ln>
                <a:solidFill>
                  <a:schemeClr val="tx1"/>
                </a:solidFill>
                <a:effectLst/>
                <a:cs typeface="Times New Roman" panose="02020603050405020304" pitchFamily="18" charset="0"/>
              </a:rPr>
              <a:t>例</a:t>
            </a:r>
            <a:r>
              <a:rPr kumimoji="0" lang="en-US" altLang="zh-CN" b="1" i="0" u="none" strike="noStrike" cap="none" normalizeH="0" baseline="0" dirty="0">
                <a:ln>
                  <a:noFill/>
                </a:ln>
                <a:solidFill>
                  <a:schemeClr val="tx1"/>
                </a:solidFill>
                <a:effectLst/>
                <a:cs typeface="Times New Roman" panose="02020603050405020304" pitchFamily="18" charset="0"/>
              </a:rPr>
              <a:t>2. </a:t>
            </a:r>
            <a:r>
              <a:rPr kumimoji="0" lang="zh-CN" altLang="en-US" b="1" i="0" u="none" strike="noStrike" cap="none" normalizeH="0" baseline="0" dirty="0">
                <a:ln>
                  <a:noFill/>
                </a:ln>
                <a:solidFill>
                  <a:schemeClr val="tx1"/>
                </a:solidFill>
                <a:effectLst/>
                <a:cs typeface="Times New Roman" panose="02020603050405020304" pitchFamily="18" charset="0"/>
              </a:rPr>
              <a:t>试采用</a:t>
            </a:r>
            <a:r>
              <a:rPr kumimoji="0" lang="en-US" altLang="zh-CN" b="1" i="0" u="none" strike="noStrike" cap="none" normalizeH="0" baseline="0" dirty="0">
                <a:ln>
                  <a:noFill/>
                </a:ln>
                <a:solidFill>
                  <a:schemeClr val="tx1"/>
                </a:solidFill>
                <a:effectLst/>
                <a:cs typeface="Times New Roman" panose="02020603050405020304" pitchFamily="18" charset="0"/>
              </a:rPr>
              <a:t>S3C2410</a:t>
            </a:r>
            <a:r>
              <a:rPr kumimoji="0" lang="zh-CN" altLang="en-US" b="1" i="0" u="none" strike="noStrike" cap="none" normalizeH="0" baseline="0" dirty="0">
                <a:ln>
                  <a:noFill/>
                </a:ln>
                <a:solidFill>
                  <a:schemeClr val="tx1"/>
                </a:solidFill>
                <a:effectLst/>
                <a:cs typeface="Times New Roman" panose="02020603050405020304" pitchFamily="18" charset="0"/>
              </a:rPr>
              <a:t>、脉搏传感器、</a:t>
            </a:r>
            <a:r>
              <a:rPr kumimoji="0" lang="en-US" altLang="zh-CN" b="1" i="0" u="none" strike="noStrike" cap="none" normalizeH="0" baseline="0" dirty="0">
                <a:ln>
                  <a:noFill/>
                </a:ln>
                <a:solidFill>
                  <a:schemeClr val="tx1"/>
                </a:solidFill>
                <a:effectLst/>
                <a:cs typeface="Times New Roman" panose="02020603050405020304" pitchFamily="18" charset="0"/>
              </a:rPr>
              <a:t>NAND Flash</a:t>
            </a:r>
            <a:r>
              <a:rPr kumimoji="0" lang="zh-CN" altLang="en-US" b="1" i="0" u="none" strike="noStrike" cap="none" normalizeH="0" baseline="0" dirty="0">
                <a:ln>
                  <a:noFill/>
                </a:ln>
                <a:solidFill>
                  <a:schemeClr val="tx1"/>
                </a:solidFill>
                <a:effectLst/>
                <a:cs typeface="Times New Roman" panose="02020603050405020304" pitchFamily="18" charset="0"/>
              </a:rPr>
              <a:t>和蓝牙</a:t>
            </a:r>
            <a:r>
              <a:rPr kumimoji="0" lang="en-US" altLang="zh-CN" b="1" i="0" u="none" strike="noStrike" cap="none" normalizeH="0" baseline="0" dirty="0">
                <a:ln>
                  <a:noFill/>
                </a:ln>
                <a:solidFill>
                  <a:schemeClr val="tx1"/>
                </a:solidFill>
                <a:effectLst/>
                <a:cs typeface="Times New Roman" panose="02020603050405020304" pitchFamily="18" charset="0"/>
              </a:rPr>
              <a:t>(Bluetooth) </a:t>
            </a:r>
            <a:r>
              <a:rPr kumimoji="0" lang="zh-CN" altLang="en-US" b="1" i="0" u="none" strike="noStrike" cap="none" normalizeH="0" baseline="0" dirty="0">
                <a:ln>
                  <a:noFill/>
                </a:ln>
                <a:solidFill>
                  <a:schemeClr val="tx1"/>
                </a:solidFill>
                <a:effectLst/>
                <a:cs typeface="Times New Roman" panose="02020603050405020304" pitchFamily="18" charset="0"/>
              </a:rPr>
              <a:t>串行无线通信模块等器件设计一种能对医院病房中的病人进行脉搏采集存储及脉搏波无线通信的嵌入式可穿戴服务终端，并将服务终端存储的脉搏数据按条件传输至控制处理中心进行处理的多通道脉搏智能监测系统。</a:t>
            </a:r>
            <a:endParaRPr kumimoji="0" lang="en-US" altLang="zh-CN" b="1"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ts val="3200"/>
              </a:lnSpc>
              <a:spcBef>
                <a:spcPct val="0"/>
              </a:spcBef>
              <a:spcAft>
                <a:spcPct val="0"/>
              </a:spcAft>
              <a:buClrTx/>
              <a:buSzTx/>
              <a:buFontTx/>
              <a:buNone/>
              <a:tabLst/>
            </a:pPr>
            <a:r>
              <a:rPr kumimoji="0" lang="zh-CN" altLang="en-US" b="1" i="0" u="none" strike="noStrike" cap="none" normalizeH="0" baseline="0" dirty="0">
                <a:ln>
                  <a:noFill/>
                </a:ln>
                <a:solidFill>
                  <a:schemeClr val="tx1"/>
                </a:solidFill>
                <a:effectLst/>
                <a:cs typeface="Times New Roman" panose="02020603050405020304" pitchFamily="18" charset="0"/>
              </a:rPr>
              <a:t>多通道脉搏智能监测系统具体功能如下：</a:t>
            </a:r>
            <a:endParaRPr kumimoji="0" lang="en-US" altLang="zh-CN" b="1"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ts val="32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cs typeface="Times New Roman" panose="02020603050405020304" pitchFamily="18" charset="0"/>
              </a:rPr>
              <a:t>(1)</a:t>
            </a:r>
            <a:r>
              <a:rPr kumimoji="0" lang="zh-CN" altLang="en-US" b="1" i="0" u="none" strike="noStrike" cap="none" normalizeH="0" baseline="0" dirty="0">
                <a:ln>
                  <a:noFill/>
                </a:ln>
                <a:solidFill>
                  <a:schemeClr val="tx1"/>
                </a:solidFill>
                <a:effectLst/>
                <a:cs typeface="Times New Roman" panose="02020603050405020304" pitchFamily="18" charset="0"/>
              </a:rPr>
              <a:t>启动脉搏采集后开始计时，服务终端能连续</a:t>
            </a:r>
            <a:r>
              <a:rPr kumimoji="0" lang="en-US" altLang="zh-CN" b="1" i="0" u="none" strike="noStrike" cap="none" normalizeH="0" baseline="0" dirty="0">
                <a:ln>
                  <a:noFill/>
                </a:ln>
                <a:solidFill>
                  <a:schemeClr val="tx1"/>
                </a:solidFill>
                <a:effectLst/>
                <a:cs typeface="Times New Roman" panose="02020603050405020304" pitchFamily="18" charset="0"/>
              </a:rPr>
              <a:t>24</a:t>
            </a:r>
            <a:r>
              <a:rPr kumimoji="0" lang="zh-CN" altLang="en-US" b="1" i="0" u="none" strike="noStrike" cap="none" normalizeH="0" baseline="0" dirty="0">
                <a:ln>
                  <a:noFill/>
                </a:ln>
                <a:solidFill>
                  <a:schemeClr val="tx1"/>
                </a:solidFill>
                <a:effectLst/>
                <a:cs typeface="Times New Roman" panose="02020603050405020304" pitchFamily="18" charset="0"/>
              </a:rPr>
              <a:t>小时不间断地采集脉搏并将采集的脉搏数据存储到</a:t>
            </a:r>
            <a:r>
              <a:rPr kumimoji="0" lang="en-US" altLang="zh-CN" b="1" i="0" u="none" strike="noStrike" cap="none" normalizeH="0" baseline="0" dirty="0">
                <a:ln>
                  <a:noFill/>
                </a:ln>
                <a:solidFill>
                  <a:schemeClr val="tx1"/>
                </a:solidFill>
                <a:effectLst/>
                <a:cs typeface="Times New Roman" panose="02020603050405020304" pitchFamily="18" charset="0"/>
              </a:rPr>
              <a:t>NAND Flash</a:t>
            </a:r>
            <a:r>
              <a:rPr kumimoji="0" lang="zh-CN" altLang="en-US" b="1" i="0" u="none" strike="noStrike" cap="none" normalizeH="0" baseline="0" dirty="0">
                <a:ln>
                  <a:noFill/>
                </a:ln>
                <a:solidFill>
                  <a:schemeClr val="tx1"/>
                </a:solidFill>
                <a:effectLst/>
                <a:cs typeface="Times New Roman" panose="02020603050405020304" pitchFamily="18" charset="0"/>
              </a:rPr>
              <a:t>中；</a:t>
            </a:r>
            <a:endParaRPr kumimoji="0" lang="en-US" altLang="zh-CN" b="1"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ts val="32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cs typeface="Times New Roman" panose="02020603050405020304" pitchFamily="18" charset="0"/>
              </a:rPr>
              <a:t>(2)</a:t>
            </a:r>
            <a:r>
              <a:rPr kumimoji="0" lang="zh-CN" altLang="en-US" b="1" i="0" u="none" strike="noStrike" cap="none" normalizeH="0" baseline="0" dirty="0">
                <a:ln>
                  <a:noFill/>
                </a:ln>
                <a:solidFill>
                  <a:schemeClr val="tx1"/>
                </a:solidFill>
                <a:effectLst/>
                <a:cs typeface="Times New Roman" panose="02020603050405020304" pitchFamily="18" charset="0"/>
              </a:rPr>
              <a:t>当病人按下”传送脉搏”按键时传输最近</a:t>
            </a:r>
            <a:r>
              <a:rPr kumimoji="0" lang="en-US" altLang="zh-CN" b="1" i="0" u="none" strike="noStrike" cap="none" normalizeH="0" baseline="0" dirty="0">
                <a:ln>
                  <a:noFill/>
                </a:ln>
                <a:solidFill>
                  <a:schemeClr val="tx1"/>
                </a:solidFill>
                <a:effectLst/>
                <a:cs typeface="Times New Roman" panose="02020603050405020304" pitchFamily="18" charset="0"/>
              </a:rPr>
              <a:t>2</a:t>
            </a:r>
            <a:r>
              <a:rPr kumimoji="0" lang="zh-CN" altLang="en-US" b="1" i="0" u="none" strike="noStrike" cap="none" normalizeH="0" baseline="0" dirty="0">
                <a:ln>
                  <a:noFill/>
                </a:ln>
                <a:solidFill>
                  <a:schemeClr val="tx1"/>
                </a:solidFill>
                <a:effectLst/>
                <a:cs typeface="Times New Roman" panose="02020603050405020304" pitchFamily="18" charset="0"/>
              </a:rPr>
              <a:t>分钟采集的脉搏或</a:t>
            </a:r>
            <a:r>
              <a:rPr kumimoji="0" lang="en-US" altLang="zh-CN" b="1" i="0" u="none" strike="noStrike" cap="none" normalizeH="0" baseline="0" dirty="0">
                <a:ln>
                  <a:noFill/>
                </a:ln>
                <a:solidFill>
                  <a:schemeClr val="tx1"/>
                </a:solidFill>
                <a:effectLst/>
                <a:cs typeface="Times New Roman" panose="02020603050405020304" pitchFamily="18" charset="0"/>
              </a:rPr>
              <a:t>24</a:t>
            </a:r>
            <a:r>
              <a:rPr kumimoji="0" lang="zh-CN" altLang="en-US" b="1" i="0" u="none" strike="noStrike" cap="none" normalizeH="0" baseline="0" dirty="0">
                <a:ln>
                  <a:noFill/>
                </a:ln>
                <a:solidFill>
                  <a:schemeClr val="tx1"/>
                </a:solidFill>
                <a:effectLst/>
                <a:cs typeface="Times New Roman" panose="02020603050405020304" pitchFamily="18" charset="0"/>
              </a:rPr>
              <a:t>小时采集时间到达时自动传输一天采集的脉搏，存储在</a:t>
            </a:r>
            <a:r>
              <a:rPr kumimoji="0" lang="en-US" altLang="zh-CN" b="1" i="0" u="none" strike="noStrike" cap="none" normalizeH="0" baseline="0" dirty="0">
                <a:ln>
                  <a:noFill/>
                </a:ln>
                <a:solidFill>
                  <a:schemeClr val="tx1"/>
                </a:solidFill>
                <a:effectLst/>
                <a:cs typeface="Times New Roman" panose="02020603050405020304" pitchFamily="18" charset="0"/>
              </a:rPr>
              <a:t>NAND Flash</a:t>
            </a:r>
            <a:r>
              <a:rPr kumimoji="0" lang="zh-CN" altLang="en-US" b="1" i="0" u="none" strike="noStrike" cap="none" normalizeH="0" baseline="0" dirty="0">
                <a:ln>
                  <a:noFill/>
                </a:ln>
                <a:solidFill>
                  <a:schemeClr val="tx1"/>
                </a:solidFill>
                <a:effectLst/>
                <a:cs typeface="Times New Roman" panose="02020603050405020304" pitchFamily="18" charset="0"/>
              </a:rPr>
              <a:t>中的脉搏数据通过服务终端的蓝牙无线模块传输至控制处理中心；</a:t>
            </a:r>
            <a:endParaRPr kumimoji="0" lang="zh-CN" altLang="en-US"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56843956"/>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187624" y="650885"/>
            <a:ext cx="72008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cs typeface="Times New Roman" panose="02020603050405020304" pitchFamily="18" charset="0"/>
              </a:rPr>
              <a:t>(3) </a:t>
            </a:r>
            <a:r>
              <a:rPr kumimoji="0" lang="zh-CN" altLang="en-US" sz="2800" b="1" i="0" u="none" strike="noStrike" cap="none" normalizeH="0" baseline="0" dirty="0">
                <a:ln>
                  <a:noFill/>
                </a:ln>
                <a:solidFill>
                  <a:schemeClr val="tx1"/>
                </a:solidFill>
                <a:effectLst/>
                <a:cs typeface="Times New Roman" panose="02020603050405020304" pitchFamily="18" charset="0"/>
              </a:rPr>
              <a:t>控制处理中心主要由一台带蓝牙模块的</a:t>
            </a:r>
            <a:r>
              <a:rPr kumimoji="0" lang="en-US" altLang="zh-CN" sz="2800" b="1" i="0" u="none" strike="noStrike" cap="none" normalizeH="0" baseline="0" dirty="0">
                <a:ln>
                  <a:noFill/>
                </a:ln>
                <a:solidFill>
                  <a:schemeClr val="tx1"/>
                </a:solidFill>
                <a:effectLst/>
                <a:cs typeface="Times New Roman" panose="02020603050405020304" pitchFamily="18" charset="0"/>
              </a:rPr>
              <a:t>PC</a:t>
            </a:r>
            <a:r>
              <a:rPr kumimoji="0" lang="zh-CN" altLang="en-US" sz="2800" b="1" i="0" u="none" strike="noStrike" cap="none" normalizeH="0" baseline="0" dirty="0">
                <a:ln>
                  <a:noFill/>
                </a:ln>
                <a:solidFill>
                  <a:schemeClr val="tx1"/>
                </a:solidFill>
                <a:effectLst/>
                <a:cs typeface="Times New Roman" panose="02020603050405020304" pitchFamily="18" charset="0"/>
              </a:rPr>
              <a:t>机组成，它能接收并同时显示病房中的最多</a:t>
            </a:r>
            <a:r>
              <a:rPr kumimoji="0" lang="en-US" altLang="zh-CN" sz="2800" b="1" i="0" u="none" strike="noStrike" cap="none" normalizeH="0" baseline="0" dirty="0">
                <a:ln>
                  <a:noFill/>
                </a:ln>
                <a:solidFill>
                  <a:schemeClr val="tx1"/>
                </a:solidFill>
                <a:effectLst/>
                <a:cs typeface="Times New Roman" panose="02020603050405020304" pitchFamily="18" charset="0"/>
              </a:rPr>
              <a:t>8</a:t>
            </a:r>
            <a:r>
              <a:rPr kumimoji="0" lang="zh-CN" altLang="en-US" sz="2800" b="1" i="0" u="none" strike="noStrike" cap="none" normalizeH="0" baseline="0" dirty="0">
                <a:ln>
                  <a:noFill/>
                </a:ln>
                <a:solidFill>
                  <a:schemeClr val="tx1"/>
                </a:solidFill>
                <a:effectLst/>
                <a:cs typeface="Times New Roman" panose="02020603050405020304" pitchFamily="18" charset="0"/>
              </a:rPr>
              <a:t>个终端</a:t>
            </a:r>
            <a:r>
              <a:rPr kumimoji="0" lang="en-US" altLang="zh-CN" sz="2800" b="1" i="0" u="none" strike="noStrike" cap="none" normalizeH="0" baseline="0" dirty="0">
                <a:ln>
                  <a:noFill/>
                </a:ln>
                <a:solidFill>
                  <a:schemeClr val="tx1"/>
                </a:solidFill>
                <a:effectLst/>
                <a:cs typeface="Times New Roman" panose="02020603050405020304" pitchFamily="18" charset="0"/>
              </a:rPr>
              <a:t>(</a:t>
            </a:r>
            <a:r>
              <a:rPr kumimoji="0" lang="zh-CN" altLang="en-US" sz="2800" b="1" i="0" u="none" strike="noStrike" cap="none" normalizeH="0" baseline="0" dirty="0">
                <a:ln>
                  <a:noFill/>
                </a:ln>
                <a:solidFill>
                  <a:schemeClr val="tx1"/>
                </a:solidFill>
                <a:effectLst/>
                <a:cs typeface="Times New Roman" panose="02020603050405020304" pitchFamily="18" charset="0"/>
              </a:rPr>
              <a:t>即最多</a:t>
            </a:r>
            <a:r>
              <a:rPr kumimoji="0" lang="en-US" altLang="zh-CN" sz="2800" b="1" i="0" u="none" strike="noStrike" cap="none" normalizeH="0" baseline="0" dirty="0">
                <a:ln>
                  <a:noFill/>
                </a:ln>
                <a:solidFill>
                  <a:schemeClr val="tx1"/>
                </a:solidFill>
                <a:effectLst/>
                <a:cs typeface="Times New Roman" panose="02020603050405020304" pitchFamily="18" charset="0"/>
              </a:rPr>
              <a:t>8</a:t>
            </a:r>
            <a:r>
              <a:rPr kumimoji="0" lang="zh-CN" altLang="en-US" sz="2800" b="1" i="0" u="none" strike="noStrike" cap="none" normalizeH="0" baseline="0" dirty="0">
                <a:ln>
                  <a:noFill/>
                </a:ln>
                <a:solidFill>
                  <a:schemeClr val="tx1"/>
                </a:solidFill>
                <a:effectLst/>
                <a:cs typeface="Times New Roman" panose="02020603050405020304" pitchFamily="18" charset="0"/>
              </a:rPr>
              <a:t>个病人</a:t>
            </a:r>
            <a:r>
              <a:rPr kumimoji="0" lang="en-US" altLang="zh-CN" sz="2800" b="1" i="0" u="none" strike="noStrike" cap="none" normalizeH="0" baseline="0" dirty="0">
                <a:ln>
                  <a:noFill/>
                </a:ln>
                <a:solidFill>
                  <a:schemeClr val="tx1"/>
                </a:solidFill>
                <a:effectLst/>
                <a:cs typeface="Times New Roman" panose="02020603050405020304" pitchFamily="18" charset="0"/>
              </a:rPr>
              <a:t>)</a:t>
            </a:r>
            <a:r>
              <a:rPr kumimoji="0" lang="zh-CN" altLang="en-US" sz="2800" b="1" i="0" u="none" strike="noStrike" cap="none" normalizeH="0" baseline="0" dirty="0">
                <a:ln>
                  <a:noFill/>
                </a:ln>
                <a:solidFill>
                  <a:schemeClr val="tx1"/>
                </a:solidFill>
                <a:effectLst/>
                <a:cs typeface="Times New Roman" panose="02020603050405020304" pitchFamily="18" charset="0"/>
              </a:rPr>
              <a:t>脉搏波波形，且能对接收到的异常脉搏进行判断并自动报警</a:t>
            </a:r>
            <a:r>
              <a:rPr kumimoji="0" lang="en-US" altLang="zh-CN" sz="2800" b="1" i="0" u="none" strike="noStrike" cap="none" normalizeH="0" baseline="0" dirty="0">
                <a:ln>
                  <a:noFill/>
                </a:ln>
                <a:solidFill>
                  <a:schemeClr val="tx1"/>
                </a:solidFill>
                <a:effectLst/>
                <a:cs typeface="Times New Roman" panose="02020603050405020304" pitchFamily="18" charset="0"/>
              </a:rPr>
              <a:t>(</a:t>
            </a:r>
            <a:r>
              <a:rPr kumimoji="0" lang="zh-CN" altLang="en-US" sz="2800" b="1" i="0" u="none" strike="noStrike" cap="none" normalizeH="0" baseline="0" dirty="0">
                <a:ln>
                  <a:noFill/>
                </a:ln>
                <a:solidFill>
                  <a:schemeClr val="tx1"/>
                </a:solidFill>
                <a:effectLst/>
                <a:cs typeface="Times New Roman" panose="02020603050405020304" pitchFamily="18" charset="0"/>
              </a:rPr>
              <a:t>提示：脉搏传感器能直接与</a:t>
            </a:r>
            <a:r>
              <a:rPr kumimoji="0" lang="en-US" altLang="zh-CN" sz="2800" b="1" i="0" u="none" strike="noStrike" cap="none" normalizeH="0" baseline="0" dirty="0">
                <a:ln>
                  <a:noFill/>
                </a:ln>
                <a:solidFill>
                  <a:schemeClr val="tx1"/>
                </a:solidFill>
                <a:effectLst/>
                <a:cs typeface="Times New Roman" panose="02020603050405020304" pitchFamily="18" charset="0"/>
              </a:rPr>
              <a:t>S3C2410</a:t>
            </a:r>
            <a:r>
              <a:rPr kumimoji="0" lang="zh-CN" altLang="en-US" sz="2800" b="1" i="0" u="none" strike="noStrike" cap="none" normalizeH="0" baseline="0" dirty="0">
                <a:ln>
                  <a:noFill/>
                </a:ln>
                <a:solidFill>
                  <a:schemeClr val="tx1"/>
                </a:solidFill>
                <a:effectLst/>
                <a:cs typeface="Times New Roman" panose="02020603050405020304" pitchFamily="18" charset="0"/>
              </a:rPr>
              <a:t>的片内</a:t>
            </a:r>
            <a:r>
              <a:rPr kumimoji="0" lang="en-US" altLang="zh-CN" sz="2800" b="1" i="0" u="none" strike="noStrike" cap="none" normalizeH="0" baseline="0" dirty="0">
                <a:ln>
                  <a:noFill/>
                </a:ln>
                <a:solidFill>
                  <a:schemeClr val="tx1"/>
                </a:solidFill>
                <a:effectLst/>
                <a:cs typeface="Times New Roman" panose="02020603050405020304" pitchFamily="18" charset="0"/>
              </a:rPr>
              <a:t>A/D</a:t>
            </a:r>
            <a:r>
              <a:rPr kumimoji="0" lang="zh-CN" altLang="en-US" sz="2800" b="1" i="0" u="none" strike="noStrike" cap="none" normalizeH="0" baseline="0" dirty="0">
                <a:ln>
                  <a:noFill/>
                </a:ln>
                <a:solidFill>
                  <a:schemeClr val="tx1"/>
                </a:solidFill>
                <a:effectLst/>
                <a:cs typeface="Times New Roman" panose="02020603050405020304" pitchFamily="18" charset="0"/>
              </a:rPr>
              <a:t>接口、它戴在病人手腕上实现脉搏生理参数的采集，如何对异常脉搏进行报警可根据模式识别方法和频谱分析法进行智能化设计；蓝牙串行无线通信模块提供了</a:t>
            </a:r>
            <a:r>
              <a:rPr kumimoji="0" lang="en-US" altLang="zh-CN" sz="2800" b="1" i="0" u="none" strike="noStrike" cap="none" normalizeH="0" baseline="0" dirty="0">
                <a:ln>
                  <a:noFill/>
                </a:ln>
                <a:solidFill>
                  <a:schemeClr val="tx1"/>
                </a:solidFill>
                <a:effectLst/>
                <a:cs typeface="Times New Roman" panose="02020603050405020304" pitchFamily="18" charset="0"/>
              </a:rPr>
              <a:t>VLTTL</a:t>
            </a:r>
            <a:r>
              <a:rPr kumimoji="0" lang="zh-CN" altLang="en-US" sz="2800" b="1" i="0" u="none" strike="noStrike" cap="none" normalizeH="0" baseline="0" dirty="0">
                <a:ln>
                  <a:noFill/>
                </a:ln>
                <a:solidFill>
                  <a:schemeClr val="tx1"/>
                </a:solidFill>
                <a:effectLst/>
                <a:cs typeface="Times New Roman" panose="02020603050405020304" pitchFamily="18" charset="0"/>
              </a:rPr>
              <a:t>电平的</a:t>
            </a:r>
            <a:r>
              <a:rPr kumimoji="0" lang="en-US" altLang="zh-CN" sz="2800" b="1" i="0" u="none" strike="noStrike" cap="none" normalizeH="0" baseline="0" dirty="0">
                <a:ln>
                  <a:noFill/>
                </a:ln>
                <a:solidFill>
                  <a:schemeClr val="tx1"/>
                </a:solidFill>
                <a:effectLst/>
                <a:cs typeface="Times New Roman" panose="02020603050405020304" pitchFamily="18" charset="0"/>
              </a:rPr>
              <a:t>TXD</a:t>
            </a:r>
            <a:r>
              <a:rPr kumimoji="0" lang="zh-CN" altLang="en-US" sz="2800" b="1" i="0" u="none" strike="noStrike" cap="none" normalizeH="0" baseline="0" dirty="0">
                <a:ln>
                  <a:noFill/>
                </a:ln>
                <a:solidFill>
                  <a:schemeClr val="tx1"/>
                </a:solidFill>
                <a:effectLst/>
                <a:cs typeface="Times New Roman" panose="02020603050405020304" pitchFamily="18" charset="0"/>
              </a:rPr>
              <a:t>和</a:t>
            </a:r>
            <a:r>
              <a:rPr kumimoji="0" lang="en-US" altLang="zh-CN" sz="2800" b="1" i="0" u="none" strike="noStrike" cap="none" normalizeH="0" baseline="0" dirty="0">
                <a:ln>
                  <a:noFill/>
                </a:ln>
                <a:solidFill>
                  <a:schemeClr val="tx1"/>
                </a:solidFill>
                <a:effectLst/>
                <a:cs typeface="Times New Roman" panose="02020603050405020304" pitchFamily="18" charset="0"/>
              </a:rPr>
              <a:t>RXD</a:t>
            </a:r>
            <a:r>
              <a:rPr kumimoji="0" lang="zh-CN"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标准接口</a:t>
            </a:r>
            <a:r>
              <a:rPr kumimoji="0" lang="zh-CN" altLang="en-US" sz="2800" b="1" i="0" u="none" strike="noStrike" cap="none" normalizeH="0" baseline="0" dirty="0">
                <a:ln>
                  <a:noFill/>
                </a:ln>
                <a:solidFill>
                  <a:schemeClr val="tx1"/>
                </a:solidFill>
                <a:effectLst/>
                <a:cs typeface="Times New Roman" panose="02020603050405020304" pitchFamily="18" charset="0"/>
              </a:rPr>
              <a:t>，可与</a:t>
            </a:r>
            <a:r>
              <a:rPr kumimoji="0" lang="en-US" altLang="zh-CN" sz="2800" b="1" i="0" u="none" strike="noStrike" cap="none" normalizeH="0" baseline="0" dirty="0">
                <a:ln>
                  <a:noFill/>
                </a:ln>
                <a:solidFill>
                  <a:schemeClr val="tx1"/>
                </a:solidFill>
                <a:effectLst/>
                <a:cs typeface="Times New Roman" panose="02020603050405020304" pitchFamily="18" charset="0"/>
              </a:rPr>
              <a:t>S3C2410</a:t>
            </a:r>
            <a:r>
              <a:rPr kumimoji="0" lang="zh-CN" altLang="en-US" sz="2800" b="1" i="0" u="none" strike="noStrike" cap="none" normalizeH="0" baseline="0" dirty="0">
                <a:ln>
                  <a:noFill/>
                </a:ln>
                <a:solidFill>
                  <a:schemeClr val="tx1"/>
                </a:solidFill>
                <a:effectLst/>
                <a:cs typeface="Times New Roman" panose="02020603050405020304" pitchFamily="18" charset="0"/>
              </a:rPr>
              <a:t>的</a:t>
            </a:r>
            <a:r>
              <a:rPr kumimoji="0" lang="en-US" altLang="zh-CN" sz="2800" b="1" i="0" u="none" strike="noStrike" cap="none" normalizeH="0" baseline="0" dirty="0">
                <a:ln>
                  <a:noFill/>
                </a:ln>
                <a:solidFill>
                  <a:schemeClr val="tx1"/>
                </a:solidFill>
                <a:effectLst/>
                <a:cs typeface="Times New Roman" panose="02020603050405020304" pitchFamily="18" charset="0"/>
              </a:rPr>
              <a:t>UART</a:t>
            </a:r>
            <a:r>
              <a:rPr kumimoji="0" lang="zh-CN" altLang="en-US" sz="2800" b="1" i="0" u="none" strike="noStrike" cap="none" normalizeH="0" baseline="0" dirty="0">
                <a:ln>
                  <a:noFill/>
                </a:ln>
                <a:solidFill>
                  <a:schemeClr val="tx1"/>
                </a:solidFill>
                <a:effectLst/>
                <a:cs typeface="Times New Roman" panose="02020603050405020304" pitchFamily="18" charset="0"/>
              </a:rPr>
              <a:t>直接进行接口，借助蓝牙和串行通信软件即可构建出一种近距离无线局域通信网络系统</a:t>
            </a:r>
            <a:r>
              <a:rPr kumimoji="0" lang="en-US" altLang="zh-CN" sz="2800" b="1" i="0" u="none" strike="noStrike" cap="none" normalizeH="0" baseline="0" dirty="0">
                <a:ln>
                  <a:noFill/>
                </a:ln>
                <a:solidFill>
                  <a:schemeClr val="tx1"/>
                </a:solidFill>
                <a:effectLst/>
                <a:cs typeface="Times New Roman" panose="02020603050405020304" pitchFamily="18" charset="0"/>
              </a:rPr>
              <a:t>)</a:t>
            </a:r>
            <a:r>
              <a:rPr kumimoji="0" lang="zh-CN" altLang="en-US" sz="2800" b="1" i="0" u="none" strike="noStrike" cap="none" normalizeH="0" baseline="0" dirty="0">
                <a:ln>
                  <a:noFill/>
                </a:ln>
                <a:solidFill>
                  <a:schemeClr val="tx1"/>
                </a:solidFill>
                <a:effectLst/>
                <a:cs typeface="Times New Roman" panose="02020603050405020304" pitchFamily="18" charset="0"/>
              </a:rPr>
              <a:t>。</a:t>
            </a:r>
            <a:endParaRPr kumimoji="0" lang="zh-CN" altLang="en-US" sz="28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7278115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187624" y="549842"/>
            <a:ext cx="74168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设计要求：</a:t>
            </a:r>
            <a:endPar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(1)</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根据题意，简述本系统总体设计技术方案</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叙述总字数不超过</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400</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字，必要时可借助图、表</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cs typeface="Times New Roman" panose="02020603050405020304" pitchFamily="18" charset="0"/>
              </a:rPr>
              <a:t>(10</a:t>
            </a:r>
            <a:r>
              <a:rPr kumimoji="0" lang="zh-CN" altLang="en-US" sz="2800" b="1" i="0" u="none" strike="noStrike" cap="none" normalizeH="0" baseline="0" dirty="0">
                <a:ln>
                  <a:noFill/>
                </a:ln>
                <a:solidFill>
                  <a:schemeClr val="tx1"/>
                </a:solidFill>
                <a:effectLst/>
                <a:cs typeface="Times New Roman" panose="02020603050405020304" pitchFamily="18" charset="0"/>
              </a:rPr>
              <a:t>分</a:t>
            </a:r>
            <a:r>
              <a:rPr kumimoji="0" lang="en-US" altLang="zh-CN" sz="2800" b="1"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(2)</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根据你的设想，简述对病房中的</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8</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个病人进行</a:t>
            </a:r>
            <a:r>
              <a:rPr kumimoji="0" lang="zh-CN" altLang="en-US" sz="2800" b="1" i="0" u="none" strike="noStrike" cap="none" normalizeH="0" baseline="0" dirty="0">
                <a:ln>
                  <a:noFill/>
                </a:ln>
                <a:solidFill>
                  <a:schemeClr val="tx1"/>
                </a:solidFill>
                <a:effectLst/>
                <a:cs typeface="Times New Roman" panose="02020603050405020304" pitchFamily="18" charset="0"/>
              </a:rPr>
              <a:t>脉搏生理参数采集存储并按条件将终端中存储的脉搏波传输至控制处理中心、控制处理中心对异常脉搏进行判断并自动报警</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的工作过程</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叙述总字数不超过</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400</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字，必要时可借助图、表</a:t>
            </a:r>
            <a:r>
              <a:rPr kumimoji="0" lang="en-US" altLang="zh-CN"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zh-CN" altLang="en-US" sz="2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cs typeface="Times New Roman" panose="02020603050405020304" pitchFamily="18" charset="0"/>
              </a:rPr>
              <a:t>(10</a:t>
            </a:r>
            <a:r>
              <a:rPr kumimoji="0" lang="zh-CN" altLang="en-US" sz="2800" b="1" i="0" u="none" strike="noStrike" cap="none" normalizeH="0" baseline="0" dirty="0">
                <a:ln>
                  <a:noFill/>
                </a:ln>
                <a:solidFill>
                  <a:schemeClr val="tx1"/>
                </a:solidFill>
                <a:effectLst/>
                <a:cs typeface="Times New Roman" panose="02020603050405020304" pitchFamily="18" charset="0"/>
              </a:rPr>
              <a:t>分</a:t>
            </a:r>
            <a:r>
              <a:rPr kumimoji="0" lang="en-US" altLang="zh-CN" sz="2800" b="1" i="0" u="none" strike="noStrike" cap="none" normalizeH="0" baseline="0" dirty="0">
                <a:ln>
                  <a:noFill/>
                </a:ln>
                <a:solidFill>
                  <a:schemeClr val="tx1"/>
                </a:solidFill>
                <a:effectLst/>
                <a:cs typeface="Times New Roman" panose="02020603050405020304" pitchFamily="18" charset="0"/>
              </a:rPr>
              <a:t>)</a:t>
            </a:r>
            <a:endParaRPr kumimoji="0" lang="en-US"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255023"/>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15616" y="592220"/>
            <a:ext cx="7488832" cy="589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ts val="35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例</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ts val="35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ts val="35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在某种应用中有两台</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S32410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开发板，需要用其中一台</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S3C2410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开发板的</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UART0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串口和另外一台</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S3C2410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开发板的</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UART2</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串口实现全双工点对点串行通信。假设</a:t>
            </a:r>
            <a:r>
              <a:rPr kumimoji="0" lang="zh-CN" altLang="en-US"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串行通信采用脉冲请求的中断方式、使用收</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发</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FIFO</a:t>
            </a:r>
            <a:r>
              <a:rPr kumimoji="0" lang="zh-CN" altLang="en-US" sz="2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，试给出你的设计方案及串行通信程序设计关键步骤</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提示：①</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UART0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串口数据线引脚：</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GPH3=RXD0, GPH2=TXD0</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UART2</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串口数据线引脚：</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GPH7=RXD2, GPH6=TXD2</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。②串行数据帧格式、</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PCLK/UCLK</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、通信波特率等参数自行假设</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80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3794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a:t>
            </a:r>
            <a:r>
              <a:rPr lang="en-US" altLang="zh-CN" dirty="0"/>
              <a:t>4</a:t>
            </a:r>
            <a:r>
              <a:rPr lang="zh-CN" altLang="en-US" dirty="0"/>
              <a:t>：</a:t>
            </a:r>
          </a:p>
        </p:txBody>
      </p:sp>
      <p:sp>
        <p:nvSpPr>
          <p:cNvPr id="3" name="Rectangle 1"/>
          <p:cNvSpPr>
            <a:spLocks noChangeArrowheads="1"/>
          </p:cNvSpPr>
          <p:nvPr/>
        </p:nvSpPr>
        <p:spPr bwMode="auto">
          <a:xfrm>
            <a:off x="1187624" y="1634317"/>
            <a:ext cx="71287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cs typeface="Times New Roman" panose="02020603050405020304" pitchFamily="18" charset="0"/>
              </a:rPr>
              <a:t>设计一个基于</a:t>
            </a:r>
            <a:r>
              <a:rPr kumimoji="0" lang="en-US" altLang="zh-CN" sz="1800" b="1" i="0" u="none" strike="noStrike" cap="none" normalizeH="0" baseline="0" dirty="0">
                <a:ln>
                  <a:noFill/>
                </a:ln>
                <a:solidFill>
                  <a:schemeClr val="tx1"/>
                </a:solidFill>
                <a:effectLst/>
                <a:cs typeface="Times New Roman" panose="02020603050405020304" pitchFamily="18" charset="0"/>
              </a:rPr>
              <a:t>80C51</a:t>
            </a:r>
            <a:r>
              <a:rPr kumimoji="0" lang="zh-CN" altLang="en-US" sz="1800" b="1" i="0" u="none" strike="noStrike" cap="none" normalizeH="0" baseline="0" dirty="0">
                <a:ln>
                  <a:noFill/>
                </a:ln>
                <a:solidFill>
                  <a:schemeClr val="tx1"/>
                </a:solidFill>
                <a:effectLst/>
                <a:cs typeface="Times New Roman" panose="02020603050405020304" pitchFamily="18" charset="0"/>
              </a:rPr>
              <a:t>单片机</a:t>
            </a:r>
            <a:r>
              <a:rPr kumimoji="0" lang="zh-CN" altLang="en-US" sz="1800" b="0" i="0" u="none" strike="noStrike" cap="none" normalizeH="0" baseline="0" dirty="0">
                <a:ln>
                  <a:noFill/>
                </a:ln>
                <a:solidFill>
                  <a:schemeClr val="tx1"/>
                </a:solidFill>
                <a:effectLst/>
                <a:cs typeface="Times New Roman" panose="02020603050405020304" pitchFamily="18" charset="0"/>
              </a:rPr>
              <a:t>的数字密码锁。</a:t>
            </a:r>
            <a:endParaRPr kumimoji="0" lang="en-US" altLang="zh-CN" sz="1800" b="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cs typeface="Times New Roman" panose="02020603050405020304" pitchFamily="18" charset="0"/>
              </a:rPr>
              <a:t>    </a:t>
            </a:r>
            <a:r>
              <a:rPr kumimoji="0" lang="zh-CN" altLang="en-US" sz="1800" b="1" i="0" u="none" strike="noStrike" cap="none" normalizeH="0" baseline="0" dirty="0">
                <a:ln>
                  <a:noFill/>
                </a:ln>
                <a:solidFill>
                  <a:schemeClr val="tx1"/>
                </a:solidFill>
                <a:effectLst/>
                <a:cs typeface="Times New Roman" panose="02020603050405020304" pitchFamily="18" charset="0"/>
              </a:rPr>
              <a:t>基本描述：</a:t>
            </a:r>
            <a:r>
              <a:rPr kumimoji="0" lang="zh-CN" altLang="en-US" sz="1800" b="0" i="0" u="none" strike="noStrike" cap="none" normalizeH="0" baseline="0" dirty="0">
                <a:ln>
                  <a:noFill/>
                </a:ln>
                <a:solidFill>
                  <a:schemeClr val="tx1"/>
                </a:solidFill>
                <a:effectLst/>
                <a:cs typeface="Times New Roman" panose="02020603050405020304" pitchFamily="18" charset="0"/>
              </a:rPr>
              <a:t>数字键盘包括</a:t>
            </a:r>
            <a:r>
              <a:rPr kumimoji="0" lang="en-US" altLang="zh-CN" sz="1800" b="0" i="0" u="none" strike="noStrike" cap="none" normalizeH="0" baseline="0" dirty="0">
                <a:ln>
                  <a:noFill/>
                </a:ln>
                <a:solidFill>
                  <a:schemeClr val="tx1"/>
                </a:solidFill>
                <a:effectLst/>
                <a:cs typeface="Times New Roman" panose="02020603050405020304" pitchFamily="18" charset="0"/>
              </a:rPr>
              <a:t>0-9</a:t>
            </a:r>
            <a:r>
              <a:rPr kumimoji="0" lang="zh-CN" altLang="en-US" sz="1800" b="0" i="0" u="none" strike="noStrike" cap="none" normalizeH="0" baseline="0" dirty="0">
                <a:ln>
                  <a:noFill/>
                </a:ln>
                <a:solidFill>
                  <a:schemeClr val="tx1"/>
                </a:solidFill>
                <a:effectLst/>
                <a:cs typeface="Times New Roman" panose="02020603050405020304" pitchFamily="18" charset="0"/>
              </a:rPr>
              <a:t>数字、“*”、“</a:t>
            </a:r>
            <a:r>
              <a:rPr kumimoji="0" lang="en-US" altLang="zh-CN" sz="1800" b="0" i="0" u="none" strike="noStrike" cap="none" normalizeH="0" baseline="0" dirty="0">
                <a:ln>
                  <a:noFill/>
                </a:ln>
                <a:solidFill>
                  <a:schemeClr val="tx1"/>
                </a:solidFill>
                <a:effectLst/>
                <a:cs typeface="Times New Roman" panose="02020603050405020304" pitchFamily="18" charset="0"/>
              </a:rPr>
              <a:t>#”</a:t>
            </a:r>
            <a:r>
              <a:rPr kumimoji="0" lang="zh-CN" altLang="en-US" sz="1800" b="0" i="0" u="none" strike="noStrike" cap="none" normalizeH="0" baseline="0" dirty="0">
                <a:ln>
                  <a:noFill/>
                </a:ln>
                <a:solidFill>
                  <a:schemeClr val="tx1"/>
                </a:solidFill>
                <a:effectLst/>
                <a:cs typeface="Times New Roman" panose="02020603050405020304" pitchFamily="18" charset="0"/>
              </a:rPr>
              <a:t>、“确认”、“删除”、“密码设定”等</a:t>
            </a:r>
            <a:r>
              <a:rPr kumimoji="0" lang="en-US" altLang="zh-CN" sz="1800" b="0" i="0" u="none" strike="noStrike" cap="none" normalizeH="0" baseline="0" dirty="0">
                <a:ln>
                  <a:noFill/>
                </a:ln>
                <a:solidFill>
                  <a:schemeClr val="tx1"/>
                </a:solidFill>
                <a:effectLst/>
                <a:cs typeface="Times New Roman" panose="02020603050405020304" pitchFamily="18" charset="0"/>
              </a:rPr>
              <a:t>15</a:t>
            </a:r>
            <a:r>
              <a:rPr kumimoji="0" lang="zh-CN" altLang="en-US" sz="1800" b="0" i="0" u="none" strike="noStrike" cap="none" normalizeH="0" baseline="0" dirty="0">
                <a:ln>
                  <a:noFill/>
                </a:ln>
                <a:solidFill>
                  <a:schemeClr val="tx1"/>
                </a:solidFill>
                <a:effectLst/>
                <a:cs typeface="Times New Roman" panose="02020603050405020304" pitchFamily="18" charset="0"/>
              </a:rPr>
              <a:t>个按键；初始密码可事先写好，密码长度设定为</a:t>
            </a:r>
            <a:r>
              <a:rPr kumimoji="0" lang="en-US" altLang="zh-CN" sz="1800" b="0" i="0" u="none" strike="noStrike" cap="none" normalizeH="0" baseline="0" dirty="0">
                <a:ln>
                  <a:noFill/>
                </a:ln>
                <a:solidFill>
                  <a:schemeClr val="tx1"/>
                </a:solidFill>
                <a:effectLst/>
                <a:cs typeface="Times New Roman" panose="02020603050405020304" pitchFamily="18" charset="0"/>
              </a:rPr>
              <a:t>6</a:t>
            </a:r>
            <a:r>
              <a:rPr kumimoji="0" lang="zh-CN" altLang="en-US" sz="1800" b="0" i="0" u="none" strike="noStrike" cap="none" normalizeH="0" baseline="0" dirty="0">
                <a:ln>
                  <a:noFill/>
                </a:ln>
                <a:solidFill>
                  <a:schemeClr val="tx1"/>
                </a:solidFill>
                <a:effectLst/>
                <a:cs typeface="Times New Roman" panose="02020603050405020304" pitchFamily="18" charset="0"/>
              </a:rPr>
              <a:t>位，按“密码设定”键可输入新的密码，要求输入两遍进行确认；开锁功能可用开关信号模拟；密码连续错误</a:t>
            </a:r>
            <a:r>
              <a:rPr kumimoji="0" lang="en-US" altLang="zh-CN" sz="1800" b="0" i="0" u="none" strike="noStrike" cap="none" normalizeH="0" baseline="0" dirty="0">
                <a:ln>
                  <a:noFill/>
                </a:ln>
                <a:solidFill>
                  <a:schemeClr val="tx1"/>
                </a:solidFill>
                <a:effectLst/>
                <a:cs typeface="Times New Roman" panose="02020603050405020304" pitchFamily="18" charset="0"/>
              </a:rPr>
              <a:t>5</a:t>
            </a:r>
            <a:r>
              <a:rPr kumimoji="0" lang="zh-CN" altLang="en-US" sz="1800" b="0" i="0" u="none" strike="noStrike" cap="none" normalizeH="0" baseline="0" dirty="0">
                <a:ln>
                  <a:noFill/>
                </a:ln>
                <a:solidFill>
                  <a:schemeClr val="tx1"/>
                </a:solidFill>
                <a:effectLst/>
                <a:cs typeface="Times New Roman" panose="02020603050405020304" pitchFamily="18" charset="0"/>
              </a:rPr>
              <a:t>次应设定延迟</a:t>
            </a:r>
            <a:r>
              <a:rPr kumimoji="0" lang="en-US" altLang="zh-CN" sz="1800" b="0" i="0" u="none" strike="noStrike" cap="none" normalizeH="0" baseline="0" dirty="0">
                <a:ln>
                  <a:noFill/>
                </a:ln>
                <a:solidFill>
                  <a:schemeClr val="tx1"/>
                </a:solidFill>
                <a:effectLst/>
                <a:cs typeface="Times New Roman" panose="02020603050405020304" pitchFamily="18" charset="0"/>
              </a:rPr>
              <a:t>1</a:t>
            </a:r>
            <a:r>
              <a:rPr kumimoji="0" lang="zh-CN" altLang="en-US" sz="1800" b="0" i="0" u="none" strike="noStrike" cap="none" normalizeH="0" baseline="0" dirty="0">
                <a:ln>
                  <a:noFill/>
                </a:ln>
                <a:solidFill>
                  <a:schemeClr val="tx1"/>
                </a:solidFill>
                <a:effectLst/>
                <a:cs typeface="Times New Roman" panose="02020603050405020304" pitchFamily="18" charset="0"/>
              </a:rPr>
              <a:t>小时才能接收新的密码输入；显示模块可用</a:t>
            </a:r>
            <a:r>
              <a:rPr kumimoji="0" lang="en-US" altLang="zh-CN" sz="1800" b="0" i="0" u="none" strike="noStrike" cap="none" normalizeH="0" baseline="0" dirty="0">
                <a:ln>
                  <a:noFill/>
                </a:ln>
                <a:solidFill>
                  <a:schemeClr val="tx1"/>
                </a:solidFill>
                <a:effectLst/>
                <a:cs typeface="Times New Roman" panose="02020603050405020304" pitchFamily="18" charset="0"/>
              </a:rPr>
              <a:t>LCD1602</a:t>
            </a:r>
            <a:r>
              <a:rPr kumimoji="0" lang="zh-CN" altLang="en-US" sz="1800" b="0" i="0" u="none" strike="noStrike" cap="none" normalizeH="0" baseline="0" dirty="0">
                <a:ln>
                  <a:noFill/>
                </a:ln>
                <a:solidFill>
                  <a:schemeClr val="tx1"/>
                </a:solidFill>
                <a:effectLst/>
                <a:cs typeface="Times New Roman" panose="02020603050405020304" pitchFamily="18" charset="0"/>
              </a:rPr>
              <a:t>字符型液晶显示集成模块，通过</a:t>
            </a:r>
            <a:r>
              <a:rPr kumimoji="0" lang="en-US" altLang="zh-CN" sz="1800" b="0" i="0" u="none" strike="noStrike" cap="none" normalizeH="0" baseline="0" dirty="0">
                <a:ln>
                  <a:noFill/>
                </a:ln>
                <a:solidFill>
                  <a:schemeClr val="tx1"/>
                </a:solidFill>
                <a:effectLst/>
                <a:cs typeface="Times New Roman" panose="02020603050405020304" pitchFamily="18" charset="0"/>
              </a:rPr>
              <a:t>8</a:t>
            </a:r>
            <a:r>
              <a:rPr kumimoji="0" lang="zh-CN" altLang="en-US" sz="1800" b="0" i="0" u="none" strike="noStrike" cap="none" normalizeH="0" baseline="0" dirty="0">
                <a:ln>
                  <a:noFill/>
                </a:ln>
                <a:solidFill>
                  <a:schemeClr val="tx1"/>
                </a:solidFill>
                <a:effectLst/>
                <a:cs typeface="Times New Roman" panose="02020603050405020304" pitchFamily="18" charset="0"/>
              </a:rPr>
              <a:t>位双向数据引脚即可对其进行控制命令和显示数据的输出。</a:t>
            </a:r>
            <a:endParaRPr kumimoji="0" lang="zh-CN" altLang="en-US" sz="1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设计要求：</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cs typeface="Times New Roman" panose="02020603050405020304" pitchFamily="18" charset="0"/>
              </a:rPr>
              <a:t>1</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）给出详细设计原理图，并结合原理图进行设计思路说明，</a:t>
            </a:r>
            <a:r>
              <a:rPr kumimoji="0" lang="en-US" altLang="zh-CN" sz="1800" b="0" i="0" u="none" strike="noStrike" cap="none" normalizeH="0" baseline="0" dirty="0">
                <a:ln>
                  <a:noFill/>
                </a:ln>
                <a:solidFill>
                  <a:schemeClr val="tx1"/>
                </a:solidFill>
                <a:effectLst/>
                <a:cs typeface="Times New Roman" panose="02020603050405020304" pitchFamily="18" charset="0"/>
              </a:rPr>
              <a:t>LCD</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模块只需画出</a:t>
            </a:r>
            <a:r>
              <a:rPr kumimoji="0" lang="en-US" altLang="zh-CN" sz="1800" b="0" i="0" u="none" strike="noStrike" cap="none" normalizeH="0" baseline="0" dirty="0">
                <a:ln>
                  <a:noFill/>
                </a:ln>
                <a:solidFill>
                  <a:schemeClr val="tx1"/>
                </a:solidFill>
                <a:effectLst/>
                <a:cs typeface="Times New Roman" panose="02020603050405020304" pitchFamily="18" charset="0"/>
              </a:rPr>
              <a:t>8</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位数据接口即可。注意表达逻辑清晰，叙述简单扼要；（</a:t>
            </a:r>
            <a:r>
              <a:rPr kumimoji="0" lang="en-US" altLang="zh-CN" sz="1800" b="0" i="0" u="none" strike="noStrike" cap="none" normalizeH="0" baseline="0" dirty="0">
                <a:ln>
                  <a:noFill/>
                </a:ln>
                <a:solidFill>
                  <a:schemeClr val="tx1"/>
                </a:solidFill>
                <a:effectLst/>
                <a:cs typeface="Times New Roman" panose="02020603050405020304" pitchFamily="18" charset="0"/>
              </a:rPr>
              <a:t>2</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）给出软件控制流程图。</a:t>
            </a:r>
            <a:r>
              <a:rPr kumimoji="0" lang="zh-CN" altLang="en-US" sz="1800" b="0" i="0" u="none" strike="noStrike" cap="none" normalizeH="0" baseline="0" dirty="0">
                <a:ln>
                  <a:noFill/>
                </a:ln>
                <a:solidFill>
                  <a:schemeClr val="tx1"/>
                </a:solidFill>
                <a:effectLst/>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40129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a:t>
            </a:r>
            <a:r>
              <a:rPr lang="en-US" altLang="zh-CN" dirty="0"/>
              <a:t>5</a:t>
            </a:r>
            <a:r>
              <a:rPr lang="zh-CN" altLang="en-US" dirty="0"/>
              <a:t>：</a:t>
            </a:r>
          </a:p>
        </p:txBody>
      </p:sp>
      <p:sp>
        <p:nvSpPr>
          <p:cNvPr id="3" name="Rectangle 1"/>
          <p:cNvSpPr>
            <a:spLocks noChangeArrowheads="1"/>
          </p:cNvSpPr>
          <p:nvPr/>
        </p:nvSpPr>
        <p:spPr bwMode="auto">
          <a:xfrm>
            <a:off x="1187624" y="3373834"/>
            <a:ext cx="7128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7624" y="1538246"/>
            <a:ext cx="7200800" cy="460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6388"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6388"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采用</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S3C2410</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、电磁感应线圈和电磁传感器模块、</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USB</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摄像头设计一种车辆过车拍的嵌入式装置。</a:t>
            </a:r>
            <a:endParaRPr kumimoji="0" lang="zh-CN" altLang="en-US" sz="1800" b="0" i="0" u="none" strike="noStrike" cap="none" normalizeH="0" baseline="0" dirty="0">
              <a:ln>
                <a:noFill/>
              </a:ln>
              <a:solidFill>
                <a:schemeClr val="tx1"/>
              </a:solidFill>
              <a:effectLst/>
            </a:endParaRPr>
          </a:p>
          <a:p>
            <a:pPr marL="0" marR="0" lvl="0" indent="306388" algn="just" defTabSz="914400" rtl="0" eaLnBrk="0" fontAlgn="base" latinLnBrk="0" hangingPunct="0">
              <a:lnSpc>
                <a:spcPct val="15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使用场景：</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道路地下埋有电磁感应线圈以构成电磁感应区，电磁感应线圈连接至电磁感应传感器模块；若有车辆经过此地的电磁感应区则电磁感应模块输出</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LVTTL</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高电平，否则输出</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LVTTL</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低电平；是否有车辆通过电磁感应区采用中断方式捕获、电平触发；检测有车辆通过则启动摄像头进行抓拍并保存图片在本地，同时通过无线网络回传至后台信息中心；</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GPIO</a:t>
            </a:r>
            <a:r>
              <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端口可自行定义。</a:t>
            </a:r>
            <a:endParaRPr kumimoji="0" lang="zh-CN" altLang="en-US" sz="1800" b="0" i="0" u="none" strike="noStrike" cap="none" normalizeH="0" baseline="0" dirty="0">
              <a:ln>
                <a:noFill/>
              </a:ln>
              <a:solidFill>
                <a:schemeClr val="tx1"/>
              </a:solidFill>
              <a:effectLst/>
            </a:endParaRPr>
          </a:p>
          <a:p>
            <a:pPr marL="0" marR="0" lvl="0" indent="306388" algn="just" defTabSz="914400" rtl="0" eaLnBrk="0" fontAlgn="base" latinLnBrk="0" hangingPunct="0">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1</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、给出该装置的硬件接口原理图并简要叙述你的设计思路；</a:t>
            </a:r>
            <a:endParaRPr kumimoji="0" lang="en-US" altLang="zh-CN"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endParaRPr>
          </a:p>
          <a:p>
            <a:pPr marL="0" marR="0" lvl="0" indent="306388" algn="just" defTabSz="914400" rtl="0" eaLnBrk="0" fontAlgn="base" latinLnBrk="0" hangingPunct="0">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2</a:t>
            </a:r>
            <a:r>
              <a:rPr kumimoji="0" lang="zh-CN" altLang="en-US" sz="1800"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、根据你设计的硬件接口原理图，编制满足题意要求的程序模块和流程。</a:t>
            </a:r>
            <a:r>
              <a:rPr kumimoji="0" lang="zh-CN"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3382347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48680"/>
            <a:ext cx="6589199" cy="805679"/>
          </a:xfrm>
        </p:spPr>
        <p:txBody>
          <a:bodyPr>
            <a:normAutofit/>
          </a:bodyPr>
          <a:lstStyle/>
          <a:p>
            <a:r>
              <a:rPr lang="zh-CN" altLang="en-US" sz="3000" b="1" dirty="0">
                <a:solidFill>
                  <a:srgbClr val="FF0000"/>
                </a:solidFill>
                <a:latin typeface="华文宋体" panose="02010600040101010101" pitchFamily="2" charset="-122"/>
                <a:ea typeface="华文宋体" panose="02010600040101010101" pitchFamily="2" charset="-122"/>
              </a:rPr>
              <a:t>接触一款新的</a:t>
            </a:r>
            <a:r>
              <a:rPr lang="en-US" altLang="zh-CN" sz="3000" b="1" dirty="0">
                <a:solidFill>
                  <a:srgbClr val="FF0000"/>
                </a:solidFill>
                <a:latin typeface="华文宋体" panose="02010600040101010101" pitchFamily="2" charset="-122"/>
                <a:ea typeface="华文宋体" panose="02010600040101010101" pitchFamily="2" charset="-122"/>
              </a:rPr>
              <a:t>MCU</a:t>
            </a:r>
            <a:r>
              <a:rPr lang="zh-CN" altLang="en-US" sz="3000" b="1" dirty="0">
                <a:solidFill>
                  <a:srgbClr val="FF0000"/>
                </a:solidFill>
                <a:latin typeface="华文宋体" panose="02010600040101010101" pitchFamily="2" charset="-122"/>
                <a:ea typeface="华文宋体" panose="02010600040101010101" pitchFamily="2" charset="-122"/>
              </a:rPr>
              <a:t>，该如何入手</a:t>
            </a:r>
          </a:p>
        </p:txBody>
      </p:sp>
      <p:sp>
        <p:nvSpPr>
          <p:cNvPr id="3" name="内容占位符 2"/>
          <p:cNvSpPr>
            <a:spLocks noGrp="1"/>
          </p:cNvSpPr>
          <p:nvPr>
            <p:ph idx="1"/>
          </p:nvPr>
        </p:nvSpPr>
        <p:spPr>
          <a:xfrm>
            <a:off x="1043608" y="1487978"/>
            <a:ext cx="7776864" cy="4423244"/>
          </a:xfrm>
        </p:spPr>
        <p:txBody>
          <a:bodyPr/>
          <a:lstStyle/>
          <a:p>
            <a:pPr algn="just"/>
            <a:r>
              <a:rPr lang="zh-CN" altLang="en-US" dirty="0">
                <a:latin typeface="Times New Roman" panose="02020603050405020304" pitchFamily="18" charset="0"/>
                <a:cs typeface="Times New Roman" panose="02020603050405020304" pitchFamily="18" charset="0"/>
              </a:rPr>
              <a:t>要应用一款</a:t>
            </a:r>
            <a:r>
              <a:rPr lang="en-US" altLang="zh-CN" dirty="0">
                <a:latin typeface="Times New Roman" panose="02020603050405020304" pitchFamily="18" charset="0"/>
                <a:cs typeface="Times New Roman" panose="02020603050405020304" pitchFamily="18" charset="0"/>
              </a:rPr>
              <a:t>MCU</a:t>
            </a:r>
            <a:r>
              <a:rPr lang="zh-CN" altLang="en-US" dirty="0">
                <a:latin typeface="Times New Roman" panose="02020603050405020304" pitchFamily="18" charset="0"/>
                <a:cs typeface="Times New Roman" panose="02020603050405020304" pitchFamily="18" charset="0"/>
              </a:rPr>
              <a:t>，首先需要知道其</a:t>
            </a:r>
            <a:r>
              <a:rPr lang="en-US" altLang="zh-CN" b="1" i="1" dirty="0">
                <a:solidFill>
                  <a:srgbClr val="00B0F0"/>
                </a:solidFill>
                <a:latin typeface="Times New Roman" panose="02020603050405020304" pitchFamily="18" charset="0"/>
                <a:cs typeface="Times New Roman" panose="02020603050405020304" pitchFamily="18" charset="0"/>
              </a:rPr>
              <a:t>ROM</a:t>
            </a:r>
            <a:r>
              <a:rPr lang="zh-CN" altLang="en-US" b="1" i="1" dirty="0">
                <a:solidFill>
                  <a:srgbClr val="00B0F0"/>
                </a:solidFill>
                <a:latin typeface="Times New Roman" panose="02020603050405020304" pitchFamily="18" charset="0"/>
                <a:cs typeface="Times New Roman" panose="02020603050405020304" pitchFamily="18" charset="0"/>
              </a:rPr>
              <a:t>空间、</a:t>
            </a:r>
            <a:r>
              <a:rPr lang="en-US" altLang="zh-CN" b="1" i="1" dirty="0">
                <a:solidFill>
                  <a:srgbClr val="00B0F0"/>
                </a:solidFill>
                <a:latin typeface="Times New Roman" panose="02020603050405020304" pitchFamily="18" charset="0"/>
                <a:cs typeface="Times New Roman" panose="02020603050405020304" pitchFamily="18" charset="0"/>
              </a:rPr>
              <a:t>RAM</a:t>
            </a:r>
            <a:r>
              <a:rPr lang="zh-CN" altLang="en-US" b="1" i="1" dirty="0">
                <a:solidFill>
                  <a:srgbClr val="00B0F0"/>
                </a:solidFill>
                <a:latin typeface="Times New Roman" panose="02020603050405020304" pitchFamily="18" charset="0"/>
                <a:cs typeface="Times New Roman" panose="02020603050405020304" pitchFamily="18" charset="0"/>
              </a:rPr>
              <a:t>空间、</a:t>
            </a:r>
            <a:r>
              <a:rPr lang="en-US" altLang="zh-CN" b="1" i="1" dirty="0">
                <a:solidFill>
                  <a:srgbClr val="00B0F0"/>
                </a:solidFill>
                <a:latin typeface="Times New Roman" panose="02020603050405020304" pitchFamily="18" charset="0"/>
                <a:cs typeface="Times New Roman" panose="02020603050405020304" pitchFamily="18" charset="0"/>
              </a:rPr>
              <a:t>IO</a:t>
            </a:r>
            <a:r>
              <a:rPr lang="zh-CN" altLang="en-US" b="1" i="1" dirty="0">
                <a:solidFill>
                  <a:srgbClr val="00B0F0"/>
                </a:solidFill>
                <a:latin typeface="Times New Roman" panose="02020603050405020304" pitchFamily="18" charset="0"/>
                <a:cs typeface="Times New Roman" panose="02020603050405020304" pitchFamily="18" charset="0"/>
              </a:rPr>
              <a:t>口数量、定时器数量和定时方式、所提供的外围功能模块</a:t>
            </a:r>
            <a:r>
              <a:rPr lang="en-US" altLang="zh-CN" b="1" i="1" dirty="0">
                <a:solidFill>
                  <a:srgbClr val="00B0F0"/>
                </a:solidFill>
                <a:latin typeface="Times New Roman" panose="02020603050405020304" pitchFamily="18" charset="0"/>
                <a:cs typeface="Times New Roman" panose="02020603050405020304" pitchFamily="18" charset="0"/>
              </a:rPr>
              <a:t>(Peripheral Circuit)</a:t>
            </a:r>
            <a:r>
              <a:rPr lang="zh-CN" altLang="en-US" b="1" i="1" dirty="0">
                <a:solidFill>
                  <a:srgbClr val="00B0F0"/>
                </a:solidFill>
                <a:latin typeface="Times New Roman" panose="02020603050405020304" pitchFamily="18" charset="0"/>
                <a:cs typeface="Times New Roman" panose="02020603050405020304" pitchFamily="18" charset="0"/>
              </a:rPr>
              <a:t>、中断源、工作电压及功耗</a:t>
            </a:r>
            <a:r>
              <a:rPr lang="zh-CN" altLang="en-US" dirty="0">
                <a:latin typeface="Times New Roman" panose="02020603050405020304" pitchFamily="18" charset="0"/>
                <a:cs typeface="Times New Roman" panose="02020603050405020304" pitchFamily="18" charset="0"/>
              </a:rPr>
              <a:t>等等。</a:t>
            </a:r>
            <a:endParaRPr lang="en-US" altLang="zh-CN" dirty="0">
              <a:latin typeface="Times New Roman" panose="02020603050405020304" pitchFamily="18" charset="0"/>
              <a:cs typeface="Times New Roman" panose="02020603050405020304" pitchFamily="18" charset="0"/>
            </a:endParaRPr>
          </a:p>
          <a:p>
            <a:pPr algn="just"/>
            <a:r>
              <a:rPr lang="en-US" altLang="zh-CN" dirty="0"/>
              <a:t>1</a:t>
            </a:r>
            <a:r>
              <a:rPr lang="zh-CN" altLang="en-US" dirty="0"/>
              <a:t>、将</a:t>
            </a:r>
            <a:r>
              <a:rPr lang="en-US" altLang="zh-CN" dirty="0"/>
              <a:t>MCU</a:t>
            </a:r>
            <a:r>
              <a:rPr lang="zh-CN" altLang="en-US" dirty="0"/>
              <a:t>的功能与实际项目开发的要求的功能进行对比，明确哪些资源是目前所需要的，哪些是本项目所用不到的。</a:t>
            </a:r>
            <a:endParaRPr lang="en-US" altLang="zh-CN" dirty="0"/>
          </a:p>
        </p:txBody>
      </p:sp>
    </p:spTree>
    <p:extLst>
      <p:ext uri="{BB962C8B-B14F-4D97-AF65-F5344CB8AC3E}">
        <p14:creationId xmlns:p14="http://schemas.microsoft.com/office/powerpoint/2010/main" val="233751439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971550" y="765175"/>
            <a:ext cx="7559675" cy="3447098"/>
          </a:xfrm>
          <a:prstGeom prst="rect">
            <a:avLst/>
          </a:prstGeom>
          <a:noFill/>
          <a:ln w="9525">
            <a:noFill/>
            <a:miter lim="800000"/>
            <a:headEnd/>
            <a:tailEnd/>
          </a:ln>
          <a:effectLst/>
        </p:spPr>
        <p:txBody>
          <a:bodyPr>
            <a:spAutoFit/>
          </a:bodyPr>
          <a:lstStyle/>
          <a:p>
            <a:pPr algn="ctr">
              <a:spcBef>
                <a:spcPct val="50000"/>
              </a:spcBef>
            </a:pPr>
            <a:r>
              <a:rPr lang="zh-CN" altLang="en-US" sz="4400" b="1" dirty="0">
                <a:ea typeface="华文中宋" pitchFamily="2" charset="-122"/>
              </a:rPr>
              <a:t>答疑时间及地点</a:t>
            </a:r>
          </a:p>
          <a:p>
            <a:pPr algn="ctr">
              <a:spcBef>
                <a:spcPct val="50000"/>
              </a:spcBef>
            </a:pPr>
            <a:endParaRPr lang="zh-CN" altLang="en-US" sz="4400" b="1" dirty="0">
              <a:ea typeface="华文中宋" pitchFamily="2" charset="-122"/>
            </a:endParaRPr>
          </a:p>
          <a:p>
            <a:pPr>
              <a:spcBef>
                <a:spcPct val="50000"/>
              </a:spcBef>
            </a:pPr>
            <a:r>
              <a:rPr lang="zh-CN" altLang="en-US" sz="3600" b="1" dirty="0">
                <a:ea typeface="华文中宋" pitchFamily="2" charset="-122"/>
              </a:rPr>
              <a:t>答疑时间：考前                    </a:t>
            </a:r>
            <a:endParaRPr lang="en-US" altLang="zh-CN" sz="3600" b="1" dirty="0">
              <a:ea typeface="华文中宋" pitchFamily="2" charset="-122"/>
            </a:endParaRPr>
          </a:p>
          <a:p>
            <a:pPr>
              <a:spcBef>
                <a:spcPct val="50000"/>
              </a:spcBef>
            </a:pPr>
            <a:r>
              <a:rPr lang="zh-CN" altLang="en-US" sz="3600" b="1" dirty="0">
                <a:ea typeface="华文中宋" pitchFamily="2" charset="-122"/>
              </a:rPr>
              <a:t>答疑地点：</a:t>
            </a:r>
            <a:r>
              <a:rPr lang="zh-CN" altLang="en-US" sz="3600" b="1">
                <a:ea typeface="华文中宋" pitchFamily="2" charset="-122"/>
              </a:rPr>
              <a:t>计算机学院</a:t>
            </a:r>
            <a:r>
              <a:rPr lang="en-US" altLang="zh-CN" sz="3600" b="1">
                <a:ea typeface="华文中宋" pitchFamily="2" charset="-122"/>
              </a:rPr>
              <a:t>D209</a:t>
            </a:r>
            <a:endParaRPr lang="en-US" altLang="zh-CN" sz="3600" b="1" dirty="0">
              <a:ea typeface="华文中宋" pitchFamily="2" charset="-122"/>
            </a:endParaRPr>
          </a:p>
        </p:txBody>
      </p:sp>
    </p:spTree>
    <p:extLst>
      <p:ext uri="{BB962C8B-B14F-4D97-AF65-F5344CB8AC3E}">
        <p14:creationId xmlns:p14="http://schemas.microsoft.com/office/powerpoint/2010/main" val="3604931211"/>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0" y="19669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3125" name="Text Box 5"/>
          <p:cNvSpPr txBox="1">
            <a:spLocks noChangeArrowheads="1"/>
          </p:cNvSpPr>
          <p:nvPr/>
        </p:nvSpPr>
        <p:spPr bwMode="auto">
          <a:xfrm>
            <a:off x="1116013" y="5949950"/>
            <a:ext cx="7559675"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33126" name="Text Box 6"/>
          <p:cNvSpPr txBox="1">
            <a:spLocks noChangeArrowheads="1"/>
          </p:cNvSpPr>
          <p:nvPr/>
        </p:nvSpPr>
        <p:spPr bwMode="auto">
          <a:xfrm>
            <a:off x="2339975" y="2892425"/>
            <a:ext cx="5184775" cy="823913"/>
          </a:xfrm>
          <a:prstGeom prst="rect">
            <a:avLst/>
          </a:prstGeom>
          <a:noFill/>
          <a:ln w="9525">
            <a:noFill/>
            <a:miter lim="800000"/>
            <a:headEnd/>
            <a:tailEnd/>
          </a:ln>
          <a:effectLst/>
        </p:spPr>
        <p:txBody>
          <a:bodyPr>
            <a:spAutoFit/>
          </a:bodyPr>
          <a:lstStyle/>
          <a:p>
            <a:pPr algn="ctr">
              <a:spcBef>
                <a:spcPct val="50000"/>
              </a:spcBef>
            </a:pPr>
            <a:r>
              <a:rPr lang="en-US" altLang="zh-CN" sz="4800" b="1" dirty="0">
                <a:ea typeface="华文中宋" pitchFamily="2" charset="-122"/>
              </a:rPr>
              <a:t>Q </a:t>
            </a:r>
            <a:r>
              <a:rPr lang="zh-CN" altLang="en-US" sz="4800" b="1" dirty="0">
                <a:ea typeface="华文中宋" pitchFamily="2" charset="-122"/>
              </a:rPr>
              <a: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48680"/>
            <a:ext cx="6589199" cy="805679"/>
          </a:xfrm>
        </p:spPr>
        <p:txBody>
          <a:bodyPr>
            <a:normAutofit/>
          </a:bodyPr>
          <a:lstStyle/>
          <a:p>
            <a:r>
              <a:rPr lang="zh-CN" altLang="en-US" sz="3000" b="1" dirty="0">
                <a:solidFill>
                  <a:srgbClr val="FF0000"/>
                </a:solidFill>
                <a:latin typeface="华文宋体" panose="02010600040101010101" pitchFamily="2" charset="-122"/>
                <a:ea typeface="华文宋体" panose="02010600040101010101" pitchFamily="2" charset="-122"/>
              </a:rPr>
              <a:t>接触一款新的</a:t>
            </a:r>
            <a:r>
              <a:rPr lang="en-US" altLang="zh-CN" sz="3000" b="1" dirty="0">
                <a:solidFill>
                  <a:srgbClr val="FF0000"/>
                </a:solidFill>
                <a:latin typeface="华文宋体" panose="02010600040101010101" pitchFamily="2" charset="-122"/>
                <a:ea typeface="华文宋体" panose="02010600040101010101" pitchFamily="2" charset="-122"/>
              </a:rPr>
              <a:t>MCU</a:t>
            </a:r>
            <a:r>
              <a:rPr lang="zh-CN" altLang="en-US" sz="3000" b="1" dirty="0">
                <a:solidFill>
                  <a:srgbClr val="FF0000"/>
                </a:solidFill>
                <a:latin typeface="华文宋体" panose="02010600040101010101" pitchFamily="2" charset="-122"/>
                <a:ea typeface="华文宋体" panose="02010600040101010101" pitchFamily="2" charset="-122"/>
              </a:rPr>
              <a:t>，该如何入手</a:t>
            </a:r>
          </a:p>
        </p:txBody>
      </p:sp>
      <p:sp>
        <p:nvSpPr>
          <p:cNvPr id="3" name="内容占位符 2"/>
          <p:cNvSpPr>
            <a:spLocks noGrp="1"/>
          </p:cNvSpPr>
          <p:nvPr>
            <p:ph idx="1"/>
          </p:nvPr>
        </p:nvSpPr>
        <p:spPr>
          <a:xfrm>
            <a:off x="1043608" y="1844824"/>
            <a:ext cx="7776864" cy="4066398"/>
          </a:xfrm>
        </p:spPr>
        <p:txBody>
          <a:bodyPr/>
          <a:lstStyle/>
          <a:p>
            <a:pPr algn="just"/>
            <a:r>
              <a:rPr lang="en-US" altLang="zh-CN" dirty="0"/>
              <a:t>2</a:t>
            </a:r>
            <a:r>
              <a:rPr lang="zh-CN" altLang="en-US" dirty="0"/>
              <a:t>、对于项目中需要用到的而所选</a:t>
            </a:r>
            <a:r>
              <a:rPr lang="en-US" altLang="zh-CN" dirty="0"/>
              <a:t>MCU</a:t>
            </a:r>
            <a:r>
              <a:rPr lang="zh-CN" altLang="en-US" dirty="0"/>
              <a:t>不满足的功能，则需要认真理解</a:t>
            </a:r>
            <a:r>
              <a:rPr lang="en-US" altLang="zh-CN" dirty="0"/>
              <a:t>MCU</a:t>
            </a:r>
            <a:r>
              <a:rPr lang="zh-CN" altLang="en-US" dirty="0"/>
              <a:t>的相关资料，以求用间接的方法来实现</a:t>
            </a:r>
            <a:endParaRPr lang="en-US" altLang="zh-CN" dirty="0"/>
          </a:p>
          <a:p>
            <a:pPr algn="just"/>
            <a:r>
              <a:rPr lang="zh-CN" altLang="en-US" dirty="0"/>
              <a:t>例：项目需要与</a:t>
            </a:r>
            <a:r>
              <a:rPr lang="en-US" altLang="zh-CN" dirty="0"/>
              <a:t>PC</a:t>
            </a:r>
            <a:r>
              <a:rPr lang="zh-CN" altLang="en-US" dirty="0"/>
              <a:t>机</a:t>
            </a:r>
            <a:r>
              <a:rPr lang="en-US" altLang="zh-CN" dirty="0"/>
              <a:t>COM</a:t>
            </a:r>
            <a:r>
              <a:rPr lang="zh-CN" altLang="en-US" dirty="0"/>
              <a:t>口进行通讯，而所选的</a:t>
            </a:r>
            <a:r>
              <a:rPr lang="en-US" altLang="zh-CN" dirty="0"/>
              <a:t>MCU</a:t>
            </a:r>
            <a:r>
              <a:rPr lang="zh-CN" altLang="en-US" dirty="0"/>
              <a:t>不提供</a:t>
            </a:r>
            <a:r>
              <a:rPr lang="en-US" altLang="zh-CN" dirty="0"/>
              <a:t>UART</a:t>
            </a:r>
            <a:r>
              <a:rPr lang="zh-CN" altLang="en-US" dirty="0"/>
              <a:t>口，则可以考虑用外部中断的方式来实现</a:t>
            </a:r>
            <a:endParaRPr lang="en-US" altLang="zh-CN" dirty="0"/>
          </a:p>
          <a:p>
            <a:pPr algn="just"/>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ROM/RAM</a:t>
            </a:r>
            <a:r>
              <a:rPr lang="zh-CN" altLang="en-US" dirty="0">
                <a:latin typeface="Times New Roman" panose="02020603050405020304" pitchFamily="18" charset="0"/>
                <a:cs typeface="Times New Roman" panose="02020603050405020304" pitchFamily="18" charset="0"/>
              </a:rPr>
              <a:t>容量不够，则需考虑扩展</a:t>
            </a:r>
          </a:p>
        </p:txBody>
      </p:sp>
    </p:spTree>
    <p:extLst>
      <p:ext uri="{BB962C8B-B14F-4D97-AF65-F5344CB8AC3E}">
        <p14:creationId xmlns:p14="http://schemas.microsoft.com/office/powerpoint/2010/main" val="376290441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589199" cy="805679"/>
          </a:xfrm>
        </p:spPr>
        <p:txBody>
          <a:bodyPr>
            <a:normAutofit/>
          </a:bodyPr>
          <a:lstStyle/>
          <a:p>
            <a:r>
              <a:rPr lang="zh-CN" altLang="en-US" sz="3000" b="1" dirty="0">
                <a:solidFill>
                  <a:srgbClr val="FF0000"/>
                </a:solidFill>
                <a:latin typeface="华文宋体" panose="02010600040101010101" pitchFamily="2" charset="-122"/>
                <a:ea typeface="华文宋体" panose="02010600040101010101" pitchFamily="2" charset="-122"/>
              </a:rPr>
              <a:t>接触一款新的</a:t>
            </a:r>
            <a:r>
              <a:rPr lang="en-US" altLang="zh-CN" sz="3000" b="1" dirty="0">
                <a:solidFill>
                  <a:srgbClr val="FF0000"/>
                </a:solidFill>
                <a:latin typeface="华文宋体" panose="02010600040101010101" pitchFamily="2" charset="-122"/>
                <a:ea typeface="华文宋体" panose="02010600040101010101" pitchFamily="2" charset="-122"/>
              </a:rPr>
              <a:t>MCU</a:t>
            </a:r>
            <a:r>
              <a:rPr lang="zh-CN" altLang="en-US" sz="3000" b="1" dirty="0">
                <a:solidFill>
                  <a:srgbClr val="FF0000"/>
                </a:solidFill>
                <a:latin typeface="华文宋体" panose="02010600040101010101" pitchFamily="2" charset="-122"/>
                <a:ea typeface="华文宋体" panose="02010600040101010101" pitchFamily="2" charset="-122"/>
              </a:rPr>
              <a:t>，该如何入手</a:t>
            </a:r>
          </a:p>
        </p:txBody>
      </p:sp>
      <p:sp>
        <p:nvSpPr>
          <p:cNvPr id="3" name="内容占位符 2"/>
          <p:cNvSpPr>
            <a:spLocks noGrp="1"/>
          </p:cNvSpPr>
          <p:nvPr>
            <p:ph idx="1"/>
          </p:nvPr>
        </p:nvSpPr>
        <p:spPr>
          <a:xfrm>
            <a:off x="1115617" y="1700808"/>
            <a:ext cx="7596122" cy="4210414"/>
          </a:xfrm>
        </p:spPr>
        <p:txBody>
          <a:bodyPr/>
          <a:lstStyle/>
          <a:p>
            <a:pPr algn="just"/>
            <a:r>
              <a:rPr lang="zh-CN" altLang="en-US" sz="2800" dirty="0"/>
              <a:t>本课程针对</a:t>
            </a:r>
            <a:r>
              <a:rPr lang="en-US" altLang="zh-CN" sz="2800" dirty="0"/>
              <a:t>MCU</a:t>
            </a:r>
            <a:r>
              <a:rPr lang="zh-CN" altLang="en-US" sz="2800" dirty="0"/>
              <a:t>学习，理解原理的基础上侧重应用的实现，也是最主要的目的</a:t>
            </a:r>
            <a:endParaRPr lang="en-US" altLang="zh-CN" sz="2800" dirty="0"/>
          </a:p>
          <a:p>
            <a:pPr algn="just"/>
            <a:r>
              <a:rPr lang="zh-CN" altLang="en-US" sz="2800" dirty="0"/>
              <a:t>一种是编写特别的验证程序来理解资料所述的功能；</a:t>
            </a:r>
            <a:endParaRPr lang="en-US" altLang="zh-CN" sz="2800" dirty="0"/>
          </a:p>
          <a:p>
            <a:pPr algn="just"/>
            <a:r>
              <a:rPr lang="zh-CN" altLang="en-US" sz="2800" dirty="0"/>
              <a:t>另一种则是程序设计中按照自己目前的理解来编写，留到调试时去修改和完善</a:t>
            </a:r>
            <a:endParaRPr lang="en-US" altLang="zh-CN" sz="2800" dirty="0"/>
          </a:p>
          <a:p>
            <a:pPr algn="just"/>
            <a:r>
              <a:rPr lang="zh-CN" altLang="en-US" sz="2800" dirty="0"/>
              <a:t>前一种适用于时间较宽松的项目和初学者</a:t>
            </a:r>
            <a:endParaRPr lang="en-US" altLang="zh-CN" sz="2800" dirty="0"/>
          </a:p>
          <a:p>
            <a:pPr algn="just"/>
            <a:r>
              <a:rPr lang="zh-CN" altLang="en-US" sz="2800" dirty="0"/>
              <a:t>后一种方法则适合于具有一定</a:t>
            </a:r>
            <a:r>
              <a:rPr lang="en-US" altLang="zh-CN" sz="2800" dirty="0"/>
              <a:t>MCU</a:t>
            </a:r>
            <a:r>
              <a:rPr lang="zh-CN" altLang="en-US" sz="2800" dirty="0"/>
              <a:t>开发经验的人或项目进度较紧迫的情况。</a:t>
            </a:r>
            <a:endParaRPr lang="en-US" altLang="zh-CN" sz="2800" dirty="0"/>
          </a:p>
        </p:txBody>
      </p:sp>
    </p:spTree>
    <p:extLst>
      <p:ext uri="{BB962C8B-B14F-4D97-AF65-F5344CB8AC3E}">
        <p14:creationId xmlns:p14="http://schemas.microsoft.com/office/powerpoint/2010/main" val="83682810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589199" cy="805679"/>
          </a:xfrm>
        </p:spPr>
        <p:txBody>
          <a:bodyPr>
            <a:normAutofit/>
          </a:bodyPr>
          <a:lstStyle/>
          <a:p>
            <a:r>
              <a:rPr lang="zh-CN" altLang="en-US" sz="3000" b="1" dirty="0">
                <a:solidFill>
                  <a:srgbClr val="FF0000"/>
                </a:solidFill>
                <a:latin typeface="华文宋体" panose="02010600040101010101" pitchFamily="2" charset="-122"/>
                <a:ea typeface="华文宋体" panose="02010600040101010101" pitchFamily="2" charset="-122"/>
              </a:rPr>
              <a:t>接触一款新的</a:t>
            </a:r>
            <a:r>
              <a:rPr lang="en-US" altLang="zh-CN" sz="3000" b="1" dirty="0">
                <a:solidFill>
                  <a:srgbClr val="FF0000"/>
                </a:solidFill>
                <a:latin typeface="华文宋体" panose="02010600040101010101" pitchFamily="2" charset="-122"/>
                <a:ea typeface="华文宋体" panose="02010600040101010101" pitchFamily="2" charset="-122"/>
              </a:rPr>
              <a:t>MCU</a:t>
            </a:r>
            <a:r>
              <a:rPr lang="zh-CN" altLang="en-US" sz="3000" b="1" dirty="0">
                <a:solidFill>
                  <a:srgbClr val="FF0000"/>
                </a:solidFill>
                <a:latin typeface="华文宋体" panose="02010600040101010101" pitchFamily="2" charset="-122"/>
                <a:ea typeface="华文宋体" panose="02010600040101010101" pitchFamily="2" charset="-122"/>
              </a:rPr>
              <a:t>，该如何入手</a:t>
            </a:r>
          </a:p>
        </p:txBody>
      </p:sp>
      <p:sp>
        <p:nvSpPr>
          <p:cNvPr id="3" name="内容占位符 2"/>
          <p:cNvSpPr>
            <a:spLocks noGrp="1"/>
          </p:cNvSpPr>
          <p:nvPr>
            <p:ph idx="1"/>
          </p:nvPr>
        </p:nvSpPr>
        <p:spPr>
          <a:xfrm>
            <a:off x="1115617" y="1700808"/>
            <a:ext cx="7596122" cy="4210414"/>
          </a:xfrm>
        </p:spPr>
        <p:txBody>
          <a:bodyPr/>
          <a:lstStyle/>
          <a:p>
            <a:pPr algn="just"/>
            <a:r>
              <a:rPr lang="zh-CN" altLang="en-US" sz="2800" b="1" dirty="0"/>
              <a:t>指令系统不要花特别时间去记忆，</a:t>
            </a:r>
            <a:r>
              <a:rPr lang="zh-CN" altLang="en-US" sz="2800" dirty="0"/>
              <a:t>在编程时根据自己的逻辑和程序的逻辑要求能查看相关的指令即可，而且随着编程的进行，对指令系统也会越来越熟练</a:t>
            </a:r>
            <a:endParaRPr lang="en-US" altLang="zh-CN" sz="2800" dirty="0"/>
          </a:p>
          <a:p>
            <a:pPr algn="just"/>
            <a:r>
              <a:rPr lang="zh-CN" altLang="en-US" sz="2800" dirty="0">
                <a:latin typeface="Times New Roman" panose="02020603050405020304" pitchFamily="18" charset="0"/>
                <a:cs typeface="Times New Roman" panose="02020603050405020304" pitchFamily="18" charset="0"/>
              </a:rPr>
              <a:t>教学中学习了一种典型的</a:t>
            </a:r>
            <a:r>
              <a:rPr lang="en-US" altLang="zh-CN" sz="2800" dirty="0">
                <a:latin typeface="Times New Roman" panose="02020603050405020304" pitchFamily="18" charset="0"/>
                <a:cs typeface="Times New Roman" panose="02020603050405020304" pitchFamily="18" charset="0"/>
              </a:rPr>
              <a:t>MCU</a:t>
            </a:r>
            <a:r>
              <a:rPr lang="zh-CN" altLang="en-US" sz="2800" dirty="0">
                <a:latin typeface="Times New Roman" panose="02020603050405020304" pitchFamily="18" charset="0"/>
                <a:cs typeface="Times New Roman" panose="02020603050405020304" pitchFamily="18" charset="0"/>
              </a:rPr>
              <a:t>，能否总结出</a:t>
            </a:r>
            <a:r>
              <a:rPr lang="en-US" altLang="zh-CN" sz="2800" dirty="0">
                <a:latin typeface="Times New Roman" panose="02020603050405020304" pitchFamily="18" charset="0"/>
                <a:cs typeface="Times New Roman" panose="02020603050405020304" pitchFamily="18" charset="0"/>
              </a:rPr>
              <a:t>MCU</a:t>
            </a:r>
            <a:r>
              <a:rPr lang="zh-CN" altLang="en-US" sz="2800" dirty="0">
                <a:latin typeface="Times New Roman" panose="02020603050405020304" pitchFamily="18" charset="0"/>
                <a:cs typeface="Times New Roman" panose="02020603050405020304" pitchFamily="18" charset="0"/>
              </a:rPr>
              <a:t>的基本功能？</a:t>
            </a:r>
            <a:endParaRPr lang="en-US" altLang="zh-CN" sz="2800" dirty="0">
              <a:latin typeface="Times New Roman" panose="02020603050405020304" pitchFamily="18" charset="0"/>
              <a:cs typeface="Times New Roman" panose="02020603050405020304" pitchFamily="18" charset="0"/>
            </a:endParaRPr>
          </a:p>
          <a:p>
            <a:pPr algn="just"/>
            <a:r>
              <a:rPr lang="zh-CN" altLang="en-US" sz="2800" dirty="0">
                <a:latin typeface="Times New Roman" panose="02020603050405020304" pitchFamily="18" charset="0"/>
                <a:cs typeface="Times New Roman" panose="02020603050405020304" pitchFamily="18" charset="0"/>
              </a:rPr>
              <a:t>后续快速学习的基础</a:t>
            </a:r>
          </a:p>
        </p:txBody>
      </p:sp>
    </p:spTree>
    <p:extLst>
      <p:ext uri="{BB962C8B-B14F-4D97-AF65-F5344CB8AC3E}">
        <p14:creationId xmlns:p14="http://schemas.microsoft.com/office/powerpoint/2010/main" val="331376901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476672"/>
            <a:ext cx="6589199"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187624" y="1700808"/>
            <a:ext cx="7488831" cy="4948470"/>
          </a:xfrm>
        </p:spPr>
        <p:txBody>
          <a:bodyPr>
            <a:normAutofit fontScale="62500" lnSpcReduction="20000"/>
          </a:bodyPr>
          <a:lstStyle/>
          <a:p>
            <a:pPr algn="just"/>
            <a:r>
              <a:rPr lang="en-US" altLang="zh-CN" b="1" dirty="0">
                <a:latin typeface="Times New Roman" panose="02020603050405020304" pitchFamily="18" charset="0"/>
                <a:cs typeface="Times New Roman" panose="02020603050405020304" pitchFamily="18" charset="0"/>
              </a:rPr>
              <a:t>Timer(</a:t>
            </a:r>
            <a:r>
              <a:rPr lang="zh-CN" altLang="en-US" b="1" dirty="0">
                <a:latin typeface="Times New Roman" panose="02020603050405020304" pitchFamily="18" charset="0"/>
                <a:cs typeface="Times New Roman" panose="02020603050405020304" pitchFamily="18" charset="0"/>
              </a:rPr>
              <a:t>定时器</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大部分情况下，属于</a:t>
            </a:r>
            <a:r>
              <a:rPr lang="en-US" altLang="zh-CN" dirty="0">
                <a:latin typeface="Times New Roman" panose="02020603050405020304" pitchFamily="18" charset="0"/>
                <a:cs typeface="Times New Roman" panose="02020603050405020304" pitchFamily="18" charset="0"/>
              </a:rPr>
              <a:t>Programmable Timer(</a:t>
            </a:r>
            <a:r>
              <a:rPr lang="zh-CN" altLang="en-US" dirty="0">
                <a:latin typeface="Times New Roman" panose="02020603050405020304" pitchFamily="18" charset="0"/>
                <a:cs typeface="Times New Roman" panose="02020603050405020304" pitchFamily="18" charset="0"/>
              </a:rPr>
              <a:t>可编程定时器</a:t>
            </a:r>
            <a:r>
              <a:rPr lang="en-US" altLang="zh-CN" dirty="0">
                <a:latin typeface="Times New Roman" panose="02020603050405020304" pitchFamily="18" charset="0"/>
                <a:cs typeface="Times New Roman" panose="02020603050405020304" pitchFamily="18" charset="0"/>
              </a:rPr>
              <a:t>)</a:t>
            </a:r>
          </a:p>
          <a:p>
            <a:pPr lvl="1" algn="just"/>
            <a:r>
              <a:rPr lang="en-US" altLang="zh-CN" dirty="0">
                <a:latin typeface="Times New Roman" panose="02020603050405020304" pitchFamily="18" charset="0"/>
                <a:cs typeface="Times New Roman" panose="02020603050405020304" pitchFamily="18" charset="0"/>
              </a:rPr>
              <a:t>Timer</a:t>
            </a:r>
            <a:r>
              <a:rPr lang="zh-CN" altLang="en-US" dirty="0">
                <a:latin typeface="Times New Roman" panose="02020603050405020304" pitchFamily="18" charset="0"/>
                <a:cs typeface="Times New Roman" panose="02020603050405020304" pitchFamily="18" charset="0"/>
              </a:rPr>
              <a:t>的定时时间是可以由用户的程序来控制</a:t>
            </a:r>
            <a:endParaRPr lang="en-US" altLang="zh-CN"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控制的方式包括：时钟源的选择、分频数</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Prescale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选择及预制数的设定等</a:t>
            </a:r>
            <a:endParaRPr lang="en-US" altLang="zh-CN"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由于时钟源可以自由选择，因此，此类</a:t>
            </a:r>
            <a:r>
              <a:rPr lang="en-US" altLang="zh-CN" dirty="0">
                <a:latin typeface="Times New Roman" panose="02020603050405020304" pitchFamily="18" charset="0"/>
                <a:cs typeface="Times New Roman" panose="02020603050405020304" pitchFamily="18" charset="0"/>
              </a:rPr>
              <a:t>Timer</a:t>
            </a:r>
            <a:r>
              <a:rPr lang="zh-CN" altLang="en-US" dirty="0">
                <a:latin typeface="Times New Roman" panose="02020603050405020304" pitchFamily="18" charset="0"/>
                <a:cs typeface="Times New Roman" panose="02020603050405020304" pitchFamily="18" charset="0"/>
              </a:rPr>
              <a:t>一般又与</a:t>
            </a:r>
            <a:r>
              <a:rPr lang="en-US" altLang="zh-CN" dirty="0">
                <a:latin typeface="Times New Roman" panose="02020603050405020304" pitchFamily="18" charset="0"/>
                <a:cs typeface="Times New Roman" panose="02020603050405020304" pitchFamily="18" charset="0"/>
              </a:rPr>
              <a:t>Event Counter(</a:t>
            </a:r>
            <a:r>
              <a:rPr lang="zh-CN" altLang="en-US" dirty="0">
                <a:latin typeface="Times New Roman" panose="02020603050405020304" pitchFamily="18" charset="0"/>
                <a:cs typeface="Times New Roman" panose="02020603050405020304" pitchFamily="18" charset="0"/>
              </a:rPr>
              <a:t>事件计数器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合在一起</a:t>
            </a:r>
            <a:endParaRPr lang="en-US" altLang="zh-CN" dirty="0">
              <a:latin typeface="Times New Roman" panose="02020603050405020304" pitchFamily="18" charset="0"/>
              <a:cs typeface="Times New Roman" panose="02020603050405020304" pitchFamily="18" charset="0"/>
            </a:endParaRPr>
          </a:p>
          <a:p>
            <a:pPr algn="just"/>
            <a:r>
              <a:rPr lang="en-US" altLang="zh-CN" b="1" dirty="0"/>
              <a:t>IO</a:t>
            </a:r>
            <a:r>
              <a:rPr lang="zh-CN" altLang="en-US" b="1" dirty="0"/>
              <a:t>口</a:t>
            </a:r>
            <a:endParaRPr lang="en-US" altLang="zh-CN" b="1" dirty="0"/>
          </a:p>
          <a:p>
            <a:pPr lvl="1" algn="just"/>
            <a:r>
              <a:rPr lang="zh-CN" altLang="en-US" dirty="0"/>
              <a:t>任何</a:t>
            </a:r>
            <a:r>
              <a:rPr lang="en-US" altLang="zh-CN" dirty="0"/>
              <a:t>MCU</a:t>
            </a:r>
            <a:r>
              <a:rPr lang="zh-CN" altLang="en-US" dirty="0"/>
              <a:t>都具有一定数量的</a:t>
            </a:r>
            <a:r>
              <a:rPr lang="en-US" altLang="zh-CN" dirty="0"/>
              <a:t>IO</a:t>
            </a:r>
            <a:r>
              <a:rPr lang="zh-CN" altLang="en-US" dirty="0"/>
              <a:t>口，没有</a:t>
            </a:r>
            <a:r>
              <a:rPr lang="en-US" altLang="zh-CN" dirty="0"/>
              <a:t>IO</a:t>
            </a:r>
            <a:r>
              <a:rPr lang="zh-CN" altLang="en-US" dirty="0"/>
              <a:t>口，</a:t>
            </a:r>
            <a:r>
              <a:rPr lang="en-US" altLang="zh-CN" dirty="0"/>
              <a:t>MCU</a:t>
            </a:r>
            <a:r>
              <a:rPr lang="zh-CN" altLang="en-US" dirty="0"/>
              <a:t>就失去了与外部沟通的渠道。</a:t>
            </a:r>
            <a:endParaRPr lang="en-US" altLang="zh-CN" dirty="0"/>
          </a:p>
          <a:p>
            <a:pPr lvl="1" algn="just"/>
            <a:r>
              <a:rPr lang="zh-CN" altLang="en-US" b="1" dirty="0"/>
              <a:t>纯输入或纯输出口：</a:t>
            </a:r>
            <a:r>
              <a:rPr lang="zh-CN" altLang="en-US" dirty="0"/>
              <a:t>此类</a:t>
            </a:r>
            <a:r>
              <a:rPr lang="en-US" altLang="zh-CN" dirty="0"/>
              <a:t>IO</a:t>
            </a:r>
            <a:r>
              <a:rPr lang="zh-CN" altLang="en-US" dirty="0"/>
              <a:t>口由</a:t>
            </a:r>
            <a:r>
              <a:rPr lang="en-US" altLang="zh-CN" dirty="0"/>
              <a:t>MCU</a:t>
            </a:r>
            <a:r>
              <a:rPr lang="zh-CN" altLang="en-US" dirty="0"/>
              <a:t>硬件设计决定，只能是输入或输出，不可用软件来进行</a:t>
            </a:r>
            <a:r>
              <a:rPr lang="zh-CN" altLang="en-US" b="1" dirty="0"/>
              <a:t>实时的</a:t>
            </a:r>
            <a:r>
              <a:rPr lang="zh-CN" altLang="en-US" dirty="0"/>
              <a:t>设定</a:t>
            </a:r>
            <a:endParaRPr lang="en-US" altLang="zh-CN" dirty="0"/>
          </a:p>
          <a:p>
            <a:pPr lvl="1" algn="just"/>
            <a:r>
              <a:rPr lang="zh-CN" altLang="en-US" b="1" dirty="0"/>
              <a:t>直接读写</a:t>
            </a:r>
            <a:r>
              <a:rPr lang="en-US" altLang="zh-CN" b="1" dirty="0"/>
              <a:t>IO</a:t>
            </a:r>
            <a:r>
              <a:rPr lang="zh-CN" altLang="en-US" b="1" dirty="0"/>
              <a:t>口：</a:t>
            </a:r>
            <a:r>
              <a:rPr lang="zh-CN" altLang="en-US" dirty="0"/>
              <a:t>如</a:t>
            </a:r>
            <a:r>
              <a:rPr lang="en-US" altLang="zh-CN" dirty="0"/>
              <a:t>MCS-51</a:t>
            </a:r>
            <a:r>
              <a:rPr lang="zh-CN" altLang="en-US" dirty="0"/>
              <a:t>的</a:t>
            </a:r>
            <a:r>
              <a:rPr lang="en-US" altLang="zh-CN" dirty="0"/>
              <a:t>IO</a:t>
            </a:r>
            <a:r>
              <a:rPr lang="zh-CN" altLang="en-US" dirty="0"/>
              <a:t>口就属于此类</a:t>
            </a:r>
            <a:r>
              <a:rPr lang="en-US" altLang="zh-CN" dirty="0"/>
              <a:t>IO</a:t>
            </a:r>
            <a:r>
              <a:rPr lang="zh-CN" altLang="en-US" dirty="0"/>
              <a:t>口。当执行读</a:t>
            </a:r>
            <a:r>
              <a:rPr lang="en-US" altLang="zh-CN" dirty="0"/>
              <a:t>IO</a:t>
            </a:r>
            <a:r>
              <a:rPr lang="zh-CN" altLang="en-US" dirty="0"/>
              <a:t>口指令时，就是输入口</a:t>
            </a:r>
            <a:r>
              <a:rPr lang="en-US" altLang="zh-CN" dirty="0"/>
              <a:t>;</a:t>
            </a:r>
            <a:r>
              <a:rPr lang="zh-CN" altLang="en-US" dirty="0"/>
              <a:t>当执行写</a:t>
            </a:r>
            <a:r>
              <a:rPr lang="en-US" altLang="zh-CN" dirty="0"/>
              <a:t>IO</a:t>
            </a:r>
            <a:r>
              <a:rPr lang="zh-CN" altLang="en-US" dirty="0"/>
              <a:t>口指令则自动为输出口</a:t>
            </a:r>
            <a:endParaRPr lang="en-US" altLang="zh-CN" dirty="0"/>
          </a:p>
          <a:p>
            <a:pPr lvl="1" algn="just"/>
            <a:r>
              <a:rPr lang="zh-CN" altLang="en-US" b="1" dirty="0"/>
              <a:t>程序编程设定输入输出方向的：</a:t>
            </a:r>
            <a:r>
              <a:rPr lang="zh-CN" altLang="en-US" dirty="0"/>
              <a:t>此类</a:t>
            </a:r>
            <a:r>
              <a:rPr lang="en-US" altLang="zh-CN" dirty="0"/>
              <a:t>IO</a:t>
            </a:r>
            <a:r>
              <a:rPr lang="zh-CN" altLang="en-US" dirty="0"/>
              <a:t>口的输入或输出由程序根据实际的需要来进行设定，应用比较灵活，可以实现一些总线级的应用，如</a:t>
            </a:r>
            <a:r>
              <a:rPr lang="en-US" altLang="zh-CN" dirty="0"/>
              <a:t>I2C</a:t>
            </a:r>
            <a:r>
              <a:rPr lang="zh-CN" altLang="en-US" dirty="0"/>
              <a:t>总线，各种</a:t>
            </a:r>
            <a:r>
              <a:rPr lang="en-US" altLang="zh-CN" dirty="0"/>
              <a:t>LCD</a:t>
            </a:r>
            <a:r>
              <a:rPr lang="zh-CN" altLang="en-US" dirty="0"/>
              <a:t>、</a:t>
            </a:r>
            <a:r>
              <a:rPr lang="en-US" altLang="zh-CN" dirty="0"/>
              <a:t>LED Driver</a:t>
            </a:r>
            <a:r>
              <a:rPr lang="zh-CN" altLang="en-US" dirty="0"/>
              <a:t>的控制总线等</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0879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76672"/>
            <a:ext cx="6589199"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097847" y="1628800"/>
            <a:ext cx="7488831" cy="4865712"/>
          </a:xfrm>
        </p:spPr>
        <p:txBody>
          <a:bodyPr>
            <a:normAutofit fontScale="70000" lnSpcReduction="20000"/>
          </a:bodyPr>
          <a:lstStyle/>
          <a:p>
            <a:pPr algn="just"/>
            <a:r>
              <a:rPr lang="zh-CN" altLang="en-US" b="1" dirty="0"/>
              <a:t>中断（外部）</a:t>
            </a:r>
            <a:endParaRPr lang="en-US" altLang="zh-CN" b="1" dirty="0"/>
          </a:p>
          <a:p>
            <a:pPr lvl="1" algn="just"/>
            <a:r>
              <a:rPr lang="zh-CN" altLang="en-US" dirty="0"/>
              <a:t>也是绝大多数</a:t>
            </a:r>
            <a:r>
              <a:rPr lang="en-US" altLang="zh-CN" dirty="0"/>
              <a:t>MCU</a:t>
            </a:r>
            <a:r>
              <a:rPr lang="zh-CN" altLang="en-US" dirty="0"/>
              <a:t>所具有的基本功能，一般用于信号的实时触发，数据采样和状态的检测</a:t>
            </a:r>
            <a:endParaRPr lang="en-US" altLang="zh-CN" dirty="0"/>
          </a:p>
          <a:p>
            <a:pPr lvl="1" algn="just"/>
            <a:r>
              <a:rPr lang="zh-CN" altLang="en-US" dirty="0"/>
              <a:t>一般通过输入口来实现。若为</a:t>
            </a:r>
            <a:r>
              <a:rPr lang="en-US" altLang="zh-CN" dirty="0"/>
              <a:t>IO</a:t>
            </a:r>
            <a:r>
              <a:rPr lang="zh-CN" altLang="en-US" dirty="0"/>
              <a:t>口，则只有设为输入时其中断功能才会开启；若为输出口，则外部中断功能将自动关闭</a:t>
            </a:r>
            <a:endParaRPr lang="en-US" altLang="zh-CN" dirty="0"/>
          </a:p>
          <a:p>
            <a:pPr lvl="1" algn="just"/>
            <a:r>
              <a:rPr lang="zh-CN" altLang="en-US" b="1" dirty="0"/>
              <a:t>外部触发信号的检测：</a:t>
            </a:r>
            <a:r>
              <a:rPr lang="zh-CN" altLang="en-US" dirty="0"/>
              <a:t>一种是基于实时性的要求，比如突发性信号的检测等；而另一种情况则是省电的需要</a:t>
            </a:r>
            <a:endParaRPr lang="en-US" altLang="zh-CN" dirty="0"/>
          </a:p>
          <a:p>
            <a:pPr lvl="1" algn="just"/>
            <a:r>
              <a:rPr lang="zh-CN" altLang="en-US" b="1" dirty="0"/>
              <a:t>信号频率的测量：</a:t>
            </a:r>
            <a:r>
              <a:rPr lang="zh-CN" altLang="en-US" dirty="0"/>
              <a:t>为了保证信号不被遗漏，外部中断是最理想的选择</a:t>
            </a:r>
            <a:endParaRPr lang="en-US" altLang="zh-CN" dirty="0"/>
          </a:p>
          <a:p>
            <a:pPr lvl="1" algn="just"/>
            <a:r>
              <a:rPr lang="zh-CN" altLang="en-US" b="1" dirty="0"/>
              <a:t>按键的检测和系统的唤醒：</a:t>
            </a:r>
            <a:r>
              <a:rPr lang="zh-CN" altLang="en-US" dirty="0"/>
              <a:t>对于进入</a:t>
            </a:r>
            <a:r>
              <a:rPr lang="en-US" altLang="zh-CN" dirty="0"/>
              <a:t>Sleep</a:t>
            </a:r>
            <a:r>
              <a:rPr lang="zh-CN" altLang="en-US" dirty="0"/>
              <a:t>状态的</a:t>
            </a:r>
            <a:r>
              <a:rPr lang="en-US" altLang="zh-CN" dirty="0"/>
              <a:t>MCU</a:t>
            </a:r>
            <a:r>
              <a:rPr lang="zh-CN" altLang="en-US" dirty="0"/>
              <a:t>，一般需要通过外部中断来进行唤醒，最基本的形式则是按键，通过按键的动作来产生电平的变化</a:t>
            </a:r>
            <a:endParaRPr lang="en-US" altLang="zh-CN" dirty="0"/>
          </a:p>
          <a:p>
            <a:pPr algn="just"/>
            <a:r>
              <a:rPr lang="zh-CN" altLang="en-US" b="1" dirty="0"/>
              <a:t>通讯接口：</a:t>
            </a:r>
            <a:endParaRPr lang="en-US" altLang="zh-CN" b="1" dirty="0"/>
          </a:p>
          <a:p>
            <a:pPr lvl="1" algn="just"/>
            <a:r>
              <a:rPr lang="en-US" altLang="zh-CN" dirty="0"/>
              <a:t>MCU</a:t>
            </a:r>
            <a:r>
              <a:rPr lang="zh-CN" altLang="en-US" dirty="0"/>
              <a:t>所提供的通讯接口一般包括</a:t>
            </a:r>
            <a:r>
              <a:rPr lang="en-US" altLang="zh-CN" dirty="0"/>
              <a:t>SPI</a:t>
            </a:r>
            <a:r>
              <a:rPr lang="zh-CN" altLang="en-US" dirty="0"/>
              <a:t>接口，</a:t>
            </a:r>
            <a:r>
              <a:rPr lang="en-US" altLang="zh-CN" dirty="0"/>
              <a:t>UART</a:t>
            </a:r>
            <a:r>
              <a:rPr lang="zh-CN" altLang="en-US" dirty="0"/>
              <a:t>，</a:t>
            </a:r>
            <a:r>
              <a:rPr lang="en-US" altLang="zh-CN" dirty="0"/>
              <a:t>I2C</a:t>
            </a:r>
            <a:r>
              <a:rPr lang="zh-CN" altLang="en-US" dirty="0"/>
              <a:t>接口等</a:t>
            </a:r>
            <a:endParaRPr lang="en-US" altLang="zh-CN" dirty="0"/>
          </a:p>
          <a:p>
            <a:pPr lvl="1" algn="just"/>
            <a:r>
              <a:rPr lang="zh-CN" altLang="en-US" dirty="0">
                <a:latin typeface="Times New Roman" panose="02020603050405020304" pitchFamily="18" charset="0"/>
                <a:cs typeface="Times New Roman" panose="02020603050405020304" pitchFamily="18" charset="0"/>
              </a:rPr>
              <a:t>标准统一（微机系统与接口技术）</a:t>
            </a:r>
          </a:p>
        </p:txBody>
      </p:sp>
    </p:spTree>
    <p:extLst>
      <p:ext uri="{BB962C8B-B14F-4D97-AF65-F5344CB8AC3E}">
        <p14:creationId xmlns:p14="http://schemas.microsoft.com/office/powerpoint/2010/main" val="269481180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011175" cy="658038"/>
          </a:xfrm>
        </p:spPr>
        <p:txBody>
          <a:bodyPr/>
          <a:lstStyle/>
          <a:p>
            <a:r>
              <a:rPr lang="en-US" altLang="zh-CN" b="1" dirty="0">
                <a:solidFill>
                  <a:srgbClr val="FF0000"/>
                </a:solidFill>
              </a:rPr>
              <a:t>MCU</a:t>
            </a:r>
            <a:r>
              <a:rPr lang="zh-CN" altLang="en-US" b="1" dirty="0">
                <a:solidFill>
                  <a:srgbClr val="FF0000"/>
                </a:solidFill>
              </a:rPr>
              <a:t>基本功能总结</a:t>
            </a:r>
          </a:p>
        </p:txBody>
      </p:sp>
      <p:sp>
        <p:nvSpPr>
          <p:cNvPr id="3" name="内容占位符 2"/>
          <p:cNvSpPr>
            <a:spLocks noGrp="1"/>
          </p:cNvSpPr>
          <p:nvPr>
            <p:ph idx="1"/>
          </p:nvPr>
        </p:nvSpPr>
        <p:spPr>
          <a:xfrm>
            <a:off x="1187625" y="1628800"/>
            <a:ext cx="7618446" cy="5020478"/>
          </a:xfrm>
        </p:spPr>
        <p:txBody>
          <a:bodyPr>
            <a:normAutofit fontScale="70000" lnSpcReduction="20000"/>
          </a:bodyPr>
          <a:lstStyle/>
          <a:p>
            <a:pPr algn="just"/>
            <a:r>
              <a:rPr lang="en-US" altLang="zh-CN" b="1" dirty="0"/>
              <a:t>Watchdog(</a:t>
            </a:r>
            <a:r>
              <a:rPr lang="zh-CN" altLang="en-US" b="1" dirty="0"/>
              <a:t>看门狗定时器</a:t>
            </a:r>
            <a:r>
              <a:rPr lang="en-US" altLang="zh-CN" b="1" dirty="0"/>
              <a:t>)</a:t>
            </a:r>
          </a:p>
          <a:p>
            <a:pPr lvl="1" algn="just"/>
            <a:r>
              <a:rPr lang="zh-CN" altLang="en-US" dirty="0"/>
              <a:t>也是绝大多数</a:t>
            </a:r>
            <a:r>
              <a:rPr lang="en-US" altLang="zh-CN" dirty="0"/>
              <a:t>MCU</a:t>
            </a:r>
            <a:r>
              <a:rPr lang="zh-CN" altLang="en-US" dirty="0"/>
              <a:t>的一种基本配置</a:t>
            </a:r>
            <a:endParaRPr lang="en-US" altLang="zh-CN" dirty="0"/>
          </a:p>
          <a:p>
            <a:pPr lvl="1" algn="just"/>
            <a:r>
              <a:rPr lang="zh-CN" altLang="en-US" dirty="0"/>
              <a:t>一般而言</a:t>
            </a:r>
            <a:r>
              <a:rPr lang="en-US" altLang="zh-CN" dirty="0"/>
              <a:t>watchdog</a:t>
            </a:r>
            <a:r>
              <a:rPr lang="zh-CN" altLang="en-US" dirty="0"/>
              <a:t>的复位时间是可以程序来设定的</a:t>
            </a:r>
            <a:endParaRPr lang="en-US" altLang="zh-CN" dirty="0"/>
          </a:p>
          <a:p>
            <a:pPr lvl="1" algn="just"/>
            <a:r>
              <a:rPr lang="en-US" altLang="zh-CN" dirty="0"/>
              <a:t>Watchdog</a:t>
            </a:r>
            <a:r>
              <a:rPr lang="zh-CN" altLang="en-US" dirty="0"/>
              <a:t>的最基本的应用是为</a:t>
            </a:r>
            <a:r>
              <a:rPr lang="en-US" altLang="zh-CN" dirty="0"/>
              <a:t>MCU</a:t>
            </a:r>
            <a:r>
              <a:rPr lang="zh-CN" altLang="en-US" dirty="0"/>
              <a:t>因为意外的故障而导致死机提供了一种自我恢复的能力</a:t>
            </a:r>
            <a:endParaRPr lang="en-US" altLang="zh-CN" dirty="0"/>
          </a:p>
          <a:p>
            <a:pPr algn="just"/>
            <a:r>
              <a:rPr lang="en-US" altLang="zh-CN" b="1" dirty="0"/>
              <a:t>MCU</a:t>
            </a:r>
            <a:r>
              <a:rPr lang="zh-CN" altLang="en-US" b="1" dirty="0"/>
              <a:t>编程（裸机）</a:t>
            </a:r>
            <a:endParaRPr lang="en-US" altLang="zh-CN" b="1" dirty="0"/>
          </a:p>
          <a:p>
            <a:pPr lvl="1" algn="just"/>
            <a:r>
              <a:rPr lang="zh-CN" altLang="en-US" dirty="0"/>
              <a:t>对于</a:t>
            </a:r>
            <a:r>
              <a:rPr lang="en-US" altLang="zh-CN" dirty="0"/>
              <a:t>MCU</a:t>
            </a:r>
            <a:r>
              <a:rPr lang="zh-CN" altLang="en-US" dirty="0"/>
              <a:t>控制程序而言，汇编语言仍然是最简洁、最有效的编程语言</a:t>
            </a:r>
            <a:endParaRPr lang="en-US" altLang="zh-CN" dirty="0"/>
          </a:p>
          <a:p>
            <a:pPr lvl="1" algn="just"/>
            <a:r>
              <a:rPr lang="zh-CN" altLang="en-US" dirty="0"/>
              <a:t>对于</a:t>
            </a:r>
            <a:r>
              <a:rPr lang="en-US" altLang="zh-CN" dirty="0"/>
              <a:t>MCU</a:t>
            </a:r>
            <a:r>
              <a:rPr lang="zh-CN" altLang="en-US" dirty="0"/>
              <a:t>的程序编写，其基本的框架可以说是大体一致的，一般分为</a:t>
            </a:r>
            <a:r>
              <a:rPr lang="zh-CN" altLang="en-US" b="1" dirty="0">
                <a:solidFill>
                  <a:srgbClr val="00B0F0"/>
                </a:solidFill>
              </a:rPr>
              <a:t>初始化部分</a:t>
            </a:r>
            <a:r>
              <a:rPr lang="en-US" altLang="zh-CN" dirty="0"/>
              <a:t>(</a:t>
            </a:r>
            <a:r>
              <a:rPr lang="zh-CN" altLang="en-US" dirty="0"/>
              <a:t>这是</a:t>
            </a:r>
            <a:r>
              <a:rPr lang="en-US" altLang="zh-CN" dirty="0"/>
              <a:t>MCU</a:t>
            </a:r>
            <a:r>
              <a:rPr lang="zh-CN" altLang="en-US" dirty="0"/>
              <a:t>程序设计与</a:t>
            </a:r>
            <a:r>
              <a:rPr lang="en-US" altLang="zh-CN" dirty="0"/>
              <a:t>PC</a:t>
            </a:r>
            <a:r>
              <a:rPr lang="zh-CN" altLang="en-US" dirty="0"/>
              <a:t>最大的不同</a:t>
            </a:r>
            <a:r>
              <a:rPr lang="en-US" altLang="zh-CN" dirty="0"/>
              <a:t>)</a:t>
            </a:r>
            <a:r>
              <a:rPr lang="zh-CN" altLang="en-US" dirty="0"/>
              <a:t>，</a:t>
            </a:r>
            <a:r>
              <a:rPr lang="zh-CN" altLang="en-US" b="1" dirty="0">
                <a:solidFill>
                  <a:srgbClr val="00B0F0"/>
                </a:solidFill>
              </a:rPr>
              <a:t>主程序循环体</a:t>
            </a:r>
            <a:r>
              <a:rPr lang="zh-CN" altLang="en-US" dirty="0"/>
              <a:t>和</a:t>
            </a:r>
            <a:r>
              <a:rPr lang="zh-CN" altLang="en-US" b="1" dirty="0">
                <a:solidFill>
                  <a:srgbClr val="00B0F0"/>
                </a:solidFill>
              </a:rPr>
              <a:t>中断处理程序</a:t>
            </a:r>
            <a:r>
              <a:rPr lang="zh-CN" altLang="en-US" dirty="0"/>
              <a:t>三大部分</a:t>
            </a:r>
            <a:endParaRPr lang="en-US" altLang="zh-CN" dirty="0"/>
          </a:p>
          <a:p>
            <a:pPr lvl="1" algn="just"/>
            <a:r>
              <a:rPr lang="zh-CN" altLang="en-US" b="1" dirty="0">
                <a:solidFill>
                  <a:srgbClr val="00B0F0"/>
                </a:solidFill>
              </a:rPr>
              <a:t>初始化部分：</a:t>
            </a:r>
            <a:endParaRPr lang="en-US" altLang="zh-CN" b="1" dirty="0">
              <a:solidFill>
                <a:srgbClr val="00B0F0"/>
              </a:solidFill>
            </a:endParaRPr>
          </a:p>
          <a:p>
            <a:pPr lvl="2" algn="just"/>
            <a:r>
              <a:rPr lang="zh-CN" altLang="en-US" b="1" dirty="0"/>
              <a:t>屏蔽所有中断并初始化堆栈指针：</a:t>
            </a:r>
            <a:r>
              <a:rPr lang="zh-CN" altLang="en-US" dirty="0"/>
              <a:t>初始化部分一般不希望有任何中断发生</a:t>
            </a:r>
            <a:endParaRPr lang="en-US" altLang="zh-CN" dirty="0"/>
          </a:p>
          <a:p>
            <a:pPr lvl="2" algn="just"/>
            <a:r>
              <a:rPr lang="zh-CN" altLang="en-US" b="1" dirty="0"/>
              <a:t>清除系统的</a:t>
            </a:r>
            <a:r>
              <a:rPr lang="en-US" altLang="zh-CN" b="1" dirty="0"/>
              <a:t>RAM</a:t>
            </a:r>
            <a:r>
              <a:rPr lang="zh-CN" altLang="en-US" b="1" dirty="0"/>
              <a:t>区域和显示</a:t>
            </a:r>
            <a:r>
              <a:rPr lang="en-US" altLang="zh-CN" b="1" dirty="0"/>
              <a:t>Memory</a:t>
            </a:r>
            <a:r>
              <a:rPr lang="zh-CN" altLang="en-US" b="1" dirty="0"/>
              <a:t>：</a:t>
            </a:r>
            <a:r>
              <a:rPr lang="zh-CN" altLang="en-US" dirty="0"/>
              <a:t>虽然有时可能没有完全的必要，但从可靠性及一致性的角度出发，特别是对于防止意外的错误，还是建议养成良好的编程习惯。</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028648"/>
      </p:ext>
    </p:extLst>
  </p:cSld>
  <p:clrMapOvr>
    <a:masterClrMapping/>
  </p:clrMapOvr>
  <p:transition>
    <p:zoom/>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3608</TotalTime>
  <Words>3778</Words>
  <Application>Microsoft Office PowerPoint</Application>
  <PresentationFormat>全屏显示(4:3)</PresentationFormat>
  <Paragraphs>205</Paragraphs>
  <Slides>31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华文宋体</vt:lpstr>
      <vt:lpstr>华文中宋</vt:lpstr>
      <vt:lpstr>宋体</vt:lpstr>
      <vt:lpstr>Arial</vt:lpstr>
      <vt:lpstr>Times New Roman</vt:lpstr>
      <vt:lpstr>Wingdings</vt:lpstr>
      <vt:lpstr>Notebook</vt:lpstr>
      <vt:lpstr>PowerPoint 演示文稿</vt:lpstr>
      <vt:lpstr>接触一款新的MCU，该如何入手</vt:lpstr>
      <vt:lpstr>接触一款新的MCU，该如何入手</vt:lpstr>
      <vt:lpstr>接触一款新的MCU，该如何入手</vt:lpstr>
      <vt:lpstr>接触一款新的MCU，该如何入手</vt:lpstr>
      <vt:lpstr>接触一款新的MCU，该如何入手</vt:lpstr>
      <vt:lpstr>MCU基本功能总结</vt:lpstr>
      <vt:lpstr>MCU基本功能总结</vt:lpstr>
      <vt:lpstr>MCU基本功能总结</vt:lpstr>
      <vt:lpstr>MCU基本功能总结</vt:lpstr>
      <vt:lpstr>MCU基本功能总结</vt:lpstr>
      <vt:lpstr>MCU基本功能总结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vt:lpstr>
      <vt:lpstr>例5：</vt:lpstr>
      <vt:lpstr>PowerPoint 演示文稿</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Zhiyong</dc:creator>
  <cp:lastModifiedBy>刘树波</cp:lastModifiedBy>
  <cp:revision>1157</cp:revision>
  <dcterms:created xsi:type="dcterms:W3CDTF">2001-09-01T14:10:46Z</dcterms:created>
  <dcterms:modified xsi:type="dcterms:W3CDTF">2021-05-18T00:19:39Z</dcterms:modified>
</cp:coreProperties>
</file>